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321" r:id="rId5"/>
    <p:sldId id="323" r:id="rId6"/>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テナント構築判断" id="{2F4C4D3E-AAC6-4CB9-BA08-C2EDA01F685B}">
          <p14:sldIdLst>
            <p14:sldId id="321"/>
            <p14:sldId id="3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CEEFE9-9338-E959-2695-1A1C5C9E8B4A}" name="Scherjau, Harald (BEYOND)" initials="SH(" userId="S::harald.scherjau@bearingpoint.com::9ab349e6-1bf4-41df-a66e-41571286e8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cherjau, Harald" initials="SH" lastIdx="1" clrIdx="0">
    <p:extLst>
      <p:ext uri="{19B8F6BF-5375-455C-9EA6-DF929625EA0E}">
        <p15:presenceInfo xmlns:p15="http://schemas.microsoft.com/office/powerpoint/2012/main" userId="S::harald.scherjau@bearingpoint.com::9ab349e6-1bf4-41df-a66e-41571286e8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FBFBF"/>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A71669-E6E0-DD45-B2AC-D34C3F27BB93}" v="3" dt="2021-12-23T08:38:38.47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6010" autoAdjust="0"/>
  </p:normalViewPr>
  <p:slideViewPr>
    <p:cSldViewPr>
      <p:cViewPr varScale="1">
        <p:scale>
          <a:sx n="132" d="100"/>
          <a:sy n="132" d="100"/>
        </p:scale>
        <p:origin x="1080"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9"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38"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erjau, Harald (BEYOND)" userId="9ab349e6-1bf4-41df-a66e-41571286e8ac" providerId="ADAL" clId="{8286E506-9FC5-AF44-B3EB-4BF1369FD38E}"/>
    <pc:docChg chg="">
      <pc:chgData name="Scherjau, Harald (BEYOND)" userId="9ab349e6-1bf4-41df-a66e-41571286e8ac" providerId="ADAL" clId="{8286E506-9FC5-AF44-B3EB-4BF1369FD38E}" dt="2021-12-21T08:01:52.726" v="18"/>
      <pc:docMkLst>
        <pc:docMk/>
      </pc:docMkLst>
      <pc:sldChg chg="addCm modCm">
        <pc:chgData name="Scherjau, Harald (BEYOND)" userId="9ab349e6-1bf4-41df-a66e-41571286e8ac" providerId="ADAL" clId="{8286E506-9FC5-AF44-B3EB-4BF1369FD38E}" dt="2021-12-21T07:16:12.533" v="12"/>
        <pc:sldMkLst>
          <pc:docMk/>
          <pc:sldMk cId="1561094210" sldId="316"/>
        </pc:sldMkLst>
      </pc:sldChg>
      <pc:sldChg chg="addCm modCm">
        <pc:chgData name="Scherjau, Harald (BEYOND)" userId="9ab349e6-1bf4-41df-a66e-41571286e8ac" providerId="ADAL" clId="{8286E506-9FC5-AF44-B3EB-4BF1369FD38E}" dt="2021-12-21T08:01:52.726" v="18"/>
        <pc:sldMkLst>
          <pc:docMk/>
          <pc:sldMk cId="287143595" sldId="322"/>
        </pc:sldMkLst>
      </pc:sldChg>
      <pc:sldChg chg="addCm modCm">
        <pc:chgData name="Scherjau, Harald (BEYOND)" userId="9ab349e6-1bf4-41df-a66e-41571286e8ac" providerId="ADAL" clId="{8286E506-9FC5-AF44-B3EB-4BF1369FD38E}" dt="2021-12-14T07:42:08.446" v="7"/>
        <pc:sldMkLst>
          <pc:docMk/>
          <pc:sldMk cId="963077251" sldId="323"/>
        </pc:sldMkLst>
      </pc:sldChg>
      <pc:sldChg chg="addCm delCm modCm">
        <pc:chgData name="Scherjau, Harald (BEYOND)" userId="9ab349e6-1bf4-41df-a66e-41571286e8ac" providerId="ADAL" clId="{8286E506-9FC5-AF44-B3EB-4BF1369FD38E}" dt="2021-12-14T07:53:53.881" v="8"/>
        <pc:sldMkLst>
          <pc:docMk/>
          <pc:sldMk cId="1881573490" sldId="327"/>
        </pc:sldMkLst>
      </pc:sldChg>
    </pc:docChg>
  </pc:docChgLst>
  <pc:docChgLst>
    <pc:chgData name="Scherjau, Harald (BEYOND)" userId="9ab349e6-1bf4-41df-a66e-41571286e8ac" providerId="ADAL" clId="{CDA71669-E6E0-DD45-B2AC-D34C3F27BB93}"/>
    <pc:docChg chg="undo custSel modSld">
      <pc:chgData name="Scherjau, Harald (BEYOND)" userId="9ab349e6-1bf4-41df-a66e-41571286e8ac" providerId="ADAL" clId="{CDA71669-E6E0-DD45-B2AC-D34C3F27BB93}" dt="2021-12-23T08:56:47.686" v="1994" actId="207"/>
      <pc:docMkLst>
        <pc:docMk/>
      </pc:docMkLst>
      <pc:sldChg chg="modSp mod">
        <pc:chgData name="Scherjau, Harald (BEYOND)" userId="9ab349e6-1bf4-41df-a66e-41571286e8ac" providerId="ADAL" clId="{CDA71669-E6E0-DD45-B2AC-D34C3F27BB93}" dt="2021-12-23T08:39:08.854" v="1989" actId="255"/>
        <pc:sldMkLst>
          <pc:docMk/>
          <pc:sldMk cId="3173822517" sldId="311"/>
        </pc:sldMkLst>
        <pc:graphicFrameChg chg="mod modGraphic">
          <ac:chgData name="Scherjau, Harald (BEYOND)" userId="9ab349e6-1bf4-41df-a66e-41571286e8ac" providerId="ADAL" clId="{CDA71669-E6E0-DD45-B2AC-D34C3F27BB93}" dt="2021-12-23T08:39:08.854" v="1989" actId="255"/>
          <ac:graphicFrameMkLst>
            <pc:docMk/>
            <pc:sldMk cId="3173822517" sldId="311"/>
            <ac:graphicFrameMk id="3" creationId="{00000000-0000-0000-0000-000000000000}"/>
          </ac:graphicFrameMkLst>
        </pc:graphicFrameChg>
      </pc:sldChg>
      <pc:sldChg chg="modSp mod delCm modCm">
        <pc:chgData name="Scherjau, Harald (BEYOND)" userId="9ab349e6-1bf4-41df-a66e-41571286e8ac" providerId="ADAL" clId="{CDA71669-E6E0-DD45-B2AC-D34C3F27BB93}" dt="2021-12-23T08:56:47.686" v="1994" actId="207"/>
        <pc:sldMkLst>
          <pc:docMk/>
          <pc:sldMk cId="1561094210" sldId="316"/>
        </pc:sldMkLst>
        <pc:graphicFrameChg chg="modGraphic">
          <ac:chgData name="Scherjau, Harald (BEYOND)" userId="9ab349e6-1bf4-41df-a66e-41571286e8ac" providerId="ADAL" clId="{CDA71669-E6E0-DD45-B2AC-D34C3F27BB93}" dt="2021-12-23T08:56:47.686" v="1994" actId="207"/>
          <ac:graphicFrameMkLst>
            <pc:docMk/>
            <pc:sldMk cId="1561094210" sldId="316"/>
            <ac:graphicFrameMk id="3" creationId="{00000000-0000-0000-0000-000000000000}"/>
          </ac:graphicFrameMkLst>
        </pc:graphicFrameChg>
      </pc:sldChg>
      <pc:sldChg chg="modSp mod delCm">
        <pc:chgData name="Scherjau, Harald (BEYOND)" userId="9ab349e6-1bf4-41df-a66e-41571286e8ac" providerId="ADAL" clId="{CDA71669-E6E0-DD45-B2AC-D34C3F27BB93}" dt="2021-12-23T07:54:01.754" v="1979" actId="207"/>
        <pc:sldMkLst>
          <pc:docMk/>
          <pc:sldMk cId="287143595" sldId="322"/>
        </pc:sldMkLst>
        <pc:graphicFrameChg chg="modGraphic">
          <ac:chgData name="Scherjau, Harald (BEYOND)" userId="9ab349e6-1bf4-41df-a66e-41571286e8ac" providerId="ADAL" clId="{CDA71669-E6E0-DD45-B2AC-D34C3F27BB93}" dt="2021-12-23T07:54:01.754" v="1979" actId="207"/>
          <ac:graphicFrameMkLst>
            <pc:docMk/>
            <pc:sldMk cId="287143595" sldId="322"/>
            <ac:graphicFrameMk id="3" creationId="{00000000-0000-0000-0000-000000000000}"/>
          </ac:graphicFrameMkLst>
        </pc:graphicFrameChg>
      </pc:sldChg>
      <pc:sldChg chg="delCm">
        <pc:chgData name="Scherjau, Harald (BEYOND)" userId="9ab349e6-1bf4-41df-a66e-41571286e8ac" providerId="ADAL" clId="{CDA71669-E6E0-DD45-B2AC-D34C3F27BB93}" dt="2021-12-23T07:38:54.570" v="959"/>
        <pc:sldMkLst>
          <pc:docMk/>
          <pc:sldMk cId="963077251" sldId="323"/>
        </pc:sldMkLst>
      </pc:sldChg>
      <pc:sldChg chg="modSp mod delCm modCm">
        <pc:chgData name="Scherjau, Harald (BEYOND)" userId="9ab349e6-1bf4-41df-a66e-41571286e8ac" providerId="ADAL" clId="{CDA71669-E6E0-DD45-B2AC-D34C3F27BB93}" dt="2021-12-23T07:38:33.321" v="958" actId="404"/>
        <pc:sldMkLst>
          <pc:docMk/>
          <pc:sldMk cId="1881573490" sldId="327"/>
        </pc:sldMkLst>
        <pc:graphicFrameChg chg="mod modGraphic">
          <ac:chgData name="Scherjau, Harald (BEYOND)" userId="9ab349e6-1bf4-41df-a66e-41571286e8ac" providerId="ADAL" clId="{CDA71669-E6E0-DD45-B2AC-D34C3F27BB93}" dt="2021-12-23T07:38:33.321" v="958" actId="404"/>
          <ac:graphicFrameMkLst>
            <pc:docMk/>
            <pc:sldMk cId="1881573490" sldId="327"/>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887"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1"/>
            <a:ext cx="2948887" cy="498475"/>
          </a:xfrm>
          <a:prstGeom prst="rect">
            <a:avLst/>
          </a:prstGeom>
        </p:spPr>
        <p:txBody>
          <a:bodyPr vert="horz" lIns="91440" tIns="45720" rIns="91440" bIns="45720" rtlCol="0"/>
          <a:lstStyle>
            <a:lvl1pPr algn="r">
              <a:defRPr sz="1200"/>
            </a:lvl1pPr>
          </a:lstStyle>
          <a:p>
            <a:fld id="{EEF0ABFE-6485-4823-A6CD-17E9AE12E369}" type="datetimeFigureOut">
              <a:rPr kumimoji="1" lang="ja-JP" altLang="en-US" smtClean="0"/>
              <a:t>2022/2/15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879" y="4783138"/>
            <a:ext cx="5443856"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8887"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4"/>
            <a:ext cx="2948887" cy="498475"/>
          </a:xfrm>
          <a:prstGeom prst="rect">
            <a:avLst/>
          </a:prstGeom>
        </p:spPr>
        <p:txBody>
          <a:bodyPr vert="horz" lIns="91440" tIns="45720" rIns="91440" bIns="45720" rtlCol="0" anchor="b"/>
          <a:lstStyle>
            <a:lvl1pPr algn="r">
              <a:defRPr sz="1200"/>
            </a:lvl1pPr>
          </a:lstStyle>
          <a:p>
            <a:fld id="{226440F3-533C-445E-8C2B-7A9E2D3B53A9}" type="slidenum">
              <a:rPr kumimoji="1" lang="ja-JP" altLang="en-US" smtClean="0"/>
              <a:t>‹#›</a:t>
            </a:fld>
            <a:endParaRPr kumimoji="1" lang="ja-JP" altLang="en-US"/>
          </a:p>
        </p:txBody>
      </p:sp>
    </p:spTree>
    <p:extLst>
      <p:ext uri="{BB962C8B-B14F-4D97-AF65-F5344CB8AC3E}">
        <p14:creationId xmlns:p14="http://schemas.microsoft.com/office/powerpoint/2010/main" val="1598890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1</a:t>
            </a:fld>
            <a:endParaRPr kumimoji="1" lang="ja-JP" altLang="en-US"/>
          </a:p>
        </p:txBody>
      </p:sp>
    </p:spTree>
    <p:extLst>
      <p:ext uri="{BB962C8B-B14F-4D97-AF65-F5344CB8AC3E}">
        <p14:creationId xmlns:p14="http://schemas.microsoft.com/office/powerpoint/2010/main" val="934569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26440F3-533C-445E-8C2B-7A9E2D3B53A9}" type="slidenum">
              <a:rPr kumimoji="1" lang="ja-JP" altLang="en-US" smtClean="0"/>
              <a:t>2</a:t>
            </a:fld>
            <a:endParaRPr kumimoji="1" lang="ja-JP" altLang="en-US"/>
          </a:p>
        </p:txBody>
      </p:sp>
    </p:spTree>
    <p:extLst>
      <p:ext uri="{BB962C8B-B14F-4D97-AF65-F5344CB8AC3E}">
        <p14:creationId xmlns:p14="http://schemas.microsoft.com/office/powerpoint/2010/main" val="4134173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8" name="図 7" descr="temp_B01表紙_0330.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4241" y="-2132"/>
            <a:ext cx="9144000" cy="6858000"/>
          </a:xfrm>
          <a:prstGeom prst="rect">
            <a:avLst/>
          </a:prstGeom>
        </p:spPr>
      </p:pic>
      <p:sp>
        <p:nvSpPr>
          <p:cNvPr id="10" name="Text Box 282"/>
          <p:cNvSpPr txBox="1">
            <a:spLocks noChangeAspect="1" noChangeArrowheads="1"/>
          </p:cNvSpPr>
          <p:nvPr userDrawn="1"/>
        </p:nvSpPr>
        <p:spPr bwMode="auto">
          <a:xfrm>
            <a:off x="-36612" y="6525344"/>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 2021</a:t>
            </a:r>
          </a:p>
        </p:txBody>
      </p:sp>
      <p:sp>
        <p:nvSpPr>
          <p:cNvPr id="11" name="Rectangle 283"/>
          <p:cNvSpPr>
            <a:spLocks noChangeArrowheads="1"/>
          </p:cNvSpPr>
          <p:nvPr userDrawn="1"/>
        </p:nvSpPr>
        <p:spPr bwMode="auto">
          <a:xfrm>
            <a:off x="-36612" y="6680118"/>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
        <p:nvSpPr>
          <p:cNvPr id="15" name="テキスト プレースホルダ 14"/>
          <p:cNvSpPr>
            <a:spLocks noGrp="1"/>
          </p:cNvSpPr>
          <p:nvPr>
            <p:ph type="body" sz="quarter" idx="10"/>
          </p:nvPr>
        </p:nvSpPr>
        <p:spPr>
          <a:xfrm>
            <a:off x="77634" y="188640"/>
            <a:ext cx="3347864" cy="360362"/>
          </a:xfrm>
        </p:spPr>
        <p:txBody>
          <a:bodyPr>
            <a:noAutofit/>
          </a:bodyPr>
          <a:lstStyle>
            <a:lvl1pPr>
              <a:buNone/>
              <a:defRPr sz="1600" baseline="0"/>
            </a:lvl1pPr>
          </a:lstStyle>
          <a:p>
            <a:pPr lvl="0"/>
            <a:r>
              <a:rPr kumimoji="1" lang="ja-JP" altLang="en-US" dirty="0"/>
              <a:t>マスタ テキストの書式設定</a:t>
            </a:r>
          </a:p>
        </p:txBody>
      </p:sp>
      <p:sp>
        <p:nvSpPr>
          <p:cNvPr id="16" name="テキスト プレースホルダ 14"/>
          <p:cNvSpPr>
            <a:spLocks noGrp="1"/>
          </p:cNvSpPr>
          <p:nvPr>
            <p:ph type="body" sz="quarter" idx="11"/>
          </p:nvPr>
        </p:nvSpPr>
        <p:spPr>
          <a:xfrm>
            <a:off x="1515390" y="2852936"/>
            <a:ext cx="6120680" cy="360362"/>
          </a:xfrm>
        </p:spPr>
        <p:txBody>
          <a:bodyPr>
            <a:noAutofit/>
          </a:bodyPr>
          <a:lstStyle>
            <a:lvl1pPr algn="ctr">
              <a:buNone/>
              <a:defRPr sz="3200" b="1" i="0" cap="none" baseline="0"/>
            </a:lvl1pPr>
          </a:lstStyle>
          <a:p>
            <a:pPr lvl="0"/>
            <a:r>
              <a:rPr kumimoji="1" lang="ja-JP" altLang="en-US" dirty="0"/>
              <a:t>マスタ テキストの書式設定</a:t>
            </a:r>
          </a:p>
        </p:txBody>
      </p:sp>
      <p:sp>
        <p:nvSpPr>
          <p:cNvPr id="17" name="テキスト プレースホルダ 14"/>
          <p:cNvSpPr>
            <a:spLocks noGrp="1"/>
          </p:cNvSpPr>
          <p:nvPr>
            <p:ph type="body" sz="quarter" idx="12"/>
          </p:nvPr>
        </p:nvSpPr>
        <p:spPr>
          <a:xfrm>
            <a:off x="1497172" y="3821314"/>
            <a:ext cx="6120680" cy="360362"/>
          </a:xfrm>
        </p:spPr>
        <p:txBody>
          <a:bodyPr>
            <a:noAutofit/>
          </a:bodyPr>
          <a:lstStyle>
            <a:lvl1pPr algn="ctr">
              <a:buNone/>
              <a:defRPr sz="2000" b="1" i="0" baseline="0">
                <a:solidFill>
                  <a:schemeClr val="bg1">
                    <a:lumMod val="50000"/>
                  </a:schemeClr>
                </a:solidFill>
              </a:defRPr>
            </a:lvl1pPr>
          </a:lstStyle>
          <a:p>
            <a:pPr lvl="0"/>
            <a:r>
              <a:rPr kumimoji="1" lang="ja-JP" altLang="en-US" dirty="0"/>
              <a:t>マスタ テキストの書式設定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1075882" y="764704"/>
            <a:ext cx="6984776" cy="695966"/>
          </a:xfrm>
        </p:spPr>
        <p:txBody>
          <a:bodyPr>
            <a:normAutofit/>
          </a:bodyPr>
          <a:lstStyle>
            <a:lvl1pPr>
              <a:defRPr sz="3600" b="1" i="0" baseline="0"/>
            </a:lvl1pPr>
          </a:lstStyle>
          <a:p>
            <a:r>
              <a:rPr kumimoji="1" lang="ja-JP" altLang="en-US" dirty="0"/>
              <a:t>マスタ タイトルの書式設定</a:t>
            </a:r>
          </a:p>
        </p:txBody>
      </p:sp>
      <p:sp>
        <p:nvSpPr>
          <p:cNvPr id="3" name="縦書きテキスト プレースホルダ 2"/>
          <p:cNvSpPr>
            <a:spLocks noGrp="1"/>
          </p:cNvSpPr>
          <p:nvPr>
            <p:ph type="body" orient="vert" idx="1"/>
          </p:nvPr>
        </p:nvSpPr>
        <p:spPr>
          <a:xfrm>
            <a:off x="1075882" y="1600200"/>
            <a:ext cx="6984776" cy="4525963"/>
          </a:xfrm>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124744"/>
            <a:ext cx="2057400" cy="5001419"/>
          </a:xfrm>
        </p:spPr>
        <p:txBody>
          <a:bodyPr vert="eaVert">
            <a:normAutofit/>
          </a:bodyPr>
          <a:lstStyle>
            <a:lvl1pPr>
              <a:defRPr sz="2800" b="1" i="0" baseline="0"/>
            </a:lvl1pPr>
          </a:lstStyle>
          <a:p>
            <a:r>
              <a:rPr kumimoji="1" lang="ja-JP" altLang="en-US" dirty="0"/>
              <a:t>マスタ タイトルの書式設定</a:t>
            </a:r>
          </a:p>
        </p:txBody>
      </p:sp>
      <p:sp>
        <p:nvSpPr>
          <p:cNvPr id="3" name="縦書きテキスト プレースホルダ 2"/>
          <p:cNvSpPr>
            <a:spLocks noGrp="1"/>
          </p:cNvSpPr>
          <p:nvPr>
            <p:ph type="body" orient="vert" idx="1"/>
          </p:nvPr>
        </p:nvSpPr>
        <p:spPr>
          <a:xfrm>
            <a:off x="457200" y="1124744"/>
            <a:ext cx="6019800" cy="500141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7" name="図 6" descr="temp_B02はじめに_0327.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10778" y="-15154"/>
            <a:ext cx="9180000" cy="6876000"/>
          </a:xfrm>
          <a:prstGeom prst="rect">
            <a:avLst/>
          </a:prstGeom>
        </p:spPr>
      </p:pic>
      <p:sp>
        <p:nvSpPr>
          <p:cNvPr id="2" name="タイトル 1"/>
          <p:cNvSpPr>
            <a:spLocks noGrp="1"/>
          </p:cNvSpPr>
          <p:nvPr>
            <p:ph type="title" hasCustomPrompt="1"/>
          </p:nvPr>
        </p:nvSpPr>
        <p:spPr>
          <a:xfrm>
            <a:off x="539552" y="1916832"/>
            <a:ext cx="5688632" cy="3240360"/>
          </a:xfrm>
        </p:spPr>
        <p:txBody>
          <a:bodyPr>
            <a:normAutofit/>
          </a:bodyPr>
          <a:lstStyle>
            <a:lvl1pPr algn="l">
              <a:defRPr sz="1600" baseline="0"/>
            </a:lvl1pPr>
          </a:lstStyle>
          <a:p>
            <a:r>
              <a:rPr kumimoji="1" lang="ja-JP" altLang="en-US" dirty="0"/>
              <a:t>マスタ タイトルの</a:t>
            </a:r>
            <a:r>
              <a:rPr kumimoji="1" lang="en-US" altLang="ja-JP" dirty="0"/>
              <a:t/>
            </a:r>
            <a:br>
              <a:rPr kumimoji="1" lang="en-US" altLang="ja-JP" dirty="0"/>
            </a:br>
            <a:r>
              <a:rPr kumimoji="1" lang="ja-JP" altLang="en-US" dirty="0"/>
              <a:t>書式設定</a:t>
            </a:r>
          </a:p>
        </p:txBody>
      </p:sp>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
        <p:nvSpPr>
          <p:cNvPr id="5" name="Text Box 282"/>
          <p:cNvSpPr txBox="1">
            <a:spLocks noChangeAspect="1" noChangeArrowheads="1"/>
          </p:cNvSpPr>
          <p:nvPr userDrawn="1"/>
        </p:nvSpPr>
        <p:spPr bwMode="auto">
          <a:xfrm>
            <a:off x="971500" y="6558339"/>
            <a:ext cx="1967436" cy="184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600" dirty="0">
                <a:latin typeface="Meiryo UI" pitchFamily="50" charset="-128"/>
                <a:ea typeface="Meiryo UI" pitchFamily="50" charset="-128"/>
                <a:cs typeface="Meiryo UI" pitchFamily="50" charset="-128"/>
              </a:rPr>
              <a:t>Copyright © NTT COMWARE CORPORATION</a:t>
            </a:r>
            <a:r>
              <a:rPr lang="en-US" altLang="ja-JP" sz="600" baseline="0" dirty="0">
                <a:latin typeface="Meiryo UI" pitchFamily="50" charset="-128"/>
                <a:ea typeface="Meiryo UI" pitchFamily="50" charset="-128"/>
                <a:cs typeface="Meiryo UI" pitchFamily="50" charset="-128"/>
              </a:rPr>
              <a:t> </a:t>
            </a:r>
            <a:r>
              <a:rPr lang="en-US" altLang="ja-JP" sz="600" dirty="0">
                <a:latin typeface="Meiryo UI" pitchFamily="50" charset="-128"/>
                <a:ea typeface="Meiryo UI" pitchFamily="50" charset="-128"/>
                <a:cs typeface="Meiryo UI" pitchFamily="50" charset="-128"/>
              </a:rPr>
              <a:t>2021</a:t>
            </a:r>
          </a:p>
        </p:txBody>
      </p:sp>
      <p:sp>
        <p:nvSpPr>
          <p:cNvPr id="6" name="Rectangle 283"/>
          <p:cNvSpPr>
            <a:spLocks noChangeArrowheads="1"/>
          </p:cNvSpPr>
          <p:nvPr userDrawn="1"/>
        </p:nvSpPr>
        <p:spPr bwMode="auto">
          <a:xfrm>
            <a:off x="971500" y="6680927"/>
            <a:ext cx="2592388" cy="163513"/>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600" dirty="0">
                <a:latin typeface="Meiryo UI" pitchFamily="50" charset="-128"/>
                <a:ea typeface="Meiryo UI" pitchFamily="50" charset="-128"/>
                <a:cs typeface="Meiryo UI" pitchFamily="50" charset="-128"/>
              </a:rPr>
              <a:t>NTT COMWARE CORPORATION CONFIDENTIAL PROPRIETARY</a:t>
            </a:r>
          </a:p>
        </p:txBody>
      </p:sp>
      <p:sp>
        <p:nvSpPr>
          <p:cNvPr id="10" name="テキスト プレースホルダ 14"/>
          <p:cNvSpPr>
            <a:spLocks noGrp="1"/>
          </p:cNvSpPr>
          <p:nvPr>
            <p:ph type="body" sz="quarter" idx="11"/>
          </p:nvPr>
        </p:nvSpPr>
        <p:spPr>
          <a:xfrm>
            <a:off x="56778" y="260648"/>
            <a:ext cx="6120680" cy="360362"/>
          </a:xfrm>
        </p:spPr>
        <p:txBody>
          <a:bodyPr>
            <a:noAutofit/>
          </a:bodyPr>
          <a:lstStyle>
            <a:lvl1pPr algn="l">
              <a:buNone/>
              <a:defRPr sz="2400" b="1" i="0" cap="none" baseline="0"/>
            </a:lvl1pPr>
          </a:lstStyle>
          <a:p>
            <a:pPr lvl="0"/>
            <a:r>
              <a:rPr kumimoji="1" lang="ja-JP" altLang="en-US" dirty="0"/>
              <a:t>マスタ テキストの書式設定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pic>
        <p:nvPicPr>
          <p:cNvPr id="16" name="図 15" descr="temp_B03目次_0327.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12989" y="-13648"/>
            <a:ext cx="9180000" cy="6876000"/>
          </a:xfrm>
          <a:prstGeom prst="rect">
            <a:avLst/>
          </a:prstGeom>
        </p:spPr>
      </p:pic>
      <p:sp>
        <p:nvSpPr>
          <p:cNvPr id="27" name="スライド番号プレースホルダ 5"/>
          <p:cNvSpPr>
            <a:spLocks noGrp="1"/>
          </p:cNvSpPr>
          <p:nvPr>
            <p:ph type="sldNum" sz="quarter" idx="4"/>
          </p:nvPr>
        </p:nvSpPr>
        <p:spPr>
          <a:xfrm>
            <a:off x="6876256" y="6492875"/>
            <a:ext cx="2133600" cy="365125"/>
          </a:xfrm>
          <a:prstGeom prst="rect">
            <a:avLst/>
          </a:prstGeom>
        </p:spPr>
        <p:txBody>
          <a:bodyPr vert="horz" lIns="91440" tIns="45720" rIns="91440" bIns="45720" rtlCol="0" anchor="ctr"/>
          <a:lstStyle>
            <a:lvl1pPr algn="r">
              <a:defRPr sz="1200">
                <a:solidFill>
                  <a:schemeClr val="tx1"/>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
        <p:nvSpPr>
          <p:cNvPr id="28" name="Text Box 282"/>
          <p:cNvSpPr txBox="1">
            <a:spLocks noChangeAspect="1" noChangeArrowheads="1"/>
          </p:cNvSpPr>
          <p:nvPr userDrawn="1"/>
        </p:nvSpPr>
        <p:spPr bwMode="auto">
          <a:xfrm>
            <a:off x="637210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2021</a:t>
            </a:r>
          </a:p>
        </p:txBody>
      </p:sp>
      <p:sp>
        <p:nvSpPr>
          <p:cNvPr id="29" name="Rectangle 283"/>
          <p:cNvSpPr>
            <a:spLocks noChangeArrowheads="1"/>
          </p:cNvSpPr>
          <p:nvPr userDrawn="1"/>
        </p:nvSpPr>
        <p:spPr bwMode="auto">
          <a:xfrm>
            <a:off x="637210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
        <p:nvSpPr>
          <p:cNvPr id="38" name="テキスト プレースホルダ 38"/>
          <p:cNvSpPr>
            <a:spLocks noGrp="1"/>
          </p:cNvSpPr>
          <p:nvPr>
            <p:ph type="body" sz="quarter" idx="18"/>
          </p:nvPr>
        </p:nvSpPr>
        <p:spPr>
          <a:xfrm>
            <a:off x="1117868" y="1971588"/>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4" name="テキスト プレースホルダ 38"/>
          <p:cNvSpPr>
            <a:spLocks noGrp="1"/>
          </p:cNvSpPr>
          <p:nvPr>
            <p:ph type="body" sz="quarter" idx="19"/>
          </p:nvPr>
        </p:nvSpPr>
        <p:spPr>
          <a:xfrm>
            <a:off x="2581280" y="28529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5" name="テキスト プレースホルダ 38"/>
          <p:cNvSpPr>
            <a:spLocks noGrp="1"/>
          </p:cNvSpPr>
          <p:nvPr>
            <p:ph type="body" sz="quarter" idx="20"/>
          </p:nvPr>
        </p:nvSpPr>
        <p:spPr>
          <a:xfrm>
            <a:off x="4045742" y="1965192"/>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7" name="テキスト プレースホルダ 38"/>
          <p:cNvSpPr>
            <a:spLocks noGrp="1"/>
          </p:cNvSpPr>
          <p:nvPr>
            <p:ph type="body" sz="quarter" idx="21"/>
          </p:nvPr>
        </p:nvSpPr>
        <p:spPr>
          <a:xfrm>
            <a:off x="4045742" y="37515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8" name="テキスト プレースホルダ 38"/>
          <p:cNvSpPr>
            <a:spLocks noGrp="1"/>
          </p:cNvSpPr>
          <p:nvPr>
            <p:ph type="body" sz="quarter" idx="22"/>
          </p:nvPr>
        </p:nvSpPr>
        <p:spPr>
          <a:xfrm>
            <a:off x="5505104" y="28529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9" name="テキスト プレースホルダ 38"/>
          <p:cNvSpPr>
            <a:spLocks noGrp="1"/>
          </p:cNvSpPr>
          <p:nvPr>
            <p:ph type="body" sz="quarter" idx="23"/>
          </p:nvPr>
        </p:nvSpPr>
        <p:spPr>
          <a:xfrm>
            <a:off x="5497742" y="4631620"/>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20" name="テキスト プレースホルダ 38"/>
          <p:cNvSpPr>
            <a:spLocks noGrp="1"/>
          </p:cNvSpPr>
          <p:nvPr>
            <p:ph type="body" sz="quarter" idx="24"/>
          </p:nvPr>
        </p:nvSpPr>
        <p:spPr>
          <a:xfrm>
            <a:off x="6982768" y="3742910"/>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21" name="テキスト プレースホルダ 14"/>
          <p:cNvSpPr>
            <a:spLocks noGrp="1"/>
          </p:cNvSpPr>
          <p:nvPr>
            <p:ph type="body" sz="quarter" idx="11"/>
          </p:nvPr>
        </p:nvSpPr>
        <p:spPr>
          <a:xfrm>
            <a:off x="69008" y="260648"/>
            <a:ext cx="6120680" cy="360362"/>
          </a:xfrm>
        </p:spPr>
        <p:txBody>
          <a:bodyPr>
            <a:noAutofit/>
          </a:bodyPr>
          <a:lstStyle>
            <a:lvl1pPr algn="l">
              <a:buNone/>
              <a:defRPr sz="2400" b="1" i="0" cap="none" baseline="0"/>
            </a:lvl1pPr>
          </a:lstStyle>
          <a:p>
            <a:pPr lvl="0"/>
            <a:r>
              <a:rPr kumimoji="1"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pic>
        <p:nvPicPr>
          <p:cNvPr id="8" name="図 7" descr="temp_B04扉_0327.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3794" y="0"/>
            <a:ext cx="9144000" cy="6858000"/>
          </a:xfrm>
          <a:prstGeom prst="rect">
            <a:avLst/>
          </a:prstGeom>
        </p:spPr>
      </p:pic>
      <p:sp>
        <p:nvSpPr>
          <p:cNvPr id="2" name="タイトル 1"/>
          <p:cNvSpPr>
            <a:spLocks noGrp="1"/>
          </p:cNvSpPr>
          <p:nvPr>
            <p:ph type="title"/>
          </p:nvPr>
        </p:nvSpPr>
        <p:spPr>
          <a:xfrm>
            <a:off x="457200" y="2790056"/>
            <a:ext cx="8229600" cy="1143000"/>
          </a:xfrm>
        </p:spPr>
        <p:txBody>
          <a:bodyPr>
            <a:normAutofit/>
          </a:bodyPr>
          <a:lstStyle>
            <a:lvl1pPr>
              <a:defRPr sz="3200" b="1" i="0" baseline="0"/>
            </a:lvl1pPr>
          </a:lstStyle>
          <a:p>
            <a:r>
              <a:rPr kumimoji="1" lang="ja-JP" altLang="en-US" dirty="0"/>
              <a:t>マスタ タイトルの書式設定</a:t>
            </a:r>
          </a:p>
        </p:txBody>
      </p:sp>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
        <p:nvSpPr>
          <p:cNvPr id="9" name="Text Box 282"/>
          <p:cNvSpPr txBox="1">
            <a:spLocks noChangeAspect="1" noChangeArrowheads="1"/>
          </p:cNvSpPr>
          <p:nvPr userDrawn="1"/>
        </p:nvSpPr>
        <p:spPr bwMode="auto">
          <a:xfrm>
            <a:off x="637210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2021</a:t>
            </a:r>
          </a:p>
        </p:txBody>
      </p:sp>
      <p:sp>
        <p:nvSpPr>
          <p:cNvPr id="10" name="Rectangle 283"/>
          <p:cNvSpPr>
            <a:spLocks noChangeArrowheads="1"/>
          </p:cNvSpPr>
          <p:nvPr userDrawn="1"/>
        </p:nvSpPr>
        <p:spPr bwMode="auto">
          <a:xfrm>
            <a:off x="637210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図 11" descr="temp_B05_0327.jpg"/>
          <p:cNvPicPr>
            <a:picLocks noChangeAspect="1"/>
          </p:cNvPicPr>
          <p:nvPr userDrawn="1"/>
        </p:nvPicPr>
        <p:blipFill>
          <a:blip r:embed="rId17" cstate="screen">
            <a:extLst>
              <a:ext uri="{28A0092B-C50C-407E-A947-70E740481C1C}">
                <a14:useLocalDpi xmlns:a14="http://schemas.microsoft.com/office/drawing/2010/main"/>
              </a:ext>
            </a:extLst>
          </a:blip>
          <a:srcRect/>
          <a:stretch>
            <a:fillRect/>
          </a:stretch>
        </p:blipFill>
        <p:spPr>
          <a:xfrm>
            <a:off x="0" y="0"/>
            <a:ext cx="5112568" cy="6858000"/>
          </a:xfrm>
          <a:prstGeom prst="rect">
            <a:avLst/>
          </a:prstGeom>
        </p:spPr>
      </p:pic>
      <p:pic>
        <p:nvPicPr>
          <p:cNvPr id="11" name="図 10" descr="temp_B05_0327.jpg"/>
          <p:cNvPicPr>
            <a:picLocks noChangeAspect="1"/>
          </p:cNvPicPr>
          <p:nvPr userDrawn="1"/>
        </p:nvPicPr>
        <p:blipFill>
          <a:blip r:embed="rId18" cstate="screen">
            <a:extLst>
              <a:ext uri="{28A0092B-C50C-407E-A947-70E740481C1C}">
                <a14:useLocalDpi xmlns:a14="http://schemas.microsoft.com/office/drawing/2010/main"/>
              </a:ext>
            </a:extLst>
          </a:blip>
          <a:srcRect/>
          <a:stretch>
            <a:fillRect/>
          </a:stretch>
        </p:blipFill>
        <p:spPr>
          <a:xfrm>
            <a:off x="2178484" y="0"/>
            <a:ext cx="6959171" cy="6858000"/>
          </a:xfrm>
          <a:prstGeom prst="rect">
            <a:avLst/>
          </a:prstGeom>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6786996" y="6492875"/>
            <a:ext cx="2133600" cy="365125"/>
          </a:xfrm>
          <a:prstGeom prst="rect">
            <a:avLst/>
          </a:prstGeom>
        </p:spPr>
        <p:txBody>
          <a:bodyPr vert="horz" lIns="91440" tIns="45720" rIns="91440" bIns="45720" rtlCol="0" anchor="ctr"/>
          <a:lstStyle>
            <a:lvl1pPr algn="r">
              <a:defRPr sz="1200">
                <a:solidFill>
                  <a:schemeClr val="tx1"/>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
        <p:nvSpPr>
          <p:cNvPr id="7" name="Text Box 282"/>
          <p:cNvSpPr txBox="1">
            <a:spLocks noChangeAspect="1" noChangeArrowheads="1"/>
          </p:cNvSpPr>
          <p:nvPr userDrawn="1"/>
        </p:nvSpPr>
        <p:spPr bwMode="auto">
          <a:xfrm>
            <a:off x="628284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COMWARE</a:t>
            </a:r>
            <a:r>
              <a:rPr lang="ja-JP" altLang="en-US"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CORPORATION 2021</a:t>
            </a:r>
          </a:p>
        </p:txBody>
      </p:sp>
      <p:sp>
        <p:nvSpPr>
          <p:cNvPr id="8" name="Rectangle 283"/>
          <p:cNvSpPr>
            <a:spLocks noChangeArrowheads="1"/>
          </p:cNvSpPr>
          <p:nvPr userDrawn="1"/>
        </p:nvSpPr>
        <p:spPr bwMode="auto">
          <a:xfrm>
            <a:off x="628284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4" r:id="rId15"/>
  </p:sldLayoutIdLst>
  <p:txStyles>
    <p:titleStyle>
      <a:lvl1pPr algn="ctr" defTabSz="914400" rtl="0" eaLnBrk="1" latinLnBrk="0" hangingPunct="1">
        <a:spcBef>
          <a:spcPct val="0"/>
        </a:spcBef>
        <a:buNone/>
        <a:defRPr kumimoji="1" sz="4400" kern="1200">
          <a:solidFill>
            <a:schemeClr val="tx1"/>
          </a:solidFill>
          <a:latin typeface="Meiryo UI" pitchFamily="50" charset="-128"/>
          <a:ea typeface="Meiryo UI" pitchFamily="50" charset="-128"/>
          <a:cs typeface="Meiryo UI"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eiryo UI" pitchFamily="50" charset="-128"/>
          <a:ea typeface="Meiryo UI" pitchFamily="50" charset="-128"/>
          <a:cs typeface="Meiryo UI"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eiryo UI" pitchFamily="50" charset="-128"/>
          <a:ea typeface="Meiryo UI" pitchFamily="50" charset="-128"/>
          <a:cs typeface="Meiryo UI"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634082"/>
          </a:xfrm>
        </p:spPr>
        <p:txBody>
          <a:bodyPr>
            <a:noAutofit/>
          </a:bodyPr>
          <a:lstStyle/>
          <a:p>
            <a:r>
              <a:rPr lang="ja-JP" altLang="en-US" sz="2000" dirty="0" smtClean="0">
                <a:solidFill>
                  <a:srgbClr val="000000"/>
                </a:solidFill>
              </a:rPr>
              <a:t>テナント構築判断</a:t>
            </a:r>
            <a:endParaRPr kumimoji="1" lang="ja-JP" altLang="en-US" sz="2000" dirty="0"/>
          </a:p>
        </p:txBody>
      </p:sp>
      <p:sp>
        <p:nvSpPr>
          <p:cNvPr id="9" name="スライド番号プレースホルダー 5"/>
          <p:cNvSpPr>
            <a:spLocks noGrp="1"/>
          </p:cNvSpPr>
          <p:nvPr>
            <p:ph type="sldNum" sz="quarter" idx="12"/>
          </p:nvPr>
        </p:nvSpPr>
        <p:spPr>
          <a:xfrm>
            <a:off x="6974904" y="6617245"/>
            <a:ext cx="2133600" cy="19613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tint val="75000"/>
                </a:prstClr>
              </a:solidFill>
              <a:effectLst/>
              <a:uLnTx/>
              <a:uFillTx/>
              <a:latin typeface="Meiryo UI" panose="020B0604030504040204" pitchFamily="50" charset="-128"/>
              <a:ea typeface="Meiryo UI" panose="020B0604030504040204" pitchFamily="50" charset="-128"/>
              <a:cs typeface="+mn-cs"/>
            </a:endParaRPr>
          </a:p>
        </p:txBody>
      </p:sp>
      <p:graphicFrame>
        <p:nvGraphicFramePr>
          <p:cNvPr id="10" name="表 9"/>
          <p:cNvGraphicFramePr>
            <a:graphicFrameLocks noGrp="1"/>
          </p:cNvGraphicFramePr>
          <p:nvPr>
            <p:extLst>
              <p:ext uri="{D42A27DB-BD31-4B8C-83A1-F6EECF244321}">
                <p14:modId xmlns:p14="http://schemas.microsoft.com/office/powerpoint/2010/main" val="2577143570"/>
              </p:ext>
            </p:extLst>
          </p:nvPr>
        </p:nvGraphicFramePr>
        <p:xfrm>
          <a:off x="117433" y="1472156"/>
          <a:ext cx="8907414" cy="4189092"/>
        </p:xfrm>
        <a:graphic>
          <a:graphicData uri="http://schemas.openxmlformats.org/drawingml/2006/table">
            <a:tbl>
              <a:tblPr firstRow="1" bandRow="1"/>
              <a:tblGrid>
                <a:gridCol w="710014">
                  <a:extLst>
                    <a:ext uri="{9D8B030D-6E8A-4147-A177-3AD203B41FA5}">
                      <a16:colId xmlns:a16="http://schemas.microsoft.com/office/drawing/2014/main" val="2109928472"/>
                    </a:ext>
                  </a:extLst>
                </a:gridCol>
                <a:gridCol w="2049350">
                  <a:extLst>
                    <a:ext uri="{9D8B030D-6E8A-4147-A177-3AD203B41FA5}">
                      <a16:colId xmlns:a16="http://schemas.microsoft.com/office/drawing/2014/main" val="1782000430"/>
                    </a:ext>
                  </a:extLst>
                </a:gridCol>
                <a:gridCol w="2049350">
                  <a:extLst>
                    <a:ext uri="{9D8B030D-6E8A-4147-A177-3AD203B41FA5}">
                      <a16:colId xmlns:a16="http://schemas.microsoft.com/office/drawing/2014/main" val="781520307"/>
                    </a:ext>
                  </a:extLst>
                </a:gridCol>
                <a:gridCol w="2049350">
                  <a:extLst>
                    <a:ext uri="{9D8B030D-6E8A-4147-A177-3AD203B41FA5}">
                      <a16:colId xmlns:a16="http://schemas.microsoft.com/office/drawing/2014/main" val="233389003"/>
                    </a:ext>
                  </a:extLst>
                </a:gridCol>
                <a:gridCol w="2049350">
                  <a:extLst>
                    <a:ext uri="{9D8B030D-6E8A-4147-A177-3AD203B41FA5}">
                      <a16:colId xmlns:a16="http://schemas.microsoft.com/office/drawing/2014/main" val="2653162758"/>
                    </a:ext>
                  </a:extLst>
                </a:gridCol>
              </a:tblGrid>
              <a:tr h="216024">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l"/>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ctr"/>
                      <a:r>
                        <a:rPr kumimoji="1" lang="ja-JP" altLang="en-US" sz="900" dirty="0" smtClean="0">
                          <a:latin typeface="Meiryo UI" panose="020B0604030504040204" pitchFamily="50" charset="-128"/>
                          <a:ea typeface="Meiryo UI" panose="020B0604030504040204" pitchFamily="50" charset="-128"/>
                        </a:rPr>
                        <a:t>テナント構成案</a:t>
                      </a:r>
                      <a:r>
                        <a:rPr kumimoji="1" lang="en-US" altLang="ja-JP" sz="900" dirty="0" smtClean="0">
                          <a:latin typeface="Meiryo UI" panose="020B0604030504040204" pitchFamily="50" charset="-128"/>
                          <a:ea typeface="Meiryo UI" panose="020B0604030504040204" pitchFamily="50" charset="-128"/>
                        </a:rPr>
                        <a:t>1</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（自社製品取扱い）</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ctr"/>
                      <a:r>
                        <a:rPr kumimoji="1" lang="ja-JP" altLang="en-US" sz="900" dirty="0" smtClean="0">
                          <a:latin typeface="Meiryo UI" panose="020B0604030504040204" pitchFamily="50" charset="-128"/>
                          <a:ea typeface="Meiryo UI" panose="020B0604030504040204" pitchFamily="50" charset="-128"/>
                        </a:rPr>
                        <a:t>テナント構成案</a:t>
                      </a:r>
                      <a:r>
                        <a:rPr kumimoji="1" lang="en-US" altLang="ja-JP" sz="900" dirty="0" smtClean="0">
                          <a:latin typeface="Meiryo UI" panose="020B0604030504040204" pitchFamily="50" charset="-128"/>
                          <a:ea typeface="Meiryo UI" panose="020B0604030504040204" pitchFamily="50" charset="-128"/>
                        </a:rPr>
                        <a:t>2</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（集約サプライヤ構成）</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DBEEF4"/>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テナント構成</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案３</a:t>
                      </a: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（複数サプライヤ管理構成）</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ctr"/>
                      <a:r>
                        <a:rPr kumimoji="1" lang="ja-JP" altLang="en-US" sz="900" dirty="0" smtClean="0">
                          <a:latin typeface="Meiryo UI" panose="020B0604030504040204" pitchFamily="50" charset="-128"/>
                          <a:ea typeface="Meiryo UI" panose="020B0604030504040204" pitchFamily="50" charset="-128"/>
                        </a:rPr>
                        <a:t>テナント構成</a:t>
                      </a:r>
                      <a:r>
                        <a:rPr kumimoji="1" lang="ja-JP" altLang="en-US" sz="900" dirty="0" smtClean="0">
                          <a:latin typeface="Meiryo UI" panose="020B0604030504040204" pitchFamily="50" charset="-128"/>
                          <a:ea typeface="Meiryo UI" panose="020B0604030504040204" pitchFamily="50" charset="-128"/>
                        </a:rPr>
                        <a:t>案４</a:t>
                      </a:r>
                      <a:r>
                        <a:rPr kumimoji="1" lang="en-US" altLang="ja-JP" sz="900" dirty="0" smtClean="0">
                          <a:latin typeface="Meiryo UI" panose="020B0604030504040204" pitchFamily="50" charset="-128"/>
                          <a:ea typeface="Meiryo UI" panose="020B0604030504040204" pitchFamily="50" charset="-128"/>
                        </a:rPr>
                        <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（自社製品</a:t>
                      </a:r>
                      <a:r>
                        <a:rPr kumimoji="1" lang="ja-JP" altLang="en-US" sz="900" dirty="0" smtClean="0">
                          <a:latin typeface="Meiryo UI" panose="020B0604030504040204" pitchFamily="50" charset="-128"/>
                          <a:ea typeface="Meiryo UI" panose="020B0604030504040204" pitchFamily="50" charset="-128"/>
                        </a:rPr>
                        <a:t>／</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複数</a:t>
                      </a:r>
                      <a:r>
                        <a:rPr kumimoji="1" lang="ja-JP" altLang="en-US" sz="900" dirty="0" smtClean="0">
                          <a:latin typeface="Meiryo UI" panose="020B0604030504040204" pitchFamily="50" charset="-128"/>
                          <a:ea typeface="Meiryo UI" panose="020B0604030504040204" pitchFamily="50" charset="-128"/>
                        </a:rPr>
                        <a:t>サプライヤ</a:t>
                      </a:r>
                      <a:r>
                        <a:rPr kumimoji="1" lang="ja-JP" altLang="en-US" sz="900" dirty="0" smtClean="0">
                          <a:latin typeface="Meiryo UI" panose="020B0604030504040204" pitchFamily="50" charset="-128"/>
                          <a:ea typeface="Meiryo UI" panose="020B0604030504040204" pitchFamily="50" charset="-128"/>
                        </a:rPr>
                        <a:t>構成）</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extLst>
                  <a:ext uri="{0D108BD9-81ED-4DB2-BD59-A6C34878D82A}">
                    <a16:rowId xmlns:a16="http://schemas.microsoft.com/office/drawing/2014/main" val="2847921678"/>
                  </a:ext>
                </a:extLst>
              </a:tr>
              <a:tr h="1971132">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ctr"/>
                      <a:r>
                        <a:rPr kumimoji="1" lang="ja-JP" altLang="en-US" sz="900" dirty="0" smtClean="0">
                          <a:latin typeface="Meiryo UI" panose="020B0604030504040204" pitchFamily="50" charset="-128"/>
                          <a:ea typeface="Meiryo UI" panose="020B0604030504040204" pitchFamily="50" charset="-128"/>
                        </a:rPr>
                        <a:t>概要</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l"/>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l"/>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algn="l"/>
                      <a:endParaRPr kumimoji="1" lang="ja-JP" altLang="en-US" sz="900" dirty="0">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414043428"/>
                  </a:ext>
                </a:extLst>
              </a:tr>
              <a:tr h="512432">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indent="0" algn="ctr">
                        <a:buFont typeface="Arial" panose="020B0604020202020204" pitchFamily="34" charset="0"/>
                        <a:buNone/>
                      </a:pPr>
                      <a:r>
                        <a:rPr kumimoji="1" lang="ja-JP" altLang="en-US" sz="1000" dirty="0" smtClean="0">
                          <a:solidFill>
                            <a:schemeClr val="tx1"/>
                          </a:solidFill>
                          <a:latin typeface="Meiryo UI" panose="020B0604030504040204" pitchFamily="50" charset="-128"/>
                          <a:ea typeface="Meiryo UI" panose="020B0604030504040204" pitchFamily="50" charset="-128"/>
                        </a:rPr>
                        <a:t>テナントの特徴</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vert="eaVert"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製品</a:t>
                      </a:r>
                      <a:r>
                        <a:rPr kumimoji="1" lang="ja-JP" altLang="en-US" sz="900" b="0" dirty="0" smtClean="0">
                          <a:solidFill>
                            <a:schemeClr val="tx1"/>
                          </a:solidFill>
                          <a:latin typeface="Meiryo UI" panose="020B0604030504040204" pitchFamily="50" charset="-128"/>
                          <a:ea typeface="Meiryo UI" panose="020B0604030504040204" pitchFamily="50" charset="-128"/>
                        </a:rPr>
                        <a:t>、販売が一体となって、同一テナント上で完結して遂行</a:t>
                      </a:r>
                      <a:r>
                        <a:rPr kumimoji="1" lang="ja-JP" altLang="en-US" sz="900" b="0" dirty="0" smtClean="0">
                          <a:solidFill>
                            <a:schemeClr val="tx1"/>
                          </a:solidFill>
                          <a:latin typeface="Meiryo UI" panose="020B0604030504040204" pitchFamily="50" charset="-128"/>
                          <a:ea typeface="Meiryo UI" panose="020B0604030504040204" pitchFamily="50" charset="-128"/>
                        </a:rPr>
                        <a:t>可能</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製品</a:t>
                      </a:r>
                      <a:r>
                        <a:rPr kumimoji="1" lang="ja-JP" altLang="en-US" sz="900" b="0" dirty="0" smtClean="0">
                          <a:solidFill>
                            <a:schemeClr val="tx1"/>
                          </a:solidFill>
                          <a:latin typeface="Meiryo UI" panose="020B0604030504040204" pitchFamily="50" charset="-128"/>
                          <a:ea typeface="Meiryo UI" panose="020B0604030504040204" pitchFamily="50" charset="-128"/>
                        </a:rPr>
                        <a:t>、販売が分離して、各々のテナント上で独立して遂行</a:t>
                      </a:r>
                      <a:r>
                        <a:rPr kumimoji="1" lang="ja-JP" altLang="en-US" sz="900" b="0" dirty="0" smtClean="0">
                          <a:solidFill>
                            <a:schemeClr val="tx1"/>
                          </a:solidFill>
                          <a:latin typeface="Meiryo UI" panose="020B0604030504040204" pitchFamily="50" charset="-128"/>
                          <a:ea typeface="Meiryo UI" panose="020B0604030504040204" pitchFamily="50" charset="-128"/>
                        </a:rPr>
                        <a:t>可能であるが、</a:t>
                      </a:r>
                      <a:r>
                        <a:rPr kumimoji="1" lang="ja-JP" altLang="en-US" sz="900" b="0" dirty="0" smtClean="0">
                          <a:solidFill>
                            <a:srgbClr val="FF0000"/>
                          </a:solidFill>
                          <a:latin typeface="Meiryo UI" panose="020B0604030504040204" pitchFamily="50" charset="-128"/>
                          <a:ea typeface="Meiryo UI" panose="020B0604030504040204" pitchFamily="50" charset="-128"/>
                        </a:rPr>
                        <a:t>卸業者への開放ができないため、サプライヤへの取次、代替業務が必要</a:t>
                      </a:r>
                      <a:endParaRPr kumimoji="1" lang="en-US" altLang="ja-JP" sz="900" b="0" dirty="0" smtClean="0">
                        <a:solidFill>
                          <a:srgbClr val="FF0000"/>
                        </a:solidFill>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製品</a:t>
                      </a:r>
                      <a:r>
                        <a:rPr kumimoji="1" lang="ja-JP" altLang="en-US" sz="900" b="0" dirty="0" smtClean="0">
                          <a:solidFill>
                            <a:schemeClr val="tx1"/>
                          </a:solidFill>
                          <a:latin typeface="Meiryo UI" panose="020B0604030504040204" pitchFamily="50" charset="-128"/>
                          <a:ea typeface="Meiryo UI" panose="020B0604030504040204" pitchFamily="50" charset="-128"/>
                        </a:rPr>
                        <a:t>、販売が分離して、各々のテナント上で独立して遂行</a:t>
                      </a:r>
                      <a:r>
                        <a:rPr kumimoji="1" lang="ja-JP" altLang="en-US" sz="900" b="0" dirty="0" smtClean="0">
                          <a:solidFill>
                            <a:schemeClr val="tx1"/>
                          </a:solidFill>
                          <a:latin typeface="Meiryo UI" panose="020B0604030504040204" pitchFamily="50" charset="-128"/>
                          <a:ea typeface="Meiryo UI" panose="020B0604030504040204" pitchFamily="50" charset="-128"/>
                        </a:rPr>
                        <a:t>可能であり、</a:t>
                      </a:r>
                      <a:r>
                        <a:rPr kumimoji="1" lang="ja-JP" altLang="en-US" sz="900" b="0" dirty="0" smtClean="0">
                          <a:solidFill>
                            <a:srgbClr val="0000FF"/>
                          </a:solidFill>
                          <a:latin typeface="Meiryo UI" panose="020B0604030504040204" pitchFamily="50" charset="-128"/>
                          <a:ea typeface="Meiryo UI" panose="020B0604030504040204" pitchFamily="50" charset="-128"/>
                        </a:rPr>
                        <a:t>卸業者への開放ができるため、管理業務も不要</a:t>
                      </a:r>
                      <a:endParaRPr kumimoji="1" lang="en-US" altLang="ja-JP" sz="900" b="0" dirty="0" smtClean="0">
                        <a:solidFill>
                          <a:srgbClr val="0000FF"/>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デメリット</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err="1" smtClean="0">
                          <a:solidFill>
                            <a:srgbClr val="FF0000"/>
                          </a:solidFill>
                          <a:latin typeface="Meiryo UI" panose="020B0604030504040204" pitchFamily="50" charset="-128"/>
                          <a:ea typeface="Meiryo UI" panose="020B0604030504040204" pitchFamily="50" charset="-128"/>
                        </a:rPr>
                        <a:t>ー</a:t>
                      </a:r>
                      <a:endParaRPr kumimoji="1" lang="en-US" altLang="ja-JP" sz="900" b="0" dirty="0" smtClean="0">
                        <a:solidFill>
                          <a:srgbClr val="FF0000"/>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製品、販売が分離して、各々のテナント上で独立して遂行可能であり、</a:t>
                      </a:r>
                      <a:r>
                        <a:rPr kumimoji="1" lang="ja-JP" altLang="en-US" sz="900" b="0" dirty="0" smtClean="0">
                          <a:solidFill>
                            <a:srgbClr val="0000FF"/>
                          </a:solidFill>
                          <a:latin typeface="Meiryo UI" panose="020B0604030504040204" pitchFamily="50" charset="-128"/>
                          <a:ea typeface="Meiryo UI" panose="020B0604030504040204" pitchFamily="50" charset="-128"/>
                        </a:rPr>
                        <a:t>自社サービスと組み合わせたパッケージ販売が可能。卸業者への開放ができるため、管理業務も不要</a:t>
                      </a:r>
                      <a:endParaRPr kumimoji="1" lang="en-US" altLang="ja-JP" sz="900" b="0" dirty="0" smtClean="0">
                        <a:solidFill>
                          <a:srgbClr val="0000FF"/>
                        </a:solidFill>
                        <a:latin typeface="Meiryo UI" panose="020B0604030504040204" pitchFamily="50" charset="-128"/>
                        <a:ea typeface="Meiryo UI" panose="020B0604030504040204" pitchFamily="50" charset="-128"/>
                      </a:endParaRPr>
                    </a:p>
                  </a:txBody>
                  <a:tcPr marL="36000" marR="36000" marT="36000" marB="36000">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261349119"/>
                  </a:ext>
                </a:extLst>
              </a:tr>
              <a:tr h="233176">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indent="0" algn="ctr">
                        <a:buFont typeface="Arial" panose="020B0604020202020204" pitchFamily="34" charset="0"/>
                        <a:buNone/>
                      </a:pPr>
                      <a:r>
                        <a:rPr kumimoji="1" lang="ja-JP" altLang="en-US" sz="1000" dirty="0" smtClean="0">
                          <a:solidFill>
                            <a:schemeClr val="tx1"/>
                          </a:solidFill>
                          <a:latin typeface="Meiryo UI" panose="020B0604030504040204" pitchFamily="50" charset="-128"/>
                          <a:ea typeface="Meiryo UI" panose="020B0604030504040204" pitchFamily="50" charset="-128"/>
                        </a:rPr>
                        <a:t>利用料</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vert="eaVert"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ysClr val="windowText" lastClr="000000"/>
                          </a:solidFill>
                          <a:latin typeface="Meiryo UI" panose="020B0604030504040204" pitchFamily="50" charset="-128"/>
                          <a:ea typeface="Meiryo UI" panose="020B0604030504040204" pitchFamily="50" charset="-128"/>
                        </a:rPr>
                        <a:t>・環境料が</a:t>
                      </a:r>
                      <a:r>
                        <a:rPr kumimoji="1" lang="ja-JP" altLang="en-US" sz="900" b="0" dirty="0" smtClean="0">
                          <a:solidFill>
                            <a:srgbClr val="0000FF"/>
                          </a:solidFill>
                          <a:latin typeface="Meiryo UI" panose="020B0604030504040204" pitchFamily="50" charset="-128"/>
                          <a:ea typeface="Meiryo UI" panose="020B0604030504040204" pitchFamily="50" charset="-128"/>
                        </a:rPr>
                        <a:t>フルのテナント料</a:t>
                      </a:r>
                      <a:endParaRPr kumimoji="1" lang="en-US" altLang="ja-JP" sz="900" b="0" dirty="0" smtClean="0">
                        <a:solidFill>
                          <a:srgbClr val="0000FF"/>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rgbClr val="0000FF"/>
                          </a:solidFill>
                          <a:latin typeface="Meiryo UI" panose="020B0604030504040204" pitchFamily="50" charset="-128"/>
                          <a:ea typeface="Meiryo UI" panose="020B0604030504040204" pitchFamily="50" charset="-128"/>
                        </a:rPr>
                        <a:t>・サービス利用料はテナントがまたがるため、</a:t>
                      </a:r>
                      <a:r>
                        <a:rPr kumimoji="1" lang="en-US" altLang="ja-JP" sz="900" b="0" dirty="0" smtClean="0">
                          <a:solidFill>
                            <a:srgbClr val="0000FF"/>
                          </a:solidFill>
                          <a:latin typeface="Meiryo UI" panose="020B0604030504040204" pitchFamily="50" charset="-128"/>
                          <a:ea typeface="Meiryo UI" panose="020B0604030504040204" pitchFamily="50" charset="-128"/>
                        </a:rPr>
                        <a:t>1</a:t>
                      </a:r>
                      <a:r>
                        <a:rPr kumimoji="1" lang="ja-JP" altLang="en-US" sz="900" b="0" dirty="0" smtClean="0">
                          <a:solidFill>
                            <a:srgbClr val="0000FF"/>
                          </a:solidFill>
                          <a:latin typeface="Meiryo UI" panose="020B0604030504040204" pitchFamily="50" charset="-128"/>
                          <a:ea typeface="Meiryo UI" panose="020B0604030504040204" pitchFamily="50" charset="-128"/>
                        </a:rPr>
                        <a:t>サービス申込時に</a:t>
                      </a:r>
                      <a:r>
                        <a:rPr kumimoji="1" lang="en-US" altLang="ja-JP" sz="900" b="0" dirty="0" smtClean="0">
                          <a:solidFill>
                            <a:srgbClr val="0000FF"/>
                          </a:solidFill>
                          <a:latin typeface="Meiryo UI" panose="020B0604030504040204" pitchFamily="50" charset="-128"/>
                          <a:ea typeface="Meiryo UI" panose="020B0604030504040204" pitchFamily="50" charset="-128"/>
                        </a:rPr>
                        <a:t>2</a:t>
                      </a:r>
                      <a:r>
                        <a:rPr kumimoji="1" lang="ja-JP" altLang="en-US" sz="900" b="0" dirty="0" smtClean="0">
                          <a:solidFill>
                            <a:srgbClr val="0000FF"/>
                          </a:solidFill>
                          <a:latin typeface="Meiryo UI" panose="020B0604030504040204" pitchFamily="50" charset="-128"/>
                          <a:ea typeface="Meiryo UI" panose="020B0604030504040204" pitchFamily="50" charset="-128"/>
                        </a:rPr>
                        <a:t>掛かる</a:t>
                      </a:r>
                      <a:endParaRPr lang="en-US" altLang="ja-JP" sz="900" b="0" dirty="0" smtClean="0">
                        <a:solidFill>
                          <a:srgbClr val="0000FF"/>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ysClr val="windowText" lastClr="000000"/>
                          </a:solidFill>
                          <a:latin typeface="Meiryo UI" panose="020B0604030504040204" pitchFamily="50" charset="-128"/>
                          <a:ea typeface="Meiryo UI" panose="020B0604030504040204" pitchFamily="50" charset="-128"/>
                        </a:rPr>
                        <a:t>・環境料が</a:t>
                      </a:r>
                      <a:r>
                        <a:rPr kumimoji="1" lang="ja-JP" altLang="en-US" sz="900" b="0" dirty="0" smtClean="0">
                          <a:solidFill>
                            <a:srgbClr val="0000FF"/>
                          </a:solidFill>
                          <a:latin typeface="Meiryo UI" panose="020B0604030504040204" pitchFamily="50" charset="-128"/>
                          <a:ea typeface="Meiryo UI" panose="020B0604030504040204" pitchFamily="50" charset="-128"/>
                        </a:rPr>
                        <a:t>リセーラ、サプライヤのテナント料</a:t>
                      </a:r>
                      <a:endParaRPr kumimoji="1" lang="en-US" altLang="ja-JP" sz="900" b="0" dirty="0" smtClean="0">
                        <a:solidFill>
                          <a:srgbClr val="0000FF"/>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rgbClr val="0000FF"/>
                          </a:solidFill>
                          <a:latin typeface="Meiryo UI" panose="020B0604030504040204" pitchFamily="50" charset="-128"/>
                          <a:ea typeface="Meiryo UI" panose="020B0604030504040204" pitchFamily="50" charset="-128"/>
                        </a:rPr>
                        <a:t>・サービス利用料はテナントがまたがるため、</a:t>
                      </a:r>
                      <a:r>
                        <a:rPr kumimoji="1" lang="en-US" altLang="ja-JP" sz="900" b="0" dirty="0" smtClean="0">
                          <a:solidFill>
                            <a:srgbClr val="0000FF"/>
                          </a:solidFill>
                          <a:latin typeface="Meiryo UI" panose="020B0604030504040204" pitchFamily="50" charset="-128"/>
                          <a:ea typeface="Meiryo UI" panose="020B0604030504040204" pitchFamily="50" charset="-128"/>
                        </a:rPr>
                        <a:t>1</a:t>
                      </a:r>
                      <a:r>
                        <a:rPr kumimoji="1" lang="ja-JP" altLang="en-US" sz="900" b="0" dirty="0" smtClean="0">
                          <a:solidFill>
                            <a:srgbClr val="0000FF"/>
                          </a:solidFill>
                          <a:latin typeface="Meiryo UI" panose="020B0604030504040204" pitchFamily="50" charset="-128"/>
                          <a:ea typeface="Meiryo UI" panose="020B0604030504040204" pitchFamily="50" charset="-128"/>
                        </a:rPr>
                        <a:t>サービス申込時に</a:t>
                      </a:r>
                      <a:r>
                        <a:rPr kumimoji="1" lang="en-US" altLang="ja-JP" sz="900" b="0" dirty="0" smtClean="0">
                          <a:solidFill>
                            <a:srgbClr val="0000FF"/>
                          </a:solidFill>
                          <a:latin typeface="Meiryo UI" panose="020B0604030504040204" pitchFamily="50" charset="-128"/>
                          <a:ea typeface="Meiryo UI" panose="020B0604030504040204" pitchFamily="50" charset="-128"/>
                        </a:rPr>
                        <a:t>2</a:t>
                      </a:r>
                      <a:r>
                        <a:rPr kumimoji="1" lang="ja-JP" altLang="en-US" sz="900" b="0" dirty="0" smtClean="0">
                          <a:solidFill>
                            <a:srgbClr val="0000FF"/>
                          </a:solidFill>
                          <a:latin typeface="Meiryo UI" panose="020B0604030504040204" pitchFamily="50" charset="-128"/>
                          <a:ea typeface="Meiryo UI" panose="020B0604030504040204" pitchFamily="50" charset="-128"/>
                        </a:rPr>
                        <a:t>掛かる</a:t>
                      </a:r>
                      <a:endParaRPr lang="en-US" altLang="ja-JP" sz="900" b="0" dirty="0" smtClean="0">
                        <a:solidFill>
                          <a:srgbClr val="0000FF"/>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ysClr val="windowText" lastClr="000000"/>
                          </a:solidFill>
                          <a:latin typeface="Meiryo UI" panose="020B0604030504040204" pitchFamily="50" charset="-128"/>
                          <a:ea typeface="Meiryo UI" panose="020B0604030504040204" pitchFamily="50" charset="-128"/>
                        </a:rPr>
                        <a:t>・環境料が</a:t>
                      </a:r>
                      <a:r>
                        <a:rPr kumimoji="1" lang="ja-JP" altLang="en-US" sz="900" b="0" dirty="0" smtClean="0">
                          <a:solidFill>
                            <a:srgbClr val="0000FF"/>
                          </a:solidFill>
                          <a:latin typeface="Meiryo UI" panose="020B0604030504040204" pitchFamily="50" charset="-128"/>
                          <a:ea typeface="Meiryo UI" panose="020B0604030504040204" pitchFamily="50" charset="-128"/>
                        </a:rPr>
                        <a:t>リセーラ、サプライヤ</a:t>
                      </a:r>
                      <a:r>
                        <a:rPr kumimoji="1" lang="en-US" altLang="ja-JP" sz="900" b="0" dirty="0" smtClean="0">
                          <a:solidFill>
                            <a:srgbClr val="0000FF"/>
                          </a:solidFill>
                          <a:latin typeface="Meiryo UI" panose="020B0604030504040204" pitchFamily="50" charset="-128"/>
                          <a:ea typeface="Meiryo UI" panose="020B0604030504040204" pitchFamily="50" charset="-128"/>
                        </a:rPr>
                        <a:t>N</a:t>
                      </a:r>
                      <a:r>
                        <a:rPr kumimoji="1" lang="ja-JP" altLang="en-US" sz="900" b="0" dirty="0" smtClean="0">
                          <a:solidFill>
                            <a:srgbClr val="0000FF"/>
                          </a:solidFill>
                          <a:latin typeface="Meiryo UI" panose="020B0604030504040204" pitchFamily="50" charset="-128"/>
                          <a:ea typeface="Meiryo UI" panose="020B0604030504040204" pitchFamily="50" charset="-128"/>
                        </a:rPr>
                        <a:t>個のテナント料</a:t>
                      </a:r>
                      <a:endParaRPr kumimoji="1" lang="en-US" altLang="ja-JP" sz="900" b="0" dirty="0" smtClean="0">
                        <a:solidFill>
                          <a:srgbClr val="0000FF"/>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rgbClr val="0000FF"/>
                          </a:solidFill>
                          <a:latin typeface="Meiryo UI" panose="020B0604030504040204" pitchFamily="50" charset="-128"/>
                          <a:ea typeface="Meiryo UI" panose="020B0604030504040204" pitchFamily="50" charset="-128"/>
                        </a:rPr>
                        <a:t>・サービス利用料はテナントがまたがるため、</a:t>
                      </a:r>
                      <a:r>
                        <a:rPr kumimoji="1" lang="en-US" altLang="ja-JP" sz="900" b="0" dirty="0" smtClean="0">
                          <a:solidFill>
                            <a:srgbClr val="0000FF"/>
                          </a:solidFill>
                          <a:latin typeface="Meiryo UI" panose="020B0604030504040204" pitchFamily="50" charset="-128"/>
                          <a:ea typeface="Meiryo UI" panose="020B0604030504040204" pitchFamily="50" charset="-128"/>
                        </a:rPr>
                        <a:t>1</a:t>
                      </a:r>
                      <a:r>
                        <a:rPr kumimoji="1" lang="ja-JP" altLang="en-US" sz="900" b="0" dirty="0" smtClean="0">
                          <a:solidFill>
                            <a:srgbClr val="0000FF"/>
                          </a:solidFill>
                          <a:latin typeface="Meiryo UI" panose="020B0604030504040204" pitchFamily="50" charset="-128"/>
                          <a:ea typeface="Meiryo UI" panose="020B0604030504040204" pitchFamily="50" charset="-128"/>
                        </a:rPr>
                        <a:t>サービス申込時に</a:t>
                      </a:r>
                      <a:r>
                        <a:rPr kumimoji="1" lang="en-US" altLang="ja-JP" sz="900" b="0" dirty="0" smtClean="0">
                          <a:solidFill>
                            <a:srgbClr val="0000FF"/>
                          </a:solidFill>
                          <a:latin typeface="Meiryo UI" panose="020B0604030504040204" pitchFamily="50" charset="-128"/>
                          <a:ea typeface="Meiryo UI" panose="020B0604030504040204" pitchFamily="50" charset="-128"/>
                        </a:rPr>
                        <a:t>2</a:t>
                      </a:r>
                      <a:r>
                        <a:rPr kumimoji="1" lang="ja-JP" altLang="en-US" sz="900" b="0" dirty="0" smtClean="0">
                          <a:solidFill>
                            <a:srgbClr val="0000FF"/>
                          </a:solidFill>
                          <a:latin typeface="Meiryo UI" panose="020B0604030504040204" pitchFamily="50" charset="-128"/>
                          <a:ea typeface="Meiryo UI" panose="020B0604030504040204" pitchFamily="50" charset="-128"/>
                        </a:rPr>
                        <a:t>掛かる</a:t>
                      </a:r>
                      <a:endParaRPr lang="en-US" altLang="ja-JP" sz="900" b="0" dirty="0" smtClean="0">
                        <a:solidFill>
                          <a:srgbClr val="0000FF"/>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779173" rtl="0" eaLnBrk="1" latinLnBrk="0" hangingPunct="1">
                        <a:defRPr kumimoji="1" sz="1534" kern="1200">
                          <a:solidFill>
                            <a:schemeClr val="tx1"/>
                          </a:solidFill>
                          <a:latin typeface="Calibri"/>
                        </a:defRPr>
                      </a:lvl1pPr>
                      <a:lvl2pPr marL="389586" algn="l" defTabSz="779173" rtl="0" eaLnBrk="1" latinLnBrk="0" hangingPunct="1">
                        <a:defRPr kumimoji="1" sz="1534" kern="1200">
                          <a:solidFill>
                            <a:schemeClr val="tx1"/>
                          </a:solidFill>
                          <a:latin typeface="Calibri"/>
                        </a:defRPr>
                      </a:lvl2pPr>
                      <a:lvl3pPr marL="779173" algn="l" defTabSz="779173" rtl="0" eaLnBrk="1" latinLnBrk="0" hangingPunct="1">
                        <a:defRPr kumimoji="1" sz="1534" kern="1200">
                          <a:solidFill>
                            <a:schemeClr val="tx1"/>
                          </a:solidFill>
                          <a:latin typeface="Calibri"/>
                        </a:defRPr>
                      </a:lvl3pPr>
                      <a:lvl4pPr marL="1168759" algn="l" defTabSz="779173" rtl="0" eaLnBrk="1" latinLnBrk="0" hangingPunct="1">
                        <a:defRPr kumimoji="1" sz="1534" kern="1200">
                          <a:solidFill>
                            <a:schemeClr val="tx1"/>
                          </a:solidFill>
                          <a:latin typeface="Calibri"/>
                        </a:defRPr>
                      </a:lvl4pPr>
                      <a:lvl5pPr marL="1558345" algn="l" defTabSz="779173" rtl="0" eaLnBrk="1" latinLnBrk="0" hangingPunct="1">
                        <a:defRPr kumimoji="1" sz="1534" kern="1200">
                          <a:solidFill>
                            <a:schemeClr val="tx1"/>
                          </a:solidFill>
                          <a:latin typeface="Calibri"/>
                        </a:defRPr>
                      </a:lvl5pPr>
                      <a:lvl6pPr marL="1947932" algn="l" defTabSz="779173" rtl="0" eaLnBrk="1" latinLnBrk="0" hangingPunct="1">
                        <a:defRPr kumimoji="1" sz="1534" kern="1200">
                          <a:solidFill>
                            <a:schemeClr val="tx1"/>
                          </a:solidFill>
                          <a:latin typeface="Calibri"/>
                        </a:defRPr>
                      </a:lvl6pPr>
                      <a:lvl7pPr marL="2337518" algn="l" defTabSz="779173" rtl="0" eaLnBrk="1" latinLnBrk="0" hangingPunct="1">
                        <a:defRPr kumimoji="1" sz="1534" kern="1200">
                          <a:solidFill>
                            <a:schemeClr val="tx1"/>
                          </a:solidFill>
                          <a:latin typeface="Calibri"/>
                        </a:defRPr>
                      </a:lvl7pPr>
                      <a:lvl8pPr marL="2727104" algn="l" defTabSz="779173" rtl="0" eaLnBrk="1" latinLnBrk="0" hangingPunct="1">
                        <a:defRPr kumimoji="1" sz="1534" kern="1200">
                          <a:solidFill>
                            <a:schemeClr val="tx1"/>
                          </a:solidFill>
                          <a:latin typeface="Calibri"/>
                        </a:defRPr>
                      </a:lvl8pPr>
                      <a:lvl9pPr marL="3116691" algn="l" defTabSz="779173" rtl="0" eaLnBrk="1" latinLnBrk="0" hangingPunct="1">
                        <a:defRPr kumimoji="1" sz="1534" kern="1200">
                          <a:solidFill>
                            <a:schemeClr val="tx1"/>
                          </a:solidFill>
                          <a:latin typeface="Calibri"/>
                        </a:defRPr>
                      </a:lvl9p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ysClr val="windowText" lastClr="000000"/>
                          </a:solidFill>
                          <a:latin typeface="Meiryo UI" panose="020B0604030504040204" pitchFamily="50" charset="-128"/>
                          <a:ea typeface="Meiryo UI" panose="020B0604030504040204" pitchFamily="50" charset="-128"/>
                        </a:rPr>
                        <a:t>・環境料が</a:t>
                      </a:r>
                      <a:r>
                        <a:rPr kumimoji="1" lang="ja-JP" altLang="en-US" sz="900" b="0" dirty="0" smtClean="0">
                          <a:solidFill>
                            <a:srgbClr val="0000FF"/>
                          </a:solidFill>
                          <a:latin typeface="Meiryo UI" panose="020B0604030504040204" pitchFamily="50" charset="-128"/>
                          <a:ea typeface="Meiryo UI" panose="020B0604030504040204" pitchFamily="50" charset="-128"/>
                        </a:rPr>
                        <a:t>フル、サプライヤ</a:t>
                      </a:r>
                      <a:r>
                        <a:rPr kumimoji="1" lang="en-US" altLang="ja-JP" sz="900" b="0" dirty="0" smtClean="0">
                          <a:solidFill>
                            <a:srgbClr val="0000FF"/>
                          </a:solidFill>
                          <a:latin typeface="Meiryo UI" panose="020B0604030504040204" pitchFamily="50" charset="-128"/>
                          <a:ea typeface="Meiryo UI" panose="020B0604030504040204" pitchFamily="50" charset="-128"/>
                        </a:rPr>
                        <a:t>N</a:t>
                      </a:r>
                      <a:r>
                        <a:rPr kumimoji="1" lang="ja-JP" altLang="en-US" sz="900" b="0" dirty="0" smtClean="0">
                          <a:solidFill>
                            <a:srgbClr val="0000FF"/>
                          </a:solidFill>
                          <a:latin typeface="Meiryo UI" panose="020B0604030504040204" pitchFamily="50" charset="-128"/>
                          <a:ea typeface="Meiryo UI" panose="020B0604030504040204" pitchFamily="50" charset="-128"/>
                        </a:rPr>
                        <a:t>個のテナント料</a:t>
                      </a:r>
                      <a:endParaRPr kumimoji="1" lang="en-US" altLang="ja-JP" sz="900" b="0" dirty="0" smtClean="0">
                        <a:solidFill>
                          <a:srgbClr val="0000FF"/>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rgbClr val="0000FF"/>
                          </a:solidFill>
                          <a:latin typeface="Meiryo UI" panose="020B0604030504040204" pitchFamily="50" charset="-128"/>
                          <a:ea typeface="Meiryo UI" panose="020B0604030504040204" pitchFamily="50" charset="-128"/>
                        </a:rPr>
                        <a:t>・サービス利用料はテナントがまたがるため、</a:t>
                      </a:r>
                      <a:r>
                        <a:rPr kumimoji="1" lang="en-US" altLang="ja-JP" sz="900" b="0" dirty="0" smtClean="0">
                          <a:solidFill>
                            <a:srgbClr val="0000FF"/>
                          </a:solidFill>
                          <a:latin typeface="Meiryo UI" panose="020B0604030504040204" pitchFamily="50" charset="-128"/>
                          <a:ea typeface="Meiryo UI" panose="020B0604030504040204" pitchFamily="50" charset="-128"/>
                        </a:rPr>
                        <a:t>1</a:t>
                      </a:r>
                      <a:r>
                        <a:rPr kumimoji="1" lang="ja-JP" altLang="en-US" sz="900" b="0" dirty="0" smtClean="0">
                          <a:solidFill>
                            <a:srgbClr val="0000FF"/>
                          </a:solidFill>
                          <a:latin typeface="Meiryo UI" panose="020B0604030504040204" pitchFamily="50" charset="-128"/>
                          <a:ea typeface="Meiryo UI" panose="020B0604030504040204" pitchFamily="50" charset="-128"/>
                        </a:rPr>
                        <a:t>サービス申込時に</a:t>
                      </a:r>
                      <a:r>
                        <a:rPr kumimoji="1" lang="en-US" altLang="ja-JP" sz="900" b="0" dirty="0" smtClean="0">
                          <a:solidFill>
                            <a:srgbClr val="0000FF"/>
                          </a:solidFill>
                          <a:latin typeface="Meiryo UI" panose="020B0604030504040204" pitchFamily="50" charset="-128"/>
                          <a:ea typeface="Meiryo UI" panose="020B0604030504040204" pitchFamily="50" charset="-128"/>
                        </a:rPr>
                        <a:t>2</a:t>
                      </a:r>
                      <a:r>
                        <a:rPr kumimoji="1" lang="ja-JP" altLang="en-US" sz="900" b="0" dirty="0" smtClean="0">
                          <a:solidFill>
                            <a:srgbClr val="0000FF"/>
                          </a:solidFill>
                          <a:latin typeface="Meiryo UI" panose="020B0604030504040204" pitchFamily="50" charset="-128"/>
                          <a:ea typeface="Meiryo UI" panose="020B0604030504040204" pitchFamily="50" charset="-128"/>
                        </a:rPr>
                        <a:t>掛かる</a:t>
                      </a:r>
                      <a:endParaRPr lang="en-US" altLang="ja-JP" sz="900" b="0" dirty="0" smtClean="0">
                        <a:solidFill>
                          <a:srgbClr val="0000FF"/>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900" b="0" dirty="0" smtClean="0">
                        <a:solidFill>
                          <a:srgbClr val="0000FF"/>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62123042"/>
                  </a:ext>
                </a:extLst>
              </a:tr>
              <a:tr h="493200">
                <a:tc>
                  <a:txBody>
                    <a:bodyPr/>
                    <a:lstStyle/>
                    <a:p>
                      <a:pPr marL="0" indent="0" algn="ctr">
                        <a:buFont typeface="Arial" panose="020B0604020202020204" pitchFamily="34" charset="0"/>
                        <a:buNone/>
                      </a:pPr>
                      <a:r>
                        <a:rPr kumimoji="1" lang="ja-JP" altLang="en-US" sz="900" dirty="0" smtClean="0">
                          <a:solidFill>
                            <a:schemeClr val="tx1"/>
                          </a:solidFill>
                          <a:latin typeface="Meiryo UI" panose="020B0604030504040204" pitchFamily="50" charset="-128"/>
                          <a:ea typeface="Meiryo UI" panose="020B0604030504040204" pitchFamily="50" charset="-128"/>
                        </a:rPr>
                        <a:t>備考</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20000"/>
                        <a:lumOff val="80000"/>
                      </a:srgbClr>
                    </a:solidFill>
                  </a:tcPr>
                </a:tc>
                <a:tc>
                  <a:txBody>
                    <a:body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err="1" smtClean="0">
                          <a:solidFill>
                            <a:schemeClr val="tx1"/>
                          </a:solidFill>
                          <a:latin typeface="Meiryo UI" panose="020B0604030504040204" pitchFamily="50" charset="-128"/>
                          <a:ea typeface="Meiryo UI" panose="020B0604030504040204" pitchFamily="50" charset="-128"/>
                        </a:rPr>
                        <a:t>ー</a:t>
                      </a:r>
                      <a:endParaRPr lang="en-US" altLang="ja-JP" sz="900" b="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err="1" smtClean="0">
                          <a:solidFill>
                            <a:schemeClr val="tx1"/>
                          </a:solidFill>
                          <a:latin typeface="Meiryo UI" panose="020B0604030504040204" pitchFamily="50" charset="-128"/>
                          <a:ea typeface="Meiryo UI" panose="020B0604030504040204" pitchFamily="50" charset="-128"/>
                        </a:rPr>
                        <a:t>ー</a:t>
                      </a:r>
                      <a:endParaRPr lang="en-US" altLang="ja-JP" sz="900" b="0" dirty="0" smtClean="0">
                        <a:solidFill>
                          <a:srgbClr val="FF0000"/>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err="1" smtClean="0">
                          <a:solidFill>
                            <a:schemeClr val="tx1"/>
                          </a:solidFill>
                          <a:latin typeface="Meiryo UI" panose="020B0604030504040204" pitchFamily="50" charset="-128"/>
                          <a:ea typeface="Meiryo UI" panose="020B0604030504040204" pitchFamily="50" charset="-128"/>
                        </a:rPr>
                        <a:t>ー</a:t>
                      </a:r>
                      <a:endParaRPr lang="en-US" altLang="ja-JP" sz="900" b="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p>
                      <a:pPr marL="0" marR="0" lvl="0" indent="0" algn="l"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err="1" smtClean="0">
                          <a:solidFill>
                            <a:schemeClr val="tx1"/>
                          </a:solidFill>
                          <a:latin typeface="Meiryo UI" panose="020B0604030504040204" pitchFamily="50" charset="-128"/>
                          <a:ea typeface="Meiryo UI" panose="020B0604030504040204" pitchFamily="50" charset="-128"/>
                        </a:rPr>
                        <a:t>ー</a:t>
                      </a:r>
                      <a:endParaRPr lang="en-US" altLang="ja-JP" sz="900" b="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821654854"/>
                  </a:ext>
                </a:extLst>
              </a:tr>
            </a:tbl>
          </a:graphicData>
        </a:graphic>
      </p:graphicFrame>
      <p:pic>
        <p:nvPicPr>
          <p:cNvPr id="12" name="図 11"/>
          <p:cNvPicPr>
            <a:picLocks noChangeAspect="1"/>
          </p:cNvPicPr>
          <p:nvPr/>
        </p:nvPicPr>
        <p:blipFill>
          <a:blip r:embed="rId3"/>
          <a:stretch>
            <a:fillRect/>
          </a:stretch>
        </p:blipFill>
        <p:spPr>
          <a:xfrm>
            <a:off x="7252182" y="2062974"/>
            <a:ext cx="712037" cy="454643"/>
          </a:xfrm>
          <a:prstGeom prst="rect">
            <a:avLst/>
          </a:prstGeom>
        </p:spPr>
      </p:pic>
      <p:sp>
        <p:nvSpPr>
          <p:cNvPr id="23" name="円/楕円 156"/>
          <p:cNvSpPr/>
          <p:nvPr/>
        </p:nvSpPr>
        <p:spPr>
          <a:xfrm>
            <a:off x="7240607" y="2160682"/>
            <a:ext cx="344801" cy="101120"/>
          </a:xfrm>
          <a:prstGeom prst="ellipse">
            <a:avLst/>
          </a:prstGeom>
          <a:solidFill>
            <a:srgbClr val="C0504D">
              <a:lumMod val="75000"/>
            </a:srgbClr>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wrap="none" lIns="0" rIns="0" rtlCol="0" anchor="ctr"/>
          <a:lstStyle/>
          <a:p>
            <a:pPr marL="0" marR="0" lvl="0" indent="0" algn="l" defTabSz="914400" rtl="0" eaLnBrk="1" fontAlgn="base" latinLnBrk="0" hangingPunct="1">
              <a:lnSpc>
                <a:spcPts val="1108"/>
              </a:lnSpc>
              <a:spcBef>
                <a:spcPct val="0"/>
              </a:spcBef>
              <a:spcAft>
                <a:spcPct val="0"/>
              </a:spcAft>
              <a:buClrTx/>
              <a:buSzTx/>
              <a:buFontTx/>
              <a:buNone/>
              <a:tabLst/>
              <a:defRPr/>
            </a:pPr>
            <a:endParaRPr kumimoji="0" lang="ja-JP" altLang="en-US" sz="9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 name="直線矢印コネクタ 23"/>
          <p:cNvCxnSpPr>
            <a:endCxn id="23" idx="5"/>
          </p:cNvCxnSpPr>
          <p:nvPr/>
        </p:nvCxnSpPr>
        <p:spPr bwMode="auto">
          <a:xfrm flipH="1" flipV="1">
            <a:off x="7534913" y="2246993"/>
            <a:ext cx="101374" cy="7648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stCxn id="30" idx="7"/>
            <a:endCxn id="23" idx="4"/>
          </p:cNvCxnSpPr>
          <p:nvPr/>
        </p:nvCxnSpPr>
        <p:spPr bwMode="auto">
          <a:xfrm flipH="1" flipV="1">
            <a:off x="7413008" y="2261802"/>
            <a:ext cx="128125" cy="58675"/>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p:nvPr/>
        </p:nvCxnSpPr>
        <p:spPr bwMode="auto">
          <a:xfrm flipV="1">
            <a:off x="7394640" y="2038101"/>
            <a:ext cx="371" cy="139914"/>
          </a:xfrm>
          <a:prstGeom prst="straightConnector1">
            <a:avLst/>
          </a:prstGeom>
          <a:solidFill>
            <a:srgbClr val="D2F0FA"/>
          </a:solidFill>
          <a:ln w="28575" cap="flat" cmpd="sng" algn="ctr">
            <a:solidFill>
              <a:srgbClr val="0000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31" idx="7"/>
            <a:endCxn id="23" idx="4"/>
          </p:cNvCxnSpPr>
          <p:nvPr/>
        </p:nvCxnSpPr>
        <p:spPr bwMode="auto">
          <a:xfrm flipH="1" flipV="1">
            <a:off x="7413008" y="2261802"/>
            <a:ext cx="283763" cy="111328"/>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p:cNvSpPr txBox="1"/>
          <p:nvPr/>
        </p:nvSpPr>
        <p:spPr>
          <a:xfrm>
            <a:off x="7245873" y="1844582"/>
            <a:ext cx="292124"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小売</a:t>
            </a:r>
          </a:p>
        </p:txBody>
      </p:sp>
      <p:sp>
        <p:nvSpPr>
          <p:cNvPr id="30" name="円/楕円 91"/>
          <p:cNvSpPr/>
          <p:nvPr/>
        </p:nvSpPr>
        <p:spPr>
          <a:xfrm>
            <a:off x="7236296" y="2305169"/>
            <a:ext cx="357138" cy="104530"/>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円/楕円 91"/>
          <p:cNvSpPr/>
          <p:nvPr/>
        </p:nvSpPr>
        <p:spPr>
          <a:xfrm>
            <a:off x="7391935" y="2357822"/>
            <a:ext cx="357138" cy="104530"/>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8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直線矢印コネクタ 31"/>
          <p:cNvCxnSpPr/>
          <p:nvPr/>
        </p:nvCxnSpPr>
        <p:spPr bwMode="auto">
          <a:xfrm flipH="1" flipV="1">
            <a:off x="7754847" y="2228261"/>
            <a:ext cx="281726" cy="10029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53"/>
          <p:cNvSpPr/>
          <p:nvPr/>
        </p:nvSpPr>
        <p:spPr>
          <a:xfrm>
            <a:off x="7738906" y="2335640"/>
            <a:ext cx="337072" cy="114512"/>
          </a:xfrm>
          <a:prstGeom prst="ellipse">
            <a:avLst/>
          </a:prstGeom>
          <a:solidFill>
            <a:srgbClr val="00B0F0"/>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矢印コネクタ 14"/>
          <p:cNvCxnSpPr>
            <a:stCxn id="14" idx="0"/>
            <a:endCxn id="23" idx="6"/>
          </p:cNvCxnSpPr>
          <p:nvPr/>
        </p:nvCxnSpPr>
        <p:spPr bwMode="auto">
          <a:xfrm flipH="1" flipV="1">
            <a:off x="7585408" y="2211242"/>
            <a:ext cx="322034" cy="124398"/>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フローチャート: 代替処理 21"/>
          <p:cNvSpPr/>
          <p:nvPr/>
        </p:nvSpPr>
        <p:spPr>
          <a:xfrm>
            <a:off x="7735683" y="1994655"/>
            <a:ext cx="463205" cy="124077"/>
          </a:xfrm>
          <a:prstGeom prst="flowChartAlternateProcess">
            <a:avLst/>
          </a:prstGeom>
          <a:solidFill>
            <a:srgbClr val="4F81B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フル</a:t>
            </a:r>
          </a:p>
        </p:txBody>
      </p:sp>
      <p:grpSp>
        <p:nvGrpSpPr>
          <p:cNvPr id="65" name="グループ化 64"/>
          <p:cNvGrpSpPr/>
          <p:nvPr/>
        </p:nvGrpSpPr>
        <p:grpSpPr>
          <a:xfrm>
            <a:off x="1297191" y="1858100"/>
            <a:ext cx="1042561" cy="998669"/>
            <a:chOff x="1115619" y="806826"/>
            <a:chExt cx="1425661" cy="1283172"/>
          </a:xfrm>
        </p:grpSpPr>
        <p:grpSp>
          <p:nvGrpSpPr>
            <p:cNvPr id="66" name="グループ化 65"/>
            <p:cNvGrpSpPr/>
            <p:nvPr/>
          </p:nvGrpSpPr>
          <p:grpSpPr>
            <a:xfrm>
              <a:off x="1115619" y="806826"/>
              <a:ext cx="1390058" cy="1283172"/>
              <a:chOff x="9347253" y="1310635"/>
              <a:chExt cx="1790830" cy="1653127"/>
            </a:xfrm>
          </p:grpSpPr>
          <p:pic>
            <p:nvPicPr>
              <p:cNvPr id="68" name="図 67"/>
              <p:cNvPicPr>
                <a:picLocks noChangeAspect="1"/>
              </p:cNvPicPr>
              <p:nvPr/>
            </p:nvPicPr>
            <p:blipFill>
              <a:blip r:embed="rId3"/>
              <a:stretch>
                <a:fillRect/>
              </a:stretch>
            </p:blipFill>
            <p:spPr>
              <a:xfrm>
                <a:off x="9347253" y="1767858"/>
                <a:ext cx="1790830" cy="1195904"/>
              </a:xfrm>
              <a:prstGeom prst="rect">
                <a:avLst/>
              </a:prstGeom>
            </p:spPr>
          </p:pic>
          <p:sp>
            <p:nvSpPr>
              <p:cNvPr id="69" name="円/楕円 156"/>
              <p:cNvSpPr/>
              <p:nvPr/>
            </p:nvSpPr>
            <p:spPr>
              <a:xfrm>
                <a:off x="9396089" y="1962395"/>
                <a:ext cx="867202" cy="265990"/>
              </a:xfrm>
              <a:prstGeom prst="ellipse">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ts val="1108"/>
                  </a:lnSpc>
                  <a:spcBef>
                    <a:spcPct val="0"/>
                  </a:spcBef>
                  <a:spcAft>
                    <a:spcPct val="0"/>
                  </a:spcAft>
                  <a:buClrTx/>
                  <a:buSzTx/>
                  <a:buFontTx/>
                  <a:buNone/>
                  <a:tabLst/>
                  <a:defRPr/>
                </a:pPr>
                <a:endParaRPr kumimoji="0" lang="ja-JP" altLang="en-US" sz="1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円/楕円 91"/>
              <p:cNvSpPr/>
              <p:nvPr/>
            </p:nvSpPr>
            <p:spPr>
              <a:xfrm>
                <a:off x="9394375" y="2419324"/>
                <a:ext cx="661923" cy="265990"/>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1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矢印コネクタ 70"/>
              <p:cNvCxnSpPr>
                <a:stCxn id="70" idx="0"/>
                <a:endCxn id="69" idx="4"/>
              </p:cNvCxnSpPr>
              <p:nvPr/>
            </p:nvCxnSpPr>
            <p:spPr bwMode="auto">
              <a:xfrm flipV="1">
                <a:off x="9725337" y="2228385"/>
                <a:ext cx="104353" cy="190939"/>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円/楕円 91"/>
              <p:cNvSpPr/>
              <p:nvPr/>
            </p:nvSpPr>
            <p:spPr>
              <a:xfrm>
                <a:off x="9645670" y="2466909"/>
                <a:ext cx="641025" cy="265990"/>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3" name="直線矢印コネクタ 72"/>
              <p:cNvCxnSpPr>
                <a:stCxn id="72" idx="0"/>
                <a:endCxn id="69" idx="4"/>
              </p:cNvCxnSpPr>
              <p:nvPr/>
            </p:nvCxnSpPr>
            <p:spPr bwMode="auto">
              <a:xfrm flipH="1" flipV="1">
                <a:off x="9829690" y="2228385"/>
                <a:ext cx="136493" cy="238524"/>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a:endCxn id="75" idx="2"/>
              </p:cNvCxnSpPr>
              <p:nvPr/>
            </p:nvCxnSpPr>
            <p:spPr bwMode="auto">
              <a:xfrm flipV="1">
                <a:off x="9783494" y="1639955"/>
                <a:ext cx="934" cy="368034"/>
              </a:xfrm>
              <a:prstGeom prst="straightConnector1">
                <a:avLst/>
              </a:prstGeom>
              <a:solidFill>
                <a:srgbClr val="D2F0FA"/>
              </a:solidFill>
              <a:ln w="28575" cap="flat" cmpd="sng" algn="ctr">
                <a:solidFill>
                  <a:srgbClr val="0000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テキスト ボックス 74"/>
              <p:cNvSpPr txBox="1"/>
              <p:nvPr/>
            </p:nvSpPr>
            <p:spPr>
              <a:xfrm>
                <a:off x="9512559" y="1310635"/>
                <a:ext cx="634421" cy="356861"/>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小売</a:t>
                </a:r>
              </a:p>
            </p:txBody>
          </p:sp>
          <p:sp>
            <p:nvSpPr>
              <p:cNvPr id="76" name="円/楕円 91"/>
              <p:cNvSpPr/>
              <p:nvPr/>
            </p:nvSpPr>
            <p:spPr>
              <a:xfrm>
                <a:off x="9800863" y="2604929"/>
                <a:ext cx="701599" cy="215196"/>
              </a:xfrm>
              <a:prstGeom prst="ellipse">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p:cNvCxnSpPr>
                <a:stCxn id="76" idx="0"/>
                <a:endCxn id="69" idx="5"/>
              </p:cNvCxnSpPr>
              <p:nvPr/>
            </p:nvCxnSpPr>
            <p:spPr bwMode="auto">
              <a:xfrm flipH="1" flipV="1">
                <a:off x="10136292" y="2189432"/>
                <a:ext cx="15371" cy="415497"/>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7" name="フローチャート: 代替処理 66"/>
            <p:cNvSpPr/>
            <p:nvPr/>
          </p:nvSpPr>
          <p:spPr>
            <a:xfrm>
              <a:off x="1973509" y="1043322"/>
              <a:ext cx="567771" cy="142903"/>
            </a:xfrm>
            <a:prstGeom prst="flowChartAlternateProcess">
              <a:avLst/>
            </a:prstGeom>
            <a:solidFill>
              <a:srgbClr val="4F81B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フル</a:t>
              </a:r>
            </a:p>
          </p:txBody>
        </p:sp>
      </p:grpSp>
      <p:grpSp>
        <p:nvGrpSpPr>
          <p:cNvPr id="78" name="グループ化 77"/>
          <p:cNvGrpSpPr/>
          <p:nvPr/>
        </p:nvGrpSpPr>
        <p:grpSpPr>
          <a:xfrm>
            <a:off x="3203848" y="1848944"/>
            <a:ext cx="1442652" cy="1928705"/>
            <a:chOff x="2658927" y="1279133"/>
            <a:chExt cx="1442652" cy="1928705"/>
          </a:xfrm>
        </p:grpSpPr>
        <p:pic>
          <p:nvPicPr>
            <p:cNvPr id="79" name="図 78"/>
            <p:cNvPicPr>
              <a:picLocks noChangeAspect="1"/>
            </p:cNvPicPr>
            <p:nvPr/>
          </p:nvPicPr>
          <p:blipFill>
            <a:blip r:embed="rId3"/>
            <a:stretch>
              <a:fillRect/>
            </a:stretch>
          </p:blipFill>
          <p:spPr>
            <a:xfrm>
              <a:off x="2788439" y="1555346"/>
              <a:ext cx="1016526" cy="722456"/>
            </a:xfrm>
            <a:prstGeom prst="rect">
              <a:avLst/>
            </a:prstGeom>
          </p:spPr>
        </p:pic>
        <p:sp>
          <p:nvSpPr>
            <p:cNvPr id="80" name="円/楕円 156"/>
            <p:cNvSpPr/>
            <p:nvPr/>
          </p:nvSpPr>
          <p:spPr>
            <a:xfrm>
              <a:off x="2816160" y="1672867"/>
              <a:ext cx="492249" cy="160687"/>
            </a:xfrm>
            <a:prstGeom prst="ellipse">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ts val="1108"/>
                </a:lnSpc>
                <a:spcBef>
                  <a:spcPct val="0"/>
                </a:spcBef>
                <a:spcAft>
                  <a:spcPct val="0"/>
                </a:spcAft>
                <a:buClrTx/>
                <a:buSzTx/>
                <a:buFontTx/>
                <a:buNone/>
                <a:tabLst/>
                <a:defRPr/>
              </a:pPr>
              <a:endParaRPr kumimoji="0" lang="ja-JP" altLang="en-US" sz="1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1" name="直線矢印コネクタ 80"/>
            <p:cNvCxnSpPr>
              <a:endCxn id="82" idx="2"/>
            </p:cNvCxnSpPr>
            <p:nvPr/>
          </p:nvCxnSpPr>
          <p:spPr bwMode="auto">
            <a:xfrm flipV="1">
              <a:off x="3036061" y="1478078"/>
              <a:ext cx="530" cy="222333"/>
            </a:xfrm>
            <a:prstGeom prst="straightConnector1">
              <a:avLst/>
            </a:prstGeom>
            <a:solidFill>
              <a:srgbClr val="D2F0FA"/>
            </a:solidFill>
            <a:ln w="28575" cap="flat" cmpd="sng" algn="ctr">
              <a:solidFill>
                <a:srgbClr val="0000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テキスト ボックス 81"/>
            <p:cNvSpPr txBox="1"/>
            <p:nvPr/>
          </p:nvSpPr>
          <p:spPr>
            <a:xfrm>
              <a:off x="2882271" y="1279133"/>
              <a:ext cx="360115" cy="215583"/>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小売</a:t>
              </a:r>
            </a:p>
          </p:txBody>
        </p:sp>
        <p:pic>
          <p:nvPicPr>
            <p:cNvPr id="83" name="図 82"/>
            <p:cNvPicPr>
              <a:picLocks noChangeAspect="1"/>
            </p:cNvPicPr>
            <p:nvPr/>
          </p:nvPicPr>
          <p:blipFill>
            <a:blip r:embed="rId3"/>
            <a:stretch>
              <a:fillRect/>
            </a:stretch>
          </p:blipFill>
          <p:spPr>
            <a:xfrm>
              <a:off x="2788439" y="2485382"/>
              <a:ext cx="1016526" cy="722456"/>
            </a:xfrm>
            <a:prstGeom prst="rect">
              <a:avLst/>
            </a:prstGeom>
          </p:spPr>
        </p:pic>
        <p:sp>
          <p:nvSpPr>
            <p:cNvPr id="84" name="フローチャート: 代替処理 83"/>
            <p:cNvSpPr/>
            <p:nvPr/>
          </p:nvSpPr>
          <p:spPr>
            <a:xfrm>
              <a:off x="3416540" y="1461504"/>
              <a:ext cx="415202" cy="111219"/>
            </a:xfrm>
            <a:prstGeom prst="flowChartAlternateProcess">
              <a:avLst/>
            </a:prstGeom>
            <a:solidFill>
              <a:srgbClr val="4F81B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リセラー</a:t>
              </a:r>
            </a:p>
          </p:txBody>
        </p:sp>
        <p:sp>
          <p:nvSpPr>
            <p:cNvPr id="85" name="円/楕円 153"/>
            <p:cNvSpPr/>
            <p:nvPr/>
          </p:nvSpPr>
          <p:spPr>
            <a:xfrm>
              <a:off x="3249174" y="2542429"/>
              <a:ext cx="410505" cy="125133"/>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円/楕円 91"/>
            <p:cNvSpPr/>
            <p:nvPr/>
          </p:nvSpPr>
          <p:spPr>
            <a:xfrm>
              <a:off x="3591332" y="2675492"/>
              <a:ext cx="398247" cy="130002"/>
            </a:xfrm>
            <a:prstGeom prst="ellipse">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7" name="直線矢印コネクタ 86"/>
            <p:cNvCxnSpPr>
              <a:endCxn id="95" idx="2"/>
            </p:cNvCxnSpPr>
            <p:nvPr/>
          </p:nvCxnSpPr>
          <p:spPr bwMode="auto">
            <a:xfrm flipH="1" flipV="1">
              <a:off x="3454127" y="2030929"/>
              <a:ext cx="17135" cy="509965"/>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V="1">
              <a:off x="3922901" y="2174162"/>
              <a:ext cx="1027" cy="554458"/>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フローチャート: 代替処理 88"/>
            <p:cNvSpPr/>
            <p:nvPr/>
          </p:nvSpPr>
          <p:spPr>
            <a:xfrm>
              <a:off x="3416540" y="2385198"/>
              <a:ext cx="415202" cy="122340"/>
            </a:xfrm>
            <a:prstGeom prst="flowChartAlternateProcess">
              <a:avLst/>
            </a:prstGeom>
            <a:solidFill>
              <a:srgbClr val="E6B9B8"/>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サプライヤ</a:t>
              </a:r>
            </a:p>
          </p:txBody>
        </p:sp>
        <p:sp>
          <p:nvSpPr>
            <p:cNvPr id="90" name="テキスト ボックス 89"/>
            <p:cNvSpPr txBox="1"/>
            <p:nvPr/>
          </p:nvSpPr>
          <p:spPr>
            <a:xfrm>
              <a:off x="3842414" y="2197429"/>
              <a:ext cx="200834"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卸</a:t>
              </a:r>
              <a:endParaRPr kumimoji="0" lang="en-US" altLang="ja-JP"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cxnSp>
          <p:nvCxnSpPr>
            <p:cNvPr id="91" name="直線矢印コネクタ 90"/>
            <p:cNvCxnSpPr/>
            <p:nvPr/>
          </p:nvCxnSpPr>
          <p:spPr bwMode="auto">
            <a:xfrm flipH="1" flipV="1">
              <a:off x="3258464" y="1776474"/>
              <a:ext cx="627537" cy="229734"/>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flipV="1">
              <a:off x="3204547" y="1833507"/>
              <a:ext cx="389650" cy="172603"/>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flipH="1" flipV="1">
              <a:off x="3091987" y="1833507"/>
              <a:ext cx="241942" cy="156912"/>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円/楕円 92"/>
            <p:cNvSpPr/>
            <p:nvPr/>
          </p:nvSpPr>
          <p:spPr>
            <a:xfrm>
              <a:off x="3306742" y="1874329"/>
              <a:ext cx="443832" cy="157157"/>
            </a:xfrm>
            <a:prstGeom prst="ellipse">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円/楕円 92"/>
            <p:cNvSpPr/>
            <p:nvPr/>
          </p:nvSpPr>
          <p:spPr>
            <a:xfrm>
              <a:off x="3454127" y="1952350"/>
              <a:ext cx="443832" cy="157157"/>
            </a:xfrm>
            <a:prstGeom prst="ellipse">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円/楕円 153"/>
            <p:cNvSpPr/>
            <p:nvPr/>
          </p:nvSpPr>
          <p:spPr>
            <a:xfrm>
              <a:off x="3622105" y="2026113"/>
              <a:ext cx="479474" cy="158427"/>
            </a:xfrm>
            <a:prstGeom prst="ellipse">
              <a:avLst/>
            </a:prstGeom>
            <a:solidFill>
              <a:srgbClr val="00B0F0"/>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9" name="直線コネクタ 98"/>
            <p:cNvCxnSpPr/>
            <p:nvPr/>
          </p:nvCxnSpPr>
          <p:spPr bwMode="auto">
            <a:xfrm flipV="1">
              <a:off x="2954371" y="3002414"/>
              <a:ext cx="144016" cy="1"/>
            </a:xfrm>
            <a:prstGeom prst="line">
              <a:avLst/>
            </a:prstGeom>
            <a:solidFill>
              <a:srgbClr val="D2F0FA"/>
            </a:solidFill>
            <a:ln w="28575" cap="flat" cmpd="sng" algn="ctr">
              <a:solidFill>
                <a:schemeClr val="bg1">
                  <a:lumMod val="50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円/楕円 91"/>
            <p:cNvSpPr/>
            <p:nvPr/>
          </p:nvSpPr>
          <p:spPr>
            <a:xfrm>
              <a:off x="2658927" y="2860621"/>
              <a:ext cx="375726" cy="160687"/>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10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円/楕円 91"/>
            <p:cNvSpPr/>
            <p:nvPr/>
          </p:nvSpPr>
          <p:spPr>
            <a:xfrm>
              <a:off x="3062741" y="2864531"/>
              <a:ext cx="398247" cy="130002"/>
            </a:xfrm>
            <a:prstGeom prst="ellipse">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2" name="直線矢印コネクタ 101"/>
            <p:cNvCxnSpPr>
              <a:endCxn id="86" idx="3"/>
            </p:cNvCxnSpPr>
            <p:nvPr/>
          </p:nvCxnSpPr>
          <p:spPr bwMode="auto">
            <a:xfrm flipV="1">
              <a:off x="3439082" y="2786456"/>
              <a:ext cx="210572" cy="112206"/>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endCxn id="85" idx="3"/>
            </p:cNvCxnSpPr>
            <p:nvPr/>
          </p:nvCxnSpPr>
          <p:spPr bwMode="auto">
            <a:xfrm flipV="1">
              <a:off x="2944503" y="2649237"/>
              <a:ext cx="364788" cy="215294"/>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6" name="テキスト ボックス 105"/>
          <p:cNvSpPr txBox="1"/>
          <p:nvPr/>
        </p:nvSpPr>
        <p:spPr>
          <a:xfrm>
            <a:off x="160694" y="990849"/>
            <a:ext cx="85024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テナント案としては以下のような構築案があり、それぞれメリットとデメリットを記載しています。</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09" name="テキスト ボックス 108"/>
          <p:cNvSpPr txBox="1"/>
          <p:nvPr/>
        </p:nvSpPr>
        <p:spPr>
          <a:xfrm>
            <a:off x="6088394" y="2317775"/>
            <a:ext cx="200834"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卸</a:t>
            </a:r>
            <a:endParaRPr kumimoji="0" lang="en-US" altLang="ja-JP"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pic>
        <p:nvPicPr>
          <p:cNvPr id="140" name="図 139"/>
          <p:cNvPicPr>
            <a:picLocks noChangeAspect="1"/>
          </p:cNvPicPr>
          <p:nvPr/>
        </p:nvPicPr>
        <p:blipFill>
          <a:blip r:embed="rId3"/>
          <a:stretch>
            <a:fillRect/>
          </a:stretch>
        </p:blipFill>
        <p:spPr>
          <a:xfrm>
            <a:off x="5091943" y="2623682"/>
            <a:ext cx="712037" cy="454643"/>
          </a:xfrm>
          <a:prstGeom prst="rect">
            <a:avLst/>
          </a:prstGeom>
        </p:spPr>
      </p:pic>
      <p:pic>
        <p:nvPicPr>
          <p:cNvPr id="141" name="図 140"/>
          <p:cNvPicPr>
            <a:picLocks noChangeAspect="1"/>
          </p:cNvPicPr>
          <p:nvPr/>
        </p:nvPicPr>
        <p:blipFill>
          <a:blip r:embed="rId3"/>
          <a:stretch>
            <a:fillRect/>
          </a:stretch>
        </p:blipFill>
        <p:spPr>
          <a:xfrm>
            <a:off x="5091943" y="2073992"/>
            <a:ext cx="712037" cy="454643"/>
          </a:xfrm>
          <a:prstGeom prst="rect">
            <a:avLst/>
          </a:prstGeom>
        </p:spPr>
      </p:pic>
      <p:sp>
        <p:nvSpPr>
          <p:cNvPr id="153" name="円/楕円 156"/>
          <p:cNvSpPr/>
          <p:nvPr/>
        </p:nvSpPr>
        <p:spPr>
          <a:xfrm>
            <a:off x="5080367" y="2171700"/>
            <a:ext cx="344801" cy="101120"/>
          </a:xfrm>
          <a:prstGeom prst="ellipse">
            <a:avLst/>
          </a:prstGeom>
          <a:solidFill>
            <a:srgbClr val="C0504D">
              <a:lumMod val="75000"/>
            </a:srgbClr>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wrap="none" lIns="0" rIns="0" rtlCol="0" anchor="ctr"/>
          <a:lstStyle/>
          <a:p>
            <a:pPr marL="0" marR="0" lvl="0" indent="0" algn="l" defTabSz="914400" rtl="0" eaLnBrk="1" fontAlgn="base" latinLnBrk="0" hangingPunct="1">
              <a:lnSpc>
                <a:spcPts val="1108"/>
              </a:lnSpc>
              <a:spcBef>
                <a:spcPct val="0"/>
              </a:spcBef>
              <a:spcAft>
                <a:spcPct val="0"/>
              </a:spcAft>
              <a:buClrTx/>
              <a:buSzTx/>
              <a:buFontTx/>
              <a:buNone/>
              <a:tabLst/>
              <a:defRPr/>
            </a:pPr>
            <a:endParaRPr kumimoji="0" lang="ja-JP" altLang="en-US" sz="9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4" name="直線矢印コネクタ 153"/>
          <p:cNvCxnSpPr>
            <a:stCxn id="162" idx="2"/>
            <a:endCxn id="153" idx="5"/>
          </p:cNvCxnSpPr>
          <p:nvPr/>
        </p:nvCxnSpPr>
        <p:spPr bwMode="auto">
          <a:xfrm flipH="1" flipV="1">
            <a:off x="5374673" y="2258012"/>
            <a:ext cx="101374" cy="7648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直線矢印コネクタ 154"/>
          <p:cNvCxnSpPr>
            <a:stCxn id="164" idx="7"/>
            <a:endCxn id="163" idx="4"/>
          </p:cNvCxnSpPr>
          <p:nvPr/>
        </p:nvCxnSpPr>
        <p:spPr bwMode="auto">
          <a:xfrm flipV="1">
            <a:off x="5380894" y="2769683"/>
            <a:ext cx="186120" cy="12930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直線矢印コネクタ 155"/>
          <p:cNvCxnSpPr>
            <a:stCxn id="166" idx="0"/>
            <a:endCxn id="167" idx="4"/>
          </p:cNvCxnSpPr>
          <p:nvPr/>
        </p:nvCxnSpPr>
        <p:spPr bwMode="auto">
          <a:xfrm flipH="1" flipV="1">
            <a:off x="5706894" y="2441479"/>
            <a:ext cx="11958" cy="288249"/>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テキスト ボックス 156"/>
          <p:cNvSpPr txBox="1"/>
          <p:nvPr/>
        </p:nvSpPr>
        <p:spPr>
          <a:xfrm>
            <a:off x="5272219" y="2433084"/>
            <a:ext cx="200835"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卸</a:t>
            </a:r>
            <a:endParaRPr kumimoji="0" lang="en-US" altLang="ja-JP"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cxnSp>
        <p:nvCxnSpPr>
          <p:cNvPr id="158" name="直線矢印コネクタ 157"/>
          <p:cNvCxnSpPr/>
          <p:nvPr/>
        </p:nvCxnSpPr>
        <p:spPr bwMode="auto">
          <a:xfrm flipV="1">
            <a:off x="5234400" y="2049119"/>
            <a:ext cx="371" cy="139914"/>
          </a:xfrm>
          <a:prstGeom prst="straightConnector1">
            <a:avLst/>
          </a:prstGeom>
          <a:solidFill>
            <a:srgbClr val="D2F0FA"/>
          </a:solidFill>
          <a:ln w="28575" cap="flat" cmpd="sng" algn="ctr">
            <a:solidFill>
              <a:srgbClr val="0000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直線矢印コネクタ 158"/>
          <p:cNvCxnSpPr>
            <a:stCxn id="165" idx="7"/>
            <a:endCxn id="166" idx="4"/>
          </p:cNvCxnSpPr>
          <p:nvPr/>
        </p:nvCxnSpPr>
        <p:spPr bwMode="auto">
          <a:xfrm flipV="1">
            <a:off x="5536532" y="2830625"/>
            <a:ext cx="182321" cy="121011"/>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直線矢印コネクタ 159"/>
          <p:cNvCxnSpPr>
            <a:stCxn id="163" idx="0"/>
            <a:endCxn id="162" idx="4"/>
          </p:cNvCxnSpPr>
          <p:nvPr/>
        </p:nvCxnSpPr>
        <p:spPr bwMode="auto">
          <a:xfrm flipV="1">
            <a:off x="5567013" y="2393956"/>
            <a:ext cx="38358" cy="273819"/>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テキスト ボックス 160"/>
          <p:cNvSpPr txBox="1"/>
          <p:nvPr/>
        </p:nvSpPr>
        <p:spPr>
          <a:xfrm>
            <a:off x="5085633" y="1844582"/>
            <a:ext cx="292124"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小売</a:t>
            </a:r>
          </a:p>
        </p:txBody>
      </p:sp>
      <p:sp>
        <p:nvSpPr>
          <p:cNvPr id="162" name="円/楕円 92"/>
          <p:cNvSpPr/>
          <p:nvPr/>
        </p:nvSpPr>
        <p:spPr>
          <a:xfrm>
            <a:off x="5476047" y="2275027"/>
            <a:ext cx="258649" cy="118929"/>
          </a:xfrm>
          <a:prstGeom prst="ellipse">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円/楕円 153"/>
          <p:cNvSpPr/>
          <p:nvPr/>
        </p:nvSpPr>
        <p:spPr>
          <a:xfrm>
            <a:off x="5419628" y="2667775"/>
            <a:ext cx="294771" cy="101908"/>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円/楕円 91"/>
          <p:cNvSpPr/>
          <p:nvPr/>
        </p:nvSpPr>
        <p:spPr>
          <a:xfrm>
            <a:off x="5076056" y="2883674"/>
            <a:ext cx="357139" cy="104530"/>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円/楕円 91"/>
          <p:cNvSpPr/>
          <p:nvPr/>
        </p:nvSpPr>
        <p:spPr>
          <a:xfrm>
            <a:off x="5231694" y="2936328"/>
            <a:ext cx="357139" cy="104530"/>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8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円/楕円 153"/>
          <p:cNvSpPr/>
          <p:nvPr/>
        </p:nvSpPr>
        <p:spPr>
          <a:xfrm>
            <a:off x="5571466" y="2729728"/>
            <a:ext cx="294771" cy="100897"/>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円/楕円 92"/>
          <p:cNvSpPr/>
          <p:nvPr/>
        </p:nvSpPr>
        <p:spPr>
          <a:xfrm>
            <a:off x="5577569" y="2322551"/>
            <a:ext cx="258649" cy="118929"/>
          </a:xfrm>
          <a:prstGeom prst="ellipse">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8" name="直線矢印コネクタ 167"/>
          <p:cNvCxnSpPr/>
          <p:nvPr/>
        </p:nvCxnSpPr>
        <p:spPr bwMode="auto">
          <a:xfrm flipH="1" flipV="1">
            <a:off x="5594607" y="2239279"/>
            <a:ext cx="281725" cy="10029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円/楕円 153"/>
          <p:cNvSpPr/>
          <p:nvPr/>
        </p:nvSpPr>
        <p:spPr>
          <a:xfrm>
            <a:off x="5744454" y="2346658"/>
            <a:ext cx="337072" cy="114512"/>
          </a:xfrm>
          <a:prstGeom prst="ellipse">
            <a:avLst/>
          </a:prstGeom>
          <a:solidFill>
            <a:srgbClr val="00B0F0"/>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4" name="直線矢印コネクタ 143"/>
          <p:cNvCxnSpPr>
            <a:stCxn id="143" idx="0"/>
            <a:endCxn id="153" idx="6"/>
          </p:cNvCxnSpPr>
          <p:nvPr/>
        </p:nvCxnSpPr>
        <p:spPr bwMode="auto">
          <a:xfrm flipH="1" flipV="1">
            <a:off x="5425168" y="2222261"/>
            <a:ext cx="487823" cy="124397"/>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45" name="図 144"/>
          <p:cNvPicPr>
            <a:picLocks noChangeAspect="1"/>
          </p:cNvPicPr>
          <p:nvPr/>
        </p:nvPicPr>
        <p:blipFill>
          <a:blip r:embed="rId3"/>
          <a:stretch>
            <a:fillRect/>
          </a:stretch>
        </p:blipFill>
        <p:spPr>
          <a:xfrm>
            <a:off x="5900983" y="2623682"/>
            <a:ext cx="712037" cy="454643"/>
          </a:xfrm>
          <a:prstGeom prst="rect">
            <a:avLst/>
          </a:prstGeom>
        </p:spPr>
      </p:pic>
      <p:cxnSp>
        <p:nvCxnSpPr>
          <p:cNvPr id="146" name="直線矢印コネクタ 145"/>
          <p:cNvCxnSpPr>
            <a:stCxn id="147" idx="0"/>
            <a:endCxn id="148" idx="3"/>
          </p:cNvCxnSpPr>
          <p:nvPr/>
        </p:nvCxnSpPr>
        <p:spPr bwMode="auto">
          <a:xfrm flipV="1">
            <a:off x="6127999" y="2755683"/>
            <a:ext cx="216946" cy="124706"/>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 name="円/楕円 91"/>
          <p:cNvSpPr/>
          <p:nvPr/>
        </p:nvSpPr>
        <p:spPr>
          <a:xfrm>
            <a:off x="5953484" y="2880389"/>
            <a:ext cx="349032" cy="113937"/>
          </a:xfrm>
          <a:prstGeom prst="ellipse">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円/楕円 153"/>
          <p:cNvSpPr/>
          <p:nvPr/>
        </p:nvSpPr>
        <p:spPr>
          <a:xfrm>
            <a:off x="6295520" y="2661649"/>
            <a:ext cx="337488" cy="110168"/>
          </a:xfrm>
          <a:prstGeom prst="ellipse">
            <a:avLst/>
          </a:prstGeom>
          <a:solidFill>
            <a:srgbClr val="00B0F0"/>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9" name="直線矢印コネクタ 148"/>
          <p:cNvCxnSpPr>
            <a:stCxn id="148" idx="0"/>
            <a:endCxn id="143" idx="4"/>
          </p:cNvCxnSpPr>
          <p:nvPr/>
        </p:nvCxnSpPr>
        <p:spPr bwMode="auto">
          <a:xfrm flipH="1" flipV="1">
            <a:off x="5912990" y="2461170"/>
            <a:ext cx="621210" cy="200480"/>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フローチャート: 代替処理 149"/>
          <p:cNvSpPr/>
          <p:nvPr/>
        </p:nvSpPr>
        <p:spPr>
          <a:xfrm>
            <a:off x="6207744" y="2544552"/>
            <a:ext cx="463205" cy="124077"/>
          </a:xfrm>
          <a:prstGeom prst="flowChartAlternateProcess">
            <a:avLst/>
          </a:prstGeom>
          <a:solidFill>
            <a:srgbClr val="C0504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サプライヤ</a:t>
            </a:r>
          </a:p>
        </p:txBody>
      </p:sp>
      <p:sp>
        <p:nvSpPr>
          <p:cNvPr id="151" name="フローチャート: 代替処理 150"/>
          <p:cNvSpPr/>
          <p:nvPr/>
        </p:nvSpPr>
        <p:spPr>
          <a:xfrm>
            <a:off x="5575444" y="2005674"/>
            <a:ext cx="463205" cy="124077"/>
          </a:xfrm>
          <a:prstGeom prst="flowChartAlternateProcess">
            <a:avLst/>
          </a:prstGeom>
          <a:solidFill>
            <a:srgbClr val="4F81B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リセラー</a:t>
            </a:r>
          </a:p>
        </p:txBody>
      </p:sp>
      <p:sp>
        <p:nvSpPr>
          <p:cNvPr id="152" name="フローチャート: 代替処理 151"/>
          <p:cNvSpPr/>
          <p:nvPr/>
        </p:nvSpPr>
        <p:spPr>
          <a:xfrm>
            <a:off x="5575444" y="2551215"/>
            <a:ext cx="463205" cy="124077"/>
          </a:xfrm>
          <a:prstGeom prst="flowChartAlternateProcess">
            <a:avLst/>
          </a:prstGeom>
          <a:solidFill>
            <a:srgbClr val="4F81B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サプライヤ</a:t>
            </a:r>
          </a:p>
        </p:txBody>
      </p:sp>
      <p:sp>
        <p:nvSpPr>
          <p:cNvPr id="169" name="テキスト ボックス 168"/>
          <p:cNvSpPr txBox="1"/>
          <p:nvPr/>
        </p:nvSpPr>
        <p:spPr>
          <a:xfrm>
            <a:off x="8232747" y="2291144"/>
            <a:ext cx="200834"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卸</a:t>
            </a:r>
            <a:endParaRPr kumimoji="0" lang="en-US" altLang="ja-JP"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pic>
        <p:nvPicPr>
          <p:cNvPr id="171" name="図 170"/>
          <p:cNvPicPr>
            <a:picLocks noChangeAspect="1"/>
          </p:cNvPicPr>
          <p:nvPr/>
        </p:nvPicPr>
        <p:blipFill>
          <a:blip r:embed="rId3"/>
          <a:stretch>
            <a:fillRect/>
          </a:stretch>
        </p:blipFill>
        <p:spPr>
          <a:xfrm>
            <a:off x="8045336" y="2597051"/>
            <a:ext cx="712037" cy="454643"/>
          </a:xfrm>
          <a:prstGeom prst="rect">
            <a:avLst/>
          </a:prstGeom>
        </p:spPr>
      </p:pic>
      <p:cxnSp>
        <p:nvCxnSpPr>
          <p:cNvPr id="172" name="直線矢印コネクタ 171"/>
          <p:cNvCxnSpPr>
            <a:stCxn id="173" idx="0"/>
            <a:endCxn id="174" idx="3"/>
          </p:cNvCxnSpPr>
          <p:nvPr/>
        </p:nvCxnSpPr>
        <p:spPr bwMode="auto">
          <a:xfrm flipV="1">
            <a:off x="8272352" y="2729052"/>
            <a:ext cx="216946" cy="124706"/>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3" name="円/楕円 91"/>
          <p:cNvSpPr/>
          <p:nvPr/>
        </p:nvSpPr>
        <p:spPr>
          <a:xfrm>
            <a:off x="8097837" y="2853758"/>
            <a:ext cx="349032" cy="113937"/>
          </a:xfrm>
          <a:prstGeom prst="ellipse">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円/楕円 153"/>
          <p:cNvSpPr/>
          <p:nvPr/>
        </p:nvSpPr>
        <p:spPr>
          <a:xfrm>
            <a:off x="8439873" y="2635018"/>
            <a:ext cx="337488" cy="110168"/>
          </a:xfrm>
          <a:prstGeom prst="ellipse">
            <a:avLst/>
          </a:prstGeom>
          <a:solidFill>
            <a:srgbClr val="00B0F0"/>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5" name="直線矢印コネクタ 174"/>
          <p:cNvCxnSpPr>
            <a:stCxn id="174" idx="0"/>
          </p:cNvCxnSpPr>
          <p:nvPr/>
        </p:nvCxnSpPr>
        <p:spPr bwMode="auto">
          <a:xfrm flipH="1" flipV="1">
            <a:off x="8057343" y="2434539"/>
            <a:ext cx="621210" cy="200480"/>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フローチャート: 代替処理 175"/>
          <p:cNvSpPr/>
          <p:nvPr/>
        </p:nvSpPr>
        <p:spPr>
          <a:xfrm>
            <a:off x="8352097" y="2517921"/>
            <a:ext cx="463205" cy="124077"/>
          </a:xfrm>
          <a:prstGeom prst="flowChartAlternateProcess">
            <a:avLst/>
          </a:prstGeom>
          <a:solidFill>
            <a:srgbClr val="C0504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サプライヤ</a:t>
            </a:r>
          </a:p>
        </p:txBody>
      </p:sp>
      <p:pic>
        <p:nvPicPr>
          <p:cNvPr id="178" name="図 177"/>
          <p:cNvPicPr>
            <a:picLocks noChangeAspect="1"/>
          </p:cNvPicPr>
          <p:nvPr/>
        </p:nvPicPr>
        <p:blipFill>
          <a:blip r:embed="rId3"/>
          <a:stretch>
            <a:fillRect/>
          </a:stretch>
        </p:blipFill>
        <p:spPr>
          <a:xfrm>
            <a:off x="7108167" y="2614075"/>
            <a:ext cx="712037" cy="454643"/>
          </a:xfrm>
          <a:prstGeom prst="rect">
            <a:avLst/>
          </a:prstGeom>
        </p:spPr>
      </p:pic>
      <p:cxnSp>
        <p:nvCxnSpPr>
          <p:cNvPr id="179" name="直線矢印コネクタ 178"/>
          <p:cNvCxnSpPr>
            <a:stCxn id="185" idx="7"/>
            <a:endCxn id="184" idx="4"/>
          </p:cNvCxnSpPr>
          <p:nvPr/>
        </p:nvCxnSpPr>
        <p:spPr bwMode="auto">
          <a:xfrm flipV="1">
            <a:off x="7397118" y="2760076"/>
            <a:ext cx="186120" cy="12930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直線矢印コネクタ 179"/>
          <p:cNvCxnSpPr>
            <a:stCxn id="187" idx="0"/>
          </p:cNvCxnSpPr>
          <p:nvPr/>
        </p:nvCxnSpPr>
        <p:spPr bwMode="auto">
          <a:xfrm flipH="1" flipV="1">
            <a:off x="7723118" y="2431872"/>
            <a:ext cx="11958" cy="288249"/>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テキスト ボックス 180"/>
          <p:cNvSpPr txBox="1"/>
          <p:nvPr/>
        </p:nvSpPr>
        <p:spPr>
          <a:xfrm>
            <a:off x="7288443" y="2423477"/>
            <a:ext cx="200835" cy="174880"/>
          </a:xfrm>
          <a:prstGeom prst="rect">
            <a:avLst/>
          </a:prstGeom>
          <a:noFill/>
        </p:spPr>
        <p:txBody>
          <a:bodyPr wrap="none" rtlCol="0">
            <a:spAutoFit/>
          </a:bodyP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卸</a:t>
            </a:r>
            <a:endParaRPr kumimoji="0" lang="en-US" altLang="ja-JP" sz="12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cxnSp>
        <p:nvCxnSpPr>
          <p:cNvPr id="182" name="直線矢印コネクタ 181"/>
          <p:cNvCxnSpPr>
            <a:stCxn id="186" idx="7"/>
            <a:endCxn id="187" idx="4"/>
          </p:cNvCxnSpPr>
          <p:nvPr/>
        </p:nvCxnSpPr>
        <p:spPr bwMode="auto">
          <a:xfrm flipV="1">
            <a:off x="7552756" y="2821018"/>
            <a:ext cx="182321" cy="121011"/>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直線矢印コネクタ 182"/>
          <p:cNvCxnSpPr>
            <a:stCxn id="184" idx="0"/>
          </p:cNvCxnSpPr>
          <p:nvPr/>
        </p:nvCxnSpPr>
        <p:spPr bwMode="auto">
          <a:xfrm flipV="1">
            <a:off x="7583237" y="2384349"/>
            <a:ext cx="38358" cy="273819"/>
          </a:xfrm>
          <a:prstGeom prst="straightConnector1">
            <a:avLst/>
          </a:prstGeom>
          <a:solidFill>
            <a:srgbClr val="D2F0FA"/>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円/楕円 153"/>
          <p:cNvSpPr/>
          <p:nvPr/>
        </p:nvSpPr>
        <p:spPr>
          <a:xfrm>
            <a:off x="7435852" y="2658168"/>
            <a:ext cx="294771" cy="101908"/>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5" name="円/楕円 91"/>
          <p:cNvSpPr/>
          <p:nvPr/>
        </p:nvSpPr>
        <p:spPr>
          <a:xfrm>
            <a:off x="7092280" y="2874067"/>
            <a:ext cx="357139" cy="104530"/>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円/楕円 91"/>
          <p:cNvSpPr/>
          <p:nvPr/>
        </p:nvSpPr>
        <p:spPr>
          <a:xfrm>
            <a:off x="7247918" y="2926721"/>
            <a:ext cx="357139" cy="104530"/>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8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7" name="円/楕円 153"/>
          <p:cNvSpPr/>
          <p:nvPr/>
        </p:nvSpPr>
        <p:spPr>
          <a:xfrm>
            <a:off x="7587690" y="2720121"/>
            <a:ext cx="294771" cy="100897"/>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en-US" sz="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8" name="フローチャート: 代替処理 187"/>
          <p:cNvSpPr/>
          <p:nvPr/>
        </p:nvSpPr>
        <p:spPr>
          <a:xfrm>
            <a:off x="7591668" y="2541608"/>
            <a:ext cx="463205" cy="124077"/>
          </a:xfrm>
          <a:prstGeom prst="flowChartAlternateProcess">
            <a:avLst/>
          </a:prstGeom>
          <a:solidFill>
            <a:srgbClr val="4F81BD">
              <a:lumMod val="40000"/>
              <a:lumOff val="60000"/>
            </a:srgbClr>
          </a:solidFill>
          <a:ln w="9525" cap="flat" cmpd="sng" algn="ctr">
            <a:noFill/>
            <a:prstDash val="solid"/>
          </a:ln>
          <a:effectLst>
            <a:outerShdw blurRad="50800" dist="38100" dir="2700000" algn="tl" rotWithShape="0">
              <a:prstClr val="black">
                <a:alpha val="40000"/>
              </a:prstClr>
            </a:outerShdw>
          </a:effectLst>
        </p:spPr>
        <p:txBody>
          <a:bodyPr wrap="none"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サプライヤ</a:t>
            </a:r>
          </a:p>
        </p:txBody>
      </p:sp>
    </p:spTree>
    <p:extLst>
      <p:ext uri="{BB962C8B-B14F-4D97-AF65-F5344CB8AC3E}">
        <p14:creationId xmlns:p14="http://schemas.microsoft.com/office/powerpoint/2010/main" val="198556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115616" y="2324138"/>
            <a:ext cx="8877311" cy="7971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b="1" i="0" kern="1200" baseline="0">
                <a:solidFill>
                  <a:schemeClr val="tx1"/>
                </a:solidFill>
                <a:latin typeface="Meiryo UI" pitchFamily="50" charset="-128"/>
                <a:ea typeface="Meiryo UI" pitchFamily="50" charset="-128"/>
                <a:cs typeface="Meiryo UI" pitchFamily="50" charset="-128"/>
              </a:defRPr>
            </a:lvl1pPr>
          </a:lstStyle>
          <a:p>
            <a:r>
              <a:rPr lang="en-US" altLang="ja-JP" dirty="0"/>
              <a:t>x</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381312100"/>
              </p:ext>
            </p:extLst>
          </p:nvPr>
        </p:nvGraphicFramePr>
        <p:xfrm>
          <a:off x="160694" y="1858519"/>
          <a:ext cx="8587770" cy="2619820"/>
        </p:xfrm>
        <a:graphic>
          <a:graphicData uri="http://schemas.openxmlformats.org/drawingml/2006/table">
            <a:tbl>
              <a:tblPr firstRow="1" bandRow="1"/>
              <a:tblGrid>
                <a:gridCol w="2663476">
                  <a:extLst>
                    <a:ext uri="{9D8B030D-6E8A-4147-A177-3AD203B41FA5}">
                      <a16:colId xmlns:a16="http://schemas.microsoft.com/office/drawing/2014/main" val="1061061058"/>
                    </a:ext>
                  </a:extLst>
                </a:gridCol>
                <a:gridCol w="5924294">
                  <a:extLst>
                    <a:ext uri="{9D8B030D-6E8A-4147-A177-3AD203B41FA5}">
                      <a16:colId xmlns:a16="http://schemas.microsoft.com/office/drawing/2014/main" val="412479794"/>
                    </a:ext>
                  </a:extLst>
                </a:gridCol>
              </a:tblGrid>
              <a:tr h="0">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algn="ctr"/>
                      <a:r>
                        <a:rPr kumimoji="1" lang="ja-JP" altLang="en-US" sz="1300" dirty="0">
                          <a:latin typeface="Meiryo UI" panose="020B0604030504040204" pitchFamily="50" charset="-128"/>
                          <a:ea typeface="Meiryo UI" panose="020B0604030504040204" pitchFamily="50" charset="-128"/>
                        </a:rPr>
                        <a:t>課題</a:t>
                      </a:r>
                    </a:p>
                  </a:txBody>
                  <a:tcPr marL="84406" marR="84406" marT="42203" marB="42203">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algn="ctr"/>
                      <a:r>
                        <a:rPr kumimoji="1" lang="ja-JP" altLang="en-US" sz="1300" dirty="0">
                          <a:latin typeface="Meiryo UI" panose="020B0604030504040204" pitchFamily="50" charset="-128"/>
                          <a:ea typeface="Meiryo UI" panose="020B0604030504040204" pitchFamily="50" charset="-128"/>
                        </a:rPr>
                        <a:t>影響</a:t>
                      </a:r>
                    </a:p>
                  </a:txBody>
                  <a:tcPr marL="84406" marR="84406" marT="42203" marB="42203">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139177068"/>
                  </a:ext>
                </a:extLst>
              </a:tr>
              <a:tr h="292640">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200" dirty="0">
                          <a:latin typeface="Meiryo UI" panose="020B0604030504040204" pitchFamily="50" charset="-128"/>
                          <a:ea typeface="Meiryo UI" panose="020B0604030504040204" pitchFamily="50" charset="-128"/>
                        </a:rPr>
                        <a:t>・顧客情報（卸売顧客</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小売顧客）</a:t>
                      </a:r>
                      <a:endParaRPr kumimoji="1" lang="en-US" altLang="ja-JP" sz="1200" dirty="0">
                        <a:latin typeface="Meiryo UI" panose="020B0604030504040204" pitchFamily="50" charset="-128"/>
                        <a:ea typeface="Meiryo UI" panose="020B0604030504040204" pitchFamily="50" charset="-128"/>
                      </a:endParaRPr>
                    </a:p>
                  </a:txBody>
                  <a:tcPr marL="84406" marR="84406" marT="42203" marB="422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000" b="0" dirty="0">
                          <a:solidFill>
                            <a:schemeClr val="tx1"/>
                          </a:solidFill>
                          <a:latin typeface="Meiryo UI" panose="020B0604030504040204" pitchFamily="50" charset="-128"/>
                          <a:ea typeface="Meiryo UI" panose="020B0604030504040204" pitchFamily="50" charset="-128"/>
                        </a:rPr>
                        <a:t>・担当者に関係ない案件の顧客（エンドユーザ）の情報（担当者名、住所など）が参照・</a:t>
                      </a:r>
                      <a:r>
                        <a:rPr kumimoji="1" lang="ja-JP" altLang="en-US" sz="1000" b="0" dirty="0" smtClean="0">
                          <a:solidFill>
                            <a:schemeClr val="tx1"/>
                          </a:solidFill>
                          <a:latin typeface="Meiryo UI" panose="020B0604030504040204" pitchFamily="50" charset="-128"/>
                          <a:ea typeface="Meiryo UI" panose="020B0604030504040204" pitchFamily="50" charset="-128"/>
                        </a:rPr>
                        <a:t>編集できないよう</a:t>
                      </a:r>
                      <a:r>
                        <a:rPr kumimoji="1" lang="en-US" altLang="ja-JP" sz="1000" b="0" dirty="0" smtClean="0">
                          <a:solidFill>
                            <a:schemeClr val="tx1"/>
                          </a:solidFill>
                          <a:latin typeface="Meiryo UI" panose="020B0604030504040204" pitchFamily="50" charset="-128"/>
                          <a:ea typeface="Meiryo UI" panose="020B0604030504040204" pitchFamily="50" charset="-128"/>
                        </a:rPr>
                        <a:t>AMG</a:t>
                      </a:r>
                      <a:r>
                        <a:rPr kumimoji="1" lang="ja-JP" altLang="en-US" sz="1000" b="0" dirty="0" smtClean="0">
                          <a:solidFill>
                            <a:schemeClr val="tx1"/>
                          </a:solidFill>
                          <a:latin typeface="Meiryo UI" panose="020B0604030504040204" pitchFamily="50" charset="-128"/>
                          <a:ea typeface="Meiryo UI" panose="020B0604030504040204" pitchFamily="50" charset="-128"/>
                        </a:rPr>
                        <a:t>による設定で対応する</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196478759"/>
                  </a:ext>
                </a:extLst>
              </a:tr>
              <a:tr h="136365">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200" dirty="0">
                          <a:latin typeface="Meiryo UI" panose="020B0604030504040204" pitchFamily="50" charset="-128"/>
                          <a:ea typeface="Meiryo UI" panose="020B0604030504040204" pitchFamily="50" charset="-128"/>
                        </a:rPr>
                        <a:t>・タスク情報</a:t>
                      </a:r>
                    </a:p>
                  </a:txBody>
                  <a:tcPr marL="84406" marR="84406" marT="42203" marB="42203">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000" b="0" dirty="0">
                          <a:solidFill>
                            <a:schemeClr val="tx1"/>
                          </a:solidFill>
                          <a:latin typeface="Meiryo UI" panose="020B0604030504040204" pitchFamily="50" charset="-128"/>
                          <a:ea typeface="Meiryo UI" panose="020B0604030504040204" pitchFamily="50" charset="-128"/>
                        </a:rPr>
                        <a:t>・商品オーダの</a:t>
                      </a:r>
                      <a:r>
                        <a:rPr kumimoji="1" lang="ja-JP" altLang="en-US" sz="1000" b="0" dirty="0" smtClean="0">
                          <a:solidFill>
                            <a:schemeClr val="tx1"/>
                          </a:solidFill>
                          <a:latin typeface="Meiryo UI" panose="020B0604030504040204" pitchFamily="50" charset="-128"/>
                          <a:ea typeface="Meiryo UI" panose="020B0604030504040204" pitchFamily="50" charset="-128"/>
                        </a:rPr>
                        <a:t>ステータスなどを分けるよう権限にて管理対応する</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06274988"/>
                  </a:ext>
                </a:extLst>
              </a:tr>
              <a:tr h="358232">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200" dirty="0">
                          <a:solidFill>
                            <a:schemeClr val="tx1"/>
                          </a:solidFill>
                          <a:latin typeface="Meiryo UI" panose="020B0604030504040204" pitchFamily="50" charset="-128"/>
                          <a:ea typeface="Meiryo UI" panose="020B0604030504040204" pitchFamily="50" charset="-128"/>
                        </a:rPr>
                        <a:t>・商品</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サービス情報</a:t>
                      </a:r>
                    </a:p>
                  </a:txBody>
                  <a:tcPr marL="84406" marR="84406" marT="42203" marB="42203">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本情報の管理については管理部門を一元的に配置する</a:t>
                      </a: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775621931"/>
                  </a:ext>
                </a:extLst>
              </a:tr>
              <a:tr h="302559">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200" dirty="0">
                          <a:latin typeface="Meiryo UI" panose="020B0604030504040204" pitchFamily="50" charset="-128"/>
                          <a:ea typeface="Meiryo UI" panose="020B0604030504040204" pitchFamily="50" charset="-128"/>
                        </a:rPr>
                        <a:t>・料金計算、請求サイクル（請求タブ）</a:t>
                      </a:r>
                    </a:p>
                  </a:txBody>
                  <a:tcPr marL="84406" marR="84406" marT="42203" marB="42203">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本情報の管理については管理部門を一元的に配置する</a:t>
                      </a: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913509304"/>
                  </a:ext>
                </a:extLst>
              </a:tr>
              <a:tr h="302559">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オペレータ管理画面</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本情報の管理については管理部門を一元的に配置する</a:t>
                      </a: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799966218"/>
                  </a:ext>
                </a:extLst>
              </a:tr>
              <a:tr h="247161">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r>
                        <a:rPr kumimoji="1" lang="ja-JP" altLang="en-US" sz="1200" dirty="0">
                          <a:latin typeface="Meiryo UI" panose="020B0604030504040204" pitchFamily="50" charset="-128"/>
                          <a:ea typeface="Meiryo UI" panose="020B0604030504040204" pitchFamily="50" charset="-128"/>
                        </a:rPr>
                        <a:t>・メトリクス</a:t>
                      </a:r>
                    </a:p>
                  </a:txBody>
                  <a:tcPr marL="84406" marR="84406" marT="42203" marB="42203">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本情報の管理については管理部門を一元的に配置する</a:t>
                      </a: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584810456"/>
                  </a:ext>
                </a:extLst>
              </a:tr>
              <a:tr h="338102">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marL="0" marR="0" lvl="0" indent="0" algn="l" defTabSz="843407"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・レポート機能</a:t>
                      </a:r>
                    </a:p>
                    <a:p>
                      <a:endParaRPr kumimoji="1" lang="ja-JP" altLang="en-US" sz="1200" dirty="0">
                        <a:latin typeface="Meiryo UI" panose="020B0604030504040204" pitchFamily="50" charset="-128"/>
                        <a:ea typeface="Meiryo UI" panose="020B0604030504040204" pitchFamily="50" charset="-128"/>
                      </a:endParaRPr>
                    </a:p>
                  </a:txBody>
                  <a:tcPr marL="84406" marR="84406" marT="42203" marB="42203">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841861" rtl="0" eaLnBrk="1" latinLnBrk="0" hangingPunct="1">
                        <a:defRPr kumimoji="1" sz="1662" kern="1200">
                          <a:solidFill>
                            <a:schemeClr val="tx1"/>
                          </a:solidFill>
                          <a:latin typeface="ＭＳ Ｐゴシック"/>
                          <a:ea typeface="ＭＳ Ｐゴシック"/>
                        </a:defRPr>
                      </a:lvl1pPr>
                      <a:lvl2pPr marL="420933" algn="l" defTabSz="841861" rtl="0" eaLnBrk="1" latinLnBrk="0" hangingPunct="1">
                        <a:defRPr kumimoji="1" sz="1662" kern="1200">
                          <a:solidFill>
                            <a:schemeClr val="tx1"/>
                          </a:solidFill>
                          <a:latin typeface="ＭＳ Ｐゴシック"/>
                          <a:ea typeface="ＭＳ Ｐゴシック"/>
                        </a:defRPr>
                      </a:lvl2pPr>
                      <a:lvl3pPr marL="841861" algn="l" defTabSz="841861" rtl="0" eaLnBrk="1" latinLnBrk="0" hangingPunct="1">
                        <a:defRPr kumimoji="1" sz="1662" kern="1200">
                          <a:solidFill>
                            <a:schemeClr val="tx1"/>
                          </a:solidFill>
                          <a:latin typeface="ＭＳ Ｐゴシック"/>
                          <a:ea typeface="ＭＳ Ｐゴシック"/>
                        </a:defRPr>
                      </a:lvl3pPr>
                      <a:lvl4pPr marL="1262797" algn="l" defTabSz="841861" rtl="0" eaLnBrk="1" latinLnBrk="0" hangingPunct="1">
                        <a:defRPr kumimoji="1" sz="1662" kern="1200">
                          <a:solidFill>
                            <a:schemeClr val="tx1"/>
                          </a:solidFill>
                          <a:latin typeface="ＭＳ Ｐゴシック"/>
                          <a:ea typeface="ＭＳ Ｐゴシック"/>
                        </a:defRPr>
                      </a:lvl4pPr>
                      <a:lvl5pPr marL="1683727" algn="l" defTabSz="841861" rtl="0" eaLnBrk="1" latinLnBrk="0" hangingPunct="1">
                        <a:defRPr kumimoji="1" sz="1662" kern="1200">
                          <a:solidFill>
                            <a:schemeClr val="tx1"/>
                          </a:solidFill>
                          <a:latin typeface="ＭＳ Ｐゴシック"/>
                          <a:ea typeface="ＭＳ Ｐゴシック"/>
                        </a:defRPr>
                      </a:lvl5pPr>
                      <a:lvl6pPr marL="2104657" algn="l" defTabSz="841861" rtl="0" eaLnBrk="1" latinLnBrk="0" hangingPunct="1">
                        <a:defRPr kumimoji="1" sz="1662" kern="1200">
                          <a:solidFill>
                            <a:schemeClr val="tx1"/>
                          </a:solidFill>
                          <a:latin typeface="ＭＳ Ｐゴシック"/>
                          <a:ea typeface="ＭＳ Ｐゴシック"/>
                        </a:defRPr>
                      </a:lvl6pPr>
                      <a:lvl7pPr marL="2525587" algn="l" defTabSz="841861" rtl="0" eaLnBrk="1" latinLnBrk="0" hangingPunct="1">
                        <a:defRPr kumimoji="1" sz="1662" kern="1200">
                          <a:solidFill>
                            <a:schemeClr val="tx1"/>
                          </a:solidFill>
                          <a:latin typeface="ＭＳ Ｐゴシック"/>
                          <a:ea typeface="ＭＳ Ｐゴシック"/>
                        </a:defRPr>
                      </a:lvl7pPr>
                      <a:lvl8pPr marL="2946515" algn="l" defTabSz="841861" rtl="0" eaLnBrk="1" latinLnBrk="0" hangingPunct="1">
                        <a:defRPr kumimoji="1" sz="1662" kern="1200">
                          <a:solidFill>
                            <a:schemeClr val="tx1"/>
                          </a:solidFill>
                          <a:latin typeface="ＭＳ Ｐゴシック"/>
                          <a:ea typeface="ＭＳ Ｐゴシック"/>
                        </a:defRPr>
                      </a:lvl8pPr>
                      <a:lvl9pPr marL="3367445" algn="l" defTabSz="841861" rtl="0" eaLnBrk="1" latinLnBrk="0" hangingPunct="1">
                        <a:defRPr kumimoji="1" sz="1662" kern="1200">
                          <a:solidFill>
                            <a:schemeClr val="tx1"/>
                          </a:solidFill>
                          <a:latin typeface="ＭＳ Ｐゴシック"/>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本情報の管理については管理部門を一元的に配置する</a:t>
                      </a:r>
                    </a:p>
                  </a:txBody>
                  <a:tcPr marL="84406" marR="84406" marT="42203" marB="42203">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927657144"/>
                  </a:ext>
                </a:extLst>
              </a:tr>
            </a:tbl>
          </a:graphicData>
        </a:graphic>
      </p:graphicFrame>
      <p:sp>
        <p:nvSpPr>
          <p:cNvPr id="7" name="テキスト ボックス 6"/>
          <p:cNvSpPr txBox="1"/>
          <p:nvPr/>
        </p:nvSpPr>
        <p:spPr>
          <a:xfrm>
            <a:off x="160694" y="990849"/>
            <a:ext cx="8502446" cy="1015663"/>
          </a:xfrm>
          <a:prstGeom prst="rect">
            <a:avLst/>
          </a:prstGeom>
          <a:noFill/>
        </p:spPr>
        <p:txBody>
          <a:bodyPr wrap="square" rtlCol="0">
            <a:spAutoFit/>
          </a:bodyPr>
          <a:lstStyle/>
          <a:p>
            <a:pPr lvl="0">
              <a:defRPr/>
            </a:pPr>
            <a:r>
              <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2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つの</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テナントにて、複数組織にまたがった複数商材を取り扱う場合の注意点としては以下の通りとなります。</a:t>
            </a:r>
            <a:r>
              <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r>
            <a:br>
              <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b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200" kern="0" dirty="0" smtClean="0">
                <a:solidFill>
                  <a:prstClr val="black"/>
                </a:solidFill>
                <a:latin typeface="Meiryo UI" panose="020B0604030504040204" pitchFamily="50" charset="-128"/>
                <a:ea typeface="Meiryo UI" panose="020B0604030504040204" pitchFamily="50" charset="-128"/>
              </a:rPr>
              <a:t>①</a:t>
            </a:r>
            <a:r>
              <a:rPr lang="ja-JP" altLang="en-US" sz="1200" kern="0" dirty="0">
                <a:solidFill>
                  <a:prstClr val="black"/>
                </a:solidFill>
                <a:latin typeface="Meiryo UI" panose="020B0604030504040204" pitchFamily="50" charset="-128"/>
                <a:ea typeface="Meiryo UI" panose="020B0604030504040204" pitchFamily="50" charset="-128"/>
              </a:rPr>
              <a:t>管理</a:t>
            </a:r>
            <a:r>
              <a:rPr lang="ja-JP" altLang="en-US" sz="1200" kern="0" dirty="0" smtClean="0">
                <a:solidFill>
                  <a:prstClr val="black"/>
                </a:solidFill>
                <a:latin typeface="Meiryo UI" panose="020B0604030504040204" pitchFamily="50" charset="-128"/>
                <a:ea typeface="Meiryo UI" panose="020B0604030504040204" pitchFamily="50" charset="-128"/>
              </a:rPr>
              <a:t>部門を配置し、一元的</a:t>
            </a:r>
            <a:r>
              <a:rPr lang="ja-JP" altLang="en-US" sz="1200" kern="0" dirty="0">
                <a:solidFill>
                  <a:prstClr val="black"/>
                </a:solidFill>
                <a:latin typeface="Meiryo UI" panose="020B0604030504040204" pitchFamily="50" charset="-128"/>
                <a:ea typeface="Meiryo UI" panose="020B0604030504040204" pitchFamily="50" charset="-128"/>
              </a:rPr>
              <a:t>に</a:t>
            </a:r>
            <a:r>
              <a:rPr lang="ja-JP" altLang="en-US" sz="1200" kern="0" dirty="0" smtClean="0">
                <a:solidFill>
                  <a:prstClr val="black"/>
                </a:solidFill>
                <a:latin typeface="Meiryo UI" panose="020B0604030504040204" pitchFamily="50" charset="-128"/>
                <a:ea typeface="Meiryo UI" panose="020B0604030504040204" pitchFamily="50" charset="-128"/>
              </a:rPr>
              <a:t>対応する</a:t>
            </a:r>
            <a:r>
              <a:rPr lang="ja-JP" altLang="en-US" sz="1200" kern="0" dirty="0">
                <a:solidFill>
                  <a:prstClr val="black"/>
                </a:solidFill>
                <a:latin typeface="Meiryo UI" panose="020B0604030504040204" pitchFamily="50" charset="-128"/>
                <a:ea typeface="Meiryo UI" panose="020B0604030504040204" pitchFamily="50" charset="-128"/>
              </a:rPr>
              <a:t/>
            </a:r>
            <a:br>
              <a:rPr lang="ja-JP" altLang="en-US" sz="1200" kern="0" dirty="0">
                <a:solidFill>
                  <a:prstClr val="black"/>
                </a:solidFill>
                <a:latin typeface="Meiryo UI" panose="020B0604030504040204" pitchFamily="50" charset="-128"/>
                <a:ea typeface="Meiryo UI" panose="020B0604030504040204" pitchFamily="50" charset="-128"/>
              </a:rPr>
            </a:br>
            <a:r>
              <a:rPr lang="ja-JP" altLang="en-US" sz="1200" kern="0" dirty="0" smtClean="0">
                <a:solidFill>
                  <a:prstClr val="black"/>
                </a:solidFill>
                <a:latin typeface="Meiryo UI" panose="020B0604030504040204" pitchFamily="50" charset="-128"/>
                <a:ea typeface="Meiryo UI" panose="020B0604030504040204" pitchFamily="50" charset="-128"/>
              </a:rPr>
              <a:t>　　②</a:t>
            </a:r>
            <a:r>
              <a:rPr lang="ja-JP" altLang="en-US" sz="1200" kern="0" dirty="0">
                <a:solidFill>
                  <a:prstClr val="black"/>
                </a:solidFill>
                <a:latin typeface="Meiryo UI" panose="020B0604030504040204" pitchFamily="50" charset="-128"/>
                <a:ea typeface="Meiryo UI" panose="020B0604030504040204" pitchFamily="50" charset="-128"/>
              </a:rPr>
              <a:t>管理部門</a:t>
            </a:r>
            <a:r>
              <a:rPr lang="ja-JP" altLang="en-US" sz="1200" kern="0" dirty="0" smtClean="0">
                <a:solidFill>
                  <a:prstClr val="black"/>
                </a:solidFill>
                <a:latin typeface="Meiryo UI" panose="020B0604030504040204" pitchFamily="50" charset="-128"/>
                <a:ea typeface="Meiryo UI" panose="020B0604030504040204" pitchFamily="50" charset="-128"/>
              </a:rPr>
              <a:t>が</a:t>
            </a:r>
            <a:r>
              <a:rPr lang="ja-JP" altLang="en-US" sz="1200" kern="0" dirty="0">
                <a:solidFill>
                  <a:prstClr val="black"/>
                </a:solidFill>
                <a:latin typeface="Meiryo UI" panose="020B0604030504040204" pitchFamily="50" charset="-128"/>
                <a:ea typeface="Meiryo UI" panose="020B0604030504040204" pitchFamily="50" charset="-128"/>
              </a:rPr>
              <a:t>配置</a:t>
            </a:r>
            <a:r>
              <a:rPr lang="ja-JP" altLang="en-US" sz="1200" kern="0" dirty="0" smtClean="0">
                <a:solidFill>
                  <a:prstClr val="black"/>
                </a:solidFill>
                <a:latin typeface="Meiryo UI" panose="020B0604030504040204" pitchFamily="50" charset="-128"/>
                <a:ea typeface="Meiryo UI" panose="020B0604030504040204" pitchFamily="50" charset="-128"/>
              </a:rPr>
              <a:t>できない場合、相互</a:t>
            </a:r>
            <a:r>
              <a:rPr lang="ja-JP" altLang="en-US" sz="1200" kern="0" dirty="0">
                <a:solidFill>
                  <a:prstClr val="black"/>
                </a:solidFill>
                <a:latin typeface="Meiryo UI" panose="020B0604030504040204" pitchFamily="50" charset="-128"/>
                <a:ea typeface="Meiryo UI" panose="020B0604030504040204" pitchFamily="50" charset="-128"/>
              </a:rPr>
              <a:t>に信頼を</a:t>
            </a:r>
            <a:r>
              <a:rPr lang="ja-JP" altLang="en-US" sz="1200" kern="0" dirty="0" smtClean="0">
                <a:solidFill>
                  <a:prstClr val="black"/>
                </a:solidFill>
                <a:latin typeface="Meiryo UI" panose="020B0604030504040204" pitchFamily="50" charset="-128"/>
                <a:ea typeface="Meiryo UI" panose="020B0604030504040204" pitchFamily="50" charset="-128"/>
              </a:rPr>
              <a:t>置き取り扱う</a:t>
            </a:r>
            <a:r>
              <a:rPr lang="ja-JP" altLang="en-US" sz="1200" kern="0" dirty="0">
                <a:solidFill>
                  <a:prstClr val="black"/>
                </a:solidFill>
                <a:latin typeface="Meiryo UI" panose="020B0604030504040204" pitchFamily="50" charset="-128"/>
                <a:ea typeface="Meiryo UI" panose="020B0604030504040204" pitchFamily="50" charset="-128"/>
              </a:rPr>
              <a:t/>
            </a:r>
            <a:br>
              <a:rPr lang="ja-JP" altLang="en-US" sz="1200" kern="0" dirty="0">
                <a:solidFill>
                  <a:prstClr val="black"/>
                </a:solidFill>
                <a:latin typeface="Meiryo UI" panose="020B0604030504040204" pitchFamily="50" charset="-128"/>
                <a:ea typeface="Meiryo UI" panose="020B0604030504040204" pitchFamily="50" charset="-128"/>
              </a:rPr>
            </a:br>
            <a:r>
              <a:rPr lang="ja-JP" altLang="en-US" sz="1200" kern="0" dirty="0" smtClean="0">
                <a:solidFill>
                  <a:prstClr val="black"/>
                </a:solidFill>
                <a:latin typeface="Meiryo UI" panose="020B0604030504040204" pitchFamily="50" charset="-128"/>
                <a:ea typeface="Meiryo UI" panose="020B0604030504040204" pitchFamily="50" charset="-128"/>
              </a:rPr>
              <a:t>上記ができない場合は、テナントを分け、論理的に分割できるようにすること</a:t>
            </a:r>
            <a:r>
              <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r>
            <a:br>
              <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b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 name="タイトル 3"/>
          <p:cNvSpPr>
            <a:spLocks noGrp="1"/>
          </p:cNvSpPr>
          <p:nvPr>
            <p:ph type="title"/>
          </p:nvPr>
        </p:nvSpPr>
        <p:spPr>
          <a:xfrm>
            <a:off x="457200" y="274638"/>
            <a:ext cx="8229600" cy="634082"/>
          </a:xfrm>
        </p:spPr>
        <p:txBody>
          <a:bodyPr>
            <a:noAutofit/>
          </a:bodyPr>
          <a:lstStyle/>
          <a:p>
            <a:r>
              <a:rPr lang="ja-JP" altLang="en-US" sz="2000" dirty="0" smtClean="0">
                <a:solidFill>
                  <a:srgbClr val="000000"/>
                </a:solidFill>
              </a:rPr>
              <a:t>テナント管理者の注意点</a:t>
            </a:r>
            <a:endParaRPr kumimoji="1" lang="ja-JP" altLang="en-US" sz="2000" dirty="0"/>
          </a:p>
        </p:txBody>
      </p:sp>
    </p:spTree>
    <p:extLst>
      <p:ext uri="{BB962C8B-B14F-4D97-AF65-F5344CB8AC3E}">
        <p14:creationId xmlns:p14="http://schemas.microsoft.com/office/powerpoint/2010/main" val="27500329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D9B5EB6839ABB469898D6A7B24DEBA6" ma:contentTypeVersion="13" ma:contentTypeDescription="Create a new document." ma:contentTypeScope="" ma:versionID="35b7100347650305d7ee886ad13c4977">
  <xsd:schema xmlns:xsd="http://www.w3.org/2001/XMLSchema" xmlns:xs="http://www.w3.org/2001/XMLSchema" xmlns:p="http://schemas.microsoft.com/office/2006/metadata/properties" xmlns:ns2="c2dae234-65c0-4860-aa3e-a3761a4042b7" xmlns:ns3="a48439e1-0166-4ac5-9a74-7eaf0e4af861" targetNamespace="http://schemas.microsoft.com/office/2006/metadata/properties" ma:root="true" ma:fieldsID="f4d9236d6eba66a07d10df91e80e50db" ns2:_="" ns3:_="">
    <xsd:import namespace="c2dae234-65c0-4860-aa3e-a3761a4042b7"/>
    <xsd:import namespace="a48439e1-0166-4ac5-9a74-7eaf0e4af8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ae234-65c0-4860-aa3e-a3761a4042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8439e1-0166-4ac5-9a74-7eaf0e4af86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8D3F1F-BDED-431C-9E77-C1C4E4C1EB35}">
  <ds:schemaRefs>
    <ds:schemaRef ds:uri="c2dae234-65c0-4860-aa3e-a3761a4042b7"/>
    <ds:schemaRef ds:uri="http://schemas.microsoft.com/office/2006/documentManagement/types"/>
    <ds:schemaRef ds:uri="http://purl.org/dc/terms/"/>
    <ds:schemaRef ds:uri="http://schemas.microsoft.com/office/2006/metadata/properties"/>
    <ds:schemaRef ds:uri="http://purl.org/dc/dcmitype/"/>
    <ds:schemaRef ds:uri="a48439e1-0166-4ac5-9a74-7eaf0e4af861"/>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DD96AE0-86DC-4F99-891C-C5FC5182960B}">
  <ds:schemaRefs>
    <ds:schemaRef ds:uri="http://schemas.microsoft.com/sharepoint/v3/contenttype/forms"/>
  </ds:schemaRefs>
</ds:datastoreItem>
</file>

<file path=customXml/itemProps3.xml><?xml version="1.0" encoding="utf-8"?>
<ds:datastoreItem xmlns:ds="http://schemas.openxmlformats.org/officeDocument/2006/customXml" ds:itemID="{5BFAC80A-2256-415B-8DFF-326033589C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ae234-65c0-4860-aa3e-a3761a4042b7"/>
    <ds:schemaRef ds:uri="a48439e1-0166-4ac5-9a74-7eaf0e4af8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22920</TotalTime>
  <Words>557</Words>
  <Application>Microsoft Office PowerPoint</Application>
  <PresentationFormat>画面に合わせる (4:3)</PresentationFormat>
  <Paragraphs>68</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游ゴシック</vt:lpstr>
      <vt:lpstr>Arial</vt:lpstr>
      <vt:lpstr>Office テーマ</vt:lpstr>
      <vt:lpstr>テナント構築判断</vt:lpstr>
      <vt:lpstr>テナント管理者の注意点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藤原 昌弘</dc:creator>
  <cp:lastModifiedBy>0811910</cp:lastModifiedBy>
  <cp:revision>251</cp:revision>
  <cp:lastPrinted>2021-04-21T23:06:29Z</cp:lastPrinted>
  <dcterms:created xsi:type="dcterms:W3CDTF">2017-03-28T04:23:10Z</dcterms:created>
  <dcterms:modified xsi:type="dcterms:W3CDTF">2022-02-15T11:55:55Z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0x0101008D9B5EB6839ABB469898D6A7B24DEBA6</vt:lpwstr>
  </property>
</Properties>
</file>