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9" r:id="rId2"/>
    <p:sldId id="291" r:id="rId3"/>
    <p:sldId id="292" r:id="rId4"/>
    <p:sldId id="293" r:id="rId5"/>
  </p:sldIdLst>
  <p:sldSz cx="9144000" cy="6858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DAF20119-A256-485B-9A5E-F052B2005B4D}">
          <p14:sldIdLst>
            <p14:sldId id="289"/>
            <p14:sldId id="291"/>
            <p14:sldId id="292"/>
            <p14:sldId id="29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87" autoAdjust="0"/>
    <p:restoredTop sz="96010" autoAdjust="0"/>
  </p:normalViewPr>
  <p:slideViewPr>
    <p:cSldViewPr>
      <p:cViewPr varScale="1">
        <p:scale>
          <a:sx n="130" d="100"/>
          <a:sy n="130" d="100"/>
        </p:scale>
        <p:origin x="132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8887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140" y="1"/>
            <a:ext cx="2948887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F0ABFE-6485-4823-A6CD-17E9AE12E369}" type="datetimeFigureOut">
              <a:rPr kumimoji="1" lang="ja-JP" altLang="en-US" smtClean="0"/>
              <a:t>2022/2/13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879" y="4783138"/>
            <a:ext cx="5443856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8887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140" y="9440864"/>
            <a:ext cx="2948887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6440F3-533C-445E-8C2B-7A9E2D3B53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8890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6440F3-533C-445E-8C2B-7A9E2D3B53A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124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6440F3-533C-445E-8C2B-7A9E2D3B53A9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8230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6440F3-533C-445E-8C2B-7A9E2D3B53A9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929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6440F3-533C-445E-8C2B-7A9E2D3B53A9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625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 descr="temp_B01表紙_0330.jpg"/>
          <p:cNvPicPr>
            <a:picLocks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1" y="-2132"/>
            <a:ext cx="9144000" cy="6858000"/>
          </a:xfrm>
          <a:prstGeom prst="rect">
            <a:avLst/>
          </a:prstGeom>
        </p:spPr>
      </p:pic>
      <p:sp>
        <p:nvSpPr>
          <p:cNvPr id="10" name="Text Box 282"/>
          <p:cNvSpPr txBox="1">
            <a:spLocks noChangeAspect="1" noChangeArrowheads="1"/>
          </p:cNvSpPr>
          <p:nvPr userDrawn="1"/>
        </p:nvSpPr>
        <p:spPr bwMode="auto">
          <a:xfrm>
            <a:off x="-36612" y="6525344"/>
            <a:ext cx="1645233" cy="169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1984" tIns="45710" rIns="0" bIns="45710" anchor="ctr">
            <a:spAutoFit/>
          </a:bodyPr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370013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US" altLang="ja-JP" sz="5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Copyright © NTT COMWARE CORPORATION 2021</a:t>
            </a:r>
          </a:p>
        </p:txBody>
      </p:sp>
      <p:sp>
        <p:nvSpPr>
          <p:cNvPr id="11" name="Rectangle 283"/>
          <p:cNvSpPr>
            <a:spLocks noChangeArrowheads="1"/>
          </p:cNvSpPr>
          <p:nvPr userDrawn="1"/>
        </p:nvSpPr>
        <p:spPr bwMode="auto">
          <a:xfrm>
            <a:off x="-36612" y="6680118"/>
            <a:ext cx="2592388" cy="148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984" tIns="25195" rIns="0" bIns="45710">
            <a:spAutoFit/>
          </a:bodyPr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370013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US" altLang="ja-JP" sz="5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NTT COMWARE CORPORATION CONFIDENTIAL PROPRIETARY</a:t>
            </a:r>
          </a:p>
        </p:txBody>
      </p:sp>
      <p:sp>
        <p:nvSpPr>
          <p:cNvPr id="15" name="テキスト プレースホルダ 14"/>
          <p:cNvSpPr>
            <a:spLocks noGrp="1"/>
          </p:cNvSpPr>
          <p:nvPr>
            <p:ph type="body" sz="quarter" idx="10"/>
          </p:nvPr>
        </p:nvSpPr>
        <p:spPr>
          <a:xfrm>
            <a:off x="77634" y="188640"/>
            <a:ext cx="3347864" cy="360362"/>
          </a:xfrm>
        </p:spPr>
        <p:txBody>
          <a:bodyPr>
            <a:noAutofit/>
          </a:bodyPr>
          <a:lstStyle>
            <a:lvl1pPr>
              <a:buNone/>
              <a:defRPr sz="1600" baseline="0"/>
            </a:lvl1pPr>
          </a:lstStyle>
          <a:p>
            <a:pPr lvl="0"/>
            <a:r>
              <a:rPr kumimoji="1" lang="ja-JP" altLang="en-US" dirty="0" smtClean="0"/>
              <a:t>マスタ テキストの書式設定</a:t>
            </a:r>
          </a:p>
        </p:txBody>
      </p:sp>
      <p:sp>
        <p:nvSpPr>
          <p:cNvPr id="16" name="テキスト プレースホルダ 14"/>
          <p:cNvSpPr>
            <a:spLocks noGrp="1"/>
          </p:cNvSpPr>
          <p:nvPr>
            <p:ph type="body" sz="quarter" idx="11"/>
          </p:nvPr>
        </p:nvSpPr>
        <p:spPr>
          <a:xfrm>
            <a:off x="1515390" y="2852936"/>
            <a:ext cx="6120680" cy="360362"/>
          </a:xfrm>
        </p:spPr>
        <p:txBody>
          <a:bodyPr>
            <a:noAutofit/>
          </a:bodyPr>
          <a:lstStyle>
            <a:lvl1pPr algn="ctr">
              <a:buNone/>
              <a:defRPr sz="3200" b="1" i="0" cap="none" baseline="0"/>
            </a:lvl1pPr>
          </a:lstStyle>
          <a:p>
            <a:pPr lvl="0"/>
            <a:r>
              <a:rPr kumimoji="1" lang="ja-JP" altLang="en-US" dirty="0" smtClean="0"/>
              <a:t>マスタ テキストの書式設定</a:t>
            </a:r>
          </a:p>
        </p:txBody>
      </p:sp>
      <p:sp>
        <p:nvSpPr>
          <p:cNvPr id="17" name="テキスト プレースホルダ 14"/>
          <p:cNvSpPr>
            <a:spLocks noGrp="1"/>
          </p:cNvSpPr>
          <p:nvPr>
            <p:ph type="body" sz="quarter" idx="12"/>
          </p:nvPr>
        </p:nvSpPr>
        <p:spPr>
          <a:xfrm>
            <a:off x="1497172" y="3821314"/>
            <a:ext cx="6120680" cy="360362"/>
          </a:xfrm>
        </p:spPr>
        <p:txBody>
          <a:bodyPr>
            <a:noAutofit/>
          </a:bodyPr>
          <a:lstStyle>
            <a:lvl1pPr algn="ctr">
              <a:buNone/>
              <a:defRPr sz="2000" b="1" i="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kumimoji="1" lang="ja-JP" altLang="en-US" dirty="0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882" y="764704"/>
            <a:ext cx="6984776" cy="695966"/>
          </a:xfrm>
        </p:spPr>
        <p:txBody>
          <a:bodyPr>
            <a:normAutofit/>
          </a:bodyPr>
          <a:lstStyle>
            <a:lvl1pPr>
              <a:defRPr sz="3600" b="1" i="0" baseline="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075882" y="1600200"/>
            <a:ext cx="6984776" cy="4525963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>
            <a:normAutofit/>
          </a:bodyPr>
          <a:lstStyle>
            <a:lvl1pPr>
              <a:defRPr sz="2800" b="1" i="0" baseline="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124744"/>
            <a:ext cx="6019800" cy="500141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temp_B02はじめに_0327.jpg"/>
          <p:cNvPicPr>
            <a:picLocks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0778" y="-15154"/>
            <a:ext cx="9180000" cy="6876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539552" y="1916832"/>
            <a:ext cx="5688632" cy="3240360"/>
          </a:xfrm>
        </p:spPr>
        <p:txBody>
          <a:bodyPr>
            <a:normAutofit/>
          </a:bodyPr>
          <a:lstStyle>
            <a:lvl1pPr algn="l">
              <a:defRPr sz="1600" baseline="0"/>
            </a:lvl1pPr>
          </a:lstStyle>
          <a:p>
            <a:r>
              <a:rPr kumimoji="1" lang="ja-JP" altLang="en-US" dirty="0" smtClean="0"/>
              <a:t>マスタ タイトルの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書式設定</a:t>
            </a:r>
            <a:endParaRPr kumimoji="1" lang="ja-JP" altLang="en-US" dirty="0"/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5" name="Text Box 282"/>
          <p:cNvSpPr txBox="1">
            <a:spLocks noChangeAspect="1" noChangeArrowheads="1"/>
          </p:cNvSpPr>
          <p:nvPr userDrawn="1"/>
        </p:nvSpPr>
        <p:spPr bwMode="auto">
          <a:xfrm>
            <a:off x="971500" y="6558339"/>
            <a:ext cx="1967436" cy="184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1984" tIns="45710" rIns="0" bIns="45710" anchor="ctr">
            <a:spAutoFit/>
          </a:bodyPr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370013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US" altLang="ja-JP" sz="6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Copyright © NTT COMWARE CORPORATION</a:t>
            </a:r>
            <a:r>
              <a:rPr lang="en-US" altLang="ja-JP" sz="600" baseline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6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2021</a:t>
            </a:r>
          </a:p>
        </p:txBody>
      </p:sp>
      <p:sp>
        <p:nvSpPr>
          <p:cNvPr id="6" name="Rectangle 283"/>
          <p:cNvSpPr>
            <a:spLocks noChangeArrowheads="1"/>
          </p:cNvSpPr>
          <p:nvPr userDrawn="1"/>
        </p:nvSpPr>
        <p:spPr bwMode="auto">
          <a:xfrm>
            <a:off x="971500" y="6680927"/>
            <a:ext cx="2592388" cy="16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984" tIns="25195" rIns="0" bIns="45710">
            <a:spAutoFit/>
          </a:bodyPr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370013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US" altLang="ja-JP" sz="6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NTT COMWARE CORPORATION CONFIDENTIAL PROPRIETARY</a:t>
            </a:r>
          </a:p>
        </p:txBody>
      </p:sp>
      <p:sp>
        <p:nvSpPr>
          <p:cNvPr id="10" name="テキスト プレースホルダ 14"/>
          <p:cNvSpPr>
            <a:spLocks noGrp="1"/>
          </p:cNvSpPr>
          <p:nvPr>
            <p:ph type="body" sz="quarter" idx="11"/>
          </p:nvPr>
        </p:nvSpPr>
        <p:spPr>
          <a:xfrm>
            <a:off x="56778" y="260648"/>
            <a:ext cx="6120680" cy="360362"/>
          </a:xfrm>
        </p:spPr>
        <p:txBody>
          <a:bodyPr>
            <a:noAutofit/>
          </a:bodyPr>
          <a:lstStyle>
            <a:lvl1pPr algn="l">
              <a:buNone/>
              <a:defRPr sz="2400" b="1" i="0" cap="none" baseline="0"/>
            </a:lvl1pPr>
          </a:lstStyle>
          <a:p>
            <a:pPr lvl="0"/>
            <a:r>
              <a:rPr kumimoji="1" lang="ja-JP" altLang="en-US" dirty="0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 descr="temp_B03目次_0327.jpg"/>
          <p:cNvPicPr>
            <a:picLocks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2989" y="-13648"/>
            <a:ext cx="9180000" cy="6876000"/>
          </a:xfrm>
          <a:prstGeom prst="rect">
            <a:avLst/>
          </a:prstGeom>
        </p:spPr>
      </p:pic>
      <p:sp>
        <p:nvSpPr>
          <p:cNvPr id="27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7625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8" name="Text Box 282"/>
          <p:cNvSpPr txBox="1">
            <a:spLocks noChangeAspect="1" noChangeArrowheads="1"/>
          </p:cNvSpPr>
          <p:nvPr userDrawn="1"/>
        </p:nvSpPr>
        <p:spPr bwMode="auto">
          <a:xfrm>
            <a:off x="6372100" y="6549940"/>
            <a:ext cx="1645233" cy="169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1984" tIns="45710" rIns="0" bIns="45710" anchor="ctr">
            <a:spAutoFit/>
          </a:bodyPr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370013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US" altLang="ja-JP" sz="5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Copyright © NTT COMWARE CORPORATION</a:t>
            </a:r>
            <a:r>
              <a:rPr lang="en-US" altLang="ja-JP" sz="500" baseline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5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2021</a:t>
            </a:r>
          </a:p>
        </p:txBody>
      </p:sp>
      <p:sp>
        <p:nvSpPr>
          <p:cNvPr id="29" name="Rectangle 283"/>
          <p:cNvSpPr>
            <a:spLocks noChangeArrowheads="1"/>
          </p:cNvSpPr>
          <p:nvPr userDrawn="1"/>
        </p:nvSpPr>
        <p:spPr bwMode="auto">
          <a:xfrm>
            <a:off x="6372100" y="6664834"/>
            <a:ext cx="2592388" cy="148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984" tIns="25195" rIns="0" bIns="45710">
            <a:spAutoFit/>
          </a:bodyPr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370013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US" altLang="ja-JP" sz="5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NTT COMWARE CORPORATION CONFIDENTIAL PROPRIETARY</a:t>
            </a:r>
          </a:p>
        </p:txBody>
      </p:sp>
      <p:sp>
        <p:nvSpPr>
          <p:cNvPr id="38" name="テキスト プレースホルダ 38"/>
          <p:cNvSpPr>
            <a:spLocks noGrp="1"/>
          </p:cNvSpPr>
          <p:nvPr>
            <p:ph type="body" sz="quarter" idx="18"/>
          </p:nvPr>
        </p:nvSpPr>
        <p:spPr>
          <a:xfrm>
            <a:off x="1117868" y="1971588"/>
            <a:ext cx="1080120" cy="914400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aseline="0"/>
            </a:lvl1pPr>
            <a:lvl5pPr algn="ctr">
              <a:buNone/>
              <a:defRPr/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 smtClean="0"/>
              <a:t>マスタ テキストの書式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4" name="テキスト プレースホルダ 38"/>
          <p:cNvSpPr>
            <a:spLocks noGrp="1"/>
          </p:cNvSpPr>
          <p:nvPr>
            <p:ph type="body" sz="quarter" idx="19"/>
          </p:nvPr>
        </p:nvSpPr>
        <p:spPr>
          <a:xfrm>
            <a:off x="2581280" y="2852936"/>
            <a:ext cx="1080120" cy="914400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aseline="0"/>
            </a:lvl1pPr>
            <a:lvl5pPr algn="ctr">
              <a:buNone/>
              <a:defRPr/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 smtClean="0"/>
              <a:t>マスタ テキストの書式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5" name="テキスト プレースホルダ 38"/>
          <p:cNvSpPr>
            <a:spLocks noGrp="1"/>
          </p:cNvSpPr>
          <p:nvPr>
            <p:ph type="body" sz="quarter" idx="20"/>
          </p:nvPr>
        </p:nvSpPr>
        <p:spPr>
          <a:xfrm>
            <a:off x="4045742" y="1965192"/>
            <a:ext cx="1080120" cy="914400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aseline="0"/>
            </a:lvl1pPr>
            <a:lvl5pPr algn="ctr">
              <a:buNone/>
              <a:defRPr/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 smtClean="0"/>
              <a:t>マスタ テキストの書式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7" name="テキスト プレースホルダ 38"/>
          <p:cNvSpPr>
            <a:spLocks noGrp="1"/>
          </p:cNvSpPr>
          <p:nvPr>
            <p:ph type="body" sz="quarter" idx="21"/>
          </p:nvPr>
        </p:nvSpPr>
        <p:spPr>
          <a:xfrm>
            <a:off x="4045742" y="3751536"/>
            <a:ext cx="1080120" cy="914400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aseline="0"/>
            </a:lvl1pPr>
            <a:lvl5pPr algn="ctr">
              <a:buNone/>
              <a:defRPr/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 smtClean="0"/>
              <a:t>マスタ テキストの書式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8" name="テキスト プレースホルダ 38"/>
          <p:cNvSpPr>
            <a:spLocks noGrp="1"/>
          </p:cNvSpPr>
          <p:nvPr>
            <p:ph type="body" sz="quarter" idx="22"/>
          </p:nvPr>
        </p:nvSpPr>
        <p:spPr>
          <a:xfrm>
            <a:off x="5505104" y="2852936"/>
            <a:ext cx="1080120" cy="914400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aseline="0"/>
            </a:lvl1pPr>
            <a:lvl5pPr algn="ctr">
              <a:buNone/>
              <a:defRPr/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 smtClean="0"/>
              <a:t>マスタ テキストの書式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9" name="テキスト プレースホルダ 38"/>
          <p:cNvSpPr>
            <a:spLocks noGrp="1"/>
          </p:cNvSpPr>
          <p:nvPr>
            <p:ph type="body" sz="quarter" idx="23"/>
          </p:nvPr>
        </p:nvSpPr>
        <p:spPr>
          <a:xfrm>
            <a:off x="5497742" y="4631620"/>
            <a:ext cx="1080120" cy="914400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aseline="0"/>
            </a:lvl1pPr>
            <a:lvl5pPr algn="ctr">
              <a:buNone/>
              <a:defRPr/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 smtClean="0"/>
              <a:t>マスタ テキストの書式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" name="テキスト プレースホルダ 38"/>
          <p:cNvSpPr>
            <a:spLocks noGrp="1"/>
          </p:cNvSpPr>
          <p:nvPr>
            <p:ph type="body" sz="quarter" idx="24"/>
          </p:nvPr>
        </p:nvSpPr>
        <p:spPr>
          <a:xfrm>
            <a:off x="6982768" y="3742910"/>
            <a:ext cx="1080120" cy="914400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aseline="0"/>
            </a:lvl1pPr>
            <a:lvl5pPr algn="ctr">
              <a:buNone/>
              <a:defRPr/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 smtClean="0"/>
              <a:t>マスタ テキストの書式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1" name="テキスト プレースホルダ 14"/>
          <p:cNvSpPr>
            <a:spLocks noGrp="1"/>
          </p:cNvSpPr>
          <p:nvPr>
            <p:ph type="body" sz="quarter" idx="11"/>
          </p:nvPr>
        </p:nvSpPr>
        <p:spPr>
          <a:xfrm>
            <a:off x="69008" y="260648"/>
            <a:ext cx="6120680" cy="360362"/>
          </a:xfrm>
        </p:spPr>
        <p:txBody>
          <a:bodyPr>
            <a:noAutofit/>
          </a:bodyPr>
          <a:lstStyle>
            <a:lvl1pPr algn="l">
              <a:buNone/>
              <a:defRPr sz="2400" b="1" i="0" cap="none" baseline="0"/>
            </a:lvl1pPr>
          </a:lstStyle>
          <a:p>
            <a:pPr lvl="0"/>
            <a:r>
              <a:rPr kumimoji="1" lang="ja-JP" altLang="en-US" dirty="0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 descr="temp_B04扉_0327.jpg"/>
          <p:cNvPicPr>
            <a:picLocks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794" y="0"/>
            <a:ext cx="9144000" cy="6858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90056"/>
            <a:ext cx="8229600" cy="1143000"/>
          </a:xfrm>
        </p:spPr>
        <p:txBody>
          <a:bodyPr>
            <a:normAutofit/>
          </a:bodyPr>
          <a:lstStyle>
            <a:lvl1pPr>
              <a:defRPr sz="3200" b="1" i="0" baseline="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9" name="Text Box 282"/>
          <p:cNvSpPr txBox="1">
            <a:spLocks noChangeAspect="1" noChangeArrowheads="1"/>
          </p:cNvSpPr>
          <p:nvPr userDrawn="1"/>
        </p:nvSpPr>
        <p:spPr bwMode="auto">
          <a:xfrm>
            <a:off x="6372100" y="6549940"/>
            <a:ext cx="1645233" cy="169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1984" tIns="45710" rIns="0" bIns="45710" anchor="ctr">
            <a:spAutoFit/>
          </a:bodyPr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370013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US" altLang="ja-JP" sz="5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Copyright © NTT COMWARE CORPORATION</a:t>
            </a:r>
            <a:r>
              <a:rPr lang="en-US" altLang="ja-JP" sz="500" baseline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5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2021</a:t>
            </a:r>
          </a:p>
        </p:txBody>
      </p:sp>
      <p:sp>
        <p:nvSpPr>
          <p:cNvPr id="10" name="Rectangle 283"/>
          <p:cNvSpPr>
            <a:spLocks noChangeArrowheads="1"/>
          </p:cNvSpPr>
          <p:nvPr userDrawn="1"/>
        </p:nvSpPr>
        <p:spPr bwMode="auto">
          <a:xfrm>
            <a:off x="6372100" y="6664834"/>
            <a:ext cx="2592388" cy="148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984" tIns="25195" rIns="0" bIns="45710">
            <a:spAutoFit/>
          </a:bodyPr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370013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US" altLang="ja-JP" sz="5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NTT COMWARE CORPORATION CONFIDENTIAL PROPRIETARY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 baseline="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 baseline="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 baseline="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 baseline="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 descr="temp_B05_0327.jpg"/>
          <p:cNvPicPr>
            <a:picLocks noChangeAspect="1"/>
          </p:cNvPicPr>
          <p:nvPr userDrawn="1"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5112568" cy="6858000"/>
          </a:xfrm>
          <a:prstGeom prst="rect">
            <a:avLst/>
          </a:prstGeom>
        </p:spPr>
      </p:pic>
      <p:pic>
        <p:nvPicPr>
          <p:cNvPr id="11" name="図 10" descr="temp_B05_0327.jpg"/>
          <p:cNvPicPr>
            <a:picLocks noChangeAspect="1"/>
          </p:cNvPicPr>
          <p:nvPr userDrawn="1"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178484" y="0"/>
            <a:ext cx="6959171" cy="6858000"/>
          </a:xfrm>
          <a:prstGeom prst="rect">
            <a:avLst/>
          </a:prstGeom>
        </p:spPr>
      </p:pic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78699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Text Box 282"/>
          <p:cNvSpPr txBox="1">
            <a:spLocks noChangeAspect="1" noChangeArrowheads="1"/>
          </p:cNvSpPr>
          <p:nvPr userDrawn="1"/>
        </p:nvSpPr>
        <p:spPr bwMode="auto">
          <a:xfrm>
            <a:off x="6282840" y="6549940"/>
            <a:ext cx="1645233" cy="169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1984" tIns="45710" rIns="0" bIns="45710" anchor="ctr">
            <a:spAutoFit/>
          </a:bodyPr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370013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US" altLang="ja-JP" sz="5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Copyright © NTT</a:t>
            </a:r>
            <a:r>
              <a:rPr lang="en-US" altLang="ja-JP" sz="500" baseline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5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COMWARE</a:t>
            </a:r>
            <a:r>
              <a:rPr lang="ja-JP" altLang="en-US" sz="500" baseline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5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CORPORATION 2021</a:t>
            </a:r>
          </a:p>
        </p:txBody>
      </p:sp>
      <p:sp>
        <p:nvSpPr>
          <p:cNvPr id="8" name="Rectangle 283"/>
          <p:cNvSpPr>
            <a:spLocks noChangeArrowheads="1"/>
          </p:cNvSpPr>
          <p:nvPr userDrawn="1"/>
        </p:nvSpPr>
        <p:spPr bwMode="auto">
          <a:xfrm>
            <a:off x="6282840" y="6664834"/>
            <a:ext cx="2592388" cy="148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984" tIns="25195" rIns="0" bIns="45710">
            <a:spAutoFit/>
          </a:bodyPr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370013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US" altLang="ja-JP" sz="5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NTT COMWARE CORPORATION CONFIDENTIAL PROPRIETARY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4" r:id="rId1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非機能要件</a:t>
            </a:r>
            <a:r>
              <a:rPr lang="ja-JP" altLang="en-US" dirty="0"/>
              <a:t>一覧</a:t>
            </a:r>
            <a:endParaRPr kumimoji="1" lang="ja-JP" altLang="en-US" dirty="0"/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212726"/>
              </p:ext>
            </p:extLst>
          </p:nvPr>
        </p:nvGraphicFramePr>
        <p:xfrm>
          <a:off x="284683" y="2233892"/>
          <a:ext cx="8607796" cy="4404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838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211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6707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9779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97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9779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97799">
                  <a:extLst>
                    <a:ext uri="{9D8B030D-6E8A-4147-A177-3AD203B41FA5}">
                      <a16:colId xmlns="" xmlns:a16="http://schemas.microsoft.com/office/drawing/2014/main" val="936313139"/>
                    </a:ext>
                  </a:extLst>
                </a:gridCol>
              </a:tblGrid>
              <a:tr h="15240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分類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指標値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利用時の</a:t>
                      </a:r>
                      <a:endParaRPr kumimoji="1" lang="en-US" altLang="ja-JP" sz="11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重要指標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リスクレベル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商用実績値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524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低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 rowSpan="15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商品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テナントあたりのサービス仕様数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320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サービスあたりのサービス特性数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300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テナントあたりの卸商品数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テナントあたりの小売商品数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100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商品あたりのサービス数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サブサービスの階層数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卸商品あたりのサービス特性数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小売商品あたりのサービス特性数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商品あたりの料金設定数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500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商品あたりの特性依存関係数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10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リソース特性テンプレート数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30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テンプレートあたりのリソース数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30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テンプレートあたりのリソース属性数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30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テンプレートあたりのリソース特性数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30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リソースグループあたりのリソース数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30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13" name="正方形/長方形 12"/>
          <p:cNvSpPr/>
          <p:nvPr/>
        </p:nvSpPr>
        <p:spPr>
          <a:xfrm>
            <a:off x="284682" y="1158352"/>
            <a:ext cx="876874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クラウド型フルフィルメントサービス（</a:t>
            </a:r>
            <a:r>
              <a:rPr lang="en-US" altLang="ja-JP" sz="11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Infonova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）を利用するにあたっての各種指標値のリスク度合を以下に示す。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・低リスク → パッケージベンダにて多くのケースで試験されており、</a:t>
            </a:r>
            <a:r>
              <a:rPr lang="en-US" altLang="ja-JP" sz="11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Infonova</a:t>
            </a:r>
            <a:r>
              <a:rPr lang="ja-JP" altLang="en-US" sz="11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での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動作に問題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は起きず、安心して利用可能です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100" dirty="0" smtClean="0"/>
          </a:p>
          <a:p>
            <a:pPr algn="l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・中リスク → パッケージベンダの性能試験の指標であり、</a:t>
            </a:r>
            <a:r>
              <a:rPr lang="en-US" altLang="ja-JP" sz="11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Infonova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のフィール利用でも最も多い。事前に環境利用で操作感を確かめることをお奨めします。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・高リスク → パッケージベンダにて通常試験されていないため、利用時はご相談ください。なお、この値を超過した場合、事前の性能試験が必要です。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また、利用時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の重要指標＝○となる指標は、専用のプラットフォームをご提案することがあります。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・弊社確認値 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→ 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弊社にて商用提供、または検証にて確認を取った数値です。これ以上の値となる場合、事前に性能検証工程を設けます。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111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04689"/>
              </p:ext>
            </p:extLst>
          </p:nvPr>
        </p:nvGraphicFramePr>
        <p:xfrm>
          <a:off x="276809" y="1195849"/>
          <a:ext cx="8615674" cy="499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130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502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5890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9880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9621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20083">
                  <a:extLst>
                    <a:ext uri="{9D8B030D-6E8A-4147-A177-3AD203B41FA5}">
                      <a16:colId xmlns="" xmlns:a16="http://schemas.microsoft.com/office/drawing/2014/main" val="1170738352"/>
                    </a:ext>
                  </a:extLst>
                </a:gridCol>
              </a:tblGrid>
              <a:tr h="15240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分類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指標値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利用時の</a:t>
                      </a:r>
                      <a:endParaRPr kumimoji="1" lang="en-US" altLang="ja-JP" sz="11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重要指標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リスクレベル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商用実績値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524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低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 rowSpan="11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顧客管理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プラットフォームあたりの顧客数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150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150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万～</a:t>
                      </a: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500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500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万～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テナントあたりの顧客数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万～</a:t>
                      </a: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400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400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万～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アカウント階層数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5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アカウント階層を持つ場合の子アカウント数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契約あたりの有効なサービス数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サブサービス含む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300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プラットフォーム当たりの有効な契約数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万～</a:t>
                      </a: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1000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1000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万～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5</a:t>
                      </a: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万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テナントあたりの有効な契約数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万～</a:t>
                      </a: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500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500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万～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5</a:t>
                      </a: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万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アカウント当たりの有効なサービス数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万～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5</a:t>
                      </a: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万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日あたりの作成チケット数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ー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顧客あたりに送付可能通知数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ー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顧客あたりのパーティ数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ー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0"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オーダ管理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時間あたりの受付可能オーダ数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万～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オーダあたりの商品／サービス数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300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ピーク時に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オーダ当たりの完了処理にかかる時間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分以上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分以内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</a:t>
                      </a: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分以内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日あたりの作成タスク数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5000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5000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ー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日あたりの解決タスク数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5000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5000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ー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32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98084"/>
              </p:ext>
            </p:extLst>
          </p:nvPr>
        </p:nvGraphicFramePr>
        <p:xfrm>
          <a:off x="276809" y="1195849"/>
          <a:ext cx="8615674" cy="492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130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502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5890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9880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2420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15212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20083">
                  <a:extLst>
                    <a:ext uri="{9D8B030D-6E8A-4147-A177-3AD203B41FA5}">
                      <a16:colId xmlns="" xmlns:a16="http://schemas.microsoft.com/office/drawing/2014/main" val="2899941752"/>
                    </a:ext>
                  </a:extLst>
                </a:gridCol>
              </a:tblGrid>
              <a:tr h="15240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分類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指標値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利用時の</a:t>
                      </a:r>
                      <a:endParaRPr kumimoji="1" lang="en-US" altLang="ja-JP" sz="11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重要指標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リスクレベル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商用実績値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524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低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 rowSpan="10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料金計算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時間あたりの従量課金の利用状況登録数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万～</a:t>
                      </a: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万～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</a:t>
                      </a: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万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時間あたりの従量課金の利用状況計算数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万～</a:t>
                      </a: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万～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</a:t>
                      </a:r>
                      <a:r>
                        <a:rPr kumimoji="1" lang="ja-JP" altLang="en-US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万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時間あたりの従量課金の利用状況処理数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万～</a:t>
                      </a: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万～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</a:t>
                      </a: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万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無料利用のシェア数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万～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ー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万顧客あたりの料金明細振替数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万～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ー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顧客あたりに設定される割引の数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1000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1000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料金サイクルあたりの顧客数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万～</a:t>
                      </a: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万～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15</a:t>
                      </a: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万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最大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万顧客のビルランの実行時間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時間以上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時間以内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(*)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時間あたりの作成される請求書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PDF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万～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ー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時間あたりの顧客の作成請求数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万～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ー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料金管理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日あたりの口座振込支払登録数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万～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ー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日あたりの支払登録数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万～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ー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督促状態のアカウント数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万～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ー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プラットフォーム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プラットフォームあたりのテナント数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ー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テナントあたりのオペレータ数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5000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5000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ー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テナントあたりのロール数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ー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テナントあたりの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AMG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ー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323528" y="6118369"/>
            <a:ext cx="301717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(*) 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利用する料金設定にて計算時間が異なります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9676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651858"/>
              </p:ext>
            </p:extLst>
          </p:nvPr>
        </p:nvGraphicFramePr>
        <p:xfrm>
          <a:off x="276809" y="1195849"/>
          <a:ext cx="8543664" cy="2331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536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2725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5256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8962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8962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8962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89620">
                  <a:extLst>
                    <a:ext uri="{9D8B030D-6E8A-4147-A177-3AD203B41FA5}">
                      <a16:colId xmlns="" xmlns:a16="http://schemas.microsoft.com/office/drawing/2014/main" val="1524632218"/>
                    </a:ext>
                  </a:extLst>
                </a:gridCol>
              </a:tblGrid>
              <a:tr h="15240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分類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指標値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利用時の</a:t>
                      </a:r>
                      <a:endParaRPr kumimoji="1" lang="en-US" altLang="ja-JP" sz="11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重要指標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リスクレベル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商用実績値</a:t>
                      </a:r>
                    </a:p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524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低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 rowSpan="5"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UI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UI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を利用するログインオペレータ数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600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ー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UI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を利用するログイン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CSM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ユーザ数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400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ー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ログインにかかる時間（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％タイル）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秒以上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秒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秒以内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ー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利用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PC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の解像度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1280×800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左記以外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左記以外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ー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利用端末 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*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デスクトップ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モバイル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ー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API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API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の並行処理数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600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ー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API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処理時間（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％タイル）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（性能試験指標を参照）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20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ー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283336" y="3564640"/>
            <a:ext cx="634660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*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：サポートブラウザは</a:t>
            </a:r>
            <a:r>
              <a:rPr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Google Chrome</a:t>
            </a:r>
            <a:r>
              <a:rPr lang="ja-JP" altLang="en-US" sz="1100" dirty="0" err="1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Edge Chromium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版、</a:t>
            </a:r>
            <a:r>
              <a:rPr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Mozilla Firefox</a:t>
            </a:r>
            <a:r>
              <a:rPr lang="ja-JP" altLang="en-US" sz="1100" dirty="0" err="1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Safari 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の最新版となる。</a:t>
            </a:r>
            <a:r>
              <a:rPr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グループ共通</a:t>
            </a:r>
            <a:r>
              <a:rPr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IT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としては</a:t>
            </a:r>
            <a:r>
              <a:rPr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Google Chrome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推奨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355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6431</TotalTime>
  <Words>1057</Words>
  <Application>Microsoft Office PowerPoint</Application>
  <PresentationFormat>画面に合わせる (4:3)</PresentationFormat>
  <Paragraphs>389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Meiryo UI</vt:lpstr>
      <vt:lpstr>ＭＳ Ｐゴシック</vt:lpstr>
      <vt:lpstr>游ゴシック</vt:lpstr>
      <vt:lpstr>Arial</vt:lpstr>
      <vt:lpstr>Calibri</vt:lpstr>
      <vt:lpstr>Office テーマ</vt:lpstr>
      <vt:lpstr>非機能要件一覧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藤原 昌弘</dc:creator>
  <cp:lastModifiedBy>布花原 一志</cp:lastModifiedBy>
  <cp:revision>128</cp:revision>
  <cp:lastPrinted>2021-04-21T23:06:29Z</cp:lastPrinted>
  <dcterms:created xsi:type="dcterms:W3CDTF">2017-03-28T04:23:10Z</dcterms:created>
  <dcterms:modified xsi:type="dcterms:W3CDTF">2022-02-13T08:05:51Z</dcterms:modified>
</cp:coreProperties>
</file>