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076137949" r:id="rId5"/>
  </p:sldIdLst>
  <p:sldSz cx="9906000" cy="6858000" type="A4"/>
  <p:notesSz cx="6858000" cy="9144000"/>
  <p:defaultTextStyle>
    <a:defPPr>
      <a:defRPr lang="ja-JP"/>
    </a:defPPr>
    <a:lvl1pPr marL="0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1pPr>
    <a:lvl2pPr marL="471994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2pPr>
    <a:lvl3pPr marL="943988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3pPr>
    <a:lvl4pPr marL="1415982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4pPr>
    <a:lvl5pPr marL="1887975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5pPr>
    <a:lvl6pPr marL="2359969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6pPr>
    <a:lvl7pPr marL="2831961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7pPr>
    <a:lvl8pPr marL="3303956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8pPr>
    <a:lvl9pPr marL="3775950" algn="l" defTabSz="943988" rtl="0" eaLnBrk="1" latinLnBrk="0" hangingPunct="1">
      <a:defRPr kumimoji="1" sz="18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資料" id="{C543D74C-5A30-4E0B-8D7D-D26B87A1552D}">
          <p14:sldIdLst>
            <p14:sldId id="2076137949"/>
          </p14:sldIdLst>
        </p14:section>
      </p14:sectionLst>
    </p:ext>
    <p:ext uri="{EFAFB233-063F-42B5-8137-9DF3F51BA10A}">
      <p15:sldGuideLst xmlns:p15="http://schemas.microsoft.com/office/powerpoint/2012/main">
        <p15:guide id="3" pos="3120" userDrawn="1">
          <p15:clr>
            <a:srgbClr val="A4A3A4"/>
          </p15:clr>
        </p15:guide>
        <p15:guide id="4" pos="4618" userDrawn="1">
          <p15:clr>
            <a:srgbClr val="A4A3A4"/>
          </p15:clr>
        </p15:guide>
        <p15:guide id="5" orient="horz" pos="3657" userDrawn="1">
          <p15:clr>
            <a:srgbClr val="A4A3A4"/>
          </p15:clr>
        </p15:guide>
        <p15:guide id="6" orient="horz" pos="2137" userDrawn="1">
          <p15:clr>
            <a:srgbClr val="A4A3A4"/>
          </p15:clr>
        </p15:guide>
        <p15:guide id="7" orient="horz" pos="391" userDrawn="1">
          <p15:clr>
            <a:srgbClr val="A4A3A4"/>
          </p15:clr>
        </p15:guide>
        <p15:guide id="8" orient="horz" pos="11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useya, Shun" initials="FS" lastIdx="1" clrIdx="0">
    <p:extLst>
      <p:ext uri="{19B8F6BF-5375-455C-9EA6-DF929625EA0E}">
        <p15:presenceInfo xmlns:p15="http://schemas.microsoft.com/office/powerpoint/2012/main" userId="S-1-5-21-329068152-1454471165-1417001333-51643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00FF"/>
    <a:srgbClr val="BC0453"/>
    <a:srgbClr val="DE0000"/>
    <a:srgbClr val="ECCCFF"/>
    <a:srgbClr val="FFCCCC"/>
    <a:srgbClr val="FF9999"/>
    <a:srgbClr val="FFFFCC"/>
    <a:srgbClr val="FFFF99"/>
    <a:srgbClr val="C6C9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6720" autoAdjust="0"/>
  </p:normalViewPr>
  <p:slideViewPr>
    <p:cSldViewPr snapToGrid="0">
      <p:cViewPr varScale="1">
        <p:scale>
          <a:sx n="96" d="100"/>
          <a:sy n="96" d="100"/>
        </p:scale>
        <p:origin x="318" y="45"/>
      </p:cViewPr>
      <p:guideLst>
        <p:guide pos="3120"/>
        <p:guide pos="4618"/>
        <p:guide orient="horz" pos="3657"/>
        <p:guide orient="horz" pos="2137"/>
        <p:guide orient="horz" pos="391"/>
        <p:guide orient="horz" pos="1163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C9CA8-A17D-4D1A-8AF0-92594C993C5E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2E723-B0D0-4243-A407-B941992AF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94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1pPr>
    <a:lvl2pPr marL="471994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2pPr>
    <a:lvl3pPr marL="943988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3pPr>
    <a:lvl4pPr marL="1415982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4pPr>
    <a:lvl5pPr marL="1887975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5pPr>
    <a:lvl6pPr marL="2359969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6pPr>
    <a:lvl7pPr marL="2831961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7pPr>
    <a:lvl8pPr marL="3303956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8pPr>
    <a:lvl9pPr marL="3775950" algn="l" defTabSz="943988" rtl="0" eaLnBrk="1" latinLnBrk="0" hangingPunct="1">
      <a:defRPr kumimoji="1" sz="12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4"/>
          <p:cNvSpPr>
            <a:spLocks noChangeShapeType="1"/>
          </p:cNvSpPr>
          <p:nvPr userDrawn="1"/>
        </p:nvSpPr>
        <p:spPr bwMode="auto">
          <a:xfrm flipV="1">
            <a:off x="63510" y="412225"/>
            <a:ext cx="9792000" cy="0"/>
          </a:xfrm>
          <a:prstGeom prst="line">
            <a:avLst/>
          </a:prstGeom>
          <a:noFill/>
          <a:ln w="38100">
            <a:solidFill>
              <a:srgbClr val="00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4369" tIns="42185" rIns="84369" bIns="42185" anchor="ctr"/>
          <a:lstStyle/>
          <a:p>
            <a:pPr defTabSz="843712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739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E9C8C84A-CEBA-487B-B993-56D0CF4AF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506" y="64941"/>
            <a:ext cx="9279005" cy="339725"/>
          </a:xfrm>
          <a:prstGeom prst="rect">
            <a:avLst/>
          </a:prstGeom>
        </p:spPr>
        <p:txBody>
          <a:bodyPr lIns="72000" tIns="36000" rIns="36000" bIns="36000" anchor="ctr"/>
          <a:lstStyle>
            <a:lvl1pPr>
              <a:defRPr sz="14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13" name="テキスト プレースホルダー 4">
            <a:extLst>
              <a:ext uri="{FF2B5EF4-FFF2-40B4-BE49-F238E27FC236}">
                <a16:creationId xmlns:a16="http://schemas.microsoft.com/office/drawing/2014/main" id="{051594E6-FFEE-4A4C-B17B-655BB7353F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3503" y="559761"/>
            <a:ext cx="9279005" cy="722312"/>
          </a:xfrm>
          <a:prstGeom prst="rect">
            <a:avLst/>
          </a:prstGeom>
        </p:spPr>
        <p:txBody>
          <a:bodyPr lIns="72000" tIns="36000" rIns="36000" bIns="36000"/>
          <a:lstStyle>
            <a:lvl1pPr marL="0" indent="0">
              <a:buNone/>
              <a:defRPr sz="1400">
                <a:latin typeface="+mn-ea"/>
                <a:ea typeface="+mn-ea"/>
              </a:defRPr>
            </a:lvl1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5" name="スライド番号プレースホルダー 5"/>
          <p:cNvSpPr>
            <a:spLocks noGrp="1"/>
          </p:cNvSpPr>
          <p:nvPr>
            <p:ph type="sldNum" sz="quarter" idx="10"/>
          </p:nvPr>
        </p:nvSpPr>
        <p:spPr>
          <a:xfrm>
            <a:off x="9520006" y="6633370"/>
            <a:ext cx="335504" cy="180020"/>
          </a:xfrm>
          <a:prstGeom prst="rect">
            <a:avLst/>
          </a:prstGeom>
        </p:spPr>
        <p:txBody>
          <a:bodyPr wrap="none" anchor="ctr"/>
          <a:lstStyle>
            <a:lvl1pPr algn="r">
              <a:defRPr sz="800" b="0" i="0">
                <a:latin typeface="+mn-ea"/>
                <a:ea typeface="+mn-ea"/>
                <a:cs typeface="Segoe UI" panose="020B0502040204020203" pitchFamily="34" charset="0"/>
              </a:defRPr>
            </a:lvl1pPr>
          </a:lstStyle>
          <a:p>
            <a:pPr defTabSz="843712" fontAlgn="base">
              <a:spcBef>
                <a:spcPct val="0"/>
              </a:spcBef>
              <a:spcAft>
                <a:spcPct val="0"/>
              </a:spcAft>
              <a:defRPr/>
            </a:pPr>
            <a:fld id="{F7C730C8-3058-46F8-B0CE-CDE70A1B055D}" type="slidenum">
              <a:rPr lang="en-US" altLang="ja-JP" smtClean="0"/>
              <a:pPr defTabSz="8437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095942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9" userDrawn="1">
          <p15:clr>
            <a:srgbClr val="FBAE40"/>
          </p15:clr>
        </p15:guide>
        <p15:guide id="2" orient="horz" pos="25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455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663" b="1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21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21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21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21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5pPr>
      <a:lvl6pPr marL="421856" algn="l" rtl="0" eaLnBrk="1" fontAlgn="base" hangingPunct="1">
        <a:spcBef>
          <a:spcPct val="0"/>
        </a:spcBef>
        <a:spcAft>
          <a:spcPct val="0"/>
        </a:spcAft>
        <a:defRPr kumimoji="1" sz="4063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843712" algn="l" rtl="0" eaLnBrk="1" fontAlgn="base" hangingPunct="1">
        <a:spcBef>
          <a:spcPct val="0"/>
        </a:spcBef>
        <a:spcAft>
          <a:spcPct val="0"/>
        </a:spcAft>
        <a:defRPr kumimoji="1" sz="4063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265568" algn="l" rtl="0" eaLnBrk="1" fontAlgn="base" hangingPunct="1">
        <a:spcBef>
          <a:spcPct val="0"/>
        </a:spcBef>
        <a:spcAft>
          <a:spcPct val="0"/>
        </a:spcAft>
        <a:defRPr kumimoji="1" sz="4063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687424" algn="l" rtl="0" eaLnBrk="1" fontAlgn="base" hangingPunct="1">
        <a:spcBef>
          <a:spcPct val="0"/>
        </a:spcBef>
        <a:spcAft>
          <a:spcPct val="0"/>
        </a:spcAft>
        <a:defRPr kumimoji="1" sz="4063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16393" indent="-316393" algn="l" rtl="0" eaLnBrk="1" fontAlgn="base" hangingPunct="1">
        <a:spcBef>
          <a:spcPct val="20000"/>
        </a:spcBef>
        <a:spcAft>
          <a:spcPct val="0"/>
        </a:spcAft>
        <a:buChar char="•"/>
        <a:defRPr kumimoji="1" sz="2955">
          <a:solidFill>
            <a:schemeClr val="tx1"/>
          </a:solidFill>
          <a:latin typeface="+mn-lt"/>
          <a:ea typeface="+mn-ea"/>
          <a:cs typeface="+mn-cs"/>
        </a:defRPr>
      </a:lvl1pPr>
      <a:lvl2pPr marL="685517" indent="-263662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4640" indent="-210929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6499" indent="-210929" algn="l" rtl="0" eaLnBrk="1" fontAlgn="base" hangingPunct="1">
        <a:spcBef>
          <a:spcPct val="20000"/>
        </a:spcBef>
        <a:spcAft>
          <a:spcPct val="0"/>
        </a:spcAft>
        <a:buChar char="–"/>
        <a:defRPr kumimoji="1" sz="1847">
          <a:solidFill>
            <a:schemeClr val="tx1"/>
          </a:solidFill>
          <a:latin typeface="+mn-lt"/>
          <a:ea typeface="+mn-ea"/>
        </a:defRPr>
      </a:lvl4pPr>
      <a:lvl5pPr marL="1898352" indent="-210929" algn="l" rtl="0" eaLnBrk="1" fontAlgn="base" hangingPunct="1">
        <a:spcBef>
          <a:spcPct val="20000"/>
        </a:spcBef>
        <a:spcAft>
          <a:spcPct val="0"/>
        </a:spcAft>
        <a:buChar char="»"/>
        <a:defRPr kumimoji="1" sz="1847">
          <a:solidFill>
            <a:schemeClr val="tx1"/>
          </a:solidFill>
          <a:latin typeface="+mn-lt"/>
          <a:ea typeface="+mn-ea"/>
        </a:defRPr>
      </a:lvl5pPr>
      <a:lvl6pPr marL="2320205" indent="-210929" algn="l" rtl="0" eaLnBrk="1" fontAlgn="base" hangingPunct="1">
        <a:spcBef>
          <a:spcPct val="20000"/>
        </a:spcBef>
        <a:spcAft>
          <a:spcPct val="0"/>
        </a:spcAft>
        <a:buChar char="»"/>
        <a:defRPr kumimoji="1" sz="1847">
          <a:solidFill>
            <a:schemeClr val="tx1"/>
          </a:solidFill>
          <a:latin typeface="+mn-lt"/>
          <a:ea typeface="+mn-ea"/>
        </a:defRPr>
      </a:lvl6pPr>
      <a:lvl7pPr marL="2742065" indent="-210929" algn="l" rtl="0" eaLnBrk="1" fontAlgn="base" hangingPunct="1">
        <a:spcBef>
          <a:spcPct val="20000"/>
        </a:spcBef>
        <a:spcAft>
          <a:spcPct val="0"/>
        </a:spcAft>
        <a:buChar char="»"/>
        <a:defRPr kumimoji="1" sz="1847">
          <a:solidFill>
            <a:schemeClr val="tx1"/>
          </a:solidFill>
          <a:latin typeface="+mn-lt"/>
          <a:ea typeface="+mn-ea"/>
        </a:defRPr>
      </a:lvl7pPr>
      <a:lvl8pPr marL="3163921" indent="-210929" algn="l" rtl="0" eaLnBrk="1" fontAlgn="base" hangingPunct="1">
        <a:spcBef>
          <a:spcPct val="20000"/>
        </a:spcBef>
        <a:spcAft>
          <a:spcPct val="0"/>
        </a:spcAft>
        <a:buChar char="»"/>
        <a:defRPr kumimoji="1" sz="1847">
          <a:solidFill>
            <a:schemeClr val="tx1"/>
          </a:solidFill>
          <a:latin typeface="+mn-lt"/>
          <a:ea typeface="+mn-ea"/>
        </a:defRPr>
      </a:lvl8pPr>
      <a:lvl9pPr marL="3585777" indent="-210929" algn="l" rtl="0" eaLnBrk="1" fontAlgn="base" hangingPunct="1">
        <a:spcBef>
          <a:spcPct val="20000"/>
        </a:spcBef>
        <a:spcAft>
          <a:spcPct val="0"/>
        </a:spcAft>
        <a:buChar char="»"/>
        <a:defRPr kumimoji="1" sz="1847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1pPr>
      <a:lvl2pPr marL="421856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2pPr>
      <a:lvl3pPr marL="843712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3pPr>
      <a:lvl4pPr marL="1265568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4pPr>
      <a:lvl5pPr marL="1687424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5pPr>
      <a:lvl6pPr marL="2109280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6pPr>
      <a:lvl7pPr marL="2531137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7pPr>
      <a:lvl8pPr marL="2952991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8pPr>
      <a:lvl9pPr marL="3374850" algn="l" defTabSz="843712" rtl="0" eaLnBrk="1" latinLnBrk="0" hangingPunct="1"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F61F6607-777F-4346-8E29-8C99B97AFB14}"/>
              </a:ext>
            </a:extLst>
          </p:cNvPr>
          <p:cNvSpPr/>
          <p:nvPr/>
        </p:nvSpPr>
        <p:spPr>
          <a:xfrm>
            <a:off x="2113331" y="4071396"/>
            <a:ext cx="6758195" cy="2309541"/>
          </a:xfrm>
          <a:prstGeom prst="rect">
            <a:avLst/>
          </a:prstGeom>
          <a:solidFill>
            <a:srgbClr val="DE0000">
              <a:alpha val="16000"/>
            </a:srgbClr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F61F6607-777F-4346-8E29-8C99B97AFB14}"/>
              </a:ext>
            </a:extLst>
          </p:cNvPr>
          <p:cNvSpPr/>
          <p:nvPr/>
        </p:nvSpPr>
        <p:spPr>
          <a:xfrm>
            <a:off x="2113331" y="1846348"/>
            <a:ext cx="6758195" cy="2225048"/>
          </a:xfrm>
          <a:prstGeom prst="rect">
            <a:avLst/>
          </a:prstGeom>
          <a:solidFill>
            <a:schemeClr val="accent4">
              <a:lumMod val="60000"/>
              <a:lumOff val="40000"/>
              <a:alpha val="16000"/>
            </a:schemeClr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1.1.</a:t>
            </a:r>
            <a:r>
              <a:rPr lang="ja-JP" altLang="en-US" dirty="0" smtClean="0"/>
              <a:t>　</a:t>
            </a:r>
            <a:r>
              <a:rPr lang="en-US" altLang="ja-JP" dirty="0" smtClean="0"/>
              <a:t>Fulfillment</a:t>
            </a:r>
            <a:r>
              <a:rPr lang="ja-JP" altLang="en-US" dirty="0" smtClean="0"/>
              <a:t>構造</a:t>
            </a:r>
            <a:r>
              <a:rPr lang="ja-JP" altLang="en-US" dirty="0"/>
              <a:t>と仕組みについて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2F8840-61AE-4D13-803A-C2EEA51115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lIns="72000" tIns="36000" rIns="36000" bIns="36000"/>
          <a:lstStyle/>
          <a:p>
            <a:r>
              <a:rPr lang="en-US" altLang="ja-JP" dirty="0" smtClean="0"/>
              <a:t>Fulfillment</a:t>
            </a:r>
            <a:r>
              <a:rPr lang="ja-JP" altLang="en-US" dirty="0" smtClean="0"/>
              <a:t>で</a:t>
            </a:r>
            <a:r>
              <a:rPr lang="ja-JP" altLang="en-US" dirty="0"/>
              <a:t>の業務を開始する前に、事前準備として、テナント構成の選択や、サービスや商品の設定を</a:t>
            </a:r>
            <a:r>
              <a:rPr lang="ja-JP" altLang="en-US" dirty="0" smtClean="0"/>
              <a:t>実施する。</a:t>
            </a:r>
            <a:endParaRPr lang="en-US" altLang="ja-JP" dirty="0" smtClean="0"/>
          </a:p>
          <a:p>
            <a:r>
              <a:rPr lang="ja-JP" altLang="en-US" dirty="0" smtClean="0"/>
              <a:t>仕様検討段階にてパートナー専用卸売テナントの利用が確定した場合、</a:t>
            </a:r>
            <a:r>
              <a:rPr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契約締結、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テナント追加費用</a:t>
            </a:r>
            <a:r>
              <a:rPr lang="ja-JP" altLang="en-US" dirty="0"/>
              <a:t>が必要となる。</a:t>
            </a:r>
          </a:p>
          <a:p>
            <a:endParaRPr lang="en-US" altLang="ja-JP" dirty="0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F61F6607-777F-4346-8E29-8C99B97AFB14}"/>
              </a:ext>
            </a:extLst>
          </p:cNvPr>
          <p:cNvSpPr/>
          <p:nvPr/>
        </p:nvSpPr>
        <p:spPr>
          <a:xfrm>
            <a:off x="2231912" y="4156034"/>
            <a:ext cx="940349" cy="775023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9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パートナー専用</a:t>
            </a:r>
            <a:endParaRPr kumimoji="0" lang="en-US" altLang="ja-JP" sz="900" kern="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卸売テナント</a:t>
            </a:r>
            <a:endParaRPr kumimoji="0" lang="en-US" altLang="ja-JP" sz="900" kern="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F0BC4722-BF75-45D7-841C-D45765693777}"/>
              </a:ext>
            </a:extLst>
          </p:cNvPr>
          <p:cNvSpPr/>
          <p:nvPr/>
        </p:nvSpPr>
        <p:spPr>
          <a:xfrm>
            <a:off x="4724295" y="4782167"/>
            <a:ext cx="1191923" cy="4306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サービスＢ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（サービスの作成）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FF5A98F5-23F8-4FD1-8F58-BB4E8C63AB03}"/>
              </a:ext>
            </a:extLst>
          </p:cNvPr>
          <p:cNvSpPr/>
          <p:nvPr/>
        </p:nvSpPr>
        <p:spPr>
          <a:xfrm>
            <a:off x="4724295" y="5319800"/>
            <a:ext cx="1191923" cy="4306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サービスＣ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（サービスの作成）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C2768E9B-7804-432D-869B-286286C86DC7}"/>
              </a:ext>
            </a:extLst>
          </p:cNvPr>
          <p:cNvSpPr/>
          <p:nvPr/>
        </p:nvSpPr>
        <p:spPr>
          <a:xfrm>
            <a:off x="4724295" y="5857434"/>
            <a:ext cx="1191923" cy="4306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サービスＤ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（サービスの作成）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8731ECE-8A33-4291-8F03-C343AB1D8E57}"/>
              </a:ext>
            </a:extLst>
          </p:cNvPr>
          <p:cNvSpPr/>
          <p:nvPr/>
        </p:nvSpPr>
        <p:spPr>
          <a:xfrm>
            <a:off x="6303296" y="5015165"/>
            <a:ext cx="1109225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卸商品Ｂ</a:t>
            </a:r>
            <a:endParaRPr kumimoji="0" lang="en-US" altLang="ja-JP" sz="1000" kern="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（卸商品</a:t>
            </a:r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の作成</a:t>
            </a:r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）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521FABBD-2C81-41EC-9A02-551B532E3F08}"/>
              </a:ext>
            </a:extLst>
          </p:cNvPr>
          <p:cNvSpPr/>
          <p:nvPr/>
        </p:nvSpPr>
        <p:spPr>
          <a:xfrm>
            <a:off x="3428236" y="2118760"/>
            <a:ext cx="1113728" cy="5400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管理者Ａ</a:t>
            </a:r>
            <a:endParaRPr kumimoji="0" lang="en-US" altLang="ja-JP" sz="1000" kern="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（オペレータの作成</a:t>
            </a:r>
            <a:r>
              <a:rPr kumimoji="0" lang="ja-JP" altLang="en-US" sz="9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）</a:t>
            </a:r>
            <a:endParaRPr kumimoji="0" lang="ja-JP" altLang="en-US" sz="9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cxnSp>
        <p:nvCxnSpPr>
          <p:cNvPr id="77" name="コネクタ: カギ線 76">
            <a:extLst>
              <a:ext uri="{FF2B5EF4-FFF2-40B4-BE49-F238E27FC236}">
                <a16:creationId xmlns:a16="http://schemas.microsoft.com/office/drawing/2014/main" id="{F80FC09C-876D-43E9-A500-ED073361269F}"/>
              </a:ext>
            </a:extLst>
          </p:cNvPr>
          <p:cNvCxnSpPr>
            <a:cxnSpLocks/>
            <a:stCxn id="110" idx="3"/>
            <a:endCxn id="52" idx="1"/>
          </p:cNvCxnSpPr>
          <p:nvPr/>
        </p:nvCxnSpPr>
        <p:spPr bwMode="auto">
          <a:xfrm>
            <a:off x="3179952" y="2277838"/>
            <a:ext cx="248284" cy="11092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コネクタ: カギ線 112">
            <a:extLst>
              <a:ext uri="{FF2B5EF4-FFF2-40B4-BE49-F238E27FC236}">
                <a16:creationId xmlns:a16="http://schemas.microsoft.com/office/drawing/2014/main" id="{9B43F34C-D7D2-4DF2-BBAD-F03A5CC15BC9}"/>
              </a:ext>
            </a:extLst>
          </p:cNvPr>
          <p:cNvCxnSpPr>
            <a:cxnSpLocks/>
            <a:stCxn id="110" idx="3"/>
            <a:endCxn id="117" idx="1"/>
          </p:cNvCxnSpPr>
          <p:nvPr/>
        </p:nvCxnSpPr>
        <p:spPr bwMode="auto">
          <a:xfrm>
            <a:off x="3179952" y="2277838"/>
            <a:ext cx="256573" cy="96255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コネクタ: カギ線 129">
            <a:extLst>
              <a:ext uri="{FF2B5EF4-FFF2-40B4-BE49-F238E27FC236}">
                <a16:creationId xmlns:a16="http://schemas.microsoft.com/office/drawing/2014/main" id="{CCA29CC8-CB42-479A-B653-FF1238A1A0AD}"/>
              </a:ext>
            </a:extLst>
          </p:cNvPr>
          <p:cNvCxnSpPr>
            <a:cxnSpLocks/>
            <a:stCxn id="48" idx="3"/>
            <a:endCxn id="51" idx="1"/>
          </p:cNvCxnSpPr>
          <p:nvPr/>
        </p:nvCxnSpPr>
        <p:spPr bwMode="auto">
          <a:xfrm>
            <a:off x="5916218" y="4997478"/>
            <a:ext cx="387078" cy="23368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コネクタ: カギ線 136">
            <a:extLst>
              <a:ext uri="{FF2B5EF4-FFF2-40B4-BE49-F238E27FC236}">
                <a16:creationId xmlns:a16="http://schemas.microsoft.com/office/drawing/2014/main" id="{6C3B7D73-806F-4B6F-8248-1BE386A302EF}"/>
              </a:ext>
            </a:extLst>
          </p:cNvPr>
          <p:cNvCxnSpPr>
            <a:cxnSpLocks/>
            <a:stCxn id="223" idx="1"/>
            <a:endCxn id="49" idx="3"/>
          </p:cNvCxnSpPr>
          <p:nvPr/>
        </p:nvCxnSpPr>
        <p:spPr bwMode="auto">
          <a:xfrm rot="10800000">
            <a:off x="5916218" y="5535112"/>
            <a:ext cx="387078" cy="31727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F61F6607-777F-4346-8E29-8C99B97AFB14}"/>
              </a:ext>
            </a:extLst>
          </p:cNvPr>
          <p:cNvSpPr/>
          <p:nvPr/>
        </p:nvSpPr>
        <p:spPr>
          <a:xfrm>
            <a:off x="2239603" y="1901083"/>
            <a:ext cx="940349" cy="75351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9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小売テナント</a:t>
            </a:r>
            <a:endParaRPr kumimoji="0" lang="en-US" altLang="ja-JP" sz="9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521FABBD-2C81-41EC-9A02-551B532E3F08}"/>
              </a:ext>
            </a:extLst>
          </p:cNvPr>
          <p:cNvSpPr/>
          <p:nvPr/>
        </p:nvSpPr>
        <p:spPr>
          <a:xfrm>
            <a:off x="3436525" y="2970390"/>
            <a:ext cx="1113728" cy="5400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管理者Ｂ</a:t>
            </a:r>
            <a:endParaRPr kumimoji="0" lang="en-US" altLang="ja-JP" sz="1000" kern="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（オペレータの作成）</a:t>
            </a:r>
            <a:endParaRPr kumimoji="0" lang="en-US" altLang="ja-JP" sz="9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F0BC4722-BF75-45D7-841C-D45765693777}"/>
              </a:ext>
            </a:extLst>
          </p:cNvPr>
          <p:cNvSpPr/>
          <p:nvPr/>
        </p:nvSpPr>
        <p:spPr>
          <a:xfrm>
            <a:off x="4723430" y="4246424"/>
            <a:ext cx="1188204" cy="4306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サービスＡ</a:t>
            </a:r>
            <a:endParaRPr kumimoji="0" lang="en-US" altLang="ja-JP" sz="1000" kern="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（サービスの作成）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E8731ECE-8A33-4291-8F03-C343AB1D8E57}"/>
              </a:ext>
            </a:extLst>
          </p:cNvPr>
          <p:cNvSpPr/>
          <p:nvPr/>
        </p:nvSpPr>
        <p:spPr>
          <a:xfrm>
            <a:off x="7739185" y="1901083"/>
            <a:ext cx="1090612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小売商品</a:t>
            </a:r>
            <a:r>
              <a:rPr kumimoji="0" lang="en-US" altLang="ja-JP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A</a:t>
            </a: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（商品の作成</a:t>
            </a:r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）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E8731ECE-8A33-4291-8F03-C343AB1D8E57}"/>
              </a:ext>
            </a:extLst>
          </p:cNvPr>
          <p:cNvSpPr/>
          <p:nvPr/>
        </p:nvSpPr>
        <p:spPr>
          <a:xfrm>
            <a:off x="7739185" y="2634144"/>
            <a:ext cx="1090612" cy="43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小売商品Ｂ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（商品の作成</a:t>
            </a:r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）</a:t>
            </a:r>
            <a:endParaRPr kumimoji="0" lang="ja-JP" altLang="en-US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E8731ECE-8A33-4291-8F03-C343AB1D8E57}"/>
              </a:ext>
            </a:extLst>
          </p:cNvPr>
          <p:cNvSpPr/>
          <p:nvPr/>
        </p:nvSpPr>
        <p:spPr>
          <a:xfrm>
            <a:off x="6303296" y="4246424"/>
            <a:ext cx="1109225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卸商品Ａ</a:t>
            </a:r>
            <a:endParaRPr kumimoji="0" lang="en-US" altLang="ja-JP" sz="1000" kern="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（卸商品の作成）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cxnSp>
        <p:nvCxnSpPr>
          <p:cNvPr id="160" name="コネクタ: カギ線 129">
            <a:extLst>
              <a:ext uri="{FF2B5EF4-FFF2-40B4-BE49-F238E27FC236}">
                <a16:creationId xmlns:a16="http://schemas.microsoft.com/office/drawing/2014/main" id="{CCA29CC8-CB42-479A-B653-FF1238A1A0AD}"/>
              </a:ext>
            </a:extLst>
          </p:cNvPr>
          <p:cNvCxnSpPr>
            <a:cxnSpLocks/>
            <a:stCxn id="142" idx="3"/>
            <a:endCxn id="150" idx="1"/>
          </p:cNvCxnSpPr>
          <p:nvPr/>
        </p:nvCxnSpPr>
        <p:spPr bwMode="auto">
          <a:xfrm>
            <a:off x="5911634" y="4461735"/>
            <a:ext cx="391662" cy="68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6" name="コネクタ: カギ線 129">
            <a:extLst>
              <a:ext uri="{FF2B5EF4-FFF2-40B4-BE49-F238E27FC236}">
                <a16:creationId xmlns:a16="http://schemas.microsoft.com/office/drawing/2014/main" id="{CCA29CC8-CB42-479A-B653-FF1238A1A0AD}"/>
              </a:ext>
            </a:extLst>
          </p:cNvPr>
          <p:cNvCxnSpPr>
            <a:cxnSpLocks/>
            <a:stCxn id="150" idx="0"/>
            <a:endCxn id="144" idx="1"/>
          </p:cNvCxnSpPr>
          <p:nvPr/>
        </p:nvCxnSpPr>
        <p:spPr bwMode="auto">
          <a:xfrm rot="5400000" flipH="1" flipV="1">
            <a:off x="6233877" y="2741116"/>
            <a:ext cx="2129341" cy="881276"/>
          </a:xfrm>
          <a:prstGeom prst="bentConnector2">
            <a:avLst/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3" name="正方形/長方形 222">
            <a:extLst>
              <a:ext uri="{FF2B5EF4-FFF2-40B4-BE49-F238E27FC236}">
                <a16:creationId xmlns:a16="http://schemas.microsoft.com/office/drawing/2014/main" id="{E8731ECE-8A33-4291-8F03-C343AB1D8E57}"/>
              </a:ext>
            </a:extLst>
          </p:cNvPr>
          <p:cNvSpPr/>
          <p:nvPr/>
        </p:nvSpPr>
        <p:spPr>
          <a:xfrm>
            <a:off x="6303296" y="5636382"/>
            <a:ext cx="1109225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卸商品Ｃ</a:t>
            </a:r>
            <a:endParaRPr kumimoji="0" lang="en-US" altLang="ja-JP" sz="1000" kern="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（卸商品</a:t>
            </a:r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の作成</a:t>
            </a:r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）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cxnSp>
        <p:nvCxnSpPr>
          <p:cNvPr id="224" name="コネクタ: カギ線 136">
            <a:extLst>
              <a:ext uri="{FF2B5EF4-FFF2-40B4-BE49-F238E27FC236}">
                <a16:creationId xmlns:a16="http://schemas.microsoft.com/office/drawing/2014/main" id="{6C3B7D73-806F-4B6F-8248-1BE386A302EF}"/>
              </a:ext>
            </a:extLst>
          </p:cNvPr>
          <p:cNvCxnSpPr>
            <a:cxnSpLocks/>
            <a:stCxn id="50" idx="3"/>
            <a:endCxn id="223" idx="1"/>
          </p:cNvCxnSpPr>
          <p:nvPr/>
        </p:nvCxnSpPr>
        <p:spPr bwMode="auto">
          <a:xfrm flipV="1">
            <a:off x="5916218" y="5852382"/>
            <a:ext cx="387078" cy="22036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8" name="吹き出し: 線 4">
            <a:extLst>
              <a:ext uri="{FF2B5EF4-FFF2-40B4-BE49-F238E27FC236}">
                <a16:creationId xmlns:a16="http://schemas.microsoft.com/office/drawing/2014/main" id="{00BE2B46-4C67-4FC9-B7D0-A8C60014AAC4}"/>
              </a:ext>
            </a:extLst>
          </p:cNvPr>
          <p:cNvSpPr/>
          <p:nvPr/>
        </p:nvSpPr>
        <p:spPr>
          <a:xfrm>
            <a:off x="4751884" y="2283356"/>
            <a:ext cx="1481087" cy="742474"/>
          </a:xfrm>
          <a:prstGeom prst="borderCallout1">
            <a:avLst>
              <a:gd name="adj1" fmla="val 53683"/>
              <a:gd name="adj2" fmla="val -4158"/>
              <a:gd name="adj3" fmla="val 40570"/>
              <a:gd name="adj4" fmla="val -21772"/>
            </a:avLst>
          </a:prstGeom>
          <a:solidFill>
            <a:srgbClr val="FFFFCC"/>
          </a:solidFill>
          <a:ln w="6350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・初めに</a:t>
            </a:r>
            <a:r>
              <a:rPr lang="en-US" altLang="ja-JP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</a:t>
            </a:r>
            <a:r>
              <a:rPr lang="ja-JP" altLang="en-US" sz="800" dirty="0" err="1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にて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オペレータ作成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権限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持つオペレータを作成。</a:t>
            </a:r>
            <a:endParaRPr lang="en-US" altLang="ja-JP" sz="800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・以降はお</a:t>
            </a:r>
            <a:r>
              <a:rPr lang="ja-JP" altLang="en-US" sz="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客</a:t>
            </a:r>
            <a:r>
              <a:rPr lang="ja-JP" altLang="en-US" sz="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様に</a:t>
            </a:r>
            <a:r>
              <a:rPr lang="ja-JP" altLang="en-US" sz="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  <a:r>
              <a:rPr lang="ja-JP" altLang="en-US" sz="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オペレータ</a:t>
            </a:r>
            <a:r>
              <a:rPr lang="ja-JP" altLang="en-US" sz="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追加</a:t>
            </a:r>
            <a:r>
              <a:rPr lang="en-US" altLang="ja-JP" sz="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管理を実施。</a:t>
            </a:r>
            <a:endParaRPr lang="ja-JP" altLang="en-US" sz="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21FABBD-2C81-41EC-9A02-551B532E3F08}"/>
              </a:ext>
            </a:extLst>
          </p:cNvPr>
          <p:cNvSpPr/>
          <p:nvPr/>
        </p:nvSpPr>
        <p:spPr>
          <a:xfrm>
            <a:off x="3419387" y="4248781"/>
            <a:ext cx="1113728" cy="5400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管理者Ａ</a:t>
            </a:r>
            <a:endParaRPr kumimoji="0" lang="en-US" altLang="ja-JP" sz="1000" kern="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（オペレータの作成）</a:t>
            </a:r>
          </a:p>
        </p:txBody>
      </p:sp>
      <p:cxnSp>
        <p:nvCxnSpPr>
          <p:cNvPr id="56" name="コネクタ: カギ線 112">
            <a:extLst>
              <a:ext uri="{FF2B5EF4-FFF2-40B4-BE49-F238E27FC236}">
                <a16:creationId xmlns:a16="http://schemas.microsoft.com/office/drawing/2014/main" id="{9B43F34C-D7D2-4DF2-BBAD-F03A5CC15BC9}"/>
              </a:ext>
            </a:extLst>
          </p:cNvPr>
          <p:cNvCxnSpPr>
            <a:cxnSpLocks/>
            <a:stCxn id="40" idx="3"/>
            <a:endCxn id="58" idx="1"/>
          </p:cNvCxnSpPr>
          <p:nvPr/>
        </p:nvCxnSpPr>
        <p:spPr bwMode="auto">
          <a:xfrm>
            <a:off x="3172261" y="4543546"/>
            <a:ext cx="263199" cy="60027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521FABBD-2C81-41EC-9A02-551B532E3F08}"/>
              </a:ext>
            </a:extLst>
          </p:cNvPr>
          <p:cNvSpPr/>
          <p:nvPr/>
        </p:nvSpPr>
        <p:spPr>
          <a:xfrm>
            <a:off x="3435460" y="4873818"/>
            <a:ext cx="1113728" cy="5400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管理者Ｂ</a:t>
            </a:r>
            <a:endParaRPr kumimoji="0" lang="en-US" altLang="ja-JP" sz="1000" kern="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9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（オペレータの作成）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521FABBD-2C81-41EC-9A02-551B532E3F08}"/>
              </a:ext>
            </a:extLst>
          </p:cNvPr>
          <p:cNvSpPr/>
          <p:nvPr/>
        </p:nvSpPr>
        <p:spPr>
          <a:xfrm>
            <a:off x="361147" y="1901083"/>
            <a:ext cx="834989" cy="72527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8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動画、マニュアル、研修受講等による</a:t>
            </a:r>
            <a:r>
              <a:rPr kumimoji="0" lang="en-US" altLang="ja-JP" sz="8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Fulfillment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概要理解</a:t>
            </a:r>
            <a:endParaRPr kumimoji="0" lang="en-US" altLang="ja-JP" sz="800" kern="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BE8750C8-966D-4B19-BF45-8D7C02605622}"/>
              </a:ext>
            </a:extLst>
          </p:cNvPr>
          <p:cNvGrpSpPr/>
          <p:nvPr/>
        </p:nvGrpSpPr>
        <p:grpSpPr>
          <a:xfrm>
            <a:off x="394994" y="1455667"/>
            <a:ext cx="8476222" cy="342939"/>
            <a:chOff x="3781208" y="462168"/>
            <a:chExt cx="4592749" cy="344450"/>
          </a:xfrm>
        </p:grpSpPr>
        <p:sp>
          <p:nvSpPr>
            <p:cNvPr id="7" name="矢印: 山形 6">
              <a:extLst>
                <a:ext uri="{FF2B5EF4-FFF2-40B4-BE49-F238E27FC236}">
                  <a16:creationId xmlns:a16="http://schemas.microsoft.com/office/drawing/2014/main" id="{A49DF194-449B-4152-BDCE-310D2205734C}"/>
                </a:ext>
              </a:extLst>
            </p:cNvPr>
            <p:cNvSpPr/>
            <p:nvPr/>
          </p:nvSpPr>
          <p:spPr>
            <a:xfrm>
              <a:off x="5365914" y="615932"/>
              <a:ext cx="711644" cy="190684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900" kern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オペレータ追加 </a:t>
              </a:r>
              <a:endParaRPr kumimoji="0" lang="en-US" altLang="ja-JP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8" name="矢印: 山形 7">
              <a:extLst>
                <a:ext uri="{FF2B5EF4-FFF2-40B4-BE49-F238E27FC236}">
                  <a16:creationId xmlns:a16="http://schemas.microsoft.com/office/drawing/2014/main" id="{773B5B1F-F70F-40FB-9838-5C0F6B2836C2}"/>
                </a:ext>
              </a:extLst>
            </p:cNvPr>
            <p:cNvSpPr/>
            <p:nvPr/>
          </p:nvSpPr>
          <p:spPr>
            <a:xfrm>
              <a:off x="6107178" y="617611"/>
              <a:ext cx="700015" cy="189007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900" kern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サービス追加</a:t>
              </a:r>
              <a:r>
                <a:rPr kumimoji="0" lang="ja-JP" altLang="en-US" sz="700" kern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 </a:t>
              </a:r>
              <a:r>
                <a:rPr kumimoji="0" lang="en-US" altLang="ja-JP" sz="700" kern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700" kern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卸売テナント</a:t>
              </a:r>
              <a:r>
                <a:rPr kumimoji="0" lang="en-US" altLang="ja-JP" sz="700" kern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9" name="矢印: 山形 8">
              <a:extLst>
                <a:ext uri="{FF2B5EF4-FFF2-40B4-BE49-F238E27FC236}">
                  <a16:creationId xmlns:a16="http://schemas.microsoft.com/office/drawing/2014/main" id="{4CD5C0CA-E4BC-44A4-BA64-2E6552A60E8B}"/>
                </a:ext>
              </a:extLst>
            </p:cNvPr>
            <p:cNvSpPr/>
            <p:nvPr/>
          </p:nvSpPr>
          <p:spPr>
            <a:xfrm>
              <a:off x="7636389" y="637231"/>
              <a:ext cx="737568" cy="161634"/>
            </a:xfrm>
            <a:prstGeom prst="chevron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900" kern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小売商品</a:t>
              </a:r>
              <a:r>
                <a:rPr kumimoji="0" lang="ja-JP" altLang="en-US" sz="700" kern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追加 </a:t>
              </a:r>
              <a:r>
                <a:rPr kumimoji="0" lang="en-US" altLang="ja-JP" sz="700" kern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(</a:t>
              </a:r>
              <a:r>
                <a:rPr kumimoji="0" lang="ja-JP" altLang="en-US" sz="700" kern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小売テナント</a:t>
              </a:r>
              <a:r>
                <a:rPr kumimoji="0" lang="en-US" altLang="ja-JP" sz="700" kern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)</a:t>
              </a:r>
              <a:endParaRPr kumimoji="0" lang="en-US" altLang="ja-JP" sz="7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15" name="矢印: 五方向 14">
              <a:extLst>
                <a:ext uri="{FF2B5EF4-FFF2-40B4-BE49-F238E27FC236}">
                  <a16:creationId xmlns:a16="http://schemas.microsoft.com/office/drawing/2014/main" id="{343618A9-E8E5-41A0-ABE3-143D8CA46E6C}"/>
                </a:ext>
              </a:extLst>
            </p:cNvPr>
            <p:cNvSpPr/>
            <p:nvPr/>
          </p:nvSpPr>
          <p:spPr>
            <a:xfrm>
              <a:off x="3781208" y="462168"/>
              <a:ext cx="4570307" cy="94012"/>
            </a:xfrm>
            <a:prstGeom prst="homePlate">
              <a:avLst/>
            </a:prstGeom>
            <a:solidFill>
              <a:schemeClr val="bg1"/>
            </a:solidFill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en-US" altLang="ja-JP" sz="900" kern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Fulfillment</a:t>
              </a:r>
              <a:r>
                <a:rPr kumimoji="0" lang="ja-JP" altLang="en-US" sz="900" kern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（準備</a:t>
              </a:r>
              <a:r>
                <a:rPr kumimoji="0" lang="ja-JP" altLang="en-US" sz="9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編</a:t>
              </a:r>
              <a:r>
                <a:rPr kumimoji="0" lang="ja-JP" altLang="en-US" sz="900" kern="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ea"/>
                  <a:cs typeface="Meiryo UI" panose="020B0604030504040204" pitchFamily="50" charset="-128"/>
                </a:rPr>
                <a:t>）</a:t>
              </a:r>
              <a:endParaRPr kumimoji="0" lang="ja-JP" altLang="en-US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</p:grpSp>
      <p:sp>
        <p:nvSpPr>
          <p:cNvPr id="53" name="矢印: 五方向 5">
            <a:extLst>
              <a:ext uri="{FF2B5EF4-FFF2-40B4-BE49-F238E27FC236}">
                <a16:creationId xmlns:a16="http://schemas.microsoft.com/office/drawing/2014/main" id="{17C0B117-7604-4E5E-9616-E0E3E0DA82AD}"/>
              </a:ext>
            </a:extLst>
          </p:cNvPr>
          <p:cNvSpPr/>
          <p:nvPr/>
        </p:nvSpPr>
        <p:spPr>
          <a:xfrm>
            <a:off x="384399" y="1608756"/>
            <a:ext cx="821678" cy="182131"/>
          </a:xfrm>
          <a:prstGeom prst="homePlate">
            <a:avLst/>
          </a:prstGeom>
          <a:solidFill>
            <a:schemeClr val="bg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r>
              <a:rPr kumimoji="0" lang="en-US" altLang="ja-JP" sz="9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rPr>
              <a:t>Fulfillment</a:t>
            </a:r>
            <a:r>
              <a:rPr kumimoji="0" lang="ja-JP" altLang="en-US" sz="9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rPr>
              <a:t>習熟</a:t>
            </a:r>
            <a:endParaRPr kumimoji="0" lang="ja-JP" altLang="en-US" sz="900" kern="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0" name="矢印: 山形 6">
            <a:extLst>
              <a:ext uri="{FF2B5EF4-FFF2-40B4-BE49-F238E27FC236}">
                <a16:creationId xmlns:a16="http://schemas.microsoft.com/office/drawing/2014/main" id="{A49DF194-449B-4152-BDCE-310D2205734C}"/>
              </a:ext>
            </a:extLst>
          </p:cNvPr>
          <p:cNvSpPr/>
          <p:nvPr/>
        </p:nvSpPr>
        <p:spPr>
          <a:xfrm>
            <a:off x="2133181" y="1608756"/>
            <a:ext cx="1161647" cy="189848"/>
          </a:xfrm>
          <a:prstGeom prst="chevron">
            <a:avLst/>
          </a:prstGeom>
          <a:solidFill>
            <a:schemeClr val="bg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r>
              <a:rPr kumimoji="0" lang="ja-JP" altLang="en-US" sz="9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rPr>
              <a:t>テナント追加</a:t>
            </a:r>
            <a:endParaRPr kumimoji="0" lang="ja-JP" altLang="en-US" sz="900" kern="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1" name="矢印: 山形 8">
            <a:extLst>
              <a:ext uri="{FF2B5EF4-FFF2-40B4-BE49-F238E27FC236}">
                <a16:creationId xmlns:a16="http://schemas.microsoft.com/office/drawing/2014/main" id="{4CD5C0CA-E4BC-44A4-BA64-2E6552A60E8B}"/>
              </a:ext>
            </a:extLst>
          </p:cNvPr>
          <p:cNvSpPr/>
          <p:nvPr/>
        </p:nvSpPr>
        <p:spPr>
          <a:xfrm>
            <a:off x="6034316" y="1613124"/>
            <a:ext cx="1435602" cy="185480"/>
          </a:xfrm>
          <a:prstGeom prst="chevron">
            <a:avLst/>
          </a:prstGeom>
          <a:solidFill>
            <a:schemeClr val="bg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r>
              <a:rPr kumimoji="0" lang="ja-JP" altLang="en-US" sz="9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rPr>
              <a:t>卸商品追加 </a:t>
            </a:r>
            <a:r>
              <a:rPr kumimoji="0" lang="en-US" altLang="ja-JP" sz="7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rPr>
              <a:t>(</a:t>
            </a:r>
            <a:r>
              <a:rPr kumimoji="0" lang="ja-JP" altLang="en-US" sz="7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rPr>
              <a:t>卸売テナント</a:t>
            </a:r>
            <a:r>
              <a:rPr kumimoji="0" lang="en-US" altLang="ja-JP" sz="7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rPr>
              <a:t>)</a:t>
            </a:r>
            <a:endParaRPr kumimoji="0" lang="en-US" altLang="ja-JP" sz="700" kern="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6" name="吹き出し: 線 4">
            <a:extLst>
              <a:ext uri="{FF2B5EF4-FFF2-40B4-BE49-F238E27FC236}">
                <a16:creationId xmlns:a16="http://schemas.microsoft.com/office/drawing/2014/main" id="{00BE2B46-4C67-4FC9-B7D0-A8C60014AAC4}"/>
              </a:ext>
            </a:extLst>
          </p:cNvPr>
          <p:cNvSpPr/>
          <p:nvPr/>
        </p:nvSpPr>
        <p:spPr>
          <a:xfrm>
            <a:off x="7831339" y="5488199"/>
            <a:ext cx="1481087" cy="742474"/>
          </a:xfrm>
          <a:prstGeom prst="borderCallout1">
            <a:avLst>
              <a:gd name="adj1" fmla="val 53683"/>
              <a:gd name="adj2" fmla="val -4158"/>
              <a:gd name="adj3" fmla="val 6706"/>
              <a:gd name="adj4" fmla="val -9308"/>
            </a:avLst>
          </a:prstGeom>
          <a:solidFill>
            <a:srgbClr val="FFFFCC"/>
          </a:solidFill>
          <a:ln w="6350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en-US" altLang="ja-JP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オペレータ追加・削除、サービス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・商品の登録（卸</a:t>
            </a:r>
            <a:r>
              <a:rPr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小売）は</a:t>
            </a:r>
            <a:r>
              <a:rPr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CW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依頼でも実施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可能。ただし、期間調整、費用調整が発生するため、早めに依頼する。</a:t>
            </a:r>
            <a:endParaRPr lang="ja-JP" altLang="en-US" sz="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9" name="吹き出し: 線 4">
            <a:extLst>
              <a:ext uri="{FF2B5EF4-FFF2-40B4-BE49-F238E27FC236}">
                <a16:creationId xmlns:a16="http://schemas.microsoft.com/office/drawing/2014/main" id="{00BE2B46-4C67-4FC9-B7D0-A8C60014AAC4}"/>
              </a:ext>
            </a:extLst>
          </p:cNvPr>
          <p:cNvSpPr/>
          <p:nvPr/>
        </p:nvSpPr>
        <p:spPr>
          <a:xfrm>
            <a:off x="581946" y="4736676"/>
            <a:ext cx="1505035" cy="742474"/>
          </a:xfrm>
          <a:prstGeom prst="borderCallout1">
            <a:avLst>
              <a:gd name="adj1" fmla="val 806"/>
              <a:gd name="adj2" fmla="val 66640"/>
              <a:gd name="adj3" fmla="val -27032"/>
              <a:gd name="adj4" fmla="val 111100"/>
            </a:avLst>
          </a:prstGeom>
          <a:solidFill>
            <a:srgbClr val="FFFFCC"/>
          </a:solidFill>
          <a:ln w="6350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・本テナント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を利用する場合はテナント追加作業が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必要。</a:t>
            </a:r>
            <a:r>
              <a:rPr lang="en-US" altLang="ja-JP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CW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へ作業依頼を行う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800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テナント追加には契約、テナント追加費用</a:t>
            </a:r>
            <a:r>
              <a:rPr lang="ja-JP" altLang="en-US" sz="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が必要とな</a:t>
            </a:r>
            <a:r>
              <a:rPr lang="ja-JP" altLang="en-US" sz="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r>
              <a:rPr lang="ja-JP" altLang="en-US" sz="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0" name="コネクタ: カギ線 76">
            <a:extLst>
              <a:ext uri="{FF2B5EF4-FFF2-40B4-BE49-F238E27FC236}">
                <a16:creationId xmlns:a16="http://schemas.microsoft.com/office/drawing/2014/main" id="{F80FC09C-876D-43E9-A500-ED073361269F}"/>
              </a:ext>
            </a:extLst>
          </p:cNvPr>
          <p:cNvCxnSpPr>
            <a:cxnSpLocks/>
            <a:stCxn id="40" idx="3"/>
            <a:endCxn id="54" idx="1"/>
          </p:cNvCxnSpPr>
          <p:nvPr/>
        </p:nvCxnSpPr>
        <p:spPr bwMode="auto">
          <a:xfrm flipV="1">
            <a:off x="3172261" y="4518781"/>
            <a:ext cx="247126" cy="2476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9" name="波線 238"/>
          <p:cNvSpPr/>
          <p:nvPr/>
        </p:nvSpPr>
        <p:spPr>
          <a:xfrm rot="5400000">
            <a:off x="8744341" y="1428411"/>
            <a:ext cx="93600" cy="144000"/>
          </a:xfrm>
          <a:prstGeom prst="wave">
            <a:avLst/>
          </a:prstGeom>
          <a:solidFill>
            <a:schemeClr val="bg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endParaRPr kumimoji="0" lang="ja-JP" altLang="en-US" sz="1000" kern="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cxnSp>
        <p:nvCxnSpPr>
          <p:cNvPr id="158" name="コネクタ: カギ線 129">
            <a:extLst>
              <a:ext uri="{FF2B5EF4-FFF2-40B4-BE49-F238E27FC236}">
                <a16:creationId xmlns:a16="http://schemas.microsoft.com/office/drawing/2014/main" id="{CCA29CC8-CB42-479A-B653-FF1238A1A0AD}"/>
              </a:ext>
            </a:extLst>
          </p:cNvPr>
          <p:cNvCxnSpPr>
            <a:cxnSpLocks/>
            <a:stCxn id="223" idx="3"/>
            <a:endCxn id="161" idx="1"/>
          </p:cNvCxnSpPr>
          <p:nvPr/>
        </p:nvCxnSpPr>
        <p:spPr bwMode="auto">
          <a:xfrm flipV="1">
            <a:off x="7412521" y="3595356"/>
            <a:ext cx="345277" cy="2257026"/>
          </a:xfrm>
          <a:prstGeom prst="bentConnector3">
            <a:avLst>
              <a:gd name="adj1" fmla="val 78786"/>
            </a:avLst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E8731ECE-8A33-4291-8F03-C343AB1D8E57}"/>
              </a:ext>
            </a:extLst>
          </p:cNvPr>
          <p:cNvSpPr/>
          <p:nvPr/>
        </p:nvSpPr>
        <p:spPr>
          <a:xfrm>
            <a:off x="7757798" y="3379356"/>
            <a:ext cx="1090612" cy="43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小売</a:t>
            </a:r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商品</a:t>
            </a:r>
            <a:r>
              <a:rPr kumimoji="0" lang="en-US" altLang="ja-JP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C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（商品の作成</a:t>
            </a:r>
            <a:r>
              <a:rPr kumimoji="0" lang="ja-JP" altLang="en-US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）</a:t>
            </a:r>
            <a:endParaRPr kumimoji="0" lang="ja-JP" altLang="en-US" sz="10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21FABBD-2C81-41EC-9A02-551B532E3F08}"/>
              </a:ext>
            </a:extLst>
          </p:cNvPr>
          <p:cNvSpPr/>
          <p:nvPr/>
        </p:nvSpPr>
        <p:spPr>
          <a:xfrm>
            <a:off x="1260083" y="1901083"/>
            <a:ext cx="834989" cy="72527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800" kern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業務設計</a:t>
            </a:r>
            <a:endParaRPr kumimoji="0" lang="en-US" altLang="ja-JP" sz="800" kern="0" dirty="0" smtClean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9" name="矢印: 山形 6">
            <a:extLst>
              <a:ext uri="{FF2B5EF4-FFF2-40B4-BE49-F238E27FC236}">
                <a16:creationId xmlns:a16="http://schemas.microsoft.com/office/drawing/2014/main" id="{A49DF194-449B-4152-BDCE-310D2205734C}"/>
              </a:ext>
            </a:extLst>
          </p:cNvPr>
          <p:cNvSpPr/>
          <p:nvPr/>
        </p:nvSpPr>
        <p:spPr>
          <a:xfrm>
            <a:off x="1216016" y="1607810"/>
            <a:ext cx="887347" cy="190794"/>
          </a:xfrm>
          <a:prstGeom prst="chevron">
            <a:avLst/>
          </a:prstGeom>
          <a:solidFill>
            <a:schemeClr val="bg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r>
              <a:rPr kumimoji="0" lang="ja-JP" altLang="en-US" sz="9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Meiryo UI" panose="020B0604030504040204" pitchFamily="50" charset="-128"/>
              </a:rPr>
              <a:t>仕様検討</a:t>
            </a:r>
            <a:endParaRPr kumimoji="0" lang="ja-JP" altLang="en-US" sz="900" kern="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2" name="吹き出し: 線 4">
            <a:extLst>
              <a:ext uri="{FF2B5EF4-FFF2-40B4-BE49-F238E27FC236}">
                <a16:creationId xmlns:a16="http://schemas.microsoft.com/office/drawing/2014/main" id="{00BE2B46-4C67-4FC9-B7D0-A8C60014AAC4}"/>
              </a:ext>
            </a:extLst>
          </p:cNvPr>
          <p:cNvSpPr/>
          <p:nvPr/>
        </p:nvSpPr>
        <p:spPr>
          <a:xfrm>
            <a:off x="881630" y="2781173"/>
            <a:ext cx="1165982" cy="455213"/>
          </a:xfrm>
          <a:prstGeom prst="borderCallout1">
            <a:avLst>
              <a:gd name="adj1" fmla="val -2767"/>
              <a:gd name="adj2" fmla="val 46521"/>
              <a:gd name="adj3" fmla="val -46701"/>
              <a:gd name="adj4" fmla="val 63201"/>
            </a:avLst>
          </a:prstGeom>
          <a:solidFill>
            <a:srgbClr val="FFFFCC"/>
          </a:solidFill>
          <a:ln w="6350">
            <a:solidFill>
              <a:srgbClr val="FFC000"/>
            </a:solidFill>
            <a:headEnd type="diamond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Fulfillment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利用を想定した業務設計</a:t>
            </a:r>
            <a:r>
              <a:rPr lang="ja-JP" altLang="en-US" sz="8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を行う</a:t>
            </a:r>
            <a:r>
              <a:rPr lang="ja-JP" altLang="en-US" sz="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800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521FABBD-2C81-41EC-9A02-551B532E3F08}"/>
              </a:ext>
            </a:extLst>
          </p:cNvPr>
          <p:cNvSpPr/>
          <p:nvPr/>
        </p:nvSpPr>
        <p:spPr>
          <a:xfrm>
            <a:off x="3435460" y="5533414"/>
            <a:ext cx="1113728" cy="5400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3745"/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管理者</a:t>
            </a:r>
            <a:r>
              <a:rPr kumimoji="0" lang="en-US" altLang="ja-JP" sz="10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C</a:t>
            </a:r>
          </a:p>
          <a:p>
            <a:pPr defTabSz="843745"/>
            <a:r>
              <a:rPr kumimoji="0" lang="ja-JP" altLang="en-US" sz="900" kern="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（</a:t>
            </a:r>
            <a:r>
              <a:rPr kumimoji="0" lang="ja-JP" altLang="en-US" sz="900" kern="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オペレータの作成）</a:t>
            </a:r>
            <a:endParaRPr kumimoji="0" lang="ja-JP" altLang="en-US" sz="900" kern="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</p:txBody>
      </p:sp>
      <p:cxnSp>
        <p:nvCxnSpPr>
          <p:cNvPr id="78" name="コネクタ: カギ線 112">
            <a:extLst>
              <a:ext uri="{FF2B5EF4-FFF2-40B4-BE49-F238E27FC236}">
                <a16:creationId xmlns:a16="http://schemas.microsoft.com/office/drawing/2014/main" id="{9B43F34C-D7D2-4DF2-BBAD-F03A5CC15BC9}"/>
              </a:ext>
            </a:extLst>
          </p:cNvPr>
          <p:cNvCxnSpPr>
            <a:cxnSpLocks/>
            <a:stCxn id="40" idx="3"/>
            <a:endCxn id="75" idx="1"/>
          </p:cNvCxnSpPr>
          <p:nvPr/>
        </p:nvCxnSpPr>
        <p:spPr bwMode="auto">
          <a:xfrm>
            <a:off x="3172261" y="4543546"/>
            <a:ext cx="263199" cy="125986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コネクタ: カギ線 129">
            <a:extLst>
              <a:ext uri="{FF2B5EF4-FFF2-40B4-BE49-F238E27FC236}">
                <a16:creationId xmlns:a16="http://schemas.microsoft.com/office/drawing/2014/main" id="{CCA29CC8-CB42-479A-B653-FF1238A1A0AD}"/>
              </a:ext>
            </a:extLst>
          </p:cNvPr>
          <p:cNvCxnSpPr>
            <a:cxnSpLocks/>
            <a:stCxn id="51" idx="3"/>
            <a:endCxn id="147" idx="1"/>
          </p:cNvCxnSpPr>
          <p:nvPr/>
        </p:nvCxnSpPr>
        <p:spPr bwMode="auto">
          <a:xfrm flipV="1">
            <a:off x="7412521" y="2850144"/>
            <a:ext cx="326664" cy="238102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コネクタ: カギ線 129">
            <a:extLst>
              <a:ext uri="{FF2B5EF4-FFF2-40B4-BE49-F238E27FC236}">
                <a16:creationId xmlns:a16="http://schemas.microsoft.com/office/drawing/2014/main" id="{CCA29CC8-CB42-479A-B653-FF1238A1A0AD}"/>
              </a:ext>
            </a:extLst>
          </p:cNvPr>
          <p:cNvCxnSpPr>
            <a:cxnSpLocks/>
            <a:stCxn id="150" idx="3"/>
            <a:endCxn id="147" idx="1"/>
          </p:cNvCxnSpPr>
          <p:nvPr/>
        </p:nvCxnSpPr>
        <p:spPr bwMode="auto">
          <a:xfrm flipV="1">
            <a:off x="7412521" y="2850144"/>
            <a:ext cx="326664" cy="161228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正方形/長方形 70"/>
          <p:cNvSpPr/>
          <p:nvPr/>
        </p:nvSpPr>
        <p:spPr>
          <a:xfrm>
            <a:off x="6837012" y="4631797"/>
            <a:ext cx="625791" cy="1706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r>
              <a:rPr kumimoji="0" lang="ja-JP" altLang="en-US" sz="1000" b="1" kern="0" dirty="0" smtClean="0">
                <a:latin typeface="+mn-ea"/>
                <a:cs typeface="Meiryo UI" panose="020B0604030504040204" pitchFamily="50" charset="-128"/>
              </a:rPr>
              <a:t>料金設定</a:t>
            </a:r>
            <a:endParaRPr kumimoji="0" lang="ja-JP" altLang="en-US" sz="1000" b="1" kern="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6854976" y="5387535"/>
            <a:ext cx="625791" cy="1706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r>
              <a:rPr kumimoji="0" lang="ja-JP" altLang="en-US" sz="1000" b="1" kern="0" dirty="0" smtClean="0">
                <a:latin typeface="+mn-ea"/>
                <a:cs typeface="Meiryo UI" panose="020B0604030504040204" pitchFamily="50" charset="-128"/>
              </a:rPr>
              <a:t>料金設定</a:t>
            </a:r>
            <a:endParaRPr kumimoji="0" lang="ja-JP" altLang="en-US" sz="1000" b="1" kern="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6886277" y="6015925"/>
            <a:ext cx="625791" cy="1706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r>
              <a:rPr kumimoji="0" lang="ja-JP" altLang="en-US" sz="1000" b="1" kern="0" dirty="0" smtClean="0">
                <a:latin typeface="+mn-ea"/>
                <a:cs typeface="Meiryo UI" panose="020B0604030504040204" pitchFamily="50" charset="-128"/>
              </a:rPr>
              <a:t>料金設定</a:t>
            </a:r>
            <a:endParaRPr kumimoji="0" lang="ja-JP" altLang="en-US" sz="1000" b="1" kern="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8331303" y="2264606"/>
            <a:ext cx="625791" cy="170607"/>
          </a:xfrm>
          <a:prstGeom prst="rect">
            <a:avLst/>
          </a:prstGeom>
          <a:solidFill>
            <a:srgbClr val="FFCCCC"/>
          </a:solidFill>
          <a:ln w="635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r>
              <a:rPr kumimoji="0" lang="ja-JP" altLang="en-US" sz="1000" b="1" kern="0" dirty="0" smtClean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料金設定</a:t>
            </a:r>
          </a:p>
        </p:txBody>
      </p:sp>
      <p:sp>
        <p:nvSpPr>
          <p:cNvPr id="81" name="正方形/長方形 80"/>
          <p:cNvSpPr/>
          <p:nvPr/>
        </p:nvSpPr>
        <p:spPr>
          <a:xfrm>
            <a:off x="8346550" y="2993426"/>
            <a:ext cx="625791" cy="170607"/>
          </a:xfrm>
          <a:prstGeom prst="rect">
            <a:avLst/>
          </a:prstGeom>
          <a:solidFill>
            <a:srgbClr val="FFCCCC"/>
          </a:solidFill>
          <a:ln w="635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r>
              <a:rPr kumimoji="0" lang="ja-JP" altLang="en-US" sz="1000" b="1" kern="0" dirty="0" smtClean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料金設定</a:t>
            </a:r>
          </a:p>
        </p:txBody>
      </p:sp>
      <p:sp>
        <p:nvSpPr>
          <p:cNvPr id="82" name="正方形/長方形 81"/>
          <p:cNvSpPr/>
          <p:nvPr/>
        </p:nvSpPr>
        <p:spPr>
          <a:xfrm>
            <a:off x="8364719" y="3736090"/>
            <a:ext cx="625791" cy="170607"/>
          </a:xfrm>
          <a:prstGeom prst="rect">
            <a:avLst/>
          </a:prstGeom>
          <a:solidFill>
            <a:srgbClr val="FFCCCC"/>
          </a:solidFill>
          <a:ln w="635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3745"/>
            <a:r>
              <a:rPr kumimoji="0" lang="ja-JP" altLang="en-US" sz="1000" b="1" kern="0" dirty="0" smtClean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料金設定</a:t>
            </a:r>
          </a:p>
        </p:txBody>
      </p:sp>
      <p:grpSp>
        <p:nvGrpSpPr>
          <p:cNvPr id="83" name="グループ化 82"/>
          <p:cNvGrpSpPr/>
          <p:nvPr/>
        </p:nvGrpSpPr>
        <p:grpSpPr>
          <a:xfrm>
            <a:off x="7225553" y="6383906"/>
            <a:ext cx="2117875" cy="437945"/>
            <a:chOff x="7700868" y="3181878"/>
            <a:chExt cx="2117875" cy="437945"/>
          </a:xfrm>
        </p:grpSpPr>
        <p:sp>
          <p:nvSpPr>
            <p:cNvPr id="84" name="吹き出し: 線 4">
              <a:extLst>
                <a:ext uri="{FF2B5EF4-FFF2-40B4-BE49-F238E27FC236}">
                  <a16:creationId xmlns:a16="http://schemas.microsoft.com/office/drawing/2014/main" id="{03C18421-5896-40EF-93B5-B678048A8D66}"/>
                </a:ext>
              </a:extLst>
            </p:cNvPr>
            <p:cNvSpPr/>
            <p:nvPr/>
          </p:nvSpPr>
          <p:spPr>
            <a:xfrm>
              <a:off x="8414580" y="3381067"/>
              <a:ext cx="1404163" cy="238756"/>
            </a:xfrm>
            <a:prstGeom prst="rect">
              <a:avLst/>
            </a:prstGeom>
            <a:noFill/>
            <a:ln w="6350">
              <a:noFill/>
              <a:headEnd type="diamond" w="med" len="med"/>
              <a:tailEnd type="diamond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r>
                <a:rPr lang="ja-JP" altLang="en-US" sz="10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小売商品側の料金設定</a:t>
              </a:r>
              <a:endParaRPr lang="en-US" altLang="ja-JP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7701270" y="3405088"/>
              <a:ext cx="625791" cy="170607"/>
            </a:xfrm>
            <a:prstGeom prst="rect">
              <a:avLst/>
            </a:prstGeom>
            <a:solidFill>
              <a:srgbClr val="FFCCCC"/>
            </a:solidFill>
            <a:ln w="635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1000" b="1" kern="0" dirty="0" smtClean="0">
                  <a:solidFill>
                    <a:srgbClr val="FF0000"/>
                  </a:solidFill>
                  <a:latin typeface="+mn-ea"/>
                  <a:cs typeface="Meiryo UI" panose="020B0604030504040204" pitchFamily="50" charset="-128"/>
                </a:rPr>
                <a:t>料金設定</a:t>
              </a:r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7700868" y="3191762"/>
              <a:ext cx="625791" cy="17060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635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43745"/>
              <a:r>
                <a:rPr kumimoji="0" lang="ja-JP" altLang="en-US" sz="1000" b="1" kern="0" dirty="0" smtClean="0">
                  <a:latin typeface="+mn-ea"/>
                  <a:cs typeface="Meiryo UI" panose="020B0604030504040204" pitchFamily="50" charset="-128"/>
                </a:rPr>
                <a:t>料金設定</a:t>
              </a:r>
              <a:endParaRPr kumimoji="0" lang="ja-JP" altLang="en-US" sz="1000" b="1" kern="0" dirty="0"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87" name="吹き出し: 線 4">
              <a:extLst>
                <a:ext uri="{FF2B5EF4-FFF2-40B4-BE49-F238E27FC236}">
                  <a16:creationId xmlns:a16="http://schemas.microsoft.com/office/drawing/2014/main" id="{03C18421-5896-40EF-93B5-B678048A8D66}"/>
                </a:ext>
              </a:extLst>
            </p:cNvPr>
            <p:cNvSpPr/>
            <p:nvPr/>
          </p:nvSpPr>
          <p:spPr>
            <a:xfrm>
              <a:off x="8414178" y="3181878"/>
              <a:ext cx="1404163" cy="238756"/>
            </a:xfrm>
            <a:prstGeom prst="rect">
              <a:avLst/>
            </a:prstGeom>
            <a:noFill/>
            <a:ln w="6350">
              <a:noFill/>
              <a:headEnd type="diamond" w="med" len="med"/>
              <a:tailEnd type="diamond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r>
                <a:rPr lang="ja-JP" altLang="en-US" sz="1000" dirty="0" smtClean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卸商品側の料金設定</a:t>
              </a:r>
              <a:endParaRPr lang="en-US" altLang="ja-JP" sz="1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43712" fontAlgn="base">
              <a:spcBef>
                <a:spcPct val="0"/>
              </a:spcBef>
              <a:spcAft>
                <a:spcPct val="0"/>
              </a:spcAft>
              <a:defRPr/>
            </a:pPr>
            <a:fld id="{F7C730C8-3058-46F8-B0CE-CDE70A1B055D}" type="slidenum">
              <a:rPr lang="en-US" altLang="ja-JP" smtClean="0"/>
              <a:pPr defTabSz="843712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7439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_標準デザイン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a:spPr>
      <a:bodyPr rot="0" spcFirstLastPara="0" vertOverflow="overflow" horzOverflow="overflow" vert="horz" wrap="square" lIns="72000" tIns="36000" rIns="36000" bIns="36000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843745">
          <a:defRPr kumimoji="0" sz="1000" kern="0" dirty="0" smtClean="0">
            <a:solidFill>
              <a:prstClr val="black"/>
            </a:solidFill>
            <a:latin typeface="+mn-ea"/>
            <a:cs typeface="Meiryo UI" panose="020B0604030504040204" pitchFamily="50" charset="-128"/>
          </a:defRPr>
        </a:defPPr>
      </a:lstStyle>
    </a:spDef>
    <a:lnDef>
      <a:spPr bwMode="auto">
        <a:solidFill>
          <a:schemeClr val="accent1"/>
        </a:solidFill>
        <a:ln w="6350" cap="flat" cmpd="sng" algn="ctr">
          <a:solidFill>
            <a:schemeClr val="bg1">
              <a:lumMod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  <a:ln>
          <a:noFill/>
        </a:ln>
        <a:effectLst/>
      </a:spPr>
      <a:bodyPr lIns="36000" tIns="36000" rIns="36000" bIns="36000" anchor="ctr"/>
      <a:lstStyle>
        <a:defPPr algn="ctr">
          <a:defRPr sz="2000" b="0" kern="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3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J成果物雛形.potx" id="{9471AEB3-69A5-4CA2-95E0-6A3A4F230F74}" vid="{E0D8C976-4BC7-425E-8355-CD31F6526E8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63EAAB300D19459DFC38D5B31A1AB8" ma:contentTypeVersion="13" ma:contentTypeDescription="Create a new document." ma:contentTypeScope="" ma:versionID="5e1b4b979e0da8fd226b4085b294a8ac">
  <xsd:schema xmlns:xsd="http://www.w3.org/2001/XMLSchema" xmlns:xs="http://www.w3.org/2001/XMLSchema" xmlns:p="http://schemas.microsoft.com/office/2006/metadata/properties" xmlns:ns2="033cbc28-5e18-4ff6-8df8-4e2e50aea951" xmlns:ns3="ab12f157-74b9-4ea6-b350-bf08c0ea5c2b" targetNamespace="http://schemas.microsoft.com/office/2006/metadata/properties" ma:root="true" ma:fieldsID="3c03684d6d25b6939eb7a12f801e0b69" ns2:_="" ns3:_="">
    <xsd:import namespace="033cbc28-5e18-4ff6-8df8-4e2e50aea951"/>
    <xsd:import namespace="ab12f157-74b9-4ea6-b350-bf08c0ea5c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3cbc28-5e18-4ff6-8df8-4e2e50aea9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12f157-74b9-4ea6-b350-bf08c0ea5c2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033cbc28-5e18-4ff6-8df8-4e2e50aea951" xsi:nil="true"/>
  </documentManagement>
</p:properties>
</file>

<file path=customXml/itemProps1.xml><?xml version="1.0" encoding="utf-8"?>
<ds:datastoreItem xmlns:ds="http://schemas.openxmlformats.org/officeDocument/2006/customXml" ds:itemID="{3C47F418-E917-486F-B2B5-A819F3FEC0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3cbc28-5e18-4ff6-8df8-4e2e50aea951"/>
    <ds:schemaRef ds:uri="ab12f157-74b9-4ea6-b350-bf08c0ea5c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1B5B04-80F1-4C79-B8A5-E9AD26D3B2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4D032C-DC7D-4B16-8A04-D39A9CC625AA}">
  <ds:schemaRefs>
    <ds:schemaRef ds:uri="033cbc28-5e18-4ff6-8df8-4e2e50aea951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ab12f157-74b9-4ea6-b350-bf08c0ea5c2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FULFILL導入前全体像</Template>
  <TotalTime>660</TotalTime>
  <Words>364</Words>
  <Application>Microsoft Office PowerPoint</Application>
  <PresentationFormat>A4 210 x 297 mm</PresentationFormat>
  <Paragraphs>63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Meiryo UI</vt:lpstr>
      <vt:lpstr>ＭＳ Ｐゴシック</vt:lpstr>
      <vt:lpstr>游ゴシック</vt:lpstr>
      <vt:lpstr>Arial</vt:lpstr>
      <vt:lpstr>Segoe UI</vt:lpstr>
      <vt:lpstr>10_標準デザイン</vt:lpstr>
      <vt:lpstr>1.1.　Fulfillment構造と仕組みについて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菅谷 絢香</dc:creator>
  <cp:lastModifiedBy>菅谷 絢香</cp:lastModifiedBy>
  <cp:revision>98</cp:revision>
  <dcterms:created xsi:type="dcterms:W3CDTF">2021-10-25T09:58:04Z</dcterms:created>
  <dcterms:modified xsi:type="dcterms:W3CDTF">2022-03-15T04:42:42Z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0x0101002563EAAB300D19459DFC38D5B31A1AB8</vt:lpwstr>
  </property>
</Properties>
</file>