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076137867" r:id="rId5"/>
    <p:sldId id="2076137868" r:id="rId6"/>
    <p:sldId id="2076137885" r:id="rId7"/>
    <p:sldId id="2076137873" r:id="rId8"/>
    <p:sldId id="2076137877" r:id="rId9"/>
    <p:sldId id="2076137886" r:id="rId10"/>
    <p:sldId id="2076137874" r:id="rId11"/>
  </p:sldIdLst>
  <p:sldSz cx="9906000" cy="6858000" type="A4"/>
  <p:notesSz cx="6858000" cy="9144000"/>
  <p:defaultTextStyle>
    <a:defPPr>
      <a:defRPr lang="ja-JP"/>
    </a:defPPr>
    <a:lvl1pPr marL="0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1pPr>
    <a:lvl2pPr marL="471994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2pPr>
    <a:lvl3pPr marL="943988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3pPr>
    <a:lvl4pPr marL="1415982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4pPr>
    <a:lvl5pPr marL="1887975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5pPr>
    <a:lvl6pPr marL="2359969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6pPr>
    <a:lvl7pPr marL="2831961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7pPr>
    <a:lvl8pPr marL="3303956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8pPr>
    <a:lvl9pPr marL="3775950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120" userDrawn="1">
          <p15:clr>
            <a:srgbClr val="A4A3A4"/>
          </p15:clr>
        </p15:guide>
        <p15:guide id="4" pos="4618" userDrawn="1">
          <p15:clr>
            <a:srgbClr val="A4A3A4"/>
          </p15:clr>
        </p15:guide>
        <p15:guide id="5" orient="horz" pos="3657" userDrawn="1">
          <p15:clr>
            <a:srgbClr val="A4A3A4"/>
          </p15:clr>
        </p15:guide>
        <p15:guide id="6" orient="horz" pos="2137" userDrawn="1">
          <p15:clr>
            <a:srgbClr val="A4A3A4"/>
          </p15:clr>
        </p15:guide>
        <p15:guide id="7" orient="horz" pos="391" userDrawn="1">
          <p15:clr>
            <a:srgbClr val="A4A3A4"/>
          </p15:clr>
        </p15:guide>
        <p15:guide id="8" orient="horz" pos="11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seya, Shun" initials="FS" lastIdx="1" clrIdx="0">
    <p:extLst>
      <p:ext uri="{19B8F6BF-5375-455C-9EA6-DF929625EA0E}">
        <p15:presenceInfo xmlns:p15="http://schemas.microsoft.com/office/powerpoint/2012/main" userId="S-1-5-21-329068152-1454471165-1417001333-5164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00FF"/>
    <a:srgbClr val="ECCCFF"/>
    <a:srgbClr val="FFCCCC"/>
    <a:srgbClr val="FF9999"/>
    <a:srgbClr val="FFFFCC"/>
    <a:srgbClr val="FFFF99"/>
    <a:srgbClr val="DE0000"/>
    <a:srgbClr val="BC0453"/>
    <a:srgbClr val="C6C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9" autoAdjust="0"/>
    <p:restoredTop sz="96720" autoAdjust="0"/>
  </p:normalViewPr>
  <p:slideViewPr>
    <p:cSldViewPr snapToGrid="0">
      <p:cViewPr varScale="1">
        <p:scale>
          <a:sx n="96" d="100"/>
          <a:sy n="96" d="100"/>
        </p:scale>
        <p:origin x="339" y="45"/>
      </p:cViewPr>
      <p:guideLst>
        <p:guide pos="3120"/>
        <p:guide pos="4618"/>
        <p:guide orient="horz" pos="3657"/>
        <p:guide orient="horz" pos="2137"/>
        <p:guide orient="horz" pos="391"/>
        <p:guide orient="horz" pos="1163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C9CA8-A17D-4D1A-8AF0-92594C993C5E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2E723-B0D0-4243-A407-B941992AF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9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1pPr>
    <a:lvl2pPr marL="471994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2pPr>
    <a:lvl3pPr marL="943988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3pPr>
    <a:lvl4pPr marL="1415982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4pPr>
    <a:lvl5pPr marL="1887975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5pPr>
    <a:lvl6pPr marL="2359969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6pPr>
    <a:lvl7pPr marL="2831961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7pPr>
    <a:lvl8pPr marL="3303956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8pPr>
    <a:lvl9pPr marL="3775950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"/>
          <p:cNvSpPr>
            <a:spLocks noChangeShapeType="1"/>
          </p:cNvSpPr>
          <p:nvPr userDrawn="1"/>
        </p:nvSpPr>
        <p:spPr bwMode="auto">
          <a:xfrm flipV="1">
            <a:off x="63510" y="412225"/>
            <a:ext cx="97920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4369" tIns="42185" rIns="84369" bIns="42185" anchor="ctr"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739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E9C8C84A-CEBA-487B-B993-56D0CF4A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6" y="64941"/>
            <a:ext cx="9279005" cy="339725"/>
          </a:xfrm>
          <a:prstGeom prst="rect">
            <a:avLst/>
          </a:prstGeom>
        </p:spPr>
        <p:txBody>
          <a:bodyPr lIns="72000" tIns="36000" rIns="36000" bIns="36000" anchor="ctr"/>
          <a:lstStyle>
            <a:lvl1pPr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13" name="テキスト プレースホルダー 4">
            <a:extLst>
              <a:ext uri="{FF2B5EF4-FFF2-40B4-BE49-F238E27FC236}">
                <a16:creationId xmlns:a16="http://schemas.microsoft.com/office/drawing/2014/main" id="{051594E6-FFEE-4A4C-B17B-655BB7353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503" y="559761"/>
            <a:ext cx="9279005" cy="722312"/>
          </a:xfrm>
          <a:prstGeom prst="rect">
            <a:avLst/>
          </a:prstGeom>
        </p:spPr>
        <p:txBody>
          <a:bodyPr lIns="72000" tIns="36000" rIns="36000" bIns="36000"/>
          <a:lstStyle>
            <a:lvl1pPr marL="0" indent="0">
              <a:buNone/>
              <a:defRPr sz="1400">
                <a:latin typeface="+mn-ea"/>
                <a:ea typeface="+mn-ea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5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9520006" y="6633370"/>
            <a:ext cx="335504" cy="180020"/>
          </a:xfrm>
          <a:prstGeom prst="rect">
            <a:avLst/>
          </a:prstGeom>
        </p:spPr>
        <p:txBody>
          <a:bodyPr wrap="none" anchor="ctr"/>
          <a:lstStyle>
            <a:lvl1pPr algn="r">
              <a:defRPr sz="800" b="0" i="0">
                <a:latin typeface="+mn-ea"/>
                <a:ea typeface="+mn-ea"/>
                <a:cs typeface="Segoe UI" panose="020B0502040204020203" pitchFamily="34" charset="0"/>
              </a:defRPr>
            </a:lvl1pPr>
          </a:lstStyle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95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pos="49" userDrawn="1">
          <p15:clr>
            <a:srgbClr val="FBAE40"/>
          </p15:clr>
        </p15:guide>
        <p15:guide id="2" orient="horz" pos="2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5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1663" b="1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21856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843712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265568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687424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16393" indent="-316393" algn="l" rtl="0" eaLnBrk="1" fontAlgn="base" hangingPunct="1">
        <a:spcBef>
          <a:spcPct val="20000"/>
        </a:spcBef>
        <a:spcAft>
          <a:spcPct val="0"/>
        </a:spcAft>
        <a:buChar char="•"/>
        <a:defRPr kumimoji="1" sz="2955">
          <a:solidFill>
            <a:schemeClr val="tx1"/>
          </a:solidFill>
          <a:latin typeface="+mn-lt"/>
          <a:ea typeface="+mn-ea"/>
          <a:cs typeface="+mn-cs"/>
        </a:defRPr>
      </a:lvl1pPr>
      <a:lvl2pPr marL="685517" indent="-263662" algn="l" rtl="0" eaLnBrk="1" fontAlgn="base" hangingPunct="1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4640" indent="-210929" algn="l" rtl="0" eaLnBrk="1" fontAlgn="base" hangingPunct="1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6499" indent="-210929" algn="l" rtl="0" eaLnBrk="1" fontAlgn="base" hangingPunct="1">
        <a:spcBef>
          <a:spcPct val="20000"/>
        </a:spcBef>
        <a:spcAft>
          <a:spcPct val="0"/>
        </a:spcAft>
        <a:buChar char="–"/>
        <a:defRPr kumimoji="1" sz="1847">
          <a:solidFill>
            <a:schemeClr val="tx1"/>
          </a:solidFill>
          <a:latin typeface="+mn-lt"/>
          <a:ea typeface="+mn-ea"/>
        </a:defRPr>
      </a:lvl4pPr>
      <a:lvl5pPr marL="1898352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5pPr>
      <a:lvl6pPr marL="2320205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6pPr>
      <a:lvl7pPr marL="2742065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7pPr>
      <a:lvl8pPr marL="3163921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8pPr>
      <a:lvl9pPr marL="3585777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1856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3712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5568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7424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09280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1137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2991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4850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457" y="1796915"/>
            <a:ext cx="4639458" cy="34872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1.2.1. </a:t>
            </a:r>
            <a:r>
              <a:rPr lang="ja-JP" altLang="en-US" dirty="0" smtClean="0"/>
              <a:t>オペレーター</a:t>
            </a:r>
            <a:r>
              <a:rPr lang="ja-JP" altLang="en-US" dirty="0"/>
              <a:t>新規作成</a:t>
            </a:r>
            <a:r>
              <a:rPr lang="ja-JP" altLang="en-US" dirty="0" smtClean="0"/>
              <a:t>手順</a:t>
            </a:r>
            <a:r>
              <a:rPr lang="en-US" altLang="ja-JP" dirty="0" smtClean="0"/>
              <a:t>(1/3)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/>
          </p:nvPr>
        </p:nvSpPr>
        <p:spPr>
          <a:xfrm>
            <a:off x="359202" y="522904"/>
            <a:ext cx="9473226" cy="1106117"/>
          </a:xfrm>
        </p:spPr>
        <p:txBody>
          <a:bodyPr/>
          <a:lstStyle/>
          <a:p>
            <a:r>
              <a:rPr lang="ja-JP" altLang="en-US" dirty="0" smtClean="0"/>
              <a:t>オペレータを作成したいテナントにログインし、下記手順でオペレータを作成する。</a:t>
            </a:r>
            <a:endParaRPr lang="en-US" altLang="ja-JP" dirty="0" smtClean="0"/>
          </a:p>
          <a:p>
            <a:r>
              <a:rPr lang="ja-JP" altLang="en-US" dirty="0" smtClean="0"/>
              <a:t>本オペレータでログインすると、ワークグループに基づいた、</a:t>
            </a:r>
            <a:r>
              <a:rPr lang="en-US" altLang="ja-JP" dirty="0" smtClean="0"/>
              <a:t>Fulfillment</a:t>
            </a:r>
            <a:r>
              <a:rPr lang="ja-JP" altLang="en-US" dirty="0" smtClean="0"/>
              <a:t>内</a:t>
            </a:r>
            <a:r>
              <a:rPr lang="ja-JP" altLang="en-US" dirty="0"/>
              <a:t>の特定</a:t>
            </a:r>
            <a:r>
              <a:rPr lang="ja-JP" altLang="en-US" dirty="0" smtClean="0"/>
              <a:t>のページ</a:t>
            </a:r>
            <a:r>
              <a:rPr lang="ja-JP" altLang="en-US" dirty="0"/>
              <a:t>や機能にアクセスすることが</a:t>
            </a:r>
            <a:r>
              <a:rPr lang="ja-JP" altLang="en-US" dirty="0" smtClean="0"/>
              <a:t>可能。</a:t>
            </a:r>
            <a:endParaRPr lang="en-US" altLang="ja-JP" dirty="0" smtClean="0"/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3701890" y="1529219"/>
            <a:ext cx="13138" cy="47559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64786" y="1562705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1</a:t>
            </a:r>
            <a:r>
              <a:rPr lang="ja-JP" altLang="en-US" sz="1000" kern="0" dirty="0" smtClean="0"/>
              <a:t>．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「管理」タブ→「オペレータ管理」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を押下す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タイトル 1">
            <a:extLst>
              <a:ext uri="{FF2B5EF4-FFF2-40B4-BE49-F238E27FC236}">
                <a16:creationId xmlns:a16="http://schemas.microsoft.com/office/drawing/2014/main" id="{E03D4F2F-3B9A-4FD5-8006-5DB04C8D0205}"/>
              </a:ext>
            </a:extLst>
          </p:cNvPr>
          <p:cNvSpPr txBox="1">
            <a:spLocks/>
          </p:cNvSpPr>
          <p:nvPr/>
        </p:nvSpPr>
        <p:spPr>
          <a:xfrm>
            <a:off x="313492" y="4020147"/>
            <a:ext cx="3128646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000" kern="0" dirty="0"/>
              <a:t>2</a:t>
            </a:r>
            <a:r>
              <a:rPr lang="ja-JP" altLang="en-US" sz="1000" kern="0" dirty="0" smtClean="0"/>
              <a:t>．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画面右上の「アクション」→「オペレータの作成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」を押下す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4400"/>
            <a:endParaRPr lang="ja-JP" altLang="en-US" sz="1000" kern="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835852" y="1562705"/>
            <a:ext cx="2436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必須事項を記入し、「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」を</a:t>
            </a: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押下す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正方形/長方形 103"/>
          <p:cNvSpPr/>
          <p:nvPr/>
        </p:nvSpPr>
        <p:spPr bwMode="auto">
          <a:xfrm>
            <a:off x="7057716" y="4908234"/>
            <a:ext cx="704192" cy="19790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DEFB375C-FA3A-4AA4-8402-D19220ADCA43}"/>
              </a:ext>
            </a:extLst>
          </p:cNvPr>
          <p:cNvGrpSpPr/>
          <p:nvPr/>
        </p:nvGrpSpPr>
        <p:grpSpPr>
          <a:xfrm>
            <a:off x="4249017" y="1036579"/>
            <a:ext cx="5543015" cy="358232"/>
            <a:chOff x="4727214" y="466178"/>
            <a:chExt cx="4792662" cy="309592"/>
          </a:xfrm>
        </p:grpSpPr>
        <p:sp>
          <p:nvSpPr>
            <p:cNvPr id="37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4727214" y="617611"/>
              <a:ext cx="577904" cy="158159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8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5262227" y="617611"/>
              <a:ext cx="824431" cy="158159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0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6054479" y="617611"/>
              <a:ext cx="1094777" cy="158159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b="1" kern="0" dirty="0" smtClean="0">
                  <a:latin typeface="+mn-ea"/>
                  <a:cs typeface="Meiryo UI" panose="020B0604030504040204" pitchFamily="50" charset="-128"/>
                </a:rPr>
                <a:t>オペレータ追加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.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900" b="1" kern="0" dirty="0" smtClean="0"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1000" b="1" kern="0" dirty="0"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1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7132708" y="617612"/>
              <a:ext cx="808799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2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941508" y="617611"/>
              <a:ext cx="761791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卸商品追加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3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703300" y="617611"/>
              <a:ext cx="816576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45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4727214" y="466178"/>
              <a:ext cx="4775508" cy="9917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（準備編）</a:t>
              </a:r>
              <a:endParaRPr kumimoji="0" lang="ja-JP" altLang="en-US" sz="800" kern="0" dirty="0"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4" name="線吹き出し 1 (枠付き) 3"/>
          <p:cNvSpPr/>
          <p:nvPr/>
        </p:nvSpPr>
        <p:spPr>
          <a:xfrm>
            <a:off x="7165842" y="1829690"/>
            <a:ext cx="2626190" cy="2052198"/>
          </a:xfrm>
          <a:prstGeom prst="borderCallout1">
            <a:avLst>
              <a:gd name="adj1" fmla="val 18750"/>
              <a:gd name="adj2" fmla="val -8333"/>
              <a:gd name="adj3" fmla="val 27743"/>
              <a:gd name="adj4" fmla="val -15706"/>
            </a:avLst>
          </a:prstGeom>
          <a:solidFill>
            <a:schemeClr val="bg1"/>
          </a:solidFill>
          <a:ln w="12700" cap="sq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diamond"/>
            <a:tailEnd type="diamond" w="med" len="me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入力項目は下記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参照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en-US" altLang="ja-JP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朱書きは必須項目</a:t>
            </a:r>
            <a:endParaRPr lang="en-US" altLang="ja-JP" sz="1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オペレータ</a:t>
            </a:r>
            <a:r>
              <a: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</a:p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：名前</a:t>
            </a: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③姓：名字</a:t>
            </a:r>
          </a:p>
          <a:p>
            <a:r>
              <a:rPr lang="ja-JP" altLang="en-US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メールアドレス</a:t>
            </a: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⑤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電話番号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⑥パスワード／パスワード（確認用）</a:t>
            </a:r>
          </a:p>
          <a:p>
            <a:r>
              <a:rPr lang="ja-JP" altLang="en-US" sz="1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⑦</a:t>
            </a:r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ワークグループ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利用権限に関するワークグループ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⑧アカウント管理グループ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対象のグループを選択。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アカウント管理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グルー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プ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設定を行って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いない場合、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None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のままとする。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02" y="1946684"/>
            <a:ext cx="2962913" cy="17558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63" y="4382899"/>
            <a:ext cx="3029975" cy="1727285"/>
          </a:xfrm>
          <a:prstGeom prst="rect">
            <a:avLst/>
          </a:prstGeom>
        </p:spPr>
      </p:pic>
      <p:sp>
        <p:nvSpPr>
          <p:cNvPr id="24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56996" y="70728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オペレータ</a:t>
            </a:r>
            <a:r>
              <a:rPr lang="ja-JP" altLang="en-US" sz="1200" kern="0" dirty="0">
                <a:solidFill>
                  <a:schemeClr val="tx1"/>
                </a:solidFill>
              </a:rPr>
              <a:t>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25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5922069" y="65215"/>
            <a:ext cx="925422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小売テナント</a:t>
            </a:r>
          </a:p>
        </p:txBody>
      </p:sp>
      <p:sp>
        <p:nvSpPr>
          <p:cNvPr id="26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926318" y="65215"/>
            <a:ext cx="951098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</p:spTree>
    <p:extLst>
      <p:ext uri="{BB962C8B-B14F-4D97-AF65-F5344CB8AC3E}">
        <p14:creationId xmlns:p14="http://schemas.microsoft.com/office/powerpoint/2010/main" val="110242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828" y="3951266"/>
            <a:ext cx="3932261" cy="19082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1.2.1</a:t>
            </a:r>
            <a:r>
              <a:rPr lang="en-US" altLang="ja-JP" dirty="0" smtClean="0"/>
              <a:t>. </a:t>
            </a:r>
            <a:r>
              <a:rPr lang="ja-JP" altLang="en-US" dirty="0" smtClean="0"/>
              <a:t>オペレーター</a:t>
            </a:r>
            <a:r>
              <a:rPr lang="ja-JP" altLang="en-US" dirty="0"/>
              <a:t>新規作成</a:t>
            </a:r>
            <a:r>
              <a:rPr lang="ja-JP" altLang="en-US" dirty="0" smtClean="0"/>
              <a:t>手順</a:t>
            </a:r>
            <a:r>
              <a:rPr lang="en-US" altLang="ja-JP" dirty="0" smtClean="0"/>
              <a:t>(2/3)</a:t>
            </a:r>
            <a:endParaRPr kumimoji="1" lang="ja-JP" altLang="en-US" dirty="0"/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5344469" y="1912172"/>
            <a:ext cx="13138" cy="47559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05041" y="1652432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4</a:t>
            </a:r>
            <a:r>
              <a:rPr lang="ja-JP" altLang="en-US" sz="1000" kern="0" dirty="0" err="1" smtClean="0"/>
              <a:t>．</a:t>
            </a:r>
            <a:r>
              <a:rPr lang="ja-JP" altLang="en-US" sz="1000" kern="0" dirty="0" smtClean="0"/>
              <a:t>前ページで新規作成されたオペレータが下記に追加される</a:t>
            </a:r>
            <a:r>
              <a:rPr lang="ja-JP" altLang="en-US" sz="1000" kern="0" dirty="0"/>
              <a:t>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1890725" y="5286840"/>
            <a:ext cx="3143108" cy="866744"/>
          </a:xfrm>
          <a:prstGeom prst="borderCallout1">
            <a:avLst>
              <a:gd name="adj1" fmla="val -4611"/>
              <a:gd name="adj2" fmla="val 46585"/>
              <a:gd name="adj3" fmla="val -58081"/>
              <a:gd name="adj4" fmla="val 94325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▼を押すとリストが表示される。以下のことが可能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05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・オペレータ詳細の編集</a:t>
            </a:r>
          </a:p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オペレータ詳細の表示</a:t>
            </a:r>
          </a:p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チャネルの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割り当て（右図にて解説）</a:t>
            </a:r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オペレータの無効化</a:t>
            </a:r>
          </a:p>
          <a:p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68301" y="1740005"/>
            <a:ext cx="1776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チャネルの割り当てを行う。</a:t>
            </a:r>
          </a:p>
          <a:p>
            <a:endParaRPr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11"/>
          </p:nvPr>
        </p:nvSpPr>
        <p:spPr>
          <a:xfrm>
            <a:off x="348420" y="529569"/>
            <a:ext cx="9279015" cy="739342"/>
          </a:xfrm>
        </p:spPr>
        <p:txBody>
          <a:bodyPr/>
          <a:lstStyle/>
          <a:p>
            <a:r>
              <a:rPr kumimoji="0"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新規作成されたオペレータに対して、下記手順でオペレータの詳細を確認できるほか、特定のチャネルに割り当てが可能。</a:t>
            </a:r>
          </a:p>
          <a:p>
            <a:r>
              <a:rPr kumimoji="0" lang="ja-JP" altLang="en-US" dirty="0" smtClean="0">
                <a:solidFill>
                  <a:prstClr val="black"/>
                </a:solidFill>
              </a:rPr>
              <a:t>各オペレータ</a:t>
            </a:r>
            <a:r>
              <a:rPr kumimoji="0" lang="ja-JP" altLang="en-US" dirty="0" smtClean="0">
                <a:solidFill>
                  <a:prstClr val="black"/>
                </a:solidFill>
              </a:rPr>
              <a:t>が</a:t>
            </a:r>
            <a:r>
              <a:rPr kumimoji="0" lang="en-US" altLang="ja-JP" dirty="0" smtClean="0">
                <a:solidFill>
                  <a:prstClr val="black"/>
                </a:solidFill>
              </a:rPr>
              <a:t>Fulfillment</a:t>
            </a:r>
            <a:r>
              <a:rPr kumimoji="0" lang="ja-JP" altLang="en-US" dirty="0" smtClean="0">
                <a:solidFill>
                  <a:prstClr val="black"/>
                </a:solidFill>
              </a:rPr>
              <a:t>に</a:t>
            </a:r>
            <a:r>
              <a:rPr kumimoji="0" lang="ja-JP" altLang="en-US" dirty="0" smtClean="0">
                <a:solidFill>
                  <a:prstClr val="black"/>
                </a:solidFill>
              </a:rPr>
              <a:t>ログインした際、割り当てられたチャネルにのみアクセス可能となる。</a:t>
            </a:r>
            <a:endParaRPr kumimoji="1" lang="ja-JP" altLang="en-US" dirty="0"/>
          </a:p>
        </p:txBody>
      </p:sp>
      <p:sp>
        <p:nvSpPr>
          <p:cNvPr id="44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56996" y="70728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オペレータ</a:t>
            </a:r>
            <a:r>
              <a:rPr lang="ja-JP" altLang="en-US" sz="1200" kern="0" dirty="0">
                <a:solidFill>
                  <a:schemeClr val="tx1"/>
                </a:solidFill>
              </a:rPr>
              <a:t>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45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5922069" y="65215"/>
            <a:ext cx="925422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小売テナント</a:t>
            </a:r>
          </a:p>
        </p:txBody>
      </p:sp>
      <p:sp>
        <p:nvSpPr>
          <p:cNvPr id="53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926318" y="65215"/>
            <a:ext cx="951098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9507" y="1994843"/>
            <a:ext cx="3664012" cy="1412672"/>
          </a:xfrm>
          <a:prstGeom prst="rect">
            <a:avLst/>
          </a:prstGeom>
        </p:spPr>
      </p:pic>
      <p:sp>
        <p:nvSpPr>
          <p:cNvPr id="55" name="正方形/長方形 54"/>
          <p:cNvSpPr/>
          <p:nvPr/>
        </p:nvSpPr>
        <p:spPr bwMode="auto">
          <a:xfrm>
            <a:off x="5596828" y="2703136"/>
            <a:ext cx="2998674" cy="37197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6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5589506" y="3550246"/>
            <a:ext cx="2019984" cy="233153"/>
          </a:xfrm>
          <a:prstGeom prst="borderCallout1">
            <a:avLst>
              <a:gd name="adj1" fmla="val -4611"/>
              <a:gd name="adj2" fmla="val 46585"/>
              <a:gd name="adj3" fmla="val -218113"/>
              <a:gd name="adj4" fmla="val 84047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①「チャネル割り当て</a:t>
            </a:r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」を選択する。</a:t>
            </a:r>
          </a:p>
          <a:p>
            <a:endParaRPr lang="en-US" altLang="ja-JP" sz="105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 bwMode="auto">
          <a:xfrm>
            <a:off x="8903351" y="5532167"/>
            <a:ext cx="418525" cy="1395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62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5681877" y="5046023"/>
            <a:ext cx="1606048" cy="256473"/>
          </a:xfrm>
          <a:prstGeom prst="borderCallout1">
            <a:avLst>
              <a:gd name="adj1" fmla="val -10424"/>
              <a:gd name="adj2" fmla="val 27091"/>
              <a:gd name="adj3" fmla="val -113343"/>
              <a:gd name="adj4" fmla="val 19748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チャネルキーを選択する。</a:t>
            </a:r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5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8178140" y="5097373"/>
            <a:ext cx="1055755" cy="251752"/>
          </a:xfrm>
          <a:prstGeom prst="borderCallout1">
            <a:avLst>
              <a:gd name="adj1" fmla="val 96817"/>
              <a:gd name="adj2" fmla="val 51307"/>
              <a:gd name="adj3" fmla="val 167314"/>
              <a:gd name="adj4" fmla="val 87658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を押下する。</a:t>
            </a:r>
            <a:endParaRPr lang="en-US" altLang="ja-JP" sz="105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468301" y="5695017"/>
            <a:ext cx="3237716" cy="33921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00" dirty="0"/>
              <a:t>オペレータは選択されたチャネルにアクセスが可能と</a:t>
            </a:r>
            <a:r>
              <a:rPr lang="ja-JP" altLang="en-US" sz="1000" dirty="0" smtClean="0"/>
              <a:t>なる</a:t>
            </a:r>
            <a:endParaRPr lang="en-US" altLang="ja-JP" sz="1000" dirty="0"/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DEFB375C-FA3A-4AA4-8402-D19220ADCA43}"/>
              </a:ext>
            </a:extLst>
          </p:cNvPr>
          <p:cNvGrpSpPr/>
          <p:nvPr/>
        </p:nvGrpSpPr>
        <p:grpSpPr>
          <a:xfrm>
            <a:off x="4362985" y="1092168"/>
            <a:ext cx="5543015" cy="358232"/>
            <a:chOff x="4727214" y="466178"/>
            <a:chExt cx="4792662" cy="309592"/>
          </a:xfrm>
        </p:grpSpPr>
        <p:sp>
          <p:nvSpPr>
            <p:cNvPr id="60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4727214" y="617611"/>
              <a:ext cx="577904" cy="158159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64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5262227" y="617611"/>
              <a:ext cx="824431" cy="158159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65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6054479" y="617611"/>
              <a:ext cx="1094777" cy="158159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b="1" kern="0" dirty="0" smtClean="0">
                  <a:latin typeface="+mn-ea"/>
                  <a:cs typeface="Meiryo UI" panose="020B0604030504040204" pitchFamily="50" charset="-128"/>
                </a:rPr>
                <a:t>オペレータ追加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.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900" b="1" kern="0" dirty="0" smtClean="0"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1000" b="1" kern="0" dirty="0"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66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7132708" y="617612"/>
              <a:ext cx="808799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67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941508" y="617611"/>
              <a:ext cx="761791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卸商品追加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68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703300" y="617611"/>
              <a:ext cx="816576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69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4727214" y="466178"/>
              <a:ext cx="4775508" cy="9917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（準備編）</a:t>
              </a:r>
              <a:endParaRPr kumimoji="0" lang="ja-JP" altLang="en-US" sz="800" kern="0" dirty="0">
                <a:latin typeface="+mn-ea"/>
                <a:cs typeface="Meiryo UI" panose="020B0604030504040204" pitchFamily="50" charset="-128"/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52" y="2059645"/>
            <a:ext cx="4749196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46" y="1276723"/>
            <a:ext cx="6498899" cy="37310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1.2.1</a:t>
            </a:r>
            <a:r>
              <a:rPr lang="en-US" altLang="ja-JP" dirty="0" smtClean="0"/>
              <a:t>. </a:t>
            </a:r>
            <a:r>
              <a:rPr lang="ja-JP" altLang="en-US" dirty="0" smtClean="0"/>
              <a:t>オペレーター</a:t>
            </a:r>
            <a:r>
              <a:rPr lang="ja-JP" altLang="en-US" dirty="0"/>
              <a:t>新規作成</a:t>
            </a:r>
            <a:r>
              <a:rPr lang="ja-JP" altLang="en-US" dirty="0" smtClean="0"/>
              <a:t>手順</a:t>
            </a:r>
            <a:r>
              <a:rPr lang="en-US" altLang="ja-JP" dirty="0" smtClean="0"/>
              <a:t>(3/3)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13506" y="993489"/>
            <a:ext cx="4473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0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ポップアップが表示され、チャネルの割り当てが完了する。</a:t>
            </a:r>
          </a:p>
        </p:txBody>
      </p:sp>
      <p:sp>
        <p:nvSpPr>
          <p:cNvPr id="66" name="正方形/長方形 65"/>
          <p:cNvSpPr/>
          <p:nvPr/>
        </p:nvSpPr>
        <p:spPr bwMode="auto">
          <a:xfrm>
            <a:off x="313506" y="1295748"/>
            <a:ext cx="6495393" cy="2199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EFB375C-FA3A-4AA4-8402-D19220ADCA43}"/>
              </a:ext>
            </a:extLst>
          </p:cNvPr>
          <p:cNvGrpSpPr/>
          <p:nvPr/>
        </p:nvGrpSpPr>
        <p:grpSpPr>
          <a:xfrm>
            <a:off x="4275678" y="570434"/>
            <a:ext cx="5543015" cy="358232"/>
            <a:chOff x="4727214" y="466178"/>
            <a:chExt cx="4792662" cy="309592"/>
          </a:xfrm>
        </p:grpSpPr>
        <p:sp>
          <p:nvSpPr>
            <p:cNvPr id="20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4727214" y="617611"/>
              <a:ext cx="577904" cy="158159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21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5262227" y="617611"/>
              <a:ext cx="824431" cy="158159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22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6054479" y="617611"/>
              <a:ext cx="1094777" cy="158159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b="1" kern="0" dirty="0" smtClean="0">
                  <a:latin typeface="+mn-ea"/>
                  <a:cs typeface="Meiryo UI" panose="020B0604030504040204" pitchFamily="50" charset="-128"/>
                </a:rPr>
                <a:t>オペレータ追加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.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900" b="1" kern="0" dirty="0" smtClean="0"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1000" b="1" kern="0" dirty="0"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23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7132708" y="617612"/>
              <a:ext cx="808799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24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941508" y="617611"/>
              <a:ext cx="761791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卸商品追加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27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703300" y="617611"/>
              <a:ext cx="816576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29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4727214" y="466178"/>
              <a:ext cx="4775508" cy="9917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（準備編）</a:t>
              </a:r>
              <a:endParaRPr kumimoji="0" lang="ja-JP" altLang="en-US" sz="800" kern="0" dirty="0"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64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2646802" y="2258367"/>
            <a:ext cx="4162097" cy="284147"/>
          </a:xfrm>
          <a:prstGeom prst="borderCallout1">
            <a:avLst>
              <a:gd name="adj1" fmla="val -3865"/>
              <a:gd name="adj2" fmla="val 48414"/>
              <a:gd name="adj3" fmla="val -264349"/>
              <a:gd name="adj4" fmla="val 28979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「割り当てられたオペレータのチャネルが正常に変更されました」と表示される。</a:t>
            </a:r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56996" y="70728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オペレータ</a:t>
            </a:r>
            <a:r>
              <a:rPr lang="ja-JP" altLang="en-US" sz="1200" kern="0" dirty="0">
                <a:solidFill>
                  <a:schemeClr val="tx1"/>
                </a:solidFill>
              </a:rPr>
              <a:t>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25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5922069" y="65215"/>
            <a:ext cx="925422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小売テナント</a:t>
            </a:r>
          </a:p>
        </p:txBody>
      </p:sp>
      <p:sp>
        <p:nvSpPr>
          <p:cNvPr id="26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926318" y="65215"/>
            <a:ext cx="951098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</p:spTree>
    <p:extLst>
      <p:ext uri="{BB962C8B-B14F-4D97-AF65-F5344CB8AC3E}">
        <p14:creationId xmlns:p14="http://schemas.microsoft.com/office/powerpoint/2010/main" val="16095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250" y="1935036"/>
            <a:ext cx="4578493" cy="129246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038" y="3444303"/>
            <a:ext cx="3974937" cy="32433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63" y="1351787"/>
            <a:ext cx="4450466" cy="20057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1.2.2. </a:t>
            </a:r>
            <a:r>
              <a:rPr lang="ja-JP" altLang="en-US" dirty="0" smtClean="0"/>
              <a:t>オペレーター情報修正</a:t>
            </a:r>
            <a:endParaRPr kumimoji="1" lang="ja-JP" altLang="en-US" dirty="0"/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4834759" y="1366345"/>
            <a:ext cx="28862" cy="520716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テキスト プレースホルダー 5"/>
          <p:cNvSpPr>
            <a:spLocks noGrp="1"/>
          </p:cNvSpPr>
          <p:nvPr>
            <p:ph type="body" sz="quarter" idx="11"/>
          </p:nvPr>
        </p:nvSpPr>
        <p:spPr>
          <a:xfrm>
            <a:off x="348420" y="529569"/>
            <a:ext cx="9279015" cy="351446"/>
          </a:xfrm>
        </p:spPr>
        <p:txBody>
          <a:bodyPr/>
          <a:lstStyle/>
          <a:p>
            <a:r>
              <a:rPr kumimoji="0"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新規作成されたオペレータに対して、下記手順でオペレータの情報を修正することができる。</a:t>
            </a:r>
            <a:endParaRPr kumimoji="0"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83" y="3969927"/>
            <a:ext cx="3487752" cy="2564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48420" y="1092375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1</a:t>
            </a:r>
            <a:r>
              <a:rPr lang="ja-JP" altLang="en-US" sz="1000" kern="0" dirty="0" smtClean="0"/>
              <a:t>．</a:t>
            </a:r>
            <a:r>
              <a:rPr lang="ja-JP" altLang="en-US" sz="1000" dirty="0"/>
              <a:t>修正対象の▼を押下する。「オペレータの詳細</a:t>
            </a:r>
            <a:r>
              <a:rPr lang="ja-JP" altLang="en-US" sz="1000" dirty="0" smtClean="0"/>
              <a:t>の</a:t>
            </a:r>
            <a:r>
              <a:rPr lang="ja-JP" altLang="en-US" sz="1000" dirty="0"/>
              <a:t>編集</a:t>
            </a:r>
            <a:r>
              <a:rPr lang="ja-JP" altLang="en-US" sz="1000" dirty="0" smtClean="0"/>
              <a:t>」</a:t>
            </a:r>
            <a:r>
              <a:rPr lang="ja-JP" altLang="en-US" sz="1000" dirty="0"/>
              <a:t>を選択する</a:t>
            </a:r>
            <a:r>
              <a:rPr lang="ja-JP" altLang="en-US" sz="1000" dirty="0" smtClean="0"/>
              <a:t>。</a:t>
            </a:r>
            <a:endParaRPr lang="ja-JP" altLang="en-US" sz="1000" dirty="0"/>
          </a:p>
        </p:txBody>
      </p:sp>
      <p:sp>
        <p:nvSpPr>
          <p:cNvPr id="51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13506" y="3532984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2</a:t>
            </a:r>
            <a:r>
              <a:rPr lang="ja-JP" altLang="en-US" sz="1000" kern="0" dirty="0" err="1" smtClean="0"/>
              <a:t>．</a:t>
            </a:r>
            <a:r>
              <a:rPr lang="ja-JP" altLang="en-US" sz="1000" kern="0" dirty="0" smtClean="0"/>
              <a:t>オペレータの編集画面では、</a:t>
            </a:r>
            <a:endParaRPr lang="en-US" altLang="ja-JP" sz="1000" kern="0" dirty="0" smtClean="0"/>
          </a:p>
          <a:p>
            <a:pPr defTabSz="914400"/>
            <a:r>
              <a:rPr lang="ja-JP" altLang="en-US" sz="1000" kern="0" dirty="0" smtClean="0"/>
              <a:t>　　　姓名・メールアドレス・電話番号・ワークグループの</a:t>
            </a:r>
            <a:r>
              <a:rPr lang="ja-JP" altLang="en-US" sz="1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変更が可能。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5046219" y="1293791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3</a:t>
            </a:r>
            <a:r>
              <a:rPr lang="ja-JP" altLang="en-US" sz="1000" kern="0" dirty="0" smtClean="0"/>
              <a:t>．利用権限の追加</a:t>
            </a:r>
            <a:r>
              <a:rPr lang="ja-JP" altLang="en-US" sz="1000" kern="0" dirty="0"/>
              <a:t>／変更／削除</a:t>
            </a:r>
            <a:r>
              <a:rPr lang="ja-JP" altLang="en-US" sz="1000" kern="0" dirty="0" smtClean="0"/>
              <a:t>が可能。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3047069" y="2506717"/>
            <a:ext cx="1403811" cy="18393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600994" y="4839668"/>
            <a:ext cx="1353210" cy="165981"/>
          </a:xfrm>
          <a:prstGeom prst="rect">
            <a:avLst/>
          </a:prstGeom>
          <a:solidFill>
            <a:schemeClr val="accent1">
              <a:alpha val="89000"/>
            </a:schemeClr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r>
              <a:rPr lang="ja-JP" altLang="en-US" sz="1000" b="1" dirty="0">
                <a:solidFill>
                  <a:schemeClr val="bg1"/>
                </a:solidFill>
                <a:latin typeface="+mj-lt"/>
                <a:ea typeface="ＭＳ Ｐゴシック" charset="-128"/>
              </a:rPr>
              <a:t>①名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2019890" y="4839668"/>
            <a:ext cx="1353210" cy="165981"/>
          </a:xfrm>
          <a:prstGeom prst="rect">
            <a:avLst/>
          </a:prstGeom>
          <a:solidFill>
            <a:schemeClr val="accent1">
              <a:alpha val="89000"/>
            </a:schemeClr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r>
              <a:rPr lang="ja-JP" altLang="en-US" sz="1000" b="1" dirty="0">
                <a:solidFill>
                  <a:schemeClr val="bg1"/>
                </a:solidFill>
                <a:latin typeface="+mj-lt"/>
                <a:ea typeface="ＭＳ Ｐゴシック" charset="-128"/>
              </a:rPr>
              <a:t>②姓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600994" y="5180694"/>
            <a:ext cx="1353210" cy="165981"/>
          </a:xfrm>
          <a:prstGeom prst="rect">
            <a:avLst/>
          </a:prstGeom>
          <a:solidFill>
            <a:schemeClr val="accent1">
              <a:alpha val="89000"/>
            </a:schemeClr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r>
              <a:rPr lang="ja-JP" altLang="en-US" sz="1000" b="1" dirty="0">
                <a:solidFill>
                  <a:schemeClr val="bg1"/>
                </a:solidFill>
                <a:latin typeface="+mj-lt"/>
                <a:ea typeface="ＭＳ Ｐゴシック" charset="-128"/>
              </a:rPr>
              <a:t>③メールアドレス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2019890" y="5182859"/>
            <a:ext cx="1353210" cy="165981"/>
          </a:xfrm>
          <a:prstGeom prst="rect">
            <a:avLst/>
          </a:prstGeom>
          <a:solidFill>
            <a:schemeClr val="accent1">
              <a:alpha val="89000"/>
            </a:schemeClr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r>
              <a:rPr lang="ja-JP" altLang="en-US" sz="1000" b="1" dirty="0">
                <a:solidFill>
                  <a:schemeClr val="bg1"/>
                </a:solidFill>
                <a:latin typeface="+mj-lt"/>
                <a:ea typeface="ＭＳ Ｐゴシック" charset="-128"/>
              </a:rPr>
              <a:t>④電話番号</a:t>
            </a:r>
          </a:p>
        </p:txBody>
      </p:sp>
      <p:sp>
        <p:nvSpPr>
          <p:cNvPr id="62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2122749" y="6243131"/>
            <a:ext cx="2619382" cy="283805"/>
          </a:xfrm>
          <a:prstGeom prst="borderCallout1">
            <a:avLst>
              <a:gd name="adj1" fmla="val -4611"/>
              <a:gd name="adj2" fmla="val 46585"/>
              <a:gd name="adj3" fmla="val -86709"/>
              <a:gd name="adj4" fmla="val -5019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利用権限の変更が可能。（</a:t>
            </a:r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右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図で解説）</a:t>
            </a:r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>
            <a:off x="7166512" y="2070538"/>
            <a:ext cx="353640" cy="34158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67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7738154" y="1594750"/>
            <a:ext cx="1019626" cy="278596"/>
          </a:xfrm>
          <a:prstGeom prst="borderCallout1">
            <a:avLst>
              <a:gd name="adj1" fmla="val 102500"/>
              <a:gd name="adj2" fmla="val 48928"/>
              <a:gd name="adj3" fmla="val 226538"/>
              <a:gd name="adj4" fmla="val -21478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ボタンを押下。</a:t>
            </a:r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51C2F919-D8A4-44DC-9DCB-9A572D632F2E}"/>
              </a:ext>
            </a:extLst>
          </p:cNvPr>
          <p:cNvSpPr/>
          <p:nvPr/>
        </p:nvSpPr>
        <p:spPr bwMode="gray">
          <a:xfrm>
            <a:off x="599114" y="5838341"/>
            <a:ext cx="2773985" cy="228188"/>
          </a:xfrm>
          <a:prstGeom prst="rect">
            <a:avLst/>
          </a:prstGeom>
          <a:solidFill>
            <a:schemeClr val="accent1">
              <a:alpha val="89000"/>
            </a:schemeClr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r>
              <a:rPr lang="ja-JP" altLang="en-US" sz="1000" b="1" dirty="0">
                <a:solidFill>
                  <a:schemeClr val="bg1"/>
                </a:solidFill>
                <a:latin typeface="+mj-lt"/>
                <a:ea typeface="ＭＳ Ｐゴシック" charset="-128"/>
              </a:rPr>
              <a:t>⑤ワークグループ</a:t>
            </a: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1282263" y="3982101"/>
            <a:ext cx="924910" cy="24862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60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376263" y="4393293"/>
            <a:ext cx="1424762" cy="269773"/>
          </a:xfrm>
          <a:prstGeom prst="borderCallout1">
            <a:avLst>
              <a:gd name="adj1" fmla="val -4611"/>
              <a:gd name="adj2" fmla="val 46585"/>
              <a:gd name="adj3" fmla="val -70236"/>
              <a:gd name="adj4" fmla="val 93768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オペレータ</a:t>
            </a:r>
            <a:r>
              <a:rPr lang="en-US" altLang="ja-JP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は変更不可</a:t>
            </a:r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5115103" y="1652337"/>
            <a:ext cx="2451179" cy="221008"/>
          </a:xfrm>
          <a:prstGeom prst="rect">
            <a:avLst/>
          </a:prstGeom>
        </p:spPr>
        <p:txBody>
          <a:bodyPr wrap="none" lIns="72000" tIns="36000" rIns="36000" bIns="3600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u="sng" kern="0" dirty="0">
                <a:latin typeface="+mn-ea"/>
                <a:cs typeface="Meiryo UI" panose="020B0604030504040204" pitchFamily="50" charset="-128"/>
              </a:rPr>
              <a:t>3-1. </a:t>
            </a:r>
            <a:r>
              <a:rPr lang="ja-JP" altLang="en-US" sz="1000" b="1" u="sng" kern="0" dirty="0">
                <a:latin typeface="+mn-ea"/>
                <a:cs typeface="Meiryo UI" panose="020B0604030504040204" pitchFamily="50" charset="-128"/>
              </a:rPr>
              <a:t>利用権限の追加</a:t>
            </a:r>
          </a:p>
        </p:txBody>
      </p:sp>
      <p:sp>
        <p:nvSpPr>
          <p:cNvPr id="71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7774960" y="5180695"/>
            <a:ext cx="1852475" cy="384774"/>
          </a:xfrm>
          <a:prstGeom prst="borderCallout1">
            <a:avLst>
              <a:gd name="adj1" fmla="val 102500"/>
              <a:gd name="adj2" fmla="val 48928"/>
              <a:gd name="adj3" fmla="val 177789"/>
              <a:gd name="adj4" fmla="val 51009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③追加したワークグループが正しい場合、チェックボタンを押下。</a:t>
            </a:r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6738486" y="6284462"/>
            <a:ext cx="1111663" cy="291320"/>
          </a:xfrm>
          <a:prstGeom prst="borderCallout1">
            <a:avLst>
              <a:gd name="adj1" fmla="val 43260"/>
              <a:gd name="adj2" fmla="val 100216"/>
              <a:gd name="adj3" fmla="val 86501"/>
              <a:gd name="adj4" fmla="val 139735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en-US" altLang="ja-JP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ボタンを押下。</a:t>
            </a:r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 bwMode="auto">
          <a:xfrm>
            <a:off x="8602718" y="5829250"/>
            <a:ext cx="283780" cy="30879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75" name="正方形/長方形 74"/>
          <p:cNvSpPr/>
          <p:nvPr/>
        </p:nvSpPr>
        <p:spPr bwMode="auto">
          <a:xfrm>
            <a:off x="8295054" y="6401822"/>
            <a:ext cx="785883" cy="2459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61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5885678" y="4882055"/>
            <a:ext cx="1476819" cy="232990"/>
          </a:xfrm>
          <a:prstGeom prst="borderCallout1">
            <a:avLst>
              <a:gd name="adj1" fmla="val 102500"/>
              <a:gd name="adj2" fmla="val 48928"/>
              <a:gd name="adj3" fmla="val 401087"/>
              <a:gd name="adj4" fmla="val 56703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②追加したい権限を選択。</a:t>
            </a:r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DEFB375C-FA3A-4AA4-8402-D19220ADCA43}"/>
              </a:ext>
            </a:extLst>
          </p:cNvPr>
          <p:cNvGrpSpPr/>
          <p:nvPr/>
        </p:nvGrpSpPr>
        <p:grpSpPr>
          <a:xfrm>
            <a:off x="4244254" y="830985"/>
            <a:ext cx="5543015" cy="358232"/>
            <a:chOff x="4727214" y="466178"/>
            <a:chExt cx="4792662" cy="309592"/>
          </a:xfrm>
        </p:grpSpPr>
        <p:sp>
          <p:nvSpPr>
            <p:cNvPr id="65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4727214" y="617611"/>
              <a:ext cx="577904" cy="158159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66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5262227" y="617611"/>
              <a:ext cx="824431" cy="158159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74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6054479" y="617611"/>
              <a:ext cx="1094777" cy="158159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b="1" kern="0" dirty="0" smtClean="0">
                  <a:latin typeface="+mn-ea"/>
                  <a:cs typeface="Meiryo UI" panose="020B0604030504040204" pitchFamily="50" charset="-128"/>
                </a:rPr>
                <a:t>オペレータ追加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.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900" b="1" kern="0" dirty="0" smtClean="0"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1000" b="1" kern="0" dirty="0"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76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7132708" y="617612"/>
              <a:ext cx="808799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77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941508" y="617611"/>
              <a:ext cx="761791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卸商品追加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78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703300" y="617611"/>
              <a:ext cx="816576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79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4727214" y="466178"/>
              <a:ext cx="4775508" cy="9917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（準備編）</a:t>
              </a:r>
              <a:endParaRPr kumimoji="0" lang="ja-JP" altLang="en-US" sz="800" kern="0" dirty="0"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41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3205948" y="3980227"/>
            <a:ext cx="1597018" cy="1230013"/>
          </a:xfrm>
          <a:prstGeom prst="borderCallout1">
            <a:avLst>
              <a:gd name="adj1" fmla="val 40742"/>
              <a:gd name="adj2" fmla="val -2750"/>
              <a:gd name="adj3" fmla="val 57764"/>
              <a:gd name="adj4" fmla="val -13662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下記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の項目が変更可能。</a:t>
            </a:r>
            <a:endParaRPr lang="en-US" altLang="ja-JP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①名</a:t>
            </a:r>
            <a:endParaRPr lang="en-US" altLang="ja-JP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②姓</a:t>
            </a:r>
            <a:endParaRPr lang="en-US" altLang="ja-JP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③メールアドレス</a:t>
            </a:r>
            <a:endParaRPr lang="en-US" altLang="ja-JP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④電話番号</a:t>
            </a:r>
            <a:endParaRPr lang="en-US" altLang="ja-JP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⑤ワークグループ</a:t>
            </a:r>
          </a:p>
        </p:txBody>
      </p:sp>
      <p:sp>
        <p:nvSpPr>
          <p:cNvPr id="42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56996" y="70728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オペレータ</a:t>
            </a:r>
            <a:r>
              <a:rPr lang="ja-JP" altLang="en-US" sz="1200" kern="0" dirty="0">
                <a:solidFill>
                  <a:schemeClr val="tx1"/>
                </a:solidFill>
              </a:rPr>
              <a:t>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43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5922069" y="65215"/>
            <a:ext cx="925422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小売テナント</a:t>
            </a:r>
          </a:p>
        </p:txBody>
      </p:sp>
      <p:sp>
        <p:nvSpPr>
          <p:cNvPr id="48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926318" y="65215"/>
            <a:ext cx="951098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</p:spTree>
    <p:extLst>
      <p:ext uri="{BB962C8B-B14F-4D97-AF65-F5344CB8AC3E}">
        <p14:creationId xmlns:p14="http://schemas.microsoft.com/office/powerpoint/2010/main" val="5687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07" y="1621088"/>
            <a:ext cx="4102964" cy="211549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526" y="4814914"/>
            <a:ext cx="4718713" cy="182286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846" y="1236038"/>
            <a:ext cx="3968840" cy="112785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188" y="2570713"/>
            <a:ext cx="3987130" cy="16704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1.2.2. </a:t>
            </a:r>
            <a:r>
              <a:rPr lang="ja-JP" altLang="en-US" dirty="0" smtClean="0"/>
              <a:t>オペレーター情報修正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 bwMode="auto">
          <a:xfrm>
            <a:off x="8100498" y="1851414"/>
            <a:ext cx="320567" cy="2837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68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6851490" y="1575019"/>
            <a:ext cx="1249008" cy="233343"/>
          </a:xfrm>
          <a:prstGeom prst="borderCallout1">
            <a:avLst>
              <a:gd name="adj1" fmla="val 103171"/>
              <a:gd name="adj2" fmla="val 58339"/>
              <a:gd name="adj3" fmla="val 172596"/>
              <a:gd name="adj4" fmla="val 95239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①鉛筆マークを押下。</a:t>
            </a:r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4597145" y="1060133"/>
            <a:ext cx="2451179" cy="221008"/>
          </a:xfrm>
          <a:prstGeom prst="rect">
            <a:avLst/>
          </a:prstGeom>
        </p:spPr>
        <p:txBody>
          <a:bodyPr wrap="none" lIns="72000" tIns="36000" rIns="36000" bIns="3600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u="sng" kern="0" dirty="0" smtClean="0">
                <a:latin typeface="+mn-ea"/>
                <a:cs typeface="Meiryo UI" panose="020B0604030504040204" pitchFamily="50" charset="-128"/>
              </a:rPr>
              <a:t>3-2. </a:t>
            </a:r>
            <a:r>
              <a:rPr lang="ja-JP" altLang="en-US" sz="1000" b="1" u="sng" kern="0" dirty="0" smtClean="0">
                <a:latin typeface="+mn-ea"/>
                <a:cs typeface="Meiryo UI" panose="020B0604030504040204" pitchFamily="50" charset="-128"/>
              </a:rPr>
              <a:t>利用</a:t>
            </a:r>
            <a:r>
              <a:rPr lang="ja-JP" altLang="en-US" sz="1000" b="1" u="sng" kern="0" dirty="0">
                <a:latin typeface="+mn-ea"/>
                <a:cs typeface="Meiryo UI" panose="020B0604030504040204" pitchFamily="50" charset="-128"/>
              </a:rPr>
              <a:t>権限の変更</a:t>
            </a:r>
          </a:p>
        </p:txBody>
      </p:sp>
      <p:sp>
        <p:nvSpPr>
          <p:cNvPr id="69" name="正方形/長方形 68"/>
          <p:cNvSpPr/>
          <p:nvPr/>
        </p:nvSpPr>
        <p:spPr bwMode="auto">
          <a:xfrm>
            <a:off x="8055235" y="3144465"/>
            <a:ext cx="211542" cy="21153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70" name="正方形/長方形 69"/>
          <p:cNvSpPr/>
          <p:nvPr/>
        </p:nvSpPr>
        <p:spPr bwMode="auto">
          <a:xfrm>
            <a:off x="7686873" y="3897849"/>
            <a:ext cx="796158" cy="2785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71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7121873" y="3479294"/>
            <a:ext cx="2504049" cy="328893"/>
          </a:xfrm>
          <a:prstGeom prst="borderCallout1">
            <a:avLst>
              <a:gd name="adj1" fmla="val 95217"/>
              <a:gd name="adj2" fmla="val 47574"/>
              <a:gd name="adj3" fmla="val 125895"/>
              <a:gd name="adj4" fmla="val 39652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en-US" altLang="ja-JP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ボタンを押下すると、権限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される</a:t>
            </a:r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  <a:p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6457048" y="2795532"/>
            <a:ext cx="1385549" cy="222879"/>
          </a:xfrm>
          <a:prstGeom prst="borderCallout1">
            <a:avLst>
              <a:gd name="adj1" fmla="val 102500"/>
              <a:gd name="adj2" fmla="val 48928"/>
              <a:gd name="adj3" fmla="val 168602"/>
              <a:gd name="adj4" fmla="val 110618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③チェックボタンを押下。</a:t>
            </a:r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5405383" y="2475581"/>
            <a:ext cx="1796780" cy="230289"/>
          </a:xfrm>
          <a:prstGeom prst="borderCallout1">
            <a:avLst>
              <a:gd name="adj1" fmla="val 102500"/>
              <a:gd name="adj2" fmla="val 48928"/>
              <a:gd name="adj3" fmla="val 279562"/>
              <a:gd name="adj4" fmla="val 31005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②変更したい権限を選択。</a:t>
            </a:r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597145" y="4578604"/>
            <a:ext cx="2758788" cy="209188"/>
          </a:xfrm>
          <a:prstGeom prst="rect">
            <a:avLst/>
          </a:prstGeom>
        </p:spPr>
        <p:txBody>
          <a:bodyPr wrap="none" lIns="72000" tIns="36000" rIns="36000" bIns="3600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u="sng" kern="0" dirty="0" smtClean="0">
                <a:latin typeface="+mn-ea"/>
                <a:cs typeface="Meiryo UI" panose="020B0604030504040204" pitchFamily="50" charset="-128"/>
              </a:rPr>
              <a:t>3-3. </a:t>
            </a:r>
            <a:r>
              <a:rPr lang="ja-JP" altLang="en-US" sz="1000" b="1" u="sng" kern="0" dirty="0" smtClean="0">
                <a:latin typeface="+mn-ea"/>
                <a:cs typeface="Meiryo UI" panose="020B0604030504040204" pitchFamily="50" charset="-128"/>
              </a:rPr>
              <a:t>利用</a:t>
            </a:r>
            <a:r>
              <a:rPr lang="ja-JP" altLang="en-US" sz="1000" b="1" u="sng" kern="0" dirty="0">
                <a:latin typeface="+mn-ea"/>
                <a:cs typeface="Meiryo UI" panose="020B0604030504040204" pitchFamily="50" charset="-128"/>
              </a:rPr>
              <a:t>権限の削除</a:t>
            </a:r>
          </a:p>
        </p:txBody>
      </p:sp>
      <p:sp>
        <p:nvSpPr>
          <p:cNvPr id="76" name="正方形/長方形 75"/>
          <p:cNvSpPr/>
          <p:nvPr/>
        </p:nvSpPr>
        <p:spPr bwMode="auto">
          <a:xfrm>
            <a:off x="4733596" y="5619341"/>
            <a:ext cx="352098" cy="29265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77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5142061" y="5361544"/>
            <a:ext cx="2852287" cy="257797"/>
          </a:xfrm>
          <a:prstGeom prst="borderCallout1">
            <a:avLst>
              <a:gd name="adj1" fmla="val 92612"/>
              <a:gd name="adj2" fmla="val 3965"/>
              <a:gd name="adj3" fmla="val 132182"/>
              <a:gd name="adj4" fmla="val -464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①削除したい権限の、ゴミ箱アイコンを押下。</a:t>
            </a:r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 bwMode="auto">
          <a:xfrm>
            <a:off x="8128528" y="6290912"/>
            <a:ext cx="830317" cy="2380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79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5492584" y="6142829"/>
            <a:ext cx="2576799" cy="232752"/>
          </a:xfrm>
          <a:prstGeom prst="borderCallout1">
            <a:avLst>
              <a:gd name="adj1" fmla="val 96223"/>
              <a:gd name="adj2" fmla="val 82175"/>
              <a:gd name="adj3" fmla="val 142860"/>
              <a:gd name="adj4" fmla="val 100832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en-US" altLang="ja-JP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ボタンを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押下。権限が削除される</a:t>
            </a:r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  <a:p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4369526" y="1022040"/>
            <a:ext cx="40152" cy="555530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正方形/長方形 47"/>
          <p:cNvSpPr/>
          <p:nvPr/>
        </p:nvSpPr>
        <p:spPr bwMode="auto">
          <a:xfrm>
            <a:off x="1258166" y="3436032"/>
            <a:ext cx="2608392" cy="2261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0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680000" y="3808187"/>
            <a:ext cx="2138684" cy="256649"/>
          </a:xfrm>
          <a:prstGeom prst="borderCallout1">
            <a:avLst>
              <a:gd name="adj1" fmla="val 944"/>
              <a:gd name="adj2" fmla="val 47994"/>
              <a:gd name="adj3" fmla="val -76837"/>
              <a:gd name="adj4" fmla="val 43647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「複数のワークグループ」と表示される。</a:t>
            </a:r>
            <a:endParaRPr lang="ja-JP" altLang="en-US" sz="105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204421" y="1124723"/>
            <a:ext cx="3169400" cy="491708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kumimoji="0" lang="ja-JP" altLang="en-US" sz="1000" kern="0" dirty="0" smtClean="0">
                <a:solidFill>
                  <a:prstClr val="black"/>
                </a:solidFill>
              </a:rPr>
              <a:t>複数</a:t>
            </a:r>
            <a:r>
              <a:rPr kumimoji="0" lang="ja-JP" altLang="en-US" sz="1000" kern="0" dirty="0">
                <a:solidFill>
                  <a:prstClr val="black"/>
                </a:solidFill>
              </a:rPr>
              <a:t>のワークグループ</a:t>
            </a:r>
            <a:r>
              <a:rPr kumimoji="0" lang="ja-JP" altLang="en-US" sz="1000" kern="0" dirty="0" smtClean="0">
                <a:solidFill>
                  <a:prstClr val="black"/>
                </a:solidFill>
              </a:rPr>
              <a:t>を追加した場合は、下記</a:t>
            </a:r>
            <a:r>
              <a:rPr kumimoji="0" lang="ja-JP" altLang="en-US" sz="1000" kern="0" dirty="0">
                <a:solidFill>
                  <a:prstClr val="black"/>
                </a:solidFill>
              </a:rPr>
              <a:t>のように表示</a:t>
            </a:r>
            <a:r>
              <a:rPr kumimoji="0" lang="ja-JP" altLang="en-US" sz="1000" kern="0" dirty="0" smtClean="0">
                <a:solidFill>
                  <a:prstClr val="black"/>
                </a:solidFill>
              </a:rPr>
              <a:t>される</a:t>
            </a:r>
            <a:r>
              <a:rPr kumimoji="0" lang="ja-JP" altLang="en-US" sz="1000" kern="0" dirty="0">
                <a:solidFill>
                  <a:prstClr val="black"/>
                </a:solidFill>
              </a:rPr>
              <a:t>。</a:t>
            </a:r>
            <a:endParaRPr kumimoji="0" lang="en-US" altLang="ja-JP" sz="1000" kern="0" dirty="0" smtClean="0">
              <a:solidFill>
                <a:prstClr val="black"/>
              </a:solidFill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DEFB375C-FA3A-4AA4-8402-D19220ADCA43}"/>
              </a:ext>
            </a:extLst>
          </p:cNvPr>
          <p:cNvGrpSpPr/>
          <p:nvPr/>
        </p:nvGrpSpPr>
        <p:grpSpPr>
          <a:xfrm>
            <a:off x="4276816" y="553116"/>
            <a:ext cx="5543015" cy="358232"/>
            <a:chOff x="4727214" y="466178"/>
            <a:chExt cx="4792662" cy="309592"/>
          </a:xfrm>
        </p:grpSpPr>
        <p:sp>
          <p:nvSpPr>
            <p:cNvPr id="54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4727214" y="617611"/>
              <a:ext cx="577904" cy="158159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5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5262227" y="617611"/>
              <a:ext cx="824431" cy="158159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6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6054479" y="617611"/>
              <a:ext cx="1094777" cy="158159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b="1" kern="0" dirty="0" smtClean="0">
                  <a:latin typeface="+mn-ea"/>
                  <a:cs typeface="Meiryo UI" panose="020B0604030504040204" pitchFamily="50" charset="-128"/>
                </a:rPr>
                <a:t>オペレータ追加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.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900" b="1" kern="0" dirty="0" smtClean="0"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1000" b="1" kern="0" dirty="0"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7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7132708" y="617612"/>
              <a:ext cx="808799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8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941508" y="617611"/>
              <a:ext cx="761791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卸商品追加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9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703300" y="617611"/>
              <a:ext cx="816576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60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4727214" y="466178"/>
              <a:ext cx="4775508" cy="9917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（準備編）</a:t>
              </a:r>
              <a:endParaRPr kumimoji="0" lang="ja-JP" altLang="en-US" sz="800" kern="0" dirty="0"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35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56996" y="70728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オペレータ</a:t>
            </a:r>
            <a:r>
              <a:rPr lang="ja-JP" altLang="en-US" sz="1200" kern="0" dirty="0">
                <a:solidFill>
                  <a:schemeClr val="tx1"/>
                </a:solidFill>
              </a:rPr>
              <a:t>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36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5922069" y="65215"/>
            <a:ext cx="925422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小売テナント</a:t>
            </a:r>
          </a:p>
        </p:txBody>
      </p:sp>
      <p:sp>
        <p:nvSpPr>
          <p:cNvPr id="37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926318" y="65215"/>
            <a:ext cx="951098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</p:spTree>
    <p:extLst>
      <p:ext uri="{BB962C8B-B14F-4D97-AF65-F5344CB8AC3E}">
        <p14:creationId xmlns:p14="http://schemas.microsoft.com/office/powerpoint/2010/main" val="25878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188" y="4209628"/>
            <a:ext cx="5054022" cy="22801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565" y="1618067"/>
            <a:ext cx="5206435" cy="213378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1.2.3. </a:t>
            </a:r>
            <a:r>
              <a:rPr lang="ja-JP" altLang="en-US" dirty="0" smtClean="0"/>
              <a:t>オペレータの無効化</a:t>
            </a:r>
            <a:r>
              <a:rPr lang="en-US" altLang="ja-JP" dirty="0"/>
              <a:t>(</a:t>
            </a:r>
            <a:r>
              <a:rPr lang="en-US" altLang="ja-JP" dirty="0" smtClean="0"/>
              <a:t>1/2)</a:t>
            </a:r>
            <a:endParaRPr kumimoji="1" lang="ja-JP" altLang="en-US" dirty="0"/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4597232" y="1426498"/>
            <a:ext cx="28862" cy="520716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テキスト プレースホルダー 5"/>
          <p:cNvSpPr>
            <a:spLocks noGrp="1"/>
          </p:cNvSpPr>
          <p:nvPr>
            <p:ph type="body" sz="quarter" idx="11"/>
          </p:nvPr>
        </p:nvSpPr>
        <p:spPr>
          <a:xfrm>
            <a:off x="348420" y="529569"/>
            <a:ext cx="9279015" cy="351446"/>
          </a:xfrm>
        </p:spPr>
        <p:txBody>
          <a:bodyPr/>
          <a:lstStyle/>
          <a:p>
            <a:r>
              <a:rPr lang="ja-JP" altLang="en-US" dirty="0"/>
              <a:t>オペレータを無効化にすることで、ログイン含む機能が使用不可となる。</a:t>
            </a:r>
            <a:endParaRPr kumimoji="0"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377" y="1574368"/>
            <a:ext cx="4051741" cy="16607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61772" y="1211616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1</a:t>
            </a:r>
            <a:r>
              <a:rPr lang="ja-JP" altLang="en-US" sz="1000" kern="0" dirty="0" err="1" smtClean="0"/>
              <a:t>．</a:t>
            </a:r>
            <a:r>
              <a:rPr lang="ja-JP" altLang="en-US" sz="1000" kern="0" dirty="0" smtClean="0"/>
              <a:t>右の▼を押下し、「オペレータを無効にする」を選択す</a:t>
            </a:r>
            <a:r>
              <a:rPr lang="ja-JP" altLang="en-US" sz="1000" kern="0" dirty="0"/>
              <a:t>る</a:t>
            </a:r>
            <a:r>
              <a:rPr lang="ja-JP" altLang="en-US" sz="1000" kern="0" dirty="0" smtClean="0"/>
              <a:t>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448377" y="2849525"/>
            <a:ext cx="3361623" cy="37477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61772" y="3255742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2</a:t>
            </a:r>
            <a:r>
              <a:rPr lang="ja-JP" altLang="en-US" sz="1000" kern="0" dirty="0" err="1" smtClean="0"/>
              <a:t>．</a:t>
            </a:r>
            <a:r>
              <a:rPr lang="en-US" altLang="ja-JP" sz="1000" kern="0" dirty="0" smtClean="0"/>
              <a:t>OK</a:t>
            </a:r>
            <a:r>
              <a:rPr lang="ja-JP" altLang="en-US" sz="1000" kern="0" dirty="0" err="1" smtClean="0"/>
              <a:t>を押</a:t>
            </a:r>
            <a:r>
              <a:rPr lang="ja-JP" altLang="en-US" sz="1000" kern="0" dirty="0" smtClean="0"/>
              <a:t>下し、オペレータを無効化する。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160" y="3649931"/>
            <a:ext cx="3489203" cy="3031998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 bwMode="auto">
          <a:xfrm>
            <a:off x="2541181" y="6140301"/>
            <a:ext cx="1095154" cy="32881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49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4758293" y="1319812"/>
            <a:ext cx="4920873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3</a:t>
            </a:r>
            <a:r>
              <a:rPr lang="ja-JP" altLang="en-US" sz="1000" kern="0" dirty="0" err="1" smtClean="0"/>
              <a:t>．</a:t>
            </a:r>
            <a:r>
              <a:rPr lang="ja-JP" altLang="en-US" sz="1000" dirty="0"/>
              <a:t>直後、オペレータ一覧画面に画面遷移し、無効化</a:t>
            </a:r>
            <a:r>
              <a:rPr lang="ja-JP" altLang="en-US" sz="1000" dirty="0" smtClean="0"/>
              <a:t>したポップアップ</a:t>
            </a:r>
            <a:r>
              <a:rPr lang="ja-JP" altLang="en-US" sz="1000" dirty="0"/>
              <a:t>が画面上部に表示される</a:t>
            </a:r>
            <a:r>
              <a:rPr lang="ja-JP" altLang="en-US" sz="1000" dirty="0" smtClean="0"/>
              <a:t>。</a:t>
            </a:r>
            <a:endParaRPr lang="ja-JP" altLang="en-US" sz="1000" dirty="0"/>
          </a:p>
        </p:txBody>
      </p:sp>
      <p:sp>
        <p:nvSpPr>
          <p:cNvPr id="51" name="正方形/長方形 50"/>
          <p:cNvSpPr/>
          <p:nvPr/>
        </p:nvSpPr>
        <p:spPr bwMode="auto">
          <a:xfrm>
            <a:off x="4758293" y="1644349"/>
            <a:ext cx="5036720" cy="1947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4788625" y="4755778"/>
            <a:ext cx="1008847" cy="1688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788625" y="3862486"/>
            <a:ext cx="3544807" cy="39586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ja-JP" sz="1050" b="1" kern="0" dirty="0"/>
              <a:t>4</a:t>
            </a:r>
            <a:r>
              <a:rPr lang="en-US" altLang="ja-JP" sz="1050" b="1" kern="0" dirty="0" smtClean="0"/>
              <a:t>. </a:t>
            </a:r>
            <a:r>
              <a:rPr lang="ja-JP" altLang="en-US" sz="1050" b="1" kern="0" dirty="0" smtClean="0"/>
              <a:t>画面</a:t>
            </a:r>
            <a:r>
              <a:rPr lang="ja-JP" altLang="en-US" sz="1050" b="1" kern="0" dirty="0"/>
              <a:t>左部の「▼ステータス」から「無効」にチェックをいれると</a:t>
            </a:r>
            <a:r>
              <a:rPr lang="ja-JP" altLang="en-US" sz="1050" b="1" kern="0" dirty="0" smtClean="0"/>
              <a:t>、</a:t>
            </a:r>
            <a:endParaRPr lang="en-US" altLang="ja-JP" sz="1050" b="1" kern="0" dirty="0" smtClean="0"/>
          </a:p>
          <a:p>
            <a:r>
              <a:rPr lang="ja-JP" altLang="en-US" sz="1050" b="1" kern="0" dirty="0" smtClean="0"/>
              <a:t>　　　無効化</a:t>
            </a:r>
            <a:r>
              <a:rPr lang="ja-JP" altLang="en-US" sz="1050" b="1" kern="0" dirty="0"/>
              <a:t>したオペレータが確認</a:t>
            </a:r>
            <a:r>
              <a:rPr lang="ja-JP" altLang="en-US" sz="1050" b="1" kern="0" dirty="0" smtClean="0"/>
              <a:t>できる</a:t>
            </a:r>
            <a:endParaRPr lang="ja-JP" altLang="en-US" sz="1050" b="1" kern="0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EFB375C-FA3A-4AA4-8402-D19220ADCA43}"/>
              </a:ext>
            </a:extLst>
          </p:cNvPr>
          <p:cNvGrpSpPr/>
          <p:nvPr/>
        </p:nvGrpSpPr>
        <p:grpSpPr>
          <a:xfrm>
            <a:off x="4184377" y="826909"/>
            <a:ext cx="5543015" cy="358232"/>
            <a:chOff x="4727214" y="466178"/>
            <a:chExt cx="4792662" cy="309592"/>
          </a:xfrm>
        </p:grpSpPr>
        <p:sp>
          <p:nvSpPr>
            <p:cNvPr id="35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4727214" y="617611"/>
              <a:ext cx="577904" cy="158159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6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5262227" y="617611"/>
              <a:ext cx="824431" cy="158159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8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6054479" y="617611"/>
              <a:ext cx="1094777" cy="158159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b="1" kern="0" dirty="0" smtClean="0">
                  <a:latin typeface="+mn-ea"/>
                  <a:cs typeface="Meiryo UI" panose="020B0604030504040204" pitchFamily="50" charset="-128"/>
                </a:rPr>
                <a:t>オペレータ追加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.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900" b="1" kern="0" dirty="0" smtClean="0"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1000" b="1" kern="0" dirty="0"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9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7132708" y="617612"/>
              <a:ext cx="808799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8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941508" y="617611"/>
              <a:ext cx="761791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卸商品追加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9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703300" y="617611"/>
              <a:ext cx="816576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60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4727214" y="466178"/>
              <a:ext cx="4775508" cy="9917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（準備編）</a:t>
              </a:r>
              <a:endParaRPr kumimoji="0" lang="ja-JP" altLang="en-US" sz="800" kern="0" dirty="0"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42" name="正方形/長方形 41"/>
          <p:cNvSpPr/>
          <p:nvPr/>
        </p:nvSpPr>
        <p:spPr bwMode="auto">
          <a:xfrm>
            <a:off x="9028386" y="6067107"/>
            <a:ext cx="446316" cy="1760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4345" y="5072693"/>
            <a:ext cx="1483207" cy="523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直線コネクタ 3"/>
          <p:cNvCxnSpPr>
            <a:stCxn id="41" idx="2"/>
          </p:cNvCxnSpPr>
          <p:nvPr/>
        </p:nvCxnSpPr>
        <p:spPr bwMode="auto">
          <a:xfrm>
            <a:off x="8965949" y="5596438"/>
            <a:ext cx="235858" cy="4628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56996" y="70728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オペレータ</a:t>
            </a:r>
            <a:r>
              <a:rPr lang="ja-JP" altLang="en-US" sz="1200" kern="0" dirty="0">
                <a:solidFill>
                  <a:schemeClr val="tx1"/>
                </a:solidFill>
              </a:rPr>
              <a:t>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43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5922069" y="65215"/>
            <a:ext cx="925422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小売テナント</a:t>
            </a:r>
          </a:p>
        </p:txBody>
      </p:sp>
      <p:sp>
        <p:nvSpPr>
          <p:cNvPr id="48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926318" y="65215"/>
            <a:ext cx="951098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</p:spTree>
    <p:extLst>
      <p:ext uri="{BB962C8B-B14F-4D97-AF65-F5344CB8AC3E}">
        <p14:creationId xmlns:p14="http://schemas.microsoft.com/office/powerpoint/2010/main" val="39977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1.2.3</a:t>
            </a:r>
            <a:r>
              <a:rPr lang="en-US" altLang="ja-JP" dirty="0" smtClean="0"/>
              <a:t>. </a:t>
            </a:r>
            <a:r>
              <a:rPr lang="ja-JP" altLang="en-US" dirty="0" smtClean="0"/>
              <a:t>オペレータ</a:t>
            </a:r>
            <a:r>
              <a:rPr lang="ja-JP" altLang="en-US" dirty="0" smtClean="0"/>
              <a:t>の無効化</a:t>
            </a:r>
            <a:r>
              <a:rPr lang="en-US" altLang="ja-JP" dirty="0" smtClean="0"/>
              <a:t>(</a:t>
            </a:r>
            <a:r>
              <a:rPr lang="en-US" altLang="ja-JP" dirty="0"/>
              <a:t>2</a:t>
            </a:r>
            <a:r>
              <a:rPr lang="en-US" altLang="ja-JP" dirty="0" smtClean="0"/>
              <a:t>/2)</a:t>
            </a:r>
            <a:endParaRPr kumimoji="1" lang="ja-JP" altLang="en-US" dirty="0"/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4714793" y="1369121"/>
            <a:ext cx="28862" cy="520716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506" y="1369121"/>
            <a:ext cx="4121835" cy="2452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テキスト ボックス 28"/>
          <p:cNvSpPr txBox="1"/>
          <p:nvPr/>
        </p:nvSpPr>
        <p:spPr>
          <a:xfrm>
            <a:off x="277313" y="990504"/>
            <a:ext cx="2291259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ja-JP" sz="1050" b="1" kern="0" dirty="0" smtClean="0"/>
              <a:t>5.</a:t>
            </a:r>
            <a:r>
              <a:rPr lang="ja-JP" altLang="en-US" sz="1050" b="1" kern="0" dirty="0" smtClean="0"/>
              <a:t>無効化</a:t>
            </a:r>
            <a:r>
              <a:rPr lang="ja-JP" altLang="en-US" sz="1050" b="1" kern="0" dirty="0"/>
              <a:t>したオペレータはログイン不可</a:t>
            </a:r>
            <a:r>
              <a:rPr lang="ja-JP" altLang="en-US" sz="1050" b="1" kern="0" dirty="0" smtClean="0"/>
              <a:t>。</a:t>
            </a:r>
            <a:endParaRPr lang="ja-JP" altLang="en-US" sz="1050" b="1" kern="0" dirty="0"/>
          </a:p>
        </p:txBody>
      </p:sp>
      <p:sp>
        <p:nvSpPr>
          <p:cNvPr id="34" name="吹き出し: 線 4">
            <a:extLst>
              <a:ext uri="{FF2B5EF4-FFF2-40B4-BE49-F238E27FC236}">
                <a16:creationId xmlns:a16="http://schemas.microsoft.com/office/drawing/2014/main" id="{FE640A6B-994A-4EAD-A309-E56D92AA61B8}"/>
              </a:ext>
            </a:extLst>
          </p:cNvPr>
          <p:cNvSpPr/>
          <p:nvPr/>
        </p:nvSpPr>
        <p:spPr>
          <a:xfrm>
            <a:off x="1846623" y="1599648"/>
            <a:ext cx="2368002" cy="683486"/>
          </a:xfrm>
          <a:prstGeom prst="borderCallout1">
            <a:avLst>
              <a:gd name="adj1" fmla="val 107551"/>
              <a:gd name="adj2" fmla="val 48209"/>
              <a:gd name="adj3" fmla="val 221937"/>
              <a:gd name="adj4" fmla="val 36511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無効化したオペレータでログインしようとした場合、</a:t>
            </a:r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エラーメッセージが表示される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05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Account is disabled. Contact admin.</a:t>
            </a:r>
            <a:r>
              <a:rPr lang="ja-JP" altLang="en-US" sz="1050" dirty="0" smtClean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5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1050" dirty="0" smtClean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263" y="5304266"/>
            <a:ext cx="2642361" cy="1272020"/>
          </a:xfrm>
          <a:prstGeom prst="rect">
            <a:avLst/>
          </a:prstGeom>
        </p:spPr>
      </p:pic>
      <p:sp>
        <p:nvSpPr>
          <p:cNvPr id="37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88263" y="4851924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1</a:t>
            </a:r>
            <a:r>
              <a:rPr lang="ja-JP" altLang="en-US" sz="1000" kern="0" dirty="0" err="1" smtClean="0"/>
              <a:t>．</a:t>
            </a:r>
            <a:r>
              <a:rPr lang="ja-JP" altLang="en-US" sz="1000" kern="0" dirty="0" smtClean="0"/>
              <a:t>無効化したオペレータに対し、右の▼を押下し、</a:t>
            </a:r>
            <a:endParaRPr lang="en-US" altLang="ja-JP" sz="1000" kern="0" dirty="0" smtClean="0"/>
          </a:p>
          <a:p>
            <a:pPr defTabSz="914400"/>
            <a:r>
              <a:rPr lang="ja-JP" altLang="en-US" sz="1000" kern="0" dirty="0" smtClean="0"/>
              <a:t>「オペレータを</a:t>
            </a:r>
            <a:r>
              <a:rPr lang="ja-JP" altLang="en-US" sz="1000" kern="0" dirty="0"/>
              <a:t>有効</a:t>
            </a:r>
            <a:r>
              <a:rPr lang="ja-JP" altLang="en-US" sz="1000" kern="0" dirty="0" smtClean="0"/>
              <a:t>にする」を選択す</a:t>
            </a:r>
            <a:r>
              <a:rPr lang="ja-JP" altLang="en-US" sz="1000" kern="0" dirty="0"/>
              <a:t>る</a:t>
            </a:r>
            <a:r>
              <a:rPr lang="ja-JP" altLang="en-US" sz="1000" kern="0" dirty="0" smtClean="0"/>
              <a:t>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77313" y="4540004"/>
            <a:ext cx="2828266" cy="2342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US" altLang="ja-JP" sz="1050" b="1" kern="0" dirty="0" smtClean="0"/>
              <a:t>【</a:t>
            </a:r>
            <a:r>
              <a:rPr lang="ja-JP" altLang="en-US" sz="1050" b="1" kern="0" dirty="0" smtClean="0"/>
              <a:t>補足</a:t>
            </a:r>
            <a:r>
              <a:rPr lang="en-US" altLang="ja-JP" sz="1050" b="1" kern="0" dirty="0" smtClean="0"/>
              <a:t>】</a:t>
            </a:r>
            <a:r>
              <a:rPr lang="ja-JP" altLang="en-US" sz="1050" b="1" kern="0" dirty="0" smtClean="0"/>
              <a:t>無効化</a:t>
            </a:r>
            <a:r>
              <a:rPr lang="ja-JP" altLang="en-US" sz="1050" b="1" kern="0" dirty="0"/>
              <a:t>した</a:t>
            </a:r>
            <a:r>
              <a:rPr lang="ja-JP" altLang="en-US" sz="1050" b="1" kern="0" dirty="0" smtClean="0"/>
              <a:t>オペレータを有効にしたい場合</a:t>
            </a:r>
            <a:endParaRPr lang="ja-JP" altLang="en-US" sz="1050" b="1" kern="0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8" y="1599647"/>
            <a:ext cx="2456786" cy="2175519"/>
          </a:xfrm>
          <a:prstGeom prst="rect">
            <a:avLst/>
          </a:prstGeom>
        </p:spPr>
      </p:pic>
      <p:sp>
        <p:nvSpPr>
          <p:cNvPr id="49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4899061" y="1268282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2</a:t>
            </a:r>
            <a:r>
              <a:rPr lang="ja-JP" altLang="en-US" sz="1000" kern="0" dirty="0" err="1" smtClean="0"/>
              <a:t>．</a:t>
            </a:r>
            <a:r>
              <a:rPr lang="en-US" altLang="ja-JP" sz="1000" kern="0" dirty="0" smtClean="0"/>
              <a:t>OK</a:t>
            </a:r>
            <a:r>
              <a:rPr lang="ja-JP" altLang="en-US" sz="1000" kern="0" dirty="0" err="1" smtClean="0"/>
              <a:t>を押</a:t>
            </a:r>
            <a:r>
              <a:rPr lang="ja-JP" altLang="en-US" sz="1000" kern="0" dirty="0" smtClean="0"/>
              <a:t>下し、オペレータを有効化する。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4899061" y="3806623"/>
            <a:ext cx="4920873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3</a:t>
            </a:r>
            <a:r>
              <a:rPr lang="ja-JP" altLang="en-US" sz="1000" kern="0" dirty="0" err="1" smtClean="0"/>
              <a:t>．</a:t>
            </a:r>
            <a:r>
              <a:rPr lang="ja-JP" altLang="en-US" sz="1000" dirty="0"/>
              <a:t>直後、オペレータ一覧画面に画面遷移し</a:t>
            </a:r>
            <a:r>
              <a:rPr lang="ja-JP" altLang="en-US" sz="1000" dirty="0" smtClean="0"/>
              <a:t>、</a:t>
            </a:r>
            <a:r>
              <a:rPr lang="ja-JP" altLang="en-US" sz="1000" dirty="0"/>
              <a:t>有効</a:t>
            </a:r>
            <a:r>
              <a:rPr lang="ja-JP" altLang="en-US" sz="1000" dirty="0" smtClean="0"/>
              <a:t>化したポップアップ</a:t>
            </a:r>
            <a:r>
              <a:rPr lang="ja-JP" altLang="en-US" sz="1000" dirty="0"/>
              <a:t>が画面上部に表示される</a:t>
            </a:r>
            <a:r>
              <a:rPr lang="ja-JP" altLang="en-US" sz="1000" dirty="0" smtClean="0"/>
              <a:t>。</a:t>
            </a:r>
            <a:endParaRPr lang="ja-JP" altLang="en-US" sz="1000" dirty="0"/>
          </a:p>
        </p:txBody>
      </p:sp>
      <p:sp>
        <p:nvSpPr>
          <p:cNvPr id="52" name="正方形/長方形 51"/>
          <p:cNvSpPr/>
          <p:nvPr/>
        </p:nvSpPr>
        <p:spPr bwMode="auto">
          <a:xfrm>
            <a:off x="496957" y="6187109"/>
            <a:ext cx="1953140" cy="2239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6385448" y="3380897"/>
            <a:ext cx="898221" cy="3345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545" y="4211227"/>
            <a:ext cx="4505334" cy="2627604"/>
          </a:xfrm>
          <a:prstGeom prst="rect">
            <a:avLst/>
          </a:prstGeom>
        </p:spPr>
      </p:pic>
      <p:sp>
        <p:nvSpPr>
          <p:cNvPr id="54" name="正方形/長方形 53"/>
          <p:cNvSpPr/>
          <p:nvPr/>
        </p:nvSpPr>
        <p:spPr bwMode="auto">
          <a:xfrm>
            <a:off x="4953008" y="4192358"/>
            <a:ext cx="4505441" cy="1484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500" tIns="8100" rIns="67500" bIns="3510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</a:pPr>
            <a:endParaRPr lang="ja-JP" altLang="en-US" sz="900">
              <a:latin typeface="ＭＳ Ｐゴシック" charset="-128"/>
              <a:ea typeface="ＭＳ Ｐゴシック" charset="-128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EFB375C-FA3A-4AA4-8402-D19220ADCA43}"/>
              </a:ext>
            </a:extLst>
          </p:cNvPr>
          <p:cNvGrpSpPr/>
          <p:nvPr/>
        </p:nvGrpSpPr>
        <p:grpSpPr>
          <a:xfrm>
            <a:off x="4276919" y="666091"/>
            <a:ext cx="5543015" cy="358232"/>
            <a:chOff x="4727214" y="466178"/>
            <a:chExt cx="4792662" cy="309592"/>
          </a:xfrm>
        </p:grpSpPr>
        <p:sp>
          <p:nvSpPr>
            <p:cNvPr id="35" name="矢印: 五方向 73">
              <a:extLst>
                <a:ext uri="{FF2B5EF4-FFF2-40B4-BE49-F238E27FC236}">
                  <a16:creationId xmlns:a16="http://schemas.microsoft.com/office/drawing/2014/main" id="{3ADCABFF-A7F0-442C-9691-13FA3D166A2B}"/>
                </a:ext>
              </a:extLst>
            </p:cNvPr>
            <p:cNvSpPr/>
            <p:nvPr/>
          </p:nvSpPr>
          <p:spPr>
            <a:xfrm>
              <a:off x="4727214" y="617611"/>
              <a:ext cx="577904" cy="158159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習熟</a:t>
              </a:r>
              <a:endParaRPr kumimoji="0" lang="ja-JP" altLang="en-US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6" name="矢印: 山形 74">
              <a:extLst>
                <a:ext uri="{FF2B5EF4-FFF2-40B4-BE49-F238E27FC236}">
                  <a16:creationId xmlns:a16="http://schemas.microsoft.com/office/drawing/2014/main" id="{76B08D9B-D323-40C6-B0BC-2886CC7E9ADA}"/>
                </a:ext>
              </a:extLst>
            </p:cNvPr>
            <p:cNvSpPr/>
            <p:nvPr/>
          </p:nvSpPr>
          <p:spPr>
            <a:xfrm>
              <a:off x="5262227" y="617611"/>
              <a:ext cx="824431" cy="158159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テナント</a:t>
              </a:r>
              <a:r>
                <a:rPr kumimoji="0" lang="ja-JP" altLang="en-US" sz="8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8" name="矢印: 山形 75">
              <a:extLst>
                <a:ext uri="{FF2B5EF4-FFF2-40B4-BE49-F238E27FC236}">
                  <a16:creationId xmlns:a16="http://schemas.microsoft.com/office/drawing/2014/main" id="{75120AD1-5B0B-4757-B7E0-4597167099D7}"/>
                </a:ext>
              </a:extLst>
            </p:cNvPr>
            <p:cNvSpPr/>
            <p:nvPr/>
          </p:nvSpPr>
          <p:spPr>
            <a:xfrm>
              <a:off x="6054479" y="617611"/>
              <a:ext cx="1094777" cy="158159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b="1" kern="0" dirty="0" smtClean="0">
                  <a:latin typeface="+mn-ea"/>
                  <a:cs typeface="Meiryo UI" panose="020B0604030504040204" pitchFamily="50" charset="-128"/>
                </a:rPr>
                <a:t>オペレータ追加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.</a:t>
              </a:r>
              <a:r>
                <a:rPr kumimoji="0" lang="ja-JP" altLang="en-US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7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r>
                <a:rPr kumimoji="0" lang="ja-JP" altLang="en-US" sz="900" b="1" kern="0" dirty="0" smtClean="0">
                  <a:latin typeface="+mn-ea"/>
                  <a:cs typeface="Meiryo UI" panose="020B0604030504040204" pitchFamily="50" charset="-128"/>
                </a:rPr>
                <a:t> </a:t>
              </a:r>
              <a:endParaRPr kumimoji="0" lang="en-US" altLang="ja-JP" sz="1000" b="1" kern="0" dirty="0"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39" name="矢印: 山形 76">
              <a:extLst>
                <a:ext uri="{FF2B5EF4-FFF2-40B4-BE49-F238E27FC236}">
                  <a16:creationId xmlns:a16="http://schemas.microsoft.com/office/drawing/2014/main" id="{CF959D1B-0E12-437B-AA62-AD8797383823}"/>
                </a:ext>
              </a:extLst>
            </p:cNvPr>
            <p:cNvSpPr/>
            <p:nvPr/>
          </p:nvSpPr>
          <p:spPr>
            <a:xfrm>
              <a:off x="7132708" y="617612"/>
              <a:ext cx="808799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サービス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追加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6" name="矢印: 山形 77">
              <a:extLst>
                <a:ext uri="{FF2B5EF4-FFF2-40B4-BE49-F238E27FC236}">
                  <a16:creationId xmlns:a16="http://schemas.microsoft.com/office/drawing/2014/main" id="{D8CB43BD-EEAF-4C20-ACA0-685D0A3DC027}"/>
                </a:ext>
              </a:extLst>
            </p:cNvPr>
            <p:cNvSpPr/>
            <p:nvPr/>
          </p:nvSpPr>
          <p:spPr>
            <a:xfrm>
              <a:off x="7941508" y="617611"/>
              <a:ext cx="761791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卸商品追加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卸売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7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7" name="矢印: 山形 78">
              <a:extLst>
                <a:ext uri="{FF2B5EF4-FFF2-40B4-BE49-F238E27FC236}">
                  <a16:creationId xmlns:a16="http://schemas.microsoft.com/office/drawing/2014/main" id="{79DBEF8D-B251-47F3-932E-907E42EB90AC}"/>
                </a:ext>
              </a:extLst>
            </p:cNvPr>
            <p:cNvSpPr/>
            <p:nvPr/>
          </p:nvSpPr>
          <p:spPr>
            <a:xfrm>
              <a:off x="8703300" y="617611"/>
              <a:ext cx="816576" cy="150985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7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小売商品追加</a:t>
              </a:r>
              <a:r>
                <a:rPr kumimoji="0" lang="ja-JP" altLang="en-US" sz="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 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(</a:t>
              </a:r>
              <a:r>
                <a:rPr kumimoji="0" lang="ja-JP" altLang="en-US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小売</a:t>
              </a:r>
              <a:r>
                <a:rPr kumimoji="0" lang="en-US" altLang="ja-JP" sz="60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)</a:t>
              </a:r>
              <a:endParaRPr kumimoji="0" lang="en-US" altLang="ja-JP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58" name="矢印: 五方向 80">
              <a:extLst>
                <a:ext uri="{FF2B5EF4-FFF2-40B4-BE49-F238E27FC236}">
                  <a16:creationId xmlns:a16="http://schemas.microsoft.com/office/drawing/2014/main" id="{1417571D-B7E0-4011-84B1-D2FBB4589DC1}"/>
                </a:ext>
              </a:extLst>
            </p:cNvPr>
            <p:cNvSpPr/>
            <p:nvPr/>
          </p:nvSpPr>
          <p:spPr>
            <a:xfrm>
              <a:off x="4727214" y="466178"/>
              <a:ext cx="4775508" cy="9917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en-US" altLang="ja-JP" sz="800" kern="0" dirty="0" smtClean="0">
                  <a:latin typeface="+mn-ea"/>
                  <a:cs typeface="Meiryo UI" panose="020B0604030504040204" pitchFamily="50" charset="-128"/>
                </a:rPr>
                <a:t>Fulfillment</a:t>
              </a:r>
              <a:r>
                <a:rPr kumimoji="0" lang="ja-JP" altLang="en-US" sz="800" kern="0" dirty="0" smtClean="0">
                  <a:latin typeface="+mn-ea"/>
                  <a:cs typeface="Meiryo UI" panose="020B0604030504040204" pitchFamily="50" charset="-128"/>
                </a:rPr>
                <a:t>（準備編）</a:t>
              </a:r>
              <a:endParaRPr kumimoji="0" lang="ja-JP" altLang="en-US" sz="800" kern="0" dirty="0"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28" name="タイトル 4">
            <a:extLst>
              <a:ext uri="{FF2B5EF4-FFF2-40B4-BE49-F238E27FC236}">
                <a16:creationId xmlns:a16="http://schemas.microsoft.com/office/drawing/2014/main" id="{E0BE0A72-1079-4041-AE18-DFFCA103654C}"/>
              </a:ext>
            </a:extLst>
          </p:cNvPr>
          <p:cNvSpPr txBox="1">
            <a:spLocks/>
          </p:cNvSpPr>
          <p:nvPr/>
        </p:nvSpPr>
        <p:spPr>
          <a:xfrm>
            <a:off x="7956996" y="70728"/>
            <a:ext cx="983941" cy="257355"/>
          </a:xfrm>
          <a:prstGeom prst="rect">
            <a:avLst/>
          </a:prstGeom>
          <a:solidFill>
            <a:srgbClr val="ECCC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1200" kern="0" dirty="0" smtClean="0">
                <a:solidFill>
                  <a:schemeClr val="tx1"/>
                </a:solidFill>
              </a:rPr>
              <a:t>オペレータ</a:t>
            </a:r>
            <a:r>
              <a:rPr lang="ja-JP" altLang="en-US" sz="1200" kern="0" dirty="0">
                <a:solidFill>
                  <a:schemeClr val="tx1"/>
                </a:solidFill>
              </a:rPr>
              <a:t>追加</a:t>
            </a:r>
            <a:endParaRPr lang="en-US" altLang="ja-JP" sz="1200" kern="0" dirty="0">
              <a:solidFill>
                <a:schemeClr val="tx1"/>
              </a:solidFill>
            </a:endParaRPr>
          </a:p>
        </p:txBody>
      </p:sp>
      <p:sp>
        <p:nvSpPr>
          <p:cNvPr id="30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5922069" y="65215"/>
            <a:ext cx="925422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小売テナント</a:t>
            </a:r>
          </a:p>
        </p:txBody>
      </p:sp>
      <p:sp>
        <p:nvSpPr>
          <p:cNvPr id="40" name="タイトル 4">
            <a:extLst>
              <a:ext uri="{FF2B5EF4-FFF2-40B4-BE49-F238E27FC236}">
                <a16:creationId xmlns:a16="http://schemas.microsoft.com/office/drawing/2014/main" id="{F07693C4-C3BA-43CC-B035-1A4B0E58D7F8}"/>
              </a:ext>
            </a:extLst>
          </p:cNvPr>
          <p:cNvSpPr txBox="1">
            <a:spLocks/>
          </p:cNvSpPr>
          <p:nvPr/>
        </p:nvSpPr>
        <p:spPr>
          <a:xfrm>
            <a:off x="6926318" y="65215"/>
            <a:ext cx="951098" cy="25735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>
            <a:defPPr>
              <a:defRPr lang="ja-JP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 b="1" ker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004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008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dirty="0"/>
              <a:t>卸売テナント</a:t>
            </a:r>
          </a:p>
        </p:txBody>
      </p:sp>
    </p:spTree>
    <p:extLst>
      <p:ext uri="{BB962C8B-B14F-4D97-AF65-F5344CB8AC3E}">
        <p14:creationId xmlns:p14="http://schemas.microsoft.com/office/powerpoint/2010/main" val="25593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0_標準デザイン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a:spPr>
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843745">
          <a:defRPr kumimoji="0" sz="1000" kern="0" dirty="0" smtClean="0">
            <a:solidFill>
              <a:prstClr val="black"/>
            </a:solidFill>
            <a:latin typeface="+mn-ea"/>
            <a:cs typeface="Meiryo UI" panose="020B0604030504040204" pitchFamily="50" charset="-128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>
          <a:noFill/>
        </a:ln>
        <a:effectLst/>
      </a:spPr>
      <a:bodyPr lIns="36000" tIns="36000" rIns="36000" bIns="36000" anchor="ctr"/>
      <a:lstStyle>
        <a:defPPr algn="ctr">
          <a:defRPr sz="2000" b="0" kern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J成果物雛形.potx" id="{9471AEB3-69A5-4CA2-95E0-6A3A4F230F74}" vid="{E0D8C976-4BC7-425E-8355-CD31F6526E8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3EAAB300D19459DFC38D5B31A1AB8" ma:contentTypeVersion="13" ma:contentTypeDescription="Create a new document." ma:contentTypeScope="" ma:versionID="5e1b4b979e0da8fd226b4085b294a8ac">
  <xsd:schema xmlns:xsd="http://www.w3.org/2001/XMLSchema" xmlns:xs="http://www.w3.org/2001/XMLSchema" xmlns:p="http://schemas.microsoft.com/office/2006/metadata/properties" xmlns:ns2="033cbc28-5e18-4ff6-8df8-4e2e50aea951" xmlns:ns3="ab12f157-74b9-4ea6-b350-bf08c0ea5c2b" targetNamespace="http://schemas.microsoft.com/office/2006/metadata/properties" ma:root="true" ma:fieldsID="3c03684d6d25b6939eb7a12f801e0b69" ns2:_="" ns3:_="">
    <xsd:import namespace="033cbc28-5e18-4ff6-8df8-4e2e50aea951"/>
    <xsd:import namespace="ab12f157-74b9-4ea6-b350-bf08c0ea5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cbc28-5e18-4ff6-8df8-4e2e50aea9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2f157-74b9-4ea6-b350-bf08c0ea5c2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33cbc28-5e18-4ff6-8df8-4e2e50aea951" xsi:nil="true"/>
  </documentManagement>
</p:properties>
</file>

<file path=customXml/itemProps1.xml><?xml version="1.0" encoding="utf-8"?>
<ds:datastoreItem xmlns:ds="http://schemas.openxmlformats.org/officeDocument/2006/customXml" ds:itemID="{3C47F418-E917-486F-B2B5-A819F3FEC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3cbc28-5e18-4ff6-8df8-4e2e50aea951"/>
    <ds:schemaRef ds:uri="ab12f157-74b9-4ea6-b350-bf08c0ea5c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1B5B04-80F1-4C79-B8A5-E9AD26D3B2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4D032C-DC7D-4B16-8A04-D39A9CC625AA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033cbc28-5e18-4ff6-8df8-4e2e50aea951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ab12f157-74b9-4ea6-b350-bf08c0ea5c2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オペレーター新規作成手順V9化後コメント反映</Template>
  <TotalTime>178</TotalTime>
  <Words>1111</Words>
  <Application>Microsoft Office PowerPoint</Application>
  <PresentationFormat>A4 210 x 297 mm</PresentationFormat>
  <Paragraphs>156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HGP創英角ｺﾞｼｯｸUB</vt:lpstr>
      <vt:lpstr>Meiryo UI</vt:lpstr>
      <vt:lpstr>ＭＳ Ｐゴシック</vt:lpstr>
      <vt:lpstr>游ゴシック</vt:lpstr>
      <vt:lpstr>Arial</vt:lpstr>
      <vt:lpstr>Segoe UI</vt:lpstr>
      <vt:lpstr>10_標準デザイン</vt:lpstr>
      <vt:lpstr>1.2.1. オペレーター新規作成手順(1/3)</vt:lpstr>
      <vt:lpstr>1.2.1. オペレーター新規作成手順(2/3)</vt:lpstr>
      <vt:lpstr>1.2.1. オペレーター新規作成手順(3/3)</vt:lpstr>
      <vt:lpstr>1.2.2. オペレーター情報修正</vt:lpstr>
      <vt:lpstr>1.2.2. オペレーター情報修正</vt:lpstr>
      <vt:lpstr>1.2.3. オペレータの無効化(1/2)</vt:lpstr>
      <vt:lpstr>1.2.3. オペレータの無効化(2/2)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1.2.1 オペレーター新規作成手順(1/3)</dc:title>
  <dc:creator>菅谷 絢香</dc:creator>
  <cp:lastModifiedBy>菅谷 絢香</cp:lastModifiedBy>
  <cp:revision>40</cp:revision>
  <dcterms:created xsi:type="dcterms:W3CDTF">2021-11-11T06:17:59Z</dcterms:created>
  <dcterms:modified xsi:type="dcterms:W3CDTF">2022-03-24T03:04:19Z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0x0101002563EAAB300D19459DFC38D5B31A1AB8</vt:lpwstr>
  </property>
</Properties>
</file>