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2076137955" r:id="rId5"/>
    <p:sldId id="2076137952" r:id="rId6"/>
    <p:sldId id="2076137953" r:id="rId7"/>
    <p:sldId id="2076137957" r:id="rId8"/>
    <p:sldId id="2076137958" r:id="rId9"/>
    <p:sldId id="2076137961" r:id="rId10"/>
    <p:sldId id="2076137962" r:id="rId11"/>
    <p:sldId id="2076137959" r:id="rId12"/>
    <p:sldId id="2076137960" r:id="rId13"/>
    <p:sldId id="2076137949" r:id="rId14"/>
  </p:sldIdLst>
  <p:sldSz cx="9906000" cy="6858000" type="A4"/>
  <p:notesSz cx="6858000" cy="9144000"/>
  <p:defaultTextStyle>
    <a:defPPr>
      <a:defRPr lang="ja-JP"/>
    </a:defPPr>
    <a:lvl1pPr marL="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資料" id="{C543D74C-5A30-4E0B-8D7D-D26B87A1552D}">
          <p14:sldIdLst>
            <p14:sldId id="2076137955"/>
            <p14:sldId id="2076137952"/>
            <p14:sldId id="2076137953"/>
            <p14:sldId id="2076137957"/>
            <p14:sldId id="2076137958"/>
            <p14:sldId id="2076137961"/>
            <p14:sldId id="2076137962"/>
            <p14:sldId id="2076137959"/>
            <p14:sldId id="2076137960"/>
            <p14:sldId id="2076137949"/>
          </p14:sldIdLst>
        </p14:section>
      </p14:sectionLst>
    </p:ext>
    <p:ext uri="{EFAFB233-063F-42B5-8137-9DF3F51BA10A}">
      <p15:sldGuideLst xmlns:p15="http://schemas.microsoft.com/office/powerpoint/2012/main">
        <p15:guide id="3" pos="3120" userDrawn="1">
          <p15:clr>
            <a:srgbClr val="A4A3A4"/>
          </p15:clr>
        </p15:guide>
        <p15:guide id="4" pos="4618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11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seya, Shun" initials="FS" lastIdx="1" clrIdx="0">
    <p:extLst>
      <p:ext uri="{19B8F6BF-5375-455C-9EA6-DF929625EA0E}">
        <p15:presenceInfo xmlns:p15="http://schemas.microsoft.com/office/powerpoint/2012/main" userId="S-1-5-21-329068152-1454471165-1417001333-5164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FF"/>
    <a:srgbClr val="FFFFCC"/>
    <a:srgbClr val="FFFF99"/>
    <a:srgbClr val="ECCCFF"/>
    <a:srgbClr val="BC0453"/>
    <a:srgbClr val="DE0000"/>
    <a:srgbClr val="FFCCCC"/>
    <a:srgbClr val="FF9999"/>
    <a:srgbClr val="C6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6720" autoAdjust="0"/>
  </p:normalViewPr>
  <p:slideViewPr>
    <p:cSldViewPr snapToGrid="0">
      <p:cViewPr varScale="1">
        <p:scale>
          <a:sx n="96" d="100"/>
          <a:sy n="96" d="100"/>
        </p:scale>
        <p:origin x="318" y="45"/>
      </p:cViewPr>
      <p:guideLst>
        <p:guide pos="3120"/>
        <p:guide pos="4618"/>
        <p:guide orient="horz" pos="3657"/>
        <p:guide orient="horz" pos="2137"/>
        <p:guide orient="horz" pos="391"/>
        <p:guide orient="horz" pos="116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9CA8-A17D-4D1A-8AF0-92594C993C5E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723-B0D0-4243-A407-B941992AF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9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flipV="1">
            <a:off x="63510" y="412225"/>
            <a:ext cx="97920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369" tIns="42185" rIns="84369" bIns="42185" anchor="ctr"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739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9C8C84A-CEBA-487B-B993-56D0CF4A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6" y="64941"/>
            <a:ext cx="9279005" cy="339725"/>
          </a:xfrm>
          <a:prstGeom prst="rect">
            <a:avLst/>
          </a:prstGeom>
        </p:spPr>
        <p:txBody>
          <a:bodyPr lIns="72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051594E6-FFEE-4A4C-B17B-655BB7353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722312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  <a:prstGeom prst="rect">
            <a:avLst/>
          </a:prstGeom>
        </p:spPr>
        <p:txBody>
          <a:bodyPr wrap="none" anchor="ctr"/>
          <a:lstStyle>
            <a:lvl1pPr algn="r">
              <a:defRPr sz="800" b="0" i="0"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594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" userDrawn="1">
          <p15:clr>
            <a:srgbClr val="FBAE40"/>
          </p15:clr>
        </p15:guide>
        <p15:guide id="2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1663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21856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43712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65568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687424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16393" indent="-316393" algn="l" rtl="0" eaLnBrk="1" fontAlgn="base" hangingPunct="1">
        <a:spcBef>
          <a:spcPct val="20000"/>
        </a:spcBef>
        <a:spcAft>
          <a:spcPct val="0"/>
        </a:spcAft>
        <a:buChar char="•"/>
        <a:defRPr kumimoji="1" sz="2955">
          <a:solidFill>
            <a:schemeClr val="tx1"/>
          </a:solidFill>
          <a:latin typeface="+mn-lt"/>
          <a:ea typeface="+mn-ea"/>
          <a:cs typeface="+mn-cs"/>
        </a:defRPr>
      </a:lvl1pPr>
      <a:lvl2pPr marL="685517" indent="-263662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4640" indent="-210929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6499" indent="-210929" algn="l" rtl="0" eaLnBrk="1" fontAlgn="base" hangingPunct="1">
        <a:spcBef>
          <a:spcPct val="20000"/>
        </a:spcBef>
        <a:spcAft>
          <a:spcPct val="0"/>
        </a:spcAft>
        <a:buChar char="–"/>
        <a:defRPr kumimoji="1" sz="1847">
          <a:solidFill>
            <a:schemeClr val="tx1"/>
          </a:solidFill>
          <a:latin typeface="+mn-lt"/>
          <a:ea typeface="+mn-ea"/>
        </a:defRPr>
      </a:lvl4pPr>
      <a:lvl5pPr marL="1898352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5pPr>
      <a:lvl6pPr marL="232020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6pPr>
      <a:lvl7pPr marL="274206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7pPr>
      <a:lvl8pPr marL="3163921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8pPr>
      <a:lvl9pPr marL="3585777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1856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3712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5568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7424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0928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1137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2991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485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32" y="3871349"/>
            <a:ext cx="9186972" cy="227190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 dirty="0"/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313506" y="64941"/>
            <a:ext cx="9279005" cy="339725"/>
          </a:xfrm>
        </p:spPr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(1/9)</a:t>
            </a:r>
            <a:endParaRPr kumimoji="1" lang="ja-JP" altLang="en-US" dirty="0"/>
          </a:p>
        </p:txBody>
      </p:sp>
      <p:sp>
        <p:nvSpPr>
          <p:cNvPr id="18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C3385006-9AA2-4C34-A4D6-54A4632D7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651298"/>
          </a:xfrm>
        </p:spPr>
        <p:txBody>
          <a:bodyPr/>
          <a:lstStyle/>
          <a:p>
            <a:r>
              <a:rPr lang="ja-JP" altLang="en-US" dirty="0" smtClean="0"/>
              <a:t>サービスの設定補助シート</a:t>
            </a:r>
            <a:r>
              <a:rPr lang="ja-JP" altLang="en-US" dirty="0"/>
              <a:t>「 </a:t>
            </a:r>
            <a:r>
              <a:rPr lang="en-US" altLang="ja-JP" dirty="0" smtClean="0"/>
              <a:t>121_</a:t>
            </a:r>
            <a:r>
              <a:rPr lang="ja-JP" altLang="en-US" dirty="0" smtClean="0"/>
              <a:t>サービス情報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xlsm</a:t>
            </a:r>
            <a:r>
              <a:rPr lang="en-US" altLang="ja-JP" dirty="0" smtClean="0"/>
              <a:t> </a:t>
            </a:r>
            <a:r>
              <a:rPr lang="ja-JP" altLang="en-US" dirty="0" smtClean="0"/>
              <a:t>」を記入し、サービス</a:t>
            </a:r>
            <a:r>
              <a:rPr lang="en-US" altLang="ja-JP" dirty="0" smtClean="0"/>
              <a:t>XML</a:t>
            </a:r>
            <a:r>
              <a:rPr lang="ja-JP" altLang="en-US" dirty="0" smtClean="0"/>
              <a:t>を作成する。</a:t>
            </a:r>
            <a:endParaRPr lang="en-US" altLang="ja-JP" dirty="0" smtClean="0"/>
          </a:p>
          <a:p>
            <a:r>
              <a:rPr lang="ja-JP" altLang="en-US" dirty="0" smtClean="0"/>
              <a:t>設定補助シートの必要箇所に記入後、「</a:t>
            </a:r>
            <a:r>
              <a:rPr lang="en-US" altLang="ja-JP" dirty="0" smtClean="0"/>
              <a:t>xml</a:t>
            </a:r>
            <a:r>
              <a:rPr lang="ja-JP" altLang="en-US" dirty="0" smtClean="0"/>
              <a:t>出力」ボタンを押下すること。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※</a:t>
            </a:r>
            <a:r>
              <a:rPr lang="ja-JP" altLang="en-US" dirty="0" smtClean="0"/>
              <a:t>設定</a:t>
            </a:r>
            <a:r>
              <a:rPr lang="ja-JP" altLang="en-US" dirty="0"/>
              <a:t>補助シートは</a:t>
            </a:r>
            <a:r>
              <a:rPr lang="ja-JP" altLang="en-US" dirty="0" smtClean="0"/>
              <a:t>、クラウド型フルフィルメントポータルサイトから、ダウンロード願います。</a:t>
            </a:r>
            <a:endParaRPr lang="en-US" altLang="ja-JP" dirty="0" smtClean="0"/>
          </a:p>
        </p:txBody>
      </p:sp>
      <p:sp>
        <p:nvSpPr>
          <p:cNvPr id="21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2843031" y="3594011"/>
            <a:ext cx="2213701" cy="212877"/>
          </a:xfrm>
          <a:prstGeom prst="borderCallout1">
            <a:avLst>
              <a:gd name="adj1" fmla="val 97400"/>
              <a:gd name="adj2" fmla="val 20927"/>
              <a:gd name="adj3" fmla="val 165158"/>
              <a:gd name="adj4" fmla="val 139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①各シートの必須項目（青塗部分）を埋める。</a:t>
            </a:r>
            <a:endParaRPr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13632" y="125579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000" kern="0" dirty="0"/>
              <a:t>●</a:t>
            </a:r>
            <a:r>
              <a:rPr lang="ja-JP" altLang="en-US" sz="1000" kern="0" dirty="0" smtClean="0"/>
              <a:t>．ファイルの構成</a:t>
            </a:r>
            <a:endParaRPr lang="ja-JP" altLang="en-US" sz="1000" kern="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13632" y="330353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000" kern="0" dirty="0" smtClean="0"/>
              <a:t>（例）資料イメージ</a:t>
            </a:r>
            <a:endParaRPr lang="ja-JP" altLang="en-US" sz="1000" kern="0" dirty="0"/>
          </a:p>
        </p:txBody>
      </p:sp>
      <p:sp>
        <p:nvSpPr>
          <p:cNvPr id="30" name="正方形/長方形 29"/>
          <p:cNvSpPr/>
          <p:nvPr/>
        </p:nvSpPr>
        <p:spPr bwMode="auto">
          <a:xfrm>
            <a:off x="598155" y="3864532"/>
            <a:ext cx="629767" cy="2026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0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5563265" y="2425020"/>
            <a:ext cx="4059137" cy="2286738"/>
          </a:xfrm>
          <a:prstGeom prst="borderCallout1">
            <a:avLst>
              <a:gd name="adj1" fmla="val 34169"/>
              <a:gd name="adj2" fmla="val -6726"/>
              <a:gd name="adj3" fmla="val 2296"/>
              <a:gd name="adj4" fmla="val -15297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設定補助シートは下記の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シートで構成されている。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サービス特性設定</a:t>
            </a:r>
            <a:endParaRPr lang="en-US" altLang="ja-JP" sz="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→サービス名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、サービス特性設定など、サービス登録に必要内容を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設定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可能は項目数は最大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を超える場合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は要相談）。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リスト</a:t>
            </a:r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選択型</a:t>
            </a:r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→プルダウン項目を用いる場合に設定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サービス特性設定にて「入力形式」に「リスト型」の項目を設定した場合に設定。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従量</a:t>
            </a:r>
            <a:r>
              <a:rPr lang="ja-JP" altLang="en-US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課金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従量課金を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使用する場合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に設定。</a:t>
            </a:r>
          </a:p>
          <a:p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サブサービス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サブサービスを使用する場合に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設定。サブサービスの利用は稀な為、本資料では割愛。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関連サービス　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関連サービスを使用する場合に設定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の利用は稀な為、本資料では割愛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lang="ja-JP" altLang="en-US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パラメータ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→パラメータを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使用する場合に設定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。パラメータの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利用は稀な為、本資料では割愛。</a:t>
            </a:r>
          </a:p>
          <a:p>
            <a:r>
              <a:rPr lang="en-US" altLang="ja-JP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</a:t>
            </a:r>
            <a:r>
              <a:rPr lang="ja-JP" altLang="en-US" sz="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特性属性</a:t>
            </a:r>
            <a:endParaRPr lang="en-US" altLang="ja-JP" sz="800" b="1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→特性属性を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使用する場合に設定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。特性属性の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利用は稀な為、本資料では割愛。</a:t>
            </a:r>
          </a:p>
          <a:p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665381" y="1399516"/>
            <a:ext cx="3984207" cy="180425"/>
            <a:chOff x="5790924" y="1275658"/>
            <a:chExt cx="3984207" cy="18042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056242" y="1275658"/>
              <a:ext cx="3718889" cy="1804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kumimoji="1" lang="ja-JP" altLang="en-US" sz="700" b="0" kern="0" dirty="0" smtClean="0">
                  <a:solidFill>
                    <a:schemeClr val="tx1"/>
                  </a:solidFill>
                </a:rPr>
                <a:t>よく使用される機能。本資料にて詳細を説明。　　　　　　　</a:t>
              </a:r>
              <a:r>
                <a:rPr lang="ja-JP" altLang="en-US" sz="700" kern="0" dirty="0" smtClean="0"/>
                <a:t>使用ケースが稀な為、本資料での説明を</a:t>
              </a:r>
              <a:r>
                <a:rPr kumimoji="1" lang="ja-JP" altLang="en-US" sz="700" b="0" kern="0" dirty="0" smtClean="0">
                  <a:solidFill>
                    <a:schemeClr val="tx1"/>
                  </a:solidFill>
                </a:rPr>
                <a:t>割愛。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790924" y="1302498"/>
              <a:ext cx="260100" cy="11774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endPara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833678" y="1304763"/>
              <a:ext cx="260100" cy="117749"/>
            </a:xfrm>
            <a:prstGeom prst="rect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endParaRPr kumimoji="0" lang="ja-JP" altLang="en-US" sz="1000" kern="0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35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322162" y="3582819"/>
            <a:ext cx="1363795" cy="322832"/>
          </a:xfrm>
          <a:prstGeom prst="borderCallout1">
            <a:avLst>
              <a:gd name="adj1" fmla="val 97400"/>
              <a:gd name="adj2" fmla="val 20927"/>
              <a:gd name="adj3" fmla="val 128782"/>
              <a:gd name="adj4" fmla="val 394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②「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xml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出力」ボタンを押下し、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サービス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XML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を作成する。</a:t>
            </a:r>
            <a:endParaRPr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70660" y="1612381"/>
            <a:ext cx="9317098" cy="827468"/>
            <a:chOff x="603475" y="393432"/>
            <a:chExt cx="9317098" cy="827468"/>
          </a:xfrm>
        </p:grpSpPr>
        <p:sp>
          <p:nvSpPr>
            <p:cNvPr id="36" name="正方形/長方形 35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1000" dirty="0">
                  <a:latin typeface="+mj-lt"/>
                </a:rPr>
                <a:t>121</a:t>
              </a:r>
              <a:r>
                <a:rPr lang="en-US" altLang="ja-JP" sz="1000" dirty="0" smtClean="0">
                  <a:latin typeface="+mj-lt"/>
                </a:rPr>
                <a:t>_</a:t>
              </a:r>
              <a:r>
                <a:rPr lang="ja-JP" altLang="en-US" sz="1000" dirty="0" smtClean="0">
                  <a:latin typeface="+mj-lt"/>
                </a:rPr>
                <a:t>サービス情報</a:t>
              </a:r>
              <a:r>
                <a:rPr lang="en-US" altLang="ja-JP" sz="1000" dirty="0" smtClean="0">
                  <a:latin typeface="+mj-lt"/>
                </a:rPr>
                <a:t>.</a:t>
              </a:r>
              <a:r>
                <a:rPr lang="en-US" altLang="ja-JP" sz="1000" dirty="0" err="1" smtClean="0">
                  <a:latin typeface="+mj-lt"/>
                </a:rPr>
                <a:t>xlsm</a:t>
              </a:r>
              <a:endParaRPr kumimoji="0" lang="ja-JP" altLang="en-US" sz="10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latin typeface="+mj-lt"/>
                </a:rPr>
                <a:t>1.</a:t>
              </a:r>
              <a:r>
                <a:rPr lang="ja-JP" altLang="en-US" sz="900" kern="0" dirty="0">
                  <a:latin typeface="+mj-lt"/>
                </a:rPr>
                <a:t>サービス特性</a:t>
              </a:r>
              <a:r>
                <a:rPr lang="ja-JP" altLang="en-US" sz="900" kern="0" dirty="0" smtClean="0">
                  <a:latin typeface="+mj-lt"/>
                </a:rPr>
                <a:t>設定</a:t>
              </a:r>
              <a:endParaRPr lang="en-US" altLang="ja-JP" sz="900" kern="0" dirty="0" smtClean="0">
                <a:latin typeface="+mj-lt"/>
              </a:endParaRPr>
            </a:p>
            <a:p>
              <a:pPr algn="ctr" defTabSz="843745"/>
              <a:r>
                <a:rPr lang="ja-JP" altLang="en-US" sz="700" kern="0" dirty="0" smtClean="0">
                  <a:solidFill>
                    <a:srgbClr val="FF0000"/>
                  </a:solidFill>
                  <a:latin typeface="+mj-lt"/>
                </a:rPr>
                <a:t>（</a:t>
              </a:r>
              <a:r>
                <a:rPr lang="ja-JP" altLang="en-US" sz="700" kern="0" dirty="0">
                  <a:solidFill>
                    <a:srgbClr val="FF0000"/>
                  </a:solidFill>
                  <a:latin typeface="+mj-lt"/>
                </a:rPr>
                <a:t>必須</a:t>
              </a:r>
              <a:r>
                <a:rPr lang="ja-JP" altLang="en-US" sz="700" kern="0" dirty="0" smtClean="0">
                  <a:solidFill>
                    <a:srgbClr val="FF0000"/>
                  </a:solidFill>
                  <a:latin typeface="+mj-lt"/>
                </a:rPr>
                <a:t>）</a:t>
              </a:r>
              <a:endParaRPr lang="ja-JP" altLang="en-US" sz="700" kern="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61024" y="684050"/>
              <a:ext cx="1137172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latin typeface="+mj-lt"/>
                </a:rPr>
                <a:t>2.</a:t>
              </a:r>
              <a:r>
                <a:rPr lang="ja-JP" altLang="en-US" sz="900" kern="0" dirty="0">
                  <a:latin typeface="+mj-lt"/>
                </a:rPr>
                <a:t>リスト</a:t>
              </a:r>
              <a:r>
                <a:rPr lang="en-US" altLang="ja-JP" sz="900" kern="0" dirty="0">
                  <a:latin typeface="+mj-lt"/>
                </a:rPr>
                <a:t>(</a:t>
              </a:r>
              <a:r>
                <a:rPr lang="ja-JP" altLang="en-US" sz="900" kern="0" dirty="0">
                  <a:latin typeface="+mj-lt"/>
                </a:rPr>
                <a:t>選択型</a:t>
              </a:r>
              <a:r>
                <a:rPr lang="en-US" altLang="ja-JP" sz="900" kern="0" dirty="0">
                  <a:latin typeface="+mj-lt"/>
                </a:rPr>
                <a:t>)</a:t>
              </a:r>
              <a:r>
                <a:rPr lang="ja-JP" altLang="en-US" sz="900" kern="0" dirty="0" smtClean="0">
                  <a:latin typeface="+mj-lt"/>
                </a:rPr>
                <a:t>設定</a:t>
              </a:r>
              <a:endParaRPr lang="en-US" altLang="ja-JP" sz="900" kern="0" dirty="0" smtClean="0">
                <a:latin typeface="+mj-lt"/>
              </a:endParaRPr>
            </a:p>
            <a:p>
              <a:pPr algn="ctr" defTabSz="843745"/>
              <a:r>
                <a:rPr lang="ja-JP" altLang="en-US" sz="700" kern="0" dirty="0" smtClean="0">
                  <a:solidFill>
                    <a:srgbClr val="0000FF"/>
                  </a:solidFill>
                  <a:latin typeface="+mj-lt"/>
                </a:rPr>
                <a:t>（</a:t>
              </a:r>
              <a:r>
                <a:rPr lang="ja-JP" altLang="en-US" sz="700" kern="0" dirty="0">
                  <a:solidFill>
                    <a:srgbClr val="0000FF"/>
                  </a:solidFill>
                  <a:latin typeface="+mj-lt"/>
                </a:rPr>
                <a:t>任意）</a:t>
              </a:r>
              <a:endParaRPr kumimoji="0" lang="ja-JP" altLang="en-US" sz="700" kern="0" dirty="0" smtClean="0">
                <a:solidFill>
                  <a:srgbClr val="0000FF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948321" y="684050"/>
              <a:ext cx="703713" cy="333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latin typeface="+mj-lt"/>
                </a:rPr>
                <a:t>3.</a:t>
              </a:r>
              <a:r>
                <a:rPr lang="ja-JP" altLang="en-US" sz="900" kern="0" dirty="0">
                  <a:latin typeface="+mj-lt"/>
                </a:rPr>
                <a:t>従量</a:t>
              </a:r>
              <a:r>
                <a:rPr lang="ja-JP" altLang="en-US" sz="900" kern="0" dirty="0" smtClean="0">
                  <a:latin typeface="+mj-lt"/>
                </a:rPr>
                <a:t>課金</a:t>
              </a:r>
              <a:endParaRPr lang="en-US" altLang="ja-JP" sz="900" kern="0" dirty="0" smtClean="0">
                <a:latin typeface="+mj-lt"/>
              </a:endParaRPr>
            </a:p>
            <a:p>
              <a:pPr algn="ctr" defTabSz="843745"/>
              <a:r>
                <a:rPr lang="ja-JP" altLang="en-US" sz="700" kern="0" dirty="0">
                  <a:solidFill>
                    <a:srgbClr val="0000FF"/>
                  </a:solidFill>
                  <a:latin typeface="+mj-lt"/>
                </a:rPr>
                <a:t>（任意）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8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8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8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8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8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  <a:endParaRPr kumimoji="0" lang="ja-JP" altLang="en-US" sz="8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6701978" y="684050"/>
              <a:ext cx="800421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9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en-US" altLang="ja-JP" sz="9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ctr" defTabSz="843745"/>
              <a:r>
                <a:rPr lang="ja-JP" altLang="en-US" sz="700" kern="0" dirty="0">
                  <a:solidFill>
                    <a:srgbClr val="0000FF"/>
                  </a:solidFill>
                  <a:latin typeface="+mj-lt"/>
                </a:rPr>
                <a:t>（任意）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7552342" y="684050"/>
              <a:ext cx="811560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9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9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ctr" defTabSz="843745"/>
              <a:r>
                <a:rPr lang="ja-JP" altLang="en-US" sz="700" kern="0" dirty="0">
                  <a:solidFill>
                    <a:srgbClr val="0000FF"/>
                  </a:solidFill>
                  <a:latin typeface="+mj-lt"/>
                </a:rPr>
                <a:t>（任意）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9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8413846" y="684050"/>
              <a:ext cx="724085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9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ctr" defTabSz="843745"/>
              <a:r>
                <a:rPr lang="ja-JP" altLang="en-US" sz="700" kern="0" dirty="0" smtClean="0">
                  <a:solidFill>
                    <a:srgbClr val="0000FF"/>
                  </a:solidFill>
                  <a:latin typeface="+mj-lt"/>
                </a:rPr>
                <a:t>（任意）</a:t>
              </a:r>
              <a:endParaRPr lang="ja-JP" altLang="en-US" sz="7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特性属性</a:t>
              </a:r>
              <a:r>
                <a:rPr lang="ja-JP" altLang="en-US" sz="700" kern="0" dirty="0" smtClean="0">
                  <a:solidFill>
                    <a:srgbClr val="0000FF"/>
                  </a:solidFill>
                  <a:latin typeface="+mj-lt"/>
                </a:rPr>
                <a:t>（任意）</a:t>
              </a:r>
              <a:endParaRPr lang="ja-JP" altLang="en-US" sz="7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8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34" name="テキスト プレースホルダー 2">
            <a:extLst>
              <a:ext uri="{FF2B5EF4-FFF2-40B4-BE49-F238E27FC236}">
                <a16:creationId xmlns:a16="http://schemas.microsoft.com/office/drawing/2014/main" id="{C3385006-9AA2-4C34-A4D6-54A4632D78C1}"/>
              </a:ext>
            </a:extLst>
          </p:cNvPr>
          <p:cNvSpPr txBox="1">
            <a:spLocks/>
          </p:cNvSpPr>
          <p:nvPr/>
        </p:nvSpPr>
        <p:spPr>
          <a:xfrm>
            <a:off x="313502" y="6306788"/>
            <a:ext cx="9279005" cy="376836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517" indent="-26366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640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499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4pPr>
            <a:lvl5pPr marL="1898352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5pPr>
            <a:lvl6pPr marL="232020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6pPr>
            <a:lvl7pPr marL="274206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7pPr>
            <a:lvl8pPr marL="3163921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8pPr>
            <a:lvl9pPr marL="3585777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altLang="ja-JP" sz="1000" b="1" kern="0" dirty="0" smtClean="0"/>
              <a:t>※</a:t>
            </a:r>
            <a:r>
              <a:rPr lang="ja-JP" altLang="en-US" sz="1000" b="1" kern="0" dirty="0"/>
              <a:t>ポータルサイト</a:t>
            </a:r>
            <a:r>
              <a:rPr lang="ja-JP" altLang="en-US" sz="1000" b="1" kern="0" dirty="0" smtClean="0"/>
              <a:t>に掲載されている設定補助シートは最新のバージョンになります。</a:t>
            </a:r>
            <a:endParaRPr lang="en-US" altLang="ja-JP" sz="1000" b="1" kern="0" dirty="0" smtClean="0"/>
          </a:p>
          <a:p>
            <a:pPr defTabSz="914400"/>
            <a:r>
              <a:rPr lang="ja-JP" altLang="en-US" sz="1000" b="1" kern="0" dirty="0" smtClean="0"/>
              <a:t>　 本マニュアルで紹介して</a:t>
            </a:r>
            <a:r>
              <a:rPr lang="ja-JP" altLang="en-US" sz="1000" b="1" kern="0" dirty="0"/>
              <a:t>いる設定補助</a:t>
            </a:r>
            <a:r>
              <a:rPr lang="ja-JP" altLang="en-US" sz="1000" b="1" kern="0" dirty="0" smtClean="0"/>
              <a:t>シートとは内容に差異がある可能性がありますので、ご留意ください。</a:t>
            </a:r>
            <a:endParaRPr lang="en-US" altLang="ja-JP" sz="1000" b="1" kern="0" dirty="0" smtClean="0"/>
          </a:p>
        </p:txBody>
      </p:sp>
      <p:sp>
        <p:nvSpPr>
          <p:cNvPr id="55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6" y="3486258"/>
            <a:ext cx="4224894" cy="1213209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5231" y="5110798"/>
            <a:ext cx="3676756" cy="1122635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543" y="3692390"/>
            <a:ext cx="3614056" cy="1053548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968" y="2028092"/>
            <a:ext cx="3605677" cy="1511213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00" y="2064755"/>
            <a:ext cx="4220439" cy="10015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1.3.2</a:t>
            </a:r>
            <a:r>
              <a:rPr lang="ja-JP" altLang="en-US" dirty="0" smtClean="0"/>
              <a:t>．</a:t>
            </a:r>
            <a:r>
              <a:rPr lang="ja-JP" altLang="en-US" dirty="0"/>
              <a:t>サービス</a:t>
            </a:r>
            <a:r>
              <a:rPr lang="ja-JP" altLang="en-US" dirty="0" smtClean="0"/>
              <a:t>のアップロード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953000" y="1267947"/>
            <a:ext cx="0" cy="528525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C3385006-9AA2-4C34-A4D6-54A4632D7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722312"/>
          </a:xfrm>
        </p:spPr>
        <p:txBody>
          <a:bodyPr/>
          <a:lstStyle/>
          <a:p>
            <a:r>
              <a:rPr lang="ja-JP" altLang="en-US" dirty="0" smtClean="0"/>
              <a:t>アップロード対象のサービスは、前手順の「サービス</a:t>
            </a:r>
            <a:r>
              <a:rPr lang="en-US" altLang="ja-JP" dirty="0" smtClean="0"/>
              <a:t>XML</a:t>
            </a:r>
            <a:r>
              <a:rPr lang="ja-JP" altLang="en-US" dirty="0" smtClean="0"/>
              <a:t>の作成」にて準備しておくこと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 smtClean="0"/>
              <a:t>卸売テナントにログイン</a:t>
            </a:r>
            <a:r>
              <a:rPr lang="ja-JP" altLang="en-US" dirty="0" smtClean="0"/>
              <a:t>し、サービスのアップロードを行う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08802" y="1739674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 smtClean="0"/>
              <a:t>．「</a:t>
            </a:r>
            <a:r>
              <a:rPr lang="ja-JP" altLang="en-US" sz="1000" kern="0" dirty="0"/>
              <a:t>商品と提供サービス</a:t>
            </a:r>
            <a:r>
              <a:rPr lang="ja-JP" altLang="en-US" sz="1000" kern="0" dirty="0" smtClean="0"/>
              <a:t>」から「</a:t>
            </a:r>
            <a:r>
              <a:rPr lang="ja-JP" altLang="en-US" sz="1000" kern="0" dirty="0"/>
              <a:t>提供サービス」を選択</a:t>
            </a:r>
            <a:r>
              <a:rPr lang="ja-JP" altLang="en-US" sz="1000" kern="0" dirty="0" smtClean="0"/>
              <a:t>。</a:t>
            </a:r>
            <a:endParaRPr lang="ja-JP" altLang="en-US" sz="1000" kern="0" dirty="0"/>
          </a:p>
        </p:txBody>
      </p:sp>
      <p:sp>
        <p:nvSpPr>
          <p:cNvPr id="33" name="吹き出し: 線 4">
            <a:extLst>
              <a:ext uri="{FF2B5EF4-FFF2-40B4-BE49-F238E27FC236}">
                <a16:creationId xmlns:a16="http://schemas.microsoft.com/office/drawing/2014/main" id="{9884A586-F7E3-458A-A154-07DF97FD5B31}"/>
              </a:ext>
            </a:extLst>
          </p:cNvPr>
          <p:cNvSpPr/>
          <p:nvPr/>
        </p:nvSpPr>
        <p:spPr>
          <a:xfrm>
            <a:off x="8038919" y="2049240"/>
            <a:ext cx="1793509" cy="492736"/>
          </a:xfrm>
          <a:prstGeom prst="borderCallout1">
            <a:avLst>
              <a:gd name="adj1" fmla="val 30772"/>
              <a:gd name="adj2" fmla="val -3189"/>
              <a:gd name="adj3" fmla="val 117722"/>
              <a:gd name="adj4" fmla="val -2905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ファイルのアイコンを押下。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アップロード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のサービス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XML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F02804BF-DEB8-497D-941F-56F061CF7CBB}"/>
              </a:ext>
            </a:extLst>
          </p:cNvPr>
          <p:cNvSpPr txBox="1">
            <a:spLocks/>
          </p:cNvSpPr>
          <p:nvPr/>
        </p:nvSpPr>
        <p:spPr>
          <a:xfrm>
            <a:off x="5207832" y="1686488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3</a:t>
            </a:r>
            <a:r>
              <a:rPr lang="ja-JP" altLang="en-US" sz="1000" kern="0" dirty="0" smtClean="0"/>
              <a:t>．</a:t>
            </a:r>
            <a:r>
              <a:rPr lang="ja-JP" altLang="en-US" sz="1000" kern="0" dirty="0"/>
              <a:t>サービス</a:t>
            </a:r>
            <a:r>
              <a:rPr lang="ja-JP" altLang="en-US" sz="1000" kern="0" dirty="0" smtClean="0"/>
              <a:t>をアップロードする。</a:t>
            </a:r>
            <a:endParaRPr lang="ja-JP" altLang="en-US" sz="1000" kern="0" dirty="0"/>
          </a:p>
        </p:txBody>
      </p:sp>
      <p:sp>
        <p:nvSpPr>
          <p:cNvPr id="36" name="吹き出し: 線 4">
            <a:extLst>
              <a:ext uri="{FF2B5EF4-FFF2-40B4-BE49-F238E27FC236}">
                <a16:creationId xmlns:a16="http://schemas.microsoft.com/office/drawing/2014/main" id="{1F261914-D0C8-418E-A91D-A56635DB043F}"/>
              </a:ext>
            </a:extLst>
          </p:cNvPr>
          <p:cNvSpPr/>
          <p:nvPr/>
        </p:nvSpPr>
        <p:spPr>
          <a:xfrm>
            <a:off x="7853789" y="4076434"/>
            <a:ext cx="1481087" cy="224910"/>
          </a:xfrm>
          <a:prstGeom prst="borderCallout1">
            <a:avLst>
              <a:gd name="adj1" fmla="val 18704"/>
              <a:gd name="adj2" fmla="val -3125"/>
              <a:gd name="adj3" fmla="val 191746"/>
              <a:gd name="adj4" fmla="val -14533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」を押下。</a:t>
            </a:r>
            <a:endParaRPr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線吹き出し 1 (枠付き) 8">
            <a:extLst>
              <a:ext uri="{FF2B5EF4-FFF2-40B4-BE49-F238E27FC236}">
                <a16:creationId xmlns:a16="http://schemas.microsoft.com/office/drawing/2014/main" id="{A450ADEB-0357-40C0-9FF7-5F06F9686D5B}"/>
              </a:ext>
            </a:extLst>
          </p:cNvPr>
          <p:cNvSpPr/>
          <p:nvPr/>
        </p:nvSpPr>
        <p:spPr bwMode="gray">
          <a:xfrm>
            <a:off x="5775625" y="5316313"/>
            <a:ext cx="1858073" cy="817617"/>
          </a:xfrm>
          <a:prstGeom prst="borderCallout1">
            <a:avLst>
              <a:gd name="adj1" fmla="val -2605"/>
              <a:gd name="adj2" fmla="val 4797"/>
              <a:gd name="adj3" fmla="val -16844"/>
              <a:gd name="adj4" fmla="val -3698"/>
            </a:avLst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>
              <a:spcAft>
                <a:spcPts val="300"/>
              </a:spcAft>
            </a:pPr>
            <a:r>
              <a:rPr lang="ja-JP" altLang="en-US" sz="1000" kern="0" dirty="0" smtClean="0">
                <a:solidFill>
                  <a:sysClr val="windowText" lastClr="000000"/>
                </a:solidFill>
                <a:latin typeface="+mn-ea"/>
                <a:cs typeface="Arial" pitchFamily="34" charset="0"/>
              </a:rPr>
              <a:t>「サービスのアップロード処理が正常に終了しました」</a:t>
            </a:r>
            <a:endParaRPr lang="ja-JP" altLang="en-US" sz="1000" kern="0" dirty="0">
              <a:solidFill>
                <a:sysClr val="windowText" lastClr="000000"/>
              </a:solidFill>
              <a:latin typeface="+mn-ea"/>
              <a:cs typeface="Arial" pitchFamily="34" charset="0"/>
            </a:endParaRPr>
          </a:p>
        </p:txBody>
      </p:sp>
      <p:sp>
        <p:nvSpPr>
          <p:cNvPr id="37" name="吹き出し: 線 4">
            <a:extLst>
              <a:ext uri="{FF2B5EF4-FFF2-40B4-BE49-F238E27FC236}">
                <a16:creationId xmlns:a16="http://schemas.microsoft.com/office/drawing/2014/main" id="{24A2F41D-6AD7-4BB1-9AEE-739CE7C8C7B5}"/>
              </a:ext>
            </a:extLst>
          </p:cNvPr>
          <p:cNvSpPr/>
          <p:nvPr/>
        </p:nvSpPr>
        <p:spPr>
          <a:xfrm>
            <a:off x="7918990" y="5320502"/>
            <a:ext cx="1481087" cy="912931"/>
          </a:xfrm>
          <a:prstGeom prst="borderCallout1">
            <a:avLst>
              <a:gd name="adj1" fmla="val 34169"/>
              <a:gd name="adj2" fmla="val -6726"/>
              <a:gd name="adj3" fmla="val -21257"/>
              <a:gd name="adj4" fmla="val -1167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ポップアップが表示され、サービスのアップロードが完了する。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の作成時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に、アップロードしたした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サービスが選択できるようになる。</a:t>
            </a:r>
          </a:p>
          <a:p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 bwMode="auto">
          <a:xfrm>
            <a:off x="1706195" y="2537168"/>
            <a:ext cx="694648" cy="1027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3927843" y="3990147"/>
            <a:ext cx="694648" cy="1027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7359926" y="2599115"/>
            <a:ext cx="261284" cy="1416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7220340" y="4441262"/>
            <a:ext cx="482076" cy="1524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1858595" y="2064755"/>
            <a:ext cx="694648" cy="1516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4031449" y="3689867"/>
            <a:ext cx="526135" cy="1430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0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50602" y="317655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2</a:t>
            </a:r>
            <a:r>
              <a:rPr lang="ja-JP" altLang="en-US" sz="1000" kern="0" dirty="0" smtClean="0"/>
              <a:t>．「アクション」タブから、「サービスのアップロード」を選択。</a:t>
            </a:r>
            <a:endParaRPr lang="ja-JP" altLang="en-US" sz="1000" kern="0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3985353" y="1072538"/>
            <a:ext cx="5847075" cy="331495"/>
            <a:chOff x="3985353" y="1072538"/>
            <a:chExt cx="5847075" cy="331495"/>
          </a:xfrm>
        </p:grpSpPr>
        <p:sp>
          <p:nvSpPr>
            <p:cNvPr id="4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3990860" y="1224033"/>
              <a:ext cx="614822" cy="180000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6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4565617" y="1224033"/>
              <a:ext cx="85441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7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5379968" y="1224033"/>
              <a:ext cx="974838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1000" b="1" kern="0" dirty="0" smtClean="0">
                  <a:latin typeface="+mn-ea"/>
                  <a:cs typeface="Meiryo UI" panose="020B0604030504040204" pitchFamily="50" charset="-128"/>
                </a:rPr>
                <a:t>　</a:t>
              </a:r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オペレータ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,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8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6314741" y="1224033"/>
              <a:ext cx="860468" cy="180000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800" b="1" kern="0" dirty="0" smtClean="0">
                  <a:solidFill>
                    <a:sysClr val="windowText" lastClr="000000"/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b="1" kern="0" dirty="0" smtClean="0"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b="1" kern="0" dirty="0" smtClean="0"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b="1" kern="0" dirty="0" smtClean="0"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8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9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135144" y="1224033"/>
              <a:ext cx="921486" cy="180000"/>
            </a:xfrm>
            <a:prstGeom prst="chevron">
              <a:avLst/>
            </a:prstGeom>
            <a:noFill/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0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897983" y="1224033"/>
              <a:ext cx="934445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1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3985353" y="1072538"/>
              <a:ext cx="5828825" cy="12813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0" lang="ja-JP" altLang="en-US" sz="800" kern="0" dirty="0">
                  <a:latin typeface="+mn-ea"/>
                  <a:cs typeface="Meiryo UI" panose="020B0604030504040204" pitchFamily="50" charset="-128"/>
                </a:rPr>
                <a:t>準備編）</a:t>
              </a:r>
            </a:p>
          </p:txBody>
        </p:sp>
        <p:sp>
          <p:nvSpPr>
            <p:cNvPr id="5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8016565" y="1224033"/>
              <a:ext cx="921486" cy="180000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</a:t>
              </a:r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顧客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5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2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6" y="2965192"/>
            <a:ext cx="3792787" cy="22363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(2/9)</a:t>
            </a:r>
            <a:endParaRPr kumimoji="1" lang="ja-JP" altLang="en-US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 smtClean="0"/>
              <a:t>1.</a:t>
            </a:r>
            <a:r>
              <a:rPr lang="ja-JP" altLang="en-US" dirty="0" smtClean="0"/>
              <a:t>サービス特性設定（サービス設定）</a:t>
            </a:r>
            <a:endParaRPr lang="ja-JP" altLang="en-US" dirty="0"/>
          </a:p>
        </p:txBody>
      </p:sp>
      <p:sp>
        <p:nvSpPr>
          <p:cNvPr id="39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6" y="1715333"/>
            <a:ext cx="8942838" cy="73466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368" y="2878014"/>
            <a:ext cx="5005689" cy="3040982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684667" y="2314575"/>
            <a:ext cx="540799" cy="8267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955067" y="2397253"/>
            <a:ext cx="4042020" cy="21976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1576715" y="2316016"/>
            <a:ext cx="778859" cy="8123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966145" y="2397253"/>
            <a:ext cx="3770693" cy="21990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2613551" y="2316016"/>
            <a:ext cx="778859" cy="8123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3002981" y="2397253"/>
            <a:ext cx="1744441" cy="23536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574879" y="2583627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 smtClean="0"/>
              <a:t>【</a:t>
            </a:r>
            <a:r>
              <a:rPr lang="ja-JP" altLang="en-US" sz="1000" kern="0" dirty="0" smtClean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 smtClean="0"/>
              <a:t>商品注文時の画面イメージ</a:t>
            </a:r>
            <a:endParaRPr lang="ja-JP" altLang="en-US" sz="1000" kern="0" dirty="0"/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27315" y="263374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 smtClean="0"/>
              <a:t>【</a:t>
            </a:r>
            <a:r>
              <a:rPr lang="ja-JP" altLang="en-US" sz="1000" kern="0" dirty="0" smtClean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 smtClean="0"/>
              <a:t>商品詳細の画面イメージ</a:t>
            </a:r>
            <a:endParaRPr lang="ja-JP" altLang="en-US" sz="1000" kern="0" dirty="0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436143" y="4321589"/>
            <a:ext cx="741937" cy="15383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サービス表示名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1196542" y="4321589"/>
            <a:ext cx="722218" cy="15383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サービスキー情報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4916446" y="4594885"/>
            <a:ext cx="741937" cy="8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サービス表示名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5666370" y="4602413"/>
            <a:ext cx="741937" cy="8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サービスキー情報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4916445" y="4718487"/>
            <a:ext cx="741937" cy="8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説明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5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089246" y="5397384"/>
            <a:ext cx="2677686" cy="377252"/>
          </a:xfrm>
          <a:prstGeom prst="borderCallout1">
            <a:avLst>
              <a:gd name="adj1" fmla="val 34169"/>
              <a:gd name="adj2" fmla="val -6726"/>
              <a:gd name="adj3" fmla="val -10762"/>
              <a:gd name="adj4" fmla="val -813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商品の詳細画面からも、サービスの設定情報や、特性情報を確認することが可能。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5386517" y="1260958"/>
            <a:ext cx="4558528" cy="1380489"/>
          </a:xfrm>
          <a:prstGeom prst="wedgeRectCallout">
            <a:avLst>
              <a:gd name="adj1" fmla="val -52175"/>
              <a:gd name="adj2" fmla="val 1559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＜各項目の説明＞</a:t>
            </a:r>
            <a:r>
              <a:rPr lang="en-US" altLang="ja-JP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必須項目は赤字</a:t>
            </a:r>
            <a:endParaRPr lang="en-US" altLang="ja-JP" sz="9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サービス表示名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：サービスの名称。</a:t>
            </a:r>
            <a:endParaRPr lang="en-US" altLang="ja-JP" sz="9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サービスキー情報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：サービスごとに一意な情報。（テナント内で一意。）</a:t>
            </a:r>
            <a:endParaRPr lang="en-US" altLang="ja-JP" sz="9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半角英数字と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ハイフン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アンダーバー</a:t>
            </a: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のみ許容。最大入力文字数は半角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字。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説明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：画面に表示されるサービスの説明　</a:t>
            </a:r>
            <a:endParaRPr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サービス有効開始日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：サービスの開始日。開始日以前は本サービスは画面に表示されない。</a:t>
            </a:r>
            <a:endParaRPr lang="en-US" altLang="ja-JP" sz="9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サービス廃止日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：サービスの廃止日。廃止日以降は画面に表示されない。</a:t>
            </a:r>
            <a:endParaRPr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863999" y="4944681"/>
            <a:ext cx="712716" cy="8842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880271" y="5051623"/>
            <a:ext cx="819320" cy="110717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3732886" y="4951372"/>
            <a:ext cx="386884" cy="112615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2809538" y="4967741"/>
            <a:ext cx="386884" cy="112615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3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27315" y="1215477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100" dirty="0" smtClean="0"/>
              <a:t>設定補助シート</a:t>
            </a:r>
            <a:r>
              <a:rPr lang="ja-JP" altLang="en-US" sz="1100" dirty="0"/>
              <a:t>「サービス特性設定」シート</a:t>
            </a:r>
            <a:r>
              <a:rPr lang="ja-JP" altLang="en-US" sz="1100" b="0" dirty="0" smtClean="0"/>
              <a:t>に下記の項目を記載する事。</a:t>
            </a:r>
            <a:endParaRPr lang="ja-JP" altLang="en-US" sz="1100" b="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48" name="正方形/長方形 47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</a:t>
              </a:r>
              <a:r>
                <a:rPr lang="ja-JP" altLang="en-US" sz="700" b="1" kern="0" dirty="0" smtClean="0">
                  <a:latin typeface="+mj-lt"/>
                </a:rPr>
                <a:t>特性設定</a:t>
              </a:r>
              <a:endParaRPr lang="ja-JP" altLang="en-US" sz="500" b="1" kern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5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62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67" y="4134932"/>
            <a:ext cx="4102964" cy="2225233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07" y="1655158"/>
            <a:ext cx="8455996" cy="8918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(3/9)</a:t>
            </a:r>
            <a:endParaRPr kumimoji="1" lang="ja-JP" altLang="en-US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5081851" y="2078002"/>
            <a:ext cx="634355" cy="10276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3307759" y="2078002"/>
            <a:ext cx="634355" cy="10276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6557271" y="2078002"/>
            <a:ext cx="437648" cy="100628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4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4479533" y="2638144"/>
            <a:ext cx="5040473" cy="807401"/>
          </a:xfrm>
          <a:prstGeom prst="wedgeRectCallout">
            <a:avLst>
              <a:gd name="adj1" fmla="val -20466"/>
              <a:gd name="adj2" fmla="val -6609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各項目の説明＞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項目は赤字　</a:t>
            </a:r>
            <a:endParaRPr lang="en-US" altLang="ja-JP" sz="9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：新規申込時のプロビジョニング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廃止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解約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時の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プロビジョニング設定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時の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プロビジョニング設定。</a:t>
            </a:r>
            <a:r>
              <a:rPr lang="en-US" altLang="ja-JP" sz="9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900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商品停止</a:t>
            </a:r>
            <a:r>
              <a:rPr lang="ja-JP" altLang="en-US" sz="9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：一時的に商品の利用を停止する際のプロビジョニング。</a:t>
            </a:r>
            <a:r>
              <a:rPr lang="ja-JP" altLang="en-US" sz="9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endParaRPr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7697008" y="2078002"/>
            <a:ext cx="634355" cy="10276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0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517136" y="2713213"/>
            <a:ext cx="3561386" cy="2042662"/>
          </a:xfrm>
          <a:prstGeom prst="borderCallout1">
            <a:avLst>
              <a:gd name="adj1" fmla="val 5760"/>
              <a:gd name="adj2" fmla="val -95"/>
              <a:gd name="adj3" fmla="val -14791"/>
              <a:gd name="adj4" fmla="val 1356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＜プロビジョニングとは＞</a:t>
            </a:r>
            <a:endParaRPr lang="en-US" altLang="ja-JP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サービスを開通するまでの管理方式のこと。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①タスク：サービス開通処理を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システム上で管理する。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  開通後はタスクの詳細画面にて、タスクを完了にする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②即時完了：開通手続きが不要な場合に設定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他シス連携：他のシステムに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開通依頼の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連携が必要な場合に設定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本設定は設定が必要の為、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CW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に連絡すること。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＜ターゲットシステム＞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他シスとの連携を行う場合のみ設定。</a:t>
            </a:r>
            <a:endParaRPr lang="en-US" altLang="ja-JP" sz="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連携システムの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を指す名称。事前準備として対象システムの</a:t>
            </a:r>
            <a:r>
              <a:rPr lang="en-US" altLang="ja-JP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を登録し、名称を設定する必要がある。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＜リソースパス＞</a:t>
            </a:r>
            <a:endParaRPr lang="en-US" altLang="ja-JP" sz="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他シスとの連携を行う場合のみ設定。</a:t>
            </a:r>
            <a:endParaRPr lang="en-US" altLang="ja-JP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に続く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エンドポイント。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6776094" y="5784141"/>
            <a:ext cx="2020036" cy="405351"/>
          </a:xfrm>
          <a:prstGeom prst="borderCallout1">
            <a:avLst>
              <a:gd name="adj1" fmla="val 1365"/>
              <a:gd name="adj2" fmla="val 72906"/>
              <a:gd name="adj3" fmla="val -181026"/>
              <a:gd name="adj4" fmla="val 9226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開通後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は、「タスクのクローズ」ボタンを押下し、タスクを終了させる。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8569352" y="4912124"/>
            <a:ext cx="466652" cy="151864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934464" y="3719970"/>
            <a:ext cx="3275258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 smtClean="0"/>
              <a:t>【</a:t>
            </a:r>
            <a:r>
              <a:rPr lang="ja-JP" altLang="en-US" sz="1000" kern="0" dirty="0" smtClean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 smtClean="0"/>
              <a:t>設定内容を反映したタスクの詳細画面のイメージ</a:t>
            </a:r>
            <a:endParaRPr lang="ja-JP" altLang="en-US" sz="1000" kern="0" dirty="0"/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1.</a:t>
            </a:r>
            <a:r>
              <a:rPr lang="ja-JP" altLang="en-US" dirty="0"/>
              <a:t>サービス特性設定</a:t>
            </a:r>
            <a:r>
              <a:rPr lang="ja-JP" altLang="en-US" dirty="0" smtClean="0"/>
              <a:t>（プロビジョニング設定</a:t>
            </a:r>
            <a:r>
              <a:rPr lang="ja-JP" altLang="en-US" dirty="0"/>
              <a:t>）</a:t>
            </a: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27315" y="1215477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100" dirty="0" smtClean="0"/>
              <a:t>設定補助シート</a:t>
            </a:r>
            <a:r>
              <a:rPr lang="ja-JP" altLang="en-US" sz="1100" dirty="0"/>
              <a:t>「サービス特性設定」シート</a:t>
            </a:r>
            <a:r>
              <a:rPr lang="ja-JP" altLang="en-US" sz="1100" b="0" dirty="0" smtClean="0"/>
              <a:t>に下記の項目を記載する事。</a:t>
            </a:r>
            <a:endParaRPr lang="ja-JP" altLang="en-US" sz="1100" b="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104892" y="3213466"/>
            <a:ext cx="1829572" cy="6878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グループ化 80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82" name="正方形/長方形 81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サービス特性設定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35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02" y="1511001"/>
            <a:ext cx="9371628" cy="1033886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914" y="3170583"/>
            <a:ext cx="5174210" cy="247734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2213" y="5362508"/>
            <a:ext cx="5135343" cy="1369530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467" y="4900581"/>
            <a:ext cx="733199" cy="1040395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6708157" y="5083000"/>
            <a:ext cx="456066" cy="106164"/>
          </a:xfrm>
          <a:prstGeom prst="rect">
            <a:avLst/>
          </a:prstGeom>
          <a:noFill/>
          <a:ln w="635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290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● </a:t>
            </a:r>
            <a:r>
              <a:rPr kumimoji="0" lang="en-US" altLang="ja-JP" sz="290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rPr>
              <a:t>CDE456</a:t>
            </a:r>
            <a:endParaRPr kumimoji="0" lang="ja-JP" altLang="en-US" sz="290" kern="0" dirty="0" smtClean="0">
              <a:solidFill>
                <a:schemeClr val="bg1">
                  <a:lumMod val="50000"/>
                </a:schemeClr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6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45603" y="2872714"/>
            <a:ext cx="4230635" cy="3840176"/>
          </a:xfrm>
          <a:prstGeom prst="wedgeRectCallout">
            <a:avLst>
              <a:gd name="adj1" fmla="val -23377"/>
              <a:gd name="adj2" fmla="val -54124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各項目の説明＞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項目は赤字</a:t>
            </a:r>
            <a:endParaRPr lang="en-US" altLang="ja-JP" sz="9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表示順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：画面に表示される順番のこと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特性表示名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：画面に表示される特性の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名称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特性キー情報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：特性を管理する一意な情報。画面には表示されない。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特性説明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：画面に表示される、特性の説明。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入力形式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　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数値　⇒⑦入力チェック　にて、チェック内容の詳細を設定。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日付　⇒カレンダが表示される。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真偽値　⇒「はい」「いいえ」を選択させる。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文字列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 ⑦入力チェック　にて、チェック内容の詳細を設定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リスト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（入力型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　⇒鉛筆マークから複数個入力できる。（例）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ABC123 ,CDE456</a:t>
            </a: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リスト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選択型）　⇒「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リスト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選択型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シート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にて、ドロップダウン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項目を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 　</a:t>
            </a:r>
            <a:r>
              <a:rPr lang="ja-JP" altLang="en-US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設定方法の詳細は、本資料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p8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にて説明。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住所　⇒住所編集子画面が表示される。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入力なし　⇒入力不可。画面の表示のみされる。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入力必須任意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a.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必須（特性必須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）⇒必須項目。初期表示（初期値が設定されている）なし。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b.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任意（特性必須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）⇒任意項目。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初期表示（初期値が設定されている）なし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c.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任意（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特性任意（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初期表示あり）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）⇒任意項目。初期表示有り。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d.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任意（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特性任意（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表示な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））⇒任意項目。初期表示なし。</a:t>
            </a:r>
            <a:endParaRPr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e.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非表示　⇒画面に表示されない。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入力チェック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⇒半角英数字、記号、メールアドレス、ハイフンなど、使用する文字を設定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桁数チェック（上限</a:t>
            </a:r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入力チェックで「桁制限あり」を含む場合に設定。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桁数チェック（下限）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⇒⑦入力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チェックで「桁制限あり」を含む場合に設定。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⑩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入力チェックエラーメッセージ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：入力チェックに引っかかった際に表示されるメッセージ。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入力中に判定される。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⑪</a:t>
            </a: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初期値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：画面初期表示時にデフォルトで設定されている値。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(4/9)</a:t>
            </a:r>
            <a:endParaRPr kumimoji="1"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560442" y="1763571"/>
            <a:ext cx="634355" cy="82474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1014811" y="2566717"/>
            <a:ext cx="4644699" cy="29246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2064005" y="1769629"/>
            <a:ext cx="828385" cy="8186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045267" y="2271699"/>
            <a:ext cx="2614244" cy="33177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680180" y="2707209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 smtClean="0"/>
              <a:t>【</a:t>
            </a:r>
            <a:r>
              <a:rPr lang="ja-JP" altLang="en-US" sz="1000" kern="0" dirty="0" smtClean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/>
              <a:t>設定内容を反映した商品</a:t>
            </a:r>
            <a:r>
              <a:rPr lang="ja-JP" altLang="en-US" sz="1000" kern="0" dirty="0" smtClean="0"/>
              <a:t>注文時の画面イメージ</a:t>
            </a:r>
            <a:endParaRPr lang="ja-JP" altLang="en-US" sz="1000" kern="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5659511" y="5544907"/>
            <a:ext cx="741937" cy="8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説明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5659510" y="5446859"/>
            <a:ext cx="741937" cy="8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kern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itchFamily="34" charset="0"/>
              </a:rPr>
              <a:t>特性表示名</a:t>
            </a: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5257412" y="4139769"/>
            <a:ext cx="3153547" cy="2247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6855014" y="5388461"/>
            <a:ext cx="787132" cy="9169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8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4513403" y="5821537"/>
            <a:ext cx="1662066" cy="331252"/>
          </a:xfrm>
          <a:prstGeom prst="borderCallout1">
            <a:avLst>
              <a:gd name="adj1" fmla="val -5818"/>
              <a:gd name="adj2" fmla="val 20108"/>
              <a:gd name="adj3" fmla="val -172077"/>
              <a:gd name="adj4" fmla="val 1283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d(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初期表示なし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、画面左側に表示される。＋押下で項目追加可能。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7966588" y="4409433"/>
            <a:ext cx="1742242" cy="331252"/>
          </a:xfrm>
          <a:prstGeom prst="borderCallout1">
            <a:avLst>
              <a:gd name="adj1" fmla="val -2716"/>
              <a:gd name="adj2" fmla="val 21653"/>
              <a:gd name="adj3" fmla="val -32504"/>
              <a:gd name="adj4" fmla="val 1561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a(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入力必須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では、値が設定されていない場合、黄色い網掛けが表示される。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7966588" y="6255318"/>
            <a:ext cx="1827239" cy="331252"/>
          </a:xfrm>
          <a:prstGeom prst="borderCallout1">
            <a:avLst>
              <a:gd name="adj1" fmla="val 1937"/>
              <a:gd name="adj2" fmla="val 46070"/>
              <a:gd name="adj3" fmla="val -40258"/>
              <a:gd name="adj4" fmla="val 4596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c(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特性任意。初期表示有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は、任意項目の為、ゴミ箱ボタンから項目削除が可能。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7827554" y="5281233"/>
            <a:ext cx="1662066" cy="331252"/>
          </a:xfrm>
          <a:prstGeom prst="borderCallout1">
            <a:avLst>
              <a:gd name="adj1" fmla="val 48460"/>
              <a:gd name="adj2" fmla="val 636"/>
              <a:gd name="adj3" fmla="val 54341"/>
              <a:gd name="adj4" fmla="val -1035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⑤でリスト（選択型）とした場合、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ドロップダウン形式で選択可能。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585" y="1532414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0" kern="0" dirty="0" smtClean="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086773" y="1373812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②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707514" y="1373812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③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555877" y="1373812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0" kern="0" dirty="0" smtClean="0">
                <a:solidFill>
                  <a:schemeClr val="tx1"/>
                </a:solidFill>
              </a:rPr>
              <a:t>④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239540" y="1373812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1400" b="0" kern="0" dirty="0" smtClean="0">
                <a:solidFill>
                  <a:schemeClr val="tx1"/>
                </a:solidFill>
              </a:rPr>
              <a:t>⑤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514954" y="1373812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⑦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901730" y="1373812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⑥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030459" y="1373812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⑩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546006" y="1373812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⑨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031261" y="1373812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⑧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494208" y="1373812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⑪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8594772" y="5994041"/>
            <a:ext cx="294037" cy="11580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1.</a:t>
            </a:r>
            <a:r>
              <a:rPr lang="ja-JP" altLang="en-US" dirty="0"/>
              <a:t>サービス特性設定</a:t>
            </a:r>
            <a:r>
              <a:rPr lang="ja-JP" altLang="en-US" dirty="0" smtClean="0"/>
              <a:t>（サービス</a:t>
            </a:r>
            <a:r>
              <a:rPr lang="ja-JP" altLang="en-US" dirty="0"/>
              <a:t>特性</a:t>
            </a:r>
            <a:r>
              <a:rPr lang="ja-JP" altLang="en-US" dirty="0" smtClean="0"/>
              <a:t>設定）</a:t>
            </a:r>
            <a:endParaRPr lang="ja-JP" altLang="en-US" dirty="0"/>
          </a:p>
        </p:txBody>
      </p:sp>
      <p:sp>
        <p:nvSpPr>
          <p:cNvPr id="67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21308" y="112004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100" dirty="0" smtClean="0"/>
              <a:t>設定補助シート</a:t>
            </a:r>
            <a:r>
              <a:rPr lang="ja-JP" altLang="en-US" sz="1100" dirty="0"/>
              <a:t>「サービス特性設定」シート</a:t>
            </a:r>
            <a:r>
              <a:rPr lang="ja-JP" altLang="en-US" sz="1100" b="0" dirty="0" smtClean="0"/>
              <a:t>に下記の項目を記載する事。</a:t>
            </a:r>
            <a:endParaRPr lang="en-US" altLang="ja-JP" sz="1100" b="0" dirty="0" smtClean="0"/>
          </a:p>
          <a:p>
            <a:r>
              <a:rPr lang="en-US" altLang="ja-JP" sz="1100" b="0" dirty="0"/>
              <a:t>100</a:t>
            </a:r>
            <a:r>
              <a:rPr lang="ja-JP" altLang="en-US" sz="1100" b="0" dirty="0"/>
              <a:t>個以上の特性を使用する場合</a:t>
            </a:r>
            <a:r>
              <a:rPr lang="ja-JP" altLang="en-US" sz="1100" b="0" dirty="0" smtClean="0"/>
              <a:t>は、</a:t>
            </a:r>
            <a:r>
              <a:rPr lang="en-US" altLang="ja-JP" sz="1100" b="0" dirty="0" smtClean="0"/>
              <a:t>CW</a:t>
            </a:r>
            <a:r>
              <a:rPr lang="ja-JP" altLang="en-US" sz="1100" b="0" dirty="0" smtClean="0"/>
              <a:t>に相談とすること。</a:t>
            </a:r>
            <a:endParaRPr lang="ja-JP" altLang="en-US" sz="11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520006" y="671289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6815849" y="5067787"/>
            <a:ext cx="900508" cy="12110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0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7901765" y="4960560"/>
            <a:ext cx="1662066" cy="331252"/>
          </a:xfrm>
          <a:prstGeom prst="borderCallout1">
            <a:avLst>
              <a:gd name="adj1" fmla="val 48460"/>
              <a:gd name="adj2" fmla="val 636"/>
              <a:gd name="adj3" fmla="val 54341"/>
              <a:gd name="adj4" fmla="val -1035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⑤でリスト（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リスト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型）とした場合、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リスト状に複数個の設定可能。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101" name="正方形/長方形 100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サービス特性設定</a:t>
              </a: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5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02" y="1511001"/>
            <a:ext cx="9371628" cy="1033886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917" y="2997571"/>
            <a:ext cx="4894383" cy="3427635"/>
          </a:xfrm>
          <a:prstGeom prst="rect">
            <a:avLst/>
          </a:prstGeom>
        </p:spPr>
      </p:pic>
      <p:sp>
        <p:nvSpPr>
          <p:cNvPr id="46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327610" y="2809064"/>
            <a:ext cx="4008185" cy="3944575"/>
          </a:xfrm>
          <a:prstGeom prst="wedgeRectCallout">
            <a:avLst>
              <a:gd name="adj1" fmla="val 22304"/>
              <a:gd name="adj2" fmla="val -54306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各項目の説明＞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</a:t>
            </a:r>
            <a:r>
              <a:rPr lang="ja-JP" altLang="en-US" sz="9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項目は赤字</a:t>
            </a:r>
            <a:endParaRPr lang="en-US" altLang="ja-JP" sz="9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⑫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読取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書込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書き込み可能　⇒書き込みが可能。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読み取り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専用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⇒画面の表示のみ。編集不可。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⑬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検索可否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：顧客検索画面で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検索を可能とするか否か。全ての特性を検索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させる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処理が重くなるため、検索可とする特性を絞ること。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⑭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プロビ中の変更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：他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シスへ連携時に使用する項目。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開通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依頼中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にプロビ変更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をかけても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よい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は「変更可」を設定。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⑮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変更申込時</a:t>
            </a:r>
            <a:r>
              <a:rPr lang="en-US" altLang="ja-JP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項目の追加・削除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：変更申込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に、新規契約時に設定した項目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の追加・削除を可能とするか否か。基本的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には「追加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削除可」を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する事。新規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から項目の変更を行いたくない場合（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他シスの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項目となっている場合など）は不可を設定。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⑯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変更申込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変更申込時に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、新規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契約時に設定した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の内容の変更を可能とするか否か。可とした場合の業務イメージは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規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時に回線数を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で申込、その後追加で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回線契約したい場合、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5→8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に変更可能となる。基本的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には「追加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削除可」を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設定する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初期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申込時の内容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変更したくない場合（他シスの連携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目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などでつないだ場合などで）は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、不可を設定。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⑰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グループ識別子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識別子にすることで、同一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のサービスが注文に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つ以上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含まれて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いる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場合、その特性の値によってプロビジョニングタスクがグループ分け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れる。識別子にしない場合は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プロビジョニングタスクでまとまる。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⑱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サービス識別子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：テナント内で一意の項目として管理するかの設定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従量課金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シス連携などで一意としなければならない項目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があった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場合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などに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設定する。</a:t>
            </a:r>
            <a:r>
              <a:rPr lang="en-US" altLang="ja-JP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⑲</a:t>
            </a:r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設定上限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購入画面にて追加できる特性の上限数。同じ特性を複数追加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したい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場合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設定。右図の画面にてイメージを示す。 </a:t>
            </a:r>
            <a:r>
              <a:rPr lang="en-US" altLang="ja-JP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900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⑳</a:t>
            </a:r>
            <a:r>
              <a:rPr lang="ja-JP" altLang="en-US" sz="9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特性属性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「あり」を選択した場合は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特性属性（任意）シートで属性の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が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(5/9)</a:t>
            </a:r>
            <a:endParaRPr kumimoji="1" lang="ja-JP" altLang="en-US" dirty="0"/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335796" y="2664709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【</a:t>
            </a:r>
            <a:r>
              <a:rPr lang="ja-JP" altLang="en-US" sz="1000" kern="0" dirty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/>
              <a:t>設定内容を反映した商品</a:t>
            </a:r>
            <a:r>
              <a:rPr lang="ja-JP" altLang="en-US" sz="1000" kern="0" dirty="0" smtClean="0"/>
              <a:t>注文時の画面イメージ</a:t>
            </a:r>
            <a:endParaRPr lang="ja-JP" altLang="en-US" sz="1000" kern="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4929808" y="3845203"/>
            <a:ext cx="482081" cy="21990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8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5589643" y="3919347"/>
            <a:ext cx="1874037" cy="439363"/>
          </a:xfrm>
          <a:prstGeom prst="borderCallout1">
            <a:avLst>
              <a:gd name="adj1" fmla="val 19066"/>
              <a:gd name="adj2" fmla="val 220"/>
              <a:gd name="adj3" fmla="val 3006"/>
              <a:gd name="adj4" fmla="val -946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⑲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＋を押下し、項目を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することが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可能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上限の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個数分ま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追加できる。</a:t>
            </a:r>
            <a:endParaRPr lang="ja-JP" altLang="en-US" sz="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410780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⑰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914121" y="1348538"/>
            <a:ext cx="289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⑫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360215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⑭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714226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⑮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044910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⑯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081037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⑬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729605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 smtClean="0"/>
              <a:t>⑱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5381534" y="5674668"/>
            <a:ext cx="4021225" cy="44783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</p:cNvCxnSpPr>
          <p:nvPr/>
        </p:nvCxnSpPr>
        <p:spPr>
          <a:xfrm>
            <a:off x="5381534" y="4154557"/>
            <a:ext cx="701214" cy="1475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1.</a:t>
            </a:r>
            <a:r>
              <a:rPr lang="ja-JP" altLang="en-US" dirty="0"/>
              <a:t>サービス特性設定（サービス特性設定）</a:t>
            </a: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21308" y="105046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100" dirty="0" smtClean="0"/>
              <a:t>設定補助シート</a:t>
            </a:r>
            <a:r>
              <a:rPr lang="ja-JP" altLang="en-US" sz="1100" dirty="0"/>
              <a:t>「サービス特性設定」シート</a:t>
            </a:r>
            <a:r>
              <a:rPr lang="ja-JP" altLang="en-US" sz="1100" b="0" dirty="0" smtClean="0"/>
              <a:t>に下記の項目を記載する事。</a:t>
            </a:r>
            <a:endParaRPr lang="ja-JP" altLang="en-US" sz="1100" b="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8872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⑲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400186" y="1348538"/>
            <a:ext cx="448447" cy="2881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kern="0" dirty="0"/>
              <a:t>⑳</a:t>
            </a:r>
            <a:endParaRPr kumimoji="1" lang="ja-JP" altLang="en-US" sz="1400" b="0" kern="0" dirty="0" smtClean="0">
              <a:solidFill>
                <a:schemeClr val="tx1"/>
              </a:solidFill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50" name="正方形/長方形 49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サービス特性設定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42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1" y="3625542"/>
            <a:ext cx="4764541" cy="22709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(6/9)</a:t>
            </a:r>
            <a:endParaRPr kumimoji="1" lang="ja-JP" altLang="en-US" dirty="0"/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3419897" y="5320660"/>
            <a:ext cx="331844" cy="15949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33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2455558" y="5757474"/>
            <a:ext cx="1928677" cy="435726"/>
          </a:xfrm>
          <a:prstGeom prst="borderCallout1">
            <a:avLst>
              <a:gd name="adj1" fmla="val -7134"/>
              <a:gd name="adj2" fmla="val 65753"/>
              <a:gd name="adj3" fmla="val -56948"/>
              <a:gd name="adj4" fmla="val 6134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本設定により「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サービス利用者管理画面」へ遷移可能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なアイコンが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40" y="4127965"/>
            <a:ext cx="3677045" cy="1768569"/>
          </a:xfrm>
          <a:prstGeom prst="rect">
            <a:avLst/>
          </a:prstGeom>
        </p:spPr>
      </p:pic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</p:cNvCxnSpPr>
          <p:nvPr/>
        </p:nvCxnSpPr>
        <p:spPr>
          <a:xfrm flipV="1">
            <a:off x="3780049" y="4896527"/>
            <a:ext cx="1852010" cy="5038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5576325" y="5212746"/>
            <a:ext cx="1928677" cy="435726"/>
          </a:xfrm>
          <a:prstGeom prst="borderCallout1">
            <a:avLst>
              <a:gd name="adj1" fmla="val -4853"/>
              <a:gd name="adj2" fmla="val 9066"/>
              <a:gd name="adj3" fmla="val -72915"/>
              <a:gd name="adj4" fmla="val 3374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アイコンを押下すると、子画面が表示される。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</a:t>
            </a:r>
            <a:r>
              <a:rPr lang="ja-JP" altLang="en-US" sz="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からサービス利用者</a:t>
            </a:r>
            <a:r>
              <a:rPr lang="en-US" altLang="ja-JP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800" dirty="0" err="1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を登</a:t>
            </a:r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録する。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75559" y="1332921"/>
            <a:ext cx="9414136" cy="1553364"/>
          </a:xfrm>
          <a:prstGeom prst="rect">
            <a:avLst/>
          </a:prstGeom>
        </p:spPr>
        <p:txBody>
          <a:bodyPr wrap="none" lIns="72000" tIns="36000" rIns="36000" bIns="36000" anchor="t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0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300" dirty="0" smtClean="0">
                <a:solidFill>
                  <a:srgbClr val="FF0000"/>
                </a:solidFill>
              </a:rPr>
              <a:t>サービス</a:t>
            </a:r>
            <a:r>
              <a:rPr lang="ja-JP" altLang="en-US" sz="1300" dirty="0">
                <a:solidFill>
                  <a:srgbClr val="FF0000"/>
                </a:solidFill>
              </a:rPr>
              <a:t>利用者管理機能 </a:t>
            </a:r>
            <a:r>
              <a:rPr lang="ja-JP" altLang="en-US" sz="1300" b="0" dirty="0" smtClean="0"/>
              <a:t>を利用する場合は、設定</a:t>
            </a:r>
            <a:r>
              <a:rPr lang="ja-JP" altLang="en-US" sz="1300" b="0" dirty="0"/>
              <a:t>補助シート「サービス特性設定」</a:t>
            </a:r>
            <a:r>
              <a:rPr lang="ja-JP" altLang="en-US" sz="1300" b="0" dirty="0" smtClean="0"/>
              <a:t>シートで設定する必要がある。</a:t>
            </a:r>
            <a:endParaRPr lang="en-US" altLang="ja-JP" sz="1300" b="0" dirty="0" smtClean="0"/>
          </a:p>
          <a:p>
            <a:r>
              <a:rPr lang="ja-JP" altLang="en-US" sz="1300" b="0" dirty="0"/>
              <a:t>・</a:t>
            </a:r>
            <a:r>
              <a:rPr lang="ja-JP" altLang="en-US" sz="1300" b="0" dirty="0" smtClean="0"/>
              <a:t>サービス</a:t>
            </a:r>
            <a:r>
              <a:rPr lang="ja-JP" altLang="en-US" sz="1300" b="0" dirty="0" smtClean="0"/>
              <a:t>利用者管理</a:t>
            </a:r>
            <a:r>
              <a:rPr lang="ja-JP" altLang="en-US" sz="1300" b="0" dirty="0" smtClean="0"/>
              <a:t>機能とは</a:t>
            </a:r>
            <a:r>
              <a:rPr lang="ja-JP" altLang="en-US" sz="1300" b="0" dirty="0"/>
              <a:t>、</a:t>
            </a:r>
            <a:r>
              <a:rPr lang="en-US" altLang="ja-JP" sz="1300" b="0" dirty="0" smtClean="0"/>
              <a:t>Fulfillment</a:t>
            </a:r>
            <a:r>
              <a:rPr lang="ja-JP" altLang="en-US" sz="1300" b="0" dirty="0" smtClean="0"/>
              <a:t>で</a:t>
            </a:r>
            <a:r>
              <a:rPr lang="ja-JP" altLang="en-US" sz="1300" b="0" dirty="0"/>
              <a:t>管理されている各契約サービスに紐づく</a:t>
            </a:r>
            <a:r>
              <a:rPr lang="ja-JP" altLang="en-US" sz="1300" b="0" dirty="0" smtClean="0"/>
              <a:t>、</a:t>
            </a:r>
            <a:endParaRPr lang="en-US" altLang="ja-JP" sz="1300" b="0" dirty="0" smtClean="0"/>
          </a:p>
          <a:p>
            <a:r>
              <a:rPr lang="ja-JP" altLang="en-US" sz="1300" b="0" dirty="0"/>
              <a:t> </a:t>
            </a:r>
            <a:r>
              <a:rPr lang="ja-JP" altLang="en-US" sz="1300" b="0" dirty="0" smtClean="0"/>
              <a:t>エンドユーザ</a:t>
            </a:r>
            <a:r>
              <a:rPr lang="ja-JP" altLang="en-US" sz="1300" b="0" dirty="0"/>
              <a:t>様の利用者</a:t>
            </a:r>
            <a:r>
              <a:rPr lang="ja-JP" altLang="en-US" sz="1300" b="0" dirty="0" smtClean="0"/>
              <a:t>アカウント情報</a:t>
            </a:r>
            <a:r>
              <a:rPr lang="ja-JP" altLang="en-US" sz="1100" b="0" dirty="0" smtClean="0"/>
              <a:t>（例えばユーザ</a:t>
            </a:r>
            <a:r>
              <a:rPr lang="en-US" altLang="ja-JP" sz="1100" b="0" dirty="0"/>
              <a:t>ID</a:t>
            </a:r>
            <a:r>
              <a:rPr lang="ja-JP" altLang="en-US" sz="1100" b="0" dirty="0"/>
              <a:t>、氏名、</a:t>
            </a:r>
            <a:r>
              <a:rPr lang="ja-JP" altLang="en-US" sz="1100" b="0" dirty="0" smtClean="0"/>
              <a:t>メールアドレスなど）</a:t>
            </a:r>
            <a:r>
              <a:rPr lang="ja-JP" altLang="en-US" sz="1300" b="0" dirty="0" smtClean="0"/>
              <a:t>を</a:t>
            </a:r>
            <a:r>
              <a:rPr lang="ja-JP" altLang="en-US" sz="1300" b="0" dirty="0"/>
              <a:t>管理する</a:t>
            </a:r>
            <a:r>
              <a:rPr lang="ja-JP" altLang="en-US" sz="1300" b="0" dirty="0" smtClean="0"/>
              <a:t>機能。</a:t>
            </a:r>
            <a:endParaRPr lang="en-US" altLang="ja-JP" sz="1300" b="0" dirty="0" smtClean="0"/>
          </a:p>
          <a:p>
            <a:endParaRPr lang="en-US" altLang="ja-JP" sz="1300" b="0" dirty="0" smtClean="0"/>
          </a:p>
          <a:p>
            <a:r>
              <a:rPr lang="en-US" altLang="ja-JP" sz="1300" b="0" dirty="0">
                <a:solidFill>
                  <a:srgbClr val="FF0000"/>
                </a:solidFill>
              </a:rPr>
              <a:t>※</a:t>
            </a:r>
            <a:r>
              <a:rPr lang="ja-JP" altLang="en-US" sz="1300" b="0" dirty="0">
                <a:solidFill>
                  <a:srgbClr val="FF0000"/>
                </a:solidFill>
              </a:rPr>
              <a:t>本機能を利用しない場合は設定不要</a:t>
            </a:r>
            <a:r>
              <a:rPr lang="ja-JP" altLang="en-US" sz="1300" b="0" dirty="0" smtClean="0">
                <a:solidFill>
                  <a:srgbClr val="FF0000"/>
                </a:solidFill>
              </a:rPr>
              <a:t>。</a:t>
            </a:r>
            <a:endParaRPr lang="en-US" altLang="ja-JP" sz="1300" b="0" dirty="0" smtClean="0"/>
          </a:p>
          <a:p>
            <a:r>
              <a:rPr lang="en-US" altLang="ja-JP" sz="1300" b="0" dirty="0" smtClean="0"/>
              <a:t>※</a:t>
            </a:r>
            <a:r>
              <a:rPr lang="ja-JP" altLang="en-US" sz="1300" b="0" dirty="0" smtClean="0"/>
              <a:t>ご利用</a:t>
            </a:r>
            <a:r>
              <a:rPr lang="ja-JP" altLang="en-US" sz="1300" b="0" dirty="0"/>
              <a:t>に際する前提条件、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での設定変更等があるため、本機能のご利用を希望される場合は事前に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までお問合せ</a:t>
            </a:r>
            <a:r>
              <a:rPr lang="ja-JP" altLang="en-US" sz="1300" b="0" dirty="0" smtClean="0"/>
              <a:t>ください。</a:t>
            </a:r>
            <a:endParaRPr lang="ja-JP" altLang="en-US" sz="1300" b="0" dirty="0"/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1.</a:t>
            </a:r>
            <a:r>
              <a:rPr lang="ja-JP" altLang="en-US" dirty="0"/>
              <a:t>サービス特性設定（サービス特性設定）</a:t>
            </a: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566922" y="3243349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【</a:t>
            </a:r>
            <a:r>
              <a:rPr lang="ja-JP" altLang="en-US" sz="1000" kern="0" dirty="0"/>
              <a:t>補足</a:t>
            </a:r>
            <a:r>
              <a:rPr lang="en-US" altLang="ja-JP" sz="1000" kern="0" dirty="0" smtClean="0"/>
              <a:t>】</a:t>
            </a:r>
            <a:r>
              <a:rPr lang="ja-JP" altLang="en-US" sz="1000" kern="0" dirty="0"/>
              <a:t>設定内容を反映した商品</a:t>
            </a:r>
            <a:r>
              <a:rPr lang="ja-JP" altLang="en-US" sz="1000" kern="0" dirty="0" smtClean="0"/>
              <a:t>注文時の画面イメージ</a:t>
            </a:r>
            <a:endParaRPr lang="ja-JP" altLang="en-US" sz="1000" kern="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38" name="正方形/長方形 37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サービス特性設定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30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(7/9)</a:t>
            </a:r>
            <a:endParaRPr kumimoji="1" lang="ja-JP" altLang="en-US" dirty="0"/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70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520943" y="1337167"/>
            <a:ext cx="9116351" cy="2091424"/>
          </a:xfrm>
          <a:prstGeom prst="rect">
            <a:avLst/>
          </a:prstGeom>
        </p:spPr>
        <p:txBody>
          <a:bodyPr wrap="none" lIns="72000" tIns="36000" rIns="36000" bIns="36000" anchor="t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300" dirty="0" smtClean="0">
                <a:solidFill>
                  <a:srgbClr val="FF0000"/>
                </a:solidFill>
              </a:rPr>
              <a:t>メール</a:t>
            </a:r>
            <a:r>
              <a:rPr lang="ja-JP" altLang="en-US" sz="1300" dirty="0" smtClean="0">
                <a:solidFill>
                  <a:srgbClr val="FF0000"/>
                </a:solidFill>
              </a:rPr>
              <a:t>送信機能</a:t>
            </a:r>
            <a:r>
              <a:rPr lang="ja-JP" altLang="en-US" sz="1300" b="0" dirty="0"/>
              <a:t>を利用する</a:t>
            </a:r>
            <a:r>
              <a:rPr lang="ja-JP" altLang="en-US" sz="1300" b="0" dirty="0" smtClean="0"/>
              <a:t>場合は、</a:t>
            </a:r>
            <a:r>
              <a:rPr lang="ja-JP" altLang="en-US" sz="1300" b="0" dirty="0"/>
              <a:t>設定補助シート「サービス特性設定」シートで設定する必要がある</a:t>
            </a:r>
            <a:r>
              <a:rPr lang="ja-JP" altLang="en-US" sz="1300" b="0" dirty="0" smtClean="0"/>
              <a:t>。</a:t>
            </a:r>
            <a:endParaRPr lang="en-US" altLang="ja-JP" sz="1300" b="0" dirty="0" smtClean="0"/>
          </a:p>
          <a:p>
            <a:r>
              <a:rPr lang="ja-JP" altLang="en-US" sz="1300" b="0" dirty="0" smtClean="0"/>
              <a:t>・メール送信機能を利用した場合、以下の</a:t>
            </a:r>
            <a:r>
              <a:rPr lang="ja-JP" altLang="en-US" sz="1300" b="0" dirty="0"/>
              <a:t>契機</a:t>
            </a:r>
            <a:r>
              <a:rPr lang="ja-JP" altLang="en-US" sz="1300" b="0" dirty="0" smtClean="0"/>
              <a:t>でメールが発出</a:t>
            </a:r>
            <a:r>
              <a:rPr lang="ja-JP" altLang="en-US" sz="1300" b="0" dirty="0"/>
              <a:t>される。</a:t>
            </a:r>
          </a:p>
          <a:p>
            <a:r>
              <a:rPr lang="ja-JP" altLang="en-US" sz="1300" b="0" dirty="0"/>
              <a:t>　①オーダ申込が完了したとき</a:t>
            </a:r>
          </a:p>
          <a:p>
            <a:r>
              <a:rPr lang="ja-JP" altLang="en-US" sz="1300" b="0" dirty="0"/>
              <a:t>　②オーダがキャンセルされたとき</a:t>
            </a:r>
          </a:p>
          <a:p>
            <a:r>
              <a:rPr lang="ja-JP" altLang="en-US" sz="1300" b="0" dirty="0"/>
              <a:t>　③</a:t>
            </a:r>
            <a:r>
              <a:rPr lang="ja-JP" altLang="en-US" sz="1300" b="0" dirty="0" smtClean="0"/>
              <a:t>プロビジョニングのタスク</a:t>
            </a:r>
            <a:r>
              <a:rPr lang="ja-JP" altLang="en-US" sz="1300" b="0" dirty="0"/>
              <a:t>作成（新規・変更・解約</a:t>
            </a:r>
            <a:r>
              <a:rPr lang="ja-JP" altLang="en-US" sz="1300" b="0" dirty="0" smtClean="0"/>
              <a:t>）がされた</a:t>
            </a:r>
            <a:r>
              <a:rPr lang="ja-JP" altLang="en-US" sz="1300" b="0" dirty="0"/>
              <a:t>とき</a:t>
            </a:r>
          </a:p>
          <a:p>
            <a:r>
              <a:rPr lang="ja-JP" altLang="en-US" sz="1300" b="0" dirty="0"/>
              <a:t>　④オーダが修正された</a:t>
            </a:r>
            <a:r>
              <a:rPr lang="ja-JP" altLang="en-US" sz="1300" b="0" dirty="0" smtClean="0"/>
              <a:t>とき</a:t>
            </a:r>
            <a:endParaRPr lang="en-US" altLang="ja-JP" sz="1300" b="0" dirty="0" smtClean="0"/>
          </a:p>
          <a:p>
            <a:r>
              <a:rPr lang="ja-JP" altLang="en-US" sz="1300" b="0" dirty="0"/>
              <a:t>・</a:t>
            </a:r>
            <a:r>
              <a:rPr lang="ja-JP" altLang="en-US" sz="1300" b="0" dirty="0" smtClean="0"/>
              <a:t>メールアドレス</a:t>
            </a:r>
            <a:r>
              <a:rPr lang="ja-JP" altLang="en-US" sz="1300" b="0" dirty="0"/>
              <a:t>は卸顧客単位に</a:t>
            </a:r>
            <a:r>
              <a:rPr lang="ja-JP" altLang="en-US" sz="1300" b="0" dirty="0" smtClean="0"/>
              <a:t>設定するため、その</a:t>
            </a:r>
            <a:r>
              <a:rPr lang="ja-JP" altLang="en-US" sz="1300" b="0" dirty="0"/>
              <a:t>卸顧客のメールアドレスに設定したアドレス（１つだけ）に</a:t>
            </a:r>
            <a:r>
              <a:rPr lang="ja-JP" altLang="en-US" sz="1300" b="0" dirty="0" smtClean="0"/>
              <a:t>しか発出されない。</a:t>
            </a:r>
            <a:endParaRPr lang="en-US" altLang="ja-JP" sz="1300" b="0" dirty="0" smtClean="0"/>
          </a:p>
          <a:p>
            <a:endParaRPr lang="en-US" altLang="ja-JP" sz="1300" dirty="0" smtClean="0">
              <a:solidFill>
                <a:schemeClr val="accent1"/>
              </a:solidFill>
            </a:endParaRPr>
          </a:p>
          <a:p>
            <a:r>
              <a:rPr lang="en-US" altLang="ja-JP" sz="1300" b="0" dirty="0">
                <a:solidFill>
                  <a:srgbClr val="FF0000"/>
                </a:solidFill>
              </a:rPr>
              <a:t>※</a:t>
            </a:r>
            <a:r>
              <a:rPr lang="ja-JP" altLang="en-US" sz="1300" b="0" dirty="0">
                <a:solidFill>
                  <a:srgbClr val="FF0000"/>
                </a:solidFill>
              </a:rPr>
              <a:t>本機能を利用しない場合は設定不要</a:t>
            </a:r>
            <a:r>
              <a:rPr lang="ja-JP" altLang="en-US" sz="1300" b="0" dirty="0" smtClean="0">
                <a:solidFill>
                  <a:srgbClr val="FF0000"/>
                </a:solidFill>
              </a:rPr>
              <a:t>。</a:t>
            </a:r>
            <a:endParaRPr lang="en-US" altLang="ja-JP" sz="1300" dirty="0">
              <a:solidFill>
                <a:schemeClr val="accent1"/>
              </a:solidFill>
            </a:endParaRPr>
          </a:p>
          <a:p>
            <a:r>
              <a:rPr lang="en-US" altLang="ja-JP" sz="1300" b="0" dirty="0"/>
              <a:t>※</a:t>
            </a:r>
            <a:r>
              <a:rPr lang="ja-JP" altLang="en-US" sz="1300" b="0" dirty="0"/>
              <a:t>ご利用に際する前提条件、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での設定変更等があるため、本機能のご利用を希望される場合は事前に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までお問合せ</a:t>
            </a:r>
            <a:r>
              <a:rPr lang="ja-JP" altLang="en-US" sz="1300" b="0" dirty="0" smtClean="0"/>
              <a:t>ください。</a:t>
            </a:r>
            <a:endParaRPr lang="en-US" altLang="ja-JP" sz="1300" dirty="0" smtClean="0">
              <a:solidFill>
                <a:schemeClr val="accent1"/>
              </a:solidFill>
            </a:endParaRPr>
          </a:p>
          <a:p>
            <a:endParaRPr lang="ja-JP" altLang="en-US" sz="1300" dirty="0">
              <a:solidFill>
                <a:schemeClr val="accent1"/>
              </a:solidFill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1.</a:t>
            </a:r>
            <a:r>
              <a:rPr lang="ja-JP" altLang="en-US" dirty="0"/>
              <a:t>サービス特性設定（サービス特性設定）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40" name="正方形/長方形 39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1.</a:t>
              </a:r>
              <a:r>
                <a:rPr lang="ja-JP" altLang="en-US" sz="700" b="1" kern="0" dirty="0">
                  <a:latin typeface="+mj-lt"/>
                </a:rPr>
                <a:t>サービス特性設定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500" b="1" dirty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23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010" y="3384275"/>
            <a:ext cx="4326016" cy="2827268"/>
          </a:xfrm>
          <a:prstGeom prst="rect">
            <a:avLst/>
          </a:prstGeom>
        </p:spPr>
      </p:pic>
      <p:sp>
        <p:nvSpPr>
          <p:cNvPr id="46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782849" y="2822617"/>
            <a:ext cx="3686034" cy="738723"/>
          </a:xfrm>
          <a:prstGeom prst="wedgeRectCallout">
            <a:avLst>
              <a:gd name="adj1" fmla="val 22454"/>
              <a:gd name="adj2" fmla="val -62113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各項目の説明＞</a:t>
            </a: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必須項目は赤字</a:t>
            </a:r>
          </a:p>
          <a:p>
            <a:r>
              <a:rPr lang="ja-JP" altLang="en-US" sz="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項目キー情報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：各プルダウン項目を一意に識別する為の項目。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表示名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：プルダウンリストに表示される項目の名称。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表示順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：プルダウンリストを表示した際の、項目の並び順。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項目説明</a:t>
            </a:r>
            <a:r>
              <a:rPr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：商品の詳細から確認可能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。商品注文時には表示されない。</a:t>
            </a: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(8/9)</a:t>
            </a:r>
            <a:endParaRPr kumimoji="1" lang="ja-JP" altLang="en-US" dirty="0"/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5112080" y="302152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0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 dirty="0"/>
              <a:t>補足</a:t>
            </a:r>
            <a:r>
              <a:rPr lang="en-US" altLang="ja-JP" dirty="0" smtClean="0"/>
              <a:t>】</a:t>
            </a:r>
            <a:r>
              <a:rPr lang="ja-JP" altLang="en-US" dirty="0"/>
              <a:t>設定内容を反映した</a:t>
            </a:r>
            <a:r>
              <a:rPr lang="ja-JP" altLang="en-US" dirty="0" smtClean="0"/>
              <a:t>商品</a:t>
            </a:r>
            <a:r>
              <a:rPr lang="ja-JP" altLang="en-US" dirty="0"/>
              <a:t>注文時の画面イメージ</a:t>
            </a:r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58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8265762" y="4497457"/>
            <a:ext cx="1478859" cy="219682"/>
          </a:xfrm>
          <a:prstGeom prst="borderCallout1">
            <a:avLst>
              <a:gd name="adj1" fmla="val 107290"/>
              <a:gd name="adj2" fmla="val 16661"/>
              <a:gd name="adj3" fmla="val 144392"/>
              <a:gd name="adj4" fmla="val 300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プルダウン形式で選択が可能。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7497848" y="4786816"/>
            <a:ext cx="914400" cy="156499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19" y="1618363"/>
            <a:ext cx="5365480" cy="104001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460" y="1931781"/>
            <a:ext cx="3907325" cy="1010939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6960679" y="2719820"/>
            <a:ext cx="940746" cy="10835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1301255" y="2031423"/>
            <a:ext cx="1653496" cy="10835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78600C-BC33-47EA-9D0C-3E319DC6A711}"/>
              </a:ext>
            </a:extLst>
          </p:cNvPr>
          <p:cNvSpPr/>
          <p:nvPr/>
        </p:nvSpPr>
        <p:spPr bwMode="gray">
          <a:xfrm>
            <a:off x="9109644" y="2720070"/>
            <a:ext cx="550141" cy="108100"/>
          </a:xfrm>
          <a:prstGeom prst="rect">
            <a:avLst/>
          </a:prstGeom>
          <a:solidFill>
            <a:srgbClr val="DE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58E79082-9ED0-4FDE-91EB-5371D2CB1323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954751" y="2218514"/>
            <a:ext cx="4005928" cy="5554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2674992" y="1544232"/>
            <a:ext cx="1584405" cy="363393"/>
          </a:xfrm>
          <a:prstGeom prst="borderCallout1">
            <a:avLst>
              <a:gd name="adj1" fmla="val 107290"/>
              <a:gd name="adj2" fmla="val 16661"/>
              <a:gd name="adj3" fmla="val 144392"/>
              <a:gd name="adj4" fmla="val 300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プルダウンにしたい特性表示項目の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「特性キー情報」を設定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8264474" y="2998821"/>
            <a:ext cx="1395311" cy="192101"/>
          </a:xfrm>
          <a:prstGeom prst="borderCallout1">
            <a:avLst>
              <a:gd name="adj1" fmla="val -9496"/>
              <a:gd name="adj2" fmla="val 55087"/>
              <a:gd name="adj3" fmla="val -82870"/>
              <a:gd name="adj4" fmla="val 6022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入力形式がリスト（選択型）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37" y="3872075"/>
            <a:ext cx="4092505" cy="2339468"/>
          </a:xfrm>
          <a:prstGeom prst="rect">
            <a:avLst/>
          </a:prstGeom>
        </p:spPr>
      </p:pic>
      <p:sp>
        <p:nvSpPr>
          <p:cNvPr id="68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5703195" y="1636526"/>
            <a:ext cx="3043240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0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 dirty="0"/>
              <a:t>補足</a:t>
            </a:r>
            <a:r>
              <a:rPr lang="en-US" altLang="ja-JP" dirty="0"/>
              <a:t>】1.</a:t>
            </a:r>
            <a:r>
              <a:rPr lang="ja-JP" altLang="en-US" dirty="0"/>
              <a:t>サービス特性設定情報の「サービス特性設定</a:t>
            </a:r>
            <a:r>
              <a:rPr lang="ja-JP" altLang="en-US" dirty="0" smtClean="0"/>
              <a:t>」</a:t>
            </a:r>
            <a:endParaRPr lang="ja-JP" altLang="en-US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986062" y="5923721"/>
            <a:ext cx="315193" cy="9442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986062" y="5829299"/>
            <a:ext cx="315193" cy="9442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2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424306" y="5923721"/>
            <a:ext cx="1234834" cy="264409"/>
          </a:xfrm>
          <a:prstGeom prst="borderCallout1">
            <a:avLst>
              <a:gd name="adj1" fmla="val 39628"/>
              <a:gd name="adj2" fmla="val 563"/>
              <a:gd name="adj3" fmla="val 25983"/>
              <a:gd name="adj4" fmla="val -1229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プルダウン項目の項目説明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13506" y="3593364"/>
            <a:ext cx="3043240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0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 dirty="0"/>
              <a:t>補足</a:t>
            </a:r>
            <a:r>
              <a:rPr lang="en-US" altLang="ja-JP" dirty="0" smtClean="0"/>
              <a:t>】</a:t>
            </a:r>
            <a:r>
              <a:rPr lang="ja-JP" altLang="en-US" dirty="0"/>
              <a:t>設定内容を反映した</a:t>
            </a:r>
            <a:r>
              <a:rPr lang="ja-JP" altLang="en-US" dirty="0" smtClean="0"/>
              <a:t>商品</a:t>
            </a:r>
            <a:r>
              <a:rPr lang="ja-JP" altLang="en-US" dirty="0"/>
              <a:t>の詳細画面イメージ</a:t>
            </a:r>
          </a:p>
        </p:txBody>
      </p:sp>
      <p:sp>
        <p:nvSpPr>
          <p:cNvPr id="74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510586" y="5573910"/>
            <a:ext cx="1234834" cy="264409"/>
          </a:xfrm>
          <a:prstGeom prst="borderCallout1">
            <a:avLst>
              <a:gd name="adj1" fmla="val 39628"/>
              <a:gd name="adj2" fmla="val 563"/>
              <a:gd name="adj3" fmla="val 86126"/>
              <a:gd name="adj4" fmla="val -1470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プルダウン項目の表示名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吹き出し: 線 4">
            <a:extLst>
              <a:ext uri="{FF2B5EF4-FFF2-40B4-BE49-F238E27FC236}">
                <a16:creationId xmlns:a16="http://schemas.microsoft.com/office/drawing/2014/main" id="{03C18421-5896-40EF-93B5-B678048A8D66}"/>
              </a:ext>
            </a:extLst>
          </p:cNvPr>
          <p:cNvSpPr/>
          <p:nvPr/>
        </p:nvSpPr>
        <p:spPr>
          <a:xfrm>
            <a:off x="1873039" y="4190256"/>
            <a:ext cx="1928677" cy="435726"/>
          </a:xfrm>
          <a:prstGeom prst="borderCallout1">
            <a:avLst>
              <a:gd name="adj1" fmla="val 39628"/>
              <a:gd name="adj2" fmla="val 563"/>
              <a:gd name="adj3" fmla="val -30716"/>
              <a:gd name="adj4" fmla="val -7190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商品に含まれるサービスについて、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特性表示名ごとに詳細が確認可能。</a:t>
            </a:r>
            <a:endParaRPr lang="en-US" altLang="ja-JP" sz="80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D6413E9-D01A-4A8E-89F5-DF9DE2C1684A}"/>
              </a:ext>
            </a:extLst>
          </p:cNvPr>
          <p:cNvSpPr/>
          <p:nvPr/>
        </p:nvSpPr>
        <p:spPr bwMode="gray">
          <a:xfrm>
            <a:off x="743824" y="3927556"/>
            <a:ext cx="1537206" cy="19360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1" lang="ja-JP" altLang="en-US" sz="800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itchFamily="34" charset="0"/>
            </a:endParaRPr>
          </a:p>
        </p:txBody>
      </p:sp>
      <p:sp>
        <p:nvSpPr>
          <p:cNvPr id="7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78384" y="1060335"/>
            <a:ext cx="2913483" cy="510817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100" b="0" kern="0" dirty="0" smtClean="0"/>
              <a:t>・</a:t>
            </a:r>
            <a:r>
              <a:rPr lang="ja-JP" altLang="en-US" sz="1100" kern="0" dirty="0" smtClean="0">
                <a:solidFill>
                  <a:srgbClr val="FF0000"/>
                </a:solidFill>
              </a:rPr>
              <a:t>プルダウン</a:t>
            </a:r>
            <a:r>
              <a:rPr lang="ja-JP" altLang="en-US" sz="1100" kern="0" dirty="0">
                <a:solidFill>
                  <a:srgbClr val="FF0000"/>
                </a:solidFill>
              </a:rPr>
              <a:t>項目</a:t>
            </a:r>
            <a:r>
              <a:rPr lang="ja-JP" altLang="en-US" sz="1100" kern="0" dirty="0" smtClean="0">
                <a:solidFill>
                  <a:srgbClr val="FF0000"/>
                </a:solidFill>
              </a:rPr>
              <a:t>を使用したい場合</a:t>
            </a:r>
            <a:r>
              <a:rPr lang="ja-JP" altLang="en-US" sz="1100" b="0" kern="0" dirty="0" smtClean="0"/>
              <a:t>（入力形式をリスト</a:t>
            </a:r>
            <a:r>
              <a:rPr lang="en-US" altLang="ja-JP" sz="800" b="0" kern="0" dirty="0" smtClean="0"/>
              <a:t>(</a:t>
            </a:r>
            <a:r>
              <a:rPr lang="ja-JP" altLang="en-US" sz="800" b="0" kern="0" dirty="0" smtClean="0"/>
              <a:t>選択型</a:t>
            </a:r>
            <a:r>
              <a:rPr lang="en-US" altLang="ja-JP" sz="800" b="0" kern="0" dirty="0"/>
              <a:t>)</a:t>
            </a:r>
            <a:r>
              <a:rPr lang="ja-JP" altLang="en-US" sz="1100" b="0" kern="0" dirty="0" smtClean="0"/>
              <a:t>にした場合）に設定する。　</a:t>
            </a:r>
            <a:r>
              <a:rPr lang="en-US" altLang="ja-JP" sz="1100" b="0" dirty="0" smtClean="0">
                <a:solidFill>
                  <a:srgbClr val="FF0000"/>
                </a:solidFill>
              </a:rPr>
              <a:t>※</a:t>
            </a:r>
            <a:r>
              <a:rPr lang="ja-JP" altLang="en-US" sz="1100" b="0" dirty="0">
                <a:solidFill>
                  <a:srgbClr val="FF0000"/>
                </a:solidFill>
              </a:rPr>
              <a:t>プルダウン</a:t>
            </a:r>
            <a:r>
              <a:rPr lang="ja-JP" altLang="en-US" sz="1100" b="0" dirty="0" smtClean="0">
                <a:solidFill>
                  <a:srgbClr val="FF0000"/>
                </a:solidFill>
              </a:rPr>
              <a:t>を利用</a:t>
            </a:r>
            <a:r>
              <a:rPr lang="ja-JP" altLang="en-US" sz="1100" b="0" dirty="0">
                <a:solidFill>
                  <a:srgbClr val="FF0000"/>
                </a:solidFill>
              </a:rPr>
              <a:t>しない場合は設定不要</a:t>
            </a:r>
            <a:r>
              <a:rPr lang="ja-JP" altLang="en-US" sz="1100" b="0" dirty="0" smtClean="0">
                <a:solidFill>
                  <a:srgbClr val="FF0000"/>
                </a:solidFill>
              </a:rPr>
              <a:t>。</a:t>
            </a:r>
            <a:endParaRPr lang="en-US" altLang="ja-JP" sz="1100" b="0" kern="0" dirty="0" smtClean="0"/>
          </a:p>
          <a:p>
            <a:pPr defTabSz="914400"/>
            <a:r>
              <a:rPr lang="ja-JP" altLang="en-US" sz="1100" b="0" kern="0" dirty="0" smtClean="0"/>
              <a:t>・</a:t>
            </a:r>
            <a:r>
              <a:rPr lang="ja-JP" altLang="en-US" sz="1100" dirty="0"/>
              <a:t>設定補助</a:t>
            </a:r>
            <a:r>
              <a:rPr lang="ja-JP" altLang="en-US" sz="1100" dirty="0" smtClean="0"/>
              <a:t>シート「</a:t>
            </a:r>
            <a:r>
              <a:rPr lang="en-US" altLang="ja-JP" sz="1100" dirty="0" smtClean="0"/>
              <a:t>2.</a:t>
            </a:r>
            <a:r>
              <a:rPr lang="ja-JP" altLang="en-US" sz="1100" dirty="0" smtClean="0"/>
              <a:t>リスト（選択型）設定」シート</a:t>
            </a:r>
            <a:r>
              <a:rPr lang="ja-JP" altLang="en-US" sz="1100" b="0" dirty="0" smtClean="0"/>
              <a:t>に</a:t>
            </a:r>
            <a:r>
              <a:rPr lang="ja-JP" altLang="en-US" sz="1100" b="0" dirty="0"/>
              <a:t>下記の項目を記載する事</a:t>
            </a:r>
            <a:r>
              <a:rPr lang="ja-JP" altLang="en-US" sz="1100" b="0" dirty="0" smtClean="0"/>
              <a:t>。</a:t>
            </a:r>
            <a:endParaRPr lang="ja-JP" altLang="en-US" sz="1100" b="0" dirty="0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2</a:t>
            </a:r>
            <a:r>
              <a:rPr lang="ja-JP" altLang="en-US" dirty="0"/>
              <a:t>．リスト（選択型設定）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50" name="正方形/長方形 49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1.</a:t>
              </a:r>
              <a:r>
                <a:rPr lang="ja-JP" altLang="en-US" sz="500" kern="0" dirty="0">
                  <a:latin typeface="+mj-lt"/>
                </a:rPr>
                <a:t>サービス</a:t>
              </a:r>
              <a:r>
                <a:rPr lang="ja-JP" altLang="en-US" sz="500" kern="0" dirty="0" smtClean="0">
                  <a:latin typeface="+mj-lt"/>
                </a:rPr>
                <a:t>特性設定</a:t>
              </a:r>
              <a:endParaRPr lang="ja-JP" altLang="en-US" sz="300" kern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2.</a:t>
              </a:r>
              <a:r>
                <a:rPr lang="ja-JP" altLang="en-US" sz="700" b="1" kern="0" dirty="0">
                  <a:latin typeface="+mj-lt"/>
                </a:rPr>
                <a:t>リスト</a:t>
              </a:r>
              <a:r>
                <a:rPr lang="en-US" altLang="ja-JP" sz="700" b="1" kern="0" dirty="0">
                  <a:latin typeface="+mj-lt"/>
                </a:rPr>
                <a:t>(</a:t>
              </a:r>
              <a:r>
                <a:rPr lang="ja-JP" altLang="en-US" sz="700" b="1" kern="0" dirty="0">
                  <a:latin typeface="+mj-lt"/>
                </a:rPr>
                <a:t>選択型</a:t>
              </a:r>
              <a:r>
                <a:rPr lang="en-US" altLang="ja-JP" sz="700" b="1" kern="0" dirty="0">
                  <a:latin typeface="+mj-lt"/>
                </a:rPr>
                <a:t>)</a:t>
              </a:r>
              <a:r>
                <a:rPr lang="ja-JP" altLang="en-US" sz="700" b="1" kern="0" dirty="0">
                  <a:latin typeface="+mj-lt"/>
                </a:rPr>
                <a:t>設定</a:t>
              </a:r>
              <a:endParaRPr lang="en-US" altLang="ja-JP" sz="700" b="1" kern="0" dirty="0">
                <a:latin typeface="+mj-lt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3.</a:t>
              </a:r>
              <a:r>
                <a:rPr lang="ja-JP" altLang="en-US" sz="500" kern="0" dirty="0">
                  <a:latin typeface="+mj-lt"/>
                </a:rPr>
                <a:t>従量</a:t>
              </a:r>
              <a:r>
                <a:rPr lang="ja-JP" altLang="en-US" sz="500" kern="0" dirty="0" smtClean="0">
                  <a:latin typeface="+mj-lt"/>
                </a:rPr>
                <a:t>課金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51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1.3.1. </a:t>
            </a:r>
            <a:r>
              <a:rPr lang="ja-JP" altLang="en-US" dirty="0" smtClean="0"/>
              <a:t>サービス</a:t>
            </a:r>
            <a:r>
              <a:rPr lang="en-US" altLang="ja-JP" dirty="0"/>
              <a:t>XML</a:t>
            </a:r>
            <a:r>
              <a:rPr lang="ja-JP" altLang="en-US" dirty="0"/>
              <a:t>の</a:t>
            </a:r>
            <a:r>
              <a:rPr lang="ja-JP" altLang="en-US" dirty="0" smtClean="0"/>
              <a:t>作成</a:t>
            </a:r>
            <a:r>
              <a:rPr lang="en-US" altLang="ja-JP" dirty="0" smtClean="0"/>
              <a:t>(</a:t>
            </a:r>
            <a:r>
              <a:rPr lang="en-US" altLang="ja-JP" dirty="0"/>
              <a:t>9</a:t>
            </a:r>
            <a:r>
              <a:rPr lang="en-US" altLang="ja-JP" dirty="0" smtClean="0"/>
              <a:t>/9)</a:t>
            </a:r>
            <a:endParaRPr kumimoji="1" lang="ja-JP" altLang="en-US" dirty="0"/>
          </a:p>
        </p:txBody>
      </p:sp>
      <p:sp>
        <p:nvSpPr>
          <p:cNvPr id="6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18990" y="75154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サービス追加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87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44486" y="1386551"/>
            <a:ext cx="8775714" cy="1028144"/>
          </a:xfrm>
          <a:prstGeom prst="rect">
            <a:avLst/>
          </a:prstGeom>
        </p:spPr>
        <p:txBody>
          <a:bodyPr wrap="none" lIns="72000" tIns="36000" rIns="36000" bIns="3600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300" b="0" kern="0" dirty="0" smtClean="0"/>
              <a:t>料金</a:t>
            </a:r>
            <a:r>
              <a:rPr lang="ja-JP" altLang="en-US" sz="1300" b="0" kern="0" dirty="0" smtClean="0"/>
              <a:t>パターンにて、</a:t>
            </a:r>
            <a:r>
              <a:rPr lang="ja-JP" altLang="en-US" sz="1300" kern="0" dirty="0" smtClean="0">
                <a:solidFill>
                  <a:srgbClr val="FF0000"/>
                </a:solidFill>
              </a:rPr>
              <a:t>従量</a:t>
            </a:r>
            <a:r>
              <a:rPr lang="ja-JP" altLang="en-US" sz="1300" kern="0" dirty="0" smtClean="0">
                <a:solidFill>
                  <a:srgbClr val="FF0000"/>
                </a:solidFill>
              </a:rPr>
              <a:t>課金 </a:t>
            </a:r>
            <a:r>
              <a:rPr lang="ja-JP" altLang="en-US" sz="1300" b="0" kern="0" dirty="0" smtClean="0"/>
              <a:t>を</a:t>
            </a:r>
            <a:r>
              <a:rPr lang="ja-JP" altLang="en-US" sz="1300" b="0" kern="0" dirty="0" smtClean="0"/>
              <a:t>利用するために必要な</a:t>
            </a:r>
            <a:r>
              <a:rPr lang="ja-JP" altLang="en-US" sz="1300" b="0" kern="0" dirty="0"/>
              <a:t>設定</a:t>
            </a:r>
            <a:r>
              <a:rPr lang="ja-JP" altLang="en-US" sz="1300" b="0" kern="0" dirty="0" smtClean="0"/>
              <a:t>。　</a:t>
            </a:r>
            <a:endParaRPr lang="en-US" altLang="ja-JP" sz="1300" b="0" kern="0" dirty="0" smtClean="0"/>
          </a:p>
          <a:p>
            <a:pPr defTabSz="914400"/>
            <a:endParaRPr lang="en-US" altLang="ja-JP" sz="1300" b="0" kern="0" dirty="0"/>
          </a:p>
          <a:p>
            <a:pPr defTabSz="914400"/>
            <a:r>
              <a:rPr lang="en-US" altLang="ja-JP" sz="1300" b="0" dirty="0">
                <a:solidFill>
                  <a:srgbClr val="FF0000"/>
                </a:solidFill>
              </a:rPr>
              <a:t>※</a:t>
            </a:r>
            <a:r>
              <a:rPr lang="ja-JP" altLang="en-US" sz="1300" b="0" dirty="0">
                <a:solidFill>
                  <a:srgbClr val="FF0000"/>
                </a:solidFill>
              </a:rPr>
              <a:t>本機能を利用しない場合は設定不要</a:t>
            </a:r>
            <a:r>
              <a:rPr lang="ja-JP" altLang="en-US" sz="1300" b="0" dirty="0" smtClean="0">
                <a:solidFill>
                  <a:srgbClr val="FF0000"/>
                </a:solidFill>
              </a:rPr>
              <a:t>。</a:t>
            </a:r>
            <a:endParaRPr lang="en-US" altLang="ja-JP" sz="1300" b="0" kern="0" dirty="0" smtClean="0"/>
          </a:p>
          <a:p>
            <a:r>
              <a:rPr lang="en-US" altLang="ja-JP" sz="1300" b="0" dirty="0" smtClean="0"/>
              <a:t>※</a:t>
            </a:r>
            <a:r>
              <a:rPr lang="ja-JP" altLang="en-US" sz="1300" b="0" dirty="0" smtClean="0"/>
              <a:t>ご利用</a:t>
            </a:r>
            <a:r>
              <a:rPr lang="ja-JP" altLang="en-US" sz="1300" b="0" dirty="0"/>
              <a:t>に際する前提条件、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での設定変更等があるため、本機能のご利用を希望される場合は事前に</a:t>
            </a:r>
            <a:r>
              <a:rPr lang="en-US" altLang="ja-JP" sz="1300" b="0" dirty="0"/>
              <a:t>CW</a:t>
            </a:r>
            <a:r>
              <a:rPr lang="ja-JP" altLang="en-US" sz="1300" b="0" dirty="0"/>
              <a:t>までお問合せ</a:t>
            </a:r>
            <a:r>
              <a:rPr lang="ja-JP" altLang="en-US" sz="1300" b="0" dirty="0" smtClean="0"/>
              <a:t>ください。</a:t>
            </a:r>
            <a:endParaRPr lang="en-US" altLang="ja-JP" sz="1300" dirty="0">
              <a:solidFill>
                <a:schemeClr val="accent1"/>
              </a:solidFill>
            </a:endParaRPr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95279" y="62598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defPPr>
              <a:defRPr lang="ja-JP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200" b="1" kern="0">
                <a:latin typeface="+mn-ea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fontAlgn="base">
              <a:spcBef>
                <a:spcPct val="0"/>
              </a:spcBef>
              <a:spcAft>
                <a:spcPct val="0"/>
              </a:spcAft>
              <a:defRPr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3</a:t>
            </a:r>
            <a:r>
              <a:rPr lang="ja-JP" altLang="en-US" dirty="0"/>
              <a:t>．従量</a:t>
            </a:r>
            <a:r>
              <a:rPr lang="ja-JP" altLang="en-US" dirty="0" smtClean="0"/>
              <a:t>課金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3766932" y="638744"/>
            <a:ext cx="5825579" cy="480296"/>
            <a:chOff x="603475" y="393432"/>
            <a:chExt cx="9317098" cy="827468"/>
          </a:xfrm>
        </p:grpSpPr>
        <p:sp>
          <p:nvSpPr>
            <p:cNvPr id="57" name="正方形/長方形 56"/>
            <p:cNvSpPr/>
            <p:nvPr/>
          </p:nvSpPr>
          <p:spPr>
            <a:xfrm>
              <a:off x="1348073" y="393433"/>
              <a:ext cx="8572500" cy="25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600" dirty="0">
                  <a:latin typeface="+mj-lt"/>
                </a:rPr>
                <a:t>121</a:t>
              </a:r>
              <a:r>
                <a:rPr lang="en-US" altLang="ja-JP" sz="600" dirty="0" smtClean="0">
                  <a:latin typeface="+mj-lt"/>
                </a:rPr>
                <a:t>_</a:t>
              </a:r>
              <a:r>
                <a:rPr lang="ja-JP" altLang="en-US" sz="600" dirty="0" smtClean="0">
                  <a:latin typeface="+mj-lt"/>
                </a:rPr>
                <a:t>サービス情報</a:t>
              </a:r>
              <a:r>
                <a:rPr lang="en-US" altLang="ja-JP" sz="600" dirty="0" smtClean="0">
                  <a:latin typeface="+mj-lt"/>
                </a:rPr>
                <a:t>.</a:t>
              </a:r>
              <a:r>
                <a:rPr lang="en-US" altLang="ja-JP" sz="600" dirty="0" err="1" smtClean="0">
                  <a:latin typeface="+mj-lt"/>
                </a:rPr>
                <a:t>xlsm</a:t>
              </a:r>
              <a:endParaRPr kumimoji="0" lang="ja-JP" altLang="en-US" sz="6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348072" y="684050"/>
              <a:ext cx="3333032" cy="30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1.</a:t>
              </a:r>
              <a:r>
                <a:rPr lang="ja-JP" altLang="en-US" sz="500" kern="0" dirty="0">
                  <a:latin typeface="+mj-lt"/>
                </a:rPr>
                <a:t>サービス</a:t>
              </a:r>
              <a:r>
                <a:rPr lang="ja-JP" altLang="en-US" sz="500" kern="0" dirty="0" smtClean="0">
                  <a:latin typeface="+mj-lt"/>
                </a:rPr>
                <a:t>特性設定</a:t>
              </a:r>
              <a:endParaRPr lang="ja-JP" altLang="en-US" sz="300" kern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724948" y="684051"/>
              <a:ext cx="1137172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latin typeface="+mj-lt"/>
                </a:rPr>
                <a:t>2.</a:t>
              </a:r>
              <a:r>
                <a:rPr lang="ja-JP" altLang="en-US" sz="500" kern="0" dirty="0">
                  <a:latin typeface="+mj-lt"/>
                </a:rPr>
                <a:t>リスト</a:t>
              </a:r>
              <a:r>
                <a:rPr lang="en-US" altLang="ja-JP" sz="500" kern="0" dirty="0">
                  <a:latin typeface="+mj-lt"/>
                </a:rPr>
                <a:t>(</a:t>
              </a:r>
              <a:r>
                <a:rPr lang="ja-JP" altLang="en-US" sz="500" kern="0" dirty="0">
                  <a:latin typeface="+mj-lt"/>
                </a:rPr>
                <a:t>選択型</a:t>
              </a:r>
              <a:r>
                <a:rPr lang="en-US" altLang="ja-JP" sz="500" kern="0" dirty="0">
                  <a:latin typeface="+mj-lt"/>
                </a:rPr>
                <a:t>)</a:t>
              </a:r>
              <a:r>
                <a:rPr lang="ja-JP" altLang="en-US" sz="500" kern="0" dirty="0" smtClean="0">
                  <a:latin typeface="+mj-lt"/>
                </a:rPr>
                <a:t>設定</a:t>
              </a:r>
              <a:endParaRPr lang="en-US" altLang="ja-JP" sz="500" kern="0" dirty="0" smtClean="0">
                <a:latin typeface="+mj-lt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905963" y="684051"/>
              <a:ext cx="720531" cy="306634"/>
            </a:xfrm>
            <a:prstGeom prst="rect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700" b="1" kern="0" dirty="0">
                  <a:latin typeface="+mj-lt"/>
                </a:rPr>
                <a:t>3.</a:t>
              </a:r>
              <a:r>
                <a:rPr lang="ja-JP" altLang="en-US" sz="700" b="1" kern="0" dirty="0">
                  <a:latin typeface="+mj-lt"/>
                </a:rPr>
                <a:t>従量課金</a:t>
              </a:r>
              <a:endParaRPr lang="en-US" altLang="ja-JP" sz="700" b="1" kern="0" dirty="0">
                <a:latin typeface="+mj-lt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348074" y="1026500"/>
              <a:ext cx="634784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サービス設定</a:t>
              </a:r>
              <a:endParaRPr kumimoji="0" lang="en-US" altLang="ja-JP" sz="4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008640" y="1026500"/>
              <a:ext cx="913609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プロビジョニング設定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827459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dirty="0" smtClean="0">
                  <a:solidFill>
                    <a:sysClr val="windowText" lastClr="000000"/>
                  </a:solidFill>
                  <a:latin typeface="+mj-lt"/>
                  <a:ea typeface="Meiryo UI" panose="020B0604030504040204" pitchFamily="50" charset="-128"/>
                </a:rPr>
                <a:t>サービス特性設定</a:t>
              </a:r>
              <a:endParaRPr kumimoji="0" lang="ja-JP" altLang="en-US" sz="4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6670336" y="684048"/>
              <a:ext cx="850361" cy="3134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サブサービス</a:t>
              </a:r>
              <a:endParaRPr lang="ja-JP" altLang="en-US" sz="5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7564541" y="684051"/>
              <a:ext cx="811560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5.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関連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</a:t>
              </a:r>
              <a:endParaRPr lang="en-US" altLang="ja-JP" sz="5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03475" y="393432"/>
              <a:ext cx="636179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ファイル名</a:t>
              </a: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03475" y="684050"/>
              <a:ext cx="636179" cy="31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 smtClean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シート名</a:t>
              </a: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03476" y="1026500"/>
              <a:ext cx="636178" cy="19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dash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500" kern="0" dirty="0">
                  <a:solidFill>
                    <a:prstClr val="black"/>
                  </a:solidFill>
                  <a:latin typeface="+mj-lt"/>
                  <a:cs typeface="Meiryo UI" panose="020B0604030504040204" pitchFamily="50" charset="-128"/>
                </a:rPr>
                <a:t>章</a:t>
              </a:r>
              <a:endParaRPr kumimoji="0" lang="ja-JP" altLang="en-US" sz="500" kern="0" dirty="0" smtClean="0">
                <a:solidFill>
                  <a:prstClr val="black"/>
                </a:solidFill>
                <a:latin typeface="+mj-lt"/>
                <a:cs typeface="Meiryo UI" panose="020B0604030504040204" pitchFamily="50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8419944" y="684051"/>
              <a:ext cx="724085" cy="3167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6.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パラメータ</a:t>
              </a:r>
              <a:endParaRPr lang="en-US" altLang="ja-JP" sz="5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9187873" y="684050"/>
              <a:ext cx="724085" cy="316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en-US" altLang="ja-JP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7.</a:t>
              </a:r>
              <a:r>
                <a:rPr lang="ja-JP" altLang="en-US" sz="5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特性</a:t>
              </a:r>
              <a:r>
                <a:rPr lang="ja-JP" altLang="en-US" sz="500" kern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属性</a:t>
              </a:r>
              <a:endParaRPr lang="ja-JP" altLang="en-US" sz="300" kern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2948031" y="1026500"/>
              <a:ext cx="853645" cy="188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ot="0" spcFirstLastPara="0" vertOverflow="overflow" horzOverflow="overflow" vert="horz" wrap="none" lIns="72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lang="ja-JP" altLang="en-US" sz="4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サービス属性設定</a:t>
              </a:r>
            </a:p>
          </p:txBody>
        </p:sp>
      </p:grpSp>
      <p:sp>
        <p:nvSpPr>
          <p:cNvPr id="23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879020" y="81018"/>
            <a:ext cx="998483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卸売テナント</a:t>
            </a:r>
            <a:endParaRPr lang="ja-JP" alt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標準デザイン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843745">
          <a:defRPr kumimoji="0" sz="1000" kern="0" dirty="0" smtClean="0">
            <a:solidFill>
              <a:prstClr val="black"/>
            </a:solidFill>
            <a:latin typeface="+mn-ea"/>
            <a:cs typeface="Meiryo UI" panose="020B0604030504040204" pitchFamily="50" charset="-128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>
          <a:noFill/>
        </a:ln>
        <a:effectLst/>
      </a:spPr>
      <a:bodyPr lIns="36000" tIns="36000" rIns="36000" bIns="36000" anchor="ctr"/>
      <a:lstStyle>
        <a:defPPr algn="ctr">
          <a:defRPr sz="2000" b="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J成果物雛形.potx" id="{9471AEB3-69A5-4CA2-95E0-6A3A4F230F74}" vid="{E0D8C976-4BC7-425E-8355-CD31F6526E8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EAAB300D19459DFC38D5B31A1AB8" ma:contentTypeVersion="13" ma:contentTypeDescription="Create a new document." ma:contentTypeScope="" ma:versionID="5e1b4b979e0da8fd226b4085b294a8ac">
  <xsd:schema xmlns:xsd="http://www.w3.org/2001/XMLSchema" xmlns:xs="http://www.w3.org/2001/XMLSchema" xmlns:p="http://schemas.microsoft.com/office/2006/metadata/properties" xmlns:ns2="033cbc28-5e18-4ff6-8df8-4e2e50aea951" xmlns:ns3="ab12f157-74b9-4ea6-b350-bf08c0ea5c2b" targetNamespace="http://schemas.microsoft.com/office/2006/metadata/properties" ma:root="true" ma:fieldsID="3c03684d6d25b6939eb7a12f801e0b69" ns2:_="" ns3:_="">
    <xsd:import namespace="033cbc28-5e18-4ff6-8df8-4e2e50aea951"/>
    <xsd:import namespace="ab12f157-74b9-4ea6-b350-bf08c0ea5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cbc28-5e18-4ff6-8df8-4e2e50aea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2f157-74b9-4ea6-b350-bf08c0ea5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33cbc28-5e18-4ff6-8df8-4e2e50aea9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7F418-E917-486F-B2B5-A819F3FEC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cbc28-5e18-4ff6-8df8-4e2e50aea951"/>
    <ds:schemaRef ds:uri="ab12f157-74b9-4ea6-b350-bf08c0ea5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4D032C-DC7D-4B16-8A04-D39A9CC625AA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b12f157-74b9-4ea6-b350-bf08c0ea5c2b"/>
    <ds:schemaRef ds:uri="http://schemas.openxmlformats.org/package/2006/metadata/core-properties"/>
    <ds:schemaRef ds:uri="033cbc28-5e18-4ff6-8df8-4e2e50aea95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1B5B04-80F1-4C79-B8A5-E9AD26D3B2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20211110_1-3_サービス（ドコモコメント）</Template>
  <TotalTime>1292</TotalTime>
  <Words>3602</Words>
  <Application>Microsoft Office PowerPoint</Application>
  <PresentationFormat>A4 210 x 297 mm</PresentationFormat>
  <Paragraphs>400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HGP創英角ｺﾞｼｯｸUB</vt:lpstr>
      <vt:lpstr>Meiryo UI</vt:lpstr>
      <vt:lpstr>ＭＳ Ｐゴシック</vt:lpstr>
      <vt:lpstr>游ゴシック</vt:lpstr>
      <vt:lpstr>Arial</vt:lpstr>
      <vt:lpstr>Segoe UI</vt:lpstr>
      <vt:lpstr>10_標準デザイン</vt:lpstr>
      <vt:lpstr>1.3.1. サービスXMLの作成(1/9)</vt:lpstr>
      <vt:lpstr>1.3.1. サービスXMLの作成(2/9)</vt:lpstr>
      <vt:lpstr>1.3.1. サービスXMLの作成(3/9)</vt:lpstr>
      <vt:lpstr>1.3.1. サービスXMLの作成(4/9)</vt:lpstr>
      <vt:lpstr>1.3.1. サービスXMLの作成(5/9)</vt:lpstr>
      <vt:lpstr>1.3.1. サービスXMLの作成(6/9)</vt:lpstr>
      <vt:lpstr>1.3.1. サービスXMLの作成(7/9)</vt:lpstr>
      <vt:lpstr>1.3.1. サービスXMLの作成(8/9)</vt:lpstr>
      <vt:lpstr>1.3.1. サービスXMLの作成(9/9)</vt:lpstr>
      <vt:lpstr>1.3.2．サービスのアップロード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1.3.1．サービスXMLの作成(1/9)</dc:title>
  <dc:creator>菅谷 絢香</dc:creator>
  <cp:lastModifiedBy>菅谷 絢香</cp:lastModifiedBy>
  <cp:revision>100</cp:revision>
  <dcterms:created xsi:type="dcterms:W3CDTF">2021-11-15T06:15:30Z</dcterms:created>
  <dcterms:modified xsi:type="dcterms:W3CDTF">2022-03-24T03:21:32Z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0x0101002563EAAB300D19459DFC38D5B31A1AB8</vt:lpwstr>
  </property>
</Properties>
</file>