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076137867" r:id="rId5"/>
    <p:sldId id="2076137875" r:id="rId6"/>
    <p:sldId id="2076137883" r:id="rId7"/>
    <p:sldId id="2076137889" r:id="rId8"/>
    <p:sldId id="2076137871" r:id="rId9"/>
    <p:sldId id="2076137884" r:id="rId10"/>
    <p:sldId id="2076137870" r:id="rId11"/>
    <p:sldId id="2076137876" r:id="rId12"/>
    <p:sldId id="2076137877" r:id="rId13"/>
    <p:sldId id="2076137878" r:id="rId14"/>
    <p:sldId id="2076137879" r:id="rId15"/>
  </p:sldIdLst>
  <p:sldSz cx="9906000" cy="6858000" type="A4"/>
  <p:notesSz cx="6858000" cy="9144000"/>
  <p:defaultTextStyle>
    <a:defPPr>
      <a:defRPr lang="ja-JP"/>
    </a:defPPr>
    <a:lvl1pPr marL="0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1pPr>
    <a:lvl2pPr marL="471994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2pPr>
    <a:lvl3pPr marL="943988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3pPr>
    <a:lvl4pPr marL="1415982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4pPr>
    <a:lvl5pPr marL="1887975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5pPr>
    <a:lvl6pPr marL="2359969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6pPr>
    <a:lvl7pPr marL="2831961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7pPr>
    <a:lvl8pPr marL="3303956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8pPr>
    <a:lvl9pPr marL="3775950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120" userDrawn="1">
          <p15:clr>
            <a:srgbClr val="A4A3A4"/>
          </p15:clr>
        </p15:guide>
        <p15:guide id="4" pos="4618" userDrawn="1">
          <p15:clr>
            <a:srgbClr val="A4A3A4"/>
          </p15:clr>
        </p15:guide>
        <p15:guide id="5" orient="horz" pos="3657" userDrawn="1">
          <p15:clr>
            <a:srgbClr val="A4A3A4"/>
          </p15:clr>
        </p15:guide>
        <p15:guide id="6" orient="horz" pos="2137" userDrawn="1">
          <p15:clr>
            <a:srgbClr val="A4A3A4"/>
          </p15:clr>
        </p15:guide>
        <p15:guide id="7" orient="horz" pos="391" userDrawn="1">
          <p15:clr>
            <a:srgbClr val="A4A3A4"/>
          </p15:clr>
        </p15:guide>
        <p15:guide id="8" orient="horz" pos="11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seya, Shun" initials="FS" lastIdx="1" clrIdx="0">
    <p:extLst>
      <p:ext uri="{19B8F6BF-5375-455C-9EA6-DF929625EA0E}">
        <p15:presenceInfo xmlns:p15="http://schemas.microsoft.com/office/powerpoint/2012/main" userId="S-1-5-21-329068152-1454471165-1417001333-5164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FFCC"/>
    <a:srgbClr val="BC0453"/>
    <a:srgbClr val="ECCCFF"/>
    <a:srgbClr val="0000FF"/>
    <a:srgbClr val="FFCCCC"/>
    <a:srgbClr val="FF9999"/>
    <a:srgbClr val="FFFF99"/>
    <a:srgbClr val="DE0000"/>
    <a:srgbClr val="C6C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6720" autoAdjust="0"/>
  </p:normalViewPr>
  <p:slideViewPr>
    <p:cSldViewPr snapToGrid="0">
      <p:cViewPr varScale="1">
        <p:scale>
          <a:sx n="119" d="100"/>
          <a:sy n="119" d="100"/>
        </p:scale>
        <p:origin x="960" y="42"/>
      </p:cViewPr>
      <p:guideLst>
        <p:guide pos="3120"/>
        <p:guide pos="4618"/>
        <p:guide orient="horz" pos="3657"/>
        <p:guide orient="horz" pos="2137"/>
        <p:guide orient="horz" pos="391"/>
        <p:guide orient="horz" pos="1163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C9CA8-A17D-4D1A-8AF0-92594C993C5E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2E723-B0D0-4243-A407-B941992AF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9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1pPr>
    <a:lvl2pPr marL="471994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2pPr>
    <a:lvl3pPr marL="943988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3pPr>
    <a:lvl4pPr marL="1415982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4pPr>
    <a:lvl5pPr marL="1887975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5pPr>
    <a:lvl6pPr marL="2359969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6pPr>
    <a:lvl7pPr marL="2831961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7pPr>
    <a:lvl8pPr marL="3303956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8pPr>
    <a:lvl9pPr marL="3775950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"/>
          <p:cNvSpPr>
            <a:spLocks noChangeShapeType="1"/>
          </p:cNvSpPr>
          <p:nvPr userDrawn="1"/>
        </p:nvSpPr>
        <p:spPr bwMode="auto">
          <a:xfrm flipV="1">
            <a:off x="63510" y="412225"/>
            <a:ext cx="97920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4369" tIns="42185" rIns="84369" bIns="42185" anchor="ctr"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739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E9C8C84A-CEBA-487B-B993-56D0CF4A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6" y="64941"/>
            <a:ext cx="9279005" cy="339725"/>
          </a:xfrm>
          <a:prstGeom prst="rect">
            <a:avLst/>
          </a:prstGeom>
        </p:spPr>
        <p:txBody>
          <a:bodyPr lIns="72000" tIns="36000" rIns="36000" bIns="36000" anchor="ctr"/>
          <a:lstStyle>
            <a:lvl1pPr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3" name="テキスト プレースホルダー 4">
            <a:extLst>
              <a:ext uri="{FF2B5EF4-FFF2-40B4-BE49-F238E27FC236}">
                <a16:creationId xmlns:a16="http://schemas.microsoft.com/office/drawing/2014/main" id="{051594E6-FFEE-4A4C-B17B-655BB7353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503" y="559761"/>
            <a:ext cx="9279005" cy="722312"/>
          </a:xfrm>
          <a:prstGeom prst="rect">
            <a:avLst/>
          </a:prstGeom>
        </p:spPr>
        <p:txBody>
          <a:bodyPr lIns="72000" tIns="36000" rIns="36000" bIns="36000"/>
          <a:lstStyle>
            <a:lvl1pPr marL="0" indent="0">
              <a:buNone/>
              <a:defRPr sz="1400">
                <a:latin typeface="+mn-ea"/>
                <a:ea typeface="+mn-ea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5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9520006" y="6633370"/>
            <a:ext cx="335504" cy="180020"/>
          </a:xfrm>
          <a:prstGeom prst="rect">
            <a:avLst/>
          </a:prstGeom>
        </p:spPr>
        <p:txBody>
          <a:bodyPr wrap="none" anchor="ctr"/>
          <a:lstStyle>
            <a:lvl1pPr algn="r">
              <a:defRPr sz="800" b="0" i="0">
                <a:latin typeface="+mn-ea"/>
                <a:ea typeface="+mn-ea"/>
                <a:cs typeface="Segoe UI" panose="020B0502040204020203" pitchFamily="34" charset="0"/>
              </a:defRPr>
            </a:lvl1pPr>
          </a:lstStyle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95942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9" userDrawn="1">
          <p15:clr>
            <a:srgbClr val="FBAE40"/>
          </p15:clr>
        </p15:guide>
        <p15:guide id="2" orient="horz" pos="2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5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1663" b="1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21856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843712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265568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687424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16393" indent="-316393" algn="l" rtl="0" eaLnBrk="1" fontAlgn="base" hangingPunct="1">
        <a:spcBef>
          <a:spcPct val="20000"/>
        </a:spcBef>
        <a:spcAft>
          <a:spcPct val="0"/>
        </a:spcAft>
        <a:buChar char="•"/>
        <a:defRPr kumimoji="1" sz="2955">
          <a:solidFill>
            <a:schemeClr val="tx1"/>
          </a:solidFill>
          <a:latin typeface="+mn-lt"/>
          <a:ea typeface="+mn-ea"/>
          <a:cs typeface="+mn-cs"/>
        </a:defRPr>
      </a:lvl1pPr>
      <a:lvl2pPr marL="685517" indent="-263662" algn="l" rtl="0" eaLnBrk="1" fontAlgn="base" hangingPunct="1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4640" indent="-210929" algn="l" rtl="0" eaLnBrk="1" fontAlgn="base" hangingPunct="1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6499" indent="-210929" algn="l" rtl="0" eaLnBrk="1" fontAlgn="base" hangingPunct="1">
        <a:spcBef>
          <a:spcPct val="20000"/>
        </a:spcBef>
        <a:spcAft>
          <a:spcPct val="0"/>
        </a:spcAft>
        <a:buChar char="–"/>
        <a:defRPr kumimoji="1" sz="1847">
          <a:solidFill>
            <a:schemeClr val="tx1"/>
          </a:solidFill>
          <a:latin typeface="+mn-lt"/>
          <a:ea typeface="+mn-ea"/>
        </a:defRPr>
      </a:lvl4pPr>
      <a:lvl5pPr marL="1898352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5pPr>
      <a:lvl6pPr marL="2320205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6pPr>
      <a:lvl7pPr marL="2742065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7pPr>
      <a:lvl8pPr marL="3163921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8pPr>
      <a:lvl9pPr marL="3585777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1856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3712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5568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7424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09280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1137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2991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4850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5" y="3430189"/>
            <a:ext cx="3871296" cy="1164437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5029273" y="1511466"/>
            <a:ext cx="4682761" cy="3040145"/>
            <a:chOff x="5029273" y="1511466"/>
            <a:chExt cx="4682761" cy="3040145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29273" y="1511466"/>
              <a:ext cx="4673756" cy="3040145"/>
            </a:xfrm>
            <a:prstGeom prst="rect">
              <a:avLst/>
            </a:prstGeom>
          </p:spPr>
        </p:pic>
        <p:pic>
          <p:nvPicPr>
            <p:cNvPr id="65" name="図 6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91958" y="4348533"/>
              <a:ext cx="620076" cy="170712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1.4.1</a:t>
            </a:r>
            <a:r>
              <a:rPr lang="en-US" altLang="ja-JP" dirty="0" smtClean="0"/>
              <a:t>. </a:t>
            </a:r>
            <a:r>
              <a:rPr lang="ja-JP" altLang="en-US" dirty="0" smtClean="0"/>
              <a:t>卸商品</a:t>
            </a:r>
            <a:r>
              <a:rPr lang="ja-JP" altLang="en-US" dirty="0" smtClean="0"/>
              <a:t>の作成</a:t>
            </a:r>
            <a:r>
              <a:rPr lang="ja-JP" altLang="en-US" dirty="0"/>
              <a:t>（</a:t>
            </a:r>
            <a:r>
              <a:rPr lang="en-US" altLang="ja-JP" dirty="0" smtClean="0"/>
              <a:t>1/2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9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41612" y="78557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卸商品追加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313503" y="501971"/>
            <a:ext cx="9279005" cy="291560"/>
          </a:xfrm>
        </p:spPr>
        <p:txBody>
          <a:bodyPr/>
          <a:lstStyle/>
          <a:p>
            <a:r>
              <a:rPr lang="ja-JP" altLang="en-US" dirty="0"/>
              <a:t>下記手順で</a:t>
            </a:r>
            <a:r>
              <a:rPr lang="ja-JP" altLang="en-US" dirty="0" smtClean="0"/>
              <a:t>、卸売テナントに</a:t>
            </a:r>
            <a:r>
              <a:rPr lang="ja-JP" altLang="en-US" dirty="0"/>
              <a:t>卸商品を追加することができる。</a:t>
            </a: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734" y="1724316"/>
            <a:ext cx="4300538" cy="106397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6048" y="1340132"/>
            <a:ext cx="2956506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ja-JP" sz="1050" b="1" kern="0" dirty="0"/>
              <a:t>1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「商品と提供サービス」から、「卸商品」を押下する。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48559" y="3065435"/>
            <a:ext cx="3794877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ja-JP" sz="1050" b="1" kern="0" dirty="0"/>
              <a:t>2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画面右上の「アクション」タブから、「卸商品の作成」を押下する。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038620" y="1258138"/>
            <a:ext cx="1214042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ja-JP" sz="1050" b="1" kern="0" dirty="0"/>
              <a:t>3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卸商品を作成する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70810" y="2169601"/>
            <a:ext cx="688256" cy="72768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none" lIns="36000" tIns="36000" rIns="36000" bIns="36000" rtlCol="0" anchor="ctr">
            <a:spAutoFit/>
          </a:bodyPr>
          <a:lstStyle/>
          <a:p>
            <a:pPr algn="ctr"/>
            <a:endParaRPr lang="en-US" altLang="ja-JP" sz="2000" kern="0" dirty="0"/>
          </a:p>
          <a:p>
            <a:pPr algn="ctr"/>
            <a:endParaRPr kumimoji="1" lang="ja-JP" altLang="en-US" sz="2000" b="0" kern="0" dirty="0" smtClean="0">
              <a:solidFill>
                <a:schemeClr val="tx1"/>
              </a:solidFill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4899639" y="1582950"/>
            <a:ext cx="14783" cy="559715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/>
          <p:cNvSpPr/>
          <p:nvPr/>
        </p:nvSpPr>
        <p:spPr bwMode="auto">
          <a:xfrm>
            <a:off x="1564313" y="2074070"/>
            <a:ext cx="1031957" cy="1379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60" name="正方形/長方形 59"/>
          <p:cNvSpPr/>
          <p:nvPr/>
        </p:nvSpPr>
        <p:spPr bwMode="auto">
          <a:xfrm>
            <a:off x="3209925" y="3785386"/>
            <a:ext cx="988968" cy="1312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5249636" y="1967560"/>
            <a:ext cx="996514" cy="13119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ja-JP" altLang="en-US" sz="8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商品名</a:t>
            </a:r>
            <a:r>
              <a:rPr lang="en-US" altLang="ja-JP" sz="8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(</a:t>
            </a:r>
            <a:r>
              <a:rPr lang="ja-JP" altLang="en-US" sz="8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請求書表示名</a:t>
            </a:r>
            <a:r>
              <a:rPr lang="en-US" altLang="ja-JP" sz="8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)</a:t>
            </a:r>
            <a:endParaRPr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6325634" y="1967560"/>
            <a:ext cx="996514" cy="13119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ja-JP" altLang="en-US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商品キー</a:t>
            </a:r>
            <a:endParaRPr lang="ja-JP" altLang="en-US" sz="10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5214028" y="3159983"/>
            <a:ext cx="996514" cy="13119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ja-JP" altLang="en-US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運用開始日</a:t>
            </a:r>
            <a:endParaRPr lang="ja-JP" altLang="en-US" sz="10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68" name="正方形/長方形 67"/>
          <p:cNvSpPr/>
          <p:nvPr/>
        </p:nvSpPr>
        <p:spPr bwMode="auto">
          <a:xfrm>
            <a:off x="9035842" y="4311193"/>
            <a:ext cx="617484" cy="2287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70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7370456" y="1152029"/>
            <a:ext cx="2466292" cy="2527517"/>
          </a:xfrm>
          <a:prstGeom prst="borderCallout1">
            <a:avLst>
              <a:gd name="adj1" fmla="val 3661"/>
              <a:gd name="adj2" fmla="val -703"/>
              <a:gd name="adj3" fmla="val 4945"/>
              <a:gd name="adj4" fmla="val -9668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①下記を入力する。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必須項目は赤字</a:t>
            </a:r>
            <a:endParaRPr lang="en-US" altLang="ja-JP" sz="9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商品名</a:t>
            </a:r>
            <a:r>
              <a:rPr lang="en-US" altLang="ja-JP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請求書表示名</a:t>
            </a:r>
            <a:r>
              <a:rPr lang="en-US" altLang="ja-JP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9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商品キー</a:t>
            </a:r>
            <a:endParaRPr lang="en-US" altLang="ja-JP" sz="9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⇒卸の商品キー。次スライドで説明。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内部で使用する名称</a:t>
            </a:r>
            <a:endParaRPr lang="en-US" altLang="ja-JP" sz="9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⇒商品の詳細画面や商品の追加画面に表示され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る項目。商品名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、商品説明と共に表示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される。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・商品の概要</a:t>
            </a:r>
            <a:endParaRPr lang="en-US" altLang="ja-JP" sz="900" b="1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運用開始日</a:t>
            </a:r>
            <a:endParaRPr lang="en-US" altLang="ja-JP" sz="9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⇒卸顧客と卸商品の紐づけの際に、卸商品が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される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ようになる日時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0" lang="ja-JP" altLang="en-US" sz="900" b="1" kern="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含まれるサービス・卸売</a:t>
            </a:r>
            <a:r>
              <a:rPr kumimoji="0" lang="ja-JP" altLang="en-US" sz="900" b="1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サービス</a:t>
            </a:r>
            <a:endParaRPr kumimoji="0" lang="en-US" altLang="ja-JP" sz="900" b="1" kern="0" dirty="0" smtClean="0">
              <a:solidFill>
                <a:srgbClr val="FF0000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</a:rPr>
              <a:t>　⇒卸商品に追加したいサービスにチェックする</a:t>
            </a:r>
            <a:endParaRPr kumimoji="0" lang="en-US" altLang="ja-JP" sz="900" kern="0" dirty="0" smtClean="0">
              <a:solidFill>
                <a:schemeClr val="tx1"/>
              </a:solidFill>
              <a:latin typeface="+mn-ea"/>
              <a:ea typeface="Meiryo UI" panose="020B0604030504040204" pitchFamily="50" charset="-128"/>
            </a:endParaRPr>
          </a:p>
          <a:p>
            <a:r>
              <a:rPr kumimoji="0" lang="ja-JP" altLang="en-US" sz="900" b="1" kern="0" dirty="0" smtClean="0">
                <a:solidFill>
                  <a:srgbClr val="BC0453"/>
                </a:solidFill>
                <a:latin typeface="+mn-ea"/>
                <a:ea typeface="Meiryo UI" panose="020B0604030504040204" pitchFamily="50" charset="-128"/>
              </a:rPr>
              <a:t>・</a:t>
            </a:r>
            <a:r>
              <a:rPr kumimoji="0" lang="ja-JP" altLang="en-US" sz="900" b="1" kern="0" dirty="0" smtClean="0">
                <a:solidFill>
                  <a:srgbClr val="FF0000"/>
                </a:solidFill>
                <a:latin typeface="+mn-ea"/>
                <a:ea typeface="Meiryo UI" panose="020B0604030504040204" pitchFamily="50" charset="-128"/>
              </a:rPr>
              <a:t>関連サービスの評価対象</a:t>
            </a:r>
            <a:endParaRPr kumimoji="0" lang="en-US" altLang="ja-JP" sz="900" b="1" kern="0" dirty="0" smtClean="0">
              <a:solidFill>
                <a:srgbClr val="FF0000"/>
              </a:solidFill>
              <a:latin typeface="+mn-ea"/>
              <a:ea typeface="Meiryo UI" panose="020B0604030504040204" pitchFamily="50" charset="-128"/>
            </a:endParaRPr>
          </a:p>
          <a:p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⇒内部で保持する項目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。関連サービスとして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待ち合わせ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や値のコピーの評価対象を、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商品内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で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評価するか、アカウント全体で評価する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か指定。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5242516" y="2260068"/>
            <a:ext cx="996514" cy="13119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ja-JP" altLang="en-US" sz="8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内部で使用する名称</a:t>
            </a:r>
            <a:endParaRPr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5247242" y="2561386"/>
            <a:ext cx="2073370" cy="3576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ja-JP" altLang="en-US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商品の概要</a:t>
            </a:r>
            <a:endParaRPr lang="ja-JP" altLang="en-US" sz="10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36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8794488" y="4723937"/>
            <a:ext cx="1062269" cy="218369"/>
          </a:xfrm>
          <a:prstGeom prst="borderCallout1">
            <a:avLst>
              <a:gd name="adj1" fmla="val -21770"/>
              <a:gd name="adj2" fmla="val 52908"/>
              <a:gd name="adj3" fmla="val -87312"/>
              <a:gd name="adj4" fmla="val 48565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」ボタンを押下。</a:t>
            </a:r>
            <a:endParaRPr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3885975" y="789276"/>
            <a:ext cx="5847075" cy="331495"/>
            <a:chOff x="3985353" y="1072538"/>
            <a:chExt cx="5847075" cy="331495"/>
          </a:xfrm>
        </p:grpSpPr>
        <p:sp>
          <p:nvSpPr>
            <p:cNvPr id="35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3990860" y="1224033"/>
              <a:ext cx="614822" cy="180000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8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4565617" y="1224033"/>
              <a:ext cx="85441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0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5379968" y="1224033"/>
              <a:ext cx="97483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1000" b="1" kern="0" dirty="0" smtClean="0">
                  <a:latin typeface="+mn-ea"/>
                  <a:cs typeface="Meiryo UI" panose="020B0604030504040204" pitchFamily="50" charset="-128"/>
                </a:rPr>
                <a:t>　</a:t>
              </a:r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オペレータ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,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1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6314741" y="1224033"/>
              <a:ext cx="86046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2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135144" y="1224033"/>
              <a:ext cx="921486" cy="180000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b="1" kern="0" dirty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卸商品</a:t>
              </a:r>
              <a:r>
                <a:rPr kumimoji="0" lang="ja-JP" altLang="en-US" sz="7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7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700" kern="0" dirty="0">
                <a:solidFill>
                  <a:sysClr val="windowText" lastClr="000000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3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897983" y="1224033"/>
              <a:ext cx="934445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4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3985353" y="1072538"/>
              <a:ext cx="5828825" cy="12813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kumimoji="0" lang="ja-JP" altLang="en-US" sz="800" kern="0" dirty="0">
                  <a:latin typeface="+mn-ea"/>
                  <a:cs typeface="Meiryo UI" panose="020B0604030504040204" pitchFamily="50" charset="-128"/>
                </a:rPr>
                <a:t>準備編）</a:t>
              </a:r>
            </a:p>
          </p:txBody>
        </p:sp>
        <p:sp>
          <p:nvSpPr>
            <p:cNvPr id="45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8016565" y="1224033"/>
              <a:ext cx="92148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</a:t>
              </a:r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顧客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46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23212" y="81018"/>
            <a:ext cx="103781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 dirty="0"/>
          </a:p>
        </p:txBody>
      </p:sp>
      <p:sp>
        <p:nvSpPr>
          <p:cNvPr id="47" name="正方形/長方形 46"/>
          <p:cNvSpPr/>
          <p:nvPr/>
        </p:nvSpPr>
        <p:spPr>
          <a:xfrm>
            <a:off x="7404499" y="3730196"/>
            <a:ext cx="200068" cy="1346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endParaRPr kumimoji="0" lang="ja-JP" altLang="en-US" sz="1000" kern="0" dirty="0" smtClean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62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7861025" y="3719415"/>
            <a:ext cx="1557163" cy="211268"/>
          </a:xfrm>
          <a:prstGeom prst="borderCallout1">
            <a:avLst>
              <a:gd name="adj1" fmla="val 16095"/>
              <a:gd name="adj2" fmla="val -1383"/>
              <a:gd name="adj3" fmla="val 22101"/>
              <a:gd name="adj4" fmla="val -17011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②「</a:t>
            </a:r>
            <a:r>
              <a:rPr lang="en-US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」ボタンを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押下。</a:t>
            </a:r>
            <a:endParaRPr lang="ja-JP" altLang="en-US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5141084" y="3495551"/>
            <a:ext cx="996514" cy="13119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ja-JP" altLang="en-US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評価対象</a:t>
            </a:r>
            <a:endParaRPr lang="ja-JP" altLang="en-US" sz="10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cxnSp>
        <p:nvCxnSpPr>
          <p:cNvPr id="54" name="直線矢印コネクタ 53"/>
          <p:cNvCxnSpPr>
            <a:stCxn id="47" idx="1"/>
          </p:cNvCxnSpPr>
          <p:nvPr/>
        </p:nvCxnSpPr>
        <p:spPr bwMode="auto">
          <a:xfrm flipH="1">
            <a:off x="7178905" y="3797534"/>
            <a:ext cx="225594" cy="39875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正方形/長方形 73"/>
          <p:cNvSpPr/>
          <p:nvPr/>
        </p:nvSpPr>
        <p:spPr bwMode="auto">
          <a:xfrm>
            <a:off x="5855535" y="4787726"/>
            <a:ext cx="93036" cy="11541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101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6163279" y="4380302"/>
            <a:ext cx="1638841" cy="222154"/>
          </a:xfrm>
          <a:prstGeom prst="borderCallout1">
            <a:avLst>
              <a:gd name="adj1" fmla="val 101846"/>
              <a:gd name="adj2" fmla="val 7044"/>
              <a:gd name="adj3" fmla="val 206466"/>
              <a:gd name="adj4" fmla="val -12943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③追加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したいサービスを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選択。</a:t>
            </a:r>
            <a:endParaRPr lang="ja-JP" altLang="en-US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5665304" y="4219915"/>
            <a:ext cx="3007026" cy="258196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en-US" altLang="ja-JP" sz="1000" b="1" kern="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含まれるサービス・卸売サービス</a:t>
            </a:r>
            <a:endParaRPr kumimoji="1" lang="en-US" altLang="ja-JP" sz="1000" b="1" kern="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ja-JP" altLang="en-US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（商品に追加するサービスを選択</a:t>
            </a:r>
            <a:r>
              <a:rPr lang="en-US" altLang="ja-JP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)</a:t>
            </a:r>
            <a:endParaRPr kumimoji="1" lang="ja-JP" altLang="en-US" sz="10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66" y="4258396"/>
            <a:ext cx="2877561" cy="2481287"/>
          </a:xfrm>
          <a:prstGeom prst="rect">
            <a:avLst/>
          </a:prstGeom>
        </p:spPr>
      </p:pic>
      <p:sp>
        <p:nvSpPr>
          <p:cNvPr id="69" name="正方形/長方形 68"/>
          <p:cNvSpPr/>
          <p:nvPr/>
        </p:nvSpPr>
        <p:spPr bwMode="auto">
          <a:xfrm>
            <a:off x="8208711" y="6633370"/>
            <a:ext cx="408327" cy="1378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97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3752850" y="5590208"/>
            <a:ext cx="1929088" cy="373174"/>
          </a:xfrm>
          <a:prstGeom prst="borderCallout1">
            <a:avLst>
              <a:gd name="adj1" fmla="val 12266"/>
              <a:gd name="adj2" fmla="val 103075"/>
              <a:gd name="adj3" fmla="val -21290"/>
              <a:gd name="adj4" fmla="val 127336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サービス作成手順にて、作成・アップロードしたサービスが表示される。</a:t>
            </a:r>
          </a:p>
        </p:txBody>
      </p:sp>
      <p:sp>
        <p:nvSpPr>
          <p:cNvPr id="99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8355919" y="6233055"/>
            <a:ext cx="1062269" cy="218369"/>
          </a:xfrm>
          <a:prstGeom prst="borderCallout1">
            <a:avLst>
              <a:gd name="adj1" fmla="val 98182"/>
              <a:gd name="adj2" fmla="val 30940"/>
              <a:gd name="adj3" fmla="val 170039"/>
              <a:gd name="adj4" fmla="val 23010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④「</a:t>
            </a:r>
            <a:r>
              <a:rPr lang="en-US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」ボタンを押下。</a:t>
            </a:r>
            <a:endParaRPr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正方形/長方形 99"/>
          <p:cNvSpPr/>
          <p:nvPr/>
        </p:nvSpPr>
        <p:spPr bwMode="auto">
          <a:xfrm>
            <a:off x="5854106" y="4756370"/>
            <a:ext cx="94465" cy="1250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4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5" y="1848844"/>
            <a:ext cx="4291956" cy="9449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1.4.5. </a:t>
            </a:r>
            <a:r>
              <a:rPr lang="ja-JP" altLang="en-US" dirty="0" smtClean="0"/>
              <a:t>卸商品</a:t>
            </a:r>
            <a:r>
              <a:rPr lang="ja-JP" altLang="en-US" dirty="0" smtClean="0"/>
              <a:t>と卸顧客</a:t>
            </a:r>
            <a:r>
              <a:rPr lang="ja-JP" altLang="en-US" dirty="0"/>
              <a:t>の紐づけ（</a:t>
            </a:r>
            <a:r>
              <a:rPr lang="en-US" altLang="ja-JP" dirty="0"/>
              <a:t>1/2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9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41612" y="78557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卸商品追加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313503" y="501971"/>
            <a:ext cx="9279005" cy="291560"/>
          </a:xfrm>
        </p:spPr>
        <p:txBody>
          <a:bodyPr/>
          <a:lstStyle/>
          <a:p>
            <a:r>
              <a:rPr lang="ja-JP" altLang="en-US" dirty="0"/>
              <a:t>下記手順で</a:t>
            </a:r>
            <a:r>
              <a:rPr lang="ja-JP" altLang="en-US" dirty="0" smtClean="0"/>
              <a:t>、卸商品と卸顧客の紐づけを実施する。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1001" y="1607819"/>
            <a:ext cx="3722741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pPr marL="228600" indent="-228600">
              <a:buAutoNum type="arabicPeriod"/>
            </a:pPr>
            <a:r>
              <a:rPr kumimoji="1" lang="ja-JP" altLang="en-US" sz="1050" b="1" kern="0" dirty="0" smtClean="0">
                <a:solidFill>
                  <a:schemeClr val="tx1"/>
                </a:solidFill>
              </a:rPr>
              <a:t>顧客検索画面より、顧客（卸先企業）</a:t>
            </a:r>
            <a:r>
              <a:rPr lang="ja-JP" altLang="en-US" sz="1050" b="1" kern="0" dirty="0"/>
              <a:t>を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検索し、選択する。</a:t>
            </a:r>
            <a:endParaRPr kumimoji="1" lang="en-US" altLang="ja-JP" sz="1050" b="1" kern="0" dirty="0" smtClean="0">
              <a:solidFill>
                <a:schemeClr val="tx1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898787" y="1461450"/>
            <a:ext cx="3455039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>
            <a:defPPr>
              <a:defRPr lang="ja-JP"/>
            </a:defPPr>
            <a:lvl1pPr marL="228600" indent="-228600">
              <a:buAutoNum type="arabicPeriod"/>
              <a:defRPr sz="1050" b="1" kern="0"/>
            </a:lvl1pPr>
          </a:lstStyle>
          <a:p>
            <a:pPr marL="0" indent="0">
              <a:buNone/>
            </a:pPr>
            <a:r>
              <a:rPr lang="en-US" altLang="ja-JP" dirty="0"/>
              <a:t>3</a:t>
            </a:r>
            <a:r>
              <a:rPr lang="en-US" altLang="ja-JP" dirty="0" smtClean="0"/>
              <a:t>.</a:t>
            </a:r>
            <a:r>
              <a:rPr lang="ja-JP" altLang="en-US" dirty="0" smtClean="0"/>
              <a:t>紐づけたい卸商品</a:t>
            </a:r>
            <a:r>
              <a:rPr lang="ja-JP" altLang="en-US" dirty="0"/>
              <a:t>の</a:t>
            </a:r>
            <a:r>
              <a:rPr lang="ja-JP" altLang="en-US" dirty="0" smtClean="0"/>
              <a:t>「</a:t>
            </a:r>
            <a:r>
              <a:rPr lang="ja-JP" altLang="en-US" dirty="0"/>
              <a:t>カートに加える」</a:t>
            </a:r>
            <a:r>
              <a:rPr lang="ja-JP" altLang="en-US" dirty="0" smtClean="0"/>
              <a:t>を押下。「</a:t>
            </a:r>
            <a:r>
              <a:rPr lang="ja-JP" altLang="en-US" dirty="0"/>
              <a:t>次」</a:t>
            </a:r>
            <a:r>
              <a:rPr lang="ja-JP" altLang="en-US" dirty="0" smtClean="0"/>
              <a:t>を押下。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70810" y="2169601"/>
            <a:ext cx="688256" cy="72768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none" lIns="36000" tIns="36000" rIns="36000" bIns="36000" rtlCol="0" anchor="ctr">
            <a:spAutoFit/>
          </a:bodyPr>
          <a:lstStyle/>
          <a:p>
            <a:pPr algn="ctr"/>
            <a:endParaRPr lang="en-US" altLang="ja-JP" sz="2000" kern="0" dirty="0"/>
          </a:p>
          <a:p>
            <a:pPr algn="ctr"/>
            <a:endParaRPr kumimoji="1" lang="ja-JP" altLang="en-US" sz="2000" b="0" kern="0" dirty="0" smtClean="0">
              <a:solidFill>
                <a:schemeClr val="tx1"/>
              </a:solidFill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4612946" y="1152791"/>
            <a:ext cx="14783" cy="559715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グループ化 31"/>
          <p:cNvGrpSpPr/>
          <p:nvPr/>
        </p:nvGrpSpPr>
        <p:grpSpPr>
          <a:xfrm>
            <a:off x="3885975" y="789276"/>
            <a:ext cx="5847075" cy="331495"/>
            <a:chOff x="3985353" y="1072538"/>
            <a:chExt cx="5847075" cy="331495"/>
          </a:xfrm>
        </p:grpSpPr>
        <p:sp>
          <p:nvSpPr>
            <p:cNvPr id="35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3990860" y="1224033"/>
              <a:ext cx="614822" cy="180000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8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4565617" y="1224033"/>
              <a:ext cx="85441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0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5379968" y="1224033"/>
              <a:ext cx="97483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1000" b="1" kern="0" dirty="0" smtClean="0">
                  <a:latin typeface="+mn-ea"/>
                  <a:cs typeface="Meiryo UI" panose="020B0604030504040204" pitchFamily="50" charset="-128"/>
                </a:rPr>
                <a:t>　</a:t>
              </a:r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オペレータ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,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1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6314741" y="1224033"/>
              <a:ext cx="86046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2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135144" y="1224033"/>
              <a:ext cx="92148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卸商品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3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897983" y="1224033"/>
              <a:ext cx="934445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4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3985353" y="1072538"/>
              <a:ext cx="5828825" cy="12813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kumimoji="0" lang="ja-JP" altLang="en-US" sz="800" kern="0" dirty="0">
                  <a:latin typeface="+mn-ea"/>
                  <a:cs typeface="Meiryo UI" panose="020B0604030504040204" pitchFamily="50" charset="-128"/>
                </a:rPr>
                <a:t>準備編）</a:t>
              </a:r>
            </a:p>
          </p:txBody>
        </p:sp>
        <p:sp>
          <p:nvSpPr>
            <p:cNvPr id="45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8016565" y="1224033"/>
              <a:ext cx="921486" cy="180000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b="1" kern="0" dirty="0" smtClean="0">
                  <a:latin typeface="+mn-ea"/>
                  <a:cs typeface="Meiryo UI" panose="020B0604030504040204" pitchFamily="50" charset="-128"/>
                </a:rPr>
                <a:t>卸</a:t>
              </a:r>
              <a:r>
                <a:rPr kumimoji="0" lang="ja-JP" altLang="en-US" sz="800" b="1" kern="0" dirty="0">
                  <a:latin typeface="+mn-ea"/>
                  <a:cs typeface="Meiryo UI" panose="020B0604030504040204" pitchFamily="50" charset="-128"/>
                </a:rPr>
                <a:t>顧客</a:t>
              </a:r>
              <a:r>
                <a:rPr kumimoji="0" lang="ja-JP" altLang="en-US" sz="800" b="1" kern="0" dirty="0" smtClean="0"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8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800" kern="0" dirty="0">
                <a:solidFill>
                  <a:sysClr val="windowText" lastClr="000000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46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23212" y="81018"/>
            <a:ext cx="103781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1001" y="3374576"/>
            <a:ext cx="3857394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>
            <a:defPPr>
              <a:defRPr lang="ja-JP"/>
            </a:defPPr>
            <a:lvl1pPr marL="228600" indent="-228600">
              <a:buAutoNum type="arabicPeriod"/>
              <a:defRPr sz="1050" b="1" kern="0"/>
            </a:lvl1pPr>
          </a:lstStyle>
          <a:p>
            <a:pPr marL="0" indent="0">
              <a:buNone/>
            </a:pPr>
            <a:r>
              <a:rPr lang="en-US" altLang="ja-JP" dirty="0"/>
              <a:t>2</a:t>
            </a:r>
            <a:r>
              <a:rPr lang="en-US" altLang="ja-JP" dirty="0" smtClean="0"/>
              <a:t>.</a:t>
            </a:r>
            <a:r>
              <a:rPr lang="ja-JP" altLang="en-US" dirty="0" smtClean="0"/>
              <a:t>卸顧客</a:t>
            </a:r>
            <a:r>
              <a:rPr lang="ja-JP" altLang="en-US" dirty="0"/>
              <a:t>画面（商品）</a:t>
            </a:r>
            <a:r>
              <a:rPr lang="ja-JP" altLang="en-US" dirty="0" smtClean="0"/>
              <a:t>より、「</a:t>
            </a:r>
            <a:r>
              <a:rPr lang="ja-JP" altLang="en-US" dirty="0"/>
              <a:t>アクション」から「商品の追加」を</a:t>
            </a:r>
            <a:r>
              <a:rPr lang="ja-JP" altLang="en-US" dirty="0" smtClean="0"/>
              <a:t>選択。</a:t>
            </a:r>
            <a:endParaRPr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032" y="3672509"/>
            <a:ext cx="4204116" cy="981453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 bwMode="auto">
          <a:xfrm>
            <a:off x="212123" y="4068556"/>
            <a:ext cx="508314" cy="1533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3380509" y="3798036"/>
            <a:ext cx="655782" cy="2868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0896" y="1754256"/>
            <a:ext cx="3677396" cy="1771103"/>
          </a:xfrm>
          <a:prstGeom prst="rect">
            <a:avLst/>
          </a:prstGeom>
        </p:spPr>
      </p:pic>
      <p:sp>
        <p:nvSpPr>
          <p:cNvPr id="49" name="正方形/長方形 48"/>
          <p:cNvSpPr/>
          <p:nvPr/>
        </p:nvSpPr>
        <p:spPr bwMode="auto">
          <a:xfrm>
            <a:off x="5744642" y="2208080"/>
            <a:ext cx="395779" cy="13021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8229216" y="3452798"/>
            <a:ext cx="249220" cy="7784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685" y="4303642"/>
            <a:ext cx="3916885" cy="2224765"/>
          </a:xfrm>
          <a:prstGeom prst="rect">
            <a:avLst/>
          </a:prstGeom>
        </p:spPr>
      </p:pic>
      <p:sp>
        <p:nvSpPr>
          <p:cNvPr id="52" name="正方形/長方形 51"/>
          <p:cNvSpPr/>
          <p:nvPr/>
        </p:nvSpPr>
        <p:spPr bwMode="auto">
          <a:xfrm>
            <a:off x="8453621" y="6384262"/>
            <a:ext cx="254387" cy="7083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930896" y="4028079"/>
            <a:ext cx="3060701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>
            <a:defPPr>
              <a:defRPr lang="ja-JP"/>
            </a:defPPr>
            <a:lvl1pPr marL="228600" indent="-228600">
              <a:buAutoNum type="arabicPeriod"/>
              <a:defRPr sz="1050" b="1" kern="0"/>
            </a:lvl1pPr>
          </a:lstStyle>
          <a:p>
            <a:pPr marL="0" indent="0">
              <a:buNone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商品設定タブでその他情報を記入し、「次」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を押下。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352912" y="2284731"/>
            <a:ext cx="3404079" cy="38939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171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185" y="4795907"/>
            <a:ext cx="3912043" cy="17390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1.4.5. </a:t>
            </a:r>
            <a:r>
              <a:rPr lang="ja-JP" altLang="en-US" dirty="0" smtClean="0"/>
              <a:t>卸商品</a:t>
            </a:r>
            <a:r>
              <a:rPr lang="ja-JP" altLang="en-US" dirty="0" smtClean="0"/>
              <a:t>と卸顧客</a:t>
            </a:r>
            <a:r>
              <a:rPr lang="ja-JP" altLang="en-US" dirty="0"/>
              <a:t>の紐づけ</a:t>
            </a:r>
            <a:r>
              <a:rPr lang="ja-JP" altLang="en-US" dirty="0" smtClean="0"/>
              <a:t>（</a:t>
            </a:r>
            <a:r>
              <a:rPr lang="en-US" altLang="ja-JP" dirty="0"/>
              <a:t>2</a:t>
            </a:r>
            <a:r>
              <a:rPr lang="en-US" altLang="ja-JP" dirty="0" smtClean="0"/>
              <a:t>/2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9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41612" y="78557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卸商品追加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96456" y="4584318"/>
            <a:ext cx="3705108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>
            <a:defPPr>
              <a:defRPr lang="ja-JP"/>
            </a:defPPr>
            <a:lvl1pPr>
              <a:defRPr sz="1050" b="1" kern="0"/>
            </a:lvl1pPr>
          </a:lstStyle>
          <a:p>
            <a:r>
              <a:rPr lang="en-US" altLang="ja-JP" dirty="0"/>
              <a:t>6</a:t>
            </a:r>
            <a:r>
              <a:rPr lang="en-US" altLang="ja-JP" dirty="0" smtClean="0"/>
              <a:t>. </a:t>
            </a:r>
            <a:r>
              <a:rPr lang="ja-JP" altLang="en-US" dirty="0" smtClean="0"/>
              <a:t>ポップアップ</a:t>
            </a:r>
            <a:r>
              <a:rPr lang="ja-JP" altLang="en-US" dirty="0"/>
              <a:t>が表示され</a:t>
            </a:r>
            <a:r>
              <a:rPr lang="ja-JP" altLang="en-US" dirty="0" smtClean="0"/>
              <a:t>、卸顧客と卸商品の紐づけ</a:t>
            </a:r>
            <a:r>
              <a:rPr lang="ja-JP" altLang="en-US" dirty="0"/>
              <a:t>が完了する。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70810" y="2169601"/>
            <a:ext cx="688256" cy="72768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none" lIns="36000" tIns="36000" rIns="36000" bIns="36000" rtlCol="0" anchor="ctr">
            <a:spAutoFit/>
          </a:bodyPr>
          <a:lstStyle/>
          <a:p>
            <a:pPr algn="ctr"/>
            <a:endParaRPr lang="en-US" altLang="ja-JP" sz="2000" kern="0" dirty="0"/>
          </a:p>
          <a:p>
            <a:pPr algn="ctr"/>
            <a:endParaRPr kumimoji="1" lang="ja-JP" altLang="en-US" sz="2000" b="0" kern="0" dirty="0" smtClean="0">
              <a:solidFill>
                <a:schemeClr val="tx1"/>
              </a:solidFill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4612946" y="1152791"/>
            <a:ext cx="14783" cy="559715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グループ化 31"/>
          <p:cNvGrpSpPr/>
          <p:nvPr/>
        </p:nvGrpSpPr>
        <p:grpSpPr>
          <a:xfrm>
            <a:off x="3885975" y="789276"/>
            <a:ext cx="5847075" cy="331495"/>
            <a:chOff x="3985353" y="1072538"/>
            <a:chExt cx="5847075" cy="331495"/>
          </a:xfrm>
        </p:grpSpPr>
        <p:sp>
          <p:nvSpPr>
            <p:cNvPr id="35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3990860" y="1224033"/>
              <a:ext cx="614822" cy="180000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8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4565617" y="1224033"/>
              <a:ext cx="85441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0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5379968" y="1224033"/>
              <a:ext cx="97483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1000" b="1" kern="0" dirty="0" smtClean="0">
                  <a:latin typeface="+mn-ea"/>
                  <a:cs typeface="Meiryo UI" panose="020B0604030504040204" pitchFamily="50" charset="-128"/>
                </a:rPr>
                <a:t>　</a:t>
              </a:r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オペレータ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,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1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6314741" y="1224033"/>
              <a:ext cx="86046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2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135144" y="1224033"/>
              <a:ext cx="92148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卸商品追加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3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897983" y="1224033"/>
              <a:ext cx="934445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4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3985353" y="1072538"/>
              <a:ext cx="5828825" cy="12813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kumimoji="0" lang="ja-JP" altLang="en-US" sz="800" kern="0" dirty="0">
                  <a:latin typeface="+mn-ea"/>
                  <a:cs typeface="Meiryo UI" panose="020B0604030504040204" pitchFamily="50" charset="-128"/>
                </a:rPr>
                <a:t>準備編）</a:t>
              </a:r>
            </a:p>
          </p:txBody>
        </p:sp>
        <p:sp>
          <p:nvSpPr>
            <p:cNvPr id="45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8016565" y="1224033"/>
              <a:ext cx="921486" cy="180000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b="1" kern="0" dirty="0" smtClean="0">
                  <a:latin typeface="+mn-ea"/>
                  <a:cs typeface="Meiryo UI" panose="020B0604030504040204" pitchFamily="50" charset="-128"/>
                </a:rPr>
                <a:t>卸</a:t>
              </a:r>
              <a:r>
                <a:rPr kumimoji="0" lang="ja-JP" altLang="en-US" sz="800" b="1" kern="0" dirty="0">
                  <a:latin typeface="+mn-ea"/>
                  <a:cs typeface="Meiryo UI" panose="020B0604030504040204" pitchFamily="50" charset="-128"/>
                </a:rPr>
                <a:t>顧客</a:t>
              </a:r>
              <a:r>
                <a:rPr kumimoji="0" lang="ja-JP" altLang="en-US" sz="800" b="1" kern="0" dirty="0" smtClean="0"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8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800" kern="0" dirty="0">
                <a:solidFill>
                  <a:sysClr val="windowText" lastClr="000000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46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23212" y="81018"/>
            <a:ext cx="103781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  <p:sp>
        <p:nvSpPr>
          <p:cNvPr id="65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1087711" y="5796870"/>
            <a:ext cx="2237930" cy="486733"/>
          </a:xfrm>
          <a:prstGeom prst="borderCallout1">
            <a:avLst>
              <a:gd name="adj1" fmla="val 960"/>
              <a:gd name="adj2" fmla="val 22622"/>
              <a:gd name="adj3" fmla="val -190974"/>
              <a:gd name="adj4" fmla="val 10440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オーダー</a:t>
            </a:r>
            <a:r>
              <a:rPr lang="en-US" altLang="ja-JP" sz="1000" dirty="0" err="1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xxxx</a:t>
            </a:r>
            <a:r>
              <a:rPr lang="ja-JP" altLang="en-US" sz="10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は正常に処理されました。</a:t>
            </a:r>
            <a:endParaRPr lang="en-US" altLang="ja-JP" sz="10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63198" y="1305565"/>
            <a:ext cx="3984030" cy="2928976"/>
            <a:chOff x="271547" y="3523236"/>
            <a:chExt cx="3984030" cy="2928976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271547" y="3523236"/>
              <a:ext cx="3984030" cy="3958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36000" tIns="36000" rIns="36000" bIns="36000" rtlCol="0" anchor="ctr">
              <a:spAutoFit/>
            </a:bodyPr>
            <a:lstStyle>
              <a:defPPr>
                <a:defRPr lang="ja-JP"/>
              </a:defPPr>
              <a:lvl1pPr>
                <a:defRPr sz="1050" b="1" kern="0"/>
              </a:lvl1pPr>
            </a:lstStyle>
            <a:p>
              <a:r>
                <a:rPr lang="en-US" altLang="ja-JP" dirty="0"/>
                <a:t>5</a:t>
              </a:r>
              <a:r>
                <a:rPr lang="en-US" altLang="ja-JP" dirty="0" smtClean="0"/>
                <a:t>. </a:t>
              </a:r>
              <a:r>
                <a:rPr lang="ja-JP" altLang="en-US" dirty="0" smtClean="0"/>
                <a:t>表示内容</a:t>
              </a:r>
              <a:r>
                <a:rPr lang="ja-JP" altLang="en-US" dirty="0"/>
                <a:t>を確認し、問題なければ「契約条件に同意する」にチェック。</a:t>
              </a:r>
              <a:endParaRPr lang="en-US" altLang="ja-JP" dirty="0"/>
            </a:p>
            <a:p>
              <a:r>
                <a:rPr lang="ja-JP" altLang="en-US" dirty="0"/>
                <a:t>　</a:t>
              </a:r>
              <a:r>
                <a:rPr lang="ja-JP" altLang="en-US" dirty="0" smtClean="0"/>
                <a:t>  「</a:t>
              </a:r>
              <a:r>
                <a:rPr lang="ja-JP" altLang="en-US" dirty="0"/>
                <a:t>商品を追加する」ボタンを押下。　</a:t>
              </a:r>
            </a:p>
          </p:txBody>
        </p:sp>
        <p:pic>
          <p:nvPicPr>
            <p:cNvPr id="34" name="図 3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4660" y="4010439"/>
              <a:ext cx="3850917" cy="2441773"/>
            </a:xfrm>
            <a:prstGeom prst="rect">
              <a:avLst/>
            </a:prstGeom>
          </p:spPr>
        </p:pic>
        <p:sp>
          <p:nvSpPr>
            <p:cNvPr id="49" name="正方形/長方形 48"/>
            <p:cNvSpPr/>
            <p:nvPr/>
          </p:nvSpPr>
          <p:spPr bwMode="auto">
            <a:xfrm>
              <a:off x="3726067" y="5914411"/>
              <a:ext cx="443520" cy="15415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8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</a:pPr>
              <a:endParaRPr lang="ja-JP" altLang="en-US" sz="900"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 bwMode="auto">
            <a:xfrm>
              <a:off x="3781334" y="6163242"/>
              <a:ext cx="443520" cy="10868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8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</a:pPr>
              <a:endParaRPr lang="ja-JP" altLang="en-US" sz="900"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54" name="吹き出し: 線 4">
              <a:extLst>
                <a:ext uri="{FF2B5EF4-FFF2-40B4-BE49-F238E27FC236}">
                  <a16:creationId xmlns:a16="http://schemas.microsoft.com/office/drawing/2014/main" id="{FE640A6B-994A-4EAD-A309-E56D92AA61B8}"/>
                </a:ext>
              </a:extLst>
            </p:cNvPr>
            <p:cNvSpPr/>
            <p:nvPr/>
          </p:nvSpPr>
          <p:spPr>
            <a:xfrm>
              <a:off x="1145243" y="5871152"/>
              <a:ext cx="2192679" cy="385823"/>
            </a:xfrm>
            <a:prstGeom prst="borderCallout1">
              <a:avLst>
                <a:gd name="adj1" fmla="val 46503"/>
                <a:gd name="adj2" fmla="val 100626"/>
                <a:gd name="adj3" fmla="val 110726"/>
                <a:gd name="adj4" fmla="val 114045"/>
              </a:avLst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r>
                <a:rPr lang="ja-JP" altLang="en-US" sz="1000" dirty="0" smtClean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修正したい場合は「前」ボタンで</a:t>
              </a:r>
              <a:endParaRPr lang="en-US" altLang="ja-JP" sz="10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00" dirty="0" smtClean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前の画面に戻ることが可能</a:t>
              </a:r>
              <a:endParaRPr lang="en-US" altLang="ja-JP" sz="10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803478" y="1459161"/>
            <a:ext cx="4462349" cy="1554493"/>
            <a:chOff x="4893447" y="4558027"/>
            <a:chExt cx="4462349" cy="1554493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4953008" y="4558027"/>
              <a:ext cx="3836554" cy="2342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36000" tIns="36000" rIns="36000" bIns="36000" rtlCol="0" anchor="ctr">
              <a:spAutoFit/>
            </a:bodyPr>
            <a:lstStyle>
              <a:defPPr>
                <a:defRPr lang="ja-JP"/>
              </a:defPPr>
              <a:lvl1pPr>
                <a:defRPr sz="1050" b="1" kern="0"/>
              </a:lvl1pPr>
            </a:lstStyle>
            <a:p>
              <a:r>
                <a:rPr lang="en-US" altLang="ja-JP" dirty="0" smtClean="0"/>
                <a:t>【</a:t>
              </a:r>
              <a:r>
                <a:rPr lang="ja-JP" altLang="en-US" dirty="0" smtClean="0"/>
                <a:t>補足</a:t>
              </a:r>
              <a:r>
                <a:rPr lang="en-US" altLang="ja-JP" dirty="0" smtClean="0"/>
                <a:t>】</a:t>
              </a:r>
              <a:r>
                <a:rPr lang="ja-JP" altLang="en-US" dirty="0" smtClean="0"/>
                <a:t>卸顧客の商品からは、先ほど紐づけた卸商品が確認できる。</a:t>
              </a:r>
              <a:endParaRPr lang="ja-JP" altLang="en-US" dirty="0"/>
            </a:p>
          </p:txBody>
        </p:sp>
        <p:pic>
          <p:nvPicPr>
            <p:cNvPr id="52" name="図 51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93447" y="4865203"/>
              <a:ext cx="4462349" cy="1247317"/>
            </a:xfrm>
            <a:prstGeom prst="rect">
              <a:avLst/>
            </a:prstGeom>
          </p:spPr>
        </p:pic>
        <p:sp>
          <p:nvSpPr>
            <p:cNvPr id="33" name="正方形/長方形 32"/>
            <p:cNvSpPr/>
            <p:nvPr/>
          </p:nvSpPr>
          <p:spPr bwMode="auto">
            <a:xfrm>
              <a:off x="4989958" y="5311622"/>
              <a:ext cx="290632" cy="10023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8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</a:pPr>
              <a:endParaRPr lang="ja-JP" altLang="en-US" sz="900"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36" name="正方形/長方形 35"/>
            <p:cNvSpPr/>
            <p:nvPr/>
          </p:nvSpPr>
          <p:spPr bwMode="auto">
            <a:xfrm>
              <a:off x="5569622" y="5435475"/>
              <a:ext cx="1059778" cy="13540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8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</a:pPr>
              <a:endParaRPr lang="ja-JP" altLang="en-US" sz="900">
                <a:latin typeface="ＭＳ Ｐゴシック" charset="-128"/>
                <a:ea typeface="ＭＳ Ｐゴシック" charset="-128"/>
              </a:endParaRPr>
            </a:p>
          </p:txBody>
        </p: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239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9" y="1654601"/>
            <a:ext cx="5047926" cy="29141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1.4.1</a:t>
            </a:r>
            <a:r>
              <a:rPr lang="en-US" altLang="ja-JP" dirty="0" smtClean="0"/>
              <a:t>. </a:t>
            </a:r>
            <a:r>
              <a:rPr lang="ja-JP" altLang="en-US" dirty="0" smtClean="0"/>
              <a:t>卸商品</a:t>
            </a:r>
            <a:r>
              <a:rPr lang="ja-JP" altLang="en-US" dirty="0" smtClean="0"/>
              <a:t>の</a:t>
            </a:r>
            <a:r>
              <a:rPr lang="ja-JP" altLang="en-US" dirty="0"/>
              <a:t>作成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2/2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9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41612" y="78557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卸商品追加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13506" y="4680406"/>
            <a:ext cx="5075099" cy="1867158"/>
            <a:chOff x="219041" y="1035217"/>
            <a:chExt cx="6223827" cy="2223946"/>
          </a:xfrm>
        </p:grpSpPr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041" y="1434894"/>
              <a:ext cx="6205161" cy="1824269"/>
            </a:xfrm>
            <a:prstGeom prst="rect">
              <a:avLst/>
            </a:prstGeom>
          </p:spPr>
        </p:pic>
        <p:sp>
          <p:nvSpPr>
            <p:cNvPr id="56" name="テキスト ボックス 55"/>
            <p:cNvSpPr txBox="1"/>
            <p:nvPr/>
          </p:nvSpPr>
          <p:spPr>
            <a:xfrm>
              <a:off x="534240" y="1035217"/>
              <a:ext cx="2762542" cy="2342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36000" tIns="36000" rIns="36000" bIns="36000" rtlCol="0" anchor="ctr">
              <a:spAutoFit/>
            </a:bodyPr>
            <a:lstStyle/>
            <a:p>
              <a:pPr algn="ctr"/>
              <a:r>
                <a:rPr lang="en-US" altLang="ja-JP" sz="1050" b="1" kern="0" dirty="0"/>
                <a:t>4</a:t>
              </a:r>
              <a:r>
                <a:rPr kumimoji="1" lang="en-US" altLang="ja-JP" sz="1050" b="1" kern="0" dirty="0" smtClean="0">
                  <a:solidFill>
                    <a:schemeClr val="tx1"/>
                  </a:solidFill>
                </a:rPr>
                <a:t>.</a:t>
              </a:r>
              <a:r>
                <a:rPr kumimoji="1" lang="ja-JP" altLang="en-US" sz="1050" b="1" kern="0" dirty="0" smtClean="0">
                  <a:solidFill>
                    <a:schemeClr val="tx1"/>
                  </a:solidFill>
                </a:rPr>
                <a:t>ポップアップが表示され、卸商品が追加される。</a:t>
              </a:r>
            </a:p>
          </p:txBody>
        </p:sp>
        <p:sp>
          <p:nvSpPr>
            <p:cNvPr id="62" name="正方形/長方形 61"/>
            <p:cNvSpPr/>
            <p:nvPr/>
          </p:nvSpPr>
          <p:spPr bwMode="auto">
            <a:xfrm>
              <a:off x="219042" y="1434893"/>
              <a:ext cx="6223826" cy="23601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8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</a:pPr>
              <a:endParaRPr lang="ja-JP" altLang="en-US" sz="900"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37" name="吹き出し: 線 4">
              <a:extLst>
                <a:ext uri="{FF2B5EF4-FFF2-40B4-BE49-F238E27FC236}">
                  <a16:creationId xmlns:a16="http://schemas.microsoft.com/office/drawing/2014/main" id="{FE640A6B-994A-4EAD-A309-E56D92AA61B8}"/>
                </a:ext>
              </a:extLst>
            </p:cNvPr>
            <p:cNvSpPr/>
            <p:nvPr/>
          </p:nvSpPr>
          <p:spPr>
            <a:xfrm>
              <a:off x="2071774" y="2150999"/>
              <a:ext cx="3634247" cy="402978"/>
            </a:xfrm>
            <a:prstGeom prst="borderCallout1">
              <a:avLst>
                <a:gd name="adj1" fmla="val -3316"/>
                <a:gd name="adj2" fmla="val 47260"/>
                <a:gd name="adj3" fmla="val -168265"/>
                <a:gd name="adj4" fmla="val 33240"/>
              </a:avLst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r>
                <a:rPr lang="ja-JP" altLang="en-US" sz="1050" dirty="0" smtClean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「商品</a:t>
              </a:r>
              <a:r>
                <a:rPr lang="ja-JP" altLang="en-US" sz="1050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1050" dirty="0" err="1" smtClean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xxxxx</a:t>
              </a:r>
              <a:r>
                <a:rPr lang="ja-JP" altLang="en-US" sz="800" dirty="0" smtClean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（商品名）</a:t>
              </a:r>
              <a:r>
                <a:rPr lang="ja-JP" altLang="en-US" sz="1050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050" dirty="0" smtClean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が正常に作成されました」</a:t>
              </a:r>
              <a:endParaRPr lang="en-US" altLang="ja-JP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3885975" y="789276"/>
            <a:ext cx="5847075" cy="331495"/>
            <a:chOff x="3985353" y="1072538"/>
            <a:chExt cx="5847075" cy="331495"/>
          </a:xfrm>
        </p:grpSpPr>
        <p:sp>
          <p:nvSpPr>
            <p:cNvPr id="35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3990860" y="1224033"/>
              <a:ext cx="614822" cy="180000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8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4565617" y="1224033"/>
              <a:ext cx="85441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0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5379968" y="1224033"/>
              <a:ext cx="97483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1000" b="1" kern="0" dirty="0" smtClean="0">
                  <a:latin typeface="+mn-ea"/>
                  <a:cs typeface="Meiryo UI" panose="020B0604030504040204" pitchFamily="50" charset="-128"/>
                </a:rPr>
                <a:t>　</a:t>
              </a:r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オペレータ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,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1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6314741" y="1224033"/>
              <a:ext cx="86046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2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135144" y="1224033"/>
              <a:ext cx="921486" cy="180000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b="1" kern="0" dirty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卸商品</a:t>
              </a:r>
              <a:r>
                <a:rPr kumimoji="0" lang="ja-JP" altLang="en-US" sz="7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7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700" kern="0" dirty="0">
                <a:solidFill>
                  <a:sysClr val="windowText" lastClr="000000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3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897983" y="1224033"/>
              <a:ext cx="934445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4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3985353" y="1072538"/>
              <a:ext cx="5828825" cy="12813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kumimoji="0" lang="ja-JP" altLang="en-US" sz="800" kern="0" dirty="0">
                  <a:latin typeface="+mn-ea"/>
                  <a:cs typeface="Meiryo UI" panose="020B0604030504040204" pitchFamily="50" charset="-128"/>
                </a:rPr>
                <a:t>準備編）</a:t>
              </a:r>
            </a:p>
          </p:txBody>
        </p:sp>
        <p:sp>
          <p:nvSpPr>
            <p:cNvPr id="45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8016565" y="1224033"/>
              <a:ext cx="92148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</a:t>
              </a:r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顧客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46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23212" y="81018"/>
            <a:ext cx="103781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9843" y="1333704"/>
            <a:ext cx="3105585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 smtClean="0"/>
              <a:t>【</a:t>
            </a:r>
            <a:r>
              <a:rPr lang="ja-JP" altLang="en-US" sz="1050" b="1" kern="0" dirty="0" smtClean="0"/>
              <a:t>補足</a:t>
            </a:r>
            <a:r>
              <a:rPr lang="en-US" altLang="ja-JP" sz="1050" b="1" kern="0" dirty="0" smtClean="0"/>
              <a:t>】</a:t>
            </a:r>
            <a:r>
              <a:rPr lang="ja-JP" altLang="en-US" sz="1050" b="1" kern="0" dirty="0"/>
              <a:t>設定内容を反映した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卸商品の詳細画面イメージ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2378496" y="2725507"/>
            <a:ext cx="1302959" cy="322283"/>
          </a:xfrm>
          <a:prstGeom prst="rect">
            <a:avLst/>
          </a:prstGeom>
          <a:solidFill>
            <a:schemeClr val="bg1">
              <a:alpha val="61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endParaRPr lang="ja-JP" altLang="en-US" sz="10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1083336" y="2736695"/>
            <a:ext cx="1302959" cy="322283"/>
          </a:xfrm>
          <a:prstGeom prst="rect">
            <a:avLst/>
          </a:prstGeom>
          <a:solidFill>
            <a:schemeClr val="bg1">
              <a:alpha val="61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endParaRPr lang="ja-JP" altLang="en-US" sz="10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26" name="線吹き出し 1 (枠付き) 25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347596" y="2287907"/>
            <a:ext cx="1350580" cy="254091"/>
          </a:xfrm>
          <a:prstGeom prst="borderCallout1">
            <a:avLst>
              <a:gd name="adj1" fmla="val -10587"/>
              <a:gd name="adj2" fmla="val 28831"/>
              <a:gd name="adj3" fmla="val -45922"/>
              <a:gd name="adj4" fmla="val 27899"/>
            </a:avLst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ja-JP" altLang="en-US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商品名</a:t>
            </a:r>
            <a:r>
              <a:rPr lang="en-US" altLang="ja-JP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(</a:t>
            </a:r>
            <a:r>
              <a:rPr lang="ja-JP" altLang="en-US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請求書表示名</a:t>
            </a:r>
            <a:r>
              <a:rPr lang="en-US" altLang="ja-JP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)</a:t>
            </a:r>
            <a:endParaRPr lang="ja-JP" altLang="en-US" sz="10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27" name="線吹き出し 1 (枠付き) 26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1776069" y="2210915"/>
            <a:ext cx="1255223" cy="243890"/>
          </a:xfrm>
          <a:prstGeom prst="borderCallout1">
            <a:avLst>
              <a:gd name="adj1" fmla="val -11815"/>
              <a:gd name="adj2" fmla="val 30070"/>
              <a:gd name="adj3" fmla="val -38284"/>
              <a:gd name="adj4" fmla="val 8780"/>
            </a:avLst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ja-JP" altLang="en-US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内部で使用する名称</a:t>
            </a:r>
            <a:endParaRPr lang="ja-JP" altLang="en-US" sz="10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 flipH="1">
            <a:off x="5446339" y="1247843"/>
            <a:ext cx="19651" cy="529972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435384" y="2042486"/>
            <a:ext cx="689055" cy="10656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endParaRPr lang="ja-JP" altLang="en-US" sz="10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1124439" y="2041333"/>
            <a:ext cx="689055" cy="10656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endParaRPr lang="ja-JP" altLang="en-US" sz="10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739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5295881" y="4138539"/>
            <a:ext cx="3510454" cy="2682027"/>
            <a:chOff x="5295881" y="4138539"/>
            <a:chExt cx="3510454" cy="2682027"/>
          </a:xfrm>
        </p:grpSpPr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5881" y="4138539"/>
              <a:ext cx="3510454" cy="2466555"/>
            </a:xfrm>
            <a:prstGeom prst="rect">
              <a:avLst/>
            </a:prstGeom>
          </p:spPr>
        </p:pic>
        <p:grpSp>
          <p:nvGrpSpPr>
            <p:cNvPr id="4" name="グループ化 3"/>
            <p:cNvGrpSpPr/>
            <p:nvPr/>
          </p:nvGrpSpPr>
          <p:grpSpPr>
            <a:xfrm>
              <a:off x="5558667" y="4714160"/>
              <a:ext cx="3197190" cy="2106406"/>
              <a:chOff x="5426098" y="4810560"/>
              <a:chExt cx="3000819" cy="1743393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5426098" y="4810560"/>
                <a:ext cx="2155597" cy="1743393"/>
                <a:chOff x="6408687" y="4738555"/>
                <a:chExt cx="2155597" cy="1743393"/>
              </a:xfrm>
            </p:grpSpPr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51C2F919-D8A4-44DC-9DCB-9A572D632F2E}"/>
                    </a:ext>
                  </a:extLst>
                </p:cNvPr>
                <p:cNvSpPr/>
                <p:nvPr/>
              </p:nvSpPr>
              <p:spPr bwMode="gray">
                <a:xfrm>
                  <a:off x="6414440" y="4738555"/>
                  <a:ext cx="1556416" cy="19239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30000"/>
                  </a:schemeClr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>
                    <a:spcAft>
                      <a:spcPts val="300"/>
                    </a:spcAft>
                  </a:pPr>
                  <a:r>
                    <a:rPr lang="ja-JP" altLang="en-US" sz="1000" b="1" kern="0" dirty="0" smtClean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Arial" pitchFamily="34" charset="0"/>
                    </a:rPr>
                    <a:t>商品名</a:t>
                  </a:r>
                  <a:r>
                    <a:rPr lang="en-US" altLang="ja-JP" sz="1000" b="1" kern="0" dirty="0" smtClean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Arial" pitchFamily="34" charset="0"/>
                    </a:rPr>
                    <a:t>(</a:t>
                  </a:r>
                  <a:r>
                    <a:rPr lang="ja-JP" altLang="en-US" sz="1000" b="1" kern="0" dirty="0" smtClean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Arial" pitchFamily="34" charset="0"/>
                    </a:rPr>
                    <a:t>請求書表示名</a:t>
                  </a:r>
                  <a:r>
                    <a:rPr lang="en-US" altLang="ja-JP" sz="1000" b="1" kern="0" dirty="0" smtClean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Arial" pitchFamily="34" charset="0"/>
                    </a:rPr>
                    <a:t>)</a:t>
                  </a:r>
                  <a:endParaRPr lang="ja-JP" altLang="en-US" sz="1000" b="1" kern="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51C2F919-D8A4-44DC-9DCB-9A572D632F2E}"/>
                    </a:ext>
                  </a:extLst>
                </p:cNvPr>
                <p:cNvSpPr/>
                <p:nvPr/>
              </p:nvSpPr>
              <p:spPr bwMode="gray">
                <a:xfrm>
                  <a:off x="6408687" y="5012993"/>
                  <a:ext cx="1556416" cy="19613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30000"/>
                  </a:schemeClr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>
                    <a:spcAft>
                      <a:spcPts val="300"/>
                    </a:spcAft>
                  </a:pPr>
                  <a:r>
                    <a:rPr lang="ja-JP" altLang="en-US" sz="1000" b="1" kern="0" dirty="0" smtClean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Arial" pitchFamily="34" charset="0"/>
                    </a:rPr>
                    <a:t>内部で使用する名称</a:t>
                  </a:r>
                  <a:endParaRPr lang="ja-JP" altLang="en-US" sz="1000" b="1" kern="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38" name="正方形/長方形 37">
                  <a:extLst>
                    <a:ext uri="{FF2B5EF4-FFF2-40B4-BE49-F238E27FC236}">
                      <a16:creationId xmlns:a16="http://schemas.microsoft.com/office/drawing/2014/main" id="{51C2F919-D8A4-44DC-9DCB-9A572D632F2E}"/>
                    </a:ext>
                  </a:extLst>
                </p:cNvPr>
                <p:cNvSpPr/>
                <p:nvPr/>
              </p:nvSpPr>
              <p:spPr bwMode="gray">
                <a:xfrm>
                  <a:off x="6413516" y="5317049"/>
                  <a:ext cx="1556416" cy="19613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30000"/>
                  </a:schemeClr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>
                    <a:spcAft>
                      <a:spcPts val="300"/>
                    </a:spcAft>
                  </a:pPr>
                  <a:r>
                    <a:rPr lang="ja-JP" altLang="en-US" sz="1000" b="1" kern="0" dirty="0" smtClean="0">
                      <a:latin typeface="Meiryo UI" panose="020B0604030504040204" pitchFamily="50" charset="-128"/>
                      <a:ea typeface="Meiryo UI" panose="020B0604030504040204" pitchFamily="50" charset="-128"/>
                      <a:cs typeface="Arial" pitchFamily="34" charset="0"/>
                    </a:rPr>
                    <a:t>概要</a:t>
                  </a:r>
                  <a:endParaRPr lang="ja-JP" altLang="en-US" sz="1000" b="1" kern="0" dirty="0">
                    <a:latin typeface="Meiryo UI" panose="020B0604030504040204" pitchFamily="50" charset="-128"/>
                    <a:ea typeface="Meiryo UI" panose="020B0604030504040204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43" name="吹き出し: 線 4">
                  <a:extLst>
                    <a:ext uri="{FF2B5EF4-FFF2-40B4-BE49-F238E27FC236}">
                      <a16:creationId xmlns:a16="http://schemas.microsoft.com/office/drawing/2014/main" id="{FE640A6B-994A-4EAD-A309-E56D92AA61B8}"/>
                    </a:ext>
                  </a:extLst>
                </p:cNvPr>
                <p:cNvSpPr/>
                <p:nvPr/>
              </p:nvSpPr>
              <p:spPr>
                <a:xfrm>
                  <a:off x="7357442" y="6277512"/>
                  <a:ext cx="1206842" cy="204436"/>
                </a:xfrm>
                <a:prstGeom prst="borderCallout1">
                  <a:avLst>
                    <a:gd name="adj1" fmla="val 46503"/>
                    <a:gd name="adj2" fmla="val 100626"/>
                    <a:gd name="adj3" fmla="val -15779"/>
                    <a:gd name="adj4" fmla="val 119802"/>
                  </a:avLst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headEnd type="diamond" w="med" len="med"/>
                  <a:tailEnd type="diamond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t"/>
                <a:lstStyle/>
                <a:p>
                  <a:r>
                    <a:rPr lang="ja-JP" altLang="en-US" sz="1050" dirty="0">
                      <a:solidFill>
                        <a:sysClr val="windowText" lastClr="00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「</a:t>
                  </a:r>
                  <a:r>
                    <a:rPr lang="en-US" altLang="ja-JP" sz="1050" dirty="0" smtClean="0">
                      <a:solidFill>
                        <a:sysClr val="windowText" lastClr="00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OK</a:t>
                  </a:r>
                  <a:r>
                    <a:rPr lang="ja-JP" altLang="en-US" sz="1050" dirty="0" smtClean="0">
                      <a:solidFill>
                        <a:sysClr val="windowText" lastClr="00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」ボタンを押下。</a:t>
                  </a:r>
                  <a:endParaRPr lang="en-US" altLang="ja-JP" sz="1050" dirty="0" smtClean="0">
                    <a:solidFill>
                      <a:sysClr val="windowText" lastClr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pic>
            <p:nvPicPr>
              <p:cNvPr id="41" name="図 40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54470" y="6203504"/>
                <a:ext cx="672447" cy="163252"/>
              </a:xfrm>
              <a:prstGeom prst="rect">
                <a:avLst/>
              </a:prstGeom>
            </p:spPr>
          </p:pic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1.4.2</a:t>
            </a:r>
            <a:r>
              <a:rPr lang="en-US" altLang="ja-JP" dirty="0" smtClean="0"/>
              <a:t>. </a:t>
            </a:r>
            <a:r>
              <a:rPr lang="ja-JP" altLang="en-US" dirty="0" smtClean="0"/>
              <a:t>卸商品</a:t>
            </a:r>
            <a:r>
              <a:rPr lang="ja-JP" altLang="en-US" dirty="0" smtClean="0"/>
              <a:t>の編集（</a:t>
            </a:r>
            <a:r>
              <a:rPr lang="en-US" altLang="ja-JP" dirty="0" smtClean="0"/>
              <a:t>1/3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9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41612" y="78557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卸商品追加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313503" y="501971"/>
            <a:ext cx="9279005" cy="375643"/>
          </a:xfrm>
        </p:spPr>
        <p:txBody>
          <a:bodyPr/>
          <a:lstStyle/>
          <a:p>
            <a:r>
              <a:rPr lang="ja-JP" altLang="en-US" dirty="0"/>
              <a:t>下記手順で</a:t>
            </a:r>
            <a:r>
              <a:rPr lang="ja-JP" altLang="en-US" dirty="0" smtClean="0"/>
              <a:t>、卸商品を</a:t>
            </a:r>
            <a:r>
              <a:rPr lang="ja-JP" altLang="en-US" dirty="0"/>
              <a:t>編集</a:t>
            </a:r>
            <a:r>
              <a:rPr lang="ja-JP" altLang="en-US" dirty="0" smtClean="0"/>
              <a:t>する</a:t>
            </a:r>
            <a:r>
              <a:rPr lang="ja-JP" altLang="en-US" dirty="0"/>
              <a:t>ことができる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0846" y="1664413"/>
            <a:ext cx="2443695" cy="192486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24436" y="4008145"/>
            <a:ext cx="1964247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/>
              <a:t>3</a:t>
            </a:r>
            <a:r>
              <a:rPr lang="en-US" altLang="ja-JP" sz="1050" b="1" kern="0" dirty="0" smtClean="0"/>
              <a:t>.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卸商品詳細画面が表示される。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72646" y="3852997"/>
            <a:ext cx="1302207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 smtClean="0"/>
              <a:t>5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.</a:t>
            </a:r>
            <a:r>
              <a:rPr lang="ja-JP" altLang="en-US" sz="1050" b="1" kern="0" dirty="0"/>
              <a:t>商品</a:t>
            </a:r>
            <a:r>
              <a:rPr lang="ja-JP" altLang="en-US" sz="1050" b="1" kern="0" dirty="0" smtClean="0"/>
              <a:t>の編集を行う。</a:t>
            </a:r>
            <a:endParaRPr kumimoji="1" lang="ja-JP" altLang="en-US" sz="1050" b="1" kern="0" dirty="0" smtClean="0">
              <a:solidFill>
                <a:schemeClr val="tx1"/>
              </a:solidFill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4927989" y="1003775"/>
            <a:ext cx="0" cy="510644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正方形/長方形 20"/>
          <p:cNvSpPr/>
          <p:nvPr/>
        </p:nvSpPr>
        <p:spPr bwMode="auto">
          <a:xfrm>
            <a:off x="5959509" y="2213672"/>
            <a:ext cx="1855032" cy="2826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54743" y="1399534"/>
            <a:ext cx="3509541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/>
              <a:t>4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画面右上の「アクション」タブから「商品詳細の編集」を押下。</a:t>
            </a: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900" y="4552122"/>
            <a:ext cx="3395406" cy="1847588"/>
          </a:xfrm>
          <a:prstGeom prst="rect">
            <a:avLst/>
          </a:prstGeom>
        </p:spPr>
      </p:pic>
      <p:sp>
        <p:nvSpPr>
          <p:cNvPr id="29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180186" y="4277226"/>
            <a:ext cx="3830834" cy="2536163"/>
          </a:xfrm>
          <a:prstGeom prst="borderCallout1">
            <a:avLst>
              <a:gd name="adj1" fmla="val 63960"/>
              <a:gd name="adj2" fmla="val 100850"/>
              <a:gd name="adj3" fmla="val 56309"/>
              <a:gd name="adj4" fmla="val 106156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defTabSz="843745"/>
            <a:r>
              <a:rPr kumimoji="0" lang="ja-JP" altLang="en-US" sz="900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サービスの▼</a:t>
            </a:r>
            <a:r>
              <a:rPr kumimoji="0" lang="ja-JP" altLang="en-US" sz="9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を押下する</a:t>
            </a:r>
            <a:r>
              <a:rPr kumimoji="0" lang="ja-JP" altLang="en-US" sz="900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と、料金設定やサービスに関する</a:t>
            </a:r>
            <a:r>
              <a:rPr kumimoji="0" lang="ja-JP" altLang="en-US" sz="9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編集</a:t>
            </a:r>
            <a:r>
              <a:rPr kumimoji="0" lang="ja-JP" altLang="en-US" sz="900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が</a:t>
            </a:r>
            <a:r>
              <a:rPr kumimoji="0" lang="ja-JP" altLang="en-US" sz="9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可能</a:t>
            </a:r>
            <a:r>
              <a:rPr kumimoji="0" lang="ja-JP" altLang="en-US" sz="900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。</a:t>
            </a:r>
            <a:endParaRPr kumimoji="0" lang="en-US" altLang="ja-JP" sz="900" kern="0" dirty="0" smtClean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endParaRPr kumimoji="0" lang="en-US" altLang="ja-JP" sz="9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kumimoji="0" lang="ja-JP" altLang="en-US" sz="900" b="1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・サービス</a:t>
            </a:r>
            <a:r>
              <a:rPr kumimoji="0" lang="ja-JP" altLang="en-US" sz="900" b="1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詳細の</a:t>
            </a:r>
            <a:r>
              <a:rPr kumimoji="0" lang="ja-JP" altLang="en-US" sz="900" b="1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編集 </a:t>
            </a:r>
            <a:r>
              <a:rPr lang="en-US" altLang="ja-JP" sz="900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⇒次スライドで補足。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サブサービスの編集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⇒次スライドで補足。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サービス機能の追加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⇒サービス追加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の使用に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選択可能な全てのサービス機能を　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表示し、追加することができる。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一括払い料金の追加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⇒スライド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p5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にて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説明。サービスの利用開始や廃止の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イベントによって発生する。１商品につき１回のみ請求される料金の設定。</a:t>
            </a: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定期払い料金の追加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⇒スライド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p6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にて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説明。定期的に固定金額を請求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ための設定。指定された間隔（毎月、隔月など）で適用される。</a:t>
            </a: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・分割払い料金の追加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分割払い（毎月決まった金額が決められた回数分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、課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金される）を利用する場合に設定。初回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請求時の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分割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回数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、支払回数の選択が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可能。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・従量課金情報の設定  ⇒ユーザの利用したサービス利用量に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づき請求する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 　ため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・無料利用の紐づけの追加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⇒無料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利用（従量課金のうち無料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利用分を割引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    て計算す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）を利用する場合に設定する。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サービスの削除　⇒卸商品からサービス削除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81584" y="2415771"/>
            <a:ext cx="4101574" cy="1281586"/>
            <a:chOff x="281584" y="2415771"/>
            <a:chExt cx="4101574" cy="1281586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2"/>
            <a:stretch/>
          </p:blipFill>
          <p:spPr>
            <a:xfrm>
              <a:off x="313504" y="2668074"/>
              <a:ext cx="4069654" cy="1029283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281584" y="2415771"/>
              <a:ext cx="2906812" cy="2342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en-US" altLang="ja-JP" sz="1050" b="1" kern="0" dirty="0"/>
                <a:t>2</a:t>
              </a:r>
              <a:r>
                <a:rPr lang="en-US" altLang="ja-JP" sz="1050" b="1" kern="0" dirty="0" smtClean="0"/>
                <a:t>.</a:t>
              </a:r>
              <a:r>
                <a:rPr kumimoji="1" lang="ja-JP" altLang="en-US" sz="1050" b="1" kern="0" dirty="0" smtClean="0">
                  <a:solidFill>
                    <a:schemeClr val="tx1"/>
                  </a:solidFill>
                </a:rPr>
                <a:t>卸商品一覧画面から編集対象の卸商品を押下。</a:t>
              </a:r>
            </a:p>
          </p:txBody>
        </p:sp>
        <p:sp>
          <p:nvSpPr>
            <p:cNvPr id="31" name="正方形/長方形 30"/>
            <p:cNvSpPr/>
            <p:nvPr/>
          </p:nvSpPr>
          <p:spPr bwMode="auto">
            <a:xfrm>
              <a:off x="1553908" y="3239226"/>
              <a:ext cx="641074" cy="13003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8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</a:pPr>
              <a:endParaRPr lang="ja-JP" altLang="en-US" sz="900">
                <a:latin typeface="ＭＳ Ｐゴシック" charset="-128"/>
                <a:ea typeface="ＭＳ Ｐゴシック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24436" y="1003775"/>
            <a:ext cx="4033873" cy="1262347"/>
            <a:chOff x="324436" y="1003775"/>
            <a:chExt cx="4033873" cy="1262347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324436" y="1003775"/>
              <a:ext cx="2555755" cy="2342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en-US" altLang="ja-JP" sz="1050" b="1" kern="0" dirty="0"/>
                <a:t>1</a:t>
              </a:r>
              <a:r>
                <a:rPr kumimoji="1" lang="en-US" altLang="ja-JP" sz="1050" b="1" kern="0" dirty="0" smtClean="0">
                  <a:solidFill>
                    <a:schemeClr val="tx1"/>
                  </a:solidFill>
                </a:rPr>
                <a:t>.</a:t>
              </a:r>
              <a:r>
                <a:rPr kumimoji="1" lang="ja-JP" altLang="en-US" sz="1050" b="1" kern="0" dirty="0" smtClean="0">
                  <a:solidFill>
                    <a:schemeClr val="tx1"/>
                  </a:solidFill>
                </a:rPr>
                <a:t>「商品と提供サービス」から「卸商品」を押下</a:t>
              </a:r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355685" y="1284709"/>
              <a:ext cx="4002624" cy="981413"/>
            </a:xfrm>
            <a:prstGeom prst="rect">
              <a:avLst/>
            </a:prstGeom>
          </p:spPr>
        </p:pic>
        <p:sp>
          <p:nvSpPr>
            <p:cNvPr id="30" name="正方形/長方形 29"/>
            <p:cNvSpPr/>
            <p:nvPr/>
          </p:nvSpPr>
          <p:spPr bwMode="auto">
            <a:xfrm>
              <a:off x="1381340" y="1634930"/>
              <a:ext cx="745634" cy="8780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8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</a:pPr>
              <a:endParaRPr lang="ja-JP" altLang="en-US" sz="900"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 bwMode="auto">
            <a:xfrm>
              <a:off x="1460409" y="1308967"/>
              <a:ext cx="740664" cy="12726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8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</a:pPr>
              <a:endParaRPr lang="ja-JP" altLang="en-US" sz="900">
                <a:latin typeface="ＭＳ Ｐゴシック" charset="-128"/>
                <a:ea typeface="ＭＳ Ｐゴシック" charset="-128"/>
              </a:endParaRPr>
            </a:p>
          </p:txBody>
        </p:sp>
      </p:grpSp>
      <p:sp>
        <p:nvSpPr>
          <p:cNvPr id="33" name="正方形/長方形 32"/>
          <p:cNvSpPr/>
          <p:nvPr/>
        </p:nvSpPr>
        <p:spPr bwMode="auto">
          <a:xfrm>
            <a:off x="4672947" y="5164228"/>
            <a:ext cx="220771" cy="18262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40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7660997" y="4008144"/>
            <a:ext cx="2216426" cy="1664665"/>
          </a:xfrm>
          <a:prstGeom prst="borderCallout1">
            <a:avLst>
              <a:gd name="adj1" fmla="val 46503"/>
              <a:gd name="adj2" fmla="val 84"/>
              <a:gd name="adj3" fmla="val 106009"/>
              <a:gd name="adj4" fmla="val -13438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下記項目が変更可能。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必須項目は赤字</a:t>
            </a:r>
            <a:endParaRPr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9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商品名</a:t>
            </a:r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請求書表示名</a:t>
            </a:r>
            <a:r>
              <a:rPr lang="en-US" altLang="ja-JP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en-US" altLang="ja-JP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内部で使用する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名称</a:t>
            </a:r>
            <a:endParaRPr lang="en-US" altLang="ja-JP" sz="9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⇒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商品の詳細画面や商品の追加画面に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示される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項目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　 商品名、商品説明と共に表示される。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・概要</a:t>
            </a:r>
            <a:endParaRPr lang="en-US" altLang="ja-JP" sz="900" b="1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・商品インスタンス名</a:t>
            </a:r>
            <a:endParaRPr lang="en-US" altLang="ja-JP" sz="900" b="1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⇒サービスの特定の項目を商品を一意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特定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するための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情報。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3885975" y="630530"/>
            <a:ext cx="5847075" cy="331495"/>
            <a:chOff x="3985353" y="1072538"/>
            <a:chExt cx="5847075" cy="331495"/>
          </a:xfrm>
        </p:grpSpPr>
        <p:sp>
          <p:nvSpPr>
            <p:cNvPr id="37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3990860" y="1224033"/>
              <a:ext cx="614822" cy="180000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4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4565617" y="1224033"/>
              <a:ext cx="85441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5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5379968" y="1224033"/>
              <a:ext cx="97483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1000" b="1" kern="0" dirty="0" smtClean="0">
                  <a:latin typeface="+mn-ea"/>
                  <a:cs typeface="Meiryo UI" panose="020B0604030504040204" pitchFamily="50" charset="-128"/>
                </a:rPr>
                <a:t>　</a:t>
              </a:r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オペレータ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,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6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6314741" y="1224033"/>
              <a:ext cx="86046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7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135144" y="1224033"/>
              <a:ext cx="921486" cy="180000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b="1" kern="0" dirty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卸商品</a:t>
              </a:r>
              <a:r>
                <a:rPr kumimoji="0" lang="ja-JP" altLang="en-US" sz="7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7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700" kern="0" dirty="0">
                <a:solidFill>
                  <a:sysClr val="windowText" lastClr="000000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8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897983" y="1224033"/>
              <a:ext cx="934445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0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3985353" y="1072538"/>
              <a:ext cx="5828825" cy="12813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kumimoji="0" lang="ja-JP" altLang="en-US" sz="800" kern="0" dirty="0">
                  <a:latin typeface="+mn-ea"/>
                  <a:cs typeface="Meiryo UI" panose="020B0604030504040204" pitchFamily="50" charset="-128"/>
                </a:rPr>
                <a:t>準備編）</a:t>
              </a:r>
            </a:p>
          </p:txBody>
        </p:sp>
        <p:sp>
          <p:nvSpPr>
            <p:cNvPr id="51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8016565" y="1224033"/>
              <a:ext cx="92148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</a:t>
              </a:r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顧客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54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23212" y="81018"/>
            <a:ext cx="103781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7988931" y="6390518"/>
            <a:ext cx="702632" cy="2145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63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65" y="4502184"/>
            <a:ext cx="3078747" cy="151193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補足</a:t>
            </a:r>
            <a:endParaRPr kumimoji="1" lang="ja-JP" altLang="en-US" dirty="0"/>
          </a:p>
        </p:txBody>
      </p:sp>
      <p:sp>
        <p:nvSpPr>
          <p:cNvPr id="39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41612" y="78557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卸商品追加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54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23212" y="81018"/>
            <a:ext cx="103781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 dirty="0"/>
          </a:p>
        </p:txBody>
      </p:sp>
      <p:grpSp>
        <p:nvGrpSpPr>
          <p:cNvPr id="53" name="グループ化 52"/>
          <p:cNvGrpSpPr/>
          <p:nvPr/>
        </p:nvGrpSpPr>
        <p:grpSpPr>
          <a:xfrm>
            <a:off x="3885975" y="630530"/>
            <a:ext cx="5847075" cy="331495"/>
            <a:chOff x="3985353" y="1072538"/>
            <a:chExt cx="5847075" cy="331495"/>
          </a:xfrm>
        </p:grpSpPr>
        <p:sp>
          <p:nvSpPr>
            <p:cNvPr id="55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3990860" y="1224033"/>
              <a:ext cx="614822" cy="180000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6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4565617" y="1224033"/>
              <a:ext cx="85441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7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5379968" y="1224033"/>
              <a:ext cx="97483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1000" b="1" kern="0" dirty="0" smtClean="0">
                  <a:latin typeface="+mn-ea"/>
                  <a:cs typeface="Meiryo UI" panose="020B0604030504040204" pitchFamily="50" charset="-128"/>
                </a:rPr>
                <a:t>　</a:t>
              </a:r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オペレータ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,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8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6314741" y="1224033"/>
              <a:ext cx="86046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9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135144" y="1224033"/>
              <a:ext cx="921486" cy="180000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b="1" kern="0" dirty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卸商品</a:t>
              </a:r>
              <a:r>
                <a:rPr kumimoji="0" lang="ja-JP" altLang="en-US" sz="7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7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700" kern="0" dirty="0">
                <a:solidFill>
                  <a:sysClr val="windowText" lastClr="000000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60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897983" y="1224033"/>
              <a:ext cx="934445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61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3985353" y="1072538"/>
              <a:ext cx="5828825" cy="12813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kumimoji="0" lang="ja-JP" altLang="en-US" sz="800" kern="0" dirty="0">
                  <a:latin typeface="+mn-ea"/>
                  <a:cs typeface="Meiryo UI" panose="020B0604030504040204" pitchFamily="50" charset="-128"/>
                </a:rPr>
                <a:t>準備編）</a:t>
              </a:r>
            </a:p>
          </p:txBody>
        </p:sp>
        <p:sp>
          <p:nvSpPr>
            <p:cNvPr id="62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8016565" y="1224033"/>
              <a:ext cx="92148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</a:t>
              </a:r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顧客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487" y="1675710"/>
            <a:ext cx="2937013" cy="1807392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3349487" y="1359742"/>
            <a:ext cx="3749992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ja-JP" altLang="en-US" sz="1100" dirty="0" smtClean="0"/>
              <a:t>●サービス</a:t>
            </a:r>
            <a:r>
              <a:rPr lang="ja-JP" altLang="en-US" sz="1100" dirty="0"/>
              <a:t>詳細の</a:t>
            </a:r>
            <a:r>
              <a:rPr lang="ja-JP" altLang="en-US" sz="1100" dirty="0" smtClean="0"/>
              <a:t>編集　</a:t>
            </a:r>
            <a:r>
              <a:rPr lang="en-US" altLang="ja-JP" sz="1100" dirty="0" smtClean="0"/>
              <a:t>…</a:t>
            </a:r>
            <a:r>
              <a:rPr lang="ja-JP" altLang="en-US" sz="1100" dirty="0" smtClean="0"/>
              <a:t>　押下する</a:t>
            </a:r>
            <a:r>
              <a:rPr lang="ja-JP" altLang="en-US" sz="1100" dirty="0"/>
              <a:t>と、 モーダルウィンドウが</a:t>
            </a:r>
            <a:r>
              <a:rPr lang="ja-JP" altLang="en-US" sz="1100" dirty="0" smtClean="0"/>
              <a:t>開く。</a:t>
            </a:r>
            <a:endParaRPr kumimoji="1" lang="ja-JP" altLang="en-US" sz="600" b="1" kern="0" dirty="0" smtClean="0">
              <a:solidFill>
                <a:schemeClr val="tx1"/>
              </a:solidFill>
            </a:endParaRPr>
          </a:p>
        </p:txBody>
      </p:sp>
      <p:sp>
        <p:nvSpPr>
          <p:cNvPr id="66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5675824" y="2428052"/>
            <a:ext cx="4038976" cy="1688628"/>
          </a:xfrm>
          <a:prstGeom prst="borderCallout1">
            <a:avLst>
              <a:gd name="adj1" fmla="val 18275"/>
              <a:gd name="adj2" fmla="val -535"/>
              <a:gd name="adj3" fmla="val 12329"/>
              <a:gd name="adj4" fmla="val -4580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defTabSz="843745"/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・必須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  <a:p>
            <a:pPr defTabSz="843745"/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商品注文時に本サービスを必須とするか否かを設定。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3745"/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卸商品からの「サービスの削除」を許容するサービスの場合はチェックを外すこと。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3745"/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サービスの付け替えを想定している商品であればチェックを入れる。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3745"/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・初期表示あり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  <a:p>
            <a:pPr defTabSz="843745"/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商品注文時にサービスの初期表示を行うか否か。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3745"/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表示されていない場合は「サービス機能の追加」からサービスの追加が可能。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3745"/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・複数の設定が可能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  <a:p>
            <a:pPr defTabSz="843745"/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設定した場合、設定した最小数と最大数の範囲で「サービスの追加」が可能。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3745"/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・変更申込にて追加または削除が可能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  <a:p>
            <a:pPr defTabSz="843745"/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変更申込時に「サービスの削除」やサービスの追加を許容するか否か。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819" y="1425727"/>
            <a:ext cx="2201517" cy="2387798"/>
          </a:xfrm>
          <a:prstGeom prst="rect">
            <a:avLst/>
          </a:prstGeom>
        </p:spPr>
      </p:pic>
      <p:sp>
        <p:nvSpPr>
          <p:cNvPr id="68" name="正方形/長方形 67"/>
          <p:cNvSpPr/>
          <p:nvPr/>
        </p:nvSpPr>
        <p:spPr bwMode="auto">
          <a:xfrm>
            <a:off x="783626" y="1536704"/>
            <a:ext cx="1388074" cy="1976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cxnSp>
        <p:nvCxnSpPr>
          <p:cNvPr id="15" name="直線矢印コネクタ 14"/>
          <p:cNvCxnSpPr>
            <a:stCxn id="68" idx="3"/>
            <a:endCxn id="63" idx="1"/>
          </p:cNvCxnSpPr>
          <p:nvPr/>
        </p:nvCxnSpPr>
        <p:spPr bwMode="auto">
          <a:xfrm flipV="1">
            <a:off x="2171700" y="1480732"/>
            <a:ext cx="1177787" cy="15480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正方形/長方形 68"/>
          <p:cNvSpPr/>
          <p:nvPr/>
        </p:nvSpPr>
        <p:spPr bwMode="auto">
          <a:xfrm>
            <a:off x="783626" y="1999439"/>
            <a:ext cx="1388074" cy="1976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cxnSp>
        <p:nvCxnSpPr>
          <p:cNvPr id="70" name="直線矢印コネクタ 69"/>
          <p:cNvCxnSpPr>
            <a:stCxn id="69" idx="3"/>
          </p:cNvCxnSpPr>
          <p:nvPr/>
        </p:nvCxnSpPr>
        <p:spPr bwMode="auto">
          <a:xfrm>
            <a:off x="2171700" y="2098276"/>
            <a:ext cx="1068457" cy="223518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テキスト ボックス 70"/>
          <p:cNvSpPr txBox="1"/>
          <p:nvPr/>
        </p:nvSpPr>
        <p:spPr>
          <a:xfrm>
            <a:off x="3351888" y="4188442"/>
            <a:ext cx="3749992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ja-JP" altLang="en-US" sz="1100" dirty="0"/>
              <a:t>●</a:t>
            </a:r>
            <a:r>
              <a:rPr lang="ja-JP" altLang="en-US" sz="1100" dirty="0" smtClean="0"/>
              <a:t>サービス機能の追加　</a:t>
            </a:r>
            <a:r>
              <a:rPr lang="en-US" altLang="ja-JP" sz="1100" dirty="0" smtClean="0"/>
              <a:t>…</a:t>
            </a:r>
            <a:r>
              <a:rPr lang="ja-JP" altLang="en-US" sz="1100" dirty="0" smtClean="0"/>
              <a:t>　押下する</a:t>
            </a:r>
            <a:r>
              <a:rPr lang="ja-JP" altLang="en-US" sz="1100" dirty="0"/>
              <a:t>と、 モーダルウィンドウが</a:t>
            </a:r>
            <a:r>
              <a:rPr lang="ja-JP" altLang="en-US" sz="1100" dirty="0" smtClean="0"/>
              <a:t>開く。</a:t>
            </a:r>
            <a:endParaRPr kumimoji="1" lang="ja-JP" altLang="en-US" sz="600" b="1" kern="0" dirty="0" smtClean="0">
              <a:solidFill>
                <a:schemeClr val="tx1"/>
              </a:solidFill>
            </a:endParaRPr>
          </a:p>
        </p:txBody>
      </p:sp>
      <p:sp>
        <p:nvSpPr>
          <p:cNvPr id="73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5675824" y="4978046"/>
            <a:ext cx="3584660" cy="764620"/>
          </a:xfrm>
          <a:prstGeom prst="borderCallout1">
            <a:avLst>
              <a:gd name="adj1" fmla="val 18275"/>
              <a:gd name="adj2" fmla="val -535"/>
              <a:gd name="adj3" fmla="val 12329"/>
              <a:gd name="adj4" fmla="val -4580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defTabSz="843745"/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サービスの追加のこと。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3745"/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商品に複数のサービスが含まれる場合に、初期表示されていなかったサービスを表示したり、卸商品からサービスの削除後、追加し直すことが可能。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3745"/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追加したいサービスにチェック→「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」を押下でサービスの追加ができる。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6255427" y="1751910"/>
            <a:ext cx="3337083" cy="555151"/>
          </a:xfrm>
          <a:prstGeom prst="wedgeRectCallout">
            <a:avLst>
              <a:gd name="adj1" fmla="val -54149"/>
              <a:gd name="adj2" fmla="val 18603"/>
            </a:avLst>
          </a:prstGeom>
          <a:solidFill>
            <a:schemeClr val="bg1"/>
          </a:solidFill>
          <a:ln w="635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の料金の編集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は、小売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商品詳細画面のサービスを選択し、「一括払い料金の追加」「定期払い料金の追加」等から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行うこと。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ここでは料金の編集はできない。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89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/>
          <a:stretch/>
        </p:blipFill>
        <p:spPr>
          <a:xfrm>
            <a:off x="4994413" y="1698808"/>
            <a:ext cx="4594713" cy="15814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1.4.2</a:t>
            </a:r>
            <a:r>
              <a:rPr lang="en-US" altLang="ja-JP" dirty="0" smtClean="0"/>
              <a:t>. </a:t>
            </a:r>
            <a:r>
              <a:rPr lang="ja-JP" altLang="en-US" dirty="0" smtClean="0"/>
              <a:t>卸商品</a:t>
            </a:r>
            <a:r>
              <a:rPr lang="ja-JP" altLang="en-US" dirty="0" smtClean="0"/>
              <a:t>の</a:t>
            </a:r>
            <a:r>
              <a:rPr lang="ja-JP" altLang="en-US" dirty="0"/>
              <a:t>編集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2/3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9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41612" y="78557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卸商品追加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1830" y="1370877"/>
            <a:ext cx="1536245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ja-JP" altLang="en-US" sz="1050" b="1" kern="0" dirty="0" smtClean="0"/>
              <a:t>●料金設定（一括払い）</a:t>
            </a:r>
            <a:endParaRPr kumimoji="1" lang="en-US" altLang="ja-JP" sz="1050" b="1" kern="0" dirty="0" smtClean="0">
              <a:solidFill>
                <a:schemeClr val="tx1"/>
              </a:solidFill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4927989" y="1003775"/>
            <a:ext cx="0" cy="510644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グループ化 34"/>
          <p:cNvGrpSpPr/>
          <p:nvPr/>
        </p:nvGrpSpPr>
        <p:grpSpPr>
          <a:xfrm>
            <a:off x="3939431" y="1101141"/>
            <a:ext cx="5847075" cy="331495"/>
            <a:chOff x="3985353" y="1072538"/>
            <a:chExt cx="5847075" cy="331495"/>
          </a:xfrm>
        </p:grpSpPr>
        <p:sp>
          <p:nvSpPr>
            <p:cNvPr id="37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3990860" y="1224033"/>
              <a:ext cx="614822" cy="180000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4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4565617" y="1224033"/>
              <a:ext cx="85441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5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5379968" y="1224033"/>
              <a:ext cx="97483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1000" b="1" kern="0" dirty="0" smtClean="0">
                  <a:latin typeface="+mn-ea"/>
                  <a:cs typeface="Meiryo UI" panose="020B0604030504040204" pitchFamily="50" charset="-128"/>
                </a:rPr>
                <a:t>　</a:t>
              </a:r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オペレータ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,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6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6314741" y="1224033"/>
              <a:ext cx="86046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7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135144" y="1224033"/>
              <a:ext cx="921486" cy="180000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b="1" kern="0" dirty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卸商品</a:t>
              </a:r>
              <a:r>
                <a:rPr kumimoji="0" lang="ja-JP" altLang="en-US" sz="7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7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700" kern="0" dirty="0">
                <a:solidFill>
                  <a:sysClr val="windowText" lastClr="000000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8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897983" y="1224033"/>
              <a:ext cx="934445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0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3985353" y="1072538"/>
              <a:ext cx="5828825" cy="12813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kumimoji="0" lang="ja-JP" altLang="en-US" sz="800" kern="0" dirty="0">
                  <a:latin typeface="+mn-ea"/>
                  <a:cs typeface="Meiryo UI" panose="020B0604030504040204" pitchFamily="50" charset="-128"/>
                </a:rPr>
                <a:t>準備編）</a:t>
              </a:r>
            </a:p>
          </p:txBody>
        </p:sp>
        <p:sp>
          <p:nvSpPr>
            <p:cNvPr id="51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8016565" y="1224033"/>
              <a:ext cx="92148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</a:t>
              </a:r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顧客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54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23212" y="81018"/>
            <a:ext cx="103781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2797" y="1747725"/>
            <a:ext cx="3193767" cy="2596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/>
              <a:t>1</a:t>
            </a:r>
            <a:r>
              <a:rPr lang="en-US" altLang="ja-JP" sz="1050" b="1" kern="0" dirty="0" smtClean="0"/>
              <a:t>. 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卸商品詳細画面</a:t>
            </a:r>
            <a:r>
              <a:rPr lang="ja-JP" altLang="en-US" sz="1050" b="1" kern="0" dirty="0" smtClean="0"/>
              <a:t>から、「一括払い料金の追加」を押下</a:t>
            </a:r>
            <a:endParaRPr kumimoji="1" lang="en-US" altLang="ja-JP" sz="1050" kern="0" dirty="0" smtClean="0">
              <a:solidFill>
                <a:schemeClr val="tx1"/>
              </a:solidFill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409" y="1997765"/>
            <a:ext cx="3973351" cy="2116352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409" y="4548074"/>
            <a:ext cx="3257577" cy="2222263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477332" y="4270735"/>
            <a:ext cx="3001390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kumimoji="1" lang="en-US" altLang="ja-JP" sz="1050" b="1" kern="0" dirty="0" smtClean="0">
                <a:solidFill>
                  <a:schemeClr val="tx1"/>
                </a:solidFill>
              </a:rPr>
              <a:t>2. 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子画面が表示されるので、入力して「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OK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」を押下。</a:t>
            </a:r>
            <a:endParaRPr kumimoji="1" lang="en-US" altLang="ja-JP" sz="1050" b="1" kern="0" dirty="0" smtClean="0">
              <a:solidFill>
                <a:schemeClr val="tx1"/>
              </a:solidFill>
            </a:endParaRPr>
          </a:p>
        </p:txBody>
      </p:sp>
      <p:sp>
        <p:nvSpPr>
          <p:cNvPr id="56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5638603" y="2074574"/>
            <a:ext cx="3200069" cy="345718"/>
          </a:xfrm>
          <a:prstGeom prst="borderCallout1">
            <a:avLst>
              <a:gd name="adj1" fmla="val 26677"/>
              <a:gd name="adj2" fmla="val -691"/>
              <a:gd name="adj3" fmla="val -54433"/>
              <a:gd name="adj4" fmla="val -4434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defTabSz="843745"/>
            <a:r>
              <a:rPr kumimoji="0" lang="en-US" altLang="ja-JP" sz="10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xxx</a:t>
            </a:r>
            <a:r>
              <a:rPr kumimoji="0" lang="ja-JP" altLang="en-US" sz="10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サービスへの料金設定は正常に追加されました。</a:t>
            </a:r>
            <a:endParaRPr kumimoji="0" lang="en-US" altLang="ja-JP" sz="1000" kern="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>
            <a:off x="3611184" y="2683681"/>
            <a:ext cx="482826" cy="893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010344" y="1470844"/>
            <a:ext cx="2882768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/>
              <a:t>3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. 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ポップアップが表示され、料金設定が完了する。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" name="線吹き出し 1 (枠付き) 60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8231628" y="3285535"/>
            <a:ext cx="607044" cy="170942"/>
          </a:xfrm>
          <a:prstGeom prst="borderCallout1">
            <a:avLst>
              <a:gd name="adj1" fmla="val 10029"/>
              <a:gd name="adj2" fmla="val 25232"/>
              <a:gd name="adj3" fmla="val -79373"/>
              <a:gd name="adj4" fmla="val 37801"/>
            </a:avLst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ja-JP" altLang="en-US" sz="900" b="1" kern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料金</a:t>
            </a:r>
          </a:p>
        </p:txBody>
      </p:sp>
      <p:sp>
        <p:nvSpPr>
          <p:cNvPr id="62" name="線吹き出し 1 (枠付き) 61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5829392" y="3190766"/>
            <a:ext cx="748785" cy="100802"/>
          </a:xfrm>
          <a:prstGeom prst="borderCallout1">
            <a:avLst>
              <a:gd name="adj1" fmla="val 18750"/>
              <a:gd name="adj2" fmla="val -8333"/>
              <a:gd name="adj3" fmla="val -69911"/>
              <a:gd name="adj4" fmla="val -14440"/>
            </a:avLst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ja-JP" altLang="en-US" sz="9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請求書内訳名</a:t>
            </a:r>
            <a:endParaRPr lang="ja-JP" altLang="en-US" sz="9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63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3788073" y="5425458"/>
            <a:ext cx="2891023" cy="1283936"/>
          </a:xfrm>
          <a:prstGeom prst="borderCallout1">
            <a:avLst>
              <a:gd name="adj1" fmla="val 26677"/>
              <a:gd name="adj2" fmla="val -691"/>
              <a:gd name="adj3" fmla="val 21752"/>
              <a:gd name="adj4" fmla="val -10801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defTabSz="843745"/>
            <a:r>
              <a:rPr kumimoji="0" lang="ja-JP" altLang="en-US" sz="900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以下の項目を入力すること。　</a:t>
            </a:r>
            <a:r>
              <a:rPr kumimoji="0" lang="en-US" altLang="ja-JP" sz="900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※</a:t>
            </a:r>
            <a:r>
              <a:rPr kumimoji="0" lang="ja-JP" altLang="en-US" sz="900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全て必須項目。</a:t>
            </a:r>
            <a:endParaRPr kumimoji="0" lang="en-US" altLang="ja-JP" sz="900" kern="0" dirty="0" smtClean="0">
              <a:solidFill>
                <a:srgbClr val="FF0000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r>
              <a:rPr kumimoji="0" lang="ja-JP" altLang="en-US" sz="900" b="1" kern="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・</a:t>
            </a:r>
            <a:r>
              <a:rPr kumimoji="0" lang="ja-JP" altLang="en-US" sz="900" b="1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料金キー</a:t>
            </a:r>
            <a:r>
              <a:rPr kumimoji="0" lang="ja-JP" altLang="en-US" sz="900" kern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：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テナント内で一意の値を設定。</a:t>
            </a:r>
            <a:endParaRPr kumimoji="0" lang="en-US" altLang="ja-JP" sz="900" kern="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r>
              <a:rPr kumimoji="0" lang="ja-JP" altLang="en-US" sz="900" b="1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・請求書内訳名</a:t>
            </a:r>
            <a:endParaRPr kumimoji="0" lang="en-US" altLang="ja-JP" sz="900" b="1" kern="0" dirty="0" smtClean="0">
              <a:solidFill>
                <a:srgbClr val="FF0000"/>
              </a:solidFill>
              <a:latin typeface="+mn-ea"/>
              <a:cs typeface="Meiryo UI" panose="020B0604030504040204" pitchFamily="50" charset="-128"/>
            </a:endParaRPr>
          </a:p>
          <a:p>
            <a:pPr fontAlgn="ctr"/>
            <a:r>
              <a:rPr kumimoji="0" lang="ja-JP" altLang="en-US" sz="900" b="1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・商品コード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：</a:t>
            </a:r>
            <a:r>
              <a:rPr lang="ja-JP" altLang="en-US" sz="9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商品に対して他のシステムでも利用できるような</a:t>
            </a:r>
            <a:endParaRPr lang="en-US" altLang="ja-JP" sz="9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ctr"/>
            <a:r>
              <a:rPr lang="ja-JP" altLang="en-US" sz="9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  一意な商品のコード。</a:t>
            </a:r>
            <a:r>
              <a:rPr kumimoji="0" lang="ja-JP" altLang="en-US" sz="900" kern="0" dirty="0" smtClean="0">
                <a:solidFill>
                  <a:schemeClr val="accent1"/>
                </a:solidFill>
                <a:latin typeface="+mn-ea"/>
                <a:cs typeface="Meiryo UI" panose="020B0604030504040204" pitchFamily="50" charset="-128"/>
              </a:rPr>
              <a:t>　　</a:t>
            </a:r>
            <a:endParaRPr kumimoji="0" lang="en-US" altLang="ja-JP" sz="900" kern="0" dirty="0" smtClean="0">
              <a:solidFill>
                <a:schemeClr val="accent1"/>
              </a:solidFill>
              <a:latin typeface="+mn-ea"/>
              <a:cs typeface="Meiryo UI" panose="020B0604030504040204" pitchFamily="50" charset="-128"/>
            </a:endParaRPr>
          </a:p>
          <a:p>
            <a:pPr fontAlgn="ctr"/>
            <a:r>
              <a:rPr kumimoji="0" lang="ja-JP" altLang="en-US" sz="900" b="1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・</a:t>
            </a:r>
            <a:r>
              <a:rPr kumimoji="0" lang="en-US" altLang="ja-JP" sz="900" b="1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GL</a:t>
            </a:r>
            <a:r>
              <a:rPr kumimoji="0" lang="ja-JP" altLang="en-US" sz="900" b="1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コード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：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商品に対して他のシステムでも</a:t>
            </a:r>
            <a:r>
              <a:rPr lang="ja-JP" altLang="en-US" sz="9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可能なような</a:t>
            </a:r>
            <a:endParaRPr kumimoji="0" lang="en-US" altLang="ja-JP" sz="900" kern="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fontAlgn="ctr"/>
            <a:r>
              <a:rPr kumimoji="0" lang="ja-JP" altLang="en-US" sz="900" kern="0" dirty="0">
                <a:solidFill>
                  <a:schemeClr val="accent1"/>
                </a:solidFill>
                <a:latin typeface="+mn-ea"/>
                <a:cs typeface="Meiryo UI" panose="020B0604030504040204" pitchFamily="50" charset="-128"/>
              </a:rPr>
              <a:t>　</a:t>
            </a:r>
            <a:r>
              <a:rPr kumimoji="0" lang="ja-JP" altLang="en-US" sz="900" kern="0" dirty="0" smtClean="0">
                <a:solidFill>
                  <a:schemeClr val="accent1"/>
                </a:solidFill>
                <a:latin typeface="+mn-ea"/>
                <a:cs typeface="Meiryo UI" panose="020B0604030504040204" pitchFamily="50" charset="-128"/>
              </a:rPr>
              <a:t>　　　　　　　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勘定</a:t>
            </a:r>
            <a:r>
              <a:rPr kumimoji="0" lang="ja-JP" altLang="en-US" sz="900" kern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科目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コードのこと。</a:t>
            </a:r>
            <a:endParaRPr kumimoji="0" lang="en-US" altLang="ja-JP" sz="900" kern="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r>
              <a:rPr kumimoji="0" lang="ja-JP" altLang="en-US" sz="900" b="1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・料金</a:t>
            </a:r>
            <a:r>
              <a:rPr kumimoji="0" lang="ja-JP" altLang="en-US" sz="900" kern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：</a:t>
            </a:r>
            <a:r>
              <a:rPr kumimoji="0" lang="ja-JP" altLang="en-US" sz="900" b="1" kern="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税抜金額を記入すること。</a:t>
            </a:r>
            <a:endParaRPr kumimoji="0" lang="en-US" altLang="ja-JP" sz="900" b="1" kern="0" dirty="0">
              <a:solidFill>
                <a:srgbClr val="FF0000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endParaRPr kumimoji="0" lang="en-US" altLang="ja-JP" sz="900" b="1" kern="0" dirty="0">
              <a:solidFill>
                <a:srgbClr val="FF0000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5343706" y="2980897"/>
            <a:ext cx="593340" cy="990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endParaRPr lang="ja-JP" altLang="en-US" sz="900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8433582" y="2882093"/>
            <a:ext cx="561331" cy="19814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300"/>
              </a:spcAft>
            </a:pPr>
            <a:endParaRPr lang="ja-JP" altLang="en-US" sz="900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66" name="正方形/長方形 65"/>
          <p:cNvSpPr/>
          <p:nvPr/>
        </p:nvSpPr>
        <p:spPr bwMode="auto">
          <a:xfrm>
            <a:off x="3053311" y="6316448"/>
            <a:ext cx="626903" cy="2652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985816" y="3767801"/>
            <a:ext cx="2565373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kumimoji="1" lang="en-US" altLang="ja-JP" sz="1050" b="1" kern="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補足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】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追加した料金設定を修正したい場合　</a:t>
            </a:r>
            <a:endParaRPr kumimoji="1" lang="en-US" altLang="ja-JP" sz="1050" b="1" kern="0" dirty="0" smtClean="0">
              <a:solidFill>
                <a:schemeClr val="tx1"/>
              </a:solidFill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/>
          <a:stretch/>
        </p:blipFill>
        <p:spPr>
          <a:xfrm>
            <a:off x="5051602" y="4139647"/>
            <a:ext cx="4537523" cy="1233393"/>
          </a:xfrm>
          <a:prstGeom prst="rect">
            <a:avLst/>
          </a:prstGeom>
        </p:spPr>
      </p:pic>
      <p:sp>
        <p:nvSpPr>
          <p:cNvPr id="70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7275266" y="5552749"/>
            <a:ext cx="2457784" cy="365902"/>
          </a:xfrm>
          <a:prstGeom prst="borderCallout1">
            <a:avLst>
              <a:gd name="adj1" fmla="val 155"/>
              <a:gd name="adj2" fmla="val 65225"/>
              <a:gd name="adj3" fmla="val -53350"/>
              <a:gd name="adj4" fmla="val 67450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defTabSz="843745"/>
            <a:r>
              <a:rPr kumimoji="0" lang="ja-JP" altLang="en-US" sz="10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▼から「料金設定の削除」にて削除。</a:t>
            </a:r>
            <a:endParaRPr kumimoji="0" lang="en-US" altLang="ja-JP" sz="1000" kern="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r>
              <a:rPr kumimoji="0" lang="ja-JP" altLang="en-US" sz="10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再度、料金設定の追加を行い、設定すること。</a:t>
            </a:r>
            <a:endParaRPr kumimoji="0" lang="en-US" altLang="ja-JP" sz="1000" kern="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 bwMode="auto">
          <a:xfrm>
            <a:off x="8400795" y="5159944"/>
            <a:ext cx="1016531" cy="14258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38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313503" y="501971"/>
            <a:ext cx="9279005" cy="604415"/>
          </a:xfrm>
        </p:spPr>
        <p:txBody>
          <a:bodyPr/>
          <a:lstStyle/>
          <a:p>
            <a:r>
              <a:rPr lang="ja-JP" altLang="en-US" dirty="0" smtClean="0"/>
              <a:t>・料金の支払いを「一括払い」にする為に必要</a:t>
            </a:r>
            <a:r>
              <a:rPr lang="ja-JP" altLang="en-US" dirty="0"/>
              <a:t>な設定</a:t>
            </a:r>
            <a:r>
              <a:rPr lang="ja-JP" altLang="en-US" dirty="0" smtClean="0"/>
              <a:t>。　</a:t>
            </a:r>
            <a:r>
              <a:rPr lang="en-US" altLang="ja-JP" dirty="0" smtClean="0">
                <a:solidFill>
                  <a:srgbClr val="FF0000"/>
                </a:solidFill>
              </a:rPr>
              <a:t>※</a:t>
            </a:r>
            <a:r>
              <a:rPr lang="ja-JP" altLang="en-US" dirty="0" smtClean="0">
                <a:solidFill>
                  <a:srgbClr val="FF0000"/>
                </a:solidFill>
              </a:rPr>
              <a:t>本機能を使用しない場合、本設定は不要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・①商品、②サービス、③サービスの特性、④プルダウン項目 単位に料金設定が可能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 dirty="0"/>
          </a:p>
        </p:txBody>
      </p:sp>
      <p:sp>
        <p:nvSpPr>
          <p:cNvPr id="41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1548211" y="2860752"/>
            <a:ext cx="2032770" cy="413586"/>
          </a:xfrm>
          <a:prstGeom prst="borderCallout1">
            <a:avLst>
              <a:gd name="adj1" fmla="val 25475"/>
              <a:gd name="adj2" fmla="val 101743"/>
              <a:gd name="adj3" fmla="val -10690"/>
              <a:gd name="adj4" fmla="val 137839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defTabSz="843745"/>
            <a:r>
              <a:rPr kumimoji="0" lang="ja-JP" altLang="en-US" sz="900" kern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②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サービス単位に料金を設定する場合は、サービス（グレー掛け）の▼を押下。</a:t>
            </a:r>
            <a:endParaRPr kumimoji="0" lang="en-US" altLang="ja-JP" sz="900" kern="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69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2078915" y="3291903"/>
            <a:ext cx="2032770" cy="413586"/>
          </a:xfrm>
          <a:prstGeom prst="borderCallout1">
            <a:avLst>
              <a:gd name="adj1" fmla="val 50709"/>
              <a:gd name="adj2" fmla="val 100521"/>
              <a:gd name="adj3" fmla="val -74374"/>
              <a:gd name="adj4" fmla="val 112169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defTabSz="843745"/>
            <a:r>
              <a:rPr kumimoji="0" lang="ja-JP" altLang="en-US" sz="900" kern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③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サービスの特性単位に料金を設定する場合は、サービスの特性の▼を押下。</a:t>
            </a:r>
            <a:endParaRPr kumimoji="0" lang="en-US" altLang="ja-JP" sz="900" kern="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2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2096491" y="3723054"/>
            <a:ext cx="2032770" cy="413586"/>
          </a:xfrm>
          <a:prstGeom prst="borderCallout1">
            <a:avLst>
              <a:gd name="adj1" fmla="val 19468"/>
              <a:gd name="adj2" fmla="val 101743"/>
              <a:gd name="adj3" fmla="val 20551"/>
              <a:gd name="adj4" fmla="val 109236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defTabSz="843745"/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④プルダウン単位に料金を設定する場合は、プルダウン項目の▼を押下。</a:t>
            </a:r>
            <a:endParaRPr kumimoji="0" lang="en-US" altLang="ja-JP" sz="900" kern="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42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2351141" y="2128198"/>
            <a:ext cx="1892818" cy="417884"/>
          </a:xfrm>
          <a:prstGeom prst="borderCallout1">
            <a:avLst>
              <a:gd name="adj1" fmla="val 84353"/>
              <a:gd name="adj2" fmla="val 99787"/>
              <a:gd name="adj3" fmla="val 128829"/>
              <a:gd name="adj4" fmla="val 109499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defTabSz="843745"/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①商品単位に料金を設定する場合は、</a:t>
            </a:r>
            <a:endParaRPr kumimoji="0" lang="en-US" altLang="ja-JP" sz="900" kern="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「＋追加」を押下。</a:t>
            </a:r>
            <a:endParaRPr kumimoji="0" lang="en-US" altLang="ja-JP" sz="900" b="1" kern="0" dirty="0">
              <a:solidFill>
                <a:srgbClr val="0070C0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60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7506972" y="3603577"/>
            <a:ext cx="2126371" cy="365902"/>
          </a:xfrm>
          <a:prstGeom prst="borderCallout1">
            <a:avLst>
              <a:gd name="adj1" fmla="val 38062"/>
              <a:gd name="adj2" fmla="val 162"/>
              <a:gd name="adj3" fmla="val 61773"/>
              <a:gd name="adj4" fmla="val -3303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defTabSz="843745"/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定期払い時に誤って料金設定した場合などに</a:t>
            </a:r>
            <a:endParaRPr kumimoji="0" lang="en-US" altLang="ja-JP" sz="900" kern="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ついても、料金の修正は以下のように実施。</a:t>
            </a:r>
            <a:endParaRPr kumimoji="0" lang="en-US" altLang="ja-JP" sz="900" kern="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2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/>
          <p:cNvSpPr txBox="1"/>
          <p:nvPr/>
        </p:nvSpPr>
        <p:spPr>
          <a:xfrm>
            <a:off x="513412" y="1496713"/>
            <a:ext cx="3294740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/>
              <a:t>1</a:t>
            </a:r>
            <a:r>
              <a:rPr lang="en-US" altLang="ja-JP" sz="1050" b="1" kern="0" dirty="0" smtClean="0"/>
              <a:t>. 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卸商品詳細画面</a:t>
            </a:r>
            <a:r>
              <a:rPr lang="ja-JP" altLang="en-US" sz="1050" b="1" kern="0" dirty="0" smtClean="0"/>
              <a:t>から、「定期払い料金の追加」を押下</a:t>
            </a:r>
            <a:endParaRPr kumimoji="1" lang="en-US" altLang="ja-JP" sz="1050" b="1" kern="0" dirty="0" smtClean="0">
              <a:solidFill>
                <a:schemeClr val="tx1"/>
              </a:solidFill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04" y="1818860"/>
            <a:ext cx="3985295" cy="1883465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927" y="4223755"/>
            <a:ext cx="3146790" cy="240605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1.4.2</a:t>
            </a:r>
            <a:r>
              <a:rPr lang="en-US" altLang="ja-JP" dirty="0" smtClean="0"/>
              <a:t>. </a:t>
            </a:r>
            <a:r>
              <a:rPr lang="ja-JP" altLang="en-US" dirty="0" smtClean="0"/>
              <a:t>卸商品</a:t>
            </a:r>
            <a:r>
              <a:rPr lang="ja-JP" altLang="en-US" dirty="0" smtClean="0"/>
              <a:t>の</a:t>
            </a:r>
            <a:r>
              <a:rPr lang="ja-JP" altLang="en-US" dirty="0"/>
              <a:t>編集</a:t>
            </a:r>
            <a:r>
              <a:rPr lang="ja-JP" altLang="en-US" dirty="0" smtClean="0"/>
              <a:t>（</a:t>
            </a:r>
            <a:r>
              <a:rPr lang="en-US" altLang="ja-JP" dirty="0"/>
              <a:t>3</a:t>
            </a:r>
            <a:r>
              <a:rPr lang="en-US" altLang="ja-JP" dirty="0" smtClean="0"/>
              <a:t>/3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9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41612" y="78557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卸商品追加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4927989" y="1003775"/>
            <a:ext cx="0" cy="510644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23212" y="81018"/>
            <a:ext cx="103781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28398" y="3942475"/>
            <a:ext cx="3001390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kumimoji="1" lang="en-US" altLang="ja-JP" sz="1050" b="1" kern="0" dirty="0" smtClean="0">
                <a:solidFill>
                  <a:schemeClr val="tx1"/>
                </a:solidFill>
              </a:rPr>
              <a:t>2. 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子画面が表示されるので、入力して「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OK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」を押下。</a:t>
            </a:r>
            <a:endParaRPr kumimoji="1" lang="en-US" altLang="ja-JP" sz="1050" b="1" kern="0" dirty="0" smtClean="0">
              <a:solidFill>
                <a:schemeClr val="tx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>
            <a:off x="3611184" y="2484901"/>
            <a:ext cx="482826" cy="893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63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3808152" y="5099258"/>
            <a:ext cx="3835821" cy="1512770"/>
          </a:xfrm>
          <a:prstGeom prst="borderCallout1">
            <a:avLst>
              <a:gd name="adj1" fmla="val 26677"/>
              <a:gd name="adj2" fmla="val -691"/>
              <a:gd name="adj3" fmla="val 21752"/>
              <a:gd name="adj4" fmla="val -10801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defTabSz="843745"/>
            <a:r>
              <a:rPr kumimoji="0" lang="ja-JP" altLang="en-US" sz="900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以下の項目を入力すること。　</a:t>
            </a:r>
            <a:r>
              <a:rPr kumimoji="0" lang="en-US" altLang="ja-JP" sz="900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※</a:t>
            </a:r>
            <a:r>
              <a:rPr kumimoji="0" lang="ja-JP" altLang="en-US" sz="900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赤字</a:t>
            </a:r>
            <a:r>
              <a:rPr kumimoji="0" lang="ja-JP" altLang="en-US" sz="900" kern="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は</a:t>
            </a:r>
            <a:r>
              <a:rPr kumimoji="0" lang="ja-JP" altLang="en-US" sz="900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必須項目。</a:t>
            </a:r>
            <a:endParaRPr kumimoji="0" lang="en-US" altLang="ja-JP" sz="900" kern="0" dirty="0" smtClean="0">
              <a:solidFill>
                <a:srgbClr val="FF0000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r>
              <a:rPr kumimoji="0" lang="ja-JP" altLang="en-US" sz="900" b="1" kern="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・</a:t>
            </a:r>
            <a:r>
              <a:rPr kumimoji="0" lang="ja-JP" altLang="en-US" sz="900" b="1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料金キー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：テナント内で一意とすること。</a:t>
            </a:r>
            <a:endParaRPr kumimoji="0" lang="en-US" altLang="ja-JP" sz="900" kern="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r>
              <a:rPr kumimoji="0" lang="ja-JP" altLang="en-US" sz="900" b="1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・請求書内訳名</a:t>
            </a:r>
            <a:endParaRPr kumimoji="0" lang="en-US" altLang="ja-JP" sz="900" b="1" kern="0" dirty="0" smtClean="0">
              <a:solidFill>
                <a:srgbClr val="FF0000"/>
              </a:solidFill>
              <a:latin typeface="+mn-ea"/>
              <a:cs typeface="Meiryo UI" panose="020B0604030504040204" pitchFamily="50" charset="-128"/>
            </a:endParaRPr>
          </a:p>
          <a:p>
            <a:pPr fontAlgn="ctr"/>
            <a:r>
              <a:rPr kumimoji="0" lang="ja-JP" altLang="en-US" sz="900" b="1" kern="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・商品コード</a:t>
            </a:r>
            <a:r>
              <a:rPr kumimoji="0" lang="ja-JP" altLang="en-US" sz="900" kern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：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商品に対して他のシステムでも利用できるよう</a:t>
            </a:r>
            <a:r>
              <a:rPr lang="ja-JP" altLang="en-US" sz="9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な一意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な商品のコード。</a:t>
            </a:r>
            <a:r>
              <a:rPr kumimoji="0" lang="ja-JP" altLang="en-US" sz="900" kern="0" dirty="0">
                <a:solidFill>
                  <a:schemeClr val="accent1"/>
                </a:solidFill>
                <a:latin typeface="+mn-ea"/>
                <a:cs typeface="Meiryo UI" panose="020B0604030504040204" pitchFamily="50" charset="-128"/>
              </a:rPr>
              <a:t>　　</a:t>
            </a:r>
            <a:endParaRPr kumimoji="0" lang="en-US" altLang="ja-JP" sz="900" kern="0" dirty="0">
              <a:solidFill>
                <a:schemeClr val="accent1"/>
              </a:solidFill>
              <a:latin typeface="+mn-ea"/>
              <a:cs typeface="Meiryo UI" panose="020B0604030504040204" pitchFamily="50" charset="-128"/>
            </a:endParaRPr>
          </a:p>
          <a:p>
            <a:pPr fontAlgn="ctr"/>
            <a:r>
              <a:rPr kumimoji="0" lang="ja-JP" altLang="en-US" sz="900" b="1" kern="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・</a:t>
            </a:r>
            <a:r>
              <a:rPr kumimoji="0" lang="en-US" altLang="ja-JP" sz="900" b="1" kern="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GL</a:t>
            </a:r>
            <a:r>
              <a:rPr kumimoji="0" lang="ja-JP" altLang="en-US" sz="900" b="1" kern="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コード</a:t>
            </a:r>
            <a:r>
              <a:rPr kumimoji="0" lang="ja-JP" altLang="en-US" sz="900" kern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：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商品に対して他のシステムでも利用</a:t>
            </a:r>
            <a:r>
              <a:rPr kumimoji="0" lang="ja-JP" altLang="en-US" sz="900" kern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可能なよう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な勘定</a:t>
            </a:r>
            <a:r>
              <a:rPr kumimoji="0" lang="ja-JP" altLang="en-US" sz="900" kern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科目コードのこと。</a:t>
            </a:r>
            <a:endParaRPr kumimoji="0" lang="en-US" altLang="ja-JP" sz="900" kern="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r>
              <a:rPr kumimoji="0" lang="ja-JP" altLang="en-US" sz="900" b="1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・料金</a:t>
            </a:r>
            <a:r>
              <a:rPr kumimoji="0" lang="ja-JP" altLang="en-US" sz="900" kern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：</a:t>
            </a:r>
            <a:r>
              <a:rPr kumimoji="0" lang="ja-JP" altLang="en-US" sz="900" b="1" kern="0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税抜金額を記入すること。</a:t>
            </a:r>
            <a:endParaRPr kumimoji="0" lang="en-US" altLang="ja-JP" sz="900" b="1" kern="0" dirty="0" smtClean="0">
              <a:solidFill>
                <a:srgbClr val="FF0000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r>
              <a:rPr kumimoji="0" lang="ja-JP" altLang="en-US" sz="900" b="1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・請求周期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：</a:t>
            </a:r>
            <a:r>
              <a:rPr kumimoji="0" lang="en-US" altLang="ja-JP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1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か月</a:t>
            </a:r>
            <a:r>
              <a:rPr kumimoji="0" lang="en-US" altLang="ja-JP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/2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か月</a:t>
            </a:r>
            <a:r>
              <a:rPr kumimoji="0" lang="en-US" altLang="ja-JP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/3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か月</a:t>
            </a:r>
            <a:r>
              <a:rPr kumimoji="0" lang="en-US" altLang="ja-JP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/6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か月</a:t>
            </a:r>
            <a:r>
              <a:rPr kumimoji="0" lang="en-US" altLang="ja-JP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/12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か月毎</a:t>
            </a:r>
            <a:r>
              <a:rPr kumimoji="0" lang="en-US" altLang="ja-JP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/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カスタム設定</a:t>
            </a:r>
            <a:endParaRPr kumimoji="0" lang="en-US" altLang="ja-JP" sz="900" kern="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r>
              <a:rPr kumimoji="0" lang="ja-JP" altLang="en-US" sz="900" kern="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　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　から選択。（“</a:t>
            </a:r>
            <a:r>
              <a:rPr kumimoji="0" lang="en-US" altLang="ja-JP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1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か月”だと月額相当、“</a:t>
            </a:r>
            <a:r>
              <a:rPr kumimoji="0" lang="en-US" altLang="ja-JP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12</a:t>
            </a:r>
            <a:r>
              <a:rPr kumimoji="0" lang="ja-JP" altLang="en-US" sz="900" kern="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か月”だと年額相当を意味する。）</a:t>
            </a:r>
            <a:endParaRPr kumimoji="0" lang="en-US" altLang="ja-JP" sz="900" kern="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959977" y="1551201"/>
            <a:ext cx="4791596" cy="2117558"/>
            <a:chOff x="4978263" y="1338919"/>
            <a:chExt cx="4791596" cy="2117558"/>
          </a:xfrm>
        </p:grpSpPr>
        <p:sp>
          <p:nvSpPr>
            <p:cNvPr id="61" name="線吹き出し 1 (枠付き) 60">
              <a:extLst>
                <a:ext uri="{FF2B5EF4-FFF2-40B4-BE49-F238E27FC236}">
                  <a16:creationId xmlns:a16="http://schemas.microsoft.com/office/drawing/2014/main" id="{51C2F919-D8A4-44DC-9DCB-9A572D632F2E}"/>
                </a:ext>
              </a:extLst>
            </p:cNvPr>
            <p:cNvSpPr/>
            <p:nvPr/>
          </p:nvSpPr>
          <p:spPr bwMode="gray">
            <a:xfrm>
              <a:off x="8215478" y="3285535"/>
              <a:ext cx="607044" cy="170942"/>
            </a:xfrm>
            <a:prstGeom prst="borderCallout1">
              <a:avLst>
                <a:gd name="adj1" fmla="val 10029"/>
                <a:gd name="adj2" fmla="val 25232"/>
                <a:gd name="adj3" fmla="val -79373"/>
                <a:gd name="adj4" fmla="val 37801"/>
              </a:avLst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non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300"/>
                </a:spcAft>
              </a:pPr>
              <a:r>
                <a:rPr lang="ja-JP" altLang="en-US" sz="900" b="1" kern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itchFamily="34" charset="0"/>
                </a:rPr>
                <a:t>料金</a:t>
              </a: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4978263" y="1338919"/>
              <a:ext cx="4791596" cy="1952649"/>
              <a:chOff x="4994413" y="1338919"/>
              <a:chExt cx="4791596" cy="1952649"/>
            </a:xfrm>
          </p:grpSpPr>
          <p:pic>
            <p:nvPicPr>
              <p:cNvPr id="49" name="図 48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95" r="-620"/>
              <a:stretch/>
            </p:blipFill>
            <p:spPr>
              <a:xfrm>
                <a:off x="4999345" y="1672224"/>
                <a:ext cx="4786664" cy="1372621"/>
              </a:xfrm>
              <a:prstGeom prst="rect">
                <a:avLst/>
              </a:prstGeom>
            </p:spPr>
          </p:pic>
          <p:sp>
            <p:nvSpPr>
              <p:cNvPr id="56" name="吹き出し: 線 4">
                <a:extLst>
                  <a:ext uri="{FF2B5EF4-FFF2-40B4-BE49-F238E27FC236}">
                    <a16:creationId xmlns:a16="http://schemas.microsoft.com/office/drawing/2014/main" id="{FE640A6B-994A-4EAD-A309-E56D92AA61B8}"/>
                  </a:ext>
                </a:extLst>
              </p:cNvPr>
              <p:cNvSpPr/>
              <p:nvPr/>
            </p:nvSpPr>
            <p:spPr>
              <a:xfrm>
                <a:off x="5638603" y="2074574"/>
                <a:ext cx="3200069" cy="345718"/>
              </a:xfrm>
              <a:prstGeom prst="borderCallout1">
                <a:avLst>
                  <a:gd name="adj1" fmla="val 26677"/>
                  <a:gd name="adj2" fmla="val -691"/>
                  <a:gd name="adj3" fmla="val -54433"/>
                  <a:gd name="adj4" fmla="val -4434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  <a:headEnd type="diamond" w="med" len="med"/>
                <a:tailEnd type="diamond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defTabSz="843745"/>
                <a:r>
                  <a:rPr kumimoji="0" lang="en-US" altLang="ja-JP" sz="1000" kern="0" dirty="0" smtClean="0">
                    <a:solidFill>
                      <a:schemeClr val="tx1"/>
                    </a:solidFill>
                    <a:latin typeface="+mn-ea"/>
                    <a:cs typeface="Meiryo UI" panose="020B0604030504040204" pitchFamily="50" charset="-128"/>
                  </a:rPr>
                  <a:t>xxx</a:t>
                </a:r>
                <a:r>
                  <a:rPr kumimoji="0" lang="ja-JP" altLang="en-US" sz="1000" kern="0" dirty="0" smtClean="0">
                    <a:solidFill>
                      <a:schemeClr val="tx1"/>
                    </a:solidFill>
                    <a:latin typeface="+mn-ea"/>
                    <a:cs typeface="Meiryo UI" panose="020B0604030504040204" pitchFamily="50" charset="-128"/>
                  </a:rPr>
                  <a:t>サービスへの料金設定は正常に追加されました。</a:t>
                </a:r>
                <a:endParaRPr kumimoji="0" lang="en-US" altLang="ja-JP" sz="1000" kern="0" dirty="0">
                  <a:solidFill>
                    <a:schemeClr val="tx1"/>
                  </a:solidFill>
                  <a:latin typeface="+mn-ea"/>
                  <a:cs typeface="Meiryo UI" panose="020B0604030504040204" pitchFamily="50" charset="-128"/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4994413" y="1338919"/>
                <a:ext cx="2882768" cy="2342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36000" tIns="36000" rIns="36000" bIns="36000" rtlCol="0" anchor="ctr">
                <a:spAutoFit/>
              </a:bodyPr>
              <a:lstStyle/>
              <a:p>
                <a:r>
                  <a:rPr lang="en-US" altLang="ja-JP" sz="1050" b="1" kern="0" dirty="0"/>
                  <a:t>3</a:t>
                </a:r>
                <a:r>
                  <a:rPr kumimoji="1" lang="en-US" altLang="ja-JP" sz="1050" b="1" kern="0" dirty="0" smtClean="0">
                    <a:solidFill>
                      <a:schemeClr val="tx1"/>
                    </a:solidFill>
                  </a:rPr>
                  <a:t>. </a:t>
                </a:r>
                <a:r>
                  <a:rPr kumimoji="1" lang="ja-JP" altLang="en-US" sz="1050" b="1" kern="0" dirty="0" smtClean="0">
                    <a:solidFill>
                      <a:schemeClr val="tx1"/>
                    </a:solidFill>
                  </a:rPr>
                  <a:t>ポップアップが表示され、料金設定が完了する。</a:t>
                </a:r>
                <a:r>
                  <a:rPr kumimoji="1" lang="en-US" altLang="ja-JP" sz="1050" b="1" kern="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62" name="線吹き出し 1 (枠付き) 61">
                <a:extLst>
                  <a:ext uri="{FF2B5EF4-FFF2-40B4-BE49-F238E27FC236}">
                    <a16:creationId xmlns:a16="http://schemas.microsoft.com/office/drawing/2014/main" id="{51C2F919-D8A4-44DC-9DCB-9A572D632F2E}"/>
                  </a:ext>
                </a:extLst>
              </p:cNvPr>
              <p:cNvSpPr/>
              <p:nvPr/>
            </p:nvSpPr>
            <p:spPr bwMode="gray">
              <a:xfrm>
                <a:off x="5829392" y="3190766"/>
                <a:ext cx="748785" cy="100802"/>
              </a:xfrm>
              <a:prstGeom prst="borderCallout1">
                <a:avLst>
                  <a:gd name="adj1" fmla="val 18750"/>
                  <a:gd name="adj2" fmla="val -8333"/>
                  <a:gd name="adj3" fmla="val -69911"/>
                  <a:gd name="adj4" fmla="val -14440"/>
                </a:avLst>
              </a:prstGeom>
              <a:solidFill>
                <a:schemeClr val="accent1">
                  <a:lumMod val="40000"/>
                  <a:lumOff val="60000"/>
                  <a:alpha val="3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spcAft>
                    <a:spcPts val="300"/>
                  </a:spcAft>
                </a:pPr>
                <a:r>
                  <a:rPr lang="ja-JP" altLang="en-US" sz="900" b="1" kern="0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itchFamily="34" charset="0"/>
                  </a:rPr>
                  <a:t>請求書内訳名</a:t>
                </a:r>
                <a:endParaRPr lang="ja-JP" altLang="en-US" sz="900" b="1" kern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itchFamily="34" charset="0"/>
                </a:endParaRPr>
              </a:p>
            </p:txBody>
          </p:sp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51C2F919-D8A4-44DC-9DCB-9A572D632F2E}"/>
                  </a:ext>
                </a:extLst>
              </p:cNvPr>
              <p:cNvSpPr/>
              <p:nvPr/>
            </p:nvSpPr>
            <p:spPr bwMode="gray">
              <a:xfrm>
                <a:off x="5300565" y="2981167"/>
                <a:ext cx="593340" cy="9907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3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spcAft>
                    <a:spcPts val="300"/>
                  </a:spcAft>
                </a:pPr>
                <a:endParaRPr lang="ja-JP" altLang="en-US" sz="900" kern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itchFamily="34" charset="0"/>
                </a:endParaRPr>
              </a:p>
            </p:txBody>
          </p:sp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51C2F919-D8A4-44DC-9DCB-9A572D632F2E}"/>
                  </a:ext>
                </a:extLst>
              </p:cNvPr>
              <p:cNvSpPr/>
              <p:nvPr/>
            </p:nvSpPr>
            <p:spPr bwMode="gray">
              <a:xfrm>
                <a:off x="8433582" y="2882093"/>
                <a:ext cx="561331" cy="19814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3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spcAft>
                    <a:spcPts val="300"/>
                  </a:spcAft>
                </a:pPr>
                <a:endParaRPr lang="ja-JP" altLang="en-US" sz="900" kern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itchFamily="34" charset="0"/>
                </a:endParaRPr>
              </a:p>
            </p:txBody>
          </p:sp>
        </p:grpSp>
      </p:grpSp>
      <p:sp>
        <p:nvSpPr>
          <p:cNvPr id="66" name="正方形/長方形 65"/>
          <p:cNvSpPr/>
          <p:nvPr/>
        </p:nvSpPr>
        <p:spPr bwMode="auto">
          <a:xfrm>
            <a:off x="3110209" y="6257452"/>
            <a:ext cx="626903" cy="2652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01830" y="1097554"/>
            <a:ext cx="1536245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ja-JP" altLang="en-US" sz="1050" b="1" kern="0" dirty="0" smtClean="0"/>
              <a:t>●料金設定（</a:t>
            </a:r>
            <a:r>
              <a:rPr lang="ja-JP" altLang="en-US" sz="1050" b="1" kern="0" dirty="0"/>
              <a:t>定期</a:t>
            </a:r>
            <a:r>
              <a:rPr lang="ja-JP" altLang="en-US" sz="1050" b="1" kern="0" dirty="0" smtClean="0"/>
              <a:t>払い）</a:t>
            </a:r>
            <a:endParaRPr kumimoji="1" lang="en-US" altLang="ja-JP" sz="1050" b="1" kern="0" dirty="0" smtClean="0">
              <a:solidFill>
                <a:schemeClr val="tx1"/>
              </a:solidFill>
            </a:endParaRPr>
          </a:p>
        </p:txBody>
      </p:sp>
      <p:sp>
        <p:nvSpPr>
          <p:cNvPr id="57" name="テキスト プレースホルダー 4"/>
          <p:cNvSpPr txBox="1">
            <a:spLocks/>
          </p:cNvSpPr>
          <p:nvPr/>
        </p:nvSpPr>
        <p:spPr>
          <a:xfrm>
            <a:off x="313503" y="501971"/>
            <a:ext cx="9279005" cy="524325"/>
          </a:xfrm>
          <a:prstGeom prst="rect">
            <a:avLst/>
          </a:prstGeom>
        </p:spPr>
        <p:txBody>
          <a:bodyPr lIns="72000" tIns="36000" rIns="36000" bIns="3600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517" indent="-26366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585">
                <a:solidFill>
                  <a:schemeClr val="tx1"/>
                </a:solidFill>
                <a:latin typeface="+mn-lt"/>
                <a:ea typeface="+mn-ea"/>
              </a:defRPr>
            </a:lvl2pPr>
            <a:lvl3pPr marL="1054640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215">
                <a:solidFill>
                  <a:schemeClr val="tx1"/>
                </a:solidFill>
                <a:latin typeface="+mn-lt"/>
                <a:ea typeface="+mn-ea"/>
              </a:defRPr>
            </a:lvl3pPr>
            <a:lvl4pPr marL="1476499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4pPr>
            <a:lvl5pPr marL="1898352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5pPr>
            <a:lvl6pPr marL="2320205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6pPr>
            <a:lvl7pPr marL="2742065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7pPr>
            <a:lvl8pPr marL="3163921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8pPr>
            <a:lvl9pPr marL="3585777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ja-JP" altLang="en-US" kern="0" dirty="0" smtClean="0"/>
              <a:t>・料金の支払いを「定期払い」にする為に必要な設定。　</a:t>
            </a:r>
            <a:r>
              <a:rPr lang="en-US" altLang="ja-JP" kern="0" dirty="0" smtClean="0">
                <a:solidFill>
                  <a:srgbClr val="FF0000"/>
                </a:solidFill>
              </a:rPr>
              <a:t>※</a:t>
            </a:r>
            <a:r>
              <a:rPr lang="ja-JP" altLang="en-US" kern="0" dirty="0" smtClean="0">
                <a:solidFill>
                  <a:srgbClr val="FF0000"/>
                </a:solidFill>
              </a:rPr>
              <a:t>本機能を使用しない場合、本設定は不要</a:t>
            </a:r>
            <a:endParaRPr lang="en-US" altLang="ja-JP" kern="0" dirty="0" smtClean="0">
              <a:solidFill>
                <a:srgbClr val="FF0000"/>
              </a:solidFill>
            </a:endParaRPr>
          </a:p>
          <a:p>
            <a:r>
              <a:rPr lang="ja-JP" altLang="en-US" dirty="0"/>
              <a:t>・①商品、②サービス、③サービスの特性、④プルダウン項目 単位に料金設定が可能。</a:t>
            </a:r>
            <a:endParaRPr lang="en-US" altLang="ja-JP" dirty="0"/>
          </a:p>
        </p:txBody>
      </p:sp>
      <p:grpSp>
        <p:nvGrpSpPr>
          <p:cNvPr id="60" name="グループ化 59"/>
          <p:cNvGrpSpPr/>
          <p:nvPr/>
        </p:nvGrpSpPr>
        <p:grpSpPr>
          <a:xfrm>
            <a:off x="3899674" y="1016948"/>
            <a:ext cx="5847075" cy="331495"/>
            <a:chOff x="3985353" y="1072538"/>
            <a:chExt cx="5847075" cy="331495"/>
          </a:xfrm>
        </p:grpSpPr>
        <p:sp>
          <p:nvSpPr>
            <p:cNvPr id="69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3990860" y="1224033"/>
              <a:ext cx="614822" cy="180000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72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4565617" y="1224033"/>
              <a:ext cx="85441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73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5379968" y="1224033"/>
              <a:ext cx="97483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1000" b="1" kern="0" dirty="0" smtClean="0">
                  <a:latin typeface="+mn-ea"/>
                  <a:cs typeface="Meiryo UI" panose="020B0604030504040204" pitchFamily="50" charset="-128"/>
                </a:rPr>
                <a:t>　</a:t>
              </a:r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オペレータ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,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74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6314741" y="1224033"/>
              <a:ext cx="86046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75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135144" y="1224033"/>
              <a:ext cx="921486" cy="180000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b="1" kern="0" dirty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卸商品</a:t>
              </a:r>
              <a:r>
                <a:rPr kumimoji="0" lang="ja-JP" altLang="en-US" sz="7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7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700" kern="0" dirty="0">
                <a:solidFill>
                  <a:sysClr val="windowText" lastClr="000000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76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897983" y="1224033"/>
              <a:ext cx="934445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77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3985353" y="1072538"/>
              <a:ext cx="5828825" cy="12813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kumimoji="0" lang="ja-JP" altLang="en-US" sz="800" kern="0" dirty="0">
                  <a:latin typeface="+mn-ea"/>
                  <a:cs typeface="Meiryo UI" panose="020B0604030504040204" pitchFamily="50" charset="-128"/>
                </a:rPr>
                <a:t>準備編）</a:t>
              </a:r>
            </a:p>
          </p:txBody>
        </p:sp>
        <p:sp>
          <p:nvSpPr>
            <p:cNvPr id="78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8016565" y="1224033"/>
              <a:ext cx="92148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</a:t>
              </a:r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顧客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04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1.4.3. </a:t>
            </a:r>
            <a:r>
              <a:rPr lang="ja-JP" altLang="en-US" dirty="0" smtClean="0"/>
              <a:t>卸商品</a:t>
            </a:r>
            <a:r>
              <a:rPr lang="ja-JP" altLang="en-US" dirty="0" smtClean="0"/>
              <a:t>の廃止</a:t>
            </a:r>
            <a:endParaRPr kumimoji="1" lang="ja-JP" altLang="en-US" dirty="0"/>
          </a:p>
        </p:txBody>
      </p:sp>
      <p:sp>
        <p:nvSpPr>
          <p:cNvPr id="39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41612" y="78557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卸商品追加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313503" y="501971"/>
            <a:ext cx="9279005" cy="386153"/>
          </a:xfrm>
        </p:spPr>
        <p:txBody>
          <a:bodyPr/>
          <a:lstStyle/>
          <a:p>
            <a:r>
              <a:rPr lang="ja-JP" altLang="en-US" dirty="0"/>
              <a:t>下記手順で、卸商品</a:t>
            </a:r>
            <a:r>
              <a:rPr lang="ja-JP" altLang="en-US" dirty="0" smtClean="0"/>
              <a:t>を</a:t>
            </a:r>
            <a:r>
              <a:rPr lang="ja-JP" altLang="en-US" dirty="0"/>
              <a:t>廃止</a:t>
            </a:r>
            <a:r>
              <a:rPr lang="ja-JP" altLang="en-US" dirty="0" smtClean="0"/>
              <a:t>する</a:t>
            </a:r>
            <a:r>
              <a:rPr lang="ja-JP" altLang="en-US" dirty="0"/>
              <a:t>ことができる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91" y="4406461"/>
            <a:ext cx="3263434" cy="178413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102" y="1710647"/>
            <a:ext cx="2443695" cy="203357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78920" y="1352426"/>
            <a:ext cx="3642591" cy="39586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/>
              <a:t>1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卸商品一覧画面</a:t>
            </a:r>
            <a:r>
              <a:rPr lang="ja-JP" altLang="en-US" sz="1050" b="1" kern="0" dirty="0" smtClean="0"/>
              <a:t>のアクションタブから、「商品の廃止」を押下。</a:t>
            </a:r>
            <a:endParaRPr lang="en-US" altLang="ja-JP" sz="1050" b="1" kern="0" dirty="0" smtClean="0"/>
          </a:p>
          <a:p>
            <a:endParaRPr kumimoji="1" lang="en-US" altLang="ja-JP" sz="1050" b="1" kern="0" dirty="0" smtClean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8378" y="4138189"/>
            <a:ext cx="1169157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/>
              <a:t>2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商品を廃止する。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 flipH="1">
            <a:off x="4165151" y="1049706"/>
            <a:ext cx="19651" cy="529972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正方形/長方形 20"/>
          <p:cNvSpPr/>
          <p:nvPr/>
        </p:nvSpPr>
        <p:spPr bwMode="auto">
          <a:xfrm>
            <a:off x="1190219" y="3412070"/>
            <a:ext cx="1821990" cy="3137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869675" y="4802329"/>
            <a:ext cx="1823830" cy="50168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8442" y="1646200"/>
            <a:ext cx="4730173" cy="1798583"/>
          </a:xfrm>
          <a:prstGeom prst="rect">
            <a:avLst/>
          </a:prstGeom>
        </p:spPr>
      </p:pic>
      <p:sp>
        <p:nvSpPr>
          <p:cNvPr id="28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2572085" y="4406461"/>
            <a:ext cx="3132976" cy="614055"/>
          </a:xfrm>
          <a:prstGeom prst="borderCallout1">
            <a:avLst>
              <a:gd name="adj1" fmla="val 46503"/>
              <a:gd name="adj2" fmla="val 84"/>
              <a:gd name="adj3" fmla="val 78546"/>
              <a:gd name="adj4" fmla="val -12582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①商品の廃止日を指定する。</a:t>
            </a:r>
            <a:endParaRPr lang="en-US" altLang="ja-JP" sz="105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3745"/>
            <a:r>
              <a:rPr lang="ja-JP" altLang="en-US" sz="10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即時に廃止</a:t>
            </a:r>
            <a:r>
              <a:rPr kumimoji="0" lang="ja-JP" altLang="en-US" sz="1000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する　　⇒ </a:t>
            </a:r>
            <a:r>
              <a:rPr kumimoji="0" lang="en-US" altLang="ja-JP" sz="1000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OK</a:t>
            </a:r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押下後、即時に廃止</a:t>
            </a:r>
            <a:r>
              <a:rPr kumimoji="0" lang="ja-JP" altLang="en-US" sz="1000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される。</a:t>
            </a:r>
            <a:endParaRPr kumimoji="0" lang="en-US" altLang="ja-JP" sz="10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  <a:p>
            <a:pPr defTabSz="843745"/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・指定日に廃止</a:t>
            </a:r>
            <a:r>
              <a:rPr kumimoji="0" lang="ja-JP" altLang="en-US" sz="1000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する ⇒ 未来日</a:t>
            </a:r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を指定する</a:t>
            </a:r>
            <a:r>
              <a:rPr kumimoji="0" lang="ja-JP" altLang="en-US" sz="1000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こと。</a:t>
            </a:r>
            <a:endParaRPr kumimoji="0" lang="ja-JP" altLang="en-US" sz="10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05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3465778" y="5443459"/>
            <a:ext cx="1345589" cy="239294"/>
          </a:xfrm>
          <a:prstGeom prst="borderCallout1">
            <a:avLst>
              <a:gd name="adj1" fmla="val 46503"/>
              <a:gd name="adj2" fmla="val 84"/>
              <a:gd name="adj3" fmla="val 78546"/>
              <a:gd name="adj4" fmla="val -12582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②「</a:t>
            </a:r>
            <a:r>
              <a:rPr lang="en-US" altLang="ja-JP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」ボタンを押下。</a:t>
            </a:r>
            <a:endParaRPr lang="en-US" altLang="ja-JP" sz="105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2752310" y="5625296"/>
            <a:ext cx="607116" cy="2437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3986084" y="784978"/>
            <a:ext cx="5847075" cy="331495"/>
            <a:chOff x="3985353" y="1072538"/>
            <a:chExt cx="5847075" cy="331495"/>
          </a:xfrm>
        </p:grpSpPr>
        <p:sp>
          <p:nvSpPr>
            <p:cNvPr id="31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3990860" y="1224033"/>
              <a:ext cx="614822" cy="180000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2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4565617" y="1224033"/>
              <a:ext cx="85441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3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5379968" y="1224033"/>
              <a:ext cx="97483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1000" b="1" kern="0" dirty="0" smtClean="0">
                  <a:latin typeface="+mn-ea"/>
                  <a:cs typeface="Meiryo UI" panose="020B0604030504040204" pitchFamily="50" charset="-128"/>
                </a:rPr>
                <a:t>　</a:t>
              </a:r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オペレータ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,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4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6314741" y="1224033"/>
              <a:ext cx="86046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5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135144" y="1224033"/>
              <a:ext cx="921486" cy="180000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b="1" kern="0" dirty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卸商品</a:t>
              </a:r>
              <a:r>
                <a:rPr kumimoji="0" lang="ja-JP" altLang="en-US" sz="7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7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700" kern="0" dirty="0">
                <a:solidFill>
                  <a:sysClr val="windowText" lastClr="000000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6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897983" y="1224033"/>
              <a:ext cx="934445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7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3985353" y="1072538"/>
              <a:ext cx="5828825" cy="12813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kumimoji="0" lang="ja-JP" altLang="en-US" sz="800" kern="0" dirty="0">
                  <a:latin typeface="+mn-ea"/>
                  <a:cs typeface="Meiryo UI" panose="020B0604030504040204" pitchFamily="50" charset="-128"/>
                </a:rPr>
                <a:t>準備編）</a:t>
              </a:r>
            </a:p>
          </p:txBody>
        </p:sp>
        <p:sp>
          <p:nvSpPr>
            <p:cNvPr id="38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8016565" y="1224033"/>
              <a:ext cx="92148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</a:t>
              </a:r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顧客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41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23212" y="81018"/>
            <a:ext cx="103781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566349" y="2010917"/>
            <a:ext cx="4953657" cy="851554"/>
            <a:chOff x="4566349" y="2208825"/>
            <a:chExt cx="4953657" cy="851554"/>
          </a:xfrm>
        </p:grpSpPr>
        <p:sp>
          <p:nvSpPr>
            <p:cNvPr id="24" name="正方形/長方形 23"/>
            <p:cNvSpPr/>
            <p:nvPr/>
          </p:nvSpPr>
          <p:spPr bwMode="auto">
            <a:xfrm>
              <a:off x="8439389" y="2208825"/>
              <a:ext cx="536154" cy="1604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8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</a:pPr>
              <a:endParaRPr lang="ja-JP" altLang="en-US" sz="900"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29" name="吹き出し: 線 4">
              <a:extLst>
                <a:ext uri="{FF2B5EF4-FFF2-40B4-BE49-F238E27FC236}">
                  <a16:creationId xmlns:a16="http://schemas.microsoft.com/office/drawing/2014/main" id="{FE640A6B-994A-4EAD-A309-E56D92AA61B8}"/>
                </a:ext>
              </a:extLst>
            </p:cNvPr>
            <p:cNvSpPr/>
            <p:nvPr/>
          </p:nvSpPr>
          <p:spPr>
            <a:xfrm>
              <a:off x="4566349" y="2756175"/>
              <a:ext cx="2381104" cy="304204"/>
            </a:xfrm>
            <a:prstGeom prst="borderCallout1">
              <a:avLst>
                <a:gd name="adj1" fmla="val -3316"/>
                <a:gd name="adj2" fmla="val 47260"/>
                <a:gd name="adj3" fmla="val -186813"/>
                <a:gd name="adj4" fmla="val 39579"/>
              </a:avLst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r>
                <a:rPr lang="ja-JP" altLang="en-US" sz="1050" dirty="0" smtClean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「商品</a:t>
              </a:r>
              <a:r>
                <a:rPr lang="ja-JP" altLang="en-US" sz="1050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1050" dirty="0" err="1" smtClean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xxxx</a:t>
              </a:r>
              <a:r>
                <a:rPr lang="en-US" altLang="ja-JP" sz="800" dirty="0" smtClean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800" dirty="0" smtClean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商品名</a:t>
              </a:r>
              <a:r>
                <a:rPr lang="en-US" altLang="ja-JP" sz="800" dirty="0" smtClean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lang="ja-JP" altLang="en-US" sz="1050" dirty="0" smtClean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は廃止されました」</a:t>
              </a:r>
              <a:endParaRPr lang="en-US" altLang="ja-JP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吹き出し: 線 4">
              <a:extLst>
                <a:ext uri="{FF2B5EF4-FFF2-40B4-BE49-F238E27FC236}">
                  <a16:creationId xmlns:a16="http://schemas.microsoft.com/office/drawing/2014/main" id="{FE640A6B-994A-4EAD-A309-E56D92AA61B8}"/>
                </a:ext>
              </a:extLst>
            </p:cNvPr>
            <p:cNvSpPr/>
            <p:nvPr/>
          </p:nvSpPr>
          <p:spPr>
            <a:xfrm>
              <a:off x="7778132" y="2677373"/>
              <a:ext cx="1741874" cy="314305"/>
            </a:xfrm>
            <a:prstGeom prst="borderCallout1">
              <a:avLst>
                <a:gd name="adj1" fmla="val -10631"/>
                <a:gd name="adj2" fmla="val 75575"/>
                <a:gd name="adj3" fmla="val -87180"/>
                <a:gd name="adj4" fmla="val 70764"/>
              </a:avLst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r>
                <a:rPr lang="ja-JP" altLang="en-US" sz="1050" dirty="0" smtClean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「廃止」のアイコンが表示される。</a:t>
              </a:r>
              <a:endParaRPr lang="en-US" altLang="ja-JP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4338478" y="1381433"/>
            <a:ext cx="3095967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>
            <a:defPPr>
              <a:defRPr lang="ja-JP"/>
            </a:defPPr>
            <a:lvl1pPr>
              <a:defRPr sz="1050" b="1" kern="0"/>
            </a:lvl1pPr>
          </a:lstStyle>
          <a:p>
            <a:r>
              <a:rPr lang="en-US" altLang="ja-JP" dirty="0"/>
              <a:t>3</a:t>
            </a:r>
            <a:r>
              <a:rPr lang="en-US" altLang="ja-JP" dirty="0" smtClean="0"/>
              <a:t>. </a:t>
            </a:r>
            <a:r>
              <a:rPr lang="ja-JP" altLang="en-US" dirty="0" smtClean="0"/>
              <a:t>ポップアップ</a:t>
            </a:r>
            <a:r>
              <a:rPr lang="ja-JP" altLang="en-US" dirty="0"/>
              <a:t>が表示され</a:t>
            </a:r>
            <a:r>
              <a:rPr lang="ja-JP" altLang="en-US" dirty="0" smtClean="0"/>
              <a:t>、卸商品の廃止が</a:t>
            </a:r>
            <a:r>
              <a:rPr lang="ja-JP" altLang="en-US" dirty="0"/>
              <a:t>完了する。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5402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3" y="3418531"/>
            <a:ext cx="4426080" cy="267027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3" y="1695309"/>
            <a:ext cx="4493141" cy="87180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1.4.4. </a:t>
            </a:r>
            <a:r>
              <a:rPr lang="ja-JP" altLang="en-US" dirty="0" smtClean="0"/>
              <a:t>卸</a:t>
            </a:r>
            <a:r>
              <a:rPr lang="ja-JP" altLang="en-US" dirty="0"/>
              <a:t>顧客</a:t>
            </a:r>
            <a:r>
              <a:rPr lang="ja-JP" altLang="en-US" dirty="0" smtClean="0"/>
              <a:t>の作成（</a:t>
            </a:r>
            <a:r>
              <a:rPr lang="en-US" altLang="ja-JP" dirty="0" smtClean="0"/>
              <a:t>1/2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9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41612" y="78557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卸商品追加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313503" y="501971"/>
            <a:ext cx="9279005" cy="291560"/>
          </a:xfrm>
        </p:spPr>
        <p:txBody>
          <a:bodyPr/>
          <a:lstStyle/>
          <a:p>
            <a:r>
              <a:rPr lang="ja-JP" altLang="en-US" dirty="0"/>
              <a:t>下記手順で</a:t>
            </a:r>
            <a:r>
              <a:rPr lang="ja-JP" altLang="en-US" dirty="0" smtClean="0"/>
              <a:t>、卸顧客を作成する</a:t>
            </a:r>
            <a:r>
              <a:rPr lang="ja-JP" altLang="en-US" dirty="0"/>
              <a:t>ことができる。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10308" y="3120663"/>
            <a:ext cx="2730482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 smtClean="0"/>
              <a:t>2. </a:t>
            </a:r>
            <a:r>
              <a:rPr lang="ja-JP" altLang="en-US" sz="1050" b="1" kern="0" dirty="0" smtClean="0"/>
              <a:t>卸先企業のテナントを選択し、「次」を押下。</a:t>
            </a:r>
            <a:endParaRPr kumimoji="1" lang="ja-JP" altLang="en-US" sz="1050" b="1" kern="0" dirty="0" smtClean="0">
              <a:solidFill>
                <a:schemeClr val="tx1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109667" y="1639599"/>
            <a:ext cx="2558961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/>
              <a:t>3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.</a:t>
            </a:r>
            <a:r>
              <a:rPr lang="ja-JP" altLang="en-US" sz="1050" b="1" kern="0" dirty="0"/>
              <a:t> </a:t>
            </a:r>
            <a:r>
              <a:rPr lang="ja-JP" altLang="en-US" sz="1050" b="1" kern="0" dirty="0" smtClean="0"/>
              <a:t>契約者情報を入力し、「</a:t>
            </a:r>
            <a:r>
              <a:rPr lang="ja-JP" altLang="en-US" sz="1050" b="1" kern="0" dirty="0"/>
              <a:t>次</a:t>
            </a:r>
            <a:r>
              <a:rPr lang="ja-JP" altLang="en-US" sz="1050" b="1" kern="0" dirty="0" smtClean="0"/>
              <a:t>」ボタンを押下。</a:t>
            </a:r>
            <a:endParaRPr kumimoji="1" lang="ja-JP" altLang="en-US" sz="1050" b="1" kern="0" dirty="0" smtClean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70810" y="2169601"/>
            <a:ext cx="688256" cy="72768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none" lIns="36000" tIns="36000" rIns="36000" bIns="36000" rtlCol="0" anchor="ctr">
            <a:spAutoFit/>
          </a:bodyPr>
          <a:lstStyle/>
          <a:p>
            <a:pPr algn="ctr"/>
            <a:endParaRPr lang="en-US" altLang="ja-JP" sz="2000" kern="0" dirty="0"/>
          </a:p>
          <a:p>
            <a:pPr algn="ctr"/>
            <a:endParaRPr kumimoji="1" lang="ja-JP" altLang="en-US" sz="2000" b="0" kern="0" dirty="0" smtClean="0">
              <a:solidFill>
                <a:schemeClr val="tx1"/>
              </a:solidFill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4899639" y="1582950"/>
            <a:ext cx="14783" cy="559715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グループ化 31"/>
          <p:cNvGrpSpPr/>
          <p:nvPr/>
        </p:nvGrpSpPr>
        <p:grpSpPr>
          <a:xfrm>
            <a:off x="3885975" y="789276"/>
            <a:ext cx="5847075" cy="331495"/>
            <a:chOff x="3985353" y="1072538"/>
            <a:chExt cx="5847075" cy="331495"/>
          </a:xfrm>
        </p:grpSpPr>
        <p:sp>
          <p:nvSpPr>
            <p:cNvPr id="35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3990860" y="1224033"/>
              <a:ext cx="614822" cy="180000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8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4565617" y="1224033"/>
              <a:ext cx="85441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0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5379968" y="1224033"/>
              <a:ext cx="97483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1000" b="1" kern="0" dirty="0" smtClean="0">
                  <a:latin typeface="+mn-ea"/>
                  <a:cs typeface="Meiryo UI" panose="020B0604030504040204" pitchFamily="50" charset="-128"/>
                </a:rPr>
                <a:t>　</a:t>
              </a:r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オペレータ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,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1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6314741" y="1224033"/>
              <a:ext cx="86046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2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135144" y="1224033"/>
              <a:ext cx="92148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卸商品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3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897983" y="1224033"/>
              <a:ext cx="934445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4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3985353" y="1072538"/>
              <a:ext cx="5828825" cy="12813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kumimoji="0" lang="ja-JP" altLang="en-US" sz="800" kern="0" dirty="0">
                  <a:latin typeface="+mn-ea"/>
                  <a:cs typeface="Meiryo UI" panose="020B0604030504040204" pitchFamily="50" charset="-128"/>
                </a:rPr>
                <a:t>準備編）</a:t>
              </a:r>
            </a:p>
          </p:txBody>
        </p:sp>
        <p:sp>
          <p:nvSpPr>
            <p:cNvPr id="45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8016565" y="1224033"/>
              <a:ext cx="921486" cy="180000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b="1" kern="0" dirty="0" smtClean="0">
                  <a:latin typeface="+mn-ea"/>
                  <a:cs typeface="Meiryo UI" panose="020B0604030504040204" pitchFamily="50" charset="-128"/>
                </a:rPr>
                <a:t>卸</a:t>
              </a:r>
              <a:r>
                <a:rPr kumimoji="0" lang="ja-JP" altLang="en-US" sz="800" b="1" kern="0" dirty="0">
                  <a:latin typeface="+mn-ea"/>
                  <a:cs typeface="Meiryo UI" panose="020B0604030504040204" pitchFamily="50" charset="-128"/>
                </a:rPr>
                <a:t>顧客</a:t>
              </a:r>
              <a:r>
                <a:rPr kumimoji="0" lang="ja-JP" altLang="en-US" sz="800" b="1" kern="0" dirty="0" smtClean="0"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8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800" kern="0" dirty="0">
                <a:solidFill>
                  <a:sysClr val="windowText" lastClr="000000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46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23212" y="81018"/>
            <a:ext cx="103781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3938534" y="2222864"/>
            <a:ext cx="795535" cy="10611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3447412" y="4446420"/>
            <a:ext cx="473128" cy="14573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4296977" y="5979659"/>
            <a:ext cx="473128" cy="14573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9255" y="1878496"/>
            <a:ext cx="4426490" cy="2737505"/>
          </a:xfrm>
          <a:prstGeom prst="rect">
            <a:avLst/>
          </a:prstGeom>
        </p:spPr>
      </p:pic>
      <p:sp>
        <p:nvSpPr>
          <p:cNvPr id="62" name="正方形/長方形 61"/>
          <p:cNvSpPr/>
          <p:nvPr/>
        </p:nvSpPr>
        <p:spPr bwMode="auto">
          <a:xfrm>
            <a:off x="9110466" y="4509883"/>
            <a:ext cx="375280" cy="10611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3503" y="1445786"/>
            <a:ext cx="4113874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pPr marL="228600" indent="-228600">
              <a:buAutoNum type="arabicPeriod"/>
            </a:pPr>
            <a:r>
              <a:rPr kumimoji="1" lang="ja-JP" altLang="en-US" sz="1050" b="1" kern="0" dirty="0" smtClean="0">
                <a:solidFill>
                  <a:schemeClr val="tx1"/>
                </a:solidFill>
              </a:rPr>
              <a:t>顧客検索画面</a:t>
            </a:r>
            <a:r>
              <a:rPr lang="ja-JP" altLang="en-US" sz="1050" b="1" kern="0" dirty="0" smtClean="0"/>
              <a:t>の 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「顧客作成タブ」</a:t>
            </a:r>
            <a:r>
              <a:rPr lang="ja-JP" altLang="en-US" sz="1050" b="1" kern="0" dirty="0" smtClean="0"/>
              <a:t>か</a:t>
            </a:r>
            <a:r>
              <a:rPr lang="ja-JP" altLang="en-US" sz="1050" b="1" kern="0" dirty="0"/>
              <a:t>ら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「顧客（卸先企業）」を選択。</a:t>
            </a:r>
          </a:p>
        </p:txBody>
      </p:sp>
    </p:spTree>
    <p:extLst>
      <p:ext uri="{BB962C8B-B14F-4D97-AF65-F5344CB8AC3E}">
        <p14:creationId xmlns:p14="http://schemas.microsoft.com/office/powerpoint/2010/main" val="285644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792" y="1948070"/>
            <a:ext cx="4181425" cy="27255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8339" y="4547238"/>
            <a:ext cx="1018758" cy="1224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1.4.4. </a:t>
            </a:r>
            <a:r>
              <a:rPr lang="ja-JP" altLang="en-US" dirty="0" smtClean="0"/>
              <a:t>卸</a:t>
            </a:r>
            <a:r>
              <a:rPr lang="ja-JP" altLang="en-US" dirty="0"/>
              <a:t>顧客の作成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2/2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9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41612" y="78557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卸商品追加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3506" y="1664861"/>
            <a:ext cx="3309167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/>
              <a:t>4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. </a:t>
            </a:r>
            <a:r>
              <a:rPr lang="ja-JP" altLang="en-US" sz="1050" b="1" kern="0" dirty="0" smtClean="0"/>
              <a:t>支払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情報タブで支払方法を入力し、「次」ボタンを押下。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953008" y="1658998"/>
            <a:ext cx="3911896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/>
              <a:t>5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.</a:t>
            </a:r>
            <a:r>
              <a:rPr lang="ja-JP" altLang="en-US" sz="1050" b="1" kern="0" dirty="0" smtClean="0"/>
              <a:t> 確認タブで入力情報を確認し、「顧客（卸先企業）作成」を押下・</a:t>
            </a:r>
            <a:endParaRPr kumimoji="1" lang="ja-JP" altLang="en-US" sz="1050" b="1" kern="0" dirty="0" smtClean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70810" y="2169601"/>
            <a:ext cx="688256" cy="72768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none" lIns="36000" tIns="36000" rIns="36000" bIns="36000" rtlCol="0" anchor="ctr">
            <a:spAutoFit/>
          </a:bodyPr>
          <a:lstStyle/>
          <a:p>
            <a:pPr algn="ctr"/>
            <a:endParaRPr lang="en-US" altLang="ja-JP" sz="2000" kern="0" dirty="0"/>
          </a:p>
          <a:p>
            <a:pPr algn="ctr"/>
            <a:endParaRPr kumimoji="1" lang="ja-JP" altLang="en-US" sz="2000" b="0" kern="0" dirty="0" smtClean="0">
              <a:solidFill>
                <a:schemeClr val="tx1"/>
              </a:solidFill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4612946" y="1152791"/>
            <a:ext cx="14783" cy="559715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グループ化 31"/>
          <p:cNvGrpSpPr/>
          <p:nvPr/>
        </p:nvGrpSpPr>
        <p:grpSpPr>
          <a:xfrm>
            <a:off x="3885975" y="789276"/>
            <a:ext cx="5847075" cy="331495"/>
            <a:chOff x="3985353" y="1072538"/>
            <a:chExt cx="5847075" cy="331495"/>
          </a:xfrm>
        </p:grpSpPr>
        <p:sp>
          <p:nvSpPr>
            <p:cNvPr id="35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3990860" y="1224033"/>
              <a:ext cx="614822" cy="180000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8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4565617" y="1224033"/>
              <a:ext cx="85441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0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5379968" y="1224033"/>
              <a:ext cx="97483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1000" b="1" kern="0" dirty="0" smtClean="0">
                  <a:latin typeface="+mn-ea"/>
                  <a:cs typeface="Meiryo UI" panose="020B0604030504040204" pitchFamily="50" charset="-128"/>
                </a:rPr>
                <a:t>　</a:t>
              </a:r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オペレータ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,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1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6314741" y="1224033"/>
              <a:ext cx="86046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2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135144" y="1224033"/>
              <a:ext cx="92148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卸商品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3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897983" y="1224033"/>
              <a:ext cx="934445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4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3985353" y="1072538"/>
              <a:ext cx="5828825" cy="12813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kumimoji="0" lang="ja-JP" altLang="en-US" sz="800" kern="0" dirty="0">
                  <a:latin typeface="+mn-ea"/>
                  <a:cs typeface="Meiryo UI" panose="020B0604030504040204" pitchFamily="50" charset="-128"/>
                </a:rPr>
                <a:t>準備編）</a:t>
              </a:r>
            </a:p>
          </p:txBody>
        </p:sp>
        <p:sp>
          <p:nvSpPr>
            <p:cNvPr id="45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8016565" y="1224033"/>
              <a:ext cx="921486" cy="180000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b="1" kern="0" dirty="0" smtClean="0">
                  <a:latin typeface="+mn-ea"/>
                  <a:cs typeface="Meiryo UI" panose="020B0604030504040204" pitchFamily="50" charset="-128"/>
                </a:rPr>
                <a:t>卸</a:t>
              </a:r>
              <a:r>
                <a:rPr kumimoji="0" lang="ja-JP" altLang="en-US" sz="800" b="1" kern="0" dirty="0">
                  <a:latin typeface="+mn-ea"/>
                  <a:cs typeface="Meiryo UI" panose="020B0604030504040204" pitchFamily="50" charset="-128"/>
                </a:rPr>
                <a:t>顧客</a:t>
              </a:r>
              <a:r>
                <a:rPr kumimoji="0" lang="ja-JP" altLang="en-US" sz="800" b="1" kern="0" dirty="0" smtClean="0"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800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800" kern="0" dirty="0">
                <a:solidFill>
                  <a:sysClr val="windowText" lastClr="000000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46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23212" y="81018"/>
            <a:ext cx="103781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305" y="1962978"/>
            <a:ext cx="4856128" cy="2418549"/>
          </a:xfrm>
          <a:prstGeom prst="rect">
            <a:avLst/>
          </a:prstGeom>
        </p:spPr>
      </p:pic>
      <p:sp>
        <p:nvSpPr>
          <p:cNvPr id="62" name="正方形/長方形 61"/>
          <p:cNvSpPr/>
          <p:nvPr/>
        </p:nvSpPr>
        <p:spPr bwMode="auto">
          <a:xfrm>
            <a:off x="9072118" y="4120535"/>
            <a:ext cx="724315" cy="1247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305" y="5242891"/>
            <a:ext cx="4853256" cy="1167886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4953008" y="4989448"/>
            <a:ext cx="3240237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/>
              <a:t>6</a:t>
            </a:r>
            <a:r>
              <a:rPr kumimoji="1" lang="en-US" altLang="ja-JP" sz="1050" b="1" kern="0" dirty="0" smtClean="0">
                <a:solidFill>
                  <a:schemeClr val="tx1"/>
                </a:solidFill>
              </a:rPr>
              <a:t>. </a:t>
            </a:r>
            <a:r>
              <a:rPr kumimoji="1" lang="ja-JP" altLang="en-US" sz="1050" b="1" kern="0" dirty="0" smtClean="0">
                <a:solidFill>
                  <a:schemeClr val="tx1"/>
                </a:solidFill>
              </a:rPr>
              <a:t>卸顧客が作成され、卸顧客の詳細画面が表示される。</a:t>
            </a: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4104082" y="4552208"/>
            <a:ext cx="362158" cy="1213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125582"/>
      </p:ext>
    </p:extLst>
  </p:cSld>
  <p:clrMapOvr>
    <a:masterClrMapping/>
  </p:clrMapOvr>
</p:sld>
</file>

<file path=ppt/theme/theme1.xml><?xml version="1.0" encoding="utf-8"?>
<a:theme xmlns:a="http://schemas.openxmlformats.org/drawingml/2006/main" name="10_標準デザイン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a:spPr>
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843745">
          <a:defRPr kumimoji="0" sz="1000" kern="0" dirty="0" smtClean="0">
            <a:solidFill>
              <a:prstClr val="black"/>
            </a:solidFill>
            <a:latin typeface="+mn-ea"/>
            <a:cs typeface="Meiryo UI" panose="020B0604030504040204" pitchFamily="50" charset="-128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>
          <a:noFill/>
        </a:ln>
        <a:effectLst/>
      </a:spPr>
      <a:bodyPr lIns="36000" tIns="36000" rIns="36000" bIns="36000" anchor="ctr"/>
      <a:lstStyle>
        <a:defPPr algn="ctr">
          <a:defRPr sz="2000" b="0" kern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J成果物雛形.potx" id="{9471AEB3-69A5-4CA2-95E0-6A3A4F230F74}" vid="{E0D8C976-4BC7-425E-8355-CD31F6526E8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3EAAB300D19459DFC38D5B31A1AB8" ma:contentTypeVersion="13" ma:contentTypeDescription="Create a new document." ma:contentTypeScope="" ma:versionID="5e1b4b979e0da8fd226b4085b294a8ac">
  <xsd:schema xmlns:xsd="http://www.w3.org/2001/XMLSchema" xmlns:xs="http://www.w3.org/2001/XMLSchema" xmlns:p="http://schemas.microsoft.com/office/2006/metadata/properties" xmlns:ns2="033cbc28-5e18-4ff6-8df8-4e2e50aea951" xmlns:ns3="ab12f157-74b9-4ea6-b350-bf08c0ea5c2b" targetNamespace="http://schemas.microsoft.com/office/2006/metadata/properties" ma:root="true" ma:fieldsID="3c03684d6d25b6939eb7a12f801e0b69" ns2:_="" ns3:_="">
    <xsd:import namespace="033cbc28-5e18-4ff6-8df8-4e2e50aea951"/>
    <xsd:import namespace="ab12f157-74b9-4ea6-b350-bf08c0ea5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cbc28-5e18-4ff6-8df8-4e2e50aea9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2f157-74b9-4ea6-b350-bf08c0ea5c2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33cbc28-5e18-4ff6-8df8-4e2e50aea951" xsi:nil="true"/>
  </documentManagement>
</p:properties>
</file>

<file path=customXml/itemProps1.xml><?xml version="1.0" encoding="utf-8"?>
<ds:datastoreItem xmlns:ds="http://schemas.openxmlformats.org/officeDocument/2006/customXml" ds:itemID="{3C47F418-E917-486F-B2B5-A819F3FEC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3cbc28-5e18-4ff6-8df8-4e2e50aea951"/>
    <ds:schemaRef ds:uri="ab12f157-74b9-4ea6-b350-bf08c0ea5c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1B5B04-80F1-4C79-B8A5-E9AD26D3B2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4D032C-DC7D-4B16-8A04-D39A9CC625AA}">
  <ds:schemaRefs>
    <ds:schemaRef ds:uri="http://purl.org/dc/terms/"/>
    <ds:schemaRef ds:uri="ab12f157-74b9-4ea6-b350-bf08c0ea5c2b"/>
    <ds:schemaRef ds:uri="http://purl.org/dc/dcmitype/"/>
    <ds:schemaRef ds:uri="http://schemas.microsoft.com/office/infopath/2007/PartnerControls"/>
    <ds:schemaRef ds:uri="033cbc28-5e18-4ff6-8df8-4e2e50aea95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20211109_1-3_卸商品</Template>
  <TotalTime>1187</TotalTime>
  <Words>2797</Words>
  <Application>Microsoft Office PowerPoint</Application>
  <PresentationFormat>A4 210 x 297 mm</PresentationFormat>
  <Paragraphs>302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HGP創英角ｺﾞｼｯｸUB</vt:lpstr>
      <vt:lpstr>Meiryo UI</vt:lpstr>
      <vt:lpstr>ＭＳ Ｐゴシック</vt:lpstr>
      <vt:lpstr>游ゴシック</vt:lpstr>
      <vt:lpstr>Arial</vt:lpstr>
      <vt:lpstr>Segoe UI</vt:lpstr>
      <vt:lpstr>10_標準デザイン</vt:lpstr>
      <vt:lpstr>1.4.1. 卸商品の作成（1/2）</vt:lpstr>
      <vt:lpstr>1.4.1. 卸商品の作成（2/2）</vt:lpstr>
      <vt:lpstr>1.4.2. 卸商品の編集（1/3）</vt:lpstr>
      <vt:lpstr>補足</vt:lpstr>
      <vt:lpstr>1.4.2. 卸商品の編集（2/3）</vt:lpstr>
      <vt:lpstr>1.4.2. 卸商品の編集（3/3）</vt:lpstr>
      <vt:lpstr>1.4.3. 卸商品の廃止</vt:lpstr>
      <vt:lpstr>1.4.4. 卸顧客の作成（1/2）</vt:lpstr>
      <vt:lpstr>1.4.4. 卸顧客の作成（2/2）</vt:lpstr>
      <vt:lpstr>1.4.5. 卸商品と卸顧客の紐づけ（1/2）</vt:lpstr>
      <vt:lpstr>1.4.5. 卸商品と卸顧客の紐づけ（2/2）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１.4．卸商品の作成</dc:title>
  <dc:creator>菅谷 絢香</dc:creator>
  <cp:lastModifiedBy>石井 華香</cp:lastModifiedBy>
  <cp:revision>122</cp:revision>
  <dcterms:created xsi:type="dcterms:W3CDTF">2021-11-09T08:42:18Z</dcterms:created>
  <dcterms:modified xsi:type="dcterms:W3CDTF">2022-03-22T02:55:51Z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0x0101002563EAAB300D19459DFC38D5B31A1AB8</vt:lpwstr>
  </property>
</Properties>
</file>