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66" r:id="rId2"/>
    <p:sldId id="367" r:id="rId3"/>
    <p:sldId id="368"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60" r:id="rId19"/>
    <p:sldId id="361" r:id="rId20"/>
    <p:sldId id="362" r:id="rId21"/>
    <p:sldId id="363" r:id="rId22"/>
    <p:sldId id="364" r:id="rId23"/>
    <p:sldId id="383" r:id="rId24"/>
    <p:sldId id="384" r:id="rId25"/>
    <p:sldId id="386" r:id="rId26"/>
    <p:sldId id="387" r:id="rId27"/>
    <p:sldId id="385" r:id="rId28"/>
    <p:sldId id="388" r:id="rId29"/>
    <p:sldId id="389" r:id="rId30"/>
    <p:sldId id="390" r:id="rId31"/>
    <p:sldId id="391" r:id="rId32"/>
    <p:sldId id="358" r:id="rId33"/>
    <p:sldId id="359" r:id="rId34"/>
    <p:sldId id="365" r:id="rId35"/>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3333FF"/>
    <a:srgbClr val="3366FF"/>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87" autoAdjust="0"/>
    <p:restoredTop sz="96010" autoAdjust="0"/>
  </p:normalViewPr>
  <p:slideViewPr>
    <p:cSldViewPr>
      <p:cViewPr varScale="1">
        <p:scale>
          <a:sx n="80" d="100"/>
          <a:sy n="80" d="100"/>
        </p:scale>
        <p:origin x="69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887"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140" y="1"/>
            <a:ext cx="2948887" cy="498475"/>
          </a:xfrm>
          <a:prstGeom prst="rect">
            <a:avLst/>
          </a:prstGeom>
        </p:spPr>
        <p:txBody>
          <a:bodyPr vert="horz" lIns="91440" tIns="45720" rIns="91440" bIns="45720" rtlCol="0"/>
          <a:lstStyle>
            <a:lvl1pPr algn="r">
              <a:defRPr sz="1200"/>
            </a:lvl1pPr>
          </a:lstStyle>
          <a:p>
            <a:fld id="{EEF0ABFE-6485-4823-A6CD-17E9AE12E369}" type="datetimeFigureOut">
              <a:rPr kumimoji="1" lang="ja-JP" altLang="en-US" smtClean="0"/>
              <a:t>2022/6/9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879" y="4783138"/>
            <a:ext cx="5443856"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8887"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140" y="9440864"/>
            <a:ext cx="2948887" cy="498475"/>
          </a:xfrm>
          <a:prstGeom prst="rect">
            <a:avLst/>
          </a:prstGeom>
        </p:spPr>
        <p:txBody>
          <a:bodyPr vert="horz" lIns="91440" tIns="45720" rIns="91440" bIns="45720" rtlCol="0" anchor="b"/>
          <a:lstStyle>
            <a:lvl1pPr algn="r">
              <a:defRPr sz="1200"/>
            </a:lvl1pPr>
          </a:lstStyle>
          <a:p>
            <a:fld id="{226440F3-533C-445E-8C2B-7A9E2D3B53A9}" type="slidenum">
              <a:rPr kumimoji="1" lang="ja-JP" altLang="en-US" smtClean="0"/>
              <a:t>‹#›</a:t>
            </a:fld>
            <a:endParaRPr kumimoji="1" lang="ja-JP" altLang="en-US"/>
          </a:p>
        </p:txBody>
      </p:sp>
    </p:spTree>
    <p:extLst>
      <p:ext uri="{BB962C8B-B14F-4D97-AF65-F5344CB8AC3E}">
        <p14:creationId xmlns:p14="http://schemas.microsoft.com/office/powerpoint/2010/main" val="1598890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a:t>
            </a:fld>
            <a:endParaRPr kumimoji="1" lang="ja-JP" altLang="en-US"/>
          </a:p>
        </p:txBody>
      </p:sp>
    </p:spTree>
    <p:extLst>
      <p:ext uri="{BB962C8B-B14F-4D97-AF65-F5344CB8AC3E}">
        <p14:creationId xmlns:p14="http://schemas.microsoft.com/office/powerpoint/2010/main" val="71919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10</a:t>
            </a:fld>
            <a:endParaRPr kumimoji="1" lang="ja-JP" altLang="en-US"/>
          </a:p>
        </p:txBody>
      </p:sp>
    </p:spTree>
    <p:extLst>
      <p:ext uri="{BB962C8B-B14F-4D97-AF65-F5344CB8AC3E}">
        <p14:creationId xmlns:p14="http://schemas.microsoft.com/office/powerpoint/2010/main" val="178661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11</a:t>
            </a:fld>
            <a:endParaRPr kumimoji="1" lang="ja-JP" altLang="en-US"/>
          </a:p>
        </p:txBody>
      </p:sp>
    </p:spTree>
    <p:extLst>
      <p:ext uri="{BB962C8B-B14F-4D97-AF65-F5344CB8AC3E}">
        <p14:creationId xmlns:p14="http://schemas.microsoft.com/office/powerpoint/2010/main" val="3197814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12</a:t>
            </a:fld>
            <a:endParaRPr kumimoji="1" lang="ja-JP" altLang="en-US"/>
          </a:p>
        </p:txBody>
      </p:sp>
    </p:spTree>
    <p:extLst>
      <p:ext uri="{BB962C8B-B14F-4D97-AF65-F5344CB8AC3E}">
        <p14:creationId xmlns:p14="http://schemas.microsoft.com/office/powerpoint/2010/main" val="262430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13</a:t>
            </a:fld>
            <a:endParaRPr kumimoji="1" lang="ja-JP" altLang="en-US"/>
          </a:p>
        </p:txBody>
      </p:sp>
    </p:spTree>
    <p:extLst>
      <p:ext uri="{BB962C8B-B14F-4D97-AF65-F5344CB8AC3E}">
        <p14:creationId xmlns:p14="http://schemas.microsoft.com/office/powerpoint/2010/main" val="144073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14</a:t>
            </a:fld>
            <a:endParaRPr kumimoji="1" lang="ja-JP" altLang="en-US"/>
          </a:p>
        </p:txBody>
      </p:sp>
    </p:spTree>
    <p:extLst>
      <p:ext uri="{BB962C8B-B14F-4D97-AF65-F5344CB8AC3E}">
        <p14:creationId xmlns:p14="http://schemas.microsoft.com/office/powerpoint/2010/main" val="190918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15</a:t>
            </a:fld>
            <a:endParaRPr kumimoji="1" lang="ja-JP" altLang="en-US"/>
          </a:p>
        </p:txBody>
      </p:sp>
    </p:spTree>
    <p:extLst>
      <p:ext uri="{BB962C8B-B14F-4D97-AF65-F5344CB8AC3E}">
        <p14:creationId xmlns:p14="http://schemas.microsoft.com/office/powerpoint/2010/main" val="286389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16</a:t>
            </a:fld>
            <a:endParaRPr kumimoji="1" lang="ja-JP" altLang="en-US"/>
          </a:p>
        </p:txBody>
      </p:sp>
    </p:spTree>
    <p:extLst>
      <p:ext uri="{BB962C8B-B14F-4D97-AF65-F5344CB8AC3E}">
        <p14:creationId xmlns:p14="http://schemas.microsoft.com/office/powerpoint/2010/main" val="103635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17</a:t>
            </a:fld>
            <a:endParaRPr kumimoji="1" lang="ja-JP" altLang="en-US"/>
          </a:p>
        </p:txBody>
      </p:sp>
    </p:spTree>
    <p:extLst>
      <p:ext uri="{BB962C8B-B14F-4D97-AF65-F5344CB8AC3E}">
        <p14:creationId xmlns:p14="http://schemas.microsoft.com/office/powerpoint/2010/main" val="225924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18</a:t>
            </a:fld>
            <a:endParaRPr kumimoji="1" lang="ja-JP" altLang="en-US"/>
          </a:p>
        </p:txBody>
      </p:sp>
    </p:spTree>
    <p:extLst>
      <p:ext uri="{BB962C8B-B14F-4D97-AF65-F5344CB8AC3E}">
        <p14:creationId xmlns:p14="http://schemas.microsoft.com/office/powerpoint/2010/main" val="4148468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19</a:t>
            </a:fld>
            <a:endParaRPr kumimoji="1" lang="ja-JP" altLang="en-US"/>
          </a:p>
        </p:txBody>
      </p:sp>
    </p:spTree>
    <p:extLst>
      <p:ext uri="{BB962C8B-B14F-4D97-AF65-F5344CB8AC3E}">
        <p14:creationId xmlns:p14="http://schemas.microsoft.com/office/powerpoint/2010/main" val="390327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a:t>
            </a:fld>
            <a:endParaRPr kumimoji="1" lang="ja-JP" altLang="en-US"/>
          </a:p>
        </p:txBody>
      </p:sp>
    </p:spTree>
    <p:extLst>
      <p:ext uri="{BB962C8B-B14F-4D97-AF65-F5344CB8AC3E}">
        <p14:creationId xmlns:p14="http://schemas.microsoft.com/office/powerpoint/2010/main" val="1163434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20</a:t>
            </a:fld>
            <a:endParaRPr kumimoji="1" lang="ja-JP" altLang="en-US"/>
          </a:p>
        </p:txBody>
      </p:sp>
    </p:spTree>
    <p:extLst>
      <p:ext uri="{BB962C8B-B14F-4D97-AF65-F5344CB8AC3E}">
        <p14:creationId xmlns:p14="http://schemas.microsoft.com/office/powerpoint/2010/main" val="394280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21</a:t>
            </a:fld>
            <a:endParaRPr kumimoji="1" lang="ja-JP" altLang="en-US"/>
          </a:p>
        </p:txBody>
      </p:sp>
    </p:spTree>
    <p:extLst>
      <p:ext uri="{BB962C8B-B14F-4D97-AF65-F5344CB8AC3E}">
        <p14:creationId xmlns:p14="http://schemas.microsoft.com/office/powerpoint/2010/main" val="536541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22</a:t>
            </a:fld>
            <a:endParaRPr kumimoji="1" lang="ja-JP" altLang="en-US"/>
          </a:p>
        </p:txBody>
      </p:sp>
    </p:spTree>
    <p:extLst>
      <p:ext uri="{BB962C8B-B14F-4D97-AF65-F5344CB8AC3E}">
        <p14:creationId xmlns:p14="http://schemas.microsoft.com/office/powerpoint/2010/main" val="2203306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23</a:t>
            </a:fld>
            <a:endParaRPr kumimoji="1" lang="ja-JP" altLang="en-US"/>
          </a:p>
        </p:txBody>
      </p:sp>
    </p:spTree>
    <p:extLst>
      <p:ext uri="{BB962C8B-B14F-4D97-AF65-F5344CB8AC3E}">
        <p14:creationId xmlns:p14="http://schemas.microsoft.com/office/powerpoint/2010/main" val="2166989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24</a:t>
            </a:fld>
            <a:endParaRPr kumimoji="1" lang="ja-JP" altLang="en-US"/>
          </a:p>
        </p:txBody>
      </p:sp>
    </p:spTree>
    <p:extLst>
      <p:ext uri="{BB962C8B-B14F-4D97-AF65-F5344CB8AC3E}">
        <p14:creationId xmlns:p14="http://schemas.microsoft.com/office/powerpoint/2010/main" val="2371845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25</a:t>
            </a:fld>
            <a:endParaRPr kumimoji="1" lang="ja-JP" altLang="en-US"/>
          </a:p>
        </p:txBody>
      </p:sp>
    </p:spTree>
    <p:extLst>
      <p:ext uri="{BB962C8B-B14F-4D97-AF65-F5344CB8AC3E}">
        <p14:creationId xmlns:p14="http://schemas.microsoft.com/office/powerpoint/2010/main" val="3024334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26</a:t>
            </a:fld>
            <a:endParaRPr kumimoji="1" lang="ja-JP" altLang="en-US"/>
          </a:p>
        </p:txBody>
      </p:sp>
    </p:spTree>
    <p:extLst>
      <p:ext uri="{BB962C8B-B14F-4D97-AF65-F5344CB8AC3E}">
        <p14:creationId xmlns:p14="http://schemas.microsoft.com/office/powerpoint/2010/main" val="3246572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27</a:t>
            </a:fld>
            <a:endParaRPr kumimoji="1" lang="ja-JP" altLang="en-US"/>
          </a:p>
        </p:txBody>
      </p:sp>
    </p:spTree>
    <p:extLst>
      <p:ext uri="{BB962C8B-B14F-4D97-AF65-F5344CB8AC3E}">
        <p14:creationId xmlns:p14="http://schemas.microsoft.com/office/powerpoint/2010/main" val="280815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28</a:t>
            </a:fld>
            <a:endParaRPr kumimoji="1" lang="ja-JP" altLang="en-US"/>
          </a:p>
        </p:txBody>
      </p:sp>
    </p:spTree>
    <p:extLst>
      <p:ext uri="{BB962C8B-B14F-4D97-AF65-F5344CB8AC3E}">
        <p14:creationId xmlns:p14="http://schemas.microsoft.com/office/powerpoint/2010/main" val="1812215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29</a:t>
            </a:fld>
            <a:endParaRPr kumimoji="1" lang="ja-JP" altLang="en-US"/>
          </a:p>
        </p:txBody>
      </p:sp>
    </p:spTree>
    <p:extLst>
      <p:ext uri="{BB962C8B-B14F-4D97-AF65-F5344CB8AC3E}">
        <p14:creationId xmlns:p14="http://schemas.microsoft.com/office/powerpoint/2010/main" val="40340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a:t>
            </a:fld>
            <a:endParaRPr kumimoji="1" lang="ja-JP" altLang="en-US"/>
          </a:p>
        </p:txBody>
      </p:sp>
    </p:spTree>
    <p:extLst>
      <p:ext uri="{BB962C8B-B14F-4D97-AF65-F5344CB8AC3E}">
        <p14:creationId xmlns:p14="http://schemas.microsoft.com/office/powerpoint/2010/main" val="2476060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30</a:t>
            </a:fld>
            <a:endParaRPr kumimoji="1" lang="ja-JP" altLang="en-US"/>
          </a:p>
        </p:txBody>
      </p:sp>
    </p:spTree>
    <p:extLst>
      <p:ext uri="{BB962C8B-B14F-4D97-AF65-F5344CB8AC3E}">
        <p14:creationId xmlns:p14="http://schemas.microsoft.com/office/powerpoint/2010/main" val="1358444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31</a:t>
            </a:fld>
            <a:endParaRPr kumimoji="1" lang="ja-JP" altLang="en-US"/>
          </a:p>
        </p:txBody>
      </p:sp>
    </p:spTree>
    <p:extLst>
      <p:ext uri="{BB962C8B-B14F-4D97-AF65-F5344CB8AC3E}">
        <p14:creationId xmlns:p14="http://schemas.microsoft.com/office/powerpoint/2010/main" val="1170399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32</a:t>
            </a:fld>
            <a:endParaRPr kumimoji="1" lang="ja-JP" altLang="en-US"/>
          </a:p>
        </p:txBody>
      </p:sp>
    </p:spTree>
    <p:extLst>
      <p:ext uri="{BB962C8B-B14F-4D97-AF65-F5344CB8AC3E}">
        <p14:creationId xmlns:p14="http://schemas.microsoft.com/office/powerpoint/2010/main" val="1458561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33</a:t>
            </a:fld>
            <a:endParaRPr kumimoji="1" lang="ja-JP" altLang="en-US"/>
          </a:p>
        </p:txBody>
      </p:sp>
    </p:spTree>
    <p:extLst>
      <p:ext uri="{BB962C8B-B14F-4D97-AF65-F5344CB8AC3E}">
        <p14:creationId xmlns:p14="http://schemas.microsoft.com/office/powerpoint/2010/main" val="2045729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34</a:t>
            </a:fld>
            <a:endParaRPr kumimoji="1" lang="ja-JP" altLang="en-US"/>
          </a:p>
        </p:txBody>
      </p:sp>
    </p:spTree>
    <p:extLst>
      <p:ext uri="{BB962C8B-B14F-4D97-AF65-F5344CB8AC3E}">
        <p14:creationId xmlns:p14="http://schemas.microsoft.com/office/powerpoint/2010/main" val="378589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a:t>
            </a:fld>
            <a:endParaRPr kumimoji="1" lang="ja-JP" altLang="en-US"/>
          </a:p>
        </p:txBody>
      </p:sp>
    </p:spTree>
    <p:extLst>
      <p:ext uri="{BB962C8B-B14F-4D97-AF65-F5344CB8AC3E}">
        <p14:creationId xmlns:p14="http://schemas.microsoft.com/office/powerpoint/2010/main" val="259102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5</a:t>
            </a:fld>
            <a:endParaRPr kumimoji="1" lang="ja-JP" altLang="en-US"/>
          </a:p>
        </p:txBody>
      </p:sp>
    </p:spTree>
    <p:extLst>
      <p:ext uri="{BB962C8B-B14F-4D97-AF65-F5344CB8AC3E}">
        <p14:creationId xmlns:p14="http://schemas.microsoft.com/office/powerpoint/2010/main" val="38342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6</a:t>
            </a:fld>
            <a:endParaRPr kumimoji="1" lang="ja-JP" altLang="en-US"/>
          </a:p>
        </p:txBody>
      </p:sp>
    </p:spTree>
    <p:extLst>
      <p:ext uri="{BB962C8B-B14F-4D97-AF65-F5344CB8AC3E}">
        <p14:creationId xmlns:p14="http://schemas.microsoft.com/office/powerpoint/2010/main" val="147973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7</a:t>
            </a:fld>
            <a:endParaRPr kumimoji="1" lang="ja-JP" altLang="en-US"/>
          </a:p>
        </p:txBody>
      </p:sp>
    </p:spTree>
    <p:extLst>
      <p:ext uri="{BB962C8B-B14F-4D97-AF65-F5344CB8AC3E}">
        <p14:creationId xmlns:p14="http://schemas.microsoft.com/office/powerpoint/2010/main" val="276676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8</a:t>
            </a:fld>
            <a:endParaRPr kumimoji="1" lang="ja-JP" altLang="en-US"/>
          </a:p>
        </p:txBody>
      </p:sp>
    </p:spTree>
    <p:extLst>
      <p:ext uri="{BB962C8B-B14F-4D97-AF65-F5344CB8AC3E}">
        <p14:creationId xmlns:p14="http://schemas.microsoft.com/office/powerpoint/2010/main" val="64540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9</a:t>
            </a:fld>
            <a:endParaRPr kumimoji="1" lang="ja-JP" altLang="en-US"/>
          </a:p>
        </p:txBody>
      </p:sp>
    </p:spTree>
    <p:extLst>
      <p:ext uri="{BB962C8B-B14F-4D97-AF65-F5344CB8AC3E}">
        <p14:creationId xmlns:p14="http://schemas.microsoft.com/office/powerpoint/2010/main" val="3048426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8" name="図 7" descr="temp_B01表紙_0330.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241" y="-2132"/>
            <a:ext cx="9144000" cy="6858000"/>
          </a:xfrm>
          <a:prstGeom prst="rect">
            <a:avLst/>
          </a:prstGeom>
        </p:spPr>
      </p:pic>
      <p:sp>
        <p:nvSpPr>
          <p:cNvPr id="10" name="Text Box 282"/>
          <p:cNvSpPr txBox="1">
            <a:spLocks noChangeAspect="1" noChangeArrowheads="1"/>
          </p:cNvSpPr>
          <p:nvPr userDrawn="1"/>
        </p:nvSpPr>
        <p:spPr bwMode="auto">
          <a:xfrm>
            <a:off x="-36612" y="6525344"/>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smtClean="0">
                <a:latin typeface="Meiryo UI" pitchFamily="50" charset="-128"/>
                <a:ea typeface="Meiryo UI" pitchFamily="50" charset="-128"/>
                <a:cs typeface="Meiryo UI" pitchFamily="50" charset="-128"/>
              </a:rPr>
              <a:t>Copyright © NTT COMWARE CORPORATION 2021</a:t>
            </a:r>
          </a:p>
        </p:txBody>
      </p:sp>
      <p:sp>
        <p:nvSpPr>
          <p:cNvPr id="11" name="Rectangle 283"/>
          <p:cNvSpPr>
            <a:spLocks noChangeArrowheads="1"/>
          </p:cNvSpPr>
          <p:nvPr userDrawn="1"/>
        </p:nvSpPr>
        <p:spPr bwMode="auto">
          <a:xfrm>
            <a:off x="-36612" y="6680118"/>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smtClean="0">
                <a:latin typeface="Meiryo UI" pitchFamily="50" charset="-128"/>
                <a:ea typeface="Meiryo UI" pitchFamily="50" charset="-128"/>
                <a:cs typeface="Meiryo UI" pitchFamily="50" charset="-128"/>
              </a:rPr>
              <a:t>NTT COMWARE CORPORATION CONFIDENTIAL PROPRIETARY</a:t>
            </a:r>
          </a:p>
        </p:txBody>
      </p:sp>
      <p:sp>
        <p:nvSpPr>
          <p:cNvPr id="15" name="テキスト プレースホルダ 14"/>
          <p:cNvSpPr>
            <a:spLocks noGrp="1"/>
          </p:cNvSpPr>
          <p:nvPr>
            <p:ph type="body" sz="quarter" idx="10"/>
          </p:nvPr>
        </p:nvSpPr>
        <p:spPr>
          <a:xfrm>
            <a:off x="77634" y="188640"/>
            <a:ext cx="3347864" cy="360362"/>
          </a:xfrm>
        </p:spPr>
        <p:txBody>
          <a:bodyPr>
            <a:noAutofit/>
          </a:bodyPr>
          <a:lstStyle>
            <a:lvl1pPr>
              <a:buNone/>
              <a:defRPr sz="1600" baseline="0"/>
            </a:lvl1pPr>
          </a:lstStyle>
          <a:p>
            <a:pPr lvl="0"/>
            <a:r>
              <a:rPr kumimoji="1" lang="ja-JP" altLang="en-US" dirty="0" smtClean="0"/>
              <a:t>マスタ テキストの書式設定</a:t>
            </a:r>
          </a:p>
        </p:txBody>
      </p:sp>
      <p:sp>
        <p:nvSpPr>
          <p:cNvPr id="16" name="テキスト プレースホルダ 14"/>
          <p:cNvSpPr>
            <a:spLocks noGrp="1"/>
          </p:cNvSpPr>
          <p:nvPr>
            <p:ph type="body" sz="quarter" idx="11"/>
          </p:nvPr>
        </p:nvSpPr>
        <p:spPr>
          <a:xfrm>
            <a:off x="1515390" y="2852936"/>
            <a:ext cx="6120680" cy="360362"/>
          </a:xfrm>
        </p:spPr>
        <p:txBody>
          <a:bodyPr>
            <a:noAutofit/>
          </a:bodyPr>
          <a:lstStyle>
            <a:lvl1pPr algn="ctr">
              <a:buNone/>
              <a:defRPr sz="3200" b="1" i="0" cap="none" baseline="0"/>
            </a:lvl1pPr>
          </a:lstStyle>
          <a:p>
            <a:pPr lvl="0"/>
            <a:r>
              <a:rPr kumimoji="1" lang="ja-JP" altLang="en-US" dirty="0" smtClean="0"/>
              <a:t>マスタ テキストの書式設定</a:t>
            </a:r>
          </a:p>
        </p:txBody>
      </p:sp>
      <p:sp>
        <p:nvSpPr>
          <p:cNvPr id="17" name="テキスト プレースホルダ 14"/>
          <p:cNvSpPr>
            <a:spLocks noGrp="1"/>
          </p:cNvSpPr>
          <p:nvPr>
            <p:ph type="body" sz="quarter" idx="12"/>
          </p:nvPr>
        </p:nvSpPr>
        <p:spPr>
          <a:xfrm>
            <a:off x="1497172" y="3821314"/>
            <a:ext cx="6120680" cy="360362"/>
          </a:xfrm>
        </p:spPr>
        <p:txBody>
          <a:bodyPr>
            <a:noAutofit/>
          </a:bodyPr>
          <a:lstStyle>
            <a:lvl1pPr algn="ctr">
              <a:buNone/>
              <a:defRPr sz="2000" b="1" i="0" baseline="0">
                <a:solidFill>
                  <a:schemeClr val="bg1">
                    <a:lumMod val="50000"/>
                  </a:schemeClr>
                </a:solidFill>
              </a:defRPr>
            </a:lvl1pPr>
          </a:lstStyle>
          <a:p>
            <a:pPr lvl="0"/>
            <a:r>
              <a:rPr kumimoji="1" lang="ja-JP" altLang="en-US" dirty="0" smtClean="0"/>
              <a:t>マスタ テキストの書式設定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075882" y="764704"/>
            <a:ext cx="6984776" cy="695966"/>
          </a:xfrm>
        </p:spPr>
        <p:txBody>
          <a:bodyPr>
            <a:normAutofit/>
          </a:bodyPr>
          <a:lstStyle>
            <a:lvl1pPr>
              <a:defRPr sz="3600" b="1" i="0" baseline="0"/>
            </a:lvl1pPr>
          </a:lstStyle>
          <a:p>
            <a:r>
              <a:rPr kumimoji="1" lang="ja-JP" altLang="en-US" dirty="0" smtClean="0"/>
              <a:t>マスタ タイトルの書式設定</a:t>
            </a:r>
            <a:endParaRPr kumimoji="1" lang="ja-JP" altLang="en-US" dirty="0"/>
          </a:p>
        </p:txBody>
      </p:sp>
      <p:sp>
        <p:nvSpPr>
          <p:cNvPr id="3" name="縦書きテキスト プレースホルダ 2"/>
          <p:cNvSpPr>
            <a:spLocks noGrp="1"/>
          </p:cNvSpPr>
          <p:nvPr>
            <p:ph type="body" orient="vert" idx="1"/>
          </p:nvPr>
        </p:nvSpPr>
        <p:spPr>
          <a:xfrm>
            <a:off x="1075882" y="1600200"/>
            <a:ext cx="6984776" cy="4525963"/>
          </a:xfrm>
        </p:spPr>
        <p:txBody>
          <a:bodyPr vert="eaVert"/>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124744"/>
            <a:ext cx="2057400" cy="5001419"/>
          </a:xfrm>
        </p:spPr>
        <p:txBody>
          <a:bodyPr vert="eaVert">
            <a:normAutofit/>
          </a:bodyPr>
          <a:lstStyle>
            <a:lvl1pPr>
              <a:defRPr sz="2800" b="1" i="0" baseline="0"/>
            </a:lvl1pPr>
          </a:lstStyle>
          <a:p>
            <a:r>
              <a:rPr kumimoji="1" lang="ja-JP" altLang="en-US" dirty="0" smtClean="0"/>
              <a:t>マスタ タイトルの書式設定</a:t>
            </a:r>
            <a:endParaRPr kumimoji="1" lang="ja-JP" altLang="en-US" dirty="0"/>
          </a:p>
        </p:txBody>
      </p:sp>
      <p:sp>
        <p:nvSpPr>
          <p:cNvPr id="3" name="縦書きテキスト プレースホルダ 2"/>
          <p:cNvSpPr>
            <a:spLocks noGrp="1"/>
          </p:cNvSpPr>
          <p:nvPr>
            <p:ph type="body" orient="vert" idx="1"/>
          </p:nvPr>
        </p:nvSpPr>
        <p:spPr>
          <a:xfrm>
            <a:off x="457200" y="1124744"/>
            <a:ext cx="6019800" cy="5001419"/>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7" name="図 6" descr="temp_B02はじめに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778" y="-15154"/>
            <a:ext cx="9180000" cy="6876000"/>
          </a:xfrm>
          <a:prstGeom prst="rect">
            <a:avLst/>
          </a:prstGeom>
        </p:spPr>
      </p:pic>
      <p:sp>
        <p:nvSpPr>
          <p:cNvPr id="2" name="タイトル 1"/>
          <p:cNvSpPr>
            <a:spLocks noGrp="1"/>
          </p:cNvSpPr>
          <p:nvPr>
            <p:ph type="title" hasCustomPrompt="1"/>
          </p:nvPr>
        </p:nvSpPr>
        <p:spPr>
          <a:xfrm>
            <a:off x="539552" y="1916832"/>
            <a:ext cx="5688632" cy="3240360"/>
          </a:xfrm>
        </p:spPr>
        <p:txBody>
          <a:bodyPr>
            <a:normAutofit/>
          </a:bodyPr>
          <a:lstStyle>
            <a:lvl1pPr algn="l">
              <a:defRPr sz="1600" baseline="0"/>
            </a:lvl1pPr>
          </a:lstStyle>
          <a:p>
            <a:r>
              <a:rPr kumimoji="1" lang="ja-JP" altLang="en-US" dirty="0" smtClean="0"/>
              <a:t>マスタ タイトルの</a:t>
            </a:r>
            <a:r>
              <a:rPr kumimoji="1" lang="en-US" altLang="ja-JP" dirty="0" smtClean="0"/>
              <a:t/>
            </a:r>
            <a:br>
              <a:rPr kumimoji="1" lang="en-US" altLang="ja-JP" dirty="0" smtClean="0"/>
            </a:br>
            <a:r>
              <a:rPr kumimoji="1" lang="ja-JP" altLang="en-US" dirty="0" smtClean="0"/>
              <a:t>書式設定</a:t>
            </a:r>
            <a:endParaRPr kumimoji="1" lang="ja-JP" altLang="en-US" dirty="0"/>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5" name="Text Box 282"/>
          <p:cNvSpPr txBox="1">
            <a:spLocks noChangeAspect="1" noChangeArrowheads="1"/>
          </p:cNvSpPr>
          <p:nvPr userDrawn="1"/>
        </p:nvSpPr>
        <p:spPr bwMode="auto">
          <a:xfrm>
            <a:off x="971500" y="6558339"/>
            <a:ext cx="1967436" cy="18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smtClean="0">
                <a:latin typeface="Meiryo UI" pitchFamily="50" charset="-128"/>
                <a:ea typeface="Meiryo UI" pitchFamily="50" charset="-128"/>
                <a:cs typeface="Meiryo UI" pitchFamily="50" charset="-128"/>
              </a:rPr>
              <a:t>Copyright © NTT COMWARE CORPORATION</a:t>
            </a:r>
            <a:r>
              <a:rPr lang="en-US" altLang="ja-JP" sz="600" baseline="0" dirty="0" smtClean="0">
                <a:latin typeface="Meiryo UI" pitchFamily="50" charset="-128"/>
                <a:ea typeface="Meiryo UI" pitchFamily="50" charset="-128"/>
                <a:cs typeface="Meiryo UI" pitchFamily="50" charset="-128"/>
              </a:rPr>
              <a:t> </a:t>
            </a:r>
            <a:r>
              <a:rPr lang="en-US" altLang="ja-JP" sz="600" dirty="0" smtClean="0">
                <a:latin typeface="Meiryo UI" pitchFamily="50" charset="-128"/>
                <a:ea typeface="Meiryo UI" pitchFamily="50" charset="-128"/>
                <a:cs typeface="Meiryo UI" pitchFamily="50" charset="-128"/>
              </a:rPr>
              <a:t>2021</a:t>
            </a:r>
          </a:p>
        </p:txBody>
      </p:sp>
      <p:sp>
        <p:nvSpPr>
          <p:cNvPr id="6" name="Rectangle 283"/>
          <p:cNvSpPr>
            <a:spLocks noChangeArrowheads="1"/>
          </p:cNvSpPr>
          <p:nvPr userDrawn="1"/>
        </p:nvSpPr>
        <p:spPr bwMode="auto">
          <a:xfrm>
            <a:off x="971500" y="6680927"/>
            <a:ext cx="2592388" cy="1635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smtClean="0">
                <a:latin typeface="Meiryo UI" pitchFamily="50" charset="-128"/>
                <a:ea typeface="Meiryo UI" pitchFamily="50" charset="-128"/>
                <a:cs typeface="Meiryo UI" pitchFamily="50" charset="-128"/>
              </a:rPr>
              <a:t>NTT COMWARE CORPORATION CONFIDENTIAL PROPRIETARY</a:t>
            </a:r>
          </a:p>
        </p:txBody>
      </p:sp>
      <p:sp>
        <p:nvSpPr>
          <p:cNvPr id="10" name="テキスト プレースホルダ 14"/>
          <p:cNvSpPr>
            <a:spLocks noGrp="1"/>
          </p:cNvSpPr>
          <p:nvPr>
            <p:ph type="body" sz="quarter" idx="11"/>
          </p:nvPr>
        </p:nvSpPr>
        <p:spPr>
          <a:xfrm>
            <a:off x="56778" y="260648"/>
            <a:ext cx="6120680" cy="360362"/>
          </a:xfrm>
        </p:spPr>
        <p:txBody>
          <a:bodyPr>
            <a:noAutofit/>
          </a:bodyPr>
          <a:lstStyle>
            <a:lvl1pPr algn="l">
              <a:buNone/>
              <a:defRPr sz="2400" b="1" i="0" cap="none" baseline="0"/>
            </a:lvl1pPr>
          </a:lstStyle>
          <a:p>
            <a:pPr lvl="0"/>
            <a:r>
              <a:rPr kumimoji="1" lang="ja-JP" altLang="en-US" dirty="0" smtClean="0"/>
              <a:t>マスタ テキストの書式設定</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16" name="図 15" descr="temp_B03目次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2989" y="-13648"/>
            <a:ext cx="9180000" cy="6876000"/>
          </a:xfrm>
          <a:prstGeom prst="rect">
            <a:avLst/>
          </a:prstGeom>
        </p:spPr>
      </p:pic>
      <p:sp>
        <p:nvSpPr>
          <p:cNvPr id="27" name="スライド番号プレースホルダ 5"/>
          <p:cNvSpPr>
            <a:spLocks noGrp="1"/>
          </p:cNvSpPr>
          <p:nvPr>
            <p:ph type="sldNum" sz="quarter" idx="4"/>
          </p:nvPr>
        </p:nvSpPr>
        <p:spPr>
          <a:xfrm>
            <a:off x="687625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28"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smtClean="0">
                <a:latin typeface="Meiryo UI" pitchFamily="50" charset="-128"/>
                <a:ea typeface="Meiryo UI" pitchFamily="50" charset="-128"/>
                <a:cs typeface="Meiryo UI" pitchFamily="50" charset="-128"/>
              </a:rPr>
              <a:t>Copyright © NTT COMWARE CORPORATION</a:t>
            </a:r>
            <a:r>
              <a:rPr lang="en-US" altLang="ja-JP" sz="500" baseline="0" dirty="0" smtClean="0">
                <a:latin typeface="Meiryo UI" pitchFamily="50" charset="-128"/>
                <a:ea typeface="Meiryo UI" pitchFamily="50" charset="-128"/>
                <a:cs typeface="Meiryo UI" pitchFamily="50" charset="-128"/>
              </a:rPr>
              <a:t> </a:t>
            </a:r>
            <a:r>
              <a:rPr lang="en-US" altLang="ja-JP" sz="500" dirty="0" smtClean="0">
                <a:latin typeface="Meiryo UI" pitchFamily="50" charset="-128"/>
                <a:ea typeface="Meiryo UI" pitchFamily="50" charset="-128"/>
                <a:cs typeface="Meiryo UI" pitchFamily="50" charset="-128"/>
              </a:rPr>
              <a:t>2021</a:t>
            </a:r>
          </a:p>
        </p:txBody>
      </p:sp>
      <p:sp>
        <p:nvSpPr>
          <p:cNvPr id="29"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smtClean="0">
                <a:latin typeface="Meiryo UI" pitchFamily="50" charset="-128"/>
                <a:ea typeface="Meiryo UI" pitchFamily="50" charset="-128"/>
                <a:cs typeface="Meiryo UI" pitchFamily="50" charset="-128"/>
              </a:rPr>
              <a:t>NTT COMWARE CORPORATION CONFIDENTIAL PROPRIETARY</a:t>
            </a:r>
          </a:p>
        </p:txBody>
      </p:sp>
      <p:sp>
        <p:nvSpPr>
          <p:cNvPr id="38" name="テキスト プレースホルダ 38"/>
          <p:cNvSpPr>
            <a:spLocks noGrp="1"/>
          </p:cNvSpPr>
          <p:nvPr>
            <p:ph type="body" sz="quarter" idx="18"/>
          </p:nvPr>
        </p:nvSpPr>
        <p:spPr>
          <a:xfrm>
            <a:off x="1117868" y="1971588"/>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smtClean="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4" name="テキスト プレースホルダ 38"/>
          <p:cNvSpPr>
            <a:spLocks noGrp="1"/>
          </p:cNvSpPr>
          <p:nvPr>
            <p:ph type="body" sz="quarter" idx="19"/>
          </p:nvPr>
        </p:nvSpPr>
        <p:spPr>
          <a:xfrm>
            <a:off x="2581280"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smtClean="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5" name="テキスト プレースホルダ 38"/>
          <p:cNvSpPr>
            <a:spLocks noGrp="1"/>
          </p:cNvSpPr>
          <p:nvPr>
            <p:ph type="body" sz="quarter" idx="20"/>
          </p:nvPr>
        </p:nvSpPr>
        <p:spPr>
          <a:xfrm>
            <a:off x="4045742" y="1965192"/>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smtClean="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7" name="テキスト プレースホルダ 38"/>
          <p:cNvSpPr>
            <a:spLocks noGrp="1"/>
          </p:cNvSpPr>
          <p:nvPr>
            <p:ph type="body" sz="quarter" idx="21"/>
          </p:nvPr>
        </p:nvSpPr>
        <p:spPr>
          <a:xfrm>
            <a:off x="4045742" y="37515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smtClean="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8" name="テキスト プレースホルダ 38"/>
          <p:cNvSpPr>
            <a:spLocks noGrp="1"/>
          </p:cNvSpPr>
          <p:nvPr>
            <p:ph type="body" sz="quarter" idx="22"/>
          </p:nvPr>
        </p:nvSpPr>
        <p:spPr>
          <a:xfrm>
            <a:off x="5505104"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smtClean="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9" name="テキスト プレースホルダ 38"/>
          <p:cNvSpPr>
            <a:spLocks noGrp="1"/>
          </p:cNvSpPr>
          <p:nvPr>
            <p:ph type="body" sz="quarter" idx="23"/>
          </p:nvPr>
        </p:nvSpPr>
        <p:spPr>
          <a:xfrm>
            <a:off x="5497742" y="463162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smtClean="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0" name="テキスト プレースホルダ 38"/>
          <p:cNvSpPr>
            <a:spLocks noGrp="1"/>
          </p:cNvSpPr>
          <p:nvPr>
            <p:ph type="body" sz="quarter" idx="24"/>
          </p:nvPr>
        </p:nvSpPr>
        <p:spPr>
          <a:xfrm>
            <a:off x="6982768" y="374291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smtClean="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1" name="テキスト プレースホルダ 14"/>
          <p:cNvSpPr>
            <a:spLocks noGrp="1"/>
          </p:cNvSpPr>
          <p:nvPr>
            <p:ph type="body" sz="quarter" idx="11"/>
          </p:nvPr>
        </p:nvSpPr>
        <p:spPr>
          <a:xfrm>
            <a:off x="69008" y="260648"/>
            <a:ext cx="6120680" cy="360362"/>
          </a:xfrm>
        </p:spPr>
        <p:txBody>
          <a:bodyPr>
            <a:noAutofit/>
          </a:bodyPr>
          <a:lstStyle>
            <a:lvl1pPr algn="l">
              <a:buNone/>
              <a:defRPr sz="2400" b="1" i="0" cap="none" baseline="0"/>
            </a:lvl1pPr>
          </a:lstStyle>
          <a:p>
            <a:pPr lvl="0"/>
            <a:r>
              <a:rPr kumimoji="1" lang="ja-JP" altLang="en-US" dirty="0"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8" name="図 7" descr="temp_B04扉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794" y="0"/>
            <a:ext cx="9144000" cy="6858000"/>
          </a:xfrm>
          <a:prstGeom prst="rect">
            <a:avLst/>
          </a:prstGeom>
        </p:spPr>
      </p:pic>
      <p:sp>
        <p:nvSpPr>
          <p:cNvPr id="2" name="タイトル 1"/>
          <p:cNvSpPr>
            <a:spLocks noGrp="1"/>
          </p:cNvSpPr>
          <p:nvPr>
            <p:ph type="title"/>
          </p:nvPr>
        </p:nvSpPr>
        <p:spPr>
          <a:xfrm>
            <a:off x="457200" y="2790056"/>
            <a:ext cx="8229600" cy="1143000"/>
          </a:xfrm>
        </p:spPr>
        <p:txBody>
          <a:bodyPr>
            <a:normAutofit/>
          </a:bodyPr>
          <a:lstStyle>
            <a:lvl1pPr>
              <a:defRPr sz="3200" b="1" i="0" baseline="0"/>
            </a:lvl1pPr>
          </a:lstStyle>
          <a:p>
            <a:r>
              <a:rPr kumimoji="1" lang="ja-JP" altLang="en-US" dirty="0" smtClean="0"/>
              <a:t>マスタ タイトルの書式設定</a:t>
            </a:r>
            <a:endParaRPr kumimoji="1" lang="ja-JP" altLang="en-US" dirty="0"/>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9"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smtClean="0">
                <a:latin typeface="Meiryo UI" pitchFamily="50" charset="-128"/>
                <a:ea typeface="Meiryo UI" pitchFamily="50" charset="-128"/>
                <a:cs typeface="Meiryo UI" pitchFamily="50" charset="-128"/>
              </a:rPr>
              <a:t>Copyright © NTT COMWARE CORPORATION</a:t>
            </a:r>
            <a:r>
              <a:rPr lang="en-US" altLang="ja-JP" sz="500" baseline="0" dirty="0" smtClean="0">
                <a:latin typeface="Meiryo UI" pitchFamily="50" charset="-128"/>
                <a:ea typeface="Meiryo UI" pitchFamily="50" charset="-128"/>
                <a:cs typeface="Meiryo UI" pitchFamily="50" charset="-128"/>
              </a:rPr>
              <a:t> </a:t>
            </a:r>
            <a:r>
              <a:rPr lang="en-US" altLang="ja-JP" sz="500" dirty="0" smtClean="0">
                <a:latin typeface="Meiryo UI" pitchFamily="50" charset="-128"/>
                <a:ea typeface="Meiryo UI" pitchFamily="50" charset="-128"/>
                <a:cs typeface="Meiryo UI" pitchFamily="50" charset="-128"/>
              </a:rPr>
              <a:t>2021</a:t>
            </a:r>
          </a:p>
        </p:txBody>
      </p:sp>
      <p:sp>
        <p:nvSpPr>
          <p:cNvPr id="10"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smtClean="0">
                <a:latin typeface="Meiryo UI" pitchFamily="50" charset="-128"/>
                <a:ea typeface="Meiryo UI" pitchFamily="50" charset="-128"/>
                <a:cs typeface="Meiryo UI" pitchFamily="50" charset="-128"/>
              </a:rPr>
              <a:t>NTT COMWARE CORPORATION CONFIDENTIAL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smtClean="0"/>
              <a:t>マスタ タイトルの書式設定</a:t>
            </a:r>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図 11" descr="temp_B05_0327.jp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a:xfrm>
            <a:off x="0" y="0"/>
            <a:ext cx="5112568" cy="6858000"/>
          </a:xfrm>
          <a:prstGeom prst="rect">
            <a:avLst/>
          </a:prstGeom>
        </p:spPr>
      </p:pic>
      <p:pic>
        <p:nvPicPr>
          <p:cNvPr id="11" name="図 10" descr="temp_B05_0327.jp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a:xfrm>
            <a:off x="2178484" y="0"/>
            <a:ext cx="6959171" cy="6858000"/>
          </a:xfrm>
          <a:prstGeom prst="rect">
            <a:avLst/>
          </a:prstGeom>
        </p:spPr>
      </p:pic>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 5"/>
          <p:cNvSpPr>
            <a:spLocks noGrp="1"/>
          </p:cNvSpPr>
          <p:nvPr>
            <p:ph type="sldNum" sz="quarter" idx="4"/>
          </p:nvPr>
        </p:nvSpPr>
        <p:spPr>
          <a:xfrm>
            <a:off x="678699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7" name="Text Box 282"/>
          <p:cNvSpPr txBox="1">
            <a:spLocks noChangeAspect="1" noChangeArrowheads="1"/>
          </p:cNvSpPr>
          <p:nvPr userDrawn="1"/>
        </p:nvSpPr>
        <p:spPr bwMode="auto">
          <a:xfrm>
            <a:off x="628284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smtClean="0">
                <a:latin typeface="Meiryo UI" pitchFamily="50" charset="-128"/>
                <a:ea typeface="Meiryo UI" pitchFamily="50" charset="-128"/>
                <a:cs typeface="Meiryo UI" pitchFamily="50" charset="-128"/>
              </a:rPr>
              <a:t>Copyright © NTT</a:t>
            </a:r>
            <a:r>
              <a:rPr lang="en-US" altLang="ja-JP" sz="500" baseline="0" dirty="0" smtClean="0">
                <a:latin typeface="Meiryo UI" pitchFamily="50" charset="-128"/>
                <a:ea typeface="Meiryo UI" pitchFamily="50" charset="-128"/>
                <a:cs typeface="Meiryo UI" pitchFamily="50" charset="-128"/>
              </a:rPr>
              <a:t> </a:t>
            </a:r>
            <a:r>
              <a:rPr lang="en-US" altLang="ja-JP" sz="500" dirty="0" smtClean="0">
                <a:latin typeface="Meiryo UI" pitchFamily="50" charset="-128"/>
                <a:ea typeface="Meiryo UI" pitchFamily="50" charset="-128"/>
                <a:cs typeface="Meiryo UI" pitchFamily="50" charset="-128"/>
              </a:rPr>
              <a:t>COMWARE</a:t>
            </a:r>
            <a:r>
              <a:rPr lang="ja-JP" altLang="en-US" sz="500" baseline="0" dirty="0" smtClean="0">
                <a:latin typeface="Meiryo UI" pitchFamily="50" charset="-128"/>
                <a:ea typeface="Meiryo UI" pitchFamily="50" charset="-128"/>
                <a:cs typeface="Meiryo UI" pitchFamily="50" charset="-128"/>
              </a:rPr>
              <a:t> </a:t>
            </a:r>
            <a:r>
              <a:rPr lang="en-US" altLang="ja-JP" sz="500" dirty="0" smtClean="0">
                <a:latin typeface="Meiryo UI" pitchFamily="50" charset="-128"/>
                <a:ea typeface="Meiryo UI" pitchFamily="50" charset="-128"/>
                <a:cs typeface="Meiryo UI" pitchFamily="50" charset="-128"/>
              </a:rPr>
              <a:t>CORPORATION 2021</a:t>
            </a:r>
          </a:p>
        </p:txBody>
      </p:sp>
      <p:sp>
        <p:nvSpPr>
          <p:cNvPr id="8" name="Rectangle 283"/>
          <p:cNvSpPr>
            <a:spLocks noChangeArrowheads="1"/>
          </p:cNvSpPr>
          <p:nvPr userDrawn="1"/>
        </p:nvSpPr>
        <p:spPr bwMode="auto">
          <a:xfrm>
            <a:off x="628284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smtClean="0">
                <a:latin typeface="Meiryo UI" pitchFamily="50" charset="-128"/>
                <a:ea typeface="Meiryo UI" pitchFamily="50" charset="-128"/>
                <a:cs typeface="Meiryo UI" pitchFamily="50" charset="-128"/>
              </a:rPr>
              <a:t>NTT COMWARE CORPORATION CONFIDENTIAL PROPRIETARY</a:t>
            </a:r>
          </a:p>
        </p:txBody>
      </p:sp>
      <p:sp>
        <p:nvSpPr>
          <p:cNvPr id="9" name="スライド番号プレースホルダ 5"/>
          <p:cNvSpPr txBox="1">
            <a:spLocks/>
          </p:cNvSpPr>
          <p:nvPr userDrawn="1"/>
        </p:nvSpPr>
        <p:spPr>
          <a:xfrm>
            <a:off x="6939396" y="6645275"/>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latin typeface="Meiryo UI" panose="020B0604030504040204" pitchFamily="50" charset="-128"/>
                <a:ea typeface="Meiryo UI" panose="020B0604030504040204" pitchFamily="50" charset="-128"/>
              </a:rPr>
              <a:pPr algn="r"/>
              <a:t>‹#›</a:t>
            </a:fld>
            <a:endParaRPr lang="ja-JP" altLang="en-US" sz="1200">
              <a:latin typeface="Meiryo UI" panose="020B0604030504040204" pitchFamily="50" charset="-128"/>
              <a:ea typeface="Meiryo UI" panose="020B0604030504040204" pitchFamily="50" charset="-128"/>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Lst>
  <p:hf sldNum="0" hdr="0" dt="0"/>
  <p:txStyles>
    <p:titleStyle>
      <a:lvl1pPr algn="ctr" defTabSz="914400" rtl="0" eaLnBrk="1" latinLnBrk="0" hangingPunct="1">
        <a:spcBef>
          <a:spcPct val="0"/>
        </a:spcBef>
        <a:buNone/>
        <a:defRPr kumimoji="1" sz="4400" kern="1200">
          <a:solidFill>
            <a:schemeClr val="tx1"/>
          </a:solidFill>
          <a:latin typeface="Meiryo UI" pitchFamily="50" charset="-128"/>
          <a:ea typeface="Meiryo UI" pitchFamily="50" charset="-128"/>
          <a:cs typeface="Meiryo UI"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9184"/>
          </a:xfrm>
        </p:spPr>
        <p:txBody>
          <a:bodyPr>
            <a:normAutofit fontScale="90000"/>
          </a:bodyPr>
          <a:lstStyle/>
          <a:p>
            <a:r>
              <a:rPr lang="en-US" altLang="ja-JP" dirty="0"/>
              <a:t>6</a:t>
            </a:r>
            <a:r>
              <a:rPr lang="ja-JP" altLang="en-US" dirty="0" smtClean="0"/>
              <a:t>月版リリースノート</a:t>
            </a:r>
            <a:endParaRPr kumimoji="1" lang="ja-JP" altLang="en-US" dirty="0"/>
          </a:p>
        </p:txBody>
      </p:sp>
      <p:sp>
        <p:nvSpPr>
          <p:cNvPr id="27" name="正方形/長方形 26"/>
          <p:cNvSpPr/>
          <p:nvPr/>
        </p:nvSpPr>
        <p:spPr>
          <a:xfrm>
            <a:off x="107505" y="827420"/>
            <a:ext cx="7632848"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・クラウド型フルフィルメントサービスの変更点としては以下の通り。</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924818599"/>
              </p:ext>
            </p:extLst>
          </p:nvPr>
        </p:nvGraphicFramePr>
        <p:xfrm>
          <a:off x="323528" y="1196752"/>
          <a:ext cx="8424936" cy="5562600"/>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1407081105"/>
                    </a:ext>
                  </a:extLst>
                </a:gridCol>
                <a:gridCol w="1800200">
                  <a:extLst>
                    <a:ext uri="{9D8B030D-6E8A-4147-A177-3AD203B41FA5}">
                      <a16:colId xmlns:a16="http://schemas.microsoft.com/office/drawing/2014/main" val="3609417813"/>
                    </a:ext>
                  </a:extLst>
                </a:gridCol>
                <a:gridCol w="4608512">
                  <a:extLst>
                    <a:ext uri="{9D8B030D-6E8A-4147-A177-3AD203B41FA5}">
                      <a16:colId xmlns:a16="http://schemas.microsoft.com/office/drawing/2014/main" val="1035518573"/>
                    </a:ext>
                  </a:extLst>
                </a:gridCol>
                <a:gridCol w="864096">
                  <a:extLst>
                    <a:ext uri="{9D8B030D-6E8A-4147-A177-3AD203B41FA5}">
                      <a16:colId xmlns:a16="http://schemas.microsoft.com/office/drawing/2014/main" val="1837175988"/>
                    </a:ext>
                  </a:extLst>
                </a:gridCol>
              </a:tblGrid>
              <a:tr h="0">
                <a:tc>
                  <a:txBody>
                    <a:bodyPr/>
                    <a:lstStyle/>
                    <a:p>
                      <a:pPr algn="ctr"/>
                      <a:r>
                        <a:rPr kumimoji="1" lang="ja-JP" altLang="en-US" sz="1100" b="1" dirty="0" smtClean="0">
                          <a:latin typeface="Meiryo UI" panose="020B0604030504040204" pitchFamily="50" charset="-128"/>
                          <a:ea typeface="Meiryo UI" panose="020B0604030504040204" pitchFamily="50" charset="-128"/>
                        </a:rPr>
                        <a:t>カテゴリ</a:t>
                      </a:r>
                      <a:endParaRPr kumimoji="1" lang="ja-JP" altLang="en-US" sz="1100" b="1"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変更概要</a:t>
                      </a:r>
                      <a:endParaRPr kumimoji="1" lang="ja-JP" altLang="en-US" sz="1100" b="1"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変更詳細</a:t>
                      </a:r>
                      <a:endParaRPr kumimoji="1" lang="ja-JP" altLang="en-US" sz="1100" b="1"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参考ページ</a:t>
                      </a:r>
                      <a:endParaRPr kumimoji="1" lang="ja-JP" altLang="en-US" sz="1100" b="1"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8501447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endParaRPr kumimoji="1" lang="en-US" altLang="ja-JP" sz="11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任意項目の必須化</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顧客作成時の任意項目を必須化できるようになりました。</a:t>
                      </a: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rPr>
                        <a:t>P.3</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4268488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r>
                        <a:rPr kumimoji="1" lang="ja-JP" altLang="en-US" sz="1100" dirty="0" smtClean="0">
                          <a:latin typeface="Meiryo UI" panose="020B0604030504040204" pitchFamily="50" charset="-128"/>
                          <a:ea typeface="Meiryo UI" panose="020B0604030504040204" pitchFamily="50" charset="-128"/>
                        </a:rPr>
                        <a:t>サービス名の見切れの修正</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rPr>
                        <a:t>サービス名が見切れずに表示されるようになりました。</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P.4</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9111485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r>
                        <a:rPr kumimoji="1" lang="ja-JP" altLang="en-US" sz="1100" dirty="0" smtClean="0">
                          <a:latin typeface="Meiryo UI" panose="020B0604030504040204" pitchFamily="50" charset="-128"/>
                          <a:ea typeface="Meiryo UI" panose="020B0604030504040204" pitchFamily="50" charset="-128"/>
                        </a:rPr>
                        <a:t>請求書送付先欄の拡大</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請求書送付先が見切れずに表示されるようになりました。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P.5</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0914020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アカウント管理グループ</a:t>
                      </a: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の表示</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アカウント管理グループの設定がされている場合、</a:t>
                      </a:r>
                      <a:r>
                        <a:rPr lang="ja-JP" altLang="en-US" sz="1100" dirty="0" smtClean="0">
                          <a:solidFill>
                            <a:srgbClr val="000000"/>
                          </a:solidFill>
                          <a:latin typeface="Meiryo UI" panose="020B0604030504040204" pitchFamily="50" charset="-128"/>
                          <a:ea typeface="Meiryo UI" panose="020B0604030504040204" pitchFamily="50" charset="-128"/>
                        </a:rPr>
                        <a:t>アカウント管理グループ項目が表示されるようになりました。</a:t>
                      </a:r>
                      <a:endParaRPr kumimoji="1" lang="ja-JP" altLang="en-US" sz="1100" dirty="0" smtClean="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P.6</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166364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err="1" smtClean="0">
                          <a:latin typeface="Meiryo UI" panose="020B0604030504040204" pitchFamily="50" charset="-128"/>
                          <a:ea typeface="Meiryo UI" panose="020B0604030504040204" pitchFamily="50" charset="-128"/>
                          <a:cs typeface="Malgun Gothic Semilight" panose="020B0502040204020203" pitchFamily="50" charset="-128"/>
                        </a:rPr>
                        <a:t>SmartBilling</a:t>
                      </a: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連携設定項目の追加</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「口座振替」ならびに「払込票払い」を使う際の</a:t>
                      </a:r>
                      <a:r>
                        <a:rPr kumimoji="1" lang="en-US" altLang="ja-JP" sz="1100" dirty="0" err="1" smtClean="0">
                          <a:latin typeface="Meiryo UI" panose="020B0604030504040204" pitchFamily="50" charset="-128"/>
                          <a:ea typeface="Meiryo UI" panose="020B0604030504040204" pitchFamily="50" charset="-128"/>
                        </a:rPr>
                        <a:t>SmartBilling</a:t>
                      </a:r>
                      <a:r>
                        <a:rPr kumimoji="1" lang="ja-JP" altLang="en-US" sz="1100" dirty="0" smtClean="0">
                          <a:latin typeface="Meiryo UI" panose="020B0604030504040204" pitchFamily="50" charset="-128"/>
                          <a:ea typeface="Meiryo UI" panose="020B0604030504040204" pitchFamily="50" charset="-128"/>
                        </a:rPr>
                        <a:t>連携項目について、画面上での設定項目が追加されました。</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また、顧客検索項目の追加、履歴情報画面にも追加されました。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P.7~11</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1597131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適用日設定と免税設定の変更を表示</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err="1" smtClean="0">
                          <a:latin typeface="Meiryo UI" panose="020B0604030504040204" pitchFamily="50" charset="-128"/>
                          <a:ea typeface="Meiryo UI" panose="020B0604030504040204" pitchFamily="50" charset="-128"/>
                        </a:rPr>
                        <a:t>SmartBilling</a:t>
                      </a:r>
                      <a:r>
                        <a:rPr kumimoji="1" lang="ja-JP" altLang="en-US" sz="1100" dirty="0" smtClean="0">
                          <a:latin typeface="Meiryo UI" panose="020B0604030504040204" pitchFamily="50" charset="-128"/>
                          <a:ea typeface="Meiryo UI" panose="020B0604030504040204" pitchFamily="50" charset="-128"/>
                        </a:rPr>
                        <a:t>連携を利用しない場合に、プロフィール画面にて適用日の設定ならびに免税設定の変更を可能としました。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P.12,13</a:t>
                      </a:r>
                      <a:endPar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18372613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請求キャンセルの追加</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請求システム</a:t>
                      </a:r>
                      <a:r>
                        <a:rPr kumimoji="1" lang="en-US" altLang="ja-JP" sz="1100" dirty="0" smtClean="0">
                          <a:latin typeface="Meiryo UI" panose="020B0604030504040204" pitchFamily="50" charset="-128"/>
                          <a:ea typeface="Meiryo UI" panose="020B0604030504040204" pitchFamily="50" charset="-128"/>
                        </a:rPr>
                        <a:t>(</a:t>
                      </a:r>
                      <a:r>
                        <a:rPr kumimoji="1" lang="en-US" altLang="ja-JP" sz="1100" dirty="0" err="1" smtClean="0">
                          <a:latin typeface="Meiryo UI" panose="020B0604030504040204" pitchFamily="50" charset="-128"/>
                          <a:ea typeface="Meiryo UI" panose="020B0604030504040204" pitchFamily="50" charset="-128"/>
                        </a:rPr>
                        <a:t>SmartBilling</a:t>
                      </a:r>
                      <a:r>
                        <a:rPr kumimoji="1" lang="ja-JP" altLang="en-US" sz="1100" dirty="0" smtClean="0">
                          <a:latin typeface="Meiryo UI" panose="020B0604030504040204" pitchFamily="50" charset="-128"/>
                          <a:ea typeface="Meiryo UI" panose="020B0604030504040204" pitchFamily="50" charset="-128"/>
                        </a:rPr>
                        <a:t>等</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と連携していない場合は、請求キャンセルを行えるようにしました。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P.14</a:t>
                      </a:r>
                      <a:endPar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255380151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契約者情報の表示を変更</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プロフィール画面の「契約者情報」項目に表示される情報にミドルネームを追加し、項目全体の表示を修正しました。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P.15</a:t>
                      </a:r>
                      <a:endPar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182076285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企業名と企業名（別名）の桁数変更</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法人顧客の場合の「企業名」「企業名（別名）」の桁数が</a:t>
                      </a:r>
                      <a:r>
                        <a:rPr kumimoji="1" lang="en-US" altLang="ja-JP" sz="1100" dirty="0" smtClean="0">
                          <a:latin typeface="Meiryo UI" panose="020B0604030504040204" pitchFamily="50" charset="-128"/>
                          <a:ea typeface="Meiryo UI" panose="020B0604030504040204" pitchFamily="50" charset="-128"/>
                        </a:rPr>
                        <a:t>64</a:t>
                      </a:r>
                      <a:r>
                        <a:rPr kumimoji="1" lang="ja-JP" altLang="en-US" sz="1100" dirty="0" smtClean="0">
                          <a:latin typeface="Meiryo UI" panose="020B0604030504040204" pitchFamily="50" charset="-128"/>
                          <a:ea typeface="Meiryo UI" panose="020B0604030504040204" pitchFamily="50" charset="-128"/>
                        </a:rPr>
                        <a:t>桁から</a:t>
                      </a:r>
                      <a:r>
                        <a:rPr kumimoji="1" lang="en-US" altLang="ja-JP" sz="1100" dirty="0" smtClean="0">
                          <a:latin typeface="Meiryo UI" panose="020B0604030504040204" pitchFamily="50" charset="-128"/>
                          <a:ea typeface="Meiryo UI" panose="020B0604030504040204" pitchFamily="50" charset="-128"/>
                        </a:rPr>
                        <a:t>128</a:t>
                      </a:r>
                      <a:r>
                        <a:rPr kumimoji="1" lang="ja-JP" altLang="en-US" sz="1100" dirty="0" smtClean="0">
                          <a:latin typeface="Meiryo UI" panose="020B0604030504040204" pitchFamily="50" charset="-128"/>
                          <a:ea typeface="Meiryo UI" panose="020B0604030504040204" pitchFamily="50" charset="-128"/>
                        </a:rPr>
                        <a:t>桁に変更されました。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P.16</a:t>
                      </a:r>
                      <a:endPar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254972208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endParaRPr kumimoji="1" lang="en-US" altLang="ja-JP" sz="11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ニックネームの桁数変更</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契約者情報の「ニックネーム」の桁数が</a:t>
                      </a:r>
                      <a:r>
                        <a:rPr kumimoji="1" lang="en-US" altLang="ja-JP" sz="1100" dirty="0" smtClean="0">
                          <a:latin typeface="Meiryo UI" panose="020B0604030504040204" pitchFamily="50" charset="-128"/>
                          <a:ea typeface="Meiryo UI" panose="020B0604030504040204" pitchFamily="50" charset="-128"/>
                        </a:rPr>
                        <a:t>64</a:t>
                      </a:r>
                      <a:r>
                        <a:rPr kumimoji="1" lang="ja-JP" altLang="en-US" sz="1100" dirty="0" smtClean="0">
                          <a:latin typeface="Meiryo UI" panose="020B0604030504040204" pitchFamily="50" charset="-128"/>
                          <a:ea typeface="Meiryo UI" panose="020B0604030504040204" pitchFamily="50" charset="-128"/>
                        </a:rPr>
                        <a:t>桁から</a:t>
                      </a:r>
                      <a:r>
                        <a:rPr kumimoji="1" lang="en-US" altLang="ja-JP" sz="1100" dirty="0" smtClean="0">
                          <a:latin typeface="Meiryo UI" panose="020B0604030504040204" pitchFamily="50" charset="-128"/>
                          <a:ea typeface="Meiryo UI" panose="020B0604030504040204" pitchFamily="50" charset="-128"/>
                        </a:rPr>
                        <a:t>256</a:t>
                      </a:r>
                      <a:r>
                        <a:rPr kumimoji="1" lang="ja-JP" altLang="en-US" sz="1100" dirty="0" smtClean="0">
                          <a:latin typeface="Meiryo UI" panose="020B0604030504040204" pitchFamily="50" charset="-128"/>
                          <a:ea typeface="Meiryo UI" panose="020B0604030504040204" pitchFamily="50" charset="-128"/>
                        </a:rPr>
                        <a:t>桁に変更されました。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P.17</a:t>
                      </a:r>
                      <a:endPar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1306482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endParaRPr kumimoji="1" lang="en-US" altLang="ja-JP" sz="11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サービスの有効期間の表示</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サービスの有効期間がダウンロード画面に表示されるようになりました。</a:t>
                      </a: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rPr>
                        <a:t>P.18</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1063948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endParaRPr kumimoji="1" lang="en-US" altLang="ja-JP" sz="11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従量課金の消費税率の％表示</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r>
                        <a:rPr lang="ja-JP" altLang="en-US" sz="1100" dirty="0" smtClean="0">
                          <a:latin typeface="Meiryo UI" panose="020B0604030504040204" pitchFamily="50" charset="-128"/>
                          <a:ea typeface="Meiryo UI" panose="020B0604030504040204" pitchFamily="50" charset="-128"/>
                        </a:rPr>
                        <a:t>確認画面に従量課金の消費税率の％が表示されるようになりました。</a:t>
                      </a:r>
                      <a:endParaRPr lang="ja-JP" altLang="en-US" sz="11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rPr>
                        <a:t>P.19</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9289342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r>
                        <a:rPr kumimoji="1" lang="ja-JP" altLang="en-US" sz="1100" dirty="0" smtClean="0">
                          <a:latin typeface="Meiryo UI" panose="020B0604030504040204" pitchFamily="50" charset="-128"/>
                          <a:ea typeface="Meiryo UI" panose="020B0604030504040204" pitchFamily="50" charset="-128"/>
                        </a:rPr>
                        <a:t>スクロールバーの表示</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オプションサービス追加時のポップアップとバンドル編集時のポップアップに</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スクロールバーが表示されるようになりました。</a:t>
                      </a:r>
                      <a:endPar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P.20</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7582214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r>
                        <a:rPr lang="ja-JP" altLang="en-US" sz="1100" dirty="0" smtClean="0">
                          <a:latin typeface="Meiryo UI" panose="020B0604030504040204" pitchFamily="50" charset="-128"/>
                          <a:ea typeface="Meiryo UI" panose="020B0604030504040204" pitchFamily="50" charset="-128"/>
                        </a:rPr>
                        <a:t>「料金の詳細」の表示</a:t>
                      </a:r>
                      <a:endParaRPr lang="ja-JP" altLang="en-US" sz="1100" dirty="0">
                        <a:latin typeface="Meiryo UI" panose="020B0604030504040204" pitchFamily="50" charset="-128"/>
                        <a:ea typeface="Meiryo UI" panose="020B0604030504040204" pitchFamily="50" charset="-128"/>
                      </a:endParaRPr>
                    </a:p>
                  </a:txBody>
                  <a:tcPr/>
                </a:tc>
                <a:tc>
                  <a:txBody>
                    <a:bodyPr/>
                    <a:lstStyle/>
                    <a:p>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サービスのみに料金設定がされている場合にも「料金の詳細」が表示されるようになりました。</a:t>
                      </a:r>
                      <a:endPar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P.21</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26853493"/>
                  </a:ext>
                </a:extLst>
              </a:tr>
            </a:tbl>
          </a:graphicData>
        </a:graphic>
      </p:graphicFrame>
    </p:spTree>
    <p:extLst>
      <p:ext uri="{BB962C8B-B14F-4D97-AF65-F5344CB8AC3E}">
        <p14:creationId xmlns:p14="http://schemas.microsoft.com/office/powerpoint/2010/main" val="1860201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3528" y="1406464"/>
            <a:ext cx="8391698" cy="4974863"/>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en-US" altLang="ja-JP" dirty="0" err="1"/>
              <a:t>SmartBilling</a:t>
            </a:r>
            <a:r>
              <a:rPr lang="ja-JP" altLang="en-US" dirty="0" smtClean="0">
                <a:cs typeface="Malgun Gothic Semilight" panose="020B0502040204020203" pitchFamily="50" charset="-128"/>
              </a:rPr>
              <a:t>連携</a:t>
            </a:r>
            <a:r>
              <a:rPr lang="ja-JP" altLang="en-US" dirty="0">
                <a:cs typeface="Malgun Gothic Semilight" panose="020B0502040204020203" pitchFamily="50" charset="-128"/>
              </a:rPr>
              <a:t>設定項目の</a:t>
            </a:r>
            <a:r>
              <a:rPr lang="ja-JP" altLang="en-US" dirty="0" smtClean="0">
                <a:cs typeface="Malgun Gothic Semilight" panose="020B0502040204020203" pitchFamily="50" charset="-128"/>
              </a:rPr>
              <a:t>追加</a:t>
            </a:r>
            <a:r>
              <a:rPr lang="en-US" altLang="ja-JP" dirty="0" smtClean="0">
                <a:cs typeface="Malgun Gothic Semilight" panose="020B0502040204020203" pitchFamily="50" charset="-128"/>
              </a:rPr>
              <a:t>(4/5)</a:t>
            </a:r>
            <a:endParaRPr lang="en-US" altLang="ja-JP" dirty="0">
              <a:cs typeface="Malgun Gothic Semilight" panose="020B0502040204020203" pitchFamily="50" charset="-128"/>
            </a:endParaRPr>
          </a:p>
        </p:txBody>
      </p:sp>
      <p:sp>
        <p:nvSpPr>
          <p:cNvPr id="9" name="正方形/長方形 8"/>
          <p:cNvSpPr/>
          <p:nvPr/>
        </p:nvSpPr>
        <p:spPr>
          <a:xfrm>
            <a:off x="107505" y="963987"/>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　</a:t>
            </a:r>
            <a:r>
              <a:rPr lang="en-US" altLang="ja-JP" dirty="0" err="1">
                <a:latin typeface="Meiryo UI" panose="020B0604030504040204" pitchFamily="50" charset="-128"/>
                <a:ea typeface="Meiryo UI" panose="020B0604030504040204" pitchFamily="50" charset="-128"/>
              </a:rPr>
              <a:t>SmartBilling</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連携において、顧客検索項目が増えました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5" name="正方形/長方形 4"/>
          <p:cNvSpPr/>
          <p:nvPr/>
        </p:nvSpPr>
        <p:spPr>
          <a:xfrm>
            <a:off x="4852684" y="4187866"/>
            <a:ext cx="597553" cy="179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a:endCxn id="5" idx="3"/>
          </p:cNvCxnSpPr>
          <p:nvPr/>
        </p:nvCxnSpPr>
        <p:spPr>
          <a:xfrm flipH="1">
            <a:off x="5450237" y="3608628"/>
            <a:ext cx="994909" cy="669127"/>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7" name="正方形/長方形 6"/>
          <p:cNvSpPr/>
          <p:nvPr/>
        </p:nvSpPr>
        <p:spPr>
          <a:xfrm>
            <a:off x="5796136" y="2568692"/>
            <a:ext cx="3121432" cy="923330"/>
          </a:xfrm>
          <a:prstGeom prst="rect">
            <a:avLst/>
          </a:prstGeom>
          <a:solidFill>
            <a:schemeClr val="bg1"/>
          </a:solidFill>
        </p:spPr>
        <p:txBody>
          <a:bodyPr wrap="none">
            <a:spAutoFit/>
          </a:bodyPr>
          <a:lstStyle/>
          <a:p>
            <a:r>
              <a:rPr lang="en-US" altLang="ja-JP" dirty="0" err="1">
                <a:solidFill>
                  <a:srgbClr val="FF0000"/>
                </a:solidFill>
                <a:latin typeface="Meiryo UI" panose="020B0604030504040204" pitchFamily="50" charset="-128"/>
                <a:ea typeface="Meiryo UI" panose="020B0604030504040204" pitchFamily="50" charset="-128"/>
              </a:rPr>
              <a:t>SmartBilling</a:t>
            </a:r>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連携設定項目の</a:t>
            </a:r>
            <a:endParaRPr lang="en-US" altLang="ja-JP"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追加に伴い</a:t>
            </a:r>
            <a:endParaRPr lang="en-US" altLang="ja-JP"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顧客検索</a:t>
            </a:r>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項目</a:t>
            </a:r>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が増えました</a:t>
            </a:r>
            <a:endParaRPr lang="ja-JP" altLang="en-US" dirty="0">
              <a:solidFill>
                <a:srgbClr val="FF0000"/>
              </a:solidFill>
            </a:endParaRPr>
          </a:p>
        </p:txBody>
      </p:sp>
      <p:sp>
        <p:nvSpPr>
          <p:cNvPr id="8" name="正方形/長方形 7"/>
          <p:cNvSpPr/>
          <p:nvPr/>
        </p:nvSpPr>
        <p:spPr>
          <a:xfrm>
            <a:off x="5930750" y="4304022"/>
            <a:ext cx="361129" cy="188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707904" y="4437112"/>
            <a:ext cx="597553" cy="179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a:endCxn id="10" idx="0"/>
          </p:cNvCxnSpPr>
          <p:nvPr/>
        </p:nvCxnSpPr>
        <p:spPr>
          <a:xfrm flipH="1">
            <a:off x="4006681" y="3595495"/>
            <a:ext cx="2438465" cy="841617"/>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線コネクタ 15"/>
          <p:cNvCxnSpPr>
            <a:endCxn id="8" idx="0"/>
          </p:cNvCxnSpPr>
          <p:nvPr/>
        </p:nvCxnSpPr>
        <p:spPr>
          <a:xfrm flipH="1">
            <a:off x="6111315" y="3634895"/>
            <a:ext cx="282355" cy="669127"/>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883488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297280" y="4270728"/>
            <a:ext cx="8317592" cy="1952313"/>
          </a:xfrm>
          <a:prstGeom prst="rect">
            <a:avLst/>
          </a:prstGeom>
          <a:ln>
            <a:solidFill>
              <a:schemeClr val="tx1"/>
            </a:solidFill>
          </a:ln>
        </p:spPr>
      </p:pic>
      <p:pic>
        <p:nvPicPr>
          <p:cNvPr id="4" name="図 3"/>
          <p:cNvPicPr>
            <a:picLocks noChangeAspect="1"/>
          </p:cNvPicPr>
          <p:nvPr/>
        </p:nvPicPr>
        <p:blipFill>
          <a:blip r:embed="rId4"/>
          <a:stretch>
            <a:fillRect/>
          </a:stretch>
        </p:blipFill>
        <p:spPr>
          <a:xfrm>
            <a:off x="323528" y="1499512"/>
            <a:ext cx="8226492" cy="2299957"/>
          </a:xfrm>
          <a:prstGeom prst="rect">
            <a:avLst/>
          </a:prstGeom>
          <a:ln>
            <a:solidFill>
              <a:schemeClr val="tx1"/>
            </a:solidFill>
          </a:ln>
        </p:spPr>
      </p:pic>
      <p:cxnSp>
        <p:nvCxnSpPr>
          <p:cNvPr id="6" name="直線コネクタ 5"/>
          <p:cNvCxnSpPr/>
          <p:nvPr/>
        </p:nvCxnSpPr>
        <p:spPr>
          <a:xfrm flipH="1" flipV="1">
            <a:off x="4600542" y="2980993"/>
            <a:ext cx="1122218" cy="114571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8" name="正方形/長方形 7"/>
          <p:cNvSpPr/>
          <p:nvPr/>
        </p:nvSpPr>
        <p:spPr>
          <a:xfrm>
            <a:off x="5722760" y="3943494"/>
            <a:ext cx="3121432" cy="923330"/>
          </a:xfrm>
          <a:prstGeom prst="rect">
            <a:avLst/>
          </a:prstGeom>
          <a:solidFill>
            <a:schemeClr val="bg1"/>
          </a:solidFill>
        </p:spPr>
        <p:txBody>
          <a:bodyPr wrap="none">
            <a:spAutoFit/>
          </a:bodyPr>
          <a:lstStyle/>
          <a:p>
            <a:r>
              <a:rPr lang="en-US" altLang="ja-JP" dirty="0" err="1">
                <a:solidFill>
                  <a:srgbClr val="FF0000"/>
                </a:solidFill>
                <a:latin typeface="Meiryo UI" panose="020B0604030504040204" pitchFamily="50" charset="-128"/>
                <a:ea typeface="Meiryo UI" panose="020B0604030504040204" pitchFamily="50" charset="-128"/>
              </a:rPr>
              <a:t>SmartBilling</a:t>
            </a:r>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連携</a:t>
            </a:r>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設定項目の</a:t>
            </a:r>
            <a:endParaRPr lang="en-US" altLang="ja-JP"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追加に</a:t>
            </a:r>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伴い、履歴</a:t>
            </a:r>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情報</a:t>
            </a:r>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が</a:t>
            </a:r>
            <a:endParaRPr lang="en-US" altLang="ja-JP"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表示されるようになりまし</a:t>
            </a:r>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た</a:t>
            </a:r>
            <a:endParaRPr lang="ja-JP" altLang="en-US" dirty="0">
              <a:solidFill>
                <a:srgbClr val="FF0000"/>
              </a:solidFill>
            </a:endParaRPr>
          </a:p>
        </p:txBody>
      </p:sp>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en-US" altLang="ja-JP" dirty="0" err="1"/>
              <a:t>SmartBilling</a:t>
            </a:r>
            <a:r>
              <a:rPr lang="ja-JP" altLang="en-US" dirty="0" smtClean="0">
                <a:cs typeface="Malgun Gothic Semilight" panose="020B0502040204020203" pitchFamily="50" charset="-128"/>
              </a:rPr>
              <a:t>連携</a:t>
            </a:r>
            <a:r>
              <a:rPr lang="ja-JP" altLang="en-US" dirty="0">
                <a:cs typeface="Malgun Gothic Semilight" panose="020B0502040204020203" pitchFamily="50" charset="-128"/>
              </a:rPr>
              <a:t>設定項目の</a:t>
            </a:r>
            <a:r>
              <a:rPr lang="ja-JP" altLang="en-US" dirty="0" smtClean="0">
                <a:cs typeface="Malgun Gothic Semilight" panose="020B0502040204020203" pitchFamily="50" charset="-128"/>
              </a:rPr>
              <a:t>追加</a:t>
            </a:r>
            <a:r>
              <a:rPr lang="en-US" altLang="ja-JP" dirty="0" smtClean="0">
                <a:cs typeface="Malgun Gothic Semilight" panose="020B0502040204020203" pitchFamily="50" charset="-128"/>
              </a:rPr>
              <a:t>(5/5)</a:t>
            </a:r>
            <a:endParaRPr lang="en-US" altLang="ja-JP" dirty="0">
              <a:cs typeface="Malgun Gothic Semilight" panose="020B0502040204020203" pitchFamily="50" charset="-128"/>
            </a:endParaRPr>
          </a:p>
        </p:txBody>
      </p:sp>
      <p:sp>
        <p:nvSpPr>
          <p:cNvPr id="9" name="正方形/長方形 8"/>
          <p:cNvSpPr/>
          <p:nvPr/>
        </p:nvSpPr>
        <p:spPr>
          <a:xfrm>
            <a:off x="107505" y="963987"/>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　</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 </a:t>
            </a:r>
            <a:r>
              <a:rPr lang="en-US" altLang="ja-JP" dirty="0" err="1">
                <a:latin typeface="Meiryo UI" panose="020B0604030504040204" pitchFamily="50" charset="-128"/>
                <a:ea typeface="Meiryo UI" panose="020B0604030504040204" pitchFamily="50" charset="-128"/>
              </a:rPr>
              <a:t>SmartBilling</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連携</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において</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、履歴表示内容が変更となりました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cxnSp>
        <p:nvCxnSpPr>
          <p:cNvPr id="15" name="直線コネクタ 14"/>
          <p:cNvCxnSpPr/>
          <p:nvPr/>
        </p:nvCxnSpPr>
        <p:spPr>
          <a:xfrm flipH="1">
            <a:off x="4860033" y="4597962"/>
            <a:ext cx="862727" cy="1010223"/>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601684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a:srcRect r="11157"/>
          <a:stretch/>
        </p:blipFill>
        <p:spPr>
          <a:xfrm>
            <a:off x="179512" y="2038646"/>
            <a:ext cx="5483898" cy="4752528"/>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lgn="l">
              <a:spcBef>
                <a:spcPts val="0"/>
              </a:spcBef>
              <a:defRPr/>
            </a:pPr>
            <a:r>
              <a:rPr lang="ja-JP" altLang="en-US" dirty="0">
                <a:cs typeface="Malgun Gothic Semilight" panose="020B0502040204020203" pitchFamily="50" charset="-128"/>
              </a:rPr>
              <a:t>適用日設定と免税設定の変更を</a:t>
            </a:r>
            <a:r>
              <a:rPr lang="ja-JP" altLang="en-US" dirty="0" smtClean="0">
                <a:cs typeface="Malgun Gothic Semilight" panose="020B0502040204020203" pitchFamily="50" charset="-128"/>
              </a:rPr>
              <a:t>表示</a:t>
            </a:r>
            <a:r>
              <a:rPr lang="en-US" altLang="ja-JP" dirty="0" smtClean="0">
                <a:cs typeface="Malgun Gothic Semilight" panose="020B0502040204020203" pitchFamily="50" charset="-128"/>
              </a:rPr>
              <a:t>(1/2)</a:t>
            </a:r>
            <a:endParaRPr lang="en-US" altLang="ja-JP" dirty="0">
              <a:cs typeface="Malgun Gothic Semilight" panose="020B0502040204020203" pitchFamily="50" charset="-128"/>
            </a:endParaRPr>
          </a:p>
        </p:txBody>
      </p:sp>
      <p:sp>
        <p:nvSpPr>
          <p:cNvPr id="15" name="正方形/長方形 14"/>
          <p:cNvSpPr/>
          <p:nvPr/>
        </p:nvSpPr>
        <p:spPr>
          <a:xfrm>
            <a:off x="107505" y="963987"/>
            <a:ext cx="7632848" cy="646331"/>
          </a:xfrm>
          <a:prstGeom prst="rect">
            <a:avLst/>
          </a:prstGeom>
        </p:spPr>
        <p:txBody>
          <a:bodyPr wrap="square">
            <a:spAutoFit/>
          </a:bodyPr>
          <a:lstStyle/>
          <a:p>
            <a:pPr lvl="0">
              <a:defRPr/>
            </a:pPr>
            <a:r>
              <a:rPr lang="en-US" altLang="ja-JP" dirty="0" err="1">
                <a:latin typeface="Meiryo UI" panose="020B0604030504040204" pitchFamily="50" charset="-128"/>
                <a:ea typeface="Meiryo UI" panose="020B0604030504040204" pitchFamily="50" charset="-128"/>
              </a:rPr>
              <a:t>SmartBilling</a:t>
            </a:r>
            <a:r>
              <a:rPr lang="ja-JP" altLang="en-US" dirty="0" smtClean="0">
                <a:latin typeface="Meiryo UI" panose="020B0604030504040204" pitchFamily="50" charset="-128"/>
                <a:ea typeface="Meiryo UI" panose="020B0604030504040204" pitchFamily="50" charset="-128"/>
              </a:rPr>
              <a:t>連携を利用しない場合に、プロフィール画面上で「適用日」の設定が可能になりました。また、同じく免税設定の変更も可能になりました。</a:t>
            </a:r>
            <a:endParaRPr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51520" y="1628800"/>
            <a:ext cx="39604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latin typeface="Meiryo UI" panose="020B0604030504040204" pitchFamily="50" charset="-128"/>
                <a:ea typeface="Meiryo UI" panose="020B0604030504040204" pitchFamily="50" charset="-128"/>
              </a:rPr>
              <a:t>SmartBilling</a:t>
            </a:r>
            <a:r>
              <a:rPr lang="ja-JP" altLang="en-US" dirty="0" smtClean="0">
                <a:latin typeface="Meiryo UI" panose="020B0604030504040204" pitchFamily="50" charset="-128"/>
                <a:ea typeface="Meiryo UI" panose="020B0604030504040204" pitchFamily="50" charset="-128"/>
              </a:rPr>
              <a:t>連携を利用しない場合</a:t>
            </a:r>
            <a:endParaRPr lang="en-US" altLang="ja-JP"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5580112" y="2003172"/>
            <a:ext cx="3444920" cy="87357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ysClr val="windowText" lastClr="000000"/>
                </a:solidFill>
                <a:latin typeface="Meiryo UI" panose="020B0604030504040204" pitchFamily="50" charset="-128"/>
                <a:ea typeface="Meiryo UI" panose="020B0604030504040204" pitchFamily="50" charset="-128"/>
              </a:rPr>
              <a:t>プロフィール画面では編集ボタン</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が表示される（</a:t>
            </a:r>
            <a:r>
              <a:rPr lang="ja-JP" altLang="en-US" dirty="0" smtClean="0">
                <a:solidFill>
                  <a:sysClr val="windowText" lastClr="000000"/>
                </a:solidFill>
                <a:latin typeface="Meiryo UI" panose="020B0604030504040204" pitchFamily="50" charset="-128"/>
                <a:ea typeface="Meiryo UI" panose="020B0604030504040204" pitchFamily="50" charset="-128"/>
              </a:rPr>
              <a:t>画像</a:t>
            </a:r>
            <a:r>
              <a:rPr lang="en-US" altLang="ja-JP" dirty="0" smtClean="0">
                <a:solidFill>
                  <a:sysClr val="windowText" lastClr="000000"/>
                </a:solidFill>
                <a:latin typeface="Meiryo UI" panose="020B0604030504040204" pitchFamily="50" charset="-128"/>
                <a:ea typeface="Meiryo UI" panose="020B0604030504040204" pitchFamily="50" charset="-128"/>
              </a:rPr>
              <a:t>:</a:t>
            </a:r>
            <a:r>
              <a:rPr lang="ja-JP" altLang="en-US" dirty="0" smtClean="0">
                <a:solidFill>
                  <a:sysClr val="windowText" lastClr="000000"/>
                </a:solidFill>
                <a:latin typeface="Meiryo UI" panose="020B0604030504040204" pitchFamily="50" charset="-128"/>
                <a:ea typeface="Meiryo UI" panose="020B0604030504040204" pitchFamily="50" charset="-128"/>
              </a:rPr>
              <a:t>左</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a:t>
            </a:r>
            <a:endParaRPr kumimoji="1" lang="en-US" altLang="ja-JP" sz="1100"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面集画面では、適用日を設定できる（画像</a:t>
            </a:r>
            <a:r>
              <a:rPr kumimoji="1" lang="en-US" altLang="ja-JP" sz="11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右</a:t>
            </a:r>
            <a:r>
              <a:rPr kumimoji="1" lang="en-US" altLang="ja-JP" sz="1100" dirty="0" smtClean="0">
                <a:solidFill>
                  <a:sysClr val="windowText" lastClr="000000"/>
                </a:solidFill>
                <a:latin typeface="Meiryo UI" panose="020B0604030504040204" pitchFamily="50" charset="-128"/>
                <a:ea typeface="Meiryo UI" panose="020B0604030504040204" pitchFamily="50" charset="-128"/>
              </a:rPr>
              <a:t>2</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つ）</a:t>
            </a:r>
            <a:endParaRPr kumimoji="1" lang="en-US" altLang="ja-JP" sz="1100" dirty="0" smtClean="0">
              <a:solidFill>
                <a:sysClr val="windowText" lastClr="000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732857" y="4675137"/>
            <a:ext cx="238125" cy="2054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正方形/長方形 12"/>
          <p:cNvSpPr/>
          <p:nvPr/>
        </p:nvSpPr>
        <p:spPr>
          <a:xfrm>
            <a:off x="2278879" y="3079517"/>
            <a:ext cx="238125" cy="2054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2" name="図 1"/>
          <p:cNvPicPr>
            <a:picLocks noChangeAspect="1"/>
          </p:cNvPicPr>
          <p:nvPr/>
        </p:nvPicPr>
        <p:blipFill>
          <a:blip r:embed="rId4"/>
          <a:stretch>
            <a:fillRect/>
          </a:stretch>
        </p:blipFill>
        <p:spPr>
          <a:xfrm>
            <a:off x="4621848" y="3050634"/>
            <a:ext cx="1510144" cy="3385416"/>
          </a:xfrm>
          <a:prstGeom prst="rect">
            <a:avLst/>
          </a:prstGeom>
          <a:ln>
            <a:solidFill>
              <a:schemeClr val="tx1"/>
            </a:solidFill>
          </a:ln>
        </p:spPr>
      </p:pic>
      <p:pic>
        <p:nvPicPr>
          <p:cNvPr id="3" name="図 2"/>
          <p:cNvPicPr>
            <a:picLocks noChangeAspect="1"/>
          </p:cNvPicPr>
          <p:nvPr/>
        </p:nvPicPr>
        <p:blipFill>
          <a:blip r:embed="rId5"/>
          <a:stretch>
            <a:fillRect/>
          </a:stretch>
        </p:blipFill>
        <p:spPr>
          <a:xfrm>
            <a:off x="6455674" y="3050634"/>
            <a:ext cx="2569358" cy="3246092"/>
          </a:xfrm>
          <a:prstGeom prst="rect">
            <a:avLst/>
          </a:prstGeom>
          <a:ln>
            <a:solidFill>
              <a:schemeClr val="tx1"/>
            </a:solidFill>
          </a:ln>
        </p:spPr>
      </p:pic>
    </p:spTree>
    <p:extLst>
      <p:ext uri="{BB962C8B-B14F-4D97-AF65-F5344CB8AC3E}">
        <p14:creationId xmlns:p14="http://schemas.microsoft.com/office/powerpoint/2010/main" val="970198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r="11572" b="1592"/>
          <a:stretch/>
        </p:blipFill>
        <p:spPr>
          <a:xfrm>
            <a:off x="251520" y="2276872"/>
            <a:ext cx="5184577" cy="4450238"/>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lgn="l">
              <a:spcBef>
                <a:spcPts val="0"/>
              </a:spcBef>
              <a:defRPr/>
            </a:pPr>
            <a:r>
              <a:rPr lang="ja-JP" altLang="en-US" dirty="0">
                <a:cs typeface="Malgun Gothic Semilight" panose="020B0502040204020203" pitchFamily="50" charset="-128"/>
              </a:rPr>
              <a:t>適用日設定と免税設定の変更を</a:t>
            </a:r>
            <a:r>
              <a:rPr lang="ja-JP" altLang="en-US" dirty="0" smtClean="0">
                <a:cs typeface="Malgun Gothic Semilight" panose="020B0502040204020203" pitchFamily="50" charset="-128"/>
              </a:rPr>
              <a:t>表示</a:t>
            </a:r>
            <a:r>
              <a:rPr lang="en-US" altLang="ja-JP" dirty="0" smtClean="0">
                <a:cs typeface="Malgun Gothic Semilight" panose="020B0502040204020203" pitchFamily="50" charset="-128"/>
              </a:rPr>
              <a:t>(2/2)</a:t>
            </a:r>
            <a:endParaRPr lang="en-US" altLang="ja-JP" dirty="0">
              <a:cs typeface="Malgun Gothic Semilight" panose="020B0502040204020203" pitchFamily="50" charset="-128"/>
            </a:endParaRPr>
          </a:p>
        </p:txBody>
      </p:sp>
      <p:sp>
        <p:nvSpPr>
          <p:cNvPr id="15" name="正方形/長方形 14"/>
          <p:cNvSpPr/>
          <p:nvPr/>
        </p:nvSpPr>
        <p:spPr>
          <a:xfrm>
            <a:off x="107505" y="963987"/>
            <a:ext cx="7632848" cy="646331"/>
          </a:xfrm>
          <a:prstGeom prst="rect">
            <a:avLst/>
          </a:prstGeom>
        </p:spPr>
        <p:txBody>
          <a:bodyPr wrap="square">
            <a:spAutoFit/>
          </a:bodyPr>
          <a:lstStyle/>
          <a:p>
            <a:pPr lvl="0">
              <a:defRPr/>
            </a:pPr>
            <a:r>
              <a:rPr lang="en-US" altLang="ja-JP" dirty="0" err="1">
                <a:latin typeface="Meiryo UI" panose="020B0604030504040204" pitchFamily="50" charset="-128"/>
                <a:ea typeface="Meiryo UI" panose="020B0604030504040204" pitchFamily="50" charset="-128"/>
              </a:rPr>
              <a:t>SmartBilling</a:t>
            </a:r>
            <a:r>
              <a:rPr lang="ja-JP" altLang="en-US" dirty="0" smtClean="0">
                <a:latin typeface="Meiryo UI" panose="020B0604030504040204" pitchFamily="50" charset="-128"/>
                <a:ea typeface="Meiryo UI" panose="020B0604030504040204" pitchFamily="50" charset="-128"/>
              </a:rPr>
              <a:t>連携を利用しない場合に、プロフィール画面上で「適用日」の設定が可能になりました。また、同じく免税設定の変更も可能になりました。</a:t>
            </a:r>
            <a:endParaRPr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51520" y="1757206"/>
            <a:ext cx="39604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latin typeface="Meiryo UI" panose="020B0604030504040204" pitchFamily="50" charset="-128"/>
                <a:ea typeface="Meiryo UI" panose="020B0604030504040204" pitchFamily="50" charset="-128"/>
              </a:rPr>
              <a:t>SmartBilling</a:t>
            </a:r>
            <a:r>
              <a:rPr lang="ja-JP" altLang="en-US" dirty="0" smtClean="0">
                <a:latin typeface="Meiryo UI" panose="020B0604030504040204" pitchFamily="50" charset="-128"/>
                <a:ea typeface="Meiryo UI" panose="020B0604030504040204" pitchFamily="50" charset="-128"/>
              </a:rPr>
              <a:t>連携を利用しない場合</a:t>
            </a:r>
            <a:endParaRPr lang="en-US" altLang="ja-JP"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5580112" y="2003172"/>
            <a:ext cx="3444920" cy="87357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ysClr val="windowText" lastClr="000000"/>
                </a:solidFill>
                <a:latin typeface="Meiryo UI" panose="020B0604030504040204" pitchFamily="50" charset="-128"/>
                <a:ea typeface="Meiryo UI" panose="020B0604030504040204" pitchFamily="50" charset="-128"/>
              </a:rPr>
              <a:t>免税設定変更のメニューが表示される</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a:t>
            </a:r>
            <a:r>
              <a:rPr lang="ja-JP" altLang="en-US" dirty="0" smtClean="0">
                <a:solidFill>
                  <a:sysClr val="windowText" lastClr="000000"/>
                </a:solidFill>
                <a:latin typeface="Meiryo UI" panose="020B0604030504040204" pitchFamily="50" charset="-128"/>
                <a:ea typeface="Meiryo UI" panose="020B0604030504040204" pitchFamily="50" charset="-128"/>
              </a:rPr>
              <a:t>画像</a:t>
            </a:r>
            <a:r>
              <a:rPr lang="en-US" altLang="ja-JP" dirty="0" smtClean="0">
                <a:solidFill>
                  <a:sysClr val="windowText" lastClr="000000"/>
                </a:solidFill>
                <a:latin typeface="Meiryo UI" panose="020B0604030504040204" pitchFamily="50" charset="-128"/>
                <a:ea typeface="Meiryo UI" panose="020B0604030504040204" pitchFamily="50" charset="-128"/>
              </a:rPr>
              <a:t>:</a:t>
            </a:r>
            <a:r>
              <a:rPr lang="ja-JP" altLang="en-US" dirty="0" smtClean="0">
                <a:solidFill>
                  <a:sysClr val="windowText" lastClr="000000"/>
                </a:solidFill>
                <a:latin typeface="Meiryo UI" panose="020B0604030504040204" pitchFamily="50" charset="-128"/>
                <a:ea typeface="Meiryo UI" panose="020B0604030504040204" pitchFamily="50" charset="-128"/>
              </a:rPr>
              <a:t>左</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a:t>
            </a:r>
            <a:endParaRPr lang="en-US" altLang="ja-JP"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編集画面で設定変更ができる（画像</a:t>
            </a:r>
            <a:r>
              <a:rPr kumimoji="1" lang="en-US" altLang="ja-JP" sz="11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右）</a:t>
            </a:r>
            <a:endParaRPr kumimoji="1" lang="en-US" altLang="ja-JP" sz="1100" dirty="0" smtClean="0">
              <a:solidFill>
                <a:sysClr val="windowText" lastClr="000000"/>
              </a:solidFill>
              <a:latin typeface="Meiryo UI" panose="020B0604030504040204" pitchFamily="50" charset="-128"/>
              <a:ea typeface="Meiryo UI" panose="020B0604030504040204" pitchFamily="50" charset="-128"/>
            </a:endParaRPr>
          </a:p>
          <a:p>
            <a:pPr algn="ctr"/>
            <a:r>
              <a:rPr lang="en-US" altLang="ja-JP" dirty="0" smtClean="0">
                <a:solidFill>
                  <a:sysClr val="windowText" lastClr="000000"/>
                </a:solidFill>
                <a:latin typeface="Meiryo UI" panose="020B0604030504040204" pitchFamily="50" charset="-128"/>
                <a:ea typeface="Meiryo UI" panose="020B0604030504040204" pitchFamily="50" charset="-128"/>
              </a:rPr>
              <a:t>※</a:t>
            </a:r>
            <a:r>
              <a:rPr lang="ja-JP" altLang="en-US" dirty="0" smtClean="0">
                <a:solidFill>
                  <a:sysClr val="windowText" lastClr="000000"/>
                </a:solidFill>
                <a:latin typeface="Meiryo UI" panose="020B0604030504040204" pitchFamily="50" charset="-128"/>
                <a:ea typeface="Meiryo UI" panose="020B0604030504040204" pitchFamily="50" charset="-128"/>
              </a:rPr>
              <a:t>顧客</a:t>
            </a:r>
            <a:r>
              <a:rPr lang="ja-JP" altLang="en-US" dirty="0">
                <a:solidFill>
                  <a:sysClr val="windowText" lastClr="000000"/>
                </a:solidFill>
                <a:latin typeface="Meiryo UI" panose="020B0604030504040204" pitchFamily="50" charset="-128"/>
                <a:ea typeface="Meiryo UI" panose="020B0604030504040204" pitchFamily="50" charset="-128"/>
              </a:rPr>
              <a:t>作成の</a:t>
            </a:r>
            <a:r>
              <a:rPr lang="ja-JP" altLang="en-US" dirty="0" smtClean="0">
                <a:solidFill>
                  <a:sysClr val="windowText" lastClr="000000"/>
                </a:solidFill>
                <a:latin typeface="Meiryo UI" panose="020B0604030504040204" pitchFamily="50" charset="-128"/>
                <a:ea typeface="Meiryo UI" panose="020B0604030504040204" pitchFamily="50" charset="-128"/>
              </a:rPr>
              <a:t>免税設定時も開始日等を入力</a:t>
            </a:r>
            <a:r>
              <a:rPr lang="en-US" altLang="ja-JP" dirty="0" smtClean="0">
                <a:solidFill>
                  <a:sysClr val="windowText" lastClr="000000"/>
                </a:solidFill>
                <a:latin typeface="Meiryo UI" panose="020B0604030504040204" pitchFamily="50" charset="-128"/>
                <a:ea typeface="Meiryo UI" panose="020B0604030504040204" pitchFamily="50" charset="-128"/>
              </a:rPr>
              <a:t/>
            </a:r>
            <a:br>
              <a:rPr lang="en-US" altLang="ja-JP" dirty="0" smtClean="0">
                <a:solidFill>
                  <a:sysClr val="windowText" lastClr="000000"/>
                </a:solidFill>
                <a:latin typeface="Meiryo UI" panose="020B0604030504040204" pitchFamily="50" charset="-128"/>
                <a:ea typeface="Meiryo UI" panose="020B0604030504040204" pitchFamily="50" charset="-128"/>
              </a:rPr>
            </a:br>
            <a:r>
              <a:rPr lang="ja-JP" altLang="en-US" dirty="0" smtClean="0">
                <a:solidFill>
                  <a:sysClr val="windowText" lastClr="000000"/>
                </a:solidFill>
                <a:latin typeface="Meiryo UI" panose="020B0604030504040204" pitchFamily="50" charset="-128"/>
                <a:ea typeface="Meiryo UI" panose="020B0604030504040204" pitchFamily="50" charset="-128"/>
              </a:rPr>
              <a:t>できるようになっております。</a:t>
            </a:r>
            <a:endParaRPr lang="en-US" altLang="ja-JP" dirty="0">
              <a:solidFill>
                <a:sysClr val="windowText" lastClr="000000"/>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835446" y="5733256"/>
            <a:ext cx="1080370" cy="5634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5" name="図 4"/>
          <p:cNvPicPr>
            <a:picLocks noChangeAspect="1"/>
          </p:cNvPicPr>
          <p:nvPr/>
        </p:nvPicPr>
        <p:blipFill>
          <a:blip r:embed="rId4"/>
          <a:stretch>
            <a:fillRect/>
          </a:stretch>
        </p:blipFill>
        <p:spPr>
          <a:xfrm>
            <a:off x="5940152" y="3135644"/>
            <a:ext cx="2313275" cy="2879347"/>
          </a:xfrm>
          <a:prstGeom prst="rect">
            <a:avLst/>
          </a:prstGeom>
          <a:ln>
            <a:solidFill>
              <a:schemeClr val="tx1"/>
            </a:solidFill>
          </a:ln>
        </p:spPr>
      </p:pic>
    </p:spTree>
    <p:extLst>
      <p:ext uri="{BB962C8B-B14F-4D97-AF65-F5344CB8AC3E}">
        <p14:creationId xmlns:p14="http://schemas.microsoft.com/office/powerpoint/2010/main" val="2600851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cs typeface="Malgun Gothic Semilight" panose="020B0502040204020203" pitchFamily="50" charset="-128"/>
              </a:rPr>
              <a:t>請求キャンセルの追加</a:t>
            </a:r>
            <a:endParaRPr lang="en-US" altLang="ja-JP" dirty="0">
              <a:cs typeface="Malgun Gothic Semilight" panose="020B0502040204020203" pitchFamily="50" charset="-128"/>
            </a:endParaRPr>
          </a:p>
        </p:txBody>
      </p:sp>
      <p:sp>
        <p:nvSpPr>
          <p:cNvPr id="15" name="正方形/長方形 14"/>
          <p:cNvSpPr/>
          <p:nvPr/>
        </p:nvSpPr>
        <p:spPr>
          <a:xfrm>
            <a:off x="188648" y="826786"/>
            <a:ext cx="8208911" cy="646331"/>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請求システム</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SmartBilling</a:t>
            </a:r>
            <a:r>
              <a:rPr lang="ja-JP" altLang="en-US" dirty="0">
                <a:latin typeface="Meiryo UI" panose="020B0604030504040204" pitchFamily="50" charset="-128"/>
                <a:ea typeface="Meiryo UI" panose="020B0604030504040204" pitchFamily="50" charset="-128"/>
              </a:rPr>
              <a:t>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a:t>
            </a:r>
            <a:r>
              <a:rPr lang="ja-JP" altLang="en-US" dirty="0" smtClean="0">
                <a:latin typeface="Meiryo UI" panose="020B0604030504040204" pitchFamily="50" charset="-128"/>
                <a:ea typeface="Meiryo UI" panose="020B0604030504040204" pitchFamily="50" charset="-128"/>
              </a:rPr>
              <a:t>連携していない</a:t>
            </a:r>
            <a:r>
              <a:rPr lang="ja-JP" altLang="en-US" dirty="0">
                <a:latin typeface="Meiryo UI" panose="020B0604030504040204" pitchFamily="50" charset="-128"/>
                <a:ea typeface="Meiryo UI" panose="020B0604030504040204" pitchFamily="50" charset="-128"/>
              </a:rPr>
              <a:t>場合</a:t>
            </a:r>
            <a:r>
              <a:rPr lang="ja-JP" altLang="en-US" dirty="0" smtClean="0">
                <a:latin typeface="Meiryo UI" panose="020B0604030504040204" pitchFamily="50" charset="-128"/>
                <a:ea typeface="Meiryo UI" panose="020B0604030504040204" pitchFamily="50" charset="-128"/>
              </a:rPr>
              <a:t>は、</a:t>
            </a:r>
            <a:endParaRPr lang="en-US" altLang="ja-JP" dirty="0" smtClean="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請求キャンセルが選択できるようになりました。</a:t>
            </a:r>
            <a:endParaRPr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51520" y="1501443"/>
            <a:ext cx="55446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請求</a:t>
            </a:r>
            <a:r>
              <a:rPr lang="ja-JP" altLang="en-US" dirty="0" smtClean="0">
                <a:latin typeface="Meiryo UI" panose="020B0604030504040204" pitchFamily="50" charset="-128"/>
                <a:ea typeface="Meiryo UI" panose="020B0604030504040204" pitchFamily="50" charset="-128"/>
              </a:rPr>
              <a:t>システム</a:t>
            </a:r>
            <a:r>
              <a:rPr lang="en-US" altLang="ja-JP" dirty="0" smtClean="0">
                <a:latin typeface="Meiryo UI" panose="020B0604030504040204" pitchFamily="50" charset="-128"/>
                <a:ea typeface="Meiryo UI" panose="020B0604030504040204" pitchFamily="50" charset="-128"/>
              </a:rPr>
              <a:t>(</a:t>
            </a:r>
            <a:r>
              <a:rPr lang="en-US" altLang="ja-JP" dirty="0" err="1" smtClean="0">
                <a:latin typeface="Meiryo UI" panose="020B0604030504040204" pitchFamily="50" charset="-128"/>
                <a:ea typeface="Meiryo UI" panose="020B0604030504040204" pitchFamily="50" charset="-128"/>
              </a:rPr>
              <a:t>SmartBilling</a:t>
            </a:r>
            <a:r>
              <a:rPr lang="ja-JP" altLang="en-US" dirty="0" smtClean="0">
                <a:latin typeface="Meiryo UI" panose="020B0604030504040204" pitchFamily="50" charset="-128"/>
                <a:ea typeface="Meiryo UI" panose="020B0604030504040204" pitchFamily="50" charset="-128"/>
              </a:rPr>
              <a:t>等</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と連携していない場合</a:t>
            </a:r>
            <a:endParaRPr lang="en-US" altLang="ja-JP"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r="122" b="26149"/>
          <a:stretch/>
        </p:blipFill>
        <p:spPr>
          <a:xfrm>
            <a:off x="251520" y="2152248"/>
            <a:ext cx="7344816" cy="2012189"/>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b="24055"/>
          <a:stretch/>
        </p:blipFill>
        <p:spPr>
          <a:xfrm>
            <a:off x="251521" y="4497640"/>
            <a:ext cx="7344816" cy="1966547"/>
          </a:xfrm>
          <a:prstGeom prst="rect">
            <a:avLst/>
          </a:prstGeom>
        </p:spPr>
      </p:pic>
      <p:sp>
        <p:nvSpPr>
          <p:cNvPr id="5" name="正方形/長方形 4"/>
          <p:cNvSpPr/>
          <p:nvPr/>
        </p:nvSpPr>
        <p:spPr>
          <a:xfrm>
            <a:off x="251520" y="1878557"/>
            <a:ext cx="4572000" cy="307777"/>
          </a:xfrm>
          <a:prstGeom prst="rect">
            <a:avLst/>
          </a:prstGeom>
        </p:spPr>
        <p:txBody>
          <a:bodyPr>
            <a:spAutoFit/>
          </a:bodyPr>
          <a:lstStyle/>
          <a:p>
            <a:r>
              <a:rPr lang="ja-JP" altLang="en-US" sz="1400" dirty="0" smtClean="0">
                <a:solidFill>
                  <a:sysClr val="windowText" lastClr="000000"/>
                </a:solidFill>
                <a:latin typeface="Meiryo UI" panose="020B0604030504040204" pitchFamily="50" charset="-128"/>
                <a:ea typeface="Meiryo UI" panose="020B0604030504040204" pitchFamily="50" charset="-128"/>
              </a:rPr>
              <a:t>請求</a:t>
            </a:r>
            <a:r>
              <a:rPr lang="ja-JP" altLang="en-US" sz="1400" dirty="0">
                <a:solidFill>
                  <a:sysClr val="windowText" lastClr="000000"/>
                </a:solidFill>
                <a:latin typeface="Meiryo UI" panose="020B0604030504040204" pitchFamily="50" charset="-128"/>
                <a:ea typeface="Meiryo UI" panose="020B0604030504040204" pitchFamily="50" charset="-128"/>
              </a:rPr>
              <a:t>画面</a:t>
            </a:r>
            <a:r>
              <a:rPr lang="ja-JP" altLang="en-US" sz="1400" dirty="0" smtClean="0">
                <a:solidFill>
                  <a:sysClr val="windowText" lastClr="000000"/>
                </a:solidFill>
                <a:latin typeface="Meiryo UI" panose="020B0604030504040204" pitchFamily="50" charset="-128"/>
                <a:ea typeface="Meiryo UI" panose="020B0604030504040204" pitchFamily="50" charset="-128"/>
              </a:rPr>
              <a:t>から、「請求をキャンセルする」項目が選択可能</a:t>
            </a:r>
            <a:endParaRPr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79512" y="4221088"/>
            <a:ext cx="4572000" cy="307777"/>
          </a:xfrm>
          <a:prstGeom prst="rect">
            <a:avLst/>
          </a:prstGeom>
        </p:spPr>
        <p:txBody>
          <a:bodyPr>
            <a:spAutoFit/>
          </a:bodyPr>
          <a:lstStyle/>
          <a:p>
            <a:r>
              <a:rPr lang="ja-JP" altLang="en-US" sz="1400" dirty="0" smtClean="0">
                <a:solidFill>
                  <a:sysClr val="windowText" lastClr="000000"/>
                </a:solidFill>
                <a:latin typeface="Meiryo UI" panose="020B0604030504040204" pitchFamily="50" charset="-128"/>
                <a:ea typeface="Meiryo UI" panose="020B0604030504040204" pitchFamily="50" charset="-128"/>
              </a:rPr>
              <a:t>請求キャンセル画面</a:t>
            </a:r>
            <a:endParaRPr lang="en-US" altLang="ja-JP" sz="14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7321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936948" y="2434222"/>
            <a:ext cx="2976812" cy="2963093"/>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smtClean="0">
                <a:cs typeface="Malgun Gothic Semilight" panose="020B0502040204020203" pitchFamily="50" charset="-128"/>
              </a:rPr>
              <a:t>契約者</a:t>
            </a:r>
            <a:r>
              <a:rPr lang="ja-JP" altLang="en-US" dirty="0">
                <a:cs typeface="Malgun Gothic Semilight" panose="020B0502040204020203" pitchFamily="50" charset="-128"/>
              </a:rPr>
              <a:t>情報の表示を</a:t>
            </a:r>
            <a:r>
              <a:rPr lang="ja-JP" altLang="en-US" dirty="0" smtClean="0">
                <a:cs typeface="Malgun Gothic Semilight" panose="020B0502040204020203" pitchFamily="50" charset="-128"/>
              </a:rPr>
              <a:t>変更</a:t>
            </a:r>
            <a:endParaRPr lang="ja-JP" altLang="en-US" dirty="0">
              <a:cs typeface="Malgun Gothic Semilight" panose="020B0502040204020203" pitchFamily="50" charset="-128"/>
            </a:endParaRPr>
          </a:p>
        </p:txBody>
      </p:sp>
      <p:sp>
        <p:nvSpPr>
          <p:cNvPr id="15" name="正方形/長方形 14"/>
          <p:cNvSpPr/>
          <p:nvPr/>
        </p:nvSpPr>
        <p:spPr>
          <a:xfrm>
            <a:off x="107505" y="963987"/>
            <a:ext cx="7632848" cy="646331"/>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プロフィール画面の「契約者情報」項目に表示される情報にミドルネームを追加し、項目全体の表示を修正しました。</a:t>
            </a:r>
          </a:p>
        </p:txBody>
      </p:sp>
      <p:sp>
        <p:nvSpPr>
          <p:cNvPr id="9" name="正方形/長方形 8"/>
          <p:cNvSpPr/>
          <p:nvPr/>
        </p:nvSpPr>
        <p:spPr>
          <a:xfrm>
            <a:off x="936948" y="1916832"/>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修正前</a:t>
            </a:r>
            <a:endParaRPr kumimoji="1" lang="ja-JP" altLang="en-US" dirty="0"/>
          </a:p>
        </p:txBody>
      </p:sp>
      <p:sp>
        <p:nvSpPr>
          <p:cNvPr id="10" name="正方形/長方形 9"/>
          <p:cNvSpPr/>
          <p:nvPr/>
        </p:nvSpPr>
        <p:spPr>
          <a:xfrm>
            <a:off x="5148064" y="1916832"/>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修正後</a:t>
            </a:r>
            <a:endParaRPr kumimoji="1" lang="ja-JP" altLang="en-US" dirty="0"/>
          </a:p>
        </p:txBody>
      </p:sp>
      <p:sp>
        <p:nvSpPr>
          <p:cNvPr id="12" name="正方形/長方形 11"/>
          <p:cNvSpPr/>
          <p:nvPr/>
        </p:nvSpPr>
        <p:spPr>
          <a:xfrm>
            <a:off x="1041417" y="3442334"/>
            <a:ext cx="1872208" cy="238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5148064" y="2426037"/>
            <a:ext cx="2945599" cy="3255662"/>
          </a:xfrm>
          <a:prstGeom prst="rect">
            <a:avLst/>
          </a:prstGeom>
        </p:spPr>
      </p:pic>
      <p:sp>
        <p:nvSpPr>
          <p:cNvPr id="18" name="正方形/長方形 17"/>
          <p:cNvSpPr/>
          <p:nvPr/>
        </p:nvSpPr>
        <p:spPr>
          <a:xfrm>
            <a:off x="5217881" y="3442334"/>
            <a:ext cx="1152128" cy="39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4147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cs typeface="Malgun Gothic Semilight" panose="020B0502040204020203" pitchFamily="50" charset="-128"/>
              </a:rPr>
              <a:t>企業名と企業名（別名）の桁数変更</a:t>
            </a:r>
            <a:endParaRPr lang="en-US" altLang="ja-JP" dirty="0">
              <a:cs typeface="Malgun Gothic Semilight" panose="020B0502040204020203" pitchFamily="50" charset="-128"/>
            </a:endParaRPr>
          </a:p>
        </p:txBody>
      </p:sp>
      <p:sp>
        <p:nvSpPr>
          <p:cNvPr id="15" name="正方形/長方形 14"/>
          <p:cNvSpPr/>
          <p:nvPr/>
        </p:nvSpPr>
        <p:spPr>
          <a:xfrm>
            <a:off x="457200" y="948392"/>
            <a:ext cx="7848871" cy="646331"/>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法人顧客の場合の「企業名」「企業名（別名）」の桁数が</a:t>
            </a:r>
            <a:r>
              <a:rPr lang="en-US" altLang="ja-JP" dirty="0">
                <a:latin typeface="Meiryo UI" panose="020B0604030504040204" pitchFamily="50" charset="-128"/>
                <a:ea typeface="Meiryo UI" panose="020B0604030504040204" pitchFamily="50" charset="-128"/>
              </a:rPr>
              <a:t>64</a:t>
            </a:r>
            <a:r>
              <a:rPr lang="ja-JP" altLang="en-US" dirty="0">
                <a:latin typeface="Meiryo UI" panose="020B0604030504040204" pitchFamily="50" charset="-128"/>
                <a:ea typeface="Meiryo UI" panose="020B0604030504040204" pitchFamily="50" charset="-128"/>
              </a:rPr>
              <a:t>桁から</a:t>
            </a:r>
            <a:r>
              <a:rPr lang="en-US" altLang="ja-JP" dirty="0">
                <a:latin typeface="Meiryo UI" panose="020B0604030504040204" pitchFamily="50" charset="-128"/>
                <a:ea typeface="Meiryo UI" panose="020B0604030504040204" pitchFamily="50" charset="-128"/>
              </a:rPr>
              <a:t>128</a:t>
            </a:r>
            <a:r>
              <a:rPr lang="ja-JP" altLang="en-US" dirty="0">
                <a:latin typeface="Meiryo UI" panose="020B0604030504040204" pitchFamily="50" charset="-128"/>
                <a:ea typeface="Meiryo UI" panose="020B0604030504040204" pitchFamily="50" charset="-128"/>
              </a:rPr>
              <a:t>桁</a:t>
            </a:r>
            <a:r>
              <a:rPr lang="ja-JP" altLang="en-US" dirty="0" smtClean="0">
                <a:latin typeface="Meiryo UI" panose="020B0604030504040204" pitchFamily="50" charset="-128"/>
                <a:ea typeface="Meiryo UI" panose="020B0604030504040204" pitchFamily="50" charset="-128"/>
              </a:rPr>
              <a:t>に</a:t>
            </a:r>
            <a:endParaRPr lang="en-US" altLang="ja-JP" dirty="0" smtClean="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変更</a:t>
            </a:r>
            <a:r>
              <a:rPr lang="ja-JP" altLang="en-US" dirty="0">
                <a:latin typeface="Meiryo UI" panose="020B0604030504040204" pitchFamily="50" charset="-128"/>
                <a:ea typeface="Meiryo UI" panose="020B0604030504040204" pitchFamily="50" charset="-128"/>
              </a:rPr>
              <a:t>されました。</a:t>
            </a:r>
          </a:p>
        </p:txBody>
      </p:sp>
      <p:pic>
        <p:nvPicPr>
          <p:cNvPr id="13" name="図 12"/>
          <p:cNvPicPr>
            <a:picLocks noChangeAspect="1"/>
          </p:cNvPicPr>
          <p:nvPr/>
        </p:nvPicPr>
        <p:blipFill>
          <a:blip r:embed="rId3"/>
          <a:stretch>
            <a:fillRect/>
          </a:stretch>
        </p:blipFill>
        <p:spPr>
          <a:xfrm>
            <a:off x="2771800" y="1412776"/>
            <a:ext cx="3312368" cy="5176946"/>
          </a:xfrm>
          <a:prstGeom prst="rect">
            <a:avLst/>
          </a:prstGeom>
          <a:ln>
            <a:solidFill>
              <a:schemeClr val="tx1"/>
            </a:solidFill>
          </a:ln>
        </p:spPr>
      </p:pic>
      <p:sp>
        <p:nvSpPr>
          <p:cNvPr id="4" name="正方形/長方形 3"/>
          <p:cNvSpPr/>
          <p:nvPr/>
        </p:nvSpPr>
        <p:spPr>
          <a:xfrm>
            <a:off x="3059832" y="3501008"/>
            <a:ext cx="23042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059832" y="4757333"/>
            <a:ext cx="23042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4015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smtClean="0">
                <a:cs typeface="Malgun Gothic Semilight" panose="020B0502040204020203" pitchFamily="50" charset="-128"/>
              </a:rPr>
              <a:t>ニックネームの桁数変更</a:t>
            </a:r>
            <a:endParaRPr lang="en-US" altLang="ja-JP" dirty="0">
              <a:cs typeface="Malgun Gothic Semilight" panose="020B0502040204020203" pitchFamily="50" charset="-128"/>
            </a:endParaRPr>
          </a:p>
        </p:txBody>
      </p:sp>
      <p:sp>
        <p:nvSpPr>
          <p:cNvPr id="15" name="正方形/長方形 14"/>
          <p:cNvSpPr/>
          <p:nvPr/>
        </p:nvSpPr>
        <p:spPr>
          <a:xfrm>
            <a:off x="457200" y="948392"/>
            <a:ext cx="7848871" cy="369332"/>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契約者情報の「ニックネーム」の桁数が</a:t>
            </a:r>
            <a:r>
              <a:rPr lang="en-US" altLang="ja-JP" dirty="0">
                <a:latin typeface="Meiryo UI" panose="020B0604030504040204" pitchFamily="50" charset="-128"/>
                <a:ea typeface="Meiryo UI" panose="020B0604030504040204" pitchFamily="50" charset="-128"/>
              </a:rPr>
              <a:t>64</a:t>
            </a:r>
            <a:r>
              <a:rPr lang="ja-JP" altLang="en-US" dirty="0">
                <a:latin typeface="Meiryo UI" panose="020B0604030504040204" pitchFamily="50" charset="-128"/>
                <a:ea typeface="Meiryo UI" panose="020B0604030504040204" pitchFamily="50" charset="-128"/>
              </a:rPr>
              <a:t>桁から</a:t>
            </a:r>
            <a:r>
              <a:rPr lang="en-US" altLang="ja-JP" dirty="0">
                <a:latin typeface="Meiryo UI" panose="020B0604030504040204" pitchFamily="50" charset="-128"/>
                <a:ea typeface="Meiryo UI" panose="020B0604030504040204" pitchFamily="50" charset="-128"/>
              </a:rPr>
              <a:t>256</a:t>
            </a:r>
            <a:r>
              <a:rPr lang="ja-JP" altLang="en-US" dirty="0">
                <a:latin typeface="Meiryo UI" panose="020B0604030504040204" pitchFamily="50" charset="-128"/>
                <a:ea typeface="Meiryo UI" panose="020B0604030504040204" pitchFamily="50" charset="-128"/>
              </a:rPr>
              <a:t>桁に変更されました。</a:t>
            </a:r>
          </a:p>
        </p:txBody>
      </p:sp>
      <p:pic>
        <p:nvPicPr>
          <p:cNvPr id="2" name="図 1"/>
          <p:cNvPicPr>
            <a:picLocks noChangeAspect="1"/>
          </p:cNvPicPr>
          <p:nvPr/>
        </p:nvPicPr>
        <p:blipFill>
          <a:blip r:embed="rId3"/>
          <a:stretch>
            <a:fillRect/>
          </a:stretch>
        </p:blipFill>
        <p:spPr>
          <a:xfrm>
            <a:off x="2699792" y="1372294"/>
            <a:ext cx="3614804" cy="5120089"/>
          </a:xfrm>
          <a:prstGeom prst="rect">
            <a:avLst/>
          </a:prstGeom>
          <a:ln>
            <a:solidFill>
              <a:schemeClr val="tx1"/>
            </a:solidFill>
          </a:ln>
        </p:spPr>
      </p:pic>
      <p:sp>
        <p:nvSpPr>
          <p:cNvPr id="8" name="正方形/長方形 7"/>
          <p:cNvSpPr/>
          <p:nvPr/>
        </p:nvSpPr>
        <p:spPr>
          <a:xfrm>
            <a:off x="2987824" y="4581128"/>
            <a:ext cx="23042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5804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718599" y="1556792"/>
            <a:ext cx="7706801" cy="3553321"/>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cs typeface="Malgun Gothic Semilight" panose="020B0502040204020203" pitchFamily="50" charset="-128"/>
              </a:rPr>
              <a:t>サービスの有効期間の表示</a:t>
            </a:r>
            <a:endParaRPr lang="en-US" altLang="ja-JP" dirty="0">
              <a:cs typeface="Malgun Gothic Semilight" panose="020B0502040204020203" pitchFamily="50" charset="-128"/>
            </a:endParaRPr>
          </a:p>
        </p:txBody>
      </p:sp>
      <p:sp>
        <p:nvSpPr>
          <p:cNvPr id="15" name="正方形/長方形 14"/>
          <p:cNvSpPr/>
          <p:nvPr/>
        </p:nvSpPr>
        <p:spPr>
          <a:xfrm>
            <a:off x="107505" y="963987"/>
            <a:ext cx="7632848" cy="369332"/>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サービスの有効期間がダウンロード画面に表示されるようになりました。</a:t>
            </a:r>
          </a:p>
        </p:txBody>
      </p:sp>
      <p:sp>
        <p:nvSpPr>
          <p:cNvPr id="10" name="正方形/長方形 9"/>
          <p:cNvSpPr/>
          <p:nvPr/>
        </p:nvSpPr>
        <p:spPr>
          <a:xfrm>
            <a:off x="5940152" y="3789040"/>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259632" y="3019084"/>
            <a:ext cx="2088232" cy="481924"/>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83568" y="4847753"/>
            <a:ext cx="7072770" cy="369332"/>
          </a:xfrm>
          <a:prstGeom prst="rect">
            <a:avLst/>
          </a:prstGeom>
          <a:solidFill>
            <a:schemeClr val="bg1"/>
          </a:solidFill>
        </p:spPr>
        <p:txBody>
          <a:bodyPr wrap="non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対象日を廃止前の日付にすることで、サービスの内容がダウンロードできます。</a:t>
            </a:r>
            <a:endPar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endParaRPr>
          </a:p>
        </p:txBody>
      </p:sp>
      <p:cxnSp>
        <p:nvCxnSpPr>
          <p:cNvPr id="16" name="直線コネクタ 15"/>
          <p:cNvCxnSpPr/>
          <p:nvPr/>
        </p:nvCxnSpPr>
        <p:spPr>
          <a:xfrm flipH="1">
            <a:off x="1979712" y="3509815"/>
            <a:ext cx="360040" cy="1368152"/>
          </a:xfrm>
          <a:prstGeom prst="lin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17258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94" y="1646270"/>
            <a:ext cx="6660232" cy="1493386"/>
          </a:xfrm>
          <a:prstGeom prst="rect">
            <a:avLst/>
          </a:prstGeom>
          <a:ln>
            <a:solidFill>
              <a:schemeClr val="tx1"/>
            </a:solidFill>
          </a:ln>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smtClean="0">
                <a:cs typeface="Malgun Gothic Semilight" panose="020B0502040204020203" pitchFamily="50" charset="-128"/>
              </a:rPr>
              <a:t>従量課金の消費税率の％表示</a:t>
            </a:r>
            <a:endParaRPr lang="en-US" altLang="ja-JP" dirty="0">
              <a:cs typeface="Malgun Gothic Semilight" panose="020B0502040204020203" pitchFamily="50" charset="-128"/>
            </a:endParaRPr>
          </a:p>
        </p:txBody>
      </p:sp>
      <p:sp>
        <p:nvSpPr>
          <p:cNvPr id="15" name="正方形/長方形 14"/>
          <p:cNvSpPr/>
          <p:nvPr/>
        </p:nvSpPr>
        <p:spPr>
          <a:xfrm>
            <a:off x="107505" y="963987"/>
            <a:ext cx="7632848" cy="369332"/>
          </a:xfrm>
          <a:prstGeom prst="rect">
            <a:avLst/>
          </a:prstGeom>
        </p:spPr>
        <p:txBody>
          <a:bodyPr wrap="square">
            <a:spAutoFit/>
          </a:bodyPr>
          <a:lstStyle/>
          <a:p>
            <a:pPr lvl="0">
              <a:defRPr/>
            </a:pPr>
            <a:r>
              <a:rPr lang="ja-JP" altLang="en-US" dirty="0" smtClean="0">
                <a:latin typeface="Meiryo UI" panose="020B0604030504040204" pitchFamily="50" charset="-128"/>
                <a:ea typeface="Meiryo UI" panose="020B0604030504040204" pitchFamily="50" charset="-128"/>
              </a:rPr>
              <a:t>従量課金の消費税率に「％」が表示されるようになりました。</a:t>
            </a:r>
            <a:endParaRPr lang="ja-JP" altLang="en-US" dirty="0">
              <a:latin typeface="Meiryo UI" panose="020B0604030504040204" pitchFamily="50" charset="-128"/>
              <a:ea typeface="Meiryo UI" panose="020B0604030504040204" pitchFamily="50" charset="-128"/>
            </a:endParaRPr>
          </a:p>
        </p:txBody>
      </p:sp>
      <p:sp>
        <p:nvSpPr>
          <p:cNvPr id="10" name="正方形/長方形 9"/>
          <p:cNvSpPr/>
          <p:nvPr/>
        </p:nvSpPr>
        <p:spPr>
          <a:xfrm>
            <a:off x="3950925" y="2431794"/>
            <a:ext cx="765091" cy="5957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a:stretch>
            <a:fillRect/>
          </a:stretch>
        </p:blipFill>
        <p:spPr>
          <a:xfrm>
            <a:off x="657159" y="3792477"/>
            <a:ext cx="8117713" cy="1902704"/>
          </a:xfrm>
          <a:prstGeom prst="rect">
            <a:avLst/>
          </a:prstGeom>
          <a:ln>
            <a:solidFill>
              <a:schemeClr val="tx1"/>
            </a:solidFill>
          </a:ln>
        </p:spPr>
      </p:pic>
      <p:sp>
        <p:nvSpPr>
          <p:cNvPr id="12" name="正方形/長方形 11"/>
          <p:cNvSpPr/>
          <p:nvPr/>
        </p:nvSpPr>
        <p:spPr>
          <a:xfrm>
            <a:off x="4932040" y="4869160"/>
            <a:ext cx="765091" cy="5957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4333470" y="3027526"/>
            <a:ext cx="981115" cy="1841634"/>
          </a:xfrm>
          <a:prstGeom prst="line">
            <a:avLst/>
          </a:prstGeom>
          <a:no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8" name="正方形/長方形 7"/>
          <p:cNvSpPr/>
          <p:nvPr/>
        </p:nvSpPr>
        <p:spPr>
          <a:xfrm>
            <a:off x="484170" y="1654584"/>
            <a:ext cx="809035" cy="12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商品</a:t>
            </a:r>
            <a:r>
              <a:rPr kumimoji="1" lang="en-US" altLang="ja-JP" sz="800" dirty="0" smtClean="0">
                <a:solidFill>
                  <a:schemeClr val="tx1"/>
                </a:solidFill>
                <a:latin typeface="Meiryo UI" panose="020B0604030504040204" pitchFamily="50" charset="-128"/>
                <a:ea typeface="Meiryo UI" panose="020B0604030504040204" pitchFamily="50" charset="-128"/>
              </a:rPr>
              <a:t>A</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664376" y="3847172"/>
            <a:ext cx="955296" cy="12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商品</a:t>
            </a:r>
            <a:r>
              <a:rPr kumimoji="1" lang="en-US" altLang="ja-JP" sz="800" dirty="0" smtClean="0">
                <a:solidFill>
                  <a:schemeClr val="tx1"/>
                </a:solidFill>
                <a:latin typeface="Meiryo UI" panose="020B0604030504040204" pitchFamily="50" charset="-128"/>
                <a:ea typeface="Meiryo UI" panose="020B0604030504040204" pitchFamily="50" charset="-128"/>
              </a:rPr>
              <a:t>A</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571107" y="2682031"/>
            <a:ext cx="1048565" cy="265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err="1" smtClean="0">
                <a:solidFill>
                  <a:schemeClr val="tx1"/>
                </a:solidFill>
                <a:latin typeface="Meiryo UI" panose="020B0604030504040204" pitchFamily="50" charset="-128"/>
                <a:ea typeface="Meiryo UI" panose="020B0604030504040204" pitchFamily="50" charset="-128"/>
              </a:rPr>
              <a:t>xxxxxxxx</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971600" y="5085625"/>
            <a:ext cx="1080119" cy="35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err="1" smtClean="0">
                <a:solidFill>
                  <a:schemeClr val="tx1"/>
                </a:solidFill>
                <a:latin typeface="Meiryo UI" panose="020B0604030504040204" pitchFamily="50" charset="-128"/>
                <a:ea typeface="Meiryo UI" panose="020B0604030504040204" pitchFamily="50" charset="-128"/>
              </a:rPr>
              <a:t>xxxxxxxx</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4332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9184"/>
          </a:xfrm>
        </p:spPr>
        <p:txBody>
          <a:bodyPr>
            <a:normAutofit fontScale="90000"/>
          </a:bodyPr>
          <a:lstStyle/>
          <a:p>
            <a:r>
              <a:rPr lang="en-US" altLang="ja-JP" dirty="0"/>
              <a:t>6</a:t>
            </a:r>
            <a:r>
              <a:rPr lang="ja-JP" altLang="en-US" dirty="0" smtClean="0"/>
              <a:t>月版リリースノート</a:t>
            </a:r>
            <a:endParaRPr kumimoji="1" lang="ja-JP" altLang="en-US" dirty="0"/>
          </a:p>
        </p:txBody>
      </p:sp>
      <p:sp>
        <p:nvSpPr>
          <p:cNvPr id="27" name="正方形/長方形 26"/>
          <p:cNvSpPr/>
          <p:nvPr/>
        </p:nvSpPr>
        <p:spPr>
          <a:xfrm>
            <a:off x="107505" y="963987"/>
            <a:ext cx="7632848"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・クラウド型フルフィルメントサービスの変更点としては以下の通り。</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59490859"/>
              </p:ext>
            </p:extLst>
          </p:nvPr>
        </p:nvGraphicFramePr>
        <p:xfrm>
          <a:off x="323528" y="1394440"/>
          <a:ext cx="8424936" cy="4876800"/>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1407081105"/>
                    </a:ext>
                  </a:extLst>
                </a:gridCol>
                <a:gridCol w="1800200">
                  <a:extLst>
                    <a:ext uri="{9D8B030D-6E8A-4147-A177-3AD203B41FA5}">
                      <a16:colId xmlns:a16="http://schemas.microsoft.com/office/drawing/2014/main" val="3609417813"/>
                    </a:ext>
                  </a:extLst>
                </a:gridCol>
                <a:gridCol w="4608512">
                  <a:extLst>
                    <a:ext uri="{9D8B030D-6E8A-4147-A177-3AD203B41FA5}">
                      <a16:colId xmlns:a16="http://schemas.microsoft.com/office/drawing/2014/main" val="1035518573"/>
                    </a:ext>
                  </a:extLst>
                </a:gridCol>
                <a:gridCol w="864096">
                  <a:extLst>
                    <a:ext uri="{9D8B030D-6E8A-4147-A177-3AD203B41FA5}">
                      <a16:colId xmlns:a16="http://schemas.microsoft.com/office/drawing/2014/main" val="1837175988"/>
                    </a:ext>
                  </a:extLst>
                </a:gridCol>
              </a:tblGrid>
              <a:tr h="0">
                <a:tc>
                  <a:txBody>
                    <a:bodyPr/>
                    <a:lstStyle/>
                    <a:p>
                      <a:pPr algn="ctr"/>
                      <a:r>
                        <a:rPr kumimoji="1" lang="ja-JP" altLang="en-US" sz="1100" b="1" dirty="0" smtClean="0">
                          <a:latin typeface="Meiryo UI" panose="020B0604030504040204" pitchFamily="50" charset="-128"/>
                          <a:ea typeface="Meiryo UI" panose="020B0604030504040204" pitchFamily="50" charset="-128"/>
                        </a:rPr>
                        <a:t>カテゴリ</a:t>
                      </a:r>
                      <a:endParaRPr kumimoji="1" lang="ja-JP" altLang="en-US" sz="1100" b="1"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変更概要</a:t>
                      </a:r>
                      <a:endParaRPr kumimoji="1" lang="ja-JP" altLang="en-US" sz="1100" b="1"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変更詳細</a:t>
                      </a:r>
                      <a:endParaRPr kumimoji="1" lang="ja-JP" altLang="en-US" sz="1100" b="1"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参考ページ</a:t>
                      </a:r>
                      <a:endParaRPr kumimoji="1" lang="ja-JP" altLang="en-US" sz="1100" b="1"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8501447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の変更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クレジットカード有効性チェックの</a:t>
                      </a:r>
                      <a:r>
                        <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rPr>
                        <a:t/>
                      </a:r>
                      <a:br>
                        <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エラーメッセージのパターン追加</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err="1" smtClean="0">
                          <a:latin typeface="Meiryo UI" panose="020B0604030504040204" pitchFamily="50" charset="-128"/>
                          <a:ea typeface="Meiryo UI" panose="020B0604030504040204" pitchFamily="50" charset="-128"/>
                        </a:rPr>
                        <a:t>SmartBilling</a:t>
                      </a:r>
                      <a:r>
                        <a:rPr kumimoji="1" lang="ja-JP" altLang="en-US" sz="1100" dirty="0" smtClean="0">
                          <a:latin typeface="Meiryo UI" panose="020B0604030504040204" pitchFamily="50" charset="-128"/>
                          <a:ea typeface="Meiryo UI" panose="020B0604030504040204" pitchFamily="50" charset="-128"/>
                        </a:rPr>
                        <a:t>連携でクレジットカード払いを利用する際、カード有効性チェックのエラーメッセージに新しいパターンが追加されました。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P.22</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3736922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レポート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レポート（顧客情報）の項目追加</a:t>
                      </a:r>
                      <a:endParaRPr kumimoji="1" lang="en-US" altLang="ja-JP" sz="11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err="1" smtClean="0">
                          <a:latin typeface="Meiryo UI" panose="020B0604030504040204" pitchFamily="50" charset="-128"/>
                          <a:ea typeface="Meiryo UI" panose="020B0604030504040204" pitchFamily="50" charset="-128"/>
                        </a:rPr>
                        <a:t>SmartBilling</a:t>
                      </a:r>
                      <a:r>
                        <a:rPr lang="ja-JP" altLang="en-US" sz="1100" dirty="0" smtClean="0">
                          <a:solidFill>
                            <a:srgbClr val="000000"/>
                          </a:solidFill>
                          <a:latin typeface="Meiryo UI" panose="020B0604030504040204" pitchFamily="50" charset="-128"/>
                          <a:ea typeface="Meiryo UI" panose="020B0604030504040204" pitchFamily="50" charset="-128"/>
                        </a:rPr>
                        <a:t>項目追加に伴い、顧客情報レポートの項目を追加しました。</a:t>
                      </a:r>
                      <a:endParaRPr lang="ja-JP" altLang="en-US" sz="1100" dirty="0" smtClean="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P.23,24</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5383304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不具合修正</a:t>
                      </a:r>
                      <a:endParaRPr kumimoji="1" lang="en-US" altLang="ja-JP" sz="11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mtClean="0">
                          <a:latin typeface="Meiryo UI" panose="020B0604030504040204" pitchFamily="50" charset="-128"/>
                          <a:ea typeface="Meiryo UI" panose="020B0604030504040204" pitchFamily="50" charset="-128"/>
                          <a:cs typeface="Malgun Gothic Semilight" panose="020B0502040204020203" pitchFamily="50" charset="-128"/>
                        </a:rPr>
                        <a:t>連絡先情報の不具合修正</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smtClean="0">
                          <a:latin typeface="Meiryo UI" panose="020B0604030504040204" pitchFamily="50" charset="-128"/>
                          <a:ea typeface="Meiryo UI" panose="020B0604030504040204" pitchFamily="50" charset="-128"/>
                        </a:rPr>
                        <a:t>UI</a:t>
                      </a:r>
                      <a:r>
                        <a:rPr kumimoji="1" lang="ja-JP" altLang="en-US" sz="1100" smtClean="0">
                          <a:latin typeface="Meiryo UI" panose="020B0604030504040204" pitchFamily="50" charset="-128"/>
                          <a:ea typeface="Meiryo UI" panose="020B0604030504040204" pitchFamily="50" charset="-128"/>
                        </a:rPr>
                        <a:t>を介して連絡先アドレスを更新すると、連絡先データが増えていく不具合が修正されました。</a:t>
                      </a:r>
                      <a:endParaRPr kumimoji="1" lang="ja-JP" altLang="en-US" sz="1100" dirty="0" smtClean="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P.25</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5164154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不具合修正</a:t>
                      </a:r>
                      <a:endParaRPr kumimoji="1" lang="en-US" altLang="ja-JP" sz="11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請求定義の動作不具合修正</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定期払料金の “提供商品に対する請求発生の定義” に設定した定義通りに請求が動かない不具合が修正されました。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P.26</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263223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翻訳の変更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請求書送付先の項目名変更</a:t>
                      </a:r>
                      <a:endParaRPr kumimoji="1" lang="en-US" altLang="ja-JP" sz="11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請求書送付先の項目名を変更しました。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P.27</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4606822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翻訳の変更</a:t>
                      </a:r>
                    </a:p>
                  </a:txBody>
                  <a:tcPr/>
                </a:tc>
                <a:tc>
                  <a:txBody>
                    <a:bodyPr/>
                    <a:lstStyle/>
                    <a:p>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タスク</a:t>
                      </a:r>
                      <a:r>
                        <a:rPr kumimoji="1" lang="ja-JP" altLang="en-US" sz="1100" dirty="0" smtClean="0">
                          <a:latin typeface="Meiryo UI" panose="020B0604030504040204" pitchFamily="50" charset="-128"/>
                          <a:ea typeface="Meiryo UI" panose="020B0604030504040204" pitchFamily="50" charset="-128"/>
                        </a:rPr>
                        <a:t>に関する翻訳変更</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関連サービス（</a:t>
                      </a:r>
                      <a:r>
                        <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rPr>
                        <a:t>Capability</a:t>
                      </a: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）によるエラーが発生したときのタスク画面にて、翻訳変更しました</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rPr>
                        <a:t>P.28</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5555226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翻訳の変更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免税に関する翻訳変更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免税に関する顧客情報や請求情報を翻訳変更しました</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rPr>
                        <a:t>P.29</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9071290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翻訳の変更</a:t>
                      </a:r>
                    </a:p>
                  </a:txBody>
                  <a:tcPr/>
                </a:tc>
                <a:tc>
                  <a:txBody>
                    <a:bodyPr/>
                    <a:lstStyle/>
                    <a:p>
                      <a:r>
                        <a:rPr kumimoji="1" lang="ja-JP" altLang="en-US" sz="1100" dirty="0" smtClean="0">
                          <a:latin typeface="Meiryo UI" panose="020B0604030504040204" pitchFamily="50" charset="-128"/>
                          <a:ea typeface="Meiryo UI" panose="020B0604030504040204" pitchFamily="50" charset="-128"/>
                        </a:rPr>
                        <a:t>担当者に関する翻訳変更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パーティーの個人を担当者として翻訳変更しました</a:t>
                      </a: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rPr>
                        <a:t>P.30</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4044376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翻訳の変更</a:t>
                      </a:r>
                    </a:p>
                  </a:txBody>
                  <a:tcPr/>
                </a:tc>
                <a:tc>
                  <a:txBody>
                    <a:bodyPr/>
                    <a:lstStyle/>
                    <a:p>
                      <a:r>
                        <a:rPr kumimoji="1" lang="ja-JP" altLang="en-US" sz="1100" dirty="0" smtClean="0">
                          <a:latin typeface="Meiryo UI" panose="020B0604030504040204" pitchFamily="50" charset="-128"/>
                          <a:ea typeface="Meiryo UI" panose="020B0604030504040204" pitchFamily="50" charset="-128"/>
                        </a:rPr>
                        <a:t>請求間隔に関する翻訳変更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請求間隔が</a:t>
                      </a:r>
                      <a:r>
                        <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rPr>
                        <a:t>2</a:t>
                      </a: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か月以上の場合の表記に関する翻訳変更しました</a:t>
                      </a: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rPr>
                        <a:t>P.31</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1453881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翻訳の変更</a:t>
                      </a:r>
                    </a:p>
                  </a:txBody>
                  <a:tcPr/>
                </a:tc>
                <a:tc>
                  <a:txBody>
                    <a:bodyPr/>
                    <a:lstStyle/>
                    <a:p>
                      <a:r>
                        <a:rPr kumimoji="1" lang="ja-JP" altLang="en-US" sz="1100" dirty="0" smtClean="0">
                          <a:latin typeface="Meiryo UI" panose="020B0604030504040204" pitchFamily="50" charset="-128"/>
                          <a:ea typeface="Meiryo UI" panose="020B0604030504040204" pitchFamily="50" charset="-128"/>
                        </a:rPr>
                        <a:t>ポイントに関する翻訳変更</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ポイントに関する顧客画面、オーダ画面の翻訳変更しました</a:t>
                      </a:r>
                      <a:endPar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P.32,33</a:t>
                      </a:r>
                      <a:endPar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257190582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マニュアルの更新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料金モデルマニュアルの更新</a:t>
                      </a:r>
                      <a:endParaRPr kumimoji="1" lang="en-US" altLang="ja-JP" sz="11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料金モデルのマニュアルについて更新を行いました。</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P.34</a:t>
                      </a: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9876423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その他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err="1" smtClean="0">
                          <a:latin typeface="Meiryo UI" panose="020B0604030504040204" pitchFamily="50" charset="-128"/>
                          <a:ea typeface="Meiryo UI" panose="020B0604030504040204" pitchFamily="50" charset="-128"/>
                        </a:rPr>
                        <a:t>Infonova</a:t>
                      </a:r>
                      <a:r>
                        <a:rPr kumimoji="1" lang="ja-JP" altLang="en-US" sz="1100" dirty="0" smtClean="0">
                          <a:latin typeface="Meiryo UI" panose="020B0604030504040204" pitchFamily="50" charset="-128"/>
                          <a:ea typeface="Meiryo UI" panose="020B0604030504040204" pitchFamily="50" charset="-128"/>
                        </a:rPr>
                        <a:t>の改善・不具合修正</a:t>
                      </a:r>
                      <a:endParaRPr kumimoji="1" lang="en-US" altLang="ja-JP" sz="11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9.0.31</a:t>
                      </a:r>
                      <a:r>
                        <a:rPr lang="ja-JP" altLang="en-US" sz="1100" dirty="0" smtClean="0">
                          <a:latin typeface="Meiryo UI" panose="020B0604030504040204" pitchFamily="50" charset="-128"/>
                          <a:ea typeface="Meiryo UI" panose="020B0604030504040204" pitchFamily="50" charset="-128"/>
                        </a:rPr>
                        <a:t> → </a:t>
                      </a:r>
                      <a:r>
                        <a:rPr lang="en-US" altLang="ja-JP" sz="1100" dirty="0" smtClean="0">
                          <a:latin typeface="Meiryo UI" panose="020B0604030504040204" pitchFamily="50" charset="-128"/>
                          <a:ea typeface="Meiryo UI" panose="020B0604030504040204" pitchFamily="50" charset="-128"/>
                        </a:rPr>
                        <a:t>9.0.37</a:t>
                      </a:r>
                      <a:r>
                        <a:rPr lang="ja-JP" altLang="en-US" sz="1100" dirty="0" smtClean="0">
                          <a:latin typeface="Meiryo UI" panose="020B0604030504040204" pitchFamily="50" charset="-128"/>
                          <a:ea typeface="Meiryo UI" panose="020B0604030504040204" pitchFamily="50" charset="-128"/>
                        </a:rPr>
                        <a:t>へアップデート</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7000240"/>
                  </a:ext>
                </a:extLst>
              </a:tr>
            </a:tbl>
          </a:graphicData>
        </a:graphic>
      </p:graphicFrame>
    </p:spTree>
    <p:extLst>
      <p:ext uri="{BB962C8B-B14F-4D97-AF65-F5344CB8AC3E}">
        <p14:creationId xmlns:p14="http://schemas.microsoft.com/office/powerpoint/2010/main" val="3448435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46414" y="1708429"/>
            <a:ext cx="5314379" cy="3337112"/>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スクロールバーの表示</a:t>
            </a:r>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オプションサービス追加時の</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ポップアップとバンドル編集時のポップアップに</a:t>
            </a:r>
            <a:endPar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スクロールバー</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が表示されるようになりました。</a:t>
            </a:r>
          </a:p>
        </p:txBody>
      </p:sp>
      <p:sp>
        <p:nvSpPr>
          <p:cNvPr id="10" name="正方形/長方形 9"/>
          <p:cNvSpPr/>
          <p:nvPr/>
        </p:nvSpPr>
        <p:spPr>
          <a:xfrm>
            <a:off x="7020273" y="2160298"/>
            <a:ext cx="1666528" cy="2708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323528" y="3019471"/>
            <a:ext cx="5471632" cy="3456384"/>
          </a:xfrm>
          <a:prstGeom prst="rect">
            <a:avLst/>
          </a:prstGeom>
        </p:spPr>
      </p:pic>
      <p:sp>
        <p:nvSpPr>
          <p:cNvPr id="16" name="正方形/長方形 15"/>
          <p:cNvSpPr/>
          <p:nvPr/>
        </p:nvSpPr>
        <p:spPr>
          <a:xfrm>
            <a:off x="3009038" y="3481194"/>
            <a:ext cx="1666528" cy="2828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3631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smtClean="0"/>
              <a:t>「料金の詳細」の</a:t>
            </a:r>
            <a:r>
              <a:rPr lang="ja-JP" altLang="en-US" dirty="0"/>
              <a:t>表示</a:t>
            </a:r>
          </a:p>
        </p:txBody>
      </p:sp>
      <p:sp>
        <p:nvSpPr>
          <p:cNvPr id="15" name="正方形/長方形 14"/>
          <p:cNvSpPr/>
          <p:nvPr/>
        </p:nvSpPr>
        <p:spPr>
          <a:xfrm>
            <a:off x="107504" y="963987"/>
            <a:ext cx="8352927"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サービスのみに料金設定がされている場合にも「料金の詳細」が表示されるようになりました。</a:t>
            </a:r>
            <a:endParaRPr lang="ja-JP" altLang="en-US"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5" name="図 4"/>
          <p:cNvPicPr>
            <a:picLocks noChangeAspect="1"/>
          </p:cNvPicPr>
          <p:nvPr/>
        </p:nvPicPr>
        <p:blipFill>
          <a:blip r:embed="rId3"/>
          <a:stretch>
            <a:fillRect/>
          </a:stretch>
        </p:blipFill>
        <p:spPr>
          <a:xfrm>
            <a:off x="1043608" y="1628800"/>
            <a:ext cx="6863085" cy="4320480"/>
          </a:xfrm>
          <a:prstGeom prst="rect">
            <a:avLst/>
          </a:prstGeom>
        </p:spPr>
      </p:pic>
      <p:sp>
        <p:nvSpPr>
          <p:cNvPr id="9" name="正方形/長方形 8"/>
          <p:cNvSpPr/>
          <p:nvPr/>
        </p:nvSpPr>
        <p:spPr>
          <a:xfrm>
            <a:off x="1259632" y="3789040"/>
            <a:ext cx="5400600"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7255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67544" y="188640"/>
            <a:ext cx="7571184" cy="619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sz="2800" dirty="0">
                <a:cs typeface="Malgun Gothic Semilight" panose="020B0502040204020203" pitchFamily="50" charset="-128"/>
              </a:rPr>
              <a:t>クレジットカード有効性チェック</a:t>
            </a:r>
            <a:r>
              <a:rPr lang="ja-JP" altLang="en-US" sz="2800" dirty="0" smtClean="0">
                <a:cs typeface="Malgun Gothic Semilight" panose="020B0502040204020203" pitchFamily="50" charset="-128"/>
              </a:rPr>
              <a:t>のエラーメッセージ</a:t>
            </a:r>
            <a:r>
              <a:rPr lang="ja-JP" altLang="en-US" sz="2800" dirty="0">
                <a:cs typeface="Malgun Gothic Semilight" panose="020B0502040204020203" pitchFamily="50" charset="-128"/>
              </a:rPr>
              <a:t>のパターン</a:t>
            </a:r>
            <a:r>
              <a:rPr lang="ja-JP" altLang="en-US" sz="2800" dirty="0" smtClean="0">
                <a:cs typeface="Malgun Gothic Semilight" panose="020B0502040204020203" pitchFamily="50" charset="-128"/>
              </a:rPr>
              <a:t>追加</a:t>
            </a:r>
            <a:endParaRPr lang="en-US" altLang="ja-JP" sz="2800" dirty="0">
              <a:cs typeface="Malgun Gothic Semilight" panose="020B0502040204020203" pitchFamily="50" charset="-128"/>
            </a:endParaRPr>
          </a:p>
        </p:txBody>
      </p:sp>
      <p:sp>
        <p:nvSpPr>
          <p:cNvPr id="15" name="正方形/長方形 14"/>
          <p:cNvSpPr/>
          <p:nvPr/>
        </p:nvSpPr>
        <p:spPr>
          <a:xfrm>
            <a:off x="323528" y="968241"/>
            <a:ext cx="8064896" cy="1092607"/>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rPr>
              <a:t>SmartBilling</a:t>
            </a:r>
            <a:r>
              <a:rPr lang="ja-JP" altLang="en-US" dirty="0">
                <a:latin typeface="Meiryo UI" panose="020B0604030504040204" pitchFamily="50" charset="-128"/>
                <a:ea typeface="Meiryo UI" panose="020B0604030504040204" pitchFamily="50" charset="-128"/>
              </a:rPr>
              <a:t>連携でクレジットカード払いを利用する際、カード有効性チェックのエラーメッセージに新しいパターンが追加されました。</a:t>
            </a:r>
            <a:endParaRPr lang="ja-JP" altLang="en-US" sz="900" dirty="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algun Gothic Semilight" panose="020B0502040204020203" pitchFamily="50" charset="-128"/>
              </a:rPr>
              <a:t/>
            </a:r>
            <a:br>
              <a:rPr lang="en-US" altLang="ja-JP" sz="900" dirty="0" smtClean="0">
                <a:latin typeface="Meiryo UI" panose="020B0604030504040204" pitchFamily="50" charset="-128"/>
                <a:ea typeface="Meiryo UI" panose="020B0604030504040204" pitchFamily="50" charset="-128"/>
                <a:cs typeface="Malgun Gothic Semilight" panose="020B0502040204020203" pitchFamily="50" charset="-128"/>
              </a:rPr>
            </a:b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メンテナンス等で</a:t>
            </a:r>
            <a:r>
              <a:rPr lang="en-US" altLang="ja-JP" dirty="0" err="1" smtClean="0">
                <a:latin typeface="Meiryo UI" panose="020B0604030504040204" pitchFamily="50" charset="-128"/>
                <a:ea typeface="Meiryo UI" panose="020B0604030504040204" pitchFamily="50" charset="-128"/>
                <a:cs typeface="Malgun Gothic Semilight" panose="020B0502040204020203" pitchFamily="50" charset="-128"/>
              </a:rPr>
              <a:t>SmartBilling</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と通信できない場合は、下記のメッセージが表示されます。</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16" name="図 15"/>
          <p:cNvPicPr>
            <a:picLocks noChangeAspect="1"/>
          </p:cNvPicPr>
          <p:nvPr/>
        </p:nvPicPr>
        <p:blipFill rotWithShape="1">
          <a:blip r:embed="rId3"/>
          <a:srcRect l="6448" t="16228" r="36685" b="27515"/>
          <a:stretch/>
        </p:blipFill>
        <p:spPr>
          <a:xfrm>
            <a:off x="323529" y="1988840"/>
            <a:ext cx="7056784" cy="4032448"/>
          </a:xfrm>
          <a:prstGeom prst="rect">
            <a:avLst/>
          </a:prstGeom>
        </p:spPr>
      </p:pic>
      <p:sp>
        <p:nvSpPr>
          <p:cNvPr id="17" name="正方形/長方形 16"/>
          <p:cNvSpPr/>
          <p:nvPr/>
        </p:nvSpPr>
        <p:spPr>
          <a:xfrm>
            <a:off x="4788024" y="4725144"/>
            <a:ext cx="1903299"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角丸四角形吹き出し 17"/>
          <p:cNvSpPr/>
          <p:nvPr/>
        </p:nvSpPr>
        <p:spPr>
          <a:xfrm>
            <a:off x="899592" y="6093296"/>
            <a:ext cx="5143659" cy="715089"/>
          </a:xfrm>
          <a:prstGeom prst="wedgeRoundRectCallout">
            <a:avLst>
              <a:gd name="adj1" fmla="val 45468"/>
              <a:gd name="adj2" fmla="val -120864"/>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smtClean="0">
                <a:latin typeface="Meiryo UI" panose="020B0604030504040204" pitchFamily="50" charset="-128"/>
                <a:ea typeface="Meiryo UI" panose="020B0604030504040204" pitchFamily="50" charset="-128"/>
              </a:rPr>
              <a:t>ただいま、クレジットカード登録はご利用いただけません。</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ご不便をおかけしますが、しばらくお待ちください。</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0226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9184"/>
          </a:xfrm>
        </p:spPr>
        <p:txBody>
          <a:bodyPr>
            <a:noAutofit/>
          </a:bodyPr>
          <a:lstStyle/>
          <a:p>
            <a:pPr lvl="0" algn="l" defTabSz="844083" fontAlgn="auto">
              <a:lnSpc>
                <a:spcPct val="100000"/>
              </a:lnSpc>
              <a:spcBef>
                <a:spcPts val="0"/>
              </a:spcBef>
              <a:spcAft>
                <a:spcPts val="0"/>
              </a:spcAft>
            </a:pPr>
            <a:r>
              <a:rPr lang="ja-JP" altLang="en-US" sz="3600" dirty="0" smtClean="0">
                <a:solidFill>
                  <a:prstClr val="black"/>
                </a:solidFill>
              </a:rPr>
              <a:t>レポート</a:t>
            </a:r>
            <a:r>
              <a:rPr lang="en-US" altLang="ja-JP" sz="3600" dirty="0" smtClean="0">
                <a:solidFill>
                  <a:prstClr val="black"/>
                </a:solidFill>
              </a:rPr>
              <a:t>(</a:t>
            </a:r>
            <a:r>
              <a:rPr lang="ja-JP" altLang="en-US" sz="3600" dirty="0" smtClean="0">
                <a:solidFill>
                  <a:prstClr val="black"/>
                </a:solidFill>
              </a:rPr>
              <a:t>顧客情報</a:t>
            </a:r>
            <a:r>
              <a:rPr lang="en-US" altLang="ja-JP" sz="3600" dirty="0" smtClean="0">
                <a:solidFill>
                  <a:prstClr val="black"/>
                </a:solidFill>
              </a:rPr>
              <a:t>)</a:t>
            </a:r>
            <a:r>
              <a:rPr lang="ja-JP" altLang="en-US" sz="3600" dirty="0" smtClean="0">
                <a:solidFill>
                  <a:prstClr val="black"/>
                </a:solidFill>
              </a:rPr>
              <a:t>の項目</a:t>
            </a:r>
            <a:r>
              <a:rPr lang="ja-JP" altLang="en-US" sz="3600" dirty="0" smtClean="0">
                <a:solidFill>
                  <a:prstClr val="black"/>
                </a:solidFill>
              </a:rPr>
              <a:t>追加</a:t>
            </a:r>
            <a:r>
              <a:rPr lang="en-US" altLang="ja-JP" sz="3600" dirty="0" smtClean="0">
                <a:solidFill>
                  <a:prstClr val="black"/>
                </a:solidFill>
              </a:rPr>
              <a:t>(1/2)</a:t>
            </a:r>
            <a:endParaRPr lang="ja-JP" altLang="en-US" sz="3600" dirty="0">
              <a:solidFill>
                <a:prstClr val="black"/>
              </a:solidFill>
            </a:endParaRPr>
          </a:p>
        </p:txBody>
      </p:sp>
      <p:sp>
        <p:nvSpPr>
          <p:cNvPr id="4" name="正方形/長方形 3"/>
          <p:cNvSpPr/>
          <p:nvPr/>
        </p:nvSpPr>
        <p:spPr>
          <a:xfrm>
            <a:off x="107504" y="836712"/>
            <a:ext cx="7632848"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顧客情報に以下の情報が</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出力</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されるようになりました。（青字の項目）</a:t>
            </a:r>
            <a:endPar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8" name="表 7"/>
          <p:cNvGraphicFramePr>
            <a:graphicFrameLocks noGrp="1"/>
          </p:cNvGraphicFramePr>
          <p:nvPr>
            <p:extLst/>
          </p:nvPr>
        </p:nvGraphicFramePr>
        <p:xfrm>
          <a:off x="34213" y="1206044"/>
          <a:ext cx="4252118" cy="5574480"/>
        </p:xfrm>
        <a:graphic>
          <a:graphicData uri="http://schemas.openxmlformats.org/drawingml/2006/table">
            <a:tbl>
              <a:tblPr/>
              <a:tblGrid>
                <a:gridCol w="291678">
                  <a:extLst>
                    <a:ext uri="{9D8B030D-6E8A-4147-A177-3AD203B41FA5}">
                      <a16:colId xmlns:a16="http://schemas.microsoft.com/office/drawing/2014/main" val="2240651134"/>
                    </a:ext>
                  </a:extLst>
                </a:gridCol>
                <a:gridCol w="1008112">
                  <a:extLst>
                    <a:ext uri="{9D8B030D-6E8A-4147-A177-3AD203B41FA5}">
                      <a16:colId xmlns:a16="http://schemas.microsoft.com/office/drawing/2014/main" val="2525138890"/>
                    </a:ext>
                  </a:extLst>
                </a:gridCol>
                <a:gridCol w="864096">
                  <a:extLst>
                    <a:ext uri="{9D8B030D-6E8A-4147-A177-3AD203B41FA5}">
                      <a16:colId xmlns:a16="http://schemas.microsoft.com/office/drawing/2014/main" val="3062104674"/>
                    </a:ext>
                  </a:extLst>
                </a:gridCol>
                <a:gridCol w="2088232">
                  <a:extLst>
                    <a:ext uri="{9D8B030D-6E8A-4147-A177-3AD203B41FA5}">
                      <a16:colId xmlns:a16="http://schemas.microsoft.com/office/drawing/2014/main" val="1447212661"/>
                    </a:ext>
                  </a:extLst>
                </a:gridCol>
              </a:tblGrid>
              <a:tr h="0">
                <a:tc gridSpan="2">
                  <a:txBody>
                    <a:bodyPr/>
                    <a:lstStyle/>
                    <a:p>
                      <a:pPr algn="ctr"/>
                      <a:r>
                        <a:rPr lang="ja-JP" altLang="en-US" sz="800" b="1" dirty="0">
                          <a:latin typeface="Meiryo UI" panose="020B0604030504040204" pitchFamily="50" charset="-128"/>
                          <a:ea typeface="Meiryo UI" panose="020B0604030504040204" pitchFamily="50" charset="-128"/>
                        </a:rPr>
                        <a:t>項目名</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a:txBody>
                    <a:bodyPr/>
                    <a:lstStyle/>
                    <a:p>
                      <a:pPr algn="ctr"/>
                      <a:r>
                        <a:rPr lang="ja-JP" altLang="en-US" sz="800" b="1">
                          <a:latin typeface="Meiryo UI" panose="020B0604030504040204" pitchFamily="50" charset="-128"/>
                          <a:ea typeface="Meiryo UI" panose="020B0604030504040204" pitchFamily="50" charset="-128"/>
                        </a:rPr>
                        <a:t>出力例</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ja-JP" altLang="en-US" sz="800" b="1" dirty="0">
                          <a:latin typeface="Meiryo UI" panose="020B0604030504040204" pitchFamily="50" charset="-128"/>
                          <a:ea typeface="Meiryo UI" panose="020B0604030504040204" pitchFamily="50" charset="-128"/>
                        </a:rPr>
                        <a:t>説明</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0795685"/>
                  </a:ext>
                </a:extLst>
              </a:tr>
              <a:tr h="39699">
                <a:tc rowSpan="4">
                  <a:txBody>
                    <a:bodyPr/>
                    <a:lstStyle/>
                    <a:p>
                      <a:r>
                        <a:rPr lang="en-US" altLang="ja-JP" sz="800" dirty="0" smtClean="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種別</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法人</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顧客の</a:t>
                      </a:r>
                      <a:r>
                        <a:rPr lang="ja-JP" altLang="en-US" sz="800" dirty="0" smtClean="0">
                          <a:solidFill>
                            <a:schemeClr val="tx1"/>
                          </a:solidFill>
                          <a:effectLst/>
                          <a:latin typeface="Meiryo UI" panose="020B0604030504040204" pitchFamily="50" charset="-128"/>
                          <a:ea typeface="Meiryo UI" panose="020B0604030504040204" pitchFamily="50" charset="-128"/>
                        </a:rPr>
                        <a:t>種別</a:t>
                      </a:r>
                      <a:endParaRPr lang="en-US" altLang="ja-JP" sz="800" dirty="0" smtClean="0">
                        <a:solidFill>
                          <a:schemeClr val="tx1"/>
                        </a:solidFill>
                        <a:effectLst/>
                        <a:latin typeface="Meiryo UI" panose="020B0604030504040204" pitchFamily="50" charset="-128"/>
                        <a:ea typeface="Meiryo UI" panose="020B0604030504040204" pitchFamily="50" charset="-128"/>
                      </a:endParaRPr>
                    </a:p>
                    <a:p>
                      <a:r>
                        <a:rPr lang="en-US" sz="800" dirty="0" smtClean="0">
                          <a:solidFill>
                            <a:schemeClr val="tx1"/>
                          </a:solidFill>
                          <a:effectLst/>
                          <a:latin typeface="Meiryo UI" panose="020B0604030504040204" pitchFamily="50" charset="-128"/>
                          <a:ea typeface="Meiryo UI" panose="020B0604030504040204" pitchFamily="50" charset="-128"/>
                        </a:rPr>
                        <a:t>Organization</a:t>
                      </a:r>
                      <a:r>
                        <a:rPr lang="en-US" sz="800" dirty="0">
                          <a:solidFill>
                            <a:schemeClr val="tx1"/>
                          </a:solidFill>
                          <a:effectLst/>
                          <a:latin typeface="Meiryo UI" panose="020B0604030504040204" pitchFamily="50" charset="-128"/>
                          <a:ea typeface="Meiryo UI" panose="020B0604030504040204" pitchFamily="50" charset="-128"/>
                        </a:rPr>
                        <a:t>: </a:t>
                      </a:r>
                      <a:r>
                        <a:rPr lang="ja-JP" altLang="en-US" sz="800" dirty="0">
                          <a:solidFill>
                            <a:schemeClr val="tx1"/>
                          </a:solidFill>
                          <a:effectLst/>
                          <a:latin typeface="Meiryo UI" panose="020B0604030504040204" pitchFamily="50" charset="-128"/>
                          <a:ea typeface="Meiryo UI" panose="020B0604030504040204" pitchFamily="50" charset="-128"/>
                        </a:rPr>
                        <a:t>法人</a:t>
                      </a:r>
                      <a:r>
                        <a:rPr lang="en-US" altLang="ja-JP" sz="800" dirty="0">
                          <a:solidFill>
                            <a:schemeClr val="tx1"/>
                          </a:solidFill>
                          <a:effectLst/>
                          <a:latin typeface="Meiryo UI" panose="020B0604030504040204" pitchFamily="50" charset="-128"/>
                          <a:ea typeface="Meiryo UI" panose="020B0604030504040204" pitchFamily="50" charset="-128"/>
                        </a:rPr>
                        <a:t>, </a:t>
                      </a:r>
                      <a:r>
                        <a:rPr lang="en-US" sz="800" dirty="0">
                          <a:solidFill>
                            <a:schemeClr val="tx1"/>
                          </a:solidFill>
                          <a:effectLst/>
                          <a:latin typeface="Meiryo UI" panose="020B0604030504040204" pitchFamily="50" charset="-128"/>
                          <a:ea typeface="Meiryo UI" panose="020B0604030504040204" pitchFamily="50" charset="-128"/>
                        </a:rPr>
                        <a:t>Individual: </a:t>
                      </a:r>
                      <a:r>
                        <a:rPr lang="ja-JP" altLang="en-US" sz="800" dirty="0" smtClean="0">
                          <a:solidFill>
                            <a:schemeClr val="tx1"/>
                          </a:solidFill>
                          <a:effectLst/>
                          <a:latin typeface="Meiryo UI" panose="020B0604030504040204" pitchFamily="50" charset="-128"/>
                          <a:ea typeface="Meiryo UI" panose="020B0604030504040204" pitchFamily="50" charset="-128"/>
                        </a:rPr>
                        <a:t>個人</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904292"/>
                  </a:ext>
                </a:extLst>
              </a:tr>
              <a:tr h="0">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latin typeface="Meiryo UI" panose="020B0604030504040204" pitchFamily="50" charset="-128"/>
                          <a:ea typeface="Meiryo UI" panose="020B0604030504040204" pitchFamily="50" charset="-128"/>
                        </a:rPr>
                        <a:t>顧客</a:t>
                      </a:r>
                      <a:r>
                        <a:rPr lang="en-US" sz="800" dirty="0">
                          <a:solidFill>
                            <a:schemeClr val="tx1"/>
                          </a:solidFill>
                          <a:latin typeface="Meiryo UI" panose="020B0604030504040204" pitchFamily="50" charset="-128"/>
                          <a:ea typeface="Meiryo UI" panose="020B0604030504040204" pitchFamily="50" charset="-128"/>
                        </a:rPr>
                        <a:t>ID</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latin typeface="Meiryo UI" panose="020B0604030504040204" pitchFamily="50" charset="-128"/>
                          <a:ea typeface="Meiryo UI" panose="020B0604030504040204" pitchFamily="50" charset="-128"/>
                        </a:rPr>
                        <a:t>1182942746</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latin typeface="Meiryo UI" panose="020B0604030504040204" pitchFamily="50" charset="-128"/>
                          <a:ea typeface="Meiryo UI" panose="020B0604030504040204" pitchFamily="50" charset="-128"/>
                        </a:rPr>
                        <a:t>顧客アカウントごとに一意の</a:t>
                      </a:r>
                      <a:r>
                        <a:rPr lang="en-US" altLang="ja-JP" sz="800" dirty="0">
                          <a:solidFill>
                            <a:schemeClr val="tx1"/>
                          </a:solidFill>
                          <a:latin typeface="Meiryo UI" panose="020B0604030504040204" pitchFamily="50" charset="-128"/>
                          <a:ea typeface="Meiryo UI" panose="020B0604030504040204" pitchFamily="50" charset="-128"/>
                        </a:rPr>
                        <a:t>ID</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2828248"/>
                  </a:ext>
                </a:extLst>
              </a:tr>
              <a:tr h="0">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外部</a:t>
                      </a:r>
                      <a:r>
                        <a:rPr lang="en-US" sz="800">
                          <a:solidFill>
                            <a:schemeClr val="tx1"/>
                          </a:solidFill>
                          <a:effectLst/>
                          <a:latin typeface="Meiryo UI" panose="020B0604030504040204" pitchFamily="50" charset="-128"/>
                          <a:ea typeface="Meiryo UI" panose="020B0604030504040204" pitchFamily="50" charset="-128"/>
                        </a:rPr>
                        <a:t>ID</a:t>
                      </a:r>
                      <a:endParaRPr 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smtClean="0">
                          <a:solidFill>
                            <a:schemeClr val="tx1"/>
                          </a:solidFill>
                          <a:effectLst/>
                          <a:latin typeface="Meiryo UI" panose="020B0604030504040204" pitchFamily="50" charset="-128"/>
                          <a:ea typeface="Meiryo UI" panose="020B0604030504040204" pitchFamily="50" charset="-128"/>
                        </a:rPr>
                        <a:t>CS:123456789</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外部システムから移行した際の移行元での</a:t>
                      </a:r>
                      <a:r>
                        <a:rPr lang="en-US" altLang="ja-JP" sz="800" dirty="0">
                          <a:solidFill>
                            <a:schemeClr val="tx1"/>
                          </a:solidFill>
                          <a:effectLst/>
                          <a:latin typeface="Meiryo UI" panose="020B0604030504040204" pitchFamily="50" charset="-128"/>
                          <a:ea typeface="Meiryo UI" panose="020B0604030504040204" pitchFamily="50" charset="-128"/>
                        </a:rPr>
                        <a:t>ID</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5508337"/>
                  </a:ext>
                </a:extLst>
              </a:tr>
              <a:tr h="39699">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ステータス</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有効</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effectLst/>
                          <a:latin typeface="Meiryo UI" panose="020B0604030504040204" pitchFamily="50" charset="-128"/>
                          <a:ea typeface="Meiryo UI" panose="020B0604030504040204" pitchFamily="50" charset="-128"/>
                        </a:rPr>
                        <a:t>顧客状態</a:t>
                      </a:r>
                      <a:r>
                        <a:rPr lang="en-US" altLang="ja-JP" sz="800" dirty="0" smtClean="0">
                          <a:solidFill>
                            <a:schemeClr val="tx1"/>
                          </a:solidFill>
                          <a:effectLst/>
                          <a:latin typeface="Meiryo UI" panose="020B0604030504040204" pitchFamily="50" charset="-128"/>
                          <a:ea typeface="Meiryo UI" panose="020B0604030504040204" pitchFamily="50" charset="-128"/>
                        </a:rPr>
                        <a:t/>
                      </a:r>
                      <a:br>
                        <a:rPr lang="en-US" altLang="ja-JP" sz="800" dirty="0" smtClean="0">
                          <a:solidFill>
                            <a:schemeClr val="tx1"/>
                          </a:solidFill>
                          <a:effectLst/>
                          <a:latin typeface="Meiryo UI" panose="020B0604030504040204" pitchFamily="50" charset="-128"/>
                          <a:ea typeface="Meiryo UI" panose="020B0604030504040204" pitchFamily="50" charset="-128"/>
                        </a:rPr>
                      </a:br>
                      <a:r>
                        <a:rPr lang="en-US" sz="800" dirty="0" smtClean="0">
                          <a:solidFill>
                            <a:schemeClr val="tx1"/>
                          </a:solidFill>
                          <a:effectLst/>
                          <a:latin typeface="Meiryo UI" panose="020B0604030504040204" pitchFamily="50" charset="-128"/>
                          <a:ea typeface="Meiryo UI" panose="020B0604030504040204" pitchFamily="50" charset="-128"/>
                        </a:rPr>
                        <a:t>New</a:t>
                      </a:r>
                      <a:r>
                        <a:rPr lang="en-US"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新規</a:t>
                      </a:r>
                      <a:r>
                        <a:rPr lang="en-US" altLang="ja-JP" sz="800" dirty="0">
                          <a:solidFill>
                            <a:schemeClr val="tx1"/>
                          </a:solidFill>
                          <a:effectLst/>
                          <a:latin typeface="Meiryo UI" panose="020B0604030504040204" pitchFamily="50" charset="-128"/>
                          <a:ea typeface="Meiryo UI" panose="020B0604030504040204" pitchFamily="50" charset="-128"/>
                        </a:rPr>
                        <a:t>, </a:t>
                      </a:r>
                      <a:r>
                        <a:rPr lang="en-US" sz="800" dirty="0">
                          <a:solidFill>
                            <a:schemeClr val="tx1"/>
                          </a:solidFill>
                          <a:effectLst/>
                          <a:latin typeface="Meiryo UI" panose="020B0604030504040204" pitchFamily="50" charset="-128"/>
                          <a:ea typeface="Meiryo UI" panose="020B0604030504040204" pitchFamily="50" charset="-128"/>
                        </a:rPr>
                        <a:t>Active:</a:t>
                      </a:r>
                      <a:r>
                        <a:rPr lang="ja-JP" altLang="en-US" sz="800" dirty="0">
                          <a:solidFill>
                            <a:schemeClr val="tx1"/>
                          </a:solidFill>
                          <a:effectLst/>
                          <a:latin typeface="Meiryo UI" panose="020B0604030504040204" pitchFamily="50" charset="-128"/>
                          <a:ea typeface="Meiryo UI" panose="020B0604030504040204" pitchFamily="50" charset="-128"/>
                        </a:rPr>
                        <a:t>有効</a:t>
                      </a:r>
                      <a:r>
                        <a:rPr lang="en-US" altLang="ja-JP" sz="800" dirty="0">
                          <a:solidFill>
                            <a:schemeClr val="tx1"/>
                          </a:solidFill>
                          <a:effectLst/>
                          <a:latin typeface="Meiryo UI" panose="020B0604030504040204" pitchFamily="50" charset="-128"/>
                          <a:ea typeface="Meiryo UI" panose="020B0604030504040204" pitchFamily="50" charset="-128"/>
                        </a:rPr>
                        <a:t>, </a:t>
                      </a:r>
                      <a:r>
                        <a:rPr lang="en-US" sz="800" dirty="0">
                          <a:solidFill>
                            <a:schemeClr val="tx1"/>
                          </a:solidFill>
                          <a:effectLst/>
                          <a:latin typeface="Meiryo UI" panose="020B0604030504040204" pitchFamily="50" charset="-128"/>
                          <a:ea typeface="Meiryo UI" panose="020B0604030504040204" pitchFamily="50" charset="-128"/>
                        </a:rPr>
                        <a:t>Disconnect:</a:t>
                      </a:r>
                      <a:r>
                        <a:rPr lang="ja-JP" altLang="en-US" sz="800" dirty="0" smtClean="0">
                          <a:solidFill>
                            <a:schemeClr val="tx1"/>
                          </a:solidFill>
                          <a:effectLst/>
                          <a:latin typeface="Meiryo UI" panose="020B0604030504040204" pitchFamily="50" charset="-128"/>
                          <a:ea typeface="Meiryo UI" panose="020B0604030504040204" pitchFamily="50" charset="-128"/>
                        </a:rPr>
                        <a:t>解約済</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590709"/>
                  </a:ext>
                </a:extLst>
              </a:tr>
              <a:tr h="61876">
                <a:tc rowSpan="11">
                  <a:txBody>
                    <a:bodyPr/>
                    <a:lstStyle/>
                    <a:p>
                      <a:r>
                        <a:rPr lang="ja-JP" altLang="en-US" sz="800" dirty="0">
                          <a:solidFill>
                            <a:schemeClr val="tx1"/>
                          </a:solidFill>
                          <a:latin typeface="Meiryo UI" panose="020B0604030504040204" pitchFamily="50" charset="-128"/>
                          <a:ea typeface="Meiryo UI" panose="020B0604030504040204" pitchFamily="50" charset="-128"/>
                        </a:rPr>
                        <a:t>法人情報</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グループ共通企業</a:t>
                      </a:r>
                      <a:r>
                        <a:rPr lang="en-US" altLang="ja-JP" sz="800">
                          <a:solidFill>
                            <a:schemeClr val="tx1"/>
                          </a:solidFill>
                          <a:effectLst/>
                          <a:latin typeface="Meiryo UI" panose="020B0604030504040204" pitchFamily="50" charset="-128"/>
                          <a:ea typeface="Meiryo UI" panose="020B0604030504040204" pitchFamily="50" charset="-128"/>
                        </a:rPr>
                        <a:t>ID</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a:solidFill>
                            <a:schemeClr val="tx1"/>
                          </a:solidFill>
                          <a:effectLst/>
                          <a:latin typeface="Meiryo UI" panose="020B0604030504040204" pitchFamily="50" charset="-128"/>
                          <a:ea typeface="Meiryo UI" panose="020B0604030504040204" pitchFamily="50" charset="-128"/>
                        </a:rPr>
                        <a:t>123</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法人情報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グループ共通企業</a:t>
                      </a:r>
                      <a:r>
                        <a:rPr lang="en-US" altLang="ja-JP" sz="800" dirty="0">
                          <a:solidFill>
                            <a:schemeClr val="tx1"/>
                          </a:solidFill>
                          <a:effectLst/>
                          <a:latin typeface="Meiryo UI" panose="020B0604030504040204" pitchFamily="50" charset="-128"/>
                          <a:ea typeface="Meiryo UI" panose="020B0604030504040204" pitchFamily="50" charset="-128"/>
                        </a:rPr>
                        <a:t>ID</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3215143"/>
                  </a:ext>
                </a:extLst>
              </a:tr>
              <a:tr h="0">
                <a:tc vMerge="1">
                  <a:txBody>
                    <a:bodyPr/>
                    <a:lstStyle/>
                    <a:p>
                      <a:endParaRPr kumimoji="1" lang="ja-JP" altLang="en-US"/>
                    </a:p>
                  </a:txBody>
                  <a:tcPr/>
                </a:tc>
                <a:tc>
                  <a:txBody>
                    <a:bodyPr/>
                    <a:lstStyle/>
                    <a:p>
                      <a:r>
                        <a:rPr lang="en-US" sz="800">
                          <a:solidFill>
                            <a:schemeClr val="tx1"/>
                          </a:solidFill>
                          <a:effectLst/>
                          <a:latin typeface="Meiryo UI" panose="020B0604030504040204" pitchFamily="50" charset="-128"/>
                          <a:ea typeface="Meiryo UI" panose="020B0604030504040204" pitchFamily="50" charset="-128"/>
                        </a:rPr>
                        <a:t>DUNS-No.</a:t>
                      </a:r>
                      <a:endParaRPr 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a:solidFill>
                            <a:schemeClr val="tx1"/>
                          </a:solidFill>
                          <a:effectLst/>
                          <a:latin typeface="Meiryo UI" panose="020B0604030504040204" pitchFamily="50" charset="-128"/>
                          <a:ea typeface="Meiryo UI" panose="020B0604030504040204" pitchFamily="50" charset="-128"/>
                        </a:rPr>
                        <a:t>123456789</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法人情報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en-US" sz="800" dirty="0">
                          <a:solidFill>
                            <a:schemeClr val="tx1"/>
                          </a:solidFill>
                          <a:effectLst/>
                          <a:latin typeface="Meiryo UI" panose="020B0604030504040204" pitchFamily="50" charset="-128"/>
                          <a:ea typeface="Meiryo UI" panose="020B0604030504040204" pitchFamily="50" charset="-128"/>
                        </a:rPr>
                        <a:t>DUNS-No.</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905295"/>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法人番号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a:solidFill>
                            <a:schemeClr val="tx1"/>
                          </a:solidFill>
                          <a:effectLst/>
                          <a:latin typeface="Meiryo UI" panose="020B0604030504040204" pitchFamily="50" charset="-128"/>
                          <a:ea typeface="Meiryo UI" panose="020B0604030504040204" pitchFamily="50" charset="-128"/>
                        </a:rPr>
                        <a:t>1234567890123</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法人情報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法人番号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344746"/>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solidFill>
                            <a:schemeClr val="tx1"/>
                          </a:solidFill>
                          <a:effectLst/>
                          <a:latin typeface="Meiryo UI" panose="020B0604030504040204" pitchFamily="50" charset="-128"/>
                          <a:ea typeface="Meiryo UI" panose="020B0604030504040204" pitchFamily="50" charset="-128"/>
                        </a:rPr>
                        <a:t>TSR</a:t>
                      </a:r>
                      <a:r>
                        <a:rPr lang="ja-JP" altLang="en-US" sz="800" dirty="0">
                          <a:solidFill>
                            <a:schemeClr val="tx1"/>
                          </a:solidFill>
                          <a:effectLst/>
                          <a:latin typeface="Meiryo UI" panose="020B0604030504040204" pitchFamily="50" charset="-128"/>
                          <a:ea typeface="Meiryo UI" panose="020B0604030504040204" pitchFamily="50" charset="-128"/>
                        </a:rPr>
                        <a:t>企業コード</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a:solidFill>
                            <a:schemeClr val="tx1"/>
                          </a:solidFill>
                          <a:effectLst/>
                          <a:latin typeface="Meiryo UI" panose="020B0604030504040204" pitchFamily="50" charset="-128"/>
                          <a:ea typeface="Meiryo UI" panose="020B0604030504040204" pitchFamily="50" charset="-128"/>
                        </a:rPr>
                        <a:t>12-345678-9</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法人情報</a:t>
                      </a:r>
                      <a:r>
                        <a:rPr lang="en-US" altLang="ja-JP" sz="800" dirty="0">
                          <a:solidFill>
                            <a:schemeClr val="tx1"/>
                          </a:solidFill>
                          <a:effectLst/>
                          <a:latin typeface="Meiryo UI" panose="020B0604030504040204" pitchFamily="50" charset="-128"/>
                          <a:ea typeface="Meiryo UI" panose="020B0604030504040204" pitchFamily="50" charset="-128"/>
                        </a:rPr>
                        <a:t>.TSR</a:t>
                      </a:r>
                      <a:r>
                        <a:rPr lang="ja-JP" altLang="en-US" sz="800" dirty="0">
                          <a:solidFill>
                            <a:schemeClr val="tx1"/>
                          </a:solidFill>
                          <a:effectLst/>
                          <a:latin typeface="Meiryo UI" panose="020B0604030504040204" pitchFamily="50" charset="-128"/>
                          <a:ea typeface="Meiryo UI" panose="020B0604030504040204" pitchFamily="50" charset="-128"/>
                        </a:rPr>
                        <a:t>企業コード</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9517"/>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企業形態</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法人</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法人情報</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企業</a:t>
                      </a:r>
                      <a:r>
                        <a:rPr lang="zh-TW" altLang="en-US" sz="800" dirty="0" smtClean="0">
                          <a:solidFill>
                            <a:schemeClr val="tx1"/>
                          </a:solidFill>
                          <a:effectLst/>
                          <a:latin typeface="Meiryo UI" panose="020B0604030504040204" pitchFamily="50" charset="-128"/>
                          <a:ea typeface="Meiryo UI" panose="020B0604030504040204" pitchFamily="50" charset="-128"/>
                        </a:rPr>
                        <a:t>形態</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580344"/>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業種</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卸</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法人情報</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smtClean="0">
                          <a:solidFill>
                            <a:schemeClr val="tx1"/>
                          </a:solidFill>
                          <a:effectLst/>
                          <a:latin typeface="Meiryo UI" panose="020B0604030504040204" pitchFamily="50" charset="-128"/>
                          <a:ea typeface="Meiryo UI" panose="020B0604030504040204" pitchFamily="50" charset="-128"/>
                        </a:rPr>
                        <a:t>業種</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064116"/>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latin typeface="Meiryo UI" panose="020B0604030504040204" pitchFamily="50" charset="-128"/>
                          <a:ea typeface="Meiryo UI" panose="020B0604030504040204" pitchFamily="50" charset="-128"/>
                        </a:rPr>
                        <a:t>企業名</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solidFill>
                            <a:schemeClr val="tx1"/>
                          </a:solidFill>
                          <a:latin typeface="Meiryo UI" panose="020B0604030504040204" pitchFamily="50" charset="-128"/>
                          <a:ea typeface="Meiryo UI" panose="020B0604030504040204" pitchFamily="50" charset="-128"/>
                        </a:rPr>
                        <a:t>TEST03 </a:t>
                      </a:r>
                      <a:r>
                        <a:rPr lang="ja-JP" altLang="en-US" sz="800" dirty="0">
                          <a:solidFill>
                            <a:schemeClr val="tx1"/>
                          </a:solidFill>
                          <a:latin typeface="Meiryo UI" panose="020B0604030504040204" pitchFamily="50" charset="-128"/>
                          <a:ea typeface="Meiryo UI" panose="020B0604030504040204" pitchFamily="50" charset="-128"/>
                        </a:rPr>
                        <a:t>企業名</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latin typeface="Meiryo UI" panose="020B0604030504040204" pitchFamily="50" charset="-128"/>
                          <a:ea typeface="Meiryo UI" panose="020B0604030504040204" pitchFamily="50" charset="-128"/>
                        </a:rPr>
                        <a:t>法人情報</a:t>
                      </a:r>
                      <a:r>
                        <a:rPr lang="en-US" altLang="zh-TW" sz="800" dirty="0">
                          <a:solidFill>
                            <a:schemeClr val="tx1"/>
                          </a:solidFill>
                          <a:latin typeface="Meiryo UI" panose="020B0604030504040204" pitchFamily="50" charset="-128"/>
                          <a:ea typeface="Meiryo UI" panose="020B0604030504040204" pitchFamily="50" charset="-128"/>
                        </a:rPr>
                        <a:t>.</a:t>
                      </a:r>
                      <a:r>
                        <a:rPr lang="zh-TW" altLang="en-US" sz="800" dirty="0">
                          <a:solidFill>
                            <a:schemeClr val="tx1"/>
                          </a:solidFill>
                          <a:latin typeface="Meiryo UI" panose="020B0604030504040204" pitchFamily="50" charset="-128"/>
                          <a:ea typeface="Meiryo UI" panose="020B0604030504040204" pitchFamily="50" charset="-128"/>
                        </a:rPr>
                        <a:t>企業名</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9915"/>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企業名カナ</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キギョウメイカナ</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法人情報</a:t>
                      </a:r>
                      <a:r>
                        <a:rPr lang="en-US" altLang="ja-JP" sz="800">
                          <a:solidFill>
                            <a:schemeClr val="tx1"/>
                          </a:solidFill>
                          <a:effectLst/>
                          <a:latin typeface="Meiryo UI" panose="020B0604030504040204" pitchFamily="50" charset="-128"/>
                          <a:ea typeface="Meiryo UI" panose="020B0604030504040204" pitchFamily="50" charset="-128"/>
                        </a:rPr>
                        <a:t>.</a:t>
                      </a:r>
                      <a:r>
                        <a:rPr lang="ja-JP" altLang="en-US" sz="800">
                          <a:solidFill>
                            <a:schemeClr val="tx1"/>
                          </a:solidFill>
                          <a:effectLst/>
                          <a:latin typeface="Meiryo UI" panose="020B0604030504040204" pitchFamily="50" charset="-128"/>
                          <a:ea typeface="Meiryo UI" panose="020B0604030504040204" pitchFamily="50" charset="-128"/>
                        </a:rPr>
                        <a:t>企業名カナ</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0068678"/>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企業名（別名）</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企業名（別名）</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法人情報</a:t>
                      </a:r>
                      <a:r>
                        <a:rPr lang="en-US" altLang="zh-TW" sz="800">
                          <a:solidFill>
                            <a:schemeClr val="tx1"/>
                          </a:solidFill>
                          <a:effectLst/>
                          <a:latin typeface="Meiryo UI" panose="020B0604030504040204" pitchFamily="50" charset="-128"/>
                          <a:ea typeface="Meiryo UI" panose="020B0604030504040204" pitchFamily="50" charset="-128"/>
                        </a:rPr>
                        <a:t>.</a:t>
                      </a:r>
                      <a:r>
                        <a:rPr lang="zh-TW" altLang="en-US" sz="800">
                          <a:solidFill>
                            <a:schemeClr val="tx1"/>
                          </a:solidFill>
                          <a:effectLst/>
                          <a:latin typeface="Meiryo UI" panose="020B0604030504040204" pitchFamily="50" charset="-128"/>
                          <a:ea typeface="Meiryo UI" panose="020B0604030504040204" pitchFamily="50" charset="-128"/>
                        </a:rPr>
                        <a:t>企業名（別名）</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049115"/>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800">
                          <a:solidFill>
                            <a:schemeClr val="tx1"/>
                          </a:solidFill>
                          <a:effectLst/>
                          <a:latin typeface="Meiryo UI" panose="020B0604030504040204" pitchFamily="50" charset="-128"/>
                          <a:ea typeface="Meiryo UI" panose="020B0604030504040204" pitchFamily="50" charset="-128"/>
                        </a:rPr>
                        <a:t>企業内固有番号</a:t>
                      </a:r>
                      <a:endParaRPr lang="zh-CN"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12</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法人情報</a:t>
                      </a:r>
                      <a:r>
                        <a:rPr lang="en-US" altLang="ja-JP" sz="800">
                          <a:solidFill>
                            <a:schemeClr val="tx1"/>
                          </a:solidFill>
                          <a:effectLst/>
                          <a:latin typeface="Meiryo UI" panose="020B0604030504040204" pitchFamily="50" charset="-128"/>
                          <a:ea typeface="Meiryo UI" panose="020B0604030504040204" pitchFamily="50" charset="-128"/>
                        </a:rPr>
                        <a:t>.</a:t>
                      </a:r>
                      <a:r>
                        <a:rPr lang="ja-JP" altLang="en-US" sz="800">
                          <a:solidFill>
                            <a:schemeClr val="tx1"/>
                          </a:solidFill>
                          <a:effectLst/>
                          <a:latin typeface="Meiryo UI" panose="020B0604030504040204" pitchFamily="50" charset="-128"/>
                          <a:ea typeface="Meiryo UI" panose="020B0604030504040204" pitchFamily="50" charset="-128"/>
                        </a:rPr>
                        <a:t>企業内固有番号</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5548817"/>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latin typeface="Meiryo UI" panose="020B0604030504040204" pitchFamily="50" charset="-128"/>
                          <a:ea typeface="Meiryo UI" panose="020B0604030504040204" pitchFamily="50" charset="-128"/>
                        </a:rPr>
                        <a:t>部署名</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latin typeface="Meiryo UI" panose="020B0604030504040204" pitchFamily="50" charset="-128"/>
                          <a:ea typeface="Meiryo UI" panose="020B0604030504040204" pitchFamily="50" charset="-128"/>
                        </a:rPr>
                        <a:t>営業部</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法人情報</a:t>
                      </a:r>
                      <a:r>
                        <a:rPr lang="en-US" altLang="zh-TW" sz="800">
                          <a:solidFill>
                            <a:schemeClr val="tx1"/>
                          </a:solidFill>
                          <a:effectLst/>
                          <a:latin typeface="Meiryo UI" panose="020B0604030504040204" pitchFamily="50" charset="-128"/>
                          <a:ea typeface="Meiryo UI" panose="020B0604030504040204" pitchFamily="50" charset="-128"/>
                        </a:rPr>
                        <a:t>.</a:t>
                      </a:r>
                      <a:r>
                        <a:rPr lang="zh-TW" altLang="en-US" sz="800">
                          <a:solidFill>
                            <a:schemeClr val="tx1"/>
                          </a:solidFill>
                          <a:effectLst/>
                          <a:latin typeface="Meiryo UI" panose="020B0604030504040204" pitchFamily="50" charset="-128"/>
                          <a:ea typeface="Meiryo UI" panose="020B0604030504040204" pitchFamily="50" charset="-128"/>
                        </a:rPr>
                        <a:t>部署名</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698887"/>
                  </a:ext>
                </a:extLst>
              </a:tr>
              <a:tr h="0">
                <a:tc rowSpan="8">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契約者情報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敬称／役職</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a:solidFill>
                            <a:schemeClr val="tx1"/>
                          </a:solidFill>
                          <a:effectLst/>
                          <a:latin typeface="Meiryo UI" panose="020B0604030504040204" pitchFamily="50" charset="-128"/>
                          <a:ea typeface="Meiryo UI" panose="020B0604030504040204" pitchFamily="50" charset="-128"/>
                        </a:rPr>
                        <a:t>Dr</a:t>
                      </a:r>
                      <a:endParaRPr 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契約者情報</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敬称／</a:t>
                      </a:r>
                      <a:r>
                        <a:rPr lang="zh-TW" altLang="en-US" sz="800" dirty="0" smtClean="0">
                          <a:solidFill>
                            <a:schemeClr val="tx1"/>
                          </a:solidFill>
                          <a:effectLst/>
                          <a:latin typeface="Meiryo UI" panose="020B0604030504040204" pitchFamily="50" charset="-128"/>
                          <a:ea typeface="Meiryo UI" panose="020B0604030504040204" pitchFamily="50" charset="-128"/>
                        </a:rPr>
                        <a:t>役職</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2291336"/>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latin typeface="Meiryo UI" panose="020B0604030504040204" pitchFamily="50" charset="-128"/>
                          <a:ea typeface="Meiryo UI" panose="020B0604030504040204" pitchFamily="50" charset="-128"/>
                        </a:rPr>
                        <a:t>姓</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latin typeface="Meiryo UI" panose="020B0604030504040204" pitchFamily="50" charset="-128"/>
                          <a:ea typeface="Meiryo UI" panose="020B0604030504040204" pitchFamily="50" charset="-128"/>
                        </a:rPr>
                        <a:t>山本</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latin typeface="Meiryo UI" panose="020B0604030504040204" pitchFamily="50" charset="-128"/>
                          <a:ea typeface="Meiryo UI" panose="020B0604030504040204" pitchFamily="50" charset="-128"/>
                        </a:rPr>
                        <a:t>契約者情報</a:t>
                      </a:r>
                      <a:r>
                        <a:rPr lang="en-US" altLang="zh-TW" sz="800" dirty="0">
                          <a:solidFill>
                            <a:schemeClr val="tx1"/>
                          </a:solidFill>
                          <a:latin typeface="Meiryo UI" panose="020B0604030504040204" pitchFamily="50" charset="-128"/>
                          <a:ea typeface="Meiryo UI" panose="020B0604030504040204" pitchFamily="50" charset="-128"/>
                        </a:rPr>
                        <a:t>.</a:t>
                      </a:r>
                      <a:r>
                        <a:rPr lang="zh-TW" altLang="en-US" sz="800" dirty="0">
                          <a:solidFill>
                            <a:schemeClr val="tx1"/>
                          </a:solidFill>
                          <a:latin typeface="Meiryo UI" panose="020B0604030504040204" pitchFamily="50" charset="-128"/>
                          <a:ea typeface="Meiryo UI" panose="020B0604030504040204" pitchFamily="50" charset="-128"/>
                        </a:rPr>
                        <a:t>姓</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120005"/>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latin typeface="Meiryo UI" panose="020B0604030504040204" pitchFamily="50" charset="-128"/>
                          <a:ea typeface="Meiryo UI" panose="020B0604030504040204" pitchFamily="50" charset="-128"/>
                        </a:rPr>
                        <a:t>名</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latin typeface="Meiryo UI" panose="020B0604030504040204" pitchFamily="50" charset="-128"/>
                          <a:ea typeface="Meiryo UI" panose="020B0604030504040204" pitchFamily="50" charset="-128"/>
                        </a:rPr>
                        <a:t>名前</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latin typeface="Meiryo UI" panose="020B0604030504040204" pitchFamily="50" charset="-128"/>
                          <a:ea typeface="Meiryo UI" panose="020B0604030504040204" pitchFamily="50" charset="-128"/>
                        </a:rPr>
                        <a:t>契約者情報</a:t>
                      </a:r>
                      <a:r>
                        <a:rPr lang="en-US" altLang="zh-TW" sz="800">
                          <a:solidFill>
                            <a:schemeClr val="tx1"/>
                          </a:solidFill>
                          <a:latin typeface="Meiryo UI" panose="020B0604030504040204" pitchFamily="50" charset="-128"/>
                          <a:ea typeface="Meiryo UI" panose="020B0604030504040204" pitchFamily="50" charset="-128"/>
                        </a:rPr>
                        <a:t>.</a:t>
                      </a:r>
                      <a:r>
                        <a:rPr lang="zh-TW" altLang="en-US" sz="800">
                          <a:solidFill>
                            <a:schemeClr val="tx1"/>
                          </a:solidFill>
                          <a:latin typeface="Meiryo UI" panose="020B0604030504040204" pitchFamily="50" charset="-128"/>
                          <a:ea typeface="Meiryo UI" panose="020B0604030504040204" pitchFamily="50" charset="-128"/>
                        </a:rPr>
                        <a:t>名</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76923"/>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ミドルネーム</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ミドルネーム</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契約者情報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ミドルネーム</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7958243"/>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姓フリガナ（カナのみ） </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ヤマモト</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契約者情報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姓フリガナ（カナのみ）</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9601072"/>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名フリガナ（カナのみ）</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ナマエ</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契約者情報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名フリガナ（カナのみ）</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831581"/>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latin typeface="Meiryo UI" panose="020B0604030504040204" pitchFamily="50" charset="-128"/>
                          <a:ea typeface="Meiryo UI" panose="020B0604030504040204" pitchFamily="50" charset="-128"/>
                        </a:rPr>
                        <a:t>電話番号</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a:solidFill>
                            <a:schemeClr val="tx1"/>
                          </a:solidFill>
                          <a:latin typeface="Meiryo UI" panose="020B0604030504040204" pitchFamily="50" charset="-128"/>
                          <a:ea typeface="Meiryo UI" panose="020B0604030504040204" pitchFamily="50" charset="-128"/>
                        </a:rPr>
                        <a:t>03012341235</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契約者情報</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latin typeface="Meiryo UI" panose="020B0604030504040204" pitchFamily="50" charset="-128"/>
                          <a:ea typeface="Meiryo UI" panose="020B0604030504040204" pitchFamily="50" charset="-128"/>
                        </a:rPr>
                        <a:t>電話番号</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246363"/>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latin typeface="Meiryo UI" panose="020B0604030504040204" pitchFamily="50" charset="-128"/>
                          <a:ea typeface="Meiryo UI" panose="020B0604030504040204" pitchFamily="50" charset="-128"/>
                        </a:rPr>
                        <a:t>メールアドレス</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err="1">
                          <a:solidFill>
                            <a:schemeClr val="tx1"/>
                          </a:solidFill>
                          <a:latin typeface="Meiryo UI" panose="020B0604030504040204" pitchFamily="50" charset="-128"/>
                          <a:ea typeface="Meiryo UI" panose="020B0604030504040204" pitchFamily="50" charset="-128"/>
                        </a:rPr>
                        <a:t>bbb@bbb.bbb</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契約者情報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メールアドレス</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6611273"/>
                  </a:ext>
                </a:extLst>
              </a:tr>
              <a:tr h="0">
                <a:tc rowSpan="9">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連絡先情報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企業名</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連絡先企業名</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連絡先情報</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企業名</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290613"/>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部署名</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連絡先部署名</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連絡先情報</a:t>
                      </a:r>
                      <a:r>
                        <a:rPr lang="en-US" altLang="zh-TW" sz="800">
                          <a:solidFill>
                            <a:schemeClr val="tx1"/>
                          </a:solidFill>
                          <a:effectLst/>
                          <a:latin typeface="Meiryo UI" panose="020B0604030504040204" pitchFamily="50" charset="-128"/>
                          <a:ea typeface="Meiryo UI" panose="020B0604030504040204" pitchFamily="50" charset="-128"/>
                        </a:rPr>
                        <a:t>.</a:t>
                      </a:r>
                      <a:r>
                        <a:rPr lang="zh-TW" altLang="en-US" sz="800">
                          <a:solidFill>
                            <a:schemeClr val="tx1"/>
                          </a:solidFill>
                          <a:effectLst/>
                          <a:latin typeface="Meiryo UI" panose="020B0604030504040204" pitchFamily="50" charset="-128"/>
                          <a:ea typeface="Meiryo UI" panose="020B0604030504040204" pitchFamily="50" charset="-128"/>
                        </a:rPr>
                        <a:t>部署名</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1462338"/>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姓</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連絡先姓</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連絡先情報</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姓</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5306592"/>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名</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連絡先名</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連絡先情報</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名</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1311667"/>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姓フリガナ（カナのみ）</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レンラクサキセイ</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連絡先情報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姓フリガナ（カナのみ）</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0191683"/>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名フリガナ（カナのみ）</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レンラクサキメイ</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連絡先情報</a:t>
                      </a:r>
                      <a:r>
                        <a:rPr lang="en-US" altLang="ja-JP" sz="800">
                          <a:solidFill>
                            <a:schemeClr val="tx1"/>
                          </a:solidFill>
                          <a:effectLst/>
                          <a:latin typeface="Meiryo UI" panose="020B0604030504040204" pitchFamily="50" charset="-128"/>
                          <a:ea typeface="Meiryo UI" panose="020B0604030504040204" pitchFamily="50" charset="-128"/>
                        </a:rPr>
                        <a:t>.</a:t>
                      </a:r>
                      <a:r>
                        <a:rPr lang="ja-JP" altLang="en-US" sz="800">
                          <a:solidFill>
                            <a:schemeClr val="tx1"/>
                          </a:solidFill>
                          <a:effectLst/>
                          <a:latin typeface="Meiryo UI" panose="020B0604030504040204" pitchFamily="50" charset="-128"/>
                          <a:ea typeface="Meiryo UI" panose="020B0604030504040204" pitchFamily="50" charset="-128"/>
                        </a:rPr>
                        <a:t>名フリガナ（カナのみ）</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40946"/>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その他情報１</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そのた１</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連絡先情報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その他情報１</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261798"/>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その他情報２</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そのた２</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連絡先情報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その他情報２</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2142280"/>
                  </a:ext>
                </a:extLst>
              </a:tr>
              <a:tr h="0">
                <a:tc vMerge="1">
                  <a:txBody>
                    <a:bodyPr/>
                    <a:lstStyle/>
                    <a:p>
                      <a:endParaRPr lang="ja-JP" altLang="en-US" sz="6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その他情報３</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そのた３</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連絡先情報</a:t>
                      </a:r>
                      <a:r>
                        <a:rPr lang="en-US" altLang="ja-JP" sz="800">
                          <a:solidFill>
                            <a:schemeClr val="tx1"/>
                          </a:solidFill>
                          <a:effectLst/>
                          <a:latin typeface="Meiryo UI" panose="020B0604030504040204" pitchFamily="50" charset="-128"/>
                          <a:ea typeface="Meiryo UI" panose="020B0604030504040204" pitchFamily="50" charset="-128"/>
                        </a:rPr>
                        <a:t>.</a:t>
                      </a:r>
                      <a:r>
                        <a:rPr lang="ja-JP" altLang="en-US" sz="800">
                          <a:solidFill>
                            <a:schemeClr val="tx1"/>
                          </a:solidFill>
                          <a:effectLst/>
                          <a:latin typeface="Meiryo UI" panose="020B0604030504040204" pitchFamily="50" charset="-128"/>
                          <a:ea typeface="Meiryo UI" panose="020B0604030504040204" pitchFamily="50" charset="-128"/>
                        </a:rPr>
                        <a:t>その他情報３</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411006"/>
                  </a:ext>
                </a:extLst>
              </a:tr>
              <a:tr h="39699">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追加情報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タイムゾーン</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東京／アジア</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追加情報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smtClean="0">
                          <a:solidFill>
                            <a:schemeClr val="tx1"/>
                          </a:solidFill>
                          <a:effectLst/>
                          <a:latin typeface="Meiryo UI" panose="020B0604030504040204" pitchFamily="50" charset="-128"/>
                          <a:ea typeface="Meiryo UI" panose="020B0604030504040204" pitchFamily="50" charset="-128"/>
                        </a:rPr>
                        <a:t>タイムゾーン</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586976"/>
                  </a:ext>
                </a:extLst>
              </a:tr>
              <a:tr h="0">
                <a:tc rowSpan="6">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住所情報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国</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a:solidFill>
                            <a:schemeClr val="tx1"/>
                          </a:solidFill>
                          <a:effectLst/>
                          <a:latin typeface="Meiryo UI" panose="020B0604030504040204" pitchFamily="50" charset="-128"/>
                          <a:ea typeface="Meiryo UI" panose="020B0604030504040204" pitchFamily="50" charset="-128"/>
                        </a:rPr>
                        <a:t>JP</a:t>
                      </a:r>
                      <a:endParaRPr 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住所情報</a:t>
                      </a:r>
                      <a:r>
                        <a:rPr lang="en-US" altLang="ja-JP" sz="800">
                          <a:solidFill>
                            <a:schemeClr val="tx1"/>
                          </a:solidFill>
                          <a:effectLst/>
                          <a:latin typeface="Meiryo UI" panose="020B0604030504040204" pitchFamily="50" charset="-128"/>
                          <a:ea typeface="Meiryo UI" panose="020B0604030504040204" pitchFamily="50" charset="-128"/>
                        </a:rPr>
                        <a:t>,</a:t>
                      </a:r>
                      <a:r>
                        <a:rPr lang="ja-JP" altLang="en-US" sz="800">
                          <a:solidFill>
                            <a:schemeClr val="tx1"/>
                          </a:solidFill>
                          <a:effectLst/>
                          <a:latin typeface="Meiryo UI" panose="020B0604030504040204" pitchFamily="50" charset="-128"/>
                          <a:ea typeface="Meiryo UI" panose="020B0604030504040204" pitchFamily="50" charset="-128"/>
                        </a:rPr>
                        <a:t>国</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714349"/>
                  </a:ext>
                </a:extLst>
              </a:tr>
              <a:tr h="39699">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郵便番号（</a:t>
                      </a:r>
                      <a:r>
                        <a:rPr lang="en-US" altLang="ja-JP" sz="800" dirty="0">
                          <a:solidFill>
                            <a:schemeClr val="tx1"/>
                          </a:solidFill>
                          <a:effectLst/>
                          <a:latin typeface="Meiryo UI" panose="020B0604030504040204" pitchFamily="50" charset="-128"/>
                          <a:ea typeface="Meiryo UI" panose="020B0604030504040204" pitchFamily="50" charset="-128"/>
                        </a:rPr>
                        <a:t>1234567</a:t>
                      </a:r>
                      <a:r>
                        <a:rPr lang="ja-JP" altLang="en-US" sz="800" dirty="0">
                          <a:solidFill>
                            <a:schemeClr val="tx1"/>
                          </a:solidFill>
                          <a:effectLst/>
                          <a:latin typeface="Meiryo UI" panose="020B0604030504040204" pitchFamily="50" charset="-128"/>
                          <a:ea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1234567</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住所情報</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郵便番号（</a:t>
                      </a:r>
                      <a:r>
                        <a:rPr lang="en-US" altLang="zh-TW" sz="800" dirty="0">
                          <a:solidFill>
                            <a:schemeClr val="tx1"/>
                          </a:solidFill>
                          <a:effectLst/>
                          <a:latin typeface="Meiryo UI" panose="020B0604030504040204" pitchFamily="50" charset="-128"/>
                          <a:ea typeface="Meiryo UI" panose="020B0604030504040204" pitchFamily="50" charset="-128"/>
                        </a:rPr>
                        <a:t>1234567</a:t>
                      </a:r>
                      <a:r>
                        <a:rPr lang="zh-TW" altLang="en-US" sz="800" dirty="0">
                          <a:solidFill>
                            <a:schemeClr val="tx1"/>
                          </a:solidFill>
                          <a:effectLst/>
                          <a:latin typeface="Meiryo UI" panose="020B0604030504040204" pitchFamily="50" charset="-128"/>
                          <a:ea typeface="Meiryo UI" panose="020B0604030504040204" pitchFamily="50" charset="-128"/>
                        </a:rPr>
                        <a:t>）</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0590314"/>
                  </a:ext>
                </a:extLst>
              </a:tr>
              <a:tr h="0">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都道府県</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北海道</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住所情報</a:t>
                      </a:r>
                      <a:r>
                        <a:rPr lang="en-US" altLang="zh-TW" sz="800">
                          <a:solidFill>
                            <a:schemeClr val="tx1"/>
                          </a:solidFill>
                          <a:effectLst/>
                          <a:latin typeface="Meiryo UI" panose="020B0604030504040204" pitchFamily="50" charset="-128"/>
                          <a:ea typeface="Meiryo UI" panose="020B0604030504040204" pitchFamily="50" charset="-128"/>
                        </a:rPr>
                        <a:t>,</a:t>
                      </a:r>
                      <a:r>
                        <a:rPr lang="zh-TW" altLang="en-US" sz="800">
                          <a:solidFill>
                            <a:schemeClr val="tx1"/>
                          </a:solidFill>
                          <a:effectLst/>
                          <a:latin typeface="Meiryo UI" panose="020B0604030504040204" pitchFamily="50" charset="-128"/>
                          <a:ea typeface="Meiryo UI" panose="020B0604030504040204" pitchFamily="50" charset="-128"/>
                        </a:rPr>
                        <a:t>都道府県</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961802"/>
                  </a:ext>
                </a:extLst>
              </a:tr>
              <a:tr h="0">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800" dirty="0">
                          <a:solidFill>
                            <a:schemeClr val="tx1"/>
                          </a:solidFill>
                          <a:effectLst/>
                          <a:latin typeface="Meiryo UI" panose="020B0604030504040204" pitchFamily="50" charset="-128"/>
                          <a:ea typeface="Meiryo UI" panose="020B0604030504040204" pitchFamily="50" charset="-128"/>
                        </a:rPr>
                        <a:t>市区郡町村名</a:t>
                      </a:r>
                      <a:endParaRPr lang="zh-CN"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札幌市</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住所情報</a:t>
                      </a:r>
                      <a:r>
                        <a:rPr lang="en-US" altLang="ja-JP" sz="800">
                          <a:solidFill>
                            <a:schemeClr val="tx1"/>
                          </a:solidFill>
                          <a:effectLst/>
                          <a:latin typeface="Meiryo UI" panose="020B0604030504040204" pitchFamily="50" charset="-128"/>
                          <a:ea typeface="Meiryo UI" panose="020B0604030504040204" pitchFamily="50" charset="-128"/>
                        </a:rPr>
                        <a:t>,</a:t>
                      </a:r>
                      <a:r>
                        <a:rPr lang="ja-JP" altLang="en-US" sz="800">
                          <a:solidFill>
                            <a:schemeClr val="tx1"/>
                          </a:solidFill>
                          <a:effectLst/>
                          <a:latin typeface="Meiryo UI" panose="020B0604030504040204" pitchFamily="50" charset="-128"/>
                          <a:ea typeface="Meiryo UI" panose="020B0604030504040204" pitchFamily="50" charset="-128"/>
                        </a:rPr>
                        <a:t>市区郡町村名</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4688350"/>
                  </a:ext>
                </a:extLst>
              </a:tr>
              <a:tr h="0">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町名・番地</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川町</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住所情報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町名・番地</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918820"/>
                  </a:ext>
                </a:extLst>
              </a:tr>
              <a:tr h="0">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町名・番地２</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山町</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住所情報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町名・番地２</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103824"/>
                  </a:ext>
                </a:extLst>
              </a:tr>
            </a:tbl>
          </a:graphicData>
        </a:graphic>
      </p:graphicFrame>
      <p:graphicFrame>
        <p:nvGraphicFramePr>
          <p:cNvPr id="12" name="表 11"/>
          <p:cNvGraphicFramePr>
            <a:graphicFrameLocks noGrp="1"/>
          </p:cNvGraphicFramePr>
          <p:nvPr>
            <p:extLst/>
          </p:nvPr>
        </p:nvGraphicFramePr>
        <p:xfrm>
          <a:off x="4349021" y="1206044"/>
          <a:ext cx="4687474" cy="3813616"/>
        </p:xfrm>
        <a:graphic>
          <a:graphicData uri="http://schemas.openxmlformats.org/drawingml/2006/table">
            <a:tbl>
              <a:tblPr/>
              <a:tblGrid>
                <a:gridCol w="281991">
                  <a:extLst>
                    <a:ext uri="{9D8B030D-6E8A-4147-A177-3AD203B41FA5}">
                      <a16:colId xmlns:a16="http://schemas.microsoft.com/office/drawing/2014/main" val="2240651134"/>
                    </a:ext>
                  </a:extLst>
                </a:gridCol>
                <a:gridCol w="344178">
                  <a:extLst>
                    <a:ext uri="{9D8B030D-6E8A-4147-A177-3AD203B41FA5}">
                      <a16:colId xmlns:a16="http://schemas.microsoft.com/office/drawing/2014/main" val="1525671011"/>
                    </a:ext>
                  </a:extLst>
                </a:gridCol>
                <a:gridCol w="1307878">
                  <a:extLst>
                    <a:ext uri="{9D8B030D-6E8A-4147-A177-3AD203B41FA5}">
                      <a16:colId xmlns:a16="http://schemas.microsoft.com/office/drawing/2014/main" val="2525138890"/>
                    </a:ext>
                  </a:extLst>
                </a:gridCol>
                <a:gridCol w="826028">
                  <a:extLst>
                    <a:ext uri="{9D8B030D-6E8A-4147-A177-3AD203B41FA5}">
                      <a16:colId xmlns:a16="http://schemas.microsoft.com/office/drawing/2014/main" val="3062104674"/>
                    </a:ext>
                  </a:extLst>
                </a:gridCol>
                <a:gridCol w="1927399">
                  <a:extLst>
                    <a:ext uri="{9D8B030D-6E8A-4147-A177-3AD203B41FA5}">
                      <a16:colId xmlns:a16="http://schemas.microsoft.com/office/drawing/2014/main" val="1447212661"/>
                    </a:ext>
                  </a:extLst>
                </a:gridCol>
              </a:tblGrid>
              <a:tr h="154281">
                <a:tc gridSpan="3">
                  <a:txBody>
                    <a:bodyPr/>
                    <a:lstStyle/>
                    <a:p>
                      <a:pPr algn="ctr"/>
                      <a:r>
                        <a:rPr lang="ja-JP" altLang="en-US" sz="800" b="1" dirty="0">
                          <a:latin typeface="Meiryo UI" panose="020B0604030504040204" pitchFamily="50" charset="-128"/>
                          <a:ea typeface="Meiryo UI" panose="020B0604030504040204" pitchFamily="50" charset="-128"/>
                        </a:rPr>
                        <a:t>項目名</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lang="ja-JP" altLang="en-US" sz="800" b="1">
                          <a:latin typeface="Meiryo UI" panose="020B0604030504040204" pitchFamily="50" charset="-128"/>
                          <a:ea typeface="Meiryo UI" panose="020B0604030504040204" pitchFamily="50" charset="-128"/>
                        </a:rPr>
                        <a:t>出力例</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ja-JP" altLang="en-US" sz="800" b="1" dirty="0">
                          <a:latin typeface="Meiryo UI" panose="020B0604030504040204" pitchFamily="50" charset="-128"/>
                          <a:ea typeface="Meiryo UI" panose="020B0604030504040204" pitchFamily="50" charset="-128"/>
                        </a:rPr>
                        <a:t>説明</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0795685"/>
                  </a:ext>
                </a:extLst>
              </a:tr>
              <a:tr h="154281">
                <a:tc rowSpan="10" gridSpan="2">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請求書受領者</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10" hMerge="1">
                  <a:txBody>
                    <a:bodyPr/>
                    <a:lstStyle/>
                    <a:p>
                      <a:endParaRPr kumimoji="1" lang="ja-JP" altLang="en-US"/>
                    </a:p>
                  </a:txBody>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企業名</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請求企業名</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企業名</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6357495"/>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企業名カナ</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セイキュウキギョウメイ</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企業名カナ</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2921301"/>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部署名</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請求部署名</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部署名</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291518"/>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姓</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小栗</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姓</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150510"/>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名</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太郎</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名</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93956"/>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姓フリガナ（カナのみ）</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オグリ</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姓フリガナ（カナのみ）</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7356403"/>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名フリガナ（カナのみ）</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タロウ</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名フリガナ（カナのみ）</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011073"/>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電話番号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a:solidFill>
                            <a:schemeClr val="tx1"/>
                          </a:solidFill>
                          <a:effectLst/>
                          <a:latin typeface="Meiryo UI" panose="020B0604030504040204" pitchFamily="50" charset="-128"/>
                          <a:ea typeface="Meiryo UI" panose="020B0604030504040204" pitchFamily="50" charset="-128"/>
                        </a:rPr>
                        <a:t>1234567890</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電話番号</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8064092"/>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メールアドレス</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a:solidFill>
                            <a:schemeClr val="tx1"/>
                          </a:solidFill>
                          <a:effectLst/>
                          <a:latin typeface="Meiryo UI" panose="020B0604030504040204" pitchFamily="50" charset="-128"/>
                          <a:ea typeface="Meiryo UI" panose="020B0604030504040204" pitchFamily="50" charset="-128"/>
                        </a:rPr>
                        <a:t>dummy@example.com</a:t>
                      </a:r>
                      <a:endParaRPr 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メールアドレス</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942555"/>
                  </a:ext>
                </a:extLst>
              </a:tr>
              <a:tr h="302194">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請求書</a:t>
                      </a:r>
                      <a:r>
                        <a:rPr lang="ja-JP" altLang="en-US" sz="800" dirty="0" smtClean="0">
                          <a:solidFill>
                            <a:schemeClr val="tx1"/>
                          </a:solidFill>
                          <a:effectLst/>
                          <a:latin typeface="Meiryo UI" panose="020B0604030504040204" pitchFamily="50" charset="-128"/>
                          <a:ea typeface="Meiryo UI" panose="020B0604030504040204" pitchFamily="50" charset="-128"/>
                        </a:rPr>
                        <a:t>送付先</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請求企業名 請求部署名 小栗 太郎</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請求書受領者</a:t>
                      </a:r>
                      <a:r>
                        <a:rPr lang="en-US" altLang="zh-TW" sz="800" dirty="0">
                          <a:solidFill>
                            <a:schemeClr val="tx1"/>
                          </a:solidFill>
                          <a:effectLst/>
                          <a:latin typeface="Meiryo UI" panose="020B0604030504040204" pitchFamily="50" charset="-128"/>
                          <a:ea typeface="Meiryo UI" panose="020B0604030504040204" pitchFamily="50" charset="-128"/>
                        </a:rPr>
                        <a:t>.</a:t>
                      </a:r>
                      <a:r>
                        <a:rPr lang="zh-TW" altLang="en-US" sz="800" dirty="0">
                          <a:solidFill>
                            <a:schemeClr val="tx1"/>
                          </a:solidFill>
                          <a:effectLst/>
                          <a:latin typeface="Meiryo UI" panose="020B0604030504040204" pitchFamily="50" charset="-128"/>
                          <a:ea typeface="Meiryo UI" panose="020B0604030504040204" pitchFamily="50" charset="-128"/>
                        </a:rPr>
                        <a:t>請求書送付先</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628515"/>
                  </a:ext>
                </a:extLst>
              </a:tr>
              <a:tr h="154281">
                <a:tc rowSpan="6" gridSpan="2">
                  <a:txBody>
                    <a:bodyPr/>
                    <a:lstStyle/>
                    <a:p>
                      <a:r>
                        <a:rPr lang="ja-JP" altLang="en-US" sz="800" dirty="0" smtClean="0">
                          <a:solidFill>
                            <a:schemeClr val="tx1"/>
                          </a:solidFill>
                          <a:effectLst/>
                          <a:latin typeface="Meiryo UI" panose="020B0604030504040204" pitchFamily="50" charset="-128"/>
                          <a:ea typeface="Meiryo UI" panose="020B0604030504040204" pitchFamily="50" charset="-128"/>
                        </a:rPr>
                        <a:t>請求先住所</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hMerge="1">
                  <a:txBody>
                    <a:bodyPr/>
                    <a:lstStyle/>
                    <a:p>
                      <a:endParaRPr kumimoji="1" lang="ja-JP" altLang="en-US"/>
                    </a:p>
                  </a:txBody>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国</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solidFill>
                            <a:schemeClr val="tx1"/>
                          </a:solidFill>
                          <a:effectLst/>
                          <a:latin typeface="Meiryo UI" panose="020B0604030504040204" pitchFamily="50" charset="-128"/>
                          <a:ea typeface="Meiryo UI" panose="020B0604030504040204" pitchFamily="50" charset="-128"/>
                        </a:rPr>
                        <a:t>JP</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請求先住所</a:t>
                      </a:r>
                      <a:r>
                        <a:rPr lang="en-US" altLang="ja-JP" sz="800">
                          <a:solidFill>
                            <a:schemeClr val="tx1"/>
                          </a:solidFill>
                          <a:effectLst/>
                          <a:latin typeface="Meiryo UI" panose="020B0604030504040204" pitchFamily="50" charset="-128"/>
                          <a:ea typeface="Meiryo UI" panose="020B0604030504040204" pitchFamily="50" charset="-128"/>
                        </a:rPr>
                        <a:t>.</a:t>
                      </a:r>
                      <a:r>
                        <a:rPr lang="ja-JP" altLang="en-US" sz="800">
                          <a:solidFill>
                            <a:schemeClr val="tx1"/>
                          </a:solidFill>
                          <a:effectLst/>
                          <a:latin typeface="Meiryo UI" panose="020B0604030504040204" pitchFamily="50" charset="-128"/>
                          <a:ea typeface="Meiryo UI" panose="020B0604030504040204" pitchFamily="50" charset="-128"/>
                        </a:rPr>
                        <a:t>国</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274688"/>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郵便番号（</a:t>
                      </a:r>
                      <a:r>
                        <a:rPr lang="en-US" altLang="ja-JP" sz="800" dirty="0">
                          <a:solidFill>
                            <a:schemeClr val="tx1"/>
                          </a:solidFill>
                          <a:effectLst/>
                          <a:latin typeface="Meiryo UI" panose="020B0604030504040204" pitchFamily="50" charset="-128"/>
                          <a:ea typeface="Meiryo UI" panose="020B0604030504040204" pitchFamily="50" charset="-128"/>
                        </a:rPr>
                        <a:t>1234567</a:t>
                      </a:r>
                      <a:r>
                        <a:rPr lang="ja-JP" altLang="en-US" sz="800" dirty="0">
                          <a:solidFill>
                            <a:schemeClr val="tx1"/>
                          </a:solidFill>
                          <a:effectLst/>
                          <a:latin typeface="Meiryo UI" panose="020B0604030504040204" pitchFamily="50" charset="-128"/>
                          <a:ea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a:solidFill>
                            <a:schemeClr val="tx1"/>
                          </a:solidFill>
                          <a:effectLst/>
                          <a:latin typeface="Meiryo UI" panose="020B0604030504040204" pitchFamily="50" charset="-128"/>
                          <a:ea typeface="Meiryo UI" panose="020B0604030504040204" pitchFamily="50" charset="-128"/>
                        </a:rPr>
                        <a:t>1324567</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請求先住所</a:t>
                      </a:r>
                      <a:r>
                        <a:rPr lang="en-US" altLang="zh-TW" sz="800">
                          <a:solidFill>
                            <a:schemeClr val="tx1"/>
                          </a:solidFill>
                          <a:effectLst/>
                          <a:latin typeface="Meiryo UI" panose="020B0604030504040204" pitchFamily="50" charset="-128"/>
                          <a:ea typeface="Meiryo UI" panose="020B0604030504040204" pitchFamily="50" charset="-128"/>
                        </a:rPr>
                        <a:t>.</a:t>
                      </a:r>
                      <a:r>
                        <a:rPr lang="zh-TW" altLang="en-US" sz="800">
                          <a:solidFill>
                            <a:schemeClr val="tx1"/>
                          </a:solidFill>
                          <a:effectLst/>
                          <a:latin typeface="Meiryo UI" panose="020B0604030504040204" pitchFamily="50" charset="-128"/>
                          <a:ea typeface="Meiryo UI" panose="020B0604030504040204" pitchFamily="50" charset="-128"/>
                        </a:rPr>
                        <a:t>郵便番号</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0999178"/>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都道府県</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大阪府</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800">
                          <a:solidFill>
                            <a:schemeClr val="tx1"/>
                          </a:solidFill>
                          <a:effectLst/>
                          <a:latin typeface="Meiryo UI" panose="020B0604030504040204" pitchFamily="50" charset="-128"/>
                          <a:ea typeface="Meiryo UI" panose="020B0604030504040204" pitchFamily="50" charset="-128"/>
                        </a:rPr>
                        <a:t>請求先住所</a:t>
                      </a:r>
                      <a:r>
                        <a:rPr lang="en-US" altLang="zh-TW" sz="800">
                          <a:solidFill>
                            <a:schemeClr val="tx1"/>
                          </a:solidFill>
                          <a:effectLst/>
                          <a:latin typeface="Meiryo UI" panose="020B0604030504040204" pitchFamily="50" charset="-128"/>
                          <a:ea typeface="Meiryo UI" panose="020B0604030504040204" pitchFamily="50" charset="-128"/>
                        </a:rPr>
                        <a:t>.</a:t>
                      </a:r>
                      <a:r>
                        <a:rPr lang="zh-TW" altLang="en-US" sz="800">
                          <a:solidFill>
                            <a:schemeClr val="tx1"/>
                          </a:solidFill>
                          <a:effectLst/>
                          <a:latin typeface="Meiryo UI" panose="020B0604030504040204" pitchFamily="50" charset="-128"/>
                          <a:ea typeface="Meiryo UI" panose="020B0604030504040204" pitchFamily="50" charset="-128"/>
                        </a:rPr>
                        <a:t>都道府県</a:t>
                      </a:r>
                      <a:endParaRPr lang="zh-TW"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157297"/>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zh-CN" altLang="en-US" sz="800" dirty="0">
                          <a:solidFill>
                            <a:schemeClr val="tx1"/>
                          </a:solidFill>
                          <a:effectLst/>
                          <a:latin typeface="Meiryo UI" panose="020B0604030504040204" pitchFamily="50" charset="-128"/>
                          <a:ea typeface="Meiryo UI" panose="020B0604030504040204" pitchFamily="50" charset="-128"/>
                        </a:rPr>
                        <a:t>市区郡町村名 </a:t>
                      </a:r>
                      <a:r>
                        <a:rPr lang="en-US" altLang="zh-CN" sz="800" dirty="0">
                          <a:solidFill>
                            <a:schemeClr val="tx1"/>
                          </a:solidFill>
                          <a:effectLst/>
                          <a:latin typeface="Meiryo UI" panose="020B0604030504040204" pitchFamily="50" charset="-128"/>
                          <a:ea typeface="Meiryo UI" panose="020B0604030504040204" pitchFamily="50" charset="-128"/>
                        </a:rPr>
                        <a:t>※10</a:t>
                      </a:r>
                      <a:r>
                        <a:rPr lang="zh-CN" altLang="en-US" sz="800" dirty="0">
                          <a:solidFill>
                            <a:schemeClr val="tx1"/>
                          </a:solidFill>
                          <a:effectLst/>
                          <a:latin typeface="Meiryo UI" panose="020B0604030504040204" pitchFamily="50" charset="-128"/>
                          <a:ea typeface="Meiryo UI" panose="020B0604030504040204" pitchFamily="50" charset="-128"/>
                        </a:rPr>
                        <a:t>文字以内</a:t>
                      </a:r>
                      <a:endParaRPr lang="zh-CN"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東大阪市</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請求先住所</a:t>
                      </a:r>
                      <a:r>
                        <a:rPr lang="en-US" altLang="ja-JP" sz="800">
                          <a:solidFill>
                            <a:schemeClr val="tx1"/>
                          </a:solidFill>
                          <a:effectLst/>
                          <a:latin typeface="Meiryo UI" panose="020B0604030504040204" pitchFamily="50" charset="-128"/>
                          <a:ea typeface="Meiryo UI" panose="020B0604030504040204" pitchFamily="50" charset="-128"/>
                        </a:rPr>
                        <a:t>.</a:t>
                      </a:r>
                      <a:r>
                        <a:rPr lang="ja-JP" altLang="en-US" sz="800">
                          <a:solidFill>
                            <a:schemeClr val="tx1"/>
                          </a:solidFill>
                          <a:effectLst/>
                          <a:latin typeface="Meiryo UI" panose="020B0604030504040204" pitchFamily="50" charset="-128"/>
                          <a:ea typeface="Meiryo UI" panose="020B0604030504040204" pitchFamily="50" charset="-128"/>
                        </a:rPr>
                        <a:t>市区郡町村名 </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18838"/>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町名・番地 </a:t>
                      </a:r>
                      <a:r>
                        <a:rPr lang="en-US" altLang="ja-JP" sz="800" dirty="0">
                          <a:solidFill>
                            <a:schemeClr val="tx1"/>
                          </a:solidFill>
                          <a:effectLst/>
                          <a:latin typeface="Meiryo UI" panose="020B0604030504040204" pitchFamily="50" charset="-128"/>
                          <a:ea typeface="Meiryo UI" panose="020B0604030504040204" pitchFamily="50" charset="-128"/>
                        </a:rPr>
                        <a:t>※20</a:t>
                      </a:r>
                      <a:r>
                        <a:rPr lang="ja-JP" altLang="en-US" sz="800" dirty="0">
                          <a:solidFill>
                            <a:schemeClr val="tx1"/>
                          </a:solidFill>
                          <a:effectLst/>
                          <a:latin typeface="Meiryo UI" panose="020B0604030504040204" pitchFamily="50" charset="-128"/>
                          <a:ea typeface="Meiryo UI" panose="020B0604030504040204" pitchFamily="50" charset="-128"/>
                        </a:rPr>
                        <a:t>文字以内</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23</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請求先住所</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町名・番地</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219490"/>
                  </a:ext>
                </a:extLst>
              </a:tr>
              <a:tr h="154281">
                <a:tc gridSpan="2"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町名・番地２ </a:t>
                      </a:r>
                      <a:r>
                        <a:rPr lang="en-US" altLang="ja-JP" sz="800">
                          <a:solidFill>
                            <a:schemeClr val="tx1"/>
                          </a:solidFill>
                          <a:effectLst/>
                          <a:latin typeface="Meiryo UI" panose="020B0604030504040204" pitchFamily="50" charset="-128"/>
                          <a:ea typeface="Meiryo UI" panose="020B0604030504040204" pitchFamily="50" charset="-128"/>
                        </a:rPr>
                        <a:t>※25</a:t>
                      </a:r>
                      <a:r>
                        <a:rPr lang="ja-JP" altLang="en-US" sz="800">
                          <a:solidFill>
                            <a:schemeClr val="tx1"/>
                          </a:solidFill>
                          <a:effectLst/>
                          <a:latin typeface="Meiryo UI" panose="020B0604030504040204" pitchFamily="50" charset="-128"/>
                          <a:ea typeface="Meiryo UI" panose="020B0604030504040204" pitchFamily="50" charset="-128"/>
                        </a:rPr>
                        <a:t>文字以内</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a:solidFill>
                            <a:schemeClr val="tx1"/>
                          </a:solidFill>
                          <a:effectLst/>
                          <a:latin typeface="Meiryo UI" panose="020B0604030504040204" pitchFamily="50" charset="-128"/>
                          <a:ea typeface="Meiryo UI" panose="020B0604030504040204" pitchFamily="50" charset="-128"/>
                        </a:rPr>
                        <a:t>43</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請求先住所</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町名・番地</a:t>
                      </a:r>
                      <a:r>
                        <a:rPr lang="en-US" altLang="ja-JP" sz="800" dirty="0">
                          <a:solidFill>
                            <a:schemeClr val="tx1"/>
                          </a:solidFill>
                          <a:effectLst/>
                          <a:latin typeface="Meiryo UI" panose="020B0604030504040204" pitchFamily="50" charset="-128"/>
                          <a:ea typeface="Meiryo UI" panose="020B0604030504040204" pitchFamily="50" charset="-128"/>
                        </a:rPr>
                        <a:t>2</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6752182"/>
                  </a:ext>
                </a:extLst>
              </a:tr>
              <a:tr h="573738">
                <a:tc rowSpan="2">
                  <a:txBody>
                    <a:bodyPr/>
                    <a:lstStyle/>
                    <a:p>
                      <a:pPr algn="ctr"/>
                      <a:r>
                        <a:rPr kumimoji="1" lang="en-US" altLang="ja-JP" sz="800" dirty="0" err="1" smtClean="0">
                          <a:latin typeface="Meiryo UI" panose="020B0604030504040204" pitchFamily="50" charset="-128"/>
                          <a:ea typeface="Meiryo UI" panose="020B0604030504040204" pitchFamily="50" charset="-128"/>
                        </a:rPr>
                        <a:t>SmartBilling</a:t>
                      </a:r>
                      <a:r>
                        <a:rPr lang="ja-JP" altLang="en-US" sz="800" dirty="0" smtClean="0">
                          <a:solidFill>
                            <a:schemeClr val="tx1"/>
                          </a:solidFill>
                          <a:effectLst/>
                          <a:latin typeface="Meiryo UI" panose="020B0604030504040204" pitchFamily="50" charset="-128"/>
                          <a:ea typeface="Meiryo UI" panose="020B0604030504040204" pitchFamily="50" charset="-128"/>
                        </a:rPr>
                        <a:t>連携情報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支払方法</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支払種別</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払込票払い</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dirty="0" err="1" smtClean="0">
                          <a:latin typeface="Meiryo UI" panose="020B0604030504040204" pitchFamily="50" charset="-128"/>
                          <a:ea typeface="Meiryo UI" panose="020B0604030504040204" pitchFamily="50" charset="-128"/>
                        </a:rPr>
                        <a:t>SmartBilling</a:t>
                      </a:r>
                      <a:r>
                        <a:rPr lang="ja-JP" altLang="en-US" sz="800" dirty="0" smtClean="0">
                          <a:solidFill>
                            <a:schemeClr val="tx1"/>
                          </a:solidFill>
                          <a:effectLst/>
                          <a:latin typeface="Meiryo UI" panose="020B0604030504040204" pitchFamily="50" charset="-128"/>
                          <a:ea typeface="Meiryo UI" panose="020B0604030504040204" pitchFamily="50" charset="-128"/>
                        </a:rPr>
                        <a:t>連携</a:t>
                      </a:r>
                      <a:r>
                        <a:rPr lang="ja-JP" altLang="en-US" sz="800" dirty="0">
                          <a:solidFill>
                            <a:schemeClr val="tx1"/>
                          </a:solidFill>
                          <a:effectLst/>
                          <a:latin typeface="Meiryo UI" panose="020B0604030504040204" pitchFamily="50" charset="-128"/>
                          <a:ea typeface="Meiryo UI" panose="020B0604030504040204" pitchFamily="50" charset="-128"/>
                        </a:rPr>
                        <a:t>をしているときの支払</a:t>
                      </a:r>
                      <a:r>
                        <a:rPr lang="ja-JP" altLang="en-US" sz="800" dirty="0" smtClean="0">
                          <a:solidFill>
                            <a:schemeClr val="tx1"/>
                          </a:solidFill>
                          <a:effectLst/>
                          <a:latin typeface="Meiryo UI" panose="020B0604030504040204" pitchFamily="50" charset="-128"/>
                          <a:ea typeface="Meiryo UI" panose="020B0604030504040204" pitchFamily="50" charset="-128"/>
                        </a:rPr>
                        <a:t>種別</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9482118"/>
                  </a:ext>
                </a:extLst>
              </a:tr>
              <a:tr h="0">
                <a:tc vMerge="1">
                  <a:txBody>
                    <a:bodyPr/>
                    <a:lstStyle/>
                    <a:p>
                      <a:endParaRPr kumimoji="1" lang="ja-JP" altLang="en-US"/>
                    </a:p>
                  </a:txBody>
                  <a:tcPr/>
                </a:tc>
                <a:tc>
                  <a:txBody>
                    <a:bodyPr/>
                    <a:lstStyle/>
                    <a:p>
                      <a:endParaRPr kumimoji="1" lang="ja-JP" altLang="en-US" dirty="0"/>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デジタル請求メールアドレス</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b="0" i="0" kern="1200" dirty="0" smtClean="0">
                          <a:solidFill>
                            <a:schemeClr val="tx1"/>
                          </a:solidFill>
                          <a:effectLst/>
                          <a:latin typeface="Meiryo UI" panose="020B0604030504040204" pitchFamily="50" charset="-128"/>
                          <a:ea typeface="Meiryo UI" panose="020B0604030504040204" pitchFamily="50" charset="-128"/>
                          <a:cs typeface="+mn-cs"/>
                        </a:rPr>
                        <a:t>digital@test.com</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dirty="0" err="1" smtClean="0">
                          <a:latin typeface="Meiryo UI" panose="020B0604030504040204" pitchFamily="50" charset="-128"/>
                          <a:ea typeface="Meiryo UI" panose="020B0604030504040204" pitchFamily="50" charset="-128"/>
                        </a:rPr>
                        <a:t>SmartBilling</a:t>
                      </a:r>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連携支払方法情報</a:t>
                      </a:r>
                      <a:r>
                        <a:rPr kumimoji="1" lang="en-US" altLang="ja-JP" sz="8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デジタル請求メールアドレス</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9703778"/>
                  </a:ext>
                </a:extLst>
              </a:tr>
            </a:tbl>
          </a:graphicData>
        </a:graphic>
      </p:graphicFrame>
      <p:sp>
        <p:nvSpPr>
          <p:cNvPr id="6" name="正方形/長方形 5"/>
          <p:cNvSpPr/>
          <p:nvPr/>
        </p:nvSpPr>
        <p:spPr>
          <a:xfrm>
            <a:off x="8172400" y="5024105"/>
            <a:ext cx="1512168"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algun Gothic Semilight" panose="020B0502040204020203" pitchFamily="50" charset="-128"/>
              </a:rPr>
              <a:t>次頁に続く</a:t>
            </a:r>
            <a:endParaRPr lang="en-US" altLang="ja-JP" sz="1400" dirty="0" smtClean="0">
              <a:latin typeface="Meiryo UI" panose="020B0604030504040204" pitchFamily="50" charset="-128"/>
              <a:ea typeface="Meiryo UI" panose="020B0604030504040204" pitchFamily="50" charset="-128"/>
              <a:cs typeface="Malgun Gothic Semilight" panose="020B0502040204020203" pitchFamily="50" charset="-128"/>
            </a:endParaRPr>
          </a:p>
        </p:txBody>
      </p:sp>
    </p:spTree>
    <p:extLst>
      <p:ext uri="{BB962C8B-B14F-4D97-AF65-F5344CB8AC3E}">
        <p14:creationId xmlns:p14="http://schemas.microsoft.com/office/powerpoint/2010/main" val="2893163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9184"/>
          </a:xfrm>
        </p:spPr>
        <p:txBody>
          <a:bodyPr>
            <a:noAutofit/>
          </a:bodyPr>
          <a:lstStyle/>
          <a:p>
            <a:pPr lvl="0" algn="l" defTabSz="844083" fontAlgn="auto">
              <a:lnSpc>
                <a:spcPct val="100000"/>
              </a:lnSpc>
              <a:spcBef>
                <a:spcPts val="0"/>
              </a:spcBef>
              <a:spcAft>
                <a:spcPts val="0"/>
              </a:spcAft>
            </a:pPr>
            <a:r>
              <a:rPr lang="ja-JP" altLang="en-US" sz="3600" dirty="0" smtClean="0">
                <a:solidFill>
                  <a:prstClr val="black"/>
                </a:solidFill>
              </a:rPr>
              <a:t>レポート</a:t>
            </a:r>
            <a:r>
              <a:rPr lang="en-US" altLang="ja-JP" sz="3600" dirty="0" smtClean="0">
                <a:solidFill>
                  <a:prstClr val="black"/>
                </a:solidFill>
              </a:rPr>
              <a:t>(</a:t>
            </a:r>
            <a:r>
              <a:rPr lang="ja-JP" altLang="en-US" sz="3600" dirty="0" smtClean="0">
                <a:solidFill>
                  <a:prstClr val="black"/>
                </a:solidFill>
              </a:rPr>
              <a:t>顧客情報</a:t>
            </a:r>
            <a:r>
              <a:rPr lang="en-US" altLang="ja-JP" sz="3600" dirty="0" smtClean="0">
                <a:solidFill>
                  <a:prstClr val="black"/>
                </a:solidFill>
              </a:rPr>
              <a:t>)</a:t>
            </a:r>
            <a:r>
              <a:rPr lang="ja-JP" altLang="en-US" sz="3600" dirty="0" smtClean="0">
                <a:solidFill>
                  <a:prstClr val="black"/>
                </a:solidFill>
              </a:rPr>
              <a:t>の項目</a:t>
            </a:r>
            <a:r>
              <a:rPr lang="ja-JP" altLang="en-US" sz="3600" dirty="0" smtClean="0">
                <a:solidFill>
                  <a:prstClr val="black"/>
                </a:solidFill>
              </a:rPr>
              <a:t>追加</a:t>
            </a:r>
            <a:r>
              <a:rPr lang="en-US" altLang="ja-JP" sz="3600" dirty="0" smtClean="0">
                <a:solidFill>
                  <a:prstClr val="black"/>
                </a:solidFill>
              </a:rPr>
              <a:t>(2/2)</a:t>
            </a:r>
            <a:endParaRPr lang="ja-JP" altLang="en-US" sz="3600" dirty="0">
              <a:solidFill>
                <a:prstClr val="black"/>
              </a:solidFill>
            </a:endParaRPr>
          </a:p>
        </p:txBody>
      </p:sp>
      <p:sp>
        <p:nvSpPr>
          <p:cNvPr id="4" name="正方形/長方形 3"/>
          <p:cNvSpPr/>
          <p:nvPr/>
        </p:nvSpPr>
        <p:spPr>
          <a:xfrm>
            <a:off x="107504" y="893822"/>
            <a:ext cx="7632848"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顧客情報に以下の情報が</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出力</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されるようになりました。（青字の項目）</a:t>
            </a:r>
            <a:endPar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12" name="表 11"/>
          <p:cNvGraphicFramePr>
            <a:graphicFrameLocks noGrp="1"/>
          </p:cNvGraphicFramePr>
          <p:nvPr>
            <p:extLst/>
          </p:nvPr>
        </p:nvGraphicFramePr>
        <p:xfrm>
          <a:off x="425446" y="1340768"/>
          <a:ext cx="4941599" cy="5039155"/>
        </p:xfrm>
        <a:graphic>
          <a:graphicData uri="http://schemas.openxmlformats.org/drawingml/2006/table">
            <a:tbl>
              <a:tblPr/>
              <a:tblGrid>
                <a:gridCol w="333087">
                  <a:extLst>
                    <a:ext uri="{9D8B030D-6E8A-4147-A177-3AD203B41FA5}">
                      <a16:colId xmlns:a16="http://schemas.microsoft.com/office/drawing/2014/main" val="2240651134"/>
                    </a:ext>
                  </a:extLst>
                </a:gridCol>
                <a:gridCol w="360040">
                  <a:extLst>
                    <a:ext uri="{9D8B030D-6E8A-4147-A177-3AD203B41FA5}">
                      <a16:colId xmlns:a16="http://schemas.microsoft.com/office/drawing/2014/main" val="1525671011"/>
                    </a:ext>
                  </a:extLst>
                </a:gridCol>
                <a:gridCol w="1368152">
                  <a:extLst>
                    <a:ext uri="{9D8B030D-6E8A-4147-A177-3AD203B41FA5}">
                      <a16:colId xmlns:a16="http://schemas.microsoft.com/office/drawing/2014/main" val="2525138890"/>
                    </a:ext>
                  </a:extLst>
                </a:gridCol>
                <a:gridCol w="1152128">
                  <a:extLst>
                    <a:ext uri="{9D8B030D-6E8A-4147-A177-3AD203B41FA5}">
                      <a16:colId xmlns:a16="http://schemas.microsoft.com/office/drawing/2014/main" val="3062104674"/>
                    </a:ext>
                  </a:extLst>
                </a:gridCol>
                <a:gridCol w="1728192">
                  <a:extLst>
                    <a:ext uri="{9D8B030D-6E8A-4147-A177-3AD203B41FA5}">
                      <a16:colId xmlns:a16="http://schemas.microsoft.com/office/drawing/2014/main" val="1447212661"/>
                    </a:ext>
                  </a:extLst>
                </a:gridCol>
              </a:tblGrid>
              <a:tr h="132893">
                <a:tc gridSpan="3">
                  <a:txBody>
                    <a:bodyPr/>
                    <a:lstStyle/>
                    <a:p>
                      <a:pPr algn="ctr"/>
                      <a:r>
                        <a:rPr lang="ja-JP" altLang="en-US" sz="800" b="1" dirty="0" smtClean="0">
                          <a:latin typeface="Meiryo UI" panose="020B0604030504040204" pitchFamily="50" charset="-128"/>
                          <a:ea typeface="Meiryo UI" panose="020B0604030504040204" pitchFamily="50" charset="-128"/>
                        </a:rPr>
                        <a:t>項目名</a:t>
                      </a:r>
                      <a:endParaRPr lang="ja-JP" altLang="en-US" sz="800" b="1"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lang="ja-JP" altLang="en-US" sz="800" b="1" dirty="0">
                          <a:latin typeface="Meiryo UI" panose="020B0604030504040204" pitchFamily="50" charset="-128"/>
                          <a:ea typeface="Meiryo UI" panose="020B0604030504040204" pitchFamily="50" charset="-128"/>
                        </a:rPr>
                        <a:t>出力例</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ja-JP" altLang="en-US" sz="800" b="1" dirty="0">
                          <a:latin typeface="Meiryo UI" panose="020B0604030504040204" pitchFamily="50" charset="-128"/>
                          <a:ea typeface="Meiryo UI" panose="020B0604030504040204" pitchFamily="50" charset="-128"/>
                        </a:rPr>
                        <a:t>説明</a:t>
                      </a: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0795685"/>
                  </a:ext>
                </a:extLst>
              </a:tr>
              <a:tr h="132893">
                <a:tc rowSpan="27">
                  <a:txBody>
                    <a:bodyPr/>
                    <a:lstStyle/>
                    <a:p>
                      <a:pPr algn="ctr"/>
                      <a:r>
                        <a:rPr kumimoji="1" lang="en-US" altLang="ja-JP" sz="800" dirty="0" err="1" smtClean="0">
                          <a:latin typeface="Meiryo UI" panose="020B0604030504040204" pitchFamily="50" charset="-128"/>
                          <a:ea typeface="Meiryo UI" panose="020B0604030504040204" pitchFamily="50" charset="-128"/>
                        </a:rPr>
                        <a:t>SmartBilling</a:t>
                      </a:r>
                      <a:r>
                        <a:rPr lang="ja-JP" altLang="en-US" sz="800" dirty="0" smtClean="0">
                          <a:solidFill>
                            <a:schemeClr val="tx1"/>
                          </a:solidFill>
                          <a:effectLst/>
                          <a:latin typeface="Meiryo UI" panose="020B0604030504040204" pitchFamily="50" charset="-128"/>
                          <a:ea typeface="Meiryo UI" panose="020B0604030504040204" pitchFamily="50" charset="-128"/>
                        </a:rPr>
                        <a:t>連携情報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9">
                  <a:txBody>
                    <a:bodyPr/>
                    <a:lstStyle/>
                    <a:p>
                      <a:r>
                        <a:rPr lang="zh-TW" altLang="en-US" sz="800" dirty="0" smtClean="0">
                          <a:solidFill>
                            <a:schemeClr val="tx1"/>
                          </a:solidFill>
                          <a:effectLst/>
                          <a:latin typeface="Meiryo UI" panose="020B0604030504040204" pitchFamily="50" charset="-128"/>
                          <a:ea typeface="Meiryo UI" panose="020B0604030504040204" pitchFamily="50" charset="-128"/>
                        </a:rPr>
                        <a:t>口座振替</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金融機関名</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名妓銀行</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口座振替支払</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金融</a:t>
                      </a:r>
                      <a:r>
                        <a:rPr lang="ja-JP" altLang="en-US" sz="800" dirty="0" smtClean="0">
                          <a:solidFill>
                            <a:schemeClr val="tx1"/>
                          </a:solidFill>
                          <a:effectLst/>
                          <a:latin typeface="Meiryo UI" panose="020B0604030504040204" pitchFamily="50" charset="-128"/>
                          <a:ea typeface="Meiryo UI" panose="020B0604030504040204" pitchFamily="50" charset="-128"/>
                        </a:rPr>
                        <a:t>機関名</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3096529"/>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金融機関コード</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a:solidFill>
                            <a:schemeClr val="tx1"/>
                          </a:solidFill>
                          <a:effectLst/>
                          <a:latin typeface="Meiryo UI" panose="020B0604030504040204" pitchFamily="50" charset="-128"/>
                          <a:ea typeface="Meiryo UI" panose="020B0604030504040204" pitchFamily="50" charset="-128"/>
                        </a:rPr>
                        <a:t>5</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口座振替支払</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金融機関</a:t>
                      </a:r>
                      <a:r>
                        <a:rPr lang="ja-JP" altLang="en-US" sz="800" dirty="0" smtClean="0">
                          <a:solidFill>
                            <a:schemeClr val="tx1"/>
                          </a:solidFill>
                          <a:effectLst/>
                          <a:latin typeface="Meiryo UI" panose="020B0604030504040204" pitchFamily="50" charset="-128"/>
                          <a:ea typeface="Meiryo UI" panose="020B0604030504040204" pitchFamily="50" charset="-128"/>
                        </a:rPr>
                        <a:t>コード</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188094"/>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金融機関支店名</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東第二支店</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口座振替支払</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金融機関</a:t>
                      </a:r>
                      <a:r>
                        <a:rPr lang="ja-JP" altLang="en-US" sz="800" dirty="0" smtClean="0">
                          <a:solidFill>
                            <a:schemeClr val="tx1"/>
                          </a:solidFill>
                          <a:effectLst/>
                          <a:latin typeface="Meiryo UI" panose="020B0604030504040204" pitchFamily="50" charset="-128"/>
                          <a:ea typeface="Meiryo UI" panose="020B0604030504040204" pitchFamily="50" charset="-128"/>
                        </a:rPr>
                        <a:t>支店名</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6364523"/>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金融機関支店コード</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123</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口座振替支払</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金融機関支店</a:t>
                      </a:r>
                      <a:r>
                        <a:rPr lang="ja-JP" altLang="en-US" sz="800" dirty="0" smtClean="0">
                          <a:solidFill>
                            <a:schemeClr val="tx1"/>
                          </a:solidFill>
                          <a:effectLst/>
                          <a:latin typeface="Meiryo UI" panose="020B0604030504040204" pitchFamily="50" charset="-128"/>
                          <a:ea typeface="Meiryo UI" panose="020B0604030504040204" pitchFamily="50" charset="-128"/>
                        </a:rPr>
                        <a:t>コード</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8148084"/>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預金種別</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当座</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口座振替支払</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預金</a:t>
                      </a:r>
                      <a:r>
                        <a:rPr lang="ja-JP" altLang="en-US" sz="800" dirty="0" smtClean="0">
                          <a:solidFill>
                            <a:schemeClr val="tx1"/>
                          </a:solidFill>
                          <a:effectLst/>
                          <a:latin typeface="Meiryo UI" panose="020B0604030504040204" pitchFamily="50" charset="-128"/>
                          <a:ea typeface="Meiryo UI" panose="020B0604030504040204" pitchFamily="50" charset="-128"/>
                        </a:rPr>
                        <a:t>種別</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805517"/>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a:solidFill>
                            <a:schemeClr val="tx1"/>
                          </a:solidFill>
                          <a:effectLst/>
                          <a:latin typeface="Meiryo UI" panose="020B0604030504040204" pitchFamily="50" charset="-128"/>
                          <a:ea typeface="Meiryo UI" panose="020B0604030504040204" pitchFamily="50" charset="-128"/>
                        </a:rPr>
                        <a:t>口座番号</a:t>
                      </a:r>
                      <a:endParaRPr lang="ja-JP" altLang="en-US" sz="80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1234567</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口座振替支払</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口座</a:t>
                      </a:r>
                      <a:r>
                        <a:rPr lang="ja-JP" altLang="en-US" sz="800" dirty="0" smtClean="0">
                          <a:solidFill>
                            <a:schemeClr val="tx1"/>
                          </a:solidFill>
                          <a:effectLst/>
                          <a:latin typeface="Meiryo UI" panose="020B0604030504040204" pitchFamily="50" charset="-128"/>
                          <a:ea typeface="Meiryo UI" panose="020B0604030504040204" pitchFamily="50" charset="-128"/>
                        </a:rPr>
                        <a:t>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3998242"/>
                  </a:ext>
                </a:extLst>
              </a:tr>
              <a:tr h="149869">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zh-TW" altLang="en-US" sz="800" dirty="0">
                          <a:solidFill>
                            <a:schemeClr val="tx1"/>
                          </a:solidFill>
                          <a:effectLst/>
                          <a:latin typeface="Meiryo UI" panose="020B0604030504040204" pitchFamily="50" charset="-128"/>
                          <a:ea typeface="Meiryo UI" panose="020B0604030504040204" pitchFamily="50" charset="-128"/>
                        </a:rPr>
                        <a:t>口座名義人名</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solidFill>
                            <a:schemeClr val="tx1"/>
                          </a:solidFill>
                          <a:effectLst/>
                          <a:latin typeface="Meiryo UI" panose="020B0604030504040204" pitchFamily="50" charset="-128"/>
                          <a:ea typeface="Meiryo UI" panose="020B0604030504040204" pitchFamily="50" charset="-128"/>
                        </a:rPr>
                        <a:t>FURUTA</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口座振替支払</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口座名義</a:t>
                      </a:r>
                      <a:r>
                        <a:rPr lang="ja-JP" altLang="en-US" sz="800" dirty="0" smtClean="0">
                          <a:solidFill>
                            <a:schemeClr val="tx1"/>
                          </a:solidFill>
                          <a:effectLst/>
                          <a:latin typeface="Meiryo UI" panose="020B0604030504040204" pitchFamily="50" charset="-128"/>
                          <a:ea typeface="Meiryo UI" panose="020B0604030504040204" pitchFamily="50" charset="-128"/>
                        </a:rPr>
                        <a:t>人名</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18276"/>
                  </a:ext>
                </a:extLst>
              </a:tr>
              <a:tr h="144016">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振込時の手数料負担</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お客様</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口座振替支払</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振込時の手数料</a:t>
                      </a:r>
                      <a:r>
                        <a:rPr lang="ja-JP" altLang="en-US" sz="800" dirty="0" smtClean="0">
                          <a:solidFill>
                            <a:schemeClr val="tx1"/>
                          </a:solidFill>
                          <a:effectLst/>
                          <a:latin typeface="Meiryo UI" panose="020B0604030504040204" pitchFamily="50" charset="-128"/>
                          <a:ea typeface="Meiryo UI" panose="020B0604030504040204" pitchFamily="50" charset="-128"/>
                        </a:rPr>
                        <a:t>負担</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2698059"/>
                  </a:ext>
                </a:extLst>
              </a:tr>
              <a:tr h="132893">
                <a:tc vMerge="1">
                  <a:txBody>
                    <a:bodyPr/>
                    <a:lstStyle/>
                    <a:p>
                      <a:endParaRPr kumimoji="1" lang="ja-JP" altLang="en-US"/>
                    </a:p>
                  </a:txBody>
                  <a:tcPr/>
                </a:tc>
                <a:tc vMerge="1">
                  <a:txBody>
                    <a:bodyPr/>
                    <a:lstStyle/>
                    <a:p>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ja-JP" altLang="en-US" sz="800" dirty="0" smtClean="0">
                          <a:solidFill>
                            <a:srgbClr val="3333FF"/>
                          </a:solidFill>
                          <a:latin typeface="Meiryo UI" panose="020B0604030504040204" pitchFamily="50" charset="-128"/>
                          <a:ea typeface="Meiryo UI" panose="020B0604030504040204" pitchFamily="50" charset="-128"/>
                        </a:rPr>
                        <a:t>事前案内書発行</a:t>
                      </a:r>
                      <a:endParaRPr lang="ja-JP" altLang="en-US" sz="800" dirty="0">
                        <a:solidFill>
                          <a:srgbClr val="3333FF"/>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rgbClr val="3333FF"/>
                          </a:solidFill>
                          <a:latin typeface="Meiryo UI" panose="020B0604030504040204" pitchFamily="50" charset="-128"/>
                          <a:ea typeface="Meiryo UI" panose="020B0604030504040204" pitchFamily="50" charset="-128"/>
                        </a:rPr>
                        <a:t>ハガキ優先で発行</a:t>
                      </a:r>
                      <a:endParaRPr lang="ja-JP" altLang="en-US" sz="800" dirty="0">
                        <a:solidFill>
                          <a:srgbClr val="3333FF"/>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rgbClr val="3333FF"/>
                          </a:solidFill>
                          <a:latin typeface="Meiryo UI" panose="020B0604030504040204" pitchFamily="50" charset="-128"/>
                          <a:ea typeface="Meiryo UI" panose="020B0604030504040204" pitchFamily="50" charset="-128"/>
                        </a:rPr>
                        <a:t>口座振替支払</a:t>
                      </a:r>
                      <a:r>
                        <a:rPr lang="en-US" altLang="ja-JP" sz="800" dirty="0" smtClean="0">
                          <a:solidFill>
                            <a:srgbClr val="3333FF"/>
                          </a:solidFill>
                          <a:latin typeface="Meiryo UI" panose="020B0604030504040204" pitchFamily="50" charset="-128"/>
                          <a:ea typeface="Meiryo UI" panose="020B0604030504040204" pitchFamily="50" charset="-128"/>
                        </a:rPr>
                        <a:t>.</a:t>
                      </a:r>
                      <a:r>
                        <a:rPr lang="ja-JP" altLang="en-US" sz="800" dirty="0" smtClean="0">
                          <a:solidFill>
                            <a:srgbClr val="3333FF"/>
                          </a:solidFill>
                          <a:latin typeface="Meiryo UI" panose="020B0604030504040204" pitchFamily="50" charset="-128"/>
                          <a:ea typeface="Meiryo UI" panose="020B0604030504040204" pitchFamily="50" charset="-128"/>
                        </a:rPr>
                        <a:t>事前案内書発行</a:t>
                      </a:r>
                      <a:endParaRPr lang="ja-JP" altLang="en-US" sz="800" dirty="0">
                        <a:solidFill>
                          <a:srgbClr val="3333FF"/>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8969080"/>
                  </a:ext>
                </a:extLst>
              </a:tr>
              <a:tr h="132893">
                <a:tc vMerge="1">
                  <a:txBody>
                    <a:bodyPr/>
                    <a:lstStyle/>
                    <a:p>
                      <a:endParaRPr lang="ja-JP" altLang="en-US" sz="8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r>
                        <a:rPr lang="zh-TW" altLang="en-US" sz="800" dirty="0" smtClean="0">
                          <a:solidFill>
                            <a:schemeClr val="tx1"/>
                          </a:solidFill>
                          <a:effectLst/>
                          <a:latin typeface="Meiryo UI" panose="020B0604030504040204" pitchFamily="50" charset="-128"/>
                          <a:ea typeface="Meiryo UI" panose="020B0604030504040204" pitchFamily="50" charset="-128"/>
                        </a:rPr>
                        <a:t>払込票</a:t>
                      </a:r>
                      <a:r>
                        <a:rPr lang="zh-TW" altLang="en-US" sz="800" dirty="0">
                          <a:solidFill>
                            <a:schemeClr val="tx1"/>
                          </a:solidFill>
                          <a:effectLst/>
                          <a:latin typeface="Meiryo UI" panose="020B0604030504040204" pitchFamily="50" charset="-128"/>
                          <a:ea typeface="Meiryo UI" panose="020B0604030504040204" pitchFamily="50" charset="-128"/>
                        </a:rPr>
                        <a:t>情報</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支払</a:t>
                      </a:r>
                      <a:r>
                        <a:rPr lang="ja-JP" altLang="en-US" sz="800" dirty="0" smtClean="0">
                          <a:solidFill>
                            <a:schemeClr val="tx1"/>
                          </a:solidFill>
                          <a:effectLst/>
                          <a:latin typeface="Meiryo UI" panose="020B0604030504040204" pitchFamily="50" charset="-128"/>
                          <a:ea typeface="Meiryo UI" panose="020B0604030504040204" pitchFamily="50" charset="-128"/>
                        </a:rPr>
                        <a:t>期限</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1</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effectLst/>
                          <a:latin typeface="Meiryo UI" panose="020B0604030504040204" pitchFamily="50" charset="-128"/>
                          <a:ea typeface="Meiryo UI" panose="020B0604030504040204" pitchFamily="50" charset="-128"/>
                        </a:rPr>
                        <a:t>払込票情報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支払</a:t>
                      </a:r>
                      <a:r>
                        <a:rPr lang="ja-JP" altLang="en-US" sz="800" dirty="0" smtClean="0">
                          <a:solidFill>
                            <a:schemeClr val="tx1"/>
                          </a:solidFill>
                          <a:effectLst/>
                          <a:latin typeface="Meiryo UI" panose="020B0604030504040204" pitchFamily="50" charset="-128"/>
                          <a:ea typeface="Meiryo UI" panose="020B0604030504040204" pitchFamily="50" charset="-128"/>
                        </a:rPr>
                        <a:t>期限</a:t>
                      </a:r>
                      <a:endParaRPr lang="ja-JP" altLang="en-US" sz="800" dirty="0" smtClean="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782420"/>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未納判</a:t>
                      </a:r>
                      <a:r>
                        <a:rPr lang="ja-JP" altLang="en-US" sz="800" dirty="0" smtClean="0">
                          <a:solidFill>
                            <a:schemeClr val="tx1"/>
                          </a:solidFill>
                          <a:effectLst/>
                          <a:latin typeface="Meiryo UI" panose="020B0604030504040204" pitchFamily="50" charset="-128"/>
                          <a:ea typeface="Meiryo UI" panose="020B0604030504040204" pitchFamily="50" charset="-128"/>
                        </a:rPr>
                        <a:t>定日</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1</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払込票情報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未納判</a:t>
                      </a:r>
                      <a:r>
                        <a:rPr lang="ja-JP" altLang="en-US" sz="800" dirty="0" smtClean="0">
                          <a:solidFill>
                            <a:schemeClr val="tx1"/>
                          </a:solidFill>
                          <a:effectLst/>
                          <a:latin typeface="Meiryo UI" panose="020B0604030504040204" pitchFamily="50" charset="-128"/>
                          <a:ea typeface="Meiryo UI" panose="020B0604030504040204" pitchFamily="50" charset="-128"/>
                        </a:rPr>
                        <a:t>定日</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273699"/>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振込時の手数料負担</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お客様</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払込票情報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振込時の手数料</a:t>
                      </a:r>
                      <a:r>
                        <a:rPr lang="ja-JP" altLang="en-US" sz="800" dirty="0" smtClean="0">
                          <a:solidFill>
                            <a:schemeClr val="tx1"/>
                          </a:solidFill>
                          <a:effectLst/>
                          <a:latin typeface="Meiryo UI" panose="020B0604030504040204" pitchFamily="50" charset="-128"/>
                          <a:ea typeface="Meiryo UI" panose="020B0604030504040204" pitchFamily="50" charset="-128"/>
                        </a:rPr>
                        <a:t>負担</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721334"/>
                  </a:ext>
                </a:extLst>
              </a:tr>
              <a:tr h="132893">
                <a:tc vMerge="1">
                  <a:txBody>
                    <a:bodyPr/>
                    <a:lstStyle/>
                    <a:p>
                      <a:endParaRPr kumimoji="1" lang="ja-JP" altLang="en-US"/>
                    </a:p>
                  </a:txBody>
                  <a:tcPr/>
                </a:tc>
                <a:tc vMerge="1">
                  <a:txBody>
                    <a:bodyPr/>
                    <a:lstStyle/>
                    <a:p>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ja-JP" altLang="en-US" sz="800" dirty="0" smtClean="0">
                          <a:solidFill>
                            <a:srgbClr val="3333FF"/>
                          </a:solidFill>
                          <a:latin typeface="Meiryo UI" panose="020B0604030504040204" pitchFamily="50" charset="-128"/>
                          <a:ea typeface="Meiryo UI" panose="020B0604030504040204" pitchFamily="50" charset="-128"/>
                        </a:rPr>
                        <a:t>ゆう</a:t>
                      </a:r>
                      <a:r>
                        <a:rPr lang="ja-JP" altLang="en-US" sz="800" dirty="0" err="1" smtClean="0">
                          <a:solidFill>
                            <a:srgbClr val="3333FF"/>
                          </a:solidFill>
                          <a:latin typeface="Meiryo UI" panose="020B0604030504040204" pitchFamily="50" charset="-128"/>
                          <a:ea typeface="Meiryo UI" panose="020B0604030504040204" pitchFamily="50" charset="-128"/>
                        </a:rPr>
                        <a:t>ちょ</a:t>
                      </a:r>
                      <a:r>
                        <a:rPr lang="ja-JP" altLang="en-US" sz="800" dirty="0" smtClean="0">
                          <a:solidFill>
                            <a:srgbClr val="3333FF"/>
                          </a:solidFill>
                          <a:latin typeface="Meiryo UI" panose="020B0604030504040204" pitchFamily="50" charset="-128"/>
                          <a:ea typeface="Meiryo UI" panose="020B0604030504040204" pitchFamily="50" charset="-128"/>
                        </a:rPr>
                        <a:t>払込票</a:t>
                      </a:r>
                      <a:endParaRPr lang="ja-JP" altLang="en-US" sz="800" dirty="0">
                        <a:solidFill>
                          <a:srgbClr val="3333FF"/>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rgbClr val="3333FF"/>
                          </a:solidFill>
                          <a:latin typeface="Meiryo UI" panose="020B0604030504040204" pitchFamily="50" charset="-128"/>
                          <a:ea typeface="Meiryo UI" panose="020B0604030504040204" pitchFamily="50" charset="-128"/>
                        </a:rPr>
                        <a:t>無</a:t>
                      </a:r>
                      <a:endParaRPr lang="ja-JP" altLang="en-US" sz="800" dirty="0">
                        <a:solidFill>
                          <a:srgbClr val="3333FF"/>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rgbClr val="3333FF"/>
                          </a:solidFill>
                          <a:latin typeface="Meiryo UI" panose="020B0604030504040204" pitchFamily="50" charset="-128"/>
                          <a:ea typeface="Meiryo UI" panose="020B0604030504040204" pitchFamily="50" charset="-128"/>
                        </a:rPr>
                        <a:t>払込票情報</a:t>
                      </a:r>
                      <a:r>
                        <a:rPr lang="en-US" altLang="ja-JP" sz="800" dirty="0" smtClean="0">
                          <a:solidFill>
                            <a:srgbClr val="3333FF"/>
                          </a:solidFill>
                          <a:latin typeface="Meiryo UI" panose="020B0604030504040204" pitchFamily="50" charset="-128"/>
                          <a:ea typeface="Meiryo UI" panose="020B0604030504040204" pitchFamily="50" charset="-128"/>
                        </a:rPr>
                        <a:t>.</a:t>
                      </a:r>
                      <a:r>
                        <a:rPr lang="ja-JP" altLang="en-US" sz="800" dirty="0" smtClean="0">
                          <a:solidFill>
                            <a:srgbClr val="3333FF"/>
                          </a:solidFill>
                          <a:latin typeface="Meiryo UI" panose="020B0604030504040204" pitchFamily="50" charset="-128"/>
                          <a:ea typeface="Meiryo UI" panose="020B0604030504040204" pitchFamily="50" charset="-128"/>
                        </a:rPr>
                        <a:t>ゆう</a:t>
                      </a:r>
                      <a:r>
                        <a:rPr lang="ja-JP" altLang="en-US" sz="800" dirty="0" err="1" smtClean="0">
                          <a:solidFill>
                            <a:srgbClr val="3333FF"/>
                          </a:solidFill>
                          <a:latin typeface="Meiryo UI" panose="020B0604030504040204" pitchFamily="50" charset="-128"/>
                          <a:ea typeface="Meiryo UI" panose="020B0604030504040204" pitchFamily="50" charset="-128"/>
                        </a:rPr>
                        <a:t>ちょ</a:t>
                      </a:r>
                      <a:r>
                        <a:rPr lang="ja-JP" altLang="en-US" sz="800" dirty="0" smtClean="0">
                          <a:solidFill>
                            <a:srgbClr val="3333FF"/>
                          </a:solidFill>
                          <a:latin typeface="Meiryo UI" panose="020B0604030504040204" pitchFamily="50" charset="-128"/>
                          <a:ea typeface="Meiryo UI" panose="020B0604030504040204" pitchFamily="50" charset="-128"/>
                        </a:rPr>
                        <a:t>払込票</a:t>
                      </a:r>
                      <a:endParaRPr lang="ja-JP" altLang="en-US" sz="800" dirty="0">
                        <a:solidFill>
                          <a:srgbClr val="3333FF"/>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2033998"/>
                  </a:ext>
                </a:extLst>
              </a:tr>
              <a:tr h="132893">
                <a:tc vMerge="1">
                  <a:txBody>
                    <a:bodyPr/>
                    <a:lstStyle/>
                    <a:p>
                      <a:endParaRPr kumimoji="1" lang="ja-JP" altLang="en-US"/>
                    </a:p>
                  </a:txBody>
                  <a:tcPr/>
                </a:tc>
                <a:tc vMerge="1">
                  <a:txBody>
                    <a:bodyPr/>
                    <a:lstStyle/>
                    <a:p>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ja-JP" altLang="en-US" sz="800" dirty="0" smtClean="0">
                          <a:solidFill>
                            <a:srgbClr val="3333FF"/>
                          </a:solidFill>
                          <a:latin typeface="Meiryo UI" panose="020B0604030504040204" pitchFamily="50" charset="-128"/>
                          <a:ea typeface="Meiryo UI" panose="020B0604030504040204" pitchFamily="50" charset="-128"/>
                        </a:rPr>
                        <a:t>封書指定</a:t>
                      </a:r>
                      <a:endParaRPr lang="ja-JP" altLang="en-US" sz="800" dirty="0">
                        <a:solidFill>
                          <a:srgbClr val="3333FF"/>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rgbClr val="3333FF"/>
                          </a:solidFill>
                          <a:latin typeface="Meiryo UI" panose="020B0604030504040204" pitchFamily="50" charset="-128"/>
                          <a:ea typeface="Meiryo UI" panose="020B0604030504040204" pitchFamily="50" charset="-128"/>
                        </a:rPr>
                        <a:t>封書指定</a:t>
                      </a:r>
                      <a:endParaRPr lang="ja-JP" altLang="en-US" sz="800" dirty="0">
                        <a:solidFill>
                          <a:srgbClr val="3333FF"/>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rgbClr val="3333FF"/>
                          </a:solidFill>
                          <a:latin typeface="Meiryo UI" panose="020B0604030504040204" pitchFamily="50" charset="-128"/>
                          <a:ea typeface="Meiryo UI" panose="020B0604030504040204" pitchFamily="50" charset="-128"/>
                        </a:rPr>
                        <a:t>払込票情報</a:t>
                      </a:r>
                      <a:r>
                        <a:rPr lang="en-US" altLang="ja-JP" sz="800" dirty="0" smtClean="0">
                          <a:solidFill>
                            <a:srgbClr val="3333FF"/>
                          </a:solidFill>
                          <a:latin typeface="Meiryo UI" panose="020B0604030504040204" pitchFamily="50" charset="-128"/>
                          <a:ea typeface="Meiryo UI" panose="020B0604030504040204" pitchFamily="50" charset="-128"/>
                        </a:rPr>
                        <a:t>.</a:t>
                      </a:r>
                      <a:r>
                        <a:rPr lang="ja-JP" altLang="en-US" sz="800" dirty="0" smtClean="0">
                          <a:solidFill>
                            <a:srgbClr val="3333FF"/>
                          </a:solidFill>
                          <a:latin typeface="Meiryo UI" panose="020B0604030504040204" pitchFamily="50" charset="-128"/>
                          <a:ea typeface="Meiryo UI" panose="020B0604030504040204" pitchFamily="50" charset="-128"/>
                        </a:rPr>
                        <a:t>封書指定</a:t>
                      </a:r>
                      <a:endParaRPr lang="ja-JP" altLang="en-US" sz="800" dirty="0">
                        <a:solidFill>
                          <a:srgbClr val="3333FF"/>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8122969"/>
                  </a:ext>
                </a:extLst>
              </a:tr>
              <a:tr h="132893">
                <a:tc vMerge="1">
                  <a:txBody>
                    <a:bodyPr/>
                    <a:lstStyle/>
                    <a:p>
                      <a:endParaRPr kumimoji="1" lang="ja-JP" altLang="en-US"/>
                    </a:p>
                  </a:txBody>
                  <a:tcPr/>
                </a:tc>
                <a:tc rowSpan="5">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電話料金合算</a:t>
                      </a:r>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kumimoji="1" lang="zh-TW" altLang="en-US" sz="800" b="0" i="0" kern="1200" dirty="0" smtClean="0">
                          <a:solidFill>
                            <a:schemeClr val="tx1"/>
                          </a:solidFill>
                          <a:effectLst/>
                          <a:latin typeface="Meiryo UI" panose="020B0604030504040204" pitchFamily="50" charset="-128"/>
                          <a:ea typeface="Meiryo UI" panose="020B0604030504040204" pitchFamily="50" charset="-128"/>
                          <a:cs typeface="+mn-cs"/>
                        </a:rPr>
                        <a:t>請求先電話番号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b="0" i="0" kern="1200" dirty="0" smtClean="0">
                          <a:solidFill>
                            <a:schemeClr val="tx1"/>
                          </a:solidFill>
                          <a:effectLst/>
                          <a:latin typeface="Meiryo UI" panose="020B0604030504040204" pitchFamily="50" charset="-128"/>
                          <a:ea typeface="Meiryo UI" panose="020B0604030504040204" pitchFamily="50" charset="-128"/>
                          <a:cs typeface="+mn-cs"/>
                        </a:rPr>
                        <a:t>1234567890</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800" b="0" i="0" kern="1200" dirty="0" smtClean="0">
                          <a:solidFill>
                            <a:schemeClr val="tx1"/>
                          </a:solidFill>
                          <a:effectLst/>
                          <a:latin typeface="Meiryo UI" panose="020B0604030504040204" pitchFamily="50" charset="-128"/>
                          <a:ea typeface="Meiryo UI" panose="020B0604030504040204" pitchFamily="50" charset="-128"/>
                          <a:cs typeface="+mn-cs"/>
                        </a:rPr>
                        <a:t>電話料金合算情報</a:t>
                      </a:r>
                      <a:r>
                        <a:rPr kumimoji="1" lang="en-US" altLang="zh-TW" sz="8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請求先電話番号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297293"/>
                  </a:ext>
                </a:extLst>
              </a:tr>
              <a:tr h="132893">
                <a:tc vMerge="1">
                  <a:txBody>
                    <a:bodyPr/>
                    <a:lstStyle/>
                    <a:p>
                      <a:endParaRPr kumimoji="1" lang="ja-JP" altLang="en-US"/>
                    </a:p>
                  </a:txBody>
                  <a:tcPr/>
                </a:tc>
                <a:tc vMerge="1">
                  <a:txBody>
                    <a:bodyPr/>
                    <a:lstStyle/>
                    <a:p>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申込者</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小栗太郎</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800" b="0" i="0" kern="1200" dirty="0" smtClean="0">
                          <a:solidFill>
                            <a:schemeClr val="tx1"/>
                          </a:solidFill>
                          <a:effectLst/>
                          <a:latin typeface="Meiryo UI" panose="020B0604030504040204" pitchFamily="50" charset="-128"/>
                          <a:ea typeface="Meiryo UI" panose="020B0604030504040204" pitchFamily="50" charset="-128"/>
                          <a:cs typeface="+mn-cs"/>
                        </a:rPr>
                        <a:t>電話料金合算情報</a:t>
                      </a:r>
                      <a:r>
                        <a:rPr kumimoji="1" lang="en-US" altLang="zh-TW" sz="8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申込者</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4610496"/>
                  </a:ext>
                </a:extLst>
              </a:tr>
              <a:tr h="132893">
                <a:tc vMerge="1">
                  <a:txBody>
                    <a:bodyPr/>
                    <a:lstStyle/>
                    <a:p>
                      <a:endParaRPr kumimoji="1" lang="ja-JP" altLang="en-US"/>
                    </a:p>
                  </a:txBody>
                  <a:tcPr/>
                </a:tc>
                <a:tc vMerge="1">
                  <a:txBody>
                    <a:bodyPr/>
                    <a:lstStyle/>
                    <a:p>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申込者カナ</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オグリタロウ</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800" b="0" i="0" kern="1200" dirty="0" smtClean="0">
                          <a:solidFill>
                            <a:schemeClr val="tx1"/>
                          </a:solidFill>
                          <a:effectLst/>
                          <a:latin typeface="Meiryo UI" panose="020B0604030504040204" pitchFamily="50" charset="-128"/>
                          <a:ea typeface="Meiryo UI" panose="020B0604030504040204" pitchFamily="50" charset="-128"/>
                          <a:cs typeface="+mn-cs"/>
                        </a:rPr>
                        <a:t>電話料金合算情報</a:t>
                      </a:r>
                      <a:r>
                        <a:rPr kumimoji="1" lang="en-US" altLang="zh-TW" sz="8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申込者カナ</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980011"/>
                  </a:ext>
                </a:extLst>
              </a:tr>
              <a:tr h="260300">
                <a:tc vMerge="1">
                  <a:txBody>
                    <a:bodyPr/>
                    <a:lstStyle/>
                    <a:p>
                      <a:endParaRPr kumimoji="1" lang="ja-JP" altLang="en-US"/>
                    </a:p>
                  </a:txBody>
                  <a:tcPr/>
                </a:tc>
                <a:tc vMerge="1">
                  <a:txBody>
                    <a:bodyPr/>
                    <a:lstStyle/>
                    <a:p>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kumimoji="1" lang="zh-TW" altLang="en-US" sz="800" b="0" i="0" kern="1200" dirty="0" smtClean="0">
                          <a:solidFill>
                            <a:schemeClr val="tx1"/>
                          </a:solidFill>
                          <a:effectLst/>
                          <a:latin typeface="Meiryo UI" panose="020B0604030504040204" pitchFamily="50" charset="-128"/>
                          <a:ea typeface="Meiryo UI" panose="020B0604030504040204" pitchFamily="50" charset="-128"/>
                          <a:cs typeface="+mn-cs"/>
                        </a:rPr>
                        <a:t>申込者連絡先電話番号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b="0" i="0" kern="1200" dirty="0" smtClean="0">
                          <a:solidFill>
                            <a:schemeClr val="tx1"/>
                          </a:solidFill>
                          <a:effectLst/>
                          <a:latin typeface="Meiryo UI" panose="020B0604030504040204" pitchFamily="50" charset="-128"/>
                          <a:ea typeface="Meiryo UI" panose="020B0604030504040204" pitchFamily="50" charset="-128"/>
                          <a:cs typeface="+mn-cs"/>
                        </a:rPr>
                        <a:t>1234567890</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800" b="0" i="0" kern="1200" dirty="0" smtClean="0">
                          <a:solidFill>
                            <a:schemeClr val="tx1"/>
                          </a:solidFill>
                          <a:effectLst/>
                          <a:latin typeface="Meiryo UI" panose="020B0604030504040204" pitchFamily="50" charset="-128"/>
                          <a:ea typeface="Meiryo UI" panose="020B0604030504040204" pitchFamily="50" charset="-128"/>
                          <a:cs typeface="+mn-cs"/>
                        </a:rPr>
                        <a:t>電話料金合算情報</a:t>
                      </a:r>
                      <a:r>
                        <a:rPr kumimoji="1" lang="en-US" altLang="zh-TW" sz="8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申込者連絡先電話番号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2416211"/>
                  </a:ext>
                </a:extLst>
              </a:tr>
              <a:tr h="132893">
                <a:tc vMerge="1">
                  <a:txBody>
                    <a:bodyPr/>
                    <a:lstStyle/>
                    <a:p>
                      <a:endParaRPr kumimoji="1" lang="ja-JP" altLang="en-US"/>
                    </a:p>
                  </a:txBody>
                  <a:tcPr/>
                </a:tc>
                <a:tc vMerge="1">
                  <a:txBody>
                    <a:bodyPr/>
                    <a:lstStyle/>
                    <a:p>
                      <a:endParaRPr lang="zh-TW"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個人／法人区分</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個人</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800" b="0" i="0" kern="1200" dirty="0" smtClean="0">
                          <a:solidFill>
                            <a:schemeClr val="tx1"/>
                          </a:solidFill>
                          <a:effectLst/>
                          <a:latin typeface="Meiryo UI" panose="020B0604030504040204" pitchFamily="50" charset="-128"/>
                          <a:ea typeface="Meiryo UI" panose="020B0604030504040204" pitchFamily="50" charset="-128"/>
                          <a:cs typeface="+mn-cs"/>
                        </a:rPr>
                        <a:t>電話料金合算情報</a:t>
                      </a:r>
                      <a:r>
                        <a:rPr kumimoji="1" lang="en-US" altLang="zh-TW" sz="8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個人／法人区分</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2797307"/>
                  </a:ext>
                </a:extLst>
              </a:tr>
              <a:tr h="132893">
                <a:tc vMerge="1">
                  <a:txBody>
                    <a:bodyPr/>
                    <a:lstStyle/>
                    <a:p>
                      <a:endParaRPr lang="ja-JP" altLang="en-US" sz="8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r>
                        <a:rPr lang="ja-JP" altLang="en-US" sz="800" dirty="0" smtClean="0">
                          <a:solidFill>
                            <a:schemeClr val="tx1"/>
                          </a:solidFill>
                          <a:effectLst/>
                          <a:latin typeface="Meiryo UI" panose="020B0604030504040204" pitchFamily="50" charset="-128"/>
                          <a:ea typeface="Meiryo UI" panose="020B0604030504040204" pitchFamily="50" charset="-128"/>
                        </a:rPr>
                        <a:t>クレジットカード情報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カード番号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0033</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クレジットカード情報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カード</a:t>
                      </a:r>
                      <a:r>
                        <a:rPr lang="ja-JP" altLang="en-US" sz="800" dirty="0" smtClean="0">
                          <a:solidFill>
                            <a:schemeClr val="tx1"/>
                          </a:solidFill>
                          <a:effectLst/>
                          <a:latin typeface="Meiryo UI" panose="020B0604030504040204" pitchFamily="50" charset="-128"/>
                          <a:ea typeface="Meiryo UI" panose="020B0604030504040204" pitchFamily="50" charset="-128"/>
                        </a:rPr>
                        <a:t>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633260"/>
                  </a:ext>
                </a:extLst>
              </a:tr>
              <a:tr h="132893">
                <a:tc vMerge="1">
                  <a:txBody>
                    <a:bodyPr/>
                    <a:lstStyle/>
                    <a:p>
                      <a:endParaRPr lang="ja-JP" altLang="en-US" sz="60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カード有効期限・年</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22</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クレジットカード情報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カード有効期限・</a:t>
                      </a:r>
                      <a:r>
                        <a:rPr lang="ja-JP" altLang="en-US" sz="800" dirty="0" smtClean="0">
                          <a:solidFill>
                            <a:schemeClr val="tx1"/>
                          </a:solidFill>
                          <a:effectLst/>
                          <a:latin typeface="Meiryo UI" panose="020B0604030504040204" pitchFamily="50" charset="-128"/>
                          <a:ea typeface="Meiryo UI" panose="020B0604030504040204" pitchFamily="50" charset="-128"/>
                        </a:rPr>
                        <a:t>年</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898543"/>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カード有効期限・月</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1</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クレジットカード情報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カード有効期限・</a:t>
                      </a:r>
                      <a:r>
                        <a:rPr lang="ja-JP" altLang="en-US" sz="800" dirty="0" smtClean="0">
                          <a:solidFill>
                            <a:schemeClr val="tx1"/>
                          </a:solidFill>
                          <a:effectLst/>
                          <a:latin typeface="Meiryo UI" panose="020B0604030504040204" pitchFamily="50" charset="-128"/>
                          <a:ea typeface="Meiryo UI" panose="020B0604030504040204" pitchFamily="50" charset="-128"/>
                        </a:rPr>
                        <a:t>月</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291097"/>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商品番号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10000000000000600</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クレジットカード情報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商品</a:t>
                      </a:r>
                      <a:r>
                        <a:rPr lang="ja-JP" altLang="en-US" sz="800" dirty="0" smtClean="0">
                          <a:solidFill>
                            <a:schemeClr val="tx1"/>
                          </a:solidFill>
                          <a:effectLst/>
                          <a:latin typeface="Meiryo UI" panose="020B0604030504040204" pitchFamily="50" charset="-128"/>
                          <a:ea typeface="Meiryo UI" panose="020B0604030504040204" pitchFamily="50" charset="-128"/>
                        </a:rPr>
                        <a:t>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3159132"/>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シリアル番号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10000000000000700</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クレジットカード情報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シリアル</a:t>
                      </a:r>
                      <a:r>
                        <a:rPr lang="ja-JP" altLang="en-US" sz="800" dirty="0" smtClean="0">
                          <a:solidFill>
                            <a:schemeClr val="tx1"/>
                          </a:solidFill>
                          <a:effectLst/>
                          <a:latin typeface="Meiryo UI" panose="020B0604030504040204" pitchFamily="50" charset="-128"/>
                          <a:ea typeface="Meiryo UI" panose="020B0604030504040204" pitchFamily="50" charset="-128"/>
                        </a:rPr>
                        <a:t>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0079735"/>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加盟店番号パターン</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0</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クレジットカード情報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加盟店番号</a:t>
                      </a:r>
                      <a:r>
                        <a:rPr lang="ja-JP" altLang="en-US" sz="800" dirty="0" smtClean="0">
                          <a:solidFill>
                            <a:schemeClr val="tx1"/>
                          </a:solidFill>
                          <a:effectLst/>
                          <a:latin typeface="Meiryo UI" panose="020B0604030504040204" pitchFamily="50" charset="-128"/>
                          <a:ea typeface="Meiryo UI" panose="020B0604030504040204" pitchFamily="50" charset="-128"/>
                        </a:rPr>
                        <a:t>パターン</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692680"/>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zh-CN" altLang="en-US" sz="800" dirty="0">
                          <a:solidFill>
                            <a:schemeClr val="tx1"/>
                          </a:solidFill>
                          <a:effectLst/>
                          <a:latin typeface="Meiryo UI" panose="020B0604030504040204" pitchFamily="50" charset="-128"/>
                          <a:ea typeface="Meiryo UI" panose="020B0604030504040204" pitchFamily="50" charset="-128"/>
                        </a:rPr>
                        <a:t>加盟店管理番号</a:t>
                      </a:r>
                      <a:endParaRPr lang="zh-CN"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a:solidFill>
                            <a:schemeClr val="tx1"/>
                          </a:solidFill>
                          <a:effectLst/>
                          <a:latin typeface="Meiryo UI" panose="020B0604030504040204" pitchFamily="50" charset="-128"/>
                          <a:ea typeface="Meiryo UI" panose="020B0604030504040204" pitchFamily="50" charset="-128"/>
                        </a:rPr>
                        <a:t>20000139</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クレジットカード情報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a:solidFill>
                            <a:schemeClr val="tx1"/>
                          </a:solidFill>
                          <a:effectLst/>
                          <a:latin typeface="Meiryo UI" panose="020B0604030504040204" pitchFamily="50" charset="-128"/>
                          <a:ea typeface="Meiryo UI" panose="020B0604030504040204" pitchFamily="50" charset="-128"/>
                        </a:rPr>
                        <a:t>加盟店管理</a:t>
                      </a:r>
                      <a:r>
                        <a:rPr lang="ja-JP" altLang="en-US" sz="800" dirty="0" smtClean="0">
                          <a:solidFill>
                            <a:schemeClr val="tx1"/>
                          </a:solidFill>
                          <a:effectLst/>
                          <a:latin typeface="Meiryo UI" panose="020B0604030504040204" pitchFamily="50" charset="-128"/>
                          <a:ea typeface="Meiryo UI" panose="020B0604030504040204" pitchFamily="50" charset="-128"/>
                        </a:rPr>
                        <a:t>番号</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281376"/>
                  </a:ext>
                </a:extLst>
              </a:tr>
              <a:tr h="132893">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ja-JP" altLang="en-US" sz="600" dirty="0">
                        <a:latin typeface="Meiryo UI" panose="020B0604030504040204" pitchFamily="50" charset="-128"/>
                        <a:ea typeface="Meiryo UI" panose="020B0604030504040204" pitchFamily="50" charset="-128"/>
                      </a:endParaRPr>
                    </a:p>
                  </a:txBody>
                  <a:tcPr marL="5251" marR="5251" marT="2625" marB="2625" anchor="ct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利用者名</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solidFill>
                            <a:schemeClr val="tx1"/>
                          </a:solidFill>
                          <a:effectLst/>
                          <a:latin typeface="Meiryo UI" panose="020B0604030504040204" pitchFamily="50" charset="-128"/>
                          <a:ea typeface="Meiryo UI" panose="020B0604030504040204" pitchFamily="50" charset="-128"/>
                        </a:rPr>
                        <a:t>DAIYA</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a:solidFill>
                            <a:schemeClr val="tx1"/>
                          </a:solidFill>
                          <a:effectLst/>
                          <a:latin typeface="Meiryo UI" panose="020B0604030504040204" pitchFamily="50" charset="-128"/>
                          <a:ea typeface="Meiryo UI" panose="020B0604030504040204" pitchFamily="50" charset="-128"/>
                        </a:rPr>
                        <a:t>クレジットカード情報</a:t>
                      </a:r>
                      <a:r>
                        <a:rPr lang="en-US" altLang="ja-JP" sz="800" dirty="0">
                          <a:solidFill>
                            <a:schemeClr val="tx1"/>
                          </a:solidFill>
                          <a:effectLst/>
                          <a:latin typeface="Meiryo UI" panose="020B0604030504040204" pitchFamily="50" charset="-128"/>
                          <a:ea typeface="Meiryo UI" panose="020B0604030504040204" pitchFamily="50" charset="-128"/>
                        </a:rPr>
                        <a:t>.</a:t>
                      </a:r>
                      <a:r>
                        <a:rPr lang="ja-JP" altLang="en-US" sz="800" dirty="0" smtClean="0">
                          <a:solidFill>
                            <a:schemeClr val="tx1"/>
                          </a:solidFill>
                          <a:effectLst/>
                          <a:latin typeface="Meiryo UI" panose="020B0604030504040204" pitchFamily="50" charset="-128"/>
                          <a:ea typeface="Meiryo UI" panose="020B0604030504040204" pitchFamily="50" charset="-128"/>
                        </a:rPr>
                        <a:t>利用者名</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2181531"/>
                  </a:ext>
                </a:extLst>
              </a:tr>
              <a:tr h="132893">
                <a:tc rowSpan="4" gridSpan="2">
                  <a:txBody>
                    <a:bodyPr/>
                    <a:lstStyle/>
                    <a:p>
                      <a:pPr algn="ctr"/>
                      <a:r>
                        <a:rPr lang="ja-JP" altLang="en-US" sz="800" dirty="0" smtClean="0">
                          <a:solidFill>
                            <a:schemeClr val="tx1"/>
                          </a:solidFill>
                          <a:latin typeface="Meiryo UI" panose="020B0604030504040204" pitchFamily="50" charset="-128"/>
                          <a:ea typeface="Meiryo UI" panose="020B0604030504040204" pitchFamily="50" charset="-128"/>
                        </a:rPr>
                        <a:t>連絡先情報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hMerge="1">
                  <a:txBody>
                    <a:bodyPr/>
                    <a:lstStyle/>
                    <a:p>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優先連絡先</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b="0" i="0" kern="1200" dirty="0" smtClean="0">
                          <a:solidFill>
                            <a:schemeClr val="tx1"/>
                          </a:solidFill>
                          <a:effectLst/>
                          <a:latin typeface="Meiryo UI" panose="020B0604030504040204" pitchFamily="50" charset="-128"/>
                          <a:ea typeface="Meiryo UI" panose="020B0604030504040204" pitchFamily="50" charset="-128"/>
                          <a:cs typeface="+mn-cs"/>
                        </a:rPr>
                        <a:t>E</a:t>
                      </a:r>
                      <a:r>
                        <a:rPr kumimoji="1" lang="ja-JP" altLang="en-US" sz="800" b="0" i="0" kern="1200" dirty="0" smtClean="0">
                          <a:solidFill>
                            <a:schemeClr val="tx1"/>
                          </a:solidFill>
                          <a:effectLst/>
                          <a:latin typeface="Meiryo UI" panose="020B0604030504040204" pitchFamily="50" charset="-128"/>
                          <a:ea typeface="Meiryo UI" panose="020B0604030504040204" pitchFamily="50" charset="-128"/>
                          <a:cs typeface="+mn-cs"/>
                        </a:rPr>
                        <a:t>メール</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連絡先情報</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優先連絡先</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7858235"/>
                  </a:ext>
                </a:extLst>
              </a:tr>
              <a:tr h="132893">
                <a:tc gridSpan="2" vMerge="1">
                  <a:txBody>
                    <a:bodyPr/>
                    <a:lstStyle/>
                    <a:p>
                      <a:pPr algn="ct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altLang="ja-JP" sz="800" dirty="0" smtClean="0">
                          <a:solidFill>
                            <a:schemeClr val="tx1"/>
                          </a:solidFill>
                          <a:latin typeface="Meiryo UI" panose="020B0604030504040204" pitchFamily="50" charset="-128"/>
                          <a:ea typeface="Meiryo UI" panose="020B0604030504040204" pitchFamily="50" charset="-128"/>
                        </a:rPr>
                        <a:t>E</a:t>
                      </a:r>
                      <a:r>
                        <a:rPr lang="ja-JP" altLang="en-US" sz="800" dirty="0" smtClean="0">
                          <a:solidFill>
                            <a:schemeClr val="tx1"/>
                          </a:solidFill>
                          <a:latin typeface="Meiryo UI" panose="020B0604030504040204" pitchFamily="50" charset="-128"/>
                          <a:ea typeface="Meiryo UI" panose="020B0604030504040204" pitchFamily="50" charset="-128"/>
                        </a:rPr>
                        <a:t>メール</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800" dirty="0" err="1" smtClean="0">
                          <a:solidFill>
                            <a:schemeClr val="tx1"/>
                          </a:solidFill>
                          <a:latin typeface="Meiryo UI" panose="020B0604030504040204" pitchFamily="50" charset="-128"/>
                          <a:ea typeface="Meiryo UI" panose="020B0604030504040204" pitchFamily="50" charset="-128"/>
                        </a:rPr>
                        <a:t>bbb@bbb.bbb</a:t>
                      </a:r>
                      <a:endParaRPr lang="en-US" sz="800" b="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連絡先情報</a:t>
                      </a:r>
                      <a:r>
                        <a:rPr lang="en-US" altLang="ja-JP" sz="800" dirty="0" smtClean="0">
                          <a:solidFill>
                            <a:schemeClr val="tx1"/>
                          </a:solidFill>
                          <a:latin typeface="Meiryo UI" panose="020B0604030504040204" pitchFamily="50" charset="-128"/>
                          <a:ea typeface="Meiryo UI" panose="020B0604030504040204" pitchFamily="50" charset="-128"/>
                        </a:rPr>
                        <a:t>.E</a:t>
                      </a:r>
                      <a:r>
                        <a:rPr lang="ja-JP" altLang="en-US" sz="800" dirty="0" smtClean="0">
                          <a:solidFill>
                            <a:schemeClr val="tx1"/>
                          </a:solidFill>
                          <a:latin typeface="Meiryo UI" panose="020B0604030504040204" pitchFamily="50" charset="-128"/>
                          <a:ea typeface="Meiryo UI" panose="020B0604030504040204" pitchFamily="50" charset="-128"/>
                        </a:rPr>
                        <a:t>メール</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589457"/>
                  </a:ext>
                </a:extLst>
              </a:tr>
              <a:tr h="132893">
                <a:tc gridSpan="2" vMerge="1">
                  <a:txBody>
                    <a:bodyPr/>
                    <a:lstStyle/>
                    <a:p>
                      <a:pPr algn="ct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電話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b="0" i="0" kern="1200" dirty="0" smtClean="0">
                          <a:solidFill>
                            <a:schemeClr val="tx1"/>
                          </a:solidFill>
                          <a:effectLst/>
                          <a:latin typeface="Meiryo UI" panose="020B0604030504040204" pitchFamily="50" charset="-128"/>
                          <a:ea typeface="Meiryo UI" panose="020B0604030504040204" pitchFamily="50" charset="-128"/>
                          <a:cs typeface="+mn-cs"/>
                        </a:rPr>
                        <a:t>1234567890</a:t>
                      </a:r>
                      <a:endParaRPr lang="en-US" sz="800" b="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連絡先情報</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電話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8046317"/>
                  </a:ext>
                </a:extLst>
              </a:tr>
              <a:tr h="132893">
                <a:tc gridSpan="2" vMerge="1">
                  <a:txBody>
                    <a:bodyPr/>
                    <a:lstStyle/>
                    <a:p>
                      <a:pPr algn="ct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携帯電話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b="0" i="0" kern="1200" dirty="0" smtClean="0">
                          <a:solidFill>
                            <a:schemeClr val="tx1"/>
                          </a:solidFill>
                          <a:effectLst/>
                          <a:latin typeface="Meiryo UI" panose="020B0604030504040204" pitchFamily="50" charset="-128"/>
                          <a:ea typeface="Meiryo UI" panose="020B0604030504040204" pitchFamily="50" charset="-128"/>
                          <a:cs typeface="+mn-cs"/>
                        </a:rPr>
                        <a:t>09012345678</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連絡先情報</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携帯電話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4938980"/>
                  </a:ext>
                </a:extLst>
              </a:tr>
              <a:tr h="132893">
                <a:tc rowSpan="3"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smtClean="0">
                          <a:solidFill>
                            <a:schemeClr val="tx1"/>
                          </a:solidFill>
                          <a:latin typeface="Meiryo UI" panose="020B0604030504040204" pitchFamily="50" charset="-128"/>
                          <a:ea typeface="Meiryo UI" panose="020B0604030504040204" pitchFamily="50" charset="-128"/>
                        </a:rPr>
                        <a:t>その他の連絡先</a:t>
                      </a:r>
                    </a:p>
                  </a:txBody>
                  <a:tcPr marL="5251" marR="5251" marT="2625" marB="26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altLang="ja-JP" sz="800" dirty="0" smtClean="0">
                          <a:solidFill>
                            <a:schemeClr val="tx1"/>
                          </a:solidFill>
                          <a:latin typeface="Meiryo UI" panose="020B0604030504040204" pitchFamily="50" charset="-128"/>
                          <a:ea typeface="Meiryo UI" panose="020B0604030504040204" pitchFamily="50" charset="-128"/>
                        </a:rPr>
                        <a:t>E</a:t>
                      </a:r>
                      <a:r>
                        <a:rPr lang="ja-JP" altLang="en-US" sz="800" dirty="0" smtClean="0">
                          <a:solidFill>
                            <a:schemeClr val="tx1"/>
                          </a:solidFill>
                          <a:latin typeface="Meiryo UI" panose="020B0604030504040204" pitchFamily="50" charset="-128"/>
                          <a:ea typeface="Meiryo UI" panose="020B0604030504040204" pitchFamily="50" charset="-128"/>
                        </a:rPr>
                        <a:t>メール</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b="0" i="0" kern="1200" dirty="0" err="1" smtClean="0">
                          <a:solidFill>
                            <a:schemeClr val="tx1"/>
                          </a:solidFill>
                          <a:effectLst/>
                          <a:latin typeface="Meiryo UI" panose="020B0604030504040204" pitchFamily="50" charset="-128"/>
                          <a:ea typeface="Meiryo UI" panose="020B0604030504040204" pitchFamily="50" charset="-128"/>
                          <a:cs typeface="+mn-cs"/>
                        </a:rPr>
                        <a:t>aaa@a,bbb@b</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その他の連絡先</a:t>
                      </a:r>
                      <a:r>
                        <a:rPr lang="en-US" altLang="ja-JP" sz="800" dirty="0" smtClean="0">
                          <a:solidFill>
                            <a:schemeClr val="tx1"/>
                          </a:solidFill>
                          <a:latin typeface="Meiryo UI" panose="020B0604030504040204" pitchFamily="50" charset="-128"/>
                          <a:ea typeface="Meiryo UI" panose="020B0604030504040204" pitchFamily="50" charset="-128"/>
                        </a:rPr>
                        <a:t>.E</a:t>
                      </a:r>
                      <a:r>
                        <a:rPr lang="ja-JP" altLang="en-US" sz="800" dirty="0" smtClean="0">
                          <a:solidFill>
                            <a:schemeClr val="tx1"/>
                          </a:solidFill>
                          <a:latin typeface="Meiryo UI" panose="020B0604030504040204" pitchFamily="50" charset="-128"/>
                          <a:ea typeface="Meiryo UI" panose="020B0604030504040204" pitchFamily="50" charset="-128"/>
                        </a:rPr>
                        <a:t>メール</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8284661"/>
                  </a:ext>
                </a:extLst>
              </a:tr>
              <a:tr h="128555">
                <a:tc gridSpan="2" vMerge="1">
                  <a:txBody>
                    <a:bodyPr/>
                    <a:lstStyle/>
                    <a:p>
                      <a:pPr algn="ct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電話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b="0" i="0" kern="1200" dirty="0" smtClean="0">
                          <a:solidFill>
                            <a:schemeClr val="tx1"/>
                          </a:solidFill>
                          <a:effectLst/>
                          <a:latin typeface="Meiryo UI" panose="020B0604030504040204" pitchFamily="50" charset="-128"/>
                          <a:ea typeface="Meiryo UI" panose="020B0604030504040204" pitchFamily="50" charset="-128"/>
                          <a:cs typeface="+mn-cs"/>
                        </a:rPr>
                        <a:t>1234567890,9876543210</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その他の連絡先</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電話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7165414"/>
                  </a:ext>
                </a:extLst>
              </a:tr>
              <a:tr h="60882">
                <a:tc gridSpan="2" vMerge="1">
                  <a:txBody>
                    <a:bodyPr/>
                    <a:lstStyle/>
                    <a:p>
                      <a:pPr algn="ct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携帯電話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800" b="0" i="0" kern="1200" dirty="0" smtClean="0">
                          <a:solidFill>
                            <a:schemeClr val="tx1"/>
                          </a:solidFill>
                          <a:effectLst/>
                          <a:latin typeface="Meiryo UI" panose="020B0604030504040204" pitchFamily="50" charset="-128"/>
                          <a:ea typeface="Meiryo UI" panose="020B0604030504040204" pitchFamily="50" charset="-128"/>
                          <a:cs typeface="+mn-cs"/>
                        </a:rPr>
                        <a:t>09011112222,08033334444</a:t>
                      </a:r>
                      <a:endParaRPr 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その他の連絡先</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携帯電話</a:t>
                      </a:r>
                      <a:endParaRPr lang="ja-JP" altLang="en-US" sz="800" dirty="0">
                        <a:solidFill>
                          <a:schemeClr val="tx1"/>
                        </a:solidFill>
                        <a:latin typeface="Meiryo UI" panose="020B0604030504040204" pitchFamily="50" charset="-128"/>
                        <a:ea typeface="Meiryo UI" panose="020B0604030504040204" pitchFamily="50" charset="-128"/>
                      </a:endParaRPr>
                    </a:p>
                  </a:txBody>
                  <a:tcPr marL="5251" marR="5251" marT="2625" marB="2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6138953"/>
                  </a:ext>
                </a:extLst>
              </a:tr>
            </a:tbl>
          </a:graphicData>
        </a:graphic>
      </p:graphicFrame>
    </p:spTree>
    <p:extLst>
      <p:ext uri="{BB962C8B-B14F-4D97-AF65-F5344CB8AC3E}">
        <p14:creationId xmlns:p14="http://schemas.microsoft.com/office/powerpoint/2010/main" val="555578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3378146" y="2856403"/>
            <a:ext cx="2414646" cy="2708658"/>
          </a:xfrm>
          <a:prstGeom prst="rect">
            <a:avLst/>
          </a:prstGeom>
        </p:spPr>
      </p:pic>
      <p:sp>
        <p:nvSpPr>
          <p:cNvPr id="2"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連絡先情報の不具合修正</a:t>
            </a:r>
          </a:p>
        </p:txBody>
      </p:sp>
      <p:sp>
        <p:nvSpPr>
          <p:cNvPr id="3" name="正方形/長方形 2"/>
          <p:cNvSpPr/>
          <p:nvPr/>
        </p:nvSpPr>
        <p:spPr>
          <a:xfrm>
            <a:off x="107504" y="963987"/>
            <a:ext cx="8136904" cy="923330"/>
          </a:xfrm>
          <a:prstGeom prst="rect">
            <a:avLst/>
          </a:prstGeom>
        </p:spPr>
        <p:txBody>
          <a:bodyPr wrap="square">
            <a:spAutoFit/>
          </a:bodyPr>
          <a:lstStyle/>
          <a:p>
            <a:pPr lvl="0">
              <a:defRPr/>
            </a:pPr>
            <a:r>
              <a:rPr lang="ja-JP" altLang="en-US" dirty="0" smtClean="0">
                <a:latin typeface="Meiryo UI" panose="020B0604030504040204" pitchFamily="50" charset="-128"/>
                <a:ea typeface="Meiryo UI" panose="020B0604030504040204" pitchFamily="50" charset="-128"/>
              </a:rPr>
              <a:t>連絡先の編集を行う度に、顧客情報の </a:t>
            </a:r>
            <a:r>
              <a:rPr lang="en-US" altLang="ja-JP" dirty="0" err="1" smtClean="0">
                <a:latin typeface="Meiryo UI" panose="020B0604030504040204" pitchFamily="50" charset="-128"/>
                <a:ea typeface="Meiryo UI" panose="020B0604030504040204" pitchFamily="50" charset="-128"/>
              </a:rPr>
              <a:t>contactMediums</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配下へ </a:t>
            </a:r>
            <a:r>
              <a:rPr lang="en-US" altLang="ja-JP" dirty="0" err="1">
                <a:latin typeface="Meiryo UI" panose="020B0604030504040204" pitchFamily="50" charset="-128"/>
                <a:ea typeface="Meiryo UI" panose="020B0604030504040204" pitchFamily="50" charset="-128"/>
              </a:rPr>
              <a:t>P</a:t>
            </a:r>
            <a:r>
              <a:rPr lang="en-US" altLang="ja-JP" dirty="0" err="1" smtClean="0">
                <a:latin typeface="Meiryo UI" panose="020B0604030504040204" pitchFamily="50" charset="-128"/>
                <a:ea typeface="Meiryo UI" panose="020B0604030504040204" pitchFamily="50" charset="-128"/>
              </a:rPr>
              <a:t>ostalAddress</a:t>
            </a:r>
            <a:r>
              <a:rPr lang="ja-JP" altLang="en-US" dirty="0" smtClean="0">
                <a:latin typeface="Meiryo UI" panose="020B0604030504040204" pitchFamily="50" charset="-128"/>
                <a:ea typeface="Meiryo UI" panose="020B0604030504040204" pitchFamily="50" charset="-128"/>
              </a:rPr>
              <a:t> が追加されていく不具合が修正されました。</a:t>
            </a:r>
            <a:endParaRPr lang="en-US" altLang="ja-JP" dirty="0" smtClean="0">
              <a:latin typeface="Meiryo UI" panose="020B0604030504040204" pitchFamily="50" charset="-128"/>
              <a:ea typeface="Meiryo UI" panose="020B0604030504040204" pitchFamily="50" charset="-128"/>
            </a:endParaRPr>
          </a:p>
          <a:p>
            <a:pPr lvl="0">
              <a:defRPr/>
            </a:pPr>
            <a:endParaRPr lang="en-US" altLang="ja-JP"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3685369" y="1887317"/>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修正前</a:t>
            </a:r>
            <a:endParaRPr kumimoji="1" lang="ja-JP" altLang="en-US" dirty="0"/>
          </a:p>
        </p:txBody>
      </p:sp>
      <p:sp>
        <p:nvSpPr>
          <p:cNvPr id="7" name="正方形/長方形 6"/>
          <p:cNvSpPr/>
          <p:nvPr/>
        </p:nvSpPr>
        <p:spPr>
          <a:xfrm>
            <a:off x="6606127" y="1887317"/>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修正後</a:t>
            </a:r>
            <a:endParaRPr kumimoji="1" lang="ja-JP" altLang="en-US" dirty="0"/>
          </a:p>
        </p:txBody>
      </p:sp>
      <p:sp>
        <p:nvSpPr>
          <p:cNvPr id="8" name="正方形/長方形 7"/>
          <p:cNvSpPr/>
          <p:nvPr/>
        </p:nvSpPr>
        <p:spPr>
          <a:xfrm>
            <a:off x="3471341" y="4214858"/>
            <a:ext cx="2232248" cy="12545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245936" y="2210072"/>
            <a:ext cx="2939438" cy="646331"/>
          </a:xfrm>
          <a:prstGeom prst="rect">
            <a:avLst/>
          </a:prstGeom>
        </p:spPr>
        <p:txBody>
          <a:bodyPr wrap="square">
            <a:spAutoFit/>
          </a:bodyPr>
          <a:lstStyle/>
          <a:p>
            <a:pPr lvl="0">
              <a:defRPr/>
            </a:pPr>
            <a:r>
              <a:rPr lang="en-US" altLang="ja-JP" dirty="0" err="1" smtClean="0">
                <a:latin typeface="Meiryo UI" panose="020B0604030504040204" pitchFamily="50" charset="-128"/>
                <a:ea typeface="Meiryo UI" panose="020B0604030504040204" pitchFamily="50" charset="-128"/>
              </a:rPr>
              <a:t>contactMediums</a:t>
            </a:r>
            <a:r>
              <a:rPr lang="ja-JP" altLang="en-US" dirty="0" smtClean="0">
                <a:latin typeface="Meiryo UI" panose="020B0604030504040204" pitchFamily="50" charset="-128"/>
                <a:ea typeface="Meiryo UI" panose="020B0604030504040204" pitchFamily="50" charset="-128"/>
              </a:rPr>
              <a:t> 配下に</a:t>
            </a:r>
            <a:endParaRPr lang="en-US" altLang="ja-JP" dirty="0" smtClean="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更新した値が増えている</a:t>
            </a:r>
            <a:endParaRPr lang="en-US" altLang="ja-JP" dirty="0" smtClean="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4"/>
          <a:stretch>
            <a:fillRect/>
          </a:stretch>
        </p:blipFill>
        <p:spPr>
          <a:xfrm>
            <a:off x="371560" y="2105937"/>
            <a:ext cx="2098269" cy="3494035"/>
          </a:xfrm>
          <a:prstGeom prst="rect">
            <a:avLst/>
          </a:prstGeom>
        </p:spPr>
      </p:pic>
      <p:sp>
        <p:nvSpPr>
          <p:cNvPr id="17" name="正方形/長方形 16"/>
          <p:cNvSpPr/>
          <p:nvPr/>
        </p:nvSpPr>
        <p:spPr>
          <a:xfrm>
            <a:off x="6199062" y="2210072"/>
            <a:ext cx="2732732" cy="646331"/>
          </a:xfrm>
          <a:prstGeom prst="rect">
            <a:avLst/>
          </a:prstGeom>
        </p:spPr>
        <p:txBody>
          <a:bodyPr wrap="square">
            <a:spAutoFit/>
          </a:bodyPr>
          <a:lstStyle/>
          <a:p>
            <a:pPr lvl="0">
              <a:defRPr/>
            </a:pPr>
            <a:r>
              <a:rPr lang="ja-JP" altLang="en-US" dirty="0" smtClean="0">
                <a:latin typeface="Meiryo UI" panose="020B0604030504040204" pitchFamily="50" charset="-128"/>
                <a:ea typeface="Meiryo UI" panose="020B0604030504040204" pitchFamily="50" charset="-128"/>
              </a:rPr>
              <a:t>変更後の値のみが登録されている</a:t>
            </a:r>
            <a:endParaRPr lang="en-US" altLang="ja-JP" dirty="0" smtClean="0">
              <a:latin typeface="Meiryo UI" panose="020B0604030504040204" pitchFamily="50" charset="-128"/>
              <a:ea typeface="Meiryo UI" panose="020B0604030504040204" pitchFamily="50" charset="-128"/>
            </a:endParaRPr>
          </a:p>
        </p:txBody>
      </p:sp>
      <p:sp>
        <p:nvSpPr>
          <p:cNvPr id="22" name="正方形/長方形 21"/>
          <p:cNvSpPr/>
          <p:nvPr/>
        </p:nvSpPr>
        <p:spPr>
          <a:xfrm>
            <a:off x="371560" y="1750669"/>
            <a:ext cx="2098269" cy="369332"/>
          </a:xfrm>
          <a:prstGeom prst="rect">
            <a:avLst/>
          </a:prstGeom>
        </p:spPr>
        <p:txBody>
          <a:bodyPr wrap="square">
            <a:spAutoFit/>
          </a:bodyPr>
          <a:lstStyle/>
          <a:p>
            <a:pPr lvl="0">
              <a:defRPr/>
            </a:pPr>
            <a:r>
              <a:rPr lang="ja-JP" altLang="en-US" dirty="0" smtClean="0">
                <a:latin typeface="Meiryo UI" panose="020B0604030504040204" pitchFamily="50" charset="-128"/>
                <a:ea typeface="Meiryo UI" panose="020B0604030504040204" pitchFamily="50" charset="-128"/>
              </a:rPr>
              <a:t>画面から住所を変更</a:t>
            </a:r>
            <a:endParaRPr lang="en-US" altLang="ja-JP" dirty="0" smtClean="0">
              <a:latin typeface="Meiryo UI" panose="020B0604030504040204" pitchFamily="50" charset="-128"/>
              <a:ea typeface="Meiryo UI" panose="020B0604030504040204" pitchFamily="50" charset="-128"/>
            </a:endParaRPr>
          </a:p>
        </p:txBody>
      </p:sp>
      <p:sp>
        <p:nvSpPr>
          <p:cNvPr id="23" name="正方形/長方形 22"/>
          <p:cNvSpPr/>
          <p:nvPr/>
        </p:nvSpPr>
        <p:spPr>
          <a:xfrm>
            <a:off x="1597631" y="5287326"/>
            <a:ext cx="828000" cy="304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2763930" y="3429000"/>
            <a:ext cx="47413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6012160" y="1887317"/>
            <a:ext cx="0" cy="4061963"/>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5"/>
          <a:stretch>
            <a:fillRect/>
          </a:stretch>
        </p:blipFill>
        <p:spPr>
          <a:xfrm>
            <a:off x="6352626" y="2834592"/>
            <a:ext cx="2395562" cy="2066475"/>
          </a:xfrm>
          <a:prstGeom prst="rect">
            <a:avLst/>
          </a:prstGeom>
        </p:spPr>
      </p:pic>
      <p:sp>
        <p:nvSpPr>
          <p:cNvPr id="9" name="正方形/長方形 8"/>
          <p:cNvSpPr/>
          <p:nvPr/>
        </p:nvSpPr>
        <p:spPr>
          <a:xfrm>
            <a:off x="6521312" y="2960898"/>
            <a:ext cx="2088232" cy="12117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0855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411760" y="1610319"/>
            <a:ext cx="3960440" cy="4978014"/>
          </a:xfrm>
          <a:prstGeom prst="rect">
            <a:avLst/>
          </a:prstGeom>
        </p:spPr>
      </p:pic>
      <p:sp>
        <p:nvSpPr>
          <p:cNvPr id="2"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請求定義の動作不具合修正</a:t>
            </a:r>
          </a:p>
        </p:txBody>
      </p:sp>
      <p:sp>
        <p:nvSpPr>
          <p:cNvPr id="3" name="正方形/長方形 2"/>
          <p:cNvSpPr/>
          <p:nvPr/>
        </p:nvSpPr>
        <p:spPr>
          <a:xfrm>
            <a:off x="107504" y="963987"/>
            <a:ext cx="8136904" cy="646331"/>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定期払料金の “提供商品に対する請求発生の定義” に</a:t>
            </a:r>
            <a:r>
              <a:rPr lang="ja-JP" altLang="en-US" dirty="0" smtClean="0">
                <a:latin typeface="Meiryo UI" panose="020B0604030504040204" pitchFamily="50" charset="-128"/>
                <a:ea typeface="Meiryo UI" panose="020B0604030504040204" pitchFamily="50" charset="-128"/>
              </a:rPr>
              <a:t>設定</a:t>
            </a:r>
            <a:r>
              <a:rPr lang="ja-JP" altLang="en-US" dirty="0">
                <a:latin typeface="Meiryo UI" panose="020B0604030504040204" pitchFamily="50" charset="-128"/>
                <a:ea typeface="Meiryo UI" panose="020B0604030504040204" pitchFamily="50" charset="-128"/>
              </a:rPr>
              <a:t>した定義通り</a:t>
            </a:r>
            <a:r>
              <a:rPr lang="ja-JP" altLang="en-US" dirty="0" smtClean="0">
                <a:latin typeface="Meiryo UI" panose="020B0604030504040204" pitchFamily="50" charset="-128"/>
                <a:ea typeface="Meiryo UI" panose="020B0604030504040204" pitchFamily="50" charset="-128"/>
              </a:rPr>
              <a:t>に請求が動かない</a:t>
            </a:r>
            <a:r>
              <a:rPr lang="ja-JP" altLang="en-US" dirty="0">
                <a:latin typeface="Meiryo UI" panose="020B0604030504040204" pitchFamily="50" charset="-128"/>
                <a:ea typeface="Meiryo UI" panose="020B0604030504040204" pitchFamily="50" charset="-128"/>
              </a:rPr>
              <a:t>不具合が修正されました</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23" name="正方形/長方形 22"/>
          <p:cNvSpPr/>
          <p:nvPr/>
        </p:nvSpPr>
        <p:spPr>
          <a:xfrm>
            <a:off x="2555776" y="5373216"/>
            <a:ext cx="316835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2793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請求書送付先</a:t>
            </a:r>
            <a:r>
              <a:rPr lang="ja-JP" altLang="en-US" dirty="0" smtClean="0"/>
              <a:t>の項目</a:t>
            </a:r>
            <a:r>
              <a:rPr lang="ja-JP" altLang="en-US" dirty="0"/>
              <a:t>名</a:t>
            </a:r>
            <a:r>
              <a:rPr lang="ja-JP" altLang="en-US" dirty="0" smtClean="0"/>
              <a:t>変更</a:t>
            </a:r>
            <a:endParaRPr lang="en-US" altLang="ja-JP" dirty="0"/>
          </a:p>
        </p:txBody>
      </p:sp>
      <p:sp>
        <p:nvSpPr>
          <p:cNvPr id="3" name="正方形/長方形 2"/>
          <p:cNvSpPr/>
          <p:nvPr/>
        </p:nvSpPr>
        <p:spPr>
          <a:xfrm>
            <a:off x="107505" y="963987"/>
            <a:ext cx="7632848" cy="369332"/>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請求書送付先</a:t>
            </a:r>
            <a:r>
              <a:rPr lang="ja-JP" altLang="en-US" dirty="0" smtClean="0">
                <a:latin typeface="Meiryo UI" panose="020B0604030504040204" pitchFamily="50" charset="-128"/>
                <a:ea typeface="Meiryo UI" panose="020B0604030504040204" pitchFamily="50" charset="-128"/>
              </a:rPr>
              <a:t>の項目</a:t>
            </a:r>
            <a:r>
              <a:rPr lang="ja-JP" altLang="en-US" dirty="0">
                <a:latin typeface="Meiryo UI" panose="020B0604030504040204" pitchFamily="50" charset="-128"/>
                <a:ea typeface="Meiryo UI" panose="020B0604030504040204" pitchFamily="50" charset="-128"/>
              </a:rPr>
              <a:t>名</a:t>
            </a:r>
            <a:r>
              <a:rPr lang="ja-JP" altLang="en-US" dirty="0" smtClean="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変更しました。</a:t>
            </a:r>
          </a:p>
        </p:txBody>
      </p:sp>
      <p:pic>
        <p:nvPicPr>
          <p:cNvPr id="5" name="図 4"/>
          <p:cNvPicPr>
            <a:picLocks noChangeAspect="1"/>
          </p:cNvPicPr>
          <p:nvPr/>
        </p:nvPicPr>
        <p:blipFill>
          <a:blip r:embed="rId3"/>
          <a:stretch>
            <a:fillRect/>
          </a:stretch>
        </p:blipFill>
        <p:spPr>
          <a:xfrm>
            <a:off x="251520" y="1434637"/>
            <a:ext cx="4566017" cy="3384376"/>
          </a:xfrm>
          <a:prstGeom prst="rect">
            <a:avLst/>
          </a:prstGeom>
          <a:ln>
            <a:solidFill>
              <a:schemeClr val="tx1"/>
            </a:solidFill>
          </a:ln>
        </p:spPr>
      </p:pic>
      <p:pic>
        <p:nvPicPr>
          <p:cNvPr id="4" name="図 3"/>
          <p:cNvPicPr>
            <a:picLocks noChangeAspect="1"/>
          </p:cNvPicPr>
          <p:nvPr/>
        </p:nvPicPr>
        <p:blipFill>
          <a:blip r:embed="rId4"/>
          <a:stretch>
            <a:fillRect/>
          </a:stretch>
        </p:blipFill>
        <p:spPr>
          <a:xfrm>
            <a:off x="4548479" y="2930691"/>
            <a:ext cx="4320480" cy="3776644"/>
          </a:xfrm>
          <a:prstGeom prst="rect">
            <a:avLst/>
          </a:prstGeom>
          <a:ln>
            <a:solidFill>
              <a:schemeClr val="tx1"/>
            </a:solidFill>
          </a:ln>
        </p:spPr>
      </p:pic>
      <p:sp>
        <p:nvSpPr>
          <p:cNvPr id="6" name="正方形/長方形 5"/>
          <p:cNvSpPr/>
          <p:nvPr/>
        </p:nvSpPr>
        <p:spPr>
          <a:xfrm>
            <a:off x="204912" y="1391193"/>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修正前</a:t>
            </a:r>
            <a:endParaRPr kumimoji="1" lang="ja-JP" altLang="en-US" dirty="0"/>
          </a:p>
        </p:txBody>
      </p:sp>
      <p:sp>
        <p:nvSpPr>
          <p:cNvPr id="7" name="正方形/長方形 6"/>
          <p:cNvSpPr/>
          <p:nvPr/>
        </p:nvSpPr>
        <p:spPr>
          <a:xfrm>
            <a:off x="4427984" y="2876071"/>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修正後</a:t>
            </a:r>
            <a:endParaRPr kumimoji="1" lang="ja-JP" altLang="en-US" dirty="0"/>
          </a:p>
        </p:txBody>
      </p:sp>
      <p:sp>
        <p:nvSpPr>
          <p:cNvPr id="8" name="正方形/長方形 7"/>
          <p:cNvSpPr/>
          <p:nvPr/>
        </p:nvSpPr>
        <p:spPr>
          <a:xfrm>
            <a:off x="497057" y="3501008"/>
            <a:ext cx="393092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787627" y="5454079"/>
            <a:ext cx="1656581" cy="177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8546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51520" y="1700808"/>
            <a:ext cx="8640960" cy="2922125"/>
          </a:xfrm>
          <a:prstGeom prst="rect">
            <a:avLst/>
          </a:prstGeom>
        </p:spPr>
      </p:pic>
      <p:sp>
        <p:nvSpPr>
          <p:cNvPr id="8" name="正方形/長方形 7"/>
          <p:cNvSpPr/>
          <p:nvPr/>
        </p:nvSpPr>
        <p:spPr>
          <a:xfrm>
            <a:off x="666514" y="4966380"/>
            <a:ext cx="4551246" cy="369332"/>
          </a:xfrm>
          <a:prstGeom prst="rect">
            <a:avLst/>
          </a:prstGeom>
          <a:solidFill>
            <a:schemeClr val="bg1"/>
          </a:solidFill>
        </p:spPr>
        <p:txBody>
          <a:bodyPr wrap="none">
            <a:spAutoFit/>
          </a:bodyPr>
          <a:lstStyle/>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タスク画面の提供側／提供待ちの情報を追記</a:t>
            </a:r>
            <a:endParaRPr lang="ja-JP" altLang="en-US" dirty="0">
              <a:solidFill>
                <a:srgbClr val="FF0000"/>
              </a:solidFill>
            </a:endParaRPr>
          </a:p>
        </p:txBody>
      </p:sp>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smtClean="0"/>
              <a:t>タスクに関する翻訳変更</a:t>
            </a:r>
            <a:endParaRPr lang="ja-JP" altLang="en-US" dirty="0"/>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関連サービス（</a:t>
            </a:r>
            <a:r>
              <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rPr>
              <a:t>Capability</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）によるエラーが発生したときのタスク画面にて、下記のように翻訳変更しました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6" name="正方形/長方形 15"/>
          <p:cNvSpPr/>
          <p:nvPr/>
        </p:nvSpPr>
        <p:spPr>
          <a:xfrm>
            <a:off x="570384" y="4090802"/>
            <a:ext cx="14093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1167906" y="4461849"/>
            <a:ext cx="293018" cy="493049"/>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443267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97437" y="1573349"/>
            <a:ext cx="8424935" cy="2638351"/>
          </a:xfrm>
          <a:prstGeom prst="rect">
            <a:avLst/>
          </a:prstGeom>
        </p:spPr>
      </p:pic>
      <p:sp>
        <p:nvSpPr>
          <p:cNvPr id="8" name="正方形/長方形 7"/>
          <p:cNvSpPr/>
          <p:nvPr/>
        </p:nvSpPr>
        <p:spPr>
          <a:xfrm>
            <a:off x="2771800" y="3391785"/>
            <a:ext cx="3332964" cy="369332"/>
          </a:xfrm>
          <a:prstGeom prst="rect">
            <a:avLst/>
          </a:prstGeom>
          <a:solidFill>
            <a:schemeClr val="bg1"/>
          </a:solidFill>
        </p:spPr>
        <p:txBody>
          <a:bodyPr wrap="none">
            <a:spAutoFit/>
          </a:bodyPr>
          <a:lstStyle/>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免税対象／対象外の場合の明記</a:t>
            </a:r>
            <a:endParaRPr lang="ja-JP" altLang="en-US" dirty="0">
              <a:solidFill>
                <a:srgbClr val="FF0000"/>
              </a:solidFill>
            </a:endParaRPr>
          </a:p>
        </p:txBody>
      </p:sp>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免税</a:t>
            </a:r>
            <a:r>
              <a:rPr lang="ja-JP" altLang="en-US" dirty="0" smtClean="0"/>
              <a:t>に関する翻訳変更</a:t>
            </a:r>
            <a:endParaRPr lang="ja-JP" altLang="en-US" dirty="0"/>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免税に関する顧客情報や請求情報を下記のように翻訳変更しました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6" name="正方形/長方形 15"/>
          <p:cNvSpPr/>
          <p:nvPr/>
        </p:nvSpPr>
        <p:spPr>
          <a:xfrm>
            <a:off x="1314414" y="2746990"/>
            <a:ext cx="1817425" cy="5379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131839" y="3038458"/>
            <a:ext cx="432049" cy="37734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pic>
        <p:nvPicPr>
          <p:cNvPr id="4" name="図 3"/>
          <p:cNvPicPr>
            <a:picLocks noChangeAspect="1"/>
          </p:cNvPicPr>
          <p:nvPr/>
        </p:nvPicPr>
        <p:blipFill>
          <a:blip r:embed="rId4"/>
          <a:stretch>
            <a:fillRect/>
          </a:stretch>
        </p:blipFill>
        <p:spPr>
          <a:xfrm>
            <a:off x="197437" y="4376430"/>
            <a:ext cx="8633595" cy="2004898"/>
          </a:xfrm>
          <a:prstGeom prst="rect">
            <a:avLst/>
          </a:prstGeom>
        </p:spPr>
      </p:pic>
      <p:sp>
        <p:nvSpPr>
          <p:cNvPr id="12" name="正方形/長方形 11"/>
          <p:cNvSpPr/>
          <p:nvPr/>
        </p:nvSpPr>
        <p:spPr>
          <a:xfrm>
            <a:off x="7740353" y="5157192"/>
            <a:ext cx="1108231" cy="208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H="1">
            <a:off x="7380312" y="5263810"/>
            <a:ext cx="360041" cy="266597"/>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4" name="正方形/長方形 13"/>
          <p:cNvSpPr/>
          <p:nvPr/>
        </p:nvSpPr>
        <p:spPr>
          <a:xfrm>
            <a:off x="3377693" y="5472295"/>
            <a:ext cx="4381328" cy="369332"/>
          </a:xfrm>
          <a:prstGeom prst="rect">
            <a:avLst/>
          </a:prstGeom>
          <a:solidFill>
            <a:schemeClr val="bg1"/>
          </a:solidFill>
        </p:spPr>
        <p:txBody>
          <a:bodyPr wrap="none">
            <a:spAutoFit/>
          </a:bodyPr>
          <a:lstStyle/>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請求作成時に免税対象の場合の表記を変更</a:t>
            </a:r>
            <a:endParaRPr lang="ja-JP" altLang="en-US" dirty="0">
              <a:solidFill>
                <a:srgbClr val="FF0000"/>
              </a:solidFill>
            </a:endParaRPr>
          </a:p>
        </p:txBody>
      </p:sp>
      <p:sp>
        <p:nvSpPr>
          <p:cNvPr id="18" name="正方形/長方形 17"/>
          <p:cNvSpPr/>
          <p:nvPr/>
        </p:nvSpPr>
        <p:spPr>
          <a:xfrm>
            <a:off x="228701" y="1622177"/>
            <a:ext cx="1174947" cy="2946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顧客情報</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62955" y="4451730"/>
            <a:ext cx="1174947" cy="2946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請求情報</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750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cs typeface="Malgun Gothic Semilight" panose="020B0502040204020203" pitchFamily="50" charset="-128"/>
              </a:rPr>
              <a:t>任意項目の必須化</a:t>
            </a:r>
            <a:endParaRPr lang="en-US" altLang="ja-JP" dirty="0">
              <a:cs typeface="Malgun Gothic Semilight" panose="020B0502040204020203" pitchFamily="50" charset="-128"/>
            </a:endParaRPr>
          </a:p>
        </p:txBody>
      </p:sp>
      <p:sp>
        <p:nvSpPr>
          <p:cNvPr id="9" name="正方形/長方形 8"/>
          <p:cNvSpPr/>
          <p:nvPr/>
        </p:nvSpPr>
        <p:spPr>
          <a:xfrm>
            <a:off x="120429" y="926784"/>
            <a:ext cx="7632848" cy="369332"/>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顧客作成時の任意項目を必須化できるようになりました。</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204864"/>
            <a:ext cx="2952328" cy="2959581"/>
          </a:xfrm>
          <a:prstGeom prst="rect">
            <a:avLst/>
          </a:prstGeom>
          <a:ln>
            <a:solidFill>
              <a:schemeClr val="tx1"/>
            </a:solidFill>
          </a:ln>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104" y="2218030"/>
            <a:ext cx="3340456" cy="2880320"/>
          </a:xfrm>
          <a:prstGeom prst="rect">
            <a:avLst/>
          </a:prstGeom>
          <a:ln>
            <a:solidFill>
              <a:schemeClr val="tx1"/>
            </a:solidFill>
          </a:ln>
        </p:spPr>
      </p:pic>
      <p:sp>
        <p:nvSpPr>
          <p:cNvPr id="14" name="右矢印 13"/>
          <p:cNvSpPr/>
          <p:nvPr/>
        </p:nvSpPr>
        <p:spPr bwMode="auto">
          <a:xfrm>
            <a:off x="3825904" y="3442166"/>
            <a:ext cx="1394168" cy="648392"/>
          </a:xfrm>
          <a:prstGeom prst="rightArrow">
            <a:avLst/>
          </a:prstGeom>
          <a:solidFill>
            <a:srgbClr val="CC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8500" tIns="50700" rIns="58500" bIns="50700" numCol="1" rtlCol="0" anchor="ctr" anchorCtr="0" compatLnSpc="1">
            <a:prstTxWarp prst="textNoShape">
              <a:avLst/>
            </a:prstTxWarp>
          </a:bodyPr>
          <a:lstStyle/>
          <a:p>
            <a:pPr algn="l" defTabSz="990570" eaLnBrk="0" hangingPunct="0">
              <a:lnSpc>
                <a:spcPct val="100000"/>
              </a:lnSpc>
              <a:spcBef>
                <a:spcPct val="5000"/>
              </a:spcBef>
            </a:pPr>
            <a:endParaRPr lang="ja-JP" altLang="en-US" sz="1083" b="1">
              <a:latin typeface="ＭＳ Ｐゴシック" pitchFamily="50" charset="-128"/>
              <a:ea typeface="ＭＳ Ｐゴシック" pitchFamily="50" charset="-128"/>
            </a:endParaRPr>
          </a:p>
        </p:txBody>
      </p:sp>
      <p:sp>
        <p:nvSpPr>
          <p:cNvPr id="15" name="正方形/長方形 14"/>
          <p:cNvSpPr/>
          <p:nvPr/>
        </p:nvSpPr>
        <p:spPr>
          <a:xfrm>
            <a:off x="-12643" y="1709840"/>
            <a:ext cx="7632848" cy="369332"/>
          </a:xfrm>
          <a:prstGeom prst="rect">
            <a:avLst/>
          </a:prstGeom>
        </p:spPr>
        <p:txBody>
          <a:bodyPr wrap="square">
            <a:spAutoFit/>
          </a:bodyPr>
          <a:lstStyle/>
          <a:p>
            <a:pPr lvl="0">
              <a:defRPr/>
            </a:pPr>
            <a:r>
              <a:rPr lang="ja-JP" altLang="en-US" dirty="0" smtClean="0">
                <a:latin typeface="Meiryo UI" panose="020B0604030504040204" pitchFamily="50" charset="-128"/>
                <a:ea typeface="Meiryo UI" panose="020B0604030504040204" pitchFamily="50" charset="-128"/>
              </a:rPr>
              <a:t>（例） 連絡先情報の「企業名」「部署名」を必須化</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9917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smtClean="0"/>
              <a:t>担当者に関する翻訳変更</a:t>
            </a:r>
            <a:endParaRPr lang="ja-JP" altLang="en-US" dirty="0"/>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パーティーの個人を担当者として下記のように翻訳変更しました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7" name="図 6"/>
          <p:cNvPicPr>
            <a:picLocks noChangeAspect="1"/>
          </p:cNvPicPr>
          <p:nvPr/>
        </p:nvPicPr>
        <p:blipFill>
          <a:blip r:embed="rId3"/>
          <a:stretch>
            <a:fillRect/>
          </a:stretch>
        </p:blipFill>
        <p:spPr>
          <a:xfrm>
            <a:off x="179512" y="1403484"/>
            <a:ext cx="8136904" cy="5027857"/>
          </a:xfrm>
          <a:prstGeom prst="rect">
            <a:avLst/>
          </a:prstGeom>
        </p:spPr>
      </p:pic>
      <p:sp>
        <p:nvSpPr>
          <p:cNvPr id="20" name="正方形/長方形 19"/>
          <p:cNvSpPr/>
          <p:nvPr/>
        </p:nvSpPr>
        <p:spPr>
          <a:xfrm>
            <a:off x="3491880" y="3147937"/>
            <a:ext cx="1989647" cy="369332"/>
          </a:xfrm>
          <a:prstGeom prst="rect">
            <a:avLst/>
          </a:prstGeom>
          <a:solidFill>
            <a:schemeClr val="bg1"/>
          </a:solidFill>
        </p:spPr>
        <p:txBody>
          <a:bodyPr wrap="none">
            <a:spAutoFit/>
          </a:bodyPr>
          <a:lstStyle/>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担当者へ表記変更</a:t>
            </a:r>
            <a:endParaRPr lang="ja-JP" altLang="en-US" dirty="0">
              <a:solidFill>
                <a:srgbClr val="FF0000"/>
              </a:solidFill>
            </a:endParaRPr>
          </a:p>
        </p:txBody>
      </p:sp>
      <p:sp>
        <p:nvSpPr>
          <p:cNvPr id="21" name="正方形/長方形 20"/>
          <p:cNvSpPr/>
          <p:nvPr/>
        </p:nvSpPr>
        <p:spPr>
          <a:xfrm>
            <a:off x="2339752" y="3500129"/>
            <a:ext cx="792087" cy="3311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flipV="1">
            <a:off x="2987824" y="3284984"/>
            <a:ext cx="504056" cy="168959"/>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00597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51520" y="1397327"/>
            <a:ext cx="8761238" cy="4119906"/>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smtClean="0"/>
              <a:t>請求間隔に関する翻訳変更</a:t>
            </a:r>
            <a:endParaRPr lang="ja-JP" altLang="en-US" dirty="0"/>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請求間隔が</a:t>
            </a:r>
            <a:r>
              <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rPr>
              <a:t>2</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か月以上の場合の表記に関する翻訳変更しました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0" name="正方形/長方形 19"/>
          <p:cNvSpPr/>
          <p:nvPr/>
        </p:nvSpPr>
        <p:spPr>
          <a:xfrm>
            <a:off x="5781191" y="5836072"/>
            <a:ext cx="3046027" cy="369332"/>
          </a:xfrm>
          <a:prstGeom prst="rect">
            <a:avLst/>
          </a:prstGeom>
          <a:solidFill>
            <a:schemeClr val="bg1"/>
          </a:solidFill>
        </p:spPr>
        <p:txBody>
          <a:bodyPr wrap="none">
            <a:spAutoFit/>
          </a:bodyPr>
          <a:lstStyle/>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請求間隔に関する表記を変更</a:t>
            </a:r>
            <a:endParaRPr lang="ja-JP" altLang="en-US" dirty="0">
              <a:solidFill>
                <a:srgbClr val="FF0000"/>
              </a:solidFill>
            </a:endParaRPr>
          </a:p>
        </p:txBody>
      </p:sp>
      <p:sp>
        <p:nvSpPr>
          <p:cNvPr id="21" name="正方形/長方形 20"/>
          <p:cNvSpPr/>
          <p:nvPr/>
        </p:nvSpPr>
        <p:spPr>
          <a:xfrm>
            <a:off x="8146652" y="2828730"/>
            <a:ext cx="874440" cy="13389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flipV="1">
            <a:off x="7380312" y="4246840"/>
            <a:ext cx="1018368" cy="1589232"/>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2" name="正方形/長方形 11"/>
          <p:cNvSpPr/>
          <p:nvPr/>
        </p:nvSpPr>
        <p:spPr>
          <a:xfrm>
            <a:off x="5111143" y="2478448"/>
            <a:ext cx="874440" cy="3102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H="1" flipV="1">
            <a:off x="5772858" y="5581242"/>
            <a:ext cx="212725" cy="190822"/>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693292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smtClean="0"/>
              <a:t>ポイントに関する翻訳変更</a:t>
            </a:r>
            <a:r>
              <a:rPr lang="en-US" altLang="ja-JP" dirty="0" smtClean="0"/>
              <a:t>(1/2)</a:t>
            </a:r>
            <a:endParaRPr lang="ja-JP" altLang="en-US" dirty="0"/>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ポイントに関する画面にて、下記のように翻訳変更しました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3" name="図 2"/>
          <p:cNvPicPr>
            <a:picLocks noChangeAspect="1"/>
          </p:cNvPicPr>
          <p:nvPr/>
        </p:nvPicPr>
        <p:blipFill>
          <a:blip r:embed="rId3"/>
          <a:stretch>
            <a:fillRect/>
          </a:stretch>
        </p:blipFill>
        <p:spPr>
          <a:xfrm>
            <a:off x="184368" y="1573726"/>
            <a:ext cx="8750447" cy="3094921"/>
          </a:xfrm>
          <a:prstGeom prst="rect">
            <a:avLst/>
          </a:prstGeom>
        </p:spPr>
      </p:pic>
      <p:sp>
        <p:nvSpPr>
          <p:cNvPr id="9" name="正方形/長方形 8"/>
          <p:cNvSpPr/>
          <p:nvPr/>
        </p:nvSpPr>
        <p:spPr>
          <a:xfrm>
            <a:off x="827584" y="4838946"/>
            <a:ext cx="2757486" cy="369332"/>
          </a:xfrm>
          <a:prstGeom prst="rect">
            <a:avLst/>
          </a:prstGeom>
          <a:solidFill>
            <a:schemeClr val="bg1"/>
          </a:solidFill>
        </p:spPr>
        <p:txBody>
          <a:bodyPr wrap="none">
            <a:spAutoFit/>
          </a:bodyPr>
          <a:lstStyle/>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ポイントに関する翻訳を変更</a:t>
            </a:r>
            <a:endParaRPr lang="ja-JP" altLang="en-US" dirty="0">
              <a:solidFill>
                <a:srgbClr val="FF0000"/>
              </a:solidFill>
            </a:endParaRPr>
          </a:p>
        </p:txBody>
      </p:sp>
      <p:sp>
        <p:nvSpPr>
          <p:cNvPr id="10" name="正方形/長方形 9"/>
          <p:cNvSpPr/>
          <p:nvPr/>
        </p:nvSpPr>
        <p:spPr>
          <a:xfrm>
            <a:off x="1259631" y="2420888"/>
            <a:ext cx="6480721"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H="1">
            <a:off x="2123728" y="3501008"/>
            <a:ext cx="360040" cy="1368152"/>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2" name="正方形/長方形 1"/>
          <p:cNvSpPr/>
          <p:nvPr/>
        </p:nvSpPr>
        <p:spPr>
          <a:xfrm>
            <a:off x="4428932" y="4320977"/>
            <a:ext cx="4301480" cy="2055148"/>
          </a:xfrm>
          <a:prstGeom prst="rect">
            <a:avLst/>
          </a:prstGeom>
          <a:solidFill>
            <a:schemeClr val="accent6">
              <a:lumMod val="20000"/>
              <a:lumOff val="80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キャプチャは変更後の画面イメージです。</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変更前</a:t>
            </a:r>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a:t>
            </a:r>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変更後</a:t>
            </a:r>
            <a:r>
              <a:rPr lang="en-US" altLang="ja-JP" sz="1600" b="1" dirty="0" smtClean="0">
                <a:solidFill>
                  <a:schemeClr val="tx1"/>
                </a:solidFill>
                <a:latin typeface="Meiryo UI" panose="020B0604030504040204" pitchFamily="50" charset="-128"/>
                <a:ea typeface="Meiryo UI" panose="020B0604030504040204" pitchFamily="50" charset="-128"/>
              </a:rPr>
              <a:t>】</a:t>
            </a:r>
          </a:p>
          <a:p>
            <a:r>
              <a:rPr lang="ja-JP" altLang="en-US" sz="1600" dirty="0">
                <a:solidFill>
                  <a:schemeClr val="tx1"/>
                </a:solidFill>
                <a:latin typeface="Meiryo UI" panose="020B0604030504040204" pitchFamily="50" charset="-128"/>
                <a:ea typeface="Meiryo UI" panose="020B0604030504040204" pitchFamily="50" charset="-128"/>
              </a:rPr>
              <a:t>現在</a:t>
            </a:r>
            <a:r>
              <a:rPr lang="ja-JP" altLang="en-US" sz="1600" dirty="0" smtClean="0">
                <a:solidFill>
                  <a:schemeClr val="tx1"/>
                </a:solidFill>
                <a:latin typeface="Meiryo UI" panose="020B0604030504040204" pitchFamily="50" charset="-128"/>
                <a:ea typeface="Meiryo UI" panose="020B0604030504040204" pitchFamily="50" charset="-128"/>
              </a:rPr>
              <a:t>のポイント→</a:t>
            </a:r>
            <a:r>
              <a:rPr lang="ja-JP" altLang="en-US" sz="1600" dirty="0" smtClean="0">
                <a:solidFill>
                  <a:srgbClr val="FF0000"/>
                </a:solidFill>
                <a:latin typeface="Meiryo UI" panose="020B0604030504040204" pitchFamily="50" charset="-128"/>
                <a:ea typeface="Meiryo UI" panose="020B0604030504040204" pitchFamily="50" charset="-128"/>
              </a:rPr>
              <a:t>現在</a:t>
            </a:r>
            <a:r>
              <a:rPr kumimoji="1" lang="ja-JP" altLang="en-US" sz="1600" dirty="0">
                <a:solidFill>
                  <a:srgbClr val="FF0000"/>
                </a:solidFill>
                <a:latin typeface="Meiryo UI" panose="020B0604030504040204" pitchFamily="50" charset="-128"/>
                <a:ea typeface="Meiryo UI" panose="020B0604030504040204" pitchFamily="50" charset="-128"/>
              </a:rPr>
              <a:t>有効</a:t>
            </a:r>
            <a:r>
              <a:rPr kumimoji="1" lang="ja-JP" altLang="en-US" sz="1600" dirty="0" smtClean="0">
                <a:solidFill>
                  <a:srgbClr val="FF0000"/>
                </a:solidFill>
                <a:latin typeface="Meiryo UI" panose="020B0604030504040204" pitchFamily="50" charset="-128"/>
                <a:ea typeface="Meiryo UI" panose="020B0604030504040204" pitchFamily="50" charset="-128"/>
              </a:rPr>
              <a:t>なポイント</a:t>
            </a:r>
            <a:endParaRPr kumimoji="1" lang="en-US" altLang="ja-JP" sz="1600" dirty="0" smtClean="0">
              <a:solidFill>
                <a:srgbClr val="FF0000"/>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日時→</a:t>
            </a:r>
            <a:r>
              <a:rPr lang="ja-JP" altLang="en-US" sz="1600" dirty="0" smtClean="0">
                <a:solidFill>
                  <a:srgbClr val="FF0000"/>
                </a:solidFill>
                <a:latin typeface="Meiryo UI" panose="020B0604030504040204" pitchFamily="50" charset="-128"/>
                <a:ea typeface="Meiryo UI" panose="020B0604030504040204" pitchFamily="50" charset="-128"/>
              </a:rPr>
              <a:t>取引日時</a:t>
            </a:r>
            <a:endParaRPr lang="en-US" altLang="ja-JP" sz="1600" dirty="0" smtClean="0">
              <a:solidFill>
                <a:srgbClr val="FF0000"/>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取引→</a:t>
            </a:r>
            <a:r>
              <a:rPr kumimoji="1" lang="ja-JP" altLang="en-US" sz="1600" dirty="0" smtClean="0">
                <a:solidFill>
                  <a:srgbClr val="FF0000"/>
                </a:solidFill>
                <a:latin typeface="Meiryo UI" panose="020B0604030504040204" pitchFamily="50" charset="-128"/>
                <a:ea typeface="Meiryo UI" panose="020B0604030504040204" pitchFamily="50" charset="-128"/>
              </a:rPr>
              <a:t>関連取引情報</a:t>
            </a:r>
            <a:endParaRPr kumimoji="1" lang="en-US" altLang="ja-JP" sz="1600" dirty="0" smtClean="0">
              <a:solidFill>
                <a:srgbClr val="FF0000"/>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料金→</a:t>
            </a:r>
            <a:r>
              <a:rPr lang="ja-JP" altLang="en-US" sz="1600" dirty="0" smtClean="0">
                <a:solidFill>
                  <a:srgbClr val="FF0000"/>
                </a:solidFill>
                <a:latin typeface="Meiryo UI" panose="020B0604030504040204" pitchFamily="50" charset="-128"/>
                <a:ea typeface="Meiryo UI" panose="020B0604030504040204" pitchFamily="50" charset="-128"/>
              </a:rPr>
              <a:t>取引ポイント量</a:t>
            </a:r>
            <a:endParaRPr lang="en-US" altLang="ja-JP" sz="1600" dirty="0" smtClean="0">
              <a:solidFill>
                <a:srgbClr val="FF0000"/>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金額→</a:t>
            </a:r>
            <a:r>
              <a:rPr kumimoji="1" lang="ja-JP" altLang="en-US" sz="1600" dirty="0" smtClean="0">
                <a:solidFill>
                  <a:srgbClr val="FF0000"/>
                </a:solidFill>
                <a:latin typeface="Meiryo UI" panose="020B0604030504040204" pitchFamily="50" charset="-128"/>
                <a:ea typeface="Meiryo UI" panose="020B0604030504040204" pitchFamily="50" charset="-128"/>
              </a:rPr>
              <a:t>取引後のポイント残高</a:t>
            </a:r>
            <a:endParaRPr kumimoji="1" lang="en-US" altLang="ja-JP" sz="1600" dirty="0" smtClean="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0357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27069" y="1340768"/>
            <a:ext cx="8693403" cy="3661668"/>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smtClean="0"/>
              <a:t>ポイントに関する翻訳変更</a:t>
            </a:r>
            <a:r>
              <a:rPr lang="en-US" altLang="ja-JP" dirty="0" smtClean="0"/>
              <a:t>(2/2)</a:t>
            </a:r>
            <a:endParaRPr lang="ja-JP" altLang="en-US" dirty="0"/>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ポイントに関する画面にて、下記のように翻訳変更しました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正方形/長方形 8"/>
          <p:cNvSpPr/>
          <p:nvPr/>
        </p:nvSpPr>
        <p:spPr>
          <a:xfrm>
            <a:off x="1688021" y="4434838"/>
            <a:ext cx="2757486" cy="369332"/>
          </a:xfrm>
          <a:prstGeom prst="rect">
            <a:avLst/>
          </a:prstGeom>
          <a:solidFill>
            <a:schemeClr val="bg1"/>
          </a:solidFill>
        </p:spPr>
        <p:txBody>
          <a:bodyPr wrap="none">
            <a:spAutoFit/>
          </a:bodyPr>
          <a:lstStyle/>
          <a:p>
            <a:r>
              <a:rPr lang="ja-JP" altLang="en-US"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ポイントに関する翻訳を変更</a:t>
            </a:r>
            <a:endParaRPr lang="ja-JP" altLang="en-US" dirty="0">
              <a:solidFill>
                <a:srgbClr val="FF0000"/>
              </a:solidFill>
            </a:endParaRPr>
          </a:p>
        </p:txBody>
      </p:sp>
      <p:sp>
        <p:nvSpPr>
          <p:cNvPr id="10" name="正方形/長方形 9"/>
          <p:cNvSpPr/>
          <p:nvPr/>
        </p:nvSpPr>
        <p:spPr>
          <a:xfrm>
            <a:off x="3491880" y="1780265"/>
            <a:ext cx="1872208" cy="1720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H="1">
            <a:off x="3585070" y="3535457"/>
            <a:ext cx="305802" cy="885824"/>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8" name="正方形/長方形 7"/>
          <p:cNvSpPr/>
          <p:nvPr/>
        </p:nvSpPr>
        <p:spPr>
          <a:xfrm>
            <a:off x="4572000" y="4493753"/>
            <a:ext cx="4301480" cy="2055148"/>
          </a:xfrm>
          <a:prstGeom prst="rect">
            <a:avLst/>
          </a:prstGeom>
          <a:solidFill>
            <a:schemeClr val="accent6">
              <a:lumMod val="20000"/>
              <a:lumOff val="80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キャプチャは変更後の画面イメージです。</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変更前</a:t>
            </a:r>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a:t>
            </a:r>
            <a:r>
              <a:rPr kumimoji="1" lang="en-US" altLang="ja-JP"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rPr>
              <a:t>変更後</a:t>
            </a:r>
            <a:r>
              <a:rPr lang="en-US" altLang="ja-JP" sz="1600" b="1" dirty="0" smtClean="0">
                <a:solidFill>
                  <a:schemeClr val="tx1"/>
                </a:solidFill>
                <a:latin typeface="Meiryo UI" panose="020B0604030504040204" pitchFamily="50" charset="-128"/>
                <a:ea typeface="Meiryo UI" panose="020B0604030504040204" pitchFamily="50" charset="-128"/>
              </a:rPr>
              <a:t>】</a:t>
            </a:r>
          </a:p>
          <a:p>
            <a:r>
              <a:rPr lang="en-US" altLang="ja-JP" sz="1600" dirty="0" smtClean="0">
                <a:solidFill>
                  <a:schemeClr val="tx1"/>
                </a:solidFill>
                <a:latin typeface="Meiryo UI" panose="020B0604030504040204" pitchFamily="50" charset="-128"/>
                <a:ea typeface="Meiryo UI" panose="020B0604030504040204" pitchFamily="50" charset="-128"/>
              </a:rPr>
              <a:t>xxx</a:t>
            </a:r>
            <a:r>
              <a:rPr lang="ja-JP" altLang="en-US" sz="1600" dirty="0" smtClean="0">
                <a:solidFill>
                  <a:schemeClr val="tx1"/>
                </a:solidFill>
                <a:latin typeface="Meiryo UI" panose="020B0604030504040204" pitchFamily="50" charset="-128"/>
                <a:ea typeface="Meiryo UI" panose="020B0604030504040204" pitchFamily="50" charset="-128"/>
              </a:rPr>
              <a:t>に</a:t>
            </a:r>
            <a:r>
              <a:rPr lang="ja-JP" altLang="en-US" sz="1600" dirty="0">
                <a:solidFill>
                  <a:schemeClr val="tx1"/>
                </a:solidFill>
                <a:latin typeface="Meiryo UI" panose="020B0604030504040204" pitchFamily="50" charset="-128"/>
                <a:ea typeface="Meiryo UI" panose="020B0604030504040204" pitchFamily="50" charset="-128"/>
              </a:rPr>
              <a:t>ポイント</a:t>
            </a:r>
            <a:r>
              <a:rPr lang="ja-JP" altLang="en-US" sz="1600" dirty="0" smtClean="0">
                <a:solidFill>
                  <a:schemeClr val="tx1"/>
                </a:solidFill>
                <a:latin typeface="Meiryo UI" panose="020B0604030504040204" pitchFamily="50" charset="-128"/>
                <a:ea typeface="Meiryo UI" panose="020B0604030504040204" pitchFamily="50" charset="-128"/>
              </a:rPr>
              <a:t>を</a:t>
            </a:r>
            <a:r>
              <a:rPr lang="ja-JP" altLang="en-US" sz="1600" dirty="0">
                <a:solidFill>
                  <a:schemeClr val="tx1"/>
                </a:solidFill>
                <a:latin typeface="Meiryo UI" panose="020B0604030504040204" pitchFamily="50" charset="-128"/>
                <a:ea typeface="Meiryo UI" panose="020B0604030504040204" pitchFamily="50" charset="-128"/>
              </a:rPr>
              <a:t>還元</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dirty="0" smtClean="0">
                <a:solidFill>
                  <a:srgbClr val="FF0000"/>
                </a:solidFill>
                <a:latin typeface="Meiryo UI" panose="020B0604030504040204" pitchFamily="50" charset="-128"/>
                <a:ea typeface="Meiryo UI" panose="020B0604030504040204" pitchFamily="50" charset="-128"/>
              </a:rPr>
              <a:t>xxx</a:t>
            </a:r>
            <a:r>
              <a:rPr lang="ja-JP" altLang="en-US" sz="1600" dirty="0" smtClean="0">
                <a:solidFill>
                  <a:srgbClr val="FF0000"/>
                </a:solidFill>
                <a:latin typeface="Meiryo UI" panose="020B0604030504040204" pitchFamily="50" charset="-128"/>
                <a:ea typeface="Meiryo UI" panose="020B0604030504040204" pitchFamily="50" charset="-128"/>
              </a:rPr>
              <a:t>にポイントを利用</a:t>
            </a:r>
            <a:endParaRPr kumimoji="1" lang="en-US" altLang="ja-JP" sz="1600" dirty="0" smtClean="0">
              <a:solidFill>
                <a:srgbClr val="FF0000"/>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元の請求</a:t>
            </a:r>
            <a:r>
              <a:rPr lang="ja-JP" altLang="en-US" sz="1600" dirty="0">
                <a:solidFill>
                  <a:schemeClr val="tx1"/>
                </a:solidFill>
                <a:latin typeface="Meiryo UI" panose="020B0604030504040204" pitchFamily="50" charset="-128"/>
                <a:ea typeface="Meiryo UI" panose="020B0604030504040204" pitchFamily="50" charset="-128"/>
              </a:rPr>
              <a:t>額</a:t>
            </a:r>
            <a:r>
              <a:rPr lang="ja-JP" altLang="en-US" sz="1600" dirty="0" smtClean="0">
                <a:solidFill>
                  <a:schemeClr val="tx1"/>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変更前の料金</a:t>
            </a:r>
            <a:endParaRPr lang="en-US" altLang="ja-JP" sz="1600" dirty="0" smtClean="0">
              <a:solidFill>
                <a:srgbClr val="FF0000"/>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残金</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ポイント利用後の</a:t>
            </a:r>
            <a:r>
              <a:rPr lang="ja-JP" altLang="en-US" sz="1600" dirty="0" smtClean="0">
                <a:solidFill>
                  <a:srgbClr val="FF0000"/>
                </a:solidFill>
                <a:latin typeface="Meiryo UI" panose="020B0604030504040204" pitchFamily="50" charset="-128"/>
                <a:ea typeface="Meiryo UI" panose="020B0604030504040204" pitchFamily="50" charset="-128"/>
              </a:rPr>
              <a:t>料金</a:t>
            </a:r>
            <a:endParaRPr lang="en-US" altLang="ja-JP" sz="1600" dirty="0" smtClean="0">
              <a:solidFill>
                <a:srgbClr val="FF0000"/>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使用済みポイント→</a:t>
            </a:r>
            <a:r>
              <a:rPr lang="ja-JP" altLang="en-US" sz="1600" dirty="0">
                <a:solidFill>
                  <a:srgbClr val="FF0000"/>
                </a:solidFill>
                <a:latin typeface="Meiryo UI" panose="020B0604030504040204" pitchFamily="50" charset="-128"/>
                <a:ea typeface="Meiryo UI" panose="020B0604030504040204" pitchFamily="50" charset="-128"/>
              </a:rPr>
              <a:t>利用ポイント</a:t>
            </a:r>
            <a:endParaRPr lang="en-US" altLang="ja-JP" sz="1600" dirty="0" smtClean="0">
              <a:solidFill>
                <a:srgbClr val="FF0000"/>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残りのポイント→</a:t>
            </a:r>
            <a:r>
              <a:rPr kumimoji="1" lang="ja-JP" altLang="en-US" sz="1600" dirty="0" smtClean="0">
                <a:solidFill>
                  <a:srgbClr val="FF0000"/>
                </a:solidFill>
                <a:latin typeface="Meiryo UI" panose="020B0604030504040204" pitchFamily="50" charset="-128"/>
                <a:ea typeface="Meiryo UI" panose="020B0604030504040204" pitchFamily="50" charset="-128"/>
              </a:rPr>
              <a:t>残りの有効なポイント</a:t>
            </a:r>
            <a:endParaRPr kumimoji="1" lang="en-US" altLang="ja-JP" sz="1600" dirty="0" smtClean="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9608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料金モデルマニュアル</a:t>
            </a:r>
            <a:r>
              <a:rPr lang="ja-JP" altLang="en-US" dirty="0" smtClean="0"/>
              <a:t>の更新</a:t>
            </a:r>
            <a:endParaRPr lang="en-US" altLang="ja-JP" dirty="0"/>
          </a:p>
        </p:txBody>
      </p:sp>
      <p:sp>
        <p:nvSpPr>
          <p:cNvPr id="15" name="正方形/長方形 14"/>
          <p:cNvSpPr/>
          <p:nvPr/>
        </p:nvSpPr>
        <p:spPr>
          <a:xfrm>
            <a:off x="107505" y="963987"/>
            <a:ext cx="7632848" cy="369332"/>
          </a:xfrm>
          <a:prstGeom prst="rect">
            <a:avLst/>
          </a:prstGeom>
        </p:spPr>
        <p:txBody>
          <a:bodyPr wrap="square">
            <a:spAutoFit/>
          </a:bodyPr>
          <a:lstStyle/>
          <a:p>
            <a:pPr lvl="0">
              <a:defRPr/>
            </a:pPr>
            <a:r>
              <a:rPr lang="ja-JP" altLang="en-US" dirty="0" smtClean="0">
                <a:latin typeface="Meiryo UI" panose="020B0604030504040204" pitchFamily="50" charset="-128"/>
                <a:ea typeface="Meiryo UI" panose="020B0604030504040204" pitchFamily="50" charset="-128"/>
              </a:rPr>
              <a:t>料金モデルのマニュアルを更新しました。</a:t>
            </a:r>
            <a:endParaRPr lang="ja-JP" altLang="en-US" dirty="0">
              <a:latin typeface="Meiryo UI" panose="020B0604030504040204" pitchFamily="50" charset="-128"/>
              <a:ea typeface="Meiryo UI" panose="020B0604030504040204" pitchFamily="50" charset="-128"/>
            </a:endParaRPr>
          </a:p>
        </p:txBody>
      </p:sp>
      <p:sp>
        <p:nvSpPr>
          <p:cNvPr id="14" name="正方形/長方形 13"/>
          <p:cNvSpPr/>
          <p:nvPr/>
        </p:nvSpPr>
        <p:spPr>
          <a:xfrm>
            <a:off x="431600" y="3330526"/>
            <a:ext cx="7308753" cy="646331"/>
          </a:xfrm>
          <a:prstGeom prst="rect">
            <a:avLst/>
          </a:prstGeom>
          <a:solidFill>
            <a:schemeClr val="bg1"/>
          </a:solidFill>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ポータルサイト</a:t>
            </a:r>
            <a:r>
              <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rPr>
              <a:t>TOP</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ページの </a:t>
            </a:r>
            <a:r>
              <a:rPr lang="ja-JP" altLang="en-US" b="1" dirty="0" smtClean="0">
                <a:latin typeface="Meiryo UI" panose="020B0604030504040204" pitchFamily="50" charset="-128"/>
                <a:ea typeface="Meiryo UI" panose="020B0604030504040204" pitchFamily="50" charset="-128"/>
              </a:rPr>
              <a:t>マニュアル</a:t>
            </a:r>
            <a:r>
              <a:rPr lang="ja-JP" altLang="en-US" b="1" dirty="0">
                <a:latin typeface="Meiryo UI" panose="020B0604030504040204" pitchFamily="50" charset="-128"/>
                <a:ea typeface="Meiryo UI" panose="020B0604030504040204" pitchFamily="50" charset="-128"/>
              </a:rPr>
              <a:t>・よくある</a:t>
            </a:r>
            <a:r>
              <a:rPr lang="ja-JP" altLang="en-US" b="1" dirty="0" smtClean="0">
                <a:latin typeface="Meiryo UI" panose="020B0604030504040204" pitchFamily="50" charset="-128"/>
                <a:ea typeface="Meiryo UI" panose="020B0604030504040204" pitchFamily="50" charset="-128"/>
              </a:rPr>
              <a:t>質問 ＞ マニュアル </a:t>
            </a:r>
            <a:r>
              <a:rPr lang="ja-JP" altLang="en-US" dirty="0" smtClean="0">
                <a:latin typeface="Meiryo UI" panose="020B0604030504040204" pitchFamily="50" charset="-128"/>
                <a:ea typeface="Meiryo UI" panose="020B0604030504040204" pitchFamily="50" charset="-128"/>
              </a:rPr>
              <a:t>か</a:t>
            </a:r>
            <a:r>
              <a:rPr lang="ja-JP" altLang="en-US" dirty="0">
                <a:latin typeface="Meiryo UI" panose="020B0604030504040204" pitchFamily="50" charset="-128"/>
                <a:ea typeface="Meiryo UI" panose="020B0604030504040204" pitchFamily="50" charset="-128"/>
              </a:rPr>
              <a:t>ら</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ご確認いただけます</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a:t>
            </a:r>
            <a:endPar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 name="図 1"/>
          <p:cNvPicPr>
            <a:picLocks noChangeAspect="1"/>
          </p:cNvPicPr>
          <p:nvPr/>
        </p:nvPicPr>
        <p:blipFill>
          <a:blip r:embed="rId3"/>
          <a:stretch>
            <a:fillRect/>
          </a:stretch>
        </p:blipFill>
        <p:spPr>
          <a:xfrm>
            <a:off x="460973" y="1830981"/>
            <a:ext cx="8136904" cy="1001882"/>
          </a:xfrm>
          <a:prstGeom prst="rect">
            <a:avLst/>
          </a:prstGeom>
          <a:ln>
            <a:solidFill>
              <a:schemeClr val="tx1"/>
            </a:solidFill>
          </a:ln>
        </p:spPr>
      </p:pic>
    </p:spTree>
    <p:extLst>
      <p:ext uri="{BB962C8B-B14F-4D97-AF65-F5344CB8AC3E}">
        <p14:creationId xmlns:p14="http://schemas.microsoft.com/office/powerpoint/2010/main" val="606036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サービス名の見切れの修正</a:t>
            </a:r>
          </a:p>
        </p:txBody>
      </p:sp>
      <p:sp>
        <p:nvSpPr>
          <p:cNvPr id="9" name="正方形/長方形 8"/>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商品設定画面でサービスを追加する際のポップオーバー表示時にサービス名</a:t>
            </a:r>
            <a:r>
              <a:rPr lang="ja-JP" altLang="en-US" dirty="0" smtClean="0">
                <a:latin typeface="Meiryo UI" panose="020B0604030504040204" pitchFamily="50" charset="-128"/>
                <a:ea typeface="Meiryo UI" panose="020B0604030504040204" pitchFamily="50" charset="-128"/>
              </a:rPr>
              <a:t>が</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見切れずに表示されるようになりました。</a:t>
            </a:r>
            <a:endParaRPr lang="ja-JP" altLang="en-US"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3"/>
          <a:stretch>
            <a:fillRect/>
          </a:stretch>
        </p:blipFill>
        <p:spPr>
          <a:xfrm>
            <a:off x="392587" y="2519407"/>
            <a:ext cx="4752528" cy="3222275"/>
          </a:xfrm>
          <a:prstGeom prst="rect">
            <a:avLst/>
          </a:prstGeom>
          <a:ln>
            <a:solidFill>
              <a:schemeClr val="tx1"/>
            </a:solidFill>
          </a:ln>
        </p:spPr>
      </p:pic>
      <p:pic>
        <p:nvPicPr>
          <p:cNvPr id="23" name="図 22"/>
          <p:cNvPicPr>
            <a:picLocks noChangeAspect="1"/>
          </p:cNvPicPr>
          <p:nvPr/>
        </p:nvPicPr>
        <p:blipFill>
          <a:blip r:embed="rId4"/>
          <a:stretch>
            <a:fillRect/>
          </a:stretch>
        </p:blipFill>
        <p:spPr>
          <a:xfrm>
            <a:off x="4929091" y="1988840"/>
            <a:ext cx="3459333" cy="1981161"/>
          </a:xfrm>
          <a:prstGeom prst="rect">
            <a:avLst/>
          </a:prstGeom>
          <a:ln>
            <a:solidFill>
              <a:schemeClr val="tx1"/>
            </a:solidFill>
          </a:ln>
        </p:spPr>
      </p:pic>
      <p:sp>
        <p:nvSpPr>
          <p:cNvPr id="25" name="右矢印 24"/>
          <p:cNvSpPr/>
          <p:nvPr/>
        </p:nvSpPr>
        <p:spPr bwMode="auto">
          <a:xfrm rot="19093694">
            <a:off x="4987248" y="4180831"/>
            <a:ext cx="767210" cy="251167"/>
          </a:xfrm>
          <a:prstGeom prst="rightArrow">
            <a:avLst>
              <a:gd name="adj1" fmla="val 50000"/>
              <a:gd name="adj2" fmla="val 45455"/>
            </a:avLst>
          </a:prstGeom>
          <a:solidFill>
            <a:srgbClr val="CC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8500" tIns="50700" rIns="58500" bIns="50700" numCol="1" rtlCol="0" anchor="ctr" anchorCtr="0" compatLnSpc="1">
            <a:prstTxWarp prst="textNoShape">
              <a:avLst/>
            </a:prstTxWarp>
          </a:bodyPr>
          <a:lstStyle/>
          <a:p>
            <a:pPr algn="l" defTabSz="990570" eaLnBrk="0" hangingPunct="0">
              <a:lnSpc>
                <a:spcPct val="100000"/>
              </a:lnSpc>
              <a:spcBef>
                <a:spcPct val="5000"/>
              </a:spcBef>
            </a:pPr>
            <a:endParaRPr lang="ja-JP" altLang="en-US" sz="1083" b="1">
              <a:latin typeface="ＭＳ Ｐゴシック" pitchFamily="50" charset="-128"/>
              <a:ea typeface="ＭＳ Ｐゴシック" pitchFamily="50" charset="-128"/>
            </a:endParaRPr>
          </a:p>
        </p:txBody>
      </p:sp>
      <p:sp>
        <p:nvSpPr>
          <p:cNvPr id="26" name="正方形/長方形 25"/>
          <p:cNvSpPr/>
          <p:nvPr/>
        </p:nvSpPr>
        <p:spPr bwMode="auto">
          <a:xfrm>
            <a:off x="4929091" y="2738212"/>
            <a:ext cx="3459333" cy="1231789"/>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58500" tIns="50700" rIns="58500" bIns="50700" numCol="1" rtlCol="0" anchor="ctr" anchorCtr="0" compatLnSpc="1">
            <a:prstTxWarp prst="textNoShape">
              <a:avLst/>
            </a:prstTxWarp>
          </a:bodyPr>
          <a:lstStyle/>
          <a:p>
            <a:pPr algn="l" defTabSz="990570" eaLnBrk="0" hangingPunct="0">
              <a:lnSpc>
                <a:spcPct val="100000"/>
              </a:lnSpc>
              <a:spcBef>
                <a:spcPct val="5000"/>
              </a:spcBef>
            </a:pPr>
            <a:endParaRPr lang="ja-JP" altLang="en-US" sz="1083" b="1">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683390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a:stretch>
            <a:fillRect/>
          </a:stretch>
        </p:blipFill>
        <p:spPr>
          <a:xfrm>
            <a:off x="1107477" y="4277019"/>
            <a:ext cx="2751560" cy="2361268"/>
          </a:xfrm>
          <a:prstGeom prst="rect">
            <a:avLst/>
          </a:prstGeom>
          <a:ln>
            <a:solidFill>
              <a:schemeClr val="tx1"/>
            </a:solidFill>
          </a:ln>
        </p:spPr>
      </p:pic>
      <p:pic>
        <p:nvPicPr>
          <p:cNvPr id="16" name="図 15"/>
          <p:cNvPicPr>
            <a:picLocks noChangeAspect="1"/>
          </p:cNvPicPr>
          <p:nvPr/>
        </p:nvPicPr>
        <p:blipFill>
          <a:blip r:embed="rId4"/>
          <a:stretch>
            <a:fillRect/>
          </a:stretch>
        </p:blipFill>
        <p:spPr>
          <a:xfrm>
            <a:off x="1122733" y="1454008"/>
            <a:ext cx="2736304" cy="2391874"/>
          </a:xfrm>
          <a:prstGeom prst="rect">
            <a:avLst/>
          </a:prstGeom>
          <a:ln>
            <a:solidFill>
              <a:schemeClr val="tx1"/>
            </a:solidFill>
          </a:ln>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請求書送付先欄の拡大</a:t>
            </a:r>
          </a:p>
        </p:txBody>
      </p:sp>
      <p:sp>
        <p:nvSpPr>
          <p:cNvPr id="9" name="正方形/長方形 8"/>
          <p:cNvSpPr/>
          <p:nvPr/>
        </p:nvSpPr>
        <p:spPr>
          <a:xfrm>
            <a:off x="107504" y="838490"/>
            <a:ext cx="8208911"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請求書送付先が見切れずに表示されるようになりました。</a:t>
            </a:r>
          </a:p>
        </p:txBody>
      </p:sp>
      <p:sp>
        <p:nvSpPr>
          <p:cNvPr id="4" name="正方形/長方形 3"/>
          <p:cNvSpPr/>
          <p:nvPr/>
        </p:nvSpPr>
        <p:spPr>
          <a:xfrm>
            <a:off x="222633" y="127398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修正前</a:t>
            </a:r>
            <a:endParaRPr kumimoji="1" lang="ja-JP" altLang="en-US" dirty="0"/>
          </a:p>
        </p:txBody>
      </p:sp>
      <p:sp>
        <p:nvSpPr>
          <p:cNvPr id="14" name="正方形/長方形 13"/>
          <p:cNvSpPr/>
          <p:nvPr/>
        </p:nvSpPr>
        <p:spPr>
          <a:xfrm>
            <a:off x="1229261" y="3005218"/>
            <a:ext cx="1182499" cy="280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22633" y="4025902"/>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修正後</a:t>
            </a:r>
            <a:endParaRPr kumimoji="1" lang="ja-JP" altLang="en-US" dirty="0"/>
          </a:p>
        </p:txBody>
      </p:sp>
      <p:pic>
        <p:nvPicPr>
          <p:cNvPr id="19" name="図 18"/>
          <p:cNvPicPr>
            <a:picLocks noChangeAspect="1"/>
          </p:cNvPicPr>
          <p:nvPr/>
        </p:nvPicPr>
        <p:blipFill>
          <a:blip r:embed="rId5"/>
          <a:stretch>
            <a:fillRect/>
          </a:stretch>
        </p:blipFill>
        <p:spPr>
          <a:xfrm>
            <a:off x="4644008" y="1425720"/>
            <a:ext cx="1919926" cy="2420162"/>
          </a:xfrm>
          <a:prstGeom prst="rect">
            <a:avLst/>
          </a:prstGeom>
          <a:ln>
            <a:solidFill>
              <a:schemeClr val="tx1"/>
            </a:solidFill>
          </a:ln>
        </p:spPr>
      </p:pic>
      <p:pic>
        <p:nvPicPr>
          <p:cNvPr id="24" name="図 23"/>
          <p:cNvPicPr>
            <a:picLocks noChangeAspect="1"/>
          </p:cNvPicPr>
          <p:nvPr/>
        </p:nvPicPr>
        <p:blipFill>
          <a:blip r:embed="rId6"/>
          <a:stretch>
            <a:fillRect/>
          </a:stretch>
        </p:blipFill>
        <p:spPr>
          <a:xfrm>
            <a:off x="4644008" y="4169384"/>
            <a:ext cx="1944216" cy="2468903"/>
          </a:xfrm>
          <a:prstGeom prst="rect">
            <a:avLst/>
          </a:prstGeom>
          <a:ln>
            <a:solidFill>
              <a:schemeClr val="tx1"/>
            </a:solidFill>
          </a:ln>
        </p:spPr>
      </p:pic>
      <p:sp>
        <p:nvSpPr>
          <p:cNvPr id="25" name="正方形/長方形 24"/>
          <p:cNvSpPr/>
          <p:nvPr/>
        </p:nvSpPr>
        <p:spPr>
          <a:xfrm>
            <a:off x="4759137" y="2139854"/>
            <a:ext cx="892983" cy="280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218783" y="5805264"/>
            <a:ext cx="1913057" cy="280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733511" y="4941168"/>
            <a:ext cx="18304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吹き出し 27"/>
          <p:cNvSpPr/>
          <p:nvPr/>
        </p:nvSpPr>
        <p:spPr bwMode="auto">
          <a:xfrm>
            <a:off x="3013852" y="1425720"/>
            <a:ext cx="1165177" cy="284811"/>
          </a:xfrm>
          <a:prstGeom prst="wedgeRoundRectCallout">
            <a:avLst>
              <a:gd name="adj1" fmla="val -48520"/>
              <a:gd name="adj2" fmla="val 43135"/>
              <a:gd name="adj3" fmla="val 16667"/>
            </a:avLst>
          </a:prstGeom>
          <a:solidFill>
            <a:srgbClr val="FFC000"/>
          </a:solidFill>
          <a:ln w="12700" cap="flat" cmpd="sng" algn="ctr">
            <a:solidFill>
              <a:schemeClr val="tx1"/>
            </a:solidFill>
            <a:prstDash val="sysDot"/>
            <a:round/>
            <a:headEnd type="none" w="med" len="med"/>
            <a:tailEnd type="none" w="med" len="med"/>
          </a:ln>
          <a:effectLst/>
          <a:extLst/>
        </p:spPr>
        <p:txBody>
          <a:bodyPr vert="horz" wrap="square" lIns="58500" tIns="50700" rIns="58500" bIns="50700" numCol="1" rtlCol="0" anchor="ctr" anchorCtr="0" compatLnSpc="1">
            <a:prstTxWarp prst="textNoShape">
              <a:avLst/>
            </a:prstTxWarp>
          </a:bodyPr>
          <a:lstStyle/>
          <a:p>
            <a:pPr defTabSz="990570" eaLnBrk="0" hangingPunct="0">
              <a:lnSpc>
                <a:spcPct val="100000"/>
              </a:lnSpc>
              <a:spcBef>
                <a:spcPct val="5000"/>
              </a:spcBef>
            </a:pPr>
            <a:r>
              <a:rPr lang="ja-JP" altLang="en-US" sz="1300" dirty="0" smtClean="0">
                <a:latin typeface="Meiryo UI" panose="020B0604030504040204" pitchFamily="50" charset="-128"/>
                <a:ea typeface="Meiryo UI" panose="020B0604030504040204" pitchFamily="50" charset="-128"/>
              </a:rPr>
              <a:t>顧客作成画面</a:t>
            </a:r>
            <a:endParaRPr lang="ja-JP" altLang="en-US" sz="1083" dirty="0">
              <a:latin typeface="Meiryo UI" panose="020B0604030504040204" pitchFamily="50" charset="-128"/>
              <a:ea typeface="Meiryo UI" panose="020B0604030504040204" pitchFamily="50" charset="-128"/>
            </a:endParaRPr>
          </a:p>
        </p:txBody>
      </p:sp>
      <p:sp>
        <p:nvSpPr>
          <p:cNvPr id="29" name="角丸四角形吹き出し 28"/>
          <p:cNvSpPr/>
          <p:nvPr/>
        </p:nvSpPr>
        <p:spPr bwMode="auto">
          <a:xfrm>
            <a:off x="3086345" y="4243536"/>
            <a:ext cx="1165177" cy="284811"/>
          </a:xfrm>
          <a:prstGeom prst="wedgeRoundRectCallout">
            <a:avLst>
              <a:gd name="adj1" fmla="val -48520"/>
              <a:gd name="adj2" fmla="val 43135"/>
              <a:gd name="adj3" fmla="val 16667"/>
            </a:avLst>
          </a:prstGeom>
          <a:solidFill>
            <a:srgbClr val="FFC000"/>
          </a:solidFill>
          <a:ln w="12700" cap="flat" cmpd="sng" algn="ctr">
            <a:solidFill>
              <a:schemeClr val="tx1"/>
            </a:solidFill>
            <a:prstDash val="sysDot"/>
            <a:round/>
            <a:headEnd type="none" w="med" len="med"/>
            <a:tailEnd type="none" w="med" len="med"/>
          </a:ln>
          <a:effectLst/>
          <a:extLst/>
        </p:spPr>
        <p:txBody>
          <a:bodyPr vert="horz" wrap="square" lIns="58500" tIns="50700" rIns="58500" bIns="50700" numCol="1" rtlCol="0" anchor="ctr" anchorCtr="0" compatLnSpc="1">
            <a:prstTxWarp prst="textNoShape">
              <a:avLst/>
            </a:prstTxWarp>
          </a:bodyPr>
          <a:lstStyle/>
          <a:p>
            <a:pPr defTabSz="990570" eaLnBrk="0" hangingPunct="0">
              <a:lnSpc>
                <a:spcPct val="100000"/>
              </a:lnSpc>
              <a:spcBef>
                <a:spcPct val="5000"/>
              </a:spcBef>
            </a:pPr>
            <a:r>
              <a:rPr lang="ja-JP" altLang="en-US" sz="1300" dirty="0" smtClean="0">
                <a:latin typeface="Meiryo UI" panose="020B0604030504040204" pitchFamily="50" charset="-128"/>
                <a:ea typeface="Meiryo UI" panose="020B0604030504040204" pitchFamily="50" charset="-128"/>
              </a:rPr>
              <a:t>顧客作成画面</a:t>
            </a:r>
            <a:endParaRPr lang="ja-JP" altLang="en-US" sz="1083" dirty="0">
              <a:latin typeface="Meiryo UI" panose="020B0604030504040204" pitchFamily="50" charset="-128"/>
              <a:ea typeface="Meiryo UI" panose="020B0604030504040204" pitchFamily="50" charset="-128"/>
            </a:endParaRPr>
          </a:p>
        </p:txBody>
      </p:sp>
      <p:sp>
        <p:nvSpPr>
          <p:cNvPr id="30" name="角丸四角形吹き出し 29"/>
          <p:cNvSpPr/>
          <p:nvPr/>
        </p:nvSpPr>
        <p:spPr bwMode="auto">
          <a:xfrm>
            <a:off x="6070148" y="1419835"/>
            <a:ext cx="1262068" cy="284811"/>
          </a:xfrm>
          <a:prstGeom prst="wedgeRoundRectCallout">
            <a:avLst>
              <a:gd name="adj1" fmla="val -48520"/>
              <a:gd name="adj2" fmla="val 43135"/>
              <a:gd name="adj3" fmla="val 16667"/>
            </a:avLst>
          </a:prstGeom>
          <a:solidFill>
            <a:srgbClr val="FFC000"/>
          </a:solidFill>
          <a:ln w="12700" cap="flat" cmpd="sng" algn="ctr">
            <a:solidFill>
              <a:schemeClr val="tx1"/>
            </a:solidFill>
            <a:prstDash val="sysDot"/>
            <a:round/>
            <a:headEnd type="none" w="med" len="med"/>
            <a:tailEnd type="none" w="med" len="med"/>
          </a:ln>
          <a:effectLst/>
          <a:extLst/>
        </p:spPr>
        <p:txBody>
          <a:bodyPr vert="horz" wrap="square" lIns="58500" tIns="50700" rIns="58500" bIns="50700" numCol="1" rtlCol="0" anchor="ctr" anchorCtr="0" compatLnSpc="1">
            <a:prstTxWarp prst="textNoShape">
              <a:avLst/>
            </a:prstTxWarp>
          </a:bodyPr>
          <a:lstStyle/>
          <a:p>
            <a:pPr defTabSz="990570" eaLnBrk="0" hangingPunct="0">
              <a:lnSpc>
                <a:spcPct val="100000"/>
              </a:lnSpc>
              <a:spcBef>
                <a:spcPct val="5000"/>
              </a:spcBef>
            </a:pPr>
            <a:r>
              <a:rPr lang="ja-JP" altLang="en-US" sz="1300" dirty="0" smtClean="0">
                <a:latin typeface="Meiryo UI" panose="020B0604030504040204" pitchFamily="50" charset="-128"/>
                <a:ea typeface="Meiryo UI" panose="020B0604030504040204" pitchFamily="50" charset="-128"/>
              </a:rPr>
              <a:t>プロフィール画面</a:t>
            </a:r>
            <a:endParaRPr lang="ja-JP" altLang="en-US" sz="1083" dirty="0">
              <a:latin typeface="Meiryo UI" panose="020B0604030504040204" pitchFamily="50" charset="-128"/>
              <a:ea typeface="Meiryo UI" panose="020B0604030504040204" pitchFamily="50" charset="-128"/>
            </a:endParaRPr>
          </a:p>
        </p:txBody>
      </p:sp>
      <p:sp>
        <p:nvSpPr>
          <p:cNvPr id="31" name="角丸四角形吹き出し 30"/>
          <p:cNvSpPr/>
          <p:nvPr/>
        </p:nvSpPr>
        <p:spPr bwMode="auto">
          <a:xfrm>
            <a:off x="6111127" y="4220657"/>
            <a:ext cx="1262068" cy="284811"/>
          </a:xfrm>
          <a:prstGeom prst="wedgeRoundRectCallout">
            <a:avLst>
              <a:gd name="adj1" fmla="val -48520"/>
              <a:gd name="adj2" fmla="val 43135"/>
              <a:gd name="adj3" fmla="val 16667"/>
            </a:avLst>
          </a:prstGeom>
          <a:solidFill>
            <a:srgbClr val="FFC000"/>
          </a:solidFill>
          <a:ln w="12700" cap="flat" cmpd="sng" algn="ctr">
            <a:solidFill>
              <a:schemeClr val="tx1"/>
            </a:solidFill>
            <a:prstDash val="sysDot"/>
            <a:round/>
            <a:headEnd type="none" w="med" len="med"/>
            <a:tailEnd type="none" w="med" len="med"/>
          </a:ln>
          <a:effectLst/>
          <a:extLst/>
        </p:spPr>
        <p:txBody>
          <a:bodyPr vert="horz" wrap="square" lIns="58500" tIns="50700" rIns="58500" bIns="50700" numCol="1" rtlCol="0" anchor="ctr" anchorCtr="0" compatLnSpc="1">
            <a:prstTxWarp prst="textNoShape">
              <a:avLst/>
            </a:prstTxWarp>
          </a:bodyPr>
          <a:lstStyle/>
          <a:p>
            <a:pPr defTabSz="990570" eaLnBrk="0" hangingPunct="0">
              <a:lnSpc>
                <a:spcPct val="100000"/>
              </a:lnSpc>
              <a:spcBef>
                <a:spcPct val="5000"/>
              </a:spcBef>
            </a:pPr>
            <a:r>
              <a:rPr lang="ja-JP" altLang="en-US" sz="1300" dirty="0" smtClean="0">
                <a:latin typeface="Meiryo UI" panose="020B0604030504040204" pitchFamily="50" charset="-128"/>
                <a:ea typeface="Meiryo UI" panose="020B0604030504040204" pitchFamily="50" charset="-128"/>
              </a:rPr>
              <a:t>プロフィール画面</a:t>
            </a:r>
            <a:endParaRPr lang="ja-JP" altLang="en-US" sz="1083"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119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アカウント管理グループ</a:t>
            </a:r>
            <a:r>
              <a:rPr lang="ja-JP" altLang="en-US" dirty="0">
                <a:cs typeface="Malgun Gothic Semilight" panose="020B0502040204020203" pitchFamily="50" charset="-128"/>
              </a:rPr>
              <a:t>の表示</a:t>
            </a:r>
            <a:endParaRPr lang="en-US" altLang="ja-JP" dirty="0">
              <a:cs typeface="Malgun Gothic Semilight" panose="020B0502040204020203" pitchFamily="50" charset="-128"/>
            </a:endParaRPr>
          </a:p>
        </p:txBody>
      </p:sp>
      <p:sp>
        <p:nvSpPr>
          <p:cNvPr id="15" name="正方形/長方形 14"/>
          <p:cNvSpPr/>
          <p:nvPr/>
        </p:nvSpPr>
        <p:spPr>
          <a:xfrm>
            <a:off x="107505" y="963987"/>
            <a:ext cx="7632848" cy="646331"/>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アカウント管理グループの設定がされている場合、</a:t>
            </a:r>
            <a:r>
              <a:rPr lang="ja-JP" altLang="en-US" dirty="0">
                <a:solidFill>
                  <a:srgbClr val="000000"/>
                </a:solidFill>
                <a:latin typeface="Meiryo UI" panose="020B0604030504040204" pitchFamily="50" charset="-128"/>
                <a:ea typeface="Meiryo UI" panose="020B0604030504040204" pitchFamily="50" charset="-128"/>
              </a:rPr>
              <a:t>アカウント管理グループ項目が表示されるようになりました。</a:t>
            </a:r>
            <a:endParaRPr lang="ja-JP" altLang="en-US"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3"/>
          <a:stretch>
            <a:fillRect/>
          </a:stretch>
        </p:blipFill>
        <p:spPr>
          <a:xfrm>
            <a:off x="755576" y="1772816"/>
            <a:ext cx="7655733" cy="4104456"/>
          </a:xfrm>
          <a:prstGeom prst="rect">
            <a:avLst/>
          </a:prstGeom>
          <a:ln>
            <a:solidFill>
              <a:schemeClr val="tx1"/>
            </a:solidFill>
          </a:ln>
        </p:spPr>
      </p:pic>
      <p:sp>
        <p:nvSpPr>
          <p:cNvPr id="21" name="正方形/長方形 20"/>
          <p:cNvSpPr/>
          <p:nvPr/>
        </p:nvSpPr>
        <p:spPr bwMode="auto">
          <a:xfrm>
            <a:off x="899592" y="4365105"/>
            <a:ext cx="3024336" cy="936104"/>
          </a:xfrm>
          <a:prstGeom prst="rect">
            <a:avLst/>
          </a:prstGeom>
          <a:noFill/>
          <a:ln w="12700" cap="flat" cmpd="sng" algn="ctr">
            <a:solidFill>
              <a:srgbClr val="FF0000"/>
            </a:solidFill>
            <a:prstDash val="solid"/>
            <a:round/>
            <a:headEnd type="none" w="med" len="med"/>
            <a:tailEnd type="none" w="med" len="med"/>
          </a:ln>
          <a:effectLst/>
          <a:extLst/>
        </p:spPr>
        <p:txBody>
          <a:bodyPr vert="horz" wrap="square" lIns="58500" tIns="50700" rIns="58500" bIns="50700" numCol="1" rtlCol="0" anchor="ctr" anchorCtr="0" compatLnSpc="1">
            <a:prstTxWarp prst="textNoShape">
              <a:avLst/>
            </a:prstTxWarp>
          </a:bodyPr>
          <a:lstStyle/>
          <a:p>
            <a:pPr algn="l" defTabSz="990570" eaLnBrk="0" hangingPunct="0">
              <a:lnSpc>
                <a:spcPct val="100000"/>
              </a:lnSpc>
              <a:spcBef>
                <a:spcPct val="5000"/>
              </a:spcBef>
            </a:pPr>
            <a:endParaRPr lang="ja-JP" altLang="en-US" sz="1083" b="1">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435084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36709" y="260648"/>
            <a:ext cx="8229600" cy="6191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en-US" altLang="ja-JP" dirty="0" err="1"/>
              <a:t>SmartBilling</a:t>
            </a:r>
            <a:r>
              <a:rPr lang="ja-JP" altLang="en-US" dirty="0" smtClean="0">
                <a:cs typeface="Malgun Gothic Semilight" panose="020B0502040204020203" pitchFamily="50" charset="-128"/>
              </a:rPr>
              <a:t>連携</a:t>
            </a:r>
            <a:r>
              <a:rPr lang="ja-JP" altLang="en-US" dirty="0">
                <a:cs typeface="Malgun Gothic Semilight" panose="020B0502040204020203" pitchFamily="50" charset="-128"/>
              </a:rPr>
              <a:t>設定項目の</a:t>
            </a:r>
            <a:r>
              <a:rPr lang="ja-JP" altLang="en-US" dirty="0" smtClean="0">
                <a:cs typeface="Malgun Gothic Semilight" panose="020B0502040204020203" pitchFamily="50" charset="-128"/>
              </a:rPr>
              <a:t>追加</a:t>
            </a:r>
            <a:r>
              <a:rPr lang="en-US" altLang="ja-JP" dirty="0" smtClean="0">
                <a:cs typeface="Malgun Gothic Semilight" panose="020B0502040204020203" pitchFamily="50" charset="-128"/>
              </a:rPr>
              <a:t>(1/5)</a:t>
            </a:r>
            <a:endParaRPr lang="en-US" altLang="ja-JP" dirty="0">
              <a:cs typeface="Malgun Gothic Semilight" panose="020B0502040204020203" pitchFamily="50" charset="-128"/>
            </a:endParaRPr>
          </a:p>
        </p:txBody>
      </p:sp>
      <p:sp>
        <p:nvSpPr>
          <p:cNvPr id="15" name="正方形/長方形 14"/>
          <p:cNvSpPr/>
          <p:nvPr/>
        </p:nvSpPr>
        <p:spPr>
          <a:xfrm>
            <a:off x="107504" y="1052736"/>
            <a:ext cx="9577063" cy="830997"/>
          </a:xfrm>
          <a:prstGeom prst="rect">
            <a:avLst/>
          </a:prstGeom>
        </p:spPr>
        <p:txBody>
          <a:bodyPr wrap="square">
            <a:spAutoFit/>
          </a:bodyPr>
          <a:lstStyle/>
          <a:p>
            <a:pPr lvl="0">
              <a:defRPr/>
            </a:pPr>
            <a:r>
              <a:rPr lang="ja-JP" altLang="en-US" sz="1600" dirty="0" smtClean="0">
                <a:latin typeface="Meiryo UI" panose="020B0604030504040204" pitchFamily="50" charset="-128"/>
                <a:ea typeface="Meiryo UI" panose="020B0604030504040204" pitchFamily="50" charset="-128"/>
              </a:rPr>
              <a:t>・</a:t>
            </a:r>
            <a:r>
              <a:rPr lang="en-US" altLang="ja-JP" sz="1600" dirty="0" err="1">
                <a:latin typeface="Meiryo UI" panose="020B0604030504040204" pitchFamily="50" charset="-128"/>
                <a:ea typeface="Meiryo UI" panose="020B0604030504040204" pitchFamily="50" charset="-128"/>
              </a:rPr>
              <a:t>SmartBilling</a:t>
            </a:r>
            <a:r>
              <a:rPr lang="ja-JP" altLang="en-US" sz="1600" dirty="0" smtClean="0">
                <a:latin typeface="Meiryo UI" panose="020B0604030504040204" pitchFamily="50" charset="-128"/>
                <a:ea typeface="Meiryo UI" panose="020B0604030504040204" pitchFamily="50" charset="-128"/>
              </a:rPr>
              <a:t>連携を利用する場合に、必要に応じて画面上で以下の項目を表示できるようにしました。</a:t>
            </a:r>
            <a:endParaRPr lang="en-US" altLang="ja-JP" sz="1600" dirty="0" smtClean="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今まではテナント単位で決まった内容が自動設定されていましたが、画面上でも設定が可能になりました。</a:t>
            </a:r>
            <a:endParaRPr lang="en-US" altLang="ja-JP" sz="1600" dirty="0" smtClean="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（今後も、今までと同様に決まった内容を自動設定することも可能です。</a:t>
            </a:r>
            <a:r>
              <a:rPr lang="en-US" altLang="ja-JP"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436709" y="2060848"/>
          <a:ext cx="8385607" cy="2560320"/>
        </p:xfrm>
        <a:graphic>
          <a:graphicData uri="http://schemas.openxmlformats.org/drawingml/2006/table">
            <a:tbl>
              <a:tblPr>
                <a:tableStyleId>{5940675A-B579-460E-94D1-54222C63F5DA}</a:tableStyleId>
              </a:tblPr>
              <a:tblGrid>
                <a:gridCol w="536735">
                  <a:extLst>
                    <a:ext uri="{9D8B030D-6E8A-4147-A177-3AD203B41FA5}">
                      <a16:colId xmlns:a16="http://schemas.microsoft.com/office/drawing/2014/main" val="3986454026"/>
                    </a:ext>
                  </a:extLst>
                </a:gridCol>
                <a:gridCol w="1728192">
                  <a:extLst>
                    <a:ext uri="{9D8B030D-6E8A-4147-A177-3AD203B41FA5}">
                      <a16:colId xmlns:a16="http://schemas.microsoft.com/office/drawing/2014/main" val="71562233"/>
                    </a:ext>
                  </a:extLst>
                </a:gridCol>
                <a:gridCol w="1728192">
                  <a:extLst>
                    <a:ext uri="{9D8B030D-6E8A-4147-A177-3AD203B41FA5}">
                      <a16:colId xmlns:a16="http://schemas.microsoft.com/office/drawing/2014/main" val="3629625740"/>
                    </a:ext>
                  </a:extLst>
                </a:gridCol>
                <a:gridCol w="1584176">
                  <a:extLst>
                    <a:ext uri="{9D8B030D-6E8A-4147-A177-3AD203B41FA5}">
                      <a16:colId xmlns:a16="http://schemas.microsoft.com/office/drawing/2014/main" val="363577925"/>
                    </a:ext>
                  </a:extLst>
                </a:gridCol>
                <a:gridCol w="2808312">
                  <a:extLst>
                    <a:ext uri="{9D8B030D-6E8A-4147-A177-3AD203B41FA5}">
                      <a16:colId xmlns:a16="http://schemas.microsoft.com/office/drawing/2014/main" val="2443460539"/>
                    </a:ext>
                  </a:extLst>
                </a:gridCol>
              </a:tblGrid>
              <a:tr h="0">
                <a:tc>
                  <a:txBody>
                    <a:bodyPr/>
                    <a:lstStyle/>
                    <a:p>
                      <a:pPr algn="ctr"/>
                      <a:r>
                        <a:rPr lang="en-US" dirty="0" smtClean="0">
                          <a:effectLst/>
                          <a:latin typeface="Meiryo UI" panose="020B0604030504040204" pitchFamily="50" charset="-128"/>
                          <a:ea typeface="Meiryo UI" panose="020B0604030504040204" pitchFamily="50" charset="-128"/>
                        </a:rPr>
                        <a:t>No</a:t>
                      </a:r>
                      <a:endParaRPr lang="en-US" dirty="0">
                        <a:effectLst/>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lang="ja-JP" altLang="en-US" dirty="0" smtClean="0">
                          <a:effectLst/>
                          <a:latin typeface="Meiryo UI" panose="020B0604030504040204" pitchFamily="50" charset="-128"/>
                          <a:ea typeface="Meiryo UI" panose="020B0604030504040204" pitchFamily="50" charset="-128"/>
                        </a:rPr>
                        <a:t>支払</a:t>
                      </a:r>
                      <a:r>
                        <a:rPr lang="ja-JP" altLang="en-US" dirty="0">
                          <a:effectLst/>
                          <a:latin typeface="Meiryo UI" panose="020B0604030504040204" pitchFamily="50" charset="-128"/>
                          <a:ea typeface="Meiryo UI" panose="020B0604030504040204" pitchFamily="50" charset="-128"/>
                        </a:rPr>
                        <a:t>方法</a:t>
                      </a:r>
                    </a:p>
                  </a:txBody>
                  <a:tcPr anchor="ctr">
                    <a:solidFill>
                      <a:schemeClr val="accent1">
                        <a:lumMod val="20000"/>
                        <a:lumOff val="80000"/>
                      </a:schemeClr>
                    </a:solidFill>
                  </a:tcPr>
                </a:tc>
                <a:tc>
                  <a:txBody>
                    <a:bodyPr/>
                    <a:lstStyle/>
                    <a:p>
                      <a:pPr algn="ctr"/>
                      <a:r>
                        <a:rPr lang="ja-JP" altLang="en-US" dirty="0">
                          <a:effectLst/>
                          <a:latin typeface="Meiryo UI" panose="020B0604030504040204" pitchFamily="50" charset="-128"/>
                          <a:ea typeface="Meiryo UI" panose="020B0604030504040204" pitchFamily="50" charset="-128"/>
                        </a:rPr>
                        <a:t>追加項目名</a:t>
                      </a:r>
                    </a:p>
                  </a:txBody>
                  <a:tcPr anchor="ctr">
                    <a:solidFill>
                      <a:schemeClr val="accent1">
                        <a:lumMod val="20000"/>
                        <a:lumOff val="80000"/>
                      </a:schemeClr>
                    </a:solidFill>
                  </a:tcPr>
                </a:tc>
                <a:tc>
                  <a:txBody>
                    <a:bodyPr/>
                    <a:lstStyle/>
                    <a:p>
                      <a:pPr algn="ctr"/>
                      <a:r>
                        <a:rPr lang="ja-JP" altLang="en-US" dirty="0">
                          <a:effectLst/>
                          <a:latin typeface="Meiryo UI" panose="020B0604030504040204" pitchFamily="50" charset="-128"/>
                          <a:ea typeface="Meiryo UI" panose="020B0604030504040204" pitchFamily="50" charset="-128"/>
                        </a:rPr>
                        <a:t>入力形式</a:t>
                      </a:r>
                    </a:p>
                  </a:txBody>
                  <a:tcPr anchor="ctr">
                    <a:solidFill>
                      <a:schemeClr val="accent1">
                        <a:lumMod val="20000"/>
                        <a:lumOff val="80000"/>
                      </a:schemeClr>
                    </a:solidFill>
                  </a:tcPr>
                </a:tc>
                <a:tc>
                  <a:txBody>
                    <a:bodyPr/>
                    <a:lstStyle/>
                    <a:p>
                      <a:pPr algn="ctr"/>
                      <a:r>
                        <a:rPr lang="ja-JP" altLang="en-US" dirty="0">
                          <a:effectLst/>
                          <a:latin typeface="Meiryo UI" panose="020B0604030504040204" pitchFamily="50" charset="-128"/>
                          <a:ea typeface="Meiryo UI" panose="020B0604030504040204" pitchFamily="50" charset="-128"/>
                        </a:rPr>
                        <a:t>選択肢</a:t>
                      </a:r>
                    </a:p>
                  </a:txBody>
                  <a:tcPr anchor="ctr">
                    <a:solidFill>
                      <a:schemeClr val="accent1">
                        <a:lumMod val="20000"/>
                        <a:lumOff val="80000"/>
                      </a:schemeClr>
                    </a:solidFill>
                  </a:tcPr>
                </a:tc>
                <a:extLst>
                  <a:ext uri="{0D108BD9-81ED-4DB2-BD59-A6C34878D82A}">
                    <a16:rowId xmlns:a16="http://schemas.microsoft.com/office/drawing/2014/main" val="1642671310"/>
                  </a:ext>
                </a:extLst>
              </a:tr>
              <a:tr h="0">
                <a:tc>
                  <a:txBody>
                    <a:bodyPr/>
                    <a:lstStyle/>
                    <a:p>
                      <a:pPr algn="ctr"/>
                      <a:r>
                        <a:rPr lang="en-US" altLang="ja-JP" dirty="0">
                          <a:effectLst/>
                          <a:latin typeface="Meiryo UI" panose="020B0604030504040204" pitchFamily="50" charset="-128"/>
                          <a:ea typeface="Meiryo UI" panose="020B0604030504040204" pitchFamily="50" charset="-128"/>
                        </a:rPr>
                        <a:t>1</a:t>
                      </a:r>
                    </a:p>
                  </a:txBody>
                  <a:tcPr anchor="ctr">
                    <a:solidFill>
                      <a:schemeClr val="bg1"/>
                    </a:solidFill>
                  </a:tcPr>
                </a:tc>
                <a:tc>
                  <a:txBody>
                    <a:bodyPr/>
                    <a:lstStyle/>
                    <a:p>
                      <a:pPr algn="ctr"/>
                      <a:r>
                        <a:rPr lang="ja-JP" altLang="en-US" dirty="0">
                          <a:effectLst/>
                          <a:latin typeface="Meiryo UI" panose="020B0604030504040204" pitchFamily="50" charset="-128"/>
                          <a:ea typeface="Meiryo UI" panose="020B0604030504040204" pitchFamily="50" charset="-128"/>
                        </a:rPr>
                        <a:t>口座振替</a:t>
                      </a:r>
                    </a:p>
                  </a:txBody>
                  <a:tcPr anchor="ctr">
                    <a:solidFill>
                      <a:schemeClr val="bg1"/>
                    </a:solidFill>
                  </a:tcPr>
                </a:tc>
                <a:tc>
                  <a:txBody>
                    <a:bodyPr/>
                    <a:lstStyle/>
                    <a:p>
                      <a:pPr algn="ctr"/>
                      <a:r>
                        <a:rPr lang="ja-JP" altLang="en-US" dirty="0">
                          <a:effectLst/>
                          <a:latin typeface="Meiryo UI" panose="020B0604030504040204" pitchFamily="50" charset="-128"/>
                          <a:ea typeface="Meiryo UI" panose="020B0604030504040204" pitchFamily="50" charset="-128"/>
                        </a:rPr>
                        <a:t>事前案内書発行</a:t>
                      </a:r>
                    </a:p>
                  </a:txBody>
                  <a:tcPr anchor="ctr">
                    <a:solidFill>
                      <a:schemeClr val="bg1"/>
                    </a:solidFill>
                  </a:tcPr>
                </a:tc>
                <a:tc>
                  <a:txBody>
                    <a:bodyPr/>
                    <a:lstStyle/>
                    <a:p>
                      <a:pPr algn="ctr"/>
                      <a:r>
                        <a:rPr lang="ja-JP" altLang="en-US">
                          <a:effectLst/>
                          <a:latin typeface="Meiryo UI" panose="020B0604030504040204" pitchFamily="50" charset="-128"/>
                          <a:ea typeface="Meiryo UI" panose="020B0604030504040204" pitchFamily="50" charset="-128"/>
                        </a:rPr>
                        <a:t>ドロップダウン</a:t>
                      </a:r>
                    </a:p>
                  </a:txBody>
                  <a:tcPr anchor="ctr">
                    <a:solidFill>
                      <a:schemeClr val="bg1"/>
                    </a:solidFill>
                  </a:tcPr>
                </a:tc>
                <a:tc>
                  <a:txBody>
                    <a:bodyPr/>
                    <a:lstStyle/>
                    <a:p>
                      <a:pPr algn="l"/>
                      <a:r>
                        <a:rPr lang="ja-JP" altLang="en-US" dirty="0" smtClean="0">
                          <a:effectLst/>
                          <a:latin typeface="Meiryo UI" panose="020B0604030504040204" pitchFamily="50" charset="-128"/>
                          <a:ea typeface="Meiryo UI" panose="020B0604030504040204" pitchFamily="50" charset="-128"/>
                        </a:rPr>
                        <a:t>・「</a:t>
                      </a:r>
                      <a:r>
                        <a:rPr lang="ja-JP" altLang="en-US" dirty="0">
                          <a:effectLst/>
                          <a:latin typeface="Meiryo UI" panose="020B0604030504040204" pitchFamily="50" charset="-128"/>
                          <a:ea typeface="Meiryo UI" panose="020B0604030504040204" pitchFamily="50" charset="-128"/>
                        </a:rPr>
                        <a:t>ハガキ優先で発行</a:t>
                      </a:r>
                      <a:r>
                        <a:rPr lang="ja-JP" altLang="en-US" dirty="0" smtClean="0">
                          <a:effectLst/>
                          <a:latin typeface="Meiryo UI" panose="020B0604030504040204" pitchFamily="50" charset="-128"/>
                          <a:ea typeface="Meiryo UI" panose="020B0604030504040204" pitchFamily="50" charset="-128"/>
                        </a:rPr>
                        <a:t>」</a:t>
                      </a:r>
                      <a:r>
                        <a:rPr lang="en-US" altLang="ja-JP" dirty="0" smtClean="0">
                          <a:effectLst/>
                          <a:latin typeface="Meiryo UI" panose="020B0604030504040204" pitchFamily="50" charset="-128"/>
                          <a:ea typeface="Meiryo UI" panose="020B0604030504040204" pitchFamily="50" charset="-128"/>
                        </a:rPr>
                        <a:t/>
                      </a:r>
                      <a:br>
                        <a:rPr lang="en-US" altLang="ja-JP" dirty="0" smtClean="0">
                          <a:effectLst/>
                          <a:latin typeface="Meiryo UI" panose="020B0604030504040204" pitchFamily="50" charset="-128"/>
                          <a:ea typeface="Meiryo UI" panose="020B0604030504040204" pitchFamily="50" charset="-128"/>
                        </a:rPr>
                      </a:br>
                      <a:r>
                        <a:rPr lang="ja-JP" altLang="en-US" dirty="0" smtClean="0">
                          <a:effectLst/>
                          <a:latin typeface="Meiryo UI" panose="020B0604030504040204" pitchFamily="50" charset="-128"/>
                          <a:ea typeface="Meiryo UI" panose="020B0604030504040204" pitchFamily="50" charset="-128"/>
                        </a:rPr>
                        <a:t>・「</a:t>
                      </a:r>
                      <a:r>
                        <a:rPr lang="ja-JP" altLang="en-US" dirty="0">
                          <a:effectLst/>
                          <a:latin typeface="Meiryo UI" panose="020B0604030504040204" pitchFamily="50" charset="-128"/>
                          <a:ea typeface="Meiryo UI" panose="020B0604030504040204" pitchFamily="50" charset="-128"/>
                        </a:rPr>
                        <a:t>封書指定で発行</a:t>
                      </a:r>
                      <a:r>
                        <a:rPr lang="ja-JP" altLang="en-US" dirty="0" smtClean="0">
                          <a:effectLst/>
                          <a:latin typeface="Meiryo UI" panose="020B0604030504040204" pitchFamily="50" charset="-128"/>
                          <a:ea typeface="Meiryo UI" panose="020B0604030504040204" pitchFamily="50" charset="-128"/>
                        </a:rPr>
                        <a:t>」</a:t>
                      </a:r>
                      <a:r>
                        <a:rPr lang="en-US" altLang="ja-JP" dirty="0" smtClean="0">
                          <a:effectLst/>
                          <a:latin typeface="Meiryo UI" panose="020B0604030504040204" pitchFamily="50" charset="-128"/>
                          <a:ea typeface="Meiryo UI" panose="020B0604030504040204" pitchFamily="50" charset="-128"/>
                        </a:rPr>
                        <a:t/>
                      </a:r>
                      <a:br>
                        <a:rPr lang="en-US" altLang="ja-JP" dirty="0" smtClean="0">
                          <a:effectLst/>
                          <a:latin typeface="Meiryo UI" panose="020B0604030504040204" pitchFamily="50" charset="-128"/>
                          <a:ea typeface="Meiryo UI" panose="020B0604030504040204" pitchFamily="50" charset="-128"/>
                        </a:rPr>
                      </a:br>
                      <a:r>
                        <a:rPr lang="ja-JP" altLang="en-US" dirty="0" smtClean="0">
                          <a:effectLst/>
                          <a:latin typeface="Meiryo UI" panose="020B0604030504040204" pitchFamily="50" charset="-128"/>
                          <a:ea typeface="Meiryo UI" panose="020B0604030504040204" pitchFamily="50" charset="-128"/>
                        </a:rPr>
                        <a:t>・「</a:t>
                      </a:r>
                      <a:r>
                        <a:rPr lang="ja-JP" altLang="en-US" dirty="0">
                          <a:effectLst/>
                          <a:latin typeface="Meiryo UI" panose="020B0604030504040204" pitchFamily="50" charset="-128"/>
                          <a:ea typeface="Meiryo UI" panose="020B0604030504040204" pitchFamily="50" charset="-128"/>
                        </a:rPr>
                        <a:t>発行しない」</a:t>
                      </a:r>
                    </a:p>
                  </a:txBody>
                  <a:tcPr anchor="ctr">
                    <a:solidFill>
                      <a:schemeClr val="bg1"/>
                    </a:solidFill>
                  </a:tcPr>
                </a:tc>
                <a:extLst>
                  <a:ext uri="{0D108BD9-81ED-4DB2-BD59-A6C34878D82A}">
                    <a16:rowId xmlns:a16="http://schemas.microsoft.com/office/drawing/2014/main" val="3568358282"/>
                  </a:ext>
                </a:extLst>
              </a:tr>
              <a:tr h="0">
                <a:tc>
                  <a:txBody>
                    <a:bodyPr/>
                    <a:lstStyle/>
                    <a:p>
                      <a:pPr algn="ctr"/>
                      <a:r>
                        <a:rPr lang="en-US" altLang="ja-JP" dirty="0">
                          <a:effectLst/>
                          <a:latin typeface="Meiryo UI" panose="020B0604030504040204" pitchFamily="50" charset="-128"/>
                          <a:ea typeface="Meiryo UI" panose="020B0604030504040204" pitchFamily="50" charset="-128"/>
                        </a:rPr>
                        <a:t>2</a:t>
                      </a:r>
                    </a:p>
                  </a:txBody>
                  <a:tcPr anchor="ctr">
                    <a:solidFill>
                      <a:schemeClr val="bg1"/>
                    </a:solidFill>
                  </a:tcPr>
                </a:tc>
                <a:tc rowSpan="2">
                  <a:txBody>
                    <a:bodyPr/>
                    <a:lstStyle/>
                    <a:p>
                      <a:pPr algn="ctr"/>
                      <a:r>
                        <a:rPr lang="ja-JP" altLang="en-US">
                          <a:effectLst/>
                          <a:latin typeface="Meiryo UI" panose="020B0604030504040204" pitchFamily="50" charset="-128"/>
                          <a:ea typeface="Meiryo UI" panose="020B0604030504040204" pitchFamily="50" charset="-128"/>
                        </a:rPr>
                        <a:t>払込票払い</a:t>
                      </a:r>
                    </a:p>
                  </a:txBody>
                  <a:tcPr anchor="ctr">
                    <a:solidFill>
                      <a:schemeClr val="bg1"/>
                    </a:solidFill>
                  </a:tcPr>
                </a:tc>
                <a:tc>
                  <a:txBody>
                    <a:bodyPr/>
                    <a:lstStyle/>
                    <a:p>
                      <a:pPr algn="ctr"/>
                      <a:r>
                        <a:rPr lang="ja-JP" altLang="en-US" dirty="0">
                          <a:effectLst/>
                          <a:latin typeface="Meiryo UI" panose="020B0604030504040204" pitchFamily="50" charset="-128"/>
                          <a:ea typeface="Meiryo UI" panose="020B0604030504040204" pitchFamily="50" charset="-128"/>
                        </a:rPr>
                        <a:t>ゆう</a:t>
                      </a:r>
                      <a:r>
                        <a:rPr lang="ja-JP" altLang="en-US" dirty="0" err="1">
                          <a:effectLst/>
                          <a:latin typeface="Meiryo UI" panose="020B0604030504040204" pitchFamily="50" charset="-128"/>
                          <a:ea typeface="Meiryo UI" panose="020B0604030504040204" pitchFamily="50" charset="-128"/>
                        </a:rPr>
                        <a:t>ちょ</a:t>
                      </a:r>
                      <a:r>
                        <a:rPr lang="ja-JP" altLang="en-US" dirty="0">
                          <a:effectLst/>
                          <a:latin typeface="Meiryo UI" panose="020B0604030504040204" pitchFamily="50" charset="-128"/>
                          <a:ea typeface="Meiryo UI" panose="020B0604030504040204" pitchFamily="50" charset="-128"/>
                        </a:rPr>
                        <a:t>払込票</a:t>
                      </a:r>
                    </a:p>
                  </a:txBody>
                  <a:tcPr anchor="ctr">
                    <a:solidFill>
                      <a:schemeClr val="bg1"/>
                    </a:solidFill>
                  </a:tcPr>
                </a:tc>
                <a:tc>
                  <a:txBody>
                    <a:bodyPr/>
                    <a:lstStyle/>
                    <a:p>
                      <a:pPr algn="ctr"/>
                      <a:r>
                        <a:rPr lang="ja-JP" altLang="en-US" dirty="0">
                          <a:effectLst/>
                          <a:latin typeface="Meiryo UI" panose="020B0604030504040204" pitchFamily="50" charset="-128"/>
                          <a:ea typeface="Meiryo UI" panose="020B0604030504040204" pitchFamily="50" charset="-128"/>
                        </a:rPr>
                        <a:t>ドロップダウン</a:t>
                      </a:r>
                    </a:p>
                  </a:txBody>
                  <a:tcPr anchor="ctr">
                    <a:solidFill>
                      <a:schemeClr val="bg1"/>
                    </a:solidFill>
                  </a:tcPr>
                </a:tc>
                <a:tc>
                  <a:txBody>
                    <a:bodyPr/>
                    <a:lstStyle/>
                    <a:p>
                      <a:pPr algn="l"/>
                      <a:r>
                        <a:rPr lang="ja-JP" altLang="en-US" dirty="0" smtClean="0">
                          <a:effectLst/>
                          <a:latin typeface="Meiryo UI" panose="020B0604030504040204" pitchFamily="50" charset="-128"/>
                          <a:ea typeface="Meiryo UI" panose="020B0604030504040204" pitchFamily="50" charset="-128"/>
                        </a:rPr>
                        <a:t>・</a:t>
                      </a:r>
                      <a:r>
                        <a:rPr lang="zh-TW" altLang="en-US" dirty="0" smtClean="0">
                          <a:effectLst/>
                          <a:latin typeface="Meiryo UI" panose="020B0604030504040204" pitchFamily="50" charset="-128"/>
                          <a:ea typeface="Meiryo UI" panose="020B0604030504040204" pitchFamily="50" charset="-128"/>
                        </a:rPr>
                        <a:t>「</a:t>
                      </a:r>
                      <a:r>
                        <a:rPr lang="zh-TW" altLang="en-US" dirty="0">
                          <a:effectLst/>
                          <a:latin typeface="Meiryo UI" panose="020B0604030504040204" pitchFamily="50" charset="-128"/>
                          <a:ea typeface="Meiryo UI" panose="020B0604030504040204" pitchFamily="50" charset="-128"/>
                        </a:rPr>
                        <a:t>有</a:t>
                      </a:r>
                      <a:r>
                        <a:rPr lang="zh-TW" altLang="en-US" dirty="0" smtClean="0">
                          <a:effectLst/>
                          <a:latin typeface="Meiryo UI" panose="020B0604030504040204" pitchFamily="50" charset="-128"/>
                          <a:ea typeface="Meiryo UI" panose="020B0604030504040204" pitchFamily="50" charset="-128"/>
                        </a:rPr>
                        <a:t>」</a:t>
                      </a:r>
                      <a:r>
                        <a:rPr lang="en-US" altLang="zh-TW" dirty="0" smtClean="0">
                          <a:effectLst/>
                          <a:latin typeface="Meiryo UI" panose="020B0604030504040204" pitchFamily="50" charset="-128"/>
                          <a:ea typeface="Meiryo UI" panose="020B0604030504040204" pitchFamily="50" charset="-128"/>
                        </a:rPr>
                        <a:t/>
                      </a:r>
                      <a:br>
                        <a:rPr lang="en-US" altLang="zh-TW" dirty="0" smtClean="0">
                          <a:effectLst/>
                          <a:latin typeface="Meiryo UI" panose="020B0604030504040204" pitchFamily="50" charset="-128"/>
                          <a:ea typeface="Meiryo UI" panose="020B0604030504040204" pitchFamily="50" charset="-128"/>
                        </a:rPr>
                      </a:br>
                      <a:r>
                        <a:rPr lang="ja-JP" altLang="en-US" dirty="0" smtClean="0">
                          <a:effectLst/>
                          <a:latin typeface="Meiryo UI" panose="020B0604030504040204" pitchFamily="50" charset="-128"/>
                          <a:ea typeface="Meiryo UI" panose="020B0604030504040204" pitchFamily="50" charset="-128"/>
                        </a:rPr>
                        <a:t>・</a:t>
                      </a:r>
                      <a:r>
                        <a:rPr lang="zh-TW" altLang="en-US" dirty="0" smtClean="0">
                          <a:effectLst/>
                          <a:latin typeface="Meiryo UI" panose="020B0604030504040204" pitchFamily="50" charset="-128"/>
                          <a:ea typeface="Meiryo UI" panose="020B0604030504040204" pitchFamily="50" charset="-128"/>
                        </a:rPr>
                        <a:t>「</a:t>
                      </a:r>
                      <a:r>
                        <a:rPr lang="zh-TW" altLang="en-US" dirty="0">
                          <a:effectLst/>
                          <a:latin typeface="Meiryo UI" panose="020B0604030504040204" pitchFamily="50" charset="-128"/>
                          <a:ea typeface="Meiryo UI" panose="020B0604030504040204" pitchFamily="50" charset="-128"/>
                        </a:rPr>
                        <a:t>無」</a:t>
                      </a:r>
                    </a:p>
                  </a:txBody>
                  <a:tcPr anchor="ctr">
                    <a:solidFill>
                      <a:schemeClr val="bg1"/>
                    </a:solidFill>
                  </a:tcPr>
                </a:tc>
                <a:extLst>
                  <a:ext uri="{0D108BD9-81ED-4DB2-BD59-A6C34878D82A}">
                    <a16:rowId xmlns:a16="http://schemas.microsoft.com/office/drawing/2014/main" val="3796547025"/>
                  </a:ext>
                </a:extLst>
              </a:tr>
              <a:tr h="600040">
                <a:tc>
                  <a:txBody>
                    <a:bodyPr/>
                    <a:lstStyle/>
                    <a:p>
                      <a:pPr algn="ctr"/>
                      <a:r>
                        <a:rPr lang="en-US" altLang="ja-JP">
                          <a:effectLst/>
                          <a:latin typeface="Meiryo UI" panose="020B0604030504040204" pitchFamily="50" charset="-128"/>
                          <a:ea typeface="Meiryo UI" panose="020B0604030504040204" pitchFamily="50" charset="-128"/>
                        </a:rPr>
                        <a:t>3</a:t>
                      </a:r>
                    </a:p>
                  </a:txBody>
                  <a:tcPr anchor="ctr">
                    <a:solidFill>
                      <a:schemeClr val="bg1"/>
                    </a:solidFill>
                  </a:tcPr>
                </a:tc>
                <a:tc vMerge="1">
                  <a:txBody>
                    <a:bodyPr/>
                    <a:lstStyle/>
                    <a:p>
                      <a:endParaRPr kumimoji="1" lang="ja-JP" altLang="en-US"/>
                    </a:p>
                  </a:txBody>
                  <a:tcPr/>
                </a:tc>
                <a:tc>
                  <a:txBody>
                    <a:bodyPr/>
                    <a:lstStyle/>
                    <a:p>
                      <a:pPr algn="ctr"/>
                      <a:r>
                        <a:rPr lang="ja-JP" altLang="en-US">
                          <a:effectLst/>
                          <a:latin typeface="Meiryo UI" panose="020B0604030504040204" pitchFamily="50" charset="-128"/>
                          <a:ea typeface="Meiryo UI" panose="020B0604030504040204" pitchFamily="50" charset="-128"/>
                        </a:rPr>
                        <a:t>封書指定</a:t>
                      </a:r>
                    </a:p>
                  </a:txBody>
                  <a:tcPr anchor="ctr">
                    <a:solidFill>
                      <a:schemeClr val="bg1"/>
                    </a:solidFill>
                  </a:tcPr>
                </a:tc>
                <a:tc>
                  <a:txBody>
                    <a:bodyPr/>
                    <a:lstStyle/>
                    <a:p>
                      <a:pPr algn="ctr"/>
                      <a:r>
                        <a:rPr lang="ja-JP" altLang="en-US" dirty="0">
                          <a:effectLst/>
                          <a:latin typeface="Meiryo UI" panose="020B0604030504040204" pitchFamily="50" charset="-128"/>
                          <a:ea typeface="Meiryo UI" panose="020B0604030504040204" pitchFamily="50" charset="-128"/>
                        </a:rPr>
                        <a:t>ドロップダウン</a:t>
                      </a:r>
                    </a:p>
                  </a:txBody>
                  <a:tcPr anchor="ctr">
                    <a:solidFill>
                      <a:schemeClr val="bg1"/>
                    </a:solidFill>
                  </a:tcPr>
                </a:tc>
                <a:tc>
                  <a:txBody>
                    <a:bodyPr/>
                    <a:lstStyle/>
                    <a:p>
                      <a:pPr algn="l"/>
                      <a:r>
                        <a:rPr lang="ja-JP" altLang="en-US" dirty="0" smtClean="0">
                          <a:effectLst/>
                          <a:latin typeface="Meiryo UI" panose="020B0604030504040204" pitchFamily="50" charset="-128"/>
                          <a:ea typeface="Meiryo UI" panose="020B0604030504040204" pitchFamily="50" charset="-128"/>
                        </a:rPr>
                        <a:t>・「</a:t>
                      </a:r>
                      <a:r>
                        <a:rPr lang="ja-JP" altLang="en-US" dirty="0">
                          <a:effectLst/>
                          <a:latin typeface="Meiryo UI" panose="020B0604030504040204" pitchFamily="50" charset="-128"/>
                          <a:ea typeface="Meiryo UI" panose="020B0604030504040204" pitchFamily="50" charset="-128"/>
                        </a:rPr>
                        <a:t>ハガキ優先</a:t>
                      </a:r>
                      <a:r>
                        <a:rPr lang="ja-JP" altLang="en-US" dirty="0" smtClean="0">
                          <a:effectLst/>
                          <a:latin typeface="Meiryo UI" panose="020B0604030504040204" pitchFamily="50" charset="-128"/>
                          <a:ea typeface="Meiryo UI" panose="020B0604030504040204" pitchFamily="50" charset="-128"/>
                        </a:rPr>
                        <a:t>」</a:t>
                      </a:r>
                      <a:endParaRPr lang="en-US" altLang="ja-JP" dirty="0" smtClean="0">
                        <a:effectLst/>
                        <a:latin typeface="Meiryo UI" panose="020B0604030504040204" pitchFamily="50" charset="-128"/>
                        <a:ea typeface="Meiryo UI" panose="020B0604030504040204" pitchFamily="50" charset="-128"/>
                      </a:endParaRPr>
                    </a:p>
                    <a:p>
                      <a:pPr algn="l"/>
                      <a:r>
                        <a:rPr lang="ja-JP" altLang="en-US" dirty="0" smtClean="0">
                          <a:effectLst/>
                          <a:latin typeface="Meiryo UI" panose="020B0604030504040204" pitchFamily="50" charset="-128"/>
                          <a:ea typeface="Meiryo UI" panose="020B0604030504040204" pitchFamily="50" charset="-128"/>
                        </a:rPr>
                        <a:t>・「</a:t>
                      </a:r>
                      <a:r>
                        <a:rPr lang="ja-JP" altLang="en-US" dirty="0">
                          <a:effectLst/>
                          <a:latin typeface="Meiryo UI" panose="020B0604030504040204" pitchFamily="50" charset="-128"/>
                          <a:ea typeface="Meiryo UI" panose="020B0604030504040204" pitchFamily="50" charset="-128"/>
                        </a:rPr>
                        <a:t>封書指定」</a:t>
                      </a:r>
                    </a:p>
                  </a:txBody>
                  <a:tcPr anchor="ctr">
                    <a:solidFill>
                      <a:schemeClr val="bg1"/>
                    </a:solidFill>
                  </a:tcPr>
                </a:tc>
                <a:extLst>
                  <a:ext uri="{0D108BD9-81ED-4DB2-BD59-A6C34878D82A}">
                    <a16:rowId xmlns:a16="http://schemas.microsoft.com/office/drawing/2014/main" val="3137358178"/>
                  </a:ext>
                </a:extLst>
              </a:tr>
            </a:tbl>
          </a:graphicData>
        </a:graphic>
      </p:graphicFrame>
      <p:sp>
        <p:nvSpPr>
          <p:cNvPr id="5" name="正方形/長方形 4"/>
          <p:cNvSpPr/>
          <p:nvPr/>
        </p:nvSpPr>
        <p:spPr>
          <a:xfrm>
            <a:off x="448847" y="4797152"/>
            <a:ext cx="9577063" cy="338554"/>
          </a:xfrm>
          <a:prstGeom prst="rect">
            <a:avLst/>
          </a:prstGeom>
        </p:spPr>
        <p:txBody>
          <a:bodyPr wrap="square">
            <a:spAutoFit/>
          </a:bodyPr>
          <a:lstStyle/>
          <a:p>
            <a:pPr lvl="0">
              <a:defRPr/>
            </a:pPr>
            <a:r>
              <a:rPr lang="ja-JP" altLang="en-US" sz="1600" dirty="0" smtClean="0">
                <a:latin typeface="Meiryo UI" panose="020B0604030504040204" pitchFamily="50" charset="-128"/>
                <a:ea typeface="Meiryo UI" panose="020B0604030504040204" pitchFamily="50" charset="-128"/>
              </a:rPr>
              <a:t>次ページで該当画面を示します。</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1323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36709" y="260648"/>
            <a:ext cx="8229600" cy="6191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en-US" altLang="ja-JP" dirty="0" err="1"/>
              <a:t>SmartBilling</a:t>
            </a:r>
            <a:r>
              <a:rPr lang="ja-JP" altLang="en-US" dirty="0" smtClean="0">
                <a:cs typeface="Malgun Gothic Semilight" panose="020B0502040204020203" pitchFamily="50" charset="-128"/>
              </a:rPr>
              <a:t>連携</a:t>
            </a:r>
            <a:r>
              <a:rPr lang="ja-JP" altLang="en-US" dirty="0">
                <a:cs typeface="Malgun Gothic Semilight" panose="020B0502040204020203" pitchFamily="50" charset="-128"/>
              </a:rPr>
              <a:t>設定項目の</a:t>
            </a:r>
            <a:r>
              <a:rPr lang="ja-JP" altLang="en-US" dirty="0" smtClean="0">
                <a:cs typeface="Malgun Gothic Semilight" panose="020B0502040204020203" pitchFamily="50" charset="-128"/>
              </a:rPr>
              <a:t>追加</a:t>
            </a:r>
            <a:r>
              <a:rPr lang="en-US" altLang="ja-JP" dirty="0" smtClean="0">
                <a:cs typeface="Malgun Gothic Semilight" panose="020B0502040204020203" pitchFamily="50" charset="-128"/>
              </a:rPr>
              <a:t>(2/5)</a:t>
            </a:r>
            <a:endParaRPr lang="en-US" altLang="ja-JP" dirty="0">
              <a:cs typeface="Malgun Gothic Semilight" panose="020B0502040204020203" pitchFamily="50" charset="-128"/>
            </a:endParaRPr>
          </a:p>
        </p:txBody>
      </p:sp>
      <p:sp>
        <p:nvSpPr>
          <p:cNvPr id="5" name="正方形/長方形 4"/>
          <p:cNvSpPr/>
          <p:nvPr/>
        </p:nvSpPr>
        <p:spPr>
          <a:xfrm>
            <a:off x="251520" y="886825"/>
            <a:ext cx="8208911"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rPr>
              <a:t>1.</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口座振替</a:t>
            </a:r>
            <a:endParaRPr lang="ja-JP" altLang="en-US"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4336" r="17713" b="24242"/>
          <a:stretch/>
        </p:blipFill>
        <p:spPr>
          <a:xfrm>
            <a:off x="792087" y="1412776"/>
            <a:ext cx="7524328" cy="4392488"/>
          </a:xfrm>
          <a:prstGeom prst="rect">
            <a:avLst/>
          </a:prstGeom>
        </p:spPr>
      </p:pic>
    </p:spTree>
    <p:extLst>
      <p:ext uri="{BB962C8B-B14F-4D97-AF65-F5344CB8AC3E}">
        <p14:creationId xmlns:p14="http://schemas.microsoft.com/office/powerpoint/2010/main" val="1695316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36709" y="260648"/>
            <a:ext cx="8229600" cy="6191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en-US" altLang="ja-JP" dirty="0" err="1"/>
              <a:t>SmartBilling</a:t>
            </a:r>
            <a:r>
              <a:rPr lang="ja-JP" altLang="en-US" dirty="0" smtClean="0">
                <a:cs typeface="Malgun Gothic Semilight" panose="020B0502040204020203" pitchFamily="50" charset="-128"/>
              </a:rPr>
              <a:t>連携</a:t>
            </a:r>
            <a:r>
              <a:rPr lang="ja-JP" altLang="en-US" dirty="0">
                <a:cs typeface="Malgun Gothic Semilight" panose="020B0502040204020203" pitchFamily="50" charset="-128"/>
              </a:rPr>
              <a:t>設定項目の</a:t>
            </a:r>
            <a:r>
              <a:rPr lang="ja-JP" altLang="en-US" dirty="0" smtClean="0">
                <a:cs typeface="Malgun Gothic Semilight" panose="020B0502040204020203" pitchFamily="50" charset="-128"/>
              </a:rPr>
              <a:t>追加</a:t>
            </a:r>
            <a:r>
              <a:rPr lang="en-US" altLang="ja-JP" dirty="0" smtClean="0">
                <a:cs typeface="Malgun Gothic Semilight" panose="020B0502040204020203" pitchFamily="50" charset="-128"/>
              </a:rPr>
              <a:t>(3/5)</a:t>
            </a:r>
            <a:endParaRPr lang="en-US" altLang="ja-JP" dirty="0">
              <a:cs typeface="Malgun Gothic Semilight" panose="020B0502040204020203" pitchFamily="50" charset="-128"/>
            </a:endParaRPr>
          </a:p>
        </p:txBody>
      </p:sp>
      <p:sp>
        <p:nvSpPr>
          <p:cNvPr id="5" name="正方形/長方形 4"/>
          <p:cNvSpPr/>
          <p:nvPr/>
        </p:nvSpPr>
        <p:spPr>
          <a:xfrm>
            <a:off x="251520" y="886825"/>
            <a:ext cx="8208911"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rPr>
              <a:t>2. &amp; 3. </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払込票払い</a:t>
            </a:r>
            <a:endParaRPr lang="ja-JP" altLang="en-US"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5247" r="16926" b="30648"/>
          <a:stretch/>
        </p:blipFill>
        <p:spPr>
          <a:xfrm>
            <a:off x="683568" y="1628800"/>
            <a:ext cx="7596336" cy="3816424"/>
          </a:xfrm>
          <a:prstGeom prst="rect">
            <a:avLst/>
          </a:prstGeom>
        </p:spPr>
      </p:pic>
    </p:spTree>
    <p:extLst>
      <p:ext uri="{BB962C8B-B14F-4D97-AF65-F5344CB8AC3E}">
        <p14:creationId xmlns:p14="http://schemas.microsoft.com/office/powerpoint/2010/main" val="952194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8120</TotalTime>
  <Words>3133</Words>
  <Application>Microsoft Office PowerPoint</Application>
  <PresentationFormat>画面に合わせる (4:3)</PresentationFormat>
  <Paragraphs>608</Paragraphs>
  <Slides>34</Slides>
  <Notes>34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Malgun Gothic Semilight</vt:lpstr>
      <vt:lpstr>Meiryo UI</vt:lpstr>
      <vt:lpstr>ＭＳ Ｐゴシック</vt:lpstr>
      <vt:lpstr>游ゴシック</vt:lpstr>
      <vt:lpstr>Arial</vt:lpstr>
      <vt:lpstr>Calibri</vt:lpstr>
      <vt:lpstr>Office テーマ</vt:lpstr>
      <vt:lpstr>6月版リリースノート</vt:lpstr>
      <vt:lpstr>6月版リリースノート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レポート(顧客情報)の項目追加(1/2)</vt:lpstr>
      <vt:lpstr>レポート(顧客情報)の項目追加(2/2)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藤原 昌弘</dc:creator>
  <cp:lastModifiedBy>[NDSi]尾之内 功平 Kohei Onouchi</cp:lastModifiedBy>
  <cp:revision>307</cp:revision>
  <cp:lastPrinted>2021-04-21T23:06:29Z</cp:lastPrinted>
  <dcterms:created xsi:type="dcterms:W3CDTF">2017-03-28T04:23:10Z</dcterms:created>
  <dcterms:modified xsi:type="dcterms:W3CDTF">2022-06-09T07:45:16Z</dcterms:modified>
</cp:coreProperties>
</file>