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1" r:id="rId2"/>
    <p:sldId id="341" r:id="rId3"/>
    <p:sldId id="295" r:id="rId4"/>
    <p:sldId id="342" r:id="rId5"/>
    <p:sldId id="293" r:id="rId6"/>
    <p:sldId id="294" r:id="rId7"/>
    <p:sldId id="297" r:id="rId8"/>
    <p:sldId id="333" r:id="rId9"/>
    <p:sldId id="334" r:id="rId10"/>
    <p:sldId id="335" r:id="rId11"/>
    <p:sldId id="336" r:id="rId12"/>
    <p:sldId id="298" r:id="rId13"/>
    <p:sldId id="299" r:id="rId14"/>
    <p:sldId id="300" r:id="rId15"/>
    <p:sldId id="301" r:id="rId16"/>
    <p:sldId id="302" r:id="rId17"/>
    <p:sldId id="303" r:id="rId18"/>
    <p:sldId id="304" r:id="rId19"/>
    <p:sldId id="337" r:id="rId20"/>
    <p:sldId id="324" r:id="rId21"/>
    <p:sldId id="325" r:id="rId22"/>
    <p:sldId id="326" r:id="rId23"/>
    <p:sldId id="327" r:id="rId24"/>
    <p:sldId id="328" r:id="rId25"/>
    <p:sldId id="329" r:id="rId26"/>
    <p:sldId id="330" r:id="rId27"/>
    <p:sldId id="331" r:id="rId28"/>
    <p:sldId id="332" r:id="rId29"/>
    <p:sldId id="310" r:id="rId30"/>
    <p:sldId id="311" r:id="rId31"/>
    <p:sldId id="312" r:id="rId32"/>
    <p:sldId id="313" r:id="rId33"/>
    <p:sldId id="314" r:id="rId34"/>
    <p:sldId id="315" r:id="rId35"/>
    <p:sldId id="316" r:id="rId36"/>
    <p:sldId id="317" r:id="rId37"/>
    <p:sldId id="319" r:id="rId38"/>
    <p:sldId id="320" r:id="rId39"/>
    <p:sldId id="322" r:id="rId40"/>
    <p:sldId id="323" r:id="rId41"/>
    <p:sldId id="338" r:id="rId42"/>
    <p:sldId id="339" r:id="rId43"/>
    <p:sldId id="340" r:id="rId44"/>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概要" id="{DAF20119-A256-485B-9A5E-F052B2005B4D}">
          <p14:sldIdLst>
            <p14:sldId id="291"/>
            <p14:sldId id="341"/>
            <p14:sldId id="295"/>
            <p14:sldId id="342"/>
            <p14:sldId id="293"/>
            <p14:sldId id="294"/>
          </p14:sldIdLst>
        </p14:section>
        <p14:section name="導入メリット" id="{A9A6A85A-EC03-4324-8C18-31AE6BC7D672}">
          <p14:sldIdLst>
            <p14:sldId id="297"/>
            <p14:sldId id="333"/>
            <p14:sldId id="334"/>
            <p14:sldId id="335"/>
            <p14:sldId id="336"/>
            <p14:sldId id="298"/>
            <p14:sldId id="299"/>
            <p14:sldId id="300"/>
            <p14:sldId id="301"/>
            <p14:sldId id="302"/>
            <p14:sldId id="303"/>
            <p14:sldId id="304"/>
          </p14:sldIdLst>
        </p14:section>
        <p14:section name="特長" id="{AF970980-5945-4988-A17D-38004170D21A}">
          <p14:sldIdLst>
            <p14:sldId id="337"/>
            <p14:sldId id="324"/>
            <p14:sldId id="325"/>
            <p14:sldId id="326"/>
            <p14:sldId id="327"/>
            <p14:sldId id="328"/>
            <p14:sldId id="329"/>
            <p14:sldId id="330"/>
            <p14:sldId id="331"/>
            <p14:sldId id="332"/>
          </p14:sldIdLst>
        </p14:section>
        <p14:section name="業務プロセス＆利用イメージ" id="{7AD51858-49B5-46AC-8DDA-B726DDC57DF6}">
          <p14:sldIdLst>
            <p14:sldId id="310"/>
            <p14:sldId id="311"/>
            <p14:sldId id="312"/>
            <p14:sldId id="313"/>
            <p14:sldId id="314"/>
            <p14:sldId id="315"/>
            <p14:sldId id="316"/>
            <p14:sldId id="317"/>
          </p14:sldIdLst>
        </p14:section>
        <p14:section name="提供基盤" id="{A96C6DC6-4BE7-4BED-92E3-450298E1DCA0}">
          <p14:sldIdLst>
            <p14:sldId id="319"/>
            <p14:sldId id="320"/>
          </p14:sldIdLst>
        </p14:section>
        <p14:section name="グループ共通ITにおける位置づけ" id="{7B34E4D4-60BD-4F84-9027-B07973E8C041}">
          <p14:sldIdLst>
            <p14:sldId id="322"/>
            <p14:sldId id="323"/>
          </p14:sldIdLst>
        </p14:section>
        <p14:section name="類似サービスとの比較" id="{A6A15B9B-AC70-4BE6-A770-0B13D0941074}">
          <p14:sldIdLst>
            <p14:sldId id="338"/>
            <p14:sldId id="339"/>
            <p14:sldId id="3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6" autoAdjust="0"/>
    <p:restoredTop sz="96010" autoAdjust="0"/>
  </p:normalViewPr>
  <p:slideViewPr>
    <p:cSldViewPr>
      <p:cViewPr varScale="1">
        <p:scale>
          <a:sx n="86" d="100"/>
          <a:sy n="86"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1-03-10T06:46:38.72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23 0,'22'0'344,"0"0"62,23 0-390,-23 0 156,22 0-172,0 0 15,-21 0-15,-1 0 16,0 0 0,0 0 187,21 0-203,-20 0 0,-1 0 203,22 0-203,0 0 0,-22 0 16,1 0-16,-1 0 15,0 0 141,22 0-156,-22 0 32,23 0-32,-23 0 0,0 0 0,0 0 31,22 0-31,-21 0 31,-1 0-15,0 0-1,0 0 1,0 0-16,-1 0 16,2 0-16,43 0 15,-44 0 1,0 0 0,23 0-1,-23 0 1,0 0-1,0 0 48,0 0-63,0 0 16,1 0-16,-1 0 15,0 0-15,0 0 16,0 0-1,0 0-15,0 0 250,23 0-250,21 0 32,-45 22-32,24-22 0,-23 0 15,0 0 1,0 0 93,23 0-93,-23 0-16,0 23 16,0-23-1,0 0 63,0 0-62,0 0 0,1 0-16,-1 0 15,0 0 1,0 0-1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1-03-10T06:47:48.31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0,'22'0'422,"0"0"-234,0 0-173,1 0-15,-1 0 16,0 0-16,22 0 344,1 0-344,-23 0 15,0 0-15,0 0 16,0 0-16,0 0 15,89 0 220,-67 0-220,-21 0 110,21 0-125,-23 0 0,23 0 16,-21 0-16,21 0 16,-22 0-1,0 0-15,0 0 0,0 0 16,23 0 93,43 0-93,-43 0-16,21 0 0,-44 0 16,0 0-16,23 0 15,-1 0-15,-23 0 16,24 0 171,21 0-171,1 0-16,-45 0 0,0 0 16,0 0-1,0 0 141,111 0-140,-44 0-16,-45 0 16,44 0-16,67 0 15,-133 0-15,44 0 16,-43 0 0,43 0 249,1 0-265,-1 0 16,-22 0-1,-22 0 1,0 0 140,88 0-156,-65 0 16,-1 0-16,23 0 16,-45 0-16,0 0 15,0 0 1,89 0 187,-45 0-187,-21 0-16,-2 0 15,-21 0 1,0 0 93,67 0-93,-67 0-16,44 0 15,45 0 1,-66 0-16,43 0 16,-21 0-16,-45 0 0,-1 0 15,1 0 1,0 0 62,23 0-62,-1 0-1,0 0-15,-22 0 16,45 0 0,-45 0-16,0 0 15,22 0 1,-21 0-16,-1 0 15,0 0 1,0 0-16,0 0 16,0 0-1,1 0-15,21 0 16,-23 0 0,1 0-1,0 0-15,1 0 63,-1 0-63,22 0 15,0 0-15,-22 0 16,1 0 0,-1 0-16,0 0 0,0 0 125,45 0-125,-1 0 15,23 0-15,-2 0 16,-42 0-16,43 0 15,-21 0-15,-45 0 0,22 22 16,-22-22 0,67 0 140,-23 0-140,-43 0-16,-1 0 15,0 0 188,110 0-187,-110 0 0,45 0-16,-1 0 0,0 0 15,-43 0-15,-1 0 16,0 0-16,0 0 31,0 0-15,0 0-1,1 0-15,-1 0 16,22 0 0,-22 0-1,22 0 1,-22 0-16,0 0 15,0 0-15,22 0 16,1 0-16,-1 0 16,-22 0-16,0 0 15,0 0-15,1 0 16,21 0-16,-22 0 16,0 0-1,0 0-15,0 0 16,1 0 15,87 0 188,0 0-219,-21 0 0,-45 0 15,-22 0-15,0 0 16,89 0 297,-44 0-313,-45 0 15,22 0 141,0 0-156,1 0 0,20 0 16,-43 0-16,23 0 16,-23 0-16,0 0 218,22 0-202,1 0-16,-23 0 16,0 0-16,0 0 140,67 0-140,-45 0 16,23 0-16,-2 0 16,-21 0-1,-21 0-15,21 0 188,-22 0-188,0 0 15,22 0-15,1 0 16,-23 0 0,22 0 140,1 0-156,-1 0 0,22 0 15,-21 0 1,-23 0-16,0 0 16,0 0-1,-1 0-15,2 0 125,43 0-109,23 0-16,-67 0 16,44 0-16,-44 0 15,1 0-15,-1 0 16,0 0-16,0 0 15,67 0 110,-45 0-125,0 0 16,44 0-16,-66 0 16,22 0-16,23 0 15,-45 0-15,0 0 16,0 0-16,23 0 16,-23 0-16,0 0 31,22 0 188,1 0-219,-1 0 15,-22 0 1,0 0-16,0 0 15,0 0 79,22 0-78,0 0-16,45 0 15,-23 0-15,-44 0 16,1 0-16,-1 0 16,88 0 202,-21 0-202,-22 0-16,-46 0 16,23 0-16,-22 0 15,0 0 1,1 0-16,-1 0 94,22 0-79,-22 0-15,67 0 16,-45 0-16,23 0 16,-23 0-16,0 0 15,-22 0-15,0 0 16,1 0-1,20 0 17,-21 0-32,0 0 15,23 0-15,-1 0 16,0 0-16,-22 0 0,23 0 16,-23 0-1,0 0-15,0 0 16,0 0-1,0 0-15,1 0 16,-1 0 0,44 0 249,-44 0-265,23 0 16,-2 0 203,68 0-204,-67 0-15,67 0 16,44 0-16,-44 0 16,-67 0-16,66 0 15,-66 0-15,-22 0 156,23 0-156,-1 0 16,23 0-16,21 0 16,-44 0-16,1 0 15,21 0-15,-22 0 16,-22 0 15,44 0 266,-44 0-297,89 0 203,-22 0-187,-67 0-16,22 0 15,1 22-15,-23-22 0,0 0 16,0 0 0,0 0 171,22 0-187,44 0 16,45 23-16,-89-23 15,23 0-15,-1 0 0,-44 0 16,-22 22-16,23-22 266,110 0-251,-90 0-15,-21 0 16,0 0 203,67 0-219,-23 0 15,23 0-15,44 0 16,-89 22-16,23-22 16,-45 0-16,-1 0 0,68 0 250,-23 0-250,-44 0 15,0 0-15,1 0 16,-1 0-1,0 0 1,0 0-16,0 0 16,0 0 77,67 0-93,22 0 16,-46 0-16,-43 0 16,1 0-16,21 0 187,67 0-187,-67 0 16,0 0-16,111 0 172,-66 0-172,-46 0 15,24 0-15,-1 0 16,-44 0-16,1 0 16,21 0-16,-22 0 0,0 0 156,67 0-156,-23 0 15,-44 0-15,45 0 0,-23 0 16,-23 0 0,2 0-16,43 0 172,-44 0-172,45 22 15,-23-22-15,-22 0 16,45 0-16,-23 0 0,-22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EEF0ABFE-6485-4823-A6CD-17E9AE12E369}"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226440F3-533C-445E-8C2B-7A9E2D3B53A9}" type="slidenum">
              <a:rPr kumimoji="1" lang="ja-JP" altLang="en-US" smtClean="0"/>
              <a:t>‹#›</a:t>
            </a:fld>
            <a:endParaRPr kumimoji="1" lang="ja-JP" altLang="en-US"/>
          </a:p>
        </p:txBody>
      </p:sp>
    </p:spTree>
    <p:extLst>
      <p:ext uri="{BB962C8B-B14F-4D97-AF65-F5344CB8AC3E}">
        <p14:creationId xmlns:p14="http://schemas.microsoft.com/office/powerpoint/2010/main" val="159889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85373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27</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6515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28</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23843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41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4625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42</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3928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43</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28096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6921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20</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7028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7890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22</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3335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23</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073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24</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348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25</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6342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defRPr kumimoji="1" sz="1200">
                <a:solidFill>
                  <a:schemeClr val="tx1"/>
                </a:solidFill>
                <a:latin typeface="ＭＳ Ｐゴシック" charset="-128"/>
                <a:ea typeface="ＭＳ Ｐゴシック" charset="-128"/>
              </a:defRPr>
            </a:lvl1pPr>
            <a:lvl2pPr marL="742950" indent="-285750" algn="l" eaLnBrk="0" hangingPunct="0">
              <a:defRPr kumimoji="1" sz="1200">
                <a:solidFill>
                  <a:schemeClr val="tx1"/>
                </a:solidFill>
                <a:latin typeface="ＭＳ Ｐゴシック" charset="-128"/>
                <a:ea typeface="ＭＳ Ｐゴシック" charset="-128"/>
              </a:defRPr>
            </a:lvl2pPr>
            <a:lvl3pPr marL="1143000" indent="-228600" algn="l" eaLnBrk="0" hangingPunct="0">
              <a:defRPr kumimoji="1" sz="1200">
                <a:solidFill>
                  <a:schemeClr val="tx1"/>
                </a:solidFill>
                <a:latin typeface="ＭＳ Ｐゴシック" charset="-128"/>
                <a:ea typeface="ＭＳ Ｐゴシック" charset="-128"/>
              </a:defRPr>
            </a:lvl3pPr>
            <a:lvl4pPr marL="1600200" indent="-228600" algn="l" eaLnBrk="0" hangingPunct="0">
              <a:defRPr kumimoji="1" sz="1200">
                <a:solidFill>
                  <a:schemeClr val="tx1"/>
                </a:solidFill>
                <a:latin typeface="ＭＳ Ｐゴシック" charset="-128"/>
                <a:ea typeface="ＭＳ Ｐゴシック" charset="-128"/>
              </a:defRPr>
            </a:lvl4pPr>
            <a:lvl5pPr marL="2057400" indent="-228600" algn="l"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30000"/>
              </a:spcBef>
              <a:spcAft>
                <a:spcPct val="0"/>
              </a:spcAft>
              <a:defRPr kumimoji="1" sz="1200">
                <a:solidFill>
                  <a:schemeClr val="tx1"/>
                </a:solidFill>
                <a:latin typeface="ＭＳ Ｐゴシック" charset="-128"/>
                <a:ea typeface="ＭＳ Ｐゴシック" charset="-128"/>
              </a:defRPr>
            </a:lvl9pPr>
          </a:lstStyle>
          <a:p>
            <a:pPr algn="r" eaLnBrk="1" hangingPunct="1"/>
            <a:fld id="{C13D405F-77A5-4C0B-89AA-2A095D3B7EB5}" type="slidenum">
              <a:rPr lang="en-US" altLang="ja-JP" smtClean="0"/>
              <a:pPr algn="r" eaLnBrk="1" hangingPunct="1"/>
              <a:t>26</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422762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図 7" descr="temp_B01表紙_0330.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241" y="-2132"/>
            <a:ext cx="9144000" cy="6858000"/>
          </a:xfrm>
          <a:prstGeom prst="rect">
            <a:avLst/>
          </a:prstGeom>
        </p:spPr>
      </p:pic>
      <p:sp>
        <p:nvSpPr>
          <p:cNvPr id="10" name="Text Box 282"/>
          <p:cNvSpPr txBox="1">
            <a:spLocks noChangeAspect="1" noChangeArrowheads="1"/>
          </p:cNvSpPr>
          <p:nvPr userDrawn="1"/>
        </p:nvSpPr>
        <p:spPr bwMode="auto">
          <a:xfrm>
            <a:off x="-36612" y="6525344"/>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 2021</a:t>
            </a:r>
          </a:p>
        </p:txBody>
      </p:sp>
      <p:sp>
        <p:nvSpPr>
          <p:cNvPr id="11" name="Rectangle 283"/>
          <p:cNvSpPr>
            <a:spLocks noChangeArrowheads="1"/>
          </p:cNvSpPr>
          <p:nvPr userDrawn="1"/>
        </p:nvSpPr>
        <p:spPr bwMode="auto">
          <a:xfrm>
            <a:off x="-36612" y="6680118"/>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15" name="テキスト プレースホルダ 14"/>
          <p:cNvSpPr>
            <a:spLocks noGrp="1"/>
          </p:cNvSpPr>
          <p:nvPr>
            <p:ph type="body" sz="quarter" idx="10"/>
          </p:nvPr>
        </p:nvSpPr>
        <p:spPr>
          <a:xfrm>
            <a:off x="77634" y="188640"/>
            <a:ext cx="3347864" cy="360362"/>
          </a:xfrm>
        </p:spPr>
        <p:txBody>
          <a:bodyPr>
            <a:noAutofit/>
          </a:bodyPr>
          <a:lstStyle>
            <a:lvl1pPr>
              <a:buNone/>
              <a:defRPr sz="1600" baseline="0"/>
            </a:lvl1pPr>
          </a:lstStyle>
          <a:p>
            <a:pPr lvl="0"/>
            <a:r>
              <a:rPr kumimoji="1" lang="ja-JP" altLang="en-US" dirty="0"/>
              <a:t>マスタ テキストの書式設定</a:t>
            </a:r>
          </a:p>
        </p:txBody>
      </p:sp>
      <p:sp>
        <p:nvSpPr>
          <p:cNvPr id="16" name="テキスト プレースホルダ 14"/>
          <p:cNvSpPr>
            <a:spLocks noGrp="1"/>
          </p:cNvSpPr>
          <p:nvPr>
            <p:ph type="body" sz="quarter" idx="11"/>
          </p:nvPr>
        </p:nvSpPr>
        <p:spPr>
          <a:xfrm>
            <a:off x="1515390" y="2852936"/>
            <a:ext cx="6120680" cy="360362"/>
          </a:xfrm>
        </p:spPr>
        <p:txBody>
          <a:bodyPr>
            <a:noAutofit/>
          </a:bodyPr>
          <a:lstStyle>
            <a:lvl1pPr algn="ctr">
              <a:buNone/>
              <a:defRPr sz="3200" b="1" i="0" cap="none" baseline="0"/>
            </a:lvl1pPr>
          </a:lstStyle>
          <a:p>
            <a:pPr lvl="0"/>
            <a:r>
              <a:rPr kumimoji="1" lang="ja-JP" altLang="en-US" dirty="0"/>
              <a:t>マスタ テキストの書式設定</a:t>
            </a:r>
          </a:p>
        </p:txBody>
      </p:sp>
      <p:sp>
        <p:nvSpPr>
          <p:cNvPr id="17" name="テキスト プレースホルダ 14"/>
          <p:cNvSpPr>
            <a:spLocks noGrp="1"/>
          </p:cNvSpPr>
          <p:nvPr>
            <p:ph type="body" sz="quarter" idx="12"/>
          </p:nvPr>
        </p:nvSpPr>
        <p:spPr>
          <a:xfrm>
            <a:off x="1497172" y="3821314"/>
            <a:ext cx="6120680" cy="360362"/>
          </a:xfrm>
        </p:spPr>
        <p:txBody>
          <a:bodyPr>
            <a:noAutofit/>
          </a:bodyPr>
          <a:lstStyle>
            <a:lvl1pPr algn="ctr">
              <a:buNone/>
              <a:defRPr sz="2000" b="1" i="0" baseline="0">
                <a:solidFill>
                  <a:schemeClr val="bg1">
                    <a:lumMod val="50000"/>
                  </a:schemeClr>
                </a:solidFill>
              </a:defRPr>
            </a:lvl1pPr>
          </a:lstStyle>
          <a:p>
            <a:pPr lvl="0"/>
            <a:r>
              <a:rPr kumimoji="1" lang="ja-JP" altLang="en-US" dirty="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75882" y="764704"/>
            <a:ext cx="6984776" cy="695966"/>
          </a:xfrm>
        </p:spPr>
        <p:txBody>
          <a:bodyPr>
            <a:normAutofit/>
          </a:bodyPr>
          <a:lstStyle>
            <a:lvl1pPr>
              <a:defRPr sz="36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1075882" y="1600200"/>
            <a:ext cx="6984776" cy="4525963"/>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4744"/>
            <a:ext cx="2057400" cy="5001419"/>
          </a:xfrm>
        </p:spPr>
        <p:txBody>
          <a:bodyPr vert="eaVert">
            <a:normAutofit/>
          </a:bodyPr>
          <a:lstStyle>
            <a:lvl1pPr>
              <a:defRPr sz="28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457200" y="1124744"/>
            <a:ext cx="6019800" cy="5001419"/>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DE966-A3C0-43C9-AE98-4E9FDB78F9F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55EEE9-F62B-4F06-BAE9-0E7EE3581D1B}"/>
              </a:ext>
            </a:extLst>
          </p:cNvPr>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8B787BE-8717-44D4-924C-0F8E2F6DE0EB}"/>
              </a:ext>
            </a:extLst>
          </p:cNvPr>
          <p:cNvSpPr>
            <a:spLocks noGrp="1"/>
          </p:cNvSpPr>
          <p:nvPr>
            <p:ph type="dt" sz="half" idx="10"/>
          </p:nvPr>
        </p:nvSpPr>
        <p:spPr/>
        <p:txBody>
          <a:bodyPr/>
          <a:lstStyle/>
          <a:p>
            <a:fld id="{025C831B-AE6E-4902-AB24-143CA3D4C71E}" type="datetimeFigureOut">
              <a:rPr kumimoji="1" lang="ja-JP" altLang="en-US" smtClean="0"/>
              <a:t>2022/6/29</a:t>
            </a:fld>
            <a:endParaRPr kumimoji="1" lang="ja-JP" altLang="en-US"/>
          </a:p>
        </p:txBody>
      </p:sp>
      <p:sp>
        <p:nvSpPr>
          <p:cNvPr id="5" name="フッター プレースホルダー 4">
            <a:extLst>
              <a:ext uri="{FF2B5EF4-FFF2-40B4-BE49-F238E27FC236}">
                <a16:creationId xmlns:a16="http://schemas.microsoft.com/office/drawing/2014/main" id="{E7AFFCAA-AABC-4E5D-9902-B73BA6C3C8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861CC6-81E4-4AE2-B6F9-20F984C402A2}"/>
              </a:ext>
            </a:extLst>
          </p:cNvPr>
          <p:cNvSpPr>
            <a:spLocks noGrp="1"/>
          </p:cNvSpPr>
          <p:nvPr>
            <p:ph type="sldNum" sz="quarter" idx="12"/>
          </p:nvPr>
        </p:nvSpPr>
        <p:spPr/>
        <p:txBody>
          <a:bodyPr/>
          <a:lstStyle/>
          <a:p>
            <a:fld id="{4306B52E-D742-413C-9570-51A1F6B39C15}" type="slidenum">
              <a:rPr kumimoji="1" lang="ja-JP" altLang="en-US" smtClean="0"/>
              <a:t>‹#›</a:t>
            </a:fld>
            <a:endParaRPr kumimoji="1" lang="ja-JP" altLang="en-US"/>
          </a:p>
        </p:txBody>
      </p:sp>
    </p:spTree>
    <p:extLst>
      <p:ext uri="{BB962C8B-B14F-4D97-AF65-F5344CB8AC3E}">
        <p14:creationId xmlns:p14="http://schemas.microsoft.com/office/powerpoint/2010/main" val="1098599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4220" y="51134"/>
            <a:ext cx="8872178" cy="346050"/>
          </a:xfrm>
        </p:spPr>
        <p:txBody>
          <a:bodyPr/>
          <a:lstStyle>
            <a:lvl1pPr>
              <a:defRPr>
                <a:latin typeface="+mn-lt"/>
              </a:defRPr>
            </a:lvl1pPr>
          </a:lstStyle>
          <a:p>
            <a:r>
              <a:rPr kumimoji="1" lang="ja-JP" altLang="en-US" dirty="0"/>
              <a:t>マスター タイトルの書式設定</a:t>
            </a:r>
          </a:p>
        </p:txBody>
      </p:sp>
    </p:spTree>
    <p:extLst>
      <p:ext uri="{BB962C8B-B14F-4D97-AF65-F5344CB8AC3E}">
        <p14:creationId xmlns:p14="http://schemas.microsoft.com/office/powerpoint/2010/main" val="51074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TK TitleOnly 2016/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E53389-3B48-4EAD-91BF-29FB57C8830E}"/>
              </a:ext>
            </a:extLst>
          </p:cNvPr>
          <p:cNvGraphicFramePr>
            <a:graphicFrameLocks noChangeAspect="1"/>
          </p:cNvGraphicFramePr>
          <p:nvPr userDrawn="1">
            <p:custDataLst>
              <p:tags r:id="rId2"/>
            </p:custDataLst>
          </p:nvPr>
        </p:nvGraphicFramePr>
        <p:xfrm>
          <a:off x="1593" y="1596"/>
          <a:ext cx="1587" cy="1587"/>
        </p:xfrm>
        <a:graphic>
          <a:graphicData uri="http://schemas.openxmlformats.org/presentationml/2006/ole">
            <mc:AlternateContent xmlns:mc="http://schemas.openxmlformats.org/markup-compatibility/2006">
              <mc:Choice xmlns:v="urn:schemas-microsoft-com:vml" Requires="v">
                <p:oleObj spid="_x0000_s1038"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60E53389-3B48-4EAD-91BF-29FB57C8830E}"/>
                          </a:ext>
                        </a:extLst>
                      </p:cNvPr>
                      <p:cNvPicPr/>
                      <p:nvPr/>
                    </p:nvPicPr>
                    <p:blipFill>
                      <a:blip r:embed="rId5"/>
                      <a:stretch>
                        <a:fillRect/>
                      </a:stretch>
                    </p:blipFill>
                    <p:spPr>
                      <a:xfrm>
                        <a:off x="1593" y="1596"/>
                        <a:ext cx="1587" cy="1587"/>
                      </a:xfrm>
                      <a:prstGeom prst="rect">
                        <a:avLst/>
                      </a:prstGeom>
                    </p:spPr>
                  </p:pic>
                </p:oleObj>
              </mc:Fallback>
            </mc:AlternateContent>
          </a:graphicData>
        </a:graphic>
      </p:graphicFrame>
      <p:sp>
        <p:nvSpPr>
          <p:cNvPr id="4" name="タイトル 1"/>
          <p:cNvSpPr txBox="1">
            <a:spLocks/>
          </p:cNvSpPr>
          <p:nvPr userDrawn="1"/>
        </p:nvSpPr>
        <p:spPr>
          <a:xfrm>
            <a:off x="54220" y="51134"/>
            <a:ext cx="8872178" cy="346050"/>
          </a:xfrm>
          <a:prstGeom prst="rect">
            <a:avLst/>
          </a:prstGeom>
        </p:spPr>
        <p:txBody>
          <a:bodyPr vert="horz" lIns="30675" tIns="30675" rIns="30675" bIns="30675" rtlCol="0" anchor="ctr">
            <a:noAutofit/>
          </a:bodyPr>
          <a:lstStyle>
            <a:lvl1pPr>
              <a:spcBef>
                <a:spcPct val="0"/>
              </a:spcBef>
              <a:buNone/>
              <a:defRPr sz="2800" b="1">
                <a:ea typeface="Meiryo UI" panose="020B0604030504040204" pitchFamily="50" charset="-128"/>
                <a:cs typeface="Meiryo UI" panose="020B0604030504040204" pitchFamily="50" charset="-128"/>
              </a:defRPr>
            </a:lvl1pPr>
          </a:lstStyle>
          <a:p>
            <a:pPr lvl="0"/>
            <a:endParaRPr lang="ja-JP" altLang="en-US" sz="2386" dirty="0"/>
          </a:p>
        </p:txBody>
      </p:sp>
      <p:sp>
        <p:nvSpPr>
          <p:cNvPr id="3" name="タイトル 2"/>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505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temp_B02はじめに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78" y="-15154"/>
            <a:ext cx="9180000" cy="6876000"/>
          </a:xfrm>
          <a:prstGeom prst="rect">
            <a:avLst/>
          </a:prstGeom>
        </p:spPr>
      </p:pic>
      <p:sp>
        <p:nvSpPr>
          <p:cNvPr id="2" name="タイトル 1"/>
          <p:cNvSpPr>
            <a:spLocks noGrp="1"/>
          </p:cNvSpPr>
          <p:nvPr>
            <p:ph type="title" hasCustomPrompt="1"/>
          </p:nvPr>
        </p:nvSpPr>
        <p:spPr>
          <a:xfrm>
            <a:off x="539552" y="1916832"/>
            <a:ext cx="5688632" cy="3240360"/>
          </a:xfrm>
        </p:spPr>
        <p:txBody>
          <a:bodyPr>
            <a:normAutofit/>
          </a:bodyPr>
          <a:lstStyle>
            <a:lvl1pPr algn="l">
              <a:defRPr sz="1600" baseline="0"/>
            </a:lvl1pPr>
          </a:lstStyle>
          <a:p>
            <a:r>
              <a:rPr kumimoji="1" lang="ja-JP" altLang="en-US" dirty="0"/>
              <a:t>マスタ タイトルの</a:t>
            </a:r>
            <a:br>
              <a:rPr kumimoji="1" lang="en-US" altLang="ja-JP" dirty="0"/>
            </a:br>
            <a:r>
              <a:rPr kumimoji="1" lang="ja-JP" altLang="en-US" dirty="0"/>
              <a:t>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5" name="Text Box 282"/>
          <p:cNvSpPr txBox="1">
            <a:spLocks noChangeAspect="1" noChangeArrowheads="1"/>
          </p:cNvSpPr>
          <p:nvPr userDrawn="1"/>
        </p:nvSpPr>
        <p:spPr bwMode="auto">
          <a:xfrm>
            <a:off x="971500" y="6558339"/>
            <a:ext cx="1967436" cy="1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Copyright © NTT COMWARE CORPORATION</a:t>
            </a:r>
            <a:r>
              <a:rPr lang="en-US" altLang="ja-JP" sz="600" baseline="0" dirty="0">
                <a:latin typeface="Meiryo UI" pitchFamily="50" charset="-128"/>
                <a:ea typeface="Meiryo UI" pitchFamily="50" charset="-128"/>
                <a:cs typeface="Meiryo UI" pitchFamily="50" charset="-128"/>
              </a:rPr>
              <a:t> </a:t>
            </a:r>
            <a:r>
              <a:rPr lang="en-US" altLang="ja-JP" sz="600" dirty="0">
                <a:latin typeface="Meiryo UI" pitchFamily="50" charset="-128"/>
                <a:ea typeface="Meiryo UI" pitchFamily="50" charset="-128"/>
                <a:cs typeface="Meiryo UI" pitchFamily="50" charset="-128"/>
              </a:rPr>
              <a:t>2021</a:t>
            </a:r>
          </a:p>
        </p:txBody>
      </p:sp>
      <p:sp>
        <p:nvSpPr>
          <p:cNvPr id="6" name="Rectangle 283"/>
          <p:cNvSpPr>
            <a:spLocks noChangeArrowheads="1"/>
          </p:cNvSpPr>
          <p:nvPr userDrawn="1"/>
        </p:nvSpPr>
        <p:spPr bwMode="auto">
          <a:xfrm>
            <a:off x="971500" y="6680927"/>
            <a:ext cx="2592388"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NTT COMWARE CORPORATION CONFIDENTIAL PROPRIETARY</a:t>
            </a:r>
          </a:p>
        </p:txBody>
      </p:sp>
      <p:sp>
        <p:nvSpPr>
          <p:cNvPr id="10" name="テキスト プレースホルダ 14"/>
          <p:cNvSpPr>
            <a:spLocks noGrp="1"/>
          </p:cNvSpPr>
          <p:nvPr>
            <p:ph type="body" sz="quarter" idx="11"/>
          </p:nvPr>
        </p:nvSpPr>
        <p:spPr>
          <a:xfrm>
            <a:off x="5677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6" name="図 15" descr="temp_B03目次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2989" y="-13648"/>
            <a:ext cx="9180000" cy="6876000"/>
          </a:xfrm>
          <a:prstGeom prst="rect">
            <a:avLst/>
          </a:prstGeom>
        </p:spPr>
      </p:pic>
      <p:sp>
        <p:nvSpPr>
          <p:cNvPr id="27" name="スライド番号プレースホルダ 5"/>
          <p:cNvSpPr>
            <a:spLocks noGrp="1"/>
          </p:cNvSpPr>
          <p:nvPr>
            <p:ph type="sldNum" sz="quarter" idx="4"/>
          </p:nvPr>
        </p:nvSpPr>
        <p:spPr>
          <a:xfrm>
            <a:off x="687625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28"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29"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38" name="テキスト プレースホルダ 38"/>
          <p:cNvSpPr>
            <a:spLocks noGrp="1"/>
          </p:cNvSpPr>
          <p:nvPr>
            <p:ph type="body" sz="quarter" idx="18"/>
          </p:nvPr>
        </p:nvSpPr>
        <p:spPr>
          <a:xfrm>
            <a:off x="1117868" y="1971588"/>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4" name="テキスト プレースホルダ 38"/>
          <p:cNvSpPr>
            <a:spLocks noGrp="1"/>
          </p:cNvSpPr>
          <p:nvPr>
            <p:ph type="body" sz="quarter" idx="19"/>
          </p:nvPr>
        </p:nvSpPr>
        <p:spPr>
          <a:xfrm>
            <a:off x="2581280"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5" name="テキスト プレースホルダ 38"/>
          <p:cNvSpPr>
            <a:spLocks noGrp="1"/>
          </p:cNvSpPr>
          <p:nvPr>
            <p:ph type="body" sz="quarter" idx="20"/>
          </p:nvPr>
        </p:nvSpPr>
        <p:spPr>
          <a:xfrm>
            <a:off x="4045742" y="1965192"/>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7" name="テキスト プレースホルダ 38"/>
          <p:cNvSpPr>
            <a:spLocks noGrp="1"/>
          </p:cNvSpPr>
          <p:nvPr>
            <p:ph type="body" sz="quarter" idx="21"/>
          </p:nvPr>
        </p:nvSpPr>
        <p:spPr>
          <a:xfrm>
            <a:off x="4045742" y="37515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8" name="テキスト プレースホルダ 38"/>
          <p:cNvSpPr>
            <a:spLocks noGrp="1"/>
          </p:cNvSpPr>
          <p:nvPr>
            <p:ph type="body" sz="quarter" idx="22"/>
          </p:nvPr>
        </p:nvSpPr>
        <p:spPr>
          <a:xfrm>
            <a:off x="5505104"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9" name="テキスト プレースホルダ 38"/>
          <p:cNvSpPr>
            <a:spLocks noGrp="1"/>
          </p:cNvSpPr>
          <p:nvPr>
            <p:ph type="body" sz="quarter" idx="23"/>
          </p:nvPr>
        </p:nvSpPr>
        <p:spPr>
          <a:xfrm>
            <a:off x="5497742" y="463162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0" name="テキスト プレースホルダ 38"/>
          <p:cNvSpPr>
            <a:spLocks noGrp="1"/>
          </p:cNvSpPr>
          <p:nvPr>
            <p:ph type="body" sz="quarter" idx="24"/>
          </p:nvPr>
        </p:nvSpPr>
        <p:spPr>
          <a:xfrm>
            <a:off x="6982768" y="374291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1" name="テキスト プレースホルダ 14"/>
          <p:cNvSpPr>
            <a:spLocks noGrp="1"/>
          </p:cNvSpPr>
          <p:nvPr>
            <p:ph type="body" sz="quarter" idx="11"/>
          </p:nvPr>
        </p:nvSpPr>
        <p:spPr>
          <a:xfrm>
            <a:off x="6900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descr="temp_B04扉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94" y="0"/>
            <a:ext cx="9144000" cy="6858000"/>
          </a:xfrm>
          <a:prstGeom prst="rect">
            <a:avLst/>
          </a:prstGeom>
        </p:spPr>
      </p:pic>
      <p:sp>
        <p:nvSpPr>
          <p:cNvPr id="2" name="タイトル 1"/>
          <p:cNvSpPr>
            <a:spLocks noGrp="1"/>
          </p:cNvSpPr>
          <p:nvPr>
            <p:ph type="title"/>
          </p:nvPr>
        </p:nvSpPr>
        <p:spPr>
          <a:xfrm>
            <a:off x="457200" y="2790056"/>
            <a:ext cx="8229600" cy="1143000"/>
          </a:xfrm>
        </p:spPr>
        <p:txBody>
          <a:bodyPr>
            <a:normAutofit/>
          </a:bodyPr>
          <a:lstStyle>
            <a:lvl1pPr>
              <a:defRPr sz="3200" b="1" i="0" baseline="0"/>
            </a:lvl1pPr>
          </a:lstStyle>
          <a:p>
            <a:r>
              <a:rPr kumimoji="1" lang="ja-JP" altLang="en-US" dirty="0"/>
              <a:t>マスタ タイトルの書式設定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9"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10"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temp_B05_0327.jpg"/>
          <p:cNvPicPr>
            <a:picLocks noChangeAspect="1"/>
          </p:cNvPicPr>
          <p:nvPr userDrawn="1"/>
        </p:nvPicPr>
        <p:blipFill>
          <a:blip r:embed="rId20" cstate="screen">
            <a:extLst>
              <a:ext uri="{28A0092B-C50C-407E-A947-70E740481C1C}">
                <a14:useLocalDpi xmlns:a14="http://schemas.microsoft.com/office/drawing/2010/main"/>
              </a:ext>
            </a:extLst>
          </a:blip>
          <a:srcRect/>
          <a:stretch>
            <a:fillRect/>
          </a:stretch>
        </p:blipFill>
        <p:spPr>
          <a:xfrm>
            <a:off x="0" y="0"/>
            <a:ext cx="5112568" cy="6858000"/>
          </a:xfrm>
          <a:prstGeom prst="rect">
            <a:avLst/>
          </a:prstGeom>
        </p:spPr>
      </p:pic>
      <p:pic>
        <p:nvPicPr>
          <p:cNvPr id="11" name="図 10" descr="temp_B05_0327.jpg"/>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a:xfrm>
            <a:off x="2178484" y="0"/>
            <a:ext cx="6959171" cy="6858000"/>
          </a:xfrm>
          <a:prstGeom prst="rect">
            <a:avLst/>
          </a:prstGeom>
        </p:spPr>
      </p:pic>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4"/>
          </p:nvPr>
        </p:nvSpPr>
        <p:spPr>
          <a:xfrm>
            <a:off x="678699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7" name="Text Box 282"/>
          <p:cNvSpPr txBox="1">
            <a:spLocks noChangeAspect="1" noChangeArrowheads="1"/>
          </p:cNvSpPr>
          <p:nvPr userDrawn="1"/>
        </p:nvSpPr>
        <p:spPr bwMode="auto">
          <a:xfrm>
            <a:off x="628284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COMWARE</a:t>
            </a:r>
            <a:r>
              <a:rPr lang="ja-JP" altLang="en-US"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CORPORATION 2021</a:t>
            </a:r>
          </a:p>
        </p:txBody>
      </p:sp>
      <p:sp>
        <p:nvSpPr>
          <p:cNvPr id="8" name="Rectangle 283"/>
          <p:cNvSpPr>
            <a:spLocks noChangeArrowheads="1"/>
          </p:cNvSpPr>
          <p:nvPr userDrawn="1"/>
        </p:nvSpPr>
        <p:spPr bwMode="auto">
          <a:xfrm>
            <a:off x="628284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 id="2147483666" r:id="rId16"/>
    <p:sldLayoutId id="2147483667" r:id="rId17"/>
    <p:sldLayoutId id="2147483668" r:id="rId18"/>
  </p:sldLayoutIdLst>
  <p:txStyles>
    <p:titleStyle>
      <a:lvl1pPr algn="ctr" defTabSz="914400" rtl="0" eaLnBrk="1" latinLnBrk="0" hangingPunct="1">
        <a:spcBef>
          <a:spcPct val="0"/>
        </a:spcBef>
        <a:buNone/>
        <a:defRPr kumimoji="1" sz="4400" kern="1200">
          <a:solidFill>
            <a:schemeClr val="tx1"/>
          </a:solidFill>
          <a:latin typeface="Meiryo UI" pitchFamily="50" charset="-128"/>
          <a:ea typeface="Meiryo UI" pitchFamily="50" charset="-128"/>
          <a:cs typeface="Meiryo UI"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6.gif"/></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microsoft.com/office/2007/relationships/hdphoto" Target="../media/hdphoto5.wdp"/><Relationship Id="rId18" Type="http://schemas.openxmlformats.org/officeDocument/2006/relationships/image" Target="../media/image74.emf"/><Relationship Id="rId3" Type="http://schemas.openxmlformats.org/officeDocument/2006/relationships/image" Target="../media/image14.wmf"/><Relationship Id="rId7" Type="http://schemas.microsoft.com/office/2007/relationships/hdphoto" Target="../media/hdphoto2.wdp"/><Relationship Id="rId12" Type="http://schemas.openxmlformats.org/officeDocument/2006/relationships/image" Target="../media/image71.png"/><Relationship Id="rId17" Type="http://schemas.microsoft.com/office/2007/relationships/hdphoto" Target="../media/hdphoto7.wdp"/><Relationship Id="rId2" Type="http://schemas.openxmlformats.org/officeDocument/2006/relationships/notesSlide" Target="../notesSlides/notesSlide11.xml"/><Relationship Id="rId16"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68.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0.png"/><Relationship Id="rId4" Type="http://schemas.openxmlformats.org/officeDocument/2006/relationships/image" Target="../media/image67.png"/><Relationship Id="rId9" Type="http://schemas.microsoft.com/office/2007/relationships/hdphoto" Target="../media/hdphoto3.wdp"/><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6ot_J9Y_MAhWC5qYKHXX6AOcQjRwIBw&amp;url=http://photo-chips.com/db/database.cgi?cmd%3Ddp%26num%3D804&amp;bvm=bv.119745492,d.dGY&amp;psig=AFQjCNF3q1PWYT6UijHymw-WSQMyvPNPsQ&amp;ust=1460784772568851" TargetMode="External"/><Relationship Id="rId2" Type="http://schemas.openxmlformats.org/officeDocument/2006/relationships/image" Target="../media/image77.png"/><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0.png"/><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9.xml"/><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8.png"/><Relationship Id="rId1" Type="http://schemas.openxmlformats.org/officeDocument/2006/relationships/slideLayout" Target="../slideLayouts/slideLayout9.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png"/><Relationship Id="rId7" Type="http://schemas.openxmlformats.org/officeDocument/2006/relationships/image" Target="../media/image92.png"/><Relationship Id="rId2" Type="http://schemas.openxmlformats.org/officeDocument/2006/relationships/image" Target="../media/image75.png"/><Relationship Id="rId1" Type="http://schemas.openxmlformats.org/officeDocument/2006/relationships/slideLayout" Target="../slideLayouts/slideLayout9.xml"/><Relationship Id="rId6" Type="http://schemas.openxmlformats.org/officeDocument/2006/relationships/image" Target="../media/image91.png"/><Relationship Id="rId5" Type="http://schemas.openxmlformats.org/officeDocument/2006/relationships/image" Target="../media/image89.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6.xml"/><Relationship Id="rId6" Type="http://schemas.openxmlformats.org/officeDocument/2006/relationships/image" Target="../media/image101.png"/><Relationship Id="rId5" Type="http://schemas.openxmlformats.org/officeDocument/2006/relationships/image" Target="../media/image100.svg"/><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1.pn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102.emf"/></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customXml" Target="../ink/ink1.xml"/><Relationship Id="rId1" Type="http://schemas.openxmlformats.org/officeDocument/2006/relationships/slideLayout" Target="../slideLayouts/slideLayout17.xml"/><Relationship Id="rId5" Type="http://schemas.openxmlformats.org/officeDocument/2006/relationships/image" Target="../media/image76.emf"/><Relationship Id="rId4" Type="http://schemas.openxmlformats.org/officeDocument/2006/relationships/customXml" Target="../ink/ink2.xml"/></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w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lnSpc>
                <a:spcPct val="110000"/>
              </a:lnSpc>
              <a:defRPr/>
            </a:pPr>
            <a:r>
              <a:rPr lang="ja-JP" altLang="en-US" sz="2800" dirty="0">
                <a:solidFill>
                  <a:srgbClr val="000000"/>
                </a:solidFill>
              </a:rPr>
              <a:t>フルフィルメント（</a:t>
            </a:r>
            <a:r>
              <a:rPr lang="en-US" altLang="ja-JP" sz="2800" dirty="0">
                <a:solidFill>
                  <a:srgbClr val="000000"/>
                </a:solidFill>
              </a:rPr>
              <a:t>fulfillment</a:t>
            </a:r>
            <a:r>
              <a:rPr lang="ja-JP" altLang="en-US" sz="2800" dirty="0">
                <a:solidFill>
                  <a:srgbClr val="000000"/>
                </a:solidFill>
              </a:rPr>
              <a:t>）とは？</a:t>
            </a:r>
            <a:endParaRPr lang="en-US" altLang="ja-JP" sz="2800" dirty="0">
              <a:solidFill>
                <a:srgbClr val="000000"/>
              </a:solidFill>
            </a:endParaRPr>
          </a:p>
        </p:txBody>
      </p:sp>
      <p:pic>
        <p:nvPicPr>
          <p:cNvPr id="36" name="図 1" descr="図 1"/>
          <p:cNvPicPr>
            <a:picLocks noChangeAspect="1"/>
          </p:cNvPicPr>
          <p:nvPr/>
        </p:nvPicPr>
        <p:blipFill>
          <a:blip r:embed="rId2"/>
          <a:stretch>
            <a:fillRect/>
          </a:stretch>
        </p:blipFill>
        <p:spPr>
          <a:xfrm>
            <a:off x="288140" y="2075033"/>
            <a:ext cx="7045179" cy="3890622"/>
          </a:xfrm>
          <a:prstGeom prst="rect">
            <a:avLst/>
          </a:prstGeom>
          <a:ln w="12700">
            <a:miter lim="400000"/>
          </a:ln>
        </p:spPr>
      </p:pic>
      <p:sp>
        <p:nvSpPr>
          <p:cNvPr id="39" name="テキスト ボックス 2"/>
          <p:cNvSpPr txBox="1"/>
          <p:nvPr/>
        </p:nvSpPr>
        <p:spPr>
          <a:xfrm>
            <a:off x="288139" y="6042797"/>
            <a:ext cx="7494394" cy="454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201" tIns="42201" rIns="42201" bIns="42201">
            <a:spAutoFit/>
          </a:bodyPr>
          <a:lstStyle/>
          <a:p>
            <a:pPr algn="l">
              <a:defRPr>
                <a:solidFill>
                  <a:srgbClr val="535353"/>
                </a:solidFill>
                <a:latin typeface="+mn-lt"/>
                <a:ea typeface="+mn-ea"/>
                <a:cs typeface="+mn-cs"/>
                <a:sym typeface="Calibri"/>
              </a:defRPr>
            </a:pPr>
            <a:r>
              <a:rPr lang="ja-JP" altLang="en-US" sz="1200" dirty="0">
                <a:latin typeface="Meiryo UI" panose="020B0604030504040204" pitchFamily="50" charset="-128"/>
                <a:ea typeface="Meiryo UI" panose="020B0604030504040204" pitchFamily="50" charset="-128"/>
              </a:rPr>
              <a:t>＊</a:t>
            </a:r>
            <a:r>
              <a:rPr sz="1200" dirty="0" err="1">
                <a:latin typeface="Meiryo UI" panose="020B0604030504040204" pitchFamily="50" charset="-128"/>
                <a:ea typeface="Meiryo UI" panose="020B0604030504040204" pitchFamily="50" charset="-128"/>
              </a:rPr>
              <a:t>E-コマース分野でよく使われる言葉</a:t>
            </a:r>
            <a:r>
              <a:rPr sz="1200" dirty="0">
                <a:latin typeface="Meiryo UI" panose="020B0604030504040204" pitchFamily="50" charset="-128"/>
                <a:ea typeface="Meiryo UI" panose="020B0604030504040204" pitchFamily="50" charset="-128"/>
              </a:rPr>
              <a:t>。</a:t>
            </a:r>
            <a:br>
              <a:rPr 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a:t>
            </a:r>
            <a:r>
              <a:rPr sz="1200" dirty="0" err="1">
                <a:latin typeface="Meiryo UI" panose="020B0604030504040204" pitchFamily="50" charset="-128"/>
                <a:ea typeface="Meiryo UI" panose="020B0604030504040204" pitchFamily="50" charset="-128"/>
              </a:rPr>
              <a:t>NTTの商品は物理的ではないものが多いため、pick</a:t>
            </a:r>
            <a:r>
              <a:rPr sz="1200" dirty="0">
                <a:latin typeface="Meiryo UI" panose="020B0604030504040204" pitchFamily="50" charset="-128"/>
                <a:ea typeface="Meiryo UI" panose="020B0604030504040204" pitchFamily="50" charset="-128"/>
              </a:rPr>
              <a:t>/</a:t>
            </a:r>
            <a:r>
              <a:rPr sz="1200" dirty="0" err="1">
                <a:latin typeface="Meiryo UI" panose="020B0604030504040204" pitchFamily="50" charset="-128"/>
                <a:ea typeface="Meiryo UI" panose="020B0604030504040204" pitchFamily="50" charset="-128"/>
              </a:rPr>
              <a:t>packは無いことが</a:t>
            </a:r>
            <a:r>
              <a:rPr lang="ja-JP" altLang="en-US" sz="1200" dirty="0">
                <a:latin typeface="Meiryo UI" panose="020B0604030504040204" pitchFamily="50" charset="-128"/>
                <a:ea typeface="Meiryo UI" panose="020B0604030504040204" pitchFamily="50" charset="-128"/>
              </a:rPr>
              <a:t>多い</a:t>
            </a:r>
            <a:r>
              <a:rPr sz="1200" dirty="0" err="1">
                <a:latin typeface="Meiryo UI" panose="020B0604030504040204" pitchFamily="50" charset="-128"/>
                <a:ea typeface="Meiryo UI" panose="020B0604030504040204" pitchFamily="50" charset="-128"/>
              </a:rPr>
              <a:t>が、おおまかなイメージは</a:t>
            </a:r>
            <a:r>
              <a:rPr lang="ja-JP" altLang="en-US" sz="1200" dirty="0">
                <a:latin typeface="Meiryo UI" panose="020B0604030504040204" pitchFamily="50" charset="-128"/>
                <a:ea typeface="Meiryo UI" panose="020B0604030504040204" pitchFamily="50" charset="-128"/>
              </a:rPr>
              <a:t>上記</a:t>
            </a:r>
            <a:r>
              <a:rPr sz="1200" dirty="0" err="1">
                <a:latin typeface="Meiryo UI" panose="020B0604030504040204" pitchFamily="50" charset="-128"/>
                <a:ea typeface="Meiryo UI" panose="020B0604030504040204" pitchFamily="50" charset="-128"/>
              </a:rPr>
              <a:t>のとおり</a:t>
            </a:r>
            <a:r>
              <a:rPr sz="1200" dirty="0">
                <a:latin typeface="Meiryo UI" panose="020B0604030504040204" pitchFamily="50" charset="-128"/>
                <a:ea typeface="Meiryo UI" panose="020B0604030504040204" pitchFamily="50" charset="-128"/>
              </a:rPr>
              <a:t>。</a:t>
            </a:r>
          </a:p>
        </p:txBody>
      </p:sp>
      <p:sp>
        <p:nvSpPr>
          <p:cNvPr id="6" name="テキスト ボックス 2"/>
          <p:cNvSpPr txBox="1"/>
          <p:nvPr/>
        </p:nvSpPr>
        <p:spPr>
          <a:xfrm>
            <a:off x="251520" y="1224990"/>
            <a:ext cx="8640960" cy="849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201" tIns="42201" rIns="42201" bIns="42201">
            <a:spAutoFit/>
          </a:bodyPr>
          <a:lstStyle/>
          <a:p>
            <a:pPr defTabSz="835641">
              <a:spcBef>
                <a:spcPts val="831"/>
              </a:spcBef>
              <a:defRPr sz="2400">
                <a:latin typeface="+mj-lt"/>
                <a:ea typeface="+mj-ea"/>
                <a:cs typeface="+mj-cs"/>
                <a:sym typeface="Helvetica"/>
              </a:defRPr>
            </a:pPr>
            <a:r>
              <a:rPr kumimoji="0" lang="ja-JP" altLang="en-US" sz="1600" kern="0" dirty="0">
                <a:latin typeface="Meiryo UI" panose="020B0604030504040204" pitchFamily="50" charset="-128"/>
                <a:ea typeface="Meiryo UI" panose="020B0604030504040204" pitchFamily="50" charset="-128"/>
                <a:sym typeface="Helvetica"/>
              </a:rPr>
              <a:t>申込注文</a:t>
            </a:r>
            <a:r>
              <a:rPr kumimoji="0" lang="en-US" altLang="ja-JP" sz="1600" kern="0" dirty="0">
                <a:latin typeface="Meiryo UI" panose="020B0604030504040204" pitchFamily="50" charset="-128"/>
                <a:ea typeface="Meiryo UI" panose="020B0604030504040204" pitchFamily="50" charset="-128"/>
                <a:sym typeface="Helvetica"/>
              </a:rPr>
              <a:t>(order)</a:t>
            </a:r>
            <a:r>
              <a:rPr kumimoji="0" lang="ja-JP" altLang="en-US" sz="1600" kern="0" dirty="0">
                <a:latin typeface="Meiryo UI" panose="020B0604030504040204" pitchFamily="50" charset="-128"/>
                <a:ea typeface="Meiryo UI" panose="020B0604030504040204" pitchFamily="50" charset="-128"/>
                <a:sym typeface="Helvetica"/>
              </a:rPr>
              <a:t>をやり遂げる</a:t>
            </a:r>
            <a:r>
              <a:rPr kumimoji="0" lang="en-US" altLang="ja-JP" sz="1600" kern="0" dirty="0">
                <a:latin typeface="Meiryo UI" panose="020B0604030504040204" pitchFamily="50" charset="-128"/>
                <a:ea typeface="Meiryo UI" panose="020B0604030504040204" pitchFamily="50" charset="-128"/>
                <a:sym typeface="Helvetica"/>
              </a:rPr>
              <a:t>(fulfillment)</a:t>
            </a:r>
            <a:r>
              <a:rPr kumimoji="0" lang="ja-JP" altLang="en-US" sz="1600" kern="0" dirty="0">
                <a:latin typeface="Meiryo UI" panose="020B0604030504040204" pitchFamily="50" charset="-128"/>
                <a:ea typeface="Meiryo UI" panose="020B0604030504040204" pitchFamily="50" charset="-128"/>
                <a:sym typeface="Helvetica"/>
              </a:rPr>
              <a:t>こと</a:t>
            </a:r>
          </a:p>
          <a:p>
            <a:pPr defTabSz="835641">
              <a:spcBef>
                <a:spcPts val="831"/>
              </a:spcBef>
              <a:defRPr sz="2700">
                <a:latin typeface="+mj-lt"/>
                <a:ea typeface="+mj-ea"/>
                <a:cs typeface="+mj-cs"/>
                <a:sym typeface="Helvetica"/>
              </a:defRPr>
            </a:pPr>
            <a:r>
              <a:rPr kumimoji="0" lang="ja-JP" altLang="en-US" kern="0" dirty="0">
                <a:latin typeface="Meiryo UI" panose="020B0604030504040204" pitchFamily="50" charset="-128"/>
                <a:ea typeface="Meiryo UI" panose="020B0604030504040204" pitchFamily="50" charset="-128"/>
                <a:sym typeface="Helvetica"/>
              </a:rPr>
              <a:t>　⇒</a:t>
            </a:r>
            <a:r>
              <a:rPr kumimoji="0" lang="ja-JP" altLang="en-US" b="1" kern="0" dirty="0">
                <a:latin typeface="Meiryo UI" panose="020B0604030504040204" pitchFamily="50" charset="-128"/>
                <a:ea typeface="Meiryo UI" panose="020B0604030504040204" pitchFamily="50" charset="-128"/>
                <a:sym typeface="Helvetica"/>
              </a:rPr>
              <a:t>商品を注文してから手元に商品がとどくまでのプロセス</a:t>
            </a:r>
          </a:p>
        </p:txBody>
      </p:sp>
    </p:spTree>
    <p:extLst>
      <p:ext uri="{BB962C8B-B14F-4D97-AF65-F5344CB8AC3E}">
        <p14:creationId xmlns:p14="http://schemas.microsoft.com/office/powerpoint/2010/main" val="379637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8461" y="4273"/>
            <a:ext cx="9025784" cy="848121"/>
          </a:xfrm>
        </p:spPr>
        <p:txBody>
          <a:bodyPr>
            <a:noAutofit/>
          </a:bodyPr>
          <a:lstStyle/>
          <a:p>
            <a:r>
              <a:rPr lang="en-US" altLang="ja-JP" sz="2800" dirty="0"/>
              <a:t>【</a:t>
            </a:r>
            <a:r>
              <a:rPr lang="ja-JP" altLang="en-US" sz="2800" dirty="0"/>
              <a:t>参考</a:t>
            </a:r>
            <a:r>
              <a:rPr lang="en-US" altLang="ja-JP" sz="2800" dirty="0"/>
              <a:t>】</a:t>
            </a:r>
            <a:r>
              <a:rPr kumimoji="0" lang="ja-JP" altLang="en-US" sz="2800" kern="0" dirty="0">
                <a:cs typeface="メイリオ" panose="020B0604030504040204" pitchFamily="50" charset="-128"/>
              </a:rPr>
              <a:t>①</a:t>
            </a:r>
            <a:r>
              <a:rPr kumimoji="0" lang="en-US" altLang="ja-JP" sz="2800" kern="0" dirty="0">
                <a:cs typeface="メイリオ" panose="020B0604030504040204" pitchFamily="50" charset="-128"/>
              </a:rPr>
              <a:t>Time-To-Market</a:t>
            </a:r>
            <a:r>
              <a:rPr kumimoji="0" lang="ja-JP" altLang="en-US" sz="2800" kern="0" dirty="0">
                <a:cs typeface="メイリオ" panose="020B0604030504040204" pitchFamily="50" charset="-128"/>
              </a:rPr>
              <a:t>の短縮</a:t>
            </a:r>
            <a:br>
              <a:rPr lang="en-US" altLang="ja-JP" sz="2800" dirty="0"/>
            </a:br>
            <a:r>
              <a:rPr lang="ja-JP" altLang="en-US" sz="2800" dirty="0"/>
              <a:t>詳細（標準</a:t>
            </a:r>
            <a:r>
              <a:rPr lang="en-US" altLang="ja-JP" sz="2800" dirty="0"/>
              <a:t>API</a:t>
            </a:r>
            <a:r>
              <a:rPr lang="ja-JP" altLang="en-US" sz="2800" dirty="0"/>
              <a:t>と個別プロセス）</a:t>
            </a:r>
          </a:p>
        </p:txBody>
      </p:sp>
      <p:sp>
        <p:nvSpPr>
          <p:cNvPr id="5" name="楕円 4"/>
          <p:cNvSpPr/>
          <p:nvPr/>
        </p:nvSpPr>
        <p:spPr bwMode="auto">
          <a:xfrm>
            <a:off x="4938808" y="3638608"/>
            <a:ext cx="245396" cy="245396"/>
          </a:xfrm>
          <a:prstGeom prst="ellipse">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6" name="楕円 5"/>
          <p:cNvSpPr/>
          <p:nvPr/>
        </p:nvSpPr>
        <p:spPr bwMode="auto">
          <a:xfrm>
            <a:off x="4588115" y="3638608"/>
            <a:ext cx="245396" cy="245396"/>
          </a:xfrm>
          <a:prstGeom prst="ellipse">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7" name="角丸四角形 6"/>
          <p:cNvSpPr/>
          <p:nvPr/>
        </p:nvSpPr>
        <p:spPr bwMode="auto">
          <a:xfrm>
            <a:off x="1436032" y="2575662"/>
            <a:ext cx="4849976" cy="2299207"/>
          </a:xfrm>
          <a:prstGeom prst="roundRect">
            <a:avLst>
              <a:gd name="adj" fmla="val 8477"/>
            </a:avLst>
          </a:prstGeom>
          <a:solidFill>
            <a:srgbClr val="CCEC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193" kern="0" dirty="0">
              <a:solidFill>
                <a:srgbClr val="000000"/>
              </a:solidFill>
              <a:latin typeface="Meiryo UI" panose="020B0604030504040204" pitchFamily="50" charset="-128"/>
              <a:ea typeface="Meiryo UI" panose="020B0604030504040204" pitchFamily="50" charset="-128"/>
            </a:endParaRPr>
          </a:p>
        </p:txBody>
      </p:sp>
      <p:sp>
        <p:nvSpPr>
          <p:cNvPr id="8" name="角丸四角形 7"/>
          <p:cNvSpPr/>
          <p:nvPr/>
        </p:nvSpPr>
        <p:spPr bwMode="auto">
          <a:xfrm>
            <a:off x="1436032" y="5037636"/>
            <a:ext cx="6557037" cy="999255"/>
          </a:xfrm>
          <a:prstGeom prst="roundRect">
            <a:avLst>
              <a:gd name="adj" fmla="val 9494"/>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サービスリソース</a:t>
            </a:r>
            <a:endParaRPr kumimoji="0" lang="en-US" altLang="ja-JP" sz="1193" b="1" kern="0" dirty="0">
              <a:solidFill>
                <a:srgbClr val="808080">
                  <a:lumMod val="50000"/>
                </a:srgbClr>
              </a:solidFill>
              <a:latin typeface="Meiryo UI" panose="020B0604030504040204" pitchFamily="50" charset="-128"/>
              <a:ea typeface="Meiryo UI" panose="020B0604030504040204" pitchFamily="50" charset="-128"/>
            </a:endParaRPr>
          </a:p>
        </p:txBody>
      </p:sp>
      <p:sp>
        <p:nvSpPr>
          <p:cNvPr id="9" name="角丸四角形 8"/>
          <p:cNvSpPr/>
          <p:nvPr/>
        </p:nvSpPr>
        <p:spPr bwMode="auto">
          <a:xfrm>
            <a:off x="1436032" y="1307985"/>
            <a:ext cx="6557037" cy="449484"/>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顧客</a:t>
            </a:r>
          </a:p>
        </p:txBody>
      </p:sp>
      <p:sp>
        <p:nvSpPr>
          <p:cNvPr id="10" name="角丸四角形 9"/>
          <p:cNvSpPr/>
          <p:nvPr/>
        </p:nvSpPr>
        <p:spPr bwMode="auto">
          <a:xfrm>
            <a:off x="1436032" y="1827001"/>
            <a:ext cx="6557037" cy="573371"/>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顧客接点</a:t>
            </a:r>
          </a:p>
        </p:txBody>
      </p:sp>
      <p:sp>
        <p:nvSpPr>
          <p:cNvPr id="11" name="正方形/長方形 10"/>
          <p:cNvSpPr/>
          <p:nvPr/>
        </p:nvSpPr>
        <p:spPr bwMode="auto">
          <a:xfrm>
            <a:off x="2147905" y="2032076"/>
            <a:ext cx="5116962" cy="214211"/>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1023" kern="0" dirty="0">
                <a:solidFill>
                  <a:srgbClr val="808080">
                    <a:lumMod val="50000"/>
                  </a:srgbClr>
                </a:solidFill>
                <a:latin typeface="Meiryo UI" panose="020B0604030504040204" pitchFamily="50" charset="-128"/>
                <a:ea typeface="Meiryo UI" panose="020B0604030504040204" pitchFamily="50" charset="-128"/>
              </a:rPr>
              <a:t>UI/UX</a:t>
            </a:r>
            <a:endParaRPr kumimoji="0" lang="ja-JP" altLang="en-US" sz="1023" kern="0" dirty="0">
              <a:solidFill>
                <a:srgbClr val="808080">
                  <a:lumMod val="50000"/>
                </a:srgbClr>
              </a:solidFill>
              <a:latin typeface="Meiryo UI" panose="020B0604030504040204" pitchFamily="50" charset="-128"/>
              <a:ea typeface="Meiryo UI" panose="020B0604030504040204" pitchFamily="50" charset="-128"/>
            </a:endParaRPr>
          </a:p>
        </p:txBody>
      </p:sp>
      <p:pic>
        <p:nvPicPr>
          <p:cNvPr id="12" name="Picture 3" descr="\\filer005.soad.nttcom.co.jp\N9-知的財産室\530著作権\クリップアート\納品物\納品物\png\large_size\家電\蓄電池.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858" y="5285264"/>
            <a:ext cx="593698" cy="72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filer005.soad.nttcom.co.jp\N9-知的財産室\530著作権\クリップアート\納品物\納品物\png\large_size\乗り物\電気自動車.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380" y="5275145"/>
            <a:ext cx="842922" cy="6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iler005.soad.nttcom.co.jp\N9-知的財産室\530著作権\クリップアート\納品物\納品物\png\large_size\ITツール\スマートフォン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878" y="5275849"/>
            <a:ext cx="408824" cy="58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10.133.111.121\et_hanbai\2015\02_プロモーション\01_HP\01_運用\新クリップアート\20160325_LSから納品\20160325納品\クリップアート\PNG\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6311" y="1047277"/>
            <a:ext cx="737968" cy="737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png\large\住宅設備\084_監視カメラ（家庭用）.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8642" y="5374408"/>
            <a:ext cx="634012" cy="49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メモ 16"/>
          <p:cNvSpPr/>
          <p:nvPr/>
        </p:nvSpPr>
        <p:spPr bwMode="auto">
          <a:xfrm>
            <a:off x="6061541" y="1171876"/>
            <a:ext cx="449557" cy="562058"/>
          </a:xfrm>
          <a:prstGeom prst="foldedCorner">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Xxxxx</a:t>
            </a:r>
          </a:p>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Xxxxx</a:t>
            </a:r>
          </a:p>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a:t>
            </a:r>
          </a:p>
        </p:txBody>
      </p:sp>
      <p:sp>
        <p:nvSpPr>
          <p:cNvPr id="18" name="角丸四角形 17"/>
          <p:cNvSpPr/>
          <p:nvPr/>
        </p:nvSpPr>
        <p:spPr bwMode="auto">
          <a:xfrm>
            <a:off x="6362246" y="1371539"/>
            <a:ext cx="472506" cy="301009"/>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Credit Card</a:t>
            </a:r>
            <a:endParaRPr kumimoji="0" lang="ja-JP" altLang="en-US" sz="681" kern="0"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251188" y="927054"/>
            <a:ext cx="934871" cy="249748"/>
          </a:xfrm>
          <a:prstGeom prst="rect">
            <a:avLst/>
          </a:prstGeom>
          <a:noFill/>
        </p:spPr>
        <p:txBody>
          <a:bodyPr wrap="none" rtlCol="0">
            <a:spAutoFit/>
          </a:bodyPr>
          <a:lstStyle/>
          <a:p>
            <a:pPr defTabSz="779173">
              <a:defRPr/>
            </a:pPr>
            <a:r>
              <a:rPr lang="ja-JP" altLang="en-US" sz="1023" dirty="0">
                <a:solidFill>
                  <a:srgbClr val="000000"/>
                </a:solidFill>
                <a:latin typeface="Meiryo UI" panose="020B0604030504040204" pitchFamily="50" charset="-128"/>
                <a:ea typeface="Meiryo UI" panose="020B0604030504040204" pitchFamily="50" charset="-128"/>
              </a:rPr>
              <a:t>：業務の流れ</a:t>
            </a:r>
          </a:p>
        </p:txBody>
      </p:sp>
      <p:sp>
        <p:nvSpPr>
          <p:cNvPr id="20" name="ホームベース 19"/>
          <p:cNvSpPr/>
          <p:nvPr/>
        </p:nvSpPr>
        <p:spPr bwMode="auto">
          <a:xfrm>
            <a:off x="2565524" y="4190253"/>
            <a:ext cx="3704852" cy="185948"/>
          </a:xfrm>
          <a:prstGeom prst="homePlate">
            <a:avLst/>
          </a:prstGeom>
          <a:solidFill>
            <a:srgbClr val="FFCCCC"/>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lang="ja-JP" altLang="en-US" sz="1292" b="1" dirty="0">
                <a:solidFill>
                  <a:srgbClr val="808080">
                    <a:lumMod val="50000"/>
                  </a:srgbClr>
                </a:solidFill>
                <a:latin typeface="Meiryo UI" panose="020B0604030504040204" pitchFamily="50" charset="-128"/>
                <a:ea typeface="Meiryo UI" panose="020B0604030504040204" pitchFamily="50" charset="-128"/>
              </a:rPr>
              <a:t>標準</a:t>
            </a:r>
            <a:r>
              <a:rPr lang="en-US" altLang="ja-JP" sz="1292" b="1" dirty="0">
                <a:solidFill>
                  <a:srgbClr val="808080">
                    <a:lumMod val="50000"/>
                  </a:srgbClr>
                </a:solidFill>
                <a:latin typeface="Meiryo UI" panose="020B0604030504040204" pitchFamily="50" charset="-128"/>
                <a:ea typeface="Meiryo UI" panose="020B0604030504040204" pitchFamily="50" charset="-128"/>
              </a:rPr>
              <a:t>API</a:t>
            </a:r>
            <a:endParaRPr lang="ja-JP" altLang="en-US" sz="1292" b="1" dirty="0">
              <a:solidFill>
                <a:srgbClr val="808080">
                  <a:lumMod val="50000"/>
                </a:srgbClr>
              </a:solidFill>
              <a:latin typeface="Meiryo UI" panose="020B0604030504040204" pitchFamily="50" charset="-128"/>
              <a:ea typeface="Meiryo UI" panose="020B0604030504040204" pitchFamily="50" charset="-128"/>
            </a:endParaRPr>
          </a:p>
        </p:txBody>
      </p:sp>
      <p:sp>
        <p:nvSpPr>
          <p:cNvPr id="21" name="ホームベース 20"/>
          <p:cNvSpPr/>
          <p:nvPr/>
        </p:nvSpPr>
        <p:spPr bwMode="auto">
          <a:xfrm>
            <a:off x="4541353" y="4460537"/>
            <a:ext cx="679261" cy="389769"/>
          </a:xfrm>
          <a:prstGeom prst="homePlate">
            <a:avLst>
              <a:gd name="adj" fmla="val 34426"/>
            </a:avLst>
          </a:prstGeom>
          <a:solidFill>
            <a:srgbClr val="FFCCCC"/>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lang="ja-JP" altLang="en-US" sz="1193" b="1" dirty="0">
                <a:solidFill>
                  <a:srgbClr val="808080">
                    <a:lumMod val="50000"/>
                  </a:srgbClr>
                </a:solidFill>
                <a:latin typeface="Meiryo UI" panose="020B0604030504040204" pitchFamily="50" charset="-128"/>
                <a:ea typeface="Meiryo UI" panose="020B0604030504040204" pitchFamily="50" charset="-128"/>
              </a:rPr>
              <a:t>個別業務</a:t>
            </a:r>
            <a:br>
              <a:rPr lang="en-US" altLang="ja-JP" sz="1193" b="1" dirty="0">
                <a:solidFill>
                  <a:srgbClr val="808080">
                    <a:lumMod val="50000"/>
                  </a:srgbClr>
                </a:solidFill>
                <a:latin typeface="Meiryo UI" panose="020B0604030504040204" pitchFamily="50" charset="-128"/>
                <a:ea typeface="Meiryo UI" panose="020B0604030504040204" pitchFamily="50" charset="-128"/>
              </a:rPr>
            </a:br>
            <a:r>
              <a:rPr lang="ja-JP" altLang="en-US" sz="1193" b="1" dirty="0">
                <a:solidFill>
                  <a:srgbClr val="808080">
                    <a:lumMod val="50000"/>
                  </a:srgbClr>
                </a:solidFill>
                <a:latin typeface="Meiryo UI" panose="020B0604030504040204" pitchFamily="50" charset="-128"/>
                <a:ea typeface="Meiryo UI" panose="020B0604030504040204" pitchFamily="50" charset="-128"/>
              </a:rPr>
              <a:t>プロセス</a:t>
            </a:r>
          </a:p>
        </p:txBody>
      </p:sp>
      <p:sp>
        <p:nvSpPr>
          <p:cNvPr id="22" name="ホームベース 21"/>
          <p:cNvSpPr/>
          <p:nvPr/>
        </p:nvSpPr>
        <p:spPr bwMode="auto">
          <a:xfrm>
            <a:off x="2519756" y="3272528"/>
            <a:ext cx="3766250" cy="840243"/>
          </a:xfrm>
          <a:prstGeom prst="homePlate">
            <a:avLst>
              <a:gd name="adj" fmla="val 12875"/>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t" anchorCtr="0" compatLnSpc="1">
            <a:prstTxWarp prst="textNoShape">
              <a:avLst/>
            </a:prstTxWarp>
          </a:bodyPr>
          <a:lstStyle/>
          <a:p>
            <a:pPr algn="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標準業務プロセス</a:t>
            </a:r>
          </a:p>
        </p:txBody>
      </p:sp>
      <p:sp>
        <p:nvSpPr>
          <p:cNvPr id="23" name="ホームベース 22"/>
          <p:cNvSpPr/>
          <p:nvPr/>
        </p:nvSpPr>
        <p:spPr bwMode="auto">
          <a:xfrm>
            <a:off x="5314752" y="3603205"/>
            <a:ext cx="920237" cy="280668"/>
          </a:xfrm>
          <a:prstGeom prst="homePlate">
            <a:avLst>
              <a:gd name="adj" fmla="val 31935"/>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料金計算</a:t>
            </a:r>
          </a:p>
        </p:txBody>
      </p:sp>
      <p:sp>
        <p:nvSpPr>
          <p:cNvPr id="24" name="ホームベース 23"/>
          <p:cNvSpPr/>
          <p:nvPr/>
        </p:nvSpPr>
        <p:spPr bwMode="auto">
          <a:xfrm>
            <a:off x="4397782" y="3603205"/>
            <a:ext cx="920237" cy="280668"/>
          </a:xfrm>
          <a:prstGeom prst="homePlate">
            <a:avLst>
              <a:gd name="adj" fmla="val 35900"/>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1363" b="1" kern="0" dirty="0">
                <a:solidFill>
                  <a:srgbClr val="808080">
                    <a:lumMod val="50000"/>
                  </a:srgbClr>
                </a:solidFill>
                <a:latin typeface="Meiryo UI" panose="020B0604030504040204" pitchFamily="50" charset="-128"/>
                <a:ea typeface="Meiryo UI" panose="020B0604030504040204" pitchFamily="50" charset="-128"/>
              </a:rPr>
              <a:t>SO</a:t>
            </a:r>
            <a:endParaRPr kumimoji="0" lang="ja-JP" altLang="en-US" sz="1363" b="1" kern="0" dirty="0">
              <a:solidFill>
                <a:srgbClr val="808080">
                  <a:lumMod val="50000"/>
                </a:srgbClr>
              </a:solidFill>
              <a:latin typeface="Meiryo UI" panose="020B0604030504040204" pitchFamily="50" charset="-128"/>
              <a:ea typeface="Meiryo UI" panose="020B0604030504040204" pitchFamily="50" charset="-128"/>
            </a:endParaRPr>
          </a:p>
        </p:txBody>
      </p:sp>
      <p:sp>
        <p:nvSpPr>
          <p:cNvPr id="25" name="ホームベース 24"/>
          <p:cNvSpPr/>
          <p:nvPr/>
        </p:nvSpPr>
        <p:spPr bwMode="auto">
          <a:xfrm>
            <a:off x="3478566" y="3603205"/>
            <a:ext cx="920237" cy="280668"/>
          </a:xfrm>
          <a:prstGeom prst="homePlate">
            <a:avLst>
              <a:gd name="adj" fmla="val 3442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申込</a:t>
            </a:r>
          </a:p>
        </p:txBody>
      </p:sp>
      <p:sp>
        <p:nvSpPr>
          <p:cNvPr id="26" name="ホームベース 25"/>
          <p:cNvSpPr/>
          <p:nvPr/>
        </p:nvSpPr>
        <p:spPr bwMode="auto">
          <a:xfrm>
            <a:off x="2525949" y="3603205"/>
            <a:ext cx="962391" cy="280668"/>
          </a:xfrm>
          <a:prstGeom prst="homePlate">
            <a:avLst>
              <a:gd name="adj" fmla="val 3442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商品登録</a:t>
            </a:r>
          </a:p>
        </p:txBody>
      </p:sp>
      <p:sp>
        <p:nvSpPr>
          <p:cNvPr id="27" name="テキスト ボックス 26"/>
          <p:cNvSpPr txBox="1"/>
          <p:nvPr/>
        </p:nvSpPr>
        <p:spPr>
          <a:xfrm>
            <a:off x="1445081" y="2634794"/>
            <a:ext cx="2755471" cy="319639"/>
          </a:xfrm>
          <a:prstGeom prst="rect">
            <a:avLst/>
          </a:prstGeom>
          <a:noFill/>
        </p:spPr>
        <p:txBody>
          <a:bodyPr wrap="square" rtlCol="0">
            <a:spAutoFit/>
          </a:bodyPr>
          <a:lstStyle/>
          <a:p>
            <a:pPr defTabSz="779173">
              <a:defRPr/>
            </a:pPr>
            <a:r>
              <a:rPr lang="ja-JP" altLang="en-US"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グループ共通</a:t>
            </a:r>
            <a:r>
              <a:rPr lang="en-US" altLang="ja-JP"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IT(Fulfillment)</a:t>
            </a:r>
            <a:endParaRPr lang="ja-JP" altLang="en-US"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ホームベース 27"/>
          <p:cNvSpPr/>
          <p:nvPr/>
        </p:nvSpPr>
        <p:spPr bwMode="auto">
          <a:xfrm>
            <a:off x="2565524" y="3012536"/>
            <a:ext cx="3704852" cy="185948"/>
          </a:xfrm>
          <a:prstGeom prst="homePlate">
            <a:avLst/>
          </a:prstGeom>
          <a:solidFill>
            <a:srgbClr val="FFCCCC"/>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lang="ja-JP" altLang="en-US" sz="1292" b="1" dirty="0">
                <a:solidFill>
                  <a:srgbClr val="808080">
                    <a:lumMod val="50000"/>
                  </a:srgbClr>
                </a:solidFill>
                <a:latin typeface="Meiryo UI" panose="020B0604030504040204" pitchFamily="50" charset="-128"/>
                <a:ea typeface="Meiryo UI" panose="020B0604030504040204" pitchFamily="50" charset="-128"/>
              </a:rPr>
              <a:t>標準</a:t>
            </a:r>
            <a:r>
              <a:rPr lang="en-US" altLang="ja-JP" sz="1292" b="1" dirty="0">
                <a:solidFill>
                  <a:srgbClr val="808080">
                    <a:lumMod val="50000"/>
                  </a:srgbClr>
                </a:solidFill>
                <a:latin typeface="Meiryo UI" panose="020B0604030504040204" pitchFamily="50" charset="-128"/>
                <a:ea typeface="Meiryo UI" panose="020B0604030504040204" pitchFamily="50" charset="-128"/>
              </a:rPr>
              <a:t>API</a:t>
            </a:r>
            <a:endParaRPr lang="ja-JP" altLang="en-US" sz="1292" b="1" dirty="0">
              <a:solidFill>
                <a:srgbClr val="808080">
                  <a:lumMod val="50000"/>
                </a:srgbClr>
              </a:solidFill>
              <a:latin typeface="Meiryo UI" panose="020B0604030504040204" pitchFamily="50" charset="-128"/>
              <a:ea typeface="Meiryo UI" panose="020B0604030504040204" pitchFamily="50" charset="-128"/>
            </a:endParaRPr>
          </a:p>
        </p:txBody>
      </p:sp>
      <p:cxnSp>
        <p:nvCxnSpPr>
          <p:cNvPr id="29" name="カギ線コネクタ 28"/>
          <p:cNvCxnSpPr>
            <a:endCxn id="21" idx="1"/>
          </p:cNvCxnSpPr>
          <p:nvPr/>
        </p:nvCxnSpPr>
        <p:spPr bwMode="auto">
          <a:xfrm rot="16200000" flipH="1">
            <a:off x="4096644" y="4210716"/>
            <a:ext cx="749417" cy="140000"/>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0" name="カギ線コネクタ 29"/>
          <p:cNvCxnSpPr>
            <a:stCxn id="21" idx="2"/>
          </p:cNvCxnSpPr>
          <p:nvPr/>
        </p:nvCxnSpPr>
        <p:spPr bwMode="auto">
          <a:xfrm rot="16200000" flipH="1">
            <a:off x="5537305" y="4126892"/>
            <a:ext cx="524099" cy="1970924"/>
          </a:xfrm>
          <a:prstGeom prst="bentConnector3">
            <a:avLst>
              <a:gd name="adj1" fmla="val 50000"/>
            </a:avLst>
          </a:prstGeom>
          <a:noFill/>
          <a:ln w="25400" cap="flat" cmpd="sng" algn="ctr">
            <a:solidFill>
              <a:srgbClr val="000000">
                <a:lumMod val="65000"/>
                <a:lumOff val="35000"/>
              </a:srgbClr>
            </a:solidFill>
            <a:prstDash val="solid"/>
            <a:headEnd type="triangle" w="med" len="med"/>
            <a:tailEnd type="triangle"/>
          </a:ln>
          <a:effectLst>
            <a:outerShdw blurRad="40000" dist="20000" dir="5400000" rotWithShape="0">
              <a:srgbClr val="000000">
                <a:alpha val="38000"/>
              </a:srgbClr>
            </a:outerShdw>
          </a:effectLst>
        </p:spPr>
      </p:cxnSp>
      <p:cxnSp>
        <p:nvCxnSpPr>
          <p:cNvPr id="31" name="カギ線コネクタ 30"/>
          <p:cNvCxnSpPr>
            <a:stCxn id="21" idx="3"/>
          </p:cNvCxnSpPr>
          <p:nvPr/>
        </p:nvCxnSpPr>
        <p:spPr bwMode="auto">
          <a:xfrm flipV="1">
            <a:off x="5220614" y="3884004"/>
            <a:ext cx="58746" cy="771417"/>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2" name="カギ線コネクタ 31"/>
          <p:cNvCxnSpPr>
            <a:endCxn id="25" idx="0"/>
          </p:cNvCxnSpPr>
          <p:nvPr/>
        </p:nvCxnSpPr>
        <p:spPr bwMode="auto">
          <a:xfrm rot="16200000" flipH="1">
            <a:off x="2139942" y="1852771"/>
            <a:ext cx="1827235" cy="1673627"/>
          </a:xfrm>
          <a:prstGeom prst="bentConnector3">
            <a:avLst>
              <a:gd name="adj1" fmla="val 50000"/>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3" name="カギ線コネクタ 32"/>
          <p:cNvCxnSpPr>
            <a:endCxn id="17" idx="2"/>
          </p:cNvCxnSpPr>
          <p:nvPr/>
        </p:nvCxnSpPr>
        <p:spPr bwMode="auto">
          <a:xfrm rot="16200000" flipV="1">
            <a:off x="5347677" y="2672574"/>
            <a:ext cx="1878473" cy="1189"/>
          </a:xfrm>
          <a:prstGeom prst="bentConnector3">
            <a:avLst>
              <a:gd name="adj1" fmla="val 50000"/>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5" name="直線矢印コネクタ 34"/>
          <p:cNvCxnSpPr>
            <a:endCxn id="19" idx="1"/>
          </p:cNvCxnSpPr>
          <p:nvPr/>
        </p:nvCxnSpPr>
        <p:spPr bwMode="auto">
          <a:xfrm>
            <a:off x="6927118" y="1048416"/>
            <a:ext cx="332163" cy="4518"/>
          </a:xfrm>
          <a:prstGeom prst="straightConnector1">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sp>
        <p:nvSpPr>
          <p:cNvPr id="36" name="ホームベース 35"/>
          <p:cNvSpPr/>
          <p:nvPr/>
        </p:nvSpPr>
        <p:spPr bwMode="auto">
          <a:xfrm>
            <a:off x="7178985" y="3603205"/>
            <a:ext cx="920237" cy="280668"/>
          </a:xfrm>
          <a:prstGeom prst="homePlate">
            <a:avLst>
              <a:gd name="adj" fmla="val 3606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収納</a:t>
            </a:r>
          </a:p>
        </p:txBody>
      </p:sp>
      <p:sp>
        <p:nvSpPr>
          <p:cNvPr id="37" name="ホームベース 36"/>
          <p:cNvSpPr/>
          <p:nvPr/>
        </p:nvSpPr>
        <p:spPr bwMode="auto">
          <a:xfrm>
            <a:off x="6312401" y="3603205"/>
            <a:ext cx="920237" cy="280668"/>
          </a:xfrm>
          <a:prstGeom prst="homePlate">
            <a:avLst>
              <a:gd name="adj" fmla="val 3606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請求</a:t>
            </a:r>
          </a:p>
        </p:txBody>
      </p:sp>
      <p:cxnSp>
        <p:nvCxnSpPr>
          <p:cNvPr id="38" name="カギ線コネクタ 37"/>
          <p:cNvCxnSpPr>
            <a:stCxn id="18" idx="3"/>
            <a:endCxn id="36" idx="0"/>
          </p:cNvCxnSpPr>
          <p:nvPr/>
        </p:nvCxnSpPr>
        <p:spPr bwMode="auto">
          <a:xfrm>
            <a:off x="6834754" y="1522041"/>
            <a:ext cx="753736" cy="2081162"/>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sp>
        <p:nvSpPr>
          <p:cNvPr id="40" name="線吹き出し 1 (枠付き) 39"/>
          <p:cNvSpPr/>
          <p:nvPr/>
        </p:nvSpPr>
        <p:spPr bwMode="auto">
          <a:xfrm>
            <a:off x="1220107" y="4122036"/>
            <a:ext cx="2104169" cy="1059204"/>
          </a:xfrm>
          <a:prstGeom prst="borderCallout1">
            <a:avLst>
              <a:gd name="adj1" fmla="val 49044"/>
              <a:gd name="adj2" fmla="val 100056"/>
              <a:gd name="adj3" fmla="val 41217"/>
              <a:gd name="adj4" fmla="val 149585"/>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363" kern="0" dirty="0">
                <a:solidFill>
                  <a:srgbClr val="000000"/>
                </a:solidFill>
                <a:latin typeface="Meiryo UI" panose="020B0604030504040204" pitchFamily="50" charset="-128"/>
                <a:ea typeface="Meiryo UI" panose="020B0604030504040204" pitchFamily="50" charset="-128"/>
              </a:rPr>
              <a:t>非標準プロセスや特殊要件は、</a:t>
            </a:r>
            <a:r>
              <a:rPr kumimoji="0" lang="ja-JP" altLang="en-US" sz="1363" b="1" u="sng" kern="0" dirty="0">
                <a:solidFill>
                  <a:srgbClr val="2D2DB9">
                    <a:lumMod val="50000"/>
                  </a:srgbClr>
                </a:solidFill>
                <a:latin typeface="Meiryo UI" panose="020B0604030504040204" pitchFamily="50" charset="-128"/>
                <a:ea typeface="Meiryo UI" panose="020B0604030504040204" pitchFamily="50" charset="-128"/>
              </a:rPr>
              <a:t>個別業務プロセスを</a:t>
            </a:r>
            <a:br>
              <a:rPr kumimoji="0" lang="en-US" altLang="ja-JP" sz="1363" b="1" u="sng" kern="0" dirty="0">
                <a:solidFill>
                  <a:srgbClr val="2D2DB9">
                    <a:lumMod val="50000"/>
                  </a:srgbClr>
                </a:solidFill>
                <a:latin typeface="Meiryo UI" panose="020B0604030504040204" pitchFamily="50" charset="-128"/>
                <a:ea typeface="Meiryo UI" panose="020B0604030504040204" pitchFamily="50" charset="-128"/>
              </a:rPr>
            </a:br>
            <a:r>
              <a:rPr kumimoji="0" lang="ja-JP" altLang="en-US" sz="1363" b="1" u="sng" kern="0" dirty="0">
                <a:solidFill>
                  <a:srgbClr val="2D2DB9">
                    <a:lumMod val="50000"/>
                  </a:srgbClr>
                </a:solidFill>
                <a:latin typeface="Meiryo UI" panose="020B0604030504040204" pitchFamily="50" charset="-128"/>
                <a:ea typeface="Meiryo UI" panose="020B0604030504040204" pitchFamily="50" charset="-128"/>
              </a:rPr>
              <a:t>組み込み対応</a:t>
            </a:r>
            <a:endParaRPr kumimoji="0" lang="en-US" altLang="ja-JP" sz="1363" kern="0" dirty="0">
              <a:solidFill>
                <a:srgbClr val="000000"/>
              </a:solidFill>
              <a:latin typeface="Meiryo UI" panose="020B0604030504040204" pitchFamily="50" charset="-128"/>
              <a:ea typeface="Meiryo UI" panose="020B0604030504040204" pitchFamily="50" charset="-128"/>
            </a:endParaRPr>
          </a:p>
        </p:txBody>
      </p:sp>
      <p:sp>
        <p:nvSpPr>
          <p:cNvPr id="41" name="線吹き出し 1 (枠付き) 40"/>
          <p:cNvSpPr/>
          <p:nvPr/>
        </p:nvSpPr>
        <p:spPr bwMode="auto">
          <a:xfrm flipH="1">
            <a:off x="6005428" y="1980983"/>
            <a:ext cx="1990254" cy="1357914"/>
          </a:xfrm>
          <a:prstGeom prst="borderCallout1">
            <a:avLst>
              <a:gd name="adj1" fmla="val 60659"/>
              <a:gd name="adj2" fmla="val 100134"/>
              <a:gd name="adj3" fmla="val 100102"/>
              <a:gd name="adj4" fmla="val 124046"/>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標準に基づく多様な</a:t>
            </a:r>
            <a:r>
              <a:rPr kumimoji="0" lang="en-US" altLang="ja-JP"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を実装しており、</a:t>
            </a:r>
            <a:br>
              <a:rPr kumimoji="0" lang="en-US" altLang="ja-JP"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標準準拠業務に対しては、</a:t>
            </a:r>
            <a:r>
              <a:rPr kumimoji="0" lang="ja-JP" altLang="en-US" sz="1363" b="1" u="sng" kern="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早期かつ</a:t>
            </a:r>
            <a:r>
              <a:rPr kumimoji="0" lang="ja-JP" altLang="en-US" sz="1363" b="1" u="sng" kern="0" dirty="0">
                <a:solidFill>
                  <a:srgbClr val="2D2DB9">
                    <a:lumMod val="50000"/>
                  </a:srgbClr>
                </a:solidFill>
                <a:latin typeface="Meiryo UI" panose="020B0604030504040204" pitchFamily="50" charset="-128"/>
                <a:ea typeface="Meiryo UI" panose="020B0604030504040204" pitchFamily="50" charset="-128"/>
                <a:cs typeface="Meiryo UI" panose="020B0604030504040204" pitchFamily="50" charset="-128"/>
              </a:rPr>
              <a:t>低コストで連携可能</a:t>
            </a:r>
            <a:endParaRPr kumimoji="0" lang="en-US" altLang="ja-JP" sz="136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084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1011" y="1"/>
            <a:ext cx="8872178" cy="868904"/>
          </a:xfrm>
        </p:spPr>
        <p:txBody>
          <a:bodyPr>
            <a:noAutofit/>
          </a:bodyPr>
          <a:lstStyle/>
          <a:p>
            <a:r>
              <a:rPr lang="en-US" altLang="ja-JP" sz="2800" dirty="0"/>
              <a:t>【</a:t>
            </a:r>
            <a:r>
              <a:rPr lang="ja-JP" altLang="en-US" sz="2800" dirty="0"/>
              <a:t>参考</a:t>
            </a:r>
            <a:r>
              <a:rPr lang="en-US" altLang="ja-JP" sz="2800" dirty="0"/>
              <a:t>】</a:t>
            </a:r>
            <a:r>
              <a:rPr kumimoji="0" lang="ja-JP" altLang="en-US" sz="2800" kern="0" dirty="0">
                <a:cs typeface="メイリオ" panose="020B0604030504040204" pitchFamily="50" charset="-128"/>
              </a:rPr>
              <a:t>①</a:t>
            </a:r>
            <a:r>
              <a:rPr kumimoji="0" lang="en-US" altLang="ja-JP" sz="2800" kern="0" dirty="0">
                <a:cs typeface="メイリオ" panose="020B0604030504040204" pitchFamily="50" charset="-128"/>
              </a:rPr>
              <a:t>Time-To-Market</a:t>
            </a:r>
            <a:r>
              <a:rPr kumimoji="0" lang="ja-JP" altLang="en-US" sz="2800" kern="0" dirty="0">
                <a:cs typeface="メイリオ" panose="020B0604030504040204" pitchFamily="50" charset="-128"/>
              </a:rPr>
              <a:t>の短縮</a:t>
            </a:r>
            <a:br>
              <a:rPr lang="en-US" altLang="ja-JP" sz="2800" dirty="0"/>
            </a:br>
            <a:r>
              <a:rPr lang="ja-JP" altLang="en-US" sz="2800" dirty="0"/>
              <a:t>詳細（発注イメージ）</a:t>
            </a:r>
          </a:p>
        </p:txBody>
      </p:sp>
      <p:sp>
        <p:nvSpPr>
          <p:cNvPr id="4" name="正方形/長方形 3"/>
          <p:cNvSpPr/>
          <p:nvPr/>
        </p:nvSpPr>
        <p:spPr>
          <a:xfrm>
            <a:off x="259141" y="1031848"/>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本サービスではお客様の申込に引き続き、発注業務についても標準機能としてご提供します。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発注に関する標準</a:t>
            </a:r>
            <a:r>
              <a:rPr lang="en-US" altLang="ja-JP" sz="1477" dirty="0">
                <a:solidFill>
                  <a:prstClr val="black"/>
                </a:solidFill>
                <a:latin typeface="Meiryo UI" panose="020B0604030504040204" pitchFamily="50" charset="-128"/>
                <a:ea typeface="Meiryo UI" panose="020B0604030504040204" pitchFamily="50" charset="-128"/>
              </a:rPr>
              <a:t>API</a:t>
            </a:r>
            <a:r>
              <a:rPr lang="ja-JP" altLang="en-US" sz="1477" dirty="0">
                <a:solidFill>
                  <a:prstClr val="black"/>
                </a:solidFill>
                <a:latin typeface="Meiryo UI" panose="020B0604030504040204" pitchFamily="50" charset="-128"/>
                <a:ea typeface="Meiryo UI" panose="020B0604030504040204" pitchFamily="50" charset="-128"/>
              </a:rPr>
              <a:t>を具備しており、サービスプラットフォーム側で対応が完了次第、迅速にサービス提供が可能です。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また、顧客の申込商品に対する発注の進捗、及び、各サービスプラットフォームでの対応状況を参照することが可能です。</a:t>
            </a:r>
          </a:p>
        </p:txBody>
      </p:sp>
      <p:sp>
        <p:nvSpPr>
          <p:cNvPr id="5" name="角丸四角形 4"/>
          <p:cNvSpPr/>
          <p:nvPr/>
        </p:nvSpPr>
        <p:spPr bwMode="auto">
          <a:xfrm>
            <a:off x="796895" y="2275912"/>
            <a:ext cx="6374948" cy="565146"/>
          </a:xfrm>
          <a:prstGeom prst="roundRect">
            <a:avLst/>
          </a:prstGeom>
          <a:solidFill>
            <a:srgbClr val="FFCC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顧客</a:t>
            </a:r>
          </a:p>
        </p:txBody>
      </p:sp>
      <p:sp>
        <p:nvSpPr>
          <p:cNvPr id="6" name="角丸四角形 5"/>
          <p:cNvSpPr/>
          <p:nvPr/>
        </p:nvSpPr>
        <p:spPr bwMode="auto">
          <a:xfrm>
            <a:off x="796895" y="2924594"/>
            <a:ext cx="6374948" cy="2447341"/>
          </a:xfrm>
          <a:prstGeom prst="roundRect">
            <a:avLst>
              <a:gd name="adj" fmla="val 8661"/>
            </a:avLst>
          </a:prstGeom>
          <a:solidFill>
            <a:srgbClr val="CCEC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7" name="ホームベース 6"/>
          <p:cNvSpPr/>
          <p:nvPr/>
        </p:nvSpPr>
        <p:spPr>
          <a:xfrm>
            <a:off x="1652839" y="3153014"/>
            <a:ext cx="2705027" cy="344013"/>
          </a:xfrm>
          <a:prstGeom prst="homePlate">
            <a:avLst>
              <a:gd name="adj" fmla="val 30306"/>
            </a:avLst>
          </a:prstGeom>
          <a:solidFill>
            <a:srgbClr val="FFFFFF"/>
          </a:solidFill>
          <a:ln w="25400" cap="flat" cmpd="sng" algn="ctr">
            <a:solidFill>
              <a:srgbClr val="2D2DB9">
                <a:lumMod val="50000"/>
              </a:srgbClr>
            </a:solidFill>
            <a:prstDash val="solid"/>
          </a:ln>
          <a:effectLst/>
        </p:spPr>
        <p:txBody>
          <a:bodyPr rtlCol="0" anchor="ctr"/>
          <a:lstStyle/>
          <a:p>
            <a:pPr defTabSz="779173">
              <a:defRPr/>
            </a:pPr>
            <a:r>
              <a:rPr kumimoji="0" lang="ja-JP" altLang="en-US"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a:t>
            </a:r>
          </a:p>
        </p:txBody>
      </p:sp>
      <p:sp>
        <p:nvSpPr>
          <p:cNvPr id="8" name="山形 7"/>
          <p:cNvSpPr/>
          <p:nvPr/>
        </p:nvSpPr>
        <p:spPr>
          <a:xfrm>
            <a:off x="4313973" y="3155077"/>
            <a:ext cx="2106954" cy="344013"/>
          </a:xfrm>
          <a:prstGeom prst="chevron">
            <a:avLst>
              <a:gd name="adj" fmla="val 33495"/>
            </a:avLst>
          </a:prstGeom>
          <a:solidFill>
            <a:srgbClr val="FFFFFF"/>
          </a:solidFill>
          <a:ln w="25400" cap="flat" cmpd="sng" algn="ctr">
            <a:solidFill>
              <a:srgbClr val="2D2DB9">
                <a:lumMod val="50000"/>
              </a:srgbClr>
            </a:solidFill>
            <a:prstDash val="solid"/>
          </a:ln>
          <a:effectLst/>
        </p:spPr>
        <p:txBody>
          <a:bodyPr wrap="none" rtlCol="0" anchor="ctr"/>
          <a:lstStyle/>
          <a:p>
            <a:pPr defTabSz="779173">
              <a:defRPr/>
            </a:pPr>
            <a:r>
              <a:rPr kumimoji="0" lang="ja-JP" altLang="en-US"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発注</a:t>
            </a:r>
            <a:endParaRPr kumimoji="0" lang="en-US" altLang="ja-JP"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07695" y="4006413"/>
            <a:ext cx="1090966" cy="505138"/>
          </a:xfrm>
          <a:prstGeom prst="rect">
            <a:avLst/>
          </a:prstGeom>
          <a:noFill/>
        </p:spPr>
        <p:txBody>
          <a:bodyPr wrap="square" rtlCol="0">
            <a:spAutoFit/>
          </a:bodyPr>
          <a:lstStyle/>
          <a:p>
            <a:pPr defTabSz="779173">
              <a:defRPr/>
            </a:pPr>
            <a:r>
              <a:rPr lang="ja-JP" altLang="en-US" sz="89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クラウド型</a:t>
            </a:r>
            <a:endParaRPr lang="en-US" altLang="ja-JP" sz="89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defTabSz="779173">
              <a:defRPr/>
            </a:pPr>
            <a:r>
              <a:rPr lang="ja-JP" altLang="en-US" sz="89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フルフィルメント</a:t>
            </a:r>
            <a:endParaRPr lang="en-US" altLang="ja-JP" sz="89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defTabSz="779173">
              <a:defRPr/>
            </a:pPr>
            <a:r>
              <a:rPr lang="ja-JP" altLang="en-US" sz="89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a:t>
            </a:r>
          </a:p>
        </p:txBody>
      </p:sp>
      <p:sp>
        <p:nvSpPr>
          <p:cNvPr id="10" name="角丸四角形 9"/>
          <p:cNvSpPr/>
          <p:nvPr/>
        </p:nvSpPr>
        <p:spPr bwMode="auto">
          <a:xfrm>
            <a:off x="796897" y="5471619"/>
            <a:ext cx="6384018" cy="850866"/>
          </a:xfrm>
          <a:prstGeom prst="roundRect">
            <a:avLst/>
          </a:prstGeom>
          <a:solidFill>
            <a:srgbClr val="AAE2CA">
              <a:lumMod val="40000"/>
              <a:lumOff val="60000"/>
            </a:srgbClr>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endParaRPr kumimoji="0" lang="en-US" altLang="ja-JP" sz="1023" kern="0" dirty="0">
              <a:solidFill>
                <a:srgbClr val="000000"/>
              </a:solidFill>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4357866" y="5595733"/>
            <a:ext cx="680370" cy="643565"/>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a</a:t>
            </a:r>
          </a:p>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プラットフォーム</a:t>
            </a:r>
          </a:p>
        </p:txBody>
      </p:sp>
      <p:sp>
        <p:nvSpPr>
          <p:cNvPr id="12" name="正方形/長方形 11"/>
          <p:cNvSpPr/>
          <p:nvPr/>
        </p:nvSpPr>
        <p:spPr bwMode="auto">
          <a:xfrm>
            <a:off x="5119167" y="5595733"/>
            <a:ext cx="680370" cy="643565"/>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b</a:t>
            </a:r>
          </a:p>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プラットフォーム</a:t>
            </a:r>
          </a:p>
        </p:txBody>
      </p:sp>
      <p:sp>
        <p:nvSpPr>
          <p:cNvPr id="13" name="正方形/長方形 12"/>
          <p:cNvSpPr/>
          <p:nvPr/>
        </p:nvSpPr>
        <p:spPr bwMode="auto">
          <a:xfrm>
            <a:off x="5924360" y="5595733"/>
            <a:ext cx="680370" cy="643565"/>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c</a:t>
            </a:r>
          </a:p>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プラットフォーム</a:t>
            </a:r>
          </a:p>
        </p:txBody>
      </p:sp>
      <p:sp>
        <p:nvSpPr>
          <p:cNvPr id="14" name="正方形/長方形 13"/>
          <p:cNvSpPr/>
          <p:nvPr/>
        </p:nvSpPr>
        <p:spPr bwMode="auto">
          <a:xfrm>
            <a:off x="2084470" y="4150209"/>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商品</a:t>
            </a:r>
            <a:r>
              <a:rPr kumimoji="0" lang="en-US" altLang="ja-JP" sz="1023" kern="0" dirty="0">
                <a:solidFill>
                  <a:srgbClr val="000000"/>
                </a:solidFill>
                <a:latin typeface="Meiryo UI" panose="020B0604030504040204" pitchFamily="50" charset="-128"/>
                <a:ea typeface="Meiryo UI" panose="020B0604030504040204" pitchFamily="50" charset="-128"/>
              </a:rPr>
              <a:t>A</a:t>
            </a: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5" name="正方形/長方形 14"/>
          <p:cNvSpPr/>
          <p:nvPr/>
        </p:nvSpPr>
        <p:spPr bwMode="auto">
          <a:xfrm>
            <a:off x="2084470" y="4702648"/>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商品</a:t>
            </a:r>
            <a:r>
              <a:rPr kumimoji="0" lang="en-US" altLang="ja-JP" sz="1023" kern="0" dirty="0">
                <a:solidFill>
                  <a:srgbClr val="000000"/>
                </a:solidFill>
                <a:latin typeface="Meiryo UI" panose="020B0604030504040204" pitchFamily="50" charset="-128"/>
                <a:ea typeface="Meiryo UI" panose="020B0604030504040204" pitchFamily="50" charset="-128"/>
              </a:rPr>
              <a:t>C</a:t>
            </a: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6" name="正方形/長方形 15"/>
          <p:cNvSpPr/>
          <p:nvPr/>
        </p:nvSpPr>
        <p:spPr bwMode="auto">
          <a:xfrm>
            <a:off x="3246776" y="4148265"/>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a</a:t>
            </a: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3246775" y="4434448"/>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b</a:t>
            </a: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cxnSp>
        <p:nvCxnSpPr>
          <p:cNvPr id="18" name="カギ線コネクタ 17"/>
          <p:cNvCxnSpPr>
            <a:stCxn id="14" idx="3"/>
            <a:endCxn id="16" idx="1"/>
          </p:cNvCxnSpPr>
          <p:nvPr/>
        </p:nvCxnSpPr>
        <p:spPr bwMode="auto">
          <a:xfrm flipV="1">
            <a:off x="2989802" y="4261506"/>
            <a:ext cx="256975" cy="1944"/>
          </a:xfrm>
          <a:prstGeom prst="bentConnector3">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カギ線コネクタ 18"/>
          <p:cNvCxnSpPr>
            <a:stCxn id="14" idx="3"/>
            <a:endCxn id="17" idx="1"/>
          </p:cNvCxnSpPr>
          <p:nvPr/>
        </p:nvCxnSpPr>
        <p:spPr bwMode="auto">
          <a:xfrm>
            <a:off x="2989803" y="4263451"/>
            <a:ext cx="256974" cy="284239"/>
          </a:xfrm>
          <a:prstGeom prst="bentConnector3">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正方形/長方形 19"/>
          <p:cNvSpPr/>
          <p:nvPr/>
        </p:nvSpPr>
        <p:spPr bwMode="auto">
          <a:xfrm>
            <a:off x="3246775" y="4703384"/>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サービス</a:t>
            </a:r>
            <a:r>
              <a:rPr kumimoji="0" lang="en-US" altLang="ja-JP" sz="1023" kern="0" dirty="0">
                <a:solidFill>
                  <a:srgbClr val="000000"/>
                </a:solidFill>
                <a:latin typeface="Meiryo UI" panose="020B0604030504040204" pitchFamily="50" charset="-128"/>
                <a:ea typeface="Meiryo UI" panose="020B0604030504040204" pitchFamily="50" charset="-128"/>
              </a:rPr>
              <a:t>c</a:t>
            </a: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cxnSp>
        <p:nvCxnSpPr>
          <p:cNvPr id="21" name="カギ線コネクタ 20"/>
          <p:cNvCxnSpPr>
            <a:stCxn id="15" idx="3"/>
            <a:endCxn id="20" idx="1"/>
          </p:cNvCxnSpPr>
          <p:nvPr/>
        </p:nvCxnSpPr>
        <p:spPr bwMode="auto">
          <a:xfrm>
            <a:off x="2989803" y="4815889"/>
            <a:ext cx="256974" cy="737"/>
          </a:xfrm>
          <a:prstGeom prst="bentConnector3">
            <a:avLst>
              <a:gd name="adj1" fmla="val 50000"/>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カギ線コネクタ 21"/>
          <p:cNvCxnSpPr>
            <a:endCxn id="14" idx="1"/>
          </p:cNvCxnSpPr>
          <p:nvPr/>
        </p:nvCxnSpPr>
        <p:spPr bwMode="auto">
          <a:xfrm rot="16200000" flipH="1">
            <a:off x="1955707" y="4134686"/>
            <a:ext cx="177061" cy="80465"/>
          </a:xfrm>
          <a:prstGeom prst="bentConnector2">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カギ線コネクタ 22"/>
          <p:cNvCxnSpPr>
            <a:endCxn id="15" idx="1"/>
          </p:cNvCxnSpPr>
          <p:nvPr/>
        </p:nvCxnSpPr>
        <p:spPr bwMode="auto">
          <a:xfrm rot="16200000" flipH="1">
            <a:off x="1652056" y="4383477"/>
            <a:ext cx="784364" cy="80464"/>
          </a:xfrm>
          <a:prstGeom prst="bentConnector2">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カギ線コネクタ 23"/>
          <p:cNvCxnSpPr>
            <a:endCxn id="49" idx="1"/>
          </p:cNvCxnSpPr>
          <p:nvPr/>
        </p:nvCxnSpPr>
        <p:spPr bwMode="auto">
          <a:xfrm rot="16200000" flipH="1">
            <a:off x="1749829" y="3812255"/>
            <a:ext cx="190108" cy="175569"/>
          </a:xfrm>
          <a:prstGeom prst="bentConnector2">
            <a:avLst/>
          </a:prstGeom>
          <a:solidFill>
            <a:srgbClr val="D2F0FA"/>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カギ線コネクタ 24"/>
          <p:cNvCxnSpPr>
            <a:stCxn id="16" idx="3"/>
            <a:endCxn id="11" idx="0"/>
          </p:cNvCxnSpPr>
          <p:nvPr/>
        </p:nvCxnSpPr>
        <p:spPr bwMode="auto">
          <a:xfrm>
            <a:off x="4152108" y="4261506"/>
            <a:ext cx="545943" cy="1334225"/>
          </a:xfrm>
          <a:prstGeom prst="bentConnector2">
            <a:avLst/>
          </a:prstGeom>
          <a:solidFill>
            <a:srgbClr val="D2F0FA"/>
          </a:solidFill>
          <a:ln w="9525" cap="flat" cmpd="sng" algn="ctr">
            <a:solidFill>
              <a:srgbClr val="000000"/>
            </a:solidFill>
            <a:prstDash val="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カギ線コネクタ 25"/>
          <p:cNvCxnSpPr>
            <a:stCxn id="17" idx="3"/>
            <a:endCxn id="12" idx="0"/>
          </p:cNvCxnSpPr>
          <p:nvPr/>
        </p:nvCxnSpPr>
        <p:spPr bwMode="auto">
          <a:xfrm>
            <a:off x="4152107" y="4547690"/>
            <a:ext cx="1307245" cy="1048041"/>
          </a:xfrm>
          <a:prstGeom prst="bentConnector2">
            <a:avLst/>
          </a:prstGeom>
          <a:solidFill>
            <a:srgbClr val="D2F0FA"/>
          </a:solidFill>
          <a:ln w="9525" cap="flat" cmpd="sng" algn="ctr">
            <a:solidFill>
              <a:srgbClr val="0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カギ線コネクタ 26"/>
          <p:cNvCxnSpPr>
            <a:stCxn id="20" idx="3"/>
            <a:endCxn id="13" idx="0"/>
          </p:cNvCxnSpPr>
          <p:nvPr/>
        </p:nvCxnSpPr>
        <p:spPr bwMode="auto">
          <a:xfrm>
            <a:off x="4152107" y="4816628"/>
            <a:ext cx="2112438" cy="779106"/>
          </a:xfrm>
          <a:prstGeom prst="bentConnector2">
            <a:avLst/>
          </a:prstGeom>
          <a:solidFill>
            <a:srgbClr val="D2F0FA"/>
          </a:solidFill>
          <a:ln w="9525" cap="flat" cmpd="sng" algn="ctr">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正方形/長方形 27"/>
          <p:cNvSpPr/>
          <p:nvPr/>
        </p:nvSpPr>
        <p:spPr bwMode="auto">
          <a:xfrm>
            <a:off x="4412734" y="4898357"/>
            <a:ext cx="2181022" cy="190305"/>
          </a:xfrm>
          <a:prstGeom prst="rect">
            <a:avLst/>
          </a:prstGeom>
          <a:solidFill>
            <a:srgbClr val="FFFFFF">
              <a:alpha val="51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標準</a:t>
            </a:r>
            <a:r>
              <a:rPr kumimoji="0" lang="en-US" altLang="ja-JP" sz="1023" kern="0" dirty="0">
                <a:solidFill>
                  <a:srgbClr val="000000"/>
                </a:solidFill>
                <a:latin typeface="Meiryo UI" panose="020B0604030504040204" pitchFamily="50" charset="-128"/>
                <a:ea typeface="Meiryo UI" panose="020B0604030504040204" pitchFamily="50" charset="-128"/>
              </a:rPr>
              <a:t>API</a:t>
            </a:r>
          </a:p>
        </p:txBody>
      </p:sp>
      <p:cxnSp>
        <p:nvCxnSpPr>
          <p:cNvPr id="29" name="直線矢印コネクタ 28"/>
          <p:cNvCxnSpPr/>
          <p:nvPr/>
        </p:nvCxnSpPr>
        <p:spPr bwMode="auto">
          <a:xfrm flipV="1">
            <a:off x="4763897" y="5137140"/>
            <a:ext cx="0" cy="420189"/>
          </a:xfrm>
          <a:prstGeom prst="straightConnector1">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29"/>
          <p:cNvCxnSpPr/>
          <p:nvPr/>
        </p:nvCxnSpPr>
        <p:spPr bwMode="auto">
          <a:xfrm flipV="1">
            <a:off x="5519135" y="5137138"/>
            <a:ext cx="0" cy="420189"/>
          </a:xfrm>
          <a:prstGeom prst="straightConnector1">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p:cNvCxnSpPr/>
          <p:nvPr/>
        </p:nvCxnSpPr>
        <p:spPr bwMode="auto">
          <a:xfrm flipV="1">
            <a:off x="6330389" y="5121733"/>
            <a:ext cx="0" cy="473998"/>
          </a:xfrm>
          <a:prstGeom prst="straightConnector1">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p:cNvSpPr txBox="1"/>
          <p:nvPr/>
        </p:nvSpPr>
        <p:spPr>
          <a:xfrm>
            <a:off x="4750585" y="5169906"/>
            <a:ext cx="625492" cy="197105"/>
          </a:xfrm>
          <a:prstGeom prst="rect">
            <a:avLst/>
          </a:prstGeom>
          <a:noFill/>
        </p:spPr>
        <p:txBody>
          <a:bodyPr wrap="none" rtlCol="0">
            <a:spAutoFit/>
          </a:bodyPr>
          <a:lstStyle/>
          <a:p>
            <a:pPr defTabSz="779173">
              <a:defRPr/>
            </a:pPr>
            <a:r>
              <a:rPr lang="en-US" altLang="ja-JP" sz="681" dirty="0">
                <a:solidFill>
                  <a:srgbClr val="000000"/>
                </a:solidFill>
                <a:latin typeface="Meiryo UI" panose="020B0604030504040204" pitchFamily="50" charset="-128"/>
                <a:ea typeface="Meiryo UI" panose="020B0604030504040204" pitchFamily="50" charset="-128"/>
              </a:rPr>
              <a:t>REST calls</a:t>
            </a:r>
            <a:endParaRPr lang="ja-JP" altLang="en-US" sz="681" dirty="0">
              <a:solidFill>
                <a:srgbClr val="00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17912" y="5162377"/>
            <a:ext cx="625492" cy="197105"/>
          </a:xfrm>
          <a:prstGeom prst="rect">
            <a:avLst/>
          </a:prstGeom>
          <a:noFill/>
        </p:spPr>
        <p:txBody>
          <a:bodyPr wrap="none" rtlCol="0">
            <a:spAutoFit/>
          </a:bodyPr>
          <a:lstStyle/>
          <a:p>
            <a:pPr defTabSz="779173">
              <a:defRPr/>
            </a:pPr>
            <a:r>
              <a:rPr lang="en-US" altLang="ja-JP" sz="681" dirty="0">
                <a:solidFill>
                  <a:srgbClr val="000000"/>
                </a:solidFill>
                <a:latin typeface="Meiryo UI" panose="020B0604030504040204" pitchFamily="50" charset="-128"/>
                <a:ea typeface="Meiryo UI" panose="020B0604030504040204" pitchFamily="50" charset="-128"/>
              </a:rPr>
              <a:t>REST calls</a:t>
            </a:r>
            <a:endParaRPr lang="ja-JP" altLang="en-US" sz="681" dirty="0">
              <a:solidFill>
                <a:srgbClr val="000000"/>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321778" y="5162034"/>
            <a:ext cx="625492" cy="197105"/>
          </a:xfrm>
          <a:prstGeom prst="rect">
            <a:avLst/>
          </a:prstGeom>
          <a:noFill/>
        </p:spPr>
        <p:txBody>
          <a:bodyPr wrap="none" rtlCol="0">
            <a:spAutoFit/>
          </a:bodyPr>
          <a:lstStyle/>
          <a:p>
            <a:pPr defTabSz="779173">
              <a:defRPr/>
            </a:pPr>
            <a:r>
              <a:rPr lang="en-US" altLang="ja-JP" sz="681" dirty="0">
                <a:solidFill>
                  <a:srgbClr val="000000"/>
                </a:solidFill>
                <a:latin typeface="Meiryo UI" panose="020B0604030504040204" pitchFamily="50" charset="-128"/>
                <a:ea typeface="Meiryo UI" panose="020B0604030504040204" pitchFamily="50" charset="-128"/>
              </a:rPr>
              <a:t>REST calls</a:t>
            </a:r>
            <a:endParaRPr lang="ja-JP" altLang="en-US" sz="681" dirty="0">
              <a:solidFill>
                <a:srgbClr val="000000"/>
              </a:solidFill>
              <a:latin typeface="Meiryo UI" panose="020B0604030504040204" pitchFamily="50" charset="-128"/>
              <a:ea typeface="Meiryo UI" panose="020B0604030504040204" pitchFamily="50" charset="-128"/>
            </a:endParaRPr>
          </a:p>
        </p:txBody>
      </p:sp>
      <p:sp>
        <p:nvSpPr>
          <p:cNvPr id="35" name="山形 34"/>
          <p:cNvSpPr/>
          <p:nvPr/>
        </p:nvSpPr>
        <p:spPr>
          <a:xfrm>
            <a:off x="6357818" y="3155076"/>
            <a:ext cx="563779" cy="344013"/>
          </a:xfrm>
          <a:prstGeom prst="chevron">
            <a:avLst>
              <a:gd name="adj" fmla="val 33495"/>
            </a:avLst>
          </a:prstGeom>
          <a:solidFill>
            <a:srgbClr val="FFFFFF"/>
          </a:solidFill>
          <a:ln w="25400" cap="flat" cmpd="sng" algn="ctr">
            <a:solidFill>
              <a:srgbClr val="2D2DB9">
                <a:lumMod val="50000"/>
              </a:srgbClr>
            </a:solidFill>
            <a:prstDash val="solid"/>
          </a:ln>
          <a:effectLst/>
        </p:spPr>
        <p:txBody>
          <a:bodyPr wrap="none" rtlCol="0" anchor="ctr"/>
          <a:lstStyle/>
          <a:p>
            <a:pPr defTabSz="779173">
              <a:defRPr/>
            </a:pPr>
            <a:r>
              <a:rPr kumimoji="0" lang="ja-JP" altLang="en-US"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a:t>
            </a:r>
            <a:br>
              <a:rPr kumimoji="0" lang="en-US" altLang="ja-JP"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a:t>
            </a:r>
            <a:endParaRPr kumimoji="0" lang="en-US" altLang="ja-JP" sz="1023"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矢印コネクタ 35"/>
          <p:cNvCxnSpPr>
            <a:stCxn id="35" idx="0"/>
          </p:cNvCxnSpPr>
          <p:nvPr/>
        </p:nvCxnSpPr>
        <p:spPr bwMode="auto">
          <a:xfrm flipV="1">
            <a:off x="6582091" y="2786808"/>
            <a:ext cx="0" cy="368268"/>
          </a:xfrm>
          <a:prstGeom prst="straightConnector1">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正方形/長方形 36"/>
          <p:cNvSpPr/>
          <p:nvPr/>
        </p:nvSpPr>
        <p:spPr bwMode="auto">
          <a:xfrm>
            <a:off x="6357818" y="2545828"/>
            <a:ext cx="469136" cy="24097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通知</a:t>
            </a:r>
          </a:p>
        </p:txBody>
      </p:sp>
      <p:sp>
        <p:nvSpPr>
          <p:cNvPr id="38" name="正方形/長方形 37"/>
          <p:cNvSpPr/>
          <p:nvPr/>
        </p:nvSpPr>
        <p:spPr bwMode="auto">
          <a:xfrm>
            <a:off x="1669312" y="2544349"/>
            <a:ext cx="469136" cy="24097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申込</a:t>
            </a:r>
          </a:p>
        </p:txBody>
      </p:sp>
      <p:cxnSp>
        <p:nvCxnSpPr>
          <p:cNvPr id="39" name="直線矢印コネクタ 38"/>
          <p:cNvCxnSpPr>
            <a:stCxn id="38" idx="2"/>
          </p:cNvCxnSpPr>
          <p:nvPr/>
        </p:nvCxnSpPr>
        <p:spPr bwMode="auto">
          <a:xfrm>
            <a:off x="1903878" y="2785326"/>
            <a:ext cx="0" cy="391104"/>
          </a:xfrm>
          <a:prstGeom prst="straightConnector1">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山形 39"/>
          <p:cNvSpPr/>
          <p:nvPr/>
        </p:nvSpPr>
        <p:spPr>
          <a:xfrm>
            <a:off x="4339664" y="3662402"/>
            <a:ext cx="644694" cy="344013"/>
          </a:xfrm>
          <a:prstGeom prst="chevron">
            <a:avLst>
              <a:gd name="adj" fmla="val 33495"/>
            </a:avLst>
          </a:prstGeom>
          <a:solidFill>
            <a:srgbClr val="FFFFFF"/>
          </a:solidFill>
          <a:ln w="25400" cap="flat" cmpd="sng" algn="ctr">
            <a:solidFill>
              <a:srgbClr val="2D2DB9">
                <a:lumMod val="50000"/>
              </a:srgbClr>
            </a:solidFill>
            <a:prstDash val="solid"/>
          </a:ln>
          <a:effectLst/>
        </p:spPr>
        <p:txBody>
          <a:bodyPr wrap="none" rtlCol="0" anchor="ctr"/>
          <a:lstStyle/>
          <a:p>
            <a:pPr defTabSz="779173">
              <a:defRPr/>
            </a:pPr>
            <a:r>
              <a:rPr kumimoji="0" lang="ja-JP" altLang="en-US"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発注</a:t>
            </a:r>
            <a:r>
              <a:rPr kumimoji="0" lang="en-US" altLang="ja-JP"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p>
        </p:txBody>
      </p:sp>
      <p:sp>
        <p:nvSpPr>
          <p:cNvPr id="41" name="山形 40"/>
          <p:cNvSpPr/>
          <p:nvPr/>
        </p:nvSpPr>
        <p:spPr>
          <a:xfrm>
            <a:off x="4980744" y="3667184"/>
            <a:ext cx="644694" cy="344013"/>
          </a:xfrm>
          <a:prstGeom prst="chevron">
            <a:avLst>
              <a:gd name="adj" fmla="val 33495"/>
            </a:avLst>
          </a:prstGeom>
          <a:solidFill>
            <a:srgbClr val="FFFFFF"/>
          </a:solidFill>
          <a:ln w="25400" cap="flat" cmpd="sng" algn="ctr">
            <a:solidFill>
              <a:srgbClr val="2D2DB9">
                <a:lumMod val="50000"/>
              </a:srgbClr>
            </a:solidFill>
            <a:prstDash val="solid"/>
          </a:ln>
          <a:effectLst/>
        </p:spPr>
        <p:txBody>
          <a:bodyPr wrap="none" rtlCol="0" anchor="ctr"/>
          <a:lstStyle/>
          <a:p>
            <a:pPr defTabSz="779173">
              <a:defRPr/>
            </a:pPr>
            <a:r>
              <a:rPr kumimoji="0" lang="ja-JP" altLang="en-US"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発注</a:t>
            </a:r>
            <a:r>
              <a:rPr kumimoji="0" lang="en-US" altLang="ja-JP"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a:t>
            </a:r>
          </a:p>
        </p:txBody>
      </p:sp>
      <p:sp>
        <p:nvSpPr>
          <p:cNvPr id="42" name="山形 41"/>
          <p:cNvSpPr/>
          <p:nvPr/>
        </p:nvSpPr>
        <p:spPr>
          <a:xfrm>
            <a:off x="5641776" y="3667184"/>
            <a:ext cx="644694" cy="344013"/>
          </a:xfrm>
          <a:prstGeom prst="chevron">
            <a:avLst>
              <a:gd name="adj" fmla="val 33495"/>
            </a:avLst>
          </a:prstGeom>
          <a:solidFill>
            <a:srgbClr val="FFFFFF"/>
          </a:solidFill>
          <a:ln w="25400" cap="flat" cmpd="sng" algn="ctr">
            <a:solidFill>
              <a:srgbClr val="2D2DB9">
                <a:lumMod val="50000"/>
              </a:srgbClr>
            </a:solidFill>
            <a:prstDash val="solid"/>
          </a:ln>
          <a:effectLst/>
        </p:spPr>
        <p:txBody>
          <a:bodyPr wrap="none" rtlCol="0" anchor="ctr"/>
          <a:lstStyle/>
          <a:p>
            <a:pPr defTabSz="779173">
              <a:defRPr/>
            </a:pPr>
            <a:r>
              <a:rPr kumimoji="0" lang="ja-JP" altLang="en-US"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発注</a:t>
            </a:r>
            <a:r>
              <a:rPr kumimoji="0" lang="en-US" altLang="ja-JP" sz="852"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t>
            </a:r>
          </a:p>
        </p:txBody>
      </p:sp>
      <p:cxnSp>
        <p:nvCxnSpPr>
          <p:cNvPr id="43" name="カギ線コネクタ 42"/>
          <p:cNvCxnSpPr>
            <a:stCxn id="42" idx="3"/>
            <a:endCxn id="35" idx="2"/>
          </p:cNvCxnSpPr>
          <p:nvPr/>
        </p:nvCxnSpPr>
        <p:spPr bwMode="auto">
          <a:xfrm flipV="1">
            <a:off x="6286467" y="3499090"/>
            <a:ext cx="295625" cy="340101"/>
          </a:xfrm>
          <a:prstGeom prst="bentConnector2">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カギ線コネクタ 43"/>
          <p:cNvCxnSpPr>
            <a:endCxn id="40" idx="1"/>
          </p:cNvCxnSpPr>
          <p:nvPr/>
        </p:nvCxnSpPr>
        <p:spPr bwMode="auto">
          <a:xfrm rot="16200000" flipH="1">
            <a:off x="3538268" y="2917790"/>
            <a:ext cx="326090" cy="1507149"/>
          </a:xfrm>
          <a:prstGeom prst="bentConnector2">
            <a:avLst/>
          </a:prstGeom>
          <a:solidFill>
            <a:srgbClr val="D2F0F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線吹き出し 1 (枠付き) 44"/>
          <p:cNvSpPr/>
          <p:nvPr/>
        </p:nvSpPr>
        <p:spPr bwMode="auto">
          <a:xfrm flipH="1">
            <a:off x="6945927" y="4184132"/>
            <a:ext cx="1680004" cy="1602248"/>
          </a:xfrm>
          <a:prstGeom prst="borderCallout1">
            <a:avLst>
              <a:gd name="adj1" fmla="val 47728"/>
              <a:gd name="adj2" fmla="val 99670"/>
              <a:gd name="adj3" fmla="val 52651"/>
              <a:gd name="adj4" fmla="val 127976"/>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各サービスプラットフォームとのやりとりは、標準</a:t>
            </a:r>
            <a:r>
              <a:rPr kumimoji="0" lang="en-US" altLang="ja-JP" sz="1193" kern="0" dirty="0">
                <a:solidFill>
                  <a:srgbClr val="000000"/>
                </a:solidFill>
                <a:latin typeface="Meiryo UI" panose="020B0604030504040204" pitchFamily="50" charset="-128"/>
                <a:ea typeface="Meiryo UI" panose="020B0604030504040204" pitchFamily="50" charset="-128"/>
              </a:rPr>
              <a:t>API</a:t>
            </a:r>
            <a:r>
              <a:rPr kumimoji="0" lang="ja-JP" altLang="en-US" sz="1193" kern="0" dirty="0">
                <a:solidFill>
                  <a:srgbClr val="000000"/>
                </a:solidFill>
                <a:latin typeface="Meiryo UI" panose="020B0604030504040204" pitchFamily="50" charset="-128"/>
                <a:ea typeface="Meiryo UI" panose="020B0604030504040204" pitchFamily="50" charset="-128"/>
              </a:rPr>
              <a:t>を用いて実現します。</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標準</a:t>
            </a:r>
            <a:r>
              <a:rPr kumimoji="0" lang="en-US" altLang="ja-JP" sz="1193" kern="0" dirty="0">
                <a:solidFill>
                  <a:srgbClr val="000000"/>
                </a:solidFill>
                <a:latin typeface="Meiryo UI" panose="020B0604030504040204" pitchFamily="50" charset="-128"/>
                <a:ea typeface="Meiryo UI" panose="020B0604030504040204" pitchFamily="50" charset="-128"/>
              </a:rPr>
              <a:t>API</a:t>
            </a:r>
            <a:r>
              <a:rPr kumimoji="0" lang="ja-JP" altLang="en-US" sz="1193" kern="0" dirty="0">
                <a:solidFill>
                  <a:srgbClr val="000000"/>
                </a:solidFill>
                <a:latin typeface="Meiryo UI" panose="020B0604030504040204" pitchFamily="50" charset="-128"/>
                <a:ea typeface="Meiryo UI" panose="020B0604030504040204" pitchFamily="50" charset="-128"/>
              </a:rPr>
              <a:t>に対応した</a:t>
            </a:r>
            <a:br>
              <a:rPr kumimoji="0" lang="en-US" altLang="ja-JP" sz="1193" kern="0" dirty="0">
                <a:solidFill>
                  <a:srgbClr val="000000"/>
                </a:solidFill>
                <a:latin typeface="Meiryo UI" panose="020B0604030504040204" pitchFamily="50" charset="-128"/>
                <a:ea typeface="Meiryo UI" panose="020B0604030504040204" pitchFamily="50" charset="-128"/>
              </a:rPr>
            </a:br>
            <a:r>
              <a:rPr kumimoji="0" lang="ja-JP" altLang="en-US" sz="1193" kern="0" dirty="0">
                <a:solidFill>
                  <a:srgbClr val="000000"/>
                </a:solidFill>
                <a:latin typeface="Meiryo UI" panose="020B0604030504040204" pitchFamily="50" charset="-128"/>
                <a:ea typeface="Meiryo UI" panose="020B0604030504040204" pitchFamily="50" charset="-128"/>
              </a:rPr>
              <a:t>サービスプラットフォームであれば、速やかにサービスの提供が可能です。</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46" name="線吹き出し 1 (枠付き) 45"/>
          <p:cNvSpPr/>
          <p:nvPr/>
        </p:nvSpPr>
        <p:spPr bwMode="auto">
          <a:xfrm flipH="1">
            <a:off x="3614203" y="2187149"/>
            <a:ext cx="1881992" cy="813843"/>
          </a:xfrm>
          <a:prstGeom prst="borderCallout1">
            <a:avLst>
              <a:gd name="adj1" fmla="val 101070"/>
              <a:gd name="adj2" fmla="val 54146"/>
              <a:gd name="adj3" fmla="val 128737"/>
              <a:gd name="adj4" fmla="val 35441"/>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発注プロセスの進捗確認ができます。サービス単位の</a:t>
            </a:r>
            <a:br>
              <a:rPr kumimoji="0" lang="en-US" altLang="ja-JP" sz="1193" kern="0" dirty="0">
                <a:solidFill>
                  <a:srgbClr val="000000"/>
                </a:solidFill>
                <a:latin typeface="Meiryo UI" panose="020B0604030504040204" pitchFamily="50" charset="-128"/>
                <a:ea typeface="Meiryo UI" panose="020B0604030504040204" pitchFamily="50" charset="-128"/>
              </a:rPr>
            </a:br>
            <a:r>
              <a:rPr kumimoji="0" lang="ja-JP" altLang="en-US" sz="1193" kern="0" dirty="0">
                <a:solidFill>
                  <a:srgbClr val="000000"/>
                </a:solidFill>
                <a:latin typeface="Meiryo UI" panose="020B0604030504040204" pitchFamily="50" charset="-128"/>
                <a:ea typeface="Meiryo UI" panose="020B0604030504040204" pitchFamily="50" charset="-128"/>
              </a:rPr>
              <a:t>進行状況も確認可能です。</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47" name="線吹き出し 1 (枠付き) 46"/>
          <p:cNvSpPr/>
          <p:nvPr/>
        </p:nvSpPr>
        <p:spPr bwMode="auto">
          <a:xfrm flipH="1">
            <a:off x="6945931" y="2633172"/>
            <a:ext cx="1680004" cy="1020139"/>
          </a:xfrm>
          <a:prstGeom prst="borderCallout1">
            <a:avLst>
              <a:gd name="adj1" fmla="val 50689"/>
              <a:gd name="adj2" fmla="val 108558"/>
              <a:gd name="adj3" fmla="val 34430"/>
              <a:gd name="adj4" fmla="val 99894"/>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顧客に販売した商品　</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単位に、提供完了した旨の通知が可能です。</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48" name="正方形/長方形 47"/>
          <p:cNvSpPr/>
          <p:nvPr/>
        </p:nvSpPr>
        <p:spPr bwMode="auto">
          <a:xfrm>
            <a:off x="1674796" y="3591853"/>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顧客</a:t>
            </a:r>
          </a:p>
        </p:txBody>
      </p:sp>
      <p:sp>
        <p:nvSpPr>
          <p:cNvPr id="49" name="正方形/長方形 48"/>
          <p:cNvSpPr/>
          <p:nvPr/>
        </p:nvSpPr>
        <p:spPr bwMode="auto">
          <a:xfrm>
            <a:off x="1932666" y="3881853"/>
            <a:ext cx="905332" cy="2264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023" kern="0" dirty="0">
                <a:solidFill>
                  <a:srgbClr val="000000"/>
                </a:solidFill>
                <a:latin typeface="Meiryo UI" panose="020B0604030504040204" pitchFamily="50" charset="-128"/>
                <a:ea typeface="Meiryo UI" panose="020B0604030504040204" pitchFamily="50" charset="-128"/>
              </a:rPr>
              <a:t>バンドル商品</a:t>
            </a:r>
          </a:p>
        </p:txBody>
      </p:sp>
    </p:spTree>
    <p:extLst>
      <p:ext uri="{BB962C8B-B14F-4D97-AF65-F5344CB8AC3E}">
        <p14:creationId xmlns:p14="http://schemas.microsoft.com/office/powerpoint/2010/main" val="139903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98644" y="33976"/>
            <a:ext cx="8872178" cy="826291"/>
          </a:xfrm>
        </p:spPr>
        <p:txBody>
          <a:bodyPr>
            <a:noAutofit/>
          </a:bodyPr>
          <a:lstStyle/>
          <a:p>
            <a:r>
              <a:rPr lang="ja-JP" altLang="en-US" sz="2800" dirty="0">
                <a:latin typeface="Meiryo UI" panose="020B0604030504040204" pitchFamily="50" charset="-128"/>
                <a:ea typeface="Meiryo UI" panose="020B0604030504040204" pitchFamily="50" charset="-128"/>
              </a:rPr>
              <a:t>②</a:t>
            </a:r>
            <a:r>
              <a:rPr lang="en-US" altLang="ja-JP" sz="2800" dirty="0">
                <a:latin typeface="Meiryo UI" panose="020B0604030504040204" pitchFamily="50" charset="-128"/>
                <a:ea typeface="Meiryo UI" panose="020B0604030504040204" pitchFamily="50" charset="-128"/>
              </a:rPr>
              <a:t>UX</a:t>
            </a:r>
            <a:r>
              <a:rPr lang="ja-JP" altLang="en-US" sz="2800" dirty="0">
                <a:latin typeface="Meiryo UI" panose="020B0604030504040204" pitchFamily="50" charset="-128"/>
                <a:ea typeface="Meiryo UI" panose="020B0604030504040204" pitchFamily="50" charset="-128"/>
              </a:rPr>
              <a:t>・自動化</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56472" y="2094397"/>
            <a:ext cx="2109873" cy="275909"/>
          </a:xfrm>
          <a:prstGeom prst="rect">
            <a:avLst/>
          </a:prstGeom>
          <a:noFill/>
        </p:spPr>
        <p:txBody>
          <a:bodyPr wrap="none" rtlCol="0">
            <a:spAutoFit/>
          </a:bodyPr>
          <a:lstStyle/>
          <a:p>
            <a:pPr>
              <a:defRPr/>
            </a:pPr>
            <a:r>
              <a:rPr lang="ja-JP" altLang="en-US" sz="1193" dirty="0">
                <a:solidFill>
                  <a:srgbClr val="000000"/>
                </a:solidFill>
                <a:latin typeface="Meiryo UI" panose="020B0604030504040204" pitchFamily="50" charset="-128"/>
                <a:ea typeface="Meiryo UI" panose="020B0604030504040204" pitchFamily="50" charset="-128"/>
              </a:rPr>
              <a:t>＜例：パートナーへの発注時＞</a:t>
            </a:r>
          </a:p>
        </p:txBody>
      </p:sp>
      <p:sp>
        <p:nvSpPr>
          <p:cNvPr id="5" name="正方形/長方形 4"/>
          <p:cNvSpPr/>
          <p:nvPr/>
        </p:nvSpPr>
        <p:spPr bwMode="auto">
          <a:xfrm>
            <a:off x="2194404" y="3310272"/>
            <a:ext cx="5674038" cy="2159214"/>
          </a:xfrm>
          <a:prstGeom prst="rect">
            <a:avLst/>
          </a:prstGeom>
          <a:solidFill>
            <a:sysClr val="window" lastClr="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a:defRPr/>
            </a:pPr>
            <a:endParaRPr kumimoji="0" lang="ja-JP" altLang="en-US" sz="2045"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6" name="Picture 5" descr="\\10.133.111.121\et_hanbai\2015\02_プロモーション\01_HP\01_運用\新クリップアート\20160325_LSから納品\20160325納品\クリップアート\PNG\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473" y="3652253"/>
            <a:ext cx="1538029" cy="153802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902536" y="5088749"/>
            <a:ext cx="793807" cy="275909"/>
          </a:xfrm>
          <a:prstGeom prst="rect">
            <a:avLst/>
          </a:prstGeom>
          <a:noFill/>
        </p:spPr>
        <p:txBody>
          <a:bodyPr wrap="none" rtlCol="0">
            <a:spAutoFit/>
          </a:bodyPr>
          <a:lstStyle/>
          <a:p>
            <a:pPr defTabSz="779173" eaLnBrk="0" hangingPunct="0">
              <a:spcBef>
                <a:spcPct val="5000"/>
              </a:spcBef>
              <a:defRPr/>
            </a:pPr>
            <a:r>
              <a:rPr lang="ja-JP" altLang="en-US" sz="119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営業担当</a:t>
            </a:r>
          </a:p>
        </p:txBody>
      </p:sp>
      <p:sp>
        <p:nvSpPr>
          <p:cNvPr id="8" name="角丸四角形吹き出し 7"/>
          <p:cNvSpPr/>
          <p:nvPr/>
        </p:nvSpPr>
        <p:spPr bwMode="auto">
          <a:xfrm>
            <a:off x="6647399" y="3766463"/>
            <a:ext cx="1888642" cy="1163737"/>
          </a:xfrm>
          <a:prstGeom prst="wedgeRoundRectCallout">
            <a:avLst>
              <a:gd name="adj1" fmla="val -24959"/>
              <a:gd name="adj2" fmla="val 20128"/>
              <a:gd name="adj3" fmla="val 16667"/>
            </a:avLst>
          </a:prstGeom>
          <a:solidFill>
            <a:sysClr val="window" lastClr="FFFFFF"/>
          </a:solidFill>
          <a:ln w="9525" cap="flat" cmpd="sng" algn="ctr">
            <a:solidFill>
              <a:srgbClr val="EEECE1"/>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1193" b="1" kern="0" dirty="0">
                <a:solidFill>
                  <a:srgbClr val="000000"/>
                </a:solidFill>
                <a:latin typeface="Meiryo UI" panose="020B0604030504040204" pitchFamily="50" charset="-128"/>
                <a:ea typeface="Meiryo UI" panose="020B0604030504040204" pitchFamily="50" charset="-128"/>
              </a:rPr>
              <a:t>【</a:t>
            </a:r>
            <a:r>
              <a:rPr kumimoji="0" lang="ja-JP" altLang="en-US" sz="1193" b="1" kern="0" dirty="0">
                <a:solidFill>
                  <a:srgbClr val="000000"/>
                </a:solidFill>
                <a:latin typeface="Meiryo UI" panose="020B0604030504040204" pitchFamily="50" charset="-128"/>
                <a:ea typeface="Meiryo UI" panose="020B0604030504040204" pitchFamily="50" charset="-128"/>
              </a:rPr>
              <a:t>手作業の自動化</a:t>
            </a:r>
            <a:r>
              <a:rPr kumimoji="0" lang="en-US" altLang="ja-JP" sz="1193" b="1" kern="0" dirty="0">
                <a:solidFill>
                  <a:srgbClr val="000000"/>
                </a:solidFill>
                <a:latin typeface="Meiryo UI" panose="020B0604030504040204" pitchFamily="50" charset="-128"/>
                <a:ea typeface="Meiryo UI" panose="020B0604030504040204" pitchFamily="50" charset="-128"/>
              </a:rPr>
              <a:t>】</a:t>
            </a: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　・チェック作業</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a:defRPr/>
            </a:pPr>
            <a:r>
              <a:rPr kumimoji="0" lang="ja-JP" altLang="en-US" sz="1193" kern="0" dirty="0">
                <a:solidFill>
                  <a:srgbClr val="000000"/>
                </a:solidFill>
                <a:latin typeface="Meiryo UI" panose="020B0604030504040204" pitchFamily="50" charset="-128"/>
                <a:ea typeface="Meiryo UI" panose="020B0604030504040204" pitchFamily="50" charset="-128"/>
              </a:rPr>
              <a:t>　・お客様へのメール通知</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　・データ作成　　など</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407279" y="3251828"/>
            <a:ext cx="846548" cy="214391"/>
          </a:xfrm>
          <a:prstGeom prst="rect">
            <a:avLst/>
          </a:prstGeom>
          <a:solidFill>
            <a:srgbClr val="BEE9FF"/>
          </a:solidFill>
          <a:ln w="9525" cap="flat" cmpd="sng" algn="ctr">
            <a:noFill/>
            <a:prstDash val="solid"/>
          </a:ln>
          <a:effectLst/>
        </p:spPr>
        <p:txBody>
          <a:bodyPr lIns="30675" tIns="30675" rIns="30675" bIns="30675" rtlCol="0" anchor="ctr"/>
          <a:lstStyle>
            <a:defPPr>
              <a:defRPr lang="ja-JP"/>
            </a:defPPr>
            <a:lvl1pPr algn="ctr">
              <a:defRPr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defTabSz="779173">
              <a:defRPr/>
            </a:pPr>
            <a:r>
              <a:rPr kumimoji="0" lang="ja-JP" altLang="en-US" sz="1023" b="1" kern="0" dirty="0">
                <a:solidFill>
                  <a:srgbClr val="2D2DB9">
                    <a:lumMod val="50000"/>
                  </a:srgbClr>
                </a:solidFill>
                <a:latin typeface="Meiryo UI" panose="020B0604030504040204" pitchFamily="50" charset="-128"/>
                <a:ea typeface="Meiryo UI" panose="020B0604030504040204" pitchFamily="50" charset="-128"/>
              </a:rPr>
              <a:t>改善ポイント</a:t>
            </a:r>
          </a:p>
        </p:txBody>
      </p:sp>
      <p:sp>
        <p:nvSpPr>
          <p:cNvPr id="10" name="角丸四角形吹き出し 9"/>
          <p:cNvSpPr/>
          <p:nvPr/>
        </p:nvSpPr>
        <p:spPr bwMode="auto">
          <a:xfrm>
            <a:off x="1424913" y="2391413"/>
            <a:ext cx="3403634" cy="756862"/>
          </a:xfrm>
          <a:prstGeom prst="wedgeRoundRectCallout">
            <a:avLst>
              <a:gd name="adj1" fmla="val 30422"/>
              <a:gd name="adj2" fmla="val 70579"/>
              <a:gd name="adj3" fmla="val 16667"/>
            </a:avLst>
          </a:prstGeom>
          <a:solidFill>
            <a:srgbClr val="D2F0FA"/>
          </a:solidFill>
          <a:ln w="38100" cap="flat" cmpd="sng" algn="ctr">
            <a:solidFill>
              <a:srgbClr val="EEECE1">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マニュアルレスで操作しやすい入力画面をご用意し、</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入力チェックを行うことで、</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オペレーションミスを防止</a:t>
            </a:r>
            <a:endPar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します。</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角丸四角形吹き出し 10"/>
          <p:cNvSpPr/>
          <p:nvPr/>
        </p:nvSpPr>
        <p:spPr bwMode="auto">
          <a:xfrm>
            <a:off x="5245080" y="2375000"/>
            <a:ext cx="2642977" cy="767066"/>
          </a:xfrm>
          <a:prstGeom prst="wedgeRoundRectCallout">
            <a:avLst>
              <a:gd name="adj1" fmla="val -41240"/>
              <a:gd name="adj2" fmla="val 71006"/>
              <a:gd name="adj3" fmla="val 16667"/>
            </a:avLst>
          </a:prstGeom>
          <a:solidFill>
            <a:srgbClr val="D2F0FA"/>
          </a:solidFill>
          <a:ln w="38100" cap="flat" cmpd="sng" algn="ctr">
            <a:solidFill>
              <a:srgbClr val="EEECE1">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バックヤード業務を自動化することで、</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ヒューマンエラーをなくし、</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営業活動の</a:t>
            </a:r>
            <a:endPar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効率化</a:t>
            </a: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が可能です。</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テキスト ボックス 11"/>
          <p:cNvSpPr txBox="1"/>
          <p:nvPr/>
        </p:nvSpPr>
        <p:spPr>
          <a:xfrm>
            <a:off x="3681927" y="5101142"/>
            <a:ext cx="614271" cy="275909"/>
          </a:xfrm>
          <a:prstGeom prst="rect">
            <a:avLst/>
          </a:prstGeom>
          <a:noFill/>
        </p:spPr>
        <p:txBody>
          <a:bodyPr wrap="none" rtlCol="0">
            <a:spAutoFit/>
          </a:bodyPr>
          <a:lstStyle/>
          <a:p>
            <a:pPr defTabSz="779173" eaLnBrk="0" hangingPunct="0">
              <a:spcBef>
                <a:spcPct val="5000"/>
              </a:spcBef>
              <a:defRPr/>
            </a:pPr>
            <a:r>
              <a:rPr lang="ja-JP" altLang="en-US" sz="119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a:t>
            </a:r>
          </a:p>
        </p:txBody>
      </p:sp>
      <p:sp>
        <p:nvSpPr>
          <p:cNvPr id="13" name="角丸四角形吹き出し 12"/>
          <p:cNvSpPr/>
          <p:nvPr/>
        </p:nvSpPr>
        <p:spPr bwMode="auto">
          <a:xfrm>
            <a:off x="1393736" y="3851254"/>
            <a:ext cx="1725224" cy="1137461"/>
          </a:xfrm>
          <a:prstGeom prst="wedgeRoundRectCallout">
            <a:avLst>
              <a:gd name="adj1" fmla="val -24959"/>
              <a:gd name="adj2" fmla="val 20128"/>
              <a:gd name="adj3" fmla="val 16667"/>
            </a:avLst>
          </a:prstGeom>
          <a:solidFill>
            <a:sysClr val="window" lastClr="FFFFFF"/>
          </a:solidFill>
          <a:ln w="9525" cap="flat" cmpd="sng" algn="ctr">
            <a:solidFill>
              <a:srgbClr val="EEECE1"/>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a:defRPr/>
            </a:pPr>
            <a:r>
              <a:rPr kumimoji="0" lang="en-US" altLang="ja-JP" sz="1193" b="1" kern="0" dirty="0">
                <a:solidFill>
                  <a:srgbClr val="000000"/>
                </a:solidFill>
                <a:latin typeface="Meiryo UI" panose="020B0604030504040204" pitchFamily="50" charset="-128"/>
                <a:ea typeface="Meiryo UI" panose="020B0604030504040204" pitchFamily="50" charset="-128"/>
              </a:rPr>
              <a:t>【</a:t>
            </a:r>
            <a:r>
              <a:rPr kumimoji="0" lang="ja-JP" altLang="en-US" sz="1193" b="1" kern="0" dirty="0">
                <a:solidFill>
                  <a:srgbClr val="000000"/>
                </a:solidFill>
                <a:latin typeface="Meiryo UI" panose="020B0604030504040204" pitchFamily="50" charset="-128"/>
                <a:ea typeface="Meiryo UI" panose="020B0604030504040204" pitchFamily="50" charset="-128"/>
              </a:rPr>
              <a:t>操作性の高い</a:t>
            </a:r>
            <a:r>
              <a:rPr kumimoji="0" lang="en-US" altLang="ja-JP" sz="1193" b="1" kern="0" dirty="0">
                <a:solidFill>
                  <a:srgbClr val="000000"/>
                </a:solidFill>
                <a:latin typeface="Meiryo UI" panose="020B0604030504040204" pitchFamily="50" charset="-128"/>
                <a:ea typeface="Meiryo UI" panose="020B0604030504040204" pitchFamily="50" charset="-128"/>
              </a:rPr>
              <a:t>UI】</a:t>
            </a:r>
          </a:p>
          <a:p>
            <a:pPr>
              <a:defRPr/>
            </a:pPr>
            <a:r>
              <a:rPr kumimoji="0" lang="ja-JP" altLang="en-US" sz="1193" kern="0" dirty="0">
                <a:solidFill>
                  <a:srgbClr val="000000"/>
                </a:solidFill>
                <a:latin typeface="Meiryo UI" panose="020B0604030504040204" pitchFamily="50" charset="-128"/>
                <a:ea typeface="Meiryo UI" panose="020B0604030504040204" pitchFamily="50" charset="-128"/>
              </a:rPr>
              <a:t>・プロセスに沿って</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a:defRPr/>
            </a:pPr>
            <a:r>
              <a:rPr kumimoji="0" lang="ja-JP" altLang="en-US" sz="1193" kern="0" dirty="0">
                <a:solidFill>
                  <a:srgbClr val="000000"/>
                </a:solidFill>
                <a:latin typeface="Meiryo UI" panose="020B0604030504040204" pitchFamily="50" charset="-128"/>
                <a:ea typeface="Meiryo UI" panose="020B0604030504040204" pitchFamily="50" charset="-128"/>
              </a:rPr>
              <a:t>　アクティブ箇所が移動</a:t>
            </a:r>
          </a:p>
          <a:p>
            <a:pPr>
              <a:defRPr/>
            </a:pPr>
            <a:r>
              <a:rPr kumimoji="0" lang="ja-JP" altLang="en-US" sz="1193" kern="0" dirty="0">
                <a:solidFill>
                  <a:srgbClr val="000000"/>
                </a:solidFill>
                <a:latin typeface="Meiryo UI" panose="020B0604030504040204" pitchFamily="50" charset="-128"/>
                <a:ea typeface="Meiryo UI" panose="020B0604030504040204" pitchFamily="50" charset="-128"/>
              </a:rPr>
              <a:t>・触れるべき箇所が明解</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3232030" y="3781456"/>
            <a:ext cx="1164496" cy="1295204"/>
          </a:xfrm>
          <a:prstGeom prst="rect">
            <a:avLst/>
          </a:prstGeom>
        </p:spPr>
      </p:pic>
      <p:sp>
        <p:nvSpPr>
          <p:cNvPr id="15" name="雲形吹き出し 14"/>
          <p:cNvSpPr/>
          <p:nvPr/>
        </p:nvSpPr>
        <p:spPr bwMode="auto">
          <a:xfrm>
            <a:off x="4145767" y="3608182"/>
            <a:ext cx="550269" cy="500224"/>
          </a:xfrm>
          <a:prstGeom prst="cloudCallout">
            <a:avLst>
              <a:gd name="adj1" fmla="val -42422"/>
              <a:gd name="adj2" fmla="val 47233"/>
            </a:avLst>
          </a:prstGeom>
          <a:solidFill>
            <a:sysClr val="window" lastClr="FFFFFF"/>
          </a:solidFill>
          <a:ln w="9525" cap="flat" cmpd="sng" algn="ctr">
            <a:solidFill>
              <a:srgbClr val="EEECE1"/>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pic>
        <p:nvPicPr>
          <p:cNvPr id="16" name="Picture 2" descr="E:\png\large\アイコン\078_電球（ひらめき）.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566" y="3633758"/>
            <a:ext cx="343578" cy="4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雲形吹き出し 16"/>
          <p:cNvSpPr/>
          <p:nvPr/>
        </p:nvSpPr>
        <p:spPr bwMode="auto">
          <a:xfrm>
            <a:off x="6041914" y="3577661"/>
            <a:ext cx="550269" cy="500224"/>
          </a:xfrm>
          <a:prstGeom prst="cloudCallout">
            <a:avLst>
              <a:gd name="adj1" fmla="val -42422"/>
              <a:gd name="adj2" fmla="val 47233"/>
            </a:avLst>
          </a:prstGeom>
          <a:solidFill>
            <a:sysClr val="window" lastClr="FFFFFF"/>
          </a:solidFill>
          <a:ln w="9525" cap="flat" cmpd="sng" algn="ctr">
            <a:solidFill>
              <a:srgbClr val="EEECE1"/>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pic>
        <p:nvPicPr>
          <p:cNvPr id="18" name="Picture 2" descr="E:\png\large\アイコン\078_電球（ひらめき）.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713" y="3603236"/>
            <a:ext cx="343578" cy="4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ホームベース 18"/>
          <p:cNvSpPr/>
          <p:nvPr/>
        </p:nvSpPr>
        <p:spPr bwMode="auto">
          <a:xfrm>
            <a:off x="2194404" y="5647525"/>
            <a:ext cx="1569265" cy="406122"/>
          </a:xfrm>
          <a:prstGeom prst="homePlate">
            <a:avLst/>
          </a:prstGeom>
          <a:gradFill flip="none" rotWithShape="1">
            <a:gsLst>
              <a:gs pos="0">
                <a:srgbClr val="F79646">
                  <a:lumMod val="60000"/>
                  <a:lumOff val="40000"/>
                </a:srgbClr>
              </a:gs>
              <a:gs pos="57000">
                <a:srgbClr val="77D4ED"/>
              </a:gs>
              <a:gs pos="100000">
                <a:srgbClr val="BEE9FF"/>
              </a:gs>
            </a:gsLst>
            <a:lin ang="10800000" scaled="1"/>
            <a:tileRect/>
          </a:gradFill>
          <a:ln w="25400" cap="flat" cmpd="sng" algn="ctr">
            <a:solidFill>
              <a:sysClr val="window" lastClr="FFFFFF">
                <a:alpha val="70000"/>
              </a:sysClr>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FFFFFF"/>
                </a:solidFill>
                <a:latin typeface="Meiryo UI" panose="020B0604030504040204" pitchFamily="50" charset="-128"/>
                <a:ea typeface="Meiryo UI" panose="020B0604030504040204" pitchFamily="50" charset="-128"/>
              </a:rPr>
              <a:t>商品管理</a:t>
            </a:r>
          </a:p>
        </p:txBody>
      </p:sp>
      <p:sp>
        <p:nvSpPr>
          <p:cNvPr id="20" name="山形 19"/>
          <p:cNvSpPr/>
          <p:nvPr/>
        </p:nvSpPr>
        <p:spPr bwMode="auto">
          <a:xfrm>
            <a:off x="3548024" y="5647525"/>
            <a:ext cx="1626880" cy="406122"/>
          </a:xfrm>
          <a:prstGeom prst="chevron">
            <a:avLst/>
          </a:prstGeom>
          <a:gradFill flip="none" rotWithShape="1">
            <a:gsLst>
              <a:gs pos="0">
                <a:srgbClr val="F79646">
                  <a:lumMod val="60000"/>
                  <a:lumOff val="40000"/>
                </a:srgbClr>
              </a:gs>
              <a:gs pos="57000">
                <a:srgbClr val="77D4ED"/>
              </a:gs>
              <a:gs pos="100000">
                <a:srgbClr val="BEE9FF"/>
              </a:gs>
            </a:gsLst>
            <a:lin ang="10800000" scaled="1"/>
            <a:tileRect/>
          </a:gradFill>
          <a:ln w="25400" cap="flat" cmpd="sng" algn="ctr">
            <a:solidFill>
              <a:sysClr val="window" lastClr="FFFFFF">
                <a:alpha val="70000"/>
              </a:sysClr>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a:defRPr/>
            </a:pPr>
            <a:r>
              <a:rPr kumimoji="0" lang="ja-JP" altLang="en-US" sz="1193" b="1" kern="0" dirty="0">
                <a:solidFill>
                  <a:srgbClr val="FFFFFF"/>
                </a:solidFill>
                <a:latin typeface="Meiryo UI" panose="020B0604030504040204" pitchFamily="50" charset="-128"/>
                <a:ea typeface="Meiryo UI" panose="020B0604030504040204" pitchFamily="50" charset="-128"/>
              </a:rPr>
              <a:t>顧客管理</a:t>
            </a:r>
          </a:p>
        </p:txBody>
      </p:sp>
      <p:sp>
        <p:nvSpPr>
          <p:cNvPr id="21" name="山形 20"/>
          <p:cNvSpPr/>
          <p:nvPr/>
        </p:nvSpPr>
        <p:spPr bwMode="auto">
          <a:xfrm>
            <a:off x="4977045" y="5647522"/>
            <a:ext cx="1533246" cy="406122"/>
          </a:xfrm>
          <a:prstGeom prst="chevron">
            <a:avLst/>
          </a:prstGeom>
          <a:gradFill flip="none" rotWithShape="1">
            <a:gsLst>
              <a:gs pos="0">
                <a:srgbClr val="F79646">
                  <a:lumMod val="60000"/>
                  <a:lumOff val="40000"/>
                </a:srgbClr>
              </a:gs>
              <a:gs pos="57000">
                <a:srgbClr val="77D4ED"/>
              </a:gs>
              <a:gs pos="100000">
                <a:srgbClr val="BEE9FF"/>
              </a:gs>
            </a:gsLst>
            <a:lin ang="10800000" scaled="1"/>
            <a:tileRect/>
          </a:gradFill>
          <a:ln w="25400" cap="flat" cmpd="sng" algn="ctr">
            <a:solidFill>
              <a:sysClr val="window" lastClr="FFFFFF">
                <a:alpha val="70000"/>
              </a:sysClr>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a:lnSpc>
                <a:spcPct val="90000"/>
              </a:lnSpc>
              <a:defRPr/>
            </a:pPr>
            <a:r>
              <a:rPr kumimoji="0" lang="ja-JP" altLang="en-US" sz="1193" b="1" kern="0" dirty="0">
                <a:solidFill>
                  <a:srgbClr val="FFFFFF"/>
                </a:solidFill>
                <a:latin typeface="Meiryo UI" panose="020B0604030504040204" pitchFamily="50" charset="-128"/>
                <a:ea typeface="Meiryo UI" panose="020B0604030504040204" pitchFamily="50" charset="-128"/>
              </a:rPr>
              <a:t>注文管理</a:t>
            </a:r>
          </a:p>
        </p:txBody>
      </p:sp>
      <p:sp>
        <p:nvSpPr>
          <p:cNvPr id="22" name="山形 21"/>
          <p:cNvSpPr/>
          <p:nvPr/>
        </p:nvSpPr>
        <p:spPr bwMode="auto">
          <a:xfrm>
            <a:off x="6228598" y="5637687"/>
            <a:ext cx="1495073" cy="406122"/>
          </a:xfrm>
          <a:prstGeom prst="chevron">
            <a:avLst/>
          </a:prstGeom>
          <a:gradFill flip="none" rotWithShape="1">
            <a:gsLst>
              <a:gs pos="0">
                <a:srgbClr val="F79646">
                  <a:lumMod val="60000"/>
                  <a:lumOff val="40000"/>
                </a:srgbClr>
              </a:gs>
              <a:gs pos="57000">
                <a:srgbClr val="77D4ED"/>
              </a:gs>
              <a:gs pos="100000">
                <a:srgbClr val="BEE9FF"/>
              </a:gs>
            </a:gsLst>
            <a:lin ang="10800000" scaled="1"/>
            <a:tileRect/>
          </a:gradFill>
          <a:ln w="25400" cap="flat" cmpd="sng" algn="ctr">
            <a:solidFill>
              <a:sysClr val="window" lastClr="FFFFFF">
                <a:alpha val="70000"/>
              </a:sysClr>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a:lnSpc>
                <a:spcPct val="90000"/>
              </a:lnSpc>
              <a:defRPr/>
            </a:pPr>
            <a:r>
              <a:rPr kumimoji="0" lang="ja-JP" altLang="en-US" sz="1193" b="1" kern="0" dirty="0">
                <a:solidFill>
                  <a:srgbClr val="FFFFFF"/>
                </a:solidFill>
                <a:latin typeface="Meiryo UI" panose="020B0604030504040204" pitchFamily="50" charset="-128"/>
                <a:ea typeface="Meiryo UI" panose="020B0604030504040204" pitchFamily="50" charset="-128"/>
              </a:rPr>
              <a:t>料金計算</a:t>
            </a:r>
          </a:p>
        </p:txBody>
      </p:sp>
      <p:sp>
        <p:nvSpPr>
          <p:cNvPr id="23" name="正方形/長方形 22"/>
          <p:cNvSpPr/>
          <p:nvPr/>
        </p:nvSpPr>
        <p:spPr>
          <a:xfrm>
            <a:off x="281353" y="1002230"/>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a:defRPr/>
            </a:pPr>
            <a:r>
              <a:rPr lang="ja-JP" altLang="en-US" sz="1477" dirty="0">
                <a:solidFill>
                  <a:prstClr val="black"/>
                </a:solidFill>
                <a:latin typeface="Meiryo UI" panose="020B0604030504040204" pitchFamily="50" charset="-128"/>
                <a:ea typeface="Meiryo UI" panose="020B0604030504040204" pitchFamily="50" charset="-128"/>
              </a:rPr>
              <a:t>操作性の高い</a:t>
            </a:r>
            <a:r>
              <a:rPr lang="en-US" altLang="ja-JP" sz="1477" dirty="0">
                <a:solidFill>
                  <a:prstClr val="black"/>
                </a:solidFill>
                <a:latin typeface="Meiryo UI" panose="020B0604030504040204" pitchFamily="50" charset="-128"/>
                <a:ea typeface="Meiryo UI" panose="020B0604030504040204" pitchFamily="50" charset="-128"/>
              </a:rPr>
              <a:t>UI</a:t>
            </a:r>
            <a:r>
              <a:rPr lang="ja-JP" altLang="en-US" sz="1477" dirty="0">
                <a:solidFill>
                  <a:prstClr val="black"/>
                </a:solidFill>
                <a:latin typeface="Meiryo UI" panose="020B0604030504040204" pitchFamily="50" charset="-128"/>
                <a:ea typeface="Meiryo UI" panose="020B0604030504040204" pitchFamily="50" charset="-128"/>
              </a:rPr>
              <a:t>とシステム連携・自動化による業務効率性向上します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直観的な操作性を考慮した</a:t>
            </a:r>
            <a:r>
              <a:rPr lang="en-US" altLang="ja-JP" sz="1477" dirty="0">
                <a:solidFill>
                  <a:prstClr val="black"/>
                </a:solidFill>
                <a:latin typeface="Meiryo UI" panose="020B0604030504040204" pitchFamily="50" charset="-128"/>
                <a:ea typeface="Meiryo UI" panose="020B0604030504040204" pitchFamily="50" charset="-128"/>
              </a:rPr>
              <a:t>UI</a:t>
            </a:r>
            <a:r>
              <a:rPr lang="ja-JP" altLang="en-US" sz="1477" dirty="0">
                <a:solidFill>
                  <a:prstClr val="black"/>
                </a:solidFill>
                <a:latin typeface="Meiryo UI" panose="020B0604030504040204" pitchFamily="50" charset="-128"/>
                <a:ea typeface="Meiryo UI" panose="020B0604030504040204" pitchFamily="50" charset="-128"/>
              </a:rPr>
              <a:t>をご提供するとともに、人手による手動業務を可能な限り自動化します。</a:t>
            </a:r>
          </a:p>
        </p:txBody>
      </p:sp>
    </p:spTree>
    <p:extLst>
      <p:ext uri="{BB962C8B-B14F-4D97-AF65-F5344CB8AC3E}">
        <p14:creationId xmlns:p14="http://schemas.microsoft.com/office/powerpoint/2010/main" val="40941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27853" y="1"/>
            <a:ext cx="8872178" cy="822638"/>
          </a:xfrm>
        </p:spPr>
        <p:txBody>
          <a:bodyPr vert="horz" lIns="91440" tIns="45720" rIns="91440" bIns="45720" rtlCol="0" anchor="ctr">
            <a:noAutofit/>
          </a:bodyPr>
          <a:lstStyle/>
          <a:p>
            <a:r>
              <a:rPr lang="ja-JP" altLang="en-US" sz="2800" dirty="0"/>
              <a:t>②</a:t>
            </a:r>
            <a:r>
              <a:rPr lang="en-US" altLang="ja-JP" sz="2800" dirty="0"/>
              <a:t>UX</a:t>
            </a:r>
            <a:r>
              <a:rPr lang="ja-JP" altLang="en-US" sz="2800" dirty="0"/>
              <a:t>・自動化 詳細</a:t>
            </a:r>
            <a:r>
              <a:rPr lang="en-US" altLang="ja-JP" sz="2800" dirty="0"/>
              <a:t>(PC</a:t>
            </a:r>
            <a:r>
              <a:rPr lang="ja-JP" altLang="en-US" sz="2800" dirty="0"/>
              <a:t>画面</a:t>
            </a:r>
            <a:r>
              <a:rPr lang="en-US" altLang="ja-JP" sz="2800" dirty="0"/>
              <a:t>)</a:t>
            </a:r>
            <a:endParaRPr lang="ja-JP" altLang="en-US" sz="2800" dirty="0"/>
          </a:p>
        </p:txBody>
      </p:sp>
      <p:sp>
        <p:nvSpPr>
          <p:cNvPr id="4" name="正方形/長方形 3"/>
          <p:cNvSpPr/>
          <p:nvPr/>
        </p:nvSpPr>
        <p:spPr>
          <a:xfrm>
            <a:off x="281353" y="1054058"/>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本サービスの画面は、ユーザが直感的に業務を進めることができる仕組みが備わっております。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入力項目の柔軟な追加・変更・並び替えも設定により対応可能であり、入力項目数が多く複雑な業務においても、誤投入や操作ミスを防ぎ、容易に作業が可能となっております。</a:t>
            </a:r>
          </a:p>
        </p:txBody>
      </p:sp>
      <p:grpSp>
        <p:nvGrpSpPr>
          <p:cNvPr id="5" name="グループ化 4"/>
          <p:cNvGrpSpPr/>
          <p:nvPr/>
        </p:nvGrpSpPr>
        <p:grpSpPr>
          <a:xfrm>
            <a:off x="727206" y="2171167"/>
            <a:ext cx="3987692" cy="2206855"/>
            <a:chOff x="2681289" y="3103554"/>
            <a:chExt cx="6975528" cy="3695699"/>
          </a:xfrm>
        </p:grpSpPr>
        <p:pic>
          <p:nvPicPr>
            <p:cNvPr id="6" name="図 5"/>
            <p:cNvPicPr>
              <a:picLocks noChangeAspect="1"/>
            </p:cNvPicPr>
            <p:nvPr/>
          </p:nvPicPr>
          <p:blipFill rotWithShape="1">
            <a:blip r:embed="rId2"/>
            <a:srcRect t="12831"/>
            <a:stretch/>
          </p:blipFill>
          <p:spPr>
            <a:xfrm>
              <a:off x="2681289" y="3103554"/>
              <a:ext cx="6975528" cy="3695699"/>
            </a:xfrm>
            <a:prstGeom prst="borderCallout1">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351" y="3139631"/>
              <a:ext cx="672482" cy="121031"/>
            </a:xfrm>
            <a:prstGeom prst="borderCallout1">
              <a:avLst/>
            </a:prstGeom>
          </p:spPr>
        </p:pic>
        <p:pic>
          <p:nvPicPr>
            <p:cNvPr id="8" name="図 7"/>
            <p:cNvPicPr>
              <a:picLocks noChangeAspect="1"/>
            </p:cNvPicPr>
            <p:nvPr/>
          </p:nvPicPr>
          <p:blipFill rotWithShape="1">
            <a:blip r:embed="rId4"/>
            <a:srcRect l="52370" t="97342" r="23612" b="-83"/>
            <a:stretch/>
          </p:blipFill>
          <p:spPr>
            <a:xfrm>
              <a:off x="8709278" y="6723017"/>
              <a:ext cx="936000" cy="72000"/>
            </a:xfrm>
            <a:prstGeom prst="borderCallout1">
              <a:avLst/>
            </a:prstGeom>
          </p:spPr>
        </p:pic>
      </p:grpSp>
      <p:pic>
        <p:nvPicPr>
          <p:cNvPr id="9" name="図 8"/>
          <p:cNvPicPr>
            <a:picLocks noChangeAspect="1"/>
          </p:cNvPicPr>
          <p:nvPr/>
        </p:nvPicPr>
        <p:blipFill rotWithShape="1">
          <a:blip r:embed="rId5"/>
          <a:srcRect l="6068" t="14106" r="5775"/>
          <a:stretch/>
        </p:blipFill>
        <p:spPr>
          <a:xfrm>
            <a:off x="1940756" y="2774355"/>
            <a:ext cx="3680946" cy="2286094"/>
          </a:xfrm>
          <a:prstGeom prst="rect">
            <a:avLst/>
          </a:prstGeom>
        </p:spPr>
      </p:pic>
      <p:pic>
        <p:nvPicPr>
          <p:cNvPr id="10" name="図 9"/>
          <p:cNvPicPr>
            <a:picLocks noChangeAspect="1"/>
          </p:cNvPicPr>
          <p:nvPr/>
        </p:nvPicPr>
        <p:blipFill rotWithShape="1">
          <a:blip r:embed="rId6"/>
          <a:srcRect l="6068" t="14335" r="5775"/>
          <a:stretch/>
        </p:blipFill>
        <p:spPr>
          <a:xfrm>
            <a:off x="3310397" y="3380947"/>
            <a:ext cx="3987692" cy="2469989"/>
          </a:xfrm>
          <a:prstGeom prst="rect">
            <a:avLst/>
          </a:prstGeom>
        </p:spPr>
      </p:pic>
      <p:sp>
        <p:nvSpPr>
          <p:cNvPr id="11" name="テキスト ボックス 31"/>
          <p:cNvSpPr txBox="1"/>
          <p:nvPr/>
        </p:nvSpPr>
        <p:spPr>
          <a:xfrm>
            <a:off x="3259224" y="2373112"/>
            <a:ext cx="2394102" cy="398042"/>
          </a:xfrm>
          <a:prstGeom prst="borderCallout1">
            <a:avLst>
              <a:gd name="adj1" fmla="val 103474"/>
              <a:gd name="adj2" fmla="val 12068"/>
              <a:gd name="adj3" fmla="val 159584"/>
              <a:gd name="adj4" fmla="val 2475"/>
            </a:avLst>
          </a:prstGeom>
          <a:solidFill>
            <a:srgbClr val="FFFFFF"/>
          </a:solidFill>
          <a:ln w="28575">
            <a:solidFill>
              <a:srgbClr val="002060"/>
            </a:solidFill>
          </a:ln>
          <a:effectLst>
            <a:glow rad="63500">
              <a:srgbClr val="FFFFFF">
                <a:satMod val="175000"/>
                <a:alpha val="40000"/>
              </a:srgbClr>
            </a:glow>
            <a:outerShdw blurRad="50800" dist="38100" dir="2700000" algn="tl" rotWithShape="0">
              <a:prstClr val="black">
                <a:alpha val="40000"/>
              </a:prstClr>
            </a:outerShdw>
          </a:effectLst>
        </p:spPr>
        <p:txBody>
          <a:bodyPr wrap="square" lIns="30675" tIns="30675" rIns="30675" bIns="30675" rtlCol="0" anchor="ctr">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1193" b="1" u="sng" dirty="0">
                <a:solidFill>
                  <a:srgbClr val="002060"/>
                </a:solidFill>
                <a:latin typeface="Meiryo UI" panose="020B0604030504040204" pitchFamily="50" charset="-128"/>
                <a:ea typeface="Meiryo UI" panose="020B0604030504040204" pitchFamily="50" charset="-128"/>
              </a:rPr>
              <a:t>業務プロセス毎に画面が遷移</a:t>
            </a:r>
            <a:r>
              <a:rPr lang="ja-JP" altLang="en-US" sz="1193" dirty="0">
                <a:solidFill>
                  <a:srgbClr val="000000"/>
                </a:solidFill>
                <a:latin typeface="Meiryo UI" panose="020B0604030504040204" pitchFamily="50" charset="-128"/>
                <a:ea typeface="Meiryo UI" panose="020B0604030504040204" pitchFamily="50" charset="-128"/>
              </a:rPr>
              <a:t>します。</a:t>
            </a:r>
            <a:endParaRPr lang="en-US" altLang="ja-JP" sz="1193" dirty="0">
              <a:solidFill>
                <a:srgbClr val="000000"/>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6"/>
          <a:srcRect l="6374" t="21379" r="66905" b="36001"/>
          <a:stretch/>
        </p:blipFill>
        <p:spPr>
          <a:xfrm>
            <a:off x="727206" y="4490488"/>
            <a:ext cx="1903656" cy="1935443"/>
          </a:xfrm>
          <a:prstGeom prst="rect">
            <a:avLst/>
          </a:prstGeom>
        </p:spPr>
      </p:pic>
      <p:sp>
        <p:nvSpPr>
          <p:cNvPr id="13" name="テキスト ボックス 31"/>
          <p:cNvSpPr txBox="1"/>
          <p:nvPr/>
        </p:nvSpPr>
        <p:spPr>
          <a:xfrm>
            <a:off x="2095360" y="4579970"/>
            <a:ext cx="2152001" cy="1685951"/>
          </a:xfrm>
          <a:prstGeom prst="borderCallout1">
            <a:avLst>
              <a:gd name="adj1" fmla="val 15301"/>
              <a:gd name="adj2" fmla="val -227"/>
              <a:gd name="adj3" fmla="val 46974"/>
              <a:gd name="adj4" fmla="val -27526"/>
            </a:avLst>
          </a:prstGeom>
          <a:solidFill>
            <a:srgbClr val="FFFFFF"/>
          </a:solidFill>
          <a:ln w="28575">
            <a:solidFill>
              <a:srgbClr val="002060"/>
            </a:solidFill>
          </a:ln>
          <a:effectLst>
            <a:glow rad="63500">
              <a:srgbClr val="FFFFFF">
                <a:satMod val="175000"/>
                <a:alpha val="40000"/>
              </a:srgbClr>
            </a:glow>
            <a:outerShdw blurRad="50800" dist="38100" dir="2700000" algn="tl" rotWithShape="0">
              <a:prstClr val="black">
                <a:alpha val="40000"/>
              </a:prstClr>
            </a:outerShdw>
          </a:effectLst>
        </p:spPr>
        <p:txBody>
          <a:bodyPr wrap="square" lIns="30675" tIns="30675" rIns="30675" bIns="30675" rtlCol="0" anchor="ctr">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1193" b="1" u="sng" dirty="0">
                <a:solidFill>
                  <a:srgbClr val="002060"/>
                </a:solidFill>
                <a:latin typeface="Meiryo UI" panose="020B0604030504040204" pitchFamily="50" charset="-128"/>
                <a:ea typeface="Meiryo UI" panose="020B0604030504040204" pitchFamily="50" charset="-128"/>
              </a:rPr>
              <a:t>入力規則</a:t>
            </a:r>
            <a:r>
              <a:rPr lang="ja-JP" altLang="en-US" sz="1193" dirty="0">
                <a:solidFill>
                  <a:srgbClr val="000000"/>
                </a:solidFill>
                <a:latin typeface="Meiryo UI" panose="020B0604030504040204" pitchFamily="50" charset="-128"/>
                <a:ea typeface="Meiryo UI" panose="020B0604030504040204" pitchFamily="50" charset="-128"/>
              </a:rPr>
              <a:t>に適合していない場合、エラーとすることが可能です。</a:t>
            </a:r>
            <a:endParaRPr lang="en-US" altLang="ja-JP" sz="1193" dirty="0">
              <a:solidFill>
                <a:srgbClr val="000000"/>
              </a:solidFill>
              <a:latin typeface="Meiryo UI" panose="020B0604030504040204" pitchFamily="50" charset="-128"/>
              <a:ea typeface="Meiryo UI" panose="020B0604030504040204" pitchFamily="50" charset="-128"/>
            </a:endParaRPr>
          </a:p>
          <a:p>
            <a:pPr algn="l" defTabSz="779173">
              <a:defRPr/>
            </a:pPr>
            <a:r>
              <a:rPr lang="ja-JP" altLang="en-US" sz="1193" dirty="0">
                <a:solidFill>
                  <a:srgbClr val="000000"/>
                </a:solidFill>
                <a:latin typeface="Meiryo UI" panose="020B0604030504040204" pitchFamily="50" charset="-128"/>
                <a:ea typeface="Meiryo UI" panose="020B0604030504040204" pitchFamily="50" charset="-128"/>
              </a:rPr>
              <a:t>また、必須項目の入力が完了していない状態では、次の画面に進むことはできません。</a:t>
            </a:r>
            <a:endParaRPr lang="en-US" altLang="ja-JP" sz="1193" dirty="0">
              <a:solidFill>
                <a:srgbClr val="000000"/>
              </a:solidFill>
              <a:latin typeface="Meiryo UI" panose="020B0604030504040204" pitchFamily="50" charset="-128"/>
              <a:ea typeface="Meiryo UI" panose="020B0604030504040204" pitchFamily="50" charset="-128"/>
            </a:endParaRPr>
          </a:p>
          <a:p>
            <a:pPr algn="l" defTabSz="779173">
              <a:defRPr/>
            </a:pPr>
            <a:r>
              <a:rPr lang="ja-JP" altLang="en-US" sz="1193" dirty="0">
                <a:solidFill>
                  <a:srgbClr val="000000"/>
                </a:solidFill>
                <a:latin typeface="Meiryo UI" panose="020B0604030504040204" pitchFamily="50" charset="-128"/>
                <a:ea typeface="Meiryo UI" panose="020B0604030504040204" pitchFamily="50" charset="-128"/>
              </a:rPr>
              <a:t>上記により</a:t>
            </a:r>
            <a:r>
              <a:rPr lang="ja-JP" altLang="en-US" sz="1193" b="1" u="sng" dirty="0">
                <a:solidFill>
                  <a:srgbClr val="002060"/>
                </a:solidFill>
                <a:latin typeface="Meiryo UI" panose="020B0604030504040204" pitchFamily="50" charset="-128"/>
                <a:ea typeface="Meiryo UI" panose="020B0604030504040204" pitchFamily="50" charset="-128"/>
              </a:rPr>
              <a:t>誤投入、誤操作の</a:t>
            </a:r>
            <a:br>
              <a:rPr lang="en-US" altLang="ja-JP" sz="1193" b="1" u="sng" dirty="0">
                <a:solidFill>
                  <a:srgbClr val="002060"/>
                </a:solidFill>
                <a:latin typeface="Meiryo UI" panose="020B0604030504040204" pitchFamily="50" charset="-128"/>
                <a:ea typeface="Meiryo UI" panose="020B0604030504040204" pitchFamily="50" charset="-128"/>
              </a:rPr>
            </a:br>
            <a:r>
              <a:rPr lang="ja-JP" altLang="en-US" sz="1193" b="1" u="sng" dirty="0">
                <a:solidFill>
                  <a:srgbClr val="002060"/>
                </a:solidFill>
                <a:latin typeface="Meiryo UI" panose="020B0604030504040204" pitchFamily="50" charset="-128"/>
                <a:ea typeface="Meiryo UI" panose="020B0604030504040204" pitchFamily="50" charset="-128"/>
              </a:rPr>
              <a:t>リスクをなくします</a:t>
            </a:r>
            <a:r>
              <a:rPr lang="ja-JP" altLang="en-US" sz="1193" dirty="0">
                <a:solidFill>
                  <a:srgbClr val="000000"/>
                </a:solidFill>
                <a:latin typeface="Meiryo UI" panose="020B0604030504040204" pitchFamily="50" charset="-128"/>
                <a:ea typeface="Meiryo UI" panose="020B0604030504040204" pitchFamily="50" charset="-128"/>
              </a:rPr>
              <a:t>。</a:t>
            </a:r>
            <a:endParaRPr lang="en-US" altLang="ja-JP" sz="119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31"/>
          <p:cNvSpPr txBox="1"/>
          <p:nvPr/>
        </p:nvSpPr>
        <p:spPr>
          <a:xfrm>
            <a:off x="6159863" y="2613252"/>
            <a:ext cx="1915815" cy="740051"/>
          </a:xfrm>
          <a:prstGeom prst="borderCallout1">
            <a:avLst>
              <a:gd name="adj1" fmla="val 17179"/>
              <a:gd name="adj2" fmla="val -442"/>
              <a:gd name="adj3" fmla="val 140876"/>
              <a:gd name="adj4" fmla="val -45565"/>
            </a:avLst>
          </a:prstGeom>
          <a:solidFill>
            <a:srgbClr val="FFFFFF"/>
          </a:solidFill>
          <a:ln w="28575">
            <a:solidFill>
              <a:srgbClr val="002060"/>
            </a:solidFill>
          </a:ln>
          <a:effectLst>
            <a:glow rad="63500">
              <a:srgbClr val="FFFFFF">
                <a:satMod val="175000"/>
                <a:alpha val="40000"/>
              </a:srgbClr>
            </a:glow>
            <a:outerShdw blurRad="50800" dist="38100" dir="2700000" algn="tl" rotWithShape="0">
              <a:prstClr val="black">
                <a:alpha val="40000"/>
              </a:prstClr>
            </a:outerShdw>
          </a:effectLst>
        </p:spPr>
        <p:txBody>
          <a:bodyPr wrap="square" lIns="30675" tIns="30675" rIns="30675" bIns="30675" rtlCol="0" anchor="ctr">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1193" dirty="0">
                <a:solidFill>
                  <a:srgbClr val="000000"/>
                </a:solidFill>
                <a:latin typeface="Meiryo UI" panose="020B0604030504040204" pitchFamily="50" charset="-128"/>
                <a:ea typeface="Meiryo UI" panose="020B0604030504040204" pitchFamily="50" charset="-128"/>
              </a:rPr>
              <a:t>個別項目の編集を行う場合、</a:t>
            </a:r>
            <a:r>
              <a:rPr lang="ja-JP" altLang="en-US" sz="1193" b="1" u="sng" dirty="0">
                <a:solidFill>
                  <a:srgbClr val="002060"/>
                </a:solidFill>
                <a:latin typeface="Meiryo UI" panose="020B0604030504040204" pitchFamily="50" charset="-128"/>
                <a:ea typeface="Meiryo UI" panose="020B0604030504040204" pitchFamily="50" charset="-128"/>
              </a:rPr>
              <a:t>編集箇所のみがアクティブ</a:t>
            </a:r>
            <a:r>
              <a:rPr lang="ja-JP" altLang="en-US" sz="1193" dirty="0">
                <a:solidFill>
                  <a:srgbClr val="000000"/>
                </a:solidFill>
                <a:latin typeface="Meiryo UI" panose="020B0604030504040204" pitchFamily="50" charset="-128"/>
                <a:ea typeface="Meiryo UI" panose="020B0604030504040204" pitchFamily="50" charset="-128"/>
              </a:rPr>
              <a:t>と</a:t>
            </a:r>
            <a:br>
              <a:rPr lang="en-US" altLang="ja-JP" sz="1193" dirty="0">
                <a:solidFill>
                  <a:srgbClr val="000000"/>
                </a:solidFill>
                <a:latin typeface="Meiryo UI" panose="020B0604030504040204" pitchFamily="50" charset="-128"/>
                <a:ea typeface="Meiryo UI" panose="020B0604030504040204" pitchFamily="50" charset="-128"/>
              </a:rPr>
            </a:br>
            <a:r>
              <a:rPr lang="ja-JP" altLang="en-US" sz="1193" dirty="0">
                <a:solidFill>
                  <a:srgbClr val="000000"/>
                </a:solidFill>
                <a:latin typeface="Meiryo UI" panose="020B0604030504040204" pitchFamily="50" charset="-128"/>
                <a:ea typeface="Meiryo UI" panose="020B0604030504040204" pitchFamily="50" charset="-128"/>
              </a:rPr>
              <a:t>なり、編集可能となります。</a:t>
            </a:r>
            <a:endParaRPr lang="en-US" altLang="ja-JP" sz="119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16522" y="6499956"/>
            <a:ext cx="2579552" cy="197105"/>
          </a:xfrm>
          <a:prstGeom prst="rect">
            <a:avLst/>
          </a:prstGeom>
          <a:noFill/>
        </p:spPr>
        <p:txBody>
          <a:bodyPr wrap="none" rtlCol="0">
            <a:spAutoFit/>
          </a:bodyPr>
          <a:lstStyle/>
          <a:p>
            <a:pPr defTabSz="779173">
              <a:defRPr/>
            </a:pPr>
            <a:r>
              <a:rPr lang="en-US" altLang="ja-JP" sz="681" dirty="0">
                <a:solidFill>
                  <a:srgbClr val="000000"/>
                </a:solidFill>
                <a:latin typeface="Meiryo UI" panose="020B0604030504040204" pitchFamily="50" charset="-128"/>
                <a:ea typeface="Meiryo UI" panose="020B0604030504040204" pitchFamily="50" charset="-128"/>
              </a:rPr>
              <a:t>※</a:t>
            </a:r>
            <a:r>
              <a:rPr lang="ja-JP" altLang="en-US" sz="681" dirty="0">
                <a:solidFill>
                  <a:srgbClr val="000000"/>
                </a:solidFill>
                <a:latin typeface="Meiryo UI" panose="020B0604030504040204" pitchFamily="50" charset="-128"/>
                <a:ea typeface="Meiryo UI" panose="020B0604030504040204" pitchFamily="50" charset="-128"/>
              </a:rPr>
              <a:t>本画面は開発中画面イメージであり、変更となる可能性があります。</a:t>
            </a:r>
          </a:p>
        </p:txBody>
      </p:sp>
      <p:sp>
        <p:nvSpPr>
          <p:cNvPr id="16" name="正方形/長方形 15"/>
          <p:cNvSpPr/>
          <p:nvPr/>
        </p:nvSpPr>
        <p:spPr bwMode="auto">
          <a:xfrm>
            <a:off x="2203088" y="2943325"/>
            <a:ext cx="398989" cy="96911"/>
          </a:xfrm>
          <a:prstGeom prst="rect">
            <a:avLst/>
          </a:prstGeom>
          <a:solidFill>
            <a:srgbClr val="2D2DB9">
              <a:lumMod val="50000"/>
            </a:srgbClr>
          </a:solidFill>
          <a:ln w="9525" cap="flat" cmpd="sng" algn="ctr">
            <a:no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753" y="3385824"/>
            <a:ext cx="384438" cy="72272"/>
          </a:xfrm>
          <a:prstGeom prst="borderCallout1">
            <a:avLst/>
          </a:prstGeom>
        </p:spPr>
      </p:pic>
      <p:pic>
        <p:nvPicPr>
          <p:cNvPr id="18" name="図 17"/>
          <p:cNvPicPr>
            <a:picLocks noChangeAspect="1"/>
          </p:cNvPicPr>
          <p:nvPr/>
        </p:nvPicPr>
        <p:blipFill rotWithShape="1">
          <a:blip r:embed="rId7"/>
          <a:srcRect l="6544" t="14095" r="6015"/>
          <a:stretch/>
        </p:blipFill>
        <p:spPr>
          <a:xfrm>
            <a:off x="4548947" y="3985349"/>
            <a:ext cx="3987692" cy="2497230"/>
          </a:xfrm>
          <a:prstGeom prst="rect">
            <a:avLst/>
          </a:prstGeom>
        </p:spPr>
      </p:pic>
      <p:sp>
        <p:nvSpPr>
          <p:cNvPr id="19" name="角丸四角形 18"/>
          <p:cNvSpPr/>
          <p:nvPr/>
        </p:nvSpPr>
        <p:spPr bwMode="auto">
          <a:xfrm>
            <a:off x="933752" y="2382538"/>
            <a:ext cx="655350" cy="172949"/>
          </a:xfrm>
          <a:prstGeom prst="roundRect">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20" name="角丸四角形 19"/>
          <p:cNvSpPr/>
          <p:nvPr/>
        </p:nvSpPr>
        <p:spPr bwMode="auto">
          <a:xfrm>
            <a:off x="5993816" y="4160271"/>
            <a:ext cx="284015" cy="168220"/>
          </a:xfrm>
          <a:prstGeom prst="roundRect">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21" name="テキスト ボックス 31"/>
          <p:cNvSpPr txBox="1"/>
          <p:nvPr/>
        </p:nvSpPr>
        <p:spPr>
          <a:xfrm>
            <a:off x="451897" y="3789484"/>
            <a:ext cx="2394102" cy="503970"/>
          </a:xfrm>
          <a:prstGeom prst="borderCallout1">
            <a:avLst>
              <a:gd name="adj1" fmla="val 99511"/>
              <a:gd name="adj2" fmla="val 39269"/>
              <a:gd name="adj3" fmla="val 137882"/>
              <a:gd name="adj4" fmla="val 39384"/>
            </a:avLst>
          </a:prstGeom>
          <a:solidFill>
            <a:srgbClr val="FFFFFF"/>
          </a:solidFill>
          <a:ln w="28575">
            <a:solidFill>
              <a:srgbClr val="002060"/>
            </a:solidFill>
          </a:ln>
          <a:effectLst>
            <a:glow rad="63500">
              <a:srgbClr val="FFFFFF">
                <a:satMod val="175000"/>
                <a:alpha val="40000"/>
              </a:srgbClr>
            </a:glow>
            <a:outerShdw blurRad="50800" dist="38100" dir="2700000" algn="tl" rotWithShape="0">
              <a:prstClr val="black">
                <a:alpha val="40000"/>
              </a:prstClr>
            </a:outerShdw>
          </a:effectLst>
        </p:spPr>
        <p:txBody>
          <a:bodyPr wrap="square" lIns="30675" tIns="30675" rIns="30675" bIns="30675" rtlCol="0" anchor="ctr">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1193" b="1" u="sng" dirty="0">
                <a:solidFill>
                  <a:srgbClr val="002060"/>
                </a:solidFill>
                <a:latin typeface="Meiryo UI" panose="020B0604030504040204" pitchFamily="50" charset="-128"/>
                <a:ea typeface="Meiryo UI" panose="020B0604030504040204" pitchFamily="50" charset="-128"/>
              </a:rPr>
              <a:t>入力項目の柔軟な追加・変更・並び替え</a:t>
            </a:r>
            <a:r>
              <a:rPr lang="ja-JP" altLang="en-US" sz="1193" dirty="0">
                <a:solidFill>
                  <a:srgbClr val="000000"/>
                </a:solidFill>
                <a:latin typeface="Meiryo UI" panose="020B0604030504040204" pitchFamily="50" charset="-128"/>
                <a:ea typeface="Meiryo UI" panose="020B0604030504040204" pitchFamily="50" charset="-128"/>
              </a:rPr>
              <a:t>も設定により対応可能です。</a:t>
            </a:r>
            <a:endParaRPr lang="en-US" altLang="ja-JP" sz="1193" dirty="0">
              <a:solidFill>
                <a:srgbClr val="000000"/>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942" y="3996104"/>
            <a:ext cx="384438" cy="72272"/>
          </a:xfrm>
          <a:prstGeom prst="borderCallout1">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755" y="2778684"/>
            <a:ext cx="384438" cy="72272"/>
          </a:xfrm>
          <a:prstGeom prst="borderCallout1">
            <a:avLst/>
          </a:prstGeom>
        </p:spPr>
      </p:pic>
      <p:sp>
        <p:nvSpPr>
          <p:cNvPr id="24" name="右矢印 23"/>
          <p:cNvSpPr/>
          <p:nvPr/>
        </p:nvSpPr>
        <p:spPr bwMode="auto">
          <a:xfrm rot="1343636">
            <a:off x="1474768" y="3046527"/>
            <a:ext cx="4619804" cy="719833"/>
          </a:xfrm>
          <a:prstGeom prst="rightArrow">
            <a:avLst/>
          </a:prstGeom>
          <a:gradFill flip="none" rotWithShape="1">
            <a:gsLst>
              <a:gs pos="35000">
                <a:srgbClr val="FFC000">
                  <a:alpha val="76000"/>
                </a:srgbClr>
              </a:gs>
              <a:gs pos="92000">
                <a:srgbClr val="FFF381">
                  <a:alpha val="63000"/>
                </a:srgbClr>
              </a:gs>
              <a:gs pos="100000">
                <a:srgbClr val="FFFFFF">
                  <a:alpha val="30000"/>
                </a:srgbClr>
              </a:gs>
            </a:gsLst>
            <a:lin ang="10800000" scaled="1"/>
            <a:tileRect/>
          </a:gradFill>
          <a:ln w="9525" cap="flat" cmpd="sng" algn="ctr">
            <a:no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25" name="角丸四角形 24"/>
          <p:cNvSpPr/>
          <p:nvPr/>
        </p:nvSpPr>
        <p:spPr bwMode="auto">
          <a:xfrm>
            <a:off x="4081481" y="3534251"/>
            <a:ext cx="710226" cy="184222"/>
          </a:xfrm>
          <a:prstGeom prst="roundRect">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432772" y="2923080"/>
            <a:ext cx="826449" cy="166561"/>
          </a:xfrm>
          <a:prstGeom prst="roundRect">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27" name="角丸四角形 26"/>
          <p:cNvSpPr/>
          <p:nvPr/>
        </p:nvSpPr>
        <p:spPr bwMode="auto">
          <a:xfrm>
            <a:off x="7587606" y="5898048"/>
            <a:ext cx="968616" cy="5278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28" name="テキスト ボックス 31"/>
          <p:cNvSpPr txBox="1"/>
          <p:nvPr/>
        </p:nvSpPr>
        <p:spPr>
          <a:xfrm>
            <a:off x="5115544" y="5083959"/>
            <a:ext cx="2394102" cy="1083332"/>
          </a:xfrm>
          <a:prstGeom prst="borderCallout1">
            <a:avLst>
              <a:gd name="adj1" fmla="val 41292"/>
              <a:gd name="adj2" fmla="val 99499"/>
              <a:gd name="adj3" fmla="val 73856"/>
              <a:gd name="adj4" fmla="val 118702"/>
            </a:avLst>
          </a:prstGeom>
          <a:solidFill>
            <a:srgbClr val="FFFFFF"/>
          </a:solidFill>
          <a:ln w="28575">
            <a:solidFill>
              <a:srgbClr val="002060"/>
            </a:solidFill>
          </a:ln>
          <a:effectLst>
            <a:glow rad="63500">
              <a:srgbClr val="FFFFFF">
                <a:satMod val="175000"/>
                <a:alpha val="40000"/>
              </a:srgbClr>
            </a:glow>
            <a:outerShdw blurRad="50800" dist="38100" dir="2700000" algn="tl" rotWithShape="0">
              <a:prstClr val="black">
                <a:alpha val="40000"/>
              </a:prstClr>
            </a:outerShdw>
          </a:effectLst>
        </p:spPr>
        <p:txBody>
          <a:bodyPr wrap="square" lIns="30675" tIns="30675" rIns="30675" bIns="30675" rtlCol="0" anchor="ctr">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1193" b="1" u="sng" dirty="0">
                <a:solidFill>
                  <a:srgbClr val="002060"/>
                </a:solidFill>
                <a:latin typeface="Meiryo UI" panose="020B0604030504040204" pitchFamily="50" charset="-128"/>
                <a:ea typeface="Meiryo UI" panose="020B0604030504040204" pitchFamily="50" charset="-128"/>
              </a:rPr>
              <a:t>最終確認完了後に、ボタンが活性化</a:t>
            </a:r>
            <a:r>
              <a:rPr lang="ja-JP" altLang="en-US" sz="1193" dirty="0">
                <a:solidFill>
                  <a:srgbClr val="000000"/>
                </a:solidFill>
                <a:latin typeface="Meiryo UI" panose="020B0604030504040204" pitchFamily="50" charset="-128"/>
                <a:ea typeface="Meiryo UI" panose="020B0604030504040204" pitchFamily="50" charset="-128"/>
              </a:rPr>
              <a:t>し、オーダ作成が可能となります。</a:t>
            </a:r>
            <a:br>
              <a:rPr lang="en-US" altLang="ja-JP" sz="1193" dirty="0">
                <a:solidFill>
                  <a:srgbClr val="000000"/>
                </a:solidFill>
                <a:latin typeface="Meiryo UI" panose="020B0604030504040204" pitchFamily="50" charset="-128"/>
                <a:ea typeface="Meiryo UI" panose="020B0604030504040204" pitchFamily="50" charset="-128"/>
              </a:rPr>
            </a:br>
            <a:r>
              <a:rPr lang="ja-JP" altLang="en-US" sz="1193" dirty="0">
                <a:solidFill>
                  <a:srgbClr val="000000"/>
                </a:solidFill>
                <a:latin typeface="Meiryo UI" panose="020B0604030504040204" pitchFamily="50" charset="-128"/>
                <a:ea typeface="Meiryo UI" panose="020B0604030504040204" pitchFamily="50" charset="-128"/>
              </a:rPr>
              <a:t>修正が必要な場合には、</a:t>
            </a:r>
            <a:r>
              <a:rPr lang="ja-JP" altLang="en-US" sz="1193" b="1" u="sng" dirty="0">
                <a:solidFill>
                  <a:srgbClr val="002060"/>
                </a:solidFill>
                <a:latin typeface="Meiryo UI" panose="020B0604030504040204" pitchFamily="50" charset="-128"/>
                <a:ea typeface="Meiryo UI" panose="020B0604030504040204" pitchFamily="50" charset="-128"/>
              </a:rPr>
              <a:t>必要なタブに戻る</a:t>
            </a:r>
            <a:r>
              <a:rPr lang="ja-JP" altLang="en-US" sz="1193" dirty="0">
                <a:solidFill>
                  <a:srgbClr val="000000"/>
                </a:solidFill>
                <a:latin typeface="Meiryo UI" panose="020B0604030504040204" pitchFamily="50" charset="-128"/>
                <a:ea typeface="Meiryo UI" panose="020B0604030504040204" pitchFamily="50" charset="-128"/>
              </a:rPr>
              <a:t>ことができます。</a:t>
            </a:r>
            <a:endParaRPr lang="en-US" altLang="ja-JP" sz="1193"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520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4674" y="1"/>
            <a:ext cx="8872178" cy="851432"/>
          </a:xfrm>
        </p:spPr>
        <p:txBody>
          <a:bodyPr>
            <a:noAutofit/>
          </a:bodyPr>
          <a:lstStyle/>
          <a:p>
            <a:r>
              <a:rPr lang="ja-JP" altLang="en-US" sz="2800" dirty="0"/>
              <a:t>③</a:t>
            </a:r>
            <a:r>
              <a:rPr lang="ja-JP" altLang="en-US" sz="2800" dirty="0">
                <a:latin typeface="Meiryo UI" panose="020B0604030504040204" pitchFamily="50" charset="-128"/>
                <a:ea typeface="Meiryo UI" panose="020B0604030504040204" pitchFamily="50" charset="-128"/>
              </a:rPr>
              <a:t>ビジネス協創・拡張性</a:t>
            </a:r>
            <a:endParaRPr kumimoji="1" lang="ja-JP" altLang="en-US" sz="2800" dirty="0">
              <a:latin typeface="Meiryo UI" panose="020B0604030504040204" pitchFamily="50" charset="-128"/>
              <a:ea typeface="Meiryo UI" panose="020B0604030504040204" pitchFamily="50" charset="-128"/>
            </a:endParaRPr>
          </a:p>
        </p:txBody>
      </p:sp>
      <p:sp>
        <p:nvSpPr>
          <p:cNvPr id="4" name="正方形/長方形 3"/>
          <p:cNvSpPr/>
          <p:nvPr/>
        </p:nvSpPr>
        <p:spPr>
          <a:xfrm>
            <a:off x="281353" y="1091078"/>
            <a:ext cx="8862647"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a:defRPr/>
            </a:pPr>
            <a:r>
              <a:rPr lang="ja-JP" altLang="en-US" sz="1477" dirty="0">
                <a:solidFill>
                  <a:prstClr val="black"/>
                </a:solidFill>
                <a:latin typeface="Meiryo UI" panose="020B0604030504040204" pitchFamily="50" charset="-128"/>
                <a:ea typeface="Meiryo UI" panose="020B0604030504040204" pitchFamily="50" charset="-128"/>
              </a:rPr>
              <a:t>新規ソリューション創出・パートナーとの協創拡大へ向けたビジネスが拡張できます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様々な業種、業界のサービスと連携する協創ソリューション</a:t>
            </a:r>
            <a:r>
              <a:rPr lang="en-US" altLang="ja-JP" sz="1477" dirty="0">
                <a:solidFill>
                  <a:prstClr val="black"/>
                </a:solidFill>
                <a:latin typeface="Meiryo UI" panose="020B0604030504040204" pitchFamily="50" charset="-128"/>
                <a:ea typeface="Meiryo UI" panose="020B0604030504040204" pitchFamily="50" charset="-128"/>
              </a:rPr>
              <a:t>(B2B2X</a:t>
            </a:r>
            <a:r>
              <a:rPr lang="ja-JP" altLang="en-US" sz="1477" dirty="0">
                <a:solidFill>
                  <a:prstClr val="black"/>
                </a:solidFill>
                <a:latin typeface="Meiryo UI" panose="020B0604030504040204" pitchFamily="50" charset="-128"/>
                <a:ea typeface="Meiryo UI" panose="020B0604030504040204" pitchFamily="50" charset="-128"/>
              </a:rPr>
              <a:t>ビジネスモデル</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を迅速かつ確実にご提供します。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本サービスでは「テナント」という環境を使用することで、複数企業間でのサービスを組み合せた管理を実現します。</a:t>
            </a:r>
          </a:p>
        </p:txBody>
      </p:sp>
      <p:sp>
        <p:nvSpPr>
          <p:cNvPr id="5" name="テキスト ボックス 4"/>
          <p:cNvSpPr txBox="1"/>
          <p:nvPr/>
        </p:nvSpPr>
        <p:spPr>
          <a:xfrm>
            <a:off x="912954" y="2178065"/>
            <a:ext cx="7522050" cy="275909"/>
          </a:xfrm>
          <a:prstGeom prst="rect">
            <a:avLst/>
          </a:prstGeom>
          <a:noFill/>
        </p:spPr>
        <p:txBody>
          <a:bodyPr wrap="square" rtlCol="0">
            <a:spAutoFit/>
          </a:bodyPr>
          <a:lstStyle/>
          <a:p>
            <a:pPr>
              <a:defRPr/>
            </a:pPr>
            <a:r>
              <a:rPr lang="ja-JP" altLang="en-US" sz="1193" dirty="0">
                <a:solidFill>
                  <a:srgbClr val="000000"/>
                </a:solidFill>
                <a:latin typeface="Meiryo UI" panose="020B0604030504040204" pitchFamily="50" charset="-128"/>
                <a:ea typeface="Meiryo UI" panose="020B0604030504040204" pitchFamily="50" charset="-128"/>
              </a:rPr>
              <a:t>＜協創ソリューションの実現イメージ＞　</a:t>
            </a:r>
          </a:p>
        </p:txBody>
      </p:sp>
      <p:sp>
        <p:nvSpPr>
          <p:cNvPr id="6" name="角丸四角形吹き出し 5"/>
          <p:cNvSpPr/>
          <p:nvPr/>
        </p:nvSpPr>
        <p:spPr bwMode="auto">
          <a:xfrm>
            <a:off x="1312786" y="2446996"/>
            <a:ext cx="3305158" cy="522208"/>
          </a:xfrm>
          <a:prstGeom prst="wedgeRoundRectCallout">
            <a:avLst>
              <a:gd name="adj1" fmla="val -7856"/>
              <a:gd name="adj2" fmla="val 76503"/>
              <a:gd name="adj3" fmla="val 16667"/>
            </a:avLst>
          </a:prstGeom>
          <a:solidFill>
            <a:srgbClr val="D2F0FA"/>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簡易に</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顧客との精算</a:t>
            </a: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および</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パートナーへの発注、精算</a:t>
            </a: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を実施いただくことができます。</a:t>
            </a:r>
          </a:p>
        </p:txBody>
      </p:sp>
      <p:grpSp>
        <p:nvGrpSpPr>
          <p:cNvPr id="7" name="グループ化 6"/>
          <p:cNvGrpSpPr/>
          <p:nvPr/>
        </p:nvGrpSpPr>
        <p:grpSpPr>
          <a:xfrm>
            <a:off x="2023962" y="3271010"/>
            <a:ext cx="5229600" cy="2500952"/>
            <a:chOff x="1456922" y="2696351"/>
            <a:chExt cx="6751269" cy="3629693"/>
          </a:xfrm>
        </p:grpSpPr>
        <p:sp>
          <p:nvSpPr>
            <p:cNvPr id="8" name="楕円 7"/>
            <p:cNvSpPr/>
            <p:nvPr/>
          </p:nvSpPr>
          <p:spPr bwMode="auto">
            <a:xfrm>
              <a:off x="1456922" y="2696351"/>
              <a:ext cx="6751269" cy="3629693"/>
            </a:xfrm>
            <a:prstGeom prst="ellipse">
              <a:avLst/>
            </a:prstGeom>
            <a:solidFill>
              <a:srgbClr val="FFFFFF"/>
            </a:solidFill>
            <a:ln w="28575" cap="flat" cmpd="sng" algn="ctr">
              <a:solidFill>
                <a:srgbClr val="808080">
                  <a:lumMod val="20000"/>
                  <a:lumOff val="80000"/>
                </a:srgb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855305" y="2907448"/>
              <a:ext cx="3996013" cy="514616"/>
            </a:xfrm>
            <a:prstGeom prst="rect">
              <a:avLst/>
            </a:prstGeom>
            <a:noFill/>
          </p:spPr>
          <p:txBody>
            <a:bodyPr wrap="square" rtlCol="0">
              <a:spAutoFit/>
            </a:bodyPr>
            <a:lstStyle/>
            <a:p>
              <a:pPr>
                <a:defRPr/>
              </a:pPr>
              <a:r>
                <a:rPr kumimoji="0" lang="ja-JP" altLang="en-US" sz="1704" kern="0"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クラウド型フルフィルメントサービス</a:t>
              </a:r>
            </a:p>
          </p:txBody>
        </p:sp>
      </p:grpSp>
      <p:sp>
        <p:nvSpPr>
          <p:cNvPr id="10" name="角丸四角形 9"/>
          <p:cNvSpPr/>
          <p:nvPr/>
        </p:nvSpPr>
        <p:spPr bwMode="auto">
          <a:xfrm>
            <a:off x="2795054" y="3747976"/>
            <a:ext cx="3645786" cy="204641"/>
          </a:xfrm>
          <a:prstGeom prst="roundRect">
            <a:avLst/>
          </a:prstGeom>
          <a:solidFill>
            <a:srgbClr val="FFFFFF"/>
          </a:solidFill>
          <a:ln w="9525" cap="flat" cmpd="sng" algn="ctr">
            <a:solidFill>
              <a:srgbClr val="808080"/>
            </a:solidFill>
            <a:prstDash val="dash"/>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2795052" y="4014616"/>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Ａ社</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graphicFrame>
        <p:nvGraphicFramePr>
          <p:cNvPr id="12" name="表 11"/>
          <p:cNvGraphicFramePr>
            <a:graphicFrameLocks noGrp="1"/>
          </p:cNvGraphicFramePr>
          <p:nvPr/>
        </p:nvGraphicFramePr>
        <p:xfrm>
          <a:off x="4062948" y="4014616"/>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貴社テナント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graphicFrame>
        <p:nvGraphicFramePr>
          <p:cNvPr id="13" name="表 12"/>
          <p:cNvGraphicFramePr>
            <a:graphicFrameLocks noGrp="1"/>
          </p:cNvGraphicFramePr>
          <p:nvPr/>
        </p:nvGraphicFramePr>
        <p:xfrm>
          <a:off x="5312270" y="4010192"/>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Ｂ社</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14" name="円/楕円 32"/>
          <p:cNvSpPr/>
          <p:nvPr/>
        </p:nvSpPr>
        <p:spPr>
          <a:xfrm>
            <a:off x="2976250" y="4829098"/>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2"/>
          <p:cNvSpPr/>
          <p:nvPr/>
        </p:nvSpPr>
        <p:spPr>
          <a:xfrm>
            <a:off x="4357390" y="4815759"/>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2"/>
          <p:cNvSpPr/>
          <p:nvPr/>
        </p:nvSpPr>
        <p:spPr>
          <a:xfrm>
            <a:off x="5522903" y="4804994"/>
            <a:ext cx="153373" cy="153373"/>
          </a:xfrm>
          <a:prstGeom prst="ellipse">
            <a:avLst/>
          </a:prstGeom>
          <a:solidFill>
            <a:srgbClr val="FFCC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32"/>
          <p:cNvSpPr/>
          <p:nvPr/>
        </p:nvSpPr>
        <p:spPr>
          <a:xfrm>
            <a:off x="4852690" y="4809784"/>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2"/>
          <p:cNvSpPr/>
          <p:nvPr/>
        </p:nvSpPr>
        <p:spPr>
          <a:xfrm>
            <a:off x="3567982" y="4341199"/>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32"/>
          <p:cNvSpPr/>
          <p:nvPr/>
        </p:nvSpPr>
        <p:spPr>
          <a:xfrm>
            <a:off x="4357390" y="4346526"/>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32"/>
          <p:cNvSpPr/>
          <p:nvPr/>
        </p:nvSpPr>
        <p:spPr>
          <a:xfrm>
            <a:off x="4781126" y="4338983"/>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2"/>
          <p:cNvSpPr/>
          <p:nvPr/>
        </p:nvSpPr>
        <p:spPr>
          <a:xfrm>
            <a:off x="5003391" y="4329593"/>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32"/>
          <p:cNvSpPr/>
          <p:nvPr/>
        </p:nvSpPr>
        <p:spPr>
          <a:xfrm>
            <a:off x="5990732" y="4804994"/>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32"/>
          <p:cNvSpPr/>
          <p:nvPr/>
        </p:nvSpPr>
        <p:spPr>
          <a:xfrm>
            <a:off x="6184799" y="4804994"/>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32"/>
          <p:cNvSpPr/>
          <p:nvPr/>
        </p:nvSpPr>
        <p:spPr>
          <a:xfrm>
            <a:off x="5498309" y="4374076"/>
            <a:ext cx="153373" cy="153373"/>
          </a:xfrm>
          <a:prstGeom prst="ellipse">
            <a:avLst/>
          </a:prstGeom>
          <a:solidFill>
            <a:srgbClr val="FFCC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32"/>
          <p:cNvSpPr/>
          <p:nvPr/>
        </p:nvSpPr>
        <p:spPr>
          <a:xfrm>
            <a:off x="5669109" y="4365338"/>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32"/>
          <p:cNvSpPr/>
          <p:nvPr/>
        </p:nvSpPr>
        <p:spPr>
          <a:xfrm>
            <a:off x="5842904" y="4356391"/>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矢印コネクタ 26"/>
          <p:cNvCxnSpPr>
            <a:stCxn id="14" idx="7"/>
            <a:endCxn id="18" idx="3"/>
          </p:cNvCxnSpPr>
          <p:nvPr/>
        </p:nvCxnSpPr>
        <p:spPr bwMode="auto">
          <a:xfrm flipV="1">
            <a:off x="3107163" y="4472112"/>
            <a:ext cx="483281" cy="379447"/>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矢印コネクタ 27"/>
          <p:cNvCxnSpPr>
            <a:stCxn id="18" idx="5"/>
            <a:endCxn id="17" idx="2"/>
          </p:cNvCxnSpPr>
          <p:nvPr/>
        </p:nvCxnSpPr>
        <p:spPr bwMode="auto">
          <a:xfrm>
            <a:off x="3698897" y="4472113"/>
            <a:ext cx="1153795" cy="414359"/>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a:stCxn id="17" idx="7"/>
            <a:endCxn id="21" idx="4"/>
          </p:cNvCxnSpPr>
          <p:nvPr/>
        </p:nvCxnSpPr>
        <p:spPr bwMode="auto">
          <a:xfrm flipV="1">
            <a:off x="4983603" y="4482966"/>
            <a:ext cx="96474" cy="349279"/>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29"/>
          <p:cNvCxnSpPr>
            <a:stCxn id="21" idx="5"/>
            <a:endCxn id="23" idx="2"/>
          </p:cNvCxnSpPr>
          <p:nvPr/>
        </p:nvCxnSpPr>
        <p:spPr bwMode="auto">
          <a:xfrm>
            <a:off x="5134302" y="4460507"/>
            <a:ext cx="1050497" cy="421175"/>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p:cNvCxnSpPr>
            <a:stCxn id="15" idx="0"/>
            <a:endCxn id="19" idx="4"/>
          </p:cNvCxnSpPr>
          <p:nvPr/>
        </p:nvCxnSpPr>
        <p:spPr bwMode="auto">
          <a:xfrm flipV="1">
            <a:off x="4434077" y="4499899"/>
            <a:ext cx="0" cy="315860"/>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矢印コネクタ 31"/>
          <p:cNvCxnSpPr>
            <a:stCxn id="15" idx="7"/>
            <a:endCxn id="20" idx="3"/>
          </p:cNvCxnSpPr>
          <p:nvPr/>
        </p:nvCxnSpPr>
        <p:spPr bwMode="auto">
          <a:xfrm flipV="1">
            <a:off x="4488303" y="4469896"/>
            <a:ext cx="315284" cy="368324"/>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20" idx="5"/>
            <a:endCxn id="22" idx="2"/>
          </p:cNvCxnSpPr>
          <p:nvPr/>
        </p:nvCxnSpPr>
        <p:spPr bwMode="auto">
          <a:xfrm>
            <a:off x="4912042" y="4469896"/>
            <a:ext cx="1078694" cy="411785"/>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2" idx="0"/>
            <a:endCxn id="25" idx="4"/>
          </p:cNvCxnSpPr>
          <p:nvPr/>
        </p:nvCxnSpPr>
        <p:spPr bwMode="auto">
          <a:xfrm flipH="1" flipV="1">
            <a:off x="5745798" y="4518711"/>
            <a:ext cx="321623" cy="286283"/>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3" idx="0"/>
            <a:endCxn id="26" idx="4"/>
          </p:cNvCxnSpPr>
          <p:nvPr/>
        </p:nvCxnSpPr>
        <p:spPr bwMode="auto">
          <a:xfrm flipH="1" flipV="1">
            <a:off x="5919591" y="4509766"/>
            <a:ext cx="341895" cy="295229"/>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16" idx="0"/>
            <a:endCxn id="24" idx="4"/>
          </p:cNvCxnSpPr>
          <p:nvPr/>
        </p:nvCxnSpPr>
        <p:spPr bwMode="auto">
          <a:xfrm flipH="1" flipV="1">
            <a:off x="5574995" y="4527449"/>
            <a:ext cx="24594" cy="277545"/>
          </a:xfrm>
          <a:prstGeom prst="straightConnector1">
            <a:avLst/>
          </a:prstGeom>
          <a:solidFill>
            <a:srgbClr val="D2F0FA"/>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円/楕円 32"/>
          <p:cNvSpPr/>
          <p:nvPr/>
        </p:nvSpPr>
        <p:spPr>
          <a:xfrm>
            <a:off x="4362894" y="3785363"/>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a:stCxn id="19" idx="0"/>
            <a:endCxn id="37" idx="4"/>
          </p:cNvCxnSpPr>
          <p:nvPr/>
        </p:nvCxnSpPr>
        <p:spPr bwMode="auto">
          <a:xfrm flipV="1">
            <a:off x="4434079" y="3938739"/>
            <a:ext cx="5504" cy="407790"/>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円/楕円 32"/>
          <p:cNvSpPr/>
          <p:nvPr/>
        </p:nvSpPr>
        <p:spPr>
          <a:xfrm>
            <a:off x="2982824" y="4373763"/>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矢印コネクタ 39"/>
          <p:cNvCxnSpPr>
            <a:stCxn id="14" idx="0"/>
            <a:endCxn id="39" idx="4"/>
          </p:cNvCxnSpPr>
          <p:nvPr/>
        </p:nvCxnSpPr>
        <p:spPr bwMode="auto">
          <a:xfrm flipV="1">
            <a:off x="3052937" y="4527137"/>
            <a:ext cx="6574" cy="301962"/>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円/楕円 32"/>
          <p:cNvSpPr/>
          <p:nvPr/>
        </p:nvSpPr>
        <p:spPr>
          <a:xfrm>
            <a:off x="2976250" y="3785363"/>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矢印コネクタ 41"/>
          <p:cNvCxnSpPr>
            <a:stCxn id="39" idx="0"/>
            <a:endCxn id="41" idx="4"/>
          </p:cNvCxnSpPr>
          <p:nvPr/>
        </p:nvCxnSpPr>
        <p:spPr bwMode="auto">
          <a:xfrm flipH="1" flipV="1">
            <a:off x="3052937" y="3938736"/>
            <a:ext cx="6574" cy="435028"/>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円/楕円 32"/>
          <p:cNvSpPr/>
          <p:nvPr/>
        </p:nvSpPr>
        <p:spPr>
          <a:xfrm>
            <a:off x="5501504" y="3785363"/>
            <a:ext cx="153373" cy="153373"/>
          </a:xfrm>
          <a:prstGeom prst="ellipse">
            <a:avLst/>
          </a:prstGeom>
          <a:solidFill>
            <a:srgbClr val="FFCC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楕円 32"/>
          <p:cNvSpPr/>
          <p:nvPr/>
        </p:nvSpPr>
        <p:spPr>
          <a:xfrm>
            <a:off x="5659601" y="3785363"/>
            <a:ext cx="153373" cy="153373"/>
          </a:xfrm>
          <a:prstGeom prst="ellips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32"/>
          <p:cNvSpPr/>
          <p:nvPr/>
        </p:nvSpPr>
        <p:spPr>
          <a:xfrm>
            <a:off x="5839170" y="3785363"/>
            <a:ext cx="153373" cy="153373"/>
          </a:xfrm>
          <a:prstGeom prst="ellipse">
            <a:avLst/>
          </a:prstGeom>
          <a:solidFill>
            <a:srgbClr val="BEE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矢印コネクタ 45"/>
          <p:cNvCxnSpPr>
            <a:stCxn id="24" idx="0"/>
            <a:endCxn id="43" idx="4"/>
          </p:cNvCxnSpPr>
          <p:nvPr/>
        </p:nvCxnSpPr>
        <p:spPr bwMode="auto">
          <a:xfrm flipV="1">
            <a:off x="5574996" y="3938736"/>
            <a:ext cx="3196" cy="435340"/>
          </a:xfrm>
          <a:prstGeom prst="straightConnector1">
            <a:avLst/>
          </a:prstGeom>
          <a:solidFill>
            <a:srgbClr val="D2F0FA"/>
          </a:solidFill>
          <a:ln w="285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矢印コネクタ 46"/>
          <p:cNvCxnSpPr>
            <a:stCxn id="26" idx="0"/>
            <a:endCxn id="45" idx="4"/>
          </p:cNvCxnSpPr>
          <p:nvPr/>
        </p:nvCxnSpPr>
        <p:spPr bwMode="auto">
          <a:xfrm flipH="1" flipV="1">
            <a:off x="5915859" y="3938738"/>
            <a:ext cx="3734" cy="417656"/>
          </a:xfrm>
          <a:prstGeom prst="straightConnector1">
            <a:avLst/>
          </a:prstGeom>
          <a:solidFill>
            <a:srgbClr val="D2F0FA"/>
          </a:solidFill>
          <a:ln w="28575" cap="flat" cmpd="sng" algn="ctr">
            <a:solidFill>
              <a:srgbClr val="77D4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矢印コネクタ 47"/>
          <p:cNvCxnSpPr>
            <a:stCxn id="25" idx="0"/>
            <a:endCxn id="44" idx="4"/>
          </p:cNvCxnSpPr>
          <p:nvPr/>
        </p:nvCxnSpPr>
        <p:spPr bwMode="auto">
          <a:xfrm flipH="1" flipV="1">
            <a:off x="5736287" y="3938736"/>
            <a:ext cx="9510" cy="426602"/>
          </a:xfrm>
          <a:prstGeom prst="straightConnector1">
            <a:avLst/>
          </a:prstGeom>
          <a:solidFill>
            <a:srgbClr val="D2F0FA"/>
          </a:solidFill>
          <a:ln w="28575" cap="flat" cmpd="sng" algn="ctr">
            <a:solidFill>
              <a:srgbClr val="FF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楕円 48"/>
          <p:cNvSpPr/>
          <p:nvPr/>
        </p:nvSpPr>
        <p:spPr bwMode="auto">
          <a:xfrm>
            <a:off x="5156764" y="5607250"/>
            <a:ext cx="1257659" cy="479731"/>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医療</a:t>
            </a:r>
          </a:p>
        </p:txBody>
      </p:sp>
      <p:sp>
        <p:nvSpPr>
          <p:cNvPr id="50" name="楕円 49"/>
          <p:cNvSpPr/>
          <p:nvPr/>
        </p:nvSpPr>
        <p:spPr bwMode="auto">
          <a:xfrm>
            <a:off x="3292781" y="5615988"/>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a:t>
            </a:r>
            <a:r>
              <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G</a:t>
            </a:r>
            <a:endPar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1" name="楕円 50"/>
          <p:cNvSpPr/>
          <p:nvPr/>
        </p:nvSpPr>
        <p:spPr bwMode="auto">
          <a:xfrm>
            <a:off x="6805135" y="4927214"/>
            <a:ext cx="1257659" cy="439782"/>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モビリティ</a:t>
            </a:r>
            <a:endPar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2" name="楕円 51"/>
          <p:cNvSpPr/>
          <p:nvPr/>
        </p:nvSpPr>
        <p:spPr bwMode="auto">
          <a:xfrm>
            <a:off x="1548693" y="3514063"/>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スマートシティ</a:t>
            </a:r>
            <a:endPar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3" name="楕円 52"/>
          <p:cNvSpPr/>
          <p:nvPr/>
        </p:nvSpPr>
        <p:spPr bwMode="auto">
          <a:xfrm>
            <a:off x="4842393" y="2980656"/>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AI</a:t>
            </a:r>
          </a:p>
        </p:txBody>
      </p:sp>
      <p:sp>
        <p:nvSpPr>
          <p:cNvPr id="54" name="楕円 53"/>
          <p:cNvSpPr/>
          <p:nvPr/>
        </p:nvSpPr>
        <p:spPr bwMode="auto">
          <a:xfrm>
            <a:off x="6986115" y="4117256"/>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教育</a:t>
            </a:r>
          </a:p>
        </p:txBody>
      </p:sp>
      <p:sp>
        <p:nvSpPr>
          <p:cNvPr id="55" name="楕円 54"/>
          <p:cNvSpPr/>
          <p:nvPr/>
        </p:nvSpPr>
        <p:spPr bwMode="auto">
          <a:xfrm>
            <a:off x="1197607" y="4093097"/>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スマートホーム</a:t>
            </a:r>
            <a:endPar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6" name="楕円 55"/>
          <p:cNvSpPr/>
          <p:nvPr/>
        </p:nvSpPr>
        <p:spPr bwMode="auto">
          <a:xfrm>
            <a:off x="6510847" y="3487828"/>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農業</a:t>
            </a:r>
            <a:endPar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7" name="楕円 56"/>
          <p:cNvSpPr/>
          <p:nvPr/>
        </p:nvSpPr>
        <p:spPr bwMode="auto">
          <a:xfrm>
            <a:off x="2958991" y="2972108"/>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AR VR</a:t>
            </a:r>
          </a:p>
        </p:txBody>
      </p:sp>
      <p:sp>
        <p:nvSpPr>
          <p:cNvPr id="58" name="ホームベース 57"/>
          <p:cNvSpPr/>
          <p:nvPr/>
        </p:nvSpPr>
        <p:spPr>
          <a:xfrm>
            <a:off x="2799798" y="5281044"/>
            <a:ext cx="836893" cy="267580"/>
          </a:xfrm>
          <a:prstGeom prst="homePlate">
            <a:avLst>
              <a:gd name="adj" fmla="val 33899"/>
            </a:avLst>
          </a:prstGeom>
          <a:solidFill>
            <a:srgbClr val="002060"/>
          </a:solidFill>
          <a:ln w="9525" cap="flat" cmpd="sng" algn="ctr">
            <a:solidFill>
              <a:srgbClr val="FFFFFF"/>
            </a:solidFill>
            <a:prstDash val="solid"/>
          </a:ln>
          <a:effectLst/>
        </p:spPr>
        <p:txBody>
          <a:bodyPr rtlCol="0" anchor="ctr"/>
          <a:lstStyle/>
          <a:p>
            <a:pPr defTabSz="779173">
              <a:defRPr/>
            </a:pPr>
            <a:r>
              <a:rPr kumimoji="0" lang="ja-JP" altLang="en-US" sz="102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カタログ</a:t>
            </a:r>
          </a:p>
        </p:txBody>
      </p:sp>
      <p:sp>
        <p:nvSpPr>
          <p:cNvPr id="59" name="山形 58"/>
          <p:cNvSpPr/>
          <p:nvPr/>
        </p:nvSpPr>
        <p:spPr>
          <a:xfrm>
            <a:off x="3562092" y="5281044"/>
            <a:ext cx="828737" cy="267580"/>
          </a:xfrm>
          <a:prstGeom prst="chevron">
            <a:avLst>
              <a:gd name="adj" fmla="val 33495"/>
            </a:avLst>
          </a:prstGeom>
          <a:solidFill>
            <a:srgbClr val="002060"/>
          </a:solidFill>
          <a:ln w="9525" cap="flat" cmpd="sng" algn="ctr">
            <a:solidFill>
              <a:srgbClr val="FFFFFF"/>
            </a:solidFill>
            <a:prstDash val="solid"/>
          </a:ln>
          <a:effectLst/>
        </p:spPr>
        <p:txBody>
          <a:bodyPr rtlCol="0" anchor="ctr"/>
          <a:lstStyle/>
          <a:p>
            <a:pPr defTabSz="779173">
              <a:defRPr/>
            </a:pPr>
            <a:r>
              <a:rPr kumimoji="0" lang="ja-JP" altLang="en-US" sz="102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カスタマ</a:t>
            </a:r>
          </a:p>
        </p:txBody>
      </p:sp>
      <p:sp>
        <p:nvSpPr>
          <p:cNvPr id="60" name="山形 59"/>
          <p:cNvSpPr/>
          <p:nvPr/>
        </p:nvSpPr>
        <p:spPr>
          <a:xfrm>
            <a:off x="4316230" y="5281044"/>
            <a:ext cx="828737" cy="267580"/>
          </a:xfrm>
          <a:prstGeom prst="chevron">
            <a:avLst>
              <a:gd name="adj" fmla="val 33495"/>
            </a:avLst>
          </a:prstGeom>
          <a:solidFill>
            <a:srgbClr val="002060"/>
          </a:solidFill>
          <a:ln w="9525" cap="flat" cmpd="sng" algn="ctr">
            <a:solidFill>
              <a:srgbClr val="FFFFFF"/>
            </a:solidFill>
            <a:prstDash val="solid"/>
          </a:ln>
          <a:effectLst/>
        </p:spPr>
        <p:txBody>
          <a:bodyPr rtlCol="0" anchor="ctr"/>
          <a:lstStyle/>
          <a:p>
            <a:pPr defTabSz="779173">
              <a:defRPr/>
            </a:pPr>
            <a:r>
              <a:rPr kumimoji="0" lang="ja-JP" altLang="en-US" sz="102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オーダ</a:t>
            </a:r>
          </a:p>
        </p:txBody>
      </p:sp>
      <p:sp>
        <p:nvSpPr>
          <p:cNvPr id="61" name="山形 60"/>
          <p:cNvSpPr/>
          <p:nvPr/>
        </p:nvSpPr>
        <p:spPr>
          <a:xfrm>
            <a:off x="5070368" y="5281043"/>
            <a:ext cx="828737" cy="267580"/>
          </a:xfrm>
          <a:prstGeom prst="chevron">
            <a:avLst>
              <a:gd name="adj" fmla="val 33495"/>
            </a:avLst>
          </a:prstGeom>
          <a:solidFill>
            <a:srgbClr val="002060"/>
          </a:solidFill>
          <a:ln w="9525" cap="flat" cmpd="sng" algn="ctr">
            <a:solidFill>
              <a:srgbClr val="FFFFFF"/>
            </a:solidFill>
            <a:prstDash val="solid"/>
          </a:ln>
          <a:effectLst/>
        </p:spPr>
        <p:txBody>
          <a:bodyPr rtlCol="0" anchor="ctr"/>
          <a:lstStyle/>
          <a:p>
            <a:pPr defTabSz="779173">
              <a:defRPr/>
            </a:pPr>
            <a:r>
              <a:rPr kumimoji="0" lang="ja-JP" altLang="en-US" sz="102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料金</a:t>
            </a:r>
          </a:p>
        </p:txBody>
      </p:sp>
      <p:sp>
        <p:nvSpPr>
          <p:cNvPr id="62" name="山形 61"/>
          <p:cNvSpPr/>
          <p:nvPr/>
        </p:nvSpPr>
        <p:spPr>
          <a:xfrm>
            <a:off x="5824507" y="5281044"/>
            <a:ext cx="828737" cy="267580"/>
          </a:xfrm>
          <a:prstGeom prst="chevron">
            <a:avLst>
              <a:gd name="adj" fmla="val 33495"/>
            </a:avLst>
          </a:prstGeom>
          <a:solidFill>
            <a:srgbClr val="002060"/>
          </a:solidFill>
          <a:ln w="9525" cap="flat" cmpd="sng" algn="ctr">
            <a:solidFill>
              <a:srgbClr val="FFFFFF"/>
            </a:solidFill>
            <a:prstDash val="solid"/>
          </a:ln>
          <a:effectLst/>
        </p:spPr>
        <p:txBody>
          <a:bodyPr wrap="none" rtlCol="0" anchor="ctr"/>
          <a:lstStyle/>
          <a:p>
            <a:pPr defTabSz="779173">
              <a:defRPr/>
            </a:pPr>
            <a:r>
              <a:rPr kumimoji="0" lang="ja-JP" altLang="en-US" sz="102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請求回収</a:t>
            </a:r>
          </a:p>
        </p:txBody>
      </p:sp>
      <p:sp>
        <p:nvSpPr>
          <p:cNvPr id="63" name="楕円 62"/>
          <p:cNvSpPr/>
          <p:nvPr/>
        </p:nvSpPr>
        <p:spPr bwMode="auto">
          <a:xfrm>
            <a:off x="1402245" y="4829863"/>
            <a:ext cx="1217983" cy="424673"/>
          </a:xfrm>
          <a:prstGeom prst="ellipse">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IoT</a:t>
            </a:r>
            <a:endParaRPr kumimoji="0" lang="ja-JP" altLang="en-US" sz="1363"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4" name="角丸四角形吹き出し 63"/>
          <p:cNvSpPr/>
          <p:nvPr/>
        </p:nvSpPr>
        <p:spPr bwMode="auto">
          <a:xfrm>
            <a:off x="6060377" y="2428799"/>
            <a:ext cx="2571511" cy="542999"/>
          </a:xfrm>
          <a:prstGeom prst="wedgeRoundRectCallout">
            <a:avLst>
              <a:gd name="adj1" fmla="val -46396"/>
              <a:gd name="adj2" fmla="val 144208"/>
              <a:gd name="adj3" fmla="val 16667"/>
            </a:avLst>
          </a:prstGeom>
          <a:solidFill>
            <a:srgbClr val="D2F0FA"/>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新規ソリューションの</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計画立案から効果</a:t>
            </a:r>
            <a:endPar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検証を高速に実施</a:t>
            </a: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することができます。</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983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11574" y="1"/>
            <a:ext cx="8872178" cy="840968"/>
          </a:xfrm>
        </p:spPr>
        <p:txBody>
          <a:bodyPr>
            <a:noAutofit/>
          </a:bodyPr>
          <a:lstStyle/>
          <a:p>
            <a:r>
              <a:rPr lang="en-US" altLang="ja-JP" sz="2800" dirty="0"/>
              <a:t>【</a:t>
            </a:r>
            <a:r>
              <a:rPr lang="ja-JP" altLang="en-US" sz="2800" dirty="0"/>
              <a:t>参考</a:t>
            </a:r>
            <a:r>
              <a:rPr lang="en-US" altLang="ja-JP" sz="2800" dirty="0"/>
              <a:t>】</a:t>
            </a:r>
            <a:r>
              <a:rPr lang="ja-JP" altLang="en-US" sz="2800" dirty="0"/>
              <a:t>③ビジネス協創・拡張性</a:t>
            </a:r>
            <a:br>
              <a:rPr lang="en-US" altLang="ja-JP" sz="2800" dirty="0"/>
            </a:br>
            <a:r>
              <a:rPr lang="ja-JP" altLang="en-US" sz="2800" dirty="0"/>
              <a:t>詳細（テナント）</a:t>
            </a:r>
          </a:p>
        </p:txBody>
      </p:sp>
      <p:sp>
        <p:nvSpPr>
          <p:cNvPr id="4" name="正方形/長方形 3"/>
          <p:cNvSpPr/>
          <p:nvPr/>
        </p:nvSpPr>
        <p:spPr>
          <a:xfrm>
            <a:off x="185101" y="1209545"/>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販売に関する情報を</a:t>
            </a:r>
            <a:r>
              <a:rPr lang="en-US" altLang="ja-JP" sz="1477" dirty="0">
                <a:solidFill>
                  <a:prstClr val="black"/>
                </a:solidFill>
                <a:latin typeface="Meiryo UI" panose="020B0604030504040204" pitchFamily="50" charset="-128"/>
                <a:ea typeface="Meiryo UI" panose="020B0604030504040204" pitchFamily="50" charset="-128"/>
              </a:rPr>
              <a:t>4</a:t>
            </a:r>
            <a:r>
              <a:rPr lang="ja-JP" altLang="en-US" sz="1477" dirty="0">
                <a:solidFill>
                  <a:prstClr val="black"/>
                </a:solidFill>
                <a:latin typeface="Meiryo UI" panose="020B0604030504040204" pitchFamily="50" charset="-128"/>
                <a:ea typeface="Meiryo UI" panose="020B0604030504040204" pitchFamily="50" charset="-128"/>
              </a:rPr>
              <a:t>象限（自社／他社、商品／サービス）に分けて管理することで、他社の商品を活用した柔軟なビジネス展開（</a:t>
            </a:r>
            <a:r>
              <a:rPr lang="en-US" altLang="ja-JP" sz="1477" dirty="0">
                <a:solidFill>
                  <a:prstClr val="black"/>
                </a:solidFill>
                <a:latin typeface="Meiryo UI" panose="020B0604030504040204" pitchFamily="50" charset="-128"/>
                <a:ea typeface="Meiryo UI" panose="020B0604030504040204" pitchFamily="50" charset="-128"/>
              </a:rPr>
              <a:t>B2B2X</a:t>
            </a:r>
            <a:r>
              <a:rPr lang="ja-JP" altLang="en-US" sz="1477" dirty="0">
                <a:solidFill>
                  <a:prstClr val="black"/>
                </a:solidFill>
                <a:latin typeface="Meiryo UI" panose="020B0604030504040204" pitchFamily="50" charset="-128"/>
                <a:ea typeface="Meiryo UI" panose="020B0604030504040204" pitchFamily="50" charset="-128"/>
              </a:rPr>
              <a:t>対応）が可能です。</a:t>
            </a:r>
          </a:p>
        </p:txBody>
      </p:sp>
      <p:sp>
        <p:nvSpPr>
          <p:cNvPr id="5" name="角丸四角形 4"/>
          <p:cNvSpPr/>
          <p:nvPr/>
        </p:nvSpPr>
        <p:spPr>
          <a:xfrm>
            <a:off x="1189449" y="4032446"/>
            <a:ext cx="1125384" cy="544605"/>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78">
              <a:defRPr/>
            </a:pPr>
            <a:r>
              <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小売商品</a:t>
            </a: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78">
              <a:defRPr/>
            </a:pP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6" name="角丸四角形 5"/>
          <p:cNvSpPr/>
          <p:nvPr/>
        </p:nvSpPr>
        <p:spPr>
          <a:xfrm>
            <a:off x="1206357" y="5140908"/>
            <a:ext cx="1125384" cy="544605"/>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r>
              <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78">
              <a:defRPr/>
            </a:pP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7" name="角丸四角形 6"/>
          <p:cNvSpPr/>
          <p:nvPr/>
        </p:nvSpPr>
        <p:spPr>
          <a:xfrm>
            <a:off x="2681990" y="4050860"/>
            <a:ext cx="1125384" cy="544605"/>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78">
              <a:defRPr/>
            </a:pPr>
            <a:r>
              <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卸商品</a:t>
            </a: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78">
              <a:defRPr/>
            </a:pP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8" name="角丸四角形 7"/>
          <p:cNvSpPr/>
          <p:nvPr/>
        </p:nvSpPr>
        <p:spPr>
          <a:xfrm>
            <a:off x="2699977" y="5140908"/>
            <a:ext cx="1125384" cy="54460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r>
              <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78">
              <a:defRPr/>
            </a:pPr>
            <a:r>
              <a:rPr kumimoji="0" lang="ja-JP" altLang="en-US" sz="136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sp>
        <p:nvSpPr>
          <p:cNvPr id="9" name="左右矢印 8"/>
          <p:cNvSpPr/>
          <p:nvPr/>
        </p:nvSpPr>
        <p:spPr bwMode="auto">
          <a:xfrm>
            <a:off x="674231" y="3142394"/>
            <a:ext cx="1785965" cy="326733"/>
          </a:xfrm>
          <a:prstGeom prst="leftRightArrow">
            <a:avLst/>
          </a:prstGeom>
          <a:solidFill>
            <a:srgbClr val="2D2DB9">
              <a:lumMod val="50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0" name="左右矢印 9"/>
          <p:cNvSpPr/>
          <p:nvPr/>
        </p:nvSpPr>
        <p:spPr bwMode="auto">
          <a:xfrm>
            <a:off x="2460194" y="3142394"/>
            <a:ext cx="1618588" cy="326733"/>
          </a:xfrm>
          <a:prstGeom prst="leftRightArrow">
            <a:avLst/>
          </a:prstGeom>
          <a:solidFill>
            <a:srgbClr val="2D2DB9">
              <a:lumMod val="50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1" name="上下矢印 10"/>
          <p:cNvSpPr/>
          <p:nvPr/>
        </p:nvSpPr>
        <p:spPr bwMode="auto">
          <a:xfrm>
            <a:off x="4087574" y="3469125"/>
            <a:ext cx="350741" cy="1332545"/>
          </a:xfrm>
          <a:prstGeom prst="upDownArrow">
            <a:avLst/>
          </a:prstGeom>
          <a:solidFill>
            <a:srgbClr val="2D2DB9">
              <a:lumMod val="50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2" name="上下矢印 11"/>
          <p:cNvSpPr/>
          <p:nvPr/>
        </p:nvSpPr>
        <p:spPr bwMode="auto">
          <a:xfrm>
            <a:off x="4087574" y="4801672"/>
            <a:ext cx="350741" cy="1392900"/>
          </a:xfrm>
          <a:prstGeom prst="upDownArrow">
            <a:avLst/>
          </a:prstGeom>
          <a:solidFill>
            <a:srgbClr val="2D2DB9">
              <a:lumMod val="50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803903" y="2245146"/>
            <a:ext cx="1526622" cy="830769"/>
          </a:xfrm>
          <a:prstGeom prst="rect">
            <a:avLst/>
          </a:prstGeom>
          <a:solidFill>
            <a:srgbClr val="FFFFFF"/>
          </a:solidFill>
          <a:ln w="25400" cap="flat" cmpd="sng" algn="ctr">
            <a:solidFill>
              <a:srgbClr val="000000"/>
            </a:solidFill>
            <a:prstDash val="solid"/>
          </a:ln>
          <a:effectLst/>
        </p:spPr>
        <p:txBody>
          <a:bodyPr rtlCol="0" anchor="t"/>
          <a:lstStyle/>
          <a:p>
            <a:pPr defTabSz="779173">
              <a:defRPr/>
            </a:pPr>
            <a:r>
              <a:rPr kumimoji="0" lang="en-US" altLang="ja-JP" sz="153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自社</a:t>
            </a:r>
            <a:r>
              <a:rPr kumimoji="0" lang="en-US" altLang="ja-JP" sz="153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defTabSz="779173">
              <a:defRPr/>
            </a:pPr>
            <a:r>
              <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自社が持つサービス、自社がエンドユーザに直接提供する商品</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03150" y="2245146"/>
            <a:ext cx="1512461" cy="830769"/>
          </a:xfrm>
          <a:prstGeom prst="rect">
            <a:avLst/>
          </a:prstGeom>
          <a:solidFill>
            <a:srgbClr val="FFFFFF"/>
          </a:solidFill>
          <a:ln w="25400" cap="flat" cmpd="sng" algn="ctr">
            <a:solidFill>
              <a:srgbClr val="000000"/>
            </a:solidFill>
            <a:prstDash val="solid"/>
          </a:ln>
          <a:effectLst/>
        </p:spPr>
        <p:txBody>
          <a:bodyPr rtlCol="0" anchor="t"/>
          <a:lstStyle/>
          <a:p>
            <a:pPr defTabSz="779173">
              <a:defRPr/>
            </a:pPr>
            <a:r>
              <a:rPr kumimoji="0" lang="en-US" altLang="ja-JP" sz="153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他社</a:t>
            </a:r>
            <a:r>
              <a:rPr kumimoji="0" lang="en-US" altLang="ja-JP"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卸</a:t>
            </a:r>
            <a:r>
              <a:rPr kumimoji="0" lang="en-US" altLang="ja-JP"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53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defTabSz="779173">
              <a:defRPr/>
            </a:pPr>
            <a:r>
              <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他社から卸されたサービス、他社へ卸す商品</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425751" y="3650103"/>
            <a:ext cx="4171740" cy="1091275"/>
          </a:xfrm>
          <a:prstGeom prst="rect">
            <a:avLst/>
          </a:prstGeom>
          <a:solidFill>
            <a:srgbClr val="FFFFFF"/>
          </a:solidFill>
          <a:ln w="25400" cap="flat" cmpd="sng" algn="ctr">
            <a:solidFill>
              <a:srgbClr val="000000"/>
            </a:solidFill>
            <a:prstDash val="solid"/>
          </a:ln>
          <a:effectLst/>
        </p:spPr>
        <p:txBody>
          <a:bodyPr rIns="61350" rtlCol="0" anchor="t"/>
          <a:lstStyle/>
          <a:p>
            <a:pPr defTabSz="779173">
              <a:defRPr/>
            </a:pPr>
            <a:r>
              <a:rPr kumimoji="0" lang="en-US" altLang="ja-JP" sz="2045"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商品</a:t>
            </a:r>
            <a:r>
              <a:rPr kumimoji="0" lang="en-US" altLang="ja-JP" sz="2045"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売るための情報を定義</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・料金（工事料金、月額利用料、従量課金等）</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・最低利用期間、解約料</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・ルール（依存関係、販売条件、サービス移行等）</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・サービス・商品のバンドル（セット料金、割引含む）</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425751" y="4992700"/>
            <a:ext cx="4171740" cy="1105395"/>
          </a:xfrm>
          <a:prstGeom prst="rect">
            <a:avLst/>
          </a:prstGeom>
          <a:solidFill>
            <a:srgbClr val="FFFFFF"/>
          </a:solidFill>
          <a:ln w="25400" cap="flat" cmpd="sng" algn="ctr">
            <a:solidFill>
              <a:srgbClr val="000000"/>
            </a:solidFill>
            <a:prstDash val="solid"/>
          </a:ln>
          <a:effectLst/>
        </p:spPr>
        <p:txBody>
          <a:bodyPr rIns="61350" rtlCol="0" anchor="t"/>
          <a:lstStyle/>
          <a:p>
            <a:pPr defTabSz="779173">
              <a:defRPr/>
            </a:pPr>
            <a:r>
              <a:rPr kumimoji="0" lang="en-US" altLang="ja-JP" sz="2045"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4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a:t>
            </a:r>
            <a:r>
              <a:rPr kumimoji="0" lang="en-US" altLang="ja-JP" sz="2045"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エンドユーザへの提供物の情報を定義</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・サービス個別情報（容量、帯域、工事内容等）</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・開通タスク情報（開通に必要なアクション）</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・利用量取得に必要な情報（従量計算に使用）</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kumimoji="0" lang="ja-JP" altLang="en-US"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・サービス間依存関係</a:t>
            </a:r>
            <a:endParaRPr kumimoji="0" lang="en-US" altLang="ja-JP" sz="894"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nvGraphicFramePr>
        <p:xfrm>
          <a:off x="748556" y="3469125"/>
          <a:ext cx="3330225" cy="2727611"/>
        </p:xfrm>
        <a:graphic>
          <a:graphicData uri="http://schemas.openxmlformats.org/drawingml/2006/table">
            <a:tbl>
              <a:tblPr firstRow="1" bandRow="1"/>
              <a:tblGrid>
                <a:gridCol w="271441">
                  <a:extLst>
                    <a:ext uri="{9D8B030D-6E8A-4147-A177-3AD203B41FA5}">
                      <a16:colId xmlns:a16="http://schemas.microsoft.com/office/drawing/2014/main" val="3808130841"/>
                    </a:ext>
                  </a:extLst>
                </a:gridCol>
                <a:gridCol w="1407467">
                  <a:extLst>
                    <a:ext uri="{9D8B030D-6E8A-4147-A177-3AD203B41FA5}">
                      <a16:colId xmlns:a16="http://schemas.microsoft.com/office/drawing/2014/main" val="3496724480"/>
                    </a:ext>
                  </a:extLst>
                </a:gridCol>
                <a:gridCol w="1651317">
                  <a:extLst>
                    <a:ext uri="{9D8B030D-6E8A-4147-A177-3AD203B41FA5}">
                      <a16:colId xmlns:a16="http://schemas.microsoft.com/office/drawing/2014/main" val="1064852864"/>
                    </a:ext>
                  </a:extLst>
                </a:gridCol>
              </a:tblGrid>
              <a:tr h="260793">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商品</a:t>
                      </a:r>
                    </a:p>
                  </a:txBody>
                  <a:tcPr marL="77913" marR="77913" marT="38957" marB="38957"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1073765">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テナント</a:t>
                      </a:r>
                    </a:p>
                  </a:txBody>
                  <a:tcPr marL="77913" marR="77913" marT="38957" marB="38957" vert="eaVert" anchor="ctr">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1200" dirty="0">
                          <a:latin typeface="Meiryo UI" panose="020B0604030504040204" pitchFamily="50" charset="-128"/>
                          <a:ea typeface="Meiryo UI" panose="020B0604030504040204" pitchFamily="50" charset="-128"/>
                        </a:rPr>
                        <a:t>小売商品</a:t>
                      </a:r>
                    </a:p>
                  </a:txBody>
                  <a:tcPr marL="77913" marR="77913" marT="38957" marB="38957">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1200" dirty="0">
                          <a:latin typeface="Meiryo UI" panose="020B0604030504040204" pitchFamily="50" charset="-128"/>
                          <a:ea typeface="Meiryo UI" panose="020B0604030504040204" pitchFamily="50" charset="-128"/>
                        </a:rPr>
                        <a:t>卸商品</a:t>
                      </a:r>
                      <a:endParaRPr kumimoji="1" lang="en-US" altLang="ja-JP" sz="1200" dirty="0">
                        <a:latin typeface="Meiryo UI" panose="020B0604030504040204" pitchFamily="50" charset="-128"/>
                        <a:ea typeface="Meiryo UI" panose="020B0604030504040204" pitchFamily="50" charset="-128"/>
                      </a:endParaRPr>
                    </a:p>
                  </a:txBody>
                  <a:tcPr marL="77913" marR="77913" marT="38957" marB="38957">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114882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1200" dirty="0">
                          <a:latin typeface="Meiryo UI" panose="020B0604030504040204" pitchFamily="50" charset="-128"/>
                          <a:ea typeface="Meiryo UI" panose="020B0604030504040204" pitchFamily="50" charset="-128"/>
                        </a:rPr>
                        <a:t>自社サービス</a:t>
                      </a:r>
                    </a:p>
                  </a:txBody>
                  <a:tcPr marL="77913" marR="77913" marT="38957" marB="38957"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1200" dirty="0">
                          <a:latin typeface="Meiryo UI" panose="020B0604030504040204" pitchFamily="50" charset="-128"/>
                          <a:ea typeface="Meiryo UI" panose="020B0604030504040204" pitchFamily="50" charset="-128"/>
                        </a:rPr>
                        <a:t>他社サービス</a:t>
                      </a:r>
                    </a:p>
                  </a:txBody>
                  <a:tcPr marL="77913" marR="77913" marT="38957" marB="38957"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244230">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a:t>
                      </a:r>
                    </a:p>
                  </a:txBody>
                  <a:tcPr marL="77913" marR="77913" marT="30675" marB="30675"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Tree>
    <p:extLst>
      <p:ext uri="{BB962C8B-B14F-4D97-AF65-F5344CB8AC3E}">
        <p14:creationId xmlns:p14="http://schemas.microsoft.com/office/powerpoint/2010/main" val="138919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18216" y="22316"/>
            <a:ext cx="9025784" cy="813590"/>
          </a:xfrm>
        </p:spPr>
        <p:txBody>
          <a:bodyPr>
            <a:noAutofit/>
          </a:bodyPr>
          <a:lstStyle/>
          <a:p>
            <a:r>
              <a:rPr lang="en-US" altLang="ja-JP" sz="2800" dirty="0"/>
              <a:t>【</a:t>
            </a:r>
            <a:r>
              <a:rPr lang="ja-JP" altLang="en-US" sz="2800" dirty="0"/>
              <a:t>参考</a:t>
            </a:r>
            <a:r>
              <a:rPr lang="en-US" altLang="ja-JP" sz="2800" dirty="0"/>
              <a:t>】</a:t>
            </a:r>
            <a:r>
              <a:rPr lang="ja-JP" altLang="en-US" sz="2800" dirty="0"/>
              <a:t>③ビジネス協創・拡張性</a:t>
            </a:r>
            <a:br>
              <a:rPr lang="en-US" altLang="ja-JP" sz="2800" dirty="0"/>
            </a:br>
            <a:r>
              <a:rPr lang="ja-JP" altLang="en-US" sz="2800" dirty="0"/>
              <a:t>詳細（テナント構成例）</a:t>
            </a:r>
          </a:p>
        </p:txBody>
      </p:sp>
      <p:sp>
        <p:nvSpPr>
          <p:cNvPr id="4" name="正方形/長方形 3"/>
          <p:cNvSpPr/>
          <p:nvPr/>
        </p:nvSpPr>
        <p:spPr>
          <a:xfrm>
            <a:off x="222120" y="1120697"/>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販売に関する情報を</a:t>
            </a:r>
            <a:r>
              <a:rPr lang="en-US" altLang="ja-JP" sz="1477" dirty="0">
                <a:solidFill>
                  <a:prstClr val="black"/>
                </a:solidFill>
                <a:latin typeface="Meiryo UI" panose="020B0604030504040204" pitchFamily="50" charset="-128"/>
                <a:ea typeface="Meiryo UI" panose="020B0604030504040204" pitchFamily="50" charset="-128"/>
              </a:rPr>
              <a:t>4</a:t>
            </a:r>
            <a:r>
              <a:rPr lang="ja-JP" altLang="en-US" sz="1477" dirty="0">
                <a:solidFill>
                  <a:prstClr val="black"/>
                </a:solidFill>
                <a:latin typeface="Meiryo UI" panose="020B0604030504040204" pitchFamily="50" charset="-128"/>
                <a:ea typeface="Meiryo UI" panose="020B0604030504040204" pitchFamily="50" charset="-128"/>
              </a:rPr>
              <a:t>象限（自社／他社、商品／サービス）に分けたことで、商品の卸から、小売りへの組み込みが、簡単にでき、価格設定も自在に設定可能です。</a:t>
            </a:r>
          </a:p>
        </p:txBody>
      </p:sp>
      <p:pic>
        <p:nvPicPr>
          <p:cNvPr id="5" name="図 4"/>
          <p:cNvPicPr>
            <a:picLocks noChangeAspect="1"/>
          </p:cNvPicPr>
          <p:nvPr/>
        </p:nvPicPr>
        <p:blipFill>
          <a:blip r:embed="rId2"/>
          <a:stretch>
            <a:fillRect/>
          </a:stretch>
        </p:blipFill>
        <p:spPr>
          <a:xfrm>
            <a:off x="5568479" y="4356699"/>
            <a:ext cx="2654516" cy="2177397"/>
          </a:xfrm>
          <a:prstGeom prst="rect">
            <a:avLst/>
          </a:prstGeom>
        </p:spPr>
      </p:pic>
      <p:pic>
        <p:nvPicPr>
          <p:cNvPr id="6" name="図 5"/>
          <p:cNvPicPr>
            <a:picLocks noChangeAspect="1"/>
          </p:cNvPicPr>
          <p:nvPr/>
        </p:nvPicPr>
        <p:blipFill>
          <a:blip r:embed="rId2"/>
          <a:stretch>
            <a:fillRect/>
          </a:stretch>
        </p:blipFill>
        <p:spPr>
          <a:xfrm>
            <a:off x="2665655" y="4356699"/>
            <a:ext cx="2654516" cy="2177397"/>
          </a:xfrm>
          <a:prstGeom prst="rect">
            <a:avLst/>
          </a:prstGeom>
        </p:spPr>
      </p:pic>
      <p:pic>
        <p:nvPicPr>
          <p:cNvPr id="7" name="図 6"/>
          <p:cNvPicPr>
            <a:picLocks noChangeAspect="1"/>
          </p:cNvPicPr>
          <p:nvPr/>
        </p:nvPicPr>
        <p:blipFill>
          <a:blip r:embed="rId2"/>
          <a:stretch>
            <a:fillRect/>
          </a:stretch>
        </p:blipFill>
        <p:spPr>
          <a:xfrm>
            <a:off x="2665655" y="1977974"/>
            <a:ext cx="2654516" cy="2177397"/>
          </a:xfrm>
          <a:prstGeom prst="rect">
            <a:avLst/>
          </a:prstGeom>
        </p:spPr>
      </p:pic>
      <p:sp>
        <p:nvSpPr>
          <p:cNvPr id="8" name="テキスト ボックス 7"/>
          <p:cNvSpPr txBox="1"/>
          <p:nvPr/>
        </p:nvSpPr>
        <p:spPr>
          <a:xfrm>
            <a:off x="2722742" y="1893994"/>
            <a:ext cx="1218603" cy="275909"/>
          </a:xfrm>
          <a:prstGeom prst="rect">
            <a:avLst/>
          </a:prstGeom>
          <a:solidFill>
            <a:srgbClr val="FFFFFF"/>
          </a:solidFill>
        </p:spPr>
        <p:txBody>
          <a:bodyPr wrap="none" rtlCol="0">
            <a:spAutoFit/>
          </a:bodyPr>
          <a:lstStyle/>
          <a:p>
            <a:pPr defTabSz="779173">
              <a:defRPr/>
            </a:pPr>
            <a:r>
              <a:rPr kumimoji="0" lang="en-US" altLang="ja-JP" sz="1193" b="1" kern="0" dirty="0">
                <a:solidFill>
                  <a:srgbClr val="000000"/>
                </a:solidFill>
                <a:latin typeface="Meiryo UI" panose="020B0604030504040204" pitchFamily="50" charset="-128"/>
                <a:ea typeface="Meiryo UI" panose="020B0604030504040204" pitchFamily="50" charset="-128"/>
              </a:rPr>
              <a:t>【B</a:t>
            </a:r>
            <a:r>
              <a:rPr kumimoji="0" lang="ja-JP" altLang="en-US" sz="1193" b="1" kern="0" dirty="0">
                <a:solidFill>
                  <a:srgbClr val="000000"/>
                </a:solidFill>
                <a:latin typeface="Meiryo UI" panose="020B0604030504040204" pitchFamily="50" charset="-128"/>
                <a:ea typeface="Meiryo UI" panose="020B0604030504040204" pitchFamily="50" charset="-128"/>
              </a:rPr>
              <a:t>社のテナント</a:t>
            </a:r>
            <a:r>
              <a:rPr kumimoji="0" lang="en-US" altLang="ja-JP" sz="1193" b="1" kern="0" dirty="0">
                <a:solidFill>
                  <a:srgbClr val="000000"/>
                </a:solidFill>
                <a:latin typeface="Meiryo UI" panose="020B0604030504040204" pitchFamily="50" charset="-128"/>
                <a:ea typeface="Meiryo UI" panose="020B0604030504040204" pitchFamily="50" charset="-128"/>
              </a:rPr>
              <a:t>】</a:t>
            </a:r>
            <a:endParaRPr kumimoji="0" lang="ja-JP" altLang="en-US" sz="1193" b="1" kern="0"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22740" y="4297340"/>
            <a:ext cx="1220206" cy="275909"/>
          </a:xfrm>
          <a:prstGeom prst="rect">
            <a:avLst/>
          </a:prstGeom>
          <a:solidFill>
            <a:srgbClr val="FFFFFF"/>
          </a:solidFill>
        </p:spPr>
        <p:txBody>
          <a:bodyPr wrap="none" rtlCol="0">
            <a:spAutoFit/>
          </a:bodyPr>
          <a:lstStyle/>
          <a:p>
            <a:pPr defTabSz="779173">
              <a:defRPr/>
            </a:pPr>
            <a:r>
              <a:rPr kumimoji="0" lang="en-US" altLang="ja-JP" sz="1193" b="1" kern="0" dirty="0">
                <a:solidFill>
                  <a:srgbClr val="000000"/>
                </a:solidFill>
                <a:latin typeface="Meiryo UI" panose="020B0604030504040204" pitchFamily="50" charset="-128"/>
                <a:ea typeface="Meiryo UI" panose="020B0604030504040204" pitchFamily="50" charset="-128"/>
              </a:rPr>
              <a:t>【A</a:t>
            </a:r>
            <a:r>
              <a:rPr kumimoji="0" lang="ja-JP" altLang="en-US" sz="1193" b="1" kern="0" dirty="0">
                <a:solidFill>
                  <a:srgbClr val="000000"/>
                </a:solidFill>
                <a:latin typeface="Meiryo UI" panose="020B0604030504040204" pitchFamily="50" charset="-128"/>
                <a:ea typeface="Meiryo UI" panose="020B0604030504040204" pitchFamily="50" charset="-128"/>
              </a:rPr>
              <a:t>社のテナント</a:t>
            </a:r>
            <a:r>
              <a:rPr kumimoji="0" lang="en-US" altLang="ja-JP" sz="1193" b="1" kern="0" dirty="0">
                <a:solidFill>
                  <a:srgbClr val="000000"/>
                </a:solidFill>
                <a:latin typeface="Meiryo UI" panose="020B0604030504040204" pitchFamily="50" charset="-128"/>
                <a:ea typeface="Meiryo UI" panose="020B0604030504040204" pitchFamily="50" charset="-128"/>
              </a:rPr>
              <a:t>】</a:t>
            </a:r>
            <a:endParaRPr kumimoji="0" lang="ja-JP" altLang="en-US" sz="1193" b="1" kern="0" dirty="0">
              <a:solidFill>
                <a:srgbClr val="000000"/>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149383" y="4499122"/>
            <a:ext cx="1141659" cy="952715"/>
            <a:chOff x="-86339" y="4625886"/>
            <a:chExt cx="2098064" cy="1537204"/>
          </a:xfrm>
        </p:grpSpPr>
        <p:sp>
          <p:nvSpPr>
            <p:cNvPr id="11" name="テキスト ボックス 10"/>
            <p:cNvSpPr txBox="1"/>
            <p:nvPr/>
          </p:nvSpPr>
          <p:spPr>
            <a:xfrm>
              <a:off x="-86339" y="4625886"/>
              <a:ext cx="2098064" cy="529910"/>
            </a:xfrm>
            <a:prstGeom prst="rect">
              <a:avLst/>
            </a:prstGeom>
            <a:noFill/>
          </p:spPr>
          <p:txBody>
            <a:bodyPr wrap="none" rtlCol="0">
              <a:spAutoFit/>
            </a:bodyPr>
            <a:lstStyle/>
            <a:p>
              <a:pPr defTabSz="779173">
                <a:defRPr/>
              </a:pPr>
              <a:r>
                <a:rPr kumimoji="0" lang="ja-JP" altLang="en-US" sz="1534" b="1" kern="0" dirty="0">
                  <a:solidFill>
                    <a:srgbClr val="000000"/>
                  </a:solidFill>
                  <a:latin typeface="Meiryo UI" panose="020B0604030504040204" pitchFamily="50" charset="-128"/>
                  <a:ea typeface="Meiryo UI" panose="020B0604030504040204" pitchFamily="50" charset="-128"/>
                </a:rPr>
                <a:t>エンドユーザ</a:t>
              </a:r>
            </a:p>
          </p:txBody>
        </p:sp>
        <p:pic>
          <p:nvPicPr>
            <p:cNvPr id="12" name="Picture 24" descr="25_person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 y="5050536"/>
              <a:ext cx="612436" cy="11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グループ化 12"/>
          <p:cNvGrpSpPr/>
          <p:nvPr/>
        </p:nvGrpSpPr>
        <p:grpSpPr>
          <a:xfrm>
            <a:off x="1190038" y="1896510"/>
            <a:ext cx="1141659" cy="920588"/>
            <a:chOff x="-77884" y="1845577"/>
            <a:chExt cx="2098064" cy="1485368"/>
          </a:xfrm>
        </p:grpSpPr>
        <p:sp>
          <p:nvSpPr>
            <p:cNvPr id="14" name="テキスト ボックス 13"/>
            <p:cNvSpPr txBox="1"/>
            <p:nvPr/>
          </p:nvSpPr>
          <p:spPr>
            <a:xfrm>
              <a:off x="-77884" y="1845577"/>
              <a:ext cx="2098064" cy="529910"/>
            </a:xfrm>
            <a:prstGeom prst="rect">
              <a:avLst/>
            </a:prstGeom>
            <a:noFill/>
          </p:spPr>
          <p:txBody>
            <a:bodyPr wrap="none" rtlCol="0">
              <a:spAutoFit/>
            </a:bodyPr>
            <a:lstStyle/>
            <a:p>
              <a:pPr defTabSz="779173">
                <a:defRPr/>
              </a:pPr>
              <a:r>
                <a:rPr kumimoji="0" lang="ja-JP" altLang="en-US" sz="1534" b="1" kern="0" dirty="0">
                  <a:solidFill>
                    <a:srgbClr val="000000"/>
                  </a:solidFill>
                  <a:latin typeface="Meiryo UI" panose="020B0604030504040204" pitchFamily="50" charset="-128"/>
                  <a:ea typeface="Meiryo UI" panose="020B0604030504040204" pitchFamily="50" charset="-128"/>
                </a:rPr>
                <a:t>エンドユーザ</a:t>
              </a:r>
            </a:p>
          </p:txBody>
        </p:sp>
        <p:pic>
          <p:nvPicPr>
            <p:cNvPr id="15" name="Picture 26" descr="24_person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37" y="2274550"/>
              <a:ext cx="666318" cy="105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円/楕円 92"/>
          <p:cNvSpPr/>
          <p:nvPr/>
        </p:nvSpPr>
        <p:spPr>
          <a:xfrm>
            <a:off x="4073295" y="3282220"/>
            <a:ext cx="858983" cy="429491"/>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defRPr/>
            </a:pPr>
            <a:r>
              <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コラボ光</a:t>
            </a:r>
          </a:p>
        </p:txBody>
      </p:sp>
      <p:sp>
        <p:nvSpPr>
          <p:cNvPr id="17" name="円/楕円 155"/>
          <p:cNvSpPr/>
          <p:nvPr/>
        </p:nvSpPr>
        <p:spPr>
          <a:xfrm>
            <a:off x="3023773" y="3284216"/>
            <a:ext cx="858983" cy="429491"/>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defRPr/>
            </a:pPr>
            <a:r>
              <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モバイル</a:t>
            </a:r>
          </a:p>
        </p:txBody>
      </p:sp>
      <p:sp>
        <p:nvSpPr>
          <p:cNvPr id="18" name="円/楕円 156"/>
          <p:cNvSpPr/>
          <p:nvPr/>
        </p:nvSpPr>
        <p:spPr>
          <a:xfrm>
            <a:off x="3030256" y="2367270"/>
            <a:ext cx="858983" cy="429491"/>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rtlCol="0" anchor="ctr"/>
          <a:lstStyle/>
          <a:p>
            <a:pPr>
              <a:lnSpc>
                <a:spcPts val="1023"/>
              </a:lnSpc>
              <a:defRPr/>
            </a:pPr>
            <a:r>
              <a:rPr kumimoji="0" lang="en-US" altLang="ja-JP"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社光</a:t>
            </a:r>
          </a:p>
        </p:txBody>
      </p:sp>
      <p:cxnSp>
        <p:nvCxnSpPr>
          <p:cNvPr id="19" name="直線矢印コネクタ 18"/>
          <p:cNvCxnSpPr/>
          <p:nvPr/>
        </p:nvCxnSpPr>
        <p:spPr bwMode="auto">
          <a:xfrm flipH="1" flipV="1">
            <a:off x="3349256" y="2796764"/>
            <a:ext cx="969475" cy="496029"/>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p:nvPr/>
        </p:nvCxnSpPr>
        <p:spPr bwMode="auto">
          <a:xfrm flipH="1">
            <a:off x="1842581" y="2582015"/>
            <a:ext cx="1077181" cy="0"/>
          </a:xfrm>
          <a:prstGeom prst="straightConnector1">
            <a:avLst/>
          </a:prstGeom>
          <a:solidFill>
            <a:srgbClr val="D2F0FA"/>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円/楕円 92"/>
          <p:cNvSpPr/>
          <p:nvPr/>
        </p:nvSpPr>
        <p:spPr>
          <a:xfrm>
            <a:off x="4925345" y="3269844"/>
            <a:ext cx="858983" cy="429491"/>
          </a:xfrm>
          <a:prstGeom prst="ellipse">
            <a:avLst/>
          </a:prstGeom>
          <a:gradFill rotWithShape="1">
            <a:gsLst>
              <a:gs pos="0">
                <a:srgbClr val="F79646">
                  <a:shade val="51000"/>
                  <a:satMod val="130000"/>
                  <a:lumMod val="12000"/>
                  <a:lumOff val="88000"/>
                  <a:alpha val="4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defRPr/>
            </a:pPr>
            <a:r>
              <a:rPr kumimoji="0" lang="en-US" altLang="ja-JP"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Xxx</a:t>
            </a:r>
            <a:endPar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矢印コネクタ 21"/>
          <p:cNvCxnSpPr/>
          <p:nvPr/>
        </p:nvCxnSpPr>
        <p:spPr bwMode="auto">
          <a:xfrm flipV="1">
            <a:off x="3349253" y="2796764"/>
            <a:ext cx="0" cy="496029"/>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円/楕円 91"/>
          <p:cNvSpPr/>
          <p:nvPr/>
        </p:nvSpPr>
        <p:spPr>
          <a:xfrm>
            <a:off x="3031071" y="5673283"/>
            <a:ext cx="858983" cy="429491"/>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defRPr/>
            </a:pPr>
            <a:r>
              <a:rPr kumimoji="0" lang="en-US" altLang="ja-JP"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NW</a:t>
            </a:r>
            <a:endPar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93"/>
          <p:cNvSpPr/>
          <p:nvPr/>
        </p:nvSpPr>
        <p:spPr>
          <a:xfrm>
            <a:off x="3049832" y="4725608"/>
            <a:ext cx="858983" cy="429491"/>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rtlCol="0" anchor="ctr"/>
          <a:lstStyle/>
          <a:p>
            <a:pPr>
              <a:lnSpc>
                <a:spcPts val="1023"/>
              </a:lnSpc>
              <a:defRPr/>
            </a:pPr>
            <a:r>
              <a:rPr kumimoji="0" lang="en-US" altLang="ja-JP"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社光</a:t>
            </a:r>
          </a:p>
        </p:txBody>
      </p:sp>
      <p:sp>
        <p:nvSpPr>
          <p:cNvPr id="25" name="円/楕円 153"/>
          <p:cNvSpPr/>
          <p:nvPr/>
        </p:nvSpPr>
        <p:spPr>
          <a:xfrm>
            <a:off x="4062193" y="4744714"/>
            <a:ext cx="858983" cy="429491"/>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rtlCol="0" anchor="ctr"/>
          <a:lstStyle/>
          <a:p>
            <a:pPr>
              <a:defRPr/>
            </a:pPr>
            <a:r>
              <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コラボ光</a:t>
            </a:r>
          </a:p>
        </p:txBody>
      </p:sp>
      <p:cxnSp>
        <p:nvCxnSpPr>
          <p:cNvPr id="26" name="直線矢印コネクタ 25"/>
          <p:cNvCxnSpPr/>
          <p:nvPr/>
        </p:nvCxnSpPr>
        <p:spPr bwMode="auto">
          <a:xfrm flipV="1">
            <a:off x="3349253" y="5177591"/>
            <a:ext cx="0" cy="49569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flipV="1">
            <a:off x="3349256" y="5177591"/>
            <a:ext cx="969475" cy="49569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矢印コネクタ 27"/>
          <p:cNvCxnSpPr/>
          <p:nvPr/>
        </p:nvCxnSpPr>
        <p:spPr bwMode="auto">
          <a:xfrm flipH="1" flipV="1">
            <a:off x="1888754" y="4968357"/>
            <a:ext cx="1031009" cy="1937"/>
          </a:xfrm>
          <a:prstGeom prst="straightConnector1">
            <a:avLst/>
          </a:prstGeom>
          <a:solidFill>
            <a:srgbClr val="D2F0FA"/>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p:nvPr/>
        </p:nvCxnSpPr>
        <p:spPr bwMode="auto">
          <a:xfrm flipV="1">
            <a:off x="4490322" y="3722284"/>
            <a:ext cx="0" cy="1025818"/>
          </a:xfrm>
          <a:prstGeom prst="straightConnector1">
            <a:avLst/>
          </a:prstGeom>
          <a:solidFill>
            <a:srgbClr val="D2F0FA"/>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p:cNvSpPr txBox="1"/>
          <p:nvPr/>
        </p:nvSpPr>
        <p:spPr>
          <a:xfrm>
            <a:off x="1842583" y="2578142"/>
            <a:ext cx="489236" cy="275909"/>
          </a:xfrm>
          <a:prstGeom prst="rect">
            <a:avLst/>
          </a:prstGeom>
          <a:noFill/>
        </p:spPr>
        <p:txBody>
          <a:bodyPr wrap="none" rtlCol="0">
            <a:spAutoFit/>
          </a:bodyPr>
          <a:lstStyle/>
          <a:p>
            <a:pPr defTabSz="779173">
              <a:defRPr/>
            </a:pPr>
            <a:r>
              <a:rPr kumimoji="0" lang="ja-JP" altLang="en-US" sz="1193" b="1" kern="0" dirty="0">
                <a:solidFill>
                  <a:srgbClr val="000000"/>
                </a:solidFill>
                <a:latin typeface="Meiryo UI" panose="020B0604030504040204" pitchFamily="50" charset="-128"/>
                <a:ea typeface="Meiryo UI" panose="020B0604030504040204" pitchFamily="50" charset="-128"/>
              </a:rPr>
              <a:t>小売</a:t>
            </a:r>
          </a:p>
        </p:txBody>
      </p:sp>
      <p:sp>
        <p:nvSpPr>
          <p:cNvPr id="31" name="テキスト ボックス 30"/>
          <p:cNvSpPr txBox="1"/>
          <p:nvPr/>
        </p:nvSpPr>
        <p:spPr>
          <a:xfrm>
            <a:off x="1842583" y="4968358"/>
            <a:ext cx="489236" cy="275909"/>
          </a:xfrm>
          <a:prstGeom prst="rect">
            <a:avLst/>
          </a:prstGeom>
          <a:noFill/>
        </p:spPr>
        <p:txBody>
          <a:bodyPr wrap="none" rtlCol="0">
            <a:spAutoFit/>
          </a:bodyPr>
          <a:lstStyle/>
          <a:p>
            <a:pPr defTabSz="779173">
              <a:defRPr/>
            </a:pPr>
            <a:r>
              <a:rPr kumimoji="0" lang="ja-JP" altLang="en-US" sz="1193" b="1" kern="0" dirty="0">
                <a:solidFill>
                  <a:srgbClr val="000000"/>
                </a:solidFill>
                <a:latin typeface="Meiryo UI" panose="020B0604030504040204" pitchFamily="50" charset="-128"/>
                <a:ea typeface="Meiryo UI" panose="020B0604030504040204" pitchFamily="50" charset="-128"/>
              </a:rPr>
              <a:t>小売</a:t>
            </a:r>
          </a:p>
        </p:txBody>
      </p:sp>
      <p:sp>
        <p:nvSpPr>
          <p:cNvPr id="32" name="テキスト ボックス 31"/>
          <p:cNvSpPr txBox="1"/>
          <p:nvPr/>
        </p:nvSpPr>
        <p:spPr>
          <a:xfrm>
            <a:off x="4179996" y="4169375"/>
            <a:ext cx="336952" cy="275909"/>
          </a:xfrm>
          <a:prstGeom prst="rect">
            <a:avLst/>
          </a:prstGeom>
          <a:noFill/>
        </p:spPr>
        <p:txBody>
          <a:bodyPr wrap="none" rtlCol="0">
            <a:spAutoFit/>
          </a:bodyPr>
          <a:lstStyle/>
          <a:p>
            <a:pPr defTabSz="779173">
              <a:defRPr/>
            </a:pPr>
            <a:r>
              <a:rPr kumimoji="0" lang="ja-JP" altLang="en-US" sz="1193" b="1" kern="0" dirty="0">
                <a:solidFill>
                  <a:srgbClr val="000000"/>
                </a:solidFill>
                <a:latin typeface="Meiryo UI" panose="020B0604030504040204" pitchFamily="50" charset="-128"/>
                <a:ea typeface="Meiryo UI" panose="020B0604030504040204" pitchFamily="50" charset="-128"/>
              </a:rPr>
              <a:t>卸</a:t>
            </a:r>
            <a:endParaRPr kumimoji="0" lang="en-US" altLang="ja-JP" sz="1193" b="1" kern="0" dirty="0">
              <a:solidFill>
                <a:srgbClr val="00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472181" y="4218932"/>
            <a:ext cx="1654620" cy="275909"/>
          </a:xfrm>
          <a:prstGeom prst="rect">
            <a:avLst/>
          </a:prstGeom>
          <a:solidFill>
            <a:srgbClr val="FFFFFF"/>
          </a:solidFill>
        </p:spPr>
        <p:txBody>
          <a:bodyPr wrap="none" rtlCol="0">
            <a:spAutoFit/>
          </a:bodyPr>
          <a:lstStyle/>
          <a:p>
            <a:pPr defTabSz="779173">
              <a:defRPr/>
            </a:pPr>
            <a:r>
              <a:rPr kumimoji="0" lang="en-US" altLang="ja-JP" sz="1193" b="1" kern="0" dirty="0">
                <a:solidFill>
                  <a:srgbClr val="000000"/>
                </a:solidFill>
                <a:latin typeface="Meiryo UI" panose="020B0604030504040204" pitchFamily="50" charset="-128"/>
                <a:ea typeface="Meiryo UI" panose="020B0604030504040204" pitchFamily="50" charset="-128"/>
              </a:rPr>
              <a:t>【3</a:t>
            </a:r>
            <a:r>
              <a:rPr kumimoji="0" lang="en-US" altLang="ja-JP" sz="1193" b="1" kern="0" baseline="30000" dirty="0">
                <a:solidFill>
                  <a:srgbClr val="000000"/>
                </a:solidFill>
                <a:latin typeface="Meiryo UI" panose="020B0604030504040204" pitchFamily="50" charset="-128"/>
                <a:ea typeface="Meiryo UI" panose="020B0604030504040204" pitchFamily="50" charset="-128"/>
              </a:rPr>
              <a:t>rd</a:t>
            </a:r>
            <a:r>
              <a:rPr kumimoji="0" lang="en-US" altLang="ja-JP" sz="1193" b="1" kern="0" dirty="0">
                <a:solidFill>
                  <a:srgbClr val="000000"/>
                </a:solidFill>
                <a:latin typeface="Meiryo UI" panose="020B0604030504040204" pitchFamily="50" charset="-128"/>
                <a:ea typeface="Meiryo UI" panose="020B0604030504040204" pitchFamily="50" charset="-128"/>
              </a:rPr>
              <a:t> party</a:t>
            </a:r>
            <a:r>
              <a:rPr kumimoji="0" lang="ja-JP" altLang="en-US" sz="1193" b="1" kern="0" dirty="0">
                <a:solidFill>
                  <a:srgbClr val="000000"/>
                </a:solidFill>
                <a:latin typeface="Meiryo UI" panose="020B0604030504040204" pitchFamily="50" charset="-128"/>
                <a:ea typeface="Meiryo UI" panose="020B0604030504040204" pitchFamily="50" charset="-128"/>
              </a:rPr>
              <a:t>のテナント</a:t>
            </a:r>
            <a:r>
              <a:rPr kumimoji="0" lang="en-US" altLang="ja-JP" sz="1193" b="1" kern="0" dirty="0">
                <a:solidFill>
                  <a:srgbClr val="000000"/>
                </a:solidFill>
                <a:latin typeface="Meiryo UI" panose="020B0604030504040204" pitchFamily="50" charset="-128"/>
                <a:ea typeface="Meiryo UI" panose="020B0604030504040204" pitchFamily="50" charset="-128"/>
              </a:rPr>
              <a:t>】</a:t>
            </a:r>
            <a:endParaRPr kumimoji="0" lang="ja-JP" altLang="en-US" sz="1193" b="1" kern="0" dirty="0">
              <a:solidFill>
                <a:srgbClr val="000000"/>
              </a:solidFill>
              <a:latin typeface="Meiryo UI" panose="020B0604030504040204" pitchFamily="50" charset="-128"/>
              <a:ea typeface="Meiryo UI" panose="020B0604030504040204" pitchFamily="50" charset="-128"/>
            </a:endParaRPr>
          </a:p>
        </p:txBody>
      </p:sp>
      <p:sp>
        <p:nvSpPr>
          <p:cNvPr id="34" name="円/楕円 91"/>
          <p:cNvSpPr/>
          <p:nvPr/>
        </p:nvSpPr>
        <p:spPr>
          <a:xfrm>
            <a:off x="6036757" y="5699475"/>
            <a:ext cx="858983" cy="429491"/>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defRPr/>
            </a:pPr>
            <a:r>
              <a:rPr kumimoji="0" lang="en-US" altLang="ja-JP" sz="1193" kern="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Yyy</a:t>
            </a:r>
            <a:endPar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153"/>
          <p:cNvSpPr/>
          <p:nvPr/>
        </p:nvSpPr>
        <p:spPr>
          <a:xfrm>
            <a:off x="7049117" y="4801113"/>
            <a:ext cx="858983" cy="429491"/>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rtlCol="0" anchor="ctr"/>
          <a:lstStyle/>
          <a:p>
            <a:pPr>
              <a:defRPr/>
            </a:pPr>
            <a:r>
              <a:rPr kumimoji="0" lang="en-US" altLang="ja-JP"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Xxx</a:t>
            </a:r>
            <a:endParaRPr kumimoji="0" lang="ja-JP" altLang="en-US" sz="119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矢印コネクタ 35"/>
          <p:cNvCxnSpPr>
            <a:stCxn id="35" idx="0"/>
          </p:cNvCxnSpPr>
          <p:nvPr/>
        </p:nvCxnSpPr>
        <p:spPr bwMode="auto">
          <a:xfrm flipH="1" flipV="1">
            <a:off x="5758614" y="3557889"/>
            <a:ext cx="1719993" cy="1243224"/>
          </a:xfrm>
          <a:prstGeom prst="straightConnector1">
            <a:avLst/>
          </a:prstGeom>
          <a:solidFill>
            <a:srgbClr val="D2F0FA"/>
          </a:solidFill>
          <a:ln w="2857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テキスト ボックス 36"/>
          <p:cNvSpPr txBox="1"/>
          <p:nvPr/>
        </p:nvSpPr>
        <p:spPr>
          <a:xfrm>
            <a:off x="6408062" y="3739977"/>
            <a:ext cx="336952" cy="275909"/>
          </a:xfrm>
          <a:prstGeom prst="rect">
            <a:avLst/>
          </a:prstGeom>
          <a:noFill/>
        </p:spPr>
        <p:txBody>
          <a:bodyPr wrap="none" rtlCol="0">
            <a:spAutoFit/>
          </a:bodyPr>
          <a:lstStyle/>
          <a:p>
            <a:pPr defTabSz="779173">
              <a:defRPr/>
            </a:pPr>
            <a:r>
              <a:rPr kumimoji="0" lang="ja-JP" altLang="en-US" sz="1193" b="1" kern="0" dirty="0">
                <a:solidFill>
                  <a:srgbClr val="000000"/>
                </a:solidFill>
                <a:latin typeface="Meiryo UI" panose="020B0604030504040204" pitchFamily="50" charset="-128"/>
                <a:ea typeface="Meiryo UI" panose="020B0604030504040204" pitchFamily="50" charset="-128"/>
              </a:rPr>
              <a:t>卸</a:t>
            </a:r>
            <a:endParaRPr kumimoji="0" lang="en-US" altLang="ja-JP" sz="1193" b="1" kern="0" dirty="0">
              <a:solidFill>
                <a:srgbClr val="000000"/>
              </a:solidFill>
              <a:latin typeface="Meiryo UI" panose="020B0604030504040204" pitchFamily="50" charset="-128"/>
              <a:ea typeface="Meiryo UI" panose="020B0604030504040204" pitchFamily="50" charset="-128"/>
            </a:endParaRPr>
          </a:p>
        </p:txBody>
      </p:sp>
      <p:sp>
        <p:nvSpPr>
          <p:cNvPr id="38" name="角丸四角形吹き出し 37"/>
          <p:cNvSpPr/>
          <p:nvPr/>
        </p:nvSpPr>
        <p:spPr bwMode="auto">
          <a:xfrm>
            <a:off x="5644895" y="2039799"/>
            <a:ext cx="2908621" cy="726208"/>
          </a:xfrm>
          <a:prstGeom prst="wedgeRoundRectCallout">
            <a:avLst>
              <a:gd name="adj1" fmla="val -59684"/>
              <a:gd name="adj2" fmla="val 127990"/>
              <a:gd name="adj3" fmla="val 16667"/>
            </a:avLst>
          </a:prstGeom>
          <a:noFill/>
          <a:ln w="9525" cap="flat" cmpd="sng" algn="ctr">
            <a:solidFill>
              <a:srgbClr val="000000">
                <a:lumMod val="75000"/>
                <a:lumOff val="2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6" tIns="9202" rIns="76686" bIns="39877" numCol="1" rtlCol="0" anchor="ctr" anchorCtr="0" compatLnSpc="1">
            <a:prstTxWarp prst="textNoShape">
              <a:avLst/>
            </a:prstTxWarp>
          </a:bodyPr>
          <a:lstStyle/>
          <a:p>
            <a:pPr defTabSz="779173">
              <a:defRPr/>
            </a:pPr>
            <a:r>
              <a:rPr kumimoji="0" lang="en-US" altLang="ja-JP" sz="1193" kern="0" dirty="0">
                <a:solidFill>
                  <a:srgbClr val="000000"/>
                </a:solidFill>
                <a:latin typeface="Meiryo UI" panose="020B0604030504040204" pitchFamily="50" charset="-128"/>
                <a:ea typeface="Meiryo UI" panose="020B0604030504040204" pitchFamily="50" charset="-128"/>
              </a:rPr>
              <a:t>B</a:t>
            </a:r>
            <a:r>
              <a:rPr kumimoji="0" lang="ja-JP" altLang="en-US" sz="1193" kern="0" dirty="0">
                <a:solidFill>
                  <a:srgbClr val="000000"/>
                </a:solidFill>
                <a:latin typeface="Meiryo UI" panose="020B0604030504040204" pitchFamily="50" charset="-128"/>
                <a:ea typeface="Meiryo UI" panose="020B0604030504040204" pitchFamily="50" charset="-128"/>
              </a:rPr>
              <a:t>社は</a:t>
            </a:r>
            <a:r>
              <a:rPr kumimoji="0" lang="en-US" altLang="ja-JP" sz="1193" kern="0" dirty="0">
                <a:solidFill>
                  <a:srgbClr val="000000"/>
                </a:solidFill>
                <a:latin typeface="Meiryo UI" panose="020B0604030504040204" pitchFamily="50" charset="-128"/>
                <a:ea typeface="Meiryo UI" panose="020B0604030504040204" pitchFamily="50" charset="-128"/>
              </a:rPr>
              <a:t>3</a:t>
            </a:r>
            <a:r>
              <a:rPr kumimoji="0" lang="en-US" altLang="ja-JP" sz="1193" kern="0" baseline="30000" dirty="0">
                <a:solidFill>
                  <a:srgbClr val="000000"/>
                </a:solidFill>
                <a:latin typeface="Meiryo UI" panose="020B0604030504040204" pitchFamily="50" charset="-128"/>
                <a:ea typeface="Meiryo UI" panose="020B0604030504040204" pitchFamily="50" charset="-128"/>
              </a:rPr>
              <a:t>rd</a:t>
            </a:r>
            <a:r>
              <a:rPr kumimoji="0" lang="en-US" altLang="ja-JP" sz="1193" kern="0" dirty="0">
                <a:solidFill>
                  <a:srgbClr val="000000"/>
                </a:solidFill>
                <a:latin typeface="Meiryo UI" panose="020B0604030504040204" pitchFamily="50" charset="-128"/>
                <a:ea typeface="Meiryo UI" panose="020B0604030504040204" pitchFamily="50" charset="-128"/>
              </a:rPr>
              <a:t> party</a:t>
            </a:r>
            <a:r>
              <a:rPr kumimoji="0" lang="ja-JP" altLang="en-US" sz="1193" kern="0" dirty="0">
                <a:solidFill>
                  <a:srgbClr val="000000"/>
                </a:solidFill>
                <a:latin typeface="Meiryo UI" panose="020B0604030504040204" pitchFamily="50" charset="-128"/>
                <a:ea typeface="Meiryo UI" panose="020B0604030504040204" pitchFamily="50" charset="-128"/>
              </a:rPr>
              <a:t>の卸商品</a:t>
            </a:r>
            <a:r>
              <a:rPr kumimoji="0" lang="en-US" altLang="ja-JP" sz="1193" kern="0" dirty="0">
                <a:solidFill>
                  <a:srgbClr val="000000"/>
                </a:solidFill>
                <a:latin typeface="Meiryo UI" panose="020B0604030504040204" pitchFamily="50" charset="-128"/>
                <a:ea typeface="Meiryo UI" panose="020B0604030504040204" pitchFamily="50" charset="-128"/>
              </a:rPr>
              <a:t>Xxx</a:t>
            </a:r>
            <a:r>
              <a:rPr kumimoji="0" lang="ja-JP" altLang="en-US" sz="1193" kern="0" dirty="0">
                <a:solidFill>
                  <a:srgbClr val="000000"/>
                </a:solidFill>
                <a:latin typeface="Meiryo UI" panose="020B0604030504040204" pitchFamily="50" charset="-128"/>
                <a:ea typeface="Meiryo UI" panose="020B0604030504040204" pitchFamily="50" charset="-128"/>
              </a:rPr>
              <a:t>を活用したビジネス展開（卸</a:t>
            </a:r>
            <a:r>
              <a:rPr kumimoji="0" lang="en-US" altLang="ja-JP" sz="1193" kern="0" dirty="0">
                <a:solidFill>
                  <a:srgbClr val="000000"/>
                </a:solidFill>
                <a:latin typeface="Meiryo UI" panose="020B0604030504040204" pitchFamily="50" charset="-128"/>
                <a:ea typeface="Meiryo UI" panose="020B0604030504040204" pitchFamily="50" charset="-128"/>
              </a:rPr>
              <a:t>/</a:t>
            </a:r>
            <a:r>
              <a:rPr kumimoji="0" lang="ja-JP" altLang="en-US" sz="1193" kern="0" dirty="0">
                <a:solidFill>
                  <a:srgbClr val="000000"/>
                </a:solidFill>
                <a:latin typeface="Meiryo UI" panose="020B0604030504040204" pitchFamily="50" charset="-128"/>
                <a:ea typeface="Meiryo UI" panose="020B0604030504040204" pitchFamily="50" charset="-128"/>
              </a:rPr>
              <a:t>小売）も可能。</a:t>
            </a:r>
          </a:p>
        </p:txBody>
      </p:sp>
      <p:cxnSp>
        <p:nvCxnSpPr>
          <p:cNvPr id="39" name="直線矢印コネクタ 38"/>
          <p:cNvCxnSpPr/>
          <p:nvPr/>
        </p:nvCxnSpPr>
        <p:spPr bwMode="auto">
          <a:xfrm flipV="1">
            <a:off x="6466249" y="5206307"/>
            <a:ext cx="1159485" cy="49317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角丸四角形吹き出し 39"/>
          <p:cNvSpPr/>
          <p:nvPr/>
        </p:nvSpPr>
        <p:spPr bwMode="auto">
          <a:xfrm>
            <a:off x="391519" y="3009906"/>
            <a:ext cx="2232657" cy="1387669"/>
          </a:xfrm>
          <a:prstGeom prst="wedgeRoundRectCallout">
            <a:avLst>
              <a:gd name="adj1" fmla="val 114486"/>
              <a:gd name="adj2" fmla="val 37657"/>
              <a:gd name="adj3" fmla="val 16667"/>
            </a:avLst>
          </a:prstGeom>
          <a:solidFill>
            <a:srgbClr val="FFFFFF"/>
          </a:solidFill>
          <a:ln w="9525" cap="flat" cmpd="sng" algn="ctr">
            <a:solidFill>
              <a:srgbClr val="000000">
                <a:lumMod val="75000"/>
                <a:lumOff val="25000"/>
              </a:srgbClr>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a:defRPr/>
            </a:pPr>
            <a:r>
              <a:rPr kumimoji="0" lang="ja-JP" altLang="en-US" sz="1363" kern="0" dirty="0">
                <a:solidFill>
                  <a:srgbClr val="000000"/>
                </a:solidFill>
                <a:latin typeface="Meiryo UI" panose="020B0604030504040204" pitchFamily="50" charset="-128"/>
                <a:ea typeface="Meiryo UI" panose="020B0604030504040204" pitchFamily="50" charset="-128"/>
              </a:rPr>
              <a:t>これまでサービスを追加する際には各社個別でシステム改修を行っていたのに対し、</a:t>
            </a:r>
            <a:br>
              <a:rPr kumimoji="0" lang="en-US" altLang="ja-JP" sz="1363" kern="0" dirty="0">
                <a:solidFill>
                  <a:srgbClr val="000000"/>
                </a:solidFill>
                <a:latin typeface="Meiryo UI" panose="020B0604030504040204" pitchFamily="50" charset="-128"/>
                <a:ea typeface="Meiryo UI" panose="020B0604030504040204" pitchFamily="50" charset="-128"/>
              </a:rPr>
            </a:br>
            <a:r>
              <a:rPr kumimoji="0" lang="ja-JP" altLang="en-US" sz="1363" b="1" kern="0" dirty="0">
                <a:solidFill>
                  <a:srgbClr val="FF0000"/>
                </a:solidFill>
                <a:latin typeface="Meiryo UI" panose="020B0604030504040204" pitchFamily="50" charset="-128"/>
                <a:ea typeface="Meiryo UI" panose="020B0604030504040204" pitchFamily="50" charset="-128"/>
              </a:rPr>
              <a:t>各社同じシステムへの設定のみで可能</a:t>
            </a:r>
            <a:r>
              <a:rPr kumimoji="0" lang="ja-JP" altLang="en-US" sz="1363" kern="0" dirty="0">
                <a:solidFill>
                  <a:srgbClr val="000000"/>
                </a:solidFill>
                <a:latin typeface="Meiryo UI" panose="020B0604030504040204" pitchFamily="50" charset="-128"/>
                <a:ea typeface="Meiryo UI" panose="020B0604030504040204" pitchFamily="50" charset="-128"/>
              </a:rPr>
              <a:t>になります。</a:t>
            </a:r>
          </a:p>
        </p:txBody>
      </p:sp>
      <p:sp>
        <p:nvSpPr>
          <p:cNvPr id="41" name="楕円 40"/>
          <p:cNvSpPr/>
          <p:nvPr/>
        </p:nvSpPr>
        <p:spPr bwMode="auto">
          <a:xfrm>
            <a:off x="4118561" y="3684653"/>
            <a:ext cx="604234" cy="1102762"/>
          </a:xfrm>
          <a:prstGeom prst="ellipse">
            <a:avLst/>
          </a:prstGeom>
          <a:noFill/>
          <a:ln w="38100" cap="flat" cmpd="sng" algn="ctr">
            <a:solidFill>
              <a:srgbClr val="FF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942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81681" y="1"/>
            <a:ext cx="9197994" cy="844934"/>
          </a:xfrm>
        </p:spPr>
        <p:txBody>
          <a:bodyPr>
            <a:noAutofit/>
          </a:bodyPr>
          <a:lstStyle/>
          <a:p>
            <a:r>
              <a:rPr lang="en-US" altLang="ja-JP" sz="2800" dirty="0"/>
              <a:t>【</a:t>
            </a:r>
            <a:r>
              <a:rPr lang="ja-JP" altLang="en-US" sz="2800" dirty="0"/>
              <a:t>参考</a:t>
            </a:r>
            <a:r>
              <a:rPr lang="en-US" altLang="ja-JP" sz="2800" dirty="0"/>
              <a:t>】</a:t>
            </a:r>
            <a:r>
              <a:rPr lang="ja-JP" altLang="en-US" sz="2800" dirty="0"/>
              <a:t>③ビジネス協創・拡張性</a:t>
            </a:r>
            <a:br>
              <a:rPr lang="en-US" altLang="ja-JP" sz="2800" dirty="0"/>
            </a:br>
            <a:r>
              <a:rPr lang="ja-JP" altLang="en-US" sz="2800" dirty="0"/>
              <a:t>詳細（テナント構成特徴）</a:t>
            </a:r>
          </a:p>
        </p:txBody>
      </p:sp>
      <p:sp>
        <p:nvSpPr>
          <p:cNvPr id="4" name="正方形/長方形 3"/>
          <p:cNvSpPr/>
          <p:nvPr/>
        </p:nvSpPr>
        <p:spPr>
          <a:xfrm>
            <a:off x="214716" y="1098484"/>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本サービスの特徴である「テナント」の仕組みを活用しマルチテナントを早期実現可能です。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マルチテナントの実現により、新規サービス追加、パートナー追加等、事業の変化に柔軟に対応可能です。</a:t>
            </a:r>
          </a:p>
        </p:txBody>
      </p:sp>
      <p:graphicFrame>
        <p:nvGraphicFramePr>
          <p:cNvPr id="5" name="表 4"/>
          <p:cNvGraphicFramePr>
            <a:graphicFrameLocks noGrp="1"/>
          </p:cNvGraphicFramePr>
          <p:nvPr/>
        </p:nvGraphicFramePr>
        <p:xfrm>
          <a:off x="5311648" y="3975819"/>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パートナーテナント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6" name="テキスト ボックス 5"/>
          <p:cNvSpPr txBox="1"/>
          <p:nvPr/>
        </p:nvSpPr>
        <p:spPr>
          <a:xfrm>
            <a:off x="7538728" y="1708200"/>
            <a:ext cx="919710" cy="213264"/>
          </a:xfrm>
          <a:prstGeom prst="rect">
            <a:avLst/>
          </a:prstGeom>
          <a:noFill/>
        </p:spPr>
        <p:txBody>
          <a:bodyPr wrap="square" rtlCol="0">
            <a:spAutoFit/>
          </a:bodyPr>
          <a:lstStyle/>
          <a:p>
            <a:pPr>
              <a:defRPr/>
            </a:pPr>
            <a:r>
              <a:rPr lang="ja-JP" altLang="en-US" sz="786" dirty="0">
                <a:solidFill>
                  <a:srgbClr val="000000"/>
                </a:solidFill>
                <a:latin typeface="Meiryo UI" panose="020B0604030504040204" pitchFamily="50" charset="-128"/>
                <a:ea typeface="Meiryo UI" panose="020B0604030504040204" pitchFamily="50" charset="-128"/>
              </a:rPr>
              <a:t>＜凡例＞</a:t>
            </a:r>
          </a:p>
        </p:txBody>
      </p:sp>
      <p:graphicFrame>
        <p:nvGraphicFramePr>
          <p:cNvPr id="7" name="表 6"/>
          <p:cNvGraphicFramePr>
            <a:graphicFrameLocks noGrp="1"/>
          </p:cNvGraphicFramePr>
          <p:nvPr/>
        </p:nvGraphicFramePr>
        <p:xfrm>
          <a:off x="2929796" y="2152352"/>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貴社テナント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8" name="円/楕円 32"/>
          <p:cNvSpPr/>
          <p:nvPr/>
        </p:nvSpPr>
        <p:spPr>
          <a:xfrm>
            <a:off x="3639753" y="2795833"/>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2"/>
          <p:cNvSpPr/>
          <p:nvPr/>
        </p:nvSpPr>
        <p:spPr>
          <a:xfrm>
            <a:off x="3142866" y="2872519"/>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1905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32"/>
          <p:cNvSpPr/>
          <p:nvPr/>
        </p:nvSpPr>
        <p:spPr>
          <a:xfrm>
            <a:off x="3639753" y="3010168"/>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32"/>
          <p:cNvSpPr/>
          <p:nvPr/>
        </p:nvSpPr>
        <p:spPr>
          <a:xfrm>
            <a:off x="7695993" y="1907254"/>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32"/>
          <p:cNvSpPr/>
          <p:nvPr/>
        </p:nvSpPr>
        <p:spPr>
          <a:xfrm>
            <a:off x="7695993" y="2126288"/>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32"/>
          <p:cNvSpPr/>
          <p:nvPr/>
        </p:nvSpPr>
        <p:spPr>
          <a:xfrm>
            <a:off x="3142866" y="2479147"/>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1905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nvGraphicFramePr>
        <p:xfrm>
          <a:off x="2344336" y="3759394"/>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パートナーテナント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15" name="円/楕円 32"/>
          <p:cNvSpPr/>
          <p:nvPr/>
        </p:nvSpPr>
        <p:spPr>
          <a:xfrm>
            <a:off x="3054292" y="4055588"/>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2"/>
          <p:cNvSpPr/>
          <p:nvPr/>
        </p:nvSpPr>
        <p:spPr>
          <a:xfrm>
            <a:off x="2655130" y="4477780"/>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曲線コネクタ 16"/>
          <p:cNvCxnSpPr>
            <a:stCxn id="15" idx="0"/>
            <a:endCxn id="8" idx="6"/>
          </p:cNvCxnSpPr>
          <p:nvPr/>
        </p:nvCxnSpPr>
        <p:spPr bwMode="auto">
          <a:xfrm rot="5400000" flipH="1" flipV="1">
            <a:off x="2870519" y="3132983"/>
            <a:ext cx="1183069" cy="662148"/>
          </a:xfrm>
          <a:prstGeom prst="curvedConnector4">
            <a:avLst>
              <a:gd name="adj1" fmla="val 46759"/>
              <a:gd name="adj2" fmla="val 129417"/>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曲線コネクタ 17"/>
          <p:cNvCxnSpPr>
            <a:stCxn id="16" idx="6"/>
            <a:endCxn id="15" idx="4"/>
          </p:cNvCxnSpPr>
          <p:nvPr/>
        </p:nvCxnSpPr>
        <p:spPr bwMode="auto">
          <a:xfrm flipV="1">
            <a:off x="2808505" y="4208964"/>
            <a:ext cx="322476" cy="345505"/>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円/楕円 32"/>
          <p:cNvSpPr/>
          <p:nvPr/>
        </p:nvSpPr>
        <p:spPr>
          <a:xfrm>
            <a:off x="3324945" y="2483362"/>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曲線コネクタ 19"/>
          <p:cNvCxnSpPr>
            <a:stCxn id="8" idx="2"/>
            <a:endCxn id="19" idx="4"/>
          </p:cNvCxnSpPr>
          <p:nvPr/>
        </p:nvCxnSpPr>
        <p:spPr bwMode="auto">
          <a:xfrm rot="10800000">
            <a:off x="3401634" y="2636739"/>
            <a:ext cx="238122" cy="235784"/>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曲線コネクタ 20"/>
          <p:cNvCxnSpPr>
            <a:stCxn id="10" idx="2"/>
            <a:endCxn id="19" idx="4"/>
          </p:cNvCxnSpPr>
          <p:nvPr/>
        </p:nvCxnSpPr>
        <p:spPr bwMode="auto">
          <a:xfrm rot="10800000">
            <a:off x="3401634" y="2636739"/>
            <a:ext cx="238122" cy="450119"/>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p:cNvSpPr txBox="1"/>
          <p:nvPr/>
        </p:nvSpPr>
        <p:spPr>
          <a:xfrm>
            <a:off x="7881757" y="1882240"/>
            <a:ext cx="736914" cy="213264"/>
          </a:xfrm>
          <a:prstGeom prst="rect">
            <a:avLst/>
          </a:prstGeom>
          <a:noFill/>
        </p:spPr>
        <p:txBody>
          <a:bodyPr wrap="square" rtlCol="0">
            <a:spAutoFit/>
          </a:bodyPr>
          <a:lstStyle/>
          <a:p>
            <a:pPr>
              <a:defRPr/>
            </a:pPr>
            <a:r>
              <a:rPr lang="ja-JP" altLang="en-US" sz="786" dirty="0">
                <a:solidFill>
                  <a:srgbClr val="000000"/>
                </a:solidFill>
                <a:latin typeface="Meiryo UI" panose="020B0604030504040204" pitchFamily="50" charset="-128"/>
                <a:ea typeface="Meiryo UI" panose="020B0604030504040204" pitchFamily="50" charset="-128"/>
              </a:rPr>
              <a:t>自社サービス</a:t>
            </a:r>
          </a:p>
        </p:txBody>
      </p:sp>
      <p:sp>
        <p:nvSpPr>
          <p:cNvPr id="23" name="テキスト ボックス 22"/>
          <p:cNvSpPr txBox="1"/>
          <p:nvPr/>
        </p:nvSpPr>
        <p:spPr>
          <a:xfrm>
            <a:off x="7881757" y="2082652"/>
            <a:ext cx="736914" cy="213264"/>
          </a:xfrm>
          <a:prstGeom prst="rect">
            <a:avLst/>
          </a:prstGeom>
          <a:noFill/>
        </p:spPr>
        <p:txBody>
          <a:bodyPr wrap="square" rtlCol="0">
            <a:spAutoFit/>
          </a:bodyPr>
          <a:lstStyle/>
          <a:p>
            <a:pPr>
              <a:defRPr/>
            </a:pPr>
            <a:r>
              <a:rPr lang="ja-JP" altLang="en-US" sz="786" dirty="0">
                <a:solidFill>
                  <a:srgbClr val="000000"/>
                </a:solidFill>
                <a:latin typeface="Meiryo UI" panose="020B0604030504040204" pitchFamily="50" charset="-128"/>
                <a:ea typeface="Meiryo UI" panose="020B0604030504040204" pitchFamily="50" charset="-128"/>
              </a:rPr>
              <a:t>他社サービス</a:t>
            </a:r>
          </a:p>
        </p:txBody>
      </p:sp>
      <p:graphicFrame>
        <p:nvGraphicFramePr>
          <p:cNvPr id="24" name="表 23"/>
          <p:cNvGraphicFramePr>
            <a:graphicFrameLocks noGrp="1"/>
          </p:cNvGraphicFramePr>
          <p:nvPr/>
        </p:nvGraphicFramePr>
        <p:xfrm>
          <a:off x="3672316" y="3759394"/>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パートナーテナント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25" name="円/楕円 32"/>
          <p:cNvSpPr/>
          <p:nvPr/>
        </p:nvSpPr>
        <p:spPr>
          <a:xfrm>
            <a:off x="4382274" y="4055588"/>
            <a:ext cx="153373" cy="153373"/>
          </a:xfrm>
          <a:prstGeom prst="ellipse">
            <a:avLst/>
          </a:prstGeom>
          <a:solidFill>
            <a:srgbClr val="FFC000"/>
          </a:solidFill>
          <a:ln w="1905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32"/>
          <p:cNvSpPr/>
          <p:nvPr/>
        </p:nvSpPr>
        <p:spPr>
          <a:xfrm>
            <a:off x="3983112" y="4477780"/>
            <a:ext cx="153373" cy="153373"/>
          </a:xfrm>
          <a:prstGeom prst="ellipse">
            <a:avLst/>
          </a:prstGeom>
          <a:solidFill>
            <a:srgbClr val="FFC000"/>
          </a:solidFill>
          <a:ln w="1905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曲線コネクタ 26"/>
          <p:cNvCxnSpPr>
            <a:stCxn id="26" idx="6"/>
            <a:endCxn id="25" idx="4"/>
          </p:cNvCxnSpPr>
          <p:nvPr/>
        </p:nvCxnSpPr>
        <p:spPr bwMode="auto">
          <a:xfrm flipV="1">
            <a:off x="4136487" y="4208964"/>
            <a:ext cx="322476" cy="345505"/>
          </a:xfrm>
          <a:prstGeom prst="curvedConnector2">
            <a:avLst/>
          </a:prstGeom>
          <a:solidFill>
            <a:srgbClr val="D2F0FA"/>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正方形/長方形 27"/>
          <p:cNvSpPr/>
          <p:nvPr/>
        </p:nvSpPr>
        <p:spPr bwMode="auto">
          <a:xfrm>
            <a:off x="3672317" y="3759394"/>
            <a:ext cx="1128567" cy="1225528"/>
          </a:xfrm>
          <a:prstGeom prst="rect">
            <a:avLst/>
          </a:prstGeom>
          <a:noFill/>
          <a:ln w="38100" cap="flat" cmpd="sng" algn="ctr">
            <a:solidFill>
              <a:srgbClr val="FF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29" name="円/楕円 32"/>
          <p:cNvSpPr/>
          <p:nvPr/>
        </p:nvSpPr>
        <p:spPr>
          <a:xfrm>
            <a:off x="3854750" y="2795833"/>
            <a:ext cx="153373" cy="153373"/>
          </a:xfrm>
          <a:prstGeom prst="ellipse">
            <a:avLst/>
          </a:prstGeom>
          <a:solidFill>
            <a:srgbClr val="FFC000"/>
          </a:solidFill>
          <a:ln w="19050">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曲線コネクタ 29"/>
          <p:cNvCxnSpPr>
            <a:stCxn id="25" idx="0"/>
            <a:endCxn id="29" idx="6"/>
          </p:cNvCxnSpPr>
          <p:nvPr/>
        </p:nvCxnSpPr>
        <p:spPr bwMode="auto">
          <a:xfrm rot="16200000" flipV="1">
            <a:off x="3642007" y="3238638"/>
            <a:ext cx="1183069" cy="450837"/>
          </a:xfrm>
          <a:prstGeom prst="curvedConnector2">
            <a:avLst/>
          </a:prstGeom>
          <a:solidFill>
            <a:srgbClr val="D2F0FA"/>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曲線コネクタ 30"/>
          <p:cNvCxnSpPr>
            <a:stCxn id="29" idx="0"/>
            <a:endCxn id="19" idx="6"/>
          </p:cNvCxnSpPr>
          <p:nvPr/>
        </p:nvCxnSpPr>
        <p:spPr bwMode="auto">
          <a:xfrm rot="16200000" flipV="1">
            <a:off x="3586989" y="2451382"/>
            <a:ext cx="235784" cy="453118"/>
          </a:xfrm>
          <a:prstGeom prst="curvedConnector2">
            <a:avLst/>
          </a:prstGeom>
          <a:solidFill>
            <a:srgbClr val="D2F0FA"/>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p:cNvGraphicFramePr>
            <a:graphicFrameLocks noGrp="1"/>
          </p:cNvGraphicFramePr>
          <p:nvPr/>
        </p:nvGraphicFramePr>
        <p:xfrm>
          <a:off x="4718557" y="2152352"/>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貴社テナント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33" name="正方形/長方形 32"/>
          <p:cNvSpPr/>
          <p:nvPr/>
        </p:nvSpPr>
        <p:spPr bwMode="auto">
          <a:xfrm>
            <a:off x="4730188" y="2152352"/>
            <a:ext cx="1128567" cy="1225528"/>
          </a:xfrm>
          <a:prstGeom prst="rect">
            <a:avLst/>
          </a:prstGeom>
          <a:noFill/>
          <a:ln w="38100" cap="flat" cmpd="sng" algn="ctr">
            <a:solidFill>
              <a:srgbClr val="FF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34" name="円/楕円 32"/>
          <p:cNvSpPr/>
          <p:nvPr/>
        </p:nvSpPr>
        <p:spPr>
          <a:xfrm>
            <a:off x="4922010" y="2848039"/>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2"/>
          <p:cNvSpPr/>
          <p:nvPr/>
        </p:nvSpPr>
        <p:spPr>
          <a:xfrm>
            <a:off x="4922010" y="2485102"/>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表 35"/>
          <p:cNvGraphicFramePr>
            <a:graphicFrameLocks noGrp="1"/>
          </p:cNvGraphicFramePr>
          <p:nvPr/>
        </p:nvGraphicFramePr>
        <p:xfrm>
          <a:off x="5181792" y="3759394"/>
          <a:ext cx="1132324" cy="1225528"/>
        </p:xfrm>
        <a:graphic>
          <a:graphicData uri="http://schemas.openxmlformats.org/drawingml/2006/table">
            <a:tbl>
              <a:tblPr firstRow="1" bandRow="1"/>
              <a:tblGrid>
                <a:gridCol w="127410">
                  <a:extLst>
                    <a:ext uri="{9D8B030D-6E8A-4147-A177-3AD203B41FA5}">
                      <a16:colId xmlns:a16="http://schemas.microsoft.com/office/drawing/2014/main" val="3808130841"/>
                    </a:ext>
                  </a:extLst>
                </a:gridCol>
                <a:gridCol w="496254">
                  <a:extLst>
                    <a:ext uri="{9D8B030D-6E8A-4147-A177-3AD203B41FA5}">
                      <a16:colId xmlns:a16="http://schemas.microsoft.com/office/drawing/2014/main" val="3496724480"/>
                    </a:ext>
                  </a:extLst>
                </a:gridCol>
                <a:gridCol w="508660">
                  <a:extLst>
                    <a:ext uri="{9D8B030D-6E8A-4147-A177-3AD203B41FA5}">
                      <a16:colId xmlns:a16="http://schemas.microsoft.com/office/drawing/2014/main" val="1064852864"/>
                    </a:ext>
                  </a:extLst>
                </a:gridCol>
              </a:tblGrid>
              <a:tr h="15488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商品</a:t>
                      </a:r>
                    </a:p>
                  </a:txBody>
                  <a:tcPr marL="51005" marR="51005" marT="25502" marB="25502" anchor="ctr">
                    <a:lnL w="12700" cmpd="sng">
                      <a:solidFill>
                        <a:srgbClr val="000000"/>
                      </a:solidFill>
                    </a:lnL>
                    <a:lnR w="12700" cmpd="sng">
                      <a:solidFill>
                        <a:srgbClr val="000000"/>
                      </a:solidFill>
                    </a:lnR>
                    <a:lnT w="12700" cmpd="sng">
                      <a:solidFill>
                        <a:srgbClr val="000000"/>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0682842"/>
                  </a:ext>
                </a:extLst>
              </a:tr>
              <a:tr h="447652">
                <a:tc row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dirty="0">
                          <a:solidFill>
                            <a:schemeClr val="bg1"/>
                          </a:solidFill>
                          <a:latin typeface="Meiryo UI" panose="020B0604030504040204" pitchFamily="50" charset="-128"/>
                          <a:ea typeface="Meiryo UI" panose="020B0604030504040204" pitchFamily="50" charset="-128"/>
                        </a:rPr>
                        <a:t>パートナーテナント</a:t>
                      </a:r>
                    </a:p>
                  </a:txBody>
                  <a:tcPr marL="51005" marR="51005" marT="25502" marB="25502" vert="eaVert"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小売</a:t>
                      </a:r>
                    </a:p>
                  </a:txBody>
                  <a:tcPr marL="51005" marR="51005" marT="25502" marB="25502">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卸</a:t>
                      </a:r>
                    </a:p>
                  </a:txBody>
                  <a:tcPr marL="51005" marR="51005" marT="25502" marB="25502">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9609629"/>
                  </a:ext>
                </a:extLst>
              </a:tr>
              <a:tr h="478942">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r>
                        <a:rPr kumimoji="1" lang="ja-JP" altLang="en-US" sz="600" dirty="0">
                          <a:latin typeface="Meiryo UI" panose="020B0604030504040204" pitchFamily="50" charset="-128"/>
                          <a:ea typeface="Meiryo UI" panose="020B0604030504040204" pitchFamily="50" charset="-128"/>
                        </a:rPr>
                        <a:t>自社</a:t>
                      </a:r>
                    </a:p>
                  </a:txBody>
                  <a:tcPr marL="51005" marR="51005" marT="25502" marB="25502" anchor="b">
                    <a:lnL w="12700" cmpd="sng">
                      <a:solidFill>
                        <a:srgbClr val="00000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r"/>
                      <a:r>
                        <a:rPr kumimoji="1" lang="ja-JP" altLang="en-US" sz="600" dirty="0">
                          <a:latin typeface="Meiryo UI" panose="020B0604030504040204" pitchFamily="50" charset="-128"/>
                          <a:ea typeface="Meiryo UI" panose="020B0604030504040204" pitchFamily="50" charset="-128"/>
                        </a:rPr>
                        <a:t>他社</a:t>
                      </a:r>
                    </a:p>
                  </a:txBody>
                  <a:tcPr marL="51005" marR="51005" marT="25502" marB="25502" anchor="b">
                    <a:lnL w="12700" cap="flat" cmpd="sng" algn="ctr">
                      <a:solidFill>
                        <a:srgbClr val="002060"/>
                      </a:solidFill>
                      <a:prstDash val="solid"/>
                      <a:round/>
                      <a:headEnd type="none" w="med" len="med"/>
                      <a:tailEnd type="none" w="med" len="med"/>
                    </a:lnL>
                    <a:lnR w="12700" cmpd="sng">
                      <a:solidFill>
                        <a:srgbClr val="00000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7474981"/>
                  </a:ext>
                </a:extLst>
              </a:tr>
              <a:tr h="144046">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kumimoji="1" lang="ja-JP" altLang="en-US" sz="600" b="1" dirty="0">
                          <a:solidFill>
                            <a:schemeClr val="bg1"/>
                          </a:solidFill>
                          <a:latin typeface="Meiryo UI" panose="020B0604030504040204" pitchFamily="50" charset="-128"/>
                          <a:ea typeface="Meiryo UI" panose="020B0604030504040204" pitchFamily="50" charset="-128"/>
                        </a:rPr>
                        <a:t>サービス</a:t>
                      </a:r>
                    </a:p>
                  </a:txBody>
                  <a:tcPr marL="51005" marR="51005" marT="20081" marB="20081" anchor="ctr">
                    <a:lnL w="12700" cmpd="sng">
                      <a:solidFill>
                        <a:srgbClr val="000000"/>
                      </a:solidFill>
                    </a:lnL>
                    <a:lnR w="12700" cmpd="sng">
                      <a:solidFill>
                        <a:srgbClr val="000000"/>
                      </a:solidFill>
                    </a:lnR>
                    <a:lnT w="12700" cap="flat" cmpd="sng" algn="ctr">
                      <a:solidFill>
                        <a:srgbClr val="00206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a16="http://schemas.microsoft.com/office/drawing/2014/main" val="2785865680"/>
                  </a:ext>
                </a:extLst>
              </a:tr>
            </a:tbl>
          </a:graphicData>
        </a:graphic>
      </p:graphicFrame>
      <p:sp>
        <p:nvSpPr>
          <p:cNvPr id="37" name="円/楕円 32"/>
          <p:cNvSpPr/>
          <p:nvPr/>
        </p:nvSpPr>
        <p:spPr>
          <a:xfrm>
            <a:off x="5891749" y="4055588"/>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円/楕円 32"/>
          <p:cNvSpPr/>
          <p:nvPr/>
        </p:nvSpPr>
        <p:spPr>
          <a:xfrm>
            <a:off x="5388960" y="4477780"/>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曲線コネクタ 38"/>
          <p:cNvCxnSpPr>
            <a:stCxn id="38" idx="0"/>
            <a:endCxn id="37" idx="4"/>
          </p:cNvCxnSpPr>
          <p:nvPr/>
        </p:nvCxnSpPr>
        <p:spPr bwMode="auto">
          <a:xfrm rot="5400000" flipH="1" flipV="1">
            <a:off x="5582631" y="4091977"/>
            <a:ext cx="268818" cy="502789"/>
          </a:xfrm>
          <a:prstGeom prst="curvedConnector3">
            <a:avLst>
              <a:gd name="adj1" fmla="val 50000"/>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円/楕円 32"/>
          <p:cNvSpPr/>
          <p:nvPr/>
        </p:nvSpPr>
        <p:spPr>
          <a:xfrm>
            <a:off x="5105792" y="2483362"/>
            <a:ext cx="153373" cy="15337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78">
              <a:defRPr/>
            </a:pPr>
            <a:endParaRPr kumimoji="0" lang="ja-JP" altLang="en-US" sz="1363"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32"/>
          <p:cNvSpPr/>
          <p:nvPr/>
        </p:nvSpPr>
        <p:spPr>
          <a:xfrm>
            <a:off x="5410949" y="2848039"/>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曲線コネクタ 41"/>
          <p:cNvCxnSpPr>
            <a:stCxn id="37" idx="0"/>
            <a:endCxn id="41" idx="4"/>
          </p:cNvCxnSpPr>
          <p:nvPr/>
        </p:nvCxnSpPr>
        <p:spPr bwMode="auto">
          <a:xfrm rot="16200000" flipV="1">
            <a:off x="5200949" y="3288103"/>
            <a:ext cx="1054176" cy="480800"/>
          </a:xfrm>
          <a:prstGeom prst="curvedConnector3">
            <a:avLst>
              <a:gd name="adj1" fmla="val 50000"/>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曲線コネクタ 42"/>
          <p:cNvCxnSpPr>
            <a:stCxn id="41" idx="0"/>
            <a:endCxn id="40" idx="6"/>
          </p:cNvCxnSpPr>
          <p:nvPr/>
        </p:nvCxnSpPr>
        <p:spPr bwMode="auto">
          <a:xfrm rot="16200000" flipV="1">
            <a:off x="5229405" y="2589812"/>
            <a:ext cx="287991" cy="228470"/>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曲線コネクタ 43"/>
          <p:cNvCxnSpPr>
            <a:stCxn id="34" idx="0"/>
            <a:endCxn id="35" idx="4"/>
          </p:cNvCxnSpPr>
          <p:nvPr/>
        </p:nvCxnSpPr>
        <p:spPr bwMode="auto">
          <a:xfrm rot="5400000" flipH="1" flipV="1">
            <a:off x="4893916" y="2743261"/>
            <a:ext cx="209564" cy="10821"/>
          </a:xfrm>
          <a:prstGeom prst="curvedConnector3">
            <a:avLst>
              <a:gd name="adj1" fmla="val 50000"/>
            </a:avLst>
          </a:prstGeom>
          <a:solidFill>
            <a:srgbClr val="D2F0FA"/>
          </a:solidFill>
          <a:ln w="9525"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曲線コネクタ 44"/>
          <p:cNvCxnSpPr>
            <a:stCxn id="9" idx="2"/>
            <a:endCxn id="13" idx="2"/>
          </p:cNvCxnSpPr>
          <p:nvPr/>
        </p:nvCxnSpPr>
        <p:spPr bwMode="auto">
          <a:xfrm rot="10800000">
            <a:off x="3142868" y="2555836"/>
            <a:ext cx="10821" cy="393372"/>
          </a:xfrm>
          <a:prstGeom prst="curvedConnector3">
            <a:avLst>
              <a:gd name="adj1" fmla="val 6268969"/>
            </a:avLst>
          </a:prstGeom>
          <a:solidFill>
            <a:srgbClr val="D2F0FA"/>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線吹き出し 1 (枠付き) 45"/>
          <p:cNvSpPr/>
          <p:nvPr/>
        </p:nvSpPr>
        <p:spPr bwMode="auto">
          <a:xfrm flipH="1">
            <a:off x="1333259" y="5206195"/>
            <a:ext cx="2563849" cy="1059251"/>
          </a:xfrm>
          <a:prstGeom prst="borderCallout1">
            <a:avLst>
              <a:gd name="adj1" fmla="val 21749"/>
              <a:gd name="adj2" fmla="val -579"/>
              <a:gd name="adj3" fmla="val -18495"/>
              <a:gd name="adj4" fmla="val -18646"/>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534" b="1" u="sng" kern="0" dirty="0">
                <a:solidFill>
                  <a:srgbClr val="000000"/>
                </a:solidFill>
                <a:latin typeface="Meiryo UI" panose="020B0604030504040204" pitchFamily="50" charset="-128"/>
                <a:ea typeface="Meiryo UI" panose="020B0604030504040204" pitchFamily="50" charset="-128"/>
              </a:rPr>
              <a:t>パートナー追加による</a:t>
            </a:r>
            <a:r>
              <a:rPr kumimoji="0" lang="en-US" altLang="ja-JP" sz="1534" b="1" u="sng" kern="0" dirty="0">
                <a:solidFill>
                  <a:srgbClr val="000000"/>
                </a:solidFill>
                <a:latin typeface="Meiryo UI" panose="020B0604030504040204" pitchFamily="50" charset="-128"/>
                <a:ea typeface="Meiryo UI" panose="020B0604030504040204" pitchFamily="50" charset="-128"/>
              </a:rPr>
              <a:t>B2B2X</a:t>
            </a:r>
            <a:r>
              <a:rPr kumimoji="0" lang="ja-JP" altLang="en-US" sz="1534" b="1" u="sng" kern="0" dirty="0">
                <a:solidFill>
                  <a:srgbClr val="000000"/>
                </a:solidFill>
                <a:latin typeface="Meiryo UI" panose="020B0604030504040204" pitchFamily="50" charset="-128"/>
                <a:ea typeface="Meiryo UI" panose="020B0604030504040204" pitchFamily="50" charset="-128"/>
              </a:rPr>
              <a:t>ビジネス拡大</a:t>
            </a:r>
            <a:r>
              <a:rPr kumimoji="0" lang="ja-JP" altLang="en-US" sz="1534" kern="0" dirty="0">
                <a:solidFill>
                  <a:srgbClr val="000000"/>
                </a:solidFill>
                <a:latin typeface="Meiryo UI" panose="020B0604030504040204" pitchFamily="50" charset="-128"/>
                <a:ea typeface="Meiryo UI" panose="020B0604030504040204" pitchFamily="50" charset="-128"/>
              </a:rPr>
              <a:t>もテナント追加、サービス追加という設定レベルで実現可能</a:t>
            </a:r>
            <a:endParaRPr kumimoji="0" lang="en-US" altLang="ja-JP" sz="1534" kern="0" dirty="0">
              <a:solidFill>
                <a:srgbClr val="000000"/>
              </a:solidFill>
              <a:latin typeface="Meiryo UI" panose="020B0604030504040204" pitchFamily="50" charset="-128"/>
              <a:ea typeface="Meiryo UI" panose="020B0604030504040204" pitchFamily="50" charset="-128"/>
            </a:endParaRPr>
          </a:p>
        </p:txBody>
      </p:sp>
      <p:sp>
        <p:nvSpPr>
          <p:cNvPr id="47" name="線吹き出し 1 (枠付き) 46"/>
          <p:cNvSpPr/>
          <p:nvPr/>
        </p:nvSpPr>
        <p:spPr bwMode="auto">
          <a:xfrm flipH="1">
            <a:off x="6194321" y="2384462"/>
            <a:ext cx="2337010" cy="1182619"/>
          </a:xfrm>
          <a:prstGeom prst="borderCallout1">
            <a:avLst>
              <a:gd name="adj1" fmla="val 25677"/>
              <a:gd name="adj2" fmla="val 100037"/>
              <a:gd name="adj3" fmla="val 26863"/>
              <a:gd name="adj4" fmla="val 113280"/>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534" kern="0" dirty="0">
                <a:solidFill>
                  <a:srgbClr val="000000"/>
                </a:solidFill>
                <a:latin typeface="Meiryo UI" panose="020B0604030504040204" pitchFamily="50" charset="-128"/>
                <a:ea typeface="Meiryo UI" panose="020B0604030504040204" pitchFamily="50" charset="-128"/>
              </a:rPr>
              <a:t>事業環境の変化に伴い商習慣や販売戦略が異なる単位で別テナントによる体系的なカタログ管理も実現可能</a:t>
            </a:r>
            <a:endParaRPr kumimoji="0" lang="en-US" altLang="ja-JP" sz="1534" kern="0" dirty="0">
              <a:solidFill>
                <a:srgbClr val="000000"/>
              </a:solidFill>
              <a:latin typeface="Meiryo UI" panose="020B0604030504040204" pitchFamily="50" charset="-128"/>
              <a:ea typeface="Meiryo UI" panose="020B0604030504040204" pitchFamily="50" charset="-128"/>
            </a:endParaRPr>
          </a:p>
        </p:txBody>
      </p:sp>
      <p:sp>
        <p:nvSpPr>
          <p:cNvPr id="48" name="正方形/長方形 47"/>
          <p:cNvSpPr/>
          <p:nvPr/>
        </p:nvSpPr>
        <p:spPr bwMode="auto">
          <a:xfrm>
            <a:off x="5046413" y="3651987"/>
            <a:ext cx="1570651" cy="1692198"/>
          </a:xfrm>
          <a:prstGeom prst="rect">
            <a:avLst/>
          </a:prstGeom>
          <a:noFill/>
          <a:ln w="38100" cap="flat" cmpd="sng" algn="ctr">
            <a:solidFill>
              <a:srgbClr val="FF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49" name="円/楕円 32"/>
          <p:cNvSpPr/>
          <p:nvPr/>
        </p:nvSpPr>
        <p:spPr>
          <a:xfrm>
            <a:off x="6101054" y="4055588"/>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32"/>
          <p:cNvSpPr/>
          <p:nvPr/>
        </p:nvSpPr>
        <p:spPr>
          <a:xfrm>
            <a:off x="5598264" y="4477780"/>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曲線コネクタ 50"/>
          <p:cNvCxnSpPr>
            <a:stCxn id="50" idx="6"/>
            <a:endCxn id="49" idx="4"/>
          </p:cNvCxnSpPr>
          <p:nvPr/>
        </p:nvCxnSpPr>
        <p:spPr bwMode="auto">
          <a:xfrm flipV="1">
            <a:off x="5751640" y="4208964"/>
            <a:ext cx="426102" cy="345505"/>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円/楕円 32"/>
          <p:cNvSpPr/>
          <p:nvPr/>
        </p:nvSpPr>
        <p:spPr>
          <a:xfrm>
            <a:off x="5613301" y="2848039"/>
            <a:ext cx="153373" cy="15337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defTabSz="844078">
              <a:defRPr/>
            </a:pPr>
            <a:endParaRPr kumimoji="0" lang="ja-JP" altLang="en-US" sz="76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曲線コネクタ 52"/>
          <p:cNvCxnSpPr>
            <a:stCxn id="49" idx="0"/>
            <a:endCxn id="52" idx="4"/>
          </p:cNvCxnSpPr>
          <p:nvPr/>
        </p:nvCxnSpPr>
        <p:spPr bwMode="auto">
          <a:xfrm rot="16200000" flipV="1">
            <a:off x="5406776" y="3284627"/>
            <a:ext cx="1054176" cy="487753"/>
          </a:xfrm>
          <a:prstGeom prst="curvedConnector3">
            <a:avLst>
              <a:gd name="adj1" fmla="val 50000"/>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a:stCxn id="52" idx="0"/>
            <a:endCxn id="40" idx="6"/>
          </p:cNvCxnSpPr>
          <p:nvPr/>
        </p:nvCxnSpPr>
        <p:spPr bwMode="auto">
          <a:xfrm rot="16200000" flipV="1">
            <a:off x="5330582" y="2488634"/>
            <a:ext cx="287991" cy="430822"/>
          </a:xfrm>
          <a:prstGeom prst="curvedConnector2">
            <a:avLst/>
          </a:prstGeom>
          <a:solidFill>
            <a:srgbClr val="D2F0FA"/>
          </a:solidFill>
          <a:ln w="9525"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線吹き出し 1 (枠付き) 54"/>
          <p:cNvSpPr/>
          <p:nvPr/>
        </p:nvSpPr>
        <p:spPr bwMode="auto">
          <a:xfrm flipH="1">
            <a:off x="6522263" y="4752876"/>
            <a:ext cx="2009068" cy="1182619"/>
          </a:xfrm>
          <a:prstGeom prst="borderCallout1">
            <a:avLst>
              <a:gd name="adj1" fmla="val -1585"/>
              <a:gd name="adj2" fmla="val 69471"/>
              <a:gd name="adj3" fmla="val -49080"/>
              <a:gd name="adj4" fmla="val 94216"/>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534" b="1" u="sng" kern="0" dirty="0">
                <a:solidFill>
                  <a:srgbClr val="000000"/>
                </a:solidFill>
                <a:latin typeface="Meiryo UI" panose="020B0604030504040204" pitchFamily="50" charset="-128"/>
                <a:ea typeface="Meiryo UI" panose="020B0604030504040204" pitchFamily="50" charset="-128"/>
              </a:rPr>
              <a:t>集約テナント化</a:t>
            </a:r>
            <a:r>
              <a:rPr kumimoji="0" lang="ja-JP" altLang="en-US" sz="1534" kern="0" dirty="0">
                <a:solidFill>
                  <a:srgbClr val="000000"/>
                </a:solidFill>
                <a:latin typeface="Meiryo UI" panose="020B0604030504040204" pitchFamily="50" charset="-128"/>
                <a:ea typeface="Meiryo UI" panose="020B0604030504040204" pitchFamily="50" charset="-128"/>
              </a:rPr>
              <a:t>することで</a:t>
            </a:r>
            <a:r>
              <a:rPr kumimoji="0" lang="ja-JP" altLang="en-US" sz="1534" b="1" u="sng" kern="0" dirty="0">
                <a:solidFill>
                  <a:srgbClr val="000000"/>
                </a:solidFill>
                <a:latin typeface="Meiryo UI" panose="020B0604030504040204" pitchFamily="50" charset="-128"/>
                <a:ea typeface="Meiryo UI" panose="020B0604030504040204" pitchFamily="50" charset="-128"/>
              </a:rPr>
              <a:t>パートナー関連情報の一元管理も可能</a:t>
            </a:r>
            <a:endParaRPr kumimoji="0" lang="en-US" altLang="ja-JP" sz="1534" b="1" kern="0" dirty="0">
              <a:solidFill>
                <a:srgbClr val="000000"/>
              </a:solidFill>
              <a:latin typeface="Meiryo UI" panose="020B0604030504040204" pitchFamily="50" charset="-128"/>
              <a:ea typeface="Meiryo UI" panose="020B0604030504040204" pitchFamily="50" charset="-128"/>
            </a:endParaRPr>
          </a:p>
        </p:txBody>
      </p:sp>
      <p:sp>
        <p:nvSpPr>
          <p:cNvPr id="56" name="線吹き出し 1 (枠付き) 55"/>
          <p:cNvSpPr/>
          <p:nvPr/>
        </p:nvSpPr>
        <p:spPr bwMode="auto">
          <a:xfrm flipH="1">
            <a:off x="429536" y="2903638"/>
            <a:ext cx="2177777" cy="1052488"/>
          </a:xfrm>
          <a:prstGeom prst="borderCallout1">
            <a:avLst>
              <a:gd name="adj1" fmla="val -1928"/>
              <a:gd name="adj2" fmla="val 52588"/>
              <a:gd name="adj3" fmla="val -14097"/>
              <a:gd name="adj4" fmla="val 12421"/>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534" kern="0" dirty="0">
                <a:solidFill>
                  <a:srgbClr val="000000"/>
                </a:solidFill>
                <a:latin typeface="Meiryo UI" panose="020B0604030504040204" pitchFamily="50" charset="-128"/>
                <a:ea typeface="Meiryo UI" panose="020B0604030504040204" pitchFamily="50" charset="-128"/>
              </a:rPr>
              <a:t>新たなソリューション追加時も設定レベルで実現でき、情報の一元管理が可能</a:t>
            </a:r>
            <a:endParaRPr kumimoji="0" lang="en-US" altLang="ja-JP" sz="1534" kern="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348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0134" y="1"/>
            <a:ext cx="9025784" cy="832760"/>
          </a:xfrm>
        </p:spPr>
        <p:txBody>
          <a:bodyPr>
            <a:noAutofit/>
          </a:bodyPr>
          <a:lstStyle/>
          <a:p>
            <a:r>
              <a:rPr lang="en-US" altLang="ja-JP" sz="2800" dirty="0"/>
              <a:t>【</a:t>
            </a:r>
            <a:r>
              <a:rPr lang="ja-JP" altLang="en-US" sz="2800" dirty="0"/>
              <a:t>参考</a:t>
            </a:r>
            <a:r>
              <a:rPr lang="en-US" altLang="ja-JP" sz="2800" dirty="0"/>
              <a:t>】</a:t>
            </a:r>
            <a:r>
              <a:rPr lang="ja-JP" altLang="en-US" sz="2800" dirty="0"/>
              <a:t>③ビジネス協創・拡張性</a:t>
            </a:r>
            <a:br>
              <a:rPr lang="en-US" altLang="ja-JP" sz="2800" dirty="0"/>
            </a:br>
            <a:r>
              <a:rPr lang="ja-JP" altLang="en-US" sz="2800" dirty="0"/>
              <a:t>詳細（商品</a:t>
            </a:r>
            <a:r>
              <a:rPr lang="en-US" altLang="ja-JP" sz="2800" dirty="0"/>
              <a:t>×</a:t>
            </a:r>
            <a:r>
              <a:rPr lang="ja-JP" altLang="en-US" sz="2800" dirty="0"/>
              <a:t>サービス）</a:t>
            </a:r>
          </a:p>
        </p:txBody>
      </p:sp>
      <p:sp>
        <p:nvSpPr>
          <p:cNvPr id="4" name="正方形/長方形 3"/>
          <p:cNvSpPr/>
          <p:nvPr/>
        </p:nvSpPr>
        <p:spPr>
          <a:xfrm>
            <a:off x="129366" y="1202140"/>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顧客に提供する商品の作成も、</a:t>
            </a:r>
            <a:r>
              <a:rPr lang="en-US" altLang="ja-JP" sz="1477" dirty="0">
                <a:solidFill>
                  <a:prstClr val="black"/>
                </a:solidFill>
                <a:latin typeface="Meiryo UI" panose="020B0604030504040204" pitchFamily="50" charset="-128"/>
                <a:ea typeface="Meiryo UI" panose="020B0604030504040204" pitchFamily="50" charset="-128"/>
              </a:rPr>
              <a:t>UI</a:t>
            </a:r>
            <a:r>
              <a:rPr lang="ja-JP" altLang="en-US" sz="1477" dirty="0" err="1">
                <a:solidFill>
                  <a:prstClr val="black"/>
                </a:solidFill>
                <a:latin typeface="Meiryo UI" panose="020B0604030504040204" pitchFamily="50" charset="-128"/>
                <a:ea typeface="Meiryo UI" panose="020B0604030504040204" pitchFamily="50" charset="-128"/>
              </a:rPr>
              <a:t>にて</a:t>
            </a:r>
            <a:r>
              <a:rPr lang="ja-JP" altLang="en-US" sz="1477" dirty="0">
                <a:solidFill>
                  <a:prstClr val="black"/>
                </a:solidFill>
                <a:latin typeface="Meiryo UI" panose="020B0604030504040204" pitchFamily="50" charset="-128"/>
                <a:ea typeface="Meiryo UI" panose="020B0604030504040204" pitchFamily="50" charset="-128"/>
              </a:rPr>
              <a:t>自由に作成することが可能です。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登録されたサービスから商品を生成するだけでなく、サービス同士を組み合わせた商品や、提供商品を組み合わせたバンドル商品等を作成し、それぞれに価格や割引を適用することができます。</a:t>
            </a:r>
          </a:p>
        </p:txBody>
      </p:sp>
      <p:sp>
        <p:nvSpPr>
          <p:cNvPr id="5" name="角丸四角形 4"/>
          <p:cNvSpPr/>
          <p:nvPr/>
        </p:nvSpPr>
        <p:spPr bwMode="auto">
          <a:xfrm>
            <a:off x="481201" y="5304487"/>
            <a:ext cx="7476472" cy="999476"/>
          </a:xfrm>
          <a:prstGeom prst="roundRect">
            <a:avLst/>
          </a:prstGeom>
          <a:solidFill>
            <a:srgbClr val="2D2DB9">
              <a:lumMod val="20000"/>
              <a:lumOff val="80000"/>
            </a:srgbClr>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サービス</a:t>
            </a:r>
          </a:p>
        </p:txBody>
      </p:sp>
      <p:sp>
        <p:nvSpPr>
          <p:cNvPr id="6" name="角丸四角形 5"/>
          <p:cNvSpPr/>
          <p:nvPr/>
        </p:nvSpPr>
        <p:spPr bwMode="auto">
          <a:xfrm>
            <a:off x="481201" y="2780271"/>
            <a:ext cx="7476472" cy="2411958"/>
          </a:xfrm>
          <a:prstGeom prst="roundRect">
            <a:avLst>
              <a:gd name="adj" fmla="val 11503"/>
            </a:avLst>
          </a:prstGeom>
          <a:solidFill>
            <a:srgbClr val="D2F0FA"/>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商品</a:t>
            </a:r>
          </a:p>
        </p:txBody>
      </p:sp>
      <p:sp>
        <p:nvSpPr>
          <p:cNvPr id="7" name="正方形/長方形 6"/>
          <p:cNvSpPr/>
          <p:nvPr/>
        </p:nvSpPr>
        <p:spPr bwMode="auto">
          <a:xfrm>
            <a:off x="1380976"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サービスＡ</a:t>
            </a:r>
          </a:p>
        </p:txBody>
      </p:sp>
      <p:sp>
        <p:nvSpPr>
          <p:cNvPr id="8" name="正方形/長方形 7"/>
          <p:cNvSpPr/>
          <p:nvPr/>
        </p:nvSpPr>
        <p:spPr bwMode="auto">
          <a:xfrm>
            <a:off x="1042795"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A</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500</a:t>
            </a:r>
            <a:r>
              <a:rPr kumimoji="0" lang="ja-JP" altLang="en-US" sz="852" kern="0" dirty="0">
                <a:solidFill>
                  <a:srgbClr val="000000"/>
                </a:solidFill>
                <a:latin typeface="Meiryo UI" panose="020B0604030504040204" pitchFamily="50" charset="-128"/>
                <a:ea typeface="Meiryo UI" panose="020B0604030504040204" pitchFamily="50" charset="-128"/>
              </a:rPr>
              <a:t>円</a:t>
            </a:r>
            <a:r>
              <a:rPr kumimoji="0" lang="en-US" altLang="ja-JP" sz="852" kern="0" dirty="0">
                <a:solidFill>
                  <a:srgbClr val="000000"/>
                </a:solidFill>
                <a:latin typeface="Meiryo UI" panose="020B0604030504040204" pitchFamily="50" charset="-128"/>
                <a:ea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rPr>
              <a:t>月</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３サービス選択可</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sp>
        <p:nvSpPr>
          <p:cNvPr id="9" name="正方形/長方形 8"/>
          <p:cNvSpPr/>
          <p:nvPr/>
        </p:nvSpPr>
        <p:spPr bwMode="auto">
          <a:xfrm>
            <a:off x="3584453"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B</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500</a:t>
            </a:r>
            <a:r>
              <a:rPr kumimoji="0" lang="ja-JP" altLang="en-US" sz="852" kern="0" dirty="0">
                <a:solidFill>
                  <a:srgbClr val="000000"/>
                </a:solidFill>
                <a:latin typeface="Meiryo UI" panose="020B0604030504040204" pitchFamily="50" charset="-128"/>
                <a:ea typeface="Meiryo UI" panose="020B0604030504040204" pitchFamily="50" charset="-128"/>
              </a:rPr>
              <a:t>円</a:t>
            </a:r>
            <a:r>
              <a:rPr kumimoji="0" lang="en-US" altLang="ja-JP" sz="852" kern="0" dirty="0">
                <a:solidFill>
                  <a:srgbClr val="000000"/>
                </a:solidFill>
                <a:latin typeface="Meiryo UI" panose="020B0604030504040204" pitchFamily="50" charset="-128"/>
                <a:ea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rPr>
              <a:t>月</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１サービスのみ</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cxnSp>
        <p:nvCxnSpPr>
          <p:cNvPr id="10" name="直線コネクタ 9"/>
          <p:cNvCxnSpPr>
            <a:stCxn id="8" idx="2"/>
            <a:endCxn id="7" idx="0"/>
          </p:cNvCxnSpPr>
          <p:nvPr/>
        </p:nvCxnSpPr>
        <p:spPr bwMode="auto">
          <a:xfrm>
            <a:off x="1440177" y="5019889"/>
            <a:ext cx="142698"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a:stCxn id="16" idx="0"/>
            <a:endCxn id="8" idx="2"/>
          </p:cNvCxnSpPr>
          <p:nvPr/>
        </p:nvCxnSpPr>
        <p:spPr bwMode="auto">
          <a:xfrm flipH="1" flipV="1">
            <a:off x="1440177" y="5019889"/>
            <a:ext cx="599284"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正方形/長方形 11"/>
          <p:cNvSpPr/>
          <p:nvPr/>
        </p:nvSpPr>
        <p:spPr bwMode="auto">
          <a:xfrm>
            <a:off x="1908695"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E</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300</a:t>
            </a:r>
            <a:r>
              <a:rPr kumimoji="0" lang="ja-JP" altLang="en-US" sz="852" kern="0" dirty="0">
                <a:solidFill>
                  <a:srgbClr val="000000"/>
                </a:solidFill>
                <a:latin typeface="Meiryo UI" panose="020B0604030504040204" pitchFamily="50" charset="-128"/>
                <a:ea typeface="Meiryo UI" panose="020B0604030504040204" pitchFamily="50" charset="-128"/>
              </a:rPr>
              <a:t>円</a:t>
            </a:r>
            <a:r>
              <a:rPr kumimoji="0" lang="en-US" altLang="ja-JP" sz="852" kern="0" dirty="0">
                <a:solidFill>
                  <a:srgbClr val="000000"/>
                </a:solidFill>
                <a:latin typeface="Meiryo UI" panose="020B0604030504040204" pitchFamily="50" charset="-128"/>
                <a:ea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rPr>
              <a:t>月</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a:t>
            </a:r>
            <a:r>
              <a:rPr kumimoji="0" lang="ja-JP" altLang="en-US" sz="852" kern="0" dirty="0">
                <a:solidFill>
                  <a:srgbClr val="000000"/>
                </a:solidFill>
                <a:latin typeface="Meiryo UI" panose="020B0604030504040204" pitchFamily="50" charset="-128"/>
                <a:ea typeface="Meiryo UI" panose="020B0604030504040204" pitchFamily="50" charset="-128"/>
              </a:rPr>
              <a:t>サービスのみ</a:t>
            </a:r>
          </a:p>
        </p:txBody>
      </p:sp>
      <p:sp>
        <p:nvSpPr>
          <p:cNvPr id="13" name="正方形/長方形 12"/>
          <p:cNvSpPr/>
          <p:nvPr/>
        </p:nvSpPr>
        <p:spPr bwMode="auto">
          <a:xfrm>
            <a:off x="4431039"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C</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年額一括</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12,000</a:t>
            </a:r>
            <a:r>
              <a:rPr kumimoji="0" lang="ja-JP" altLang="en-US" sz="852" kern="0" dirty="0">
                <a:solidFill>
                  <a:srgbClr val="000000"/>
                </a:solidFill>
                <a:latin typeface="Meiryo UI" panose="020B0604030504040204" pitchFamily="50" charset="-128"/>
                <a:ea typeface="Meiryo UI" panose="020B0604030504040204" pitchFamily="50" charset="-128"/>
              </a:rPr>
              <a:t>円</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初月無料有</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sp>
        <p:nvSpPr>
          <p:cNvPr id="14" name="正方形/長方形 13"/>
          <p:cNvSpPr/>
          <p:nvPr/>
        </p:nvSpPr>
        <p:spPr bwMode="auto">
          <a:xfrm>
            <a:off x="6118726"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D</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月額払</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1,000</a:t>
            </a:r>
            <a:r>
              <a:rPr kumimoji="0" lang="ja-JP" altLang="en-US" sz="852" kern="0" dirty="0">
                <a:solidFill>
                  <a:srgbClr val="000000"/>
                </a:solidFill>
                <a:latin typeface="Meiryo UI" panose="020B0604030504040204" pitchFamily="50" charset="-128"/>
                <a:ea typeface="Meiryo UI" panose="020B0604030504040204" pitchFamily="50" charset="-128"/>
              </a:rPr>
              <a:t>円</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初月無料有</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sp>
        <p:nvSpPr>
          <p:cNvPr id="15" name="正方形/長方形 14"/>
          <p:cNvSpPr/>
          <p:nvPr/>
        </p:nvSpPr>
        <p:spPr bwMode="auto">
          <a:xfrm>
            <a:off x="2742942" y="4062071"/>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F</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150</a:t>
            </a:r>
            <a:r>
              <a:rPr kumimoji="0" lang="ja-JP" altLang="en-US" sz="852" kern="0" dirty="0">
                <a:solidFill>
                  <a:srgbClr val="000000"/>
                </a:solidFill>
                <a:latin typeface="Meiryo UI" panose="020B0604030504040204" pitchFamily="50" charset="-128"/>
                <a:ea typeface="Meiryo UI" panose="020B0604030504040204" pitchFamily="50" charset="-128"/>
              </a:rPr>
              <a:t>円</a:t>
            </a:r>
            <a:r>
              <a:rPr kumimoji="0" lang="en-US" altLang="ja-JP" sz="852" kern="0" dirty="0">
                <a:solidFill>
                  <a:srgbClr val="000000"/>
                </a:solidFill>
                <a:latin typeface="Meiryo UI" panose="020B0604030504040204" pitchFamily="50" charset="-128"/>
                <a:ea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rPr>
              <a:t>月</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１サービスのみ</a:t>
            </a:r>
          </a:p>
        </p:txBody>
      </p:sp>
      <p:sp>
        <p:nvSpPr>
          <p:cNvPr id="16" name="正方形/長方形 15"/>
          <p:cNvSpPr/>
          <p:nvPr/>
        </p:nvSpPr>
        <p:spPr bwMode="auto">
          <a:xfrm>
            <a:off x="1837561"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サービスＢ</a:t>
            </a:r>
          </a:p>
        </p:txBody>
      </p:sp>
      <p:sp>
        <p:nvSpPr>
          <p:cNvPr id="17" name="正方形/長方形 16"/>
          <p:cNvSpPr/>
          <p:nvPr/>
        </p:nvSpPr>
        <p:spPr bwMode="auto">
          <a:xfrm>
            <a:off x="2299180"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サービスＣ</a:t>
            </a:r>
          </a:p>
        </p:txBody>
      </p:sp>
      <p:sp>
        <p:nvSpPr>
          <p:cNvPr id="18" name="正方形/長方形 17"/>
          <p:cNvSpPr/>
          <p:nvPr/>
        </p:nvSpPr>
        <p:spPr bwMode="auto">
          <a:xfrm>
            <a:off x="2780897"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サービスＤ</a:t>
            </a:r>
          </a:p>
        </p:txBody>
      </p:sp>
      <p:sp>
        <p:nvSpPr>
          <p:cNvPr id="19" name="正方形/長方形 18"/>
          <p:cNvSpPr/>
          <p:nvPr/>
        </p:nvSpPr>
        <p:spPr bwMode="auto">
          <a:xfrm>
            <a:off x="3247535"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サービスＥ</a:t>
            </a:r>
          </a:p>
        </p:txBody>
      </p:sp>
      <p:sp>
        <p:nvSpPr>
          <p:cNvPr id="20" name="正方形/長方形 19"/>
          <p:cNvSpPr/>
          <p:nvPr/>
        </p:nvSpPr>
        <p:spPr bwMode="auto">
          <a:xfrm>
            <a:off x="3719200" y="5464504"/>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サービスＦ</a:t>
            </a:r>
          </a:p>
        </p:txBody>
      </p:sp>
      <p:sp>
        <p:nvSpPr>
          <p:cNvPr id="21" name="正方形/長方形 20"/>
          <p:cNvSpPr/>
          <p:nvPr/>
        </p:nvSpPr>
        <p:spPr bwMode="auto">
          <a:xfrm>
            <a:off x="4166580" y="5465342"/>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サービスＧ</a:t>
            </a:r>
          </a:p>
        </p:txBody>
      </p:sp>
      <p:sp>
        <p:nvSpPr>
          <p:cNvPr id="22" name="正方形/長方形 21"/>
          <p:cNvSpPr/>
          <p:nvPr/>
        </p:nvSpPr>
        <p:spPr bwMode="auto">
          <a:xfrm>
            <a:off x="4628194" y="5465342"/>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サービスＨ</a:t>
            </a:r>
          </a:p>
        </p:txBody>
      </p:sp>
      <p:sp>
        <p:nvSpPr>
          <p:cNvPr id="23" name="正方形/長方形 22"/>
          <p:cNvSpPr/>
          <p:nvPr/>
        </p:nvSpPr>
        <p:spPr bwMode="auto">
          <a:xfrm>
            <a:off x="5096075" y="5463987"/>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サービスＪ</a:t>
            </a:r>
          </a:p>
        </p:txBody>
      </p:sp>
      <p:sp>
        <p:nvSpPr>
          <p:cNvPr id="24" name="正方形/長方形 23"/>
          <p:cNvSpPr/>
          <p:nvPr/>
        </p:nvSpPr>
        <p:spPr bwMode="auto">
          <a:xfrm>
            <a:off x="5546769" y="5463987"/>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サービスＫ</a:t>
            </a:r>
          </a:p>
        </p:txBody>
      </p:sp>
      <p:sp>
        <p:nvSpPr>
          <p:cNvPr id="25" name="正方形/長方形 24"/>
          <p:cNvSpPr/>
          <p:nvPr/>
        </p:nvSpPr>
        <p:spPr bwMode="auto">
          <a:xfrm>
            <a:off x="6003354" y="5463987"/>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サービスＬ</a:t>
            </a:r>
          </a:p>
        </p:txBody>
      </p:sp>
      <p:sp>
        <p:nvSpPr>
          <p:cNvPr id="26" name="正方形/長方形 25"/>
          <p:cNvSpPr/>
          <p:nvPr/>
        </p:nvSpPr>
        <p:spPr bwMode="auto">
          <a:xfrm>
            <a:off x="6467894" y="5463987"/>
            <a:ext cx="403803" cy="730782"/>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eaVert" wrap="none" lIns="76686" tIns="30675" rIns="76686" bIns="30675" numCol="1" rtlCol="0" anchor="ctr" anchorCtr="0" compatLnSpc="1">
            <a:prstTxWarp prst="textNoShape">
              <a:avLst/>
            </a:prstTxWarp>
          </a:bodyPr>
          <a:lstStyle/>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サービスＭ</a:t>
            </a:r>
          </a:p>
        </p:txBody>
      </p:sp>
      <p:cxnSp>
        <p:nvCxnSpPr>
          <p:cNvPr id="27" name="直線コネクタ 26"/>
          <p:cNvCxnSpPr>
            <a:stCxn id="17" idx="0"/>
            <a:endCxn id="8" idx="2"/>
          </p:cNvCxnSpPr>
          <p:nvPr/>
        </p:nvCxnSpPr>
        <p:spPr bwMode="auto">
          <a:xfrm flipH="1" flipV="1">
            <a:off x="1440177" y="5019889"/>
            <a:ext cx="1060902"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a:stCxn id="18" idx="0"/>
            <a:endCxn id="15" idx="2"/>
          </p:cNvCxnSpPr>
          <p:nvPr/>
        </p:nvCxnSpPr>
        <p:spPr bwMode="auto">
          <a:xfrm flipV="1">
            <a:off x="2982796" y="5019889"/>
            <a:ext cx="157529"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コネクタ 28"/>
          <p:cNvCxnSpPr>
            <a:stCxn id="19" idx="0"/>
            <a:endCxn id="8" idx="2"/>
          </p:cNvCxnSpPr>
          <p:nvPr/>
        </p:nvCxnSpPr>
        <p:spPr bwMode="auto">
          <a:xfrm flipH="1" flipV="1">
            <a:off x="1440177" y="5019889"/>
            <a:ext cx="2009258"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a:stCxn id="20" idx="0"/>
            <a:endCxn id="8" idx="2"/>
          </p:cNvCxnSpPr>
          <p:nvPr/>
        </p:nvCxnSpPr>
        <p:spPr bwMode="auto">
          <a:xfrm flipH="1" flipV="1">
            <a:off x="1440177" y="5019889"/>
            <a:ext cx="2480922"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a:stCxn id="15" idx="2"/>
            <a:endCxn id="20" idx="0"/>
          </p:cNvCxnSpPr>
          <p:nvPr/>
        </p:nvCxnSpPr>
        <p:spPr bwMode="auto">
          <a:xfrm>
            <a:off x="3140328" y="5019889"/>
            <a:ext cx="780774"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a:stCxn id="15" idx="2"/>
            <a:endCxn id="21" idx="0"/>
          </p:cNvCxnSpPr>
          <p:nvPr/>
        </p:nvCxnSpPr>
        <p:spPr bwMode="auto">
          <a:xfrm>
            <a:off x="3140327" y="5019886"/>
            <a:ext cx="1228155" cy="44545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a:stCxn id="15" idx="2"/>
            <a:endCxn id="19" idx="0"/>
          </p:cNvCxnSpPr>
          <p:nvPr/>
        </p:nvCxnSpPr>
        <p:spPr bwMode="auto">
          <a:xfrm>
            <a:off x="3140327" y="5019889"/>
            <a:ext cx="309110"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a:stCxn id="9" idx="2"/>
            <a:endCxn id="22" idx="0"/>
          </p:cNvCxnSpPr>
          <p:nvPr/>
        </p:nvCxnSpPr>
        <p:spPr bwMode="auto">
          <a:xfrm>
            <a:off x="3981835" y="5019886"/>
            <a:ext cx="848258" cy="44545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コネクタ 34"/>
          <p:cNvCxnSpPr>
            <a:stCxn id="12" idx="2"/>
            <a:endCxn id="17" idx="0"/>
          </p:cNvCxnSpPr>
          <p:nvPr/>
        </p:nvCxnSpPr>
        <p:spPr bwMode="auto">
          <a:xfrm>
            <a:off x="2306077" y="5019889"/>
            <a:ext cx="195002"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コネクタ 35"/>
          <p:cNvCxnSpPr>
            <a:stCxn id="12" idx="2"/>
            <a:endCxn id="18" idx="0"/>
          </p:cNvCxnSpPr>
          <p:nvPr/>
        </p:nvCxnSpPr>
        <p:spPr bwMode="auto">
          <a:xfrm>
            <a:off x="2306078" y="5019889"/>
            <a:ext cx="676719"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a:stCxn id="12" idx="2"/>
            <a:endCxn id="16" idx="0"/>
          </p:cNvCxnSpPr>
          <p:nvPr/>
        </p:nvCxnSpPr>
        <p:spPr bwMode="auto">
          <a:xfrm flipH="1">
            <a:off x="2039461" y="5019889"/>
            <a:ext cx="266616" cy="444616"/>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7"/>
          <p:cNvCxnSpPr>
            <a:stCxn id="13" idx="2"/>
            <a:endCxn id="23" idx="0"/>
          </p:cNvCxnSpPr>
          <p:nvPr/>
        </p:nvCxnSpPr>
        <p:spPr bwMode="auto">
          <a:xfrm>
            <a:off x="4828421" y="5019889"/>
            <a:ext cx="469554" cy="444099"/>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p:cNvCxnSpPr>
            <a:stCxn id="14" idx="2"/>
            <a:endCxn id="24" idx="0"/>
          </p:cNvCxnSpPr>
          <p:nvPr/>
        </p:nvCxnSpPr>
        <p:spPr bwMode="auto">
          <a:xfrm flipH="1">
            <a:off x="5748668" y="5019889"/>
            <a:ext cx="767441" cy="444099"/>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a:stCxn id="14" idx="2"/>
            <a:endCxn id="25" idx="0"/>
          </p:cNvCxnSpPr>
          <p:nvPr/>
        </p:nvCxnSpPr>
        <p:spPr bwMode="auto">
          <a:xfrm flipH="1">
            <a:off x="6205254" y="5019889"/>
            <a:ext cx="310855" cy="444099"/>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a:stCxn id="13" idx="2"/>
            <a:endCxn id="24" idx="0"/>
          </p:cNvCxnSpPr>
          <p:nvPr/>
        </p:nvCxnSpPr>
        <p:spPr bwMode="auto">
          <a:xfrm>
            <a:off x="4828421" y="5019889"/>
            <a:ext cx="920247" cy="444099"/>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a:stCxn id="14" idx="2"/>
            <a:endCxn id="26" idx="0"/>
          </p:cNvCxnSpPr>
          <p:nvPr/>
        </p:nvCxnSpPr>
        <p:spPr bwMode="auto">
          <a:xfrm>
            <a:off x="6516110" y="5019889"/>
            <a:ext cx="153686" cy="444099"/>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a:stCxn id="45" idx="2"/>
            <a:endCxn id="24" idx="0"/>
          </p:cNvCxnSpPr>
          <p:nvPr/>
        </p:nvCxnSpPr>
        <p:spPr bwMode="auto">
          <a:xfrm>
            <a:off x="5669417" y="5024954"/>
            <a:ext cx="79253" cy="43903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正方形/長方形 43"/>
          <p:cNvSpPr/>
          <p:nvPr/>
        </p:nvSpPr>
        <p:spPr bwMode="auto">
          <a:xfrm>
            <a:off x="6972694" y="4073517"/>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D</a:t>
            </a:r>
            <a:r>
              <a:rPr kumimoji="0" lang="ja-JP" altLang="en-US" sz="852" kern="0" dirty="0">
                <a:solidFill>
                  <a:srgbClr val="000000"/>
                </a:solidFill>
                <a:latin typeface="Meiryo UI" panose="020B0604030504040204" pitchFamily="50" charset="-128"/>
                <a:ea typeface="Meiryo UI" panose="020B0604030504040204" pitchFamily="50" charset="-128"/>
              </a:rPr>
              <a:t>タイプ</a:t>
            </a:r>
            <a:r>
              <a:rPr kumimoji="0" lang="en-US" altLang="ja-JP" sz="852" kern="0" dirty="0">
                <a:solidFill>
                  <a:srgbClr val="000000"/>
                </a:solidFill>
                <a:latin typeface="Meiryo UI" panose="020B0604030504040204" pitchFamily="50" charset="-128"/>
                <a:ea typeface="Meiryo UI" panose="020B0604030504040204" pitchFamily="50" charset="-128"/>
              </a:rPr>
              <a:t>(2)</a:t>
            </a: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月額払</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1,000</a:t>
            </a:r>
            <a:r>
              <a:rPr kumimoji="0" lang="ja-JP" altLang="en-US" sz="852" kern="0" dirty="0">
                <a:solidFill>
                  <a:srgbClr val="000000"/>
                </a:solidFill>
                <a:latin typeface="Meiryo UI" panose="020B0604030504040204" pitchFamily="50" charset="-128"/>
                <a:ea typeface="Meiryo UI" panose="020B0604030504040204" pitchFamily="50" charset="-128"/>
              </a:rPr>
              <a:t>円</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初月無料無</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sp>
        <p:nvSpPr>
          <p:cNvPr id="45" name="正方形/長方形 44"/>
          <p:cNvSpPr/>
          <p:nvPr/>
        </p:nvSpPr>
        <p:spPr bwMode="auto">
          <a:xfrm>
            <a:off x="5272033" y="4067136"/>
            <a:ext cx="794764" cy="95781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C</a:t>
            </a:r>
            <a:r>
              <a:rPr kumimoji="0" lang="ja-JP" altLang="en-US" sz="852" kern="0" dirty="0">
                <a:solidFill>
                  <a:srgbClr val="000000"/>
                </a:solidFill>
                <a:latin typeface="Meiryo UI" panose="020B0604030504040204" pitchFamily="50" charset="-128"/>
                <a:ea typeface="Meiryo UI" panose="020B0604030504040204" pitchFamily="50" charset="-128"/>
              </a:rPr>
              <a:t>タイプ</a:t>
            </a:r>
            <a:r>
              <a:rPr kumimoji="0" lang="en-US" altLang="ja-JP" sz="852" kern="0" dirty="0">
                <a:solidFill>
                  <a:srgbClr val="000000"/>
                </a:solidFill>
                <a:latin typeface="Meiryo UI" panose="020B0604030504040204" pitchFamily="50" charset="-128"/>
                <a:ea typeface="Meiryo UI" panose="020B0604030504040204" pitchFamily="50" charset="-128"/>
              </a:rPr>
              <a:t>(2)</a:t>
            </a: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年額一括</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12,000</a:t>
            </a:r>
            <a:r>
              <a:rPr kumimoji="0" lang="ja-JP" altLang="en-US" sz="852" kern="0" dirty="0">
                <a:solidFill>
                  <a:srgbClr val="000000"/>
                </a:solidFill>
                <a:latin typeface="Meiryo UI" panose="020B0604030504040204" pitchFamily="50" charset="-128"/>
                <a:ea typeface="Meiryo UI" panose="020B0604030504040204" pitchFamily="50" charset="-128"/>
              </a:rPr>
              <a:t>円</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852" kern="0" dirty="0">
                <a:solidFill>
                  <a:srgbClr val="000000"/>
                </a:solidFill>
                <a:latin typeface="Meiryo UI" panose="020B0604030504040204" pitchFamily="50" charset="-128"/>
                <a:ea typeface="Meiryo UI" panose="020B0604030504040204" pitchFamily="50" charset="-128"/>
              </a:rPr>
              <a:t>初月無料無</a:t>
            </a:r>
            <a:endParaRPr kumimoji="0" lang="en-US" altLang="ja-JP" sz="852" kern="0" dirty="0">
              <a:solidFill>
                <a:srgbClr val="000000"/>
              </a:solidFill>
              <a:latin typeface="Meiryo UI" panose="020B0604030504040204" pitchFamily="50" charset="-128"/>
              <a:ea typeface="Meiryo UI" panose="020B0604030504040204" pitchFamily="50" charset="-128"/>
            </a:endParaRPr>
          </a:p>
        </p:txBody>
      </p:sp>
      <p:cxnSp>
        <p:nvCxnSpPr>
          <p:cNvPr id="46" name="直線コネクタ 45"/>
          <p:cNvCxnSpPr>
            <a:stCxn id="45" idx="2"/>
          </p:cNvCxnSpPr>
          <p:nvPr/>
        </p:nvCxnSpPr>
        <p:spPr bwMode="auto">
          <a:xfrm>
            <a:off x="5669417" y="5024954"/>
            <a:ext cx="72234" cy="43903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a:stCxn id="44" idx="2"/>
            <a:endCxn id="24" idx="0"/>
          </p:cNvCxnSpPr>
          <p:nvPr/>
        </p:nvCxnSpPr>
        <p:spPr bwMode="auto">
          <a:xfrm flipH="1">
            <a:off x="5748667" y="5031334"/>
            <a:ext cx="1621409" cy="43265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a:stCxn id="44" idx="2"/>
            <a:endCxn id="25" idx="0"/>
          </p:cNvCxnSpPr>
          <p:nvPr/>
        </p:nvCxnSpPr>
        <p:spPr bwMode="auto">
          <a:xfrm flipH="1">
            <a:off x="6205256" y="5031334"/>
            <a:ext cx="1164822" cy="43265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a:stCxn id="44" idx="2"/>
            <a:endCxn id="26" idx="0"/>
          </p:cNvCxnSpPr>
          <p:nvPr/>
        </p:nvCxnSpPr>
        <p:spPr bwMode="auto">
          <a:xfrm flipH="1">
            <a:off x="6669796" y="5031334"/>
            <a:ext cx="700282" cy="432653"/>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p:cNvSpPr/>
          <p:nvPr/>
        </p:nvSpPr>
        <p:spPr bwMode="auto">
          <a:xfrm>
            <a:off x="2188572" y="3038046"/>
            <a:ext cx="1462766" cy="901689"/>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none" lIns="76686" tIns="30675" rIns="76686" bIns="30675" numCol="1" rtlCol="0" anchor="t" anchorCtr="0" compatLnSpc="1">
            <a:prstTxWarp prst="textNoShape">
              <a:avLst/>
            </a:prstTxWarp>
          </a:bodyPr>
          <a:lstStyle/>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E</a:t>
            </a:r>
            <a:r>
              <a:rPr kumimoji="0" lang="ja-JP" altLang="en-US" sz="852" kern="0" dirty="0">
                <a:solidFill>
                  <a:srgbClr val="000000"/>
                </a:solidFill>
                <a:latin typeface="Meiryo UI" panose="020B0604030504040204" pitchFamily="50" charset="-128"/>
                <a:ea typeface="Meiryo UI" panose="020B0604030504040204" pitchFamily="50" charset="-128"/>
              </a:rPr>
              <a:t>‘タイプ</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400</a:t>
            </a:r>
            <a:r>
              <a:rPr kumimoji="0" lang="ja-JP" altLang="en-US" sz="852" kern="0" dirty="0">
                <a:solidFill>
                  <a:srgbClr val="000000"/>
                </a:solidFill>
                <a:latin typeface="Meiryo UI" panose="020B0604030504040204" pitchFamily="50" charset="-128"/>
                <a:ea typeface="Meiryo UI" panose="020B0604030504040204" pitchFamily="50" charset="-128"/>
              </a:rPr>
              <a:t>円</a:t>
            </a:r>
            <a:r>
              <a:rPr kumimoji="0" lang="en-US" altLang="ja-JP" sz="852" kern="0" dirty="0">
                <a:solidFill>
                  <a:srgbClr val="000000"/>
                </a:solidFill>
                <a:latin typeface="Meiryo UI" panose="020B0604030504040204" pitchFamily="50" charset="-128"/>
                <a:ea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rPr>
              <a:t>月</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E</a:t>
            </a:r>
            <a:r>
              <a:rPr kumimoji="0" lang="ja-JP" altLang="en-US" sz="852" kern="0" dirty="0">
                <a:solidFill>
                  <a:srgbClr val="000000"/>
                </a:solidFill>
                <a:latin typeface="Meiryo UI" panose="020B0604030504040204" pitchFamily="50" charset="-128"/>
                <a:ea typeface="Meiryo UI" panose="020B0604030504040204" pitchFamily="50" charset="-128"/>
              </a:rPr>
              <a:t>タイプと</a:t>
            </a:r>
            <a:r>
              <a:rPr kumimoji="0" lang="en-US" altLang="ja-JP" sz="852" kern="0" dirty="0">
                <a:solidFill>
                  <a:srgbClr val="000000"/>
                </a:solidFill>
                <a:latin typeface="Meiryo UI" panose="020B0604030504040204" pitchFamily="50" charset="-128"/>
                <a:ea typeface="Meiryo UI" panose="020B0604030504040204" pitchFamily="50" charset="-128"/>
              </a:rPr>
              <a:t>F</a:t>
            </a:r>
            <a:r>
              <a:rPr kumimoji="0" lang="ja-JP" altLang="en-US" sz="852" kern="0" dirty="0">
                <a:solidFill>
                  <a:srgbClr val="000000"/>
                </a:solidFill>
                <a:latin typeface="Meiryo UI" panose="020B0604030504040204" pitchFamily="50" charset="-128"/>
                <a:ea typeface="Meiryo UI" panose="020B0604030504040204" pitchFamily="50" charset="-128"/>
              </a:rPr>
              <a:t>タイプを両方契約</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E</a:t>
            </a:r>
            <a:r>
              <a:rPr kumimoji="0" lang="ja-JP" altLang="en-US" sz="852" kern="0" dirty="0">
                <a:solidFill>
                  <a:srgbClr val="000000"/>
                </a:solidFill>
                <a:latin typeface="Meiryo UI" panose="020B0604030504040204" pitchFamily="50" charset="-128"/>
                <a:ea typeface="Meiryo UI" panose="020B0604030504040204" pitchFamily="50" charset="-128"/>
              </a:rPr>
              <a:t>タイプから</a:t>
            </a:r>
            <a:r>
              <a:rPr kumimoji="0" lang="en-US" altLang="ja-JP" sz="852" kern="0" dirty="0">
                <a:solidFill>
                  <a:srgbClr val="000000"/>
                </a:solidFill>
                <a:latin typeface="Meiryo UI" panose="020B0604030504040204" pitchFamily="50" charset="-128"/>
                <a:ea typeface="Meiryo UI" panose="020B0604030504040204" pitchFamily="50" charset="-128"/>
              </a:rPr>
              <a:t>50</a:t>
            </a:r>
            <a:r>
              <a:rPr kumimoji="0" lang="ja-JP" altLang="en-US" sz="852" kern="0" dirty="0">
                <a:solidFill>
                  <a:srgbClr val="000000"/>
                </a:solidFill>
                <a:latin typeface="Meiryo UI" panose="020B0604030504040204" pitchFamily="50" charset="-128"/>
                <a:ea typeface="Meiryo UI" panose="020B0604030504040204" pitchFamily="50" charset="-128"/>
              </a:rPr>
              <a:t>円割引</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r>
              <a:rPr kumimoji="0" lang="en-US" altLang="ja-JP" sz="852" kern="0" dirty="0">
                <a:solidFill>
                  <a:srgbClr val="000000"/>
                </a:solidFill>
                <a:latin typeface="Meiryo UI" panose="020B0604030504040204" pitchFamily="50" charset="-128"/>
                <a:ea typeface="Meiryo UI" panose="020B0604030504040204" pitchFamily="50" charset="-128"/>
              </a:rPr>
              <a:t>F</a:t>
            </a:r>
            <a:r>
              <a:rPr kumimoji="0" lang="ja-JP" altLang="en-US" sz="852" kern="0" dirty="0">
                <a:solidFill>
                  <a:srgbClr val="000000"/>
                </a:solidFill>
                <a:latin typeface="Meiryo UI" panose="020B0604030504040204" pitchFamily="50" charset="-128"/>
                <a:ea typeface="Meiryo UI" panose="020B0604030504040204" pitchFamily="50" charset="-128"/>
              </a:rPr>
              <a:t>タイプから</a:t>
            </a:r>
            <a:r>
              <a:rPr kumimoji="0" lang="en-US" altLang="ja-JP" sz="852" kern="0" dirty="0">
                <a:solidFill>
                  <a:srgbClr val="000000"/>
                </a:solidFill>
                <a:latin typeface="Meiryo UI" panose="020B0604030504040204" pitchFamily="50" charset="-128"/>
                <a:ea typeface="Meiryo UI" panose="020B0604030504040204" pitchFamily="50" charset="-128"/>
              </a:rPr>
              <a:t>50</a:t>
            </a:r>
            <a:r>
              <a:rPr kumimoji="0" lang="ja-JP" altLang="en-US" sz="852" kern="0" dirty="0">
                <a:solidFill>
                  <a:srgbClr val="000000"/>
                </a:solidFill>
                <a:latin typeface="Meiryo UI" panose="020B0604030504040204" pitchFamily="50" charset="-128"/>
                <a:ea typeface="Meiryo UI" panose="020B0604030504040204" pitchFamily="50" charset="-128"/>
              </a:rPr>
              <a:t>円割引</a:t>
            </a:r>
            <a:endParaRPr kumimoji="0" lang="en-US" altLang="ja-JP" sz="852" kern="0" dirty="0">
              <a:solidFill>
                <a:srgbClr val="000000"/>
              </a:solidFill>
              <a:latin typeface="Meiryo UI" panose="020B0604030504040204" pitchFamily="50" charset="-128"/>
              <a:ea typeface="Meiryo UI" panose="020B0604030504040204" pitchFamily="50" charset="-128"/>
            </a:endParaRPr>
          </a:p>
          <a:p>
            <a:pPr defTabSz="779173">
              <a:defRPr/>
            </a:pPr>
            <a:endParaRPr kumimoji="0" lang="ja-JP" altLang="en-US" sz="852" kern="0" dirty="0">
              <a:solidFill>
                <a:srgbClr val="000000"/>
              </a:solidFill>
              <a:latin typeface="Meiryo UI" panose="020B0604030504040204" pitchFamily="50" charset="-128"/>
              <a:ea typeface="Meiryo UI" panose="020B0604030504040204" pitchFamily="50" charset="-128"/>
            </a:endParaRPr>
          </a:p>
        </p:txBody>
      </p:sp>
      <p:cxnSp>
        <p:nvCxnSpPr>
          <p:cNvPr id="51" name="直線コネクタ 50"/>
          <p:cNvCxnSpPr>
            <a:stCxn id="12" idx="0"/>
            <a:endCxn id="50" idx="2"/>
          </p:cNvCxnSpPr>
          <p:nvPr/>
        </p:nvCxnSpPr>
        <p:spPr bwMode="auto">
          <a:xfrm flipV="1">
            <a:off x="2306078" y="3939734"/>
            <a:ext cx="613876" cy="122334"/>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コネクタ 51"/>
          <p:cNvCxnSpPr>
            <a:stCxn id="15" idx="0"/>
            <a:endCxn id="50" idx="2"/>
          </p:cNvCxnSpPr>
          <p:nvPr/>
        </p:nvCxnSpPr>
        <p:spPr bwMode="auto">
          <a:xfrm flipH="1" flipV="1">
            <a:off x="2919953" y="3939734"/>
            <a:ext cx="220372" cy="122334"/>
          </a:xfrm>
          <a:prstGeom prst="line">
            <a:avLst/>
          </a:prstGeom>
          <a:solidFill>
            <a:srgbClr val="D2F0FA"/>
          </a:solidFill>
          <a:ln w="9525" cap="flat" cmpd="sng" algn="ctr">
            <a:solidFill>
              <a:srgbClr val="2D2DB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線吹き出し 1 (枠付き) 52"/>
          <p:cNvSpPr/>
          <p:nvPr/>
        </p:nvSpPr>
        <p:spPr bwMode="auto">
          <a:xfrm>
            <a:off x="3741120" y="2240680"/>
            <a:ext cx="1928295" cy="1715134"/>
          </a:xfrm>
          <a:prstGeom prst="borderCallout1">
            <a:avLst>
              <a:gd name="adj1" fmla="val 19428"/>
              <a:gd name="adj2" fmla="val 110"/>
              <a:gd name="adj3" fmla="val 45957"/>
              <a:gd name="adj4" fmla="val -19721"/>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商品同士を組み合わせて、</a:t>
            </a:r>
            <a:br>
              <a:rPr kumimoji="0" lang="en-US" altLang="ja-JP" sz="1193" kern="0" dirty="0">
                <a:solidFill>
                  <a:srgbClr val="000000"/>
                </a:solidFill>
                <a:latin typeface="Meiryo UI" panose="020B0604030504040204" pitchFamily="50" charset="-128"/>
                <a:ea typeface="Meiryo UI" panose="020B0604030504040204" pitchFamily="50" charset="-128"/>
              </a:rPr>
            </a:br>
            <a:r>
              <a:rPr kumimoji="0" lang="ja-JP" altLang="en-US" sz="1193" b="1" u="sng" kern="0" dirty="0">
                <a:solidFill>
                  <a:srgbClr val="002060"/>
                </a:solidFill>
                <a:latin typeface="Meiryo UI" panose="020B0604030504040204" pitchFamily="50" charset="-128"/>
                <a:ea typeface="Meiryo UI" panose="020B0604030504040204" pitchFamily="50" charset="-128"/>
              </a:rPr>
              <a:t>バンドル商品を作成</a:t>
            </a:r>
            <a:r>
              <a:rPr kumimoji="0" lang="ja-JP" altLang="en-US" sz="1193" kern="0" dirty="0">
                <a:solidFill>
                  <a:srgbClr val="000000"/>
                </a:solidFill>
                <a:latin typeface="Meiryo UI" panose="020B0604030504040204" pitchFamily="50" charset="-128"/>
                <a:ea typeface="Meiryo UI" panose="020B0604030504040204" pitchFamily="50" charset="-128"/>
              </a:rPr>
              <a:t>することができます。</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バンドル商品として、サービス開始日</a:t>
            </a:r>
            <a:r>
              <a:rPr kumimoji="0" lang="en-US" altLang="ja-JP" sz="1193" kern="0" dirty="0">
                <a:solidFill>
                  <a:srgbClr val="000000"/>
                </a:solidFill>
                <a:latin typeface="Meiryo UI" panose="020B0604030504040204" pitchFamily="50" charset="-128"/>
                <a:ea typeface="Meiryo UI" panose="020B0604030504040204" pitchFamily="50" charset="-128"/>
              </a:rPr>
              <a:t>/</a:t>
            </a:r>
            <a:r>
              <a:rPr kumimoji="0" lang="ja-JP" altLang="en-US" sz="1193" kern="0" dirty="0">
                <a:solidFill>
                  <a:srgbClr val="000000"/>
                </a:solidFill>
                <a:latin typeface="Meiryo UI" panose="020B0604030504040204" pitchFamily="50" charset="-128"/>
                <a:ea typeface="Meiryo UI" panose="020B0604030504040204" pitchFamily="50" charset="-128"/>
              </a:rPr>
              <a:t>終了日、提供条件、提供価格、割引設定を行うことができます。</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54" name="楕円 53"/>
          <p:cNvSpPr/>
          <p:nvPr/>
        </p:nvSpPr>
        <p:spPr bwMode="auto">
          <a:xfrm>
            <a:off x="1194422" y="4926629"/>
            <a:ext cx="2289081" cy="609963"/>
          </a:xfrm>
          <a:prstGeom prst="ellipse">
            <a:avLst/>
          </a:prstGeom>
          <a:noFill/>
          <a:ln w="28575" cap="flat" cmpd="sng" algn="ctr">
            <a:solidFill>
              <a:srgbClr val="C0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55" name="楕円 54"/>
          <p:cNvSpPr/>
          <p:nvPr/>
        </p:nvSpPr>
        <p:spPr bwMode="auto">
          <a:xfrm>
            <a:off x="2023547" y="2947747"/>
            <a:ext cx="1717573" cy="1113486"/>
          </a:xfrm>
          <a:prstGeom prst="ellipse">
            <a:avLst/>
          </a:prstGeom>
          <a:noFill/>
          <a:ln w="28575" cap="flat" cmpd="sng" algn="ctr">
            <a:solidFill>
              <a:srgbClr val="C0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56" name="楕円 55"/>
          <p:cNvSpPr/>
          <p:nvPr/>
        </p:nvSpPr>
        <p:spPr bwMode="auto">
          <a:xfrm>
            <a:off x="1908698" y="4279056"/>
            <a:ext cx="5911441" cy="646023"/>
          </a:xfrm>
          <a:prstGeom prst="ellipse">
            <a:avLst/>
          </a:prstGeom>
          <a:noFill/>
          <a:ln w="28575" cap="flat" cmpd="sng" algn="ctr">
            <a:solidFill>
              <a:srgbClr val="C0000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lang="ja-JP" altLang="en-US" sz="1534" dirty="0">
              <a:solidFill>
                <a:srgbClr val="000000"/>
              </a:solidFill>
              <a:latin typeface="Meiryo UI" panose="020B0604030504040204" pitchFamily="50" charset="-128"/>
              <a:ea typeface="Meiryo UI" panose="020B0604030504040204" pitchFamily="50" charset="-128"/>
            </a:endParaRPr>
          </a:p>
        </p:txBody>
      </p:sp>
      <p:sp>
        <p:nvSpPr>
          <p:cNvPr id="57" name="線吹き出し 1 (枠付き) 56"/>
          <p:cNvSpPr/>
          <p:nvPr/>
        </p:nvSpPr>
        <p:spPr bwMode="auto">
          <a:xfrm>
            <a:off x="6066800" y="3092204"/>
            <a:ext cx="2107295" cy="743672"/>
          </a:xfrm>
          <a:prstGeom prst="borderCallout1">
            <a:avLst>
              <a:gd name="adj1" fmla="val 99550"/>
              <a:gd name="adj2" fmla="val 151"/>
              <a:gd name="adj3" fmla="val 158088"/>
              <a:gd name="adj4" fmla="val -15645"/>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無料期間や、キャンペーン割引等の設定も、商品として行うことが可能です。</a:t>
            </a:r>
            <a:endParaRPr kumimoji="0" lang="en-US" altLang="ja-JP" sz="1193" kern="0" dirty="0">
              <a:solidFill>
                <a:srgbClr val="000000"/>
              </a:solidFill>
              <a:latin typeface="Meiryo UI" panose="020B0604030504040204" pitchFamily="50" charset="-128"/>
              <a:ea typeface="Meiryo UI" panose="020B0604030504040204" pitchFamily="50" charset="-128"/>
            </a:endParaRPr>
          </a:p>
        </p:txBody>
      </p:sp>
      <p:sp>
        <p:nvSpPr>
          <p:cNvPr id="58" name="線吹き出し 1 (枠付き) 57"/>
          <p:cNvSpPr/>
          <p:nvPr/>
        </p:nvSpPr>
        <p:spPr bwMode="auto">
          <a:xfrm>
            <a:off x="297944" y="2453534"/>
            <a:ext cx="1779125" cy="1349982"/>
          </a:xfrm>
          <a:prstGeom prst="borderCallout1">
            <a:avLst>
              <a:gd name="adj1" fmla="val 100025"/>
              <a:gd name="adj2" fmla="val 74786"/>
              <a:gd name="adj3" fmla="val 185499"/>
              <a:gd name="adj4" fmla="val 83934"/>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kern="0" dirty="0">
                <a:solidFill>
                  <a:srgbClr val="000000"/>
                </a:solidFill>
                <a:latin typeface="Meiryo UI" panose="020B0604030504040204" pitchFamily="50" charset="-128"/>
                <a:ea typeface="Meiryo UI" panose="020B0604030504040204" pitchFamily="50" charset="-128"/>
              </a:rPr>
              <a:t>登録された</a:t>
            </a:r>
            <a:r>
              <a:rPr kumimoji="0" lang="ja-JP" altLang="en-US" sz="1193" b="1" u="sng" kern="0" dirty="0">
                <a:solidFill>
                  <a:srgbClr val="002060"/>
                </a:solidFill>
                <a:latin typeface="Meiryo UI" panose="020B0604030504040204" pitchFamily="50" charset="-128"/>
                <a:ea typeface="Meiryo UI" panose="020B0604030504040204" pitchFamily="50" charset="-128"/>
              </a:rPr>
              <a:t>自社・他社サービスを自由に組み合わせて</a:t>
            </a:r>
            <a:r>
              <a:rPr kumimoji="0" lang="ja-JP" altLang="en-US" sz="1193" kern="0" dirty="0">
                <a:solidFill>
                  <a:srgbClr val="000000"/>
                </a:solidFill>
                <a:latin typeface="Meiryo UI" panose="020B0604030504040204" pitchFamily="50" charset="-128"/>
                <a:ea typeface="Meiryo UI" panose="020B0604030504040204" pitchFamily="50" charset="-128"/>
              </a:rPr>
              <a:t>、商品の作成が可能です。</a:t>
            </a:r>
            <a:endParaRPr kumimoji="0" lang="en-US" altLang="ja-JP" sz="1193" kern="0" dirty="0">
              <a:solidFill>
                <a:srgbClr val="000000"/>
              </a:solidFill>
              <a:latin typeface="Meiryo UI" panose="020B0604030504040204" pitchFamily="50" charset="-128"/>
              <a:ea typeface="Meiryo UI" panose="020B0604030504040204" pitchFamily="50" charset="-128"/>
            </a:endParaRPr>
          </a:p>
          <a:p>
            <a:pPr defTabSz="779173">
              <a:defRPr/>
            </a:pPr>
            <a:r>
              <a:rPr kumimoji="0" lang="ja-JP" altLang="en-US" sz="1193" b="1" u="sng" kern="0" dirty="0">
                <a:solidFill>
                  <a:srgbClr val="002060"/>
                </a:solidFill>
                <a:latin typeface="Meiryo UI" panose="020B0604030504040204" pitchFamily="50" charset="-128"/>
                <a:ea typeface="Meiryo UI" panose="020B0604030504040204" pitchFamily="50" charset="-128"/>
              </a:rPr>
              <a:t>商品の作成は</a:t>
            </a:r>
            <a:r>
              <a:rPr kumimoji="0" lang="en-US" altLang="ja-JP" sz="1193" b="1" u="sng" kern="0" dirty="0">
                <a:solidFill>
                  <a:srgbClr val="002060"/>
                </a:solidFill>
                <a:latin typeface="Meiryo UI" panose="020B0604030504040204" pitchFamily="50" charset="-128"/>
                <a:ea typeface="Meiryo UI" panose="020B0604030504040204" pitchFamily="50" charset="-128"/>
              </a:rPr>
              <a:t>UI</a:t>
            </a:r>
            <a:r>
              <a:rPr kumimoji="0" lang="ja-JP" altLang="en-US" sz="1193" b="1" u="sng" kern="0" dirty="0">
                <a:solidFill>
                  <a:srgbClr val="002060"/>
                </a:solidFill>
                <a:latin typeface="Meiryo UI" panose="020B0604030504040204" pitchFamily="50" charset="-128"/>
                <a:ea typeface="Meiryo UI" panose="020B0604030504040204" pitchFamily="50" charset="-128"/>
              </a:rPr>
              <a:t>にて容易</a:t>
            </a:r>
            <a:r>
              <a:rPr kumimoji="0" lang="ja-JP" altLang="en-US" sz="1193" kern="0" dirty="0">
                <a:solidFill>
                  <a:srgbClr val="000000"/>
                </a:solidFill>
                <a:latin typeface="Meiryo UI" panose="020B0604030504040204" pitchFamily="50" charset="-128"/>
                <a:ea typeface="Meiryo UI" panose="020B0604030504040204" pitchFamily="50" charset="-128"/>
              </a:rPr>
              <a:t>に実施できます。</a:t>
            </a:r>
          </a:p>
        </p:txBody>
      </p:sp>
    </p:spTree>
    <p:extLst>
      <p:ext uri="{BB962C8B-B14F-4D97-AF65-F5344CB8AC3E}">
        <p14:creationId xmlns:p14="http://schemas.microsoft.com/office/powerpoint/2010/main" val="354994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02629" y="242200"/>
            <a:ext cx="8872178" cy="646899"/>
          </a:xfrm>
        </p:spPr>
        <p:txBody>
          <a:bodyPr>
            <a:normAutofit/>
          </a:bodyPr>
          <a:lstStyle/>
          <a:p>
            <a:r>
              <a:rPr lang="ja-JP" altLang="en-US" sz="2954" dirty="0"/>
              <a:t>クラウド型フルフィルメントサービスの特長</a:t>
            </a:r>
          </a:p>
        </p:txBody>
      </p:sp>
      <p:sp>
        <p:nvSpPr>
          <p:cNvPr id="80" name="正方形/長方形 79"/>
          <p:cNvSpPr/>
          <p:nvPr/>
        </p:nvSpPr>
        <p:spPr>
          <a:xfrm>
            <a:off x="281353" y="1068866"/>
            <a:ext cx="8798651" cy="545647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クラウド型フルフィルメントサービスには以下の①～⑤の特長があります</a:t>
            </a:r>
            <a:endParaRPr lang="en-US" altLang="ja-JP" sz="1600" dirty="0">
              <a:solidFill>
                <a:prstClr val="black"/>
              </a:solidFill>
              <a:latin typeface="Meiryo UI" panose="020B0604030504040204" pitchFamily="50" charset="-128"/>
              <a:ea typeface="Meiryo UI" panose="020B0604030504040204" pitchFamily="50" charset="-128"/>
            </a:endParaRPr>
          </a:p>
          <a:p>
            <a:pPr marL="168524" indent="-168524">
              <a:buFont typeface="Arial" panose="020B0604020202020204" pitchFamily="34" charset="0"/>
              <a:buChar char="•"/>
              <a:defRPr/>
            </a:pPr>
            <a:endParaRPr lang="en-US" altLang="ja-JP" sz="1600" dirty="0">
              <a:solidFill>
                <a:prstClr val="black"/>
              </a:solidFill>
              <a:latin typeface="Meiryo UI" panose="020B0604030504040204" pitchFamily="50" charset="-128"/>
              <a:ea typeface="Meiryo UI" panose="020B0604030504040204" pitchFamily="50" charset="-128"/>
            </a:endParaRPr>
          </a:p>
          <a:p>
            <a:pPr marL="625724" lvl="1"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①顧客中心、カタログドリブンのデータモデル</a:t>
            </a:r>
            <a:endParaRPr lang="en-US" altLang="ja-JP" sz="1600" dirty="0">
              <a:solidFill>
                <a:prstClr val="black"/>
              </a:solidFill>
              <a:latin typeface="Meiryo UI" panose="020B0604030504040204" pitchFamily="50" charset="-128"/>
              <a:ea typeface="Meiryo UI" panose="020B0604030504040204" pitchFamily="50" charset="-128"/>
            </a:endParaRPr>
          </a:p>
          <a:p>
            <a:pPr marL="625724" lvl="1"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②実業務に則したデータモデル</a:t>
            </a:r>
            <a:endParaRPr lang="en-US" altLang="ja-JP" sz="1600" dirty="0">
              <a:solidFill>
                <a:prstClr val="black"/>
              </a:solidFill>
              <a:latin typeface="Meiryo UI" panose="020B0604030504040204" pitchFamily="50" charset="-128"/>
              <a:ea typeface="Meiryo UI" panose="020B0604030504040204" pitchFamily="50" charset="-128"/>
            </a:endParaRPr>
          </a:p>
          <a:p>
            <a:pPr marL="625724" lvl="1"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③テナント貸出しによるクラウドネイティブな基幹系機能提供</a:t>
            </a:r>
            <a:endParaRPr lang="en-US" altLang="ja-JP" sz="1600" dirty="0">
              <a:solidFill>
                <a:prstClr val="black"/>
              </a:solidFill>
              <a:latin typeface="Meiryo UI" panose="020B0604030504040204" pitchFamily="50" charset="-128"/>
              <a:ea typeface="Meiryo UI" panose="020B0604030504040204" pitchFamily="50" charset="-128"/>
            </a:endParaRPr>
          </a:p>
          <a:p>
            <a:pPr marL="625724" lvl="1"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④テナント間の卸のエコシステム</a:t>
            </a:r>
            <a:endParaRPr lang="en-US" altLang="ja-JP" sz="1600" dirty="0">
              <a:solidFill>
                <a:prstClr val="black"/>
              </a:solidFill>
              <a:latin typeface="Meiryo UI" panose="020B0604030504040204" pitchFamily="50" charset="-128"/>
              <a:ea typeface="Meiryo UI" panose="020B0604030504040204" pitchFamily="50" charset="-128"/>
            </a:endParaRPr>
          </a:p>
          <a:p>
            <a:pPr marL="625724" lvl="1" indent="-168524">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⑤体系的な</a:t>
            </a:r>
            <a:r>
              <a:rPr lang="en-US" altLang="ja-JP" sz="1600" dirty="0">
                <a:solidFill>
                  <a:prstClr val="black"/>
                </a:solidFill>
                <a:latin typeface="Meiryo UI" panose="020B0604030504040204" pitchFamily="50" charset="-128"/>
                <a:ea typeface="Meiryo UI" panose="020B0604030504040204" pitchFamily="50" charset="-128"/>
              </a:rPr>
              <a:t>API</a:t>
            </a:r>
            <a:r>
              <a:rPr lang="ja-JP" altLang="en-US" sz="1600" dirty="0">
                <a:solidFill>
                  <a:prstClr val="black"/>
                </a:solidFill>
                <a:latin typeface="Meiryo UI" panose="020B0604030504040204" pitchFamily="50" charset="-128"/>
                <a:ea typeface="Meiryo UI" panose="020B0604030504040204" pitchFamily="50" charset="-128"/>
              </a:rPr>
              <a:t>による他システムとの連携</a:t>
            </a:r>
          </a:p>
        </p:txBody>
      </p:sp>
    </p:spTree>
    <p:extLst>
      <p:ext uri="{BB962C8B-B14F-4D97-AF65-F5344CB8AC3E}">
        <p14:creationId xmlns:p14="http://schemas.microsoft.com/office/powerpoint/2010/main" val="426577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defRPr/>
            </a:pPr>
            <a:r>
              <a:rPr lang="ja-JP" altLang="en-US" sz="2800" dirty="0"/>
              <a:t>クラウド型フルフィルメントサービス概要</a:t>
            </a:r>
            <a:endParaRPr lang="en-US" altLang="ja-JP" sz="2800" dirty="0">
              <a:solidFill>
                <a:srgbClr val="000000"/>
              </a:solidFill>
            </a:endParaRPr>
          </a:p>
        </p:txBody>
      </p:sp>
      <p:sp>
        <p:nvSpPr>
          <p:cNvPr id="778" name="Rectangle 5">
            <a:extLst>
              <a:ext uri="{FF2B5EF4-FFF2-40B4-BE49-F238E27FC236}">
                <a16:creationId xmlns:a16="http://schemas.microsoft.com/office/drawing/2014/main" id="{6273654B-BBC7-436E-9F86-1205DDC8AED6}"/>
              </a:ext>
            </a:extLst>
          </p:cNvPr>
          <p:cNvSpPr/>
          <p:nvPr/>
        </p:nvSpPr>
        <p:spPr>
          <a:xfrm>
            <a:off x="35496" y="1819723"/>
            <a:ext cx="9072000" cy="4527853"/>
          </a:xfrm>
          <a:prstGeom prst="rect">
            <a:avLst/>
          </a:prstGeom>
          <a:solidFill>
            <a:srgbClr val="041A42"/>
          </a:solidFill>
          <a:ln w="19050" cap="flat" cmpd="sng" algn="ctr">
            <a:solidFill>
              <a:srgbClr val="FFFFFF"/>
            </a:solidFill>
            <a:prstDash val="solid"/>
            <a:miter lim="800000"/>
          </a:ln>
          <a:effectLst/>
        </p:spPr>
        <p:txBody>
          <a:bodyPr rtlCol="0" anchor="ctr"/>
          <a:lstStyle/>
          <a:p>
            <a:pPr algn="ctr" defTabSz="1219170">
              <a:defRPr/>
            </a:pPr>
            <a:endParaRPr kumimoji="0" lang="en-US" sz="1600" kern="0">
              <a:solidFill>
                <a:prstClr val="white"/>
              </a:solidFill>
              <a:latin typeface="Arial" panose="020B0604020202020204"/>
              <a:ea typeface="ＭＳ Ｐゴシック"/>
            </a:endParaRPr>
          </a:p>
        </p:txBody>
      </p:sp>
      <p:sp>
        <p:nvSpPr>
          <p:cNvPr id="779" name="Rectangle 6">
            <a:extLst>
              <a:ext uri="{FF2B5EF4-FFF2-40B4-BE49-F238E27FC236}">
                <a16:creationId xmlns:a16="http://schemas.microsoft.com/office/drawing/2014/main" id="{F539C5E1-E30E-47BA-96A9-2A3187AEE3A6}"/>
              </a:ext>
            </a:extLst>
          </p:cNvPr>
          <p:cNvSpPr/>
          <p:nvPr/>
        </p:nvSpPr>
        <p:spPr>
          <a:xfrm>
            <a:off x="6322605" y="1970380"/>
            <a:ext cx="2683473" cy="4212846"/>
          </a:xfrm>
          <a:prstGeom prst="rect">
            <a:avLst/>
          </a:prstGeom>
          <a:solidFill>
            <a:srgbClr val="FFFFFF"/>
          </a:solidFill>
          <a:ln w="12700" cap="flat" cmpd="sng" algn="ctr">
            <a:noFill/>
            <a:prstDash val="solid"/>
            <a:miter lim="800000"/>
          </a:ln>
          <a:effectLst/>
        </p:spPr>
        <p:txBody>
          <a:bodyPr rtlCol="0" anchor="t"/>
          <a:lstStyle/>
          <a:p>
            <a:pPr defTabSz="1219170">
              <a:defRPr/>
            </a:pPr>
            <a:r>
              <a:rPr kumimoji="0" lang="ja-JP" altLang="en-US" sz="1400" kern="0" dirty="0">
                <a:solidFill>
                  <a:srgbClr val="000000"/>
                </a:solidFill>
                <a:latin typeface="Meiryo UI" panose="020B0604030504040204" pitchFamily="50" charset="-128"/>
                <a:ea typeface="Meiryo UI" panose="020B0604030504040204" pitchFamily="50" charset="-128"/>
              </a:rPr>
              <a:t>■パートナー連携イメージ</a:t>
            </a:r>
            <a:endParaRPr kumimoji="0" lang="en-US" sz="1400" kern="0" dirty="0">
              <a:solidFill>
                <a:srgbClr val="000000"/>
              </a:solidFill>
              <a:latin typeface="Meiryo UI" panose="020B0604030504040204" pitchFamily="50" charset="-128"/>
              <a:ea typeface="Meiryo UI" panose="020B0604030504040204" pitchFamily="50" charset="-128"/>
            </a:endParaRPr>
          </a:p>
        </p:txBody>
      </p:sp>
      <p:sp>
        <p:nvSpPr>
          <p:cNvPr id="780" name="Rectangle 262">
            <a:extLst>
              <a:ext uri="{FF2B5EF4-FFF2-40B4-BE49-F238E27FC236}">
                <a16:creationId xmlns:a16="http://schemas.microsoft.com/office/drawing/2014/main" id="{5363782B-3A2B-4C35-A3D0-F6C971CF2EDD}"/>
              </a:ext>
            </a:extLst>
          </p:cNvPr>
          <p:cNvSpPr/>
          <p:nvPr/>
        </p:nvSpPr>
        <p:spPr>
          <a:xfrm>
            <a:off x="7204141" y="2417957"/>
            <a:ext cx="1630461" cy="1279623"/>
          </a:xfrm>
          <a:prstGeom prst="rect">
            <a:avLst/>
          </a:prstGeom>
          <a:solidFill>
            <a:srgbClr val="5E7086"/>
          </a:solidFill>
          <a:ln w="12700" cap="flat" cmpd="sng" algn="ctr">
            <a:noFill/>
            <a:prstDash val="solid"/>
            <a:miter lim="800000"/>
          </a:ln>
          <a:effectLst/>
        </p:spPr>
        <p:txBody>
          <a:bodyPr rtlCol="0" anchor="t"/>
          <a:lstStyle/>
          <a:p>
            <a:pPr algn="r" defTabSz="914354">
              <a:defRPr/>
            </a:pPr>
            <a:r>
              <a:rPr kumimoji="0" lang="en-US" altLang="ja-JP" sz="1200" kern="0" dirty="0">
                <a:solidFill>
                  <a:srgbClr val="FFFFFF"/>
                </a:solidFill>
                <a:latin typeface="Meiryo UI" panose="020B0604030504040204" pitchFamily="50" charset="-128"/>
                <a:ea typeface="Meiryo UI" panose="020B0604030504040204" pitchFamily="50" charset="-128"/>
              </a:rPr>
              <a:t>C</a:t>
            </a:r>
            <a:r>
              <a:rPr kumimoji="0" lang="ja-JP" altLang="en-US" sz="1200" kern="0" dirty="0">
                <a:solidFill>
                  <a:srgbClr val="FFFFFF"/>
                </a:solidFill>
                <a:latin typeface="Meiryo UI" panose="020B0604030504040204" pitchFamily="50" charset="-128"/>
                <a:ea typeface="Meiryo UI" panose="020B0604030504040204" pitchFamily="50" charset="-128"/>
              </a:rPr>
              <a:t>社テナント</a:t>
            </a:r>
            <a:endParaRPr kumimoji="0" lang="en-US" sz="1200" kern="0" dirty="0">
              <a:solidFill>
                <a:srgbClr val="FFFFFF"/>
              </a:solidFill>
              <a:latin typeface="Meiryo UI" panose="020B0604030504040204" pitchFamily="50" charset="-128"/>
              <a:ea typeface="Meiryo UI" panose="020B0604030504040204" pitchFamily="50" charset="-128"/>
            </a:endParaRPr>
          </a:p>
        </p:txBody>
      </p:sp>
      <p:sp>
        <p:nvSpPr>
          <p:cNvPr id="781" name="Rectangle 245">
            <a:extLst>
              <a:ext uri="{FF2B5EF4-FFF2-40B4-BE49-F238E27FC236}">
                <a16:creationId xmlns:a16="http://schemas.microsoft.com/office/drawing/2014/main" id="{C7F6561A-B2EC-4D33-BEC8-9B4BB9B0DDFC}"/>
              </a:ext>
            </a:extLst>
          </p:cNvPr>
          <p:cNvSpPr/>
          <p:nvPr/>
        </p:nvSpPr>
        <p:spPr>
          <a:xfrm>
            <a:off x="7204141" y="3865306"/>
            <a:ext cx="1630461" cy="1279623"/>
          </a:xfrm>
          <a:prstGeom prst="rect">
            <a:avLst/>
          </a:prstGeom>
          <a:solidFill>
            <a:srgbClr val="5E7086"/>
          </a:solidFill>
          <a:ln w="12700" cap="flat" cmpd="sng" algn="ctr">
            <a:noFill/>
            <a:prstDash val="solid"/>
            <a:miter lim="800000"/>
          </a:ln>
          <a:effectLst/>
        </p:spPr>
        <p:txBody>
          <a:bodyPr lIns="0" tIns="0" rIns="72000" bIns="0" rtlCol="0" anchor="t"/>
          <a:lstStyle/>
          <a:p>
            <a:pPr algn="r" defTabSz="914354">
              <a:defRPr/>
            </a:pPr>
            <a:r>
              <a:rPr kumimoji="0" lang="en-US" altLang="ja-JP" sz="1200" kern="0" dirty="0">
                <a:solidFill>
                  <a:srgbClr val="FFFFFF"/>
                </a:solidFill>
                <a:latin typeface="Meiryo UI" panose="020B0604030504040204" pitchFamily="50" charset="-128"/>
                <a:ea typeface="Meiryo UI" panose="020B0604030504040204" pitchFamily="50" charset="-128"/>
              </a:rPr>
              <a:t>B</a:t>
            </a:r>
            <a:r>
              <a:rPr kumimoji="0" lang="ja-JP" altLang="en-US" sz="1200" kern="0" dirty="0">
                <a:solidFill>
                  <a:srgbClr val="FFFFFF"/>
                </a:solidFill>
                <a:latin typeface="Meiryo UI" panose="020B0604030504040204" pitchFamily="50" charset="-128"/>
                <a:ea typeface="Meiryo UI" panose="020B0604030504040204" pitchFamily="50" charset="-128"/>
              </a:rPr>
              <a:t>社テナント</a:t>
            </a:r>
            <a:endParaRPr kumimoji="0" lang="en-US" sz="1200" kern="0" dirty="0">
              <a:solidFill>
                <a:srgbClr val="FFFFFF"/>
              </a:solidFill>
              <a:latin typeface="Meiryo UI" panose="020B0604030504040204" pitchFamily="50" charset="-128"/>
              <a:ea typeface="Meiryo UI" panose="020B0604030504040204" pitchFamily="50" charset="-128"/>
            </a:endParaRPr>
          </a:p>
        </p:txBody>
      </p:sp>
      <p:sp>
        <p:nvSpPr>
          <p:cNvPr id="782" name="Rectangle 194">
            <a:extLst>
              <a:ext uri="{FF2B5EF4-FFF2-40B4-BE49-F238E27FC236}">
                <a16:creationId xmlns:a16="http://schemas.microsoft.com/office/drawing/2014/main" id="{133EB311-00B0-4B06-8273-F3CBD8976ABF}"/>
              </a:ext>
            </a:extLst>
          </p:cNvPr>
          <p:cNvSpPr/>
          <p:nvPr/>
        </p:nvSpPr>
        <p:spPr>
          <a:xfrm>
            <a:off x="7204141" y="5309569"/>
            <a:ext cx="1630461" cy="807870"/>
          </a:xfrm>
          <a:prstGeom prst="rect">
            <a:avLst/>
          </a:prstGeom>
          <a:solidFill>
            <a:srgbClr val="5E7086"/>
          </a:solidFill>
          <a:ln w="12700" cap="flat" cmpd="sng" algn="ctr">
            <a:noFill/>
            <a:prstDash val="solid"/>
            <a:miter lim="800000"/>
          </a:ln>
          <a:effectLst/>
        </p:spPr>
        <p:txBody>
          <a:bodyPr rtlCol="0" anchor="t"/>
          <a:lstStyle/>
          <a:p>
            <a:pPr algn="r" defTabSz="914354">
              <a:defRPr/>
            </a:pPr>
            <a:r>
              <a:rPr kumimoji="0" lang="en-US" altLang="ja-JP" sz="1200" kern="0" dirty="0">
                <a:solidFill>
                  <a:srgbClr val="FFFFFF"/>
                </a:solidFill>
                <a:latin typeface="Meiryo UI" panose="020B0604030504040204" pitchFamily="50" charset="-128"/>
                <a:ea typeface="Meiryo UI" panose="020B0604030504040204" pitchFamily="50" charset="-128"/>
              </a:rPr>
              <a:t>A</a:t>
            </a:r>
            <a:r>
              <a:rPr kumimoji="0" lang="ja-JP" altLang="en-US" sz="1200" kern="0" dirty="0">
                <a:solidFill>
                  <a:srgbClr val="FFFFFF"/>
                </a:solidFill>
                <a:latin typeface="Meiryo UI" panose="020B0604030504040204" pitchFamily="50" charset="-128"/>
                <a:ea typeface="Meiryo UI" panose="020B0604030504040204" pitchFamily="50" charset="-128"/>
              </a:rPr>
              <a:t>社テナント</a:t>
            </a:r>
            <a:endParaRPr kumimoji="0" lang="en-US" sz="1200" kern="0" dirty="0">
              <a:solidFill>
                <a:srgbClr val="FFFFFF"/>
              </a:solidFill>
              <a:latin typeface="Meiryo UI" panose="020B0604030504040204" pitchFamily="50" charset="-128"/>
              <a:ea typeface="Meiryo UI" panose="020B0604030504040204" pitchFamily="50" charset="-128"/>
            </a:endParaRPr>
          </a:p>
        </p:txBody>
      </p:sp>
      <p:grpSp>
        <p:nvGrpSpPr>
          <p:cNvPr id="783" name="Graphic 28">
            <a:extLst>
              <a:ext uri="{FF2B5EF4-FFF2-40B4-BE49-F238E27FC236}">
                <a16:creationId xmlns:a16="http://schemas.microsoft.com/office/drawing/2014/main" id="{33A7E74C-A10A-4BDD-A184-48162452F873}"/>
              </a:ext>
            </a:extLst>
          </p:cNvPr>
          <p:cNvGrpSpPr/>
          <p:nvPr/>
        </p:nvGrpSpPr>
        <p:grpSpPr>
          <a:xfrm>
            <a:off x="6511755" y="4087156"/>
            <a:ext cx="143598" cy="428111"/>
            <a:chOff x="7448020" y="3124084"/>
            <a:chExt cx="217272" cy="618391"/>
          </a:xfrm>
          <a:solidFill>
            <a:srgbClr val="001A44"/>
          </a:solidFill>
        </p:grpSpPr>
        <p:sp>
          <p:nvSpPr>
            <p:cNvPr id="784" name="Freeform: Shape 307">
              <a:extLst>
                <a:ext uri="{FF2B5EF4-FFF2-40B4-BE49-F238E27FC236}">
                  <a16:creationId xmlns:a16="http://schemas.microsoft.com/office/drawing/2014/main" id="{03C3CEF7-B895-48BE-9C23-68E3BEDAFE09}"/>
                </a:ext>
              </a:extLst>
            </p:cNvPr>
            <p:cNvSpPr/>
            <p:nvPr/>
          </p:nvSpPr>
          <p:spPr>
            <a:xfrm>
              <a:off x="7496488" y="3124084"/>
              <a:ext cx="116993" cy="116993"/>
            </a:xfrm>
            <a:custGeom>
              <a:avLst/>
              <a:gdLst>
                <a:gd name="connsiteX0" fmla="*/ 127021 w 116992"/>
                <a:gd name="connsiteY0" fmla="*/ 63510 h 116992"/>
                <a:gd name="connsiteX1" fmla="*/ 63510 w 116992"/>
                <a:gd name="connsiteY1" fmla="*/ 127021 h 116992"/>
                <a:gd name="connsiteX2" fmla="*/ 0 w 116992"/>
                <a:gd name="connsiteY2" fmla="*/ 63510 h 116992"/>
                <a:gd name="connsiteX3" fmla="*/ 63510 w 116992"/>
                <a:gd name="connsiteY3" fmla="*/ 0 h 116992"/>
                <a:gd name="connsiteX4" fmla="*/ 127021 w 116992"/>
                <a:gd name="connsiteY4" fmla="*/ 63510 h 116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92" h="116992">
                  <a:moveTo>
                    <a:pt x="127021" y="63510"/>
                  </a:moveTo>
                  <a:cubicBezTo>
                    <a:pt x="127021" y="98608"/>
                    <a:pt x="98608" y="127021"/>
                    <a:pt x="63510" y="127021"/>
                  </a:cubicBezTo>
                  <a:cubicBezTo>
                    <a:pt x="28413" y="127021"/>
                    <a:pt x="0" y="98608"/>
                    <a:pt x="0" y="63510"/>
                  </a:cubicBezTo>
                  <a:cubicBezTo>
                    <a:pt x="0" y="28413"/>
                    <a:pt x="28413" y="0"/>
                    <a:pt x="63510" y="0"/>
                  </a:cubicBezTo>
                  <a:cubicBezTo>
                    <a:pt x="98608" y="0"/>
                    <a:pt x="127021" y="28413"/>
                    <a:pt x="127021" y="63510"/>
                  </a:cubicBezTo>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85" name="Freeform: Shape 308">
              <a:extLst>
                <a:ext uri="{FF2B5EF4-FFF2-40B4-BE49-F238E27FC236}">
                  <a16:creationId xmlns:a16="http://schemas.microsoft.com/office/drawing/2014/main" id="{78EFDE6B-6E9B-4D77-9602-0721EF6E927B}"/>
                </a:ext>
              </a:extLst>
            </p:cNvPr>
            <p:cNvSpPr/>
            <p:nvPr/>
          </p:nvSpPr>
          <p:spPr>
            <a:xfrm>
              <a:off x="7448020" y="3277846"/>
              <a:ext cx="217272" cy="451258"/>
            </a:xfrm>
            <a:custGeom>
              <a:avLst/>
              <a:gdLst>
                <a:gd name="connsiteX0" fmla="*/ 213930 w 217272"/>
                <a:gd name="connsiteY0" fmla="*/ 218944 h 451258"/>
                <a:gd name="connsiteX1" fmla="*/ 223958 w 217272"/>
                <a:gd name="connsiteY1" fmla="*/ 40112 h 451258"/>
                <a:gd name="connsiteX2" fmla="*/ 175489 w 217272"/>
                <a:gd name="connsiteY2" fmla="*/ 0 h 451258"/>
                <a:gd name="connsiteX3" fmla="*/ 175489 w 217272"/>
                <a:gd name="connsiteY3" fmla="*/ 0 h 451258"/>
                <a:gd name="connsiteX4" fmla="*/ 147077 w 217272"/>
                <a:gd name="connsiteY4" fmla="*/ 0 h 451258"/>
                <a:gd name="connsiteX5" fmla="*/ 111979 w 217272"/>
                <a:gd name="connsiteY5" fmla="*/ 25070 h 451258"/>
                <a:gd name="connsiteX6" fmla="*/ 76881 w 217272"/>
                <a:gd name="connsiteY6" fmla="*/ 0 h 451258"/>
                <a:gd name="connsiteX7" fmla="*/ 48468 w 217272"/>
                <a:gd name="connsiteY7" fmla="*/ 0 h 451258"/>
                <a:gd name="connsiteX8" fmla="*/ 0 w 217272"/>
                <a:gd name="connsiteY8" fmla="*/ 40112 h 451258"/>
                <a:gd name="connsiteX9" fmla="*/ 10028 w 217272"/>
                <a:gd name="connsiteY9" fmla="*/ 218944 h 451258"/>
                <a:gd name="connsiteX10" fmla="*/ 33427 w 217272"/>
                <a:gd name="connsiteY10" fmla="*/ 240671 h 451258"/>
                <a:gd name="connsiteX11" fmla="*/ 50140 w 217272"/>
                <a:gd name="connsiteY11" fmla="*/ 240671 h 451258"/>
                <a:gd name="connsiteX12" fmla="*/ 60168 w 217272"/>
                <a:gd name="connsiteY12" fmla="*/ 446244 h 451258"/>
                <a:gd name="connsiteX13" fmla="*/ 80224 w 217272"/>
                <a:gd name="connsiteY13" fmla="*/ 464629 h 451258"/>
                <a:gd name="connsiteX14" fmla="*/ 140391 w 217272"/>
                <a:gd name="connsiteY14" fmla="*/ 464629 h 451258"/>
                <a:gd name="connsiteX15" fmla="*/ 160447 w 217272"/>
                <a:gd name="connsiteY15" fmla="*/ 446244 h 451258"/>
                <a:gd name="connsiteX16" fmla="*/ 170475 w 217272"/>
                <a:gd name="connsiteY16" fmla="*/ 240671 h 451258"/>
                <a:gd name="connsiteX17" fmla="*/ 187188 w 217272"/>
                <a:gd name="connsiteY17" fmla="*/ 240671 h 451258"/>
                <a:gd name="connsiteX18" fmla="*/ 213930 w 217272"/>
                <a:gd name="connsiteY18" fmla="*/ 218944 h 4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272" h="451258">
                  <a:moveTo>
                    <a:pt x="213930" y="218944"/>
                  </a:moveTo>
                  <a:lnTo>
                    <a:pt x="223958" y="40112"/>
                  </a:lnTo>
                  <a:cubicBezTo>
                    <a:pt x="223958" y="8357"/>
                    <a:pt x="193874" y="0"/>
                    <a:pt x="175489" y="0"/>
                  </a:cubicBezTo>
                  <a:cubicBezTo>
                    <a:pt x="175489" y="0"/>
                    <a:pt x="175489" y="0"/>
                    <a:pt x="175489" y="0"/>
                  </a:cubicBezTo>
                  <a:lnTo>
                    <a:pt x="147077" y="0"/>
                  </a:lnTo>
                  <a:lnTo>
                    <a:pt x="111979" y="25070"/>
                  </a:lnTo>
                  <a:lnTo>
                    <a:pt x="76881" y="0"/>
                  </a:lnTo>
                  <a:lnTo>
                    <a:pt x="48468" y="0"/>
                  </a:lnTo>
                  <a:cubicBezTo>
                    <a:pt x="30084" y="0"/>
                    <a:pt x="0" y="8357"/>
                    <a:pt x="0" y="40112"/>
                  </a:cubicBezTo>
                  <a:lnTo>
                    <a:pt x="10028" y="218944"/>
                  </a:lnTo>
                  <a:cubicBezTo>
                    <a:pt x="10028" y="232314"/>
                    <a:pt x="21727" y="240671"/>
                    <a:pt x="33427" y="240671"/>
                  </a:cubicBezTo>
                  <a:lnTo>
                    <a:pt x="50140" y="240671"/>
                  </a:lnTo>
                  <a:lnTo>
                    <a:pt x="60168" y="446244"/>
                  </a:lnTo>
                  <a:cubicBezTo>
                    <a:pt x="60168" y="456272"/>
                    <a:pt x="70196" y="464629"/>
                    <a:pt x="80224" y="464629"/>
                  </a:cubicBezTo>
                  <a:lnTo>
                    <a:pt x="140391" y="464629"/>
                  </a:lnTo>
                  <a:cubicBezTo>
                    <a:pt x="150419" y="464629"/>
                    <a:pt x="160447" y="456272"/>
                    <a:pt x="160447" y="446244"/>
                  </a:cubicBezTo>
                  <a:lnTo>
                    <a:pt x="170475" y="240671"/>
                  </a:lnTo>
                  <a:lnTo>
                    <a:pt x="187188" y="240671"/>
                  </a:lnTo>
                  <a:cubicBezTo>
                    <a:pt x="203902" y="242342"/>
                    <a:pt x="213930" y="232314"/>
                    <a:pt x="213930" y="218944"/>
                  </a:cubicBezTo>
                  <a:close/>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grpSp>
      <p:sp>
        <p:nvSpPr>
          <p:cNvPr id="786" name="Oval 184">
            <a:extLst>
              <a:ext uri="{FF2B5EF4-FFF2-40B4-BE49-F238E27FC236}">
                <a16:creationId xmlns:a16="http://schemas.microsoft.com/office/drawing/2014/main" id="{B1CC4AE1-4A82-4968-AA57-342A8660E0BF}"/>
              </a:ext>
            </a:extLst>
          </p:cNvPr>
          <p:cNvSpPr/>
          <p:nvPr/>
        </p:nvSpPr>
        <p:spPr>
          <a:xfrm>
            <a:off x="7432466" y="5561107"/>
            <a:ext cx="481422" cy="477886"/>
          </a:xfrm>
          <a:prstGeom prst="ellipse">
            <a:avLst/>
          </a:prstGeom>
          <a:solidFill>
            <a:srgbClr val="CCFFFF"/>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sec</a:t>
            </a:r>
            <a:br>
              <a:rPr kumimoji="0" lang="en-US" altLang="ja-JP" sz="900" kern="0" dirty="0">
                <a:solidFill>
                  <a:srgbClr val="000000"/>
                </a:solidFill>
                <a:latin typeface="Meiryo UI" panose="020B0604030504040204" pitchFamily="50" charset="-128"/>
                <a:ea typeface="Meiryo UI" panose="020B0604030504040204" pitchFamily="50" charset="-128"/>
              </a:rPr>
            </a:br>
            <a:r>
              <a:rPr kumimoji="0" lang="ja-JP" altLang="en-US" sz="900" kern="0" dirty="0">
                <a:solidFill>
                  <a:srgbClr val="000000"/>
                </a:solidFill>
                <a:latin typeface="Meiryo UI" panose="020B0604030504040204" pitchFamily="50" charset="-128"/>
                <a:ea typeface="Meiryo UI" panose="020B0604030504040204" pitchFamily="50" charset="-128"/>
              </a:rPr>
              <a:t>ソフト</a:t>
            </a:r>
            <a:endParaRPr kumimoji="0" lang="en-US" sz="900" kern="0" dirty="0">
              <a:solidFill>
                <a:srgbClr val="000000"/>
              </a:solidFill>
              <a:latin typeface="Meiryo UI" panose="020B0604030504040204" pitchFamily="50" charset="-128"/>
              <a:ea typeface="Meiryo UI" panose="020B0604030504040204" pitchFamily="50" charset="-128"/>
            </a:endParaRPr>
          </a:p>
        </p:txBody>
      </p:sp>
      <p:sp>
        <p:nvSpPr>
          <p:cNvPr id="787" name="Oval 184">
            <a:extLst>
              <a:ext uri="{FF2B5EF4-FFF2-40B4-BE49-F238E27FC236}">
                <a16:creationId xmlns:a16="http://schemas.microsoft.com/office/drawing/2014/main" id="{D5F8D65C-4A35-469D-B5CC-8C1E6187159F}"/>
              </a:ext>
            </a:extLst>
          </p:cNvPr>
          <p:cNvSpPr/>
          <p:nvPr/>
        </p:nvSpPr>
        <p:spPr>
          <a:xfrm>
            <a:off x="7432467" y="4087156"/>
            <a:ext cx="481422" cy="477886"/>
          </a:xfrm>
          <a:prstGeom prst="ellipse">
            <a:avLst/>
          </a:prstGeom>
          <a:gradFill>
            <a:gsLst>
              <a:gs pos="0">
                <a:srgbClr val="FFFFCC"/>
              </a:gs>
              <a:gs pos="100000">
                <a:srgbClr val="CCFFFF"/>
              </a:gs>
            </a:gsLst>
            <a:lin ang="5400000" scaled="1"/>
          </a:gra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PCsec</a:t>
            </a:r>
          </a:p>
          <a:p>
            <a:pPr algn="ctr" defTabSz="914354">
              <a:defRPr/>
            </a:pPr>
            <a:r>
              <a:rPr kumimoji="0" lang="ja-JP" altLang="en-US" sz="900" kern="0" dirty="0">
                <a:solidFill>
                  <a:srgbClr val="000000"/>
                </a:solidFill>
                <a:latin typeface="Meiryo UI" panose="020B0604030504040204" pitchFamily="50" charset="-128"/>
                <a:ea typeface="Meiryo UI" panose="020B0604030504040204" pitchFamily="50" charset="-128"/>
              </a:rPr>
              <a:t>セット</a:t>
            </a:r>
            <a:endParaRPr kumimoji="0" lang="en-US" sz="900" kern="0" dirty="0">
              <a:solidFill>
                <a:srgbClr val="000000"/>
              </a:solidFill>
              <a:latin typeface="Meiryo UI" panose="020B0604030504040204" pitchFamily="50" charset="-128"/>
              <a:ea typeface="Meiryo UI" panose="020B0604030504040204" pitchFamily="50" charset="-128"/>
            </a:endParaRPr>
          </a:p>
        </p:txBody>
      </p:sp>
      <p:sp>
        <p:nvSpPr>
          <p:cNvPr id="788" name="Oval 184">
            <a:extLst>
              <a:ext uri="{FF2B5EF4-FFF2-40B4-BE49-F238E27FC236}">
                <a16:creationId xmlns:a16="http://schemas.microsoft.com/office/drawing/2014/main" id="{D9CC88E7-5380-4818-ADB6-493C876F5944}"/>
              </a:ext>
            </a:extLst>
          </p:cNvPr>
          <p:cNvSpPr/>
          <p:nvPr/>
        </p:nvSpPr>
        <p:spPr>
          <a:xfrm>
            <a:off x="7432467" y="2603809"/>
            <a:ext cx="481422" cy="477886"/>
          </a:xfrm>
          <a:prstGeom prst="ellipse">
            <a:avLst/>
          </a:prstGeom>
          <a:gradFill>
            <a:gsLst>
              <a:gs pos="100000">
                <a:srgbClr val="FFCCCC"/>
              </a:gs>
              <a:gs pos="0">
                <a:srgbClr val="FFFFCC"/>
              </a:gs>
              <a:gs pos="50000">
                <a:srgbClr val="CCFFFF"/>
              </a:gs>
            </a:gsLst>
            <a:lin ang="5400000" scaled="1"/>
          </a:gra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PCsec</a:t>
            </a:r>
          </a:p>
          <a:p>
            <a:pPr algn="ctr" defTabSz="914354">
              <a:defRPr/>
            </a:pPr>
            <a:r>
              <a:rPr kumimoji="0" lang="ja-JP" altLang="en-US" sz="900" kern="0" dirty="0">
                <a:solidFill>
                  <a:srgbClr val="000000"/>
                </a:solidFill>
                <a:latin typeface="Meiryo UI" panose="020B0604030504040204" pitchFamily="50" charset="-128"/>
                <a:ea typeface="Meiryo UI" panose="020B0604030504040204" pitchFamily="50" charset="-128"/>
              </a:rPr>
              <a:t>クラウド</a:t>
            </a:r>
            <a:br>
              <a:rPr kumimoji="0" lang="en-US" altLang="ja-JP" sz="900" kern="0" dirty="0">
                <a:solidFill>
                  <a:srgbClr val="000000"/>
                </a:solidFill>
                <a:latin typeface="Meiryo UI" panose="020B0604030504040204" pitchFamily="50" charset="-128"/>
                <a:ea typeface="Meiryo UI" panose="020B0604030504040204" pitchFamily="50" charset="-128"/>
              </a:rPr>
            </a:br>
            <a:r>
              <a:rPr kumimoji="0" lang="ja-JP" altLang="en-US" sz="900" kern="0" dirty="0">
                <a:solidFill>
                  <a:srgbClr val="000000"/>
                </a:solidFill>
                <a:latin typeface="Meiryo UI" panose="020B0604030504040204" pitchFamily="50" charset="-128"/>
                <a:ea typeface="Meiryo UI" panose="020B0604030504040204" pitchFamily="50" charset="-128"/>
              </a:rPr>
              <a:t>セット</a:t>
            </a:r>
            <a:endParaRPr kumimoji="0" lang="en-US" sz="900" kern="0" dirty="0">
              <a:solidFill>
                <a:srgbClr val="000000"/>
              </a:solidFill>
              <a:latin typeface="Meiryo UI" panose="020B0604030504040204" pitchFamily="50" charset="-128"/>
              <a:ea typeface="Meiryo UI" panose="020B0604030504040204" pitchFamily="50" charset="-128"/>
            </a:endParaRPr>
          </a:p>
        </p:txBody>
      </p:sp>
      <p:grpSp>
        <p:nvGrpSpPr>
          <p:cNvPr id="789" name="Graphic 28">
            <a:extLst>
              <a:ext uri="{FF2B5EF4-FFF2-40B4-BE49-F238E27FC236}">
                <a16:creationId xmlns:a16="http://schemas.microsoft.com/office/drawing/2014/main" id="{78A28CC9-FA33-4B7A-BC2E-1115454D998A}"/>
              </a:ext>
            </a:extLst>
          </p:cNvPr>
          <p:cNvGrpSpPr/>
          <p:nvPr/>
        </p:nvGrpSpPr>
        <p:grpSpPr>
          <a:xfrm>
            <a:off x="6511755" y="2647351"/>
            <a:ext cx="143598" cy="428111"/>
            <a:chOff x="7448020" y="3124084"/>
            <a:chExt cx="217272" cy="618391"/>
          </a:xfrm>
          <a:solidFill>
            <a:srgbClr val="001A44"/>
          </a:solidFill>
        </p:grpSpPr>
        <p:sp>
          <p:nvSpPr>
            <p:cNvPr id="790" name="Freeform: Shape 307">
              <a:extLst>
                <a:ext uri="{FF2B5EF4-FFF2-40B4-BE49-F238E27FC236}">
                  <a16:creationId xmlns:a16="http://schemas.microsoft.com/office/drawing/2014/main" id="{481E05F0-C46E-4DB7-8BAB-B71F8258AAEE}"/>
                </a:ext>
              </a:extLst>
            </p:cNvPr>
            <p:cNvSpPr/>
            <p:nvPr/>
          </p:nvSpPr>
          <p:spPr>
            <a:xfrm>
              <a:off x="7496488" y="3124084"/>
              <a:ext cx="116993" cy="116993"/>
            </a:xfrm>
            <a:custGeom>
              <a:avLst/>
              <a:gdLst>
                <a:gd name="connsiteX0" fmla="*/ 127021 w 116992"/>
                <a:gd name="connsiteY0" fmla="*/ 63510 h 116992"/>
                <a:gd name="connsiteX1" fmla="*/ 63510 w 116992"/>
                <a:gd name="connsiteY1" fmla="*/ 127021 h 116992"/>
                <a:gd name="connsiteX2" fmla="*/ 0 w 116992"/>
                <a:gd name="connsiteY2" fmla="*/ 63510 h 116992"/>
                <a:gd name="connsiteX3" fmla="*/ 63510 w 116992"/>
                <a:gd name="connsiteY3" fmla="*/ 0 h 116992"/>
                <a:gd name="connsiteX4" fmla="*/ 127021 w 116992"/>
                <a:gd name="connsiteY4" fmla="*/ 63510 h 116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92" h="116992">
                  <a:moveTo>
                    <a:pt x="127021" y="63510"/>
                  </a:moveTo>
                  <a:cubicBezTo>
                    <a:pt x="127021" y="98608"/>
                    <a:pt x="98608" y="127021"/>
                    <a:pt x="63510" y="127021"/>
                  </a:cubicBezTo>
                  <a:cubicBezTo>
                    <a:pt x="28413" y="127021"/>
                    <a:pt x="0" y="98608"/>
                    <a:pt x="0" y="63510"/>
                  </a:cubicBezTo>
                  <a:cubicBezTo>
                    <a:pt x="0" y="28413"/>
                    <a:pt x="28413" y="0"/>
                    <a:pt x="63510" y="0"/>
                  </a:cubicBezTo>
                  <a:cubicBezTo>
                    <a:pt x="98608" y="0"/>
                    <a:pt x="127021" y="28413"/>
                    <a:pt x="127021" y="63510"/>
                  </a:cubicBezTo>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91" name="Freeform: Shape 308">
              <a:extLst>
                <a:ext uri="{FF2B5EF4-FFF2-40B4-BE49-F238E27FC236}">
                  <a16:creationId xmlns:a16="http://schemas.microsoft.com/office/drawing/2014/main" id="{2C076618-4842-4277-B5E0-EE2FC457ED1A}"/>
                </a:ext>
              </a:extLst>
            </p:cNvPr>
            <p:cNvSpPr/>
            <p:nvPr/>
          </p:nvSpPr>
          <p:spPr>
            <a:xfrm>
              <a:off x="7448020" y="3277846"/>
              <a:ext cx="217272" cy="451258"/>
            </a:xfrm>
            <a:custGeom>
              <a:avLst/>
              <a:gdLst>
                <a:gd name="connsiteX0" fmla="*/ 213930 w 217272"/>
                <a:gd name="connsiteY0" fmla="*/ 218944 h 451258"/>
                <a:gd name="connsiteX1" fmla="*/ 223958 w 217272"/>
                <a:gd name="connsiteY1" fmla="*/ 40112 h 451258"/>
                <a:gd name="connsiteX2" fmla="*/ 175489 w 217272"/>
                <a:gd name="connsiteY2" fmla="*/ 0 h 451258"/>
                <a:gd name="connsiteX3" fmla="*/ 175489 w 217272"/>
                <a:gd name="connsiteY3" fmla="*/ 0 h 451258"/>
                <a:gd name="connsiteX4" fmla="*/ 147077 w 217272"/>
                <a:gd name="connsiteY4" fmla="*/ 0 h 451258"/>
                <a:gd name="connsiteX5" fmla="*/ 111979 w 217272"/>
                <a:gd name="connsiteY5" fmla="*/ 25070 h 451258"/>
                <a:gd name="connsiteX6" fmla="*/ 76881 w 217272"/>
                <a:gd name="connsiteY6" fmla="*/ 0 h 451258"/>
                <a:gd name="connsiteX7" fmla="*/ 48468 w 217272"/>
                <a:gd name="connsiteY7" fmla="*/ 0 h 451258"/>
                <a:gd name="connsiteX8" fmla="*/ 0 w 217272"/>
                <a:gd name="connsiteY8" fmla="*/ 40112 h 451258"/>
                <a:gd name="connsiteX9" fmla="*/ 10028 w 217272"/>
                <a:gd name="connsiteY9" fmla="*/ 218944 h 451258"/>
                <a:gd name="connsiteX10" fmla="*/ 33427 w 217272"/>
                <a:gd name="connsiteY10" fmla="*/ 240671 h 451258"/>
                <a:gd name="connsiteX11" fmla="*/ 50140 w 217272"/>
                <a:gd name="connsiteY11" fmla="*/ 240671 h 451258"/>
                <a:gd name="connsiteX12" fmla="*/ 60168 w 217272"/>
                <a:gd name="connsiteY12" fmla="*/ 446244 h 451258"/>
                <a:gd name="connsiteX13" fmla="*/ 80224 w 217272"/>
                <a:gd name="connsiteY13" fmla="*/ 464629 h 451258"/>
                <a:gd name="connsiteX14" fmla="*/ 140391 w 217272"/>
                <a:gd name="connsiteY14" fmla="*/ 464629 h 451258"/>
                <a:gd name="connsiteX15" fmla="*/ 160447 w 217272"/>
                <a:gd name="connsiteY15" fmla="*/ 446244 h 451258"/>
                <a:gd name="connsiteX16" fmla="*/ 170475 w 217272"/>
                <a:gd name="connsiteY16" fmla="*/ 240671 h 451258"/>
                <a:gd name="connsiteX17" fmla="*/ 187188 w 217272"/>
                <a:gd name="connsiteY17" fmla="*/ 240671 h 451258"/>
                <a:gd name="connsiteX18" fmla="*/ 213930 w 217272"/>
                <a:gd name="connsiteY18" fmla="*/ 218944 h 4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272" h="451258">
                  <a:moveTo>
                    <a:pt x="213930" y="218944"/>
                  </a:moveTo>
                  <a:lnTo>
                    <a:pt x="223958" y="40112"/>
                  </a:lnTo>
                  <a:cubicBezTo>
                    <a:pt x="223958" y="8357"/>
                    <a:pt x="193874" y="0"/>
                    <a:pt x="175489" y="0"/>
                  </a:cubicBezTo>
                  <a:cubicBezTo>
                    <a:pt x="175489" y="0"/>
                    <a:pt x="175489" y="0"/>
                    <a:pt x="175489" y="0"/>
                  </a:cubicBezTo>
                  <a:lnTo>
                    <a:pt x="147077" y="0"/>
                  </a:lnTo>
                  <a:lnTo>
                    <a:pt x="111979" y="25070"/>
                  </a:lnTo>
                  <a:lnTo>
                    <a:pt x="76881" y="0"/>
                  </a:lnTo>
                  <a:lnTo>
                    <a:pt x="48468" y="0"/>
                  </a:lnTo>
                  <a:cubicBezTo>
                    <a:pt x="30084" y="0"/>
                    <a:pt x="0" y="8357"/>
                    <a:pt x="0" y="40112"/>
                  </a:cubicBezTo>
                  <a:lnTo>
                    <a:pt x="10028" y="218944"/>
                  </a:lnTo>
                  <a:cubicBezTo>
                    <a:pt x="10028" y="232314"/>
                    <a:pt x="21727" y="240671"/>
                    <a:pt x="33427" y="240671"/>
                  </a:cubicBezTo>
                  <a:lnTo>
                    <a:pt x="50140" y="240671"/>
                  </a:lnTo>
                  <a:lnTo>
                    <a:pt x="60168" y="446244"/>
                  </a:lnTo>
                  <a:cubicBezTo>
                    <a:pt x="60168" y="456272"/>
                    <a:pt x="70196" y="464629"/>
                    <a:pt x="80224" y="464629"/>
                  </a:cubicBezTo>
                  <a:lnTo>
                    <a:pt x="140391" y="464629"/>
                  </a:lnTo>
                  <a:cubicBezTo>
                    <a:pt x="150419" y="464629"/>
                    <a:pt x="160447" y="456272"/>
                    <a:pt x="160447" y="446244"/>
                  </a:cubicBezTo>
                  <a:lnTo>
                    <a:pt x="170475" y="240671"/>
                  </a:lnTo>
                  <a:lnTo>
                    <a:pt x="187188" y="240671"/>
                  </a:lnTo>
                  <a:cubicBezTo>
                    <a:pt x="203902" y="242342"/>
                    <a:pt x="213930" y="232314"/>
                    <a:pt x="213930" y="218944"/>
                  </a:cubicBezTo>
                  <a:close/>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grpSp>
      <p:sp>
        <p:nvSpPr>
          <p:cNvPr id="792" name="Oval 184">
            <a:extLst>
              <a:ext uri="{FF2B5EF4-FFF2-40B4-BE49-F238E27FC236}">
                <a16:creationId xmlns:a16="http://schemas.microsoft.com/office/drawing/2014/main" id="{8BD37C26-0FD9-40E6-8E05-7A2FA6BF63BA}"/>
              </a:ext>
            </a:extLst>
          </p:cNvPr>
          <p:cNvSpPr/>
          <p:nvPr/>
        </p:nvSpPr>
        <p:spPr>
          <a:xfrm>
            <a:off x="7432467" y="3189383"/>
            <a:ext cx="481422" cy="477886"/>
          </a:xfrm>
          <a:prstGeom prst="ellipse">
            <a:avLst/>
          </a:prstGeom>
          <a:solidFill>
            <a:srgbClr val="FFCCCC"/>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ja-JP" altLang="en-US" sz="900" kern="0" dirty="0">
                <a:solidFill>
                  <a:srgbClr val="000000"/>
                </a:solidFill>
                <a:latin typeface="Meiryo UI" panose="020B0604030504040204" pitchFamily="50" charset="-128"/>
                <a:ea typeface="Meiryo UI" panose="020B0604030504040204" pitchFamily="50" charset="-128"/>
              </a:rPr>
              <a:t>クラウド</a:t>
            </a:r>
            <a:endParaRPr kumimoji="0" lang="en-US" sz="900" kern="0" dirty="0">
              <a:solidFill>
                <a:srgbClr val="000000"/>
              </a:solidFill>
              <a:latin typeface="Meiryo UI" panose="020B0604030504040204" pitchFamily="50" charset="-128"/>
              <a:ea typeface="Meiryo UI" panose="020B0604030504040204" pitchFamily="50" charset="-128"/>
            </a:endParaRPr>
          </a:p>
        </p:txBody>
      </p:sp>
      <p:sp>
        <p:nvSpPr>
          <p:cNvPr id="793" name="Oval 184">
            <a:extLst>
              <a:ext uri="{FF2B5EF4-FFF2-40B4-BE49-F238E27FC236}">
                <a16:creationId xmlns:a16="http://schemas.microsoft.com/office/drawing/2014/main" id="{7AD2EFC3-A252-425E-9DC5-2EF53817E8E3}"/>
              </a:ext>
            </a:extLst>
          </p:cNvPr>
          <p:cNvSpPr/>
          <p:nvPr/>
        </p:nvSpPr>
        <p:spPr>
          <a:xfrm>
            <a:off x="7432467" y="4618550"/>
            <a:ext cx="481422" cy="477886"/>
          </a:xfrm>
          <a:prstGeom prst="ellipse">
            <a:avLst/>
          </a:prstGeom>
          <a:solidFill>
            <a:srgbClr val="FFFFCC"/>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PC</a:t>
            </a:r>
            <a:endParaRPr kumimoji="0" lang="en-US" sz="900" kern="0" dirty="0">
              <a:solidFill>
                <a:srgbClr val="000000"/>
              </a:solidFill>
              <a:latin typeface="Meiryo UI" panose="020B0604030504040204" pitchFamily="50" charset="-128"/>
              <a:ea typeface="Meiryo UI" panose="020B0604030504040204" pitchFamily="50" charset="-128"/>
            </a:endParaRPr>
          </a:p>
        </p:txBody>
      </p:sp>
      <p:grpSp>
        <p:nvGrpSpPr>
          <p:cNvPr id="794" name="Graphic 28">
            <a:extLst>
              <a:ext uri="{FF2B5EF4-FFF2-40B4-BE49-F238E27FC236}">
                <a16:creationId xmlns:a16="http://schemas.microsoft.com/office/drawing/2014/main" id="{1A28B097-6724-4E1B-8B84-E17B5B59247C}"/>
              </a:ext>
            </a:extLst>
          </p:cNvPr>
          <p:cNvGrpSpPr/>
          <p:nvPr/>
        </p:nvGrpSpPr>
        <p:grpSpPr>
          <a:xfrm>
            <a:off x="6510649" y="5642691"/>
            <a:ext cx="143598" cy="428111"/>
            <a:chOff x="7448020" y="3124084"/>
            <a:chExt cx="217272" cy="618391"/>
          </a:xfrm>
          <a:solidFill>
            <a:srgbClr val="001A44"/>
          </a:solidFill>
        </p:grpSpPr>
        <p:sp>
          <p:nvSpPr>
            <p:cNvPr id="795" name="Freeform: Shape 307">
              <a:extLst>
                <a:ext uri="{FF2B5EF4-FFF2-40B4-BE49-F238E27FC236}">
                  <a16:creationId xmlns:a16="http://schemas.microsoft.com/office/drawing/2014/main" id="{BCA7DFC4-FEC8-4F4D-A3ED-8A92C232853D}"/>
                </a:ext>
              </a:extLst>
            </p:cNvPr>
            <p:cNvSpPr/>
            <p:nvPr/>
          </p:nvSpPr>
          <p:spPr>
            <a:xfrm>
              <a:off x="7496488" y="3124084"/>
              <a:ext cx="116993" cy="116993"/>
            </a:xfrm>
            <a:custGeom>
              <a:avLst/>
              <a:gdLst>
                <a:gd name="connsiteX0" fmla="*/ 127021 w 116992"/>
                <a:gd name="connsiteY0" fmla="*/ 63510 h 116992"/>
                <a:gd name="connsiteX1" fmla="*/ 63510 w 116992"/>
                <a:gd name="connsiteY1" fmla="*/ 127021 h 116992"/>
                <a:gd name="connsiteX2" fmla="*/ 0 w 116992"/>
                <a:gd name="connsiteY2" fmla="*/ 63510 h 116992"/>
                <a:gd name="connsiteX3" fmla="*/ 63510 w 116992"/>
                <a:gd name="connsiteY3" fmla="*/ 0 h 116992"/>
                <a:gd name="connsiteX4" fmla="*/ 127021 w 116992"/>
                <a:gd name="connsiteY4" fmla="*/ 63510 h 116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92" h="116992">
                  <a:moveTo>
                    <a:pt x="127021" y="63510"/>
                  </a:moveTo>
                  <a:cubicBezTo>
                    <a:pt x="127021" y="98608"/>
                    <a:pt x="98608" y="127021"/>
                    <a:pt x="63510" y="127021"/>
                  </a:cubicBezTo>
                  <a:cubicBezTo>
                    <a:pt x="28413" y="127021"/>
                    <a:pt x="0" y="98608"/>
                    <a:pt x="0" y="63510"/>
                  </a:cubicBezTo>
                  <a:cubicBezTo>
                    <a:pt x="0" y="28413"/>
                    <a:pt x="28413" y="0"/>
                    <a:pt x="63510" y="0"/>
                  </a:cubicBezTo>
                  <a:cubicBezTo>
                    <a:pt x="98608" y="0"/>
                    <a:pt x="127021" y="28413"/>
                    <a:pt x="127021" y="63510"/>
                  </a:cubicBezTo>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96" name="Freeform: Shape 308">
              <a:extLst>
                <a:ext uri="{FF2B5EF4-FFF2-40B4-BE49-F238E27FC236}">
                  <a16:creationId xmlns:a16="http://schemas.microsoft.com/office/drawing/2014/main" id="{CAE6AC64-A5C0-4642-82DD-513F344E778C}"/>
                </a:ext>
              </a:extLst>
            </p:cNvPr>
            <p:cNvSpPr/>
            <p:nvPr/>
          </p:nvSpPr>
          <p:spPr>
            <a:xfrm>
              <a:off x="7448020" y="3277846"/>
              <a:ext cx="217272" cy="451258"/>
            </a:xfrm>
            <a:custGeom>
              <a:avLst/>
              <a:gdLst>
                <a:gd name="connsiteX0" fmla="*/ 213930 w 217272"/>
                <a:gd name="connsiteY0" fmla="*/ 218944 h 451258"/>
                <a:gd name="connsiteX1" fmla="*/ 223958 w 217272"/>
                <a:gd name="connsiteY1" fmla="*/ 40112 h 451258"/>
                <a:gd name="connsiteX2" fmla="*/ 175489 w 217272"/>
                <a:gd name="connsiteY2" fmla="*/ 0 h 451258"/>
                <a:gd name="connsiteX3" fmla="*/ 175489 w 217272"/>
                <a:gd name="connsiteY3" fmla="*/ 0 h 451258"/>
                <a:gd name="connsiteX4" fmla="*/ 147077 w 217272"/>
                <a:gd name="connsiteY4" fmla="*/ 0 h 451258"/>
                <a:gd name="connsiteX5" fmla="*/ 111979 w 217272"/>
                <a:gd name="connsiteY5" fmla="*/ 25070 h 451258"/>
                <a:gd name="connsiteX6" fmla="*/ 76881 w 217272"/>
                <a:gd name="connsiteY6" fmla="*/ 0 h 451258"/>
                <a:gd name="connsiteX7" fmla="*/ 48468 w 217272"/>
                <a:gd name="connsiteY7" fmla="*/ 0 h 451258"/>
                <a:gd name="connsiteX8" fmla="*/ 0 w 217272"/>
                <a:gd name="connsiteY8" fmla="*/ 40112 h 451258"/>
                <a:gd name="connsiteX9" fmla="*/ 10028 w 217272"/>
                <a:gd name="connsiteY9" fmla="*/ 218944 h 451258"/>
                <a:gd name="connsiteX10" fmla="*/ 33427 w 217272"/>
                <a:gd name="connsiteY10" fmla="*/ 240671 h 451258"/>
                <a:gd name="connsiteX11" fmla="*/ 50140 w 217272"/>
                <a:gd name="connsiteY11" fmla="*/ 240671 h 451258"/>
                <a:gd name="connsiteX12" fmla="*/ 60168 w 217272"/>
                <a:gd name="connsiteY12" fmla="*/ 446244 h 451258"/>
                <a:gd name="connsiteX13" fmla="*/ 80224 w 217272"/>
                <a:gd name="connsiteY13" fmla="*/ 464629 h 451258"/>
                <a:gd name="connsiteX14" fmla="*/ 140391 w 217272"/>
                <a:gd name="connsiteY14" fmla="*/ 464629 h 451258"/>
                <a:gd name="connsiteX15" fmla="*/ 160447 w 217272"/>
                <a:gd name="connsiteY15" fmla="*/ 446244 h 451258"/>
                <a:gd name="connsiteX16" fmla="*/ 170475 w 217272"/>
                <a:gd name="connsiteY16" fmla="*/ 240671 h 451258"/>
                <a:gd name="connsiteX17" fmla="*/ 187188 w 217272"/>
                <a:gd name="connsiteY17" fmla="*/ 240671 h 451258"/>
                <a:gd name="connsiteX18" fmla="*/ 213930 w 217272"/>
                <a:gd name="connsiteY18" fmla="*/ 218944 h 4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272" h="451258">
                  <a:moveTo>
                    <a:pt x="213930" y="218944"/>
                  </a:moveTo>
                  <a:lnTo>
                    <a:pt x="223958" y="40112"/>
                  </a:lnTo>
                  <a:cubicBezTo>
                    <a:pt x="223958" y="8357"/>
                    <a:pt x="193874" y="0"/>
                    <a:pt x="175489" y="0"/>
                  </a:cubicBezTo>
                  <a:cubicBezTo>
                    <a:pt x="175489" y="0"/>
                    <a:pt x="175489" y="0"/>
                    <a:pt x="175489" y="0"/>
                  </a:cubicBezTo>
                  <a:lnTo>
                    <a:pt x="147077" y="0"/>
                  </a:lnTo>
                  <a:lnTo>
                    <a:pt x="111979" y="25070"/>
                  </a:lnTo>
                  <a:lnTo>
                    <a:pt x="76881" y="0"/>
                  </a:lnTo>
                  <a:lnTo>
                    <a:pt x="48468" y="0"/>
                  </a:lnTo>
                  <a:cubicBezTo>
                    <a:pt x="30084" y="0"/>
                    <a:pt x="0" y="8357"/>
                    <a:pt x="0" y="40112"/>
                  </a:cubicBezTo>
                  <a:lnTo>
                    <a:pt x="10028" y="218944"/>
                  </a:lnTo>
                  <a:cubicBezTo>
                    <a:pt x="10028" y="232314"/>
                    <a:pt x="21727" y="240671"/>
                    <a:pt x="33427" y="240671"/>
                  </a:cubicBezTo>
                  <a:lnTo>
                    <a:pt x="50140" y="240671"/>
                  </a:lnTo>
                  <a:lnTo>
                    <a:pt x="60168" y="446244"/>
                  </a:lnTo>
                  <a:cubicBezTo>
                    <a:pt x="60168" y="456272"/>
                    <a:pt x="70196" y="464629"/>
                    <a:pt x="80224" y="464629"/>
                  </a:cubicBezTo>
                  <a:lnTo>
                    <a:pt x="140391" y="464629"/>
                  </a:lnTo>
                  <a:cubicBezTo>
                    <a:pt x="150419" y="464629"/>
                    <a:pt x="160447" y="456272"/>
                    <a:pt x="160447" y="446244"/>
                  </a:cubicBezTo>
                  <a:lnTo>
                    <a:pt x="170475" y="240671"/>
                  </a:lnTo>
                  <a:lnTo>
                    <a:pt x="187188" y="240671"/>
                  </a:lnTo>
                  <a:cubicBezTo>
                    <a:pt x="203902" y="242342"/>
                    <a:pt x="213930" y="232314"/>
                    <a:pt x="213930" y="218944"/>
                  </a:cubicBezTo>
                  <a:close/>
                </a:path>
              </a:pathLst>
            </a:custGeom>
            <a:grpFill/>
            <a:ln w="16635" cap="flat">
              <a:noFill/>
              <a:prstDash val="solid"/>
              <a:miter/>
            </a:ln>
          </p:spPr>
          <p:txBody>
            <a:bodyPr rtlCol="0" anchor="ctr"/>
            <a:lstStyle/>
            <a:p>
              <a:pPr defTabSz="1219170">
                <a:defRPr/>
              </a:pPr>
              <a:endParaRPr kumimoji="0" lang="en-US" sz="700" kern="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grpSp>
      <p:cxnSp>
        <p:nvCxnSpPr>
          <p:cNvPr id="797" name="直線矢印コネクタ 796">
            <a:extLst>
              <a:ext uri="{FF2B5EF4-FFF2-40B4-BE49-F238E27FC236}">
                <a16:creationId xmlns:a16="http://schemas.microsoft.com/office/drawing/2014/main" id="{B14F80AF-6EA3-4E6C-85BF-39C3C8AFF5E6}"/>
              </a:ext>
            </a:extLst>
          </p:cNvPr>
          <p:cNvCxnSpPr/>
          <p:nvPr/>
        </p:nvCxnSpPr>
        <p:spPr bwMode="auto">
          <a:xfrm flipH="1">
            <a:off x="6691069" y="5800050"/>
            <a:ext cx="707829" cy="0"/>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直線矢印コネクタ 797">
            <a:extLst>
              <a:ext uri="{FF2B5EF4-FFF2-40B4-BE49-F238E27FC236}">
                <a16:creationId xmlns:a16="http://schemas.microsoft.com/office/drawing/2014/main" id="{6E7D9407-1A7A-44D0-A924-61E8A6C866D8}"/>
              </a:ext>
            </a:extLst>
          </p:cNvPr>
          <p:cNvCxnSpPr/>
          <p:nvPr/>
        </p:nvCxnSpPr>
        <p:spPr bwMode="auto">
          <a:xfrm flipH="1">
            <a:off x="6691069" y="4283085"/>
            <a:ext cx="707829" cy="0"/>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9" name="Oval 184">
            <a:extLst>
              <a:ext uri="{FF2B5EF4-FFF2-40B4-BE49-F238E27FC236}">
                <a16:creationId xmlns:a16="http://schemas.microsoft.com/office/drawing/2014/main" id="{970538F7-3820-40FE-83E6-77654A0428FC}"/>
              </a:ext>
            </a:extLst>
          </p:cNvPr>
          <p:cNvSpPr/>
          <p:nvPr/>
        </p:nvSpPr>
        <p:spPr>
          <a:xfrm>
            <a:off x="8117594" y="4618550"/>
            <a:ext cx="481422" cy="477886"/>
          </a:xfrm>
          <a:prstGeom prst="ellipse">
            <a:avLst/>
          </a:prstGeom>
          <a:solidFill>
            <a:srgbClr val="CCFFFF"/>
          </a:soli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sec</a:t>
            </a:r>
            <a:br>
              <a:rPr kumimoji="0" lang="en-US" altLang="ja-JP" sz="900" kern="0" dirty="0">
                <a:solidFill>
                  <a:srgbClr val="000000"/>
                </a:solidFill>
                <a:latin typeface="Meiryo UI" panose="020B0604030504040204" pitchFamily="50" charset="-128"/>
                <a:ea typeface="Meiryo UI" panose="020B0604030504040204" pitchFamily="50" charset="-128"/>
              </a:rPr>
            </a:br>
            <a:r>
              <a:rPr kumimoji="0" lang="ja-JP" altLang="en-US" sz="900" kern="0" dirty="0">
                <a:solidFill>
                  <a:srgbClr val="000000"/>
                </a:solidFill>
                <a:latin typeface="Meiryo UI" panose="020B0604030504040204" pitchFamily="50" charset="-128"/>
                <a:ea typeface="Meiryo UI" panose="020B0604030504040204" pitchFamily="50" charset="-128"/>
              </a:rPr>
              <a:t>ソフト</a:t>
            </a:r>
            <a:endParaRPr kumimoji="0" lang="en-US" sz="900" kern="0" dirty="0">
              <a:solidFill>
                <a:srgbClr val="000000"/>
              </a:solidFill>
              <a:latin typeface="Meiryo UI" panose="020B0604030504040204" pitchFamily="50" charset="-128"/>
              <a:ea typeface="Meiryo UI" panose="020B0604030504040204" pitchFamily="50" charset="-128"/>
            </a:endParaRPr>
          </a:p>
        </p:txBody>
      </p:sp>
      <p:cxnSp>
        <p:nvCxnSpPr>
          <p:cNvPr id="800" name="直線矢印コネクタ 799">
            <a:extLst>
              <a:ext uri="{FF2B5EF4-FFF2-40B4-BE49-F238E27FC236}">
                <a16:creationId xmlns:a16="http://schemas.microsoft.com/office/drawing/2014/main" id="{1EB360E4-0892-4C5D-8FE4-EC8BD76DAC04}"/>
              </a:ext>
            </a:extLst>
          </p:cNvPr>
          <p:cNvCxnSpPr/>
          <p:nvPr/>
        </p:nvCxnSpPr>
        <p:spPr bwMode="auto">
          <a:xfrm flipV="1">
            <a:off x="7746053" y="5010909"/>
            <a:ext cx="396161" cy="550198"/>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 name="直線矢印コネクタ 800">
            <a:extLst>
              <a:ext uri="{FF2B5EF4-FFF2-40B4-BE49-F238E27FC236}">
                <a16:creationId xmlns:a16="http://schemas.microsoft.com/office/drawing/2014/main" id="{F2AF3722-8A4C-4408-B940-606D662558A5}"/>
              </a:ext>
            </a:extLst>
          </p:cNvPr>
          <p:cNvCxnSpPr>
            <a:stCxn id="799" idx="1"/>
          </p:cNvCxnSpPr>
          <p:nvPr/>
        </p:nvCxnSpPr>
        <p:spPr bwMode="auto">
          <a:xfrm flipH="1" flipV="1">
            <a:off x="7913889" y="4449653"/>
            <a:ext cx="274208" cy="238882"/>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2" name="直線矢印コネクタ 801">
            <a:extLst>
              <a:ext uri="{FF2B5EF4-FFF2-40B4-BE49-F238E27FC236}">
                <a16:creationId xmlns:a16="http://schemas.microsoft.com/office/drawing/2014/main" id="{E32E98F6-34EF-4BB8-8C63-0C2C1764AA18}"/>
              </a:ext>
            </a:extLst>
          </p:cNvPr>
          <p:cNvCxnSpPr/>
          <p:nvPr/>
        </p:nvCxnSpPr>
        <p:spPr bwMode="auto">
          <a:xfrm flipH="1" flipV="1">
            <a:off x="7662034" y="4505117"/>
            <a:ext cx="3851" cy="218463"/>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直線矢印コネクタ 802">
            <a:extLst>
              <a:ext uri="{FF2B5EF4-FFF2-40B4-BE49-F238E27FC236}">
                <a16:creationId xmlns:a16="http://schemas.microsoft.com/office/drawing/2014/main" id="{D5621016-8C42-4679-B2C1-853364860D37}"/>
              </a:ext>
            </a:extLst>
          </p:cNvPr>
          <p:cNvCxnSpPr/>
          <p:nvPr/>
        </p:nvCxnSpPr>
        <p:spPr bwMode="auto">
          <a:xfrm flipH="1">
            <a:off x="6713668" y="2847015"/>
            <a:ext cx="707829" cy="0"/>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直線矢印コネクタ 803">
            <a:extLst>
              <a:ext uri="{FF2B5EF4-FFF2-40B4-BE49-F238E27FC236}">
                <a16:creationId xmlns:a16="http://schemas.microsoft.com/office/drawing/2014/main" id="{9D0C219A-A56A-4FFE-A25F-2877E6B85145}"/>
              </a:ext>
            </a:extLst>
          </p:cNvPr>
          <p:cNvCxnSpPr/>
          <p:nvPr/>
        </p:nvCxnSpPr>
        <p:spPr bwMode="auto">
          <a:xfrm flipH="1" flipV="1">
            <a:off x="7924318" y="2980072"/>
            <a:ext cx="286377" cy="272394"/>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5" name="直線矢印コネクタ 804">
            <a:extLst>
              <a:ext uri="{FF2B5EF4-FFF2-40B4-BE49-F238E27FC236}">
                <a16:creationId xmlns:a16="http://schemas.microsoft.com/office/drawing/2014/main" id="{FB79AE5A-DFEC-4C61-B1CE-4A986315661E}"/>
              </a:ext>
            </a:extLst>
          </p:cNvPr>
          <p:cNvCxnSpPr/>
          <p:nvPr/>
        </p:nvCxnSpPr>
        <p:spPr bwMode="auto">
          <a:xfrm flipH="1" flipV="1">
            <a:off x="7670118" y="3044857"/>
            <a:ext cx="3851" cy="218463"/>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 name="直線矢印コネクタ 805">
            <a:extLst>
              <a:ext uri="{FF2B5EF4-FFF2-40B4-BE49-F238E27FC236}">
                <a16:creationId xmlns:a16="http://schemas.microsoft.com/office/drawing/2014/main" id="{E8CE7CF9-1886-4CC7-8392-EB6C9185AC5B}"/>
              </a:ext>
            </a:extLst>
          </p:cNvPr>
          <p:cNvCxnSpPr/>
          <p:nvPr/>
        </p:nvCxnSpPr>
        <p:spPr bwMode="auto">
          <a:xfrm flipV="1">
            <a:off x="7738407" y="3522834"/>
            <a:ext cx="396161" cy="550198"/>
          </a:xfrm>
          <a:prstGeom prst="straightConnector1">
            <a:avLst/>
          </a:prstGeom>
          <a:solidFill>
            <a:srgbClr val="D2F0FA"/>
          </a:solidFill>
          <a:ln w="28575" cap="flat" cmpd="sng" algn="ctr">
            <a:solidFill>
              <a:srgbClr val="FFCC6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7" name="テキスト ボックス 806">
            <a:extLst>
              <a:ext uri="{FF2B5EF4-FFF2-40B4-BE49-F238E27FC236}">
                <a16:creationId xmlns:a16="http://schemas.microsoft.com/office/drawing/2014/main" id="{795748D2-0E87-4174-82EF-3ABDE6DC91E4}"/>
              </a:ext>
            </a:extLst>
          </p:cNvPr>
          <p:cNvSpPr txBox="1"/>
          <p:nvPr/>
        </p:nvSpPr>
        <p:spPr>
          <a:xfrm>
            <a:off x="6741236" y="2631141"/>
            <a:ext cx="415498" cy="230832"/>
          </a:xfrm>
          <a:prstGeom prst="rect">
            <a:avLst/>
          </a:prstGeom>
          <a:noFill/>
        </p:spPr>
        <p:txBody>
          <a:bodyPr wrap="none" rtlCol="0">
            <a:spAutoFit/>
          </a:bodyPr>
          <a:lstStyle/>
          <a:p>
            <a:r>
              <a:rPr lang="ja-JP" altLang="en-US" sz="900" dirty="0">
                <a:solidFill>
                  <a:srgbClr val="CC6600"/>
                </a:solidFill>
                <a:latin typeface="Meiryo UI" panose="020B0604030504040204" pitchFamily="50" charset="-128"/>
                <a:ea typeface="Meiryo UI" panose="020B0604030504040204" pitchFamily="50" charset="-128"/>
              </a:rPr>
              <a:t>小売</a:t>
            </a:r>
          </a:p>
        </p:txBody>
      </p:sp>
      <p:sp>
        <p:nvSpPr>
          <p:cNvPr id="808" name="テキスト ボックス 807">
            <a:extLst>
              <a:ext uri="{FF2B5EF4-FFF2-40B4-BE49-F238E27FC236}">
                <a16:creationId xmlns:a16="http://schemas.microsoft.com/office/drawing/2014/main" id="{C5107F54-B3B9-44C6-93C9-07140A749532}"/>
              </a:ext>
            </a:extLst>
          </p:cNvPr>
          <p:cNvSpPr txBox="1"/>
          <p:nvPr/>
        </p:nvSpPr>
        <p:spPr>
          <a:xfrm>
            <a:off x="6708869" y="4054431"/>
            <a:ext cx="415498" cy="230832"/>
          </a:xfrm>
          <a:prstGeom prst="rect">
            <a:avLst/>
          </a:prstGeom>
          <a:noFill/>
        </p:spPr>
        <p:txBody>
          <a:bodyPr wrap="none" rtlCol="0">
            <a:spAutoFit/>
          </a:bodyPr>
          <a:lstStyle/>
          <a:p>
            <a:r>
              <a:rPr lang="ja-JP" altLang="en-US" sz="900" dirty="0">
                <a:solidFill>
                  <a:srgbClr val="CC6600"/>
                </a:solidFill>
                <a:latin typeface="Meiryo UI" panose="020B0604030504040204" pitchFamily="50" charset="-128"/>
                <a:ea typeface="Meiryo UI" panose="020B0604030504040204" pitchFamily="50" charset="-128"/>
              </a:rPr>
              <a:t>小売</a:t>
            </a:r>
          </a:p>
        </p:txBody>
      </p:sp>
      <p:sp>
        <p:nvSpPr>
          <p:cNvPr id="809" name="テキスト ボックス 808">
            <a:extLst>
              <a:ext uri="{FF2B5EF4-FFF2-40B4-BE49-F238E27FC236}">
                <a16:creationId xmlns:a16="http://schemas.microsoft.com/office/drawing/2014/main" id="{CFB28FF4-C4A3-4E6F-816F-600C0E83440B}"/>
              </a:ext>
            </a:extLst>
          </p:cNvPr>
          <p:cNvSpPr txBox="1"/>
          <p:nvPr/>
        </p:nvSpPr>
        <p:spPr>
          <a:xfrm>
            <a:off x="6733906" y="5598439"/>
            <a:ext cx="415498" cy="230832"/>
          </a:xfrm>
          <a:prstGeom prst="rect">
            <a:avLst/>
          </a:prstGeom>
          <a:noFill/>
        </p:spPr>
        <p:txBody>
          <a:bodyPr wrap="none" rtlCol="0">
            <a:spAutoFit/>
          </a:bodyPr>
          <a:lstStyle/>
          <a:p>
            <a:r>
              <a:rPr lang="ja-JP" altLang="en-US" sz="900" dirty="0">
                <a:solidFill>
                  <a:srgbClr val="CC6600"/>
                </a:solidFill>
                <a:latin typeface="Meiryo UI" panose="020B0604030504040204" pitchFamily="50" charset="-128"/>
                <a:ea typeface="Meiryo UI" panose="020B0604030504040204" pitchFamily="50" charset="-128"/>
              </a:rPr>
              <a:t>小売</a:t>
            </a:r>
          </a:p>
        </p:txBody>
      </p:sp>
      <p:sp>
        <p:nvSpPr>
          <p:cNvPr id="810" name="テキスト ボックス 809">
            <a:extLst>
              <a:ext uri="{FF2B5EF4-FFF2-40B4-BE49-F238E27FC236}">
                <a16:creationId xmlns:a16="http://schemas.microsoft.com/office/drawing/2014/main" id="{D6A3A195-6DB1-426B-8FD4-60B783024500}"/>
              </a:ext>
            </a:extLst>
          </p:cNvPr>
          <p:cNvSpPr txBox="1"/>
          <p:nvPr/>
        </p:nvSpPr>
        <p:spPr>
          <a:xfrm>
            <a:off x="7955117" y="5106387"/>
            <a:ext cx="415498" cy="230832"/>
          </a:xfrm>
          <a:prstGeom prst="rect">
            <a:avLst/>
          </a:prstGeom>
          <a:noFill/>
        </p:spPr>
        <p:txBody>
          <a:bodyPr wrap="none" rtlCol="0">
            <a:spAutoFit/>
          </a:bodyPr>
          <a:lstStyle/>
          <a:p>
            <a:r>
              <a:rPr lang="ja-JP" altLang="en-US" sz="900" dirty="0">
                <a:solidFill>
                  <a:srgbClr val="CC6600"/>
                </a:solidFill>
                <a:latin typeface="Meiryo UI" panose="020B0604030504040204" pitchFamily="50" charset="-128"/>
                <a:ea typeface="Meiryo UI" panose="020B0604030504040204" pitchFamily="50" charset="-128"/>
              </a:rPr>
              <a:t>卸売</a:t>
            </a:r>
          </a:p>
        </p:txBody>
      </p:sp>
      <p:sp>
        <p:nvSpPr>
          <p:cNvPr id="811" name="テキスト ボックス 810">
            <a:extLst>
              <a:ext uri="{FF2B5EF4-FFF2-40B4-BE49-F238E27FC236}">
                <a16:creationId xmlns:a16="http://schemas.microsoft.com/office/drawing/2014/main" id="{A632780F-E415-40BD-A2CB-988D45DCFD6A}"/>
              </a:ext>
            </a:extLst>
          </p:cNvPr>
          <p:cNvSpPr txBox="1"/>
          <p:nvPr/>
        </p:nvSpPr>
        <p:spPr>
          <a:xfrm>
            <a:off x="7909845" y="3670814"/>
            <a:ext cx="415498" cy="230832"/>
          </a:xfrm>
          <a:prstGeom prst="rect">
            <a:avLst/>
          </a:prstGeom>
          <a:noFill/>
        </p:spPr>
        <p:txBody>
          <a:bodyPr wrap="none" rtlCol="0">
            <a:spAutoFit/>
          </a:bodyPr>
          <a:lstStyle/>
          <a:p>
            <a:r>
              <a:rPr lang="ja-JP" altLang="en-US" sz="900" dirty="0">
                <a:solidFill>
                  <a:srgbClr val="CC6600"/>
                </a:solidFill>
                <a:latin typeface="Meiryo UI" panose="020B0604030504040204" pitchFamily="50" charset="-128"/>
                <a:ea typeface="Meiryo UI" panose="020B0604030504040204" pitchFamily="50" charset="-128"/>
              </a:rPr>
              <a:t>卸売</a:t>
            </a:r>
          </a:p>
        </p:txBody>
      </p:sp>
      <p:sp>
        <p:nvSpPr>
          <p:cNvPr id="812" name="Rectangle 8">
            <a:extLst>
              <a:ext uri="{FF2B5EF4-FFF2-40B4-BE49-F238E27FC236}">
                <a16:creationId xmlns:a16="http://schemas.microsoft.com/office/drawing/2014/main" id="{BED3F971-8E37-4525-8AE8-4A4BFA78BD26}"/>
              </a:ext>
            </a:extLst>
          </p:cNvPr>
          <p:cNvSpPr/>
          <p:nvPr/>
        </p:nvSpPr>
        <p:spPr>
          <a:xfrm>
            <a:off x="112854" y="1970380"/>
            <a:ext cx="6124389" cy="4194924"/>
          </a:xfrm>
          <a:prstGeom prst="rect">
            <a:avLst/>
          </a:prstGeom>
          <a:solidFill>
            <a:srgbClr val="C4D3E1"/>
          </a:solidFill>
          <a:ln w="12700" cap="flat" cmpd="sng" algn="ctr">
            <a:noFill/>
            <a:prstDash val="solid"/>
            <a:miter lim="800000"/>
          </a:ln>
          <a:effectLst/>
        </p:spPr>
        <p:txBody>
          <a:bodyPr rtlCol="0" anchor="b"/>
          <a:lstStyle/>
          <a:p>
            <a:pPr defTabSz="1625519">
              <a:defRPr/>
            </a:pPr>
            <a:r>
              <a:rPr kumimoji="0" lang="ja-JP" altLang="en-US" sz="1050" kern="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kumimoji="0" lang="en-US" altLang="ja-JP" sz="1050" kern="0" dirty="0">
                <a:solidFill>
                  <a:srgbClr val="000000"/>
                </a:solidFill>
                <a:latin typeface="Meiryo UI" panose="020B0604030504040204" pitchFamily="50" charset="-128"/>
                <a:ea typeface="Meiryo UI" panose="020B0604030504040204" pitchFamily="50" charset="-128"/>
                <a:cs typeface="Arial" panose="020B0604020202020204" pitchFamily="34" charset="0"/>
              </a:rPr>
              <a:t>API</a:t>
            </a:r>
            <a:endParaRPr kumimoji="0" lang="en-US" sz="1050" kern="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813" name="Rectangle 6">
            <a:extLst>
              <a:ext uri="{FF2B5EF4-FFF2-40B4-BE49-F238E27FC236}">
                <a16:creationId xmlns:a16="http://schemas.microsoft.com/office/drawing/2014/main" id="{34EDB305-C868-4A83-A928-F3207A241376}"/>
              </a:ext>
            </a:extLst>
          </p:cNvPr>
          <p:cNvSpPr/>
          <p:nvPr/>
        </p:nvSpPr>
        <p:spPr>
          <a:xfrm>
            <a:off x="86027" y="6482955"/>
            <a:ext cx="669805" cy="245033"/>
          </a:xfrm>
          <a:prstGeom prst="rect">
            <a:avLst/>
          </a:prstGeom>
          <a:solidFill>
            <a:srgbClr val="C4D3E1"/>
          </a:solidFill>
          <a:ln w="12700" cap="flat" cmpd="sng" algn="ctr">
            <a:noFill/>
            <a:prstDash val="solid"/>
            <a:miter lim="800000"/>
          </a:ln>
          <a:effectLst/>
        </p:spPr>
        <p:txBody>
          <a:bodyPr lIns="0" tIns="0" rIns="0" bIns="0" rtlCol="0" anchor="ctr"/>
          <a:lstStyle/>
          <a:p>
            <a:pPr algn="ctr" defTabSz="1219170">
              <a:defRPr/>
            </a:pPr>
            <a:r>
              <a:rPr kumimoji="0" lang="en-US" altLang="ja-JP" sz="1050" kern="0" dirty="0">
                <a:solidFill>
                  <a:srgbClr val="000000"/>
                </a:solidFill>
                <a:latin typeface="Meiryo UI" panose="020B0604030504040204" pitchFamily="50" charset="-128"/>
                <a:ea typeface="Meiryo UI" panose="020B0604030504040204" pitchFamily="50" charset="-128"/>
              </a:rPr>
              <a:t>SFA</a:t>
            </a:r>
            <a:endParaRPr kumimoji="0" lang="en-US" sz="1050" kern="0" dirty="0">
              <a:solidFill>
                <a:srgbClr val="000000"/>
              </a:solidFill>
              <a:latin typeface="Meiryo UI" panose="020B0604030504040204" pitchFamily="50" charset="-128"/>
              <a:ea typeface="Meiryo UI" panose="020B0604030504040204" pitchFamily="50" charset="-128"/>
            </a:endParaRPr>
          </a:p>
        </p:txBody>
      </p:sp>
      <p:sp>
        <p:nvSpPr>
          <p:cNvPr id="814" name="Rectangle 6">
            <a:extLst>
              <a:ext uri="{FF2B5EF4-FFF2-40B4-BE49-F238E27FC236}">
                <a16:creationId xmlns:a16="http://schemas.microsoft.com/office/drawing/2014/main" id="{631A960B-709A-4441-8DC7-58882C8F20A0}"/>
              </a:ext>
            </a:extLst>
          </p:cNvPr>
          <p:cNvSpPr/>
          <p:nvPr/>
        </p:nvSpPr>
        <p:spPr>
          <a:xfrm>
            <a:off x="806243" y="6482955"/>
            <a:ext cx="669805" cy="245033"/>
          </a:xfrm>
          <a:prstGeom prst="rect">
            <a:avLst/>
          </a:prstGeom>
          <a:solidFill>
            <a:srgbClr val="C4D3E1"/>
          </a:solidFill>
          <a:ln w="12700" cap="flat" cmpd="sng" algn="ctr">
            <a:noFill/>
            <a:prstDash val="solid"/>
            <a:miter lim="800000"/>
          </a:ln>
          <a:effectLst/>
        </p:spPr>
        <p:txBody>
          <a:bodyPr lIns="0" tIns="0" rIns="0" bIns="0" rtlCol="0" anchor="ctr"/>
          <a:lstStyle/>
          <a:p>
            <a:pPr algn="ctr" defTabSz="1219170">
              <a:defRPr/>
            </a:pPr>
            <a:r>
              <a:rPr kumimoji="0" lang="ja-JP" altLang="en-US" sz="1050" kern="0" dirty="0">
                <a:solidFill>
                  <a:srgbClr val="000000"/>
                </a:solidFill>
                <a:latin typeface="Meiryo UI" panose="020B0604030504040204" pitchFamily="50" charset="-128"/>
                <a:ea typeface="Meiryo UI" panose="020B0604030504040204" pitchFamily="50" charset="-128"/>
              </a:rPr>
              <a:t>在庫管理</a:t>
            </a:r>
            <a:endParaRPr kumimoji="0" lang="en-US" sz="1050" kern="0" dirty="0">
              <a:solidFill>
                <a:srgbClr val="000000"/>
              </a:solidFill>
              <a:latin typeface="Meiryo UI" panose="020B0604030504040204" pitchFamily="50" charset="-128"/>
              <a:ea typeface="Meiryo UI" panose="020B0604030504040204" pitchFamily="50" charset="-128"/>
            </a:endParaRPr>
          </a:p>
        </p:txBody>
      </p:sp>
      <p:sp>
        <p:nvSpPr>
          <p:cNvPr id="815" name="Rectangle 6">
            <a:extLst>
              <a:ext uri="{FF2B5EF4-FFF2-40B4-BE49-F238E27FC236}">
                <a16:creationId xmlns:a16="http://schemas.microsoft.com/office/drawing/2014/main" id="{99BACA77-79FC-4656-9A15-498F722E2F33}"/>
              </a:ext>
            </a:extLst>
          </p:cNvPr>
          <p:cNvSpPr/>
          <p:nvPr/>
        </p:nvSpPr>
        <p:spPr>
          <a:xfrm>
            <a:off x="2238668" y="6487197"/>
            <a:ext cx="669805" cy="245033"/>
          </a:xfrm>
          <a:prstGeom prst="rect">
            <a:avLst/>
          </a:prstGeom>
          <a:solidFill>
            <a:srgbClr val="C4D3E1"/>
          </a:solidFill>
          <a:ln w="12700" cap="flat" cmpd="sng" algn="ctr">
            <a:noFill/>
            <a:prstDash val="solid"/>
            <a:miter lim="800000"/>
          </a:ln>
          <a:effectLst/>
        </p:spPr>
        <p:txBody>
          <a:bodyPr lIns="0" tIns="0" rIns="0" bIns="0" rtlCol="0" anchor="ctr"/>
          <a:lstStyle/>
          <a:p>
            <a:pPr algn="ctr" defTabSz="1219170">
              <a:defRPr/>
            </a:pPr>
            <a:r>
              <a:rPr kumimoji="0" lang="ja-JP" altLang="en-US" sz="1050" kern="0" dirty="0">
                <a:solidFill>
                  <a:srgbClr val="000000"/>
                </a:solidFill>
                <a:latin typeface="Meiryo UI" panose="020B0604030504040204" pitchFamily="50" charset="-128"/>
                <a:ea typeface="Meiryo UI" panose="020B0604030504040204" pitchFamily="50" charset="-128"/>
              </a:rPr>
              <a:t>請求、収納</a:t>
            </a:r>
            <a:endParaRPr kumimoji="0" lang="en-US" sz="1050" kern="0" dirty="0">
              <a:solidFill>
                <a:srgbClr val="000000"/>
              </a:solidFill>
              <a:latin typeface="Meiryo UI" panose="020B0604030504040204" pitchFamily="50" charset="-128"/>
              <a:ea typeface="Meiryo UI" panose="020B0604030504040204" pitchFamily="50" charset="-128"/>
            </a:endParaRPr>
          </a:p>
        </p:txBody>
      </p:sp>
      <p:sp>
        <p:nvSpPr>
          <p:cNvPr id="816" name="Rectangle 6">
            <a:extLst>
              <a:ext uri="{FF2B5EF4-FFF2-40B4-BE49-F238E27FC236}">
                <a16:creationId xmlns:a16="http://schemas.microsoft.com/office/drawing/2014/main" id="{2291C0D6-E6AE-4AF3-821C-A5C83AA099CA}"/>
              </a:ext>
            </a:extLst>
          </p:cNvPr>
          <p:cNvSpPr/>
          <p:nvPr/>
        </p:nvSpPr>
        <p:spPr>
          <a:xfrm>
            <a:off x="175234" y="2131365"/>
            <a:ext cx="5972581" cy="3817915"/>
          </a:xfrm>
          <a:prstGeom prst="rect">
            <a:avLst/>
          </a:prstGeom>
          <a:solidFill>
            <a:srgbClr val="FFFFFF"/>
          </a:solidFill>
          <a:ln w="12700" cap="flat" cmpd="sng" algn="ctr">
            <a:noFill/>
            <a:prstDash val="solid"/>
            <a:miter lim="800000"/>
          </a:ln>
          <a:effectLst/>
        </p:spPr>
        <p:txBody>
          <a:bodyPr rtlCol="0" anchor="t"/>
          <a:lstStyle/>
          <a:p>
            <a:pPr defTabSz="1219170">
              <a:defRPr/>
            </a:pPr>
            <a:r>
              <a:rPr kumimoji="0" lang="ja-JP" altLang="en-US" sz="1400" kern="0" dirty="0">
                <a:solidFill>
                  <a:srgbClr val="000000"/>
                </a:solidFill>
                <a:latin typeface="Meiryo UI" panose="020B0604030504040204" pitchFamily="50" charset="-128"/>
                <a:ea typeface="Meiryo UI" panose="020B0604030504040204" pitchFamily="50" charset="-128"/>
              </a:rPr>
              <a:t>■</a:t>
            </a:r>
            <a:r>
              <a:rPr kumimoji="0" lang="en-US" altLang="ja-JP" sz="1400" kern="0" dirty="0" err="1">
                <a:solidFill>
                  <a:srgbClr val="000000"/>
                </a:solidFill>
                <a:latin typeface="Meiryo UI" panose="020B0604030504040204" pitchFamily="50" charset="-128"/>
                <a:ea typeface="Meiryo UI" panose="020B0604030504040204" pitchFamily="50" charset="-128"/>
              </a:rPr>
              <a:t>Fulfillmemt</a:t>
            </a:r>
            <a:r>
              <a:rPr kumimoji="0" lang="ja-JP" altLang="en-US" sz="1400" kern="0" dirty="0">
                <a:solidFill>
                  <a:srgbClr val="000000"/>
                </a:solidFill>
                <a:latin typeface="Meiryo UI" panose="020B0604030504040204" pitchFamily="50" charset="-128"/>
                <a:ea typeface="Meiryo UI" panose="020B0604030504040204" pitchFamily="50" charset="-128"/>
              </a:rPr>
              <a:t>の主な機能</a:t>
            </a:r>
            <a:endParaRPr kumimoji="0" lang="en-US" sz="1400" kern="0" dirty="0">
              <a:solidFill>
                <a:srgbClr val="000000"/>
              </a:solidFill>
              <a:latin typeface="Meiryo UI" panose="020B0604030504040204" pitchFamily="50" charset="-128"/>
              <a:ea typeface="Meiryo UI" panose="020B0604030504040204" pitchFamily="50" charset="-128"/>
            </a:endParaRPr>
          </a:p>
        </p:txBody>
      </p:sp>
      <p:sp>
        <p:nvSpPr>
          <p:cNvPr id="817" name="ホームベース 238">
            <a:extLst>
              <a:ext uri="{FF2B5EF4-FFF2-40B4-BE49-F238E27FC236}">
                <a16:creationId xmlns:a16="http://schemas.microsoft.com/office/drawing/2014/main" id="{4303B1D9-8500-4E66-8A38-62DA793EF6B6}"/>
              </a:ext>
            </a:extLst>
          </p:cNvPr>
          <p:cNvSpPr/>
          <p:nvPr/>
        </p:nvSpPr>
        <p:spPr bwMode="auto">
          <a:xfrm>
            <a:off x="247889" y="2540696"/>
            <a:ext cx="1901815" cy="1719313"/>
          </a:xfrm>
          <a:prstGeom prst="homePlate">
            <a:avLst>
              <a:gd name="adj" fmla="val 13420"/>
            </a:avLst>
          </a:prstGeom>
          <a:solidFill>
            <a:srgbClr val="FFFFFF"/>
          </a:solidFill>
          <a:ln w="9525" cap="flat" cmpd="sng" algn="ctr">
            <a:solidFill>
              <a:srgbClr val="5E708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10800" rIns="90000" bIns="46800" numCol="1" rtlCol="0" anchor="ctr" anchorCtr="0" compatLnSpc="1">
            <a:prstTxWarp prst="textNoShape">
              <a:avLst/>
            </a:prstTxWarp>
          </a:bodyPr>
          <a:lstStyle/>
          <a:p>
            <a:pPr algn="ctr">
              <a:defRPr/>
            </a:pPr>
            <a:endParaRPr kumimoji="0" lang="ja-JP" altLang="en-US" kern="0">
              <a:solidFill>
                <a:srgbClr val="000000"/>
              </a:solidFill>
              <a:latin typeface="ＭＳ Ｐゴシック" charset="-128"/>
            </a:endParaRPr>
          </a:p>
        </p:txBody>
      </p:sp>
      <p:sp>
        <p:nvSpPr>
          <p:cNvPr id="818" name="ホームベース 239">
            <a:extLst>
              <a:ext uri="{FF2B5EF4-FFF2-40B4-BE49-F238E27FC236}">
                <a16:creationId xmlns:a16="http://schemas.microsoft.com/office/drawing/2014/main" id="{2D3B4D8C-2385-419C-BDD9-F2741D3123B0}"/>
              </a:ext>
            </a:extLst>
          </p:cNvPr>
          <p:cNvSpPr/>
          <p:nvPr/>
        </p:nvSpPr>
        <p:spPr bwMode="auto">
          <a:xfrm>
            <a:off x="2172302" y="2540696"/>
            <a:ext cx="1901815" cy="1719313"/>
          </a:xfrm>
          <a:prstGeom prst="homePlate">
            <a:avLst>
              <a:gd name="adj" fmla="val 11731"/>
            </a:avLst>
          </a:prstGeom>
          <a:solidFill>
            <a:srgbClr val="FFFFFF"/>
          </a:solidFill>
          <a:ln w="9525" cap="flat" cmpd="sng" algn="ctr">
            <a:solidFill>
              <a:srgbClr val="5E708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10800" rIns="90000" bIns="46800" numCol="1" rtlCol="0" anchor="ctr" anchorCtr="0" compatLnSpc="1">
            <a:prstTxWarp prst="textNoShape">
              <a:avLst/>
            </a:prstTxWarp>
          </a:bodyPr>
          <a:lstStyle/>
          <a:p>
            <a:pPr algn="ctr">
              <a:defRPr/>
            </a:pPr>
            <a:endParaRPr kumimoji="0" lang="ja-JP" altLang="en-US" kern="0">
              <a:solidFill>
                <a:srgbClr val="000000"/>
              </a:solidFill>
              <a:latin typeface="ＭＳ Ｐゴシック" charset="-128"/>
            </a:endParaRPr>
          </a:p>
        </p:txBody>
      </p:sp>
      <p:sp>
        <p:nvSpPr>
          <p:cNvPr id="819" name="ホームベース 240">
            <a:extLst>
              <a:ext uri="{FF2B5EF4-FFF2-40B4-BE49-F238E27FC236}">
                <a16:creationId xmlns:a16="http://schemas.microsoft.com/office/drawing/2014/main" id="{0710CDAA-AAA1-41F6-98C8-1650A6F63857}"/>
              </a:ext>
            </a:extLst>
          </p:cNvPr>
          <p:cNvSpPr/>
          <p:nvPr/>
        </p:nvSpPr>
        <p:spPr bwMode="auto">
          <a:xfrm>
            <a:off x="4104778" y="2540695"/>
            <a:ext cx="1901815" cy="1719313"/>
          </a:xfrm>
          <a:prstGeom prst="homePlate">
            <a:avLst>
              <a:gd name="adj" fmla="val 11731"/>
            </a:avLst>
          </a:prstGeom>
          <a:solidFill>
            <a:srgbClr val="FFFFFF"/>
          </a:solidFill>
          <a:ln w="9525" cap="flat" cmpd="sng" algn="ctr">
            <a:solidFill>
              <a:srgbClr val="5E708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10800" rIns="90000" bIns="46800" numCol="1" rtlCol="0" anchor="ctr" anchorCtr="0" compatLnSpc="1">
            <a:prstTxWarp prst="textNoShape">
              <a:avLst/>
            </a:prstTxWarp>
          </a:bodyPr>
          <a:lstStyle/>
          <a:p>
            <a:pPr algn="ctr">
              <a:defRPr/>
            </a:pPr>
            <a:endParaRPr kumimoji="0" lang="ja-JP" altLang="en-US" kern="0">
              <a:solidFill>
                <a:srgbClr val="000000"/>
              </a:solidFill>
              <a:latin typeface="ＭＳ Ｐゴシック" charset="-128"/>
            </a:endParaRPr>
          </a:p>
        </p:txBody>
      </p:sp>
      <p:sp>
        <p:nvSpPr>
          <p:cNvPr id="820" name="正方形/長方形 819">
            <a:extLst>
              <a:ext uri="{FF2B5EF4-FFF2-40B4-BE49-F238E27FC236}">
                <a16:creationId xmlns:a16="http://schemas.microsoft.com/office/drawing/2014/main" id="{C8AD0E13-25D3-4098-947F-1A5ED05AB967}"/>
              </a:ext>
            </a:extLst>
          </p:cNvPr>
          <p:cNvSpPr/>
          <p:nvPr/>
        </p:nvSpPr>
        <p:spPr bwMode="auto">
          <a:xfrm>
            <a:off x="491450" y="4359951"/>
            <a:ext cx="3083827" cy="1525824"/>
          </a:xfrm>
          <a:prstGeom prst="rect">
            <a:avLst/>
          </a:prstGeom>
          <a:solidFill>
            <a:srgbClr val="FFFFFF"/>
          </a:solidFill>
          <a:ln w="9525" cap="flat" cmpd="sng" algn="ctr">
            <a:solidFill>
              <a:srgbClr val="5E708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10800" rIns="90000" bIns="46800" numCol="1" rtlCol="0" anchor="ctr" anchorCtr="0" compatLnSpc="1">
            <a:prstTxWarp prst="textNoShape">
              <a:avLst/>
            </a:prstTxWarp>
          </a:bodyPr>
          <a:lstStyle/>
          <a:p>
            <a:pPr algn="ctr">
              <a:defRPr/>
            </a:pPr>
            <a:endParaRPr kumimoji="0" lang="ja-JP" altLang="en-US" kern="0">
              <a:solidFill>
                <a:srgbClr val="000000"/>
              </a:solidFill>
              <a:latin typeface="ＭＳ Ｐゴシック" charset="-128"/>
            </a:endParaRPr>
          </a:p>
        </p:txBody>
      </p:sp>
      <p:sp>
        <p:nvSpPr>
          <p:cNvPr id="821" name="正方形/長方形 820">
            <a:extLst>
              <a:ext uri="{FF2B5EF4-FFF2-40B4-BE49-F238E27FC236}">
                <a16:creationId xmlns:a16="http://schemas.microsoft.com/office/drawing/2014/main" id="{586BDCAA-F20E-47C2-8235-C74383B38211}"/>
              </a:ext>
            </a:extLst>
          </p:cNvPr>
          <p:cNvSpPr/>
          <p:nvPr/>
        </p:nvSpPr>
        <p:spPr bwMode="auto">
          <a:xfrm>
            <a:off x="3663266" y="4356544"/>
            <a:ext cx="1854780" cy="1525824"/>
          </a:xfrm>
          <a:prstGeom prst="rect">
            <a:avLst/>
          </a:prstGeom>
          <a:solidFill>
            <a:srgbClr val="FFFFFF"/>
          </a:solidFill>
          <a:ln w="9525" cap="flat" cmpd="sng" algn="ctr">
            <a:solidFill>
              <a:srgbClr val="5E7086"/>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10800" rIns="90000" bIns="46800" numCol="1" rtlCol="0" anchor="ctr" anchorCtr="0" compatLnSpc="1">
            <a:prstTxWarp prst="textNoShape">
              <a:avLst/>
            </a:prstTxWarp>
          </a:bodyPr>
          <a:lstStyle/>
          <a:p>
            <a:pPr algn="ctr">
              <a:defRPr/>
            </a:pPr>
            <a:endParaRPr kumimoji="0" lang="ja-JP" altLang="en-US" kern="0">
              <a:solidFill>
                <a:srgbClr val="000000"/>
              </a:solidFill>
              <a:latin typeface="ＭＳ Ｐゴシック" charset="-128"/>
            </a:endParaRPr>
          </a:p>
        </p:txBody>
      </p:sp>
      <p:grpSp>
        <p:nvGrpSpPr>
          <p:cNvPr id="822" name="Group 40">
            <a:extLst>
              <a:ext uri="{FF2B5EF4-FFF2-40B4-BE49-F238E27FC236}">
                <a16:creationId xmlns:a16="http://schemas.microsoft.com/office/drawing/2014/main" id="{5E134724-FA10-4AE2-920D-B754DE5EAFA8}"/>
              </a:ext>
            </a:extLst>
          </p:cNvPr>
          <p:cNvGrpSpPr/>
          <p:nvPr/>
        </p:nvGrpSpPr>
        <p:grpSpPr>
          <a:xfrm>
            <a:off x="357131" y="2628997"/>
            <a:ext cx="466977" cy="460152"/>
            <a:chOff x="7078502" y="151909"/>
            <a:chExt cx="331211" cy="331142"/>
          </a:xfrm>
        </p:grpSpPr>
        <p:grpSp>
          <p:nvGrpSpPr>
            <p:cNvPr id="823" name="Group 118">
              <a:extLst>
                <a:ext uri="{FF2B5EF4-FFF2-40B4-BE49-F238E27FC236}">
                  <a16:creationId xmlns:a16="http://schemas.microsoft.com/office/drawing/2014/main" id="{905F95C8-5B52-4F24-9238-74623967B62F}"/>
                </a:ext>
              </a:extLst>
            </p:cNvPr>
            <p:cNvGrpSpPr/>
            <p:nvPr/>
          </p:nvGrpSpPr>
          <p:grpSpPr>
            <a:xfrm>
              <a:off x="7150630" y="223384"/>
              <a:ext cx="82231" cy="93875"/>
              <a:chOff x="3002443" y="3166741"/>
              <a:chExt cx="188860" cy="215600"/>
            </a:xfrm>
            <a:solidFill>
              <a:srgbClr val="FA4515"/>
            </a:solidFill>
          </p:grpSpPr>
          <p:sp>
            <p:nvSpPr>
              <p:cNvPr id="856" name="Freeform: Shape 151">
                <a:extLst>
                  <a:ext uri="{FF2B5EF4-FFF2-40B4-BE49-F238E27FC236}">
                    <a16:creationId xmlns:a16="http://schemas.microsoft.com/office/drawing/2014/main" id="{9AF652EF-C639-47B7-8B63-9121BAE29D4E}"/>
                  </a:ext>
                </a:extLst>
              </p:cNvPr>
              <p:cNvSpPr/>
              <p:nvPr/>
            </p:nvSpPr>
            <p:spPr>
              <a:xfrm>
                <a:off x="3009129" y="3166741"/>
                <a:ext cx="167133" cy="100280"/>
              </a:xfrm>
              <a:custGeom>
                <a:avLst/>
                <a:gdLst>
                  <a:gd name="connsiteX0" fmla="*/ 140391 w 167132"/>
                  <a:gd name="connsiteY0" fmla="*/ 28413 h 100279"/>
                  <a:gd name="connsiteX1" fmla="*/ 91923 w 167132"/>
                  <a:gd name="connsiteY1" fmla="*/ 0 h 100279"/>
                  <a:gd name="connsiteX2" fmla="*/ 41783 w 167132"/>
                  <a:gd name="connsiteY2" fmla="*/ 28413 h 100279"/>
                  <a:gd name="connsiteX3" fmla="*/ 0 w 167132"/>
                  <a:gd name="connsiteY3" fmla="*/ 51811 h 100279"/>
                  <a:gd name="connsiteX4" fmla="*/ 41783 w 167132"/>
                  <a:gd name="connsiteY4" fmla="*/ 76881 h 100279"/>
                  <a:gd name="connsiteX5" fmla="*/ 41783 w 167132"/>
                  <a:gd name="connsiteY5" fmla="*/ 76881 h 100279"/>
                  <a:gd name="connsiteX6" fmla="*/ 91923 w 167132"/>
                  <a:gd name="connsiteY6" fmla="*/ 105294 h 100279"/>
                  <a:gd name="connsiteX7" fmla="*/ 140391 w 167132"/>
                  <a:gd name="connsiteY7" fmla="*/ 76881 h 100279"/>
                  <a:gd name="connsiteX8" fmla="*/ 140391 w 167132"/>
                  <a:gd name="connsiteY8" fmla="*/ 76881 h 100279"/>
                  <a:gd name="connsiteX9" fmla="*/ 182175 w 167132"/>
                  <a:gd name="connsiteY9" fmla="*/ 51811 h 100279"/>
                  <a:gd name="connsiteX10" fmla="*/ 140391 w 167132"/>
                  <a:gd name="connsiteY10" fmla="*/ 28413 h 1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32" h="100279">
                    <a:moveTo>
                      <a:pt x="140391" y="28413"/>
                    </a:moveTo>
                    <a:lnTo>
                      <a:pt x="91923" y="0"/>
                    </a:lnTo>
                    <a:lnTo>
                      <a:pt x="41783" y="28413"/>
                    </a:lnTo>
                    <a:lnTo>
                      <a:pt x="0" y="51811"/>
                    </a:lnTo>
                    <a:lnTo>
                      <a:pt x="41783" y="76881"/>
                    </a:lnTo>
                    <a:lnTo>
                      <a:pt x="41783" y="76881"/>
                    </a:lnTo>
                    <a:lnTo>
                      <a:pt x="91923" y="105294"/>
                    </a:lnTo>
                    <a:lnTo>
                      <a:pt x="140391" y="76881"/>
                    </a:lnTo>
                    <a:lnTo>
                      <a:pt x="140391" y="76881"/>
                    </a:lnTo>
                    <a:lnTo>
                      <a:pt x="182175" y="51811"/>
                    </a:lnTo>
                    <a:lnTo>
                      <a:pt x="140391" y="28413"/>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7" name="Freeform: Shape 152">
                <a:extLst>
                  <a:ext uri="{FF2B5EF4-FFF2-40B4-BE49-F238E27FC236}">
                    <a16:creationId xmlns:a16="http://schemas.microsoft.com/office/drawing/2014/main" id="{09DCF175-2FBC-485C-B330-47DAEF977033}"/>
                  </a:ext>
                </a:extLst>
              </p:cNvPr>
              <p:cNvSpPr/>
              <p:nvPr/>
            </p:nvSpPr>
            <p:spPr>
              <a:xfrm>
                <a:off x="3002443" y="3231922"/>
                <a:ext cx="83566" cy="150419"/>
              </a:xfrm>
              <a:custGeom>
                <a:avLst/>
                <a:gdLst>
                  <a:gd name="connsiteX0" fmla="*/ 0 w 83566"/>
                  <a:gd name="connsiteY0" fmla="*/ 0 h 150419"/>
                  <a:gd name="connsiteX1" fmla="*/ 0 w 83566"/>
                  <a:gd name="connsiteY1" fmla="*/ 48468 h 150419"/>
                  <a:gd name="connsiteX2" fmla="*/ 0 w 83566"/>
                  <a:gd name="connsiteY2" fmla="*/ 105294 h 150419"/>
                  <a:gd name="connsiteX3" fmla="*/ 48468 w 83566"/>
                  <a:gd name="connsiteY3" fmla="*/ 133706 h 150419"/>
                  <a:gd name="connsiteX4" fmla="*/ 90252 w 83566"/>
                  <a:gd name="connsiteY4" fmla="*/ 157105 h 150419"/>
                  <a:gd name="connsiteX5" fmla="*/ 90252 w 83566"/>
                  <a:gd name="connsiteY5" fmla="*/ 51811 h 150419"/>
                  <a:gd name="connsiteX6" fmla="*/ 41783 w 83566"/>
                  <a:gd name="connsiteY6" fmla="*/ 23399 h 150419"/>
                  <a:gd name="connsiteX7" fmla="*/ 41783 w 83566"/>
                  <a:gd name="connsiteY7" fmla="*/ 23399 h 150419"/>
                  <a:gd name="connsiteX8" fmla="*/ 0 w 83566"/>
                  <a:gd name="connsiteY8" fmla="*/ 0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0"/>
                    </a:moveTo>
                    <a:lnTo>
                      <a:pt x="0" y="48468"/>
                    </a:lnTo>
                    <a:lnTo>
                      <a:pt x="0" y="105294"/>
                    </a:lnTo>
                    <a:lnTo>
                      <a:pt x="48468" y="133706"/>
                    </a:lnTo>
                    <a:lnTo>
                      <a:pt x="90252" y="157105"/>
                    </a:lnTo>
                    <a:lnTo>
                      <a:pt x="90252" y="51811"/>
                    </a:lnTo>
                    <a:lnTo>
                      <a:pt x="41783" y="23399"/>
                    </a:lnTo>
                    <a:lnTo>
                      <a:pt x="41783" y="23399"/>
                    </a:lnTo>
                    <a:lnTo>
                      <a:pt x="0"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8" name="Freeform: Shape 153">
                <a:extLst>
                  <a:ext uri="{FF2B5EF4-FFF2-40B4-BE49-F238E27FC236}">
                    <a16:creationId xmlns:a16="http://schemas.microsoft.com/office/drawing/2014/main" id="{2D18A3CA-1FDB-45E4-B4CA-1BB730D3B587}"/>
                  </a:ext>
                </a:extLst>
              </p:cNvPr>
              <p:cNvSpPr/>
              <p:nvPr/>
            </p:nvSpPr>
            <p:spPr>
              <a:xfrm>
                <a:off x="3107737" y="3231922"/>
                <a:ext cx="83566" cy="150419"/>
              </a:xfrm>
              <a:custGeom>
                <a:avLst/>
                <a:gdLst>
                  <a:gd name="connsiteX0" fmla="*/ 0 w 83566"/>
                  <a:gd name="connsiteY0" fmla="*/ 157105 h 150419"/>
                  <a:gd name="connsiteX1" fmla="*/ 41783 w 83566"/>
                  <a:gd name="connsiteY1" fmla="*/ 133706 h 150419"/>
                  <a:gd name="connsiteX2" fmla="*/ 90252 w 83566"/>
                  <a:gd name="connsiteY2" fmla="*/ 105294 h 150419"/>
                  <a:gd name="connsiteX3" fmla="*/ 90252 w 83566"/>
                  <a:gd name="connsiteY3" fmla="*/ 48468 h 150419"/>
                  <a:gd name="connsiteX4" fmla="*/ 90252 w 83566"/>
                  <a:gd name="connsiteY4" fmla="*/ 0 h 150419"/>
                  <a:gd name="connsiteX5" fmla="*/ 48468 w 83566"/>
                  <a:gd name="connsiteY5" fmla="*/ 23399 h 150419"/>
                  <a:gd name="connsiteX6" fmla="*/ 48468 w 83566"/>
                  <a:gd name="connsiteY6" fmla="*/ 23399 h 150419"/>
                  <a:gd name="connsiteX7" fmla="*/ 0 w 83566"/>
                  <a:gd name="connsiteY7" fmla="*/ 51811 h 150419"/>
                  <a:gd name="connsiteX8" fmla="*/ 0 w 83566"/>
                  <a:gd name="connsiteY8" fmla="*/ 157105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157105"/>
                    </a:moveTo>
                    <a:lnTo>
                      <a:pt x="41783" y="133706"/>
                    </a:lnTo>
                    <a:lnTo>
                      <a:pt x="90252" y="105294"/>
                    </a:lnTo>
                    <a:lnTo>
                      <a:pt x="90252" y="48468"/>
                    </a:lnTo>
                    <a:lnTo>
                      <a:pt x="90252" y="0"/>
                    </a:lnTo>
                    <a:lnTo>
                      <a:pt x="48468" y="23399"/>
                    </a:lnTo>
                    <a:lnTo>
                      <a:pt x="48468" y="23399"/>
                    </a:lnTo>
                    <a:lnTo>
                      <a:pt x="0" y="51811"/>
                    </a:lnTo>
                    <a:lnTo>
                      <a:pt x="0" y="157105"/>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24" name="Group 119">
              <a:extLst>
                <a:ext uri="{FF2B5EF4-FFF2-40B4-BE49-F238E27FC236}">
                  <a16:creationId xmlns:a16="http://schemas.microsoft.com/office/drawing/2014/main" id="{434EA93F-01D1-4423-8415-375F1B0C8EAC}"/>
                </a:ext>
              </a:extLst>
            </p:cNvPr>
            <p:cNvGrpSpPr/>
            <p:nvPr/>
          </p:nvGrpSpPr>
          <p:grpSpPr>
            <a:xfrm>
              <a:off x="7150627" y="223377"/>
              <a:ext cx="171012" cy="172469"/>
              <a:chOff x="3002443" y="3166741"/>
              <a:chExt cx="392762" cy="396104"/>
            </a:xfrm>
            <a:gradFill flip="none" rotWithShape="1">
              <a:gsLst>
                <a:gs pos="0">
                  <a:srgbClr val="FA4515"/>
                </a:gs>
                <a:gs pos="97000">
                  <a:srgbClr val="041A42"/>
                </a:gs>
              </a:gsLst>
              <a:lin ang="2700000" scaled="1"/>
              <a:tileRect/>
            </a:gradFill>
          </p:grpSpPr>
          <p:sp>
            <p:nvSpPr>
              <p:cNvPr id="854" name="Freeform: Shape 149">
                <a:extLst>
                  <a:ext uri="{FF2B5EF4-FFF2-40B4-BE49-F238E27FC236}">
                    <a16:creationId xmlns:a16="http://schemas.microsoft.com/office/drawing/2014/main" id="{E4BB1624-CE20-4E9D-B1BD-ED68000CC813}"/>
                  </a:ext>
                </a:extLst>
              </p:cNvPr>
              <p:cNvSpPr/>
              <p:nvPr/>
            </p:nvSpPr>
            <p:spPr>
              <a:xfrm>
                <a:off x="3211359" y="3166741"/>
                <a:ext cx="183846" cy="217272"/>
              </a:xfrm>
              <a:custGeom>
                <a:avLst/>
                <a:gdLst>
                  <a:gd name="connsiteX0" fmla="*/ 153762 w 183845"/>
                  <a:gd name="connsiteY0" fmla="*/ 88580 h 217272"/>
                  <a:gd name="connsiteX1" fmla="*/ 153762 w 183845"/>
                  <a:gd name="connsiteY1" fmla="*/ 88580 h 217272"/>
                  <a:gd name="connsiteX2" fmla="*/ 105294 w 183845"/>
                  <a:gd name="connsiteY2" fmla="*/ 116993 h 217272"/>
                  <a:gd name="connsiteX3" fmla="*/ 105294 w 183845"/>
                  <a:gd name="connsiteY3" fmla="*/ 222286 h 217272"/>
                  <a:gd name="connsiteX4" fmla="*/ 147077 w 183845"/>
                  <a:gd name="connsiteY4" fmla="*/ 197217 h 217272"/>
                  <a:gd name="connsiteX5" fmla="*/ 195545 w 183845"/>
                  <a:gd name="connsiteY5" fmla="*/ 168804 h 217272"/>
                  <a:gd name="connsiteX6" fmla="*/ 195545 w 183845"/>
                  <a:gd name="connsiteY6" fmla="*/ 63510 h 217272"/>
                  <a:gd name="connsiteX7" fmla="*/ 153762 w 183845"/>
                  <a:gd name="connsiteY7" fmla="*/ 88580 h 217272"/>
                  <a:gd name="connsiteX8" fmla="*/ 41783 w 183845"/>
                  <a:gd name="connsiteY8" fmla="*/ 88580 h 217272"/>
                  <a:gd name="connsiteX9" fmla="*/ 0 w 183845"/>
                  <a:gd name="connsiteY9" fmla="*/ 63510 h 217272"/>
                  <a:gd name="connsiteX10" fmla="*/ 0 w 183845"/>
                  <a:gd name="connsiteY10" fmla="*/ 168804 h 217272"/>
                  <a:gd name="connsiteX11" fmla="*/ 48468 w 183845"/>
                  <a:gd name="connsiteY11" fmla="*/ 197217 h 217272"/>
                  <a:gd name="connsiteX12" fmla="*/ 90252 w 183845"/>
                  <a:gd name="connsiteY12" fmla="*/ 222286 h 217272"/>
                  <a:gd name="connsiteX13" fmla="*/ 90252 w 183845"/>
                  <a:gd name="connsiteY13" fmla="*/ 116993 h 217272"/>
                  <a:gd name="connsiteX14" fmla="*/ 41783 w 183845"/>
                  <a:gd name="connsiteY14" fmla="*/ 88580 h 217272"/>
                  <a:gd name="connsiteX15" fmla="*/ 41783 w 183845"/>
                  <a:gd name="connsiteY15" fmla="*/ 88580 h 217272"/>
                  <a:gd name="connsiteX16" fmla="*/ 147077 w 183845"/>
                  <a:gd name="connsiteY16" fmla="*/ 76881 h 217272"/>
                  <a:gd name="connsiteX17" fmla="*/ 188860 w 183845"/>
                  <a:gd name="connsiteY17" fmla="*/ 51811 h 217272"/>
                  <a:gd name="connsiteX18" fmla="*/ 147077 w 183845"/>
                  <a:gd name="connsiteY18" fmla="*/ 26741 h 217272"/>
                  <a:gd name="connsiteX19" fmla="*/ 98608 w 183845"/>
                  <a:gd name="connsiteY19" fmla="*/ 0 h 217272"/>
                  <a:gd name="connsiteX20" fmla="*/ 50140 w 183845"/>
                  <a:gd name="connsiteY20" fmla="*/ 28413 h 217272"/>
                  <a:gd name="connsiteX21" fmla="*/ 8357 w 183845"/>
                  <a:gd name="connsiteY21" fmla="*/ 53482 h 217272"/>
                  <a:gd name="connsiteX22" fmla="*/ 50140 w 183845"/>
                  <a:gd name="connsiteY22" fmla="*/ 78552 h 217272"/>
                  <a:gd name="connsiteX23" fmla="*/ 50140 w 183845"/>
                  <a:gd name="connsiteY23" fmla="*/ 78552 h 217272"/>
                  <a:gd name="connsiteX24" fmla="*/ 98608 w 183845"/>
                  <a:gd name="connsiteY24" fmla="*/ 106965 h 217272"/>
                  <a:gd name="connsiteX25" fmla="*/ 147077 w 183845"/>
                  <a:gd name="connsiteY25" fmla="*/ 76881 h 217272"/>
                  <a:gd name="connsiteX26" fmla="*/ 147077 w 183845"/>
                  <a:gd name="connsiteY26" fmla="*/ 76881 h 2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845" h="217272">
                    <a:moveTo>
                      <a:pt x="153762" y="88580"/>
                    </a:moveTo>
                    <a:lnTo>
                      <a:pt x="153762" y="88580"/>
                    </a:lnTo>
                    <a:lnTo>
                      <a:pt x="105294" y="116993"/>
                    </a:lnTo>
                    <a:lnTo>
                      <a:pt x="105294" y="222286"/>
                    </a:lnTo>
                    <a:lnTo>
                      <a:pt x="147077" y="197217"/>
                    </a:lnTo>
                    <a:lnTo>
                      <a:pt x="195545" y="168804"/>
                    </a:lnTo>
                    <a:lnTo>
                      <a:pt x="195545" y="63510"/>
                    </a:lnTo>
                    <a:lnTo>
                      <a:pt x="153762" y="88580"/>
                    </a:lnTo>
                    <a:close/>
                    <a:moveTo>
                      <a:pt x="41783" y="88580"/>
                    </a:moveTo>
                    <a:lnTo>
                      <a:pt x="0" y="63510"/>
                    </a:lnTo>
                    <a:lnTo>
                      <a:pt x="0" y="168804"/>
                    </a:lnTo>
                    <a:lnTo>
                      <a:pt x="48468" y="197217"/>
                    </a:lnTo>
                    <a:lnTo>
                      <a:pt x="90252" y="222286"/>
                    </a:lnTo>
                    <a:lnTo>
                      <a:pt x="90252" y="116993"/>
                    </a:lnTo>
                    <a:lnTo>
                      <a:pt x="41783" y="88580"/>
                    </a:lnTo>
                    <a:lnTo>
                      <a:pt x="41783" y="88580"/>
                    </a:lnTo>
                    <a:close/>
                    <a:moveTo>
                      <a:pt x="147077" y="76881"/>
                    </a:moveTo>
                    <a:lnTo>
                      <a:pt x="188860" y="51811"/>
                    </a:lnTo>
                    <a:lnTo>
                      <a:pt x="147077" y="26741"/>
                    </a:lnTo>
                    <a:lnTo>
                      <a:pt x="98608" y="0"/>
                    </a:lnTo>
                    <a:lnTo>
                      <a:pt x="50140" y="28413"/>
                    </a:lnTo>
                    <a:lnTo>
                      <a:pt x="8357" y="53482"/>
                    </a:lnTo>
                    <a:lnTo>
                      <a:pt x="50140" y="78552"/>
                    </a:lnTo>
                    <a:lnTo>
                      <a:pt x="50140" y="78552"/>
                    </a:lnTo>
                    <a:lnTo>
                      <a:pt x="98608" y="106965"/>
                    </a:lnTo>
                    <a:lnTo>
                      <a:pt x="147077" y="76881"/>
                    </a:lnTo>
                    <a:lnTo>
                      <a:pt x="147077" y="76881"/>
                    </a:lnTo>
                    <a:close/>
                  </a:path>
                </a:pathLst>
              </a:custGeom>
              <a:solidFill>
                <a:srgbClr val="001A44"/>
              </a:solid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5" name="Freeform: Shape 150">
                <a:extLst>
                  <a:ext uri="{FF2B5EF4-FFF2-40B4-BE49-F238E27FC236}">
                    <a16:creationId xmlns:a16="http://schemas.microsoft.com/office/drawing/2014/main" id="{49FD8126-852D-461F-AB61-B456E8137EB5}"/>
                  </a:ext>
                </a:extLst>
              </p:cNvPr>
              <p:cNvSpPr/>
              <p:nvPr/>
            </p:nvSpPr>
            <p:spPr>
              <a:xfrm>
                <a:off x="3002443" y="3378999"/>
                <a:ext cx="183846" cy="183846"/>
              </a:xfrm>
              <a:custGeom>
                <a:avLst/>
                <a:gdLst>
                  <a:gd name="connsiteX0" fmla="*/ 188860 w 183845"/>
                  <a:gd name="connsiteY0" fmla="*/ 21727 h 183845"/>
                  <a:gd name="connsiteX1" fmla="*/ 150419 w 183845"/>
                  <a:gd name="connsiteY1" fmla="*/ 0 h 183845"/>
                  <a:gd name="connsiteX2" fmla="*/ 101951 w 183845"/>
                  <a:gd name="connsiteY2" fmla="*/ 28413 h 183845"/>
                  <a:gd name="connsiteX3" fmla="*/ 98608 w 183845"/>
                  <a:gd name="connsiteY3" fmla="*/ 30084 h 183845"/>
                  <a:gd name="connsiteX4" fmla="*/ 95266 w 183845"/>
                  <a:gd name="connsiteY4" fmla="*/ 28413 h 183845"/>
                  <a:gd name="connsiteX5" fmla="*/ 46797 w 183845"/>
                  <a:gd name="connsiteY5" fmla="*/ 0 h 183845"/>
                  <a:gd name="connsiteX6" fmla="*/ 6685 w 183845"/>
                  <a:gd name="connsiteY6" fmla="*/ 21727 h 183845"/>
                  <a:gd name="connsiteX7" fmla="*/ 48468 w 183845"/>
                  <a:gd name="connsiteY7" fmla="*/ 46797 h 183845"/>
                  <a:gd name="connsiteX8" fmla="*/ 96937 w 183845"/>
                  <a:gd name="connsiteY8" fmla="*/ 75210 h 183845"/>
                  <a:gd name="connsiteX9" fmla="*/ 145405 w 183845"/>
                  <a:gd name="connsiteY9" fmla="*/ 46797 h 183845"/>
                  <a:gd name="connsiteX10" fmla="*/ 188860 w 183845"/>
                  <a:gd name="connsiteY10" fmla="*/ 21727 h 183845"/>
                  <a:gd name="connsiteX11" fmla="*/ 0 w 183845"/>
                  <a:gd name="connsiteY11" fmla="*/ 35098 h 183845"/>
                  <a:gd name="connsiteX12" fmla="*/ 0 w 183845"/>
                  <a:gd name="connsiteY12" fmla="*/ 140391 h 183845"/>
                  <a:gd name="connsiteX13" fmla="*/ 48468 w 183845"/>
                  <a:gd name="connsiteY13" fmla="*/ 168804 h 183845"/>
                  <a:gd name="connsiteX14" fmla="*/ 90252 w 183845"/>
                  <a:gd name="connsiteY14" fmla="*/ 193874 h 183845"/>
                  <a:gd name="connsiteX15" fmla="*/ 90252 w 183845"/>
                  <a:gd name="connsiteY15" fmla="*/ 88580 h 183845"/>
                  <a:gd name="connsiteX16" fmla="*/ 41783 w 183845"/>
                  <a:gd name="connsiteY16" fmla="*/ 60168 h 183845"/>
                  <a:gd name="connsiteX17" fmla="*/ 0 w 183845"/>
                  <a:gd name="connsiteY17" fmla="*/ 35098 h 183845"/>
                  <a:gd name="connsiteX18" fmla="*/ 195545 w 183845"/>
                  <a:gd name="connsiteY18" fmla="*/ 35098 h 183845"/>
                  <a:gd name="connsiteX19" fmla="*/ 153762 w 183845"/>
                  <a:gd name="connsiteY19" fmla="*/ 60168 h 183845"/>
                  <a:gd name="connsiteX20" fmla="*/ 105294 w 183845"/>
                  <a:gd name="connsiteY20" fmla="*/ 88580 h 183845"/>
                  <a:gd name="connsiteX21" fmla="*/ 105294 w 183845"/>
                  <a:gd name="connsiteY21" fmla="*/ 193874 h 183845"/>
                  <a:gd name="connsiteX22" fmla="*/ 147077 w 183845"/>
                  <a:gd name="connsiteY22" fmla="*/ 168804 h 183845"/>
                  <a:gd name="connsiteX23" fmla="*/ 147077 w 183845"/>
                  <a:gd name="connsiteY23" fmla="*/ 168804 h 183845"/>
                  <a:gd name="connsiteX24" fmla="*/ 195545 w 183845"/>
                  <a:gd name="connsiteY24" fmla="*/ 140391 h 183845"/>
                  <a:gd name="connsiteX25" fmla="*/ 195545 w 183845"/>
                  <a:gd name="connsiteY25" fmla="*/ 35098 h 1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3845" h="183845">
                    <a:moveTo>
                      <a:pt x="188860" y="21727"/>
                    </a:moveTo>
                    <a:lnTo>
                      <a:pt x="150419" y="0"/>
                    </a:lnTo>
                    <a:lnTo>
                      <a:pt x="101951" y="28413"/>
                    </a:lnTo>
                    <a:lnTo>
                      <a:pt x="98608" y="30084"/>
                    </a:lnTo>
                    <a:lnTo>
                      <a:pt x="95266" y="28413"/>
                    </a:lnTo>
                    <a:lnTo>
                      <a:pt x="46797" y="0"/>
                    </a:lnTo>
                    <a:lnTo>
                      <a:pt x="6685" y="21727"/>
                    </a:lnTo>
                    <a:lnTo>
                      <a:pt x="48468" y="46797"/>
                    </a:lnTo>
                    <a:lnTo>
                      <a:pt x="96937" y="75210"/>
                    </a:lnTo>
                    <a:lnTo>
                      <a:pt x="145405" y="46797"/>
                    </a:lnTo>
                    <a:lnTo>
                      <a:pt x="188860" y="21727"/>
                    </a:lnTo>
                    <a:close/>
                    <a:moveTo>
                      <a:pt x="0" y="35098"/>
                    </a:moveTo>
                    <a:lnTo>
                      <a:pt x="0" y="140391"/>
                    </a:lnTo>
                    <a:lnTo>
                      <a:pt x="48468" y="168804"/>
                    </a:lnTo>
                    <a:lnTo>
                      <a:pt x="90252" y="193874"/>
                    </a:lnTo>
                    <a:lnTo>
                      <a:pt x="90252" y="88580"/>
                    </a:lnTo>
                    <a:lnTo>
                      <a:pt x="41783" y="60168"/>
                    </a:lnTo>
                    <a:lnTo>
                      <a:pt x="0" y="35098"/>
                    </a:lnTo>
                    <a:close/>
                    <a:moveTo>
                      <a:pt x="195545" y="35098"/>
                    </a:moveTo>
                    <a:lnTo>
                      <a:pt x="153762" y="60168"/>
                    </a:lnTo>
                    <a:lnTo>
                      <a:pt x="105294" y="88580"/>
                    </a:lnTo>
                    <a:lnTo>
                      <a:pt x="105294" y="193874"/>
                    </a:lnTo>
                    <a:lnTo>
                      <a:pt x="147077" y="168804"/>
                    </a:lnTo>
                    <a:lnTo>
                      <a:pt x="147077" y="168804"/>
                    </a:lnTo>
                    <a:lnTo>
                      <a:pt x="195545" y="140391"/>
                    </a:lnTo>
                    <a:lnTo>
                      <a:pt x="195545" y="35098"/>
                    </a:lnTo>
                    <a:close/>
                  </a:path>
                </a:pathLst>
              </a:custGeom>
              <a:solidFill>
                <a:srgbClr val="001A44"/>
              </a:solid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25" name="Group 120">
              <a:extLst>
                <a:ext uri="{FF2B5EF4-FFF2-40B4-BE49-F238E27FC236}">
                  <a16:creationId xmlns:a16="http://schemas.microsoft.com/office/drawing/2014/main" id="{1716BE14-8F60-41C2-9C4A-FB45C2882339}"/>
                </a:ext>
              </a:extLst>
            </p:cNvPr>
            <p:cNvGrpSpPr/>
            <p:nvPr/>
          </p:nvGrpSpPr>
          <p:grpSpPr>
            <a:xfrm>
              <a:off x="7241591" y="315771"/>
              <a:ext cx="82231" cy="80775"/>
              <a:chOff x="3211359" y="3378999"/>
              <a:chExt cx="188860" cy="185517"/>
            </a:xfrm>
            <a:solidFill>
              <a:srgbClr val="FA4515"/>
            </a:solidFill>
          </p:grpSpPr>
          <p:sp>
            <p:nvSpPr>
              <p:cNvPr id="851" name="Freeform: Shape 146">
                <a:extLst>
                  <a:ext uri="{FF2B5EF4-FFF2-40B4-BE49-F238E27FC236}">
                    <a16:creationId xmlns:a16="http://schemas.microsoft.com/office/drawing/2014/main" id="{5FCF1A71-0B38-4EC2-83C8-5F04F861CBCD}"/>
                  </a:ext>
                </a:extLst>
              </p:cNvPr>
              <p:cNvSpPr/>
              <p:nvPr/>
            </p:nvSpPr>
            <p:spPr>
              <a:xfrm>
                <a:off x="3218044" y="3378999"/>
                <a:ext cx="167133" cy="66853"/>
              </a:xfrm>
              <a:custGeom>
                <a:avLst/>
                <a:gdLst>
                  <a:gd name="connsiteX0" fmla="*/ 38441 w 167132"/>
                  <a:gd name="connsiteY0" fmla="*/ 0 h 66853"/>
                  <a:gd name="connsiteX1" fmla="*/ 0 w 167132"/>
                  <a:gd name="connsiteY1" fmla="*/ 21727 h 66853"/>
                  <a:gd name="connsiteX2" fmla="*/ 41783 w 167132"/>
                  <a:gd name="connsiteY2" fmla="*/ 46797 h 66853"/>
                  <a:gd name="connsiteX3" fmla="*/ 91923 w 167132"/>
                  <a:gd name="connsiteY3" fmla="*/ 75210 h 66853"/>
                  <a:gd name="connsiteX4" fmla="*/ 140391 w 167132"/>
                  <a:gd name="connsiteY4" fmla="*/ 46797 h 66853"/>
                  <a:gd name="connsiteX5" fmla="*/ 182175 w 167132"/>
                  <a:gd name="connsiteY5" fmla="*/ 21727 h 66853"/>
                  <a:gd name="connsiteX6" fmla="*/ 143734 w 167132"/>
                  <a:gd name="connsiteY6" fmla="*/ 0 h 66853"/>
                  <a:gd name="connsiteX7" fmla="*/ 95266 w 167132"/>
                  <a:gd name="connsiteY7" fmla="*/ 28413 h 66853"/>
                  <a:gd name="connsiteX8" fmla="*/ 91923 w 167132"/>
                  <a:gd name="connsiteY8" fmla="*/ 30084 h 66853"/>
                  <a:gd name="connsiteX9" fmla="*/ 88580 w 167132"/>
                  <a:gd name="connsiteY9" fmla="*/ 28413 h 66853"/>
                  <a:gd name="connsiteX10" fmla="*/ 38441 w 167132"/>
                  <a:gd name="connsiteY10" fmla="*/ 0 h 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32" h="66853">
                    <a:moveTo>
                      <a:pt x="38441" y="0"/>
                    </a:moveTo>
                    <a:lnTo>
                      <a:pt x="0" y="21727"/>
                    </a:lnTo>
                    <a:lnTo>
                      <a:pt x="41783" y="46797"/>
                    </a:lnTo>
                    <a:lnTo>
                      <a:pt x="91923" y="75210"/>
                    </a:lnTo>
                    <a:lnTo>
                      <a:pt x="140391" y="46797"/>
                    </a:lnTo>
                    <a:lnTo>
                      <a:pt x="182175" y="21727"/>
                    </a:lnTo>
                    <a:lnTo>
                      <a:pt x="143734" y="0"/>
                    </a:lnTo>
                    <a:lnTo>
                      <a:pt x="95266" y="28413"/>
                    </a:lnTo>
                    <a:lnTo>
                      <a:pt x="91923" y="30084"/>
                    </a:lnTo>
                    <a:lnTo>
                      <a:pt x="88580" y="28413"/>
                    </a:lnTo>
                    <a:lnTo>
                      <a:pt x="38441"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2" name="Freeform: Shape 147">
                <a:extLst>
                  <a:ext uri="{FF2B5EF4-FFF2-40B4-BE49-F238E27FC236}">
                    <a16:creationId xmlns:a16="http://schemas.microsoft.com/office/drawing/2014/main" id="{6BCD4F7A-A361-4EB6-8216-7AC411855C87}"/>
                  </a:ext>
                </a:extLst>
              </p:cNvPr>
              <p:cNvSpPr/>
              <p:nvPr/>
            </p:nvSpPr>
            <p:spPr>
              <a:xfrm>
                <a:off x="3211359" y="3414097"/>
                <a:ext cx="83566" cy="150419"/>
              </a:xfrm>
              <a:custGeom>
                <a:avLst/>
                <a:gdLst>
                  <a:gd name="connsiteX0" fmla="*/ 0 w 83566"/>
                  <a:gd name="connsiteY0" fmla="*/ 0 h 150419"/>
                  <a:gd name="connsiteX1" fmla="*/ 0 w 83566"/>
                  <a:gd name="connsiteY1" fmla="*/ 48469 h 150419"/>
                  <a:gd name="connsiteX2" fmla="*/ 0 w 83566"/>
                  <a:gd name="connsiteY2" fmla="*/ 105294 h 150419"/>
                  <a:gd name="connsiteX3" fmla="*/ 48468 w 83566"/>
                  <a:gd name="connsiteY3" fmla="*/ 133706 h 150419"/>
                  <a:gd name="connsiteX4" fmla="*/ 48468 w 83566"/>
                  <a:gd name="connsiteY4" fmla="*/ 133706 h 150419"/>
                  <a:gd name="connsiteX5" fmla="*/ 91923 w 83566"/>
                  <a:gd name="connsiteY5" fmla="*/ 157105 h 150419"/>
                  <a:gd name="connsiteX6" fmla="*/ 91923 w 83566"/>
                  <a:gd name="connsiteY6" fmla="*/ 51811 h 150419"/>
                  <a:gd name="connsiteX7" fmla="*/ 41783 w 83566"/>
                  <a:gd name="connsiteY7" fmla="*/ 23399 h 150419"/>
                  <a:gd name="connsiteX8" fmla="*/ 0 w 83566"/>
                  <a:gd name="connsiteY8" fmla="*/ 0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0"/>
                    </a:moveTo>
                    <a:lnTo>
                      <a:pt x="0" y="48469"/>
                    </a:lnTo>
                    <a:lnTo>
                      <a:pt x="0" y="105294"/>
                    </a:lnTo>
                    <a:lnTo>
                      <a:pt x="48468" y="133706"/>
                    </a:lnTo>
                    <a:lnTo>
                      <a:pt x="48468" y="133706"/>
                    </a:lnTo>
                    <a:lnTo>
                      <a:pt x="91923" y="157105"/>
                    </a:lnTo>
                    <a:lnTo>
                      <a:pt x="91923" y="51811"/>
                    </a:lnTo>
                    <a:lnTo>
                      <a:pt x="41783" y="23399"/>
                    </a:lnTo>
                    <a:lnTo>
                      <a:pt x="0"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3" name="Freeform: Shape 148">
                <a:extLst>
                  <a:ext uri="{FF2B5EF4-FFF2-40B4-BE49-F238E27FC236}">
                    <a16:creationId xmlns:a16="http://schemas.microsoft.com/office/drawing/2014/main" id="{F96C7BAA-13CF-4D8C-B322-425337FE9A04}"/>
                  </a:ext>
                </a:extLst>
              </p:cNvPr>
              <p:cNvSpPr/>
              <p:nvPr/>
            </p:nvSpPr>
            <p:spPr>
              <a:xfrm>
                <a:off x="3316653" y="3414097"/>
                <a:ext cx="83566" cy="150419"/>
              </a:xfrm>
              <a:custGeom>
                <a:avLst/>
                <a:gdLst>
                  <a:gd name="connsiteX0" fmla="*/ 0 w 83566"/>
                  <a:gd name="connsiteY0" fmla="*/ 157105 h 150419"/>
                  <a:gd name="connsiteX1" fmla="*/ 41783 w 83566"/>
                  <a:gd name="connsiteY1" fmla="*/ 133706 h 150419"/>
                  <a:gd name="connsiteX2" fmla="*/ 41783 w 83566"/>
                  <a:gd name="connsiteY2" fmla="*/ 133706 h 150419"/>
                  <a:gd name="connsiteX3" fmla="*/ 90252 w 83566"/>
                  <a:gd name="connsiteY3" fmla="*/ 105294 h 150419"/>
                  <a:gd name="connsiteX4" fmla="*/ 90252 w 83566"/>
                  <a:gd name="connsiteY4" fmla="*/ 48469 h 150419"/>
                  <a:gd name="connsiteX5" fmla="*/ 90252 w 83566"/>
                  <a:gd name="connsiteY5" fmla="*/ 0 h 150419"/>
                  <a:gd name="connsiteX6" fmla="*/ 48468 w 83566"/>
                  <a:gd name="connsiteY6" fmla="*/ 23399 h 150419"/>
                  <a:gd name="connsiteX7" fmla="*/ 0 w 83566"/>
                  <a:gd name="connsiteY7" fmla="*/ 51811 h 150419"/>
                  <a:gd name="connsiteX8" fmla="*/ 0 w 83566"/>
                  <a:gd name="connsiteY8" fmla="*/ 157105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157105"/>
                    </a:moveTo>
                    <a:lnTo>
                      <a:pt x="41783" y="133706"/>
                    </a:lnTo>
                    <a:lnTo>
                      <a:pt x="41783" y="133706"/>
                    </a:lnTo>
                    <a:lnTo>
                      <a:pt x="90252" y="105294"/>
                    </a:lnTo>
                    <a:lnTo>
                      <a:pt x="90252" y="48469"/>
                    </a:lnTo>
                    <a:lnTo>
                      <a:pt x="90252" y="0"/>
                    </a:lnTo>
                    <a:lnTo>
                      <a:pt x="48468" y="23399"/>
                    </a:lnTo>
                    <a:lnTo>
                      <a:pt x="0" y="51811"/>
                    </a:lnTo>
                    <a:lnTo>
                      <a:pt x="0" y="157105"/>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26" name="Graphic 140">
              <a:extLst>
                <a:ext uri="{FF2B5EF4-FFF2-40B4-BE49-F238E27FC236}">
                  <a16:creationId xmlns:a16="http://schemas.microsoft.com/office/drawing/2014/main" id="{D4E3D76D-40C7-4865-B2BF-58D211226F55}"/>
                </a:ext>
              </a:extLst>
            </p:cNvPr>
            <p:cNvGrpSpPr/>
            <p:nvPr/>
          </p:nvGrpSpPr>
          <p:grpSpPr>
            <a:xfrm>
              <a:off x="7078502" y="151909"/>
              <a:ext cx="331211" cy="331142"/>
              <a:chOff x="1332482" y="2771747"/>
              <a:chExt cx="321163" cy="321093"/>
            </a:xfrm>
            <a:solidFill>
              <a:srgbClr val="001A44"/>
            </a:solidFill>
          </p:grpSpPr>
          <p:sp>
            <p:nvSpPr>
              <p:cNvPr id="827" name="Freeform: Shape 122">
                <a:extLst>
                  <a:ext uri="{FF2B5EF4-FFF2-40B4-BE49-F238E27FC236}">
                    <a16:creationId xmlns:a16="http://schemas.microsoft.com/office/drawing/2014/main" id="{8293FFDF-0450-4414-9927-8E9A5175AF80}"/>
                  </a:ext>
                </a:extLst>
              </p:cNvPr>
              <p:cNvSpPr/>
              <p:nvPr/>
            </p:nvSpPr>
            <p:spPr>
              <a:xfrm>
                <a:off x="1491508" y="3086901"/>
                <a:ext cx="19657" cy="5939"/>
              </a:xfrm>
              <a:custGeom>
                <a:avLst/>
                <a:gdLst>
                  <a:gd name="connsiteX0" fmla="*/ 1556 w 19657"/>
                  <a:gd name="connsiteY0" fmla="*/ 990 h 5939"/>
                  <a:gd name="connsiteX1" fmla="*/ 0 w 19657"/>
                  <a:gd name="connsiteY1" fmla="*/ 990 h 5939"/>
                  <a:gd name="connsiteX2" fmla="*/ 0 w 19657"/>
                  <a:gd name="connsiteY2" fmla="*/ 5940 h 5939"/>
                  <a:gd name="connsiteX3" fmla="*/ 1556 w 19657"/>
                  <a:gd name="connsiteY3" fmla="*/ 5940 h 5939"/>
                  <a:gd name="connsiteX4" fmla="*/ 19657 w 19657"/>
                  <a:gd name="connsiteY4" fmla="*/ 4950 h 5939"/>
                  <a:gd name="connsiteX5" fmla="*/ 19092 w 19657"/>
                  <a:gd name="connsiteY5" fmla="*/ 0 h 5939"/>
                  <a:gd name="connsiteX6" fmla="*/ 1556 w 19657"/>
                  <a:gd name="connsiteY6" fmla="*/ 990 h 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7" h="5939">
                    <a:moveTo>
                      <a:pt x="1556" y="990"/>
                    </a:moveTo>
                    <a:lnTo>
                      <a:pt x="0" y="990"/>
                    </a:lnTo>
                    <a:lnTo>
                      <a:pt x="0" y="5940"/>
                    </a:lnTo>
                    <a:lnTo>
                      <a:pt x="1556" y="5940"/>
                    </a:lnTo>
                    <a:cubicBezTo>
                      <a:pt x="7566" y="5940"/>
                      <a:pt x="13718" y="5586"/>
                      <a:pt x="19657" y="4950"/>
                    </a:cubicBezTo>
                    <a:lnTo>
                      <a:pt x="19092" y="0"/>
                    </a:lnTo>
                    <a:cubicBezTo>
                      <a:pt x="13293" y="636"/>
                      <a:pt x="7425" y="990"/>
                      <a:pt x="1556" y="990"/>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28" name="Freeform: Shape 123">
                <a:extLst>
                  <a:ext uri="{FF2B5EF4-FFF2-40B4-BE49-F238E27FC236}">
                    <a16:creationId xmlns:a16="http://schemas.microsoft.com/office/drawing/2014/main" id="{EEA74860-5BBD-448D-AF48-D38E5A8AAF33}"/>
                  </a:ext>
                </a:extLst>
              </p:cNvPr>
              <p:cNvSpPr/>
              <p:nvPr/>
            </p:nvSpPr>
            <p:spPr>
              <a:xfrm>
                <a:off x="1529480" y="3077921"/>
                <a:ext cx="20010" cy="10465"/>
              </a:xfrm>
              <a:custGeom>
                <a:avLst/>
                <a:gdLst>
                  <a:gd name="connsiteX0" fmla="*/ 0 w 20010"/>
                  <a:gd name="connsiteY0" fmla="*/ 5657 h 10465"/>
                  <a:gd name="connsiteX1" fmla="*/ 1131 w 20010"/>
                  <a:gd name="connsiteY1" fmla="*/ 10465 h 10465"/>
                  <a:gd name="connsiteX2" fmla="*/ 20011 w 20010"/>
                  <a:gd name="connsiteY2" fmla="*/ 4667 h 10465"/>
                  <a:gd name="connsiteX3" fmla="*/ 18243 w 20010"/>
                  <a:gd name="connsiteY3" fmla="*/ 0 h 10465"/>
                  <a:gd name="connsiteX4" fmla="*/ 0 w 20010"/>
                  <a:gd name="connsiteY4" fmla="*/ 5657 h 1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0" h="10465">
                    <a:moveTo>
                      <a:pt x="0" y="5657"/>
                    </a:moveTo>
                    <a:lnTo>
                      <a:pt x="1131" y="10465"/>
                    </a:lnTo>
                    <a:cubicBezTo>
                      <a:pt x="7495" y="8909"/>
                      <a:pt x="13859" y="7000"/>
                      <a:pt x="20011" y="4667"/>
                    </a:cubicBezTo>
                    <a:lnTo>
                      <a:pt x="18243" y="0"/>
                    </a:lnTo>
                    <a:cubicBezTo>
                      <a:pt x="12304" y="2333"/>
                      <a:pt x="6152" y="4172"/>
                      <a:pt x="0" y="5657"/>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29" name="Freeform: Shape 124">
                <a:extLst>
                  <a:ext uri="{FF2B5EF4-FFF2-40B4-BE49-F238E27FC236}">
                    <a16:creationId xmlns:a16="http://schemas.microsoft.com/office/drawing/2014/main" id="{0D801305-3FEC-4341-AEAA-E89E27F623D5}"/>
                  </a:ext>
                </a:extLst>
              </p:cNvPr>
              <p:cNvSpPr/>
              <p:nvPr/>
            </p:nvSpPr>
            <p:spPr>
              <a:xfrm>
                <a:off x="1565188" y="3060314"/>
                <a:ext cx="19233" cy="14283"/>
              </a:xfrm>
              <a:custGeom>
                <a:avLst/>
                <a:gdLst>
                  <a:gd name="connsiteX0" fmla="*/ 0 w 19233"/>
                  <a:gd name="connsiteY0" fmla="*/ 9899 h 14283"/>
                  <a:gd name="connsiteX1" fmla="*/ 2333 w 19233"/>
                  <a:gd name="connsiteY1" fmla="*/ 14283 h 14283"/>
                  <a:gd name="connsiteX2" fmla="*/ 19233 w 19233"/>
                  <a:gd name="connsiteY2" fmla="*/ 4101 h 14283"/>
                  <a:gd name="connsiteX3" fmla="*/ 16405 w 19233"/>
                  <a:gd name="connsiteY3" fmla="*/ 0 h 14283"/>
                  <a:gd name="connsiteX4" fmla="*/ 0 w 19233"/>
                  <a:gd name="connsiteY4" fmla="*/ 9899 h 1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 h="14283">
                    <a:moveTo>
                      <a:pt x="0" y="9899"/>
                    </a:moveTo>
                    <a:lnTo>
                      <a:pt x="2333" y="14283"/>
                    </a:lnTo>
                    <a:cubicBezTo>
                      <a:pt x="8132" y="11243"/>
                      <a:pt x="13788" y="7778"/>
                      <a:pt x="19233" y="4101"/>
                    </a:cubicBezTo>
                    <a:lnTo>
                      <a:pt x="16405" y="0"/>
                    </a:lnTo>
                    <a:cubicBezTo>
                      <a:pt x="11101" y="3606"/>
                      <a:pt x="5586" y="6930"/>
                      <a:pt x="0" y="9899"/>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0" name="Freeform: Shape 125">
                <a:extLst>
                  <a:ext uri="{FF2B5EF4-FFF2-40B4-BE49-F238E27FC236}">
                    <a16:creationId xmlns:a16="http://schemas.microsoft.com/office/drawing/2014/main" id="{E6B97E19-62BB-443B-9C3D-55D9969E9532}"/>
                  </a:ext>
                </a:extLst>
              </p:cNvPr>
              <p:cNvSpPr/>
              <p:nvPr/>
            </p:nvSpPr>
            <p:spPr>
              <a:xfrm>
                <a:off x="1452476" y="3082800"/>
                <a:ext cx="20010" cy="8626"/>
              </a:xfrm>
              <a:custGeom>
                <a:avLst/>
                <a:gdLst>
                  <a:gd name="connsiteX0" fmla="*/ 0 w 20010"/>
                  <a:gd name="connsiteY0" fmla="*/ 4879 h 8626"/>
                  <a:gd name="connsiteX1" fmla="*/ 19375 w 20010"/>
                  <a:gd name="connsiteY1" fmla="*/ 8627 h 8626"/>
                  <a:gd name="connsiteX2" fmla="*/ 20011 w 20010"/>
                  <a:gd name="connsiteY2" fmla="*/ 3677 h 8626"/>
                  <a:gd name="connsiteX3" fmla="*/ 1273 w 20010"/>
                  <a:gd name="connsiteY3" fmla="*/ 0 h 8626"/>
                  <a:gd name="connsiteX4" fmla="*/ 0 w 20010"/>
                  <a:gd name="connsiteY4" fmla="*/ 4879 h 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0" h="8626">
                    <a:moveTo>
                      <a:pt x="0" y="4879"/>
                    </a:moveTo>
                    <a:cubicBezTo>
                      <a:pt x="6293" y="6505"/>
                      <a:pt x="12799" y="7778"/>
                      <a:pt x="19375" y="8627"/>
                    </a:cubicBezTo>
                    <a:lnTo>
                      <a:pt x="20011" y="3677"/>
                    </a:lnTo>
                    <a:cubicBezTo>
                      <a:pt x="13718" y="2828"/>
                      <a:pt x="7354" y="1626"/>
                      <a:pt x="1273" y="0"/>
                    </a:cubicBezTo>
                    <a:lnTo>
                      <a:pt x="0" y="4879"/>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1" name="Freeform: Shape 126">
                <a:extLst>
                  <a:ext uri="{FF2B5EF4-FFF2-40B4-BE49-F238E27FC236}">
                    <a16:creationId xmlns:a16="http://schemas.microsoft.com/office/drawing/2014/main" id="{B230C9D6-1291-4DD0-8470-775F3A732D25}"/>
                  </a:ext>
                </a:extLst>
              </p:cNvPr>
              <p:cNvSpPr/>
              <p:nvPr/>
            </p:nvSpPr>
            <p:spPr>
              <a:xfrm>
                <a:off x="1643323" y="2890610"/>
                <a:ext cx="8768" cy="20010"/>
              </a:xfrm>
              <a:custGeom>
                <a:avLst/>
                <a:gdLst>
                  <a:gd name="connsiteX0" fmla="*/ 0 w 8768"/>
                  <a:gd name="connsiteY0" fmla="*/ 1273 h 20010"/>
                  <a:gd name="connsiteX1" fmla="*/ 3818 w 8768"/>
                  <a:gd name="connsiteY1" fmla="*/ 20011 h 20010"/>
                  <a:gd name="connsiteX2" fmla="*/ 8768 w 8768"/>
                  <a:gd name="connsiteY2" fmla="*/ 19304 h 20010"/>
                  <a:gd name="connsiteX3" fmla="*/ 4879 w 8768"/>
                  <a:gd name="connsiteY3" fmla="*/ 0 h 20010"/>
                  <a:gd name="connsiteX4" fmla="*/ 0 w 8768"/>
                  <a:gd name="connsiteY4" fmla="*/ 1273 h 2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 h="20010">
                    <a:moveTo>
                      <a:pt x="0" y="1273"/>
                    </a:moveTo>
                    <a:cubicBezTo>
                      <a:pt x="1626" y="7354"/>
                      <a:pt x="2899" y="13718"/>
                      <a:pt x="3818" y="20011"/>
                    </a:cubicBezTo>
                    <a:lnTo>
                      <a:pt x="8768" y="19304"/>
                    </a:lnTo>
                    <a:cubicBezTo>
                      <a:pt x="7849" y="12799"/>
                      <a:pt x="6505" y="6293"/>
                      <a:pt x="4879" y="0"/>
                    </a:cubicBezTo>
                    <a:lnTo>
                      <a:pt x="0" y="1273"/>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2" name="Freeform: Shape 127">
                <a:extLst>
                  <a:ext uri="{FF2B5EF4-FFF2-40B4-BE49-F238E27FC236}">
                    <a16:creationId xmlns:a16="http://schemas.microsoft.com/office/drawing/2014/main" id="{A669A05F-809C-4C61-8034-B013095786B6}"/>
                  </a:ext>
                </a:extLst>
              </p:cNvPr>
              <p:cNvSpPr/>
              <p:nvPr/>
            </p:nvSpPr>
            <p:spPr>
              <a:xfrm>
                <a:off x="1596583" y="3034929"/>
                <a:ext cx="17182" cy="17253"/>
              </a:xfrm>
              <a:custGeom>
                <a:avLst/>
                <a:gdLst>
                  <a:gd name="connsiteX0" fmla="*/ 6505 w 17182"/>
                  <a:gd name="connsiteY0" fmla="*/ 7425 h 17253"/>
                  <a:gd name="connsiteX1" fmla="*/ 0 w 17182"/>
                  <a:gd name="connsiteY1" fmla="*/ 13576 h 17253"/>
                  <a:gd name="connsiteX2" fmla="*/ 3323 w 17182"/>
                  <a:gd name="connsiteY2" fmla="*/ 17253 h 17253"/>
                  <a:gd name="connsiteX3" fmla="*/ 10041 w 17182"/>
                  <a:gd name="connsiteY3" fmla="*/ 10889 h 17253"/>
                  <a:gd name="connsiteX4" fmla="*/ 17183 w 17182"/>
                  <a:gd name="connsiteY4" fmla="*/ 3253 h 17253"/>
                  <a:gd name="connsiteX5" fmla="*/ 13435 w 17182"/>
                  <a:gd name="connsiteY5" fmla="*/ 0 h 17253"/>
                  <a:gd name="connsiteX6" fmla="*/ 6505 w 17182"/>
                  <a:gd name="connsiteY6" fmla="*/ 7425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2" h="17253">
                    <a:moveTo>
                      <a:pt x="6505" y="7425"/>
                    </a:moveTo>
                    <a:cubicBezTo>
                      <a:pt x="4384" y="9546"/>
                      <a:pt x="2192" y="11596"/>
                      <a:pt x="0" y="13576"/>
                    </a:cubicBezTo>
                    <a:lnTo>
                      <a:pt x="3323" y="17253"/>
                    </a:lnTo>
                    <a:cubicBezTo>
                      <a:pt x="5586" y="15203"/>
                      <a:pt x="7849" y="13081"/>
                      <a:pt x="10041" y="10889"/>
                    </a:cubicBezTo>
                    <a:cubicBezTo>
                      <a:pt x="12516" y="8414"/>
                      <a:pt x="14920" y="5869"/>
                      <a:pt x="17183" y="3253"/>
                    </a:cubicBezTo>
                    <a:lnTo>
                      <a:pt x="13435" y="0"/>
                    </a:lnTo>
                    <a:cubicBezTo>
                      <a:pt x="11172" y="2546"/>
                      <a:pt x="8909" y="4950"/>
                      <a:pt x="6505" y="7425"/>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3" name="Freeform: Shape 128">
                <a:extLst>
                  <a:ext uri="{FF2B5EF4-FFF2-40B4-BE49-F238E27FC236}">
                    <a16:creationId xmlns:a16="http://schemas.microsoft.com/office/drawing/2014/main" id="{482C1621-A289-4A4E-9CF7-727FE0240C86}"/>
                  </a:ext>
                </a:extLst>
              </p:cNvPr>
              <p:cNvSpPr/>
              <p:nvPr/>
            </p:nvSpPr>
            <p:spPr>
              <a:xfrm>
                <a:off x="1647777" y="2929571"/>
                <a:ext cx="5868" cy="19657"/>
              </a:xfrm>
              <a:custGeom>
                <a:avLst/>
                <a:gdLst>
                  <a:gd name="connsiteX0" fmla="*/ 5798 w 5868"/>
                  <a:gd name="connsiteY0" fmla="*/ 0 h 19657"/>
                  <a:gd name="connsiteX1" fmla="*/ 849 w 5868"/>
                  <a:gd name="connsiteY1" fmla="*/ 71 h 19657"/>
                  <a:gd name="connsiteX2" fmla="*/ 849 w 5868"/>
                  <a:gd name="connsiteY2" fmla="*/ 2687 h 19657"/>
                  <a:gd name="connsiteX3" fmla="*/ 0 w 5868"/>
                  <a:gd name="connsiteY3" fmla="*/ 19162 h 19657"/>
                  <a:gd name="connsiteX4" fmla="*/ 4950 w 5868"/>
                  <a:gd name="connsiteY4" fmla="*/ 19657 h 19657"/>
                  <a:gd name="connsiteX5" fmla="*/ 5869 w 5868"/>
                  <a:gd name="connsiteY5" fmla="*/ 2687 h 19657"/>
                  <a:gd name="connsiteX6" fmla="*/ 5798 w 5868"/>
                  <a:gd name="connsiteY6" fmla="*/ 0 h 1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8" h="19657">
                    <a:moveTo>
                      <a:pt x="5798" y="0"/>
                    </a:moveTo>
                    <a:lnTo>
                      <a:pt x="849" y="71"/>
                    </a:lnTo>
                    <a:lnTo>
                      <a:pt x="849" y="2687"/>
                    </a:lnTo>
                    <a:cubicBezTo>
                      <a:pt x="849" y="8132"/>
                      <a:pt x="566" y="13718"/>
                      <a:pt x="0" y="19162"/>
                    </a:cubicBezTo>
                    <a:lnTo>
                      <a:pt x="4950" y="19657"/>
                    </a:lnTo>
                    <a:cubicBezTo>
                      <a:pt x="5515" y="14001"/>
                      <a:pt x="5869" y="8344"/>
                      <a:pt x="5869" y="2687"/>
                    </a:cubicBezTo>
                    <a:lnTo>
                      <a:pt x="5798" y="0"/>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4" name="Freeform: Shape 129">
                <a:extLst>
                  <a:ext uri="{FF2B5EF4-FFF2-40B4-BE49-F238E27FC236}">
                    <a16:creationId xmlns:a16="http://schemas.microsoft.com/office/drawing/2014/main" id="{A6411003-9760-4F03-8BA9-F562FBF74915}"/>
                  </a:ext>
                </a:extLst>
              </p:cNvPr>
              <p:cNvSpPr/>
              <p:nvPr/>
            </p:nvSpPr>
            <p:spPr>
              <a:xfrm>
                <a:off x="1621685" y="3003392"/>
                <a:ext cx="14142" cy="19233"/>
              </a:xfrm>
              <a:custGeom>
                <a:avLst/>
                <a:gdLst>
                  <a:gd name="connsiteX0" fmla="*/ 0 w 14142"/>
                  <a:gd name="connsiteY0" fmla="*/ 16405 h 19233"/>
                  <a:gd name="connsiteX1" fmla="*/ 4101 w 14142"/>
                  <a:gd name="connsiteY1" fmla="*/ 19233 h 19233"/>
                  <a:gd name="connsiteX2" fmla="*/ 14142 w 14142"/>
                  <a:gd name="connsiteY2" fmla="*/ 2263 h 19233"/>
                  <a:gd name="connsiteX3" fmla="*/ 9758 w 14142"/>
                  <a:gd name="connsiteY3" fmla="*/ 0 h 19233"/>
                  <a:gd name="connsiteX4" fmla="*/ 0 w 14142"/>
                  <a:gd name="connsiteY4" fmla="*/ 16405 h 1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 h="19233">
                    <a:moveTo>
                      <a:pt x="0" y="16405"/>
                    </a:moveTo>
                    <a:lnTo>
                      <a:pt x="4101" y="19233"/>
                    </a:lnTo>
                    <a:cubicBezTo>
                      <a:pt x="7778" y="13788"/>
                      <a:pt x="11172" y="8132"/>
                      <a:pt x="14142" y="2263"/>
                    </a:cubicBezTo>
                    <a:lnTo>
                      <a:pt x="9758" y="0"/>
                    </a:lnTo>
                    <a:cubicBezTo>
                      <a:pt x="6930" y="5657"/>
                      <a:pt x="3606" y="11172"/>
                      <a:pt x="0" y="16405"/>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5" name="Freeform: Shape 130">
                <a:extLst>
                  <a:ext uri="{FF2B5EF4-FFF2-40B4-BE49-F238E27FC236}">
                    <a16:creationId xmlns:a16="http://schemas.microsoft.com/office/drawing/2014/main" id="{EEF9FFCA-53B5-469A-8CB0-ECB113BAA3D0}"/>
                  </a:ext>
                </a:extLst>
              </p:cNvPr>
              <p:cNvSpPr/>
              <p:nvPr/>
            </p:nvSpPr>
            <p:spPr>
              <a:xfrm>
                <a:off x="1639151" y="2967613"/>
                <a:ext cx="10323" cy="20010"/>
              </a:xfrm>
              <a:custGeom>
                <a:avLst/>
                <a:gdLst>
                  <a:gd name="connsiteX0" fmla="*/ 0 w 10323"/>
                  <a:gd name="connsiteY0" fmla="*/ 18314 h 20010"/>
                  <a:gd name="connsiteX1" fmla="*/ 4667 w 10323"/>
                  <a:gd name="connsiteY1" fmla="*/ 20011 h 20010"/>
                  <a:gd name="connsiteX2" fmla="*/ 10324 w 10323"/>
                  <a:gd name="connsiteY2" fmla="*/ 1131 h 20010"/>
                  <a:gd name="connsiteX3" fmla="*/ 5515 w 10323"/>
                  <a:gd name="connsiteY3" fmla="*/ 0 h 20010"/>
                  <a:gd name="connsiteX4" fmla="*/ 0 w 10323"/>
                  <a:gd name="connsiteY4" fmla="*/ 18314 h 2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3" h="20010">
                    <a:moveTo>
                      <a:pt x="0" y="18314"/>
                    </a:moveTo>
                    <a:lnTo>
                      <a:pt x="4667" y="20011"/>
                    </a:lnTo>
                    <a:cubicBezTo>
                      <a:pt x="6930" y="13859"/>
                      <a:pt x="8839" y="7495"/>
                      <a:pt x="10324" y="1131"/>
                    </a:cubicBezTo>
                    <a:lnTo>
                      <a:pt x="5515" y="0"/>
                    </a:lnTo>
                    <a:cubicBezTo>
                      <a:pt x="4030" y="6222"/>
                      <a:pt x="2192" y="12374"/>
                      <a:pt x="0" y="18314"/>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6" name="Freeform: Shape 131">
                <a:extLst>
                  <a:ext uri="{FF2B5EF4-FFF2-40B4-BE49-F238E27FC236}">
                    <a16:creationId xmlns:a16="http://schemas.microsoft.com/office/drawing/2014/main" id="{3FBB64F8-4CE8-49C3-A462-5462711C9A7F}"/>
                  </a:ext>
                </a:extLst>
              </p:cNvPr>
              <p:cNvSpPr/>
              <p:nvPr/>
            </p:nvSpPr>
            <p:spPr>
              <a:xfrm>
                <a:off x="1424405" y="3073042"/>
                <a:ext cx="11101" cy="8485"/>
              </a:xfrm>
              <a:custGeom>
                <a:avLst/>
                <a:gdLst>
                  <a:gd name="connsiteX0" fmla="*/ 0 w 11101"/>
                  <a:gd name="connsiteY0" fmla="*/ 4455 h 8485"/>
                  <a:gd name="connsiteX1" fmla="*/ 9263 w 11101"/>
                  <a:gd name="connsiteY1" fmla="*/ 8485 h 8485"/>
                  <a:gd name="connsiteX2" fmla="*/ 11101 w 11101"/>
                  <a:gd name="connsiteY2" fmla="*/ 3889 h 8485"/>
                  <a:gd name="connsiteX3" fmla="*/ 2121 w 11101"/>
                  <a:gd name="connsiteY3" fmla="*/ 0 h 8485"/>
                  <a:gd name="connsiteX4" fmla="*/ 0 w 11101"/>
                  <a:gd name="connsiteY4" fmla="*/ 4455 h 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 h="8485">
                    <a:moveTo>
                      <a:pt x="0" y="4455"/>
                    </a:moveTo>
                    <a:cubicBezTo>
                      <a:pt x="3041" y="5869"/>
                      <a:pt x="6152" y="7212"/>
                      <a:pt x="9263" y="8485"/>
                    </a:cubicBezTo>
                    <a:lnTo>
                      <a:pt x="11101" y="3889"/>
                    </a:lnTo>
                    <a:cubicBezTo>
                      <a:pt x="8061" y="2687"/>
                      <a:pt x="5091" y="1414"/>
                      <a:pt x="2121" y="0"/>
                    </a:cubicBezTo>
                    <a:lnTo>
                      <a:pt x="0" y="4455"/>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7" name="Freeform: Shape 132">
                <a:extLst>
                  <a:ext uri="{FF2B5EF4-FFF2-40B4-BE49-F238E27FC236}">
                    <a16:creationId xmlns:a16="http://schemas.microsoft.com/office/drawing/2014/main" id="{2F059DB2-9E97-48C4-AEC7-27ED916443DA}"/>
                  </a:ext>
                </a:extLst>
              </p:cNvPr>
              <p:cNvSpPr/>
              <p:nvPr/>
            </p:nvSpPr>
            <p:spPr>
              <a:xfrm>
                <a:off x="1624372" y="2845214"/>
                <a:ext cx="25950" cy="29627"/>
              </a:xfrm>
              <a:custGeom>
                <a:avLst/>
                <a:gdLst>
                  <a:gd name="connsiteX0" fmla="*/ 25951 w 25950"/>
                  <a:gd name="connsiteY0" fmla="*/ 15344 h 29627"/>
                  <a:gd name="connsiteX1" fmla="*/ 636 w 25950"/>
                  <a:gd name="connsiteY1" fmla="*/ 0 h 29627"/>
                  <a:gd name="connsiteX2" fmla="*/ 0 w 25950"/>
                  <a:gd name="connsiteY2" fmla="*/ 29627 h 29627"/>
                </a:gdLst>
                <a:ahLst/>
                <a:cxnLst>
                  <a:cxn ang="0">
                    <a:pos x="connsiteX0" y="connsiteY0"/>
                  </a:cxn>
                  <a:cxn ang="0">
                    <a:pos x="connsiteX1" y="connsiteY1"/>
                  </a:cxn>
                  <a:cxn ang="0">
                    <a:pos x="connsiteX2" y="connsiteY2"/>
                  </a:cxn>
                </a:cxnLst>
                <a:rect l="l" t="t" r="r" b="b"/>
                <a:pathLst>
                  <a:path w="25950" h="29627">
                    <a:moveTo>
                      <a:pt x="25951" y="15344"/>
                    </a:moveTo>
                    <a:lnTo>
                      <a:pt x="636" y="0"/>
                    </a:lnTo>
                    <a:lnTo>
                      <a:pt x="0" y="29627"/>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8" name="Freeform: Shape 133">
                <a:extLst>
                  <a:ext uri="{FF2B5EF4-FFF2-40B4-BE49-F238E27FC236}">
                    <a16:creationId xmlns:a16="http://schemas.microsoft.com/office/drawing/2014/main" id="{68F42769-4039-440F-99F7-15875A2C79C9}"/>
                  </a:ext>
                </a:extLst>
              </p:cNvPr>
              <p:cNvSpPr/>
              <p:nvPr/>
            </p:nvSpPr>
            <p:spPr>
              <a:xfrm>
                <a:off x="1334037" y="2953895"/>
                <a:ext cx="8697" cy="20010"/>
              </a:xfrm>
              <a:custGeom>
                <a:avLst/>
                <a:gdLst>
                  <a:gd name="connsiteX0" fmla="*/ 8697 w 8697"/>
                  <a:gd name="connsiteY0" fmla="*/ 18667 h 20010"/>
                  <a:gd name="connsiteX1" fmla="*/ 4950 w 8697"/>
                  <a:gd name="connsiteY1" fmla="*/ 0 h 20010"/>
                  <a:gd name="connsiteX2" fmla="*/ 0 w 8697"/>
                  <a:gd name="connsiteY2" fmla="*/ 707 h 20010"/>
                  <a:gd name="connsiteX3" fmla="*/ 3889 w 8697"/>
                  <a:gd name="connsiteY3" fmla="*/ 20011 h 20010"/>
                  <a:gd name="connsiteX4" fmla="*/ 8697 w 8697"/>
                  <a:gd name="connsiteY4" fmla="*/ 18667 h 2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 h="20010">
                    <a:moveTo>
                      <a:pt x="8697" y="18667"/>
                    </a:moveTo>
                    <a:cubicBezTo>
                      <a:pt x="7071" y="12586"/>
                      <a:pt x="5798" y="6293"/>
                      <a:pt x="4950" y="0"/>
                    </a:cubicBezTo>
                    <a:lnTo>
                      <a:pt x="0" y="707"/>
                    </a:lnTo>
                    <a:cubicBezTo>
                      <a:pt x="919" y="7212"/>
                      <a:pt x="2192" y="13718"/>
                      <a:pt x="3889" y="20011"/>
                    </a:cubicBezTo>
                    <a:lnTo>
                      <a:pt x="8697" y="18667"/>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39" name="Freeform: Shape 134">
                <a:extLst>
                  <a:ext uri="{FF2B5EF4-FFF2-40B4-BE49-F238E27FC236}">
                    <a16:creationId xmlns:a16="http://schemas.microsoft.com/office/drawing/2014/main" id="{A97B11ED-D8EE-49B4-B33A-43056DED8CD8}"/>
                  </a:ext>
                </a:extLst>
              </p:cNvPr>
              <p:cNvSpPr/>
              <p:nvPr/>
            </p:nvSpPr>
            <p:spPr>
              <a:xfrm>
                <a:off x="1372221" y="2812546"/>
                <a:ext cx="17182" cy="17253"/>
              </a:xfrm>
              <a:custGeom>
                <a:avLst/>
                <a:gdLst>
                  <a:gd name="connsiteX0" fmla="*/ 10819 w 17182"/>
                  <a:gd name="connsiteY0" fmla="*/ 9758 h 17253"/>
                  <a:gd name="connsiteX1" fmla="*/ 17183 w 17182"/>
                  <a:gd name="connsiteY1" fmla="*/ 3748 h 17253"/>
                  <a:gd name="connsiteX2" fmla="*/ 13859 w 17182"/>
                  <a:gd name="connsiteY2" fmla="*/ 0 h 17253"/>
                  <a:gd name="connsiteX3" fmla="*/ 7283 w 17182"/>
                  <a:gd name="connsiteY3" fmla="*/ 6222 h 17253"/>
                  <a:gd name="connsiteX4" fmla="*/ 0 w 17182"/>
                  <a:gd name="connsiteY4" fmla="*/ 14001 h 17253"/>
                  <a:gd name="connsiteX5" fmla="*/ 3748 w 17182"/>
                  <a:gd name="connsiteY5" fmla="*/ 17253 h 17253"/>
                  <a:gd name="connsiteX6" fmla="*/ 10819 w 17182"/>
                  <a:gd name="connsiteY6" fmla="*/ 9758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2" h="17253">
                    <a:moveTo>
                      <a:pt x="10819" y="9758"/>
                    </a:moveTo>
                    <a:cubicBezTo>
                      <a:pt x="12869" y="7707"/>
                      <a:pt x="14991" y="5657"/>
                      <a:pt x="17183" y="3748"/>
                    </a:cubicBezTo>
                    <a:lnTo>
                      <a:pt x="13859" y="0"/>
                    </a:lnTo>
                    <a:cubicBezTo>
                      <a:pt x="11596" y="2051"/>
                      <a:pt x="9404" y="4101"/>
                      <a:pt x="7283" y="6222"/>
                    </a:cubicBezTo>
                    <a:cubicBezTo>
                      <a:pt x="4738" y="8768"/>
                      <a:pt x="2333" y="11314"/>
                      <a:pt x="0" y="14001"/>
                    </a:cubicBezTo>
                    <a:lnTo>
                      <a:pt x="3748" y="17253"/>
                    </a:lnTo>
                    <a:cubicBezTo>
                      <a:pt x="6010" y="14708"/>
                      <a:pt x="8344" y="12162"/>
                      <a:pt x="10819" y="9758"/>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0" name="Freeform: Shape 135">
                <a:extLst>
                  <a:ext uri="{FF2B5EF4-FFF2-40B4-BE49-F238E27FC236}">
                    <a16:creationId xmlns:a16="http://schemas.microsoft.com/office/drawing/2014/main" id="{05268189-1A3F-4441-A36C-E2FA74CF05DF}"/>
                  </a:ext>
                </a:extLst>
              </p:cNvPr>
              <p:cNvSpPr/>
              <p:nvPr/>
            </p:nvSpPr>
            <p:spPr>
              <a:xfrm>
                <a:off x="1350159" y="2842103"/>
                <a:ext cx="14142" cy="19162"/>
              </a:xfrm>
              <a:custGeom>
                <a:avLst/>
                <a:gdLst>
                  <a:gd name="connsiteX0" fmla="*/ 14142 w 14142"/>
                  <a:gd name="connsiteY0" fmla="*/ 2828 h 19162"/>
                  <a:gd name="connsiteX1" fmla="*/ 10041 w 14142"/>
                  <a:gd name="connsiteY1" fmla="*/ 0 h 19162"/>
                  <a:gd name="connsiteX2" fmla="*/ 0 w 14142"/>
                  <a:gd name="connsiteY2" fmla="*/ 16900 h 19162"/>
                  <a:gd name="connsiteX3" fmla="*/ 4384 w 14142"/>
                  <a:gd name="connsiteY3" fmla="*/ 19162 h 19162"/>
                  <a:gd name="connsiteX4" fmla="*/ 14142 w 14142"/>
                  <a:gd name="connsiteY4" fmla="*/ 2828 h 1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 h="19162">
                    <a:moveTo>
                      <a:pt x="14142" y="2828"/>
                    </a:moveTo>
                    <a:lnTo>
                      <a:pt x="10041" y="0"/>
                    </a:lnTo>
                    <a:cubicBezTo>
                      <a:pt x="6364" y="5374"/>
                      <a:pt x="2970" y="11101"/>
                      <a:pt x="0" y="16900"/>
                    </a:cubicBezTo>
                    <a:lnTo>
                      <a:pt x="4384" y="19162"/>
                    </a:lnTo>
                    <a:cubicBezTo>
                      <a:pt x="7283" y="13506"/>
                      <a:pt x="10536" y="7990"/>
                      <a:pt x="14142" y="2828"/>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1" name="Freeform: Shape 136">
                <a:extLst>
                  <a:ext uri="{FF2B5EF4-FFF2-40B4-BE49-F238E27FC236}">
                    <a16:creationId xmlns:a16="http://schemas.microsoft.com/office/drawing/2014/main" id="{EBADE134-F0E4-4EE9-AB7E-459962281F6A}"/>
                  </a:ext>
                </a:extLst>
              </p:cNvPr>
              <p:cNvSpPr/>
              <p:nvPr/>
            </p:nvSpPr>
            <p:spPr>
              <a:xfrm>
                <a:off x="1332482" y="2915288"/>
                <a:ext cx="5798" cy="19728"/>
              </a:xfrm>
              <a:custGeom>
                <a:avLst/>
                <a:gdLst>
                  <a:gd name="connsiteX0" fmla="*/ 4950 w 5798"/>
                  <a:gd name="connsiteY0" fmla="*/ 17041 h 19728"/>
                  <a:gd name="connsiteX1" fmla="*/ 5798 w 5798"/>
                  <a:gd name="connsiteY1" fmla="*/ 495 h 19728"/>
                  <a:gd name="connsiteX2" fmla="*/ 849 w 5798"/>
                  <a:gd name="connsiteY2" fmla="*/ 0 h 19728"/>
                  <a:gd name="connsiteX3" fmla="*/ 0 w 5798"/>
                  <a:gd name="connsiteY3" fmla="*/ 17112 h 19728"/>
                  <a:gd name="connsiteX4" fmla="*/ 0 w 5798"/>
                  <a:gd name="connsiteY4" fmla="*/ 19728 h 19728"/>
                  <a:gd name="connsiteX5" fmla="*/ 4950 w 5798"/>
                  <a:gd name="connsiteY5" fmla="*/ 19657 h 19728"/>
                  <a:gd name="connsiteX6" fmla="*/ 4950 w 5798"/>
                  <a:gd name="connsiteY6" fmla="*/ 17041 h 1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 h="19728">
                    <a:moveTo>
                      <a:pt x="4950" y="17041"/>
                    </a:moveTo>
                    <a:cubicBezTo>
                      <a:pt x="4950" y="11596"/>
                      <a:pt x="5233" y="6010"/>
                      <a:pt x="5798" y="495"/>
                    </a:cubicBezTo>
                    <a:lnTo>
                      <a:pt x="849" y="0"/>
                    </a:lnTo>
                    <a:cubicBezTo>
                      <a:pt x="283" y="5657"/>
                      <a:pt x="0" y="11384"/>
                      <a:pt x="0" y="17112"/>
                    </a:cubicBezTo>
                    <a:lnTo>
                      <a:pt x="0" y="19728"/>
                    </a:lnTo>
                    <a:lnTo>
                      <a:pt x="4950" y="19657"/>
                    </a:lnTo>
                    <a:lnTo>
                      <a:pt x="4950" y="17041"/>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2" name="Freeform: Shape 137">
                <a:extLst>
                  <a:ext uri="{FF2B5EF4-FFF2-40B4-BE49-F238E27FC236}">
                    <a16:creationId xmlns:a16="http://schemas.microsoft.com/office/drawing/2014/main" id="{2CE29DEA-049F-477C-8C6B-43E098A1713A}"/>
                  </a:ext>
                </a:extLst>
              </p:cNvPr>
              <p:cNvSpPr/>
              <p:nvPr/>
            </p:nvSpPr>
            <p:spPr>
              <a:xfrm>
                <a:off x="1336653" y="2877034"/>
                <a:ext cx="10252" cy="20010"/>
              </a:xfrm>
              <a:custGeom>
                <a:avLst/>
                <a:gdLst>
                  <a:gd name="connsiteX0" fmla="*/ 10253 w 10252"/>
                  <a:gd name="connsiteY0" fmla="*/ 1697 h 20010"/>
                  <a:gd name="connsiteX1" fmla="*/ 5586 w 10252"/>
                  <a:gd name="connsiteY1" fmla="*/ 0 h 20010"/>
                  <a:gd name="connsiteX2" fmla="*/ 0 w 10252"/>
                  <a:gd name="connsiteY2" fmla="*/ 18880 h 20010"/>
                  <a:gd name="connsiteX3" fmla="*/ 4808 w 10252"/>
                  <a:gd name="connsiteY3" fmla="*/ 20011 h 20010"/>
                  <a:gd name="connsiteX4" fmla="*/ 10253 w 10252"/>
                  <a:gd name="connsiteY4" fmla="*/ 1697 h 2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 h="20010">
                    <a:moveTo>
                      <a:pt x="10253" y="1697"/>
                    </a:moveTo>
                    <a:lnTo>
                      <a:pt x="5586" y="0"/>
                    </a:lnTo>
                    <a:cubicBezTo>
                      <a:pt x="3323" y="6152"/>
                      <a:pt x="1485" y="12516"/>
                      <a:pt x="0" y="18880"/>
                    </a:cubicBezTo>
                    <a:lnTo>
                      <a:pt x="4808" y="20011"/>
                    </a:lnTo>
                    <a:cubicBezTo>
                      <a:pt x="6222" y="13859"/>
                      <a:pt x="8061" y="7707"/>
                      <a:pt x="10253" y="1697"/>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3" name="Freeform: Shape 138">
                <a:extLst>
                  <a:ext uri="{FF2B5EF4-FFF2-40B4-BE49-F238E27FC236}">
                    <a16:creationId xmlns:a16="http://schemas.microsoft.com/office/drawing/2014/main" id="{C29A5979-2437-42C2-B93D-E3EBB90881EF}"/>
                  </a:ext>
                </a:extLst>
              </p:cNvPr>
              <p:cNvSpPr/>
              <p:nvPr/>
            </p:nvSpPr>
            <p:spPr>
              <a:xfrm>
                <a:off x="1513075" y="2773090"/>
                <a:ext cx="19940" cy="8555"/>
              </a:xfrm>
              <a:custGeom>
                <a:avLst/>
                <a:gdLst>
                  <a:gd name="connsiteX0" fmla="*/ 19940 w 19940"/>
                  <a:gd name="connsiteY0" fmla="*/ 3677 h 8555"/>
                  <a:gd name="connsiteX1" fmla="*/ 636 w 19940"/>
                  <a:gd name="connsiteY1" fmla="*/ 0 h 8555"/>
                  <a:gd name="connsiteX2" fmla="*/ 0 w 19940"/>
                  <a:gd name="connsiteY2" fmla="*/ 4950 h 8555"/>
                  <a:gd name="connsiteX3" fmla="*/ 18738 w 19940"/>
                  <a:gd name="connsiteY3" fmla="*/ 8556 h 8555"/>
                  <a:gd name="connsiteX4" fmla="*/ 19940 w 19940"/>
                  <a:gd name="connsiteY4" fmla="*/ 3677 h 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0" h="8555">
                    <a:moveTo>
                      <a:pt x="19940" y="3677"/>
                    </a:moveTo>
                    <a:cubicBezTo>
                      <a:pt x="13576" y="2051"/>
                      <a:pt x="7071" y="778"/>
                      <a:pt x="636" y="0"/>
                    </a:cubicBezTo>
                    <a:lnTo>
                      <a:pt x="0" y="4950"/>
                    </a:lnTo>
                    <a:cubicBezTo>
                      <a:pt x="6293" y="5728"/>
                      <a:pt x="12586" y="7000"/>
                      <a:pt x="18738" y="8556"/>
                    </a:cubicBezTo>
                    <a:lnTo>
                      <a:pt x="19940" y="3677"/>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4" name="Freeform: Shape 139">
                <a:extLst>
                  <a:ext uri="{FF2B5EF4-FFF2-40B4-BE49-F238E27FC236}">
                    <a16:creationId xmlns:a16="http://schemas.microsoft.com/office/drawing/2014/main" id="{E215EF6D-1C00-433E-91E1-D361FC20A88F}"/>
                  </a:ext>
                </a:extLst>
              </p:cNvPr>
              <p:cNvSpPr/>
              <p:nvPr/>
            </p:nvSpPr>
            <p:spPr>
              <a:xfrm>
                <a:off x="1401494" y="2790131"/>
                <a:ext cx="19091" cy="14354"/>
              </a:xfrm>
              <a:custGeom>
                <a:avLst/>
                <a:gdLst>
                  <a:gd name="connsiteX0" fmla="*/ 0 w 19091"/>
                  <a:gd name="connsiteY0" fmla="*/ 10253 h 14354"/>
                  <a:gd name="connsiteX1" fmla="*/ 2828 w 19091"/>
                  <a:gd name="connsiteY1" fmla="*/ 14354 h 14354"/>
                  <a:gd name="connsiteX2" fmla="*/ 19092 w 19091"/>
                  <a:gd name="connsiteY2" fmla="*/ 4455 h 14354"/>
                  <a:gd name="connsiteX3" fmla="*/ 16829 w 19091"/>
                  <a:gd name="connsiteY3" fmla="*/ 0 h 14354"/>
                  <a:gd name="connsiteX4" fmla="*/ 0 w 19091"/>
                  <a:gd name="connsiteY4" fmla="*/ 10253 h 1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91" h="14354">
                    <a:moveTo>
                      <a:pt x="0" y="10253"/>
                    </a:moveTo>
                    <a:lnTo>
                      <a:pt x="2828" y="14354"/>
                    </a:lnTo>
                    <a:cubicBezTo>
                      <a:pt x="8061" y="10748"/>
                      <a:pt x="13506" y="7425"/>
                      <a:pt x="19092" y="4455"/>
                    </a:cubicBezTo>
                    <a:lnTo>
                      <a:pt x="16829" y="0"/>
                    </a:lnTo>
                    <a:cubicBezTo>
                      <a:pt x="11031" y="3041"/>
                      <a:pt x="5374" y="6505"/>
                      <a:pt x="0" y="10253"/>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5" name="Freeform: Shape 140">
                <a:extLst>
                  <a:ext uri="{FF2B5EF4-FFF2-40B4-BE49-F238E27FC236}">
                    <a16:creationId xmlns:a16="http://schemas.microsoft.com/office/drawing/2014/main" id="{EF5C492A-C7B4-4F8E-929C-B60F318C9DEA}"/>
                  </a:ext>
                </a:extLst>
              </p:cNvPr>
              <p:cNvSpPr/>
              <p:nvPr/>
            </p:nvSpPr>
            <p:spPr>
              <a:xfrm>
                <a:off x="1474467" y="2771747"/>
                <a:ext cx="19657" cy="6010"/>
              </a:xfrm>
              <a:custGeom>
                <a:avLst/>
                <a:gdLst>
                  <a:gd name="connsiteX0" fmla="*/ 19587 w 19657"/>
                  <a:gd name="connsiteY0" fmla="*/ 4950 h 6010"/>
                  <a:gd name="connsiteX1" fmla="*/ 19657 w 19657"/>
                  <a:gd name="connsiteY1" fmla="*/ 0 h 6010"/>
                  <a:gd name="connsiteX2" fmla="*/ 18597 w 19657"/>
                  <a:gd name="connsiteY2" fmla="*/ 0 h 6010"/>
                  <a:gd name="connsiteX3" fmla="*/ 0 w 19657"/>
                  <a:gd name="connsiteY3" fmla="*/ 1061 h 6010"/>
                  <a:gd name="connsiteX4" fmla="*/ 566 w 19657"/>
                  <a:gd name="connsiteY4" fmla="*/ 6010 h 6010"/>
                  <a:gd name="connsiteX5" fmla="*/ 18597 w 19657"/>
                  <a:gd name="connsiteY5" fmla="*/ 4950 h 6010"/>
                  <a:gd name="connsiteX6" fmla="*/ 19587 w 19657"/>
                  <a:gd name="connsiteY6" fmla="*/ 4950 h 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7" h="6010">
                    <a:moveTo>
                      <a:pt x="19587" y="4950"/>
                    </a:moveTo>
                    <a:lnTo>
                      <a:pt x="19657" y="0"/>
                    </a:lnTo>
                    <a:lnTo>
                      <a:pt x="18597" y="0"/>
                    </a:lnTo>
                    <a:cubicBezTo>
                      <a:pt x="12374" y="0"/>
                      <a:pt x="6152" y="354"/>
                      <a:pt x="0" y="1061"/>
                    </a:cubicBezTo>
                    <a:lnTo>
                      <a:pt x="566" y="6010"/>
                    </a:lnTo>
                    <a:cubicBezTo>
                      <a:pt x="6505" y="5303"/>
                      <a:pt x="12586" y="4950"/>
                      <a:pt x="18597" y="4950"/>
                    </a:cubicBezTo>
                    <a:lnTo>
                      <a:pt x="19587" y="4950"/>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6" name="Freeform: Shape 141">
                <a:extLst>
                  <a:ext uri="{FF2B5EF4-FFF2-40B4-BE49-F238E27FC236}">
                    <a16:creationId xmlns:a16="http://schemas.microsoft.com/office/drawing/2014/main" id="{936E8D94-7A4E-4DA7-82CC-0A8155816BA4}"/>
                  </a:ext>
                </a:extLst>
              </p:cNvPr>
              <p:cNvSpPr/>
              <p:nvPr/>
            </p:nvSpPr>
            <p:spPr>
              <a:xfrm>
                <a:off x="1436284" y="2776272"/>
                <a:ext cx="20010" cy="10465"/>
              </a:xfrm>
              <a:custGeom>
                <a:avLst/>
                <a:gdLst>
                  <a:gd name="connsiteX0" fmla="*/ 18809 w 20010"/>
                  <a:gd name="connsiteY0" fmla="*/ 0 h 10465"/>
                  <a:gd name="connsiteX1" fmla="*/ 0 w 20010"/>
                  <a:gd name="connsiteY1" fmla="*/ 5798 h 10465"/>
                  <a:gd name="connsiteX2" fmla="*/ 1768 w 20010"/>
                  <a:gd name="connsiteY2" fmla="*/ 10465 h 10465"/>
                  <a:gd name="connsiteX3" fmla="*/ 20011 w 20010"/>
                  <a:gd name="connsiteY3" fmla="*/ 4879 h 10465"/>
                  <a:gd name="connsiteX4" fmla="*/ 18809 w 20010"/>
                  <a:gd name="connsiteY4" fmla="*/ 0 h 1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0" h="10465">
                    <a:moveTo>
                      <a:pt x="18809" y="0"/>
                    </a:moveTo>
                    <a:cubicBezTo>
                      <a:pt x="12445" y="1556"/>
                      <a:pt x="6081" y="3536"/>
                      <a:pt x="0" y="5798"/>
                    </a:cubicBezTo>
                    <a:lnTo>
                      <a:pt x="1768" y="10465"/>
                    </a:lnTo>
                    <a:cubicBezTo>
                      <a:pt x="7637" y="8202"/>
                      <a:pt x="13788" y="6364"/>
                      <a:pt x="20011" y="4879"/>
                    </a:cubicBezTo>
                    <a:lnTo>
                      <a:pt x="18809" y="0"/>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7" name="Freeform: Shape 142">
                <a:extLst>
                  <a:ext uri="{FF2B5EF4-FFF2-40B4-BE49-F238E27FC236}">
                    <a16:creationId xmlns:a16="http://schemas.microsoft.com/office/drawing/2014/main" id="{50990DB9-EDEF-49CA-B403-9BE5E6E2FC7B}"/>
                  </a:ext>
                </a:extLst>
              </p:cNvPr>
              <p:cNvSpPr/>
              <p:nvPr/>
            </p:nvSpPr>
            <p:spPr>
              <a:xfrm>
                <a:off x="1550056" y="2782919"/>
                <a:ext cx="11101" cy="8414"/>
              </a:xfrm>
              <a:custGeom>
                <a:avLst/>
                <a:gdLst>
                  <a:gd name="connsiteX0" fmla="*/ 0 w 11101"/>
                  <a:gd name="connsiteY0" fmla="*/ 4525 h 8414"/>
                  <a:gd name="connsiteX1" fmla="*/ 8980 w 11101"/>
                  <a:gd name="connsiteY1" fmla="*/ 8414 h 8414"/>
                  <a:gd name="connsiteX2" fmla="*/ 11101 w 11101"/>
                  <a:gd name="connsiteY2" fmla="*/ 3960 h 8414"/>
                  <a:gd name="connsiteX3" fmla="*/ 1838 w 11101"/>
                  <a:gd name="connsiteY3" fmla="*/ 0 h 8414"/>
                  <a:gd name="connsiteX4" fmla="*/ 0 w 11101"/>
                  <a:gd name="connsiteY4" fmla="*/ 4525 h 8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 h="8414">
                    <a:moveTo>
                      <a:pt x="0" y="4525"/>
                    </a:moveTo>
                    <a:cubicBezTo>
                      <a:pt x="3041" y="5728"/>
                      <a:pt x="6010" y="7000"/>
                      <a:pt x="8980" y="8414"/>
                    </a:cubicBezTo>
                    <a:lnTo>
                      <a:pt x="11101" y="3960"/>
                    </a:lnTo>
                    <a:cubicBezTo>
                      <a:pt x="8061" y="2546"/>
                      <a:pt x="4950" y="1202"/>
                      <a:pt x="1838" y="0"/>
                    </a:cubicBezTo>
                    <a:lnTo>
                      <a:pt x="0" y="4525"/>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8" name="Freeform: Shape 143">
                <a:extLst>
                  <a:ext uri="{FF2B5EF4-FFF2-40B4-BE49-F238E27FC236}">
                    <a16:creationId xmlns:a16="http://schemas.microsoft.com/office/drawing/2014/main" id="{0C020446-7198-40A7-ADCE-4B7CAC7EAF07}"/>
                  </a:ext>
                </a:extLst>
              </p:cNvPr>
              <p:cNvSpPr/>
              <p:nvPr/>
            </p:nvSpPr>
            <p:spPr>
              <a:xfrm>
                <a:off x="1335663" y="2989604"/>
                <a:ext cx="26021" cy="29698"/>
              </a:xfrm>
              <a:custGeom>
                <a:avLst/>
                <a:gdLst>
                  <a:gd name="connsiteX0" fmla="*/ 0 w 26021"/>
                  <a:gd name="connsiteY0" fmla="*/ 14283 h 29698"/>
                  <a:gd name="connsiteX1" fmla="*/ 25314 w 26021"/>
                  <a:gd name="connsiteY1" fmla="*/ 29698 h 29698"/>
                  <a:gd name="connsiteX2" fmla="*/ 26021 w 26021"/>
                  <a:gd name="connsiteY2" fmla="*/ 0 h 29698"/>
                </a:gdLst>
                <a:ahLst/>
                <a:cxnLst>
                  <a:cxn ang="0">
                    <a:pos x="connsiteX0" y="connsiteY0"/>
                  </a:cxn>
                  <a:cxn ang="0">
                    <a:pos x="connsiteX1" y="connsiteY1"/>
                  </a:cxn>
                  <a:cxn ang="0">
                    <a:pos x="connsiteX2" y="connsiteY2"/>
                  </a:cxn>
                </a:cxnLst>
                <a:rect l="l" t="t" r="r" b="b"/>
                <a:pathLst>
                  <a:path w="26021" h="29698">
                    <a:moveTo>
                      <a:pt x="0" y="14283"/>
                    </a:moveTo>
                    <a:lnTo>
                      <a:pt x="25314" y="29698"/>
                    </a:lnTo>
                    <a:lnTo>
                      <a:pt x="26021" y="0"/>
                    </a:ln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49" name="Freeform: Shape 144">
                <a:extLst>
                  <a:ext uri="{FF2B5EF4-FFF2-40B4-BE49-F238E27FC236}">
                    <a16:creationId xmlns:a16="http://schemas.microsoft.com/office/drawing/2014/main" id="{611FA517-C561-454D-912E-8B433963DE1A}"/>
                  </a:ext>
                </a:extLst>
              </p:cNvPr>
              <p:cNvSpPr/>
              <p:nvPr/>
            </p:nvSpPr>
            <p:spPr>
              <a:xfrm>
                <a:off x="1362972" y="3022640"/>
                <a:ext cx="50811" cy="50811"/>
              </a:xfrm>
              <a:custGeom>
                <a:avLst/>
                <a:gdLst>
                  <a:gd name="connsiteX0" fmla="*/ 23602 w 50811"/>
                  <a:gd name="connsiteY0" fmla="*/ 56 h 50811"/>
                  <a:gd name="connsiteX1" fmla="*/ 6208 w 50811"/>
                  <a:gd name="connsiteY1" fmla="*/ 8753 h 50811"/>
                  <a:gd name="connsiteX2" fmla="*/ 56 w 50811"/>
                  <a:gd name="connsiteY2" fmla="*/ 27209 h 50811"/>
                  <a:gd name="connsiteX3" fmla="*/ 8753 w 50811"/>
                  <a:gd name="connsiteY3" fmla="*/ 44603 h 50811"/>
                  <a:gd name="connsiteX4" fmla="*/ 27209 w 50811"/>
                  <a:gd name="connsiteY4" fmla="*/ 50755 h 50811"/>
                  <a:gd name="connsiteX5" fmla="*/ 44603 w 50811"/>
                  <a:gd name="connsiteY5" fmla="*/ 42058 h 50811"/>
                  <a:gd name="connsiteX6" fmla="*/ 50755 w 50811"/>
                  <a:gd name="connsiteY6" fmla="*/ 23602 h 50811"/>
                  <a:gd name="connsiteX7" fmla="*/ 42058 w 50811"/>
                  <a:gd name="connsiteY7" fmla="*/ 6208 h 50811"/>
                  <a:gd name="connsiteX8" fmla="*/ 23602 w 50811"/>
                  <a:gd name="connsiteY8" fmla="*/ 56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11" h="50811">
                    <a:moveTo>
                      <a:pt x="23602" y="56"/>
                    </a:moveTo>
                    <a:cubicBezTo>
                      <a:pt x="17097" y="551"/>
                      <a:pt x="10804" y="3450"/>
                      <a:pt x="6208" y="8753"/>
                    </a:cubicBezTo>
                    <a:cubicBezTo>
                      <a:pt x="1612" y="14057"/>
                      <a:pt x="-368" y="20703"/>
                      <a:pt x="56" y="27209"/>
                    </a:cubicBezTo>
                    <a:cubicBezTo>
                      <a:pt x="551" y="33714"/>
                      <a:pt x="3450" y="40007"/>
                      <a:pt x="8753" y="44603"/>
                    </a:cubicBezTo>
                    <a:cubicBezTo>
                      <a:pt x="14057" y="49199"/>
                      <a:pt x="20703" y="51179"/>
                      <a:pt x="27209" y="50755"/>
                    </a:cubicBezTo>
                    <a:cubicBezTo>
                      <a:pt x="33714" y="50260"/>
                      <a:pt x="40007" y="47361"/>
                      <a:pt x="44603" y="42058"/>
                    </a:cubicBezTo>
                    <a:cubicBezTo>
                      <a:pt x="49199" y="36754"/>
                      <a:pt x="51179" y="30108"/>
                      <a:pt x="50755" y="23602"/>
                    </a:cubicBezTo>
                    <a:cubicBezTo>
                      <a:pt x="50260" y="17097"/>
                      <a:pt x="47361" y="10804"/>
                      <a:pt x="42058" y="6208"/>
                    </a:cubicBezTo>
                    <a:cubicBezTo>
                      <a:pt x="36754" y="1612"/>
                      <a:pt x="30108" y="-368"/>
                      <a:pt x="23602" y="56"/>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50" name="Freeform: Shape 145">
                <a:extLst>
                  <a:ext uri="{FF2B5EF4-FFF2-40B4-BE49-F238E27FC236}">
                    <a16:creationId xmlns:a16="http://schemas.microsoft.com/office/drawing/2014/main" id="{1C6AF1A5-25E3-4EB9-A62B-45C7C2050CB8}"/>
                  </a:ext>
                </a:extLst>
              </p:cNvPr>
              <p:cNvSpPr/>
              <p:nvPr/>
            </p:nvSpPr>
            <p:spPr>
              <a:xfrm>
                <a:off x="1568526" y="2794106"/>
                <a:ext cx="50811" cy="50811"/>
              </a:xfrm>
              <a:custGeom>
                <a:avLst/>
                <a:gdLst>
                  <a:gd name="connsiteX0" fmla="*/ 23602 w 50811"/>
                  <a:gd name="connsiteY0" fmla="*/ 56 h 50811"/>
                  <a:gd name="connsiteX1" fmla="*/ 6208 w 50811"/>
                  <a:gd name="connsiteY1" fmla="*/ 8753 h 50811"/>
                  <a:gd name="connsiteX2" fmla="*/ 56 w 50811"/>
                  <a:gd name="connsiteY2" fmla="*/ 27209 h 50811"/>
                  <a:gd name="connsiteX3" fmla="*/ 8753 w 50811"/>
                  <a:gd name="connsiteY3" fmla="*/ 44603 h 50811"/>
                  <a:gd name="connsiteX4" fmla="*/ 27209 w 50811"/>
                  <a:gd name="connsiteY4" fmla="*/ 50755 h 50811"/>
                  <a:gd name="connsiteX5" fmla="*/ 44603 w 50811"/>
                  <a:gd name="connsiteY5" fmla="*/ 42058 h 50811"/>
                  <a:gd name="connsiteX6" fmla="*/ 50755 w 50811"/>
                  <a:gd name="connsiteY6" fmla="*/ 23602 h 50811"/>
                  <a:gd name="connsiteX7" fmla="*/ 42058 w 50811"/>
                  <a:gd name="connsiteY7" fmla="*/ 6208 h 50811"/>
                  <a:gd name="connsiteX8" fmla="*/ 23602 w 50811"/>
                  <a:gd name="connsiteY8" fmla="*/ 56 h 5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11" h="50811">
                    <a:moveTo>
                      <a:pt x="23602" y="56"/>
                    </a:moveTo>
                    <a:cubicBezTo>
                      <a:pt x="17097" y="551"/>
                      <a:pt x="10804" y="3450"/>
                      <a:pt x="6208" y="8753"/>
                    </a:cubicBezTo>
                    <a:cubicBezTo>
                      <a:pt x="1612" y="14057"/>
                      <a:pt x="-368" y="20703"/>
                      <a:pt x="56" y="27209"/>
                    </a:cubicBezTo>
                    <a:cubicBezTo>
                      <a:pt x="551" y="33714"/>
                      <a:pt x="3450" y="40007"/>
                      <a:pt x="8753" y="44603"/>
                    </a:cubicBezTo>
                    <a:cubicBezTo>
                      <a:pt x="14057" y="49199"/>
                      <a:pt x="20703" y="51179"/>
                      <a:pt x="27209" y="50755"/>
                    </a:cubicBezTo>
                    <a:cubicBezTo>
                      <a:pt x="33714" y="50331"/>
                      <a:pt x="40007" y="47361"/>
                      <a:pt x="44603" y="42058"/>
                    </a:cubicBezTo>
                    <a:cubicBezTo>
                      <a:pt x="49199" y="36754"/>
                      <a:pt x="51179" y="30108"/>
                      <a:pt x="50755" y="23602"/>
                    </a:cubicBezTo>
                    <a:cubicBezTo>
                      <a:pt x="50260" y="17097"/>
                      <a:pt x="47361" y="10804"/>
                      <a:pt x="42058" y="6208"/>
                    </a:cubicBezTo>
                    <a:cubicBezTo>
                      <a:pt x="36684" y="1612"/>
                      <a:pt x="30037" y="-368"/>
                      <a:pt x="23602" y="56"/>
                    </a:cubicBezTo>
                    <a:close/>
                  </a:path>
                </a:pathLst>
              </a:custGeom>
              <a:grpFill/>
              <a:ln w="698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sp>
        <p:nvSpPr>
          <p:cNvPr id="859" name="テキスト ボックス 858">
            <a:extLst>
              <a:ext uri="{FF2B5EF4-FFF2-40B4-BE49-F238E27FC236}">
                <a16:creationId xmlns:a16="http://schemas.microsoft.com/office/drawing/2014/main" id="{6B603F75-7EB9-4C87-A555-BE595B067BFA}"/>
              </a:ext>
            </a:extLst>
          </p:cNvPr>
          <p:cNvSpPr txBox="1"/>
          <p:nvPr/>
        </p:nvSpPr>
        <p:spPr>
          <a:xfrm>
            <a:off x="877954" y="2689979"/>
            <a:ext cx="938077" cy="276999"/>
          </a:xfrm>
          <a:prstGeom prst="rect">
            <a:avLst/>
          </a:prstGeom>
          <a:noFill/>
        </p:spPr>
        <p:txBody>
          <a:bodyPr wrap="non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カタログ管理</a:t>
            </a:r>
          </a:p>
        </p:txBody>
      </p:sp>
      <p:grpSp>
        <p:nvGrpSpPr>
          <p:cNvPr id="860" name="Group 41">
            <a:extLst>
              <a:ext uri="{FF2B5EF4-FFF2-40B4-BE49-F238E27FC236}">
                <a16:creationId xmlns:a16="http://schemas.microsoft.com/office/drawing/2014/main" id="{9D663356-0BF7-4859-A229-E554FF7A652C}"/>
              </a:ext>
            </a:extLst>
          </p:cNvPr>
          <p:cNvGrpSpPr/>
          <p:nvPr/>
        </p:nvGrpSpPr>
        <p:grpSpPr>
          <a:xfrm>
            <a:off x="2354665" y="2716873"/>
            <a:ext cx="550269" cy="316828"/>
            <a:chOff x="7834158" y="139539"/>
            <a:chExt cx="590664" cy="321553"/>
          </a:xfrm>
        </p:grpSpPr>
        <p:pic>
          <p:nvPicPr>
            <p:cNvPr id="861" name="Graphic 87">
              <a:extLst>
                <a:ext uri="{FF2B5EF4-FFF2-40B4-BE49-F238E27FC236}">
                  <a16:creationId xmlns:a16="http://schemas.microsoft.com/office/drawing/2014/main" id="{BD23821C-BB35-4CDD-AD77-581DD41627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7236" y="230862"/>
              <a:ext cx="128174" cy="128174"/>
            </a:xfrm>
            <a:prstGeom prst="rect">
              <a:avLst/>
            </a:prstGeom>
          </p:spPr>
        </p:pic>
        <p:pic>
          <p:nvPicPr>
            <p:cNvPr id="862" name="Graphic 88">
              <a:extLst>
                <a:ext uri="{FF2B5EF4-FFF2-40B4-BE49-F238E27FC236}">
                  <a16:creationId xmlns:a16="http://schemas.microsoft.com/office/drawing/2014/main" id="{A819864A-C932-40CD-997B-A6E2BE3AAC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6847" y="139539"/>
              <a:ext cx="128174" cy="128174"/>
            </a:xfrm>
            <a:prstGeom prst="rect">
              <a:avLst/>
            </a:prstGeom>
          </p:spPr>
        </p:pic>
        <p:grpSp>
          <p:nvGrpSpPr>
            <p:cNvPr id="863" name="Graphic 106">
              <a:extLst>
                <a:ext uri="{FF2B5EF4-FFF2-40B4-BE49-F238E27FC236}">
                  <a16:creationId xmlns:a16="http://schemas.microsoft.com/office/drawing/2014/main" id="{E2ECAC9D-9884-40DA-96ED-332C8E154B86}"/>
                </a:ext>
              </a:extLst>
            </p:cNvPr>
            <p:cNvGrpSpPr/>
            <p:nvPr/>
          </p:nvGrpSpPr>
          <p:grpSpPr>
            <a:xfrm>
              <a:off x="8183478" y="142872"/>
              <a:ext cx="121054" cy="121053"/>
              <a:chOff x="5862300" y="3149014"/>
              <a:chExt cx="278019" cy="278019"/>
            </a:xfrm>
            <a:solidFill>
              <a:srgbClr val="FA4515"/>
            </a:solidFill>
          </p:grpSpPr>
          <p:grpSp>
            <p:nvGrpSpPr>
              <p:cNvPr id="888" name="Graphic 106">
                <a:extLst>
                  <a:ext uri="{FF2B5EF4-FFF2-40B4-BE49-F238E27FC236}">
                    <a16:creationId xmlns:a16="http://schemas.microsoft.com/office/drawing/2014/main" id="{31582436-691D-4A65-80DB-A939C7C09AFE}"/>
                  </a:ext>
                </a:extLst>
              </p:cNvPr>
              <p:cNvGrpSpPr/>
              <p:nvPr/>
            </p:nvGrpSpPr>
            <p:grpSpPr>
              <a:xfrm>
                <a:off x="5915614" y="3217047"/>
                <a:ext cx="179895" cy="207860"/>
                <a:chOff x="5915614" y="3217047"/>
                <a:chExt cx="179895" cy="207860"/>
              </a:xfrm>
              <a:grpFill/>
            </p:grpSpPr>
            <p:sp>
              <p:nvSpPr>
                <p:cNvPr id="890" name="Freeform: Shape 116">
                  <a:extLst>
                    <a:ext uri="{FF2B5EF4-FFF2-40B4-BE49-F238E27FC236}">
                      <a16:creationId xmlns:a16="http://schemas.microsoft.com/office/drawing/2014/main" id="{D455EE54-01B0-46A0-B87C-439269EB39ED}"/>
                    </a:ext>
                  </a:extLst>
                </p:cNvPr>
                <p:cNvSpPr/>
                <p:nvPr/>
              </p:nvSpPr>
              <p:spPr>
                <a:xfrm>
                  <a:off x="5955518" y="3217047"/>
                  <a:ext cx="98124" cy="98124"/>
                </a:xfrm>
                <a:custGeom>
                  <a:avLst/>
                  <a:gdLst>
                    <a:gd name="connsiteX0" fmla="*/ 51679 w 98124"/>
                    <a:gd name="connsiteY0" fmla="*/ 103521 h 98124"/>
                    <a:gd name="connsiteX1" fmla="*/ 103358 w 98124"/>
                    <a:gd name="connsiteY1" fmla="*/ 51842 h 98124"/>
                    <a:gd name="connsiteX2" fmla="*/ 51679 w 98124"/>
                    <a:gd name="connsiteY2" fmla="*/ 0 h 98124"/>
                    <a:gd name="connsiteX3" fmla="*/ 0 w 98124"/>
                    <a:gd name="connsiteY3" fmla="*/ 51679 h 98124"/>
                    <a:gd name="connsiteX4" fmla="*/ 51679 w 98124"/>
                    <a:gd name="connsiteY4" fmla="*/ 103521 h 98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4" h="98124">
                      <a:moveTo>
                        <a:pt x="51679" y="103521"/>
                      </a:moveTo>
                      <a:cubicBezTo>
                        <a:pt x="80135" y="103521"/>
                        <a:pt x="103358" y="80298"/>
                        <a:pt x="103358" y="51842"/>
                      </a:cubicBezTo>
                      <a:cubicBezTo>
                        <a:pt x="103358" y="23386"/>
                        <a:pt x="80135" y="0"/>
                        <a:pt x="51679" y="0"/>
                      </a:cubicBezTo>
                      <a:cubicBezTo>
                        <a:pt x="23223" y="0"/>
                        <a:pt x="0" y="23223"/>
                        <a:pt x="0" y="51679"/>
                      </a:cubicBezTo>
                      <a:cubicBezTo>
                        <a:pt x="0" y="80135"/>
                        <a:pt x="23223" y="103521"/>
                        <a:pt x="51679" y="103521"/>
                      </a:cubicBezTo>
                      <a:close/>
                    </a:path>
                  </a:pathLst>
                </a:custGeom>
                <a:solidFill>
                  <a:srgbClr val="FA4515"/>
                </a:solidFill>
                <a:ln w="1587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91" name="Freeform: Shape 117">
                  <a:extLst>
                    <a:ext uri="{FF2B5EF4-FFF2-40B4-BE49-F238E27FC236}">
                      <a16:creationId xmlns:a16="http://schemas.microsoft.com/office/drawing/2014/main" id="{877BE65E-6258-4ADD-9639-8907759FE87B}"/>
                    </a:ext>
                  </a:extLst>
                </p:cNvPr>
                <p:cNvSpPr/>
                <p:nvPr/>
              </p:nvSpPr>
              <p:spPr>
                <a:xfrm>
                  <a:off x="5915614" y="3343137"/>
                  <a:ext cx="179895" cy="81770"/>
                </a:xfrm>
                <a:custGeom>
                  <a:avLst/>
                  <a:gdLst>
                    <a:gd name="connsiteX0" fmla="*/ 143752 w 179894"/>
                    <a:gd name="connsiteY0" fmla="*/ 0 h 81770"/>
                    <a:gd name="connsiteX1" fmla="*/ 119875 w 179894"/>
                    <a:gd name="connsiteY1" fmla="*/ 0 h 81770"/>
                    <a:gd name="connsiteX2" fmla="*/ 91583 w 179894"/>
                    <a:gd name="connsiteY2" fmla="*/ 20770 h 81770"/>
                    <a:gd name="connsiteX3" fmla="*/ 63290 w 179894"/>
                    <a:gd name="connsiteY3" fmla="*/ 0 h 81770"/>
                    <a:gd name="connsiteX4" fmla="*/ 39577 w 179894"/>
                    <a:gd name="connsiteY4" fmla="*/ 0 h 81770"/>
                    <a:gd name="connsiteX5" fmla="*/ 39577 w 179894"/>
                    <a:gd name="connsiteY5" fmla="*/ 0 h 81770"/>
                    <a:gd name="connsiteX6" fmla="*/ 0 w 179894"/>
                    <a:gd name="connsiteY6" fmla="*/ 32217 h 81770"/>
                    <a:gd name="connsiteX7" fmla="*/ 981 w 179894"/>
                    <a:gd name="connsiteY7" fmla="*/ 50861 h 81770"/>
                    <a:gd name="connsiteX8" fmla="*/ 91583 w 179894"/>
                    <a:gd name="connsiteY8" fmla="*/ 85859 h 81770"/>
                    <a:gd name="connsiteX9" fmla="*/ 182184 w 179894"/>
                    <a:gd name="connsiteY9" fmla="*/ 50698 h 81770"/>
                    <a:gd name="connsiteX10" fmla="*/ 183165 w 179894"/>
                    <a:gd name="connsiteY10" fmla="*/ 32217 h 81770"/>
                    <a:gd name="connsiteX11" fmla="*/ 143752 w 179894"/>
                    <a:gd name="connsiteY11" fmla="*/ 0 h 8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894" h="81770">
                      <a:moveTo>
                        <a:pt x="143752" y="0"/>
                      </a:moveTo>
                      <a:lnTo>
                        <a:pt x="119875" y="0"/>
                      </a:lnTo>
                      <a:lnTo>
                        <a:pt x="91583" y="20770"/>
                      </a:lnTo>
                      <a:lnTo>
                        <a:pt x="63290" y="0"/>
                      </a:lnTo>
                      <a:lnTo>
                        <a:pt x="39577" y="0"/>
                      </a:lnTo>
                      <a:lnTo>
                        <a:pt x="39577" y="0"/>
                      </a:lnTo>
                      <a:cubicBezTo>
                        <a:pt x="24695" y="0"/>
                        <a:pt x="0" y="6869"/>
                        <a:pt x="0" y="32217"/>
                      </a:cubicBezTo>
                      <a:lnTo>
                        <a:pt x="981" y="50861"/>
                      </a:lnTo>
                      <a:cubicBezTo>
                        <a:pt x="25022" y="72612"/>
                        <a:pt x="56585" y="85859"/>
                        <a:pt x="91583" y="85859"/>
                      </a:cubicBezTo>
                      <a:cubicBezTo>
                        <a:pt x="126580" y="85859"/>
                        <a:pt x="158144" y="72448"/>
                        <a:pt x="182184" y="50698"/>
                      </a:cubicBezTo>
                      <a:lnTo>
                        <a:pt x="183165" y="32217"/>
                      </a:lnTo>
                      <a:cubicBezTo>
                        <a:pt x="183165" y="6705"/>
                        <a:pt x="158307" y="0"/>
                        <a:pt x="143752" y="0"/>
                      </a:cubicBezTo>
                      <a:close/>
                    </a:path>
                  </a:pathLst>
                </a:custGeom>
                <a:solidFill>
                  <a:srgbClr val="FA4515"/>
                </a:solidFill>
                <a:ln w="1587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889" name="Freeform: Shape 115">
                <a:extLst>
                  <a:ext uri="{FF2B5EF4-FFF2-40B4-BE49-F238E27FC236}">
                    <a16:creationId xmlns:a16="http://schemas.microsoft.com/office/drawing/2014/main" id="{D419E70D-CA38-4BF2-BA8E-E22C2861145F}"/>
                  </a:ext>
                </a:extLst>
              </p:cNvPr>
              <p:cNvSpPr/>
              <p:nvPr/>
            </p:nvSpPr>
            <p:spPr>
              <a:xfrm>
                <a:off x="5862300" y="3149014"/>
                <a:ext cx="278019" cy="278019"/>
              </a:xfrm>
              <a:custGeom>
                <a:avLst/>
                <a:gdLst>
                  <a:gd name="connsiteX0" fmla="*/ 144897 w 278018"/>
                  <a:gd name="connsiteY0" fmla="*/ 289794 h 278018"/>
                  <a:gd name="connsiteX1" fmla="*/ 0 w 278018"/>
                  <a:gd name="connsiteY1" fmla="*/ 144897 h 278018"/>
                  <a:gd name="connsiteX2" fmla="*/ 144897 w 278018"/>
                  <a:gd name="connsiteY2" fmla="*/ 0 h 278018"/>
                  <a:gd name="connsiteX3" fmla="*/ 289794 w 278018"/>
                  <a:gd name="connsiteY3" fmla="*/ 144897 h 278018"/>
                  <a:gd name="connsiteX4" fmla="*/ 144897 w 278018"/>
                  <a:gd name="connsiteY4" fmla="*/ 289794 h 278018"/>
                  <a:gd name="connsiteX5" fmla="*/ 144897 w 278018"/>
                  <a:gd name="connsiteY5" fmla="*/ 19625 h 278018"/>
                  <a:gd name="connsiteX6" fmla="*/ 19625 w 278018"/>
                  <a:gd name="connsiteY6" fmla="*/ 144897 h 278018"/>
                  <a:gd name="connsiteX7" fmla="*/ 144897 w 278018"/>
                  <a:gd name="connsiteY7" fmla="*/ 270169 h 278018"/>
                  <a:gd name="connsiteX8" fmla="*/ 270169 w 278018"/>
                  <a:gd name="connsiteY8" fmla="*/ 144897 h 278018"/>
                  <a:gd name="connsiteX9" fmla="*/ 144897 w 278018"/>
                  <a:gd name="connsiteY9" fmla="*/ 19625 h 27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018" h="278018">
                    <a:moveTo>
                      <a:pt x="144897" y="289794"/>
                    </a:moveTo>
                    <a:cubicBezTo>
                      <a:pt x="64926" y="289794"/>
                      <a:pt x="0" y="224868"/>
                      <a:pt x="0" y="144897"/>
                    </a:cubicBezTo>
                    <a:cubicBezTo>
                      <a:pt x="0" y="64926"/>
                      <a:pt x="64926" y="0"/>
                      <a:pt x="144897" y="0"/>
                    </a:cubicBezTo>
                    <a:cubicBezTo>
                      <a:pt x="224868" y="0"/>
                      <a:pt x="289794" y="64926"/>
                      <a:pt x="289794" y="144897"/>
                    </a:cubicBezTo>
                    <a:cubicBezTo>
                      <a:pt x="289794" y="224868"/>
                      <a:pt x="224705" y="289794"/>
                      <a:pt x="144897" y="289794"/>
                    </a:cubicBezTo>
                    <a:close/>
                    <a:moveTo>
                      <a:pt x="144897" y="19625"/>
                    </a:moveTo>
                    <a:cubicBezTo>
                      <a:pt x="75883" y="19625"/>
                      <a:pt x="19625" y="75883"/>
                      <a:pt x="19625" y="144897"/>
                    </a:cubicBezTo>
                    <a:cubicBezTo>
                      <a:pt x="19625" y="213911"/>
                      <a:pt x="75719" y="270169"/>
                      <a:pt x="144897" y="270169"/>
                    </a:cubicBezTo>
                    <a:cubicBezTo>
                      <a:pt x="214075" y="270169"/>
                      <a:pt x="270169" y="214075"/>
                      <a:pt x="270169" y="144897"/>
                    </a:cubicBezTo>
                    <a:cubicBezTo>
                      <a:pt x="270169" y="75719"/>
                      <a:pt x="213911" y="19625"/>
                      <a:pt x="144897" y="19625"/>
                    </a:cubicBezTo>
                    <a:close/>
                  </a:path>
                </a:pathLst>
              </a:custGeom>
              <a:solidFill>
                <a:srgbClr val="001A44"/>
              </a:solidFill>
              <a:ln w="1587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64" name="Group 90">
              <a:extLst>
                <a:ext uri="{FF2B5EF4-FFF2-40B4-BE49-F238E27FC236}">
                  <a16:creationId xmlns:a16="http://schemas.microsoft.com/office/drawing/2014/main" id="{AE9A2AF7-E003-48E4-9B5C-35CE4428807B}"/>
                </a:ext>
              </a:extLst>
            </p:cNvPr>
            <p:cNvGrpSpPr/>
            <p:nvPr/>
          </p:nvGrpSpPr>
          <p:grpSpPr>
            <a:xfrm>
              <a:off x="7998183" y="339563"/>
              <a:ext cx="328920" cy="121529"/>
              <a:chOff x="4802313" y="3398637"/>
              <a:chExt cx="755439" cy="279111"/>
            </a:xfrm>
            <a:solidFill>
              <a:srgbClr val="001A44"/>
            </a:solidFill>
          </p:grpSpPr>
          <p:sp>
            <p:nvSpPr>
              <p:cNvPr id="885" name="Freeform: Shape 111">
                <a:extLst>
                  <a:ext uri="{FF2B5EF4-FFF2-40B4-BE49-F238E27FC236}">
                    <a16:creationId xmlns:a16="http://schemas.microsoft.com/office/drawing/2014/main" id="{A58EE336-07CD-41A9-A24A-164747D3ACAD}"/>
                  </a:ext>
                </a:extLst>
              </p:cNvPr>
              <p:cNvSpPr/>
              <p:nvPr/>
            </p:nvSpPr>
            <p:spPr>
              <a:xfrm>
                <a:off x="5490899" y="3594182"/>
                <a:ext cx="66853" cy="83566"/>
              </a:xfrm>
              <a:custGeom>
                <a:avLst/>
                <a:gdLst>
                  <a:gd name="connsiteX0" fmla="*/ 76881 w 66853"/>
                  <a:gd name="connsiteY0" fmla="*/ 43454 h 83566"/>
                  <a:gd name="connsiteX1" fmla="*/ 0 w 66853"/>
                  <a:gd name="connsiteY1" fmla="*/ 88580 h 83566"/>
                  <a:gd name="connsiteX2" fmla="*/ 0 w 66853"/>
                  <a:gd name="connsiteY2" fmla="*/ 0 h 83566"/>
                </a:gdLst>
                <a:ahLst/>
                <a:cxnLst>
                  <a:cxn ang="0">
                    <a:pos x="connsiteX0" y="connsiteY0"/>
                  </a:cxn>
                  <a:cxn ang="0">
                    <a:pos x="connsiteX1" y="connsiteY1"/>
                  </a:cxn>
                  <a:cxn ang="0">
                    <a:pos x="connsiteX2" y="connsiteY2"/>
                  </a:cxn>
                </a:cxnLst>
                <a:rect l="l" t="t" r="r" b="b"/>
                <a:pathLst>
                  <a:path w="66853" h="83566">
                    <a:moveTo>
                      <a:pt x="76881" y="43454"/>
                    </a:moveTo>
                    <a:lnTo>
                      <a:pt x="0" y="88580"/>
                    </a:lnTo>
                    <a:lnTo>
                      <a:pt x="0" y="0"/>
                    </a:lnTo>
                    <a:close/>
                  </a:path>
                </a:pathLst>
              </a:custGeom>
              <a:grpFill/>
              <a:ln w="1669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86" name="Freeform: Shape 112">
                <a:extLst>
                  <a:ext uri="{FF2B5EF4-FFF2-40B4-BE49-F238E27FC236}">
                    <a16:creationId xmlns:a16="http://schemas.microsoft.com/office/drawing/2014/main" id="{8DCB4189-868C-4544-BB51-289C556C474C}"/>
                  </a:ext>
                </a:extLst>
              </p:cNvPr>
              <p:cNvSpPr/>
              <p:nvPr/>
            </p:nvSpPr>
            <p:spPr>
              <a:xfrm>
                <a:off x="5325438" y="3398637"/>
                <a:ext cx="83566" cy="66853"/>
              </a:xfrm>
              <a:custGeom>
                <a:avLst/>
                <a:gdLst>
                  <a:gd name="connsiteX0" fmla="*/ 43454 w 83566"/>
                  <a:gd name="connsiteY0" fmla="*/ 0 h 66853"/>
                  <a:gd name="connsiteX1" fmla="*/ 88580 w 83566"/>
                  <a:gd name="connsiteY1" fmla="*/ 76881 h 66853"/>
                  <a:gd name="connsiteX2" fmla="*/ 0 w 83566"/>
                  <a:gd name="connsiteY2" fmla="*/ 76881 h 66853"/>
                </a:gdLst>
                <a:ahLst/>
                <a:cxnLst>
                  <a:cxn ang="0">
                    <a:pos x="connsiteX0" y="connsiteY0"/>
                  </a:cxn>
                  <a:cxn ang="0">
                    <a:pos x="connsiteX1" y="connsiteY1"/>
                  </a:cxn>
                  <a:cxn ang="0">
                    <a:pos x="connsiteX2" y="connsiteY2"/>
                  </a:cxn>
                </a:cxnLst>
                <a:rect l="l" t="t" r="r" b="b"/>
                <a:pathLst>
                  <a:path w="83566" h="66853">
                    <a:moveTo>
                      <a:pt x="43454" y="0"/>
                    </a:moveTo>
                    <a:lnTo>
                      <a:pt x="88580" y="76881"/>
                    </a:lnTo>
                    <a:lnTo>
                      <a:pt x="0" y="76881"/>
                    </a:lnTo>
                    <a:close/>
                  </a:path>
                </a:pathLst>
              </a:custGeom>
              <a:grpFill/>
              <a:ln w="1669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87" name="Freeform: Shape 113">
                <a:extLst>
                  <a:ext uri="{FF2B5EF4-FFF2-40B4-BE49-F238E27FC236}">
                    <a16:creationId xmlns:a16="http://schemas.microsoft.com/office/drawing/2014/main" id="{EFF98B9B-143C-4135-BED2-6ACDA7AADF2A}"/>
                  </a:ext>
                </a:extLst>
              </p:cNvPr>
              <p:cNvSpPr/>
              <p:nvPr/>
            </p:nvSpPr>
            <p:spPr>
              <a:xfrm>
                <a:off x="4802313" y="3594182"/>
                <a:ext cx="66853" cy="83566"/>
              </a:xfrm>
              <a:custGeom>
                <a:avLst/>
                <a:gdLst>
                  <a:gd name="connsiteX0" fmla="*/ 0 w 66853"/>
                  <a:gd name="connsiteY0" fmla="*/ 43454 h 83566"/>
                  <a:gd name="connsiteX1" fmla="*/ 76881 w 66853"/>
                  <a:gd name="connsiteY1" fmla="*/ 0 h 83566"/>
                  <a:gd name="connsiteX2" fmla="*/ 76881 w 66853"/>
                  <a:gd name="connsiteY2" fmla="*/ 88580 h 83566"/>
                </a:gdLst>
                <a:ahLst/>
                <a:cxnLst>
                  <a:cxn ang="0">
                    <a:pos x="connsiteX0" y="connsiteY0"/>
                  </a:cxn>
                  <a:cxn ang="0">
                    <a:pos x="connsiteX1" y="connsiteY1"/>
                  </a:cxn>
                  <a:cxn ang="0">
                    <a:pos x="connsiteX2" y="connsiteY2"/>
                  </a:cxn>
                </a:cxnLst>
                <a:rect l="l" t="t" r="r" b="b"/>
                <a:pathLst>
                  <a:path w="66853" h="83566">
                    <a:moveTo>
                      <a:pt x="0" y="43454"/>
                    </a:moveTo>
                    <a:lnTo>
                      <a:pt x="76881" y="0"/>
                    </a:lnTo>
                    <a:lnTo>
                      <a:pt x="76881" y="88580"/>
                    </a:lnTo>
                    <a:close/>
                  </a:path>
                </a:pathLst>
              </a:custGeom>
              <a:grpFill/>
              <a:ln w="1669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65" name="Graphic 274">
              <a:extLst>
                <a:ext uri="{FF2B5EF4-FFF2-40B4-BE49-F238E27FC236}">
                  <a16:creationId xmlns:a16="http://schemas.microsoft.com/office/drawing/2014/main" id="{C7ED7A14-BF04-432B-AE49-C5E8209576E3}"/>
                </a:ext>
              </a:extLst>
            </p:cNvPr>
            <p:cNvGrpSpPr/>
            <p:nvPr/>
          </p:nvGrpSpPr>
          <p:grpSpPr>
            <a:xfrm>
              <a:off x="8298641" y="230913"/>
              <a:ext cx="126181" cy="126181"/>
              <a:chOff x="4690711" y="6197347"/>
              <a:chExt cx="122351" cy="122351"/>
            </a:xfrm>
            <a:solidFill>
              <a:srgbClr val="001A44"/>
            </a:solidFill>
          </p:grpSpPr>
          <p:sp>
            <p:nvSpPr>
              <p:cNvPr id="883" name="Freeform: Shape 109">
                <a:extLst>
                  <a:ext uri="{FF2B5EF4-FFF2-40B4-BE49-F238E27FC236}">
                    <a16:creationId xmlns:a16="http://schemas.microsoft.com/office/drawing/2014/main" id="{F1786A04-61D2-48AB-A8D6-910F76F3DBA3}"/>
                  </a:ext>
                </a:extLst>
              </p:cNvPr>
              <p:cNvSpPr/>
              <p:nvPr/>
            </p:nvSpPr>
            <p:spPr>
              <a:xfrm>
                <a:off x="4730067" y="6226070"/>
                <a:ext cx="43637" cy="43637"/>
              </a:xfrm>
              <a:custGeom>
                <a:avLst/>
                <a:gdLst>
                  <a:gd name="connsiteX0" fmla="*/ 21819 w 43637"/>
                  <a:gd name="connsiteY0" fmla="*/ 0 h 43637"/>
                  <a:gd name="connsiteX1" fmla="*/ 0 w 43637"/>
                  <a:gd name="connsiteY1" fmla="*/ 21819 h 43637"/>
                  <a:gd name="connsiteX2" fmla="*/ 21819 w 43637"/>
                  <a:gd name="connsiteY2" fmla="*/ 43638 h 43637"/>
                  <a:gd name="connsiteX3" fmla="*/ 43638 w 43637"/>
                  <a:gd name="connsiteY3" fmla="*/ 21819 h 43637"/>
                  <a:gd name="connsiteX4" fmla="*/ 21819 w 43637"/>
                  <a:gd name="connsiteY4" fmla="*/ 0 h 4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37" h="43637">
                    <a:moveTo>
                      <a:pt x="21819" y="0"/>
                    </a:moveTo>
                    <a:cubicBezTo>
                      <a:pt x="9805" y="0"/>
                      <a:pt x="0" y="9805"/>
                      <a:pt x="0" y="21819"/>
                    </a:cubicBezTo>
                    <a:cubicBezTo>
                      <a:pt x="0" y="33833"/>
                      <a:pt x="9736" y="43638"/>
                      <a:pt x="21819" y="43638"/>
                    </a:cubicBezTo>
                    <a:cubicBezTo>
                      <a:pt x="33833" y="43638"/>
                      <a:pt x="43638" y="33833"/>
                      <a:pt x="43638" y="21819"/>
                    </a:cubicBezTo>
                    <a:cubicBezTo>
                      <a:pt x="43638" y="9805"/>
                      <a:pt x="33833" y="0"/>
                      <a:pt x="21819" y="0"/>
                    </a:cubicBezTo>
                    <a:close/>
                  </a:path>
                </a:pathLst>
              </a:custGeom>
              <a:grpFill/>
              <a:ln w="6879"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84" name="Freeform: Shape 110">
                <a:extLst>
                  <a:ext uri="{FF2B5EF4-FFF2-40B4-BE49-F238E27FC236}">
                    <a16:creationId xmlns:a16="http://schemas.microsoft.com/office/drawing/2014/main" id="{79AFF967-A63C-4159-AF75-810FBEC202A2}"/>
                  </a:ext>
                </a:extLst>
              </p:cNvPr>
              <p:cNvSpPr/>
              <p:nvPr/>
            </p:nvSpPr>
            <p:spPr>
              <a:xfrm>
                <a:off x="4690711" y="6197347"/>
                <a:ext cx="122351" cy="122351"/>
              </a:xfrm>
              <a:custGeom>
                <a:avLst/>
                <a:gdLst>
                  <a:gd name="connsiteX0" fmla="*/ 61176 w 122351"/>
                  <a:gd name="connsiteY0" fmla="*/ 0 h 122351"/>
                  <a:gd name="connsiteX1" fmla="*/ 0 w 122351"/>
                  <a:gd name="connsiteY1" fmla="*/ 61176 h 122351"/>
                  <a:gd name="connsiteX2" fmla="*/ 61176 w 122351"/>
                  <a:gd name="connsiteY2" fmla="*/ 122352 h 122351"/>
                  <a:gd name="connsiteX3" fmla="*/ 122352 w 122351"/>
                  <a:gd name="connsiteY3" fmla="*/ 61176 h 122351"/>
                  <a:gd name="connsiteX4" fmla="*/ 61176 w 122351"/>
                  <a:gd name="connsiteY4" fmla="*/ 0 h 122351"/>
                  <a:gd name="connsiteX5" fmla="*/ 99773 w 122351"/>
                  <a:gd name="connsiteY5" fmla="*/ 97218 h 122351"/>
                  <a:gd name="connsiteX6" fmla="*/ 99842 w 122351"/>
                  <a:gd name="connsiteY6" fmla="*/ 95630 h 122351"/>
                  <a:gd name="connsiteX7" fmla="*/ 83202 w 122351"/>
                  <a:gd name="connsiteY7" fmla="*/ 81959 h 122351"/>
                  <a:gd name="connsiteX8" fmla="*/ 73121 w 122351"/>
                  <a:gd name="connsiteY8" fmla="*/ 81959 h 122351"/>
                  <a:gd name="connsiteX9" fmla="*/ 61176 w 122351"/>
                  <a:gd name="connsiteY9" fmla="*/ 90728 h 122351"/>
                  <a:gd name="connsiteX10" fmla="*/ 49231 w 122351"/>
                  <a:gd name="connsiteY10" fmla="*/ 81959 h 122351"/>
                  <a:gd name="connsiteX11" fmla="*/ 39219 w 122351"/>
                  <a:gd name="connsiteY11" fmla="*/ 81959 h 122351"/>
                  <a:gd name="connsiteX12" fmla="*/ 39219 w 122351"/>
                  <a:gd name="connsiteY12" fmla="*/ 81959 h 122351"/>
                  <a:gd name="connsiteX13" fmla="*/ 22509 w 122351"/>
                  <a:gd name="connsiteY13" fmla="*/ 95561 h 122351"/>
                  <a:gd name="connsiteX14" fmla="*/ 22578 w 122351"/>
                  <a:gd name="connsiteY14" fmla="*/ 97218 h 122351"/>
                  <a:gd name="connsiteX15" fmla="*/ 8286 w 122351"/>
                  <a:gd name="connsiteY15" fmla="*/ 61176 h 122351"/>
                  <a:gd name="connsiteX16" fmla="*/ 61176 w 122351"/>
                  <a:gd name="connsiteY16" fmla="*/ 8286 h 122351"/>
                  <a:gd name="connsiteX17" fmla="*/ 114066 w 122351"/>
                  <a:gd name="connsiteY17" fmla="*/ 61176 h 122351"/>
                  <a:gd name="connsiteX18" fmla="*/ 99773 w 122351"/>
                  <a:gd name="connsiteY18" fmla="*/ 97218 h 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51" h="122351">
                    <a:moveTo>
                      <a:pt x="61176" y="0"/>
                    </a:moveTo>
                    <a:cubicBezTo>
                      <a:pt x="27412" y="0"/>
                      <a:pt x="0" y="27412"/>
                      <a:pt x="0" y="61176"/>
                    </a:cubicBezTo>
                    <a:cubicBezTo>
                      <a:pt x="0" y="94940"/>
                      <a:pt x="27412" y="122352"/>
                      <a:pt x="61176" y="122352"/>
                    </a:cubicBezTo>
                    <a:cubicBezTo>
                      <a:pt x="94940" y="122352"/>
                      <a:pt x="122352" y="94940"/>
                      <a:pt x="122352" y="61176"/>
                    </a:cubicBezTo>
                    <a:cubicBezTo>
                      <a:pt x="122352" y="27412"/>
                      <a:pt x="94871" y="0"/>
                      <a:pt x="61176" y="0"/>
                    </a:cubicBezTo>
                    <a:close/>
                    <a:moveTo>
                      <a:pt x="99773" y="97218"/>
                    </a:moveTo>
                    <a:lnTo>
                      <a:pt x="99842" y="95630"/>
                    </a:lnTo>
                    <a:cubicBezTo>
                      <a:pt x="99842" y="84859"/>
                      <a:pt x="89347" y="81959"/>
                      <a:pt x="83202" y="81959"/>
                    </a:cubicBezTo>
                    <a:lnTo>
                      <a:pt x="73121" y="81959"/>
                    </a:lnTo>
                    <a:lnTo>
                      <a:pt x="61176" y="90728"/>
                    </a:lnTo>
                    <a:lnTo>
                      <a:pt x="49231" y="81959"/>
                    </a:lnTo>
                    <a:lnTo>
                      <a:pt x="39219" y="81959"/>
                    </a:lnTo>
                    <a:lnTo>
                      <a:pt x="39219" y="81959"/>
                    </a:lnTo>
                    <a:cubicBezTo>
                      <a:pt x="32936" y="81959"/>
                      <a:pt x="22509" y="84859"/>
                      <a:pt x="22509" y="95561"/>
                    </a:cubicBezTo>
                    <a:lnTo>
                      <a:pt x="22578" y="97218"/>
                    </a:lnTo>
                    <a:cubicBezTo>
                      <a:pt x="13740" y="87759"/>
                      <a:pt x="8286" y="75123"/>
                      <a:pt x="8286" y="61176"/>
                    </a:cubicBezTo>
                    <a:cubicBezTo>
                      <a:pt x="8286" y="32038"/>
                      <a:pt x="31969" y="8286"/>
                      <a:pt x="61176" y="8286"/>
                    </a:cubicBezTo>
                    <a:cubicBezTo>
                      <a:pt x="90383" y="8286"/>
                      <a:pt x="114066" y="32038"/>
                      <a:pt x="114066" y="61176"/>
                    </a:cubicBezTo>
                    <a:cubicBezTo>
                      <a:pt x="114066" y="75123"/>
                      <a:pt x="108611" y="87759"/>
                      <a:pt x="99773" y="97218"/>
                    </a:cubicBezTo>
                    <a:close/>
                  </a:path>
                </a:pathLst>
              </a:custGeom>
              <a:grpFill/>
              <a:ln w="6879"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66" name="Graphic 275">
              <a:extLst>
                <a:ext uri="{FF2B5EF4-FFF2-40B4-BE49-F238E27FC236}">
                  <a16:creationId xmlns:a16="http://schemas.microsoft.com/office/drawing/2014/main" id="{76F9C17E-9808-42F1-9E9C-98262E551910}"/>
                </a:ext>
              </a:extLst>
            </p:cNvPr>
            <p:cNvGrpSpPr/>
            <p:nvPr/>
          </p:nvGrpSpPr>
          <p:grpSpPr>
            <a:xfrm>
              <a:off x="7834158" y="230913"/>
              <a:ext cx="126181" cy="126181"/>
              <a:chOff x="4240324" y="6197347"/>
              <a:chExt cx="122351" cy="122351"/>
            </a:xfrm>
            <a:solidFill>
              <a:srgbClr val="001A44"/>
            </a:solidFill>
          </p:grpSpPr>
          <p:sp>
            <p:nvSpPr>
              <p:cNvPr id="881" name="Freeform: Shape 107">
                <a:extLst>
                  <a:ext uri="{FF2B5EF4-FFF2-40B4-BE49-F238E27FC236}">
                    <a16:creationId xmlns:a16="http://schemas.microsoft.com/office/drawing/2014/main" id="{1A85AC7B-D995-4AEA-8D53-6E552D13B568}"/>
                  </a:ext>
                </a:extLst>
              </p:cNvPr>
              <p:cNvSpPr/>
              <p:nvPr/>
            </p:nvSpPr>
            <p:spPr>
              <a:xfrm>
                <a:off x="4279680" y="6226070"/>
                <a:ext cx="43637" cy="43637"/>
              </a:xfrm>
              <a:custGeom>
                <a:avLst/>
                <a:gdLst>
                  <a:gd name="connsiteX0" fmla="*/ 21819 w 43637"/>
                  <a:gd name="connsiteY0" fmla="*/ 0 h 43637"/>
                  <a:gd name="connsiteX1" fmla="*/ 0 w 43637"/>
                  <a:gd name="connsiteY1" fmla="*/ 21819 h 43637"/>
                  <a:gd name="connsiteX2" fmla="*/ 21819 w 43637"/>
                  <a:gd name="connsiteY2" fmla="*/ 43638 h 43637"/>
                  <a:gd name="connsiteX3" fmla="*/ 43638 w 43637"/>
                  <a:gd name="connsiteY3" fmla="*/ 21819 h 43637"/>
                  <a:gd name="connsiteX4" fmla="*/ 21819 w 43637"/>
                  <a:gd name="connsiteY4" fmla="*/ 0 h 4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37" h="43637">
                    <a:moveTo>
                      <a:pt x="21819" y="0"/>
                    </a:moveTo>
                    <a:cubicBezTo>
                      <a:pt x="9805" y="0"/>
                      <a:pt x="0" y="9805"/>
                      <a:pt x="0" y="21819"/>
                    </a:cubicBezTo>
                    <a:cubicBezTo>
                      <a:pt x="0" y="33833"/>
                      <a:pt x="9736" y="43638"/>
                      <a:pt x="21819" y="43638"/>
                    </a:cubicBezTo>
                    <a:cubicBezTo>
                      <a:pt x="33833" y="43638"/>
                      <a:pt x="43638" y="33833"/>
                      <a:pt x="43638" y="21819"/>
                    </a:cubicBezTo>
                    <a:cubicBezTo>
                      <a:pt x="43638" y="9805"/>
                      <a:pt x="33833" y="0"/>
                      <a:pt x="21819" y="0"/>
                    </a:cubicBezTo>
                    <a:close/>
                  </a:path>
                </a:pathLst>
              </a:custGeom>
              <a:grpFill/>
              <a:ln w="6879"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82" name="Freeform: Shape 108">
                <a:extLst>
                  <a:ext uri="{FF2B5EF4-FFF2-40B4-BE49-F238E27FC236}">
                    <a16:creationId xmlns:a16="http://schemas.microsoft.com/office/drawing/2014/main" id="{389A8973-C735-4788-830D-3BAE1254F82C}"/>
                  </a:ext>
                </a:extLst>
              </p:cNvPr>
              <p:cNvSpPr/>
              <p:nvPr/>
            </p:nvSpPr>
            <p:spPr>
              <a:xfrm>
                <a:off x="4240324" y="6197347"/>
                <a:ext cx="122351" cy="122351"/>
              </a:xfrm>
              <a:custGeom>
                <a:avLst/>
                <a:gdLst>
                  <a:gd name="connsiteX0" fmla="*/ 61176 w 122351"/>
                  <a:gd name="connsiteY0" fmla="*/ 0 h 122351"/>
                  <a:gd name="connsiteX1" fmla="*/ 0 w 122351"/>
                  <a:gd name="connsiteY1" fmla="*/ 61176 h 122351"/>
                  <a:gd name="connsiteX2" fmla="*/ 61176 w 122351"/>
                  <a:gd name="connsiteY2" fmla="*/ 122352 h 122351"/>
                  <a:gd name="connsiteX3" fmla="*/ 122352 w 122351"/>
                  <a:gd name="connsiteY3" fmla="*/ 61176 h 122351"/>
                  <a:gd name="connsiteX4" fmla="*/ 61176 w 122351"/>
                  <a:gd name="connsiteY4" fmla="*/ 0 h 122351"/>
                  <a:gd name="connsiteX5" fmla="*/ 99773 w 122351"/>
                  <a:gd name="connsiteY5" fmla="*/ 97218 h 122351"/>
                  <a:gd name="connsiteX6" fmla="*/ 99842 w 122351"/>
                  <a:gd name="connsiteY6" fmla="*/ 95630 h 122351"/>
                  <a:gd name="connsiteX7" fmla="*/ 83202 w 122351"/>
                  <a:gd name="connsiteY7" fmla="*/ 81959 h 122351"/>
                  <a:gd name="connsiteX8" fmla="*/ 73121 w 122351"/>
                  <a:gd name="connsiteY8" fmla="*/ 81959 h 122351"/>
                  <a:gd name="connsiteX9" fmla="*/ 61176 w 122351"/>
                  <a:gd name="connsiteY9" fmla="*/ 90728 h 122351"/>
                  <a:gd name="connsiteX10" fmla="*/ 49231 w 122351"/>
                  <a:gd name="connsiteY10" fmla="*/ 81959 h 122351"/>
                  <a:gd name="connsiteX11" fmla="*/ 39219 w 122351"/>
                  <a:gd name="connsiteY11" fmla="*/ 81959 h 122351"/>
                  <a:gd name="connsiteX12" fmla="*/ 39219 w 122351"/>
                  <a:gd name="connsiteY12" fmla="*/ 81959 h 122351"/>
                  <a:gd name="connsiteX13" fmla="*/ 22509 w 122351"/>
                  <a:gd name="connsiteY13" fmla="*/ 95561 h 122351"/>
                  <a:gd name="connsiteX14" fmla="*/ 22578 w 122351"/>
                  <a:gd name="connsiteY14" fmla="*/ 97218 h 122351"/>
                  <a:gd name="connsiteX15" fmla="*/ 8286 w 122351"/>
                  <a:gd name="connsiteY15" fmla="*/ 61176 h 122351"/>
                  <a:gd name="connsiteX16" fmla="*/ 61176 w 122351"/>
                  <a:gd name="connsiteY16" fmla="*/ 8286 h 122351"/>
                  <a:gd name="connsiteX17" fmla="*/ 114066 w 122351"/>
                  <a:gd name="connsiteY17" fmla="*/ 61176 h 122351"/>
                  <a:gd name="connsiteX18" fmla="*/ 99773 w 122351"/>
                  <a:gd name="connsiteY18" fmla="*/ 97218 h 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51" h="122351">
                    <a:moveTo>
                      <a:pt x="61176" y="0"/>
                    </a:moveTo>
                    <a:cubicBezTo>
                      <a:pt x="27412" y="0"/>
                      <a:pt x="0" y="27412"/>
                      <a:pt x="0" y="61176"/>
                    </a:cubicBezTo>
                    <a:cubicBezTo>
                      <a:pt x="0" y="94940"/>
                      <a:pt x="27412" y="122352"/>
                      <a:pt x="61176" y="122352"/>
                    </a:cubicBezTo>
                    <a:cubicBezTo>
                      <a:pt x="94940" y="122352"/>
                      <a:pt x="122352" y="94940"/>
                      <a:pt x="122352" y="61176"/>
                    </a:cubicBezTo>
                    <a:cubicBezTo>
                      <a:pt x="122352" y="27412"/>
                      <a:pt x="94871" y="0"/>
                      <a:pt x="61176" y="0"/>
                    </a:cubicBezTo>
                    <a:close/>
                    <a:moveTo>
                      <a:pt x="99773" y="97218"/>
                    </a:moveTo>
                    <a:lnTo>
                      <a:pt x="99842" y="95630"/>
                    </a:lnTo>
                    <a:cubicBezTo>
                      <a:pt x="99842" y="84859"/>
                      <a:pt x="89347" y="81959"/>
                      <a:pt x="83202" y="81959"/>
                    </a:cubicBezTo>
                    <a:lnTo>
                      <a:pt x="73121" y="81959"/>
                    </a:lnTo>
                    <a:lnTo>
                      <a:pt x="61176" y="90728"/>
                    </a:lnTo>
                    <a:lnTo>
                      <a:pt x="49231" y="81959"/>
                    </a:lnTo>
                    <a:lnTo>
                      <a:pt x="39219" y="81959"/>
                    </a:lnTo>
                    <a:lnTo>
                      <a:pt x="39219" y="81959"/>
                    </a:lnTo>
                    <a:cubicBezTo>
                      <a:pt x="32936" y="81959"/>
                      <a:pt x="22509" y="84859"/>
                      <a:pt x="22509" y="95561"/>
                    </a:cubicBezTo>
                    <a:lnTo>
                      <a:pt x="22578" y="97218"/>
                    </a:lnTo>
                    <a:cubicBezTo>
                      <a:pt x="13740" y="87759"/>
                      <a:pt x="8286" y="75123"/>
                      <a:pt x="8286" y="61176"/>
                    </a:cubicBezTo>
                    <a:cubicBezTo>
                      <a:pt x="8286" y="32038"/>
                      <a:pt x="31969" y="8286"/>
                      <a:pt x="61176" y="8286"/>
                    </a:cubicBezTo>
                    <a:cubicBezTo>
                      <a:pt x="90383" y="8286"/>
                      <a:pt x="114066" y="32038"/>
                      <a:pt x="114066" y="61176"/>
                    </a:cubicBezTo>
                    <a:cubicBezTo>
                      <a:pt x="114066" y="75123"/>
                      <a:pt x="108611" y="87759"/>
                      <a:pt x="99773" y="97218"/>
                    </a:cubicBezTo>
                    <a:close/>
                  </a:path>
                </a:pathLst>
              </a:custGeom>
              <a:grpFill/>
              <a:ln w="6879"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67" name="Graphic 279">
              <a:extLst>
                <a:ext uri="{FF2B5EF4-FFF2-40B4-BE49-F238E27FC236}">
                  <a16:creationId xmlns:a16="http://schemas.microsoft.com/office/drawing/2014/main" id="{4F63FE93-7681-45EF-8144-5AB02A4BA6E8}"/>
                </a:ext>
              </a:extLst>
            </p:cNvPr>
            <p:cNvGrpSpPr/>
            <p:nvPr/>
          </p:nvGrpSpPr>
          <p:grpSpPr>
            <a:xfrm>
              <a:off x="7879225" y="277814"/>
              <a:ext cx="501048" cy="171399"/>
              <a:chOff x="4284068" y="6242837"/>
              <a:chExt cx="485846" cy="166198"/>
            </a:xfrm>
            <a:solidFill>
              <a:srgbClr val="001A44"/>
            </a:solidFill>
          </p:grpSpPr>
          <p:grpSp>
            <p:nvGrpSpPr>
              <p:cNvPr id="868" name="Graphic 279">
                <a:extLst>
                  <a:ext uri="{FF2B5EF4-FFF2-40B4-BE49-F238E27FC236}">
                    <a16:creationId xmlns:a16="http://schemas.microsoft.com/office/drawing/2014/main" id="{671255CF-B7B4-490A-B8F3-454BEE105224}"/>
                  </a:ext>
                </a:extLst>
              </p:cNvPr>
              <p:cNvGrpSpPr/>
              <p:nvPr/>
            </p:nvGrpSpPr>
            <p:grpSpPr>
              <a:xfrm>
                <a:off x="4284068" y="6338825"/>
                <a:ext cx="485846" cy="70210"/>
                <a:chOff x="4284068" y="6338825"/>
                <a:chExt cx="485846" cy="70210"/>
              </a:xfrm>
              <a:grpFill/>
            </p:grpSpPr>
            <p:sp>
              <p:nvSpPr>
                <p:cNvPr id="874" name="Freeform: Shape 100">
                  <a:extLst>
                    <a:ext uri="{FF2B5EF4-FFF2-40B4-BE49-F238E27FC236}">
                      <a16:creationId xmlns:a16="http://schemas.microsoft.com/office/drawing/2014/main" id="{D0AB7C42-E7BA-468F-8E7F-B9DAE6FF614F}"/>
                    </a:ext>
                  </a:extLst>
                </p:cNvPr>
                <p:cNvSpPr/>
                <p:nvPr/>
              </p:nvSpPr>
              <p:spPr>
                <a:xfrm>
                  <a:off x="4752777" y="6352867"/>
                  <a:ext cx="6264" cy="12457"/>
                </a:xfrm>
                <a:custGeom>
                  <a:avLst/>
                  <a:gdLst>
                    <a:gd name="connsiteX0" fmla="*/ 0 w 6264"/>
                    <a:gd name="connsiteY0" fmla="*/ 0 h 12457"/>
                    <a:gd name="connsiteX1" fmla="*/ 6265 w 6264"/>
                    <a:gd name="connsiteY1" fmla="*/ 0 h 12457"/>
                    <a:gd name="connsiteX2" fmla="*/ 6265 w 6264"/>
                    <a:gd name="connsiteY2" fmla="*/ 12458 h 12457"/>
                    <a:gd name="connsiteX3" fmla="*/ 0 w 6264"/>
                    <a:gd name="connsiteY3" fmla="*/ 12458 h 12457"/>
                  </a:gdLst>
                  <a:ahLst/>
                  <a:cxnLst>
                    <a:cxn ang="0">
                      <a:pos x="connsiteX0" y="connsiteY0"/>
                    </a:cxn>
                    <a:cxn ang="0">
                      <a:pos x="connsiteX1" y="connsiteY1"/>
                    </a:cxn>
                    <a:cxn ang="0">
                      <a:pos x="connsiteX2" y="connsiteY2"/>
                    </a:cxn>
                    <a:cxn ang="0">
                      <a:pos x="connsiteX3" y="connsiteY3"/>
                    </a:cxn>
                  </a:cxnLst>
                  <a:rect l="l" t="t" r="r" b="b"/>
                  <a:pathLst>
                    <a:path w="6264" h="12457">
                      <a:moveTo>
                        <a:pt x="0" y="0"/>
                      </a:moveTo>
                      <a:lnTo>
                        <a:pt x="6265" y="0"/>
                      </a:lnTo>
                      <a:lnTo>
                        <a:pt x="6265" y="12458"/>
                      </a:lnTo>
                      <a:lnTo>
                        <a:pt x="0" y="12458"/>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5" name="Freeform: Shape 101">
                  <a:extLst>
                    <a:ext uri="{FF2B5EF4-FFF2-40B4-BE49-F238E27FC236}">
                      <a16:creationId xmlns:a16="http://schemas.microsoft.com/office/drawing/2014/main" id="{46AC6583-CF23-49D2-81BB-B1347ED5644B}"/>
                    </a:ext>
                  </a:extLst>
                </p:cNvPr>
                <p:cNvSpPr/>
                <p:nvPr/>
              </p:nvSpPr>
              <p:spPr>
                <a:xfrm>
                  <a:off x="4743415" y="6393481"/>
                  <a:ext cx="15554" cy="15554"/>
                </a:xfrm>
                <a:custGeom>
                  <a:avLst/>
                  <a:gdLst>
                    <a:gd name="connsiteX0" fmla="*/ 15554 w 15554"/>
                    <a:gd name="connsiteY0" fmla="*/ 15554 h 15554"/>
                    <a:gd name="connsiteX1" fmla="*/ 0 w 15554"/>
                    <a:gd name="connsiteY1" fmla="*/ 15554 h 15554"/>
                    <a:gd name="connsiteX2" fmla="*/ 0 w 15554"/>
                    <a:gd name="connsiteY2" fmla="*/ 9361 h 15554"/>
                    <a:gd name="connsiteX3" fmla="*/ 9361 w 15554"/>
                    <a:gd name="connsiteY3" fmla="*/ 9361 h 15554"/>
                    <a:gd name="connsiteX4" fmla="*/ 9361 w 15554"/>
                    <a:gd name="connsiteY4" fmla="*/ 0 h 15554"/>
                    <a:gd name="connsiteX5" fmla="*/ 15554 w 15554"/>
                    <a:gd name="connsiteY5" fmla="*/ 0 h 1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4" h="15554">
                      <a:moveTo>
                        <a:pt x="15554" y="15554"/>
                      </a:moveTo>
                      <a:lnTo>
                        <a:pt x="0" y="15554"/>
                      </a:lnTo>
                      <a:lnTo>
                        <a:pt x="0" y="9361"/>
                      </a:lnTo>
                      <a:lnTo>
                        <a:pt x="9361" y="9361"/>
                      </a:lnTo>
                      <a:lnTo>
                        <a:pt x="9361" y="0"/>
                      </a:lnTo>
                      <a:lnTo>
                        <a:pt x="15554" y="0"/>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6" name="Freeform: Shape 102">
                  <a:extLst>
                    <a:ext uri="{FF2B5EF4-FFF2-40B4-BE49-F238E27FC236}">
                      <a16:creationId xmlns:a16="http://schemas.microsoft.com/office/drawing/2014/main" id="{1C40D710-63BA-4EE4-9236-38F691DC0819}"/>
                    </a:ext>
                  </a:extLst>
                </p:cNvPr>
                <p:cNvSpPr/>
                <p:nvPr/>
              </p:nvSpPr>
              <p:spPr>
                <a:xfrm>
                  <a:off x="4341891" y="6402770"/>
                  <a:ext cx="370200" cy="6264"/>
                </a:xfrm>
                <a:custGeom>
                  <a:avLst/>
                  <a:gdLst>
                    <a:gd name="connsiteX0" fmla="*/ 370200 w 370200"/>
                    <a:gd name="connsiteY0" fmla="*/ 6265 h 6264"/>
                    <a:gd name="connsiteX1" fmla="*/ 344133 w 370200"/>
                    <a:gd name="connsiteY1" fmla="*/ 6265 h 6264"/>
                    <a:gd name="connsiteX2" fmla="*/ 344133 w 370200"/>
                    <a:gd name="connsiteY2" fmla="*/ 0 h 6264"/>
                    <a:gd name="connsiteX3" fmla="*/ 370200 w 370200"/>
                    <a:gd name="connsiteY3" fmla="*/ 0 h 6264"/>
                    <a:gd name="connsiteX4" fmla="*/ 370200 w 370200"/>
                    <a:gd name="connsiteY4" fmla="*/ 6265 h 6264"/>
                    <a:gd name="connsiteX5" fmla="*/ 312881 w 370200"/>
                    <a:gd name="connsiteY5" fmla="*/ 6265 h 6264"/>
                    <a:gd name="connsiteX6" fmla="*/ 286813 w 370200"/>
                    <a:gd name="connsiteY6" fmla="*/ 6265 h 6264"/>
                    <a:gd name="connsiteX7" fmla="*/ 286813 w 370200"/>
                    <a:gd name="connsiteY7" fmla="*/ 0 h 6264"/>
                    <a:gd name="connsiteX8" fmla="*/ 312881 w 370200"/>
                    <a:gd name="connsiteY8" fmla="*/ 0 h 6264"/>
                    <a:gd name="connsiteX9" fmla="*/ 312881 w 370200"/>
                    <a:gd name="connsiteY9" fmla="*/ 6265 h 6264"/>
                    <a:gd name="connsiteX10" fmla="*/ 255489 w 370200"/>
                    <a:gd name="connsiteY10" fmla="*/ 6265 h 6264"/>
                    <a:gd name="connsiteX11" fmla="*/ 229422 w 370200"/>
                    <a:gd name="connsiteY11" fmla="*/ 6265 h 6264"/>
                    <a:gd name="connsiteX12" fmla="*/ 229422 w 370200"/>
                    <a:gd name="connsiteY12" fmla="*/ 0 h 6264"/>
                    <a:gd name="connsiteX13" fmla="*/ 255489 w 370200"/>
                    <a:gd name="connsiteY13" fmla="*/ 0 h 6264"/>
                    <a:gd name="connsiteX14" fmla="*/ 255489 w 370200"/>
                    <a:gd name="connsiteY14" fmla="*/ 6265 h 6264"/>
                    <a:gd name="connsiteX15" fmla="*/ 198170 w 370200"/>
                    <a:gd name="connsiteY15" fmla="*/ 6265 h 6264"/>
                    <a:gd name="connsiteX16" fmla="*/ 172102 w 370200"/>
                    <a:gd name="connsiteY16" fmla="*/ 6265 h 6264"/>
                    <a:gd name="connsiteX17" fmla="*/ 172102 w 370200"/>
                    <a:gd name="connsiteY17" fmla="*/ 0 h 6264"/>
                    <a:gd name="connsiteX18" fmla="*/ 198170 w 370200"/>
                    <a:gd name="connsiteY18" fmla="*/ 0 h 6264"/>
                    <a:gd name="connsiteX19" fmla="*/ 198170 w 370200"/>
                    <a:gd name="connsiteY19" fmla="*/ 6265 h 6264"/>
                    <a:gd name="connsiteX20" fmla="*/ 140778 w 370200"/>
                    <a:gd name="connsiteY20" fmla="*/ 6265 h 6264"/>
                    <a:gd name="connsiteX21" fmla="*/ 114711 w 370200"/>
                    <a:gd name="connsiteY21" fmla="*/ 6265 h 6264"/>
                    <a:gd name="connsiteX22" fmla="*/ 114711 w 370200"/>
                    <a:gd name="connsiteY22" fmla="*/ 0 h 6264"/>
                    <a:gd name="connsiteX23" fmla="*/ 140778 w 370200"/>
                    <a:gd name="connsiteY23" fmla="*/ 0 h 6264"/>
                    <a:gd name="connsiteX24" fmla="*/ 140778 w 370200"/>
                    <a:gd name="connsiteY24" fmla="*/ 6265 h 6264"/>
                    <a:gd name="connsiteX25" fmla="*/ 83459 w 370200"/>
                    <a:gd name="connsiteY25" fmla="*/ 6265 h 6264"/>
                    <a:gd name="connsiteX26" fmla="*/ 57391 w 370200"/>
                    <a:gd name="connsiteY26" fmla="*/ 6265 h 6264"/>
                    <a:gd name="connsiteX27" fmla="*/ 57391 w 370200"/>
                    <a:gd name="connsiteY27" fmla="*/ 0 h 6264"/>
                    <a:gd name="connsiteX28" fmla="*/ 83459 w 370200"/>
                    <a:gd name="connsiteY28" fmla="*/ 0 h 6264"/>
                    <a:gd name="connsiteX29" fmla="*/ 83459 w 370200"/>
                    <a:gd name="connsiteY29" fmla="*/ 6265 h 6264"/>
                    <a:gd name="connsiteX30" fmla="*/ 26067 w 370200"/>
                    <a:gd name="connsiteY30" fmla="*/ 6265 h 6264"/>
                    <a:gd name="connsiteX31" fmla="*/ 0 w 370200"/>
                    <a:gd name="connsiteY31" fmla="*/ 6265 h 6264"/>
                    <a:gd name="connsiteX32" fmla="*/ 0 w 370200"/>
                    <a:gd name="connsiteY32" fmla="*/ 0 h 6264"/>
                    <a:gd name="connsiteX33" fmla="*/ 26067 w 370200"/>
                    <a:gd name="connsiteY33" fmla="*/ 0 h 6264"/>
                    <a:gd name="connsiteX34" fmla="*/ 26067 w 370200"/>
                    <a:gd name="connsiteY34" fmla="*/ 6265 h 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0200" h="6264">
                      <a:moveTo>
                        <a:pt x="370200" y="6265"/>
                      </a:moveTo>
                      <a:lnTo>
                        <a:pt x="344133" y="6265"/>
                      </a:lnTo>
                      <a:lnTo>
                        <a:pt x="344133" y="0"/>
                      </a:lnTo>
                      <a:lnTo>
                        <a:pt x="370200" y="0"/>
                      </a:lnTo>
                      <a:lnTo>
                        <a:pt x="370200" y="6265"/>
                      </a:lnTo>
                      <a:close/>
                      <a:moveTo>
                        <a:pt x="312881" y="6265"/>
                      </a:moveTo>
                      <a:lnTo>
                        <a:pt x="286813" y="6265"/>
                      </a:lnTo>
                      <a:lnTo>
                        <a:pt x="286813" y="0"/>
                      </a:lnTo>
                      <a:lnTo>
                        <a:pt x="312881" y="0"/>
                      </a:lnTo>
                      <a:lnTo>
                        <a:pt x="312881" y="6265"/>
                      </a:lnTo>
                      <a:close/>
                      <a:moveTo>
                        <a:pt x="255489" y="6265"/>
                      </a:moveTo>
                      <a:lnTo>
                        <a:pt x="229422" y="6265"/>
                      </a:lnTo>
                      <a:lnTo>
                        <a:pt x="229422" y="0"/>
                      </a:lnTo>
                      <a:lnTo>
                        <a:pt x="255489" y="0"/>
                      </a:lnTo>
                      <a:lnTo>
                        <a:pt x="255489" y="6265"/>
                      </a:lnTo>
                      <a:close/>
                      <a:moveTo>
                        <a:pt x="198170" y="6265"/>
                      </a:moveTo>
                      <a:lnTo>
                        <a:pt x="172102" y="6265"/>
                      </a:lnTo>
                      <a:lnTo>
                        <a:pt x="172102" y="0"/>
                      </a:lnTo>
                      <a:lnTo>
                        <a:pt x="198170" y="0"/>
                      </a:lnTo>
                      <a:lnTo>
                        <a:pt x="198170" y="6265"/>
                      </a:lnTo>
                      <a:close/>
                      <a:moveTo>
                        <a:pt x="140778" y="6265"/>
                      </a:moveTo>
                      <a:lnTo>
                        <a:pt x="114711" y="6265"/>
                      </a:lnTo>
                      <a:lnTo>
                        <a:pt x="114711" y="0"/>
                      </a:lnTo>
                      <a:lnTo>
                        <a:pt x="140778" y="0"/>
                      </a:lnTo>
                      <a:lnTo>
                        <a:pt x="140778" y="6265"/>
                      </a:lnTo>
                      <a:close/>
                      <a:moveTo>
                        <a:pt x="83459" y="6265"/>
                      </a:moveTo>
                      <a:lnTo>
                        <a:pt x="57391" y="6265"/>
                      </a:lnTo>
                      <a:lnTo>
                        <a:pt x="57391" y="0"/>
                      </a:lnTo>
                      <a:lnTo>
                        <a:pt x="83459" y="0"/>
                      </a:lnTo>
                      <a:lnTo>
                        <a:pt x="83459" y="6265"/>
                      </a:lnTo>
                      <a:close/>
                      <a:moveTo>
                        <a:pt x="26067" y="6265"/>
                      </a:moveTo>
                      <a:lnTo>
                        <a:pt x="0" y="6265"/>
                      </a:lnTo>
                      <a:lnTo>
                        <a:pt x="0" y="0"/>
                      </a:lnTo>
                      <a:lnTo>
                        <a:pt x="26067" y="0"/>
                      </a:lnTo>
                      <a:lnTo>
                        <a:pt x="26067" y="6265"/>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7" name="Freeform: Shape 103">
                  <a:extLst>
                    <a:ext uri="{FF2B5EF4-FFF2-40B4-BE49-F238E27FC236}">
                      <a16:creationId xmlns:a16="http://schemas.microsoft.com/office/drawing/2014/main" id="{79959668-FC1A-4589-AAAA-E8869D29F597}"/>
                    </a:ext>
                  </a:extLst>
                </p:cNvPr>
                <p:cNvSpPr/>
                <p:nvPr/>
              </p:nvSpPr>
              <p:spPr>
                <a:xfrm>
                  <a:off x="4295013" y="6393481"/>
                  <a:ext cx="15554" cy="15554"/>
                </a:xfrm>
                <a:custGeom>
                  <a:avLst/>
                  <a:gdLst>
                    <a:gd name="connsiteX0" fmla="*/ 15554 w 15554"/>
                    <a:gd name="connsiteY0" fmla="*/ 15554 h 15554"/>
                    <a:gd name="connsiteX1" fmla="*/ 0 w 15554"/>
                    <a:gd name="connsiteY1" fmla="*/ 15554 h 15554"/>
                    <a:gd name="connsiteX2" fmla="*/ 0 w 15554"/>
                    <a:gd name="connsiteY2" fmla="*/ 0 h 15554"/>
                    <a:gd name="connsiteX3" fmla="*/ 6265 w 15554"/>
                    <a:gd name="connsiteY3" fmla="*/ 0 h 15554"/>
                    <a:gd name="connsiteX4" fmla="*/ 6265 w 15554"/>
                    <a:gd name="connsiteY4" fmla="*/ 9361 h 15554"/>
                    <a:gd name="connsiteX5" fmla="*/ 15554 w 15554"/>
                    <a:gd name="connsiteY5" fmla="*/ 9361 h 1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4" h="15554">
                      <a:moveTo>
                        <a:pt x="15554" y="15554"/>
                      </a:moveTo>
                      <a:lnTo>
                        <a:pt x="0" y="15554"/>
                      </a:lnTo>
                      <a:lnTo>
                        <a:pt x="0" y="0"/>
                      </a:lnTo>
                      <a:lnTo>
                        <a:pt x="6265" y="0"/>
                      </a:lnTo>
                      <a:lnTo>
                        <a:pt x="6265" y="9361"/>
                      </a:lnTo>
                      <a:lnTo>
                        <a:pt x="15554" y="9361"/>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8" name="Freeform: Shape 104">
                  <a:extLst>
                    <a:ext uri="{FF2B5EF4-FFF2-40B4-BE49-F238E27FC236}">
                      <a16:creationId xmlns:a16="http://schemas.microsoft.com/office/drawing/2014/main" id="{59A0DA9E-4843-43E1-BEE9-87247F173B73}"/>
                    </a:ext>
                  </a:extLst>
                </p:cNvPr>
                <p:cNvSpPr/>
                <p:nvPr/>
              </p:nvSpPr>
              <p:spPr>
                <a:xfrm>
                  <a:off x="4295013" y="6352867"/>
                  <a:ext cx="6264" cy="12457"/>
                </a:xfrm>
                <a:custGeom>
                  <a:avLst/>
                  <a:gdLst>
                    <a:gd name="connsiteX0" fmla="*/ 0 w 6264"/>
                    <a:gd name="connsiteY0" fmla="*/ 0 h 12457"/>
                    <a:gd name="connsiteX1" fmla="*/ 6265 w 6264"/>
                    <a:gd name="connsiteY1" fmla="*/ 0 h 12457"/>
                    <a:gd name="connsiteX2" fmla="*/ 6265 w 6264"/>
                    <a:gd name="connsiteY2" fmla="*/ 12458 h 12457"/>
                    <a:gd name="connsiteX3" fmla="*/ 0 w 6264"/>
                    <a:gd name="connsiteY3" fmla="*/ 12458 h 12457"/>
                  </a:gdLst>
                  <a:ahLst/>
                  <a:cxnLst>
                    <a:cxn ang="0">
                      <a:pos x="connsiteX0" y="connsiteY0"/>
                    </a:cxn>
                    <a:cxn ang="0">
                      <a:pos x="connsiteX1" y="connsiteY1"/>
                    </a:cxn>
                    <a:cxn ang="0">
                      <a:pos x="connsiteX2" y="connsiteY2"/>
                    </a:cxn>
                    <a:cxn ang="0">
                      <a:pos x="connsiteX3" y="connsiteY3"/>
                    </a:cxn>
                  </a:cxnLst>
                  <a:rect l="l" t="t" r="r" b="b"/>
                  <a:pathLst>
                    <a:path w="6264" h="12457">
                      <a:moveTo>
                        <a:pt x="0" y="0"/>
                      </a:moveTo>
                      <a:lnTo>
                        <a:pt x="6265" y="0"/>
                      </a:lnTo>
                      <a:lnTo>
                        <a:pt x="6265" y="12458"/>
                      </a:lnTo>
                      <a:lnTo>
                        <a:pt x="0" y="12458"/>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9" name="Freeform: Shape 105">
                  <a:extLst>
                    <a:ext uri="{FF2B5EF4-FFF2-40B4-BE49-F238E27FC236}">
                      <a16:creationId xmlns:a16="http://schemas.microsoft.com/office/drawing/2014/main" id="{0B0BE4C8-9C77-43B1-94C1-6F638355DC0D}"/>
                    </a:ext>
                  </a:extLst>
                </p:cNvPr>
                <p:cNvSpPr/>
                <p:nvPr/>
              </p:nvSpPr>
              <p:spPr>
                <a:xfrm>
                  <a:off x="4741831" y="6338825"/>
                  <a:ext cx="28083" cy="28083"/>
                </a:xfrm>
                <a:custGeom>
                  <a:avLst/>
                  <a:gdLst>
                    <a:gd name="connsiteX0" fmla="*/ 28084 w 28083"/>
                    <a:gd name="connsiteY0" fmla="*/ 14042 h 28083"/>
                    <a:gd name="connsiteX1" fmla="*/ 14042 w 28083"/>
                    <a:gd name="connsiteY1" fmla="*/ 28084 h 28083"/>
                    <a:gd name="connsiteX2" fmla="*/ 0 w 28083"/>
                    <a:gd name="connsiteY2" fmla="*/ 14042 h 28083"/>
                    <a:gd name="connsiteX3" fmla="*/ 14042 w 28083"/>
                    <a:gd name="connsiteY3" fmla="*/ 0 h 28083"/>
                    <a:gd name="connsiteX4" fmla="*/ 28084 w 28083"/>
                    <a:gd name="connsiteY4" fmla="*/ 14042 h 2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3" h="28083">
                      <a:moveTo>
                        <a:pt x="28084" y="14042"/>
                      </a:moveTo>
                      <a:cubicBezTo>
                        <a:pt x="28084" y="21797"/>
                        <a:pt x="21797" y="28084"/>
                        <a:pt x="14042" y="28084"/>
                      </a:cubicBezTo>
                      <a:cubicBezTo>
                        <a:pt x="6287" y="28084"/>
                        <a:pt x="0" y="21797"/>
                        <a:pt x="0" y="14042"/>
                      </a:cubicBezTo>
                      <a:cubicBezTo>
                        <a:pt x="0" y="6287"/>
                        <a:pt x="6287" y="0"/>
                        <a:pt x="14042" y="0"/>
                      </a:cubicBezTo>
                      <a:cubicBezTo>
                        <a:pt x="21797" y="0"/>
                        <a:pt x="28084" y="6287"/>
                        <a:pt x="28084" y="14042"/>
                      </a:cubicBez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80" name="Freeform: Shape 106">
                  <a:extLst>
                    <a:ext uri="{FF2B5EF4-FFF2-40B4-BE49-F238E27FC236}">
                      <a16:creationId xmlns:a16="http://schemas.microsoft.com/office/drawing/2014/main" id="{57E66086-36ED-4B77-ABF3-FC13D64FD5D2}"/>
                    </a:ext>
                  </a:extLst>
                </p:cNvPr>
                <p:cNvSpPr/>
                <p:nvPr/>
              </p:nvSpPr>
              <p:spPr>
                <a:xfrm>
                  <a:off x="4284068" y="6338825"/>
                  <a:ext cx="28155" cy="28083"/>
                </a:xfrm>
                <a:custGeom>
                  <a:avLst/>
                  <a:gdLst>
                    <a:gd name="connsiteX0" fmla="*/ 28156 w 28155"/>
                    <a:gd name="connsiteY0" fmla="*/ 14042 h 28083"/>
                    <a:gd name="connsiteX1" fmla="*/ 14114 w 28155"/>
                    <a:gd name="connsiteY1" fmla="*/ 0 h 28083"/>
                    <a:gd name="connsiteX2" fmla="*/ 0 w 28155"/>
                    <a:gd name="connsiteY2" fmla="*/ 14042 h 28083"/>
                    <a:gd name="connsiteX3" fmla="*/ 14042 w 28155"/>
                    <a:gd name="connsiteY3" fmla="*/ 28084 h 28083"/>
                    <a:gd name="connsiteX4" fmla="*/ 28156 w 28155"/>
                    <a:gd name="connsiteY4" fmla="*/ 14042 h 2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5" h="28083">
                      <a:moveTo>
                        <a:pt x="28156" y="14042"/>
                      </a:moveTo>
                      <a:cubicBezTo>
                        <a:pt x="28156" y="6265"/>
                        <a:pt x="21891" y="0"/>
                        <a:pt x="14114" y="0"/>
                      </a:cubicBezTo>
                      <a:cubicBezTo>
                        <a:pt x="6265" y="0"/>
                        <a:pt x="0" y="6265"/>
                        <a:pt x="0" y="14042"/>
                      </a:cubicBezTo>
                      <a:cubicBezTo>
                        <a:pt x="0" y="21819"/>
                        <a:pt x="6265" y="28084"/>
                        <a:pt x="14042" y="28084"/>
                      </a:cubicBezTo>
                      <a:cubicBezTo>
                        <a:pt x="21819" y="28084"/>
                        <a:pt x="28156" y="21819"/>
                        <a:pt x="28156" y="14042"/>
                      </a:cubicBez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69" name="Graphic 279">
                <a:extLst>
                  <a:ext uri="{FF2B5EF4-FFF2-40B4-BE49-F238E27FC236}">
                    <a16:creationId xmlns:a16="http://schemas.microsoft.com/office/drawing/2014/main" id="{D7C83CA4-536C-41A6-988E-EFED305AF17C}"/>
                  </a:ext>
                </a:extLst>
              </p:cNvPr>
              <p:cNvGrpSpPr/>
              <p:nvPr/>
            </p:nvGrpSpPr>
            <p:grpSpPr>
              <a:xfrm>
                <a:off x="4625968" y="6242837"/>
                <a:ext cx="28083" cy="163101"/>
                <a:chOff x="4625968" y="6242837"/>
                <a:chExt cx="28083" cy="163101"/>
              </a:xfrm>
              <a:grpFill/>
            </p:grpSpPr>
            <p:sp>
              <p:nvSpPr>
                <p:cNvPr id="870" name="Freeform: Shape 96">
                  <a:extLst>
                    <a:ext uri="{FF2B5EF4-FFF2-40B4-BE49-F238E27FC236}">
                      <a16:creationId xmlns:a16="http://schemas.microsoft.com/office/drawing/2014/main" id="{3C7C6634-8820-4AE0-B0C1-26CA2C69887B}"/>
                    </a:ext>
                  </a:extLst>
                </p:cNvPr>
                <p:cNvSpPr/>
                <p:nvPr/>
              </p:nvSpPr>
              <p:spPr>
                <a:xfrm>
                  <a:off x="4636914" y="6256878"/>
                  <a:ext cx="6264" cy="12457"/>
                </a:xfrm>
                <a:custGeom>
                  <a:avLst/>
                  <a:gdLst>
                    <a:gd name="connsiteX0" fmla="*/ 0 w 6264"/>
                    <a:gd name="connsiteY0" fmla="*/ 0 h 12457"/>
                    <a:gd name="connsiteX1" fmla="*/ 6265 w 6264"/>
                    <a:gd name="connsiteY1" fmla="*/ 0 h 12457"/>
                    <a:gd name="connsiteX2" fmla="*/ 6265 w 6264"/>
                    <a:gd name="connsiteY2" fmla="*/ 12458 h 12457"/>
                    <a:gd name="connsiteX3" fmla="*/ 0 w 6264"/>
                    <a:gd name="connsiteY3" fmla="*/ 12458 h 12457"/>
                  </a:gdLst>
                  <a:ahLst/>
                  <a:cxnLst>
                    <a:cxn ang="0">
                      <a:pos x="connsiteX0" y="connsiteY0"/>
                    </a:cxn>
                    <a:cxn ang="0">
                      <a:pos x="connsiteX1" y="connsiteY1"/>
                    </a:cxn>
                    <a:cxn ang="0">
                      <a:pos x="connsiteX2" y="connsiteY2"/>
                    </a:cxn>
                    <a:cxn ang="0">
                      <a:pos x="connsiteX3" y="connsiteY3"/>
                    </a:cxn>
                  </a:cxnLst>
                  <a:rect l="l" t="t" r="r" b="b"/>
                  <a:pathLst>
                    <a:path w="6264" h="12457">
                      <a:moveTo>
                        <a:pt x="0" y="0"/>
                      </a:moveTo>
                      <a:lnTo>
                        <a:pt x="6265" y="0"/>
                      </a:lnTo>
                      <a:lnTo>
                        <a:pt x="6265" y="12458"/>
                      </a:lnTo>
                      <a:lnTo>
                        <a:pt x="0" y="12458"/>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1" name="Freeform: Shape 97">
                  <a:extLst>
                    <a:ext uri="{FF2B5EF4-FFF2-40B4-BE49-F238E27FC236}">
                      <a16:creationId xmlns:a16="http://schemas.microsoft.com/office/drawing/2014/main" id="{817BD2B6-B50D-451F-AD42-72D2698FC7D6}"/>
                    </a:ext>
                  </a:extLst>
                </p:cNvPr>
                <p:cNvSpPr/>
                <p:nvPr/>
              </p:nvSpPr>
              <p:spPr>
                <a:xfrm>
                  <a:off x="4636914" y="6295980"/>
                  <a:ext cx="6264" cy="70857"/>
                </a:xfrm>
                <a:custGeom>
                  <a:avLst/>
                  <a:gdLst>
                    <a:gd name="connsiteX0" fmla="*/ 6265 w 6264"/>
                    <a:gd name="connsiteY0" fmla="*/ 70857 h 70857"/>
                    <a:gd name="connsiteX1" fmla="*/ 0 w 6264"/>
                    <a:gd name="connsiteY1" fmla="*/ 70857 h 70857"/>
                    <a:gd name="connsiteX2" fmla="*/ 0 w 6264"/>
                    <a:gd name="connsiteY2" fmla="*/ 48678 h 70857"/>
                    <a:gd name="connsiteX3" fmla="*/ 6265 w 6264"/>
                    <a:gd name="connsiteY3" fmla="*/ 48678 h 70857"/>
                    <a:gd name="connsiteX4" fmla="*/ 6265 w 6264"/>
                    <a:gd name="connsiteY4" fmla="*/ 70857 h 70857"/>
                    <a:gd name="connsiteX5" fmla="*/ 6265 w 6264"/>
                    <a:gd name="connsiteY5" fmla="*/ 22107 h 70857"/>
                    <a:gd name="connsiteX6" fmla="*/ 0 w 6264"/>
                    <a:gd name="connsiteY6" fmla="*/ 22107 h 70857"/>
                    <a:gd name="connsiteX7" fmla="*/ 0 w 6264"/>
                    <a:gd name="connsiteY7" fmla="*/ 0 h 70857"/>
                    <a:gd name="connsiteX8" fmla="*/ 6265 w 6264"/>
                    <a:gd name="connsiteY8" fmla="*/ 0 h 70857"/>
                    <a:gd name="connsiteX9" fmla="*/ 6265 w 6264"/>
                    <a:gd name="connsiteY9" fmla="*/ 22107 h 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4" h="70857">
                      <a:moveTo>
                        <a:pt x="6265" y="70857"/>
                      </a:moveTo>
                      <a:lnTo>
                        <a:pt x="0" y="70857"/>
                      </a:lnTo>
                      <a:lnTo>
                        <a:pt x="0" y="48678"/>
                      </a:lnTo>
                      <a:lnTo>
                        <a:pt x="6265" y="48678"/>
                      </a:lnTo>
                      <a:lnTo>
                        <a:pt x="6265" y="70857"/>
                      </a:lnTo>
                      <a:close/>
                      <a:moveTo>
                        <a:pt x="6265" y="22107"/>
                      </a:moveTo>
                      <a:lnTo>
                        <a:pt x="0" y="22107"/>
                      </a:lnTo>
                      <a:lnTo>
                        <a:pt x="0" y="0"/>
                      </a:lnTo>
                      <a:lnTo>
                        <a:pt x="6265" y="0"/>
                      </a:lnTo>
                      <a:lnTo>
                        <a:pt x="6265" y="22107"/>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2" name="Freeform: Shape 98">
                  <a:extLst>
                    <a:ext uri="{FF2B5EF4-FFF2-40B4-BE49-F238E27FC236}">
                      <a16:creationId xmlns:a16="http://schemas.microsoft.com/office/drawing/2014/main" id="{A921F39B-524D-403E-9455-F7162E460FEA}"/>
                    </a:ext>
                  </a:extLst>
                </p:cNvPr>
                <p:cNvSpPr/>
                <p:nvPr/>
              </p:nvSpPr>
              <p:spPr>
                <a:xfrm>
                  <a:off x="4636914" y="6393481"/>
                  <a:ext cx="6264" cy="12457"/>
                </a:xfrm>
                <a:custGeom>
                  <a:avLst/>
                  <a:gdLst>
                    <a:gd name="connsiteX0" fmla="*/ 0 w 6264"/>
                    <a:gd name="connsiteY0" fmla="*/ 0 h 12457"/>
                    <a:gd name="connsiteX1" fmla="*/ 6265 w 6264"/>
                    <a:gd name="connsiteY1" fmla="*/ 0 h 12457"/>
                    <a:gd name="connsiteX2" fmla="*/ 6265 w 6264"/>
                    <a:gd name="connsiteY2" fmla="*/ 12458 h 12457"/>
                    <a:gd name="connsiteX3" fmla="*/ 0 w 6264"/>
                    <a:gd name="connsiteY3" fmla="*/ 12458 h 12457"/>
                  </a:gdLst>
                  <a:ahLst/>
                  <a:cxnLst>
                    <a:cxn ang="0">
                      <a:pos x="connsiteX0" y="connsiteY0"/>
                    </a:cxn>
                    <a:cxn ang="0">
                      <a:pos x="connsiteX1" y="connsiteY1"/>
                    </a:cxn>
                    <a:cxn ang="0">
                      <a:pos x="connsiteX2" y="connsiteY2"/>
                    </a:cxn>
                    <a:cxn ang="0">
                      <a:pos x="connsiteX3" y="connsiteY3"/>
                    </a:cxn>
                  </a:cxnLst>
                  <a:rect l="l" t="t" r="r" b="b"/>
                  <a:pathLst>
                    <a:path w="6264" h="12457">
                      <a:moveTo>
                        <a:pt x="0" y="0"/>
                      </a:moveTo>
                      <a:lnTo>
                        <a:pt x="6265" y="0"/>
                      </a:lnTo>
                      <a:lnTo>
                        <a:pt x="6265" y="12458"/>
                      </a:lnTo>
                      <a:lnTo>
                        <a:pt x="0" y="12458"/>
                      </a:ln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873" name="Freeform: Shape 99">
                  <a:extLst>
                    <a:ext uri="{FF2B5EF4-FFF2-40B4-BE49-F238E27FC236}">
                      <a16:creationId xmlns:a16="http://schemas.microsoft.com/office/drawing/2014/main" id="{44439D1F-5FFB-4AC5-9E36-33260DF53289}"/>
                    </a:ext>
                  </a:extLst>
                </p:cNvPr>
                <p:cNvSpPr/>
                <p:nvPr/>
              </p:nvSpPr>
              <p:spPr>
                <a:xfrm>
                  <a:off x="4625968" y="6242837"/>
                  <a:ext cx="28083" cy="28083"/>
                </a:xfrm>
                <a:custGeom>
                  <a:avLst/>
                  <a:gdLst>
                    <a:gd name="connsiteX0" fmla="*/ 28084 w 28083"/>
                    <a:gd name="connsiteY0" fmla="*/ 14042 h 28083"/>
                    <a:gd name="connsiteX1" fmla="*/ 14042 w 28083"/>
                    <a:gd name="connsiteY1" fmla="*/ 28084 h 28083"/>
                    <a:gd name="connsiteX2" fmla="*/ 0 w 28083"/>
                    <a:gd name="connsiteY2" fmla="*/ 14042 h 28083"/>
                    <a:gd name="connsiteX3" fmla="*/ 14042 w 28083"/>
                    <a:gd name="connsiteY3" fmla="*/ 0 h 28083"/>
                    <a:gd name="connsiteX4" fmla="*/ 28084 w 28083"/>
                    <a:gd name="connsiteY4" fmla="*/ 14042 h 2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3" h="28083">
                      <a:moveTo>
                        <a:pt x="28084" y="14042"/>
                      </a:moveTo>
                      <a:cubicBezTo>
                        <a:pt x="28084" y="21797"/>
                        <a:pt x="21797" y="28084"/>
                        <a:pt x="14042" y="28084"/>
                      </a:cubicBezTo>
                      <a:cubicBezTo>
                        <a:pt x="6287" y="28084"/>
                        <a:pt x="0" y="21797"/>
                        <a:pt x="0" y="14042"/>
                      </a:cubicBezTo>
                      <a:cubicBezTo>
                        <a:pt x="0" y="6287"/>
                        <a:pt x="6287" y="0"/>
                        <a:pt x="14042" y="0"/>
                      </a:cubicBezTo>
                      <a:cubicBezTo>
                        <a:pt x="21797" y="0"/>
                        <a:pt x="28084" y="6287"/>
                        <a:pt x="28084" y="14042"/>
                      </a:cubicBezTo>
                      <a:close/>
                    </a:path>
                  </a:pathLst>
                </a:custGeom>
                <a:grpFill/>
                <a:ln w="7108"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grpSp>
      <p:sp>
        <p:nvSpPr>
          <p:cNvPr id="892" name="テキスト ボックス 891">
            <a:extLst>
              <a:ext uri="{FF2B5EF4-FFF2-40B4-BE49-F238E27FC236}">
                <a16:creationId xmlns:a16="http://schemas.microsoft.com/office/drawing/2014/main" id="{7F96DC22-D191-4098-80F3-8ACDE25DB91D}"/>
              </a:ext>
            </a:extLst>
          </p:cNvPr>
          <p:cNvSpPr txBox="1"/>
          <p:nvPr/>
        </p:nvSpPr>
        <p:spPr>
          <a:xfrm>
            <a:off x="2910078" y="2689979"/>
            <a:ext cx="902811" cy="276999"/>
          </a:xfrm>
          <a:prstGeom prst="rect">
            <a:avLst/>
          </a:prstGeom>
          <a:noFill/>
        </p:spPr>
        <p:txBody>
          <a:bodyPr wrap="non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見積、注文</a:t>
            </a:r>
          </a:p>
        </p:txBody>
      </p:sp>
      <p:grpSp>
        <p:nvGrpSpPr>
          <p:cNvPr id="893" name="Group 42">
            <a:extLst>
              <a:ext uri="{FF2B5EF4-FFF2-40B4-BE49-F238E27FC236}">
                <a16:creationId xmlns:a16="http://schemas.microsoft.com/office/drawing/2014/main" id="{EE809060-3F0A-44EC-B6D5-2D0EBB165E0C}"/>
              </a:ext>
            </a:extLst>
          </p:cNvPr>
          <p:cNvGrpSpPr/>
          <p:nvPr/>
        </p:nvGrpSpPr>
        <p:grpSpPr>
          <a:xfrm>
            <a:off x="4308981" y="2729206"/>
            <a:ext cx="532717" cy="286034"/>
            <a:chOff x="8794311" y="203680"/>
            <a:chExt cx="521443" cy="263432"/>
          </a:xfrm>
        </p:grpSpPr>
        <p:grpSp>
          <p:nvGrpSpPr>
            <p:cNvPr id="894" name="Group 56">
              <a:extLst>
                <a:ext uri="{FF2B5EF4-FFF2-40B4-BE49-F238E27FC236}">
                  <a16:creationId xmlns:a16="http://schemas.microsoft.com/office/drawing/2014/main" id="{525735D0-A8FC-44C7-995D-D914529778DE}"/>
                </a:ext>
              </a:extLst>
            </p:cNvPr>
            <p:cNvGrpSpPr/>
            <p:nvPr/>
          </p:nvGrpSpPr>
          <p:grpSpPr>
            <a:xfrm>
              <a:off x="8794311" y="222936"/>
              <a:ext cx="82232" cy="93875"/>
              <a:chOff x="3002443" y="3166741"/>
              <a:chExt cx="188860" cy="215600"/>
            </a:xfrm>
            <a:solidFill>
              <a:srgbClr val="FA4515"/>
            </a:solidFill>
          </p:grpSpPr>
          <p:sp>
            <p:nvSpPr>
              <p:cNvPr id="922" name="Freeform: Shape 84">
                <a:extLst>
                  <a:ext uri="{FF2B5EF4-FFF2-40B4-BE49-F238E27FC236}">
                    <a16:creationId xmlns:a16="http://schemas.microsoft.com/office/drawing/2014/main" id="{3CDFE8DC-38EE-4903-8136-56EC1A9A7E39}"/>
                  </a:ext>
                </a:extLst>
              </p:cNvPr>
              <p:cNvSpPr/>
              <p:nvPr/>
            </p:nvSpPr>
            <p:spPr>
              <a:xfrm>
                <a:off x="3009129" y="3166741"/>
                <a:ext cx="167133" cy="100280"/>
              </a:xfrm>
              <a:custGeom>
                <a:avLst/>
                <a:gdLst>
                  <a:gd name="connsiteX0" fmla="*/ 140391 w 167132"/>
                  <a:gd name="connsiteY0" fmla="*/ 28413 h 100279"/>
                  <a:gd name="connsiteX1" fmla="*/ 91923 w 167132"/>
                  <a:gd name="connsiteY1" fmla="*/ 0 h 100279"/>
                  <a:gd name="connsiteX2" fmla="*/ 41783 w 167132"/>
                  <a:gd name="connsiteY2" fmla="*/ 28413 h 100279"/>
                  <a:gd name="connsiteX3" fmla="*/ 0 w 167132"/>
                  <a:gd name="connsiteY3" fmla="*/ 51811 h 100279"/>
                  <a:gd name="connsiteX4" fmla="*/ 41783 w 167132"/>
                  <a:gd name="connsiteY4" fmla="*/ 76881 h 100279"/>
                  <a:gd name="connsiteX5" fmla="*/ 41783 w 167132"/>
                  <a:gd name="connsiteY5" fmla="*/ 76881 h 100279"/>
                  <a:gd name="connsiteX6" fmla="*/ 91923 w 167132"/>
                  <a:gd name="connsiteY6" fmla="*/ 105294 h 100279"/>
                  <a:gd name="connsiteX7" fmla="*/ 140391 w 167132"/>
                  <a:gd name="connsiteY7" fmla="*/ 76881 h 100279"/>
                  <a:gd name="connsiteX8" fmla="*/ 140391 w 167132"/>
                  <a:gd name="connsiteY8" fmla="*/ 76881 h 100279"/>
                  <a:gd name="connsiteX9" fmla="*/ 182175 w 167132"/>
                  <a:gd name="connsiteY9" fmla="*/ 51811 h 100279"/>
                  <a:gd name="connsiteX10" fmla="*/ 140391 w 167132"/>
                  <a:gd name="connsiteY10" fmla="*/ 28413 h 10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32" h="100279">
                    <a:moveTo>
                      <a:pt x="140391" y="28413"/>
                    </a:moveTo>
                    <a:lnTo>
                      <a:pt x="91923" y="0"/>
                    </a:lnTo>
                    <a:lnTo>
                      <a:pt x="41783" y="28413"/>
                    </a:lnTo>
                    <a:lnTo>
                      <a:pt x="0" y="51811"/>
                    </a:lnTo>
                    <a:lnTo>
                      <a:pt x="41783" y="76881"/>
                    </a:lnTo>
                    <a:lnTo>
                      <a:pt x="41783" y="76881"/>
                    </a:lnTo>
                    <a:lnTo>
                      <a:pt x="91923" y="105294"/>
                    </a:lnTo>
                    <a:lnTo>
                      <a:pt x="140391" y="76881"/>
                    </a:lnTo>
                    <a:lnTo>
                      <a:pt x="140391" y="76881"/>
                    </a:lnTo>
                    <a:lnTo>
                      <a:pt x="182175" y="51811"/>
                    </a:lnTo>
                    <a:lnTo>
                      <a:pt x="140391" y="28413"/>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23" name="Freeform: Shape 85">
                <a:extLst>
                  <a:ext uri="{FF2B5EF4-FFF2-40B4-BE49-F238E27FC236}">
                    <a16:creationId xmlns:a16="http://schemas.microsoft.com/office/drawing/2014/main" id="{B6FAE168-5A64-4A97-894C-42E819B5F42F}"/>
                  </a:ext>
                </a:extLst>
              </p:cNvPr>
              <p:cNvSpPr/>
              <p:nvPr/>
            </p:nvSpPr>
            <p:spPr>
              <a:xfrm>
                <a:off x="3002443" y="3231922"/>
                <a:ext cx="83566" cy="150419"/>
              </a:xfrm>
              <a:custGeom>
                <a:avLst/>
                <a:gdLst>
                  <a:gd name="connsiteX0" fmla="*/ 0 w 83566"/>
                  <a:gd name="connsiteY0" fmla="*/ 0 h 150419"/>
                  <a:gd name="connsiteX1" fmla="*/ 0 w 83566"/>
                  <a:gd name="connsiteY1" fmla="*/ 48468 h 150419"/>
                  <a:gd name="connsiteX2" fmla="*/ 0 w 83566"/>
                  <a:gd name="connsiteY2" fmla="*/ 105294 h 150419"/>
                  <a:gd name="connsiteX3" fmla="*/ 48468 w 83566"/>
                  <a:gd name="connsiteY3" fmla="*/ 133706 h 150419"/>
                  <a:gd name="connsiteX4" fmla="*/ 90252 w 83566"/>
                  <a:gd name="connsiteY4" fmla="*/ 157105 h 150419"/>
                  <a:gd name="connsiteX5" fmla="*/ 90252 w 83566"/>
                  <a:gd name="connsiteY5" fmla="*/ 51811 h 150419"/>
                  <a:gd name="connsiteX6" fmla="*/ 41783 w 83566"/>
                  <a:gd name="connsiteY6" fmla="*/ 23399 h 150419"/>
                  <a:gd name="connsiteX7" fmla="*/ 41783 w 83566"/>
                  <a:gd name="connsiteY7" fmla="*/ 23399 h 150419"/>
                  <a:gd name="connsiteX8" fmla="*/ 0 w 83566"/>
                  <a:gd name="connsiteY8" fmla="*/ 0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0"/>
                    </a:moveTo>
                    <a:lnTo>
                      <a:pt x="0" y="48468"/>
                    </a:lnTo>
                    <a:lnTo>
                      <a:pt x="0" y="105294"/>
                    </a:lnTo>
                    <a:lnTo>
                      <a:pt x="48468" y="133706"/>
                    </a:lnTo>
                    <a:lnTo>
                      <a:pt x="90252" y="157105"/>
                    </a:lnTo>
                    <a:lnTo>
                      <a:pt x="90252" y="51811"/>
                    </a:lnTo>
                    <a:lnTo>
                      <a:pt x="41783" y="23399"/>
                    </a:lnTo>
                    <a:lnTo>
                      <a:pt x="41783" y="23399"/>
                    </a:lnTo>
                    <a:lnTo>
                      <a:pt x="0"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24" name="Freeform: Shape 86">
                <a:extLst>
                  <a:ext uri="{FF2B5EF4-FFF2-40B4-BE49-F238E27FC236}">
                    <a16:creationId xmlns:a16="http://schemas.microsoft.com/office/drawing/2014/main" id="{4E7F77E8-0DE6-4337-8104-FD4128D73F3A}"/>
                  </a:ext>
                </a:extLst>
              </p:cNvPr>
              <p:cNvSpPr/>
              <p:nvPr/>
            </p:nvSpPr>
            <p:spPr>
              <a:xfrm>
                <a:off x="3107737" y="3231922"/>
                <a:ext cx="83566" cy="150419"/>
              </a:xfrm>
              <a:custGeom>
                <a:avLst/>
                <a:gdLst>
                  <a:gd name="connsiteX0" fmla="*/ 0 w 83566"/>
                  <a:gd name="connsiteY0" fmla="*/ 157105 h 150419"/>
                  <a:gd name="connsiteX1" fmla="*/ 41783 w 83566"/>
                  <a:gd name="connsiteY1" fmla="*/ 133706 h 150419"/>
                  <a:gd name="connsiteX2" fmla="*/ 90252 w 83566"/>
                  <a:gd name="connsiteY2" fmla="*/ 105294 h 150419"/>
                  <a:gd name="connsiteX3" fmla="*/ 90252 w 83566"/>
                  <a:gd name="connsiteY3" fmla="*/ 48468 h 150419"/>
                  <a:gd name="connsiteX4" fmla="*/ 90252 w 83566"/>
                  <a:gd name="connsiteY4" fmla="*/ 0 h 150419"/>
                  <a:gd name="connsiteX5" fmla="*/ 48468 w 83566"/>
                  <a:gd name="connsiteY5" fmla="*/ 23399 h 150419"/>
                  <a:gd name="connsiteX6" fmla="*/ 48468 w 83566"/>
                  <a:gd name="connsiteY6" fmla="*/ 23399 h 150419"/>
                  <a:gd name="connsiteX7" fmla="*/ 0 w 83566"/>
                  <a:gd name="connsiteY7" fmla="*/ 51811 h 150419"/>
                  <a:gd name="connsiteX8" fmla="*/ 0 w 83566"/>
                  <a:gd name="connsiteY8" fmla="*/ 157105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157105"/>
                    </a:moveTo>
                    <a:lnTo>
                      <a:pt x="41783" y="133706"/>
                    </a:lnTo>
                    <a:lnTo>
                      <a:pt x="90252" y="105294"/>
                    </a:lnTo>
                    <a:lnTo>
                      <a:pt x="90252" y="48468"/>
                    </a:lnTo>
                    <a:lnTo>
                      <a:pt x="90252" y="0"/>
                    </a:lnTo>
                    <a:lnTo>
                      <a:pt x="48468" y="23399"/>
                    </a:lnTo>
                    <a:lnTo>
                      <a:pt x="48468" y="23399"/>
                    </a:lnTo>
                    <a:lnTo>
                      <a:pt x="0" y="51811"/>
                    </a:lnTo>
                    <a:lnTo>
                      <a:pt x="0" y="157105"/>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95" name="Group 57">
              <a:extLst>
                <a:ext uri="{FF2B5EF4-FFF2-40B4-BE49-F238E27FC236}">
                  <a16:creationId xmlns:a16="http://schemas.microsoft.com/office/drawing/2014/main" id="{81D945D9-3389-4F6E-A83D-2F0E19B62CEC}"/>
                </a:ext>
              </a:extLst>
            </p:cNvPr>
            <p:cNvGrpSpPr/>
            <p:nvPr/>
          </p:nvGrpSpPr>
          <p:grpSpPr>
            <a:xfrm>
              <a:off x="8794319" y="222936"/>
              <a:ext cx="171014" cy="172469"/>
              <a:chOff x="3002443" y="3166741"/>
              <a:chExt cx="392762" cy="396104"/>
            </a:xfrm>
            <a:solidFill>
              <a:srgbClr val="001A44"/>
            </a:solidFill>
          </p:grpSpPr>
          <p:sp>
            <p:nvSpPr>
              <p:cNvPr id="920" name="Freeform: Shape 82">
                <a:extLst>
                  <a:ext uri="{FF2B5EF4-FFF2-40B4-BE49-F238E27FC236}">
                    <a16:creationId xmlns:a16="http://schemas.microsoft.com/office/drawing/2014/main" id="{E2D6DC96-A724-4730-B948-52E6DB7BE93D}"/>
                  </a:ext>
                </a:extLst>
              </p:cNvPr>
              <p:cNvSpPr/>
              <p:nvPr/>
            </p:nvSpPr>
            <p:spPr>
              <a:xfrm>
                <a:off x="3211359" y="3166741"/>
                <a:ext cx="183846" cy="217272"/>
              </a:xfrm>
              <a:custGeom>
                <a:avLst/>
                <a:gdLst>
                  <a:gd name="connsiteX0" fmla="*/ 153762 w 183845"/>
                  <a:gd name="connsiteY0" fmla="*/ 88580 h 217272"/>
                  <a:gd name="connsiteX1" fmla="*/ 153762 w 183845"/>
                  <a:gd name="connsiteY1" fmla="*/ 88580 h 217272"/>
                  <a:gd name="connsiteX2" fmla="*/ 105294 w 183845"/>
                  <a:gd name="connsiteY2" fmla="*/ 116993 h 217272"/>
                  <a:gd name="connsiteX3" fmla="*/ 105294 w 183845"/>
                  <a:gd name="connsiteY3" fmla="*/ 222286 h 217272"/>
                  <a:gd name="connsiteX4" fmla="*/ 147077 w 183845"/>
                  <a:gd name="connsiteY4" fmla="*/ 197217 h 217272"/>
                  <a:gd name="connsiteX5" fmla="*/ 195545 w 183845"/>
                  <a:gd name="connsiteY5" fmla="*/ 168804 h 217272"/>
                  <a:gd name="connsiteX6" fmla="*/ 195545 w 183845"/>
                  <a:gd name="connsiteY6" fmla="*/ 63510 h 217272"/>
                  <a:gd name="connsiteX7" fmla="*/ 153762 w 183845"/>
                  <a:gd name="connsiteY7" fmla="*/ 88580 h 217272"/>
                  <a:gd name="connsiteX8" fmla="*/ 41783 w 183845"/>
                  <a:gd name="connsiteY8" fmla="*/ 88580 h 217272"/>
                  <a:gd name="connsiteX9" fmla="*/ 0 w 183845"/>
                  <a:gd name="connsiteY9" fmla="*/ 63510 h 217272"/>
                  <a:gd name="connsiteX10" fmla="*/ 0 w 183845"/>
                  <a:gd name="connsiteY10" fmla="*/ 168804 h 217272"/>
                  <a:gd name="connsiteX11" fmla="*/ 48468 w 183845"/>
                  <a:gd name="connsiteY11" fmla="*/ 197217 h 217272"/>
                  <a:gd name="connsiteX12" fmla="*/ 90252 w 183845"/>
                  <a:gd name="connsiteY12" fmla="*/ 222286 h 217272"/>
                  <a:gd name="connsiteX13" fmla="*/ 90252 w 183845"/>
                  <a:gd name="connsiteY13" fmla="*/ 116993 h 217272"/>
                  <a:gd name="connsiteX14" fmla="*/ 41783 w 183845"/>
                  <a:gd name="connsiteY14" fmla="*/ 88580 h 217272"/>
                  <a:gd name="connsiteX15" fmla="*/ 41783 w 183845"/>
                  <a:gd name="connsiteY15" fmla="*/ 88580 h 217272"/>
                  <a:gd name="connsiteX16" fmla="*/ 147077 w 183845"/>
                  <a:gd name="connsiteY16" fmla="*/ 76881 h 217272"/>
                  <a:gd name="connsiteX17" fmla="*/ 188860 w 183845"/>
                  <a:gd name="connsiteY17" fmla="*/ 51811 h 217272"/>
                  <a:gd name="connsiteX18" fmla="*/ 147077 w 183845"/>
                  <a:gd name="connsiteY18" fmla="*/ 26741 h 217272"/>
                  <a:gd name="connsiteX19" fmla="*/ 98608 w 183845"/>
                  <a:gd name="connsiteY19" fmla="*/ 0 h 217272"/>
                  <a:gd name="connsiteX20" fmla="*/ 50140 w 183845"/>
                  <a:gd name="connsiteY20" fmla="*/ 28413 h 217272"/>
                  <a:gd name="connsiteX21" fmla="*/ 8357 w 183845"/>
                  <a:gd name="connsiteY21" fmla="*/ 53482 h 217272"/>
                  <a:gd name="connsiteX22" fmla="*/ 50140 w 183845"/>
                  <a:gd name="connsiteY22" fmla="*/ 78552 h 217272"/>
                  <a:gd name="connsiteX23" fmla="*/ 50140 w 183845"/>
                  <a:gd name="connsiteY23" fmla="*/ 78552 h 217272"/>
                  <a:gd name="connsiteX24" fmla="*/ 98608 w 183845"/>
                  <a:gd name="connsiteY24" fmla="*/ 106965 h 217272"/>
                  <a:gd name="connsiteX25" fmla="*/ 147077 w 183845"/>
                  <a:gd name="connsiteY25" fmla="*/ 76881 h 217272"/>
                  <a:gd name="connsiteX26" fmla="*/ 147077 w 183845"/>
                  <a:gd name="connsiteY26" fmla="*/ 76881 h 2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845" h="217272">
                    <a:moveTo>
                      <a:pt x="153762" y="88580"/>
                    </a:moveTo>
                    <a:lnTo>
                      <a:pt x="153762" y="88580"/>
                    </a:lnTo>
                    <a:lnTo>
                      <a:pt x="105294" y="116993"/>
                    </a:lnTo>
                    <a:lnTo>
                      <a:pt x="105294" y="222286"/>
                    </a:lnTo>
                    <a:lnTo>
                      <a:pt x="147077" y="197217"/>
                    </a:lnTo>
                    <a:lnTo>
                      <a:pt x="195545" y="168804"/>
                    </a:lnTo>
                    <a:lnTo>
                      <a:pt x="195545" y="63510"/>
                    </a:lnTo>
                    <a:lnTo>
                      <a:pt x="153762" y="88580"/>
                    </a:lnTo>
                    <a:close/>
                    <a:moveTo>
                      <a:pt x="41783" y="88580"/>
                    </a:moveTo>
                    <a:lnTo>
                      <a:pt x="0" y="63510"/>
                    </a:lnTo>
                    <a:lnTo>
                      <a:pt x="0" y="168804"/>
                    </a:lnTo>
                    <a:lnTo>
                      <a:pt x="48468" y="197217"/>
                    </a:lnTo>
                    <a:lnTo>
                      <a:pt x="90252" y="222286"/>
                    </a:lnTo>
                    <a:lnTo>
                      <a:pt x="90252" y="116993"/>
                    </a:lnTo>
                    <a:lnTo>
                      <a:pt x="41783" y="88580"/>
                    </a:lnTo>
                    <a:lnTo>
                      <a:pt x="41783" y="88580"/>
                    </a:lnTo>
                    <a:close/>
                    <a:moveTo>
                      <a:pt x="147077" y="76881"/>
                    </a:moveTo>
                    <a:lnTo>
                      <a:pt x="188860" y="51811"/>
                    </a:lnTo>
                    <a:lnTo>
                      <a:pt x="147077" y="26741"/>
                    </a:lnTo>
                    <a:lnTo>
                      <a:pt x="98608" y="0"/>
                    </a:lnTo>
                    <a:lnTo>
                      <a:pt x="50140" y="28413"/>
                    </a:lnTo>
                    <a:lnTo>
                      <a:pt x="8357" y="53482"/>
                    </a:lnTo>
                    <a:lnTo>
                      <a:pt x="50140" y="78552"/>
                    </a:lnTo>
                    <a:lnTo>
                      <a:pt x="50140" y="78552"/>
                    </a:lnTo>
                    <a:lnTo>
                      <a:pt x="98608" y="106965"/>
                    </a:lnTo>
                    <a:lnTo>
                      <a:pt x="147077" y="76881"/>
                    </a:lnTo>
                    <a:lnTo>
                      <a:pt x="147077" y="76881"/>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21" name="Freeform: Shape 83">
                <a:extLst>
                  <a:ext uri="{FF2B5EF4-FFF2-40B4-BE49-F238E27FC236}">
                    <a16:creationId xmlns:a16="http://schemas.microsoft.com/office/drawing/2014/main" id="{7C64AB38-92D1-44AF-A56D-7E9DCD4C29C5}"/>
                  </a:ext>
                </a:extLst>
              </p:cNvPr>
              <p:cNvSpPr/>
              <p:nvPr/>
            </p:nvSpPr>
            <p:spPr>
              <a:xfrm>
                <a:off x="3002443" y="3378999"/>
                <a:ext cx="183846" cy="183846"/>
              </a:xfrm>
              <a:custGeom>
                <a:avLst/>
                <a:gdLst>
                  <a:gd name="connsiteX0" fmla="*/ 188860 w 183845"/>
                  <a:gd name="connsiteY0" fmla="*/ 21727 h 183845"/>
                  <a:gd name="connsiteX1" fmla="*/ 150419 w 183845"/>
                  <a:gd name="connsiteY1" fmla="*/ 0 h 183845"/>
                  <a:gd name="connsiteX2" fmla="*/ 101951 w 183845"/>
                  <a:gd name="connsiteY2" fmla="*/ 28413 h 183845"/>
                  <a:gd name="connsiteX3" fmla="*/ 98608 w 183845"/>
                  <a:gd name="connsiteY3" fmla="*/ 30084 h 183845"/>
                  <a:gd name="connsiteX4" fmla="*/ 95266 w 183845"/>
                  <a:gd name="connsiteY4" fmla="*/ 28413 h 183845"/>
                  <a:gd name="connsiteX5" fmla="*/ 46797 w 183845"/>
                  <a:gd name="connsiteY5" fmla="*/ 0 h 183845"/>
                  <a:gd name="connsiteX6" fmla="*/ 6685 w 183845"/>
                  <a:gd name="connsiteY6" fmla="*/ 21727 h 183845"/>
                  <a:gd name="connsiteX7" fmla="*/ 48468 w 183845"/>
                  <a:gd name="connsiteY7" fmla="*/ 46797 h 183845"/>
                  <a:gd name="connsiteX8" fmla="*/ 96937 w 183845"/>
                  <a:gd name="connsiteY8" fmla="*/ 75210 h 183845"/>
                  <a:gd name="connsiteX9" fmla="*/ 145405 w 183845"/>
                  <a:gd name="connsiteY9" fmla="*/ 46797 h 183845"/>
                  <a:gd name="connsiteX10" fmla="*/ 188860 w 183845"/>
                  <a:gd name="connsiteY10" fmla="*/ 21727 h 183845"/>
                  <a:gd name="connsiteX11" fmla="*/ 0 w 183845"/>
                  <a:gd name="connsiteY11" fmla="*/ 35098 h 183845"/>
                  <a:gd name="connsiteX12" fmla="*/ 0 w 183845"/>
                  <a:gd name="connsiteY12" fmla="*/ 140391 h 183845"/>
                  <a:gd name="connsiteX13" fmla="*/ 48468 w 183845"/>
                  <a:gd name="connsiteY13" fmla="*/ 168804 h 183845"/>
                  <a:gd name="connsiteX14" fmla="*/ 90252 w 183845"/>
                  <a:gd name="connsiteY14" fmla="*/ 193874 h 183845"/>
                  <a:gd name="connsiteX15" fmla="*/ 90252 w 183845"/>
                  <a:gd name="connsiteY15" fmla="*/ 88580 h 183845"/>
                  <a:gd name="connsiteX16" fmla="*/ 41783 w 183845"/>
                  <a:gd name="connsiteY16" fmla="*/ 60168 h 183845"/>
                  <a:gd name="connsiteX17" fmla="*/ 0 w 183845"/>
                  <a:gd name="connsiteY17" fmla="*/ 35098 h 183845"/>
                  <a:gd name="connsiteX18" fmla="*/ 195545 w 183845"/>
                  <a:gd name="connsiteY18" fmla="*/ 35098 h 183845"/>
                  <a:gd name="connsiteX19" fmla="*/ 153762 w 183845"/>
                  <a:gd name="connsiteY19" fmla="*/ 60168 h 183845"/>
                  <a:gd name="connsiteX20" fmla="*/ 105294 w 183845"/>
                  <a:gd name="connsiteY20" fmla="*/ 88580 h 183845"/>
                  <a:gd name="connsiteX21" fmla="*/ 105294 w 183845"/>
                  <a:gd name="connsiteY21" fmla="*/ 193874 h 183845"/>
                  <a:gd name="connsiteX22" fmla="*/ 147077 w 183845"/>
                  <a:gd name="connsiteY22" fmla="*/ 168804 h 183845"/>
                  <a:gd name="connsiteX23" fmla="*/ 147077 w 183845"/>
                  <a:gd name="connsiteY23" fmla="*/ 168804 h 183845"/>
                  <a:gd name="connsiteX24" fmla="*/ 195545 w 183845"/>
                  <a:gd name="connsiteY24" fmla="*/ 140391 h 183845"/>
                  <a:gd name="connsiteX25" fmla="*/ 195545 w 183845"/>
                  <a:gd name="connsiteY25" fmla="*/ 35098 h 18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3845" h="183845">
                    <a:moveTo>
                      <a:pt x="188860" y="21727"/>
                    </a:moveTo>
                    <a:lnTo>
                      <a:pt x="150419" y="0"/>
                    </a:lnTo>
                    <a:lnTo>
                      <a:pt x="101951" y="28413"/>
                    </a:lnTo>
                    <a:lnTo>
                      <a:pt x="98608" y="30084"/>
                    </a:lnTo>
                    <a:lnTo>
                      <a:pt x="95266" y="28413"/>
                    </a:lnTo>
                    <a:lnTo>
                      <a:pt x="46797" y="0"/>
                    </a:lnTo>
                    <a:lnTo>
                      <a:pt x="6685" y="21727"/>
                    </a:lnTo>
                    <a:lnTo>
                      <a:pt x="48468" y="46797"/>
                    </a:lnTo>
                    <a:lnTo>
                      <a:pt x="96937" y="75210"/>
                    </a:lnTo>
                    <a:lnTo>
                      <a:pt x="145405" y="46797"/>
                    </a:lnTo>
                    <a:lnTo>
                      <a:pt x="188860" y="21727"/>
                    </a:lnTo>
                    <a:close/>
                    <a:moveTo>
                      <a:pt x="0" y="35098"/>
                    </a:moveTo>
                    <a:lnTo>
                      <a:pt x="0" y="140391"/>
                    </a:lnTo>
                    <a:lnTo>
                      <a:pt x="48468" y="168804"/>
                    </a:lnTo>
                    <a:lnTo>
                      <a:pt x="90252" y="193874"/>
                    </a:lnTo>
                    <a:lnTo>
                      <a:pt x="90252" y="88580"/>
                    </a:lnTo>
                    <a:lnTo>
                      <a:pt x="41783" y="60168"/>
                    </a:lnTo>
                    <a:lnTo>
                      <a:pt x="0" y="35098"/>
                    </a:lnTo>
                    <a:close/>
                    <a:moveTo>
                      <a:pt x="195545" y="35098"/>
                    </a:moveTo>
                    <a:lnTo>
                      <a:pt x="153762" y="60168"/>
                    </a:lnTo>
                    <a:lnTo>
                      <a:pt x="105294" y="88580"/>
                    </a:lnTo>
                    <a:lnTo>
                      <a:pt x="105294" y="193874"/>
                    </a:lnTo>
                    <a:lnTo>
                      <a:pt x="147077" y="168804"/>
                    </a:lnTo>
                    <a:lnTo>
                      <a:pt x="147077" y="168804"/>
                    </a:lnTo>
                    <a:lnTo>
                      <a:pt x="195545" y="140391"/>
                    </a:lnTo>
                    <a:lnTo>
                      <a:pt x="195545" y="35098"/>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96" name="Group 58">
              <a:extLst>
                <a:ext uri="{FF2B5EF4-FFF2-40B4-BE49-F238E27FC236}">
                  <a16:creationId xmlns:a16="http://schemas.microsoft.com/office/drawing/2014/main" id="{C4896E54-32D4-4D55-A8A8-3B6F09624F25}"/>
                </a:ext>
              </a:extLst>
            </p:cNvPr>
            <p:cNvGrpSpPr/>
            <p:nvPr/>
          </p:nvGrpSpPr>
          <p:grpSpPr>
            <a:xfrm>
              <a:off x="8885325" y="315339"/>
              <a:ext cx="82235" cy="80775"/>
              <a:chOff x="3211359" y="3378999"/>
              <a:chExt cx="188860" cy="185517"/>
            </a:xfrm>
            <a:solidFill>
              <a:srgbClr val="FA4515"/>
            </a:solidFill>
          </p:grpSpPr>
          <p:sp>
            <p:nvSpPr>
              <p:cNvPr id="917" name="Freeform: Shape 79">
                <a:extLst>
                  <a:ext uri="{FF2B5EF4-FFF2-40B4-BE49-F238E27FC236}">
                    <a16:creationId xmlns:a16="http://schemas.microsoft.com/office/drawing/2014/main" id="{43DC834C-DAE9-43FA-B412-DE2CDC65B999}"/>
                  </a:ext>
                </a:extLst>
              </p:cNvPr>
              <p:cNvSpPr/>
              <p:nvPr/>
            </p:nvSpPr>
            <p:spPr>
              <a:xfrm>
                <a:off x="3218044" y="3378999"/>
                <a:ext cx="167133" cy="66853"/>
              </a:xfrm>
              <a:custGeom>
                <a:avLst/>
                <a:gdLst>
                  <a:gd name="connsiteX0" fmla="*/ 38441 w 167132"/>
                  <a:gd name="connsiteY0" fmla="*/ 0 h 66853"/>
                  <a:gd name="connsiteX1" fmla="*/ 0 w 167132"/>
                  <a:gd name="connsiteY1" fmla="*/ 21727 h 66853"/>
                  <a:gd name="connsiteX2" fmla="*/ 41783 w 167132"/>
                  <a:gd name="connsiteY2" fmla="*/ 46797 h 66853"/>
                  <a:gd name="connsiteX3" fmla="*/ 91923 w 167132"/>
                  <a:gd name="connsiteY3" fmla="*/ 75210 h 66853"/>
                  <a:gd name="connsiteX4" fmla="*/ 140391 w 167132"/>
                  <a:gd name="connsiteY4" fmla="*/ 46797 h 66853"/>
                  <a:gd name="connsiteX5" fmla="*/ 182175 w 167132"/>
                  <a:gd name="connsiteY5" fmla="*/ 21727 h 66853"/>
                  <a:gd name="connsiteX6" fmla="*/ 143734 w 167132"/>
                  <a:gd name="connsiteY6" fmla="*/ 0 h 66853"/>
                  <a:gd name="connsiteX7" fmla="*/ 95266 w 167132"/>
                  <a:gd name="connsiteY7" fmla="*/ 28413 h 66853"/>
                  <a:gd name="connsiteX8" fmla="*/ 91923 w 167132"/>
                  <a:gd name="connsiteY8" fmla="*/ 30084 h 66853"/>
                  <a:gd name="connsiteX9" fmla="*/ 88580 w 167132"/>
                  <a:gd name="connsiteY9" fmla="*/ 28413 h 66853"/>
                  <a:gd name="connsiteX10" fmla="*/ 38441 w 167132"/>
                  <a:gd name="connsiteY10" fmla="*/ 0 h 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32" h="66853">
                    <a:moveTo>
                      <a:pt x="38441" y="0"/>
                    </a:moveTo>
                    <a:lnTo>
                      <a:pt x="0" y="21727"/>
                    </a:lnTo>
                    <a:lnTo>
                      <a:pt x="41783" y="46797"/>
                    </a:lnTo>
                    <a:lnTo>
                      <a:pt x="91923" y="75210"/>
                    </a:lnTo>
                    <a:lnTo>
                      <a:pt x="140391" y="46797"/>
                    </a:lnTo>
                    <a:lnTo>
                      <a:pt x="182175" y="21727"/>
                    </a:lnTo>
                    <a:lnTo>
                      <a:pt x="143734" y="0"/>
                    </a:lnTo>
                    <a:lnTo>
                      <a:pt x="95266" y="28413"/>
                    </a:lnTo>
                    <a:lnTo>
                      <a:pt x="91923" y="30084"/>
                    </a:lnTo>
                    <a:lnTo>
                      <a:pt x="88580" y="28413"/>
                    </a:lnTo>
                    <a:lnTo>
                      <a:pt x="38441"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8" name="Freeform: Shape 80">
                <a:extLst>
                  <a:ext uri="{FF2B5EF4-FFF2-40B4-BE49-F238E27FC236}">
                    <a16:creationId xmlns:a16="http://schemas.microsoft.com/office/drawing/2014/main" id="{84253B81-65E5-40F3-B46B-C0412C85089B}"/>
                  </a:ext>
                </a:extLst>
              </p:cNvPr>
              <p:cNvSpPr/>
              <p:nvPr/>
            </p:nvSpPr>
            <p:spPr>
              <a:xfrm>
                <a:off x="3211359" y="3414097"/>
                <a:ext cx="83566" cy="150419"/>
              </a:xfrm>
              <a:custGeom>
                <a:avLst/>
                <a:gdLst>
                  <a:gd name="connsiteX0" fmla="*/ 0 w 83566"/>
                  <a:gd name="connsiteY0" fmla="*/ 0 h 150419"/>
                  <a:gd name="connsiteX1" fmla="*/ 0 w 83566"/>
                  <a:gd name="connsiteY1" fmla="*/ 48469 h 150419"/>
                  <a:gd name="connsiteX2" fmla="*/ 0 w 83566"/>
                  <a:gd name="connsiteY2" fmla="*/ 105294 h 150419"/>
                  <a:gd name="connsiteX3" fmla="*/ 48468 w 83566"/>
                  <a:gd name="connsiteY3" fmla="*/ 133706 h 150419"/>
                  <a:gd name="connsiteX4" fmla="*/ 48468 w 83566"/>
                  <a:gd name="connsiteY4" fmla="*/ 133706 h 150419"/>
                  <a:gd name="connsiteX5" fmla="*/ 91923 w 83566"/>
                  <a:gd name="connsiteY5" fmla="*/ 157105 h 150419"/>
                  <a:gd name="connsiteX6" fmla="*/ 91923 w 83566"/>
                  <a:gd name="connsiteY6" fmla="*/ 51811 h 150419"/>
                  <a:gd name="connsiteX7" fmla="*/ 41783 w 83566"/>
                  <a:gd name="connsiteY7" fmla="*/ 23399 h 150419"/>
                  <a:gd name="connsiteX8" fmla="*/ 0 w 83566"/>
                  <a:gd name="connsiteY8" fmla="*/ 0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0"/>
                    </a:moveTo>
                    <a:lnTo>
                      <a:pt x="0" y="48469"/>
                    </a:lnTo>
                    <a:lnTo>
                      <a:pt x="0" y="105294"/>
                    </a:lnTo>
                    <a:lnTo>
                      <a:pt x="48468" y="133706"/>
                    </a:lnTo>
                    <a:lnTo>
                      <a:pt x="48468" y="133706"/>
                    </a:lnTo>
                    <a:lnTo>
                      <a:pt x="91923" y="157105"/>
                    </a:lnTo>
                    <a:lnTo>
                      <a:pt x="91923" y="51811"/>
                    </a:lnTo>
                    <a:lnTo>
                      <a:pt x="41783" y="23399"/>
                    </a:lnTo>
                    <a:lnTo>
                      <a:pt x="0" y="0"/>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9" name="Freeform: Shape 81">
                <a:extLst>
                  <a:ext uri="{FF2B5EF4-FFF2-40B4-BE49-F238E27FC236}">
                    <a16:creationId xmlns:a16="http://schemas.microsoft.com/office/drawing/2014/main" id="{8F09B0A9-E2FC-4E45-B861-E4EC0BBEE069}"/>
                  </a:ext>
                </a:extLst>
              </p:cNvPr>
              <p:cNvSpPr/>
              <p:nvPr/>
            </p:nvSpPr>
            <p:spPr>
              <a:xfrm>
                <a:off x="3316653" y="3414097"/>
                <a:ext cx="83566" cy="150419"/>
              </a:xfrm>
              <a:custGeom>
                <a:avLst/>
                <a:gdLst>
                  <a:gd name="connsiteX0" fmla="*/ 0 w 83566"/>
                  <a:gd name="connsiteY0" fmla="*/ 157105 h 150419"/>
                  <a:gd name="connsiteX1" fmla="*/ 41783 w 83566"/>
                  <a:gd name="connsiteY1" fmla="*/ 133706 h 150419"/>
                  <a:gd name="connsiteX2" fmla="*/ 41783 w 83566"/>
                  <a:gd name="connsiteY2" fmla="*/ 133706 h 150419"/>
                  <a:gd name="connsiteX3" fmla="*/ 90252 w 83566"/>
                  <a:gd name="connsiteY3" fmla="*/ 105294 h 150419"/>
                  <a:gd name="connsiteX4" fmla="*/ 90252 w 83566"/>
                  <a:gd name="connsiteY4" fmla="*/ 48469 h 150419"/>
                  <a:gd name="connsiteX5" fmla="*/ 90252 w 83566"/>
                  <a:gd name="connsiteY5" fmla="*/ 0 h 150419"/>
                  <a:gd name="connsiteX6" fmla="*/ 48468 w 83566"/>
                  <a:gd name="connsiteY6" fmla="*/ 23399 h 150419"/>
                  <a:gd name="connsiteX7" fmla="*/ 0 w 83566"/>
                  <a:gd name="connsiteY7" fmla="*/ 51811 h 150419"/>
                  <a:gd name="connsiteX8" fmla="*/ 0 w 83566"/>
                  <a:gd name="connsiteY8" fmla="*/ 157105 h 15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6" h="150419">
                    <a:moveTo>
                      <a:pt x="0" y="157105"/>
                    </a:moveTo>
                    <a:lnTo>
                      <a:pt x="41783" y="133706"/>
                    </a:lnTo>
                    <a:lnTo>
                      <a:pt x="41783" y="133706"/>
                    </a:lnTo>
                    <a:lnTo>
                      <a:pt x="90252" y="105294"/>
                    </a:lnTo>
                    <a:lnTo>
                      <a:pt x="90252" y="48469"/>
                    </a:lnTo>
                    <a:lnTo>
                      <a:pt x="90252" y="0"/>
                    </a:lnTo>
                    <a:lnTo>
                      <a:pt x="48468" y="23399"/>
                    </a:lnTo>
                    <a:lnTo>
                      <a:pt x="0" y="51811"/>
                    </a:lnTo>
                    <a:lnTo>
                      <a:pt x="0" y="157105"/>
                    </a:lnTo>
                    <a:close/>
                  </a:path>
                </a:pathLst>
              </a:custGeom>
              <a:grpFill/>
              <a:ln w="16510"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897" name="Freeform: Shape 59">
              <a:extLst>
                <a:ext uri="{FF2B5EF4-FFF2-40B4-BE49-F238E27FC236}">
                  <a16:creationId xmlns:a16="http://schemas.microsoft.com/office/drawing/2014/main" id="{2226804F-8172-40F6-A40A-11F4F42EF649}"/>
                </a:ext>
              </a:extLst>
            </p:cNvPr>
            <p:cNvSpPr/>
            <p:nvPr/>
          </p:nvSpPr>
          <p:spPr>
            <a:xfrm>
              <a:off x="9087217" y="403075"/>
              <a:ext cx="58217" cy="58217"/>
            </a:xfrm>
            <a:custGeom>
              <a:avLst/>
              <a:gdLst>
                <a:gd name="connsiteX0" fmla="*/ 16713 w 133706"/>
                <a:gd name="connsiteY0" fmla="*/ 110308 h 133706"/>
                <a:gd name="connsiteX1" fmla="*/ 0 w 133706"/>
                <a:gd name="connsiteY1" fmla="*/ 61839 h 133706"/>
                <a:gd name="connsiteX2" fmla="*/ 23399 w 133706"/>
                <a:gd name="connsiteY2" fmla="*/ 16713 h 133706"/>
                <a:gd name="connsiteX3" fmla="*/ 71867 w 133706"/>
                <a:gd name="connsiteY3" fmla="*/ 0 h 133706"/>
                <a:gd name="connsiteX4" fmla="*/ 116993 w 133706"/>
                <a:gd name="connsiteY4" fmla="*/ 23399 h 133706"/>
                <a:gd name="connsiteX5" fmla="*/ 133706 w 133706"/>
                <a:gd name="connsiteY5" fmla="*/ 71867 h 133706"/>
                <a:gd name="connsiteX6" fmla="*/ 110308 w 133706"/>
                <a:gd name="connsiteY6" fmla="*/ 116993 h 133706"/>
                <a:gd name="connsiteX7" fmla="*/ 61839 w 133706"/>
                <a:gd name="connsiteY7" fmla="*/ 133706 h 133706"/>
                <a:gd name="connsiteX8" fmla="*/ 16713 w 133706"/>
                <a:gd name="connsiteY8" fmla="*/ 110308 h 133706"/>
                <a:gd name="connsiteX9" fmla="*/ 16713 w 133706"/>
                <a:gd name="connsiteY9" fmla="*/ 110308 h 13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06" h="133706">
                  <a:moveTo>
                    <a:pt x="16713" y="110308"/>
                  </a:moveTo>
                  <a:cubicBezTo>
                    <a:pt x="5014" y="96937"/>
                    <a:pt x="0" y="80224"/>
                    <a:pt x="0" y="61839"/>
                  </a:cubicBezTo>
                  <a:cubicBezTo>
                    <a:pt x="1671" y="43455"/>
                    <a:pt x="10028" y="26741"/>
                    <a:pt x="23399" y="16713"/>
                  </a:cubicBezTo>
                  <a:cubicBezTo>
                    <a:pt x="36769" y="5014"/>
                    <a:pt x="53482" y="0"/>
                    <a:pt x="71867" y="0"/>
                  </a:cubicBezTo>
                  <a:cubicBezTo>
                    <a:pt x="90252" y="1671"/>
                    <a:pt x="106965" y="10028"/>
                    <a:pt x="116993" y="23399"/>
                  </a:cubicBezTo>
                  <a:cubicBezTo>
                    <a:pt x="128692" y="36769"/>
                    <a:pt x="133706" y="53482"/>
                    <a:pt x="133706" y="71867"/>
                  </a:cubicBezTo>
                  <a:cubicBezTo>
                    <a:pt x="132035" y="90252"/>
                    <a:pt x="123678" y="106965"/>
                    <a:pt x="110308" y="116993"/>
                  </a:cubicBezTo>
                  <a:cubicBezTo>
                    <a:pt x="96937" y="128692"/>
                    <a:pt x="80224" y="133706"/>
                    <a:pt x="61839" y="133706"/>
                  </a:cubicBezTo>
                  <a:cubicBezTo>
                    <a:pt x="43454" y="132035"/>
                    <a:pt x="28413" y="123678"/>
                    <a:pt x="16713" y="110308"/>
                  </a:cubicBezTo>
                  <a:lnTo>
                    <a:pt x="16713" y="110308"/>
                  </a:lnTo>
                  <a:close/>
                </a:path>
              </a:pathLst>
            </a:custGeom>
            <a:solidFill>
              <a:srgbClr val="FA4515"/>
            </a:solid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nvGrpSpPr>
            <p:cNvPr id="898" name="Graphic 28">
              <a:extLst>
                <a:ext uri="{FF2B5EF4-FFF2-40B4-BE49-F238E27FC236}">
                  <a16:creationId xmlns:a16="http://schemas.microsoft.com/office/drawing/2014/main" id="{5970F842-3EFE-4F52-BF58-E9E0A3ADC33E}"/>
                </a:ext>
              </a:extLst>
            </p:cNvPr>
            <p:cNvGrpSpPr/>
            <p:nvPr/>
          </p:nvGrpSpPr>
          <p:grpSpPr>
            <a:xfrm>
              <a:off x="9221151" y="203680"/>
              <a:ext cx="94603" cy="263432"/>
              <a:chOff x="7448020" y="3124084"/>
              <a:chExt cx="217272" cy="605020"/>
            </a:xfrm>
            <a:solidFill>
              <a:srgbClr val="001A44"/>
            </a:solidFill>
          </p:grpSpPr>
          <p:sp>
            <p:nvSpPr>
              <p:cNvPr id="915" name="Freeform: Shape 77">
                <a:extLst>
                  <a:ext uri="{FF2B5EF4-FFF2-40B4-BE49-F238E27FC236}">
                    <a16:creationId xmlns:a16="http://schemas.microsoft.com/office/drawing/2014/main" id="{C5D1FF1D-F738-4E09-ADF5-53301D9D446E}"/>
                  </a:ext>
                </a:extLst>
              </p:cNvPr>
              <p:cNvSpPr/>
              <p:nvPr/>
            </p:nvSpPr>
            <p:spPr>
              <a:xfrm>
                <a:off x="7496488" y="3124084"/>
                <a:ext cx="116993" cy="116993"/>
              </a:xfrm>
              <a:custGeom>
                <a:avLst/>
                <a:gdLst>
                  <a:gd name="connsiteX0" fmla="*/ 127021 w 116992"/>
                  <a:gd name="connsiteY0" fmla="*/ 63510 h 116992"/>
                  <a:gd name="connsiteX1" fmla="*/ 63510 w 116992"/>
                  <a:gd name="connsiteY1" fmla="*/ 127021 h 116992"/>
                  <a:gd name="connsiteX2" fmla="*/ 0 w 116992"/>
                  <a:gd name="connsiteY2" fmla="*/ 63510 h 116992"/>
                  <a:gd name="connsiteX3" fmla="*/ 63510 w 116992"/>
                  <a:gd name="connsiteY3" fmla="*/ 0 h 116992"/>
                  <a:gd name="connsiteX4" fmla="*/ 127021 w 116992"/>
                  <a:gd name="connsiteY4" fmla="*/ 63510 h 116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92" h="116992">
                    <a:moveTo>
                      <a:pt x="127021" y="63510"/>
                    </a:moveTo>
                    <a:cubicBezTo>
                      <a:pt x="127021" y="98608"/>
                      <a:pt x="98608" y="127021"/>
                      <a:pt x="63510" y="127021"/>
                    </a:cubicBezTo>
                    <a:cubicBezTo>
                      <a:pt x="28413" y="127021"/>
                      <a:pt x="0" y="98608"/>
                      <a:pt x="0" y="63510"/>
                    </a:cubicBezTo>
                    <a:cubicBezTo>
                      <a:pt x="0" y="28413"/>
                      <a:pt x="28413" y="0"/>
                      <a:pt x="63510" y="0"/>
                    </a:cubicBezTo>
                    <a:cubicBezTo>
                      <a:pt x="98608" y="0"/>
                      <a:pt x="127021" y="28413"/>
                      <a:pt x="127021" y="63510"/>
                    </a:cubicBezTo>
                  </a:path>
                </a:pathLst>
              </a:custGeom>
              <a:grp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6" name="Freeform: Shape 78">
                <a:extLst>
                  <a:ext uri="{FF2B5EF4-FFF2-40B4-BE49-F238E27FC236}">
                    <a16:creationId xmlns:a16="http://schemas.microsoft.com/office/drawing/2014/main" id="{D3A8A0D0-076F-47AD-84ED-DF9137BF0AD1}"/>
                  </a:ext>
                </a:extLst>
              </p:cNvPr>
              <p:cNvSpPr/>
              <p:nvPr/>
            </p:nvSpPr>
            <p:spPr>
              <a:xfrm>
                <a:off x="7448020" y="3277846"/>
                <a:ext cx="217272" cy="451258"/>
              </a:xfrm>
              <a:custGeom>
                <a:avLst/>
                <a:gdLst>
                  <a:gd name="connsiteX0" fmla="*/ 213930 w 217272"/>
                  <a:gd name="connsiteY0" fmla="*/ 218944 h 451258"/>
                  <a:gd name="connsiteX1" fmla="*/ 223958 w 217272"/>
                  <a:gd name="connsiteY1" fmla="*/ 40112 h 451258"/>
                  <a:gd name="connsiteX2" fmla="*/ 175489 w 217272"/>
                  <a:gd name="connsiteY2" fmla="*/ 0 h 451258"/>
                  <a:gd name="connsiteX3" fmla="*/ 175489 w 217272"/>
                  <a:gd name="connsiteY3" fmla="*/ 0 h 451258"/>
                  <a:gd name="connsiteX4" fmla="*/ 147077 w 217272"/>
                  <a:gd name="connsiteY4" fmla="*/ 0 h 451258"/>
                  <a:gd name="connsiteX5" fmla="*/ 111979 w 217272"/>
                  <a:gd name="connsiteY5" fmla="*/ 25070 h 451258"/>
                  <a:gd name="connsiteX6" fmla="*/ 76881 w 217272"/>
                  <a:gd name="connsiteY6" fmla="*/ 0 h 451258"/>
                  <a:gd name="connsiteX7" fmla="*/ 48468 w 217272"/>
                  <a:gd name="connsiteY7" fmla="*/ 0 h 451258"/>
                  <a:gd name="connsiteX8" fmla="*/ 0 w 217272"/>
                  <a:gd name="connsiteY8" fmla="*/ 40112 h 451258"/>
                  <a:gd name="connsiteX9" fmla="*/ 10028 w 217272"/>
                  <a:gd name="connsiteY9" fmla="*/ 218944 h 451258"/>
                  <a:gd name="connsiteX10" fmla="*/ 33427 w 217272"/>
                  <a:gd name="connsiteY10" fmla="*/ 240671 h 451258"/>
                  <a:gd name="connsiteX11" fmla="*/ 50140 w 217272"/>
                  <a:gd name="connsiteY11" fmla="*/ 240671 h 451258"/>
                  <a:gd name="connsiteX12" fmla="*/ 60168 w 217272"/>
                  <a:gd name="connsiteY12" fmla="*/ 446244 h 451258"/>
                  <a:gd name="connsiteX13" fmla="*/ 80224 w 217272"/>
                  <a:gd name="connsiteY13" fmla="*/ 464629 h 451258"/>
                  <a:gd name="connsiteX14" fmla="*/ 140391 w 217272"/>
                  <a:gd name="connsiteY14" fmla="*/ 464629 h 451258"/>
                  <a:gd name="connsiteX15" fmla="*/ 160447 w 217272"/>
                  <a:gd name="connsiteY15" fmla="*/ 446244 h 451258"/>
                  <a:gd name="connsiteX16" fmla="*/ 170475 w 217272"/>
                  <a:gd name="connsiteY16" fmla="*/ 240671 h 451258"/>
                  <a:gd name="connsiteX17" fmla="*/ 187188 w 217272"/>
                  <a:gd name="connsiteY17" fmla="*/ 240671 h 451258"/>
                  <a:gd name="connsiteX18" fmla="*/ 213930 w 217272"/>
                  <a:gd name="connsiteY18" fmla="*/ 218944 h 45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272" h="451258">
                    <a:moveTo>
                      <a:pt x="213930" y="218944"/>
                    </a:moveTo>
                    <a:lnTo>
                      <a:pt x="223958" y="40112"/>
                    </a:lnTo>
                    <a:cubicBezTo>
                      <a:pt x="223958" y="8357"/>
                      <a:pt x="193874" y="0"/>
                      <a:pt x="175489" y="0"/>
                    </a:cubicBezTo>
                    <a:cubicBezTo>
                      <a:pt x="175489" y="0"/>
                      <a:pt x="175489" y="0"/>
                      <a:pt x="175489" y="0"/>
                    </a:cubicBezTo>
                    <a:lnTo>
                      <a:pt x="147077" y="0"/>
                    </a:lnTo>
                    <a:lnTo>
                      <a:pt x="111979" y="25070"/>
                    </a:lnTo>
                    <a:lnTo>
                      <a:pt x="76881" y="0"/>
                    </a:lnTo>
                    <a:lnTo>
                      <a:pt x="48468" y="0"/>
                    </a:lnTo>
                    <a:cubicBezTo>
                      <a:pt x="30084" y="0"/>
                      <a:pt x="0" y="8357"/>
                      <a:pt x="0" y="40112"/>
                    </a:cubicBezTo>
                    <a:lnTo>
                      <a:pt x="10028" y="218944"/>
                    </a:lnTo>
                    <a:cubicBezTo>
                      <a:pt x="10028" y="232314"/>
                      <a:pt x="21727" y="240671"/>
                      <a:pt x="33427" y="240671"/>
                    </a:cubicBezTo>
                    <a:lnTo>
                      <a:pt x="50140" y="240671"/>
                    </a:lnTo>
                    <a:lnTo>
                      <a:pt x="60168" y="446244"/>
                    </a:lnTo>
                    <a:cubicBezTo>
                      <a:pt x="60168" y="456272"/>
                      <a:pt x="70196" y="464629"/>
                      <a:pt x="80224" y="464629"/>
                    </a:cubicBezTo>
                    <a:lnTo>
                      <a:pt x="140391" y="464629"/>
                    </a:lnTo>
                    <a:cubicBezTo>
                      <a:pt x="150419" y="464629"/>
                      <a:pt x="160447" y="456272"/>
                      <a:pt x="160447" y="446244"/>
                    </a:cubicBezTo>
                    <a:lnTo>
                      <a:pt x="170475" y="240671"/>
                    </a:lnTo>
                    <a:lnTo>
                      <a:pt x="187188" y="240671"/>
                    </a:lnTo>
                    <a:cubicBezTo>
                      <a:pt x="203902" y="242342"/>
                      <a:pt x="213930" y="232314"/>
                      <a:pt x="213930" y="218944"/>
                    </a:cubicBezTo>
                    <a:close/>
                  </a:path>
                </a:pathLst>
              </a:custGeom>
              <a:grp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899" name="Graphic 28">
              <a:extLst>
                <a:ext uri="{FF2B5EF4-FFF2-40B4-BE49-F238E27FC236}">
                  <a16:creationId xmlns:a16="http://schemas.microsoft.com/office/drawing/2014/main" id="{6B960FB4-4273-414A-85DD-9F587490434E}"/>
                </a:ext>
              </a:extLst>
            </p:cNvPr>
            <p:cNvGrpSpPr/>
            <p:nvPr/>
          </p:nvGrpSpPr>
          <p:grpSpPr>
            <a:xfrm>
              <a:off x="9087201" y="403075"/>
              <a:ext cx="120072" cy="58217"/>
              <a:chOff x="7140496" y="3582028"/>
              <a:chExt cx="275769" cy="133706"/>
            </a:xfrm>
            <a:solidFill>
              <a:srgbClr val="FA4515"/>
            </a:solidFill>
          </p:grpSpPr>
          <p:sp>
            <p:nvSpPr>
              <p:cNvPr id="911" name="Freeform: Shape 73">
                <a:extLst>
                  <a:ext uri="{FF2B5EF4-FFF2-40B4-BE49-F238E27FC236}">
                    <a16:creationId xmlns:a16="http://schemas.microsoft.com/office/drawing/2014/main" id="{A291973A-3A8A-41A0-94CD-B9E4F13CC3F0}"/>
                  </a:ext>
                </a:extLst>
              </p:cNvPr>
              <p:cNvSpPr/>
              <p:nvPr/>
            </p:nvSpPr>
            <p:spPr>
              <a:xfrm>
                <a:off x="7282559" y="3582028"/>
                <a:ext cx="133706" cy="133706"/>
              </a:xfrm>
              <a:custGeom>
                <a:avLst/>
                <a:gdLst>
                  <a:gd name="connsiteX0" fmla="*/ 16713 w 133706"/>
                  <a:gd name="connsiteY0" fmla="*/ 110308 h 133706"/>
                  <a:gd name="connsiteX1" fmla="*/ 0 w 133706"/>
                  <a:gd name="connsiteY1" fmla="*/ 61839 h 133706"/>
                  <a:gd name="connsiteX2" fmla="*/ 23399 w 133706"/>
                  <a:gd name="connsiteY2" fmla="*/ 16713 h 133706"/>
                  <a:gd name="connsiteX3" fmla="*/ 71867 w 133706"/>
                  <a:gd name="connsiteY3" fmla="*/ 0 h 133706"/>
                  <a:gd name="connsiteX4" fmla="*/ 116993 w 133706"/>
                  <a:gd name="connsiteY4" fmla="*/ 23399 h 133706"/>
                  <a:gd name="connsiteX5" fmla="*/ 133706 w 133706"/>
                  <a:gd name="connsiteY5" fmla="*/ 71867 h 133706"/>
                  <a:gd name="connsiteX6" fmla="*/ 110308 w 133706"/>
                  <a:gd name="connsiteY6" fmla="*/ 116993 h 133706"/>
                  <a:gd name="connsiteX7" fmla="*/ 61839 w 133706"/>
                  <a:gd name="connsiteY7" fmla="*/ 133706 h 133706"/>
                  <a:gd name="connsiteX8" fmla="*/ 16713 w 133706"/>
                  <a:gd name="connsiteY8" fmla="*/ 110308 h 133706"/>
                  <a:gd name="connsiteX9" fmla="*/ 16713 w 133706"/>
                  <a:gd name="connsiteY9" fmla="*/ 110308 h 13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06" h="133706">
                    <a:moveTo>
                      <a:pt x="16713" y="110308"/>
                    </a:moveTo>
                    <a:cubicBezTo>
                      <a:pt x="5014" y="96937"/>
                      <a:pt x="0" y="80224"/>
                      <a:pt x="0" y="61839"/>
                    </a:cubicBezTo>
                    <a:cubicBezTo>
                      <a:pt x="1671" y="43455"/>
                      <a:pt x="10028" y="26741"/>
                      <a:pt x="23399" y="16713"/>
                    </a:cubicBezTo>
                    <a:cubicBezTo>
                      <a:pt x="36769" y="5014"/>
                      <a:pt x="53482" y="0"/>
                      <a:pt x="71867" y="0"/>
                    </a:cubicBezTo>
                    <a:cubicBezTo>
                      <a:pt x="90252" y="1671"/>
                      <a:pt x="106965" y="10028"/>
                      <a:pt x="116993" y="23399"/>
                    </a:cubicBezTo>
                    <a:cubicBezTo>
                      <a:pt x="128692" y="36769"/>
                      <a:pt x="133706" y="53482"/>
                      <a:pt x="133706" y="71867"/>
                    </a:cubicBezTo>
                    <a:cubicBezTo>
                      <a:pt x="132035" y="90252"/>
                      <a:pt x="123678" y="106965"/>
                      <a:pt x="110308" y="116993"/>
                    </a:cubicBezTo>
                    <a:cubicBezTo>
                      <a:pt x="96937" y="128692"/>
                      <a:pt x="80224" y="133706"/>
                      <a:pt x="61839" y="133706"/>
                    </a:cubicBezTo>
                    <a:cubicBezTo>
                      <a:pt x="43454" y="133706"/>
                      <a:pt x="28413" y="123678"/>
                      <a:pt x="16713" y="110308"/>
                    </a:cubicBezTo>
                    <a:lnTo>
                      <a:pt x="16713" y="110308"/>
                    </a:lnTo>
                    <a:close/>
                  </a:path>
                </a:pathLst>
              </a:custGeom>
              <a:solidFill>
                <a:srgbClr val="FA4515">
                  <a:alpha val="20000"/>
                </a:srgbClr>
              </a:solid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2" name="Freeform: Shape 74">
                <a:extLst>
                  <a:ext uri="{FF2B5EF4-FFF2-40B4-BE49-F238E27FC236}">
                    <a16:creationId xmlns:a16="http://schemas.microsoft.com/office/drawing/2014/main" id="{317884EB-97D9-42E7-B623-A81ECEEBA457}"/>
                  </a:ext>
                </a:extLst>
              </p:cNvPr>
              <p:cNvSpPr/>
              <p:nvPr/>
            </p:nvSpPr>
            <p:spPr>
              <a:xfrm>
                <a:off x="7235761" y="3582028"/>
                <a:ext cx="133706" cy="133706"/>
              </a:xfrm>
              <a:custGeom>
                <a:avLst/>
                <a:gdLst>
                  <a:gd name="connsiteX0" fmla="*/ 16713 w 133706"/>
                  <a:gd name="connsiteY0" fmla="*/ 110308 h 133706"/>
                  <a:gd name="connsiteX1" fmla="*/ 0 w 133706"/>
                  <a:gd name="connsiteY1" fmla="*/ 61839 h 133706"/>
                  <a:gd name="connsiteX2" fmla="*/ 23399 w 133706"/>
                  <a:gd name="connsiteY2" fmla="*/ 16713 h 133706"/>
                  <a:gd name="connsiteX3" fmla="*/ 71867 w 133706"/>
                  <a:gd name="connsiteY3" fmla="*/ 0 h 133706"/>
                  <a:gd name="connsiteX4" fmla="*/ 116993 w 133706"/>
                  <a:gd name="connsiteY4" fmla="*/ 23399 h 133706"/>
                  <a:gd name="connsiteX5" fmla="*/ 133706 w 133706"/>
                  <a:gd name="connsiteY5" fmla="*/ 71867 h 133706"/>
                  <a:gd name="connsiteX6" fmla="*/ 110307 w 133706"/>
                  <a:gd name="connsiteY6" fmla="*/ 116993 h 133706"/>
                  <a:gd name="connsiteX7" fmla="*/ 61839 w 133706"/>
                  <a:gd name="connsiteY7" fmla="*/ 133706 h 133706"/>
                  <a:gd name="connsiteX8" fmla="*/ 16713 w 133706"/>
                  <a:gd name="connsiteY8" fmla="*/ 110308 h 133706"/>
                  <a:gd name="connsiteX9" fmla="*/ 16713 w 133706"/>
                  <a:gd name="connsiteY9" fmla="*/ 110308 h 13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06" h="133706">
                    <a:moveTo>
                      <a:pt x="16713" y="110308"/>
                    </a:moveTo>
                    <a:cubicBezTo>
                      <a:pt x="5014" y="96937"/>
                      <a:pt x="0" y="80224"/>
                      <a:pt x="0" y="61839"/>
                    </a:cubicBezTo>
                    <a:cubicBezTo>
                      <a:pt x="1671" y="43455"/>
                      <a:pt x="10028" y="26741"/>
                      <a:pt x="23399" y="16713"/>
                    </a:cubicBezTo>
                    <a:cubicBezTo>
                      <a:pt x="36769" y="5014"/>
                      <a:pt x="53482" y="0"/>
                      <a:pt x="71867" y="0"/>
                    </a:cubicBezTo>
                    <a:cubicBezTo>
                      <a:pt x="90252" y="1671"/>
                      <a:pt x="106965" y="10028"/>
                      <a:pt x="116993" y="23399"/>
                    </a:cubicBezTo>
                    <a:cubicBezTo>
                      <a:pt x="128692" y="36769"/>
                      <a:pt x="133706" y="53482"/>
                      <a:pt x="133706" y="71867"/>
                    </a:cubicBezTo>
                    <a:cubicBezTo>
                      <a:pt x="132035" y="90252"/>
                      <a:pt x="123678" y="106965"/>
                      <a:pt x="110307" y="116993"/>
                    </a:cubicBezTo>
                    <a:cubicBezTo>
                      <a:pt x="96937" y="128692"/>
                      <a:pt x="80224" y="133706"/>
                      <a:pt x="61839" y="133706"/>
                    </a:cubicBezTo>
                    <a:cubicBezTo>
                      <a:pt x="43454" y="132035"/>
                      <a:pt x="26741" y="123678"/>
                      <a:pt x="16713" y="110308"/>
                    </a:cubicBezTo>
                    <a:lnTo>
                      <a:pt x="16713" y="110308"/>
                    </a:lnTo>
                    <a:close/>
                  </a:path>
                </a:pathLst>
              </a:custGeom>
              <a:solidFill>
                <a:srgbClr val="FA4515">
                  <a:alpha val="50000"/>
                </a:srgbClr>
              </a:solid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3" name="Freeform: Shape 75">
                <a:extLst>
                  <a:ext uri="{FF2B5EF4-FFF2-40B4-BE49-F238E27FC236}">
                    <a16:creationId xmlns:a16="http://schemas.microsoft.com/office/drawing/2014/main" id="{6D965425-1420-4DB2-9F75-25CAC9B9073D}"/>
                  </a:ext>
                </a:extLst>
              </p:cNvPr>
              <p:cNvSpPr/>
              <p:nvPr/>
            </p:nvSpPr>
            <p:spPr>
              <a:xfrm>
                <a:off x="7187293" y="3582028"/>
                <a:ext cx="133706" cy="133706"/>
              </a:xfrm>
              <a:custGeom>
                <a:avLst/>
                <a:gdLst>
                  <a:gd name="connsiteX0" fmla="*/ 16713 w 133706"/>
                  <a:gd name="connsiteY0" fmla="*/ 110308 h 133706"/>
                  <a:gd name="connsiteX1" fmla="*/ 0 w 133706"/>
                  <a:gd name="connsiteY1" fmla="*/ 61839 h 133706"/>
                  <a:gd name="connsiteX2" fmla="*/ 23399 w 133706"/>
                  <a:gd name="connsiteY2" fmla="*/ 16713 h 133706"/>
                  <a:gd name="connsiteX3" fmla="*/ 71867 w 133706"/>
                  <a:gd name="connsiteY3" fmla="*/ 0 h 133706"/>
                  <a:gd name="connsiteX4" fmla="*/ 116993 w 133706"/>
                  <a:gd name="connsiteY4" fmla="*/ 23399 h 133706"/>
                  <a:gd name="connsiteX5" fmla="*/ 133706 w 133706"/>
                  <a:gd name="connsiteY5" fmla="*/ 71867 h 133706"/>
                  <a:gd name="connsiteX6" fmla="*/ 110308 w 133706"/>
                  <a:gd name="connsiteY6" fmla="*/ 116993 h 133706"/>
                  <a:gd name="connsiteX7" fmla="*/ 61839 w 133706"/>
                  <a:gd name="connsiteY7" fmla="*/ 133706 h 133706"/>
                  <a:gd name="connsiteX8" fmla="*/ 16713 w 133706"/>
                  <a:gd name="connsiteY8" fmla="*/ 110308 h 133706"/>
                  <a:gd name="connsiteX9" fmla="*/ 16713 w 133706"/>
                  <a:gd name="connsiteY9" fmla="*/ 110308 h 13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06" h="133706">
                    <a:moveTo>
                      <a:pt x="16713" y="110308"/>
                    </a:moveTo>
                    <a:cubicBezTo>
                      <a:pt x="5014" y="96937"/>
                      <a:pt x="0" y="80224"/>
                      <a:pt x="0" y="61839"/>
                    </a:cubicBezTo>
                    <a:cubicBezTo>
                      <a:pt x="1671" y="43455"/>
                      <a:pt x="10028" y="26741"/>
                      <a:pt x="23399" y="16713"/>
                    </a:cubicBezTo>
                    <a:cubicBezTo>
                      <a:pt x="36769" y="5014"/>
                      <a:pt x="53482" y="0"/>
                      <a:pt x="71867" y="0"/>
                    </a:cubicBezTo>
                    <a:cubicBezTo>
                      <a:pt x="90252" y="1671"/>
                      <a:pt x="106965" y="10028"/>
                      <a:pt x="116993" y="23399"/>
                    </a:cubicBezTo>
                    <a:cubicBezTo>
                      <a:pt x="128692" y="36769"/>
                      <a:pt x="133706" y="53482"/>
                      <a:pt x="133706" y="71867"/>
                    </a:cubicBezTo>
                    <a:cubicBezTo>
                      <a:pt x="132035" y="90252"/>
                      <a:pt x="123678" y="106965"/>
                      <a:pt x="110308" y="116993"/>
                    </a:cubicBezTo>
                    <a:cubicBezTo>
                      <a:pt x="96937" y="128692"/>
                      <a:pt x="80224" y="133706"/>
                      <a:pt x="61839" y="133706"/>
                    </a:cubicBezTo>
                    <a:cubicBezTo>
                      <a:pt x="43454" y="133706"/>
                      <a:pt x="28413" y="123678"/>
                      <a:pt x="16713" y="110308"/>
                    </a:cubicBezTo>
                    <a:lnTo>
                      <a:pt x="16713" y="110308"/>
                    </a:lnTo>
                    <a:close/>
                  </a:path>
                </a:pathLst>
              </a:custGeom>
              <a:solidFill>
                <a:srgbClr val="FA4515">
                  <a:alpha val="70000"/>
                </a:srgbClr>
              </a:solid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4" name="Freeform: Shape 76">
                <a:extLst>
                  <a:ext uri="{FF2B5EF4-FFF2-40B4-BE49-F238E27FC236}">
                    <a16:creationId xmlns:a16="http://schemas.microsoft.com/office/drawing/2014/main" id="{BDC03F51-41BF-46F4-B22C-6293A8B04D11}"/>
                  </a:ext>
                </a:extLst>
              </p:cNvPr>
              <p:cNvSpPr/>
              <p:nvPr/>
            </p:nvSpPr>
            <p:spPr>
              <a:xfrm>
                <a:off x="7140496" y="3582028"/>
                <a:ext cx="133706" cy="133706"/>
              </a:xfrm>
              <a:custGeom>
                <a:avLst/>
                <a:gdLst>
                  <a:gd name="connsiteX0" fmla="*/ 16713 w 133706"/>
                  <a:gd name="connsiteY0" fmla="*/ 110308 h 133706"/>
                  <a:gd name="connsiteX1" fmla="*/ 0 w 133706"/>
                  <a:gd name="connsiteY1" fmla="*/ 61839 h 133706"/>
                  <a:gd name="connsiteX2" fmla="*/ 23399 w 133706"/>
                  <a:gd name="connsiteY2" fmla="*/ 16713 h 133706"/>
                  <a:gd name="connsiteX3" fmla="*/ 71867 w 133706"/>
                  <a:gd name="connsiteY3" fmla="*/ 0 h 133706"/>
                  <a:gd name="connsiteX4" fmla="*/ 116993 w 133706"/>
                  <a:gd name="connsiteY4" fmla="*/ 23399 h 133706"/>
                  <a:gd name="connsiteX5" fmla="*/ 133706 w 133706"/>
                  <a:gd name="connsiteY5" fmla="*/ 71867 h 133706"/>
                  <a:gd name="connsiteX6" fmla="*/ 110308 w 133706"/>
                  <a:gd name="connsiteY6" fmla="*/ 116993 h 133706"/>
                  <a:gd name="connsiteX7" fmla="*/ 61839 w 133706"/>
                  <a:gd name="connsiteY7" fmla="*/ 133706 h 133706"/>
                  <a:gd name="connsiteX8" fmla="*/ 16713 w 133706"/>
                  <a:gd name="connsiteY8" fmla="*/ 110308 h 133706"/>
                  <a:gd name="connsiteX9" fmla="*/ 16713 w 133706"/>
                  <a:gd name="connsiteY9" fmla="*/ 110308 h 13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06" h="133706">
                    <a:moveTo>
                      <a:pt x="16713" y="110308"/>
                    </a:moveTo>
                    <a:cubicBezTo>
                      <a:pt x="5014" y="96937"/>
                      <a:pt x="0" y="80224"/>
                      <a:pt x="0" y="61839"/>
                    </a:cubicBezTo>
                    <a:cubicBezTo>
                      <a:pt x="1671" y="43455"/>
                      <a:pt x="10028" y="26741"/>
                      <a:pt x="23399" y="16713"/>
                    </a:cubicBezTo>
                    <a:cubicBezTo>
                      <a:pt x="36769" y="5014"/>
                      <a:pt x="53482" y="0"/>
                      <a:pt x="71867" y="0"/>
                    </a:cubicBezTo>
                    <a:cubicBezTo>
                      <a:pt x="90252" y="1671"/>
                      <a:pt x="106965" y="10028"/>
                      <a:pt x="116993" y="23399"/>
                    </a:cubicBezTo>
                    <a:cubicBezTo>
                      <a:pt x="128692" y="36769"/>
                      <a:pt x="133706" y="53482"/>
                      <a:pt x="133706" y="71867"/>
                    </a:cubicBezTo>
                    <a:cubicBezTo>
                      <a:pt x="132035" y="90252"/>
                      <a:pt x="123678" y="106965"/>
                      <a:pt x="110308" y="116993"/>
                    </a:cubicBezTo>
                    <a:cubicBezTo>
                      <a:pt x="96937" y="128692"/>
                      <a:pt x="80224" y="133706"/>
                      <a:pt x="61839" y="133706"/>
                    </a:cubicBezTo>
                    <a:cubicBezTo>
                      <a:pt x="43454" y="132035"/>
                      <a:pt x="28413" y="123678"/>
                      <a:pt x="16713" y="110308"/>
                    </a:cubicBezTo>
                    <a:lnTo>
                      <a:pt x="16713" y="110308"/>
                    </a:lnTo>
                    <a:close/>
                  </a:path>
                </a:pathLst>
              </a:custGeom>
              <a:solidFill>
                <a:srgbClr val="FA4515"/>
              </a:solidFill>
              <a:ln w="16635"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900" name="Graphic 293">
              <a:extLst>
                <a:ext uri="{FF2B5EF4-FFF2-40B4-BE49-F238E27FC236}">
                  <a16:creationId xmlns:a16="http://schemas.microsoft.com/office/drawing/2014/main" id="{CE84BFEF-9E82-4054-AF24-543D73D4C022}"/>
                </a:ext>
              </a:extLst>
            </p:cNvPr>
            <p:cNvGrpSpPr/>
            <p:nvPr/>
          </p:nvGrpSpPr>
          <p:grpSpPr>
            <a:xfrm>
              <a:off x="8795732" y="251995"/>
              <a:ext cx="410174" cy="206960"/>
              <a:chOff x="5103967" y="6233699"/>
              <a:chExt cx="397727" cy="200682"/>
            </a:xfrm>
            <a:solidFill>
              <a:srgbClr val="001A44"/>
            </a:solidFill>
          </p:grpSpPr>
          <p:grpSp>
            <p:nvGrpSpPr>
              <p:cNvPr id="901" name="Graphic 293">
                <a:extLst>
                  <a:ext uri="{FF2B5EF4-FFF2-40B4-BE49-F238E27FC236}">
                    <a16:creationId xmlns:a16="http://schemas.microsoft.com/office/drawing/2014/main" id="{6F5A5D1E-41B1-44DA-87B3-5E0A15DA9AC9}"/>
                  </a:ext>
                </a:extLst>
              </p:cNvPr>
              <p:cNvGrpSpPr/>
              <p:nvPr/>
            </p:nvGrpSpPr>
            <p:grpSpPr>
              <a:xfrm>
                <a:off x="5278548" y="6254095"/>
                <a:ext cx="172869" cy="5562"/>
                <a:chOff x="5278548" y="6254095"/>
                <a:chExt cx="172869" cy="5562"/>
              </a:xfrm>
              <a:grpFill/>
            </p:grpSpPr>
            <p:sp>
              <p:nvSpPr>
                <p:cNvPr id="908" name="Freeform: Shape 70">
                  <a:extLst>
                    <a:ext uri="{FF2B5EF4-FFF2-40B4-BE49-F238E27FC236}">
                      <a16:creationId xmlns:a16="http://schemas.microsoft.com/office/drawing/2014/main" id="{745DE821-7470-4402-9EEF-C0E5E415A6C5}"/>
                    </a:ext>
                  </a:extLst>
                </p:cNvPr>
                <p:cNvSpPr/>
                <p:nvPr/>
              </p:nvSpPr>
              <p:spPr>
                <a:xfrm>
                  <a:off x="5278548" y="6254095"/>
                  <a:ext cx="11125" cy="5562"/>
                </a:xfrm>
                <a:custGeom>
                  <a:avLst/>
                  <a:gdLst>
                    <a:gd name="connsiteX0" fmla="*/ 0 w 11125"/>
                    <a:gd name="connsiteY0" fmla="*/ 0 h 5562"/>
                    <a:gd name="connsiteX1" fmla="*/ 11125 w 11125"/>
                    <a:gd name="connsiteY1" fmla="*/ 0 h 5562"/>
                    <a:gd name="connsiteX2" fmla="*/ 11125 w 11125"/>
                    <a:gd name="connsiteY2" fmla="*/ 5563 h 5562"/>
                    <a:gd name="connsiteX3" fmla="*/ 0 w 11125"/>
                    <a:gd name="connsiteY3" fmla="*/ 5563 h 5562"/>
                  </a:gdLst>
                  <a:ahLst/>
                  <a:cxnLst>
                    <a:cxn ang="0">
                      <a:pos x="connsiteX0" y="connsiteY0"/>
                    </a:cxn>
                    <a:cxn ang="0">
                      <a:pos x="connsiteX1" y="connsiteY1"/>
                    </a:cxn>
                    <a:cxn ang="0">
                      <a:pos x="connsiteX2" y="connsiteY2"/>
                    </a:cxn>
                    <a:cxn ang="0">
                      <a:pos x="connsiteX3" y="connsiteY3"/>
                    </a:cxn>
                  </a:cxnLst>
                  <a:rect l="l" t="t" r="r" b="b"/>
                  <a:pathLst>
                    <a:path w="11125" h="5562">
                      <a:moveTo>
                        <a:pt x="0" y="0"/>
                      </a:moveTo>
                      <a:lnTo>
                        <a:pt x="11125" y="0"/>
                      </a:lnTo>
                      <a:lnTo>
                        <a:pt x="11125" y="5563"/>
                      </a:lnTo>
                      <a:lnTo>
                        <a:pt x="0"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09" name="Freeform: Shape 71">
                  <a:extLst>
                    <a:ext uri="{FF2B5EF4-FFF2-40B4-BE49-F238E27FC236}">
                      <a16:creationId xmlns:a16="http://schemas.microsoft.com/office/drawing/2014/main" id="{351EE2EB-3C57-4E09-BFBD-D907618AE92F}"/>
                    </a:ext>
                  </a:extLst>
                </p:cNvPr>
                <p:cNvSpPr/>
                <p:nvPr/>
              </p:nvSpPr>
              <p:spPr>
                <a:xfrm>
                  <a:off x="5311139" y="6254095"/>
                  <a:ext cx="107687" cy="5562"/>
                </a:xfrm>
                <a:custGeom>
                  <a:avLst/>
                  <a:gdLst>
                    <a:gd name="connsiteX0" fmla="*/ 107687 w 107687"/>
                    <a:gd name="connsiteY0" fmla="*/ 5563 h 5562"/>
                    <a:gd name="connsiteX1" fmla="*/ 86150 w 107687"/>
                    <a:gd name="connsiteY1" fmla="*/ 5563 h 5562"/>
                    <a:gd name="connsiteX2" fmla="*/ 86150 w 107687"/>
                    <a:gd name="connsiteY2" fmla="*/ 0 h 5562"/>
                    <a:gd name="connsiteX3" fmla="*/ 107687 w 107687"/>
                    <a:gd name="connsiteY3" fmla="*/ 0 h 5562"/>
                    <a:gd name="connsiteX4" fmla="*/ 107687 w 107687"/>
                    <a:gd name="connsiteY4" fmla="*/ 5563 h 5562"/>
                    <a:gd name="connsiteX5" fmla="*/ 64612 w 107687"/>
                    <a:gd name="connsiteY5" fmla="*/ 5563 h 5562"/>
                    <a:gd name="connsiteX6" fmla="*/ 43075 w 107687"/>
                    <a:gd name="connsiteY6" fmla="*/ 5563 h 5562"/>
                    <a:gd name="connsiteX7" fmla="*/ 43075 w 107687"/>
                    <a:gd name="connsiteY7" fmla="*/ 0 h 5562"/>
                    <a:gd name="connsiteX8" fmla="*/ 64612 w 107687"/>
                    <a:gd name="connsiteY8" fmla="*/ 0 h 5562"/>
                    <a:gd name="connsiteX9" fmla="*/ 64612 w 107687"/>
                    <a:gd name="connsiteY9" fmla="*/ 5563 h 5562"/>
                    <a:gd name="connsiteX10" fmla="*/ 21537 w 107687"/>
                    <a:gd name="connsiteY10" fmla="*/ 5563 h 5562"/>
                    <a:gd name="connsiteX11" fmla="*/ 0 w 107687"/>
                    <a:gd name="connsiteY11" fmla="*/ 5563 h 5562"/>
                    <a:gd name="connsiteX12" fmla="*/ 0 w 107687"/>
                    <a:gd name="connsiteY12" fmla="*/ 0 h 5562"/>
                    <a:gd name="connsiteX13" fmla="*/ 21537 w 107687"/>
                    <a:gd name="connsiteY13" fmla="*/ 0 h 5562"/>
                    <a:gd name="connsiteX14" fmla="*/ 21537 w 107687"/>
                    <a:gd name="connsiteY14" fmla="*/ 5563 h 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687" h="5562">
                      <a:moveTo>
                        <a:pt x="107687" y="5563"/>
                      </a:moveTo>
                      <a:lnTo>
                        <a:pt x="86150" y="5563"/>
                      </a:lnTo>
                      <a:lnTo>
                        <a:pt x="86150" y="0"/>
                      </a:lnTo>
                      <a:lnTo>
                        <a:pt x="107687" y="0"/>
                      </a:lnTo>
                      <a:lnTo>
                        <a:pt x="107687" y="5563"/>
                      </a:lnTo>
                      <a:close/>
                      <a:moveTo>
                        <a:pt x="64612" y="5563"/>
                      </a:moveTo>
                      <a:lnTo>
                        <a:pt x="43075" y="5563"/>
                      </a:lnTo>
                      <a:lnTo>
                        <a:pt x="43075" y="0"/>
                      </a:lnTo>
                      <a:lnTo>
                        <a:pt x="64612" y="0"/>
                      </a:lnTo>
                      <a:lnTo>
                        <a:pt x="64612" y="5563"/>
                      </a:lnTo>
                      <a:close/>
                      <a:moveTo>
                        <a:pt x="21537" y="5563"/>
                      </a:moveTo>
                      <a:lnTo>
                        <a:pt x="0" y="5563"/>
                      </a:lnTo>
                      <a:lnTo>
                        <a:pt x="0" y="0"/>
                      </a:lnTo>
                      <a:lnTo>
                        <a:pt x="21537" y="0"/>
                      </a:lnTo>
                      <a:lnTo>
                        <a:pt x="21537"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10" name="Freeform: Shape 72">
                  <a:extLst>
                    <a:ext uri="{FF2B5EF4-FFF2-40B4-BE49-F238E27FC236}">
                      <a16:creationId xmlns:a16="http://schemas.microsoft.com/office/drawing/2014/main" id="{0B0132C2-AE2B-4F44-901D-ADE15B99CB4E}"/>
                    </a:ext>
                  </a:extLst>
                </p:cNvPr>
                <p:cNvSpPr/>
                <p:nvPr/>
              </p:nvSpPr>
              <p:spPr>
                <a:xfrm>
                  <a:off x="5440292" y="6254095"/>
                  <a:ext cx="11125" cy="5562"/>
                </a:xfrm>
                <a:custGeom>
                  <a:avLst/>
                  <a:gdLst>
                    <a:gd name="connsiteX0" fmla="*/ 0 w 11125"/>
                    <a:gd name="connsiteY0" fmla="*/ 0 h 5562"/>
                    <a:gd name="connsiteX1" fmla="*/ 11125 w 11125"/>
                    <a:gd name="connsiteY1" fmla="*/ 0 h 5562"/>
                    <a:gd name="connsiteX2" fmla="*/ 11125 w 11125"/>
                    <a:gd name="connsiteY2" fmla="*/ 5563 h 5562"/>
                    <a:gd name="connsiteX3" fmla="*/ 0 w 11125"/>
                    <a:gd name="connsiteY3" fmla="*/ 5563 h 5562"/>
                  </a:gdLst>
                  <a:ahLst/>
                  <a:cxnLst>
                    <a:cxn ang="0">
                      <a:pos x="connsiteX0" y="connsiteY0"/>
                    </a:cxn>
                    <a:cxn ang="0">
                      <a:pos x="connsiteX1" y="connsiteY1"/>
                    </a:cxn>
                    <a:cxn ang="0">
                      <a:pos x="connsiteX2" y="connsiteY2"/>
                    </a:cxn>
                    <a:cxn ang="0">
                      <a:pos x="connsiteX3" y="connsiteY3"/>
                    </a:cxn>
                  </a:cxnLst>
                  <a:rect l="l" t="t" r="r" b="b"/>
                  <a:pathLst>
                    <a:path w="11125" h="5562">
                      <a:moveTo>
                        <a:pt x="0" y="0"/>
                      </a:moveTo>
                      <a:lnTo>
                        <a:pt x="11125" y="0"/>
                      </a:lnTo>
                      <a:lnTo>
                        <a:pt x="11125" y="5563"/>
                      </a:lnTo>
                      <a:lnTo>
                        <a:pt x="0"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902" name="Graphic 293">
                <a:extLst>
                  <a:ext uri="{FF2B5EF4-FFF2-40B4-BE49-F238E27FC236}">
                    <a16:creationId xmlns:a16="http://schemas.microsoft.com/office/drawing/2014/main" id="{6E6A496D-AF2D-404B-B92B-F76109C3A293}"/>
                  </a:ext>
                </a:extLst>
              </p:cNvPr>
              <p:cNvGrpSpPr/>
              <p:nvPr/>
            </p:nvGrpSpPr>
            <p:grpSpPr>
              <a:xfrm>
                <a:off x="5156526" y="6408423"/>
                <a:ext cx="215802" cy="5562"/>
                <a:chOff x="5156526" y="6408423"/>
                <a:chExt cx="215802" cy="5562"/>
              </a:xfrm>
              <a:grpFill/>
            </p:grpSpPr>
            <p:sp>
              <p:nvSpPr>
                <p:cNvPr id="905" name="Freeform: Shape 67">
                  <a:extLst>
                    <a:ext uri="{FF2B5EF4-FFF2-40B4-BE49-F238E27FC236}">
                      <a16:creationId xmlns:a16="http://schemas.microsoft.com/office/drawing/2014/main" id="{FE8DB2C9-0825-4290-979F-0F64055A97C2}"/>
                    </a:ext>
                  </a:extLst>
                </p:cNvPr>
                <p:cNvSpPr/>
                <p:nvPr/>
              </p:nvSpPr>
              <p:spPr>
                <a:xfrm>
                  <a:off x="5156526" y="6408423"/>
                  <a:ext cx="11125" cy="5562"/>
                </a:xfrm>
                <a:custGeom>
                  <a:avLst/>
                  <a:gdLst>
                    <a:gd name="connsiteX0" fmla="*/ 0 w 11125"/>
                    <a:gd name="connsiteY0" fmla="*/ 0 h 5562"/>
                    <a:gd name="connsiteX1" fmla="*/ 11125 w 11125"/>
                    <a:gd name="connsiteY1" fmla="*/ 0 h 5562"/>
                    <a:gd name="connsiteX2" fmla="*/ 11125 w 11125"/>
                    <a:gd name="connsiteY2" fmla="*/ 5563 h 5562"/>
                    <a:gd name="connsiteX3" fmla="*/ 0 w 11125"/>
                    <a:gd name="connsiteY3" fmla="*/ 5563 h 5562"/>
                  </a:gdLst>
                  <a:ahLst/>
                  <a:cxnLst>
                    <a:cxn ang="0">
                      <a:pos x="connsiteX0" y="connsiteY0"/>
                    </a:cxn>
                    <a:cxn ang="0">
                      <a:pos x="connsiteX1" y="connsiteY1"/>
                    </a:cxn>
                    <a:cxn ang="0">
                      <a:pos x="connsiteX2" y="connsiteY2"/>
                    </a:cxn>
                    <a:cxn ang="0">
                      <a:pos x="connsiteX3" y="connsiteY3"/>
                    </a:cxn>
                  </a:cxnLst>
                  <a:rect l="l" t="t" r="r" b="b"/>
                  <a:pathLst>
                    <a:path w="11125" h="5562">
                      <a:moveTo>
                        <a:pt x="0" y="0"/>
                      </a:moveTo>
                      <a:lnTo>
                        <a:pt x="11125" y="0"/>
                      </a:lnTo>
                      <a:lnTo>
                        <a:pt x="11125" y="5563"/>
                      </a:lnTo>
                      <a:lnTo>
                        <a:pt x="0"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06" name="Freeform: Shape 68">
                  <a:extLst>
                    <a:ext uri="{FF2B5EF4-FFF2-40B4-BE49-F238E27FC236}">
                      <a16:creationId xmlns:a16="http://schemas.microsoft.com/office/drawing/2014/main" id="{8D343314-2436-40D4-918A-01FC989C9811}"/>
                    </a:ext>
                  </a:extLst>
                </p:cNvPr>
                <p:cNvSpPr/>
                <p:nvPr/>
              </p:nvSpPr>
              <p:spPr>
                <a:xfrm>
                  <a:off x="5189118" y="6408423"/>
                  <a:ext cx="150619" cy="5562"/>
                </a:xfrm>
                <a:custGeom>
                  <a:avLst/>
                  <a:gdLst>
                    <a:gd name="connsiteX0" fmla="*/ 150619 w 150619"/>
                    <a:gd name="connsiteY0" fmla="*/ 5563 h 5562"/>
                    <a:gd name="connsiteX1" fmla="*/ 129082 w 150619"/>
                    <a:gd name="connsiteY1" fmla="*/ 5563 h 5562"/>
                    <a:gd name="connsiteX2" fmla="*/ 129082 w 150619"/>
                    <a:gd name="connsiteY2" fmla="*/ 0 h 5562"/>
                    <a:gd name="connsiteX3" fmla="*/ 150619 w 150619"/>
                    <a:gd name="connsiteY3" fmla="*/ 0 h 5562"/>
                    <a:gd name="connsiteX4" fmla="*/ 150619 w 150619"/>
                    <a:gd name="connsiteY4" fmla="*/ 5563 h 5562"/>
                    <a:gd name="connsiteX5" fmla="*/ 107544 w 150619"/>
                    <a:gd name="connsiteY5" fmla="*/ 5563 h 5562"/>
                    <a:gd name="connsiteX6" fmla="*/ 86007 w 150619"/>
                    <a:gd name="connsiteY6" fmla="*/ 5563 h 5562"/>
                    <a:gd name="connsiteX7" fmla="*/ 86007 w 150619"/>
                    <a:gd name="connsiteY7" fmla="*/ 0 h 5562"/>
                    <a:gd name="connsiteX8" fmla="*/ 107544 w 150619"/>
                    <a:gd name="connsiteY8" fmla="*/ 0 h 5562"/>
                    <a:gd name="connsiteX9" fmla="*/ 107544 w 150619"/>
                    <a:gd name="connsiteY9" fmla="*/ 5563 h 5562"/>
                    <a:gd name="connsiteX10" fmla="*/ 64541 w 150619"/>
                    <a:gd name="connsiteY10" fmla="*/ 5563 h 5562"/>
                    <a:gd name="connsiteX11" fmla="*/ 43003 w 150619"/>
                    <a:gd name="connsiteY11" fmla="*/ 5563 h 5562"/>
                    <a:gd name="connsiteX12" fmla="*/ 43003 w 150619"/>
                    <a:gd name="connsiteY12" fmla="*/ 0 h 5562"/>
                    <a:gd name="connsiteX13" fmla="*/ 64541 w 150619"/>
                    <a:gd name="connsiteY13" fmla="*/ 0 h 5562"/>
                    <a:gd name="connsiteX14" fmla="*/ 64541 w 150619"/>
                    <a:gd name="connsiteY14" fmla="*/ 5563 h 5562"/>
                    <a:gd name="connsiteX15" fmla="*/ 21537 w 150619"/>
                    <a:gd name="connsiteY15" fmla="*/ 5563 h 5562"/>
                    <a:gd name="connsiteX16" fmla="*/ 0 w 150619"/>
                    <a:gd name="connsiteY16" fmla="*/ 5563 h 5562"/>
                    <a:gd name="connsiteX17" fmla="*/ 0 w 150619"/>
                    <a:gd name="connsiteY17" fmla="*/ 0 h 5562"/>
                    <a:gd name="connsiteX18" fmla="*/ 21537 w 150619"/>
                    <a:gd name="connsiteY18" fmla="*/ 0 h 5562"/>
                    <a:gd name="connsiteX19" fmla="*/ 21537 w 150619"/>
                    <a:gd name="connsiteY19" fmla="*/ 5563 h 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619" h="5562">
                      <a:moveTo>
                        <a:pt x="150619" y="5563"/>
                      </a:moveTo>
                      <a:lnTo>
                        <a:pt x="129082" y="5563"/>
                      </a:lnTo>
                      <a:lnTo>
                        <a:pt x="129082" y="0"/>
                      </a:lnTo>
                      <a:lnTo>
                        <a:pt x="150619" y="0"/>
                      </a:lnTo>
                      <a:lnTo>
                        <a:pt x="150619" y="5563"/>
                      </a:lnTo>
                      <a:close/>
                      <a:moveTo>
                        <a:pt x="107544" y="5563"/>
                      </a:moveTo>
                      <a:lnTo>
                        <a:pt x="86007" y="5563"/>
                      </a:lnTo>
                      <a:lnTo>
                        <a:pt x="86007" y="0"/>
                      </a:lnTo>
                      <a:lnTo>
                        <a:pt x="107544" y="0"/>
                      </a:lnTo>
                      <a:lnTo>
                        <a:pt x="107544" y="5563"/>
                      </a:lnTo>
                      <a:close/>
                      <a:moveTo>
                        <a:pt x="64541" y="5563"/>
                      </a:moveTo>
                      <a:lnTo>
                        <a:pt x="43003" y="5563"/>
                      </a:lnTo>
                      <a:lnTo>
                        <a:pt x="43003" y="0"/>
                      </a:lnTo>
                      <a:lnTo>
                        <a:pt x="64541" y="0"/>
                      </a:lnTo>
                      <a:lnTo>
                        <a:pt x="64541" y="5563"/>
                      </a:lnTo>
                      <a:close/>
                      <a:moveTo>
                        <a:pt x="21537" y="5563"/>
                      </a:moveTo>
                      <a:lnTo>
                        <a:pt x="0" y="5563"/>
                      </a:lnTo>
                      <a:lnTo>
                        <a:pt x="0" y="0"/>
                      </a:lnTo>
                      <a:lnTo>
                        <a:pt x="21537" y="0"/>
                      </a:lnTo>
                      <a:lnTo>
                        <a:pt x="21537"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07" name="Freeform: Shape 69">
                  <a:extLst>
                    <a:ext uri="{FF2B5EF4-FFF2-40B4-BE49-F238E27FC236}">
                      <a16:creationId xmlns:a16="http://schemas.microsoft.com/office/drawing/2014/main" id="{6E03A03E-B1D2-4AC6-9FD5-CEDDD0B2A6BF}"/>
                    </a:ext>
                  </a:extLst>
                </p:cNvPr>
                <p:cNvSpPr/>
                <p:nvPr/>
              </p:nvSpPr>
              <p:spPr>
                <a:xfrm>
                  <a:off x="5361203" y="6408423"/>
                  <a:ext cx="11125" cy="5562"/>
                </a:xfrm>
                <a:custGeom>
                  <a:avLst/>
                  <a:gdLst>
                    <a:gd name="connsiteX0" fmla="*/ 0 w 11125"/>
                    <a:gd name="connsiteY0" fmla="*/ 0 h 5562"/>
                    <a:gd name="connsiteX1" fmla="*/ 11125 w 11125"/>
                    <a:gd name="connsiteY1" fmla="*/ 0 h 5562"/>
                    <a:gd name="connsiteX2" fmla="*/ 11125 w 11125"/>
                    <a:gd name="connsiteY2" fmla="*/ 5563 h 5562"/>
                    <a:gd name="connsiteX3" fmla="*/ 0 w 11125"/>
                    <a:gd name="connsiteY3" fmla="*/ 5563 h 5562"/>
                  </a:gdLst>
                  <a:ahLst/>
                  <a:cxnLst>
                    <a:cxn ang="0">
                      <a:pos x="connsiteX0" y="connsiteY0"/>
                    </a:cxn>
                    <a:cxn ang="0">
                      <a:pos x="connsiteX1" y="connsiteY1"/>
                    </a:cxn>
                    <a:cxn ang="0">
                      <a:pos x="connsiteX2" y="connsiteY2"/>
                    </a:cxn>
                    <a:cxn ang="0">
                      <a:pos x="connsiteX3" y="connsiteY3"/>
                    </a:cxn>
                  </a:cxnLst>
                  <a:rect l="l" t="t" r="r" b="b"/>
                  <a:pathLst>
                    <a:path w="11125" h="5562">
                      <a:moveTo>
                        <a:pt x="0" y="0"/>
                      </a:moveTo>
                      <a:lnTo>
                        <a:pt x="11125" y="0"/>
                      </a:lnTo>
                      <a:lnTo>
                        <a:pt x="11125" y="5563"/>
                      </a:lnTo>
                      <a:lnTo>
                        <a:pt x="0" y="5563"/>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03" name="Freeform: Shape 65">
                <a:extLst>
                  <a:ext uri="{FF2B5EF4-FFF2-40B4-BE49-F238E27FC236}">
                    <a16:creationId xmlns:a16="http://schemas.microsoft.com/office/drawing/2014/main" id="{26D7F3DC-8E97-4F4E-BE50-545DD707026A}"/>
                  </a:ext>
                </a:extLst>
              </p:cNvPr>
              <p:cNvSpPr/>
              <p:nvPr/>
            </p:nvSpPr>
            <p:spPr>
              <a:xfrm>
                <a:off x="5103967" y="6388026"/>
                <a:ext cx="40150" cy="46355"/>
              </a:xfrm>
              <a:custGeom>
                <a:avLst/>
                <a:gdLst>
                  <a:gd name="connsiteX0" fmla="*/ 0 w 40150"/>
                  <a:gd name="connsiteY0" fmla="*/ 23178 h 46355"/>
                  <a:gd name="connsiteX1" fmla="*/ 40151 w 40150"/>
                  <a:gd name="connsiteY1" fmla="*/ 0 h 46355"/>
                  <a:gd name="connsiteX2" fmla="*/ 40151 w 40150"/>
                  <a:gd name="connsiteY2" fmla="*/ 46355 h 46355"/>
                </a:gdLst>
                <a:ahLst/>
                <a:cxnLst>
                  <a:cxn ang="0">
                    <a:pos x="connsiteX0" y="connsiteY0"/>
                  </a:cxn>
                  <a:cxn ang="0">
                    <a:pos x="connsiteX1" y="connsiteY1"/>
                  </a:cxn>
                  <a:cxn ang="0">
                    <a:pos x="connsiteX2" y="connsiteY2"/>
                  </a:cxn>
                </a:cxnLst>
                <a:rect l="l" t="t" r="r" b="b"/>
                <a:pathLst>
                  <a:path w="40150" h="46355">
                    <a:moveTo>
                      <a:pt x="0" y="23178"/>
                    </a:moveTo>
                    <a:lnTo>
                      <a:pt x="40151" y="0"/>
                    </a:lnTo>
                    <a:lnTo>
                      <a:pt x="40151" y="46355"/>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04" name="Freeform: Shape 66">
                <a:extLst>
                  <a:ext uri="{FF2B5EF4-FFF2-40B4-BE49-F238E27FC236}">
                    <a16:creationId xmlns:a16="http://schemas.microsoft.com/office/drawing/2014/main" id="{7BC376C3-8BBA-4F1D-A2A6-16DAFD0316E7}"/>
                  </a:ext>
                </a:extLst>
              </p:cNvPr>
              <p:cNvSpPr/>
              <p:nvPr/>
            </p:nvSpPr>
            <p:spPr>
              <a:xfrm>
                <a:off x="5461544" y="6233699"/>
                <a:ext cx="40150" cy="46355"/>
              </a:xfrm>
              <a:custGeom>
                <a:avLst/>
                <a:gdLst>
                  <a:gd name="connsiteX0" fmla="*/ 40151 w 40150"/>
                  <a:gd name="connsiteY0" fmla="*/ 23178 h 46355"/>
                  <a:gd name="connsiteX1" fmla="*/ 0 w 40150"/>
                  <a:gd name="connsiteY1" fmla="*/ 46355 h 46355"/>
                  <a:gd name="connsiteX2" fmla="*/ 0 w 40150"/>
                  <a:gd name="connsiteY2" fmla="*/ 0 h 46355"/>
                </a:gdLst>
                <a:ahLst/>
                <a:cxnLst>
                  <a:cxn ang="0">
                    <a:pos x="connsiteX0" y="connsiteY0"/>
                  </a:cxn>
                  <a:cxn ang="0">
                    <a:pos x="connsiteX1" y="connsiteY1"/>
                  </a:cxn>
                  <a:cxn ang="0">
                    <a:pos x="connsiteX2" y="connsiteY2"/>
                  </a:cxn>
                </a:cxnLst>
                <a:rect l="l" t="t" r="r" b="b"/>
                <a:pathLst>
                  <a:path w="40150" h="46355">
                    <a:moveTo>
                      <a:pt x="40151" y="23178"/>
                    </a:moveTo>
                    <a:lnTo>
                      <a:pt x="0" y="46355"/>
                    </a:lnTo>
                    <a:lnTo>
                      <a:pt x="0" y="0"/>
                    </a:lnTo>
                    <a:close/>
                  </a:path>
                </a:pathLst>
              </a:custGeom>
              <a:grpFill/>
              <a:ln w="6974" cap="flat">
                <a:noFill/>
                <a:prstDash val="solid"/>
                <a:miter/>
              </a:ln>
            </p:spPr>
            <p:txBody>
              <a:bodyPr rtlCol="0" anchor="ctr"/>
              <a:lstStyle/>
              <a:p>
                <a:pPr defTabSz="1219170">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sp>
        <p:nvSpPr>
          <p:cNvPr id="925" name="テキスト ボックス 924">
            <a:extLst>
              <a:ext uri="{FF2B5EF4-FFF2-40B4-BE49-F238E27FC236}">
                <a16:creationId xmlns:a16="http://schemas.microsoft.com/office/drawing/2014/main" id="{031A1825-F8F4-42F0-AD83-C94739AC0340}"/>
              </a:ext>
            </a:extLst>
          </p:cNvPr>
          <p:cNvSpPr txBox="1"/>
          <p:nvPr/>
        </p:nvSpPr>
        <p:spPr>
          <a:xfrm>
            <a:off x="4900479" y="2689979"/>
            <a:ext cx="800219" cy="276999"/>
          </a:xfrm>
          <a:prstGeom prst="rect">
            <a:avLst/>
          </a:prstGeom>
          <a:noFill/>
        </p:spPr>
        <p:txBody>
          <a:bodyPr wrap="non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料金計算</a:t>
            </a:r>
          </a:p>
        </p:txBody>
      </p:sp>
      <p:grpSp>
        <p:nvGrpSpPr>
          <p:cNvPr id="926" name="Group 181">
            <a:extLst>
              <a:ext uri="{FF2B5EF4-FFF2-40B4-BE49-F238E27FC236}">
                <a16:creationId xmlns:a16="http://schemas.microsoft.com/office/drawing/2014/main" id="{7BBD2C97-2D9F-49BE-BB0A-901AA7CA786A}"/>
              </a:ext>
            </a:extLst>
          </p:cNvPr>
          <p:cNvGrpSpPr/>
          <p:nvPr/>
        </p:nvGrpSpPr>
        <p:grpSpPr>
          <a:xfrm>
            <a:off x="653010" y="4478919"/>
            <a:ext cx="497003" cy="448526"/>
            <a:chOff x="9210043" y="349066"/>
            <a:chExt cx="431318" cy="394731"/>
          </a:xfrm>
        </p:grpSpPr>
        <p:grpSp>
          <p:nvGrpSpPr>
            <p:cNvPr id="927" name="Group 182">
              <a:extLst>
                <a:ext uri="{FF2B5EF4-FFF2-40B4-BE49-F238E27FC236}">
                  <a16:creationId xmlns:a16="http://schemas.microsoft.com/office/drawing/2014/main" id="{0A2FEC5C-1DA4-4093-BC38-43E84EB793FD}"/>
                </a:ext>
              </a:extLst>
            </p:cNvPr>
            <p:cNvGrpSpPr/>
            <p:nvPr/>
          </p:nvGrpSpPr>
          <p:grpSpPr>
            <a:xfrm>
              <a:off x="9210043" y="349066"/>
              <a:ext cx="431318" cy="287645"/>
              <a:chOff x="6881248" y="3182991"/>
              <a:chExt cx="431318" cy="287645"/>
            </a:xfrm>
          </p:grpSpPr>
          <p:sp>
            <p:nvSpPr>
              <p:cNvPr id="939" name="Freeform: Shape 194">
                <a:extLst>
                  <a:ext uri="{FF2B5EF4-FFF2-40B4-BE49-F238E27FC236}">
                    <a16:creationId xmlns:a16="http://schemas.microsoft.com/office/drawing/2014/main" id="{50CDF8E7-35F4-4F88-867D-24A9A4018A9F}"/>
                  </a:ext>
                </a:extLst>
              </p:cNvPr>
              <p:cNvSpPr/>
              <p:nvPr/>
            </p:nvSpPr>
            <p:spPr>
              <a:xfrm>
                <a:off x="7214404" y="3343322"/>
                <a:ext cx="47593" cy="47594"/>
              </a:xfrm>
              <a:custGeom>
                <a:avLst/>
                <a:gdLst>
                  <a:gd name="connsiteX0" fmla="*/ 44592 w 87009"/>
                  <a:gd name="connsiteY0" fmla="*/ 77765 h 87009"/>
                  <a:gd name="connsiteX1" fmla="*/ 76677 w 87009"/>
                  <a:gd name="connsiteY1" fmla="*/ 45136 h 87009"/>
                  <a:gd name="connsiteX2" fmla="*/ 44592 w 87009"/>
                  <a:gd name="connsiteY2" fmla="*/ 12508 h 87009"/>
                  <a:gd name="connsiteX3" fmla="*/ 12508 w 87009"/>
                  <a:gd name="connsiteY3" fmla="*/ 45136 h 87009"/>
                  <a:gd name="connsiteX4" fmla="*/ 44592 w 87009"/>
                  <a:gd name="connsiteY4" fmla="*/ 77765 h 87009"/>
                  <a:gd name="connsiteX5" fmla="*/ 44592 w 87009"/>
                  <a:gd name="connsiteY5" fmla="*/ 77765 h 87009"/>
                  <a:gd name="connsiteX6" fmla="*/ 44592 w 87009"/>
                  <a:gd name="connsiteY6" fmla="*/ 90272 h 87009"/>
                  <a:gd name="connsiteX7" fmla="*/ 0 w 87009"/>
                  <a:gd name="connsiteY7" fmla="*/ 45136 h 87009"/>
                  <a:gd name="connsiteX8" fmla="*/ 44592 w 87009"/>
                  <a:gd name="connsiteY8" fmla="*/ 0 h 87009"/>
                  <a:gd name="connsiteX9" fmla="*/ 89185 w 87009"/>
                  <a:gd name="connsiteY9" fmla="*/ 45136 h 87009"/>
                  <a:gd name="connsiteX10" fmla="*/ 44592 w 87009"/>
                  <a:gd name="connsiteY10" fmla="*/ 90272 h 87009"/>
                  <a:gd name="connsiteX11" fmla="*/ 44592 w 87009"/>
                  <a:gd name="connsiteY11" fmla="*/ 90272 h 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009" h="87009">
                    <a:moveTo>
                      <a:pt x="44592" y="77765"/>
                    </a:moveTo>
                    <a:cubicBezTo>
                      <a:pt x="62538" y="77765"/>
                      <a:pt x="76677" y="63082"/>
                      <a:pt x="76677" y="45136"/>
                    </a:cubicBezTo>
                    <a:cubicBezTo>
                      <a:pt x="76677" y="27190"/>
                      <a:pt x="61994" y="12508"/>
                      <a:pt x="44592" y="12508"/>
                    </a:cubicBezTo>
                    <a:cubicBezTo>
                      <a:pt x="26647" y="12508"/>
                      <a:pt x="12508" y="27190"/>
                      <a:pt x="12508" y="45136"/>
                    </a:cubicBezTo>
                    <a:cubicBezTo>
                      <a:pt x="12508" y="63082"/>
                      <a:pt x="26647" y="77765"/>
                      <a:pt x="44592" y="77765"/>
                    </a:cubicBezTo>
                    <a:lnTo>
                      <a:pt x="44592" y="77765"/>
                    </a:lnTo>
                    <a:close/>
                    <a:moveTo>
                      <a:pt x="44592" y="90272"/>
                    </a:moveTo>
                    <a:cubicBezTo>
                      <a:pt x="20121" y="90272"/>
                      <a:pt x="0" y="70151"/>
                      <a:pt x="0" y="45136"/>
                    </a:cubicBezTo>
                    <a:cubicBezTo>
                      <a:pt x="0" y="20121"/>
                      <a:pt x="19577" y="0"/>
                      <a:pt x="44592" y="0"/>
                    </a:cubicBezTo>
                    <a:cubicBezTo>
                      <a:pt x="69608" y="0"/>
                      <a:pt x="89185" y="20121"/>
                      <a:pt x="89185" y="45136"/>
                    </a:cubicBezTo>
                    <a:cubicBezTo>
                      <a:pt x="89185" y="70151"/>
                      <a:pt x="69608" y="90272"/>
                      <a:pt x="44592" y="90272"/>
                    </a:cubicBezTo>
                    <a:lnTo>
                      <a:pt x="44592" y="90272"/>
                    </a:lnTo>
                    <a:close/>
                  </a:path>
                </a:pathLst>
              </a:custGeom>
              <a:solidFill>
                <a:srgbClr val="C4D3E1"/>
              </a:solid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40" name="Freeform: Shape 195">
                <a:extLst>
                  <a:ext uri="{FF2B5EF4-FFF2-40B4-BE49-F238E27FC236}">
                    <a16:creationId xmlns:a16="http://schemas.microsoft.com/office/drawing/2014/main" id="{CCC85A7D-EEED-46F7-AB51-F7413BD767CC}"/>
                  </a:ext>
                </a:extLst>
              </p:cNvPr>
              <p:cNvSpPr/>
              <p:nvPr/>
            </p:nvSpPr>
            <p:spPr>
              <a:xfrm>
                <a:off x="6881248" y="3300785"/>
                <a:ext cx="47593" cy="47594"/>
              </a:xfrm>
              <a:custGeom>
                <a:avLst/>
                <a:gdLst>
                  <a:gd name="connsiteX0" fmla="*/ 44592 w 87009"/>
                  <a:gd name="connsiteY0" fmla="*/ 77765 h 87009"/>
                  <a:gd name="connsiteX1" fmla="*/ 76677 w 87009"/>
                  <a:gd name="connsiteY1" fmla="*/ 45136 h 87009"/>
                  <a:gd name="connsiteX2" fmla="*/ 44592 w 87009"/>
                  <a:gd name="connsiteY2" fmla="*/ 12508 h 87009"/>
                  <a:gd name="connsiteX3" fmla="*/ 12508 w 87009"/>
                  <a:gd name="connsiteY3" fmla="*/ 45136 h 87009"/>
                  <a:gd name="connsiteX4" fmla="*/ 44592 w 87009"/>
                  <a:gd name="connsiteY4" fmla="*/ 77765 h 87009"/>
                  <a:gd name="connsiteX5" fmla="*/ 44592 w 87009"/>
                  <a:gd name="connsiteY5" fmla="*/ 77765 h 87009"/>
                  <a:gd name="connsiteX6" fmla="*/ 44592 w 87009"/>
                  <a:gd name="connsiteY6" fmla="*/ 90272 h 87009"/>
                  <a:gd name="connsiteX7" fmla="*/ 0 w 87009"/>
                  <a:gd name="connsiteY7" fmla="*/ 45136 h 87009"/>
                  <a:gd name="connsiteX8" fmla="*/ 44592 w 87009"/>
                  <a:gd name="connsiteY8" fmla="*/ 0 h 87009"/>
                  <a:gd name="connsiteX9" fmla="*/ 89185 w 87009"/>
                  <a:gd name="connsiteY9" fmla="*/ 45136 h 87009"/>
                  <a:gd name="connsiteX10" fmla="*/ 44592 w 87009"/>
                  <a:gd name="connsiteY10" fmla="*/ 90272 h 87009"/>
                  <a:gd name="connsiteX11" fmla="*/ 44592 w 87009"/>
                  <a:gd name="connsiteY11" fmla="*/ 90272 h 8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009" h="87009">
                    <a:moveTo>
                      <a:pt x="44592" y="77765"/>
                    </a:moveTo>
                    <a:cubicBezTo>
                      <a:pt x="62538" y="77765"/>
                      <a:pt x="76677" y="63082"/>
                      <a:pt x="76677" y="45136"/>
                    </a:cubicBezTo>
                    <a:cubicBezTo>
                      <a:pt x="76677" y="27190"/>
                      <a:pt x="61994" y="12508"/>
                      <a:pt x="44592" y="12508"/>
                    </a:cubicBezTo>
                    <a:cubicBezTo>
                      <a:pt x="27190" y="12508"/>
                      <a:pt x="12508" y="27190"/>
                      <a:pt x="12508" y="45136"/>
                    </a:cubicBezTo>
                    <a:cubicBezTo>
                      <a:pt x="12508" y="63082"/>
                      <a:pt x="26647" y="77765"/>
                      <a:pt x="44592" y="77765"/>
                    </a:cubicBezTo>
                    <a:lnTo>
                      <a:pt x="44592" y="77765"/>
                    </a:lnTo>
                    <a:close/>
                    <a:moveTo>
                      <a:pt x="44592" y="90272"/>
                    </a:moveTo>
                    <a:cubicBezTo>
                      <a:pt x="20121" y="90272"/>
                      <a:pt x="0" y="70151"/>
                      <a:pt x="0" y="45136"/>
                    </a:cubicBezTo>
                    <a:cubicBezTo>
                      <a:pt x="0" y="20121"/>
                      <a:pt x="19577" y="0"/>
                      <a:pt x="44592" y="0"/>
                    </a:cubicBezTo>
                    <a:cubicBezTo>
                      <a:pt x="69608" y="0"/>
                      <a:pt x="89185" y="20121"/>
                      <a:pt x="89185" y="45136"/>
                    </a:cubicBezTo>
                    <a:cubicBezTo>
                      <a:pt x="89185" y="70151"/>
                      <a:pt x="69608" y="90272"/>
                      <a:pt x="44592" y="90272"/>
                    </a:cubicBezTo>
                    <a:lnTo>
                      <a:pt x="44592" y="90272"/>
                    </a:lnTo>
                    <a:close/>
                  </a:path>
                </a:pathLst>
              </a:custGeom>
              <a:solidFill>
                <a:srgbClr val="C4D3E1"/>
              </a:solid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41" name="Freeform: Shape 196">
                <a:extLst>
                  <a:ext uri="{FF2B5EF4-FFF2-40B4-BE49-F238E27FC236}">
                    <a16:creationId xmlns:a16="http://schemas.microsoft.com/office/drawing/2014/main" id="{91CB5DA5-02B5-472A-A7F4-71E814DC257A}"/>
                  </a:ext>
                </a:extLst>
              </p:cNvPr>
              <p:cNvSpPr/>
              <p:nvPr/>
            </p:nvSpPr>
            <p:spPr>
              <a:xfrm>
                <a:off x="7049908" y="3182991"/>
                <a:ext cx="77340" cy="77340"/>
              </a:xfrm>
              <a:custGeom>
                <a:avLst/>
                <a:gdLst>
                  <a:gd name="connsiteX0" fmla="*/ 72870 w 141390"/>
                  <a:gd name="connsiteY0" fmla="*/ 125620 h 141390"/>
                  <a:gd name="connsiteX1" fmla="*/ 125620 w 141390"/>
                  <a:gd name="connsiteY1" fmla="*/ 72870 h 141390"/>
                  <a:gd name="connsiteX2" fmla="*/ 72870 w 141390"/>
                  <a:gd name="connsiteY2" fmla="*/ 20121 h 141390"/>
                  <a:gd name="connsiteX3" fmla="*/ 20121 w 141390"/>
                  <a:gd name="connsiteY3" fmla="*/ 72870 h 141390"/>
                  <a:gd name="connsiteX4" fmla="*/ 72870 w 141390"/>
                  <a:gd name="connsiteY4" fmla="*/ 125620 h 141390"/>
                  <a:gd name="connsiteX5" fmla="*/ 72870 w 141390"/>
                  <a:gd name="connsiteY5" fmla="*/ 125620 h 141390"/>
                  <a:gd name="connsiteX6" fmla="*/ 72870 w 141390"/>
                  <a:gd name="connsiteY6" fmla="*/ 146285 h 141390"/>
                  <a:gd name="connsiteX7" fmla="*/ 0 w 141390"/>
                  <a:gd name="connsiteY7" fmla="*/ 73414 h 141390"/>
                  <a:gd name="connsiteX8" fmla="*/ 72870 w 141390"/>
                  <a:gd name="connsiteY8" fmla="*/ 0 h 141390"/>
                  <a:gd name="connsiteX9" fmla="*/ 145741 w 141390"/>
                  <a:gd name="connsiteY9" fmla="*/ 72870 h 141390"/>
                  <a:gd name="connsiteX10" fmla="*/ 72870 w 141390"/>
                  <a:gd name="connsiteY10" fmla="*/ 146285 h 141390"/>
                  <a:gd name="connsiteX11" fmla="*/ 72870 w 141390"/>
                  <a:gd name="connsiteY11" fmla="*/ 146285 h 14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90" h="141390">
                    <a:moveTo>
                      <a:pt x="72870" y="125620"/>
                    </a:moveTo>
                    <a:cubicBezTo>
                      <a:pt x="101692" y="125620"/>
                      <a:pt x="125620" y="101692"/>
                      <a:pt x="125620" y="72870"/>
                    </a:cubicBezTo>
                    <a:cubicBezTo>
                      <a:pt x="125620" y="44049"/>
                      <a:pt x="101692" y="20121"/>
                      <a:pt x="72870" y="20121"/>
                    </a:cubicBezTo>
                    <a:cubicBezTo>
                      <a:pt x="44049" y="20121"/>
                      <a:pt x="20121" y="44049"/>
                      <a:pt x="20121" y="72870"/>
                    </a:cubicBezTo>
                    <a:cubicBezTo>
                      <a:pt x="20121" y="101692"/>
                      <a:pt x="42961" y="125620"/>
                      <a:pt x="72870" y="125620"/>
                    </a:cubicBezTo>
                    <a:lnTo>
                      <a:pt x="72870" y="125620"/>
                    </a:lnTo>
                    <a:close/>
                    <a:moveTo>
                      <a:pt x="72870" y="146285"/>
                    </a:moveTo>
                    <a:cubicBezTo>
                      <a:pt x="33172" y="146285"/>
                      <a:pt x="0" y="114200"/>
                      <a:pt x="0" y="73414"/>
                    </a:cubicBezTo>
                    <a:cubicBezTo>
                      <a:pt x="0" y="32629"/>
                      <a:pt x="32085" y="0"/>
                      <a:pt x="72870" y="0"/>
                    </a:cubicBezTo>
                    <a:cubicBezTo>
                      <a:pt x="113656" y="0"/>
                      <a:pt x="145741" y="32085"/>
                      <a:pt x="145741" y="72870"/>
                    </a:cubicBezTo>
                    <a:cubicBezTo>
                      <a:pt x="145741" y="113656"/>
                      <a:pt x="112568" y="146285"/>
                      <a:pt x="72870" y="146285"/>
                    </a:cubicBezTo>
                    <a:lnTo>
                      <a:pt x="72870" y="146285"/>
                    </a:lnTo>
                    <a:close/>
                  </a:path>
                </a:pathLst>
              </a:custGeom>
              <a:solidFill>
                <a:srgbClr val="C4D3E1"/>
              </a:solid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42" name="Freeform: Shape 197">
                <a:extLst>
                  <a:ext uri="{FF2B5EF4-FFF2-40B4-BE49-F238E27FC236}">
                    <a16:creationId xmlns:a16="http://schemas.microsoft.com/office/drawing/2014/main" id="{3821A513-588E-408B-992A-01E637AED2A4}"/>
                  </a:ext>
                </a:extLst>
              </p:cNvPr>
              <p:cNvSpPr/>
              <p:nvPr/>
            </p:nvSpPr>
            <p:spPr>
              <a:xfrm>
                <a:off x="7235226" y="3393296"/>
                <a:ext cx="77340" cy="77340"/>
              </a:xfrm>
              <a:custGeom>
                <a:avLst/>
                <a:gdLst>
                  <a:gd name="connsiteX0" fmla="*/ 72870 w 141390"/>
                  <a:gd name="connsiteY0" fmla="*/ 125620 h 141390"/>
                  <a:gd name="connsiteX1" fmla="*/ 125620 w 141390"/>
                  <a:gd name="connsiteY1" fmla="*/ 72870 h 141390"/>
                  <a:gd name="connsiteX2" fmla="*/ 72870 w 141390"/>
                  <a:gd name="connsiteY2" fmla="*/ 20121 h 141390"/>
                  <a:gd name="connsiteX3" fmla="*/ 20121 w 141390"/>
                  <a:gd name="connsiteY3" fmla="*/ 72870 h 141390"/>
                  <a:gd name="connsiteX4" fmla="*/ 72870 w 141390"/>
                  <a:gd name="connsiteY4" fmla="*/ 125620 h 141390"/>
                  <a:gd name="connsiteX5" fmla="*/ 72870 w 141390"/>
                  <a:gd name="connsiteY5" fmla="*/ 125620 h 141390"/>
                  <a:gd name="connsiteX6" fmla="*/ 72870 w 141390"/>
                  <a:gd name="connsiteY6" fmla="*/ 145741 h 141390"/>
                  <a:gd name="connsiteX7" fmla="*/ 0 w 141390"/>
                  <a:gd name="connsiteY7" fmla="*/ 72870 h 141390"/>
                  <a:gd name="connsiteX8" fmla="*/ 72870 w 141390"/>
                  <a:gd name="connsiteY8" fmla="*/ 0 h 141390"/>
                  <a:gd name="connsiteX9" fmla="*/ 145741 w 141390"/>
                  <a:gd name="connsiteY9" fmla="*/ 72870 h 141390"/>
                  <a:gd name="connsiteX10" fmla="*/ 72870 w 141390"/>
                  <a:gd name="connsiteY10" fmla="*/ 145741 h 141390"/>
                  <a:gd name="connsiteX11" fmla="*/ 72870 w 141390"/>
                  <a:gd name="connsiteY11" fmla="*/ 145741 h 14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90" h="141390">
                    <a:moveTo>
                      <a:pt x="72870" y="125620"/>
                    </a:moveTo>
                    <a:cubicBezTo>
                      <a:pt x="101692" y="125620"/>
                      <a:pt x="125620" y="101692"/>
                      <a:pt x="125620" y="72870"/>
                    </a:cubicBezTo>
                    <a:cubicBezTo>
                      <a:pt x="125620" y="44049"/>
                      <a:pt x="101692" y="20121"/>
                      <a:pt x="72870" y="20121"/>
                    </a:cubicBezTo>
                    <a:cubicBezTo>
                      <a:pt x="44049" y="20121"/>
                      <a:pt x="20121" y="44049"/>
                      <a:pt x="20121" y="72870"/>
                    </a:cubicBezTo>
                    <a:cubicBezTo>
                      <a:pt x="20121" y="101692"/>
                      <a:pt x="43505" y="125620"/>
                      <a:pt x="72870" y="125620"/>
                    </a:cubicBezTo>
                    <a:lnTo>
                      <a:pt x="72870" y="125620"/>
                    </a:lnTo>
                    <a:close/>
                    <a:moveTo>
                      <a:pt x="72870" y="145741"/>
                    </a:moveTo>
                    <a:cubicBezTo>
                      <a:pt x="33172" y="145741"/>
                      <a:pt x="0" y="113656"/>
                      <a:pt x="0" y="72870"/>
                    </a:cubicBezTo>
                    <a:cubicBezTo>
                      <a:pt x="0" y="32085"/>
                      <a:pt x="32085" y="0"/>
                      <a:pt x="72870" y="0"/>
                    </a:cubicBezTo>
                    <a:cubicBezTo>
                      <a:pt x="113656" y="0"/>
                      <a:pt x="145741" y="32085"/>
                      <a:pt x="145741" y="72870"/>
                    </a:cubicBezTo>
                    <a:cubicBezTo>
                      <a:pt x="145741" y="113656"/>
                      <a:pt x="112568" y="145741"/>
                      <a:pt x="72870" y="145741"/>
                    </a:cubicBezTo>
                    <a:lnTo>
                      <a:pt x="72870" y="145741"/>
                    </a:lnTo>
                    <a:close/>
                  </a:path>
                </a:pathLst>
              </a:custGeom>
              <a:solidFill>
                <a:srgbClr val="C4D3E1"/>
              </a:solid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928" name="Graphic 29">
              <a:extLst>
                <a:ext uri="{FF2B5EF4-FFF2-40B4-BE49-F238E27FC236}">
                  <a16:creationId xmlns:a16="http://schemas.microsoft.com/office/drawing/2014/main" id="{CF5FE24C-FE34-4A4D-9CC6-5646BEEE23D9}"/>
                </a:ext>
              </a:extLst>
            </p:cNvPr>
            <p:cNvGrpSpPr/>
            <p:nvPr/>
          </p:nvGrpSpPr>
          <p:grpSpPr>
            <a:xfrm>
              <a:off x="9250498" y="386844"/>
              <a:ext cx="348029" cy="356953"/>
              <a:chOff x="8396928" y="3088273"/>
              <a:chExt cx="636256" cy="652571"/>
            </a:xfrm>
            <a:solidFill>
              <a:srgbClr val="001A44"/>
            </a:solidFill>
          </p:grpSpPr>
          <p:sp>
            <p:nvSpPr>
              <p:cNvPr id="930" name="Freeform: Shape 185">
                <a:extLst>
                  <a:ext uri="{FF2B5EF4-FFF2-40B4-BE49-F238E27FC236}">
                    <a16:creationId xmlns:a16="http://schemas.microsoft.com/office/drawing/2014/main" id="{3E731E33-5663-4E31-803E-62483FF9557B}"/>
                  </a:ext>
                </a:extLst>
              </p:cNvPr>
              <p:cNvSpPr/>
              <p:nvPr/>
            </p:nvSpPr>
            <p:spPr>
              <a:xfrm>
                <a:off x="8877655" y="3088273"/>
                <a:ext cx="157705" cy="157705"/>
              </a:xfrm>
              <a:custGeom>
                <a:avLst/>
                <a:gdLst>
                  <a:gd name="connsiteX0" fmla="*/ 79396 w 157704"/>
                  <a:gd name="connsiteY0" fmla="*/ 136496 h 157704"/>
                  <a:gd name="connsiteX1" fmla="*/ 136496 w 157704"/>
                  <a:gd name="connsiteY1" fmla="*/ 79396 h 157704"/>
                  <a:gd name="connsiteX2" fmla="*/ 79396 w 157704"/>
                  <a:gd name="connsiteY2" fmla="*/ 22296 h 157704"/>
                  <a:gd name="connsiteX3" fmla="*/ 22296 w 157704"/>
                  <a:gd name="connsiteY3" fmla="*/ 79396 h 157704"/>
                  <a:gd name="connsiteX4" fmla="*/ 79396 w 157704"/>
                  <a:gd name="connsiteY4" fmla="*/ 136496 h 157704"/>
                  <a:gd name="connsiteX5" fmla="*/ 79396 w 157704"/>
                  <a:gd name="connsiteY5" fmla="*/ 136496 h 157704"/>
                  <a:gd name="connsiteX6" fmla="*/ 79396 w 157704"/>
                  <a:gd name="connsiteY6" fmla="*/ 158792 h 157704"/>
                  <a:gd name="connsiteX7" fmla="*/ 0 w 157704"/>
                  <a:gd name="connsiteY7" fmla="*/ 79396 h 157704"/>
                  <a:gd name="connsiteX8" fmla="*/ 79396 w 157704"/>
                  <a:gd name="connsiteY8" fmla="*/ 0 h 157704"/>
                  <a:gd name="connsiteX9" fmla="*/ 158792 w 157704"/>
                  <a:gd name="connsiteY9" fmla="*/ 79396 h 157704"/>
                  <a:gd name="connsiteX10" fmla="*/ 79396 w 157704"/>
                  <a:gd name="connsiteY10" fmla="*/ 158792 h 157704"/>
                  <a:gd name="connsiteX11" fmla="*/ 79396 w 157704"/>
                  <a:gd name="connsiteY11" fmla="*/ 158792 h 15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04" h="157704">
                    <a:moveTo>
                      <a:pt x="79396" y="136496"/>
                    </a:moveTo>
                    <a:cubicBezTo>
                      <a:pt x="110937" y="136496"/>
                      <a:pt x="136496" y="110937"/>
                      <a:pt x="136496" y="79396"/>
                    </a:cubicBezTo>
                    <a:cubicBezTo>
                      <a:pt x="136496" y="47855"/>
                      <a:pt x="110937" y="22296"/>
                      <a:pt x="79396" y="22296"/>
                    </a:cubicBezTo>
                    <a:cubicBezTo>
                      <a:pt x="47855" y="22296"/>
                      <a:pt x="22296" y="47855"/>
                      <a:pt x="22296" y="79396"/>
                    </a:cubicBezTo>
                    <a:cubicBezTo>
                      <a:pt x="22296" y="110937"/>
                      <a:pt x="46768" y="136496"/>
                      <a:pt x="79396" y="136496"/>
                    </a:cubicBezTo>
                    <a:lnTo>
                      <a:pt x="79396" y="136496"/>
                    </a:lnTo>
                    <a:close/>
                    <a:moveTo>
                      <a:pt x="79396" y="158792"/>
                    </a:moveTo>
                    <a:cubicBezTo>
                      <a:pt x="35891" y="158792"/>
                      <a:pt x="0" y="123988"/>
                      <a:pt x="0" y="79396"/>
                    </a:cubicBezTo>
                    <a:cubicBezTo>
                      <a:pt x="0" y="34804"/>
                      <a:pt x="34804" y="0"/>
                      <a:pt x="79396" y="0"/>
                    </a:cubicBezTo>
                    <a:cubicBezTo>
                      <a:pt x="123988" y="0"/>
                      <a:pt x="158792" y="34804"/>
                      <a:pt x="158792" y="79396"/>
                    </a:cubicBezTo>
                    <a:cubicBezTo>
                      <a:pt x="158792" y="123988"/>
                      <a:pt x="122357" y="158792"/>
                      <a:pt x="79396" y="158792"/>
                    </a:cubicBezTo>
                    <a:lnTo>
                      <a:pt x="79396" y="158792"/>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1" name="Freeform: Shape 186">
                <a:extLst>
                  <a:ext uri="{FF2B5EF4-FFF2-40B4-BE49-F238E27FC236}">
                    <a16:creationId xmlns:a16="http://schemas.microsoft.com/office/drawing/2014/main" id="{E092D336-6BBC-427D-B548-8EEADC5D6634}"/>
                  </a:ext>
                </a:extLst>
              </p:cNvPr>
              <p:cNvSpPr/>
              <p:nvPr/>
            </p:nvSpPr>
            <p:spPr>
              <a:xfrm>
                <a:off x="8396928" y="3304709"/>
                <a:ext cx="157705" cy="157705"/>
              </a:xfrm>
              <a:custGeom>
                <a:avLst/>
                <a:gdLst>
                  <a:gd name="connsiteX0" fmla="*/ 79396 w 157704"/>
                  <a:gd name="connsiteY0" fmla="*/ 136496 h 157704"/>
                  <a:gd name="connsiteX1" fmla="*/ 136496 w 157704"/>
                  <a:gd name="connsiteY1" fmla="*/ 79396 h 157704"/>
                  <a:gd name="connsiteX2" fmla="*/ 79396 w 157704"/>
                  <a:gd name="connsiteY2" fmla="*/ 22296 h 157704"/>
                  <a:gd name="connsiteX3" fmla="*/ 22296 w 157704"/>
                  <a:gd name="connsiteY3" fmla="*/ 79396 h 157704"/>
                  <a:gd name="connsiteX4" fmla="*/ 79396 w 157704"/>
                  <a:gd name="connsiteY4" fmla="*/ 136496 h 157704"/>
                  <a:gd name="connsiteX5" fmla="*/ 79396 w 157704"/>
                  <a:gd name="connsiteY5" fmla="*/ 136496 h 157704"/>
                  <a:gd name="connsiteX6" fmla="*/ 79396 w 157704"/>
                  <a:gd name="connsiteY6" fmla="*/ 158792 h 157704"/>
                  <a:gd name="connsiteX7" fmla="*/ 0 w 157704"/>
                  <a:gd name="connsiteY7" fmla="*/ 79396 h 157704"/>
                  <a:gd name="connsiteX8" fmla="*/ 79396 w 157704"/>
                  <a:gd name="connsiteY8" fmla="*/ 0 h 157704"/>
                  <a:gd name="connsiteX9" fmla="*/ 158792 w 157704"/>
                  <a:gd name="connsiteY9" fmla="*/ 79396 h 157704"/>
                  <a:gd name="connsiteX10" fmla="*/ 79396 w 157704"/>
                  <a:gd name="connsiteY10" fmla="*/ 158792 h 157704"/>
                  <a:gd name="connsiteX11" fmla="*/ 79396 w 157704"/>
                  <a:gd name="connsiteY11" fmla="*/ 158792 h 15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04" h="157704">
                    <a:moveTo>
                      <a:pt x="79396" y="136496"/>
                    </a:moveTo>
                    <a:cubicBezTo>
                      <a:pt x="110937" y="136496"/>
                      <a:pt x="136496" y="110937"/>
                      <a:pt x="136496" y="79396"/>
                    </a:cubicBezTo>
                    <a:cubicBezTo>
                      <a:pt x="136496" y="47855"/>
                      <a:pt x="110937" y="22296"/>
                      <a:pt x="79396" y="22296"/>
                    </a:cubicBezTo>
                    <a:cubicBezTo>
                      <a:pt x="47855" y="22296"/>
                      <a:pt x="22296" y="47855"/>
                      <a:pt x="22296" y="79396"/>
                    </a:cubicBezTo>
                    <a:cubicBezTo>
                      <a:pt x="22296" y="110937"/>
                      <a:pt x="47855" y="136496"/>
                      <a:pt x="79396" y="136496"/>
                    </a:cubicBezTo>
                    <a:lnTo>
                      <a:pt x="79396" y="136496"/>
                    </a:lnTo>
                    <a:close/>
                    <a:moveTo>
                      <a:pt x="79396" y="158792"/>
                    </a:moveTo>
                    <a:cubicBezTo>
                      <a:pt x="35348" y="158792"/>
                      <a:pt x="0" y="123988"/>
                      <a:pt x="0" y="79396"/>
                    </a:cubicBezTo>
                    <a:cubicBezTo>
                      <a:pt x="0" y="34804"/>
                      <a:pt x="34804" y="0"/>
                      <a:pt x="79396" y="0"/>
                    </a:cubicBezTo>
                    <a:cubicBezTo>
                      <a:pt x="123988" y="0"/>
                      <a:pt x="158792" y="35348"/>
                      <a:pt x="158792" y="79396"/>
                    </a:cubicBezTo>
                    <a:cubicBezTo>
                      <a:pt x="158792" y="123445"/>
                      <a:pt x="122901" y="158792"/>
                      <a:pt x="79396" y="158792"/>
                    </a:cubicBezTo>
                    <a:lnTo>
                      <a:pt x="79396" y="158792"/>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2" name="Freeform: Shape 187">
                <a:extLst>
                  <a:ext uri="{FF2B5EF4-FFF2-40B4-BE49-F238E27FC236}">
                    <a16:creationId xmlns:a16="http://schemas.microsoft.com/office/drawing/2014/main" id="{8AEA0774-3253-4D71-A7E6-048D8C249D56}"/>
                  </a:ext>
                </a:extLst>
              </p:cNvPr>
              <p:cNvSpPr/>
              <p:nvPr/>
            </p:nvSpPr>
            <p:spPr>
              <a:xfrm>
                <a:off x="8546475" y="3371053"/>
                <a:ext cx="48943" cy="21752"/>
              </a:xfrm>
              <a:custGeom>
                <a:avLst/>
                <a:gdLst>
                  <a:gd name="connsiteX0" fmla="*/ 0 w 48942"/>
                  <a:gd name="connsiteY0" fmla="*/ 0 h 21752"/>
                  <a:gd name="connsiteX1" fmla="*/ 50574 w 48942"/>
                  <a:gd name="connsiteY1" fmla="*/ 0 h 21752"/>
                  <a:gd name="connsiteX2" fmla="*/ 50574 w 48942"/>
                  <a:gd name="connsiteY2" fmla="*/ 26647 h 21752"/>
                  <a:gd name="connsiteX3" fmla="*/ 0 w 48942"/>
                  <a:gd name="connsiteY3" fmla="*/ 26647 h 21752"/>
                  <a:gd name="connsiteX4" fmla="*/ 0 w 48942"/>
                  <a:gd name="connsiteY4" fmla="*/ 0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2" h="21752">
                    <a:moveTo>
                      <a:pt x="0" y="0"/>
                    </a:moveTo>
                    <a:lnTo>
                      <a:pt x="50574" y="0"/>
                    </a:lnTo>
                    <a:lnTo>
                      <a:pt x="50574" y="26647"/>
                    </a:lnTo>
                    <a:lnTo>
                      <a:pt x="0" y="26647"/>
                    </a:lnTo>
                    <a:lnTo>
                      <a:pt x="0" y="0"/>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3" name="Freeform: Shape 188">
                <a:extLst>
                  <a:ext uri="{FF2B5EF4-FFF2-40B4-BE49-F238E27FC236}">
                    <a16:creationId xmlns:a16="http://schemas.microsoft.com/office/drawing/2014/main" id="{887ED898-40AA-43EB-B28D-4AE872D0C55A}"/>
                  </a:ext>
                </a:extLst>
              </p:cNvPr>
              <p:cNvSpPr/>
              <p:nvPr/>
            </p:nvSpPr>
            <p:spPr>
              <a:xfrm>
                <a:off x="8655237" y="3583139"/>
                <a:ext cx="157705" cy="157705"/>
              </a:xfrm>
              <a:custGeom>
                <a:avLst/>
                <a:gdLst>
                  <a:gd name="connsiteX0" fmla="*/ 136496 w 157704"/>
                  <a:gd name="connsiteY0" fmla="*/ 79396 h 157704"/>
                  <a:gd name="connsiteX1" fmla="*/ 79396 w 157704"/>
                  <a:gd name="connsiteY1" fmla="*/ 22296 h 157704"/>
                  <a:gd name="connsiteX2" fmla="*/ 22296 w 157704"/>
                  <a:gd name="connsiteY2" fmla="*/ 79396 h 157704"/>
                  <a:gd name="connsiteX3" fmla="*/ 79396 w 157704"/>
                  <a:gd name="connsiteY3" fmla="*/ 136496 h 157704"/>
                  <a:gd name="connsiteX4" fmla="*/ 136496 w 157704"/>
                  <a:gd name="connsiteY4" fmla="*/ 79396 h 157704"/>
                  <a:gd name="connsiteX5" fmla="*/ 136496 w 157704"/>
                  <a:gd name="connsiteY5" fmla="*/ 79396 h 157704"/>
                  <a:gd name="connsiteX6" fmla="*/ 158792 w 157704"/>
                  <a:gd name="connsiteY6" fmla="*/ 79396 h 157704"/>
                  <a:gd name="connsiteX7" fmla="*/ 79396 w 157704"/>
                  <a:gd name="connsiteY7" fmla="*/ 158792 h 157704"/>
                  <a:gd name="connsiteX8" fmla="*/ 0 w 157704"/>
                  <a:gd name="connsiteY8" fmla="*/ 79396 h 157704"/>
                  <a:gd name="connsiteX9" fmla="*/ 79396 w 157704"/>
                  <a:gd name="connsiteY9" fmla="*/ 0 h 157704"/>
                  <a:gd name="connsiteX10" fmla="*/ 158792 w 157704"/>
                  <a:gd name="connsiteY10" fmla="*/ 79396 h 157704"/>
                  <a:gd name="connsiteX11" fmla="*/ 158792 w 157704"/>
                  <a:gd name="connsiteY11" fmla="*/ 79396 h 15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04" h="157704">
                    <a:moveTo>
                      <a:pt x="136496" y="79396"/>
                    </a:moveTo>
                    <a:cubicBezTo>
                      <a:pt x="136496" y="47855"/>
                      <a:pt x="110937" y="22296"/>
                      <a:pt x="79396" y="22296"/>
                    </a:cubicBezTo>
                    <a:cubicBezTo>
                      <a:pt x="47855" y="22296"/>
                      <a:pt x="22296" y="47855"/>
                      <a:pt x="22296" y="79396"/>
                    </a:cubicBezTo>
                    <a:cubicBezTo>
                      <a:pt x="22296" y="110937"/>
                      <a:pt x="47855" y="136496"/>
                      <a:pt x="79396" y="136496"/>
                    </a:cubicBezTo>
                    <a:cubicBezTo>
                      <a:pt x="110937" y="136496"/>
                      <a:pt x="136496" y="110393"/>
                      <a:pt x="136496" y="79396"/>
                    </a:cubicBezTo>
                    <a:lnTo>
                      <a:pt x="136496" y="79396"/>
                    </a:lnTo>
                    <a:close/>
                    <a:moveTo>
                      <a:pt x="158792" y="79396"/>
                    </a:moveTo>
                    <a:cubicBezTo>
                      <a:pt x="158792" y="123445"/>
                      <a:pt x="123988" y="158792"/>
                      <a:pt x="79396" y="158792"/>
                    </a:cubicBezTo>
                    <a:cubicBezTo>
                      <a:pt x="34804" y="158792"/>
                      <a:pt x="0" y="123988"/>
                      <a:pt x="0" y="79396"/>
                    </a:cubicBezTo>
                    <a:cubicBezTo>
                      <a:pt x="0" y="34804"/>
                      <a:pt x="34804" y="0"/>
                      <a:pt x="79396" y="0"/>
                    </a:cubicBezTo>
                    <a:cubicBezTo>
                      <a:pt x="123988" y="0"/>
                      <a:pt x="158792" y="35891"/>
                      <a:pt x="158792" y="79396"/>
                    </a:cubicBezTo>
                    <a:lnTo>
                      <a:pt x="158792" y="79396"/>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4" name="Freeform: Shape 189">
                <a:extLst>
                  <a:ext uri="{FF2B5EF4-FFF2-40B4-BE49-F238E27FC236}">
                    <a16:creationId xmlns:a16="http://schemas.microsoft.com/office/drawing/2014/main" id="{771046E3-54D0-4156-A27A-2BD1D64A0944}"/>
                  </a:ext>
                </a:extLst>
              </p:cNvPr>
              <p:cNvSpPr/>
              <p:nvPr/>
            </p:nvSpPr>
            <p:spPr>
              <a:xfrm>
                <a:off x="8721582" y="3541809"/>
                <a:ext cx="21752" cy="48943"/>
              </a:xfrm>
              <a:custGeom>
                <a:avLst/>
                <a:gdLst>
                  <a:gd name="connsiteX0" fmla="*/ 0 w 21752"/>
                  <a:gd name="connsiteY0" fmla="*/ 50574 h 48942"/>
                  <a:gd name="connsiteX1" fmla="*/ 0 w 21752"/>
                  <a:gd name="connsiteY1" fmla="*/ 0 h 48942"/>
                  <a:gd name="connsiteX2" fmla="*/ 26103 w 21752"/>
                  <a:gd name="connsiteY2" fmla="*/ 0 h 48942"/>
                  <a:gd name="connsiteX3" fmla="*/ 26103 w 21752"/>
                  <a:gd name="connsiteY3" fmla="*/ 50574 h 48942"/>
                  <a:gd name="connsiteX4" fmla="*/ 0 w 21752"/>
                  <a:gd name="connsiteY4" fmla="*/ 50574 h 4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48942">
                    <a:moveTo>
                      <a:pt x="0" y="50574"/>
                    </a:moveTo>
                    <a:lnTo>
                      <a:pt x="0" y="0"/>
                    </a:lnTo>
                    <a:lnTo>
                      <a:pt x="26103" y="0"/>
                    </a:lnTo>
                    <a:lnTo>
                      <a:pt x="26103" y="50574"/>
                    </a:lnTo>
                    <a:lnTo>
                      <a:pt x="0" y="50574"/>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5" name="Freeform: Shape 190">
                <a:extLst>
                  <a:ext uri="{FF2B5EF4-FFF2-40B4-BE49-F238E27FC236}">
                    <a16:creationId xmlns:a16="http://schemas.microsoft.com/office/drawing/2014/main" id="{EF926B6B-2EB2-4FE2-A0D5-823042AF5ABA}"/>
                  </a:ext>
                </a:extLst>
              </p:cNvPr>
              <p:cNvSpPr/>
              <p:nvPr/>
            </p:nvSpPr>
            <p:spPr>
              <a:xfrm>
                <a:off x="8824362" y="3204104"/>
                <a:ext cx="92448" cy="87009"/>
              </a:xfrm>
              <a:custGeom>
                <a:avLst/>
                <a:gdLst>
                  <a:gd name="connsiteX0" fmla="*/ 17402 w 92447"/>
                  <a:gd name="connsiteY0" fmla="*/ 88097 h 87009"/>
                  <a:gd name="connsiteX1" fmla="*/ 93535 w 92447"/>
                  <a:gd name="connsiteY1" fmla="*/ 15227 h 87009"/>
                  <a:gd name="connsiteX2" fmla="*/ 76133 w 92447"/>
                  <a:gd name="connsiteY2" fmla="*/ 0 h 87009"/>
                  <a:gd name="connsiteX3" fmla="*/ 0 w 92447"/>
                  <a:gd name="connsiteY3" fmla="*/ 72870 h 87009"/>
                  <a:gd name="connsiteX4" fmla="*/ 17402 w 92447"/>
                  <a:gd name="connsiteY4" fmla="*/ 88097 h 8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47" h="87009">
                    <a:moveTo>
                      <a:pt x="17402" y="88097"/>
                    </a:moveTo>
                    <a:lnTo>
                      <a:pt x="93535" y="15227"/>
                    </a:lnTo>
                    <a:lnTo>
                      <a:pt x="76133" y="0"/>
                    </a:lnTo>
                    <a:lnTo>
                      <a:pt x="0" y="72870"/>
                    </a:lnTo>
                    <a:lnTo>
                      <a:pt x="17402" y="88097"/>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6" name="Freeform: Shape 191">
                <a:extLst>
                  <a:ext uri="{FF2B5EF4-FFF2-40B4-BE49-F238E27FC236}">
                    <a16:creationId xmlns:a16="http://schemas.microsoft.com/office/drawing/2014/main" id="{C81A078B-F818-4A0F-86A7-6569CC7B40CD}"/>
                  </a:ext>
                </a:extLst>
              </p:cNvPr>
              <p:cNvSpPr/>
              <p:nvPr/>
            </p:nvSpPr>
            <p:spPr>
              <a:xfrm>
                <a:off x="8584542" y="3226400"/>
                <a:ext cx="70695" cy="70695"/>
              </a:xfrm>
              <a:custGeom>
                <a:avLst/>
                <a:gdLst>
                  <a:gd name="connsiteX0" fmla="*/ 71239 w 70695"/>
                  <a:gd name="connsiteY0" fmla="*/ 54925 h 70695"/>
                  <a:gd name="connsiteX1" fmla="*/ 16314 w 70695"/>
                  <a:gd name="connsiteY1" fmla="*/ 0 h 70695"/>
                  <a:gd name="connsiteX2" fmla="*/ 0 w 70695"/>
                  <a:gd name="connsiteY2" fmla="*/ 16314 h 70695"/>
                  <a:gd name="connsiteX3" fmla="*/ 54925 w 70695"/>
                  <a:gd name="connsiteY3" fmla="*/ 71239 h 70695"/>
                  <a:gd name="connsiteX4" fmla="*/ 71239 w 70695"/>
                  <a:gd name="connsiteY4" fmla="*/ 54925 h 7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95" h="70695">
                    <a:moveTo>
                      <a:pt x="71239" y="54925"/>
                    </a:moveTo>
                    <a:lnTo>
                      <a:pt x="16314" y="0"/>
                    </a:lnTo>
                    <a:lnTo>
                      <a:pt x="0" y="16314"/>
                    </a:lnTo>
                    <a:lnTo>
                      <a:pt x="54925" y="71239"/>
                    </a:lnTo>
                    <a:lnTo>
                      <a:pt x="71239" y="54925"/>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7" name="Freeform: Shape 192">
                <a:extLst>
                  <a:ext uri="{FF2B5EF4-FFF2-40B4-BE49-F238E27FC236}">
                    <a16:creationId xmlns:a16="http://schemas.microsoft.com/office/drawing/2014/main" id="{D322F95B-5151-4047-B5A6-E6EE82C6E116}"/>
                  </a:ext>
                </a:extLst>
              </p:cNvPr>
              <p:cNvSpPr/>
              <p:nvPr/>
            </p:nvSpPr>
            <p:spPr>
              <a:xfrm>
                <a:off x="8496989" y="3138303"/>
                <a:ext cx="125076" cy="125076"/>
              </a:xfrm>
              <a:custGeom>
                <a:avLst/>
                <a:gdLst>
                  <a:gd name="connsiteX0" fmla="*/ 63082 w 125076"/>
                  <a:gd name="connsiteY0" fmla="*/ 105499 h 125076"/>
                  <a:gd name="connsiteX1" fmla="*/ 103867 w 125076"/>
                  <a:gd name="connsiteY1" fmla="*/ 64713 h 125076"/>
                  <a:gd name="connsiteX2" fmla="*/ 63082 w 125076"/>
                  <a:gd name="connsiteY2" fmla="*/ 23928 h 125076"/>
                  <a:gd name="connsiteX3" fmla="*/ 22296 w 125076"/>
                  <a:gd name="connsiteY3" fmla="*/ 64713 h 125076"/>
                  <a:gd name="connsiteX4" fmla="*/ 63082 w 125076"/>
                  <a:gd name="connsiteY4" fmla="*/ 105499 h 125076"/>
                  <a:gd name="connsiteX5" fmla="*/ 63082 w 125076"/>
                  <a:gd name="connsiteY5" fmla="*/ 105499 h 125076"/>
                  <a:gd name="connsiteX6" fmla="*/ 63082 w 125076"/>
                  <a:gd name="connsiteY6" fmla="*/ 127251 h 125076"/>
                  <a:gd name="connsiteX7" fmla="*/ 0 w 125076"/>
                  <a:gd name="connsiteY7" fmla="*/ 63626 h 125076"/>
                  <a:gd name="connsiteX8" fmla="*/ 63626 w 125076"/>
                  <a:gd name="connsiteY8" fmla="*/ 0 h 125076"/>
                  <a:gd name="connsiteX9" fmla="*/ 127251 w 125076"/>
                  <a:gd name="connsiteY9" fmla="*/ 63626 h 125076"/>
                  <a:gd name="connsiteX10" fmla="*/ 63082 w 125076"/>
                  <a:gd name="connsiteY10" fmla="*/ 127251 h 125076"/>
                  <a:gd name="connsiteX11" fmla="*/ 63082 w 125076"/>
                  <a:gd name="connsiteY11" fmla="*/ 127251 h 12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076" h="125076">
                    <a:moveTo>
                      <a:pt x="63082" y="105499"/>
                    </a:moveTo>
                    <a:cubicBezTo>
                      <a:pt x="85922" y="105499"/>
                      <a:pt x="103867" y="87553"/>
                      <a:pt x="103867" y="64713"/>
                    </a:cubicBezTo>
                    <a:cubicBezTo>
                      <a:pt x="103867" y="41873"/>
                      <a:pt x="85922" y="23928"/>
                      <a:pt x="63082" y="23928"/>
                    </a:cubicBezTo>
                    <a:cubicBezTo>
                      <a:pt x="40242" y="23928"/>
                      <a:pt x="22296" y="41873"/>
                      <a:pt x="22296" y="64713"/>
                    </a:cubicBezTo>
                    <a:cubicBezTo>
                      <a:pt x="22296" y="87009"/>
                      <a:pt x="40242" y="105499"/>
                      <a:pt x="63082" y="105499"/>
                    </a:cubicBezTo>
                    <a:lnTo>
                      <a:pt x="63082" y="105499"/>
                    </a:lnTo>
                    <a:close/>
                    <a:moveTo>
                      <a:pt x="63082" y="127251"/>
                    </a:moveTo>
                    <a:cubicBezTo>
                      <a:pt x="28278" y="127251"/>
                      <a:pt x="0" y="98429"/>
                      <a:pt x="0" y="63626"/>
                    </a:cubicBezTo>
                    <a:cubicBezTo>
                      <a:pt x="0" y="28278"/>
                      <a:pt x="28278" y="0"/>
                      <a:pt x="63626" y="0"/>
                    </a:cubicBezTo>
                    <a:cubicBezTo>
                      <a:pt x="98429" y="0"/>
                      <a:pt x="127251" y="28278"/>
                      <a:pt x="127251" y="63626"/>
                    </a:cubicBezTo>
                    <a:cubicBezTo>
                      <a:pt x="126707" y="98429"/>
                      <a:pt x="98429" y="127251"/>
                      <a:pt x="63082" y="127251"/>
                    </a:cubicBezTo>
                    <a:lnTo>
                      <a:pt x="63082" y="127251"/>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38" name="Freeform: Shape 193">
                <a:extLst>
                  <a:ext uri="{FF2B5EF4-FFF2-40B4-BE49-F238E27FC236}">
                    <a16:creationId xmlns:a16="http://schemas.microsoft.com/office/drawing/2014/main" id="{A0BF8933-2AC4-4573-BBD6-A788A1AFD938}"/>
                  </a:ext>
                </a:extLst>
              </p:cNvPr>
              <p:cNvSpPr/>
              <p:nvPr/>
            </p:nvSpPr>
            <p:spPr>
              <a:xfrm>
                <a:off x="8582367" y="3224769"/>
                <a:ext cx="315409" cy="315409"/>
              </a:xfrm>
              <a:custGeom>
                <a:avLst/>
                <a:gdLst>
                  <a:gd name="connsiteX0" fmla="*/ 159880 w 315409"/>
                  <a:gd name="connsiteY0" fmla="*/ 319760 h 315409"/>
                  <a:gd name="connsiteX1" fmla="*/ 0 w 315409"/>
                  <a:gd name="connsiteY1" fmla="*/ 159880 h 315409"/>
                  <a:gd name="connsiteX2" fmla="*/ 159880 w 315409"/>
                  <a:gd name="connsiteY2" fmla="*/ 0 h 315409"/>
                  <a:gd name="connsiteX3" fmla="*/ 319760 w 315409"/>
                  <a:gd name="connsiteY3" fmla="*/ 159880 h 315409"/>
                  <a:gd name="connsiteX4" fmla="*/ 159880 w 315409"/>
                  <a:gd name="connsiteY4" fmla="*/ 319760 h 315409"/>
                  <a:gd name="connsiteX5" fmla="*/ 159880 w 315409"/>
                  <a:gd name="connsiteY5" fmla="*/ 319760 h 315409"/>
                  <a:gd name="connsiteX6" fmla="*/ 159880 w 315409"/>
                  <a:gd name="connsiteY6" fmla="*/ 294745 h 315409"/>
                  <a:gd name="connsiteX7" fmla="*/ 294744 w 315409"/>
                  <a:gd name="connsiteY7" fmla="*/ 159880 h 315409"/>
                  <a:gd name="connsiteX8" fmla="*/ 159880 w 315409"/>
                  <a:gd name="connsiteY8" fmla="*/ 24471 h 315409"/>
                  <a:gd name="connsiteX9" fmla="*/ 25015 w 315409"/>
                  <a:gd name="connsiteY9" fmla="*/ 159336 h 315409"/>
                  <a:gd name="connsiteX10" fmla="*/ 159880 w 315409"/>
                  <a:gd name="connsiteY10" fmla="*/ 294745 h 315409"/>
                  <a:gd name="connsiteX11" fmla="*/ 159880 w 315409"/>
                  <a:gd name="connsiteY11" fmla="*/ 294745 h 31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409" h="315409">
                    <a:moveTo>
                      <a:pt x="159880" y="319760"/>
                    </a:moveTo>
                    <a:cubicBezTo>
                      <a:pt x="72327" y="319760"/>
                      <a:pt x="0" y="249065"/>
                      <a:pt x="0" y="159880"/>
                    </a:cubicBezTo>
                    <a:cubicBezTo>
                      <a:pt x="0" y="70695"/>
                      <a:pt x="70695" y="0"/>
                      <a:pt x="159880" y="0"/>
                    </a:cubicBezTo>
                    <a:cubicBezTo>
                      <a:pt x="249064" y="0"/>
                      <a:pt x="319760" y="70695"/>
                      <a:pt x="319760" y="159880"/>
                    </a:cubicBezTo>
                    <a:cubicBezTo>
                      <a:pt x="319760" y="249065"/>
                      <a:pt x="249064" y="319760"/>
                      <a:pt x="159880" y="319760"/>
                    </a:cubicBezTo>
                    <a:lnTo>
                      <a:pt x="159880" y="319760"/>
                    </a:lnTo>
                    <a:close/>
                    <a:moveTo>
                      <a:pt x="159880" y="294745"/>
                    </a:moveTo>
                    <a:cubicBezTo>
                      <a:pt x="234382" y="294745"/>
                      <a:pt x="294744" y="234382"/>
                      <a:pt x="294744" y="159880"/>
                    </a:cubicBezTo>
                    <a:cubicBezTo>
                      <a:pt x="294744" y="85378"/>
                      <a:pt x="234382" y="24471"/>
                      <a:pt x="159880" y="24471"/>
                    </a:cubicBezTo>
                    <a:cubicBezTo>
                      <a:pt x="85378" y="24471"/>
                      <a:pt x="25015" y="85378"/>
                      <a:pt x="25015" y="159336"/>
                    </a:cubicBezTo>
                    <a:cubicBezTo>
                      <a:pt x="25015" y="233294"/>
                      <a:pt x="85922" y="294745"/>
                      <a:pt x="159880" y="294745"/>
                    </a:cubicBezTo>
                    <a:lnTo>
                      <a:pt x="159880" y="294745"/>
                    </a:lnTo>
                    <a:close/>
                  </a:path>
                </a:pathLst>
              </a:custGeom>
              <a:grp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29" name="Freeform: Shape 184">
              <a:extLst>
                <a:ext uri="{FF2B5EF4-FFF2-40B4-BE49-F238E27FC236}">
                  <a16:creationId xmlns:a16="http://schemas.microsoft.com/office/drawing/2014/main" id="{E0C73452-0E35-48F6-B45C-B07686146886}"/>
                </a:ext>
              </a:extLst>
            </p:cNvPr>
            <p:cNvSpPr/>
            <p:nvPr/>
          </p:nvSpPr>
          <p:spPr>
            <a:xfrm>
              <a:off x="9374836" y="484113"/>
              <a:ext cx="127908" cy="127908"/>
            </a:xfrm>
            <a:custGeom>
              <a:avLst/>
              <a:gdLst>
                <a:gd name="connsiteX0" fmla="*/ 236013 w 233837"/>
                <a:gd name="connsiteY0" fmla="*/ 118007 h 233837"/>
                <a:gd name="connsiteX1" fmla="*/ 118007 w 233837"/>
                <a:gd name="connsiteY1" fmla="*/ 236013 h 233837"/>
                <a:gd name="connsiteX2" fmla="*/ 0 w 233837"/>
                <a:gd name="connsiteY2" fmla="*/ 118007 h 233837"/>
                <a:gd name="connsiteX3" fmla="*/ 118007 w 233837"/>
                <a:gd name="connsiteY3" fmla="*/ 0 h 233837"/>
                <a:gd name="connsiteX4" fmla="*/ 236013 w 233837"/>
                <a:gd name="connsiteY4" fmla="*/ 118007 h 23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7" h="233837">
                  <a:moveTo>
                    <a:pt x="236013" y="118007"/>
                  </a:moveTo>
                  <a:cubicBezTo>
                    <a:pt x="236013" y="183180"/>
                    <a:pt x="183180" y="236013"/>
                    <a:pt x="118007" y="236013"/>
                  </a:cubicBezTo>
                  <a:cubicBezTo>
                    <a:pt x="52833" y="236013"/>
                    <a:pt x="0" y="183180"/>
                    <a:pt x="0" y="118007"/>
                  </a:cubicBezTo>
                  <a:cubicBezTo>
                    <a:pt x="0" y="52833"/>
                    <a:pt x="52833" y="0"/>
                    <a:pt x="118007" y="0"/>
                  </a:cubicBezTo>
                  <a:cubicBezTo>
                    <a:pt x="183180" y="0"/>
                    <a:pt x="236013" y="52833"/>
                    <a:pt x="236013" y="118007"/>
                  </a:cubicBezTo>
                  <a:close/>
                </a:path>
              </a:pathLst>
            </a:custGeom>
            <a:solidFill>
              <a:srgbClr val="FA4515"/>
            </a:solidFill>
            <a:ln w="5415" cap="flat">
              <a:noFill/>
              <a:prstDash val="solid"/>
              <a:miter/>
            </a:ln>
          </p:spPr>
          <p:txBody>
            <a:bodyPr rtlCol="0" anchor="ctr"/>
            <a:lstStyle/>
            <a:p>
              <a:pPr defTabSz="1219170">
                <a:defRPr/>
              </a:pPr>
              <a:endParaRPr kumimoji="0" lang="en-US" sz="7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43" name="テキスト ボックス 942">
            <a:extLst>
              <a:ext uri="{FF2B5EF4-FFF2-40B4-BE49-F238E27FC236}">
                <a16:creationId xmlns:a16="http://schemas.microsoft.com/office/drawing/2014/main" id="{8C9E06C5-29FD-42CD-8AA6-3FBBA968459F}"/>
              </a:ext>
            </a:extLst>
          </p:cNvPr>
          <p:cNvSpPr txBox="1"/>
          <p:nvPr/>
        </p:nvSpPr>
        <p:spPr>
          <a:xfrm>
            <a:off x="1223258" y="4546518"/>
            <a:ext cx="1104790" cy="276999"/>
          </a:xfrm>
          <a:prstGeom prst="rect">
            <a:avLst/>
          </a:prstGeom>
          <a:noFill/>
        </p:spPr>
        <p:txBody>
          <a:bodyPr wrap="non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パートナー連携</a:t>
            </a:r>
          </a:p>
        </p:txBody>
      </p:sp>
      <p:grpSp>
        <p:nvGrpSpPr>
          <p:cNvPr id="944" name="Group 43">
            <a:extLst>
              <a:ext uri="{FF2B5EF4-FFF2-40B4-BE49-F238E27FC236}">
                <a16:creationId xmlns:a16="http://schemas.microsoft.com/office/drawing/2014/main" id="{4AFF211D-9D78-4D83-A5DA-071E6647FF4D}"/>
              </a:ext>
            </a:extLst>
          </p:cNvPr>
          <p:cNvGrpSpPr/>
          <p:nvPr/>
        </p:nvGrpSpPr>
        <p:grpSpPr>
          <a:xfrm>
            <a:off x="3841633" y="4558552"/>
            <a:ext cx="407671" cy="293151"/>
            <a:chOff x="10381186" y="176982"/>
            <a:chExt cx="411541" cy="304417"/>
          </a:xfrm>
        </p:grpSpPr>
        <p:grpSp>
          <p:nvGrpSpPr>
            <p:cNvPr id="945" name="Graphic 941">
              <a:extLst>
                <a:ext uri="{FF2B5EF4-FFF2-40B4-BE49-F238E27FC236}">
                  <a16:creationId xmlns:a16="http://schemas.microsoft.com/office/drawing/2014/main" id="{D80E5FB3-3250-43F6-848C-8E26E14F7739}"/>
                </a:ext>
              </a:extLst>
            </p:cNvPr>
            <p:cNvGrpSpPr/>
            <p:nvPr/>
          </p:nvGrpSpPr>
          <p:grpSpPr>
            <a:xfrm>
              <a:off x="10381186" y="373186"/>
              <a:ext cx="311521" cy="108213"/>
              <a:chOff x="7123318" y="3250303"/>
              <a:chExt cx="439942" cy="152822"/>
            </a:xfrm>
            <a:solidFill>
              <a:srgbClr val="FA4515"/>
            </a:solidFill>
          </p:grpSpPr>
          <p:sp>
            <p:nvSpPr>
              <p:cNvPr id="955" name="Freeform: Shape 54">
                <a:extLst>
                  <a:ext uri="{FF2B5EF4-FFF2-40B4-BE49-F238E27FC236}">
                    <a16:creationId xmlns:a16="http://schemas.microsoft.com/office/drawing/2014/main" id="{33498981-1AA8-453D-A7F1-BD0F2EAF18FB}"/>
                  </a:ext>
                </a:extLst>
              </p:cNvPr>
              <p:cNvSpPr/>
              <p:nvPr/>
            </p:nvSpPr>
            <p:spPr>
              <a:xfrm>
                <a:off x="7367216" y="3270370"/>
                <a:ext cx="196044" cy="132754"/>
              </a:xfrm>
              <a:custGeom>
                <a:avLst/>
                <a:gdLst>
                  <a:gd name="connsiteX0" fmla="*/ 181380 w 196044"/>
                  <a:gd name="connsiteY0" fmla="*/ 117318 h 132754"/>
                  <a:gd name="connsiteX1" fmla="*/ 181380 w 196044"/>
                  <a:gd name="connsiteY1" fmla="*/ 0 h 132754"/>
                  <a:gd name="connsiteX2" fmla="*/ 165944 w 196044"/>
                  <a:gd name="connsiteY2" fmla="*/ 0 h 132754"/>
                  <a:gd name="connsiteX3" fmla="*/ 165944 w 196044"/>
                  <a:gd name="connsiteY3" fmla="*/ 117318 h 132754"/>
                  <a:gd name="connsiteX4" fmla="*/ 133527 w 196044"/>
                  <a:gd name="connsiteY4" fmla="*/ 117318 h 132754"/>
                  <a:gd name="connsiteX5" fmla="*/ 133527 w 196044"/>
                  <a:gd name="connsiteY5" fmla="*/ 20839 h 132754"/>
                  <a:gd name="connsiteX6" fmla="*/ 118090 w 196044"/>
                  <a:gd name="connsiteY6" fmla="*/ 20839 h 132754"/>
                  <a:gd name="connsiteX7" fmla="*/ 118090 w 196044"/>
                  <a:gd name="connsiteY7" fmla="*/ 117318 h 132754"/>
                  <a:gd name="connsiteX8" fmla="*/ 85673 w 196044"/>
                  <a:gd name="connsiteY8" fmla="*/ 117318 h 132754"/>
                  <a:gd name="connsiteX9" fmla="*/ 85673 w 196044"/>
                  <a:gd name="connsiteY9" fmla="*/ 62518 h 132754"/>
                  <a:gd name="connsiteX10" fmla="*/ 70237 w 196044"/>
                  <a:gd name="connsiteY10" fmla="*/ 62518 h 132754"/>
                  <a:gd name="connsiteX11" fmla="*/ 70237 w 196044"/>
                  <a:gd name="connsiteY11" fmla="*/ 117318 h 132754"/>
                  <a:gd name="connsiteX12" fmla="*/ 0 w 196044"/>
                  <a:gd name="connsiteY12" fmla="*/ 117318 h 132754"/>
                  <a:gd name="connsiteX13" fmla="*/ 0 w 196044"/>
                  <a:gd name="connsiteY13" fmla="*/ 132755 h 132754"/>
                  <a:gd name="connsiteX14" fmla="*/ 196045 w 196044"/>
                  <a:gd name="connsiteY14" fmla="*/ 132755 h 132754"/>
                  <a:gd name="connsiteX15" fmla="*/ 196045 w 196044"/>
                  <a:gd name="connsiteY15" fmla="*/ 117318 h 1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44" h="132754">
                    <a:moveTo>
                      <a:pt x="181380" y="117318"/>
                    </a:moveTo>
                    <a:lnTo>
                      <a:pt x="181380" y="0"/>
                    </a:lnTo>
                    <a:lnTo>
                      <a:pt x="165944" y="0"/>
                    </a:lnTo>
                    <a:lnTo>
                      <a:pt x="165944" y="117318"/>
                    </a:lnTo>
                    <a:lnTo>
                      <a:pt x="133527" y="117318"/>
                    </a:lnTo>
                    <a:lnTo>
                      <a:pt x="133527" y="20839"/>
                    </a:lnTo>
                    <a:lnTo>
                      <a:pt x="118090" y="20839"/>
                    </a:lnTo>
                    <a:lnTo>
                      <a:pt x="118090" y="117318"/>
                    </a:lnTo>
                    <a:lnTo>
                      <a:pt x="85673" y="117318"/>
                    </a:lnTo>
                    <a:lnTo>
                      <a:pt x="85673" y="62518"/>
                    </a:lnTo>
                    <a:lnTo>
                      <a:pt x="70237" y="62518"/>
                    </a:lnTo>
                    <a:lnTo>
                      <a:pt x="70237" y="117318"/>
                    </a:lnTo>
                    <a:lnTo>
                      <a:pt x="0" y="117318"/>
                    </a:lnTo>
                    <a:lnTo>
                      <a:pt x="0" y="132755"/>
                    </a:lnTo>
                    <a:lnTo>
                      <a:pt x="196045" y="132755"/>
                    </a:lnTo>
                    <a:lnTo>
                      <a:pt x="196045" y="117318"/>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56" name="Freeform: Shape 55">
                <a:extLst>
                  <a:ext uri="{FF2B5EF4-FFF2-40B4-BE49-F238E27FC236}">
                    <a16:creationId xmlns:a16="http://schemas.microsoft.com/office/drawing/2014/main" id="{0449947F-4AD2-477E-AE4F-FFBFDE2B8677}"/>
                  </a:ext>
                </a:extLst>
              </p:cNvPr>
              <p:cNvSpPr/>
              <p:nvPr/>
            </p:nvSpPr>
            <p:spPr>
              <a:xfrm>
                <a:off x="7123318" y="3250303"/>
                <a:ext cx="196044" cy="152822"/>
              </a:xfrm>
              <a:custGeom>
                <a:avLst/>
                <a:gdLst>
                  <a:gd name="connsiteX0" fmla="*/ 128896 w 196044"/>
                  <a:gd name="connsiteY0" fmla="*/ 82586 h 152822"/>
                  <a:gd name="connsiteX1" fmla="*/ 113459 w 196044"/>
                  <a:gd name="connsiteY1" fmla="*/ 82586 h 152822"/>
                  <a:gd name="connsiteX2" fmla="*/ 113459 w 196044"/>
                  <a:gd name="connsiteY2" fmla="*/ 137386 h 152822"/>
                  <a:gd name="connsiteX3" fmla="*/ 81042 w 196044"/>
                  <a:gd name="connsiteY3" fmla="*/ 137386 h 152822"/>
                  <a:gd name="connsiteX4" fmla="*/ 81042 w 196044"/>
                  <a:gd name="connsiteY4" fmla="*/ 0 h 152822"/>
                  <a:gd name="connsiteX5" fmla="*/ 65606 w 196044"/>
                  <a:gd name="connsiteY5" fmla="*/ 0 h 152822"/>
                  <a:gd name="connsiteX6" fmla="*/ 65606 w 196044"/>
                  <a:gd name="connsiteY6" fmla="*/ 137386 h 152822"/>
                  <a:gd name="connsiteX7" fmla="*/ 33189 w 196044"/>
                  <a:gd name="connsiteY7" fmla="*/ 137386 h 152822"/>
                  <a:gd name="connsiteX8" fmla="*/ 33189 w 196044"/>
                  <a:gd name="connsiteY8" fmla="*/ 40907 h 152822"/>
                  <a:gd name="connsiteX9" fmla="*/ 17752 w 196044"/>
                  <a:gd name="connsiteY9" fmla="*/ 40907 h 152822"/>
                  <a:gd name="connsiteX10" fmla="*/ 17752 w 196044"/>
                  <a:gd name="connsiteY10" fmla="*/ 137386 h 152822"/>
                  <a:gd name="connsiteX11" fmla="*/ 0 w 196044"/>
                  <a:gd name="connsiteY11" fmla="*/ 137386 h 152822"/>
                  <a:gd name="connsiteX12" fmla="*/ 0 w 196044"/>
                  <a:gd name="connsiteY12" fmla="*/ 152822 h 152822"/>
                  <a:gd name="connsiteX13" fmla="*/ 196045 w 196044"/>
                  <a:gd name="connsiteY13" fmla="*/ 152822 h 152822"/>
                  <a:gd name="connsiteX14" fmla="*/ 196045 w 196044"/>
                  <a:gd name="connsiteY14" fmla="*/ 137386 h 152822"/>
                  <a:gd name="connsiteX15" fmla="*/ 128896 w 196044"/>
                  <a:gd name="connsiteY15" fmla="*/ 137386 h 15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44" h="152822">
                    <a:moveTo>
                      <a:pt x="128896" y="82586"/>
                    </a:moveTo>
                    <a:lnTo>
                      <a:pt x="113459" y="82586"/>
                    </a:lnTo>
                    <a:lnTo>
                      <a:pt x="113459" y="137386"/>
                    </a:lnTo>
                    <a:lnTo>
                      <a:pt x="81042" y="137386"/>
                    </a:lnTo>
                    <a:lnTo>
                      <a:pt x="81042" y="0"/>
                    </a:lnTo>
                    <a:lnTo>
                      <a:pt x="65606" y="0"/>
                    </a:lnTo>
                    <a:lnTo>
                      <a:pt x="65606" y="137386"/>
                    </a:lnTo>
                    <a:lnTo>
                      <a:pt x="33189" y="137386"/>
                    </a:lnTo>
                    <a:lnTo>
                      <a:pt x="33189" y="40907"/>
                    </a:lnTo>
                    <a:lnTo>
                      <a:pt x="17752" y="40907"/>
                    </a:lnTo>
                    <a:lnTo>
                      <a:pt x="17752" y="137386"/>
                    </a:lnTo>
                    <a:lnTo>
                      <a:pt x="0" y="137386"/>
                    </a:lnTo>
                    <a:lnTo>
                      <a:pt x="0" y="152822"/>
                    </a:lnTo>
                    <a:lnTo>
                      <a:pt x="196045" y="152822"/>
                    </a:lnTo>
                    <a:lnTo>
                      <a:pt x="196045" y="137386"/>
                    </a:lnTo>
                    <a:lnTo>
                      <a:pt x="128896" y="137386"/>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grpSp>
          <p:nvGrpSpPr>
            <p:cNvPr id="946" name="Graphic 941">
              <a:extLst>
                <a:ext uri="{FF2B5EF4-FFF2-40B4-BE49-F238E27FC236}">
                  <a16:creationId xmlns:a16="http://schemas.microsoft.com/office/drawing/2014/main" id="{8C677033-7D14-4387-9987-FB93D5C17920}"/>
                </a:ext>
              </a:extLst>
            </p:cNvPr>
            <p:cNvGrpSpPr/>
            <p:nvPr/>
          </p:nvGrpSpPr>
          <p:grpSpPr>
            <a:xfrm>
              <a:off x="10393214" y="255627"/>
              <a:ext cx="186367" cy="38802"/>
              <a:chOff x="7140298" y="3084359"/>
              <a:chExt cx="263194" cy="54799"/>
            </a:xfrm>
            <a:solidFill>
              <a:srgbClr val="001A44"/>
            </a:solidFill>
          </p:grpSpPr>
          <p:grpSp>
            <p:nvGrpSpPr>
              <p:cNvPr id="950" name="Graphic 941">
                <a:extLst>
                  <a:ext uri="{FF2B5EF4-FFF2-40B4-BE49-F238E27FC236}">
                    <a16:creationId xmlns:a16="http://schemas.microsoft.com/office/drawing/2014/main" id="{AF5A57F8-BE7A-4465-B92A-00BCF917E215}"/>
                  </a:ext>
                </a:extLst>
              </p:cNvPr>
              <p:cNvGrpSpPr/>
              <p:nvPr/>
            </p:nvGrpSpPr>
            <p:grpSpPr>
              <a:xfrm>
                <a:off x="7140298" y="3108286"/>
                <a:ext cx="192185" cy="7718"/>
                <a:chOff x="7140298" y="3108286"/>
                <a:chExt cx="192185" cy="7718"/>
              </a:xfrm>
              <a:grpFill/>
            </p:grpSpPr>
            <p:sp>
              <p:nvSpPr>
                <p:cNvPr id="952" name="Freeform: Shape 51">
                  <a:extLst>
                    <a:ext uri="{FF2B5EF4-FFF2-40B4-BE49-F238E27FC236}">
                      <a16:creationId xmlns:a16="http://schemas.microsoft.com/office/drawing/2014/main" id="{EB550A4B-72A9-4A80-A09F-E47F59CC4ACA}"/>
                    </a:ext>
                  </a:extLst>
                </p:cNvPr>
                <p:cNvSpPr/>
                <p:nvPr/>
              </p:nvSpPr>
              <p:spPr>
                <a:xfrm>
                  <a:off x="7140298" y="3108286"/>
                  <a:ext cx="13892" cy="7718"/>
                </a:xfrm>
                <a:custGeom>
                  <a:avLst/>
                  <a:gdLst>
                    <a:gd name="connsiteX0" fmla="*/ 0 w 13892"/>
                    <a:gd name="connsiteY0" fmla="*/ 0 h 7718"/>
                    <a:gd name="connsiteX1" fmla="*/ 13893 w 13892"/>
                    <a:gd name="connsiteY1" fmla="*/ 0 h 7718"/>
                    <a:gd name="connsiteX2" fmla="*/ 13893 w 13892"/>
                    <a:gd name="connsiteY2" fmla="*/ 7718 h 7718"/>
                    <a:gd name="connsiteX3" fmla="*/ 0 w 13892"/>
                    <a:gd name="connsiteY3" fmla="*/ 7718 h 7718"/>
                  </a:gdLst>
                  <a:ahLst/>
                  <a:cxnLst>
                    <a:cxn ang="0">
                      <a:pos x="connsiteX0" y="connsiteY0"/>
                    </a:cxn>
                    <a:cxn ang="0">
                      <a:pos x="connsiteX1" y="connsiteY1"/>
                    </a:cxn>
                    <a:cxn ang="0">
                      <a:pos x="connsiteX2" y="connsiteY2"/>
                    </a:cxn>
                    <a:cxn ang="0">
                      <a:pos x="connsiteX3" y="connsiteY3"/>
                    </a:cxn>
                  </a:cxnLst>
                  <a:rect l="l" t="t" r="r" b="b"/>
                  <a:pathLst>
                    <a:path w="13892" h="7718">
                      <a:moveTo>
                        <a:pt x="0" y="0"/>
                      </a:moveTo>
                      <a:lnTo>
                        <a:pt x="13893" y="0"/>
                      </a:lnTo>
                      <a:lnTo>
                        <a:pt x="13893" y="7718"/>
                      </a:lnTo>
                      <a:lnTo>
                        <a:pt x="0" y="7718"/>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53" name="Freeform: Shape 52">
                  <a:extLst>
                    <a:ext uri="{FF2B5EF4-FFF2-40B4-BE49-F238E27FC236}">
                      <a16:creationId xmlns:a16="http://schemas.microsoft.com/office/drawing/2014/main" id="{26787879-2A77-4C80-8659-029721BEC1A0}"/>
                    </a:ext>
                  </a:extLst>
                </p:cNvPr>
                <p:cNvSpPr/>
                <p:nvPr/>
              </p:nvSpPr>
              <p:spPr>
                <a:xfrm>
                  <a:off x="7187379" y="3108286"/>
                  <a:ext cx="98794" cy="7718"/>
                </a:xfrm>
                <a:custGeom>
                  <a:avLst/>
                  <a:gdLst>
                    <a:gd name="connsiteX0" fmla="*/ 98794 w 98794"/>
                    <a:gd name="connsiteY0" fmla="*/ 7718 h 7718"/>
                    <a:gd name="connsiteX1" fmla="*/ 65606 w 98794"/>
                    <a:gd name="connsiteY1" fmla="*/ 7718 h 7718"/>
                    <a:gd name="connsiteX2" fmla="*/ 65606 w 98794"/>
                    <a:gd name="connsiteY2" fmla="*/ 0 h 7718"/>
                    <a:gd name="connsiteX3" fmla="*/ 98794 w 98794"/>
                    <a:gd name="connsiteY3" fmla="*/ 0 h 7718"/>
                    <a:gd name="connsiteX4" fmla="*/ 98794 w 98794"/>
                    <a:gd name="connsiteY4" fmla="*/ 7718 h 7718"/>
                    <a:gd name="connsiteX5" fmla="*/ 32417 w 98794"/>
                    <a:gd name="connsiteY5" fmla="*/ 7718 h 7718"/>
                    <a:gd name="connsiteX6" fmla="*/ 0 w 98794"/>
                    <a:gd name="connsiteY6" fmla="*/ 7718 h 7718"/>
                    <a:gd name="connsiteX7" fmla="*/ 0 w 98794"/>
                    <a:gd name="connsiteY7" fmla="*/ 0 h 7718"/>
                    <a:gd name="connsiteX8" fmla="*/ 33189 w 98794"/>
                    <a:gd name="connsiteY8" fmla="*/ 0 h 7718"/>
                    <a:gd name="connsiteX9" fmla="*/ 33189 w 98794"/>
                    <a:gd name="connsiteY9" fmla="*/ 7718 h 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94" h="7718">
                      <a:moveTo>
                        <a:pt x="98794" y="7718"/>
                      </a:moveTo>
                      <a:lnTo>
                        <a:pt x="65606" y="7718"/>
                      </a:lnTo>
                      <a:lnTo>
                        <a:pt x="65606" y="0"/>
                      </a:lnTo>
                      <a:lnTo>
                        <a:pt x="98794" y="0"/>
                      </a:lnTo>
                      <a:lnTo>
                        <a:pt x="98794" y="7718"/>
                      </a:lnTo>
                      <a:close/>
                      <a:moveTo>
                        <a:pt x="32417" y="7718"/>
                      </a:moveTo>
                      <a:lnTo>
                        <a:pt x="0" y="7718"/>
                      </a:lnTo>
                      <a:lnTo>
                        <a:pt x="0" y="0"/>
                      </a:lnTo>
                      <a:lnTo>
                        <a:pt x="33189" y="0"/>
                      </a:lnTo>
                      <a:lnTo>
                        <a:pt x="33189" y="7718"/>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54" name="Freeform: Shape 53">
                  <a:extLst>
                    <a:ext uri="{FF2B5EF4-FFF2-40B4-BE49-F238E27FC236}">
                      <a16:creationId xmlns:a16="http://schemas.microsoft.com/office/drawing/2014/main" id="{F52FDF45-3C03-4C53-9662-C68E863BAB61}"/>
                    </a:ext>
                  </a:extLst>
                </p:cNvPr>
                <p:cNvSpPr/>
                <p:nvPr/>
              </p:nvSpPr>
              <p:spPr>
                <a:xfrm>
                  <a:off x="7318591" y="3108286"/>
                  <a:ext cx="13892" cy="7718"/>
                </a:xfrm>
                <a:custGeom>
                  <a:avLst/>
                  <a:gdLst>
                    <a:gd name="connsiteX0" fmla="*/ 0 w 13892"/>
                    <a:gd name="connsiteY0" fmla="*/ 0 h 7718"/>
                    <a:gd name="connsiteX1" fmla="*/ 13893 w 13892"/>
                    <a:gd name="connsiteY1" fmla="*/ 0 h 7718"/>
                    <a:gd name="connsiteX2" fmla="*/ 13893 w 13892"/>
                    <a:gd name="connsiteY2" fmla="*/ 7718 h 7718"/>
                    <a:gd name="connsiteX3" fmla="*/ 0 w 13892"/>
                    <a:gd name="connsiteY3" fmla="*/ 7718 h 7718"/>
                  </a:gdLst>
                  <a:ahLst/>
                  <a:cxnLst>
                    <a:cxn ang="0">
                      <a:pos x="connsiteX0" y="connsiteY0"/>
                    </a:cxn>
                    <a:cxn ang="0">
                      <a:pos x="connsiteX1" y="connsiteY1"/>
                    </a:cxn>
                    <a:cxn ang="0">
                      <a:pos x="connsiteX2" y="connsiteY2"/>
                    </a:cxn>
                    <a:cxn ang="0">
                      <a:pos x="connsiteX3" y="connsiteY3"/>
                    </a:cxn>
                  </a:cxnLst>
                  <a:rect l="l" t="t" r="r" b="b"/>
                  <a:pathLst>
                    <a:path w="13892" h="7718">
                      <a:moveTo>
                        <a:pt x="0" y="0"/>
                      </a:moveTo>
                      <a:lnTo>
                        <a:pt x="13893" y="0"/>
                      </a:lnTo>
                      <a:lnTo>
                        <a:pt x="13893" y="7718"/>
                      </a:lnTo>
                      <a:lnTo>
                        <a:pt x="0" y="7718"/>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51" name="Freeform: Shape 50">
                <a:extLst>
                  <a:ext uri="{FF2B5EF4-FFF2-40B4-BE49-F238E27FC236}">
                    <a16:creationId xmlns:a16="http://schemas.microsoft.com/office/drawing/2014/main" id="{B6110C75-B868-4A8F-BD5C-8B447DF0B891}"/>
                  </a:ext>
                </a:extLst>
              </p:cNvPr>
              <p:cNvSpPr/>
              <p:nvPr/>
            </p:nvSpPr>
            <p:spPr>
              <a:xfrm>
                <a:off x="7355639" y="3084359"/>
                <a:ext cx="47853" cy="54799"/>
              </a:xfrm>
              <a:custGeom>
                <a:avLst/>
                <a:gdLst>
                  <a:gd name="connsiteX0" fmla="*/ 47853 w 47853"/>
                  <a:gd name="connsiteY0" fmla="*/ 27786 h 54799"/>
                  <a:gd name="connsiteX1" fmla="*/ 0 w 47853"/>
                  <a:gd name="connsiteY1" fmla="*/ 54800 h 54799"/>
                  <a:gd name="connsiteX2" fmla="*/ 0 w 47853"/>
                  <a:gd name="connsiteY2" fmla="*/ 0 h 54799"/>
                </a:gdLst>
                <a:ahLst/>
                <a:cxnLst>
                  <a:cxn ang="0">
                    <a:pos x="connsiteX0" y="connsiteY0"/>
                  </a:cxn>
                  <a:cxn ang="0">
                    <a:pos x="connsiteX1" y="connsiteY1"/>
                  </a:cxn>
                  <a:cxn ang="0">
                    <a:pos x="connsiteX2" y="connsiteY2"/>
                  </a:cxn>
                </a:cxnLst>
                <a:rect l="l" t="t" r="r" b="b"/>
                <a:pathLst>
                  <a:path w="47853" h="54799">
                    <a:moveTo>
                      <a:pt x="47853" y="27786"/>
                    </a:moveTo>
                    <a:lnTo>
                      <a:pt x="0" y="54800"/>
                    </a:lnTo>
                    <a:lnTo>
                      <a:pt x="0" y="0"/>
                    </a:lnTo>
                    <a:close/>
                  </a:path>
                </a:pathLst>
              </a:custGeom>
              <a:grp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47" name="Freeform: Shape 46">
              <a:extLst>
                <a:ext uri="{FF2B5EF4-FFF2-40B4-BE49-F238E27FC236}">
                  <a16:creationId xmlns:a16="http://schemas.microsoft.com/office/drawing/2014/main" id="{78A903AF-5900-40B1-A9C4-05AD2BF76C3A}"/>
                </a:ext>
              </a:extLst>
            </p:cNvPr>
            <p:cNvSpPr/>
            <p:nvPr/>
          </p:nvSpPr>
          <p:spPr>
            <a:xfrm>
              <a:off x="10630408" y="228356"/>
              <a:ext cx="133900" cy="87444"/>
            </a:xfrm>
            <a:custGeom>
              <a:avLst/>
              <a:gdLst>
                <a:gd name="connsiteX0" fmla="*/ 118862 w 189098"/>
                <a:gd name="connsiteY0" fmla="*/ 123493 h 123492"/>
                <a:gd name="connsiteX1" fmla="*/ 113459 w 189098"/>
                <a:gd name="connsiteY1" fmla="*/ 119634 h 123492"/>
                <a:gd name="connsiteX2" fmla="*/ 74868 w 189098"/>
                <a:gd name="connsiteY2" fmla="*/ 23155 h 123492"/>
                <a:gd name="connsiteX3" fmla="*/ 58659 w 189098"/>
                <a:gd name="connsiteY3" fmla="*/ 64062 h 123492"/>
                <a:gd name="connsiteX4" fmla="*/ 53256 w 189098"/>
                <a:gd name="connsiteY4" fmla="*/ 67921 h 123492"/>
                <a:gd name="connsiteX5" fmla="*/ 0 w 189098"/>
                <a:gd name="connsiteY5" fmla="*/ 67921 h 123492"/>
                <a:gd name="connsiteX6" fmla="*/ 0 w 189098"/>
                <a:gd name="connsiteY6" fmla="*/ 55572 h 123492"/>
                <a:gd name="connsiteX7" fmla="*/ 49397 w 189098"/>
                <a:gd name="connsiteY7" fmla="*/ 55572 h 123492"/>
                <a:gd name="connsiteX8" fmla="*/ 70237 w 189098"/>
                <a:gd name="connsiteY8" fmla="*/ 3859 h 123492"/>
                <a:gd name="connsiteX9" fmla="*/ 75639 w 189098"/>
                <a:gd name="connsiteY9" fmla="*/ 0 h 123492"/>
                <a:gd name="connsiteX10" fmla="*/ 80270 w 189098"/>
                <a:gd name="connsiteY10" fmla="*/ 4631 h 123492"/>
                <a:gd name="connsiteX11" fmla="*/ 118862 w 189098"/>
                <a:gd name="connsiteY11" fmla="*/ 101110 h 123492"/>
                <a:gd name="connsiteX12" fmla="*/ 135070 w 189098"/>
                <a:gd name="connsiteY12" fmla="*/ 60203 h 123492"/>
                <a:gd name="connsiteX13" fmla="*/ 140473 w 189098"/>
                <a:gd name="connsiteY13" fmla="*/ 56344 h 123492"/>
                <a:gd name="connsiteX14" fmla="*/ 189099 w 189098"/>
                <a:gd name="connsiteY14" fmla="*/ 56344 h 123492"/>
                <a:gd name="connsiteX15" fmla="*/ 189099 w 189098"/>
                <a:gd name="connsiteY15" fmla="*/ 68693 h 123492"/>
                <a:gd name="connsiteX16" fmla="*/ 144332 w 189098"/>
                <a:gd name="connsiteY16" fmla="*/ 68693 h 123492"/>
                <a:gd name="connsiteX17" fmla="*/ 123493 w 189098"/>
                <a:gd name="connsiteY17" fmla="*/ 120406 h 123492"/>
                <a:gd name="connsiteX18" fmla="*/ 118862 w 189098"/>
                <a:gd name="connsiteY18" fmla="*/ 123493 h 12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98" h="123492">
                  <a:moveTo>
                    <a:pt x="118862" y="123493"/>
                  </a:moveTo>
                  <a:cubicBezTo>
                    <a:pt x="116546" y="123493"/>
                    <a:pt x="114231" y="121949"/>
                    <a:pt x="113459" y="119634"/>
                  </a:cubicBezTo>
                  <a:lnTo>
                    <a:pt x="74868" y="23155"/>
                  </a:lnTo>
                  <a:lnTo>
                    <a:pt x="58659" y="64062"/>
                  </a:lnTo>
                  <a:cubicBezTo>
                    <a:pt x="57887" y="66377"/>
                    <a:pt x="55572" y="67921"/>
                    <a:pt x="53256" y="67921"/>
                  </a:cubicBezTo>
                  <a:lnTo>
                    <a:pt x="0" y="67921"/>
                  </a:lnTo>
                  <a:lnTo>
                    <a:pt x="0" y="55572"/>
                  </a:lnTo>
                  <a:lnTo>
                    <a:pt x="49397" y="55572"/>
                  </a:lnTo>
                  <a:lnTo>
                    <a:pt x="70237" y="3859"/>
                  </a:lnTo>
                  <a:cubicBezTo>
                    <a:pt x="71008" y="1544"/>
                    <a:pt x="73324" y="0"/>
                    <a:pt x="75639" y="0"/>
                  </a:cubicBezTo>
                  <a:cubicBezTo>
                    <a:pt x="77955" y="0"/>
                    <a:pt x="79499" y="1544"/>
                    <a:pt x="80270" y="4631"/>
                  </a:cubicBezTo>
                  <a:lnTo>
                    <a:pt x="118862" y="101110"/>
                  </a:lnTo>
                  <a:lnTo>
                    <a:pt x="135070" y="60203"/>
                  </a:lnTo>
                  <a:cubicBezTo>
                    <a:pt x="135842" y="57887"/>
                    <a:pt x="138158" y="56344"/>
                    <a:pt x="140473" y="56344"/>
                  </a:cubicBezTo>
                  <a:lnTo>
                    <a:pt x="189099" y="56344"/>
                  </a:lnTo>
                  <a:lnTo>
                    <a:pt x="189099" y="68693"/>
                  </a:lnTo>
                  <a:lnTo>
                    <a:pt x="144332" y="68693"/>
                  </a:lnTo>
                  <a:lnTo>
                    <a:pt x="123493" y="120406"/>
                  </a:lnTo>
                  <a:cubicBezTo>
                    <a:pt x="123493" y="121949"/>
                    <a:pt x="121177" y="123493"/>
                    <a:pt x="118862" y="123493"/>
                  </a:cubicBezTo>
                  <a:close/>
                </a:path>
              </a:pathLst>
            </a:custGeom>
            <a:solidFill>
              <a:srgbClr val="FA4515"/>
            </a:solid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48" name="Freeform: Shape 47">
              <a:extLst>
                <a:ext uri="{FF2B5EF4-FFF2-40B4-BE49-F238E27FC236}">
                  <a16:creationId xmlns:a16="http://schemas.microsoft.com/office/drawing/2014/main" id="{C0951926-D785-41C8-85C9-2EB97FF94A14}"/>
                </a:ext>
              </a:extLst>
            </p:cNvPr>
            <p:cNvSpPr/>
            <p:nvPr/>
          </p:nvSpPr>
          <p:spPr>
            <a:xfrm>
              <a:off x="10499787" y="345313"/>
              <a:ext cx="124062" cy="123515"/>
            </a:xfrm>
            <a:custGeom>
              <a:avLst/>
              <a:gdLst>
                <a:gd name="connsiteX0" fmla="*/ 131983 w 175205"/>
                <a:gd name="connsiteY0" fmla="*/ 0 h 174433"/>
                <a:gd name="connsiteX1" fmla="*/ 0 w 175205"/>
                <a:gd name="connsiteY1" fmla="*/ 113459 h 174433"/>
                <a:gd name="connsiteX2" fmla="*/ 0 w 175205"/>
                <a:gd name="connsiteY2" fmla="*/ 113459 h 174433"/>
                <a:gd name="connsiteX3" fmla="*/ 60975 w 175205"/>
                <a:gd name="connsiteY3" fmla="*/ 174434 h 174433"/>
                <a:gd name="connsiteX4" fmla="*/ 60975 w 175205"/>
                <a:gd name="connsiteY4" fmla="*/ 174434 h 174433"/>
                <a:gd name="connsiteX5" fmla="*/ 175206 w 175205"/>
                <a:gd name="connsiteY5" fmla="*/ 43223 h 174433"/>
                <a:gd name="connsiteX6" fmla="*/ 153594 w 175205"/>
                <a:gd name="connsiteY6" fmla="*/ 22383 h 174433"/>
                <a:gd name="connsiteX7" fmla="*/ 131983 w 175205"/>
                <a:gd name="connsiteY7" fmla="*/ 0 h 174433"/>
                <a:gd name="connsiteX8" fmla="*/ 131983 w 175205"/>
                <a:gd name="connsiteY8" fmla="*/ 0 h 174433"/>
                <a:gd name="connsiteX9" fmla="*/ 131983 w 175205"/>
                <a:gd name="connsiteY9" fmla="*/ 0 h 1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05" h="174433">
                  <a:moveTo>
                    <a:pt x="131983" y="0"/>
                  </a:moveTo>
                  <a:cubicBezTo>
                    <a:pt x="87989" y="37820"/>
                    <a:pt x="43994" y="75639"/>
                    <a:pt x="0" y="113459"/>
                  </a:cubicBezTo>
                  <a:lnTo>
                    <a:pt x="0" y="113459"/>
                  </a:lnTo>
                  <a:lnTo>
                    <a:pt x="60975" y="174434"/>
                  </a:lnTo>
                  <a:lnTo>
                    <a:pt x="60975" y="174434"/>
                  </a:lnTo>
                  <a:cubicBezTo>
                    <a:pt x="98794" y="130439"/>
                    <a:pt x="136614" y="86445"/>
                    <a:pt x="175206" y="43223"/>
                  </a:cubicBezTo>
                  <a:lnTo>
                    <a:pt x="153594" y="22383"/>
                  </a:lnTo>
                  <a:lnTo>
                    <a:pt x="131983" y="0"/>
                  </a:lnTo>
                  <a:lnTo>
                    <a:pt x="131983" y="0"/>
                  </a:lnTo>
                  <a:lnTo>
                    <a:pt x="131983" y="0"/>
                  </a:lnTo>
                  <a:close/>
                </a:path>
              </a:pathLst>
            </a:custGeom>
            <a:solidFill>
              <a:srgbClr val="001A44"/>
            </a:solid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sp>
          <p:nvSpPr>
            <p:cNvPr id="949" name="Freeform: Shape 48">
              <a:extLst>
                <a:ext uri="{FF2B5EF4-FFF2-40B4-BE49-F238E27FC236}">
                  <a16:creationId xmlns:a16="http://schemas.microsoft.com/office/drawing/2014/main" id="{CF2D372B-E63B-43D0-A5F9-8B0881F3D2EB}"/>
                </a:ext>
              </a:extLst>
            </p:cNvPr>
            <p:cNvSpPr/>
            <p:nvPr/>
          </p:nvSpPr>
          <p:spPr>
            <a:xfrm>
              <a:off x="10600895" y="176982"/>
              <a:ext cx="191832" cy="190192"/>
            </a:xfrm>
            <a:custGeom>
              <a:avLst/>
              <a:gdLst>
                <a:gd name="connsiteX0" fmla="*/ 269369 w 270912"/>
                <a:gd name="connsiteY0" fmla="*/ 115003 h 268596"/>
                <a:gd name="connsiteX1" fmla="*/ 230777 w 270912"/>
                <a:gd name="connsiteY1" fmla="*/ 39363 h 268596"/>
                <a:gd name="connsiteX2" fmla="*/ 230777 w 270912"/>
                <a:gd name="connsiteY2" fmla="*/ 39363 h 268596"/>
                <a:gd name="connsiteX3" fmla="*/ 135842 w 270912"/>
                <a:gd name="connsiteY3" fmla="*/ 0 h 268596"/>
                <a:gd name="connsiteX4" fmla="*/ 135842 w 270912"/>
                <a:gd name="connsiteY4" fmla="*/ 0 h 268596"/>
                <a:gd name="connsiteX5" fmla="*/ 40135 w 270912"/>
                <a:gd name="connsiteY5" fmla="*/ 39363 h 268596"/>
                <a:gd name="connsiteX6" fmla="*/ 1544 w 270912"/>
                <a:gd name="connsiteY6" fmla="*/ 115003 h 268596"/>
                <a:gd name="connsiteX7" fmla="*/ 0 w 270912"/>
                <a:gd name="connsiteY7" fmla="*/ 135070 h 268596"/>
                <a:gd name="connsiteX8" fmla="*/ 1544 w 270912"/>
                <a:gd name="connsiteY8" fmla="*/ 155138 h 268596"/>
                <a:gd name="connsiteX9" fmla="*/ 2315 w 270912"/>
                <a:gd name="connsiteY9" fmla="*/ 160541 h 268596"/>
                <a:gd name="connsiteX10" fmla="*/ 35504 w 270912"/>
                <a:gd name="connsiteY10" fmla="*/ 225374 h 268596"/>
                <a:gd name="connsiteX11" fmla="*/ 6175 w 270912"/>
                <a:gd name="connsiteY11" fmla="*/ 253932 h 268596"/>
                <a:gd name="connsiteX12" fmla="*/ 14665 w 270912"/>
                <a:gd name="connsiteY12" fmla="*/ 262422 h 268596"/>
                <a:gd name="connsiteX13" fmla="*/ 43994 w 270912"/>
                <a:gd name="connsiteY13" fmla="*/ 233093 h 268596"/>
                <a:gd name="connsiteX14" fmla="*/ 135070 w 270912"/>
                <a:gd name="connsiteY14" fmla="*/ 268597 h 268596"/>
                <a:gd name="connsiteX15" fmla="*/ 230777 w 270912"/>
                <a:gd name="connsiteY15" fmla="*/ 229234 h 268596"/>
                <a:gd name="connsiteX16" fmla="*/ 269369 w 270912"/>
                <a:gd name="connsiteY16" fmla="*/ 153594 h 268596"/>
                <a:gd name="connsiteX17" fmla="*/ 270913 w 270912"/>
                <a:gd name="connsiteY17" fmla="*/ 133527 h 268596"/>
                <a:gd name="connsiteX18" fmla="*/ 269369 w 270912"/>
                <a:gd name="connsiteY18" fmla="*/ 115003 h 268596"/>
                <a:gd name="connsiteX19" fmla="*/ 257020 w 270912"/>
                <a:gd name="connsiteY19" fmla="*/ 152822 h 268596"/>
                <a:gd name="connsiteX20" fmla="*/ 222287 w 270912"/>
                <a:gd name="connsiteY20" fmla="*/ 220743 h 268596"/>
                <a:gd name="connsiteX21" fmla="*/ 135070 w 270912"/>
                <a:gd name="connsiteY21" fmla="*/ 256248 h 268596"/>
                <a:gd name="connsiteX22" fmla="*/ 47854 w 270912"/>
                <a:gd name="connsiteY22" fmla="*/ 220743 h 268596"/>
                <a:gd name="connsiteX23" fmla="*/ 13893 w 270912"/>
                <a:gd name="connsiteY23" fmla="*/ 157453 h 268596"/>
                <a:gd name="connsiteX24" fmla="*/ 13893 w 270912"/>
                <a:gd name="connsiteY24" fmla="*/ 152822 h 268596"/>
                <a:gd name="connsiteX25" fmla="*/ 13121 w 270912"/>
                <a:gd name="connsiteY25" fmla="*/ 134298 h 268596"/>
                <a:gd name="connsiteX26" fmla="*/ 13893 w 270912"/>
                <a:gd name="connsiteY26" fmla="*/ 116546 h 268596"/>
                <a:gd name="connsiteX27" fmla="*/ 48625 w 270912"/>
                <a:gd name="connsiteY27" fmla="*/ 47853 h 268596"/>
                <a:gd name="connsiteX28" fmla="*/ 135842 w 270912"/>
                <a:gd name="connsiteY28" fmla="*/ 12349 h 268596"/>
                <a:gd name="connsiteX29" fmla="*/ 135842 w 270912"/>
                <a:gd name="connsiteY29" fmla="*/ 12349 h 268596"/>
                <a:gd name="connsiteX30" fmla="*/ 223059 w 270912"/>
                <a:gd name="connsiteY30" fmla="*/ 47853 h 268596"/>
                <a:gd name="connsiteX31" fmla="*/ 223059 w 270912"/>
                <a:gd name="connsiteY31" fmla="*/ 47853 h 268596"/>
                <a:gd name="connsiteX32" fmla="*/ 257791 w 270912"/>
                <a:gd name="connsiteY32" fmla="*/ 115775 h 268596"/>
                <a:gd name="connsiteX33" fmla="*/ 258563 w 270912"/>
                <a:gd name="connsiteY33" fmla="*/ 134298 h 268596"/>
                <a:gd name="connsiteX34" fmla="*/ 257020 w 270912"/>
                <a:gd name="connsiteY34" fmla="*/ 152822 h 2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0912" h="268596">
                  <a:moveTo>
                    <a:pt x="269369" y="115003"/>
                  </a:moveTo>
                  <a:cubicBezTo>
                    <a:pt x="265510" y="86445"/>
                    <a:pt x="252389" y="60975"/>
                    <a:pt x="230777" y="39363"/>
                  </a:cubicBezTo>
                  <a:lnTo>
                    <a:pt x="230777" y="39363"/>
                  </a:lnTo>
                  <a:cubicBezTo>
                    <a:pt x="205307" y="13121"/>
                    <a:pt x="172890" y="0"/>
                    <a:pt x="135842" y="0"/>
                  </a:cubicBezTo>
                  <a:cubicBezTo>
                    <a:pt x="135842" y="0"/>
                    <a:pt x="135842" y="0"/>
                    <a:pt x="135842" y="0"/>
                  </a:cubicBezTo>
                  <a:cubicBezTo>
                    <a:pt x="98794" y="0"/>
                    <a:pt x="66377" y="13121"/>
                    <a:pt x="40135" y="39363"/>
                  </a:cubicBezTo>
                  <a:cubicBezTo>
                    <a:pt x="18524" y="60975"/>
                    <a:pt x="5403" y="86445"/>
                    <a:pt x="1544" y="115003"/>
                  </a:cubicBezTo>
                  <a:cubicBezTo>
                    <a:pt x="772" y="121177"/>
                    <a:pt x="0" y="128124"/>
                    <a:pt x="0" y="135070"/>
                  </a:cubicBezTo>
                  <a:cubicBezTo>
                    <a:pt x="0" y="142017"/>
                    <a:pt x="772" y="148191"/>
                    <a:pt x="1544" y="155138"/>
                  </a:cubicBezTo>
                  <a:lnTo>
                    <a:pt x="2315" y="160541"/>
                  </a:lnTo>
                  <a:cubicBezTo>
                    <a:pt x="6946" y="185239"/>
                    <a:pt x="17752" y="206851"/>
                    <a:pt x="35504" y="225374"/>
                  </a:cubicBezTo>
                  <a:lnTo>
                    <a:pt x="6175" y="253932"/>
                  </a:lnTo>
                  <a:lnTo>
                    <a:pt x="14665" y="262422"/>
                  </a:lnTo>
                  <a:lnTo>
                    <a:pt x="43994" y="233093"/>
                  </a:lnTo>
                  <a:cubicBezTo>
                    <a:pt x="69465" y="256248"/>
                    <a:pt x="100338" y="268597"/>
                    <a:pt x="135070" y="268597"/>
                  </a:cubicBezTo>
                  <a:cubicBezTo>
                    <a:pt x="172118" y="268597"/>
                    <a:pt x="204535" y="255476"/>
                    <a:pt x="230777" y="229234"/>
                  </a:cubicBezTo>
                  <a:cubicBezTo>
                    <a:pt x="252389" y="207622"/>
                    <a:pt x="265510" y="182152"/>
                    <a:pt x="269369" y="153594"/>
                  </a:cubicBezTo>
                  <a:cubicBezTo>
                    <a:pt x="270141" y="147420"/>
                    <a:pt x="270913" y="140473"/>
                    <a:pt x="270913" y="133527"/>
                  </a:cubicBezTo>
                  <a:cubicBezTo>
                    <a:pt x="270913" y="128124"/>
                    <a:pt x="270141" y="121177"/>
                    <a:pt x="269369" y="115003"/>
                  </a:cubicBezTo>
                  <a:close/>
                  <a:moveTo>
                    <a:pt x="257020" y="152822"/>
                  </a:moveTo>
                  <a:cubicBezTo>
                    <a:pt x="253160" y="179065"/>
                    <a:pt x="241583" y="201448"/>
                    <a:pt x="222287" y="220743"/>
                  </a:cubicBezTo>
                  <a:cubicBezTo>
                    <a:pt x="198360" y="244670"/>
                    <a:pt x="169031" y="256248"/>
                    <a:pt x="135070" y="256248"/>
                  </a:cubicBezTo>
                  <a:cubicBezTo>
                    <a:pt x="101110" y="256248"/>
                    <a:pt x="71780" y="243898"/>
                    <a:pt x="47854" y="220743"/>
                  </a:cubicBezTo>
                  <a:cubicBezTo>
                    <a:pt x="29330" y="202991"/>
                    <a:pt x="18524" y="181380"/>
                    <a:pt x="13893" y="157453"/>
                  </a:cubicBezTo>
                  <a:lnTo>
                    <a:pt x="13893" y="152822"/>
                  </a:lnTo>
                  <a:cubicBezTo>
                    <a:pt x="13121" y="146648"/>
                    <a:pt x="13121" y="141245"/>
                    <a:pt x="13121" y="134298"/>
                  </a:cubicBezTo>
                  <a:cubicBezTo>
                    <a:pt x="13121" y="128124"/>
                    <a:pt x="13121" y="121949"/>
                    <a:pt x="13893" y="116546"/>
                  </a:cubicBezTo>
                  <a:cubicBezTo>
                    <a:pt x="17752" y="90304"/>
                    <a:pt x="29330" y="67921"/>
                    <a:pt x="48625" y="47853"/>
                  </a:cubicBezTo>
                  <a:cubicBezTo>
                    <a:pt x="72552" y="23927"/>
                    <a:pt x="101882" y="12349"/>
                    <a:pt x="135842" y="12349"/>
                  </a:cubicBezTo>
                  <a:cubicBezTo>
                    <a:pt x="135842" y="12349"/>
                    <a:pt x="135842" y="12349"/>
                    <a:pt x="135842" y="12349"/>
                  </a:cubicBezTo>
                  <a:cubicBezTo>
                    <a:pt x="169803" y="12349"/>
                    <a:pt x="199132" y="24699"/>
                    <a:pt x="223059" y="47853"/>
                  </a:cubicBezTo>
                  <a:cubicBezTo>
                    <a:pt x="223059" y="47853"/>
                    <a:pt x="223059" y="47853"/>
                    <a:pt x="223059" y="47853"/>
                  </a:cubicBezTo>
                  <a:cubicBezTo>
                    <a:pt x="242355" y="67149"/>
                    <a:pt x="253932" y="90304"/>
                    <a:pt x="257791" y="115775"/>
                  </a:cubicBezTo>
                  <a:cubicBezTo>
                    <a:pt x="258563" y="121949"/>
                    <a:pt x="258563" y="127352"/>
                    <a:pt x="258563" y="134298"/>
                  </a:cubicBezTo>
                  <a:cubicBezTo>
                    <a:pt x="258563" y="140473"/>
                    <a:pt x="257791" y="146648"/>
                    <a:pt x="257020" y="152822"/>
                  </a:cubicBezTo>
                  <a:close/>
                </a:path>
              </a:pathLst>
            </a:custGeom>
            <a:solidFill>
              <a:srgbClr val="001A44"/>
            </a:solidFill>
            <a:ln w="7620" cap="flat">
              <a:noFill/>
              <a:prstDash val="solid"/>
              <a:miter/>
            </a:ln>
          </p:spPr>
          <p:txBody>
            <a:bodyPr rtlCol="0" anchor="ctr"/>
            <a:lstStyle/>
            <a:p>
              <a:pPr>
                <a:defRPr/>
              </a:pPr>
              <a:endParaRPr kumimoji="0" lang="en-US" sz="800" kern="0">
                <a:solidFill>
                  <a:prstClr val="black"/>
                </a:solidFill>
                <a:latin typeface="Arial" panose="020B0604020202020204" pitchFamily="34" charset="0"/>
                <a:ea typeface="DotumChe" panose="020B0503020000020004" pitchFamily="49" charset="-127"/>
                <a:cs typeface="Arial" panose="020B0604020202020204" pitchFamily="34" charset="0"/>
              </a:endParaRPr>
            </a:p>
          </p:txBody>
        </p:sp>
      </p:grpSp>
      <p:sp>
        <p:nvSpPr>
          <p:cNvPr id="957" name="テキスト ボックス 956">
            <a:extLst>
              <a:ext uri="{FF2B5EF4-FFF2-40B4-BE49-F238E27FC236}">
                <a16:creationId xmlns:a16="http://schemas.microsoft.com/office/drawing/2014/main" id="{F0D4858E-0452-480F-A69D-D43DD5190281}"/>
              </a:ext>
            </a:extLst>
          </p:cNvPr>
          <p:cNvSpPr txBox="1"/>
          <p:nvPr/>
        </p:nvSpPr>
        <p:spPr>
          <a:xfrm>
            <a:off x="4377867" y="4528346"/>
            <a:ext cx="1069524" cy="276999"/>
          </a:xfrm>
          <a:prstGeom prst="rect">
            <a:avLst/>
          </a:prstGeom>
          <a:noFill/>
        </p:spPr>
        <p:txBody>
          <a:bodyPr wrap="none" rtlCol="0">
            <a:spAutoFit/>
          </a:bodyPr>
          <a:lstStyle/>
          <a:p>
            <a:r>
              <a:rPr lang="ja-JP" altLang="en-US" sz="1200" dirty="0">
                <a:solidFill>
                  <a:srgbClr val="000000"/>
                </a:solidFill>
                <a:latin typeface="Meiryo UI" panose="020B0604030504040204" pitchFamily="50" charset="-128"/>
                <a:ea typeface="Meiryo UI" panose="020B0604030504040204" pitchFamily="50" charset="-128"/>
              </a:rPr>
              <a:t>分析、レポート</a:t>
            </a:r>
          </a:p>
        </p:txBody>
      </p:sp>
      <p:sp>
        <p:nvSpPr>
          <p:cNvPr id="958" name="テキスト ボックス 957">
            <a:extLst>
              <a:ext uri="{FF2B5EF4-FFF2-40B4-BE49-F238E27FC236}">
                <a16:creationId xmlns:a16="http://schemas.microsoft.com/office/drawing/2014/main" id="{291F642D-F1F1-47FF-9E73-E26E1DB71576}"/>
              </a:ext>
            </a:extLst>
          </p:cNvPr>
          <p:cNvSpPr txBox="1"/>
          <p:nvPr/>
        </p:nvSpPr>
        <p:spPr>
          <a:xfrm>
            <a:off x="254744" y="3178522"/>
            <a:ext cx="1770512" cy="1061829"/>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顧客、パートナーに販売する商品の条件（価格等）を設定できます。</a:t>
            </a:r>
            <a:endParaRPr lang="en-US" altLang="ja-JP" sz="1050" dirty="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他社の商品と組み合わせて</a:t>
            </a:r>
            <a:r>
              <a:rPr lang="ja-JP" altLang="en-US" sz="1050" dirty="0">
                <a:solidFill>
                  <a:srgbClr val="FA4515"/>
                </a:solidFill>
                <a:latin typeface="Meiryo UI" panose="020B0604030504040204" pitchFamily="50" charset="-128"/>
                <a:ea typeface="Meiryo UI" panose="020B0604030504040204" pitchFamily="50" charset="-128"/>
              </a:rPr>
              <a:t>独自のセット商品を簡易に登録</a:t>
            </a:r>
            <a:r>
              <a:rPr lang="ja-JP" altLang="en-US" sz="1050" dirty="0">
                <a:solidFill>
                  <a:srgbClr val="000000"/>
                </a:solidFill>
                <a:latin typeface="Meiryo UI" panose="020B0604030504040204" pitchFamily="50" charset="-128"/>
                <a:ea typeface="Meiryo UI" panose="020B0604030504040204" pitchFamily="50" charset="-128"/>
              </a:rPr>
              <a:t>できます。</a:t>
            </a:r>
          </a:p>
        </p:txBody>
      </p:sp>
      <p:sp>
        <p:nvSpPr>
          <p:cNvPr id="959" name="テキスト ボックス 958">
            <a:extLst>
              <a:ext uri="{FF2B5EF4-FFF2-40B4-BE49-F238E27FC236}">
                <a16:creationId xmlns:a16="http://schemas.microsoft.com/office/drawing/2014/main" id="{1CC618F9-CFD5-4C77-872B-DB69D364B5E5}"/>
              </a:ext>
            </a:extLst>
          </p:cNvPr>
          <p:cNvSpPr txBox="1"/>
          <p:nvPr/>
        </p:nvSpPr>
        <p:spPr>
          <a:xfrm>
            <a:off x="2163429" y="3175473"/>
            <a:ext cx="1868775" cy="900246"/>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登録したカタログをもとに、</a:t>
            </a:r>
            <a:br>
              <a:rPr lang="en-US" altLang="ja-JP" sz="1050" dirty="0">
                <a:solidFill>
                  <a:srgbClr val="000000"/>
                </a:solidFill>
                <a:latin typeface="Meiryo UI" panose="020B0604030504040204" pitchFamily="50" charset="-128"/>
                <a:ea typeface="Meiryo UI" panose="020B0604030504040204" pitchFamily="50" charset="-128"/>
              </a:rPr>
            </a:br>
            <a:r>
              <a:rPr lang="ja-JP" altLang="en-US" sz="1050" dirty="0">
                <a:solidFill>
                  <a:srgbClr val="000000"/>
                </a:solidFill>
                <a:latin typeface="Meiryo UI" panose="020B0604030504040204" pitchFamily="50" charset="-128"/>
                <a:ea typeface="Meiryo UI" panose="020B0604030504040204" pitchFamily="50" charset="-128"/>
              </a:rPr>
              <a:t>見積、注文登録が可能です。</a:t>
            </a:r>
            <a:endParaRPr lang="en-US" altLang="ja-JP" sz="1050" dirty="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注文内容をもとに、パートナーに</a:t>
            </a:r>
            <a:r>
              <a:rPr lang="ja-JP" altLang="en-US" sz="1050" dirty="0">
                <a:solidFill>
                  <a:srgbClr val="FA4515"/>
                </a:solidFill>
                <a:latin typeface="Meiryo UI" panose="020B0604030504040204" pitchFamily="50" charset="-128"/>
                <a:ea typeface="Meiryo UI" panose="020B0604030504040204" pitchFamily="50" charset="-128"/>
              </a:rPr>
              <a:t>サービス提供の準備を自動連携</a:t>
            </a:r>
            <a:r>
              <a:rPr lang="ja-JP" altLang="en-US" sz="1050" dirty="0">
                <a:solidFill>
                  <a:srgbClr val="000000"/>
                </a:solidFill>
                <a:latin typeface="Meiryo UI" panose="020B0604030504040204" pitchFamily="50" charset="-128"/>
                <a:ea typeface="Meiryo UI" panose="020B0604030504040204" pitchFamily="50" charset="-128"/>
              </a:rPr>
              <a:t>できます。</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960" name="テキスト ボックス 959">
            <a:extLst>
              <a:ext uri="{FF2B5EF4-FFF2-40B4-BE49-F238E27FC236}">
                <a16:creationId xmlns:a16="http://schemas.microsoft.com/office/drawing/2014/main" id="{5AFD9D8C-861E-4D73-9289-105B0C42E59A}"/>
              </a:ext>
            </a:extLst>
          </p:cNvPr>
          <p:cNvSpPr txBox="1"/>
          <p:nvPr/>
        </p:nvSpPr>
        <p:spPr>
          <a:xfrm>
            <a:off x="4119489" y="3198604"/>
            <a:ext cx="1843329" cy="738664"/>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カタログと、注文情報をもとに</a:t>
            </a:r>
            <a:br>
              <a:rPr lang="en-US" altLang="ja-JP" sz="1050" dirty="0">
                <a:solidFill>
                  <a:srgbClr val="000000"/>
                </a:solidFill>
                <a:latin typeface="Meiryo UI" panose="020B0604030504040204" pitchFamily="50" charset="-128"/>
                <a:ea typeface="Meiryo UI" panose="020B0604030504040204" pitchFamily="50" charset="-128"/>
              </a:rPr>
            </a:br>
            <a:r>
              <a:rPr lang="ja-JP" altLang="en-US" sz="1050" dirty="0">
                <a:solidFill>
                  <a:srgbClr val="000000"/>
                </a:solidFill>
                <a:latin typeface="Meiryo UI" panose="020B0604030504040204" pitchFamily="50" charset="-128"/>
                <a:ea typeface="Meiryo UI" panose="020B0604030504040204" pitchFamily="50" charset="-128"/>
              </a:rPr>
              <a:t>料金計算を行います。</a:t>
            </a:r>
            <a:endParaRPr lang="en-US" altLang="ja-JP" sz="1050" dirty="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定額、従量など</a:t>
            </a:r>
            <a:r>
              <a:rPr lang="ja-JP" altLang="en-US" sz="1050" dirty="0">
                <a:solidFill>
                  <a:srgbClr val="FA4515"/>
                </a:solidFill>
                <a:latin typeface="Meiryo UI" panose="020B0604030504040204" pitchFamily="50" charset="-128"/>
                <a:ea typeface="Meiryo UI" panose="020B0604030504040204" pitchFamily="50" charset="-128"/>
              </a:rPr>
              <a:t>多様なバリエーションに対応</a:t>
            </a:r>
            <a:r>
              <a:rPr lang="ja-JP" altLang="en-US" sz="1050" dirty="0">
                <a:solidFill>
                  <a:srgbClr val="000000"/>
                </a:solidFill>
                <a:latin typeface="Meiryo UI" panose="020B0604030504040204" pitchFamily="50" charset="-128"/>
                <a:ea typeface="Meiryo UI" panose="020B0604030504040204" pitchFamily="50" charset="-128"/>
              </a:rPr>
              <a:t>しています。</a:t>
            </a:r>
          </a:p>
        </p:txBody>
      </p:sp>
      <p:sp>
        <p:nvSpPr>
          <p:cNvPr id="961" name="テキスト ボックス 960">
            <a:extLst>
              <a:ext uri="{FF2B5EF4-FFF2-40B4-BE49-F238E27FC236}">
                <a16:creationId xmlns:a16="http://schemas.microsoft.com/office/drawing/2014/main" id="{DB9BAC3D-ABB8-48F5-9F86-545032F46CF5}"/>
              </a:ext>
            </a:extLst>
          </p:cNvPr>
          <p:cNvSpPr txBox="1"/>
          <p:nvPr/>
        </p:nvSpPr>
        <p:spPr>
          <a:xfrm>
            <a:off x="531755" y="4982122"/>
            <a:ext cx="3043522" cy="900246"/>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solidFill>
                  <a:srgbClr val="FA4515"/>
                </a:solidFill>
                <a:latin typeface="Meiryo UI" panose="020B0604030504040204" pitchFamily="50" charset="-128"/>
                <a:ea typeface="Meiryo UI" panose="020B0604030504040204" pitchFamily="50" charset="-128"/>
              </a:rPr>
              <a:t>自社と、販売に関わるパートナー企業毎にテナント（販売のための環境）を用意し、独自にカタログや注文、請求情報を管理</a:t>
            </a:r>
            <a:r>
              <a:rPr lang="ja-JP" altLang="en-US" sz="1050" dirty="0">
                <a:solidFill>
                  <a:srgbClr val="000000"/>
                </a:solidFill>
                <a:latin typeface="Meiryo UI" panose="020B0604030504040204" pitchFamily="50" charset="-128"/>
                <a:ea typeface="Meiryo UI" panose="020B0604030504040204" pitchFamily="50" charset="-128"/>
              </a:rPr>
              <a:t>できます。</a:t>
            </a:r>
            <a:endParaRPr lang="en-US" altLang="ja-JP" sz="1050" dirty="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同じプラットフォーム上で取引することで、</a:t>
            </a:r>
            <a:r>
              <a:rPr lang="ja-JP" altLang="en-US" sz="1050" dirty="0">
                <a:solidFill>
                  <a:srgbClr val="FA4515"/>
                </a:solidFill>
                <a:latin typeface="Meiryo UI" panose="020B0604030504040204" pitchFamily="50" charset="-128"/>
                <a:ea typeface="Meiryo UI" panose="020B0604030504040204" pitchFamily="50" charset="-128"/>
              </a:rPr>
              <a:t>スムーズにビジネス連携</a:t>
            </a:r>
            <a:r>
              <a:rPr lang="ja-JP" altLang="en-US" sz="1050" dirty="0">
                <a:solidFill>
                  <a:srgbClr val="000000"/>
                </a:solidFill>
                <a:latin typeface="Meiryo UI" panose="020B0604030504040204" pitchFamily="50" charset="-128"/>
                <a:ea typeface="Meiryo UI" panose="020B0604030504040204" pitchFamily="50" charset="-128"/>
              </a:rPr>
              <a:t>できます。</a:t>
            </a:r>
          </a:p>
        </p:txBody>
      </p:sp>
      <p:sp>
        <p:nvSpPr>
          <p:cNvPr id="962" name="テキスト ボックス 961">
            <a:extLst>
              <a:ext uri="{FF2B5EF4-FFF2-40B4-BE49-F238E27FC236}">
                <a16:creationId xmlns:a16="http://schemas.microsoft.com/office/drawing/2014/main" id="{911BCC1F-59FA-4327-A40F-3FE2B61767A3}"/>
              </a:ext>
            </a:extLst>
          </p:cNvPr>
          <p:cNvSpPr txBox="1"/>
          <p:nvPr/>
        </p:nvSpPr>
        <p:spPr>
          <a:xfrm>
            <a:off x="3705292" y="4992579"/>
            <a:ext cx="1742099" cy="577081"/>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solidFill>
                  <a:srgbClr val="000000"/>
                </a:solidFill>
                <a:latin typeface="Meiryo UI" panose="020B0604030504040204" pitchFamily="50" charset="-128"/>
                <a:ea typeface="Meiryo UI" panose="020B0604030504040204" pitchFamily="50" charset="-128"/>
              </a:rPr>
              <a:t>レポート出力、</a:t>
            </a:r>
            <a:r>
              <a:rPr lang="en-US" altLang="ja-JP" sz="1050" dirty="0">
                <a:solidFill>
                  <a:srgbClr val="000000"/>
                </a:solidFill>
                <a:latin typeface="Meiryo UI" panose="020B0604030504040204" pitchFamily="50" charset="-128"/>
                <a:ea typeface="Meiryo UI" panose="020B0604030504040204" pitchFamily="50" charset="-128"/>
              </a:rPr>
              <a:t>BI</a:t>
            </a:r>
            <a:r>
              <a:rPr lang="ja-JP" altLang="en-US" sz="1050" dirty="0">
                <a:solidFill>
                  <a:srgbClr val="000000"/>
                </a:solidFill>
                <a:latin typeface="Meiryo UI" panose="020B0604030504040204" pitchFamily="50" charset="-128"/>
                <a:ea typeface="Meiryo UI" panose="020B0604030504040204" pitchFamily="50" charset="-128"/>
              </a:rPr>
              <a:t>ツールを用いて、独自に必要な情報を確認できます。</a:t>
            </a:r>
          </a:p>
        </p:txBody>
      </p:sp>
      <p:cxnSp>
        <p:nvCxnSpPr>
          <p:cNvPr id="963" name="直線矢印コネクタ 962">
            <a:extLst>
              <a:ext uri="{FF2B5EF4-FFF2-40B4-BE49-F238E27FC236}">
                <a16:creationId xmlns:a16="http://schemas.microsoft.com/office/drawing/2014/main" id="{DE7F5B34-3548-4989-90CF-EF3503BB78FE}"/>
              </a:ext>
            </a:extLst>
          </p:cNvPr>
          <p:cNvCxnSpPr/>
          <p:nvPr/>
        </p:nvCxnSpPr>
        <p:spPr bwMode="auto">
          <a:xfrm>
            <a:off x="420929" y="6183544"/>
            <a:ext cx="7361" cy="324000"/>
          </a:xfrm>
          <a:prstGeom prst="straightConnector1">
            <a:avLst/>
          </a:prstGeom>
          <a:solidFill>
            <a:srgbClr val="D2F0FA"/>
          </a:solidFill>
          <a:ln w="28575" cap="flat" cmpd="sng" algn="ctr">
            <a:solidFill>
              <a:srgbClr val="C4D3E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4" name="直線矢印コネクタ 963">
            <a:extLst>
              <a:ext uri="{FF2B5EF4-FFF2-40B4-BE49-F238E27FC236}">
                <a16:creationId xmlns:a16="http://schemas.microsoft.com/office/drawing/2014/main" id="{1F05B71A-4798-4463-BFCA-E9306FFD7F01}"/>
              </a:ext>
            </a:extLst>
          </p:cNvPr>
          <p:cNvCxnSpPr/>
          <p:nvPr/>
        </p:nvCxnSpPr>
        <p:spPr bwMode="auto">
          <a:xfrm>
            <a:off x="1159297" y="6165304"/>
            <a:ext cx="7361" cy="324000"/>
          </a:xfrm>
          <a:prstGeom prst="straightConnector1">
            <a:avLst/>
          </a:prstGeom>
          <a:solidFill>
            <a:srgbClr val="D2F0FA"/>
          </a:solidFill>
          <a:ln w="28575" cap="flat" cmpd="sng" algn="ctr">
            <a:solidFill>
              <a:srgbClr val="C4D3E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 name="直線矢印コネクタ 964">
            <a:extLst>
              <a:ext uri="{FF2B5EF4-FFF2-40B4-BE49-F238E27FC236}">
                <a16:creationId xmlns:a16="http://schemas.microsoft.com/office/drawing/2014/main" id="{322E5636-DCD6-445E-8129-CA4FB0138844}"/>
              </a:ext>
            </a:extLst>
          </p:cNvPr>
          <p:cNvCxnSpPr/>
          <p:nvPr/>
        </p:nvCxnSpPr>
        <p:spPr bwMode="auto">
          <a:xfrm>
            <a:off x="2580489" y="6182708"/>
            <a:ext cx="7361" cy="324000"/>
          </a:xfrm>
          <a:prstGeom prst="straightConnector1">
            <a:avLst/>
          </a:prstGeom>
          <a:solidFill>
            <a:srgbClr val="D2F0FA"/>
          </a:solidFill>
          <a:ln w="28575" cap="flat" cmpd="sng" algn="ctr">
            <a:solidFill>
              <a:srgbClr val="C4D3E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6" name="テキスト ボックス 965">
            <a:extLst>
              <a:ext uri="{FF2B5EF4-FFF2-40B4-BE49-F238E27FC236}">
                <a16:creationId xmlns:a16="http://schemas.microsoft.com/office/drawing/2014/main" id="{7F195A4C-EAAE-4FAB-9775-EF07DA5F3F6F}"/>
              </a:ext>
            </a:extLst>
          </p:cNvPr>
          <p:cNvSpPr txBox="1"/>
          <p:nvPr/>
        </p:nvSpPr>
        <p:spPr>
          <a:xfrm>
            <a:off x="2879785" y="6437714"/>
            <a:ext cx="530915" cy="369332"/>
          </a:xfrm>
          <a:prstGeom prst="rect">
            <a:avLst/>
          </a:prstGeom>
          <a:noFill/>
        </p:spPr>
        <p:txBody>
          <a:bodyPr wrap="none" rtlCol="0">
            <a:spAutoFit/>
          </a:bodyPr>
          <a:lstStyle/>
          <a:p>
            <a:r>
              <a:rPr lang="ja-JP" altLang="en-US" dirty="0">
                <a:solidFill>
                  <a:srgbClr val="000000"/>
                </a:solidFill>
                <a:latin typeface="ＭＳ Ｐゴシック"/>
              </a:rPr>
              <a:t>・・・</a:t>
            </a:r>
          </a:p>
        </p:txBody>
      </p:sp>
      <p:sp>
        <p:nvSpPr>
          <p:cNvPr id="967" name="Rectangle 6">
            <a:extLst>
              <a:ext uri="{FF2B5EF4-FFF2-40B4-BE49-F238E27FC236}">
                <a16:creationId xmlns:a16="http://schemas.microsoft.com/office/drawing/2014/main" id="{CDB34227-BFF5-4DDE-BBFF-27418B6A6E0A}"/>
              </a:ext>
            </a:extLst>
          </p:cNvPr>
          <p:cNvSpPr/>
          <p:nvPr/>
        </p:nvSpPr>
        <p:spPr>
          <a:xfrm>
            <a:off x="1525915" y="6483953"/>
            <a:ext cx="669805" cy="245033"/>
          </a:xfrm>
          <a:prstGeom prst="rect">
            <a:avLst/>
          </a:prstGeom>
          <a:solidFill>
            <a:srgbClr val="C4D3E1"/>
          </a:solidFill>
          <a:ln w="12700" cap="flat" cmpd="sng" algn="ctr">
            <a:noFill/>
            <a:prstDash val="solid"/>
            <a:miter lim="800000"/>
          </a:ln>
          <a:effectLst/>
        </p:spPr>
        <p:txBody>
          <a:bodyPr lIns="0" tIns="0" rIns="0" bIns="0" rtlCol="0" anchor="ctr"/>
          <a:lstStyle/>
          <a:p>
            <a:pPr algn="ctr" defTabSz="1219170">
              <a:defRPr/>
            </a:pPr>
            <a:r>
              <a:rPr kumimoji="0" lang="ja-JP" altLang="en-US" sz="1050" kern="0" dirty="0">
                <a:solidFill>
                  <a:srgbClr val="000000"/>
                </a:solidFill>
                <a:latin typeface="Meiryo UI" panose="020B0604030504040204" pitchFamily="50" charset="-128"/>
                <a:ea typeface="Meiryo UI" panose="020B0604030504040204" pitchFamily="50" charset="-128"/>
              </a:rPr>
              <a:t>利用情報</a:t>
            </a:r>
            <a:endParaRPr kumimoji="0" lang="en-US" sz="1050" kern="0" dirty="0">
              <a:solidFill>
                <a:srgbClr val="000000"/>
              </a:solidFill>
              <a:latin typeface="Meiryo UI" panose="020B0604030504040204" pitchFamily="50" charset="-128"/>
              <a:ea typeface="Meiryo UI" panose="020B0604030504040204" pitchFamily="50" charset="-128"/>
            </a:endParaRPr>
          </a:p>
        </p:txBody>
      </p:sp>
      <p:cxnSp>
        <p:nvCxnSpPr>
          <p:cNvPr id="968" name="直線矢印コネクタ 967">
            <a:extLst>
              <a:ext uri="{FF2B5EF4-FFF2-40B4-BE49-F238E27FC236}">
                <a16:creationId xmlns:a16="http://schemas.microsoft.com/office/drawing/2014/main" id="{421EC7DD-A6EB-4C8A-96B4-83383FFDD8C7}"/>
              </a:ext>
            </a:extLst>
          </p:cNvPr>
          <p:cNvCxnSpPr/>
          <p:nvPr/>
        </p:nvCxnSpPr>
        <p:spPr bwMode="auto">
          <a:xfrm>
            <a:off x="1860817" y="6184542"/>
            <a:ext cx="7361" cy="324000"/>
          </a:xfrm>
          <a:prstGeom prst="straightConnector1">
            <a:avLst/>
          </a:prstGeom>
          <a:solidFill>
            <a:srgbClr val="D2F0FA"/>
          </a:solidFill>
          <a:ln w="28575" cap="flat" cmpd="sng" algn="ctr">
            <a:solidFill>
              <a:srgbClr val="C4D3E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9" name="Oval 184">
            <a:extLst>
              <a:ext uri="{FF2B5EF4-FFF2-40B4-BE49-F238E27FC236}">
                <a16:creationId xmlns:a16="http://schemas.microsoft.com/office/drawing/2014/main" id="{612FE3D2-A7F8-41B7-A738-C458B1C54FDE}"/>
              </a:ext>
            </a:extLst>
          </p:cNvPr>
          <p:cNvSpPr/>
          <p:nvPr/>
        </p:nvSpPr>
        <p:spPr>
          <a:xfrm>
            <a:off x="8123768" y="3191702"/>
            <a:ext cx="481422" cy="477886"/>
          </a:xfrm>
          <a:prstGeom prst="ellipse">
            <a:avLst/>
          </a:prstGeom>
          <a:gradFill>
            <a:gsLst>
              <a:gs pos="0">
                <a:srgbClr val="FFFFCC"/>
              </a:gs>
              <a:gs pos="100000">
                <a:srgbClr val="CCFFFF"/>
              </a:gs>
            </a:gsLst>
            <a:lin ang="5400000" scaled="1"/>
          </a:gradFill>
          <a:ln w="12700" cap="flat" cmpd="sng" algn="ctr">
            <a:no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en-US" altLang="ja-JP" sz="900" kern="0" dirty="0">
                <a:solidFill>
                  <a:srgbClr val="000000"/>
                </a:solidFill>
                <a:latin typeface="Meiryo UI" panose="020B0604030504040204" pitchFamily="50" charset="-128"/>
                <a:ea typeface="Meiryo UI" panose="020B0604030504040204" pitchFamily="50" charset="-128"/>
              </a:rPr>
              <a:t>PCsec</a:t>
            </a:r>
          </a:p>
          <a:p>
            <a:pPr algn="ctr" defTabSz="914354">
              <a:defRPr/>
            </a:pPr>
            <a:r>
              <a:rPr kumimoji="0" lang="ja-JP" altLang="en-US" sz="900" kern="0" dirty="0">
                <a:solidFill>
                  <a:srgbClr val="000000"/>
                </a:solidFill>
                <a:latin typeface="Meiryo UI" panose="020B0604030504040204" pitchFamily="50" charset="-128"/>
                <a:ea typeface="Meiryo UI" panose="020B0604030504040204" pitchFamily="50" charset="-128"/>
              </a:rPr>
              <a:t>セット</a:t>
            </a:r>
            <a:endParaRPr kumimoji="0" lang="en-US" sz="900" kern="0" dirty="0">
              <a:solidFill>
                <a:srgbClr val="000000"/>
              </a:solidFill>
              <a:latin typeface="Meiryo UI" panose="020B0604030504040204" pitchFamily="50" charset="-128"/>
              <a:ea typeface="Meiryo UI" panose="020B0604030504040204" pitchFamily="50" charset="-128"/>
            </a:endParaRPr>
          </a:p>
        </p:txBody>
      </p:sp>
      <p:sp>
        <p:nvSpPr>
          <p:cNvPr id="970" name="Oval 184">
            <a:extLst>
              <a:ext uri="{FF2B5EF4-FFF2-40B4-BE49-F238E27FC236}">
                <a16:creationId xmlns:a16="http://schemas.microsoft.com/office/drawing/2014/main" id="{407BBF14-77BB-4E47-B421-FA2D78104809}"/>
              </a:ext>
            </a:extLst>
          </p:cNvPr>
          <p:cNvSpPr/>
          <p:nvPr/>
        </p:nvSpPr>
        <p:spPr>
          <a:xfrm>
            <a:off x="8602131" y="2033990"/>
            <a:ext cx="317747" cy="315413"/>
          </a:xfrm>
          <a:prstGeom prst="ellipse">
            <a:avLst/>
          </a:prstGeom>
          <a:solidFill>
            <a:srgbClr val="FFFFFF"/>
          </a:solidFill>
          <a:ln w="6350" cap="flat" cmpd="sng" algn="ctr">
            <a:solidFill>
              <a:srgbClr val="000000">
                <a:lumMod val="50000"/>
                <a:lumOff val="50000"/>
              </a:srgbClr>
            </a:solid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914354">
              <a:defRPr/>
            </a:pPr>
            <a:r>
              <a:rPr kumimoji="0" lang="ja-JP" altLang="en-US" sz="800" kern="0" dirty="0">
                <a:solidFill>
                  <a:srgbClr val="000000"/>
                </a:solidFill>
                <a:latin typeface="Meiryo UI" panose="020B0604030504040204" pitchFamily="50" charset="-128"/>
                <a:ea typeface="Meiryo UI" panose="020B0604030504040204" pitchFamily="50" charset="-128"/>
              </a:rPr>
              <a:t>商材</a:t>
            </a:r>
            <a:endParaRPr kumimoji="0" lang="en-US" sz="800" kern="0" dirty="0">
              <a:solidFill>
                <a:srgbClr val="000000"/>
              </a:solidFill>
              <a:latin typeface="Meiryo UI" panose="020B0604030504040204" pitchFamily="50" charset="-128"/>
              <a:ea typeface="Meiryo UI" panose="020B0604030504040204" pitchFamily="50" charset="-128"/>
            </a:endParaRPr>
          </a:p>
        </p:txBody>
      </p:sp>
      <p:sp>
        <p:nvSpPr>
          <p:cNvPr id="971" name="テキスト ボックス 970">
            <a:extLst>
              <a:ext uri="{FF2B5EF4-FFF2-40B4-BE49-F238E27FC236}">
                <a16:creationId xmlns:a16="http://schemas.microsoft.com/office/drawing/2014/main" id="{A8FB2F6F-AAD0-437D-AA1F-F1D6CE825FB9}"/>
              </a:ext>
            </a:extLst>
          </p:cNvPr>
          <p:cNvSpPr txBox="1"/>
          <p:nvPr/>
        </p:nvSpPr>
        <p:spPr>
          <a:xfrm>
            <a:off x="133612" y="1032560"/>
            <a:ext cx="7226658" cy="738664"/>
          </a:xfrm>
          <a:prstGeom prst="rect">
            <a:avLst/>
          </a:prstGeom>
          <a:noFill/>
        </p:spPr>
        <p:txBody>
          <a:bodyPr wrap="none" rtlCol="0">
            <a:spAutoFit/>
          </a:bodyPr>
          <a:lstStyle/>
          <a:p>
            <a:pPr marL="285750" indent="-285750" algn="l" fontAlgn="auto">
              <a:lnSpc>
                <a:spcPct val="100000"/>
              </a:lnSpc>
              <a:spcBef>
                <a:spcPts val="0"/>
              </a:spcBef>
              <a:spcAft>
                <a:spcPts val="0"/>
              </a:spcAft>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rPr>
              <a:t>クラウド型フルフィルメントサービスは、販売に関わる一連の機能を</a:t>
            </a:r>
            <a:r>
              <a:rPr lang="en-US" altLang="ja-JP" sz="1400" dirty="0">
                <a:solidFill>
                  <a:srgbClr val="000000"/>
                </a:solidFill>
                <a:latin typeface="Meiryo UI" panose="020B0604030504040204" pitchFamily="50" charset="-128"/>
                <a:ea typeface="Meiryo UI" panose="020B0604030504040204" pitchFamily="50" charset="-128"/>
              </a:rPr>
              <a:t>NTT</a:t>
            </a:r>
            <a:r>
              <a:rPr lang="ja-JP" altLang="en-US" sz="1400" dirty="0">
                <a:solidFill>
                  <a:srgbClr val="000000"/>
                </a:solidFill>
                <a:latin typeface="Meiryo UI" panose="020B0604030504040204" pitchFamily="50" charset="-128"/>
                <a:ea typeface="Meiryo UI" panose="020B0604030504040204" pitchFamily="50" charset="-128"/>
              </a:rPr>
              <a:t>のクラウド上で提供します。</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algn="l" fontAlgn="auto">
              <a:lnSpc>
                <a:spcPct val="100000"/>
              </a:lnSpc>
              <a:spcBef>
                <a:spcPts val="0"/>
              </a:spcBef>
              <a:spcAft>
                <a:spcPts val="0"/>
              </a:spcAft>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rPr>
              <a:t>小売販売だけでなく、卸元・卸先のパートナーとの連携をスムーズに行うことが可能です。</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algn="l" fontAlgn="auto">
              <a:lnSpc>
                <a:spcPct val="100000"/>
              </a:lnSpc>
              <a:spcBef>
                <a:spcPts val="0"/>
              </a:spcBef>
              <a:spcAft>
                <a:spcPts val="0"/>
              </a:spcAft>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rPr>
              <a:t>お客様ビジネスの収益拡大と効率化に貢献します。</a:t>
            </a:r>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581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20</a:t>
            </a:fld>
            <a:endParaRPr lang="en-US" altLang="ja-JP" sz="923"/>
          </a:p>
        </p:txBody>
      </p:sp>
      <p:sp>
        <p:nvSpPr>
          <p:cNvPr id="9219" name="Rectangle 332"/>
          <p:cNvSpPr>
            <a:spLocks noGrp="1" noChangeArrowheads="1"/>
          </p:cNvSpPr>
          <p:nvPr>
            <p:ph type="title"/>
          </p:nvPr>
        </p:nvSpPr>
        <p:spPr>
          <a:xfrm>
            <a:off x="251520" y="274638"/>
            <a:ext cx="8435280" cy="1143000"/>
          </a:xfrm>
        </p:spPr>
        <p:txBody>
          <a:bodyPr anchor="t">
            <a:noAutofit/>
          </a:bodyPr>
          <a:lstStyle/>
          <a:p>
            <a:pPr eaLnBrk="1" hangingPunct="1"/>
            <a:r>
              <a:rPr lang="ja-JP" altLang="en-US" sz="3200" dirty="0"/>
              <a:t>①顧客中心、カタログドリブンのデータモデル</a:t>
            </a:r>
          </a:p>
        </p:txBody>
      </p:sp>
      <p:sp>
        <p:nvSpPr>
          <p:cNvPr id="147" name="正方形/長方形 146"/>
          <p:cNvSpPr/>
          <p:nvPr/>
        </p:nvSpPr>
        <p:spPr>
          <a:xfrm>
            <a:off x="478772" y="4739520"/>
            <a:ext cx="8441824" cy="1688052"/>
          </a:xfrm>
          <a:prstGeom prst="rect">
            <a:avLst/>
          </a:prstGeom>
          <a:solidFill>
            <a:sysClr val="window" lastClr="FFFFFF"/>
          </a:solidFill>
          <a:ln w="25400" cap="flat" cmpd="sng" algn="ctr">
            <a:solidFill>
              <a:sysClr val="windowText" lastClr="000000"/>
            </a:solidFill>
            <a:prstDash val="solid"/>
          </a:ln>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defRPr/>
            </a:pPr>
            <a:endPar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p:cNvPicPr>
            <a:picLocks noChangeAspect="1"/>
          </p:cNvPicPr>
          <p:nvPr/>
        </p:nvPicPr>
        <p:blipFill>
          <a:blip r:embed="rId3"/>
          <a:stretch>
            <a:fillRect/>
          </a:stretch>
        </p:blipFill>
        <p:spPr>
          <a:xfrm>
            <a:off x="1286245" y="4791915"/>
            <a:ext cx="429591" cy="461910"/>
          </a:xfrm>
          <a:prstGeom prst="rect">
            <a:avLst/>
          </a:prstGeom>
        </p:spPr>
      </p:pic>
      <p:pic>
        <p:nvPicPr>
          <p:cNvPr id="149" name="図 148"/>
          <p:cNvPicPr>
            <a:picLocks noChangeAspect="1"/>
          </p:cNvPicPr>
          <p:nvPr/>
        </p:nvPicPr>
        <p:blipFill>
          <a:blip r:embed="rId4"/>
          <a:stretch>
            <a:fillRect/>
          </a:stretch>
        </p:blipFill>
        <p:spPr>
          <a:xfrm>
            <a:off x="634828" y="5470037"/>
            <a:ext cx="494602" cy="374376"/>
          </a:xfrm>
          <a:prstGeom prst="rect">
            <a:avLst/>
          </a:prstGeom>
        </p:spPr>
      </p:pic>
      <p:pic>
        <p:nvPicPr>
          <p:cNvPr id="150" name="図 149"/>
          <p:cNvPicPr>
            <a:picLocks noChangeAspect="1"/>
          </p:cNvPicPr>
          <p:nvPr/>
        </p:nvPicPr>
        <p:blipFill>
          <a:blip r:embed="rId5"/>
          <a:stretch>
            <a:fillRect/>
          </a:stretch>
        </p:blipFill>
        <p:spPr>
          <a:xfrm>
            <a:off x="1970620" y="5463905"/>
            <a:ext cx="430304" cy="346983"/>
          </a:xfrm>
          <a:prstGeom prst="rect">
            <a:avLst/>
          </a:prstGeom>
        </p:spPr>
      </p:pic>
      <p:pic>
        <p:nvPicPr>
          <p:cNvPr id="151" name="図 150"/>
          <p:cNvPicPr>
            <a:picLocks noChangeAspect="1"/>
          </p:cNvPicPr>
          <p:nvPr/>
        </p:nvPicPr>
        <p:blipFill>
          <a:blip r:embed="rId6"/>
          <a:stretch>
            <a:fillRect/>
          </a:stretch>
        </p:blipFill>
        <p:spPr>
          <a:xfrm>
            <a:off x="1219881" y="5486183"/>
            <a:ext cx="568794" cy="346983"/>
          </a:xfrm>
          <a:prstGeom prst="rect">
            <a:avLst/>
          </a:prstGeom>
        </p:spPr>
      </p:pic>
      <p:cxnSp>
        <p:nvCxnSpPr>
          <p:cNvPr id="152" name="カギ線コネクタ 151"/>
          <p:cNvCxnSpPr>
            <a:stCxn id="148" idx="2"/>
            <a:endCxn id="149" idx="0"/>
          </p:cNvCxnSpPr>
          <p:nvPr/>
        </p:nvCxnSpPr>
        <p:spPr>
          <a:xfrm rot="5400000">
            <a:off x="1083481" y="5052476"/>
            <a:ext cx="216211" cy="618911"/>
          </a:xfrm>
          <a:prstGeom prst="bentConnector3">
            <a:avLst>
              <a:gd name="adj1" fmla="val 50000"/>
            </a:avLst>
          </a:prstGeom>
          <a:noFill/>
          <a:ln w="9525" cap="flat" cmpd="sng" algn="ctr">
            <a:solidFill>
              <a:srgbClr val="4F81BD">
                <a:shade val="95000"/>
                <a:satMod val="105000"/>
              </a:srgbClr>
            </a:solidFill>
            <a:prstDash val="solid"/>
          </a:ln>
          <a:effectLst/>
        </p:spPr>
      </p:cxnSp>
      <p:cxnSp>
        <p:nvCxnSpPr>
          <p:cNvPr id="153" name="カギ線コネクタ 152"/>
          <p:cNvCxnSpPr>
            <a:stCxn id="148" idx="2"/>
            <a:endCxn id="151" idx="0"/>
          </p:cNvCxnSpPr>
          <p:nvPr/>
        </p:nvCxnSpPr>
        <p:spPr>
          <a:xfrm rot="16200000" flipH="1">
            <a:off x="1386480" y="5368385"/>
            <a:ext cx="232358" cy="3237"/>
          </a:xfrm>
          <a:prstGeom prst="bentConnector3">
            <a:avLst>
              <a:gd name="adj1" fmla="val 50000"/>
            </a:avLst>
          </a:prstGeom>
          <a:noFill/>
          <a:ln w="9525" cap="flat" cmpd="sng" algn="ctr">
            <a:solidFill>
              <a:srgbClr val="4F81BD">
                <a:shade val="95000"/>
                <a:satMod val="105000"/>
              </a:srgbClr>
            </a:solidFill>
            <a:prstDash val="solid"/>
          </a:ln>
          <a:effectLst/>
        </p:spPr>
      </p:cxnSp>
      <p:cxnSp>
        <p:nvCxnSpPr>
          <p:cNvPr id="154" name="カギ線コネクタ 153"/>
          <p:cNvCxnSpPr>
            <a:stCxn id="148" idx="2"/>
            <a:endCxn id="150" idx="0"/>
          </p:cNvCxnSpPr>
          <p:nvPr/>
        </p:nvCxnSpPr>
        <p:spPr>
          <a:xfrm rot="16200000" flipH="1">
            <a:off x="1738367" y="5016499"/>
            <a:ext cx="210080" cy="684732"/>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155" name="正方形/長方形 154"/>
          <p:cNvSpPr/>
          <p:nvPr/>
        </p:nvSpPr>
        <p:spPr>
          <a:xfrm>
            <a:off x="122208" y="4310456"/>
            <a:ext cx="2429041" cy="336150"/>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b="1">
              <a:solidFill>
                <a:prstClr val="white"/>
              </a:solidFill>
              <a:latin typeface="Calibri"/>
              <a:ea typeface="ＭＳ Ｐゴシック"/>
            </a:endParaRPr>
          </a:p>
        </p:txBody>
      </p:sp>
      <p:sp>
        <p:nvSpPr>
          <p:cNvPr id="156" name="テキスト ボックス 241"/>
          <p:cNvSpPr txBox="1"/>
          <p:nvPr/>
        </p:nvSpPr>
        <p:spPr>
          <a:xfrm>
            <a:off x="575281" y="4316319"/>
            <a:ext cx="1492716" cy="31963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77" b="1" dirty="0">
                <a:solidFill>
                  <a:prstClr val="white"/>
                </a:solidFill>
                <a:latin typeface="Calibri"/>
              </a:rPr>
              <a:t>契約管理モデル</a:t>
            </a:r>
          </a:p>
        </p:txBody>
      </p:sp>
      <p:sp>
        <p:nvSpPr>
          <p:cNvPr id="157" name="テキスト ボックス 250"/>
          <p:cNvSpPr txBox="1"/>
          <p:nvPr/>
        </p:nvSpPr>
        <p:spPr>
          <a:xfrm>
            <a:off x="1309068" y="5032614"/>
            <a:ext cx="396262" cy="220188"/>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31" dirty="0">
                <a:solidFill>
                  <a:prstClr val="white"/>
                </a:solidFill>
                <a:latin typeface="Meiryo UI" panose="020B0604030504040204" pitchFamily="50" charset="-128"/>
                <a:ea typeface="Meiryo UI" panose="020B0604030504040204" pitchFamily="50" charset="-128"/>
              </a:rPr>
              <a:t>顧客</a:t>
            </a:r>
          </a:p>
        </p:txBody>
      </p:sp>
      <p:sp>
        <p:nvSpPr>
          <p:cNvPr id="158" name="テキスト ボックス 114"/>
          <p:cNvSpPr txBox="1"/>
          <p:nvPr/>
        </p:nvSpPr>
        <p:spPr>
          <a:xfrm>
            <a:off x="509679" y="5794136"/>
            <a:ext cx="654346" cy="24147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テキスト ボックス 115"/>
          <p:cNvSpPr txBox="1"/>
          <p:nvPr/>
        </p:nvSpPr>
        <p:spPr>
          <a:xfrm>
            <a:off x="1203604" y="5800653"/>
            <a:ext cx="652743" cy="24147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p>
        </p:txBody>
      </p:sp>
      <p:sp>
        <p:nvSpPr>
          <p:cNvPr id="160" name="テキスト ボックス 116"/>
          <p:cNvSpPr txBox="1"/>
          <p:nvPr/>
        </p:nvSpPr>
        <p:spPr>
          <a:xfrm>
            <a:off x="1823196" y="5808361"/>
            <a:ext cx="652743" cy="24147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161" name="円柱 160"/>
          <p:cNvSpPr/>
          <p:nvPr/>
        </p:nvSpPr>
        <p:spPr>
          <a:xfrm>
            <a:off x="1747263" y="4974538"/>
            <a:ext cx="537576" cy="269971"/>
          </a:xfrm>
          <a:prstGeom prst="can">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162" name="テキスト ボックス 210"/>
          <p:cNvSpPr txBox="1"/>
          <p:nvPr/>
        </p:nvSpPr>
        <p:spPr>
          <a:xfrm>
            <a:off x="1666293" y="5002544"/>
            <a:ext cx="704040" cy="24853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顧客管理</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円柱 162"/>
          <p:cNvSpPr/>
          <p:nvPr/>
        </p:nvSpPr>
        <p:spPr>
          <a:xfrm>
            <a:off x="782022" y="6004685"/>
            <a:ext cx="2657706" cy="326885"/>
          </a:xfrm>
          <a:prstGeom prst="can">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164" name="テキスト ボックス 212"/>
          <p:cNvSpPr txBox="1"/>
          <p:nvPr/>
        </p:nvSpPr>
        <p:spPr>
          <a:xfrm>
            <a:off x="1359656" y="6102688"/>
            <a:ext cx="1471878" cy="24853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サービス横断の契約管理</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テキスト ボックス 219"/>
          <p:cNvSpPr txBox="1"/>
          <p:nvPr/>
        </p:nvSpPr>
        <p:spPr>
          <a:xfrm>
            <a:off x="141626" y="1842170"/>
            <a:ext cx="2459412" cy="319639"/>
          </a:xfrm>
          <a:prstGeom prst="rect">
            <a:avLst/>
          </a:prstGeom>
          <a:solidFill>
            <a:srgbClr val="C0504D"/>
          </a:solidFill>
          <a:ln w="25400" cap="flat" cmpd="sng" algn="ctr">
            <a:solidFill>
              <a:srgbClr val="4F81BD"/>
            </a:solidFill>
            <a:prstDash val="solid"/>
          </a:ln>
          <a:effectLst>
            <a:softEdge rad="63500"/>
          </a:effectLst>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77"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（以前）サービス毎の管理</a:t>
            </a:r>
          </a:p>
        </p:txBody>
      </p:sp>
      <p:sp>
        <p:nvSpPr>
          <p:cNvPr id="166" name="正方形/長方形 165"/>
          <p:cNvSpPr/>
          <p:nvPr/>
        </p:nvSpPr>
        <p:spPr>
          <a:xfrm>
            <a:off x="452904" y="2213261"/>
            <a:ext cx="1367431" cy="1529201"/>
          </a:xfrm>
          <a:prstGeom prst="rect">
            <a:avLst/>
          </a:prstGeom>
          <a:solidFill>
            <a:sysClr val="window" lastClr="FFFFFF"/>
          </a:solidFill>
          <a:ln w="25400" cap="flat" cmpd="sng" algn="ctr">
            <a:solidFill>
              <a:sysClr val="windowText" lastClr="000000"/>
            </a:solidFill>
            <a:prstDash val="solid"/>
          </a:ln>
          <a:effectLst/>
        </p:spPr>
        <p:txBody>
          <a:bodyPr rtlCol="0" anchor="t"/>
          <a:lstStyle/>
          <a:p>
            <a:pPr defTabSz="844083">
              <a:defRPr/>
            </a:pPr>
            <a:r>
              <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固定電話</a:t>
            </a:r>
          </a:p>
        </p:txBody>
      </p:sp>
      <p:sp>
        <p:nvSpPr>
          <p:cNvPr id="167" name="正方形/長方形 166"/>
          <p:cNvSpPr/>
          <p:nvPr/>
        </p:nvSpPr>
        <p:spPr>
          <a:xfrm>
            <a:off x="1936837" y="2213261"/>
            <a:ext cx="2302819" cy="1529201"/>
          </a:xfrm>
          <a:prstGeom prst="rect">
            <a:avLst/>
          </a:prstGeom>
          <a:solidFill>
            <a:sysClr val="window" lastClr="FFFFFF"/>
          </a:solidFill>
          <a:ln w="25400" cap="flat" cmpd="sng" algn="ctr">
            <a:solidFill>
              <a:sysClr val="windowText" lastClr="000000"/>
            </a:solidFill>
            <a:prstDash val="solid"/>
          </a:ln>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defRPr/>
            </a:pPr>
            <a:r>
              <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フレッツ回線</a:t>
            </a:r>
          </a:p>
        </p:txBody>
      </p:sp>
      <p:sp>
        <p:nvSpPr>
          <p:cNvPr id="168" name="角丸四角形 167"/>
          <p:cNvSpPr/>
          <p:nvPr/>
        </p:nvSpPr>
        <p:spPr>
          <a:xfrm>
            <a:off x="114016" y="1007127"/>
            <a:ext cx="8888894" cy="799234"/>
          </a:xfrm>
          <a:prstGeom prst="roundRect">
            <a:avLst>
              <a:gd name="adj" fmla="val 8527"/>
            </a:avLst>
          </a:prstGeom>
          <a:solidFill>
            <a:srgbClr val="FFFFCC"/>
          </a:solidFill>
          <a:ln w="12700" cap="flat" cmpd="sng" algn="ctr">
            <a:solidFill>
              <a:srgbClr val="000000"/>
            </a:solidFill>
            <a:prstDash val="solid"/>
          </a:ln>
          <a:effectLst/>
        </p:spPr>
        <p:txBody>
          <a:bodyPr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これまで「サービス」の</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一属性として契約者情報</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があり、同一顧客による複数商品の処理に様々な弊害が発生していました。クラウド型フルフィルメントサービスの新たなモデルでは</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顧客情報と契約情報を分離</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することで、顧客中心のデータモデルを実現し、</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サービスをカタログ化</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することで、将来追加となるサービスも同一データモデルの中で管理可能となります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9" name="図 168"/>
          <p:cNvPicPr>
            <a:picLocks noChangeAspect="1"/>
          </p:cNvPicPr>
          <p:nvPr/>
        </p:nvPicPr>
        <p:blipFill>
          <a:blip r:embed="rId3"/>
          <a:stretch>
            <a:fillRect/>
          </a:stretch>
        </p:blipFill>
        <p:spPr>
          <a:xfrm>
            <a:off x="508141" y="2920824"/>
            <a:ext cx="341759" cy="367470"/>
          </a:xfrm>
          <a:prstGeom prst="rect">
            <a:avLst/>
          </a:prstGeom>
        </p:spPr>
      </p:pic>
      <p:pic>
        <p:nvPicPr>
          <p:cNvPr id="170" name="図 169"/>
          <p:cNvPicPr>
            <a:picLocks noChangeAspect="1"/>
          </p:cNvPicPr>
          <p:nvPr/>
        </p:nvPicPr>
        <p:blipFill>
          <a:blip r:embed="rId4"/>
          <a:stretch>
            <a:fillRect/>
          </a:stretch>
        </p:blipFill>
        <p:spPr>
          <a:xfrm>
            <a:off x="851523" y="2433052"/>
            <a:ext cx="475518" cy="359930"/>
          </a:xfrm>
          <a:prstGeom prst="rect">
            <a:avLst/>
          </a:prstGeom>
        </p:spPr>
      </p:pic>
      <p:pic>
        <p:nvPicPr>
          <p:cNvPr id="171" name="図 170"/>
          <p:cNvPicPr>
            <a:picLocks noChangeAspect="1"/>
          </p:cNvPicPr>
          <p:nvPr/>
        </p:nvPicPr>
        <p:blipFill>
          <a:blip r:embed="rId3"/>
          <a:stretch>
            <a:fillRect/>
          </a:stretch>
        </p:blipFill>
        <p:spPr>
          <a:xfrm>
            <a:off x="916331" y="2912585"/>
            <a:ext cx="350445" cy="376810"/>
          </a:xfrm>
          <a:prstGeom prst="rect">
            <a:avLst/>
          </a:prstGeom>
        </p:spPr>
      </p:pic>
      <p:pic>
        <p:nvPicPr>
          <p:cNvPr id="172" name="図 171"/>
          <p:cNvPicPr>
            <a:picLocks noChangeAspect="1"/>
          </p:cNvPicPr>
          <p:nvPr/>
        </p:nvPicPr>
        <p:blipFill>
          <a:blip r:embed="rId3"/>
          <a:stretch>
            <a:fillRect/>
          </a:stretch>
        </p:blipFill>
        <p:spPr>
          <a:xfrm>
            <a:off x="1336729" y="2921014"/>
            <a:ext cx="346426" cy="372490"/>
          </a:xfrm>
          <a:prstGeom prst="rect">
            <a:avLst/>
          </a:prstGeom>
        </p:spPr>
      </p:pic>
      <p:cxnSp>
        <p:nvCxnSpPr>
          <p:cNvPr id="173" name="カギ線コネクタ 172"/>
          <p:cNvCxnSpPr>
            <a:stCxn id="170" idx="2"/>
            <a:endCxn id="169" idx="0"/>
          </p:cNvCxnSpPr>
          <p:nvPr/>
        </p:nvCxnSpPr>
        <p:spPr>
          <a:xfrm rot="5400000">
            <a:off x="820232" y="2651772"/>
            <a:ext cx="127842" cy="410262"/>
          </a:xfrm>
          <a:prstGeom prst="bentConnector3">
            <a:avLst/>
          </a:prstGeom>
          <a:noFill/>
          <a:ln w="9525" cap="flat" cmpd="sng" algn="ctr">
            <a:solidFill>
              <a:srgbClr val="4F81BD">
                <a:shade val="95000"/>
                <a:satMod val="105000"/>
              </a:srgbClr>
            </a:solidFill>
            <a:prstDash val="solid"/>
          </a:ln>
          <a:effectLst/>
        </p:spPr>
      </p:cxnSp>
      <p:cxnSp>
        <p:nvCxnSpPr>
          <p:cNvPr id="174" name="カギ線コネクタ 173"/>
          <p:cNvCxnSpPr>
            <a:stCxn id="170" idx="2"/>
            <a:endCxn id="171" idx="0"/>
          </p:cNvCxnSpPr>
          <p:nvPr/>
        </p:nvCxnSpPr>
        <p:spPr>
          <a:xfrm rot="16200000" flipH="1">
            <a:off x="1030616" y="2851648"/>
            <a:ext cx="119603" cy="2271"/>
          </a:xfrm>
          <a:prstGeom prst="bentConnector3">
            <a:avLst/>
          </a:prstGeom>
          <a:noFill/>
          <a:ln w="9525" cap="flat" cmpd="sng" algn="ctr">
            <a:solidFill>
              <a:srgbClr val="4F81BD">
                <a:shade val="95000"/>
                <a:satMod val="105000"/>
              </a:srgbClr>
            </a:solidFill>
            <a:prstDash val="solid"/>
          </a:ln>
          <a:effectLst/>
        </p:spPr>
      </p:cxnSp>
      <p:cxnSp>
        <p:nvCxnSpPr>
          <p:cNvPr id="175" name="カギ線コネクタ 174"/>
          <p:cNvCxnSpPr>
            <a:stCxn id="170" idx="2"/>
            <a:endCxn id="172" idx="0"/>
          </p:cNvCxnSpPr>
          <p:nvPr/>
        </p:nvCxnSpPr>
        <p:spPr>
          <a:xfrm rot="16200000" flipH="1">
            <a:off x="1235597" y="2646667"/>
            <a:ext cx="128032" cy="420660"/>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176" name="テキスト ボックス 247"/>
          <p:cNvSpPr txBox="1"/>
          <p:nvPr/>
        </p:nvSpPr>
        <p:spPr>
          <a:xfrm>
            <a:off x="450927" y="3113376"/>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77" name="テキスト ボックス 119"/>
          <p:cNvSpPr txBox="1"/>
          <p:nvPr/>
        </p:nvSpPr>
        <p:spPr>
          <a:xfrm>
            <a:off x="868310" y="3112456"/>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78" name="テキスト ボックス 121"/>
          <p:cNvSpPr txBox="1"/>
          <p:nvPr/>
        </p:nvSpPr>
        <p:spPr>
          <a:xfrm>
            <a:off x="1294194" y="3102822"/>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B</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79" name="円柱 178"/>
          <p:cNvSpPr/>
          <p:nvPr/>
        </p:nvSpPr>
        <p:spPr>
          <a:xfrm>
            <a:off x="1216486" y="2559240"/>
            <a:ext cx="374105" cy="223201"/>
          </a:xfrm>
          <a:prstGeom prst="can">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180" name="テキスト ボックス 206"/>
          <p:cNvSpPr txBox="1"/>
          <p:nvPr/>
        </p:nvSpPr>
        <p:spPr>
          <a:xfrm>
            <a:off x="1149359" y="2602557"/>
            <a:ext cx="518092" cy="19171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契約管理</a:t>
            </a:r>
            <a:endParaRPr lang="en-US" altLang="ja-JP"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テキスト ボックス 180"/>
          <p:cNvSpPr txBox="1"/>
          <p:nvPr/>
        </p:nvSpPr>
        <p:spPr>
          <a:xfrm>
            <a:off x="1815853" y="4086138"/>
            <a:ext cx="3512500" cy="205890"/>
          </a:xfrm>
          <a:prstGeom prst="rect">
            <a:avLst/>
          </a:prstGeom>
          <a:noFill/>
        </p:spPr>
        <p:txBody>
          <a:bodyPr wrap="none" rtlCol="0">
            <a:spAutoFit/>
          </a:bodyPr>
          <a:lstStyle/>
          <a:p>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相互のリンクはあっても上位のデータモデル層がないため顧客単位の一元管理ができない</a:t>
            </a:r>
          </a:p>
        </p:txBody>
      </p:sp>
      <p:sp>
        <p:nvSpPr>
          <p:cNvPr id="182" name="正方形/長方形 181"/>
          <p:cNvSpPr/>
          <p:nvPr/>
        </p:nvSpPr>
        <p:spPr>
          <a:xfrm>
            <a:off x="4363452" y="2213261"/>
            <a:ext cx="4639458" cy="1529201"/>
          </a:xfrm>
          <a:prstGeom prst="rect">
            <a:avLst/>
          </a:prstGeom>
          <a:solidFill>
            <a:sysClr val="window" lastClr="FFFFFF"/>
          </a:solidFill>
          <a:ln w="25400" cap="flat" cmpd="sng" algn="ctr">
            <a:solidFill>
              <a:sysClr val="windowText" lastClr="000000"/>
            </a:solidFill>
            <a:prstDash val="solid"/>
          </a:ln>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defRPr/>
            </a:pPr>
            <a:r>
              <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回線非契約型サービス</a:t>
            </a:r>
            <a:r>
              <a:rPr kumimoji="0" lang="ja-JP" altLang="en-US" sz="646"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（カタログベースでの商品登録が可能）</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3" name="図 182"/>
          <p:cNvPicPr>
            <a:picLocks noChangeAspect="1"/>
          </p:cNvPicPr>
          <p:nvPr/>
        </p:nvPicPr>
        <p:blipFill>
          <a:blip r:embed="rId6"/>
          <a:stretch>
            <a:fillRect/>
          </a:stretch>
        </p:blipFill>
        <p:spPr>
          <a:xfrm>
            <a:off x="2614208" y="2529192"/>
            <a:ext cx="493950" cy="301326"/>
          </a:xfrm>
          <a:prstGeom prst="rect">
            <a:avLst/>
          </a:prstGeom>
        </p:spPr>
      </p:pic>
      <p:pic>
        <p:nvPicPr>
          <p:cNvPr id="184" name="図 183"/>
          <p:cNvPicPr>
            <a:picLocks noChangeAspect="1"/>
          </p:cNvPicPr>
          <p:nvPr/>
        </p:nvPicPr>
        <p:blipFill>
          <a:blip r:embed="rId3"/>
          <a:stretch>
            <a:fillRect/>
          </a:stretch>
        </p:blipFill>
        <p:spPr>
          <a:xfrm>
            <a:off x="2103395" y="2959647"/>
            <a:ext cx="341759" cy="367470"/>
          </a:xfrm>
          <a:prstGeom prst="rect">
            <a:avLst/>
          </a:prstGeom>
        </p:spPr>
      </p:pic>
      <p:pic>
        <p:nvPicPr>
          <p:cNvPr id="185" name="図 184"/>
          <p:cNvPicPr>
            <a:picLocks noChangeAspect="1"/>
          </p:cNvPicPr>
          <p:nvPr/>
        </p:nvPicPr>
        <p:blipFill>
          <a:blip r:embed="rId3"/>
          <a:stretch>
            <a:fillRect/>
          </a:stretch>
        </p:blipFill>
        <p:spPr>
          <a:xfrm>
            <a:off x="2796929" y="2951409"/>
            <a:ext cx="350445" cy="376810"/>
          </a:xfrm>
          <a:prstGeom prst="rect">
            <a:avLst/>
          </a:prstGeom>
        </p:spPr>
      </p:pic>
      <p:pic>
        <p:nvPicPr>
          <p:cNvPr id="186" name="図 185"/>
          <p:cNvPicPr>
            <a:picLocks noChangeAspect="1"/>
          </p:cNvPicPr>
          <p:nvPr/>
        </p:nvPicPr>
        <p:blipFill>
          <a:blip r:embed="rId3"/>
          <a:stretch>
            <a:fillRect/>
          </a:stretch>
        </p:blipFill>
        <p:spPr>
          <a:xfrm>
            <a:off x="3485423" y="2959837"/>
            <a:ext cx="346426" cy="372490"/>
          </a:xfrm>
          <a:prstGeom prst="rect">
            <a:avLst/>
          </a:prstGeom>
        </p:spPr>
      </p:pic>
      <p:cxnSp>
        <p:nvCxnSpPr>
          <p:cNvPr id="187" name="カギ線コネクタ 186"/>
          <p:cNvCxnSpPr>
            <a:stCxn id="183" idx="2"/>
            <a:endCxn id="184" idx="0"/>
          </p:cNvCxnSpPr>
          <p:nvPr/>
        </p:nvCxnSpPr>
        <p:spPr>
          <a:xfrm rot="5400000">
            <a:off x="2503164" y="2601628"/>
            <a:ext cx="129129" cy="586909"/>
          </a:xfrm>
          <a:prstGeom prst="bentConnector3">
            <a:avLst/>
          </a:prstGeom>
          <a:noFill/>
          <a:ln w="9525" cap="flat" cmpd="sng" algn="ctr">
            <a:solidFill>
              <a:srgbClr val="4F81BD">
                <a:shade val="95000"/>
                <a:satMod val="105000"/>
              </a:srgbClr>
            </a:solidFill>
            <a:prstDash val="solid"/>
          </a:ln>
          <a:effectLst/>
        </p:spPr>
      </p:cxnSp>
      <p:cxnSp>
        <p:nvCxnSpPr>
          <p:cNvPr id="188" name="カギ線コネクタ 187"/>
          <p:cNvCxnSpPr>
            <a:stCxn id="183" idx="2"/>
            <a:endCxn id="185" idx="0"/>
          </p:cNvCxnSpPr>
          <p:nvPr/>
        </p:nvCxnSpPr>
        <p:spPr>
          <a:xfrm rot="16200000" flipH="1">
            <a:off x="2856223" y="2835478"/>
            <a:ext cx="120891" cy="110969"/>
          </a:xfrm>
          <a:prstGeom prst="bentConnector3">
            <a:avLst/>
          </a:prstGeom>
          <a:noFill/>
          <a:ln w="9525" cap="flat" cmpd="sng" algn="ctr">
            <a:solidFill>
              <a:srgbClr val="4F81BD">
                <a:shade val="95000"/>
                <a:satMod val="105000"/>
              </a:srgbClr>
            </a:solidFill>
            <a:prstDash val="solid"/>
          </a:ln>
          <a:effectLst/>
        </p:spPr>
      </p:cxnSp>
      <p:cxnSp>
        <p:nvCxnSpPr>
          <p:cNvPr id="189" name="カギ線コネクタ 188"/>
          <p:cNvCxnSpPr>
            <a:stCxn id="183" idx="2"/>
            <a:endCxn id="186" idx="0"/>
          </p:cNvCxnSpPr>
          <p:nvPr/>
        </p:nvCxnSpPr>
        <p:spPr>
          <a:xfrm rot="16200000" flipH="1">
            <a:off x="3195249" y="2496451"/>
            <a:ext cx="129319" cy="797453"/>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190" name="テキスト ボックス 144"/>
          <p:cNvSpPr txBox="1"/>
          <p:nvPr/>
        </p:nvSpPr>
        <p:spPr>
          <a:xfrm>
            <a:off x="2046181" y="3152199"/>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91" name="テキスト ボックス 148"/>
          <p:cNvSpPr txBox="1"/>
          <p:nvPr/>
        </p:nvSpPr>
        <p:spPr>
          <a:xfrm>
            <a:off x="2748908" y="3151280"/>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B</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92" name="テキスト ボックス 149"/>
          <p:cNvSpPr txBox="1"/>
          <p:nvPr/>
        </p:nvSpPr>
        <p:spPr>
          <a:xfrm>
            <a:off x="3442887" y="3149535"/>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C</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193" name="円柱 192"/>
          <p:cNvSpPr/>
          <p:nvPr/>
        </p:nvSpPr>
        <p:spPr>
          <a:xfrm>
            <a:off x="3065622" y="2600431"/>
            <a:ext cx="374105" cy="223201"/>
          </a:xfrm>
          <a:prstGeom prst="can">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194" name="テキスト ボックス 208"/>
          <p:cNvSpPr txBox="1"/>
          <p:nvPr/>
        </p:nvSpPr>
        <p:spPr>
          <a:xfrm>
            <a:off x="2998495" y="2633857"/>
            <a:ext cx="518092" cy="19171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契約管理</a:t>
            </a:r>
            <a:endParaRPr lang="en-US" altLang="ja-JP"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5" name="図 194"/>
          <p:cNvPicPr>
            <a:picLocks noChangeAspect="1"/>
          </p:cNvPicPr>
          <p:nvPr/>
        </p:nvPicPr>
        <p:blipFill>
          <a:blip r:embed="rId3"/>
          <a:stretch>
            <a:fillRect/>
          </a:stretch>
        </p:blipFill>
        <p:spPr>
          <a:xfrm>
            <a:off x="4496917" y="3161873"/>
            <a:ext cx="341759" cy="367470"/>
          </a:xfrm>
          <a:prstGeom prst="rect">
            <a:avLst/>
          </a:prstGeom>
        </p:spPr>
      </p:pic>
      <p:pic>
        <p:nvPicPr>
          <p:cNvPr id="196" name="図 195"/>
          <p:cNvPicPr>
            <a:picLocks noChangeAspect="1"/>
          </p:cNvPicPr>
          <p:nvPr/>
        </p:nvPicPr>
        <p:blipFill>
          <a:blip r:embed="rId3"/>
          <a:stretch>
            <a:fillRect/>
          </a:stretch>
        </p:blipFill>
        <p:spPr>
          <a:xfrm>
            <a:off x="4905108" y="3153635"/>
            <a:ext cx="350445" cy="376810"/>
          </a:xfrm>
          <a:prstGeom prst="rect">
            <a:avLst/>
          </a:prstGeom>
        </p:spPr>
      </p:pic>
      <p:pic>
        <p:nvPicPr>
          <p:cNvPr id="197" name="図 196"/>
          <p:cNvPicPr>
            <a:picLocks noChangeAspect="1"/>
          </p:cNvPicPr>
          <p:nvPr/>
        </p:nvPicPr>
        <p:blipFill>
          <a:blip r:embed="rId3"/>
          <a:stretch>
            <a:fillRect/>
          </a:stretch>
        </p:blipFill>
        <p:spPr>
          <a:xfrm>
            <a:off x="5325506" y="3162063"/>
            <a:ext cx="346426" cy="372490"/>
          </a:xfrm>
          <a:prstGeom prst="rect">
            <a:avLst/>
          </a:prstGeom>
        </p:spPr>
      </p:pic>
      <p:cxnSp>
        <p:nvCxnSpPr>
          <p:cNvPr id="198" name="カギ線コネクタ 197"/>
          <p:cNvCxnSpPr>
            <a:endCxn id="195" idx="0"/>
          </p:cNvCxnSpPr>
          <p:nvPr/>
        </p:nvCxnSpPr>
        <p:spPr>
          <a:xfrm rot="5400000">
            <a:off x="4794058" y="2877870"/>
            <a:ext cx="157744" cy="410262"/>
          </a:xfrm>
          <a:prstGeom prst="bentConnector3">
            <a:avLst/>
          </a:prstGeom>
          <a:noFill/>
          <a:ln w="9525" cap="flat" cmpd="sng" algn="ctr">
            <a:solidFill>
              <a:srgbClr val="4F81BD">
                <a:shade val="95000"/>
                <a:satMod val="105000"/>
              </a:srgbClr>
            </a:solidFill>
            <a:prstDash val="solid"/>
          </a:ln>
          <a:effectLst/>
        </p:spPr>
      </p:cxnSp>
      <p:cxnSp>
        <p:nvCxnSpPr>
          <p:cNvPr id="199" name="カギ線コネクタ 198"/>
          <p:cNvCxnSpPr>
            <a:endCxn id="196" idx="0"/>
          </p:cNvCxnSpPr>
          <p:nvPr/>
        </p:nvCxnSpPr>
        <p:spPr>
          <a:xfrm rot="16200000" flipH="1">
            <a:off x="5004442" y="3077746"/>
            <a:ext cx="149505" cy="2271"/>
          </a:xfrm>
          <a:prstGeom prst="bentConnector3">
            <a:avLst/>
          </a:prstGeom>
          <a:noFill/>
          <a:ln w="9525" cap="flat" cmpd="sng" algn="ctr">
            <a:solidFill>
              <a:srgbClr val="4F81BD">
                <a:shade val="95000"/>
                <a:satMod val="105000"/>
              </a:srgbClr>
            </a:solidFill>
            <a:prstDash val="solid"/>
          </a:ln>
          <a:effectLst/>
        </p:spPr>
      </p:cxnSp>
      <p:cxnSp>
        <p:nvCxnSpPr>
          <p:cNvPr id="200" name="カギ線コネクタ 199"/>
          <p:cNvCxnSpPr>
            <a:endCxn id="197" idx="0"/>
          </p:cNvCxnSpPr>
          <p:nvPr/>
        </p:nvCxnSpPr>
        <p:spPr>
          <a:xfrm rot="16200000" flipH="1">
            <a:off x="5209423" y="2872765"/>
            <a:ext cx="157934" cy="420660"/>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201" name="テキスト ボックス 247"/>
          <p:cNvSpPr txBox="1"/>
          <p:nvPr/>
        </p:nvSpPr>
        <p:spPr>
          <a:xfrm>
            <a:off x="4439704" y="3354425"/>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02" name="テキスト ボックス 119"/>
          <p:cNvSpPr txBox="1"/>
          <p:nvPr/>
        </p:nvSpPr>
        <p:spPr>
          <a:xfrm>
            <a:off x="4857087" y="3353506"/>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03" name="テキスト ボックス 121"/>
          <p:cNvSpPr txBox="1"/>
          <p:nvPr/>
        </p:nvSpPr>
        <p:spPr>
          <a:xfrm>
            <a:off x="5282971" y="3343872"/>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B</a:t>
            </a:r>
            <a:endParaRPr lang="ja-JP" altLang="en-US" sz="554" dirty="0">
              <a:solidFill>
                <a:prstClr val="white"/>
              </a:solidFill>
              <a:latin typeface="Meiryo UI" panose="020B0604030504040204" pitchFamily="50" charset="-128"/>
              <a:ea typeface="Meiryo UI" panose="020B0604030504040204" pitchFamily="50" charset="-128"/>
            </a:endParaRPr>
          </a:p>
        </p:txBody>
      </p:sp>
      <p:pic>
        <p:nvPicPr>
          <p:cNvPr id="204" name="図 203"/>
          <p:cNvPicPr>
            <a:picLocks noChangeAspect="1"/>
          </p:cNvPicPr>
          <p:nvPr/>
        </p:nvPicPr>
        <p:blipFill>
          <a:blip r:embed="rId3"/>
          <a:stretch>
            <a:fillRect/>
          </a:stretch>
        </p:blipFill>
        <p:spPr>
          <a:xfrm>
            <a:off x="5930161" y="3161873"/>
            <a:ext cx="341759" cy="367470"/>
          </a:xfrm>
          <a:prstGeom prst="rect">
            <a:avLst/>
          </a:prstGeom>
        </p:spPr>
      </p:pic>
      <p:pic>
        <p:nvPicPr>
          <p:cNvPr id="205" name="図 204"/>
          <p:cNvPicPr>
            <a:picLocks noChangeAspect="1"/>
          </p:cNvPicPr>
          <p:nvPr/>
        </p:nvPicPr>
        <p:blipFill>
          <a:blip r:embed="rId3"/>
          <a:stretch>
            <a:fillRect/>
          </a:stretch>
        </p:blipFill>
        <p:spPr>
          <a:xfrm>
            <a:off x="6338352" y="3153635"/>
            <a:ext cx="350445" cy="376810"/>
          </a:xfrm>
          <a:prstGeom prst="rect">
            <a:avLst/>
          </a:prstGeom>
        </p:spPr>
      </p:pic>
      <p:pic>
        <p:nvPicPr>
          <p:cNvPr id="206" name="図 205"/>
          <p:cNvPicPr>
            <a:picLocks noChangeAspect="1"/>
          </p:cNvPicPr>
          <p:nvPr/>
        </p:nvPicPr>
        <p:blipFill>
          <a:blip r:embed="rId3"/>
          <a:stretch>
            <a:fillRect/>
          </a:stretch>
        </p:blipFill>
        <p:spPr>
          <a:xfrm>
            <a:off x="6758750" y="3162063"/>
            <a:ext cx="346426" cy="372490"/>
          </a:xfrm>
          <a:prstGeom prst="rect">
            <a:avLst/>
          </a:prstGeom>
        </p:spPr>
      </p:pic>
      <p:cxnSp>
        <p:nvCxnSpPr>
          <p:cNvPr id="207" name="カギ線コネクタ 206"/>
          <p:cNvCxnSpPr>
            <a:endCxn id="204" idx="0"/>
          </p:cNvCxnSpPr>
          <p:nvPr/>
        </p:nvCxnSpPr>
        <p:spPr>
          <a:xfrm rot="5400000">
            <a:off x="6227302" y="2877870"/>
            <a:ext cx="157744" cy="410262"/>
          </a:xfrm>
          <a:prstGeom prst="bentConnector3">
            <a:avLst/>
          </a:prstGeom>
          <a:noFill/>
          <a:ln w="9525" cap="flat" cmpd="sng" algn="ctr">
            <a:solidFill>
              <a:srgbClr val="4F81BD">
                <a:shade val="95000"/>
                <a:satMod val="105000"/>
              </a:srgbClr>
            </a:solidFill>
            <a:prstDash val="solid"/>
          </a:ln>
          <a:effectLst/>
        </p:spPr>
      </p:cxnSp>
      <p:cxnSp>
        <p:nvCxnSpPr>
          <p:cNvPr id="208" name="カギ線コネクタ 207"/>
          <p:cNvCxnSpPr>
            <a:endCxn id="205" idx="0"/>
          </p:cNvCxnSpPr>
          <p:nvPr/>
        </p:nvCxnSpPr>
        <p:spPr>
          <a:xfrm rot="16200000" flipH="1">
            <a:off x="6437686" y="3077746"/>
            <a:ext cx="149505" cy="2271"/>
          </a:xfrm>
          <a:prstGeom prst="bentConnector3">
            <a:avLst/>
          </a:prstGeom>
          <a:noFill/>
          <a:ln w="9525" cap="flat" cmpd="sng" algn="ctr">
            <a:solidFill>
              <a:srgbClr val="4F81BD">
                <a:shade val="95000"/>
                <a:satMod val="105000"/>
              </a:srgbClr>
            </a:solidFill>
            <a:prstDash val="solid"/>
          </a:ln>
          <a:effectLst/>
        </p:spPr>
      </p:cxnSp>
      <p:cxnSp>
        <p:nvCxnSpPr>
          <p:cNvPr id="209" name="カギ線コネクタ 208"/>
          <p:cNvCxnSpPr>
            <a:endCxn id="206" idx="0"/>
          </p:cNvCxnSpPr>
          <p:nvPr/>
        </p:nvCxnSpPr>
        <p:spPr>
          <a:xfrm rot="16200000" flipH="1">
            <a:off x="6642667" y="2872765"/>
            <a:ext cx="157934" cy="420660"/>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210" name="テキスト ボックス 247"/>
          <p:cNvSpPr txBox="1"/>
          <p:nvPr/>
        </p:nvSpPr>
        <p:spPr>
          <a:xfrm>
            <a:off x="5872948" y="3354425"/>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11" name="テキスト ボックス 119"/>
          <p:cNvSpPr txBox="1"/>
          <p:nvPr/>
        </p:nvSpPr>
        <p:spPr>
          <a:xfrm>
            <a:off x="6290331" y="3353506"/>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B</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12" name="テキスト ボックス 121"/>
          <p:cNvSpPr txBox="1"/>
          <p:nvPr/>
        </p:nvSpPr>
        <p:spPr>
          <a:xfrm>
            <a:off x="6716215" y="3343872"/>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C</a:t>
            </a:r>
            <a:endParaRPr lang="ja-JP" altLang="en-US" sz="554" dirty="0">
              <a:solidFill>
                <a:prstClr val="white"/>
              </a:solidFill>
              <a:latin typeface="Meiryo UI" panose="020B0604030504040204" pitchFamily="50" charset="-128"/>
              <a:ea typeface="Meiryo UI" panose="020B0604030504040204" pitchFamily="50" charset="-128"/>
            </a:endParaRPr>
          </a:p>
        </p:txBody>
      </p:sp>
      <p:pic>
        <p:nvPicPr>
          <p:cNvPr id="213" name="図 212"/>
          <p:cNvPicPr>
            <a:picLocks noChangeAspect="1"/>
          </p:cNvPicPr>
          <p:nvPr/>
        </p:nvPicPr>
        <p:blipFill>
          <a:blip r:embed="rId3"/>
          <a:stretch>
            <a:fillRect/>
          </a:stretch>
        </p:blipFill>
        <p:spPr>
          <a:xfrm>
            <a:off x="7352657" y="3161873"/>
            <a:ext cx="341759" cy="367470"/>
          </a:xfrm>
          <a:prstGeom prst="rect">
            <a:avLst/>
          </a:prstGeom>
        </p:spPr>
      </p:pic>
      <p:pic>
        <p:nvPicPr>
          <p:cNvPr id="214" name="図 213"/>
          <p:cNvPicPr>
            <a:picLocks noChangeAspect="1"/>
          </p:cNvPicPr>
          <p:nvPr/>
        </p:nvPicPr>
        <p:blipFill>
          <a:blip r:embed="rId3"/>
          <a:stretch>
            <a:fillRect/>
          </a:stretch>
        </p:blipFill>
        <p:spPr>
          <a:xfrm>
            <a:off x="7760847" y="3153635"/>
            <a:ext cx="350445" cy="376810"/>
          </a:xfrm>
          <a:prstGeom prst="rect">
            <a:avLst/>
          </a:prstGeom>
        </p:spPr>
      </p:pic>
      <p:pic>
        <p:nvPicPr>
          <p:cNvPr id="215" name="図 214"/>
          <p:cNvPicPr>
            <a:picLocks noChangeAspect="1"/>
          </p:cNvPicPr>
          <p:nvPr/>
        </p:nvPicPr>
        <p:blipFill>
          <a:blip r:embed="rId3"/>
          <a:stretch>
            <a:fillRect/>
          </a:stretch>
        </p:blipFill>
        <p:spPr>
          <a:xfrm>
            <a:off x="8181246" y="3162063"/>
            <a:ext cx="346426" cy="372490"/>
          </a:xfrm>
          <a:prstGeom prst="rect">
            <a:avLst/>
          </a:prstGeom>
        </p:spPr>
      </p:pic>
      <p:cxnSp>
        <p:nvCxnSpPr>
          <p:cNvPr id="216" name="カギ線コネクタ 215"/>
          <p:cNvCxnSpPr>
            <a:endCxn id="213" idx="0"/>
          </p:cNvCxnSpPr>
          <p:nvPr/>
        </p:nvCxnSpPr>
        <p:spPr>
          <a:xfrm rot="5400000">
            <a:off x="7649797" y="2877870"/>
            <a:ext cx="157744" cy="410262"/>
          </a:xfrm>
          <a:prstGeom prst="bentConnector3">
            <a:avLst/>
          </a:prstGeom>
          <a:noFill/>
          <a:ln w="9525" cap="flat" cmpd="sng" algn="ctr">
            <a:solidFill>
              <a:srgbClr val="4F81BD">
                <a:shade val="95000"/>
                <a:satMod val="105000"/>
              </a:srgbClr>
            </a:solidFill>
            <a:prstDash val="solid"/>
          </a:ln>
          <a:effectLst/>
        </p:spPr>
      </p:cxnSp>
      <p:cxnSp>
        <p:nvCxnSpPr>
          <p:cNvPr id="217" name="カギ線コネクタ 216"/>
          <p:cNvCxnSpPr>
            <a:endCxn id="214" idx="0"/>
          </p:cNvCxnSpPr>
          <p:nvPr/>
        </p:nvCxnSpPr>
        <p:spPr>
          <a:xfrm rot="16200000" flipH="1">
            <a:off x="7860182" y="3077746"/>
            <a:ext cx="149505" cy="2271"/>
          </a:xfrm>
          <a:prstGeom prst="bentConnector3">
            <a:avLst/>
          </a:prstGeom>
          <a:noFill/>
          <a:ln w="9525" cap="flat" cmpd="sng" algn="ctr">
            <a:solidFill>
              <a:srgbClr val="4F81BD">
                <a:shade val="95000"/>
                <a:satMod val="105000"/>
              </a:srgbClr>
            </a:solidFill>
            <a:prstDash val="solid"/>
          </a:ln>
          <a:effectLst/>
        </p:spPr>
      </p:cxnSp>
      <p:cxnSp>
        <p:nvCxnSpPr>
          <p:cNvPr id="218" name="カギ線コネクタ 217"/>
          <p:cNvCxnSpPr>
            <a:endCxn id="215" idx="0"/>
          </p:cNvCxnSpPr>
          <p:nvPr/>
        </p:nvCxnSpPr>
        <p:spPr>
          <a:xfrm rot="16200000" flipH="1">
            <a:off x="8065163" y="2872765"/>
            <a:ext cx="157934" cy="420660"/>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219" name="テキスト ボックス 247"/>
          <p:cNvSpPr txBox="1"/>
          <p:nvPr/>
        </p:nvSpPr>
        <p:spPr>
          <a:xfrm>
            <a:off x="7295443" y="3354425"/>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A</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20" name="テキスト ボックス 119"/>
          <p:cNvSpPr txBox="1"/>
          <p:nvPr/>
        </p:nvSpPr>
        <p:spPr>
          <a:xfrm>
            <a:off x="7712827" y="3353506"/>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B</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21" name="テキスト ボックス 121"/>
          <p:cNvSpPr txBox="1"/>
          <p:nvPr/>
        </p:nvSpPr>
        <p:spPr>
          <a:xfrm>
            <a:off x="8138710" y="3343872"/>
            <a:ext cx="444352" cy="177613"/>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554" dirty="0">
                <a:solidFill>
                  <a:prstClr val="white"/>
                </a:solidFill>
                <a:latin typeface="Meiryo UI" panose="020B0604030504040204" pitchFamily="50" charset="-128"/>
                <a:ea typeface="Meiryo UI" panose="020B0604030504040204" pitchFamily="50" charset="-128"/>
              </a:rPr>
              <a:t>契約者</a:t>
            </a:r>
            <a:r>
              <a:rPr lang="en-US" altLang="ja-JP" sz="554" dirty="0">
                <a:solidFill>
                  <a:prstClr val="white"/>
                </a:solidFill>
                <a:latin typeface="Meiryo UI" panose="020B0604030504040204" pitchFamily="50" charset="-128"/>
                <a:ea typeface="Meiryo UI" panose="020B0604030504040204" pitchFamily="50" charset="-128"/>
              </a:rPr>
              <a:t>C</a:t>
            </a:r>
            <a:endParaRPr lang="ja-JP" altLang="en-US" sz="554" dirty="0">
              <a:solidFill>
                <a:prstClr val="white"/>
              </a:solidFill>
              <a:latin typeface="Meiryo UI" panose="020B0604030504040204" pitchFamily="50" charset="-128"/>
              <a:ea typeface="Meiryo UI" panose="020B0604030504040204" pitchFamily="50" charset="-128"/>
            </a:endParaRPr>
          </a:p>
        </p:txBody>
      </p:sp>
      <p:sp>
        <p:nvSpPr>
          <p:cNvPr id="222" name="テキスト ボックス 221"/>
          <p:cNvSpPr txBox="1"/>
          <p:nvPr/>
        </p:nvSpPr>
        <p:spPr>
          <a:xfrm>
            <a:off x="8530562" y="2848824"/>
            <a:ext cx="397866" cy="348109"/>
          </a:xfrm>
          <a:prstGeom prst="rect">
            <a:avLst/>
          </a:prstGeom>
          <a:noFill/>
        </p:spPr>
        <p:txBody>
          <a:bodyPr wrap="none" rtlCol="0">
            <a:spAutoFit/>
          </a:bodyPr>
          <a:lstStyle/>
          <a:p>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3" name="図 222"/>
          <p:cNvPicPr>
            <a:picLocks noChangeAspect="1"/>
          </p:cNvPicPr>
          <p:nvPr/>
        </p:nvPicPr>
        <p:blipFill>
          <a:blip r:embed="rId5"/>
          <a:stretch>
            <a:fillRect/>
          </a:stretch>
        </p:blipFill>
        <p:spPr>
          <a:xfrm>
            <a:off x="4912734" y="2742272"/>
            <a:ext cx="342818" cy="276437"/>
          </a:xfrm>
          <a:prstGeom prst="rect">
            <a:avLst/>
          </a:prstGeom>
        </p:spPr>
      </p:pic>
      <p:sp>
        <p:nvSpPr>
          <p:cNvPr id="224" name="円柱 223"/>
          <p:cNvSpPr/>
          <p:nvPr/>
        </p:nvSpPr>
        <p:spPr>
          <a:xfrm>
            <a:off x="4515963" y="2449584"/>
            <a:ext cx="4243579" cy="223201"/>
          </a:xfrm>
          <a:prstGeom prst="can">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225" name="テキスト ボックス 206"/>
          <p:cNvSpPr txBox="1"/>
          <p:nvPr/>
        </p:nvSpPr>
        <p:spPr>
          <a:xfrm>
            <a:off x="4328674" y="1931480"/>
            <a:ext cx="518092" cy="19171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契約管理</a:t>
            </a:r>
            <a:endParaRPr lang="en-US" altLang="ja-JP"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8351" y="2685948"/>
            <a:ext cx="355590" cy="31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8431" y="2726188"/>
            <a:ext cx="301049" cy="26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8" name="正方形/長方形 227"/>
          <p:cNvSpPr/>
          <p:nvPr/>
        </p:nvSpPr>
        <p:spPr>
          <a:xfrm>
            <a:off x="5478092" y="3811258"/>
            <a:ext cx="2582911" cy="678571"/>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defTabSz="844083">
              <a:defRPr/>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問題点：</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①申込サービス毎に契約情報投入が必要</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②顧客単位の分析が困難</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③同一顧客でもサービス毎に契約参照が必要</a:t>
            </a:r>
            <a:endPar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9" name="テキスト ボックス 228"/>
          <p:cNvSpPr txBox="1"/>
          <p:nvPr/>
        </p:nvSpPr>
        <p:spPr>
          <a:xfrm>
            <a:off x="2127339" y="3290447"/>
            <a:ext cx="731290" cy="319446"/>
          </a:xfrm>
          <a:prstGeom prst="rect">
            <a:avLst/>
          </a:prstGeom>
          <a:noFill/>
        </p:spPr>
        <p:txBody>
          <a:bodyPr wrap="none" rtlCol="0">
            <a:spAutoFit/>
          </a:bodyPr>
          <a:lstStyle/>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テキスト ボックス 229"/>
          <p:cNvSpPr txBox="1"/>
          <p:nvPr/>
        </p:nvSpPr>
        <p:spPr>
          <a:xfrm>
            <a:off x="2834551" y="3290447"/>
            <a:ext cx="731290" cy="319446"/>
          </a:xfrm>
          <a:prstGeom prst="rect">
            <a:avLst/>
          </a:prstGeom>
          <a:noFill/>
        </p:spPr>
        <p:txBody>
          <a:bodyPr wrap="none" rtlCol="0">
            <a:spAutoFit/>
          </a:bodyPr>
          <a:lstStyle/>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テキスト ボックス 230"/>
          <p:cNvSpPr txBox="1"/>
          <p:nvPr/>
        </p:nvSpPr>
        <p:spPr>
          <a:xfrm>
            <a:off x="3554408" y="3290447"/>
            <a:ext cx="731290" cy="319446"/>
          </a:xfrm>
          <a:prstGeom prst="rect">
            <a:avLst/>
          </a:prstGeom>
          <a:noFill/>
        </p:spPr>
        <p:txBody>
          <a:bodyPr wrap="none" rtlCol="0">
            <a:spAutoFit/>
          </a:bodyPr>
          <a:lstStyle/>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付加サービス</a:t>
            </a:r>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2" name="グループ化 231"/>
          <p:cNvGrpSpPr/>
          <p:nvPr/>
        </p:nvGrpSpPr>
        <p:grpSpPr>
          <a:xfrm>
            <a:off x="3599411" y="3288991"/>
            <a:ext cx="42535" cy="222376"/>
            <a:chOff x="3899362" y="3164525"/>
            <a:chExt cx="46080" cy="240907"/>
          </a:xfrm>
        </p:grpSpPr>
        <p:cxnSp>
          <p:nvCxnSpPr>
            <p:cNvPr id="233" name="直線コネクタ 232"/>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34" name="直線コネクタ 233"/>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35" name="直線コネクタ 234"/>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grpSp>
        <p:nvGrpSpPr>
          <p:cNvPr id="236" name="グループ化 235"/>
          <p:cNvGrpSpPr/>
          <p:nvPr/>
        </p:nvGrpSpPr>
        <p:grpSpPr>
          <a:xfrm>
            <a:off x="2878461" y="3288991"/>
            <a:ext cx="42535" cy="222376"/>
            <a:chOff x="3899362" y="3164525"/>
            <a:chExt cx="46080" cy="240907"/>
          </a:xfrm>
        </p:grpSpPr>
        <p:cxnSp>
          <p:nvCxnSpPr>
            <p:cNvPr id="237" name="直線コネクタ 236"/>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38" name="直線コネクタ 237"/>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39" name="直線コネクタ 238"/>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grpSp>
        <p:nvGrpSpPr>
          <p:cNvPr id="240" name="グループ化 239"/>
          <p:cNvGrpSpPr/>
          <p:nvPr/>
        </p:nvGrpSpPr>
        <p:grpSpPr>
          <a:xfrm>
            <a:off x="557637" y="3288991"/>
            <a:ext cx="42535" cy="222376"/>
            <a:chOff x="3899362" y="3164525"/>
            <a:chExt cx="46080" cy="240907"/>
          </a:xfrm>
        </p:grpSpPr>
        <p:cxnSp>
          <p:nvCxnSpPr>
            <p:cNvPr id="241" name="直線コネクタ 240"/>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42" name="直線コネクタ 241"/>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43" name="直線コネクタ 242"/>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sp>
        <p:nvSpPr>
          <p:cNvPr id="244" name="テキスト ボックス 243"/>
          <p:cNvSpPr txBox="1"/>
          <p:nvPr/>
        </p:nvSpPr>
        <p:spPr>
          <a:xfrm>
            <a:off x="531655" y="3290447"/>
            <a:ext cx="373820" cy="319446"/>
          </a:xfrm>
          <a:prstGeom prst="rect">
            <a:avLst/>
          </a:prstGeom>
          <a:noFill/>
        </p:spPr>
        <p:txBody>
          <a:bodyPr wrap="none" rtlCol="0">
            <a:spAutoFit/>
          </a:bodyPr>
          <a:lstStyle/>
          <a:p>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NW</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割引</a:t>
            </a:r>
          </a:p>
        </p:txBody>
      </p:sp>
      <p:grpSp>
        <p:nvGrpSpPr>
          <p:cNvPr id="245" name="グループ化 244"/>
          <p:cNvGrpSpPr/>
          <p:nvPr/>
        </p:nvGrpSpPr>
        <p:grpSpPr>
          <a:xfrm>
            <a:off x="966798" y="3288991"/>
            <a:ext cx="42535" cy="222376"/>
            <a:chOff x="3899362" y="3164525"/>
            <a:chExt cx="46080" cy="240907"/>
          </a:xfrm>
        </p:grpSpPr>
        <p:cxnSp>
          <p:nvCxnSpPr>
            <p:cNvPr id="246" name="直線コネクタ 245"/>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47" name="直線コネクタ 246"/>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48" name="直線コネクタ 247"/>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sp>
        <p:nvSpPr>
          <p:cNvPr id="249" name="テキスト ボックス 248"/>
          <p:cNvSpPr txBox="1"/>
          <p:nvPr/>
        </p:nvSpPr>
        <p:spPr>
          <a:xfrm>
            <a:off x="940816" y="3290447"/>
            <a:ext cx="373820" cy="319446"/>
          </a:xfrm>
          <a:prstGeom prst="rect">
            <a:avLst/>
          </a:prstGeom>
          <a:noFill/>
        </p:spPr>
        <p:txBody>
          <a:bodyPr wrap="none" rtlCol="0">
            <a:spAutoFit/>
          </a:bodyPr>
          <a:lstStyle/>
          <a:p>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NW</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割引</a:t>
            </a:r>
          </a:p>
        </p:txBody>
      </p:sp>
      <p:grpSp>
        <p:nvGrpSpPr>
          <p:cNvPr id="250" name="グループ化 249"/>
          <p:cNvGrpSpPr/>
          <p:nvPr/>
        </p:nvGrpSpPr>
        <p:grpSpPr>
          <a:xfrm>
            <a:off x="1397314" y="3288991"/>
            <a:ext cx="42535" cy="222376"/>
            <a:chOff x="3899362" y="3164525"/>
            <a:chExt cx="46080" cy="240907"/>
          </a:xfrm>
        </p:grpSpPr>
        <p:cxnSp>
          <p:nvCxnSpPr>
            <p:cNvPr id="251" name="直線コネクタ 250"/>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52" name="直線コネクタ 251"/>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53" name="直線コネクタ 252"/>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sp>
        <p:nvSpPr>
          <p:cNvPr id="254" name="テキスト ボックス 253"/>
          <p:cNvSpPr txBox="1"/>
          <p:nvPr/>
        </p:nvSpPr>
        <p:spPr>
          <a:xfrm>
            <a:off x="1371332" y="3290447"/>
            <a:ext cx="373820" cy="319446"/>
          </a:xfrm>
          <a:prstGeom prst="rect">
            <a:avLst/>
          </a:prstGeom>
          <a:noFill/>
        </p:spPr>
        <p:txBody>
          <a:bodyPr wrap="none" rtlCol="0">
            <a:spAutoFit/>
          </a:bodyPr>
          <a:lstStyle/>
          <a:p>
            <a:r>
              <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NW</a:t>
            </a:r>
          </a:p>
          <a:p>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割引</a:t>
            </a:r>
          </a:p>
        </p:txBody>
      </p:sp>
      <p:sp>
        <p:nvSpPr>
          <p:cNvPr id="255" name="テキスト ボックス 22"/>
          <p:cNvSpPr txBox="1"/>
          <p:nvPr/>
        </p:nvSpPr>
        <p:spPr>
          <a:xfrm>
            <a:off x="1936837" y="3873968"/>
            <a:ext cx="3191049" cy="241476"/>
          </a:xfrm>
          <a:prstGeom prst="rect">
            <a:avLst/>
          </a:prstGeom>
          <a:solidFill>
            <a:sysClr val="window" lastClr="FFFFFF"/>
          </a:solidFill>
          <a:ln w="28575">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844083">
              <a:defRPr/>
            </a:pPr>
            <a:r>
              <a:rPr lang="ja-JP" altLang="en-US" sz="969"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同じ契約者であっても別の契約者として契約管理</a:t>
            </a:r>
          </a:p>
        </p:txBody>
      </p:sp>
      <p:grpSp>
        <p:nvGrpSpPr>
          <p:cNvPr id="256" name="グループ化 255"/>
          <p:cNvGrpSpPr/>
          <p:nvPr/>
        </p:nvGrpSpPr>
        <p:grpSpPr>
          <a:xfrm>
            <a:off x="2179726" y="3288991"/>
            <a:ext cx="42535" cy="222376"/>
            <a:chOff x="3899362" y="3164525"/>
            <a:chExt cx="46080" cy="240907"/>
          </a:xfrm>
        </p:grpSpPr>
        <p:cxnSp>
          <p:nvCxnSpPr>
            <p:cNvPr id="257" name="直線コネクタ 256"/>
            <p:cNvCxnSpPr/>
            <p:nvPr/>
          </p:nvCxnSpPr>
          <p:spPr>
            <a:xfrm>
              <a:off x="3899362" y="3164525"/>
              <a:ext cx="0" cy="240813"/>
            </a:xfrm>
            <a:prstGeom prst="line">
              <a:avLst/>
            </a:prstGeom>
            <a:noFill/>
            <a:ln w="9525" cap="flat" cmpd="sng" algn="ctr">
              <a:solidFill>
                <a:srgbClr val="4F81BD">
                  <a:shade val="95000"/>
                  <a:satMod val="105000"/>
                </a:srgbClr>
              </a:solidFill>
              <a:prstDash val="solid"/>
            </a:ln>
            <a:effectLst/>
          </p:spPr>
        </p:cxnSp>
        <p:cxnSp>
          <p:nvCxnSpPr>
            <p:cNvPr id="258" name="直線コネクタ 257"/>
            <p:cNvCxnSpPr/>
            <p:nvPr/>
          </p:nvCxnSpPr>
          <p:spPr>
            <a:xfrm>
              <a:off x="3905232" y="3279075"/>
              <a:ext cx="40210" cy="0"/>
            </a:xfrm>
            <a:prstGeom prst="line">
              <a:avLst/>
            </a:prstGeom>
            <a:noFill/>
            <a:ln w="9525" cap="flat" cmpd="sng" algn="ctr">
              <a:solidFill>
                <a:srgbClr val="4F81BD">
                  <a:shade val="95000"/>
                  <a:satMod val="105000"/>
                </a:srgbClr>
              </a:solidFill>
              <a:prstDash val="solid"/>
            </a:ln>
            <a:effectLst/>
          </p:spPr>
        </p:cxnSp>
        <p:cxnSp>
          <p:nvCxnSpPr>
            <p:cNvPr id="259" name="直線コネクタ 258"/>
            <p:cNvCxnSpPr/>
            <p:nvPr/>
          </p:nvCxnSpPr>
          <p:spPr>
            <a:xfrm>
              <a:off x="3905232" y="3405432"/>
              <a:ext cx="40210" cy="0"/>
            </a:xfrm>
            <a:prstGeom prst="line">
              <a:avLst/>
            </a:prstGeom>
            <a:noFill/>
            <a:ln w="9525" cap="flat" cmpd="sng" algn="ctr">
              <a:solidFill>
                <a:srgbClr val="4F81BD">
                  <a:shade val="95000"/>
                  <a:satMod val="105000"/>
                </a:srgbClr>
              </a:solidFill>
              <a:prstDash val="solid"/>
            </a:ln>
            <a:effectLst/>
          </p:spPr>
        </p:cxnSp>
      </p:grpSp>
      <p:cxnSp>
        <p:nvCxnSpPr>
          <p:cNvPr id="260" name="直線矢印コネクタ 259"/>
          <p:cNvCxnSpPr>
            <a:stCxn id="255" idx="0"/>
            <a:endCxn id="244" idx="2"/>
          </p:cNvCxnSpPr>
          <p:nvPr/>
        </p:nvCxnSpPr>
        <p:spPr>
          <a:xfrm flipH="1" flipV="1">
            <a:off x="711586" y="3602958"/>
            <a:ext cx="2820775" cy="271010"/>
          </a:xfrm>
          <a:prstGeom prst="straightConnector1">
            <a:avLst/>
          </a:prstGeom>
          <a:noFill/>
          <a:ln w="19050" cap="flat" cmpd="sng" algn="ctr">
            <a:solidFill>
              <a:srgbClr val="FF0000"/>
            </a:solidFill>
            <a:prstDash val="solid"/>
            <a:tailEnd type="arrow"/>
          </a:ln>
          <a:effectLst/>
        </p:spPr>
      </p:cxnSp>
      <p:cxnSp>
        <p:nvCxnSpPr>
          <p:cNvPr id="261" name="直線矢印コネクタ 260"/>
          <p:cNvCxnSpPr>
            <a:stCxn id="255" idx="0"/>
            <a:endCxn id="249" idx="2"/>
          </p:cNvCxnSpPr>
          <p:nvPr/>
        </p:nvCxnSpPr>
        <p:spPr>
          <a:xfrm flipH="1" flipV="1">
            <a:off x="1120747" y="3602958"/>
            <a:ext cx="2411615" cy="271010"/>
          </a:xfrm>
          <a:prstGeom prst="straightConnector1">
            <a:avLst/>
          </a:prstGeom>
          <a:noFill/>
          <a:ln w="19050" cap="flat" cmpd="sng" algn="ctr">
            <a:solidFill>
              <a:srgbClr val="FF0000"/>
            </a:solidFill>
            <a:prstDash val="solid"/>
            <a:tailEnd type="arrow"/>
          </a:ln>
          <a:effectLst/>
        </p:spPr>
      </p:cxnSp>
      <p:cxnSp>
        <p:nvCxnSpPr>
          <p:cNvPr id="262" name="直線矢印コネクタ 261"/>
          <p:cNvCxnSpPr>
            <a:stCxn id="255" idx="0"/>
            <a:endCxn id="229" idx="2"/>
          </p:cNvCxnSpPr>
          <p:nvPr/>
        </p:nvCxnSpPr>
        <p:spPr>
          <a:xfrm flipH="1" flipV="1">
            <a:off x="2485574" y="3602958"/>
            <a:ext cx="1046788" cy="271010"/>
          </a:xfrm>
          <a:prstGeom prst="straightConnector1">
            <a:avLst/>
          </a:prstGeom>
          <a:noFill/>
          <a:ln w="19050" cap="flat" cmpd="sng" algn="ctr">
            <a:solidFill>
              <a:srgbClr val="FF0000"/>
            </a:solidFill>
            <a:prstDash val="solid"/>
            <a:tailEnd type="arrow"/>
          </a:ln>
          <a:effectLst/>
        </p:spPr>
      </p:cxnSp>
      <p:cxnSp>
        <p:nvCxnSpPr>
          <p:cNvPr id="263" name="直線矢印コネクタ 262"/>
          <p:cNvCxnSpPr>
            <a:stCxn id="255" idx="0"/>
            <a:endCxn id="201" idx="2"/>
          </p:cNvCxnSpPr>
          <p:nvPr/>
        </p:nvCxnSpPr>
        <p:spPr>
          <a:xfrm flipV="1">
            <a:off x="3532362" y="3524886"/>
            <a:ext cx="1123526" cy="349083"/>
          </a:xfrm>
          <a:prstGeom prst="straightConnector1">
            <a:avLst/>
          </a:prstGeom>
          <a:noFill/>
          <a:ln w="19050" cap="flat" cmpd="sng" algn="ctr">
            <a:solidFill>
              <a:srgbClr val="FF0000"/>
            </a:solidFill>
            <a:prstDash val="solid"/>
            <a:tailEnd type="arrow"/>
          </a:ln>
          <a:effectLst/>
        </p:spPr>
      </p:cxnSp>
      <p:cxnSp>
        <p:nvCxnSpPr>
          <p:cNvPr id="264" name="直線矢印コネクタ 263"/>
          <p:cNvCxnSpPr>
            <a:stCxn id="255" idx="0"/>
            <a:endCxn id="210" idx="2"/>
          </p:cNvCxnSpPr>
          <p:nvPr/>
        </p:nvCxnSpPr>
        <p:spPr>
          <a:xfrm flipV="1">
            <a:off x="3532361" y="3524886"/>
            <a:ext cx="2556770" cy="349083"/>
          </a:xfrm>
          <a:prstGeom prst="straightConnector1">
            <a:avLst/>
          </a:prstGeom>
          <a:noFill/>
          <a:ln w="19050" cap="flat" cmpd="sng" algn="ctr">
            <a:solidFill>
              <a:srgbClr val="FF0000"/>
            </a:solidFill>
            <a:prstDash val="solid"/>
            <a:tailEnd type="arrow"/>
          </a:ln>
          <a:effectLst/>
        </p:spPr>
      </p:cxnSp>
      <p:cxnSp>
        <p:nvCxnSpPr>
          <p:cNvPr id="265" name="直線矢印コネクタ 264"/>
          <p:cNvCxnSpPr>
            <a:stCxn id="255" idx="0"/>
            <a:endCxn id="219" idx="2"/>
          </p:cNvCxnSpPr>
          <p:nvPr/>
        </p:nvCxnSpPr>
        <p:spPr>
          <a:xfrm flipV="1">
            <a:off x="3532362" y="3524886"/>
            <a:ext cx="3979266" cy="349083"/>
          </a:xfrm>
          <a:prstGeom prst="straightConnector1">
            <a:avLst/>
          </a:prstGeom>
          <a:noFill/>
          <a:ln w="19050" cap="flat" cmpd="sng" algn="ctr">
            <a:solidFill>
              <a:srgbClr val="FF0000"/>
            </a:solidFill>
            <a:prstDash val="solid"/>
            <a:tailEnd type="arrow"/>
          </a:ln>
          <a:effectLst/>
        </p:spPr>
      </p:cxnSp>
      <p:sp>
        <p:nvSpPr>
          <p:cNvPr id="266" name="右矢印 265"/>
          <p:cNvSpPr/>
          <p:nvPr/>
        </p:nvSpPr>
        <p:spPr>
          <a:xfrm>
            <a:off x="5158371" y="3828103"/>
            <a:ext cx="319721" cy="35953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defTabSz="844083">
              <a:defRPr/>
            </a:pPr>
            <a:endParaRPr kumimoji="0" lang="ja-JP" altLang="en-US" sz="1662" kern="0">
              <a:solidFill>
                <a:prstClr val="white"/>
              </a:solidFill>
              <a:latin typeface="Calibri"/>
              <a:ea typeface="ＭＳ Ｐゴシック"/>
            </a:endParaRPr>
          </a:p>
        </p:txBody>
      </p:sp>
      <p:pic>
        <p:nvPicPr>
          <p:cNvPr id="2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950" y="5473772"/>
            <a:ext cx="384261" cy="33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8678" y="5470071"/>
            <a:ext cx="315558" cy="33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9" name="カギ線コネクタ 268"/>
          <p:cNvCxnSpPr>
            <a:stCxn id="157" idx="2"/>
            <a:endCxn id="267" idx="0"/>
          </p:cNvCxnSpPr>
          <p:nvPr/>
        </p:nvCxnSpPr>
        <p:spPr>
          <a:xfrm rot="16200000" flipH="1">
            <a:off x="2004918" y="4741607"/>
            <a:ext cx="228082" cy="1236245"/>
          </a:xfrm>
          <a:prstGeom prst="bentConnector3">
            <a:avLst>
              <a:gd name="adj1" fmla="val 50000"/>
            </a:avLst>
          </a:prstGeom>
          <a:noFill/>
          <a:ln w="9525" cap="flat" cmpd="sng" algn="ctr">
            <a:solidFill>
              <a:srgbClr val="4F81BD">
                <a:shade val="95000"/>
                <a:satMod val="105000"/>
              </a:srgbClr>
            </a:solidFill>
            <a:prstDash val="solid"/>
          </a:ln>
          <a:effectLst/>
        </p:spPr>
      </p:cxnSp>
      <p:cxnSp>
        <p:nvCxnSpPr>
          <p:cNvPr id="270" name="カギ線コネクタ 269"/>
          <p:cNvCxnSpPr>
            <a:stCxn id="157" idx="2"/>
            <a:endCxn id="268" idx="0"/>
          </p:cNvCxnSpPr>
          <p:nvPr/>
        </p:nvCxnSpPr>
        <p:spPr>
          <a:xfrm rot="16200000" flipH="1">
            <a:off x="2286457" y="4460069"/>
            <a:ext cx="224381" cy="1795621"/>
          </a:xfrm>
          <a:prstGeom prst="bentConnector3">
            <a:avLst>
              <a:gd name="adj1" fmla="val 50000"/>
            </a:avLst>
          </a:prstGeom>
          <a:noFill/>
          <a:ln w="9525" cap="flat" cmpd="sng" algn="ctr">
            <a:solidFill>
              <a:srgbClr val="4F81BD">
                <a:shade val="95000"/>
                <a:satMod val="105000"/>
              </a:srgbClr>
            </a:solidFill>
            <a:prstDash val="solid"/>
          </a:ln>
          <a:effectLst/>
        </p:spPr>
      </p:cxnSp>
      <p:sp>
        <p:nvSpPr>
          <p:cNvPr id="271" name="テキスト ボックス 116"/>
          <p:cNvSpPr txBox="1"/>
          <p:nvPr/>
        </p:nvSpPr>
        <p:spPr>
          <a:xfrm>
            <a:off x="2392493" y="5808361"/>
            <a:ext cx="662361" cy="24147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p>
        </p:txBody>
      </p:sp>
      <p:sp>
        <p:nvSpPr>
          <p:cNvPr id="272" name="テキスト ボックス 116"/>
          <p:cNvSpPr txBox="1"/>
          <p:nvPr/>
        </p:nvSpPr>
        <p:spPr>
          <a:xfrm>
            <a:off x="3060540" y="5808361"/>
            <a:ext cx="646331" cy="24147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a:t>
            </a:r>
          </a:p>
        </p:txBody>
      </p:sp>
      <p:sp>
        <p:nvSpPr>
          <p:cNvPr id="273" name="円柱 272"/>
          <p:cNvSpPr/>
          <p:nvPr/>
        </p:nvSpPr>
        <p:spPr>
          <a:xfrm>
            <a:off x="4506381" y="4871317"/>
            <a:ext cx="1448046" cy="1040012"/>
          </a:xfrm>
          <a:prstGeom prst="can">
            <a:avLst>
              <a:gd name="adj" fmla="val 11968"/>
            </a:avLst>
          </a:prstGeom>
          <a:solidFill>
            <a:srgbClr val="9BBB59"/>
          </a:solidFill>
          <a:ln w="25400" cap="flat" cmpd="sng" algn="ctr">
            <a:solidFill>
              <a:srgbClr val="9BBB59">
                <a:shade val="50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83">
              <a:defRPr/>
            </a:pPr>
            <a:endParaRPr lang="ja-JP" altLang="en-US" sz="1662">
              <a:solidFill>
                <a:prstClr val="white"/>
              </a:solidFill>
              <a:latin typeface="Calibri"/>
              <a:ea typeface="ＭＳ Ｐゴシック"/>
            </a:endParaRPr>
          </a:p>
        </p:txBody>
      </p:sp>
      <p:sp>
        <p:nvSpPr>
          <p:cNvPr id="274" name="テキスト ボックス 212"/>
          <p:cNvSpPr txBox="1"/>
          <p:nvPr/>
        </p:nvSpPr>
        <p:spPr>
          <a:xfrm>
            <a:off x="4445274" y="4974537"/>
            <a:ext cx="963725" cy="24853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サービスカタログ</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75" name="図 274"/>
          <p:cNvPicPr>
            <a:picLocks noChangeAspect="1"/>
          </p:cNvPicPr>
          <p:nvPr/>
        </p:nvPicPr>
        <p:blipFill>
          <a:blip r:embed="rId4"/>
          <a:stretch>
            <a:fillRect/>
          </a:stretch>
        </p:blipFill>
        <p:spPr>
          <a:xfrm>
            <a:off x="4594174" y="5210054"/>
            <a:ext cx="341654" cy="258606"/>
          </a:xfrm>
          <a:prstGeom prst="rect">
            <a:avLst/>
          </a:prstGeom>
        </p:spPr>
      </p:pic>
      <p:pic>
        <p:nvPicPr>
          <p:cNvPr id="276" name="図 275"/>
          <p:cNvPicPr>
            <a:picLocks noChangeAspect="1"/>
          </p:cNvPicPr>
          <p:nvPr/>
        </p:nvPicPr>
        <p:blipFill>
          <a:blip r:embed="rId5"/>
          <a:stretch>
            <a:fillRect/>
          </a:stretch>
        </p:blipFill>
        <p:spPr>
          <a:xfrm>
            <a:off x="5024363" y="5234089"/>
            <a:ext cx="325926" cy="239683"/>
          </a:xfrm>
          <a:prstGeom prst="rect">
            <a:avLst/>
          </a:prstGeom>
        </p:spPr>
      </p:pic>
      <p:pic>
        <p:nvPicPr>
          <p:cNvPr id="277" name="図 276"/>
          <p:cNvPicPr>
            <a:picLocks noChangeAspect="1"/>
          </p:cNvPicPr>
          <p:nvPr/>
        </p:nvPicPr>
        <p:blipFill>
          <a:blip r:embed="rId6"/>
          <a:stretch>
            <a:fillRect/>
          </a:stretch>
        </p:blipFill>
        <p:spPr>
          <a:xfrm>
            <a:off x="4596175" y="5552075"/>
            <a:ext cx="330961" cy="239683"/>
          </a:xfrm>
          <a:prstGeom prst="rect">
            <a:avLst/>
          </a:prstGeom>
        </p:spPr>
      </p:pic>
      <p:pic>
        <p:nvPicPr>
          <p:cNvPr id="2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9659" y="5561256"/>
            <a:ext cx="270630" cy="23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997" y="5212849"/>
            <a:ext cx="270630" cy="25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0" name="左矢印 279"/>
          <p:cNvSpPr/>
          <p:nvPr/>
        </p:nvSpPr>
        <p:spPr>
          <a:xfrm>
            <a:off x="5705585" y="5064090"/>
            <a:ext cx="1737254" cy="1055343"/>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defTabSz="844083">
              <a:defRPr/>
            </a:pPr>
            <a:endParaRPr kumimoji="0" lang="ja-JP" altLang="en-US" sz="1662" kern="0">
              <a:solidFill>
                <a:prstClr val="black"/>
              </a:solidFill>
              <a:latin typeface="Calibri"/>
              <a:ea typeface="ＭＳ Ｐゴシック"/>
            </a:endParaRPr>
          </a:p>
        </p:txBody>
      </p:sp>
      <p:pic>
        <p:nvPicPr>
          <p:cNvPr id="28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704" y="5522112"/>
            <a:ext cx="277377" cy="29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6254" y="5346093"/>
            <a:ext cx="321173" cy="3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3" name="テキスト ボックス 212"/>
          <p:cNvSpPr txBox="1"/>
          <p:nvPr/>
        </p:nvSpPr>
        <p:spPr>
          <a:xfrm>
            <a:off x="6020389" y="2488169"/>
            <a:ext cx="1236236" cy="220188"/>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サービス横断の契約管理</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テキスト ボックス 283"/>
          <p:cNvSpPr txBox="1"/>
          <p:nvPr/>
        </p:nvSpPr>
        <p:spPr>
          <a:xfrm>
            <a:off x="6212587" y="4797152"/>
            <a:ext cx="2298368" cy="523220"/>
          </a:xfrm>
          <a:prstGeom prst="rect">
            <a:avLst/>
          </a:prstGeom>
          <a:noFill/>
        </p:spPr>
        <p:txBody>
          <a:bodyPr wrap="square" rtlCol="0">
            <a:spAutoFit/>
          </a:body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からのカタログ変更作業で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サービス追加が可能</a:t>
            </a:r>
          </a:p>
        </p:txBody>
      </p:sp>
      <p:pic>
        <p:nvPicPr>
          <p:cNvPr id="285"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2081" y="5362793"/>
            <a:ext cx="306071" cy="27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6628" y="5568275"/>
            <a:ext cx="239250" cy="21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7" name="テキスト ボックス 286"/>
          <p:cNvSpPr txBox="1"/>
          <p:nvPr/>
        </p:nvSpPr>
        <p:spPr>
          <a:xfrm>
            <a:off x="2274464" y="4776744"/>
            <a:ext cx="2063357" cy="523220"/>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顧客の下に契約を</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全て紐付けるデータモデル</a:t>
            </a:r>
          </a:p>
        </p:txBody>
      </p:sp>
      <p:cxnSp>
        <p:nvCxnSpPr>
          <p:cNvPr id="288" name="直線矢印コネクタ 287"/>
          <p:cNvCxnSpPr>
            <a:stCxn id="255" idx="0"/>
            <a:endCxn id="202" idx="2"/>
          </p:cNvCxnSpPr>
          <p:nvPr/>
        </p:nvCxnSpPr>
        <p:spPr>
          <a:xfrm flipV="1">
            <a:off x="3532362" y="3523967"/>
            <a:ext cx="1540909" cy="350002"/>
          </a:xfrm>
          <a:prstGeom prst="straightConnector1">
            <a:avLst/>
          </a:prstGeom>
          <a:noFill/>
          <a:ln w="19050" cap="flat" cmpd="sng" algn="ctr">
            <a:solidFill>
              <a:srgbClr val="FF0000"/>
            </a:solidFill>
            <a:prstDash val="solid"/>
            <a:tailEnd type="arrow"/>
          </a:ln>
          <a:effectLst/>
        </p:spPr>
      </p:cxnSp>
    </p:spTree>
    <p:extLst>
      <p:ext uri="{BB962C8B-B14F-4D97-AF65-F5344CB8AC3E}">
        <p14:creationId xmlns:p14="http://schemas.microsoft.com/office/powerpoint/2010/main" val="59570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21</a:t>
            </a:fld>
            <a:endParaRPr lang="en-US" altLang="ja-JP" sz="923"/>
          </a:p>
        </p:txBody>
      </p:sp>
      <p:sp>
        <p:nvSpPr>
          <p:cNvPr id="9219" name="Rectangle 332"/>
          <p:cNvSpPr>
            <a:spLocks noGrp="1" noChangeArrowheads="1"/>
          </p:cNvSpPr>
          <p:nvPr>
            <p:ph type="title"/>
          </p:nvPr>
        </p:nvSpPr>
        <p:spPr/>
        <p:txBody>
          <a:bodyPr anchor="t">
            <a:normAutofit/>
          </a:bodyPr>
          <a:lstStyle/>
          <a:p>
            <a:pPr eaLnBrk="1" hangingPunct="1"/>
            <a:r>
              <a:rPr lang="ja-JP" altLang="en-US" sz="3200" dirty="0"/>
              <a:t>②実業務に則したデータモデル</a:t>
            </a:r>
          </a:p>
        </p:txBody>
      </p:sp>
      <p:grpSp>
        <p:nvGrpSpPr>
          <p:cNvPr id="2" name="グループ化 1"/>
          <p:cNvGrpSpPr/>
          <p:nvPr/>
        </p:nvGrpSpPr>
        <p:grpSpPr>
          <a:xfrm>
            <a:off x="1331640" y="1988840"/>
            <a:ext cx="4392488" cy="4613958"/>
            <a:chOff x="827584" y="1988840"/>
            <a:chExt cx="3623472" cy="3806168"/>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3623472" cy="380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1225878" y="2812743"/>
              <a:ext cx="1346454" cy="598220"/>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小売商品</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13" name="角丸四角形 12"/>
            <p:cNvSpPr/>
            <p:nvPr/>
          </p:nvSpPr>
          <p:spPr>
            <a:xfrm>
              <a:off x="2700420" y="2812743"/>
              <a:ext cx="1346454" cy="59822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卸商品</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14" name="角丸四角形 13"/>
            <p:cNvSpPr/>
            <p:nvPr/>
          </p:nvSpPr>
          <p:spPr>
            <a:xfrm>
              <a:off x="1225878" y="4581128"/>
              <a:ext cx="1346454" cy="5982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15" name="角丸四角形 14"/>
            <p:cNvSpPr/>
            <p:nvPr/>
          </p:nvSpPr>
          <p:spPr>
            <a:xfrm>
              <a:off x="2700420" y="4581128"/>
              <a:ext cx="1346454" cy="5982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grpSp>
      <p:sp>
        <p:nvSpPr>
          <p:cNvPr id="16" name="角丸四角形 15"/>
          <p:cNvSpPr/>
          <p:nvPr/>
        </p:nvSpPr>
        <p:spPr>
          <a:xfrm>
            <a:off x="251521" y="1034551"/>
            <a:ext cx="8751390" cy="810273"/>
          </a:xfrm>
          <a:prstGeom prst="roundRect">
            <a:avLst>
              <a:gd name="adj" fmla="val 8527"/>
            </a:avLst>
          </a:prstGeom>
          <a:solidFill>
            <a:srgbClr val="FFFFCC"/>
          </a:solidFill>
          <a:ln w="12700" cap="flat" cmpd="sng" algn="ctr">
            <a:solidFill>
              <a:srgbClr val="000000"/>
            </a:solidFill>
            <a:prstDash val="solid"/>
          </a:ln>
          <a:effectLst/>
        </p:spPr>
        <p:txBody>
          <a:bodyPr rIns="0"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クラウド型フルフィルメントではカタログの情報を</a:t>
            </a:r>
            <a:r>
              <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象限に分けて管理しています</a:t>
            </a:r>
            <a:br>
              <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商品との定義および、顧客管理、オーダ管理、料金管理・請求、財務管理の一連のプロセス実行がテナント毎に行われます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550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22</a:t>
            </a:fld>
            <a:endParaRPr lang="en-US" altLang="ja-JP" sz="923"/>
          </a:p>
        </p:txBody>
      </p:sp>
      <p:sp>
        <p:nvSpPr>
          <p:cNvPr id="9219" name="Rectangle 332"/>
          <p:cNvSpPr>
            <a:spLocks noGrp="1" noChangeArrowheads="1"/>
          </p:cNvSpPr>
          <p:nvPr>
            <p:ph type="title"/>
          </p:nvPr>
        </p:nvSpPr>
        <p:spPr/>
        <p:txBody>
          <a:bodyPr anchor="t">
            <a:normAutofit/>
          </a:bodyPr>
          <a:lstStyle/>
          <a:p>
            <a:r>
              <a:rPr lang="ja-JP" altLang="en-US" sz="3200" dirty="0"/>
              <a:t>②実業務に則したデータモデル</a:t>
            </a:r>
            <a:endParaRPr lang="en-US" altLang="ja-JP" sz="3200" b="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04" y="1988840"/>
            <a:ext cx="3623472" cy="380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a:xfrm>
            <a:off x="665498" y="2812743"/>
            <a:ext cx="1346454" cy="598220"/>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19" name="角丸四角形 18"/>
          <p:cNvSpPr/>
          <p:nvPr/>
        </p:nvSpPr>
        <p:spPr>
          <a:xfrm>
            <a:off x="2140040" y="2812743"/>
            <a:ext cx="1346454" cy="59822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0" name="角丸四角形 19"/>
          <p:cNvSpPr/>
          <p:nvPr/>
        </p:nvSpPr>
        <p:spPr>
          <a:xfrm>
            <a:off x="665498" y="4581128"/>
            <a:ext cx="1346454" cy="5982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1" name="角丸四角形 20"/>
          <p:cNvSpPr/>
          <p:nvPr/>
        </p:nvSpPr>
        <p:spPr>
          <a:xfrm>
            <a:off x="2140040" y="4581128"/>
            <a:ext cx="1346454" cy="5982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grpSp>
        <p:nvGrpSpPr>
          <p:cNvPr id="22" name="グループ化 21"/>
          <p:cNvGrpSpPr/>
          <p:nvPr/>
        </p:nvGrpSpPr>
        <p:grpSpPr>
          <a:xfrm>
            <a:off x="599548" y="2405612"/>
            <a:ext cx="8308616" cy="3205784"/>
            <a:chOff x="776535" y="1269321"/>
            <a:chExt cx="9001001" cy="3472933"/>
          </a:xfrm>
        </p:grpSpPr>
        <p:sp>
          <p:nvSpPr>
            <p:cNvPr id="23" name="正方形/長方形 22"/>
            <p:cNvSpPr/>
            <p:nvPr/>
          </p:nvSpPr>
          <p:spPr>
            <a:xfrm>
              <a:off x="4605779" y="1269321"/>
              <a:ext cx="5171757" cy="151160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商品</a:t>
              </a: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販売するための情報を定義</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・料金（工事料金、月額利用料、従量課金等）</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・最低利用期間、解約料</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・ルール（依存関係、販売条件、品目変更等）</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・サービス・商品のバンドル（セット料金、割引含む）</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05779" y="2933111"/>
              <a:ext cx="5171757" cy="151160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t"/>
            <a:lstStyle/>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サービス</a:t>
              </a: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エンドユーザへの提供物の情報を定義</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・サービス個別情報（容量、帯域、工事内容等）</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・開通アクション（開通に必要なアクション）</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・利用量取得に必要な情報（従量計算に使用）</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・サービス間依存関係</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76535" y="1323656"/>
              <a:ext cx="3623445" cy="1457271"/>
            </a:xfrm>
            <a:prstGeom prst="rect">
              <a:avLst/>
            </a:prstGeom>
            <a:noFill/>
            <a:ln w="63500" cap="flat" cmpd="sng" algn="ctr">
              <a:solidFill>
                <a:srgbClr val="7030A0"/>
              </a:solidFill>
              <a:prstDash val="solid"/>
            </a:ln>
            <a:effectLst>
              <a:outerShdw blurRad="50800" dist="63500" dir="2700000" algn="tl" rotWithShape="0">
                <a:sysClr val="window" lastClr="FFFFFF">
                  <a:alpha val="56000"/>
                </a:sysClr>
              </a:outerShdw>
            </a:effectLst>
          </p:spPr>
          <p:txBody>
            <a:bodyPr rtlCol="0" anchor="ctr"/>
            <a:lstStyle/>
            <a:p>
              <a:pPr defTabSz="844083">
                <a:defRPr/>
              </a:pPr>
              <a:endParaRPr kumimoji="0" lang="ja-JP" altLang="en-US" sz="1662" kern="0">
                <a:solidFill>
                  <a:prstClr val="white"/>
                </a:solidFill>
                <a:latin typeface="Calibri"/>
                <a:ea typeface="ＭＳ Ｐゴシック"/>
              </a:endParaRPr>
            </a:p>
          </p:txBody>
        </p:sp>
        <p:sp>
          <p:nvSpPr>
            <p:cNvPr id="26" name="正方形/長方形 25"/>
            <p:cNvSpPr/>
            <p:nvPr/>
          </p:nvSpPr>
          <p:spPr>
            <a:xfrm>
              <a:off x="776535" y="3284983"/>
              <a:ext cx="3623445" cy="1457271"/>
            </a:xfrm>
            <a:prstGeom prst="rect">
              <a:avLst/>
            </a:prstGeom>
            <a:noFill/>
            <a:ln w="63500" cap="flat" cmpd="sng" algn="ctr">
              <a:solidFill>
                <a:srgbClr val="7030A0"/>
              </a:solidFill>
              <a:prstDash val="solid"/>
            </a:ln>
            <a:effectLst>
              <a:outerShdw blurRad="50800" dist="63500" dir="2700000" algn="tl" rotWithShape="0">
                <a:sysClr val="window" lastClr="FFFFFF">
                  <a:alpha val="56000"/>
                </a:sysClr>
              </a:outerShdw>
            </a:effectLst>
          </p:spPr>
          <p:txBody>
            <a:bodyPr rtlCol="0" anchor="ctr"/>
            <a:lstStyle/>
            <a:p>
              <a:pPr defTabSz="844083">
                <a:defRPr/>
              </a:pPr>
              <a:endParaRPr kumimoji="0" lang="ja-JP" altLang="en-US" sz="1662" kern="0">
                <a:solidFill>
                  <a:prstClr val="white"/>
                </a:solidFill>
                <a:latin typeface="Calibri"/>
                <a:ea typeface="ＭＳ Ｐゴシック"/>
              </a:endParaRPr>
            </a:p>
          </p:txBody>
        </p:sp>
        <p:cxnSp>
          <p:nvCxnSpPr>
            <p:cNvPr id="27" name="カギ線コネクタ 26"/>
            <p:cNvCxnSpPr>
              <a:stCxn id="26" idx="3"/>
              <a:endCxn id="24" idx="1"/>
            </p:cNvCxnSpPr>
            <p:nvPr/>
          </p:nvCxnSpPr>
          <p:spPr>
            <a:xfrm flipV="1">
              <a:off x="4399980" y="3688915"/>
              <a:ext cx="205799" cy="324704"/>
            </a:xfrm>
            <a:prstGeom prst="bentConnector3">
              <a:avLst>
                <a:gd name="adj1" fmla="val 50000"/>
              </a:avLst>
            </a:prstGeom>
            <a:noFill/>
            <a:ln w="63500" cap="flat" cmpd="sng" algn="ctr">
              <a:solidFill>
                <a:srgbClr val="7030A0"/>
              </a:solidFill>
              <a:prstDash val="solid"/>
              <a:tailEnd type="triangle"/>
            </a:ln>
            <a:effectLst>
              <a:outerShdw blurRad="50800" dist="63500" dir="2700000" algn="tl" rotWithShape="0">
                <a:sysClr val="window" lastClr="FFFFFF">
                  <a:alpha val="56000"/>
                </a:sysClr>
              </a:outerShdw>
            </a:effectLst>
          </p:spPr>
        </p:cxnSp>
        <p:cxnSp>
          <p:nvCxnSpPr>
            <p:cNvPr id="28" name="カギ線コネクタ 27"/>
            <p:cNvCxnSpPr>
              <a:stCxn id="25" idx="3"/>
            </p:cNvCxnSpPr>
            <p:nvPr/>
          </p:nvCxnSpPr>
          <p:spPr>
            <a:xfrm flipV="1">
              <a:off x="4399980" y="2034418"/>
              <a:ext cx="358199" cy="17874"/>
            </a:xfrm>
            <a:prstGeom prst="bentConnector3">
              <a:avLst>
                <a:gd name="adj1" fmla="val 50000"/>
              </a:avLst>
            </a:prstGeom>
            <a:noFill/>
            <a:ln w="63500" cap="flat" cmpd="sng" algn="ctr">
              <a:solidFill>
                <a:srgbClr val="7030A0"/>
              </a:solidFill>
              <a:prstDash val="solid"/>
              <a:tailEnd type="triangle"/>
            </a:ln>
            <a:effectLst>
              <a:outerShdw blurRad="50800" dist="63500" dir="2700000" algn="tl" rotWithShape="0">
                <a:sysClr val="window" lastClr="FFFFFF">
                  <a:alpha val="56000"/>
                </a:sysClr>
              </a:outerShdw>
            </a:effectLst>
          </p:spPr>
        </p:cxnSp>
      </p:grpSp>
      <p:sp>
        <p:nvSpPr>
          <p:cNvPr id="16" name="角丸四角形 15"/>
          <p:cNvSpPr/>
          <p:nvPr/>
        </p:nvSpPr>
        <p:spPr>
          <a:xfrm>
            <a:off x="251521" y="1034551"/>
            <a:ext cx="8751390" cy="558627"/>
          </a:xfrm>
          <a:prstGeom prst="roundRect">
            <a:avLst>
              <a:gd name="adj" fmla="val 8527"/>
            </a:avLst>
          </a:prstGeom>
          <a:solidFill>
            <a:srgbClr val="FFFFCC"/>
          </a:solidFill>
          <a:ln w="12700" cap="flat" cmpd="sng" algn="ctr">
            <a:solidFill>
              <a:srgbClr val="000000"/>
            </a:solidFill>
            <a:prstDash val="solid"/>
          </a:ln>
          <a:effectLst/>
        </p:spPr>
        <p:txBody>
          <a:bodyPr rIns="0"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商品管理として商品とサービスの情報を定義します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サービス情報を定義後、それらを元に商品の定義をします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25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23</a:t>
            </a:fld>
            <a:endParaRPr lang="en-US" altLang="ja-JP" sz="923"/>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58" y="2174162"/>
            <a:ext cx="3623472" cy="380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角丸四角形 29"/>
          <p:cNvSpPr/>
          <p:nvPr/>
        </p:nvSpPr>
        <p:spPr>
          <a:xfrm>
            <a:off x="782752" y="2998065"/>
            <a:ext cx="1346454" cy="598220"/>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31" name="角丸四角形 30"/>
          <p:cNvSpPr/>
          <p:nvPr/>
        </p:nvSpPr>
        <p:spPr>
          <a:xfrm>
            <a:off x="2257294" y="2998065"/>
            <a:ext cx="1346454" cy="59822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32" name="角丸四角形 31"/>
          <p:cNvSpPr/>
          <p:nvPr/>
        </p:nvSpPr>
        <p:spPr>
          <a:xfrm>
            <a:off x="782752" y="4766450"/>
            <a:ext cx="1346454" cy="5982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33" name="角丸四角形 32"/>
          <p:cNvSpPr/>
          <p:nvPr/>
        </p:nvSpPr>
        <p:spPr>
          <a:xfrm>
            <a:off x="2257294" y="4766450"/>
            <a:ext cx="1346454" cy="5982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grpSp>
        <p:nvGrpSpPr>
          <p:cNvPr id="34" name="グループ化 33"/>
          <p:cNvGrpSpPr/>
          <p:nvPr/>
        </p:nvGrpSpPr>
        <p:grpSpPr>
          <a:xfrm>
            <a:off x="775606" y="1916832"/>
            <a:ext cx="8249812" cy="3697912"/>
            <a:chOff x="840240" y="2302215"/>
            <a:chExt cx="8937296" cy="4006069"/>
          </a:xfrm>
        </p:grpSpPr>
        <p:sp>
          <p:nvSpPr>
            <p:cNvPr id="35" name="正方形/長方形 34"/>
            <p:cNvSpPr/>
            <p:nvPr/>
          </p:nvSpPr>
          <p:spPr>
            <a:xfrm>
              <a:off x="4605779" y="2302215"/>
              <a:ext cx="5171757" cy="1047750"/>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t"/>
            <a:lstStyle/>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a:t>
              </a: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自社が持つサービス、自社がエンドユーザに直接提供する商品</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05779" y="5378190"/>
              <a:ext cx="5171757" cy="864096"/>
            </a:xfrm>
            <a:prstGeom prst="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t"/>
            <a:lstStyle/>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他社</a:t>
              </a:r>
              <a:r>
                <a:rPr kumimoji="0" lang="en-US" altLang="ja-JP"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a:t>
              </a:r>
              <a:r>
                <a:rPr kumimoji="0" lang="en-US" altLang="ja-JP" sz="22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a:p>
              <a:pPr defTabSz="844083">
                <a:defRPr/>
              </a:pPr>
              <a:r>
                <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他社から卸されたサービス、他社へ卸す商品</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840240" y="2491861"/>
              <a:ext cx="1458658" cy="3816422"/>
            </a:xfrm>
            <a:prstGeom prst="rect">
              <a:avLst/>
            </a:prstGeom>
            <a:noFill/>
            <a:ln w="63500" cap="flat" cmpd="sng" algn="ctr">
              <a:solidFill>
                <a:srgbClr val="4BACC6"/>
              </a:solidFill>
              <a:prstDash val="solid"/>
            </a:ln>
            <a:effectLst>
              <a:outerShdw blurRad="50800" dist="63500" dir="2700000" algn="tl" rotWithShape="0">
                <a:sysClr val="window" lastClr="FFFFFF">
                  <a:alpha val="56000"/>
                </a:sysClr>
              </a:outerShdw>
            </a:effectLst>
          </p:spPr>
          <p:txBody>
            <a:bodyPr rtlCol="0" anchor="ctr"/>
            <a:lstStyle/>
            <a:p>
              <a:pPr defTabSz="844083">
                <a:defRPr/>
              </a:pPr>
              <a:endParaRPr kumimoji="0" lang="ja-JP" altLang="en-US" sz="1662" kern="0">
                <a:solidFill>
                  <a:prstClr val="white"/>
                </a:solidFill>
                <a:latin typeface="Calibri"/>
                <a:ea typeface="ＭＳ Ｐゴシック"/>
              </a:endParaRPr>
            </a:p>
          </p:txBody>
        </p:sp>
        <p:sp>
          <p:nvSpPr>
            <p:cNvPr id="38" name="正方形/長方形 37"/>
            <p:cNvSpPr/>
            <p:nvPr/>
          </p:nvSpPr>
          <p:spPr>
            <a:xfrm>
              <a:off x="2445402" y="2491861"/>
              <a:ext cx="1458658" cy="3816423"/>
            </a:xfrm>
            <a:prstGeom prst="rect">
              <a:avLst/>
            </a:prstGeom>
            <a:noFill/>
            <a:ln w="63500" cap="flat" cmpd="sng" algn="ctr">
              <a:solidFill>
                <a:srgbClr val="4BACC6"/>
              </a:solidFill>
              <a:prstDash val="solid"/>
            </a:ln>
            <a:effectLst>
              <a:outerShdw blurRad="50800" dist="63500" dir="2700000" algn="tl" rotWithShape="0">
                <a:sysClr val="window" lastClr="FFFFFF">
                  <a:alpha val="56000"/>
                </a:sysClr>
              </a:outerShdw>
            </a:effectLst>
          </p:spPr>
          <p:txBody>
            <a:bodyPr rtlCol="0" anchor="ctr"/>
            <a:lstStyle/>
            <a:p>
              <a:pPr defTabSz="844083">
                <a:defRPr/>
              </a:pPr>
              <a:endParaRPr kumimoji="0" lang="ja-JP" altLang="en-US" sz="1662" kern="0">
                <a:solidFill>
                  <a:prstClr val="white"/>
                </a:solidFill>
                <a:latin typeface="Calibri"/>
                <a:ea typeface="ＭＳ Ｐゴシック"/>
              </a:endParaRPr>
            </a:p>
          </p:txBody>
        </p:sp>
        <p:cxnSp>
          <p:nvCxnSpPr>
            <p:cNvPr id="39" name="カギ線コネクタ 38"/>
            <p:cNvCxnSpPr>
              <a:stCxn id="38" idx="2"/>
              <a:endCxn id="36" idx="1"/>
            </p:cNvCxnSpPr>
            <p:nvPr/>
          </p:nvCxnSpPr>
          <p:spPr>
            <a:xfrm rot="5400000" flipH="1" flipV="1">
              <a:off x="3641232" y="5343737"/>
              <a:ext cx="498045" cy="1431048"/>
            </a:xfrm>
            <a:prstGeom prst="bentConnector4">
              <a:avLst>
                <a:gd name="adj1" fmla="val -49724"/>
                <a:gd name="adj2" fmla="val 75482"/>
              </a:avLst>
            </a:prstGeom>
            <a:noFill/>
            <a:ln w="63500" cap="flat" cmpd="sng" algn="ctr">
              <a:solidFill>
                <a:srgbClr val="4BACC6"/>
              </a:solidFill>
              <a:prstDash val="solid"/>
              <a:tailEnd type="triangle"/>
            </a:ln>
            <a:effectLst>
              <a:outerShdw blurRad="50800" dist="63500" dir="2700000" algn="tl" rotWithShape="0">
                <a:sysClr val="window" lastClr="FFFFFF">
                  <a:alpha val="56000"/>
                </a:sysClr>
              </a:outerShdw>
            </a:effectLst>
          </p:spPr>
        </p:cxnSp>
        <p:cxnSp>
          <p:nvCxnSpPr>
            <p:cNvPr id="40" name="カギ線コネクタ 39"/>
            <p:cNvCxnSpPr>
              <a:stCxn id="37" idx="0"/>
              <a:endCxn id="35" idx="1"/>
            </p:cNvCxnSpPr>
            <p:nvPr/>
          </p:nvCxnSpPr>
          <p:spPr>
            <a:xfrm rot="16200000" flipH="1">
              <a:off x="2920559" y="1140871"/>
              <a:ext cx="334229" cy="3036209"/>
            </a:xfrm>
            <a:prstGeom prst="bentConnector4">
              <a:avLst>
                <a:gd name="adj1" fmla="val -74096"/>
                <a:gd name="adj2" fmla="val 86299"/>
              </a:avLst>
            </a:prstGeom>
            <a:noFill/>
            <a:ln w="63500" cap="flat" cmpd="sng" algn="ctr">
              <a:solidFill>
                <a:srgbClr val="4BACC6"/>
              </a:solidFill>
              <a:prstDash val="solid"/>
              <a:tailEnd type="triangle"/>
            </a:ln>
            <a:effectLst>
              <a:outerShdw blurRad="50800" dist="63500" dir="2700000" algn="tl" rotWithShape="0">
                <a:sysClr val="window" lastClr="FFFFFF">
                  <a:alpha val="56000"/>
                </a:sysClr>
              </a:outerShdw>
            </a:effectLst>
          </p:spPr>
        </p:cxnSp>
      </p:grpSp>
      <p:sp>
        <p:nvSpPr>
          <p:cNvPr id="17" name="Rectangle 332"/>
          <p:cNvSpPr>
            <a:spLocks noGrp="1" noChangeArrowheads="1"/>
          </p:cNvSpPr>
          <p:nvPr>
            <p:ph type="title"/>
          </p:nvPr>
        </p:nvSpPr>
        <p:spPr>
          <a:xfrm>
            <a:off x="457200" y="274638"/>
            <a:ext cx="8229600" cy="1143000"/>
          </a:xfrm>
        </p:spPr>
        <p:txBody>
          <a:bodyPr anchor="t">
            <a:normAutofit/>
          </a:bodyPr>
          <a:lstStyle/>
          <a:p>
            <a:r>
              <a:rPr lang="ja-JP" altLang="en-US" sz="3200" dirty="0"/>
              <a:t>②実業務に則したデータモデル</a:t>
            </a:r>
            <a:endParaRPr lang="en-US" altLang="ja-JP" sz="3200" b="0" dirty="0"/>
          </a:p>
        </p:txBody>
      </p:sp>
      <p:sp>
        <p:nvSpPr>
          <p:cNvPr id="18" name="角丸四角形 17"/>
          <p:cNvSpPr/>
          <p:nvPr/>
        </p:nvSpPr>
        <p:spPr>
          <a:xfrm>
            <a:off x="251521" y="1034552"/>
            <a:ext cx="8751390" cy="442452"/>
          </a:xfrm>
          <a:prstGeom prst="roundRect">
            <a:avLst>
              <a:gd name="adj" fmla="val 8527"/>
            </a:avLst>
          </a:prstGeom>
          <a:solidFill>
            <a:srgbClr val="FFFFCC"/>
          </a:solidFill>
          <a:ln w="12700" cap="flat" cmpd="sng" algn="ctr">
            <a:solidFill>
              <a:srgbClr val="000000"/>
            </a:solidFill>
            <a:prstDash val="solid"/>
          </a:ln>
          <a:effectLst/>
        </p:spPr>
        <p:txBody>
          <a:bodyPr rIns="0"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販売管理として自社と卸の情報を定義します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145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24</a:t>
            </a:fld>
            <a:endParaRPr lang="en-US" altLang="ja-JP" sz="923"/>
          </a:p>
        </p:txBody>
      </p:sp>
      <p:sp>
        <p:nvSpPr>
          <p:cNvPr id="26" name="角丸四角形 25"/>
          <p:cNvSpPr/>
          <p:nvPr/>
        </p:nvSpPr>
        <p:spPr>
          <a:xfrm>
            <a:off x="782752" y="3009456"/>
            <a:ext cx="1346454" cy="598220"/>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7" name="角丸四角形 26"/>
          <p:cNvSpPr/>
          <p:nvPr/>
        </p:nvSpPr>
        <p:spPr>
          <a:xfrm>
            <a:off x="7297226" y="3009456"/>
            <a:ext cx="1346454" cy="59822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846"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a:t>
            </a: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8" name="角丸四角形 27"/>
          <p:cNvSpPr/>
          <p:nvPr/>
        </p:nvSpPr>
        <p:spPr>
          <a:xfrm>
            <a:off x="782752" y="5269400"/>
            <a:ext cx="1346454" cy="5982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9" name="角丸四角形 28"/>
          <p:cNvSpPr/>
          <p:nvPr/>
        </p:nvSpPr>
        <p:spPr>
          <a:xfrm>
            <a:off x="7297226" y="5269400"/>
            <a:ext cx="1346454" cy="59822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64" y="1813016"/>
            <a:ext cx="4387362" cy="460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円/楕円 30"/>
          <p:cNvSpPr/>
          <p:nvPr/>
        </p:nvSpPr>
        <p:spPr>
          <a:xfrm>
            <a:off x="3185910" y="5402337"/>
            <a:ext cx="930565" cy="46528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algn="ctr" defTabSz="844083">
              <a:defRPr/>
            </a:pPr>
            <a:r>
              <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Wi-Fi</a:t>
            </a:r>
            <a:endPar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円/楕円 31"/>
          <p:cNvSpPr/>
          <p:nvPr/>
        </p:nvSpPr>
        <p:spPr>
          <a:xfrm>
            <a:off x="3444214" y="4574097"/>
            <a:ext cx="930565" cy="46528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algn="ctr" defTabSz="844083">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回線</a:t>
            </a:r>
          </a:p>
        </p:txBody>
      </p:sp>
      <p:sp>
        <p:nvSpPr>
          <p:cNvPr id="33" name="円/楕円 32"/>
          <p:cNvSpPr/>
          <p:nvPr/>
        </p:nvSpPr>
        <p:spPr>
          <a:xfrm>
            <a:off x="5037282" y="5036758"/>
            <a:ext cx="930565" cy="465282"/>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rIns="0" rtlCol="0" anchor="ctr"/>
          <a:lstStyle/>
          <a:p>
            <a:pPr algn="ctr" defTabSz="844083">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ウイルス対策</a:t>
            </a:r>
          </a:p>
        </p:txBody>
      </p:sp>
      <p:sp>
        <p:nvSpPr>
          <p:cNvPr id="34" name="円/楕円 33"/>
          <p:cNvSpPr/>
          <p:nvPr/>
        </p:nvSpPr>
        <p:spPr>
          <a:xfrm>
            <a:off x="2925897" y="3447612"/>
            <a:ext cx="518318" cy="465282"/>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lIns="0" rIns="0" rtlCol="0" anchor="ctr"/>
          <a:lstStyle/>
          <a:p>
            <a:pPr algn="ctr" defTabSz="844083">
              <a:lnSpc>
                <a:spcPts val="1108"/>
              </a:lnSpc>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ギガらく</a:t>
            </a:r>
            <a:endPar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lnSpc>
                <a:spcPts val="1108"/>
              </a:lnSpc>
              <a:defRPr/>
            </a:pPr>
            <a:r>
              <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Wi-Fi</a:t>
            </a:r>
            <a:endPar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3477661" y="3451975"/>
            <a:ext cx="638814" cy="465282"/>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lIns="0" rIns="0" rtlCol="0" anchor="ctr"/>
          <a:lstStyle/>
          <a:p>
            <a:pPr algn="ctr" defTabSz="844083">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フレッツ</a:t>
            </a:r>
          </a:p>
        </p:txBody>
      </p:sp>
      <p:cxnSp>
        <p:nvCxnSpPr>
          <p:cNvPr id="36" name="直線矢印コネクタ 35"/>
          <p:cNvCxnSpPr>
            <a:stCxn id="31" idx="1"/>
            <a:endCxn id="34" idx="4"/>
          </p:cNvCxnSpPr>
          <p:nvPr/>
        </p:nvCxnSpPr>
        <p:spPr bwMode="auto">
          <a:xfrm flipH="1" flipV="1">
            <a:off x="3185056" y="3912894"/>
            <a:ext cx="137132" cy="1557582"/>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32" idx="0"/>
            <a:endCxn id="35" idx="4"/>
          </p:cNvCxnSpPr>
          <p:nvPr/>
        </p:nvCxnSpPr>
        <p:spPr bwMode="auto">
          <a:xfrm flipH="1" flipV="1">
            <a:off x="3797068" y="3917258"/>
            <a:ext cx="112429" cy="65684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33" idx="0"/>
            <a:endCxn id="39" idx="4"/>
          </p:cNvCxnSpPr>
          <p:nvPr/>
        </p:nvCxnSpPr>
        <p:spPr bwMode="auto">
          <a:xfrm flipH="1" flipV="1">
            <a:off x="4275447" y="3260418"/>
            <a:ext cx="1227118" cy="1776341"/>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円/楕円 38"/>
          <p:cNvSpPr/>
          <p:nvPr/>
        </p:nvSpPr>
        <p:spPr>
          <a:xfrm>
            <a:off x="3810164" y="2795135"/>
            <a:ext cx="930565" cy="465282"/>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lIns="0" rIns="0" rtlCol="0" anchor="ctr"/>
          <a:lstStyle/>
          <a:p>
            <a:pPr algn="ctr" defTabSz="844083">
              <a:lnSpc>
                <a:spcPts val="1108"/>
              </a:lnSpc>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回線</a:t>
            </a:r>
            <a:endPar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lnSpc>
                <a:spcPts val="1108"/>
              </a:lnSpc>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lnSpc>
                <a:spcPts val="1108"/>
              </a:lnSpc>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ウイルスクリア</a:t>
            </a:r>
          </a:p>
        </p:txBody>
      </p:sp>
      <p:cxnSp>
        <p:nvCxnSpPr>
          <p:cNvPr id="40" name="直線矢印コネクタ 39"/>
          <p:cNvCxnSpPr>
            <a:stCxn id="32" idx="0"/>
            <a:endCxn id="39" idx="4"/>
          </p:cNvCxnSpPr>
          <p:nvPr/>
        </p:nvCxnSpPr>
        <p:spPr bwMode="auto">
          <a:xfrm flipV="1">
            <a:off x="3909497" y="3260418"/>
            <a:ext cx="365950" cy="131368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円/楕円 40"/>
          <p:cNvSpPr/>
          <p:nvPr/>
        </p:nvSpPr>
        <p:spPr>
          <a:xfrm>
            <a:off x="5103751" y="2981019"/>
            <a:ext cx="930565" cy="465282"/>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lIns="0" rIns="0" rtlCol="0" anchor="ctr"/>
          <a:lstStyle/>
          <a:p>
            <a:pPr algn="ctr" defTabSz="844083">
              <a:defRPr/>
            </a:pPr>
            <a:r>
              <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Wi-Fi</a:t>
            </a:r>
          </a:p>
          <a:p>
            <a:pPr algn="ctr" defTabSz="844083">
              <a:defRPr/>
            </a:pPr>
            <a:r>
              <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(OEM)</a:t>
            </a:r>
            <a:endPar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矢印コネクタ 41"/>
          <p:cNvCxnSpPr>
            <a:stCxn id="31" idx="7"/>
            <a:endCxn id="41" idx="4"/>
          </p:cNvCxnSpPr>
          <p:nvPr/>
        </p:nvCxnSpPr>
        <p:spPr bwMode="auto">
          <a:xfrm flipV="1">
            <a:off x="3980196" y="3446301"/>
            <a:ext cx="1588838" cy="2024175"/>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円/楕円 42"/>
          <p:cNvSpPr/>
          <p:nvPr/>
        </p:nvSpPr>
        <p:spPr>
          <a:xfrm>
            <a:off x="2981234" y="2704305"/>
            <a:ext cx="681908" cy="465282"/>
          </a:xfrm>
          <a:prstGeom prst="ellipse">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lIns="0" rIns="0" rtlCol="0" anchor="ctr"/>
          <a:lstStyle/>
          <a:p>
            <a:pPr algn="ctr" defTabSz="844083">
              <a:defRPr/>
            </a:pP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フレッツ</a:t>
            </a:r>
            <a:endPar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a:defRPr/>
            </a:pPr>
            <a:r>
              <a:rPr kumimoji="0" lang="en-US" altLang="ja-JP"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Wi-Fi</a:t>
            </a:r>
            <a:r>
              <a:rPr kumimoji="0" lang="ja-JP" altLang="en-US" sz="1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セット</a:t>
            </a:r>
          </a:p>
        </p:txBody>
      </p:sp>
      <p:cxnSp>
        <p:nvCxnSpPr>
          <p:cNvPr id="44" name="直線矢印コネクタ 43"/>
          <p:cNvCxnSpPr>
            <a:stCxn id="35" idx="0"/>
            <a:endCxn id="43" idx="4"/>
          </p:cNvCxnSpPr>
          <p:nvPr/>
        </p:nvCxnSpPr>
        <p:spPr bwMode="auto">
          <a:xfrm flipH="1" flipV="1">
            <a:off x="3322188" y="3169588"/>
            <a:ext cx="474880" cy="282387"/>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34" idx="0"/>
            <a:endCxn id="43" idx="4"/>
          </p:cNvCxnSpPr>
          <p:nvPr/>
        </p:nvCxnSpPr>
        <p:spPr bwMode="auto">
          <a:xfrm flipV="1">
            <a:off x="3185056" y="3169588"/>
            <a:ext cx="137132" cy="27802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角丸四角形 45"/>
          <p:cNvSpPr/>
          <p:nvPr/>
        </p:nvSpPr>
        <p:spPr>
          <a:xfrm>
            <a:off x="114016" y="1034595"/>
            <a:ext cx="8888894" cy="599827"/>
          </a:xfrm>
          <a:prstGeom prst="roundRect">
            <a:avLst>
              <a:gd name="adj" fmla="val 8527"/>
            </a:avLst>
          </a:prstGeom>
          <a:solidFill>
            <a:srgbClr val="FFFFCC"/>
          </a:solidFill>
          <a:ln w="12700" cap="flat" cmpd="sng" algn="ctr">
            <a:solidFill>
              <a:srgbClr val="000000"/>
            </a:solidFill>
            <a:prstDash val="solid"/>
          </a:ln>
          <a:effectLst/>
        </p:spPr>
        <p:txBody>
          <a:bodyPr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４象限のカタログ定義により定義済み情報の</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再利用性が向上</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あわせて、情報の一元化が進むことで、複雑な商品の</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管理の煩雑さが軽減</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332"/>
          <p:cNvSpPr>
            <a:spLocks noGrp="1" noChangeArrowheads="1"/>
          </p:cNvSpPr>
          <p:nvPr>
            <p:ph type="title"/>
          </p:nvPr>
        </p:nvSpPr>
        <p:spPr>
          <a:xfrm>
            <a:off x="457200" y="274638"/>
            <a:ext cx="8229600" cy="1143000"/>
          </a:xfrm>
        </p:spPr>
        <p:txBody>
          <a:bodyPr anchor="t">
            <a:normAutofit/>
          </a:bodyPr>
          <a:lstStyle/>
          <a:p>
            <a:r>
              <a:rPr lang="ja-JP" altLang="en-US" sz="3200" dirty="0"/>
              <a:t>②実業務に則したデータモデル</a:t>
            </a:r>
            <a:endParaRPr lang="en-US" altLang="ja-JP" sz="3200" b="0" dirty="0"/>
          </a:p>
        </p:txBody>
      </p:sp>
    </p:spTree>
    <p:extLst>
      <p:ext uri="{BB962C8B-B14F-4D97-AF65-F5344CB8AC3E}">
        <p14:creationId xmlns:p14="http://schemas.microsoft.com/office/powerpoint/2010/main" val="58003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25</a:t>
            </a:fld>
            <a:endParaRPr lang="en-US" altLang="ja-JP" sz="923"/>
          </a:p>
        </p:txBody>
      </p:sp>
      <p:sp>
        <p:nvSpPr>
          <p:cNvPr id="9219" name="Rectangle 332"/>
          <p:cNvSpPr>
            <a:spLocks noGrp="1" noChangeArrowheads="1"/>
          </p:cNvSpPr>
          <p:nvPr>
            <p:ph type="title"/>
          </p:nvPr>
        </p:nvSpPr>
        <p:spPr>
          <a:xfrm>
            <a:off x="114016" y="274638"/>
            <a:ext cx="8572784" cy="1143000"/>
          </a:xfrm>
        </p:spPr>
        <p:txBody>
          <a:bodyPr anchor="t">
            <a:normAutofit/>
          </a:bodyPr>
          <a:lstStyle/>
          <a:p>
            <a:r>
              <a:rPr lang="ja-JP" altLang="en-US" sz="3200" dirty="0"/>
              <a:t>③テナント貸出しによる</a:t>
            </a:r>
            <a:br>
              <a:rPr lang="en-US" altLang="ja-JP" sz="3200" dirty="0"/>
            </a:br>
            <a:r>
              <a:rPr lang="ja-JP" altLang="en-US" sz="3200" dirty="0"/>
              <a:t>クラウドネイティブな基幹系機能提供</a:t>
            </a:r>
          </a:p>
        </p:txBody>
      </p:sp>
      <p:sp>
        <p:nvSpPr>
          <p:cNvPr id="37" name="雲 36"/>
          <p:cNvSpPr/>
          <p:nvPr/>
        </p:nvSpPr>
        <p:spPr>
          <a:xfrm rot="264048">
            <a:off x="403014" y="2868484"/>
            <a:ext cx="8449345" cy="2540771"/>
          </a:xfrm>
          <a:prstGeom prst="cloud">
            <a:avLst/>
          </a:prstGeom>
          <a:solidFill>
            <a:sysClr val="window" lastClr="FFFFFF">
              <a:lumMod val="95000"/>
            </a:sysClr>
          </a:solidFill>
          <a:ln w="25400" cap="flat" cmpd="sng" algn="ctr">
            <a:solidFill>
              <a:sysClr val="window" lastClr="FFFFFF">
                <a:lumMod val="50000"/>
              </a:sysClr>
            </a:solidFill>
            <a:prstDash val="solid"/>
          </a:ln>
          <a:effectLst/>
        </p:spPr>
        <p:txBody>
          <a:bodyPr rtlCol="0" anchor="ctr"/>
          <a:lstStyle/>
          <a:p>
            <a:pPr defTabSz="844083">
              <a:defRPr/>
            </a:pPr>
            <a:endParaRPr kumimoji="0" lang="ja-JP" altLang="en-US" sz="1662" kern="0" dirty="0" err="1">
              <a:solidFill>
                <a:prstClr val="white"/>
              </a:solidFill>
              <a:latin typeface="Calibri"/>
              <a:ea typeface="ＭＳ Ｐゴシック"/>
            </a:endParaRPr>
          </a:p>
        </p:txBody>
      </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701" y="3661441"/>
            <a:ext cx="1142263" cy="11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816" y="4095715"/>
            <a:ext cx="664689" cy="69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449" y="3799879"/>
            <a:ext cx="664689" cy="69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28" y="3868778"/>
            <a:ext cx="664689" cy="69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正方形/長方形 41"/>
          <p:cNvSpPr/>
          <p:nvPr/>
        </p:nvSpPr>
        <p:spPr>
          <a:xfrm>
            <a:off x="3814576" y="5888939"/>
            <a:ext cx="1395847" cy="39830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285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844083">
              <a:defRPr/>
            </a:pPr>
            <a:r>
              <a:rPr kumimoji="0" lang="en-US" altLang="ja-JP" sz="1662" kern="0" dirty="0">
                <a:solidFill>
                  <a:prstClr val="black"/>
                </a:solidFill>
                <a:latin typeface="Meiryo UI" panose="020B0604030504040204" pitchFamily="50" charset="-128"/>
                <a:ea typeface="Meiryo UI" panose="020B0604030504040204" pitchFamily="50" charset="-128"/>
              </a:rPr>
              <a:t>A</a:t>
            </a:r>
            <a:r>
              <a:rPr kumimoji="0" lang="ja-JP" altLang="en-US" sz="1662" kern="0" dirty="0">
                <a:solidFill>
                  <a:prstClr val="black"/>
                </a:solidFill>
                <a:latin typeface="Meiryo UI" panose="020B0604030504040204" pitchFamily="50" charset="-128"/>
                <a:ea typeface="Meiryo UI" panose="020B0604030504040204" pitchFamily="50" charset="-128"/>
              </a:rPr>
              <a:t>パートナー</a:t>
            </a:r>
          </a:p>
        </p:txBody>
      </p:sp>
      <p:sp>
        <p:nvSpPr>
          <p:cNvPr id="43" name="正方形/長方形 42"/>
          <p:cNvSpPr/>
          <p:nvPr/>
        </p:nvSpPr>
        <p:spPr>
          <a:xfrm>
            <a:off x="5440045" y="5888939"/>
            <a:ext cx="1395847" cy="39830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2857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844083">
              <a:defRPr/>
            </a:pPr>
            <a:r>
              <a:rPr kumimoji="0" lang="en-US" altLang="ja-JP" sz="1662" kern="0" dirty="0">
                <a:solidFill>
                  <a:prstClr val="black"/>
                </a:solidFill>
                <a:latin typeface="Meiryo UI" panose="020B0604030504040204" pitchFamily="50" charset="-128"/>
                <a:ea typeface="Meiryo UI" panose="020B0604030504040204" pitchFamily="50" charset="-128"/>
              </a:rPr>
              <a:t>B</a:t>
            </a:r>
            <a:r>
              <a:rPr kumimoji="0" lang="ja-JP" altLang="en-US" sz="1662" kern="0" dirty="0">
                <a:solidFill>
                  <a:prstClr val="black"/>
                </a:solidFill>
                <a:latin typeface="Meiryo UI" panose="020B0604030504040204" pitchFamily="50" charset="-128"/>
                <a:ea typeface="Meiryo UI" panose="020B0604030504040204" pitchFamily="50" charset="-128"/>
              </a:rPr>
              <a:t>株式会社</a:t>
            </a:r>
          </a:p>
        </p:txBody>
      </p:sp>
      <p:sp>
        <p:nvSpPr>
          <p:cNvPr id="44" name="正方形/長方形 43"/>
          <p:cNvSpPr/>
          <p:nvPr/>
        </p:nvSpPr>
        <p:spPr>
          <a:xfrm>
            <a:off x="7002441" y="5888939"/>
            <a:ext cx="1395847" cy="398304"/>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2857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844083">
              <a:defRPr/>
            </a:pPr>
            <a:r>
              <a:rPr kumimoji="0" lang="en-US" altLang="ja-JP" sz="1662" kern="0" dirty="0">
                <a:solidFill>
                  <a:prstClr val="black"/>
                </a:solidFill>
                <a:latin typeface="Meiryo UI" panose="020B0604030504040204" pitchFamily="50" charset="-128"/>
                <a:ea typeface="Meiryo UI" panose="020B0604030504040204" pitchFamily="50" charset="-128"/>
              </a:rPr>
              <a:t>C</a:t>
            </a:r>
            <a:r>
              <a:rPr kumimoji="0" lang="ja-JP" altLang="en-US" sz="1662" kern="0" dirty="0">
                <a:solidFill>
                  <a:prstClr val="black"/>
                </a:solidFill>
                <a:latin typeface="Meiryo UI" panose="020B0604030504040204" pitchFamily="50" charset="-128"/>
                <a:ea typeface="Meiryo UI" panose="020B0604030504040204" pitchFamily="50" charset="-128"/>
              </a:rPr>
              <a:t>商事</a:t>
            </a:r>
          </a:p>
        </p:txBody>
      </p:sp>
      <p:sp>
        <p:nvSpPr>
          <p:cNvPr id="45" name="角丸四角形 44"/>
          <p:cNvSpPr/>
          <p:nvPr/>
        </p:nvSpPr>
        <p:spPr>
          <a:xfrm>
            <a:off x="114016" y="1285176"/>
            <a:ext cx="9029984" cy="1292545"/>
          </a:xfrm>
          <a:prstGeom prst="roundRect">
            <a:avLst>
              <a:gd name="adj" fmla="val 8527"/>
            </a:avLst>
          </a:prstGeom>
          <a:solidFill>
            <a:srgbClr val="FFFFCC"/>
          </a:solidFill>
          <a:ln w="12700" cap="flat" cmpd="sng" algn="ctr">
            <a:solidFill>
              <a:srgbClr val="000000"/>
            </a:solidFill>
            <a:prstDash val="solid"/>
          </a:ln>
          <a:effectLst/>
        </p:spPr>
        <p:txBody>
          <a:bodyPr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自社テナントと同一テナントを別事業者へ提供することが可能となります。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・テナント間の情報は</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完全に独立</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しており、テナント毎に商品カタログ管理、顧客管理、契約管理が行われます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利用企業がテナントのオーナー</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（テナント管理者）となり、テナント内の設定、運用など管理業務を自由に行えます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・テナント追加は</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いつでも</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可能です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・提供する機能を制限することも可能です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矢印コネクタ 45"/>
          <p:cNvCxnSpPr>
            <a:stCxn id="42" idx="0"/>
            <a:endCxn id="39" idx="2"/>
          </p:cNvCxnSpPr>
          <p:nvPr/>
        </p:nvCxnSpPr>
        <p:spPr>
          <a:xfrm flipV="1">
            <a:off x="4512499" y="4793917"/>
            <a:ext cx="850662" cy="1095022"/>
          </a:xfrm>
          <a:prstGeom prst="straightConnector1">
            <a:avLst/>
          </a:prstGeom>
          <a:noFill/>
          <a:ln w="38100" cap="flat" cmpd="sng" algn="ctr">
            <a:solidFill>
              <a:sysClr val="windowText" lastClr="000000">
                <a:lumMod val="50000"/>
                <a:lumOff val="50000"/>
              </a:sysClr>
            </a:solidFill>
            <a:prstDash val="solid"/>
            <a:tailEnd type="arrow"/>
          </a:ln>
          <a:effectLst/>
        </p:spPr>
      </p:cxnSp>
      <p:cxnSp>
        <p:nvCxnSpPr>
          <p:cNvPr id="47" name="直線矢印コネクタ 46"/>
          <p:cNvCxnSpPr>
            <a:stCxn id="43" idx="0"/>
            <a:endCxn id="40" idx="2"/>
          </p:cNvCxnSpPr>
          <p:nvPr/>
        </p:nvCxnSpPr>
        <p:spPr>
          <a:xfrm flipV="1">
            <a:off x="6137969" y="4498081"/>
            <a:ext cx="501825" cy="1390858"/>
          </a:xfrm>
          <a:prstGeom prst="straightConnector1">
            <a:avLst/>
          </a:prstGeom>
          <a:noFill/>
          <a:ln w="38100" cap="flat" cmpd="sng" algn="ctr">
            <a:solidFill>
              <a:sysClr val="windowText" lastClr="000000">
                <a:lumMod val="50000"/>
                <a:lumOff val="50000"/>
              </a:sysClr>
            </a:solidFill>
            <a:prstDash val="solid"/>
            <a:tailEnd type="arrow"/>
          </a:ln>
          <a:effectLst/>
        </p:spPr>
      </p:cxnSp>
      <p:cxnSp>
        <p:nvCxnSpPr>
          <p:cNvPr id="48" name="直線矢印コネクタ 47"/>
          <p:cNvCxnSpPr>
            <a:stCxn id="44" idx="0"/>
            <a:endCxn id="41" idx="2"/>
          </p:cNvCxnSpPr>
          <p:nvPr/>
        </p:nvCxnSpPr>
        <p:spPr>
          <a:xfrm flipV="1">
            <a:off x="7700365" y="4566980"/>
            <a:ext cx="168107" cy="1321959"/>
          </a:xfrm>
          <a:prstGeom prst="straightConnector1">
            <a:avLst/>
          </a:prstGeom>
          <a:noFill/>
          <a:ln w="38100" cap="flat" cmpd="sng" algn="ctr">
            <a:solidFill>
              <a:sysClr val="windowText" lastClr="000000">
                <a:lumMod val="50000"/>
                <a:lumOff val="50000"/>
              </a:sysClr>
            </a:solidFill>
            <a:prstDash val="solid"/>
            <a:tailEnd type="arrow"/>
          </a:ln>
          <a:effectLst/>
        </p:spPr>
      </p:cxnSp>
      <p:sp>
        <p:nvSpPr>
          <p:cNvPr id="49" name="テキスト ボックス 48"/>
          <p:cNvSpPr txBox="1"/>
          <p:nvPr/>
        </p:nvSpPr>
        <p:spPr>
          <a:xfrm>
            <a:off x="5210423" y="4885485"/>
            <a:ext cx="1430736" cy="348109"/>
          </a:xfrm>
          <a:prstGeom prst="rect">
            <a:avLst/>
          </a:prstGeom>
          <a:noFill/>
        </p:spPr>
        <p:txBody>
          <a:bodyPr wrap="square" rtlCol="0">
            <a:spAutoFit/>
          </a:bodyPr>
          <a:lstStyle/>
          <a:p>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562064" y="4610363"/>
            <a:ext cx="598220" cy="603883"/>
          </a:xfrm>
          <a:prstGeom prst="rect">
            <a:avLst/>
          </a:prstGeom>
          <a:noFill/>
        </p:spPr>
        <p:txBody>
          <a:bodyPr wrap="square" rtlCol="0">
            <a:spAutoFit/>
          </a:bodyPr>
          <a:lstStyle/>
          <a:p>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a:t>
            </a:r>
          </a:p>
        </p:txBody>
      </p:sp>
      <p:sp>
        <p:nvSpPr>
          <p:cNvPr id="51" name="テキスト ボックス 50"/>
          <p:cNvSpPr txBox="1"/>
          <p:nvPr/>
        </p:nvSpPr>
        <p:spPr>
          <a:xfrm>
            <a:off x="7762597" y="4691945"/>
            <a:ext cx="598220" cy="603883"/>
          </a:xfrm>
          <a:prstGeom prst="rect">
            <a:avLst/>
          </a:prstGeom>
          <a:noFill/>
        </p:spPr>
        <p:txBody>
          <a:bodyPr wrap="square" rtlCol="0">
            <a:spAutoFit/>
          </a:bodyPr>
          <a:lstStyle/>
          <a:p>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a:t>
            </a:r>
          </a:p>
        </p:txBody>
      </p:sp>
      <p:sp>
        <p:nvSpPr>
          <p:cNvPr id="52" name="テキスト ボックス 51"/>
          <p:cNvSpPr txBox="1"/>
          <p:nvPr/>
        </p:nvSpPr>
        <p:spPr>
          <a:xfrm>
            <a:off x="4909659" y="3713197"/>
            <a:ext cx="1731500" cy="560923"/>
          </a:xfrm>
          <a:prstGeom prst="rect">
            <a:avLst/>
          </a:prstGeom>
          <a:noFill/>
        </p:spPr>
        <p:txBody>
          <a:bodyPr wrap="square" rtlCol="0">
            <a:spAutoFit/>
          </a:bodyPr>
          <a:lstStyle/>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テナント</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p>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管理者</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6067851" y="3430576"/>
            <a:ext cx="1529346" cy="404726"/>
          </a:xfrm>
          <a:prstGeom prst="rect">
            <a:avLst/>
          </a:prstGeom>
          <a:noFill/>
        </p:spPr>
        <p:txBody>
          <a:bodyPr wrap="square" rtlCol="0">
            <a:spAutoFit/>
          </a:bodyPr>
          <a:lstStyle/>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テナント</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p>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管理者</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a:t>
            </a:r>
          </a:p>
        </p:txBody>
      </p:sp>
      <p:sp>
        <p:nvSpPr>
          <p:cNvPr id="54" name="テキスト ボックス 53"/>
          <p:cNvSpPr txBox="1"/>
          <p:nvPr/>
        </p:nvSpPr>
        <p:spPr>
          <a:xfrm>
            <a:off x="7467724" y="3524464"/>
            <a:ext cx="1329378" cy="404726"/>
          </a:xfrm>
          <a:prstGeom prst="rect">
            <a:avLst/>
          </a:prstGeom>
          <a:noFill/>
        </p:spPr>
        <p:txBody>
          <a:bodyPr wrap="square" rtlCol="0">
            <a:spAutoFit/>
          </a:bodyPr>
          <a:lstStyle/>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テナント</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p>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管理者</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商事</a:t>
            </a:r>
          </a:p>
        </p:txBody>
      </p:sp>
      <p:sp>
        <p:nvSpPr>
          <p:cNvPr id="55" name="テキスト ボックス 54"/>
          <p:cNvSpPr txBox="1"/>
          <p:nvPr/>
        </p:nvSpPr>
        <p:spPr>
          <a:xfrm>
            <a:off x="3375559" y="3423696"/>
            <a:ext cx="1341480" cy="248530"/>
          </a:xfrm>
          <a:prstGeom prst="rect">
            <a:avLst/>
          </a:prstGeom>
          <a:noFill/>
        </p:spPr>
        <p:txBody>
          <a:bodyPr wrap="square" rtlCol="0">
            <a:spAutoFit/>
          </a:bodyPr>
          <a:lstStyle/>
          <a:p>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自社利用テナント</a:t>
            </a:r>
          </a:p>
        </p:txBody>
      </p:sp>
      <p:sp>
        <p:nvSpPr>
          <p:cNvPr id="56" name="テキスト ボックス 55"/>
          <p:cNvSpPr txBox="1"/>
          <p:nvPr/>
        </p:nvSpPr>
        <p:spPr>
          <a:xfrm>
            <a:off x="2079107" y="2577722"/>
            <a:ext cx="6384136" cy="348109"/>
          </a:xfrm>
          <a:prstGeom prst="rect">
            <a:avLst/>
          </a:prstGeom>
          <a:noFill/>
        </p:spPr>
        <p:txBody>
          <a:bodyPr wrap="square" rtlCol="0">
            <a:spAutoFit/>
          </a:bodyPr>
          <a:lstStyle/>
          <a:p>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クラウド型フルフィルメントサービスを用いたクラウドネイティブな機能提供</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85" y="2791381"/>
            <a:ext cx="911549" cy="518240"/>
          </a:xfrm>
          <a:prstGeom prst="rect">
            <a:avLst/>
          </a:prstGeom>
          <a:solidFill>
            <a:sysClr val="window" lastClr="FFFFFF">
              <a:lumMod val="95000"/>
            </a:sysClr>
          </a:solidFill>
          <a:ln>
            <a:solidFill>
              <a:sysClr val="window" lastClr="FFFFFF">
                <a:lumMod val="50000"/>
              </a:sysClr>
            </a:solidFill>
          </a:ln>
        </p:spPr>
      </p:pic>
      <p:sp>
        <p:nvSpPr>
          <p:cNvPr id="60" name="正方形/長方形 59"/>
          <p:cNvSpPr/>
          <p:nvPr/>
        </p:nvSpPr>
        <p:spPr>
          <a:xfrm>
            <a:off x="998758" y="3373210"/>
            <a:ext cx="2315057" cy="603883"/>
          </a:xfrm>
          <a:prstGeom prst="rect">
            <a:avLst/>
          </a:prstGeom>
        </p:spPr>
        <p:txBody>
          <a:bodyPr wrap="none">
            <a:spAutoFit/>
          </a:bodyPr>
          <a:lstStyle/>
          <a:p>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クラウドの管理は</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SI</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(CW)</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を想定</a:t>
            </a:r>
            <a:endPar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円柱 60"/>
          <p:cNvSpPr/>
          <p:nvPr/>
        </p:nvSpPr>
        <p:spPr>
          <a:xfrm>
            <a:off x="1479394" y="3935021"/>
            <a:ext cx="595865" cy="462886"/>
          </a:xfrm>
          <a:prstGeom prst="can">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844083">
              <a:defRPr/>
            </a:pPr>
            <a:endParaRPr kumimoji="0" lang="ja-JP" altLang="en-US" sz="1662" kern="0" dirty="0" err="1">
              <a:solidFill>
                <a:prstClr val="white"/>
              </a:solidFill>
              <a:latin typeface="Calibri"/>
              <a:ea typeface="ＭＳ Ｐゴシック"/>
            </a:endParaRPr>
          </a:p>
        </p:txBody>
      </p:sp>
      <p:sp>
        <p:nvSpPr>
          <p:cNvPr id="62" name="直方体 61"/>
          <p:cNvSpPr/>
          <p:nvPr/>
        </p:nvSpPr>
        <p:spPr>
          <a:xfrm>
            <a:off x="2179119" y="3959759"/>
            <a:ext cx="401756" cy="442665"/>
          </a:xfrm>
          <a:prstGeom prst="cube">
            <a:avLst>
              <a:gd name="adj" fmla="val 1381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844083">
              <a:defRPr/>
            </a:pPr>
            <a:endParaRPr kumimoji="0" lang="ja-JP" altLang="en-US" sz="1662" kern="0" dirty="0" err="1">
              <a:solidFill>
                <a:prstClr val="white"/>
              </a:solidFill>
              <a:latin typeface="Calibri"/>
              <a:ea typeface="ＭＳ Ｐゴシック"/>
            </a:endParaRPr>
          </a:p>
        </p:txBody>
      </p:sp>
      <p:sp>
        <p:nvSpPr>
          <p:cNvPr id="63" name="円/楕円 62"/>
          <p:cNvSpPr/>
          <p:nvPr/>
        </p:nvSpPr>
        <p:spPr>
          <a:xfrm>
            <a:off x="2321759" y="4494367"/>
            <a:ext cx="43382" cy="43382"/>
          </a:xfrm>
          <a:prstGeom prst="ellipse">
            <a:avLst/>
          </a:prstGeom>
          <a:solidFill>
            <a:srgbClr val="4F81BD"/>
          </a:solidFill>
          <a:ln w="25400" cap="flat" cmpd="sng" algn="ctr">
            <a:solidFill>
              <a:sysClr val="windowText" lastClr="000000"/>
            </a:solidFill>
            <a:prstDash val="solid"/>
          </a:ln>
          <a:effectLst/>
        </p:spPr>
        <p:txBody>
          <a:bodyPr rtlCol="0" anchor="ctr"/>
          <a:lstStyle/>
          <a:p>
            <a:pPr defTabSz="844083">
              <a:defRPr/>
            </a:pPr>
            <a:endParaRPr kumimoji="0" lang="ja-JP" altLang="en-US" sz="1662" kern="0" dirty="0" err="1">
              <a:solidFill>
                <a:prstClr val="white"/>
              </a:solidFill>
              <a:latin typeface="Calibri"/>
              <a:ea typeface="ＭＳ Ｐゴシック"/>
            </a:endParaRPr>
          </a:p>
        </p:txBody>
      </p:sp>
      <p:cxnSp>
        <p:nvCxnSpPr>
          <p:cNvPr id="64" name="直線コネクタ 63"/>
          <p:cNvCxnSpPr>
            <a:stCxn id="63" idx="0"/>
            <a:endCxn id="62" idx="3"/>
          </p:cNvCxnSpPr>
          <p:nvPr/>
        </p:nvCxnSpPr>
        <p:spPr>
          <a:xfrm flipV="1">
            <a:off x="2343450" y="4402424"/>
            <a:ext cx="8798" cy="91942"/>
          </a:xfrm>
          <a:prstGeom prst="line">
            <a:avLst/>
          </a:prstGeom>
          <a:noFill/>
          <a:ln w="9525" cap="flat" cmpd="sng" algn="ctr">
            <a:solidFill>
              <a:sysClr val="windowText" lastClr="000000"/>
            </a:solidFill>
            <a:prstDash val="solid"/>
          </a:ln>
          <a:effectLst/>
        </p:spPr>
      </p:cxnSp>
      <p:cxnSp>
        <p:nvCxnSpPr>
          <p:cNvPr id="65" name="直線コネクタ 64"/>
          <p:cNvCxnSpPr>
            <a:stCxn id="61" idx="3"/>
            <a:endCxn id="66" idx="0"/>
          </p:cNvCxnSpPr>
          <p:nvPr/>
        </p:nvCxnSpPr>
        <p:spPr>
          <a:xfrm flipH="1">
            <a:off x="1775416" y="4397907"/>
            <a:ext cx="1911" cy="96460"/>
          </a:xfrm>
          <a:prstGeom prst="line">
            <a:avLst/>
          </a:prstGeom>
          <a:noFill/>
          <a:ln w="9525" cap="flat" cmpd="sng" algn="ctr">
            <a:solidFill>
              <a:sysClr val="windowText" lastClr="000000"/>
            </a:solidFill>
            <a:prstDash val="solid"/>
          </a:ln>
          <a:effectLst/>
        </p:spPr>
      </p:cxnSp>
      <p:sp>
        <p:nvSpPr>
          <p:cNvPr id="66" name="円/楕円 65"/>
          <p:cNvSpPr/>
          <p:nvPr/>
        </p:nvSpPr>
        <p:spPr>
          <a:xfrm>
            <a:off x="1753725" y="4494367"/>
            <a:ext cx="43382" cy="43382"/>
          </a:xfrm>
          <a:prstGeom prst="ellipse">
            <a:avLst/>
          </a:prstGeom>
          <a:solidFill>
            <a:srgbClr val="4F81BD"/>
          </a:solidFill>
          <a:ln w="25400" cap="flat" cmpd="sng" algn="ctr">
            <a:solidFill>
              <a:sysClr val="windowText" lastClr="000000"/>
            </a:solidFill>
            <a:prstDash val="solid"/>
          </a:ln>
          <a:effectLst/>
        </p:spPr>
        <p:txBody>
          <a:bodyPr rtlCol="0" anchor="ctr"/>
          <a:lstStyle/>
          <a:p>
            <a:pPr defTabSz="844083">
              <a:defRPr/>
            </a:pPr>
            <a:endParaRPr kumimoji="0" lang="ja-JP" altLang="en-US" sz="1662" kern="0" dirty="0" err="1">
              <a:solidFill>
                <a:prstClr val="white"/>
              </a:solidFill>
              <a:latin typeface="Calibri"/>
              <a:ea typeface="ＭＳ Ｐゴシック"/>
            </a:endParaRPr>
          </a:p>
        </p:txBody>
      </p:sp>
      <p:cxnSp>
        <p:nvCxnSpPr>
          <p:cNvPr id="67" name="直線コネクタ 66"/>
          <p:cNvCxnSpPr/>
          <p:nvPr/>
        </p:nvCxnSpPr>
        <p:spPr>
          <a:xfrm>
            <a:off x="1399610" y="4516057"/>
            <a:ext cx="1493087" cy="0"/>
          </a:xfrm>
          <a:prstGeom prst="line">
            <a:avLst/>
          </a:prstGeom>
          <a:noFill/>
          <a:ln w="9525" cap="flat" cmpd="sng" algn="ctr">
            <a:solidFill>
              <a:sysClr val="windowText" lastClr="000000"/>
            </a:solidFill>
            <a:prstDash val="solid"/>
          </a:ln>
          <a:effectLst/>
        </p:spPr>
      </p:cxnSp>
      <p:sp>
        <p:nvSpPr>
          <p:cNvPr id="68" name="正方形/長方形 67"/>
          <p:cNvSpPr/>
          <p:nvPr/>
        </p:nvSpPr>
        <p:spPr>
          <a:xfrm>
            <a:off x="701686" y="4479534"/>
            <a:ext cx="2563522" cy="276999"/>
          </a:xfrm>
          <a:prstGeom prst="rect">
            <a:avLst/>
          </a:prstGeom>
        </p:spPr>
        <p:txBody>
          <a:bodyPr wrap="non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単一の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DB</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アプリケーションで実現可能</a:t>
            </a:r>
          </a:p>
        </p:txBody>
      </p:sp>
    </p:spTree>
    <p:extLst>
      <p:ext uri="{BB962C8B-B14F-4D97-AF65-F5344CB8AC3E}">
        <p14:creationId xmlns:p14="http://schemas.microsoft.com/office/powerpoint/2010/main" val="4189362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右矢印 9223"/>
          <p:cNvSpPr/>
          <p:nvPr/>
        </p:nvSpPr>
        <p:spPr bwMode="auto">
          <a:xfrm>
            <a:off x="5896572" y="3359194"/>
            <a:ext cx="1046135" cy="1079651"/>
          </a:xfrm>
          <a:prstGeom prst="rightArrow">
            <a:avLst>
              <a:gd name="adj1" fmla="val 69138"/>
              <a:gd name="adj2" fmla="val 50000"/>
            </a:avLst>
          </a:prstGeom>
          <a:solidFill>
            <a:srgbClr val="D2F0FA"/>
          </a:solidFill>
          <a:ln w="9525" cap="flat" cmpd="sng" algn="ctr">
            <a:solidFill>
              <a:srgbClr val="0E53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077" tIns="9969" rIns="83077" bIns="43200" numCol="1" rtlCol="0" anchor="ctr" anchorCtr="0" compatLnSpc="1">
            <a:prstTxWarp prst="textNoShape">
              <a:avLst/>
            </a:prstTxWarp>
          </a:bodyPr>
          <a:lstStyle/>
          <a:p>
            <a:pPr algn="ctr" defTabSz="844083" fontAlgn="base">
              <a:lnSpc>
                <a:spcPct val="110000"/>
              </a:lnSpc>
              <a:spcBef>
                <a:spcPct val="30000"/>
              </a:spcBef>
              <a:spcAft>
                <a:spcPct val="0"/>
              </a:spcAft>
            </a:pPr>
            <a:endParaRPr lang="ja-JP" altLang="en-US" sz="1108">
              <a:latin typeface="ＭＳ Ｐゴシック" charset="-128"/>
              <a:ea typeface="ＭＳ Ｐゴシック" charset="-128"/>
            </a:endParaRPr>
          </a:p>
        </p:txBody>
      </p:sp>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26</a:t>
            </a:fld>
            <a:endParaRPr lang="en-US" altLang="ja-JP" sz="923"/>
          </a:p>
        </p:txBody>
      </p:sp>
      <p:sp>
        <p:nvSpPr>
          <p:cNvPr id="9219" name="Rectangle 332"/>
          <p:cNvSpPr>
            <a:spLocks noGrp="1" noChangeArrowheads="1"/>
          </p:cNvSpPr>
          <p:nvPr>
            <p:ph type="title"/>
          </p:nvPr>
        </p:nvSpPr>
        <p:spPr/>
        <p:txBody>
          <a:bodyPr anchor="t">
            <a:normAutofit/>
          </a:bodyPr>
          <a:lstStyle/>
          <a:p>
            <a:r>
              <a:rPr lang="ja-JP" altLang="en-US" sz="3200" dirty="0"/>
              <a:t>④テナント間の卸のエコシステム</a:t>
            </a:r>
          </a:p>
        </p:txBody>
      </p:sp>
      <p:sp>
        <p:nvSpPr>
          <p:cNvPr id="5" name="正方形/長方形 4"/>
          <p:cNvSpPr/>
          <p:nvPr/>
        </p:nvSpPr>
        <p:spPr>
          <a:xfrm>
            <a:off x="7907453" y="1739679"/>
            <a:ext cx="1139162" cy="2419731"/>
          </a:xfrm>
          <a:prstGeom prst="rect">
            <a:avLst/>
          </a:prstGeom>
          <a:solidFill>
            <a:schemeClr val="bg1">
              <a:lumMod val="95000"/>
            </a:schemeClr>
          </a:solidFill>
          <a:ln w="12700" cap="flat" cmpd="sng" algn="ctr">
            <a:solidFill>
              <a:sysClr val="windowText" lastClr="000000"/>
            </a:solidFill>
            <a:prstDash val="sysDash"/>
            <a:miter lim="800000"/>
          </a:ln>
          <a:effectLst/>
        </p:spPr>
        <p:txBody>
          <a:bodyPr rtlCol="0" anchor="ctr"/>
          <a:lstStyle/>
          <a:p>
            <a:pPr algn="ctr"/>
            <a:endParaRPr kumimoji="0" lang="ja-JP" altLang="en-US" sz="1662"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918200" y="4261400"/>
            <a:ext cx="1130664" cy="2200672"/>
          </a:xfrm>
          <a:prstGeom prst="rect">
            <a:avLst/>
          </a:prstGeom>
          <a:solidFill>
            <a:schemeClr val="bg1">
              <a:lumMod val="95000"/>
            </a:schemeClr>
          </a:solidFill>
          <a:ln w="12700" cap="flat" cmpd="sng" algn="ctr">
            <a:solidFill>
              <a:sysClr val="windowText" lastClr="000000"/>
            </a:solidFill>
            <a:prstDash val="sysDash"/>
            <a:miter lim="800000"/>
          </a:ln>
          <a:effectLst/>
        </p:spPr>
        <p:txBody>
          <a:bodyPr rtlCol="0" anchor="ctr"/>
          <a:lstStyle/>
          <a:p>
            <a:pPr algn="ctr"/>
            <a:endParaRPr kumimoji="0" lang="ja-JP" altLang="en-US" sz="1662"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210124" y="1746414"/>
            <a:ext cx="621888" cy="2418897"/>
          </a:xfrm>
          <a:prstGeom prst="rect">
            <a:avLst/>
          </a:prstGeom>
          <a:solidFill>
            <a:schemeClr val="bg1">
              <a:lumMod val="95000"/>
            </a:schemeClr>
          </a:solidFill>
          <a:ln w="12700" cap="flat" cmpd="sng" algn="ctr">
            <a:solidFill>
              <a:sysClr val="windowText" lastClr="000000"/>
            </a:solidFill>
            <a:prstDash val="sysDash"/>
            <a:miter lim="800000"/>
          </a:ln>
          <a:effectLst/>
        </p:spPr>
        <p:txBody>
          <a:bodyPr rtlCol="0" anchor="ctr"/>
          <a:lstStyle/>
          <a:p>
            <a:pPr algn="ctr"/>
            <a:endParaRPr kumimoji="0" lang="ja-JP" altLang="en-US" sz="1662"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634864" y="4257538"/>
            <a:ext cx="1202476" cy="2204536"/>
          </a:xfrm>
          <a:prstGeom prst="rect">
            <a:avLst/>
          </a:prstGeom>
          <a:solidFill>
            <a:schemeClr val="bg1">
              <a:lumMod val="95000"/>
            </a:schemeClr>
          </a:solidFill>
          <a:ln w="12700" cap="flat" cmpd="sng" algn="ctr">
            <a:solidFill>
              <a:sysClr val="windowText" lastClr="000000"/>
            </a:solidFill>
            <a:prstDash val="sysDash"/>
            <a:miter lim="800000"/>
          </a:ln>
          <a:effectLst/>
        </p:spPr>
        <p:txBody>
          <a:bodyPr rtlCol="0" anchor="ctr"/>
          <a:lstStyle/>
          <a:p>
            <a:pPr algn="ctr"/>
            <a:endParaRPr kumimoji="0" lang="ja-JP" altLang="en-US" sz="166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7">
            <a:extLst>
              <a:ext uri="{FF2B5EF4-FFF2-40B4-BE49-F238E27FC236}">
                <a16:creationId xmlns:a16="http://schemas.microsoft.com/office/drawing/2014/main" id="{606726DC-7795-427B-B320-3997BF349773}"/>
              </a:ext>
            </a:extLst>
          </p:cNvPr>
          <p:cNvSpPr/>
          <p:nvPr/>
        </p:nvSpPr>
        <p:spPr>
          <a:xfrm>
            <a:off x="2658713" y="1638655"/>
            <a:ext cx="3128947" cy="5113883"/>
          </a:xfrm>
          <a:prstGeom prst="rect">
            <a:avLst/>
          </a:prstGeom>
          <a:solidFill>
            <a:schemeClr val="bg1">
              <a:lumMod val="95000"/>
            </a:schemeClr>
          </a:solidFill>
          <a:ln w="12700" cap="flat" cmpd="sng" algn="ctr">
            <a:solidFill>
              <a:sysClr val="windowText" lastClr="000000"/>
            </a:solidFill>
            <a:prstDash val="sysDash"/>
            <a:miter lim="800000"/>
          </a:ln>
          <a:effectLst/>
        </p:spPr>
        <p:txBody>
          <a:bodyPr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endParaRPr kumimoji="0" lang="en-US" sz="1662"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043607" y="4731458"/>
            <a:ext cx="2624101" cy="1257574"/>
          </a:xfrm>
          <a:prstGeom prst="rect">
            <a:avLst/>
          </a:prstGeom>
        </p:spPr>
        <p:style>
          <a:lnRef idx="1">
            <a:schemeClr val="dk1"/>
          </a:lnRef>
          <a:fillRef idx="2">
            <a:schemeClr val="dk1"/>
          </a:fillRef>
          <a:effectRef idx="1">
            <a:schemeClr val="dk1"/>
          </a:effectRef>
          <a:fontRef idx="minor">
            <a:schemeClr val="dk1"/>
          </a:fontRef>
        </p:style>
        <p:txBody>
          <a:bodyPr lIns="33231" rIns="0" rtlCol="0" anchor="t"/>
          <a:lstStyle/>
          <a:p>
            <a:pPr algn="l"/>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右図の実現イメージ：</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サービスベンチャーの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と自社の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サービスを利用した見守りサービスを作成する。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・同じサービスを自治体に卸し、住民サービスとして提供する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14016" y="1009626"/>
            <a:ext cx="8888894" cy="542528"/>
          </a:xfrm>
          <a:prstGeom prst="roundRect">
            <a:avLst>
              <a:gd name="adj" fmla="val 8527"/>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②の社外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のモデルと③のテナント貸出しの機能を組み合わせることで、パートナー社同士の卸のバリューチェーンの構築ができます。さらに、テナントの柔軟な追加、挿入、削除が行えるため、</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B2B2X</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モデルへの柔軟な適用が可能となります。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626">
            <a:extLst>
              <a:ext uri="{FF2B5EF4-FFF2-40B4-BE49-F238E27FC236}">
                <a16:creationId xmlns:a16="http://schemas.microsoft.com/office/drawing/2014/main" id="{2A83CDD1-0A49-4944-8B54-81C760EF4E94}"/>
              </a:ext>
            </a:extLst>
          </p:cNvPr>
          <p:cNvSpPr/>
          <p:nvPr/>
        </p:nvSpPr>
        <p:spPr>
          <a:xfrm>
            <a:off x="3565931" y="1816883"/>
            <a:ext cx="555929" cy="115975"/>
          </a:xfrm>
          <a:prstGeom prst="rect">
            <a:avLst/>
          </a:prstGeom>
          <a:noFill/>
          <a:ln w="12700" cap="flat" cmpd="sng" algn="ctr">
            <a:noFill/>
            <a:prstDash val="solid"/>
            <a:miter lim="800000"/>
          </a:ln>
          <a:effectLst/>
        </p:spPr>
        <p:txBody>
          <a:bodyPr l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ja-JP" altLang="en-US"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住民</a:t>
            </a:r>
            <a:endParaRPr kumimoji="0" lang="en-US"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9">
            <a:extLst>
              <a:ext uri="{FF2B5EF4-FFF2-40B4-BE49-F238E27FC236}">
                <a16:creationId xmlns:a16="http://schemas.microsoft.com/office/drawing/2014/main" id="{F41CD05A-4F4E-4562-989F-FB742E9E9453}"/>
              </a:ext>
            </a:extLst>
          </p:cNvPr>
          <p:cNvSpPr/>
          <p:nvPr/>
        </p:nvSpPr>
        <p:spPr>
          <a:xfrm>
            <a:off x="4105310" y="1996377"/>
            <a:ext cx="454230" cy="160286"/>
          </a:xfrm>
          <a:prstGeom prst="rect">
            <a:avLst/>
          </a:prstGeom>
          <a:solidFill>
            <a:sysClr val="window" lastClr="FFFFFF"/>
          </a:solidFill>
          <a:ln w="19050" cap="flat" cmpd="sng" algn="ctr">
            <a:solidFill>
              <a:schemeClr val="accent6">
                <a:lumMod val="60000"/>
                <a:lumOff val="40000"/>
              </a:schemeClr>
            </a:solidFill>
            <a:prstDash val="solid"/>
            <a:miter lim="800000"/>
          </a:ln>
          <a:effectLst/>
        </p:spPr>
        <p:txBody>
          <a:bodyPr rot="0" spcFirstLastPara="0" vert="horz" wrap="square" lIns="0" tIns="16881" rIns="0" bIns="42203" numCol="1" spcCol="0" rtlCol="0" fromWordArt="0" anchor="t" anchorCtr="0" forceAA="0" compatLnSpc="1">
            <a:prstTxWarp prst="textNoShape">
              <a:avLst/>
            </a:prstTxWarp>
            <a:no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Online</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89">
            <a:extLst>
              <a:ext uri="{FF2B5EF4-FFF2-40B4-BE49-F238E27FC236}">
                <a16:creationId xmlns:a16="http://schemas.microsoft.com/office/drawing/2014/main" id="{061B4800-6369-48D8-9A45-E518E58682AD}"/>
              </a:ext>
            </a:extLst>
          </p:cNvPr>
          <p:cNvSpPr/>
          <p:nvPr/>
        </p:nvSpPr>
        <p:spPr>
          <a:xfrm>
            <a:off x="4619049" y="1996377"/>
            <a:ext cx="454230" cy="160286"/>
          </a:xfrm>
          <a:prstGeom prst="rect">
            <a:avLst/>
          </a:prstGeom>
          <a:solidFill>
            <a:sysClr val="window" lastClr="FFFFFF"/>
          </a:solidFill>
          <a:ln w="19050" cap="flat" cmpd="sng" algn="ctr">
            <a:solidFill>
              <a:schemeClr val="accent6">
                <a:lumMod val="60000"/>
                <a:lumOff val="40000"/>
              </a:schemeClr>
            </a:solidFill>
            <a:prstDash val="solid"/>
            <a:miter lim="800000"/>
          </a:ln>
          <a:effectLst/>
        </p:spPr>
        <p:txBody>
          <a:bodyPr rot="0" spcFirstLastPara="0" vert="horz" wrap="square" lIns="0" tIns="16881" rIns="0" bIns="42203" numCol="1" spcCol="0" rtlCol="0" fromWordArt="0" anchor="t" anchorCtr="0" forceAA="0" compatLnSpc="1">
            <a:prstTxWarp prst="textNoShape">
              <a:avLst/>
            </a:prstTxWarp>
            <a:no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Telesales</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590">
            <a:extLst>
              <a:ext uri="{FF2B5EF4-FFF2-40B4-BE49-F238E27FC236}">
                <a16:creationId xmlns:a16="http://schemas.microsoft.com/office/drawing/2014/main" id="{64857298-BF3F-45B6-9740-B2F43165D355}"/>
              </a:ext>
            </a:extLst>
          </p:cNvPr>
          <p:cNvSpPr/>
          <p:nvPr/>
        </p:nvSpPr>
        <p:spPr>
          <a:xfrm>
            <a:off x="5132790" y="1996377"/>
            <a:ext cx="454230" cy="160286"/>
          </a:xfrm>
          <a:prstGeom prst="rect">
            <a:avLst/>
          </a:prstGeom>
          <a:solidFill>
            <a:sysClr val="window" lastClr="FFFFFF"/>
          </a:solidFill>
          <a:ln w="19050" cap="flat" cmpd="sng" algn="ctr">
            <a:solidFill>
              <a:schemeClr val="accent6">
                <a:lumMod val="60000"/>
                <a:lumOff val="40000"/>
              </a:schemeClr>
            </a:solidFill>
            <a:prstDash val="solid"/>
            <a:miter lim="800000"/>
          </a:ln>
          <a:effectLst/>
        </p:spPr>
        <p:txBody>
          <a:bodyPr lIns="0" tIns="16881" rIns="0" rtlCol="0" anchor="t"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Call center</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1">
            <a:extLst>
              <a:ext uri="{FF2B5EF4-FFF2-40B4-BE49-F238E27FC236}">
                <a16:creationId xmlns:a16="http://schemas.microsoft.com/office/drawing/2014/main" id="{4053C754-A4E1-49B5-9AB8-CD8929C411C7}"/>
              </a:ext>
            </a:extLst>
          </p:cNvPr>
          <p:cNvSpPr/>
          <p:nvPr/>
        </p:nvSpPr>
        <p:spPr>
          <a:xfrm>
            <a:off x="4042147" y="2080169"/>
            <a:ext cx="1605881" cy="1445243"/>
          </a:xfrm>
          <a:prstGeom prst="rect">
            <a:avLst/>
          </a:prstGeom>
          <a:solidFill>
            <a:sysClr val="window" lastClr="FFFFFF"/>
          </a:solidFill>
          <a:ln w="19050" cap="flat" cmpd="sng" algn="ctr">
            <a:solidFill>
              <a:schemeClr val="accent6">
                <a:lumMod val="60000"/>
                <a:lumOff val="40000"/>
              </a:schemeClr>
            </a:solidFill>
            <a:prstDash val="solid"/>
            <a:miter lim="800000"/>
          </a:ln>
          <a:effectLst/>
        </p:spPr>
        <p:txBody>
          <a:bodyPr vert="vert270" lIns="0" tIns="42203" rIns="0" rtlCol="0" anchor="t"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ja-JP" altLang="en-US" sz="1108" b="1" kern="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自治体</a:t>
            </a:r>
            <a:endParaRPr kumimoji="0" lang="en-US" sz="1108" b="1" kern="0"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585">
            <a:extLst>
              <a:ext uri="{FF2B5EF4-FFF2-40B4-BE49-F238E27FC236}">
                <a16:creationId xmlns:a16="http://schemas.microsoft.com/office/drawing/2014/main" id="{8A54889B-30BC-46A5-8E96-F606E77A2B33}"/>
              </a:ext>
            </a:extLst>
          </p:cNvPr>
          <p:cNvSpPr/>
          <p:nvPr/>
        </p:nvSpPr>
        <p:spPr>
          <a:xfrm>
            <a:off x="4222918" y="2157446"/>
            <a:ext cx="665568" cy="578959"/>
          </a:xfrm>
          <a:prstGeom prst="rect">
            <a:avLst/>
          </a:prstGeom>
          <a:noFill/>
          <a:ln w="38100" cap="flat" cmpd="sng" algn="ctr">
            <a:solidFill>
              <a:schemeClr val="accent6">
                <a:lumMod val="75000"/>
              </a:schemeClr>
            </a:solidFill>
            <a:prstDash val="solid"/>
            <a:miter lim="800000"/>
          </a:ln>
          <a:effectLst/>
        </p:spPr>
        <p:txBody>
          <a:bodyPr lIns="0" rIns="0" rtlCol="0" anchor="t"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RETAIL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586">
            <a:extLst>
              <a:ext uri="{FF2B5EF4-FFF2-40B4-BE49-F238E27FC236}">
                <a16:creationId xmlns:a16="http://schemas.microsoft.com/office/drawing/2014/main" id="{2AFFD541-4356-4CB4-8830-4EDF32C3BDE5}"/>
              </a:ext>
            </a:extLst>
          </p:cNvPr>
          <p:cNvSpPr/>
          <p:nvPr/>
        </p:nvSpPr>
        <p:spPr>
          <a:xfrm>
            <a:off x="4929044" y="2157446"/>
            <a:ext cx="665568" cy="578959"/>
          </a:xfrm>
          <a:prstGeom prst="rect">
            <a:avLst/>
          </a:prstGeom>
          <a:noFill/>
          <a:ln w="12700" cap="flat" cmpd="sng" algn="ctr">
            <a:solidFill>
              <a:schemeClr val="accent6">
                <a:lumMod val="60000"/>
                <a:lumOff val="40000"/>
              </a:schemeClr>
            </a:solidFill>
            <a:prstDash val="solid"/>
            <a:miter lim="800000"/>
          </a:ln>
          <a:effectLst/>
        </p:spPr>
        <p:txBody>
          <a:bodyPr lIns="0" rIns="0" rtlCol="0" anchor="t"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WHOLESALE</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587">
            <a:extLst>
              <a:ext uri="{FF2B5EF4-FFF2-40B4-BE49-F238E27FC236}">
                <a16:creationId xmlns:a16="http://schemas.microsoft.com/office/drawing/2014/main" id="{263F1029-D36D-4B74-981D-7A08F08F229D}"/>
              </a:ext>
            </a:extLst>
          </p:cNvPr>
          <p:cNvSpPr/>
          <p:nvPr/>
        </p:nvSpPr>
        <p:spPr>
          <a:xfrm>
            <a:off x="4222918" y="2855706"/>
            <a:ext cx="665568" cy="578959"/>
          </a:xfrm>
          <a:prstGeom prst="rect">
            <a:avLst/>
          </a:prstGeom>
          <a:noFill/>
          <a:ln w="12700" cap="flat" cmpd="sng" algn="ctr">
            <a:solidFill>
              <a:schemeClr val="accent6">
                <a:lumMod val="60000"/>
                <a:lumOff val="40000"/>
              </a:schemeClr>
            </a:solidFill>
            <a:prstDash val="solid"/>
            <a:miter lim="800000"/>
          </a:ln>
          <a:effectLst/>
        </p:spPr>
        <p:txBody>
          <a:bodyPr lIns="0" rIns="0" rtlCol="0" anchor="b"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INTERNAL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588">
            <a:extLst>
              <a:ext uri="{FF2B5EF4-FFF2-40B4-BE49-F238E27FC236}">
                <a16:creationId xmlns:a16="http://schemas.microsoft.com/office/drawing/2014/main" id="{D4EB6DC5-B90B-4979-BB85-17DE77AC9817}"/>
              </a:ext>
            </a:extLst>
          </p:cNvPr>
          <p:cNvSpPr/>
          <p:nvPr/>
        </p:nvSpPr>
        <p:spPr>
          <a:xfrm>
            <a:off x="4929044" y="2855706"/>
            <a:ext cx="665568" cy="578959"/>
          </a:xfrm>
          <a:prstGeom prst="rect">
            <a:avLst/>
          </a:prstGeom>
          <a:noFill/>
          <a:ln w="38100" cap="flat" cmpd="sng" algn="ctr">
            <a:solidFill>
              <a:schemeClr val="accent6">
                <a:lumMod val="75000"/>
              </a:schemeClr>
            </a:solidFill>
            <a:prstDash val="solid"/>
            <a:miter lim="800000"/>
          </a:ln>
          <a:effectLst/>
        </p:spPr>
        <p:txBody>
          <a:bodyPr lIns="0" rIns="0" rtlCol="0" anchor="b"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EXTERNAL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Box 2">
            <a:extLst>
              <a:ext uri="{FF2B5EF4-FFF2-40B4-BE49-F238E27FC236}">
                <a16:creationId xmlns:a16="http://schemas.microsoft.com/office/drawing/2014/main" id="{B6E5D2CE-CCCE-47A4-B6E3-6D710AE90A86}"/>
              </a:ext>
            </a:extLst>
          </p:cNvPr>
          <p:cNvSpPr txBox="1"/>
          <p:nvPr/>
        </p:nvSpPr>
        <p:spPr>
          <a:xfrm>
            <a:off x="4213409" y="2764318"/>
            <a:ext cx="1371695" cy="142218"/>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Products → Customers → Orders → Billing → Finance</a:t>
            </a:r>
          </a:p>
        </p:txBody>
      </p:sp>
      <p:sp>
        <p:nvSpPr>
          <p:cNvPr id="23" name="Rectangle 592">
            <a:extLst>
              <a:ext uri="{FF2B5EF4-FFF2-40B4-BE49-F238E27FC236}">
                <a16:creationId xmlns:a16="http://schemas.microsoft.com/office/drawing/2014/main" id="{472F46A5-795C-4F0E-8259-0A59F30DDE05}"/>
              </a:ext>
            </a:extLst>
          </p:cNvPr>
          <p:cNvSpPr/>
          <p:nvPr/>
        </p:nvSpPr>
        <p:spPr>
          <a:xfrm>
            <a:off x="4105310" y="3613381"/>
            <a:ext cx="454230" cy="160286"/>
          </a:xfrm>
          <a:prstGeom prst="rect">
            <a:avLst/>
          </a:prstGeom>
          <a:solidFill>
            <a:sysClr val="window" lastClr="FFFFFF"/>
          </a:solidFill>
          <a:ln w="19050" cap="flat" cmpd="sng" algn="ctr">
            <a:solidFill>
              <a:srgbClr val="023B88"/>
            </a:solidFill>
            <a:prstDash val="solid"/>
            <a:miter lim="800000"/>
          </a:ln>
          <a:effectLst/>
        </p:spPr>
        <p:txBody>
          <a:bodyPr rot="0" spcFirstLastPara="0" vert="horz" wrap="square" lIns="0" tIns="16881" rIns="0" bIns="42203" numCol="1" spcCol="0" rtlCol="0" fromWordArt="0" anchor="t" anchorCtr="0" forceAA="0" compatLnSpc="1">
            <a:prstTxWarp prst="textNoShape">
              <a:avLst/>
            </a:prstTxWarp>
            <a:no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Consumer</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593">
            <a:extLst>
              <a:ext uri="{FF2B5EF4-FFF2-40B4-BE49-F238E27FC236}">
                <a16:creationId xmlns:a16="http://schemas.microsoft.com/office/drawing/2014/main" id="{3F3048D6-51EC-472C-8F15-BF7FF83D48C2}"/>
              </a:ext>
            </a:extLst>
          </p:cNvPr>
          <p:cNvSpPr/>
          <p:nvPr/>
        </p:nvSpPr>
        <p:spPr>
          <a:xfrm>
            <a:off x="4619049" y="3613381"/>
            <a:ext cx="454230" cy="160286"/>
          </a:xfrm>
          <a:prstGeom prst="rect">
            <a:avLst/>
          </a:prstGeom>
          <a:solidFill>
            <a:sysClr val="window" lastClr="FFFFFF"/>
          </a:solidFill>
          <a:ln w="19050" cap="flat" cmpd="sng" algn="ctr">
            <a:solidFill>
              <a:srgbClr val="023B88"/>
            </a:solidFill>
            <a:prstDash val="solid"/>
            <a:miter lim="800000"/>
          </a:ln>
          <a:effectLst/>
        </p:spPr>
        <p:txBody>
          <a:bodyPr rot="0" spcFirstLastPara="0" vert="horz" wrap="square" lIns="0" tIns="16881" rIns="0" bIns="42203" numCol="1" spcCol="0" rtlCol="0" fromWordArt="0" anchor="t" anchorCtr="0" forceAA="0" compatLnSpc="1">
            <a:prstTxWarp prst="textNoShape">
              <a:avLst/>
            </a:prstTxWarp>
            <a:no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Business</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594">
            <a:extLst>
              <a:ext uri="{FF2B5EF4-FFF2-40B4-BE49-F238E27FC236}">
                <a16:creationId xmlns:a16="http://schemas.microsoft.com/office/drawing/2014/main" id="{4FC47161-078F-453F-863F-571E58E82CEF}"/>
              </a:ext>
            </a:extLst>
          </p:cNvPr>
          <p:cNvSpPr/>
          <p:nvPr/>
        </p:nvSpPr>
        <p:spPr>
          <a:xfrm>
            <a:off x="5132790" y="3613381"/>
            <a:ext cx="454230" cy="160286"/>
          </a:xfrm>
          <a:prstGeom prst="rect">
            <a:avLst/>
          </a:prstGeom>
          <a:solidFill>
            <a:sysClr val="window" lastClr="FFFFFF"/>
          </a:solidFill>
          <a:ln w="19050" cap="flat" cmpd="sng" algn="ctr">
            <a:solidFill>
              <a:srgbClr val="023B88"/>
            </a:solidFill>
            <a:prstDash val="solid"/>
            <a:miter lim="800000"/>
          </a:ln>
          <a:effectLst/>
        </p:spPr>
        <p:txBody>
          <a:bodyPr lIns="0" tIns="16881" rIns="0" rtlCol="0" anchor="t" anchorCtr="0"/>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554" kern="0">
                <a:solidFill>
                  <a:prstClr val="black"/>
                </a:solidFill>
                <a:latin typeface="Meiryo UI" panose="020B0604030504040204" pitchFamily="50" charset="-128"/>
                <a:ea typeface="Meiryo UI" panose="020B0604030504040204" pitchFamily="50" charset="-128"/>
                <a:cs typeface="Meiryo UI" panose="020B0604030504040204" pitchFamily="50" charset="-128"/>
              </a:rPr>
              <a:t>Call center</a:t>
            </a:r>
            <a:endParaRPr kumimoji="0" lang="en-US" sz="554"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596">
            <a:extLst>
              <a:ext uri="{FF2B5EF4-FFF2-40B4-BE49-F238E27FC236}">
                <a16:creationId xmlns:a16="http://schemas.microsoft.com/office/drawing/2014/main" id="{A7F0DB09-5CD5-4653-A94A-E9816B70E93A}"/>
              </a:ext>
            </a:extLst>
          </p:cNvPr>
          <p:cNvSpPr/>
          <p:nvPr/>
        </p:nvSpPr>
        <p:spPr>
          <a:xfrm>
            <a:off x="4042147" y="3697174"/>
            <a:ext cx="1605881" cy="1445243"/>
          </a:xfrm>
          <a:prstGeom prst="rect">
            <a:avLst/>
          </a:prstGeom>
          <a:solidFill>
            <a:sysClr val="window" lastClr="FFFFFF"/>
          </a:solidFill>
          <a:ln w="19050" cap="flat" cmpd="sng" algn="ctr">
            <a:solidFill>
              <a:srgbClr val="023B88"/>
            </a:solidFill>
            <a:prstDash val="solid"/>
            <a:miter lim="800000"/>
          </a:ln>
          <a:effectLst/>
        </p:spPr>
        <p:txBody>
          <a:bodyPr vert="vert270" lIns="0" tIns="42203" rIns="0" rtlCol="0" anchor="t" anchorCtr="0"/>
          <a:lstStyle/>
          <a:p>
            <a:pPr algn="ctr"/>
            <a:r>
              <a:rPr kumimoji="0" lang="ja-JP" altLang="en-US" sz="1108"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自社</a:t>
            </a:r>
            <a:endParaRPr kumimoji="0" lang="en-US" sz="1108"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603">
            <a:extLst>
              <a:ext uri="{FF2B5EF4-FFF2-40B4-BE49-F238E27FC236}">
                <a16:creationId xmlns:a16="http://schemas.microsoft.com/office/drawing/2014/main" id="{A49106EC-ECEB-43A5-A185-04B0D2489F0C}"/>
              </a:ext>
            </a:extLst>
          </p:cNvPr>
          <p:cNvSpPr/>
          <p:nvPr/>
        </p:nvSpPr>
        <p:spPr>
          <a:xfrm>
            <a:off x="4222918" y="3774452"/>
            <a:ext cx="665568" cy="578959"/>
          </a:xfrm>
          <a:prstGeom prst="rect">
            <a:avLst/>
          </a:prstGeom>
          <a:noFill/>
          <a:ln w="12700" cap="flat" cmpd="sng" algn="ctr">
            <a:solidFill>
              <a:srgbClr val="023B88"/>
            </a:solidFill>
            <a:prstDash val="solid"/>
            <a:miter lim="800000"/>
          </a:ln>
          <a:effectLst/>
        </p:spPr>
        <p:txBody>
          <a:bodyPr lIns="0" rIns="0" rtlCol="0" anchor="t"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RETAIL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604">
            <a:extLst>
              <a:ext uri="{FF2B5EF4-FFF2-40B4-BE49-F238E27FC236}">
                <a16:creationId xmlns:a16="http://schemas.microsoft.com/office/drawing/2014/main" id="{33BBC798-9F51-4851-8AD3-0BE2789AD8C4}"/>
              </a:ext>
            </a:extLst>
          </p:cNvPr>
          <p:cNvSpPr/>
          <p:nvPr/>
        </p:nvSpPr>
        <p:spPr>
          <a:xfrm>
            <a:off x="4929044" y="3774452"/>
            <a:ext cx="665568" cy="578959"/>
          </a:xfrm>
          <a:prstGeom prst="rect">
            <a:avLst/>
          </a:prstGeom>
          <a:noFill/>
          <a:ln w="38100" cap="flat" cmpd="sng" algn="ctr">
            <a:solidFill>
              <a:srgbClr val="023B88"/>
            </a:solidFill>
            <a:prstDash val="solid"/>
            <a:miter lim="800000"/>
          </a:ln>
          <a:effectLst/>
        </p:spPr>
        <p:txBody>
          <a:bodyPr lIns="0" rIns="0" rtlCol="0" anchor="t"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WHOLESALE</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601">
            <a:extLst>
              <a:ext uri="{FF2B5EF4-FFF2-40B4-BE49-F238E27FC236}">
                <a16:creationId xmlns:a16="http://schemas.microsoft.com/office/drawing/2014/main" id="{F39B3CE9-B42A-4821-95CC-98B633197FF2}"/>
              </a:ext>
            </a:extLst>
          </p:cNvPr>
          <p:cNvSpPr/>
          <p:nvPr/>
        </p:nvSpPr>
        <p:spPr>
          <a:xfrm>
            <a:off x="4222918" y="4472711"/>
            <a:ext cx="665568" cy="578959"/>
          </a:xfrm>
          <a:prstGeom prst="rect">
            <a:avLst/>
          </a:prstGeom>
          <a:noFill/>
          <a:ln w="38100" cap="flat" cmpd="sng" algn="ctr">
            <a:solidFill>
              <a:srgbClr val="023B88"/>
            </a:solidFill>
            <a:prstDash val="solid"/>
            <a:miter lim="800000"/>
          </a:ln>
          <a:effectLst/>
        </p:spPr>
        <p:txBody>
          <a:bodyPr lIns="0" rIns="0" rtlCol="0" anchor="b"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INTERNAL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602">
            <a:extLst>
              <a:ext uri="{FF2B5EF4-FFF2-40B4-BE49-F238E27FC236}">
                <a16:creationId xmlns:a16="http://schemas.microsoft.com/office/drawing/2014/main" id="{91BF9FA4-BF6A-4646-953E-78C7287C4CFC}"/>
              </a:ext>
            </a:extLst>
          </p:cNvPr>
          <p:cNvSpPr/>
          <p:nvPr/>
        </p:nvSpPr>
        <p:spPr>
          <a:xfrm>
            <a:off x="4929044" y="4472711"/>
            <a:ext cx="665568" cy="578959"/>
          </a:xfrm>
          <a:prstGeom prst="rect">
            <a:avLst/>
          </a:prstGeom>
          <a:noFill/>
          <a:ln w="38100" cap="flat" cmpd="sng" algn="ctr">
            <a:solidFill>
              <a:srgbClr val="023B88"/>
            </a:solidFill>
            <a:prstDash val="solid"/>
            <a:miter lim="800000"/>
          </a:ln>
          <a:effectLst/>
        </p:spPr>
        <p:txBody>
          <a:bodyPr lIns="0" rIns="0" rtlCol="0" anchor="b"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EXTERNAL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TextBox 600">
            <a:extLst>
              <a:ext uri="{FF2B5EF4-FFF2-40B4-BE49-F238E27FC236}">
                <a16:creationId xmlns:a16="http://schemas.microsoft.com/office/drawing/2014/main" id="{C679F882-5593-45B2-BD1E-E023358AA435}"/>
              </a:ext>
            </a:extLst>
          </p:cNvPr>
          <p:cNvSpPr txBox="1"/>
          <p:nvPr/>
        </p:nvSpPr>
        <p:spPr>
          <a:xfrm>
            <a:off x="4213409" y="4381324"/>
            <a:ext cx="1371695" cy="142218"/>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Products → Customers → Orders → Billing → Finance</a:t>
            </a:r>
          </a:p>
        </p:txBody>
      </p:sp>
      <p:sp>
        <p:nvSpPr>
          <p:cNvPr id="32" name="Rectangle 610">
            <a:extLst>
              <a:ext uri="{FF2B5EF4-FFF2-40B4-BE49-F238E27FC236}">
                <a16:creationId xmlns:a16="http://schemas.microsoft.com/office/drawing/2014/main" id="{33DBA5FD-2A22-4A4A-B33F-F13ED7D19D97}"/>
              </a:ext>
            </a:extLst>
          </p:cNvPr>
          <p:cNvSpPr/>
          <p:nvPr/>
        </p:nvSpPr>
        <p:spPr>
          <a:xfrm>
            <a:off x="4029696" y="5229481"/>
            <a:ext cx="1646708" cy="1445243"/>
          </a:xfrm>
          <a:prstGeom prst="rect">
            <a:avLst/>
          </a:prstGeom>
          <a:solidFill>
            <a:sysClr val="window" lastClr="FFFFFF"/>
          </a:solidFill>
          <a:ln w="19050" cap="flat" cmpd="sng" algn="ctr">
            <a:solidFill>
              <a:srgbClr val="93D522">
                <a:lumMod val="75000"/>
              </a:srgbClr>
            </a:solidFill>
            <a:prstDash val="solid"/>
            <a:miter lim="800000"/>
          </a:ln>
          <a:effectLst/>
        </p:spPr>
        <p:txBody>
          <a:bodyPr vert="vert270" lIns="0" tIns="42203" rIns="0" rtlCol="0" anchor="t" anchorCtr="0"/>
          <a:lstStyle/>
          <a:p>
            <a:pPr algn="ctr"/>
            <a:r>
              <a:rPr kumimoji="0" lang="en-US" altLang="ja-JP" sz="1108" b="1" kern="0" dirty="0">
                <a:solidFill>
                  <a:srgbClr val="6EA019"/>
                </a:solidFill>
                <a:latin typeface="Meiryo UI" panose="020B0604030504040204" pitchFamily="50" charset="-128"/>
                <a:ea typeface="Meiryo UI" panose="020B0604030504040204" pitchFamily="50" charset="-128"/>
                <a:cs typeface="Meiryo UI" panose="020B0604030504040204" pitchFamily="50" charset="-128"/>
              </a:rPr>
              <a:t>AI</a:t>
            </a:r>
            <a:r>
              <a:rPr kumimoji="0" lang="ja-JP" altLang="en-US" sz="1108" b="1" kern="0" dirty="0">
                <a:solidFill>
                  <a:srgbClr val="6EA019"/>
                </a:solidFill>
                <a:latin typeface="Meiryo UI" panose="020B0604030504040204" pitchFamily="50" charset="-128"/>
                <a:ea typeface="Meiryo UI" panose="020B0604030504040204" pitchFamily="50" charset="-128"/>
                <a:cs typeface="Meiryo UI" panose="020B0604030504040204" pitchFamily="50" charset="-128"/>
              </a:rPr>
              <a:t>サービスベンチャー</a:t>
            </a:r>
            <a:endParaRPr kumimoji="0" lang="en-US" sz="1108" b="1" kern="0" dirty="0">
              <a:solidFill>
                <a:srgbClr val="6EA01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617">
            <a:extLst>
              <a:ext uri="{FF2B5EF4-FFF2-40B4-BE49-F238E27FC236}">
                <a16:creationId xmlns:a16="http://schemas.microsoft.com/office/drawing/2014/main" id="{07B00DF6-FB37-4A11-BF5A-C10107102995}"/>
              </a:ext>
            </a:extLst>
          </p:cNvPr>
          <p:cNvSpPr/>
          <p:nvPr/>
        </p:nvSpPr>
        <p:spPr>
          <a:xfrm>
            <a:off x="4251294" y="5306758"/>
            <a:ext cx="665568" cy="578959"/>
          </a:xfrm>
          <a:prstGeom prst="rect">
            <a:avLst/>
          </a:prstGeom>
          <a:noFill/>
          <a:ln w="12700" cap="flat" cmpd="sng" algn="ctr">
            <a:solidFill>
              <a:srgbClr val="93D522">
                <a:lumMod val="75000"/>
              </a:srgbClr>
            </a:solidFill>
            <a:prstDash val="solid"/>
            <a:miter lim="800000"/>
          </a:ln>
          <a:effectLst/>
        </p:spPr>
        <p:txBody>
          <a:bodyPr lIns="0" rIns="0" rtlCol="0" anchor="t"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RETAIL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618">
            <a:extLst>
              <a:ext uri="{FF2B5EF4-FFF2-40B4-BE49-F238E27FC236}">
                <a16:creationId xmlns:a16="http://schemas.microsoft.com/office/drawing/2014/main" id="{106F3723-861D-4689-818C-B20C52D8CE79}"/>
              </a:ext>
            </a:extLst>
          </p:cNvPr>
          <p:cNvSpPr/>
          <p:nvPr/>
        </p:nvSpPr>
        <p:spPr>
          <a:xfrm>
            <a:off x="4957420" y="5306758"/>
            <a:ext cx="665568" cy="578959"/>
          </a:xfrm>
          <a:prstGeom prst="rect">
            <a:avLst/>
          </a:prstGeom>
          <a:noFill/>
          <a:ln w="38100" cap="flat" cmpd="sng" algn="ctr">
            <a:solidFill>
              <a:srgbClr val="93D522">
                <a:lumMod val="75000"/>
              </a:srgbClr>
            </a:solidFill>
            <a:prstDash val="solid"/>
            <a:miter lim="800000"/>
          </a:ln>
          <a:effectLst/>
        </p:spPr>
        <p:txBody>
          <a:bodyPr lIns="0" rIns="0" rtlCol="0" anchor="t" anchorCtr="0"/>
          <a:lstStyle/>
          <a:p>
            <a:pPr algn="ctr"/>
            <a:r>
              <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WHOLESALE</a:t>
            </a:r>
          </a:p>
        </p:txBody>
      </p:sp>
      <p:sp>
        <p:nvSpPr>
          <p:cNvPr id="35" name="Rectangle 615">
            <a:extLst>
              <a:ext uri="{FF2B5EF4-FFF2-40B4-BE49-F238E27FC236}">
                <a16:creationId xmlns:a16="http://schemas.microsoft.com/office/drawing/2014/main" id="{BC39ADE8-FD38-4064-8C29-176F3E7DF484}"/>
              </a:ext>
            </a:extLst>
          </p:cNvPr>
          <p:cNvSpPr/>
          <p:nvPr/>
        </p:nvSpPr>
        <p:spPr>
          <a:xfrm>
            <a:off x="4251294" y="6005018"/>
            <a:ext cx="665568" cy="578959"/>
          </a:xfrm>
          <a:prstGeom prst="rect">
            <a:avLst/>
          </a:prstGeom>
          <a:noFill/>
          <a:ln w="38100" cap="flat" cmpd="sng" algn="ctr">
            <a:solidFill>
              <a:srgbClr val="93D522">
                <a:lumMod val="75000"/>
              </a:srgbClr>
            </a:solidFill>
            <a:prstDash val="solid"/>
            <a:miter lim="800000"/>
          </a:ln>
          <a:effectLst/>
        </p:spPr>
        <p:txBody>
          <a:bodyPr lIns="0" rIns="0" rtlCol="0" anchor="b" anchorCtr="0"/>
          <a:lstStyle/>
          <a:p>
            <a:pPr algn="ctr"/>
            <a:r>
              <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INTERNAL</a:t>
            </a:r>
          </a:p>
        </p:txBody>
      </p:sp>
      <p:sp>
        <p:nvSpPr>
          <p:cNvPr id="36" name="Rectangle 616">
            <a:extLst>
              <a:ext uri="{FF2B5EF4-FFF2-40B4-BE49-F238E27FC236}">
                <a16:creationId xmlns:a16="http://schemas.microsoft.com/office/drawing/2014/main" id="{D4D048F7-2702-4A5D-ACCB-F754A3F05634}"/>
              </a:ext>
            </a:extLst>
          </p:cNvPr>
          <p:cNvSpPr/>
          <p:nvPr/>
        </p:nvSpPr>
        <p:spPr>
          <a:xfrm>
            <a:off x="4957420" y="6005018"/>
            <a:ext cx="665568" cy="578959"/>
          </a:xfrm>
          <a:prstGeom prst="rect">
            <a:avLst/>
          </a:prstGeom>
          <a:noFill/>
          <a:ln w="12700" cap="flat" cmpd="sng" algn="ctr">
            <a:solidFill>
              <a:srgbClr val="93D522">
                <a:lumMod val="75000"/>
              </a:srgbClr>
            </a:solidFill>
            <a:prstDash val="solid"/>
            <a:miter lim="800000"/>
          </a:ln>
          <a:effectLst/>
        </p:spPr>
        <p:txBody>
          <a:bodyPr lIns="0" rIns="0" rtlCol="0" anchor="b" anchorCtr="0"/>
          <a:lstStyle/>
          <a:p>
            <a:pPr algn="ctr"/>
            <a:r>
              <a:rPr kumimoji="0" lang="en-US" sz="738"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EXTERNAL</a:t>
            </a:r>
            <a:endParaRPr kumimoji="0" lang="en-US" sz="738"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Box 614">
            <a:extLst>
              <a:ext uri="{FF2B5EF4-FFF2-40B4-BE49-F238E27FC236}">
                <a16:creationId xmlns:a16="http://schemas.microsoft.com/office/drawing/2014/main" id="{23FAD416-5875-4591-A99A-99413BDE0F7E}"/>
              </a:ext>
            </a:extLst>
          </p:cNvPr>
          <p:cNvSpPr txBox="1"/>
          <p:nvPr/>
        </p:nvSpPr>
        <p:spPr>
          <a:xfrm>
            <a:off x="4241785" y="5913631"/>
            <a:ext cx="1371695" cy="142218"/>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Products → Customers → Orders → Billing → Finance</a:t>
            </a:r>
          </a:p>
        </p:txBody>
      </p:sp>
      <p:sp>
        <p:nvSpPr>
          <p:cNvPr id="38" name="Oval 3411">
            <a:extLst>
              <a:ext uri="{FF2B5EF4-FFF2-40B4-BE49-F238E27FC236}">
                <a16:creationId xmlns:a16="http://schemas.microsoft.com/office/drawing/2014/main" id="{73C11E83-DF05-4C35-BB7B-E9B82929E64A}"/>
              </a:ext>
            </a:extLst>
          </p:cNvPr>
          <p:cNvSpPr>
            <a:spLocks noChangeArrowheads="1"/>
          </p:cNvSpPr>
          <p:nvPr/>
        </p:nvSpPr>
        <p:spPr bwMode="auto">
          <a:xfrm>
            <a:off x="4612246" y="6167231"/>
            <a:ext cx="216792" cy="188580"/>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Freeform 3379">
            <a:extLst>
              <a:ext uri="{FF2B5EF4-FFF2-40B4-BE49-F238E27FC236}">
                <a16:creationId xmlns:a16="http://schemas.microsoft.com/office/drawing/2014/main" id="{6B09B201-C1C5-4838-9CEF-F86F90359395}"/>
              </a:ext>
            </a:extLst>
          </p:cNvPr>
          <p:cNvSpPr>
            <a:spLocks/>
          </p:cNvSpPr>
          <p:nvPr/>
        </p:nvSpPr>
        <p:spPr bwMode="auto">
          <a:xfrm>
            <a:off x="4606555" y="5690364"/>
            <a:ext cx="29711" cy="25844"/>
          </a:xfrm>
          <a:custGeom>
            <a:avLst/>
            <a:gdLst>
              <a:gd name="T0" fmla="*/ 0 w 18"/>
              <a:gd name="T1" fmla="*/ 1 h 18"/>
              <a:gd name="T2" fmla="*/ 0 w 18"/>
              <a:gd name="T3" fmla="*/ 2 h 18"/>
              <a:gd name="T4" fmla="*/ 12 w 18"/>
              <a:gd name="T5" fmla="*/ 6 h 18"/>
              <a:gd name="T6" fmla="*/ 16 w 18"/>
              <a:gd name="T7" fmla="*/ 18 h 18"/>
              <a:gd name="T8" fmla="*/ 17 w 18"/>
              <a:gd name="T9" fmla="*/ 18 h 18"/>
              <a:gd name="T10" fmla="*/ 13 w 18"/>
              <a:gd name="T11" fmla="*/ 5 h 18"/>
              <a:gd name="T12" fmla="*/ 0 w 18"/>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1"/>
                </a:moveTo>
                <a:cubicBezTo>
                  <a:pt x="0" y="2"/>
                  <a:pt x="0" y="2"/>
                  <a:pt x="0" y="2"/>
                </a:cubicBezTo>
                <a:cubicBezTo>
                  <a:pt x="5" y="1"/>
                  <a:pt x="9" y="3"/>
                  <a:pt x="12" y="6"/>
                </a:cubicBezTo>
                <a:cubicBezTo>
                  <a:pt x="15" y="9"/>
                  <a:pt x="17" y="13"/>
                  <a:pt x="16" y="18"/>
                </a:cubicBezTo>
                <a:cubicBezTo>
                  <a:pt x="17" y="18"/>
                  <a:pt x="17" y="18"/>
                  <a:pt x="17" y="18"/>
                </a:cubicBezTo>
                <a:cubicBezTo>
                  <a:pt x="18" y="13"/>
                  <a:pt x="16" y="8"/>
                  <a:pt x="13" y="5"/>
                </a:cubicBezTo>
                <a:cubicBezTo>
                  <a:pt x="9" y="2"/>
                  <a:pt x="5"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Freeform 3380">
            <a:extLst>
              <a:ext uri="{FF2B5EF4-FFF2-40B4-BE49-F238E27FC236}">
                <a16:creationId xmlns:a16="http://schemas.microsoft.com/office/drawing/2014/main" id="{3BA3DE73-C7C1-4207-AAEB-82FEEA0318B4}"/>
              </a:ext>
            </a:extLst>
          </p:cNvPr>
          <p:cNvSpPr>
            <a:spLocks/>
          </p:cNvSpPr>
          <p:nvPr/>
        </p:nvSpPr>
        <p:spPr bwMode="auto">
          <a:xfrm>
            <a:off x="4606555" y="5695846"/>
            <a:ext cx="21607" cy="20363"/>
          </a:xfrm>
          <a:custGeom>
            <a:avLst/>
            <a:gdLst>
              <a:gd name="T0" fmla="*/ 9 w 13"/>
              <a:gd name="T1" fmla="*/ 5 h 14"/>
              <a:gd name="T2" fmla="*/ 12 w 13"/>
              <a:gd name="T3" fmla="*/ 14 h 14"/>
              <a:gd name="T4" fmla="*/ 13 w 13"/>
              <a:gd name="T5" fmla="*/ 14 h 14"/>
              <a:gd name="T6" fmla="*/ 10 w 13"/>
              <a:gd name="T7" fmla="*/ 4 h 14"/>
              <a:gd name="T8" fmla="*/ 0 w 13"/>
              <a:gd name="T9" fmla="*/ 1 h 14"/>
              <a:gd name="T10" fmla="*/ 0 w 13"/>
              <a:gd name="T11" fmla="*/ 2 h 14"/>
              <a:gd name="T12" fmla="*/ 9 w 13"/>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9" y="5"/>
                </a:moveTo>
                <a:cubicBezTo>
                  <a:pt x="11" y="7"/>
                  <a:pt x="12" y="10"/>
                  <a:pt x="12" y="14"/>
                </a:cubicBezTo>
                <a:cubicBezTo>
                  <a:pt x="13" y="14"/>
                  <a:pt x="13" y="14"/>
                  <a:pt x="13" y="14"/>
                </a:cubicBezTo>
                <a:cubicBezTo>
                  <a:pt x="13" y="10"/>
                  <a:pt x="12" y="7"/>
                  <a:pt x="10" y="4"/>
                </a:cubicBezTo>
                <a:cubicBezTo>
                  <a:pt x="7" y="2"/>
                  <a:pt x="4" y="0"/>
                  <a:pt x="0" y="1"/>
                </a:cubicBezTo>
                <a:cubicBezTo>
                  <a:pt x="0" y="2"/>
                  <a:pt x="0" y="2"/>
                  <a:pt x="0" y="2"/>
                </a:cubicBezTo>
                <a:cubicBezTo>
                  <a:pt x="3" y="2"/>
                  <a:pt x="7" y="3"/>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Freeform 3381">
            <a:extLst>
              <a:ext uri="{FF2B5EF4-FFF2-40B4-BE49-F238E27FC236}">
                <a16:creationId xmlns:a16="http://schemas.microsoft.com/office/drawing/2014/main" id="{6D42B33A-F6A5-48B8-917C-C0344C65EA35}"/>
              </a:ext>
            </a:extLst>
          </p:cNvPr>
          <p:cNvSpPr>
            <a:spLocks/>
          </p:cNvSpPr>
          <p:nvPr/>
        </p:nvSpPr>
        <p:spPr bwMode="auto">
          <a:xfrm>
            <a:off x="4606554" y="5702895"/>
            <a:ext cx="14406" cy="13314"/>
          </a:xfrm>
          <a:custGeom>
            <a:avLst/>
            <a:gdLst>
              <a:gd name="T0" fmla="*/ 6 w 9"/>
              <a:gd name="T1" fmla="*/ 3 h 9"/>
              <a:gd name="T2" fmla="*/ 7 w 9"/>
              <a:gd name="T3" fmla="*/ 9 h 9"/>
              <a:gd name="T4" fmla="*/ 9 w 9"/>
              <a:gd name="T5" fmla="*/ 9 h 9"/>
              <a:gd name="T6" fmla="*/ 7 w 9"/>
              <a:gd name="T7" fmla="*/ 2 h 9"/>
              <a:gd name="T8" fmla="*/ 0 w 9"/>
              <a:gd name="T9" fmla="*/ 0 h 9"/>
              <a:gd name="T10" fmla="*/ 0 w 9"/>
              <a:gd name="T11" fmla="*/ 1 h 9"/>
              <a:gd name="T12" fmla="*/ 6 w 9"/>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6" y="3"/>
                </a:moveTo>
                <a:cubicBezTo>
                  <a:pt x="8" y="4"/>
                  <a:pt x="8" y="7"/>
                  <a:pt x="7" y="9"/>
                </a:cubicBezTo>
                <a:cubicBezTo>
                  <a:pt x="9" y="9"/>
                  <a:pt x="9" y="9"/>
                  <a:pt x="9" y="9"/>
                </a:cubicBezTo>
                <a:cubicBezTo>
                  <a:pt x="9" y="6"/>
                  <a:pt x="9" y="4"/>
                  <a:pt x="7" y="2"/>
                </a:cubicBezTo>
                <a:cubicBezTo>
                  <a:pt x="5" y="0"/>
                  <a:pt x="3" y="0"/>
                  <a:pt x="0" y="0"/>
                </a:cubicBezTo>
                <a:cubicBezTo>
                  <a:pt x="0" y="1"/>
                  <a:pt x="0" y="1"/>
                  <a:pt x="0" y="1"/>
                </a:cubicBezTo>
                <a:cubicBezTo>
                  <a:pt x="2" y="1"/>
                  <a:pt x="5"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Freeform 3382">
            <a:extLst>
              <a:ext uri="{FF2B5EF4-FFF2-40B4-BE49-F238E27FC236}">
                <a16:creationId xmlns:a16="http://schemas.microsoft.com/office/drawing/2014/main" id="{49616E7D-F936-4A4F-93D1-98DD9C4E2E29}"/>
              </a:ext>
            </a:extLst>
          </p:cNvPr>
          <p:cNvSpPr>
            <a:spLocks noEditPoints="1"/>
          </p:cNvSpPr>
          <p:nvPr/>
        </p:nvSpPr>
        <p:spPr bwMode="auto">
          <a:xfrm>
            <a:off x="4532728" y="5693497"/>
            <a:ext cx="85532" cy="75967"/>
          </a:xfrm>
          <a:custGeom>
            <a:avLst/>
            <a:gdLst>
              <a:gd name="T0" fmla="*/ 51 w 52"/>
              <a:gd name="T1" fmla="*/ 16 h 53"/>
              <a:gd name="T2" fmla="*/ 50 w 52"/>
              <a:gd name="T3" fmla="*/ 15 h 53"/>
              <a:gd name="T4" fmla="*/ 49 w 52"/>
              <a:gd name="T5" fmla="*/ 14 h 53"/>
              <a:gd name="T6" fmla="*/ 47 w 52"/>
              <a:gd name="T7" fmla="*/ 11 h 53"/>
              <a:gd name="T8" fmla="*/ 46 w 52"/>
              <a:gd name="T9" fmla="*/ 11 h 53"/>
              <a:gd name="T10" fmla="*/ 37 w 52"/>
              <a:gd name="T11" fmla="*/ 2 h 53"/>
              <a:gd name="T12" fmla="*/ 31 w 52"/>
              <a:gd name="T13" fmla="*/ 2 h 53"/>
              <a:gd name="T14" fmla="*/ 2 w 52"/>
              <a:gd name="T15" fmla="*/ 31 h 53"/>
              <a:gd name="T16" fmla="*/ 2 w 52"/>
              <a:gd name="T17" fmla="*/ 37 h 53"/>
              <a:gd name="T18" fmla="*/ 16 w 52"/>
              <a:gd name="T19" fmla="*/ 51 h 53"/>
              <a:gd name="T20" fmla="*/ 22 w 52"/>
              <a:gd name="T21" fmla="*/ 51 h 53"/>
              <a:gd name="T22" fmla="*/ 51 w 52"/>
              <a:gd name="T23" fmla="*/ 22 h 53"/>
              <a:gd name="T24" fmla="*/ 51 w 52"/>
              <a:gd name="T25" fmla="*/ 16 h 53"/>
              <a:gd name="T26" fmla="*/ 38 w 52"/>
              <a:gd name="T27" fmla="*/ 9 h 53"/>
              <a:gd name="T28" fmla="*/ 43 w 52"/>
              <a:gd name="T29" fmla="*/ 14 h 53"/>
              <a:gd name="T30" fmla="*/ 43 w 52"/>
              <a:gd name="T31" fmla="*/ 14 h 53"/>
              <a:gd name="T32" fmla="*/ 43 w 52"/>
              <a:gd name="T33" fmla="*/ 14 h 53"/>
              <a:gd name="T34" fmla="*/ 38 w 52"/>
              <a:gd name="T35" fmla="*/ 10 h 53"/>
              <a:gd name="T36" fmla="*/ 38 w 52"/>
              <a:gd name="T37" fmla="*/ 9 h 53"/>
              <a:gd name="T38" fmla="*/ 11 w 52"/>
              <a:gd name="T39" fmla="*/ 41 h 53"/>
              <a:gd name="T40" fmla="*/ 11 w 52"/>
              <a:gd name="T41" fmla="*/ 38 h 53"/>
              <a:gd name="T42" fmla="*/ 14 w 52"/>
              <a:gd name="T43" fmla="*/ 38 h 53"/>
              <a:gd name="T44" fmla="*/ 14 w 52"/>
              <a:gd name="T45" fmla="*/ 41 h 53"/>
              <a:gd name="T46" fmla="*/ 11 w 52"/>
              <a:gd name="T47" fmla="*/ 41 h 53"/>
              <a:gd name="T48" fmla="*/ 25 w 52"/>
              <a:gd name="T49" fmla="*/ 45 h 53"/>
              <a:gd name="T50" fmla="*/ 8 w 52"/>
              <a:gd name="T51" fmla="*/ 27 h 53"/>
              <a:gd name="T52" fmla="*/ 30 w 52"/>
              <a:gd name="T53" fmla="*/ 5 h 53"/>
              <a:gd name="T54" fmla="*/ 47 w 52"/>
              <a:gd name="T55" fmla="*/ 23 h 53"/>
              <a:gd name="T56" fmla="*/ 25 w 52"/>
              <a:gd name="T5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3">
                <a:moveTo>
                  <a:pt x="51" y="16"/>
                </a:moveTo>
                <a:cubicBezTo>
                  <a:pt x="50" y="15"/>
                  <a:pt x="50" y="15"/>
                  <a:pt x="50" y="15"/>
                </a:cubicBezTo>
                <a:cubicBezTo>
                  <a:pt x="50" y="15"/>
                  <a:pt x="50" y="14"/>
                  <a:pt x="49" y="14"/>
                </a:cubicBezTo>
                <a:cubicBezTo>
                  <a:pt x="47" y="11"/>
                  <a:pt x="47" y="11"/>
                  <a:pt x="47" y="11"/>
                </a:cubicBezTo>
                <a:cubicBezTo>
                  <a:pt x="46" y="11"/>
                  <a:pt x="46" y="11"/>
                  <a:pt x="46" y="11"/>
                </a:cubicBezTo>
                <a:cubicBezTo>
                  <a:pt x="37" y="2"/>
                  <a:pt x="37" y="2"/>
                  <a:pt x="37" y="2"/>
                </a:cubicBezTo>
                <a:cubicBezTo>
                  <a:pt x="35" y="0"/>
                  <a:pt x="32" y="0"/>
                  <a:pt x="31" y="2"/>
                </a:cubicBezTo>
                <a:cubicBezTo>
                  <a:pt x="2" y="31"/>
                  <a:pt x="2" y="31"/>
                  <a:pt x="2" y="31"/>
                </a:cubicBezTo>
                <a:cubicBezTo>
                  <a:pt x="0" y="32"/>
                  <a:pt x="0" y="35"/>
                  <a:pt x="2" y="37"/>
                </a:cubicBezTo>
                <a:cubicBezTo>
                  <a:pt x="16" y="51"/>
                  <a:pt x="16" y="51"/>
                  <a:pt x="16" y="51"/>
                </a:cubicBezTo>
                <a:cubicBezTo>
                  <a:pt x="17" y="53"/>
                  <a:pt x="20" y="53"/>
                  <a:pt x="22" y="51"/>
                </a:cubicBezTo>
                <a:cubicBezTo>
                  <a:pt x="51" y="22"/>
                  <a:pt x="51" y="22"/>
                  <a:pt x="51" y="22"/>
                </a:cubicBezTo>
                <a:cubicBezTo>
                  <a:pt x="52" y="20"/>
                  <a:pt x="52" y="18"/>
                  <a:pt x="51" y="16"/>
                </a:cubicBezTo>
                <a:close/>
                <a:moveTo>
                  <a:pt x="38" y="9"/>
                </a:moveTo>
                <a:cubicBezTo>
                  <a:pt x="43" y="14"/>
                  <a:pt x="43" y="14"/>
                  <a:pt x="43" y="14"/>
                </a:cubicBezTo>
                <a:cubicBezTo>
                  <a:pt x="43" y="14"/>
                  <a:pt x="43" y="14"/>
                  <a:pt x="43" y="14"/>
                </a:cubicBezTo>
                <a:cubicBezTo>
                  <a:pt x="43" y="14"/>
                  <a:pt x="43" y="14"/>
                  <a:pt x="43" y="14"/>
                </a:cubicBezTo>
                <a:cubicBezTo>
                  <a:pt x="38" y="10"/>
                  <a:pt x="38" y="10"/>
                  <a:pt x="38" y="10"/>
                </a:cubicBezTo>
                <a:cubicBezTo>
                  <a:pt x="38" y="9"/>
                  <a:pt x="38" y="9"/>
                  <a:pt x="38" y="9"/>
                </a:cubicBezTo>
                <a:close/>
                <a:moveTo>
                  <a:pt x="11" y="41"/>
                </a:moveTo>
                <a:cubicBezTo>
                  <a:pt x="10" y="40"/>
                  <a:pt x="10" y="39"/>
                  <a:pt x="11" y="38"/>
                </a:cubicBezTo>
                <a:cubicBezTo>
                  <a:pt x="12" y="38"/>
                  <a:pt x="13" y="38"/>
                  <a:pt x="14" y="38"/>
                </a:cubicBezTo>
                <a:cubicBezTo>
                  <a:pt x="15" y="39"/>
                  <a:pt x="15" y="40"/>
                  <a:pt x="14" y="41"/>
                </a:cubicBezTo>
                <a:cubicBezTo>
                  <a:pt x="13" y="42"/>
                  <a:pt x="12" y="42"/>
                  <a:pt x="11" y="41"/>
                </a:cubicBezTo>
                <a:close/>
                <a:moveTo>
                  <a:pt x="25" y="45"/>
                </a:moveTo>
                <a:cubicBezTo>
                  <a:pt x="8" y="27"/>
                  <a:pt x="8" y="27"/>
                  <a:pt x="8" y="27"/>
                </a:cubicBezTo>
                <a:cubicBezTo>
                  <a:pt x="30" y="5"/>
                  <a:pt x="30" y="5"/>
                  <a:pt x="30" y="5"/>
                </a:cubicBezTo>
                <a:cubicBezTo>
                  <a:pt x="47" y="23"/>
                  <a:pt x="47" y="23"/>
                  <a:pt x="47" y="23"/>
                </a:cubicBezTo>
                <a:lnTo>
                  <a:pt x="2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Oval 663">
            <a:extLst>
              <a:ext uri="{FF2B5EF4-FFF2-40B4-BE49-F238E27FC236}">
                <a16:creationId xmlns:a16="http://schemas.microsoft.com/office/drawing/2014/main" id="{9DAA4BDB-282B-4B6A-93E6-BDA1D538CC39}"/>
              </a:ext>
            </a:extLst>
          </p:cNvPr>
          <p:cNvSpPr/>
          <p:nvPr/>
        </p:nvSpPr>
        <p:spPr>
          <a:xfrm>
            <a:off x="5069520" y="5548550"/>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Oval 3411">
            <a:extLst>
              <a:ext uri="{FF2B5EF4-FFF2-40B4-BE49-F238E27FC236}">
                <a16:creationId xmlns:a16="http://schemas.microsoft.com/office/drawing/2014/main" id="{5814C2E2-D196-47D5-85BA-FEC465060087}"/>
              </a:ext>
            </a:extLst>
          </p:cNvPr>
          <p:cNvSpPr>
            <a:spLocks noChangeArrowheads="1"/>
          </p:cNvSpPr>
          <p:nvPr/>
        </p:nvSpPr>
        <p:spPr bwMode="auto">
          <a:xfrm>
            <a:off x="5097066" y="5571179"/>
            <a:ext cx="164762" cy="143322"/>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Oval 3373">
            <a:extLst>
              <a:ext uri="{FF2B5EF4-FFF2-40B4-BE49-F238E27FC236}">
                <a16:creationId xmlns:a16="http://schemas.microsoft.com/office/drawing/2014/main" id="{8EE55592-3077-474D-A18C-BD53B97EA3F5}"/>
              </a:ext>
            </a:extLst>
          </p:cNvPr>
          <p:cNvSpPr>
            <a:spLocks noChangeArrowheads="1"/>
          </p:cNvSpPr>
          <p:nvPr/>
        </p:nvSpPr>
        <p:spPr bwMode="auto">
          <a:xfrm>
            <a:off x="4445466" y="4733308"/>
            <a:ext cx="216792" cy="188581"/>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Freeform 3374">
            <a:extLst>
              <a:ext uri="{FF2B5EF4-FFF2-40B4-BE49-F238E27FC236}">
                <a16:creationId xmlns:a16="http://schemas.microsoft.com/office/drawing/2014/main" id="{B2632385-AB0B-4F69-8536-A3CD4AA7BF13}"/>
              </a:ext>
            </a:extLst>
          </p:cNvPr>
          <p:cNvSpPr>
            <a:spLocks/>
          </p:cNvSpPr>
          <p:nvPr/>
        </p:nvSpPr>
        <p:spPr bwMode="auto">
          <a:xfrm>
            <a:off x="4480337" y="4797199"/>
            <a:ext cx="17967" cy="70074"/>
          </a:xfrm>
          <a:custGeom>
            <a:avLst/>
            <a:gdLst>
              <a:gd name="T0" fmla="*/ 4 w 8"/>
              <a:gd name="T1" fmla="*/ 0 h 37"/>
              <a:gd name="T2" fmla="*/ 0 w 8"/>
              <a:gd name="T3" fmla="*/ 3 h 37"/>
              <a:gd name="T4" fmla="*/ 0 w 8"/>
              <a:gd name="T5" fmla="*/ 34 h 37"/>
              <a:gd name="T6" fmla="*/ 4 w 8"/>
              <a:gd name="T7" fmla="*/ 37 h 37"/>
              <a:gd name="T8" fmla="*/ 8 w 8"/>
              <a:gd name="T9" fmla="*/ 37 h 37"/>
              <a:gd name="T10" fmla="*/ 8 w 8"/>
              <a:gd name="T11" fmla="*/ 0 h 37"/>
              <a:gd name="T12" fmla="*/ 4 w 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0"/>
                </a:moveTo>
                <a:cubicBezTo>
                  <a:pt x="2" y="0"/>
                  <a:pt x="0" y="1"/>
                  <a:pt x="0" y="3"/>
                </a:cubicBezTo>
                <a:cubicBezTo>
                  <a:pt x="0" y="34"/>
                  <a:pt x="0" y="34"/>
                  <a:pt x="0" y="34"/>
                </a:cubicBezTo>
                <a:cubicBezTo>
                  <a:pt x="0" y="36"/>
                  <a:pt x="2" y="37"/>
                  <a:pt x="4" y="37"/>
                </a:cubicBezTo>
                <a:cubicBezTo>
                  <a:pt x="8" y="37"/>
                  <a:pt x="8" y="37"/>
                  <a:pt x="8" y="37"/>
                </a:cubicBezTo>
                <a:cubicBezTo>
                  <a:pt x="8" y="0"/>
                  <a:pt x="8" y="0"/>
                  <a:pt x="8"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Freeform 3375">
            <a:extLst>
              <a:ext uri="{FF2B5EF4-FFF2-40B4-BE49-F238E27FC236}">
                <a16:creationId xmlns:a16="http://schemas.microsoft.com/office/drawing/2014/main" id="{FFDB4000-41F8-4E27-8D21-9E54380E9778}"/>
              </a:ext>
            </a:extLst>
          </p:cNvPr>
          <p:cNvSpPr>
            <a:spLocks/>
          </p:cNvSpPr>
          <p:nvPr/>
        </p:nvSpPr>
        <p:spPr bwMode="auto">
          <a:xfrm>
            <a:off x="4501897" y="4780712"/>
            <a:ext cx="37130" cy="103050"/>
          </a:xfrm>
          <a:custGeom>
            <a:avLst/>
            <a:gdLst>
              <a:gd name="T0" fmla="*/ 17 w 17"/>
              <a:gd name="T1" fmla="*/ 46 h 55"/>
              <a:gd name="T2" fmla="*/ 8 w 17"/>
              <a:gd name="T3" fmla="*/ 55 h 55"/>
              <a:gd name="T4" fmla="*/ 0 w 17"/>
              <a:gd name="T5" fmla="*/ 46 h 55"/>
              <a:gd name="T6" fmla="*/ 0 w 17"/>
              <a:gd name="T7" fmla="*/ 9 h 55"/>
              <a:gd name="T8" fmla="*/ 8 w 17"/>
              <a:gd name="T9" fmla="*/ 0 h 55"/>
              <a:gd name="T10" fmla="*/ 17 w 17"/>
              <a:gd name="T11" fmla="*/ 9 h 55"/>
              <a:gd name="T12" fmla="*/ 17 w 17"/>
              <a:gd name="T13" fmla="*/ 46 h 55"/>
            </a:gdLst>
            <a:ahLst/>
            <a:cxnLst>
              <a:cxn ang="0">
                <a:pos x="T0" y="T1"/>
              </a:cxn>
              <a:cxn ang="0">
                <a:pos x="T2" y="T3"/>
              </a:cxn>
              <a:cxn ang="0">
                <a:pos x="T4" y="T5"/>
              </a:cxn>
              <a:cxn ang="0">
                <a:pos x="T6" y="T7"/>
              </a:cxn>
              <a:cxn ang="0">
                <a:pos x="T8" y="T9"/>
              </a:cxn>
              <a:cxn ang="0">
                <a:pos x="T10" y="T11"/>
              </a:cxn>
              <a:cxn ang="0">
                <a:pos x="T12" y="T13"/>
              </a:cxn>
            </a:cxnLst>
            <a:rect l="0" t="0" r="r" b="b"/>
            <a:pathLst>
              <a:path w="17" h="55">
                <a:moveTo>
                  <a:pt x="17" y="46"/>
                </a:moveTo>
                <a:cubicBezTo>
                  <a:pt x="17" y="51"/>
                  <a:pt x="13" y="55"/>
                  <a:pt x="8" y="55"/>
                </a:cubicBezTo>
                <a:cubicBezTo>
                  <a:pt x="4" y="55"/>
                  <a:pt x="0" y="51"/>
                  <a:pt x="0" y="46"/>
                </a:cubicBezTo>
                <a:cubicBezTo>
                  <a:pt x="0" y="9"/>
                  <a:pt x="0" y="9"/>
                  <a:pt x="0" y="9"/>
                </a:cubicBezTo>
                <a:cubicBezTo>
                  <a:pt x="0" y="4"/>
                  <a:pt x="4" y="0"/>
                  <a:pt x="8" y="0"/>
                </a:cubicBezTo>
                <a:cubicBezTo>
                  <a:pt x="13" y="0"/>
                  <a:pt x="17" y="4"/>
                  <a:pt x="17" y="9"/>
                </a:cubicBezTo>
                <a:lnTo>
                  <a:pt x="1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Freeform 3376">
            <a:extLst>
              <a:ext uri="{FF2B5EF4-FFF2-40B4-BE49-F238E27FC236}">
                <a16:creationId xmlns:a16="http://schemas.microsoft.com/office/drawing/2014/main" id="{9CBD4ED9-018E-472E-8785-1D63613EC5B9}"/>
              </a:ext>
            </a:extLst>
          </p:cNvPr>
          <p:cNvSpPr>
            <a:spLocks noEditPoints="1"/>
          </p:cNvSpPr>
          <p:nvPr/>
        </p:nvSpPr>
        <p:spPr bwMode="auto">
          <a:xfrm>
            <a:off x="4543681" y="4797199"/>
            <a:ext cx="83842" cy="70074"/>
          </a:xfrm>
          <a:custGeom>
            <a:avLst/>
            <a:gdLst>
              <a:gd name="T0" fmla="*/ 35 w 38"/>
              <a:gd name="T1" fmla="*/ 0 h 37"/>
              <a:gd name="T2" fmla="*/ 0 w 38"/>
              <a:gd name="T3" fmla="*/ 0 h 37"/>
              <a:gd name="T4" fmla="*/ 0 w 38"/>
              <a:gd name="T5" fmla="*/ 37 h 37"/>
              <a:gd name="T6" fmla="*/ 35 w 38"/>
              <a:gd name="T7" fmla="*/ 37 h 37"/>
              <a:gd name="T8" fmla="*/ 38 w 38"/>
              <a:gd name="T9" fmla="*/ 34 h 37"/>
              <a:gd name="T10" fmla="*/ 38 w 38"/>
              <a:gd name="T11" fmla="*/ 3 h 37"/>
              <a:gd name="T12" fmla="*/ 35 w 38"/>
              <a:gd name="T13" fmla="*/ 0 h 37"/>
              <a:gd name="T14" fmla="*/ 15 w 38"/>
              <a:gd name="T15" fmla="*/ 33 h 37"/>
              <a:gd name="T16" fmla="*/ 8 w 38"/>
              <a:gd name="T17" fmla="*/ 33 h 37"/>
              <a:gd name="T18" fmla="*/ 8 w 38"/>
              <a:gd name="T19" fmla="*/ 28 h 37"/>
              <a:gd name="T20" fmla="*/ 15 w 38"/>
              <a:gd name="T21" fmla="*/ 28 h 37"/>
              <a:gd name="T22" fmla="*/ 15 w 38"/>
              <a:gd name="T23" fmla="*/ 33 h 37"/>
              <a:gd name="T24" fmla="*/ 15 w 38"/>
              <a:gd name="T25" fmla="*/ 26 h 37"/>
              <a:gd name="T26" fmla="*/ 8 w 38"/>
              <a:gd name="T27" fmla="*/ 26 h 37"/>
              <a:gd name="T28" fmla="*/ 8 w 38"/>
              <a:gd name="T29" fmla="*/ 22 h 37"/>
              <a:gd name="T30" fmla="*/ 15 w 38"/>
              <a:gd name="T31" fmla="*/ 22 h 37"/>
              <a:gd name="T32" fmla="*/ 15 w 38"/>
              <a:gd name="T33" fmla="*/ 26 h 37"/>
              <a:gd name="T34" fmla="*/ 15 w 38"/>
              <a:gd name="T35" fmla="*/ 20 h 37"/>
              <a:gd name="T36" fmla="*/ 8 w 38"/>
              <a:gd name="T37" fmla="*/ 20 h 37"/>
              <a:gd name="T38" fmla="*/ 8 w 38"/>
              <a:gd name="T39" fmla="*/ 15 h 37"/>
              <a:gd name="T40" fmla="*/ 15 w 38"/>
              <a:gd name="T41" fmla="*/ 15 h 37"/>
              <a:gd name="T42" fmla="*/ 15 w 38"/>
              <a:gd name="T43" fmla="*/ 20 h 37"/>
              <a:gd name="T44" fmla="*/ 25 w 38"/>
              <a:gd name="T45" fmla="*/ 33 h 37"/>
              <a:gd name="T46" fmla="*/ 17 w 38"/>
              <a:gd name="T47" fmla="*/ 33 h 37"/>
              <a:gd name="T48" fmla="*/ 17 w 38"/>
              <a:gd name="T49" fmla="*/ 28 h 37"/>
              <a:gd name="T50" fmla="*/ 25 w 38"/>
              <a:gd name="T51" fmla="*/ 28 h 37"/>
              <a:gd name="T52" fmla="*/ 25 w 38"/>
              <a:gd name="T53" fmla="*/ 33 h 37"/>
              <a:gd name="T54" fmla="*/ 25 w 38"/>
              <a:gd name="T55" fmla="*/ 26 h 37"/>
              <a:gd name="T56" fmla="*/ 17 w 38"/>
              <a:gd name="T57" fmla="*/ 26 h 37"/>
              <a:gd name="T58" fmla="*/ 17 w 38"/>
              <a:gd name="T59" fmla="*/ 22 h 37"/>
              <a:gd name="T60" fmla="*/ 25 w 38"/>
              <a:gd name="T61" fmla="*/ 22 h 37"/>
              <a:gd name="T62" fmla="*/ 25 w 38"/>
              <a:gd name="T63" fmla="*/ 26 h 37"/>
              <a:gd name="T64" fmla="*/ 25 w 38"/>
              <a:gd name="T65" fmla="*/ 20 h 37"/>
              <a:gd name="T66" fmla="*/ 17 w 38"/>
              <a:gd name="T67" fmla="*/ 20 h 37"/>
              <a:gd name="T68" fmla="*/ 17 w 38"/>
              <a:gd name="T69" fmla="*/ 15 h 37"/>
              <a:gd name="T70" fmla="*/ 25 w 38"/>
              <a:gd name="T71" fmla="*/ 15 h 37"/>
              <a:gd name="T72" fmla="*/ 25 w 38"/>
              <a:gd name="T73" fmla="*/ 20 h 37"/>
              <a:gd name="T74" fmla="*/ 34 w 38"/>
              <a:gd name="T75" fmla="*/ 33 h 37"/>
              <a:gd name="T76" fmla="*/ 26 w 38"/>
              <a:gd name="T77" fmla="*/ 33 h 37"/>
              <a:gd name="T78" fmla="*/ 26 w 38"/>
              <a:gd name="T79" fmla="*/ 28 h 37"/>
              <a:gd name="T80" fmla="*/ 34 w 38"/>
              <a:gd name="T81" fmla="*/ 28 h 37"/>
              <a:gd name="T82" fmla="*/ 34 w 38"/>
              <a:gd name="T83" fmla="*/ 33 h 37"/>
              <a:gd name="T84" fmla="*/ 34 w 38"/>
              <a:gd name="T85" fmla="*/ 26 h 37"/>
              <a:gd name="T86" fmla="*/ 26 w 38"/>
              <a:gd name="T87" fmla="*/ 26 h 37"/>
              <a:gd name="T88" fmla="*/ 26 w 38"/>
              <a:gd name="T89" fmla="*/ 22 h 37"/>
              <a:gd name="T90" fmla="*/ 34 w 38"/>
              <a:gd name="T91" fmla="*/ 22 h 37"/>
              <a:gd name="T92" fmla="*/ 34 w 38"/>
              <a:gd name="T93" fmla="*/ 26 h 37"/>
              <a:gd name="T94" fmla="*/ 34 w 38"/>
              <a:gd name="T95" fmla="*/ 20 h 37"/>
              <a:gd name="T96" fmla="*/ 26 w 38"/>
              <a:gd name="T97" fmla="*/ 20 h 37"/>
              <a:gd name="T98" fmla="*/ 26 w 38"/>
              <a:gd name="T99" fmla="*/ 15 h 37"/>
              <a:gd name="T100" fmla="*/ 34 w 38"/>
              <a:gd name="T101" fmla="*/ 15 h 37"/>
              <a:gd name="T102" fmla="*/ 34 w 38"/>
              <a:gd name="T103" fmla="*/ 20 h 37"/>
              <a:gd name="T104" fmla="*/ 34 w 38"/>
              <a:gd name="T105" fmla="*/ 10 h 37"/>
              <a:gd name="T106" fmla="*/ 32 w 38"/>
              <a:gd name="T107" fmla="*/ 12 h 37"/>
              <a:gd name="T108" fmla="*/ 9 w 38"/>
              <a:gd name="T109" fmla="*/ 12 h 37"/>
              <a:gd name="T110" fmla="*/ 8 w 38"/>
              <a:gd name="T111" fmla="*/ 10 h 37"/>
              <a:gd name="T112" fmla="*/ 8 w 38"/>
              <a:gd name="T113" fmla="*/ 6 h 37"/>
              <a:gd name="T114" fmla="*/ 9 w 38"/>
              <a:gd name="T115" fmla="*/ 4 h 37"/>
              <a:gd name="T116" fmla="*/ 32 w 38"/>
              <a:gd name="T117" fmla="*/ 4 h 37"/>
              <a:gd name="T118" fmla="*/ 34 w 38"/>
              <a:gd name="T119" fmla="*/ 6 h 37"/>
              <a:gd name="T120" fmla="*/ 34 w 38"/>
              <a:gd name="T121"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37">
                <a:moveTo>
                  <a:pt x="35" y="0"/>
                </a:moveTo>
                <a:cubicBezTo>
                  <a:pt x="0" y="0"/>
                  <a:pt x="0" y="0"/>
                  <a:pt x="0" y="0"/>
                </a:cubicBezTo>
                <a:cubicBezTo>
                  <a:pt x="0" y="37"/>
                  <a:pt x="0" y="37"/>
                  <a:pt x="0" y="37"/>
                </a:cubicBezTo>
                <a:cubicBezTo>
                  <a:pt x="35" y="37"/>
                  <a:pt x="35" y="37"/>
                  <a:pt x="35" y="37"/>
                </a:cubicBezTo>
                <a:cubicBezTo>
                  <a:pt x="37" y="37"/>
                  <a:pt x="38" y="36"/>
                  <a:pt x="38" y="34"/>
                </a:cubicBezTo>
                <a:cubicBezTo>
                  <a:pt x="38" y="3"/>
                  <a:pt x="38" y="3"/>
                  <a:pt x="38" y="3"/>
                </a:cubicBezTo>
                <a:cubicBezTo>
                  <a:pt x="38" y="1"/>
                  <a:pt x="37" y="0"/>
                  <a:pt x="35" y="0"/>
                </a:cubicBezTo>
                <a:close/>
                <a:moveTo>
                  <a:pt x="15" y="33"/>
                </a:moveTo>
                <a:cubicBezTo>
                  <a:pt x="8" y="33"/>
                  <a:pt x="8" y="33"/>
                  <a:pt x="8" y="33"/>
                </a:cubicBezTo>
                <a:cubicBezTo>
                  <a:pt x="8" y="28"/>
                  <a:pt x="8" y="28"/>
                  <a:pt x="8" y="28"/>
                </a:cubicBezTo>
                <a:cubicBezTo>
                  <a:pt x="15" y="28"/>
                  <a:pt x="15" y="28"/>
                  <a:pt x="15" y="28"/>
                </a:cubicBezTo>
                <a:lnTo>
                  <a:pt x="15" y="33"/>
                </a:lnTo>
                <a:close/>
                <a:moveTo>
                  <a:pt x="15" y="26"/>
                </a:moveTo>
                <a:cubicBezTo>
                  <a:pt x="8" y="26"/>
                  <a:pt x="8" y="26"/>
                  <a:pt x="8" y="26"/>
                </a:cubicBezTo>
                <a:cubicBezTo>
                  <a:pt x="8" y="22"/>
                  <a:pt x="8" y="22"/>
                  <a:pt x="8" y="22"/>
                </a:cubicBezTo>
                <a:cubicBezTo>
                  <a:pt x="15" y="22"/>
                  <a:pt x="15" y="22"/>
                  <a:pt x="15" y="22"/>
                </a:cubicBezTo>
                <a:lnTo>
                  <a:pt x="15" y="26"/>
                </a:lnTo>
                <a:close/>
                <a:moveTo>
                  <a:pt x="15" y="20"/>
                </a:moveTo>
                <a:cubicBezTo>
                  <a:pt x="8" y="20"/>
                  <a:pt x="8" y="20"/>
                  <a:pt x="8" y="20"/>
                </a:cubicBezTo>
                <a:cubicBezTo>
                  <a:pt x="8" y="15"/>
                  <a:pt x="8" y="15"/>
                  <a:pt x="8" y="15"/>
                </a:cubicBezTo>
                <a:cubicBezTo>
                  <a:pt x="15" y="15"/>
                  <a:pt x="15" y="15"/>
                  <a:pt x="15" y="15"/>
                </a:cubicBezTo>
                <a:lnTo>
                  <a:pt x="15" y="20"/>
                </a:lnTo>
                <a:close/>
                <a:moveTo>
                  <a:pt x="25" y="33"/>
                </a:moveTo>
                <a:cubicBezTo>
                  <a:pt x="17" y="33"/>
                  <a:pt x="17" y="33"/>
                  <a:pt x="17" y="33"/>
                </a:cubicBezTo>
                <a:cubicBezTo>
                  <a:pt x="17" y="28"/>
                  <a:pt x="17" y="28"/>
                  <a:pt x="17" y="28"/>
                </a:cubicBezTo>
                <a:cubicBezTo>
                  <a:pt x="25" y="28"/>
                  <a:pt x="25" y="28"/>
                  <a:pt x="25" y="28"/>
                </a:cubicBezTo>
                <a:lnTo>
                  <a:pt x="25" y="33"/>
                </a:lnTo>
                <a:close/>
                <a:moveTo>
                  <a:pt x="25" y="26"/>
                </a:moveTo>
                <a:cubicBezTo>
                  <a:pt x="17" y="26"/>
                  <a:pt x="17" y="26"/>
                  <a:pt x="17" y="26"/>
                </a:cubicBezTo>
                <a:cubicBezTo>
                  <a:pt x="17" y="22"/>
                  <a:pt x="17" y="22"/>
                  <a:pt x="17" y="22"/>
                </a:cubicBezTo>
                <a:cubicBezTo>
                  <a:pt x="25" y="22"/>
                  <a:pt x="25" y="22"/>
                  <a:pt x="25" y="22"/>
                </a:cubicBezTo>
                <a:lnTo>
                  <a:pt x="25" y="26"/>
                </a:lnTo>
                <a:close/>
                <a:moveTo>
                  <a:pt x="25" y="20"/>
                </a:moveTo>
                <a:cubicBezTo>
                  <a:pt x="17" y="20"/>
                  <a:pt x="17" y="20"/>
                  <a:pt x="17" y="20"/>
                </a:cubicBezTo>
                <a:cubicBezTo>
                  <a:pt x="17" y="15"/>
                  <a:pt x="17" y="15"/>
                  <a:pt x="17" y="15"/>
                </a:cubicBezTo>
                <a:cubicBezTo>
                  <a:pt x="25" y="15"/>
                  <a:pt x="25" y="15"/>
                  <a:pt x="25" y="15"/>
                </a:cubicBezTo>
                <a:lnTo>
                  <a:pt x="25" y="20"/>
                </a:lnTo>
                <a:close/>
                <a:moveTo>
                  <a:pt x="34" y="33"/>
                </a:moveTo>
                <a:cubicBezTo>
                  <a:pt x="26" y="33"/>
                  <a:pt x="26" y="33"/>
                  <a:pt x="26" y="33"/>
                </a:cubicBezTo>
                <a:cubicBezTo>
                  <a:pt x="26" y="28"/>
                  <a:pt x="26" y="28"/>
                  <a:pt x="26" y="28"/>
                </a:cubicBezTo>
                <a:cubicBezTo>
                  <a:pt x="34" y="28"/>
                  <a:pt x="34" y="28"/>
                  <a:pt x="34" y="28"/>
                </a:cubicBezTo>
                <a:lnTo>
                  <a:pt x="34" y="33"/>
                </a:lnTo>
                <a:close/>
                <a:moveTo>
                  <a:pt x="34" y="26"/>
                </a:moveTo>
                <a:cubicBezTo>
                  <a:pt x="26" y="26"/>
                  <a:pt x="26" y="26"/>
                  <a:pt x="26" y="26"/>
                </a:cubicBezTo>
                <a:cubicBezTo>
                  <a:pt x="26" y="22"/>
                  <a:pt x="26" y="22"/>
                  <a:pt x="26" y="22"/>
                </a:cubicBezTo>
                <a:cubicBezTo>
                  <a:pt x="34" y="22"/>
                  <a:pt x="34" y="22"/>
                  <a:pt x="34" y="22"/>
                </a:cubicBezTo>
                <a:lnTo>
                  <a:pt x="34" y="26"/>
                </a:lnTo>
                <a:close/>
                <a:moveTo>
                  <a:pt x="34" y="20"/>
                </a:moveTo>
                <a:cubicBezTo>
                  <a:pt x="26" y="20"/>
                  <a:pt x="26" y="20"/>
                  <a:pt x="26" y="20"/>
                </a:cubicBezTo>
                <a:cubicBezTo>
                  <a:pt x="26" y="15"/>
                  <a:pt x="26" y="15"/>
                  <a:pt x="26" y="15"/>
                </a:cubicBezTo>
                <a:cubicBezTo>
                  <a:pt x="34" y="15"/>
                  <a:pt x="34" y="15"/>
                  <a:pt x="34" y="15"/>
                </a:cubicBezTo>
                <a:lnTo>
                  <a:pt x="34" y="20"/>
                </a:lnTo>
                <a:close/>
                <a:moveTo>
                  <a:pt x="34" y="10"/>
                </a:moveTo>
                <a:cubicBezTo>
                  <a:pt x="34" y="11"/>
                  <a:pt x="33" y="12"/>
                  <a:pt x="32" y="12"/>
                </a:cubicBezTo>
                <a:cubicBezTo>
                  <a:pt x="9" y="12"/>
                  <a:pt x="9" y="12"/>
                  <a:pt x="9" y="12"/>
                </a:cubicBezTo>
                <a:cubicBezTo>
                  <a:pt x="8" y="12"/>
                  <a:pt x="8" y="11"/>
                  <a:pt x="8" y="10"/>
                </a:cubicBezTo>
                <a:cubicBezTo>
                  <a:pt x="8" y="6"/>
                  <a:pt x="8" y="6"/>
                  <a:pt x="8" y="6"/>
                </a:cubicBezTo>
                <a:cubicBezTo>
                  <a:pt x="8" y="5"/>
                  <a:pt x="8" y="4"/>
                  <a:pt x="9" y="4"/>
                </a:cubicBezTo>
                <a:cubicBezTo>
                  <a:pt x="32" y="4"/>
                  <a:pt x="32" y="4"/>
                  <a:pt x="32" y="4"/>
                </a:cubicBezTo>
                <a:cubicBezTo>
                  <a:pt x="33" y="4"/>
                  <a:pt x="34" y="5"/>
                  <a:pt x="34" y="6"/>
                </a:cubicBezTo>
                <a:lnTo>
                  <a:pt x="3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Oval 3378">
            <a:extLst>
              <a:ext uri="{FF2B5EF4-FFF2-40B4-BE49-F238E27FC236}">
                <a16:creationId xmlns:a16="http://schemas.microsoft.com/office/drawing/2014/main" id="{AA4437EE-EE72-4DC1-B3DD-E3C4D2688791}"/>
              </a:ext>
            </a:extLst>
          </p:cNvPr>
          <p:cNvSpPr>
            <a:spLocks noChangeArrowheads="1"/>
          </p:cNvSpPr>
          <p:nvPr/>
        </p:nvSpPr>
        <p:spPr bwMode="auto">
          <a:xfrm>
            <a:off x="4310247" y="4542876"/>
            <a:ext cx="216792" cy="188581"/>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Freeform 3379">
            <a:extLst>
              <a:ext uri="{FF2B5EF4-FFF2-40B4-BE49-F238E27FC236}">
                <a16:creationId xmlns:a16="http://schemas.microsoft.com/office/drawing/2014/main" id="{B7A158FE-375C-4D78-837D-1EC7A32ED5E1}"/>
              </a:ext>
            </a:extLst>
          </p:cNvPr>
          <p:cNvSpPr>
            <a:spLocks/>
          </p:cNvSpPr>
          <p:nvPr/>
        </p:nvSpPr>
        <p:spPr bwMode="auto">
          <a:xfrm>
            <a:off x="4451220" y="4588218"/>
            <a:ext cx="39093" cy="34006"/>
          </a:xfrm>
          <a:custGeom>
            <a:avLst/>
            <a:gdLst>
              <a:gd name="T0" fmla="*/ 0 w 18"/>
              <a:gd name="T1" fmla="*/ 1 h 18"/>
              <a:gd name="T2" fmla="*/ 0 w 18"/>
              <a:gd name="T3" fmla="*/ 2 h 18"/>
              <a:gd name="T4" fmla="*/ 12 w 18"/>
              <a:gd name="T5" fmla="*/ 6 h 18"/>
              <a:gd name="T6" fmla="*/ 16 w 18"/>
              <a:gd name="T7" fmla="*/ 18 h 18"/>
              <a:gd name="T8" fmla="*/ 17 w 18"/>
              <a:gd name="T9" fmla="*/ 18 h 18"/>
              <a:gd name="T10" fmla="*/ 13 w 18"/>
              <a:gd name="T11" fmla="*/ 5 h 18"/>
              <a:gd name="T12" fmla="*/ 0 w 18"/>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1"/>
                </a:moveTo>
                <a:cubicBezTo>
                  <a:pt x="0" y="2"/>
                  <a:pt x="0" y="2"/>
                  <a:pt x="0" y="2"/>
                </a:cubicBezTo>
                <a:cubicBezTo>
                  <a:pt x="5" y="1"/>
                  <a:pt x="9" y="3"/>
                  <a:pt x="12" y="6"/>
                </a:cubicBezTo>
                <a:cubicBezTo>
                  <a:pt x="15" y="9"/>
                  <a:pt x="17" y="13"/>
                  <a:pt x="16" y="18"/>
                </a:cubicBezTo>
                <a:cubicBezTo>
                  <a:pt x="17" y="18"/>
                  <a:pt x="17" y="18"/>
                  <a:pt x="17" y="18"/>
                </a:cubicBezTo>
                <a:cubicBezTo>
                  <a:pt x="18" y="13"/>
                  <a:pt x="16" y="8"/>
                  <a:pt x="13" y="5"/>
                </a:cubicBezTo>
                <a:cubicBezTo>
                  <a:pt x="9" y="2"/>
                  <a:pt x="5"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Freeform 3380">
            <a:extLst>
              <a:ext uri="{FF2B5EF4-FFF2-40B4-BE49-F238E27FC236}">
                <a16:creationId xmlns:a16="http://schemas.microsoft.com/office/drawing/2014/main" id="{927A0389-2DE0-400F-8212-7400E8D970BD}"/>
              </a:ext>
            </a:extLst>
          </p:cNvPr>
          <p:cNvSpPr>
            <a:spLocks/>
          </p:cNvSpPr>
          <p:nvPr/>
        </p:nvSpPr>
        <p:spPr bwMode="auto">
          <a:xfrm>
            <a:off x="4451219" y="4595431"/>
            <a:ext cx="28432" cy="26792"/>
          </a:xfrm>
          <a:custGeom>
            <a:avLst/>
            <a:gdLst>
              <a:gd name="T0" fmla="*/ 9 w 13"/>
              <a:gd name="T1" fmla="*/ 5 h 14"/>
              <a:gd name="T2" fmla="*/ 12 w 13"/>
              <a:gd name="T3" fmla="*/ 14 h 14"/>
              <a:gd name="T4" fmla="*/ 13 w 13"/>
              <a:gd name="T5" fmla="*/ 14 h 14"/>
              <a:gd name="T6" fmla="*/ 10 w 13"/>
              <a:gd name="T7" fmla="*/ 4 h 14"/>
              <a:gd name="T8" fmla="*/ 0 w 13"/>
              <a:gd name="T9" fmla="*/ 1 h 14"/>
              <a:gd name="T10" fmla="*/ 0 w 13"/>
              <a:gd name="T11" fmla="*/ 2 h 14"/>
              <a:gd name="T12" fmla="*/ 9 w 13"/>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9" y="5"/>
                </a:moveTo>
                <a:cubicBezTo>
                  <a:pt x="11" y="7"/>
                  <a:pt x="12" y="10"/>
                  <a:pt x="12" y="14"/>
                </a:cubicBezTo>
                <a:cubicBezTo>
                  <a:pt x="13" y="14"/>
                  <a:pt x="13" y="14"/>
                  <a:pt x="13" y="14"/>
                </a:cubicBezTo>
                <a:cubicBezTo>
                  <a:pt x="13" y="10"/>
                  <a:pt x="12" y="7"/>
                  <a:pt x="10" y="4"/>
                </a:cubicBezTo>
                <a:cubicBezTo>
                  <a:pt x="7" y="2"/>
                  <a:pt x="4" y="0"/>
                  <a:pt x="0" y="1"/>
                </a:cubicBezTo>
                <a:cubicBezTo>
                  <a:pt x="0" y="2"/>
                  <a:pt x="0" y="2"/>
                  <a:pt x="0" y="2"/>
                </a:cubicBezTo>
                <a:cubicBezTo>
                  <a:pt x="3" y="2"/>
                  <a:pt x="7" y="3"/>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Freeform 3381">
            <a:extLst>
              <a:ext uri="{FF2B5EF4-FFF2-40B4-BE49-F238E27FC236}">
                <a16:creationId xmlns:a16="http://schemas.microsoft.com/office/drawing/2014/main" id="{879133D2-92CD-4021-8F6A-CD4211A63705}"/>
              </a:ext>
            </a:extLst>
          </p:cNvPr>
          <p:cNvSpPr>
            <a:spLocks/>
          </p:cNvSpPr>
          <p:nvPr/>
        </p:nvSpPr>
        <p:spPr bwMode="auto">
          <a:xfrm>
            <a:off x="4451219" y="4604706"/>
            <a:ext cx="18954" cy="17518"/>
          </a:xfrm>
          <a:custGeom>
            <a:avLst/>
            <a:gdLst>
              <a:gd name="T0" fmla="*/ 6 w 9"/>
              <a:gd name="T1" fmla="*/ 3 h 9"/>
              <a:gd name="T2" fmla="*/ 7 w 9"/>
              <a:gd name="T3" fmla="*/ 9 h 9"/>
              <a:gd name="T4" fmla="*/ 9 w 9"/>
              <a:gd name="T5" fmla="*/ 9 h 9"/>
              <a:gd name="T6" fmla="*/ 7 w 9"/>
              <a:gd name="T7" fmla="*/ 2 h 9"/>
              <a:gd name="T8" fmla="*/ 0 w 9"/>
              <a:gd name="T9" fmla="*/ 0 h 9"/>
              <a:gd name="T10" fmla="*/ 0 w 9"/>
              <a:gd name="T11" fmla="*/ 1 h 9"/>
              <a:gd name="T12" fmla="*/ 6 w 9"/>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6" y="3"/>
                </a:moveTo>
                <a:cubicBezTo>
                  <a:pt x="8" y="4"/>
                  <a:pt x="8" y="7"/>
                  <a:pt x="7" y="9"/>
                </a:cubicBezTo>
                <a:cubicBezTo>
                  <a:pt x="9" y="9"/>
                  <a:pt x="9" y="9"/>
                  <a:pt x="9" y="9"/>
                </a:cubicBezTo>
                <a:cubicBezTo>
                  <a:pt x="9" y="6"/>
                  <a:pt x="9" y="4"/>
                  <a:pt x="7" y="2"/>
                </a:cubicBezTo>
                <a:cubicBezTo>
                  <a:pt x="5" y="0"/>
                  <a:pt x="3" y="0"/>
                  <a:pt x="0" y="0"/>
                </a:cubicBezTo>
                <a:cubicBezTo>
                  <a:pt x="0" y="1"/>
                  <a:pt x="0" y="1"/>
                  <a:pt x="0" y="1"/>
                </a:cubicBezTo>
                <a:cubicBezTo>
                  <a:pt x="2" y="1"/>
                  <a:pt x="5"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Freeform 3382">
            <a:extLst>
              <a:ext uri="{FF2B5EF4-FFF2-40B4-BE49-F238E27FC236}">
                <a16:creationId xmlns:a16="http://schemas.microsoft.com/office/drawing/2014/main" id="{CA403196-344E-47E3-BEC9-D27C5C423FE7}"/>
              </a:ext>
            </a:extLst>
          </p:cNvPr>
          <p:cNvSpPr>
            <a:spLocks noEditPoints="1"/>
          </p:cNvSpPr>
          <p:nvPr/>
        </p:nvSpPr>
        <p:spPr bwMode="auto">
          <a:xfrm>
            <a:off x="4354079" y="4592339"/>
            <a:ext cx="112542" cy="99958"/>
          </a:xfrm>
          <a:custGeom>
            <a:avLst/>
            <a:gdLst>
              <a:gd name="T0" fmla="*/ 51 w 52"/>
              <a:gd name="T1" fmla="*/ 16 h 53"/>
              <a:gd name="T2" fmla="*/ 50 w 52"/>
              <a:gd name="T3" fmla="*/ 15 h 53"/>
              <a:gd name="T4" fmla="*/ 49 w 52"/>
              <a:gd name="T5" fmla="*/ 14 h 53"/>
              <a:gd name="T6" fmla="*/ 47 w 52"/>
              <a:gd name="T7" fmla="*/ 11 h 53"/>
              <a:gd name="T8" fmla="*/ 46 w 52"/>
              <a:gd name="T9" fmla="*/ 11 h 53"/>
              <a:gd name="T10" fmla="*/ 37 w 52"/>
              <a:gd name="T11" fmla="*/ 2 h 53"/>
              <a:gd name="T12" fmla="*/ 31 w 52"/>
              <a:gd name="T13" fmla="*/ 2 h 53"/>
              <a:gd name="T14" fmla="*/ 2 w 52"/>
              <a:gd name="T15" fmla="*/ 31 h 53"/>
              <a:gd name="T16" fmla="*/ 2 w 52"/>
              <a:gd name="T17" fmla="*/ 37 h 53"/>
              <a:gd name="T18" fmla="*/ 16 w 52"/>
              <a:gd name="T19" fmla="*/ 51 h 53"/>
              <a:gd name="T20" fmla="*/ 22 w 52"/>
              <a:gd name="T21" fmla="*/ 51 h 53"/>
              <a:gd name="T22" fmla="*/ 51 w 52"/>
              <a:gd name="T23" fmla="*/ 22 h 53"/>
              <a:gd name="T24" fmla="*/ 51 w 52"/>
              <a:gd name="T25" fmla="*/ 16 h 53"/>
              <a:gd name="T26" fmla="*/ 38 w 52"/>
              <a:gd name="T27" fmla="*/ 9 h 53"/>
              <a:gd name="T28" fmla="*/ 43 w 52"/>
              <a:gd name="T29" fmla="*/ 14 h 53"/>
              <a:gd name="T30" fmla="*/ 43 w 52"/>
              <a:gd name="T31" fmla="*/ 14 h 53"/>
              <a:gd name="T32" fmla="*/ 43 w 52"/>
              <a:gd name="T33" fmla="*/ 14 h 53"/>
              <a:gd name="T34" fmla="*/ 38 w 52"/>
              <a:gd name="T35" fmla="*/ 10 h 53"/>
              <a:gd name="T36" fmla="*/ 38 w 52"/>
              <a:gd name="T37" fmla="*/ 9 h 53"/>
              <a:gd name="T38" fmla="*/ 11 w 52"/>
              <a:gd name="T39" fmla="*/ 41 h 53"/>
              <a:gd name="T40" fmla="*/ 11 w 52"/>
              <a:gd name="T41" fmla="*/ 38 h 53"/>
              <a:gd name="T42" fmla="*/ 14 w 52"/>
              <a:gd name="T43" fmla="*/ 38 h 53"/>
              <a:gd name="T44" fmla="*/ 14 w 52"/>
              <a:gd name="T45" fmla="*/ 41 h 53"/>
              <a:gd name="T46" fmla="*/ 11 w 52"/>
              <a:gd name="T47" fmla="*/ 41 h 53"/>
              <a:gd name="T48" fmla="*/ 25 w 52"/>
              <a:gd name="T49" fmla="*/ 45 h 53"/>
              <a:gd name="T50" fmla="*/ 8 w 52"/>
              <a:gd name="T51" fmla="*/ 27 h 53"/>
              <a:gd name="T52" fmla="*/ 30 w 52"/>
              <a:gd name="T53" fmla="*/ 5 h 53"/>
              <a:gd name="T54" fmla="*/ 47 w 52"/>
              <a:gd name="T55" fmla="*/ 23 h 53"/>
              <a:gd name="T56" fmla="*/ 25 w 52"/>
              <a:gd name="T5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3">
                <a:moveTo>
                  <a:pt x="51" y="16"/>
                </a:moveTo>
                <a:cubicBezTo>
                  <a:pt x="50" y="15"/>
                  <a:pt x="50" y="15"/>
                  <a:pt x="50" y="15"/>
                </a:cubicBezTo>
                <a:cubicBezTo>
                  <a:pt x="50" y="15"/>
                  <a:pt x="50" y="14"/>
                  <a:pt x="49" y="14"/>
                </a:cubicBezTo>
                <a:cubicBezTo>
                  <a:pt x="47" y="11"/>
                  <a:pt x="47" y="11"/>
                  <a:pt x="47" y="11"/>
                </a:cubicBezTo>
                <a:cubicBezTo>
                  <a:pt x="46" y="11"/>
                  <a:pt x="46" y="11"/>
                  <a:pt x="46" y="11"/>
                </a:cubicBezTo>
                <a:cubicBezTo>
                  <a:pt x="37" y="2"/>
                  <a:pt x="37" y="2"/>
                  <a:pt x="37" y="2"/>
                </a:cubicBezTo>
                <a:cubicBezTo>
                  <a:pt x="35" y="0"/>
                  <a:pt x="32" y="0"/>
                  <a:pt x="31" y="2"/>
                </a:cubicBezTo>
                <a:cubicBezTo>
                  <a:pt x="2" y="31"/>
                  <a:pt x="2" y="31"/>
                  <a:pt x="2" y="31"/>
                </a:cubicBezTo>
                <a:cubicBezTo>
                  <a:pt x="0" y="32"/>
                  <a:pt x="0" y="35"/>
                  <a:pt x="2" y="37"/>
                </a:cubicBezTo>
                <a:cubicBezTo>
                  <a:pt x="16" y="51"/>
                  <a:pt x="16" y="51"/>
                  <a:pt x="16" y="51"/>
                </a:cubicBezTo>
                <a:cubicBezTo>
                  <a:pt x="17" y="53"/>
                  <a:pt x="20" y="53"/>
                  <a:pt x="22" y="51"/>
                </a:cubicBezTo>
                <a:cubicBezTo>
                  <a:pt x="51" y="22"/>
                  <a:pt x="51" y="22"/>
                  <a:pt x="51" y="22"/>
                </a:cubicBezTo>
                <a:cubicBezTo>
                  <a:pt x="52" y="20"/>
                  <a:pt x="52" y="18"/>
                  <a:pt x="51" y="16"/>
                </a:cubicBezTo>
                <a:close/>
                <a:moveTo>
                  <a:pt x="38" y="9"/>
                </a:moveTo>
                <a:cubicBezTo>
                  <a:pt x="43" y="14"/>
                  <a:pt x="43" y="14"/>
                  <a:pt x="43" y="14"/>
                </a:cubicBezTo>
                <a:cubicBezTo>
                  <a:pt x="43" y="14"/>
                  <a:pt x="43" y="14"/>
                  <a:pt x="43" y="14"/>
                </a:cubicBezTo>
                <a:cubicBezTo>
                  <a:pt x="43" y="14"/>
                  <a:pt x="43" y="14"/>
                  <a:pt x="43" y="14"/>
                </a:cubicBezTo>
                <a:cubicBezTo>
                  <a:pt x="38" y="10"/>
                  <a:pt x="38" y="10"/>
                  <a:pt x="38" y="10"/>
                </a:cubicBezTo>
                <a:cubicBezTo>
                  <a:pt x="38" y="9"/>
                  <a:pt x="38" y="9"/>
                  <a:pt x="38" y="9"/>
                </a:cubicBezTo>
                <a:close/>
                <a:moveTo>
                  <a:pt x="11" y="41"/>
                </a:moveTo>
                <a:cubicBezTo>
                  <a:pt x="10" y="40"/>
                  <a:pt x="10" y="39"/>
                  <a:pt x="11" y="38"/>
                </a:cubicBezTo>
                <a:cubicBezTo>
                  <a:pt x="12" y="38"/>
                  <a:pt x="13" y="38"/>
                  <a:pt x="14" y="38"/>
                </a:cubicBezTo>
                <a:cubicBezTo>
                  <a:pt x="15" y="39"/>
                  <a:pt x="15" y="40"/>
                  <a:pt x="14" y="41"/>
                </a:cubicBezTo>
                <a:cubicBezTo>
                  <a:pt x="13" y="42"/>
                  <a:pt x="12" y="42"/>
                  <a:pt x="11" y="41"/>
                </a:cubicBezTo>
                <a:close/>
                <a:moveTo>
                  <a:pt x="25" y="45"/>
                </a:moveTo>
                <a:cubicBezTo>
                  <a:pt x="8" y="27"/>
                  <a:pt x="8" y="27"/>
                  <a:pt x="8" y="27"/>
                </a:cubicBezTo>
                <a:cubicBezTo>
                  <a:pt x="30" y="5"/>
                  <a:pt x="30" y="5"/>
                  <a:pt x="30" y="5"/>
                </a:cubicBezTo>
                <a:cubicBezTo>
                  <a:pt x="47" y="23"/>
                  <a:pt x="47" y="23"/>
                  <a:pt x="47" y="23"/>
                </a:cubicBezTo>
                <a:lnTo>
                  <a:pt x="2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Oval 3377">
            <a:extLst>
              <a:ext uri="{FF2B5EF4-FFF2-40B4-BE49-F238E27FC236}">
                <a16:creationId xmlns:a16="http://schemas.microsoft.com/office/drawing/2014/main" id="{A3712361-B11B-476E-81D1-C1DF09DF9F1F}"/>
              </a:ext>
            </a:extLst>
          </p:cNvPr>
          <p:cNvSpPr>
            <a:spLocks noChangeArrowheads="1"/>
          </p:cNvSpPr>
          <p:nvPr/>
        </p:nvSpPr>
        <p:spPr bwMode="auto">
          <a:xfrm>
            <a:off x="4580685" y="4542876"/>
            <a:ext cx="216792" cy="188581"/>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Oval 3548">
            <a:extLst>
              <a:ext uri="{FF2B5EF4-FFF2-40B4-BE49-F238E27FC236}">
                <a16:creationId xmlns:a16="http://schemas.microsoft.com/office/drawing/2014/main" id="{753B0055-049A-4A49-A71E-74D3A6F47FC7}"/>
              </a:ext>
            </a:extLst>
          </p:cNvPr>
          <p:cNvSpPr>
            <a:spLocks noChangeArrowheads="1"/>
          </p:cNvSpPr>
          <p:nvPr/>
        </p:nvSpPr>
        <p:spPr bwMode="auto">
          <a:xfrm>
            <a:off x="4636670" y="4658291"/>
            <a:ext cx="30970" cy="278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Freeform 3549">
            <a:extLst>
              <a:ext uri="{FF2B5EF4-FFF2-40B4-BE49-F238E27FC236}">
                <a16:creationId xmlns:a16="http://schemas.microsoft.com/office/drawing/2014/main" id="{4BDA49E6-8307-49DB-B361-4EF319CBD1CD}"/>
              </a:ext>
            </a:extLst>
          </p:cNvPr>
          <p:cNvSpPr>
            <a:spLocks/>
          </p:cNvSpPr>
          <p:nvPr/>
        </p:nvSpPr>
        <p:spPr bwMode="auto">
          <a:xfrm>
            <a:off x="4636670" y="4618101"/>
            <a:ext cx="76234" cy="65952"/>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Freeform 3550">
            <a:extLst>
              <a:ext uri="{FF2B5EF4-FFF2-40B4-BE49-F238E27FC236}">
                <a16:creationId xmlns:a16="http://schemas.microsoft.com/office/drawing/2014/main" id="{ED6C4C81-F650-4702-8097-D54B2088D548}"/>
              </a:ext>
            </a:extLst>
          </p:cNvPr>
          <p:cNvSpPr>
            <a:spLocks/>
          </p:cNvSpPr>
          <p:nvPr/>
        </p:nvSpPr>
        <p:spPr bwMode="auto">
          <a:xfrm>
            <a:off x="4636670" y="4584096"/>
            <a:ext cx="117926" cy="99959"/>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Oval 691">
            <a:extLst>
              <a:ext uri="{FF2B5EF4-FFF2-40B4-BE49-F238E27FC236}">
                <a16:creationId xmlns:a16="http://schemas.microsoft.com/office/drawing/2014/main" id="{5BD6A711-6094-4A59-9B6B-FA93CA682596}"/>
              </a:ext>
            </a:extLst>
          </p:cNvPr>
          <p:cNvSpPr/>
          <p:nvPr/>
        </p:nvSpPr>
        <p:spPr>
          <a:xfrm>
            <a:off x="5166630" y="3890284"/>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Oval 3373">
            <a:extLst>
              <a:ext uri="{FF2B5EF4-FFF2-40B4-BE49-F238E27FC236}">
                <a16:creationId xmlns:a16="http://schemas.microsoft.com/office/drawing/2014/main" id="{05AB9609-A771-4085-818E-9198AFB4D107}"/>
              </a:ext>
            </a:extLst>
          </p:cNvPr>
          <p:cNvSpPr>
            <a:spLocks noChangeArrowheads="1"/>
          </p:cNvSpPr>
          <p:nvPr/>
        </p:nvSpPr>
        <p:spPr bwMode="auto">
          <a:xfrm>
            <a:off x="5194980" y="3912913"/>
            <a:ext cx="162961" cy="143322"/>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Oval 706">
            <a:extLst>
              <a:ext uri="{FF2B5EF4-FFF2-40B4-BE49-F238E27FC236}">
                <a16:creationId xmlns:a16="http://schemas.microsoft.com/office/drawing/2014/main" id="{C71FB298-1A79-4DCA-873A-91CF0E327960}"/>
              </a:ext>
            </a:extLst>
          </p:cNvPr>
          <p:cNvSpPr/>
          <p:nvPr/>
        </p:nvSpPr>
        <p:spPr>
          <a:xfrm>
            <a:off x="5152071" y="4100966"/>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Oval 3548">
            <a:extLst>
              <a:ext uri="{FF2B5EF4-FFF2-40B4-BE49-F238E27FC236}">
                <a16:creationId xmlns:a16="http://schemas.microsoft.com/office/drawing/2014/main" id="{6DA8EE37-D871-4A4F-8698-2473BCE6A9FF}"/>
              </a:ext>
            </a:extLst>
          </p:cNvPr>
          <p:cNvSpPr>
            <a:spLocks noChangeArrowheads="1"/>
          </p:cNvSpPr>
          <p:nvPr/>
        </p:nvSpPr>
        <p:spPr bwMode="auto">
          <a:xfrm>
            <a:off x="5221533" y="4211343"/>
            <a:ext cx="23408" cy="211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Freeform 3549">
            <a:extLst>
              <a:ext uri="{FF2B5EF4-FFF2-40B4-BE49-F238E27FC236}">
                <a16:creationId xmlns:a16="http://schemas.microsoft.com/office/drawing/2014/main" id="{78E1D011-5631-488B-B004-5E1CAA5F6313}"/>
              </a:ext>
            </a:extLst>
          </p:cNvPr>
          <p:cNvSpPr>
            <a:spLocks/>
          </p:cNvSpPr>
          <p:nvPr/>
        </p:nvSpPr>
        <p:spPr bwMode="auto">
          <a:xfrm>
            <a:off x="5221532" y="4180800"/>
            <a:ext cx="57622" cy="50124"/>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Freeform 3550">
            <a:extLst>
              <a:ext uri="{FF2B5EF4-FFF2-40B4-BE49-F238E27FC236}">
                <a16:creationId xmlns:a16="http://schemas.microsoft.com/office/drawing/2014/main" id="{7690A606-0710-4820-83C2-6E3BC99CC885}"/>
              </a:ext>
            </a:extLst>
          </p:cNvPr>
          <p:cNvSpPr>
            <a:spLocks/>
          </p:cNvSpPr>
          <p:nvPr/>
        </p:nvSpPr>
        <p:spPr bwMode="auto">
          <a:xfrm>
            <a:off x="5221531" y="4154954"/>
            <a:ext cx="89134" cy="75970"/>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Oval 713">
            <a:extLst>
              <a:ext uri="{FF2B5EF4-FFF2-40B4-BE49-F238E27FC236}">
                <a16:creationId xmlns:a16="http://schemas.microsoft.com/office/drawing/2014/main" id="{86F1CA93-FE08-440C-BE7A-1125A11787E6}"/>
              </a:ext>
            </a:extLst>
          </p:cNvPr>
          <p:cNvSpPr/>
          <p:nvPr/>
        </p:nvSpPr>
        <p:spPr>
          <a:xfrm>
            <a:off x="4315734" y="3915928"/>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Oval 3378">
            <a:extLst>
              <a:ext uri="{FF2B5EF4-FFF2-40B4-BE49-F238E27FC236}">
                <a16:creationId xmlns:a16="http://schemas.microsoft.com/office/drawing/2014/main" id="{F829F985-DB50-4EF3-BB48-78672FCE8740}"/>
              </a:ext>
            </a:extLst>
          </p:cNvPr>
          <p:cNvSpPr>
            <a:spLocks noChangeArrowheads="1"/>
          </p:cNvSpPr>
          <p:nvPr/>
        </p:nvSpPr>
        <p:spPr bwMode="auto">
          <a:xfrm>
            <a:off x="4342605" y="3938557"/>
            <a:ext cx="164762" cy="143322"/>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Freeform 3379">
            <a:extLst>
              <a:ext uri="{FF2B5EF4-FFF2-40B4-BE49-F238E27FC236}">
                <a16:creationId xmlns:a16="http://schemas.microsoft.com/office/drawing/2014/main" id="{0C9821A2-9577-4A51-9FEC-4829C66E2AAF}"/>
              </a:ext>
            </a:extLst>
          </p:cNvPr>
          <p:cNvSpPr>
            <a:spLocks/>
          </p:cNvSpPr>
          <p:nvPr/>
        </p:nvSpPr>
        <p:spPr bwMode="auto">
          <a:xfrm>
            <a:off x="4449745" y="3973016"/>
            <a:ext cx="29711" cy="25844"/>
          </a:xfrm>
          <a:custGeom>
            <a:avLst/>
            <a:gdLst>
              <a:gd name="T0" fmla="*/ 0 w 18"/>
              <a:gd name="T1" fmla="*/ 1 h 18"/>
              <a:gd name="T2" fmla="*/ 0 w 18"/>
              <a:gd name="T3" fmla="*/ 2 h 18"/>
              <a:gd name="T4" fmla="*/ 12 w 18"/>
              <a:gd name="T5" fmla="*/ 6 h 18"/>
              <a:gd name="T6" fmla="*/ 16 w 18"/>
              <a:gd name="T7" fmla="*/ 18 h 18"/>
              <a:gd name="T8" fmla="*/ 17 w 18"/>
              <a:gd name="T9" fmla="*/ 18 h 18"/>
              <a:gd name="T10" fmla="*/ 13 w 18"/>
              <a:gd name="T11" fmla="*/ 5 h 18"/>
              <a:gd name="T12" fmla="*/ 0 w 18"/>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1"/>
                </a:moveTo>
                <a:cubicBezTo>
                  <a:pt x="0" y="2"/>
                  <a:pt x="0" y="2"/>
                  <a:pt x="0" y="2"/>
                </a:cubicBezTo>
                <a:cubicBezTo>
                  <a:pt x="5" y="1"/>
                  <a:pt x="9" y="3"/>
                  <a:pt x="12" y="6"/>
                </a:cubicBezTo>
                <a:cubicBezTo>
                  <a:pt x="15" y="9"/>
                  <a:pt x="17" y="13"/>
                  <a:pt x="16" y="18"/>
                </a:cubicBezTo>
                <a:cubicBezTo>
                  <a:pt x="17" y="18"/>
                  <a:pt x="17" y="18"/>
                  <a:pt x="17" y="18"/>
                </a:cubicBezTo>
                <a:cubicBezTo>
                  <a:pt x="18" y="13"/>
                  <a:pt x="16" y="8"/>
                  <a:pt x="13" y="5"/>
                </a:cubicBezTo>
                <a:cubicBezTo>
                  <a:pt x="9" y="2"/>
                  <a:pt x="5"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Freeform 3380">
            <a:extLst>
              <a:ext uri="{FF2B5EF4-FFF2-40B4-BE49-F238E27FC236}">
                <a16:creationId xmlns:a16="http://schemas.microsoft.com/office/drawing/2014/main" id="{A0A919E2-9662-427E-973F-5A4C2921148B}"/>
              </a:ext>
            </a:extLst>
          </p:cNvPr>
          <p:cNvSpPr>
            <a:spLocks/>
          </p:cNvSpPr>
          <p:nvPr/>
        </p:nvSpPr>
        <p:spPr bwMode="auto">
          <a:xfrm>
            <a:off x="4449745" y="3978499"/>
            <a:ext cx="21607" cy="20363"/>
          </a:xfrm>
          <a:custGeom>
            <a:avLst/>
            <a:gdLst>
              <a:gd name="T0" fmla="*/ 9 w 13"/>
              <a:gd name="T1" fmla="*/ 5 h 14"/>
              <a:gd name="T2" fmla="*/ 12 w 13"/>
              <a:gd name="T3" fmla="*/ 14 h 14"/>
              <a:gd name="T4" fmla="*/ 13 w 13"/>
              <a:gd name="T5" fmla="*/ 14 h 14"/>
              <a:gd name="T6" fmla="*/ 10 w 13"/>
              <a:gd name="T7" fmla="*/ 4 h 14"/>
              <a:gd name="T8" fmla="*/ 0 w 13"/>
              <a:gd name="T9" fmla="*/ 1 h 14"/>
              <a:gd name="T10" fmla="*/ 0 w 13"/>
              <a:gd name="T11" fmla="*/ 2 h 14"/>
              <a:gd name="T12" fmla="*/ 9 w 13"/>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9" y="5"/>
                </a:moveTo>
                <a:cubicBezTo>
                  <a:pt x="11" y="7"/>
                  <a:pt x="12" y="10"/>
                  <a:pt x="12" y="14"/>
                </a:cubicBezTo>
                <a:cubicBezTo>
                  <a:pt x="13" y="14"/>
                  <a:pt x="13" y="14"/>
                  <a:pt x="13" y="14"/>
                </a:cubicBezTo>
                <a:cubicBezTo>
                  <a:pt x="13" y="10"/>
                  <a:pt x="12" y="7"/>
                  <a:pt x="10" y="4"/>
                </a:cubicBezTo>
                <a:cubicBezTo>
                  <a:pt x="7" y="2"/>
                  <a:pt x="4" y="0"/>
                  <a:pt x="0" y="1"/>
                </a:cubicBezTo>
                <a:cubicBezTo>
                  <a:pt x="0" y="2"/>
                  <a:pt x="0" y="2"/>
                  <a:pt x="0" y="2"/>
                </a:cubicBezTo>
                <a:cubicBezTo>
                  <a:pt x="3" y="2"/>
                  <a:pt x="7" y="3"/>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Freeform 3381">
            <a:extLst>
              <a:ext uri="{FF2B5EF4-FFF2-40B4-BE49-F238E27FC236}">
                <a16:creationId xmlns:a16="http://schemas.microsoft.com/office/drawing/2014/main" id="{7FFCEBC9-0BF3-4D3B-A644-A00CD6AEA194}"/>
              </a:ext>
            </a:extLst>
          </p:cNvPr>
          <p:cNvSpPr>
            <a:spLocks/>
          </p:cNvSpPr>
          <p:nvPr/>
        </p:nvSpPr>
        <p:spPr bwMode="auto">
          <a:xfrm>
            <a:off x="4449745" y="3985548"/>
            <a:ext cx="14406" cy="13314"/>
          </a:xfrm>
          <a:custGeom>
            <a:avLst/>
            <a:gdLst>
              <a:gd name="T0" fmla="*/ 6 w 9"/>
              <a:gd name="T1" fmla="*/ 3 h 9"/>
              <a:gd name="T2" fmla="*/ 7 w 9"/>
              <a:gd name="T3" fmla="*/ 9 h 9"/>
              <a:gd name="T4" fmla="*/ 9 w 9"/>
              <a:gd name="T5" fmla="*/ 9 h 9"/>
              <a:gd name="T6" fmla="*/ 7 w 9"/>
              <a:gd name="T7" fmla="*/ 2 h 9"/>
              <a:gd name="T8" fmla="*/ 0 w 9"/>
              <a:gd name="T9" fmla="*/ 0 h 9"/>
              <a:gd name="T10" fmla="*/ 0 w 9"/>
              <a:gd name="T11" fmla="*/ 1 h 9"/>
              <a:gd name="T12" fmla="*/ 6 w 9"/>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6" y="3"/>
                </a:moveTo>
                <a:cubicBezTo>
                  <a:pt x="8" y="4"/>
                  <a:pt x="8" y="7"/>
                  <a:pt x="7" y="9"/>
                </a:cubicBezTo>
                <a:cubicBezTo>
                  <a:pt x="9" y="9"/>
                  <a:pt x="9" y="9"/>
                  <a:pt x="9" y="9"/>
                </a:cubicBezTo>
                <a:cubicBezTo>
                  <a:pt x="9" y="6"/>
                  <a:pt x="9" y="4"/>
                  <a:pt x="7" y="2"/>
                </a:cubicBezTo>
                <a:cubicBezTo>
                  <a:pt x="5" y="0"/>
                  <a:pt x="3" y="0"/>
                  <a:pt x="0" y="0"/>
                </a:cubicBezTo>
                <a:cubicBezTo>
                  <a:pt x="0" y="1"/>
                  <a:pt x="0" y="1"/>
                  <a:pt x="0" y="1"/>
                </a:cubicBezTo>
                <a:cubicBezTo>
                  <a:pt x="2" y="1"/>
                  <a:pt x="5" y="1"/>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Freeform 3382">
            <a:extLst>
              <a:ext uri="{FF2B5EF4-FFF2-40B4-BE49-F238E27FC236}">
                <a16:creationId xmlns:a16="http://schemas.microsoft.com/office/drawing/2014/main" id="{41B0127D-6DCE-471E-929E-1927B5D4532D}"/>
              </a:ext>
            </a:extLst>
          </p:cNvPr>
          <p:cNvSpPr>
            <a:spLocks noEditPoints="1"/>
          </p:cNvSpPr>
          <p:nvPr/>
        </p:nvSpPr>
        <p:spPr bwMode="auto">
          <a:xfrm>
            <a:off x="4375918" y="3976149"/>
            <a:ext cx="85532" cy="75967"/>
          </a:xfrm>
          <a:custGeom>
            <a:avLst/>
            <a:gdLst>
              <a:gd name="T0" fmla="*/ 51 w 52"/>
              <a:gd name="T1" fmla="*/ 16 h 53"/>
              <a:gd name="T2" fmla="*/ 50 w 52"/>
              <a:gd name="T3" fmla="*/ 15 h 53"/>
              <a:gd name="T4" fmla="*/ 49 w 52"/>
              <a:gd name="T5" fmla="*/ 14 h 53"/>
              <a:gd name="T6" fmla="*/ 47 w 52"/>
              <a:gd name="T7" fmla="*/ 11 h 53"/>
              <a:gd name="T8" fmla="*/ 46 w 52"/>
              <a:gd name="T9" fmla="*/ 11 h 53"/>
              <a:gd name="T10" fmla="*/ 37 w 52"/>
              <a:gd name="T11" fmla="*/ 2 h 53"/>
              <a:gd name="T12" fmla="*/ 31 w 52"/>
              <a:gd name="T13" fmla="*/ 2 h 53"/>
              <a:gd name="T14" fmla="*/ 2 w 52"/>
              <a:gd name="T15" fmla="*/ 31 h 53"/>
              <a:gd name="T16" fmla="*/ 2 w 52"/>
              <a:gd name="T17" fmla="*/ 37 h 53"/>
              <a:gd name="T18" fmla="*/ 16 w 52"/>
              <a:gd name="T19" fmla="*/ 51 h 53"/>
              <a:gd name="T20" fmla="*/ 22 w 52"/>
              <a:gd name="T21" fmla="*/ 51 h 53"/>
              <a:gd name="T22" fmla="*/ 51 w 52"/>
              <a:gd name="T23" fmla="*/ 22 h 53"/>
              <a:gd name="T24" fmla="*/ 51 w 52"/>
              <a:gd name="T25" fmla="*/ 16 h 53"/>
              <a:gd name="T26" fmla="*/ 38 w 52"/>
              <a:gd name="T27" fmla="*/ 9 h 53"/>
              <a:gd name="T28" fmla="*/ 43 w 52"/>
              <a:gd name="T29" fmla="*/ 14 h 53"/>
              <a:gd name="T30" fmla="*/ 43 w 52"/>
              <a:gd name="T31" fmla="*/ 14 h 53"/>
              <a:gd name="T32" fmla="*/ 43 w 52"/>
              <a:gd name="T33" fmla="*/ 14 h 53"/>
              <a:gd name="T34" fmla="*/ 38 w 52"/>
              <a:gd name="T35" fmla="*/ 10 h 53"/>
              <a:gd name="T36" fmla="*/ 38 w 52"/>
              <a:gd name="T37" fmla="*/ 9 h 53"/>
              <a:gd name="T38" fmla="*/ 11 w 52"/>
              <a:gd name="T39" fmla="*/ 41 h 53"/>
              <a:gd name="T40" fmla="*/ 11 w 52"/>
              <a:gd name="T41" fmla="*/ 38 h 53"/>
              <a:gd name="T42" fmla="*/ 14 w 52"/>
              <a:gd name="T43" fmla="*/ 38 h 53"/>
              <a:gd name="T44" fmla="*/ 14 w 52"/>
              <a:gd name="T45" fmla="*/ 41 h 53"/>
              <a:gd name="T46" fmla="*/ 11 w 52"/>
              <a:gd name="T47" fmla="*/ 41 h 53"/>
              <a:gd name="T48" fmla="*/ 25 w 52"/>
              <a:gd name="T49" fmla="*/ 45 h 53"/>
              <a:gd name="T50" fmla="*/ 8 w 52"/>
              <a:gd name="T51" fmla="*/ 27 h 53"/>
              <a:gd name="T52" fmla="*/ 30 w 52"/>
              <a:gd name="T53" fmla="*/ 5 h 53"/>
              <a:gd name="T54" fmla="*/ 47 w 52"/>
              <a:gd name="T55" fmla="*/ 23 h 53"/>
              <a:gd name="T56" fmla="*/ 25 w 52"/>
              <a:gd name="T5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3">
                <a:moveTo>
                  <a:pt x="51" y="16"/>
                </a:moveTo>
                <a:cubicBezTo>
                  <a:pt x="50" y="15"/>
                  <a:pt x="50" y="15"/>
                  <a:pt x="50" y="15"/>
                </a:cubicBezTo>
                <a:cubicBezTo>
                  <a:pt x="50" y="15"/>
                  <a:pt x="50" y="14"/>
                  <a:pt x="49" y="14"/>
                </a:cubicBezTo>
                <a:cubicBezTo>
                  <a:pt x="47" y="11"/>
                  <a:pt x="47" y="11"/>
                  <a:pt x="47" y="11"/>
                </a:cubicBezTo>
                <a:cubicBezTo>
                  <a:pt x="46" y="11"/>
                  <a:pt x="46" y="11"/>
                  <a:pt x="46" y="11"/>
                </a:cubicBezTo>
                <a:cubicBezTo>
                  <a:pt x="37" y="2"/>
                  <a:pt x="37" y="2"/>
                  <a:pt x="37" y="2"/>
                </a:cubicBezTo>
                <a:cubicBezTo>
                  <a:pt x="35" y="0"/>
                  <a:pt x="32" y="0"/>
                  <a:pt x="31" y="2"/>
                </a:cubicBezTo>
                <a:cubicBezTo>
                  <a:pt x="2" y="31"/>
                  <a:pt x="2" y="31"/>
                  <a:pt x="2" y="31"/>
                </a:cubicBezTo>
                <a:cubicBezTo>
                  <a:pt x="0" y="32"/>
                  <a:pt x="0" y="35"/>
                  <a:pt x="2" y="37"/>
                </a:cubicBezTo>
                <a:cubicBezTo>
                  <a:pt x="16" y="51"/>
                  <a:pt x="16" y="51"/>
                  <a:pt x="16" y="51"/>
                </a:cubicBezTo>
                <a:cubicBezTo>
                  <a:pt x="17" y="53"/>
                  <a:pt x="20" y="53"/>
                  <a:pt x="22" y="51"/>
                </a:cubicBezTo>
                <a:cubicBezTo>
                  <a:pt x="51" y="22"/>
                  <a:pt x="51" y="22"/>
                  <a:pt x="51" y="22"/>
                </a:cubicBezTo>
                <a:cubicBezTo>
                  <a:pt x="52" y="20"/>
                  <a:pt x="52" y="18"/>
                  <a:pt x="51" y="16"/>
                </a:cubicBezTo>
                <a:close/>
                <a:moveTo>
                  <a:pt x="38" y="9"/>
                </a:moveTo>
                <a:cubicBezTo>
                  <a:pt x="43" y="14"/>
                  <a:pt x="43" y="14"/>
                  <a:pt x="43" y="14"/>
                </a:cubicBezTo>
                <a:cubicBezTo>
                  <a:pt x="43" y="14"/>
                  <a:pt x="43" y="14"/>
                  <a:pt x="43" y="14"/>
                </a:cubicBezTo>
                <a:cubicBezTo>
                  <a:pt x="43" y="14"/>
                  <a:pt x="43" y="14"/>
                  <a:pt x="43" y="14"/>
                </a:cubicBezTo>
                <a:cubicBezTo>
                  <a:pt x="38" y="10"/>
                  <a:pt x="38" y="10"/>
                  <a:pt x="38" y="10"/>
                </a:cubicBezTo>
                <a:cubicBezTo>
                  <a:pt x="38" y="9"/>
                  <a:pt x="38" y="9"/>
                  <a:pt x="38" y="9"/>
                </a:cubicBezTo>
                <a:close/>
                <a:moveTo>
                  <a:pt x="11" y="41"/>
                </a:moveTo>
                <a:cubicBezTo>
                  <a:pt x="10" y="40"/>
                  <a:pt x="10" y="39"/>
                  <a:pt x="11" y="38"/>
                </a:cubicBezTo>
                <a:cubicBezTo>
                  <a:pt x="12" y="38"/>
                  <a:pt x="13" y="38"/>
                  <a:pt x="14" y="38"/>
                </a:cubicBezTo>
                <a:cubicBezTo>
                  <a:pt x="15" y="39"/>
                  <a:pt x="15" y="40"/>
                  <a:pt x="14" y="41"/>
                </a:cubicBezTo>
                <a:cubicBezTo>
                  <a:pt x="13" y="42"/>
                  <a:pt x="12" y="42"/>
                  <a:pt x="11" y="41"/>
                </a:cubicBezTo>
                <a:close/>
                <a:moveTo>
                  <a:pt x="25" y="45"/>
                </a:moveTo>
                <a:cubicBezTo>
                  <a:pt x="8" y="27"/>
                  <a:pt x="8" y="27"/>
                  <a:pt x="8" y="27"/>
                </a:cubicBezTo>
                <a:cubicBezTo>
                  <a:pt x="30" y="5"/>
                  <a:pt x="30" y="5"/>
                  <a:pt x="30" y="5"/>
                </a:cubicBezTo>
                <a:cubicBezTo>
                  <a:pt x="47" y="23"/>
                  <a:pt x="47" y="23"/>
                  <a:pt x="47" y="23"/>
                </a:cubicBezTo>
                <a:lnTo>
                  <a:pt x="2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Oval 721">
            <a:extLst>
              <a:ext uri="{FF2B5EF4-FFF2-40B4-BE49-F238E27FC236}">
                <a16:creationId xmlns:a16="http://schemas.microsoft.com/office/drawing/2014/main" id="{901470C4-FDAE-4598-B99C-1399E2E1F14F}"/>
              </a:ext>
            </a:extLst>
          </p:cNvPr>
          <p:cNvSpPr/>
          <p:nvPr/>
        </p:nvSpPr>
        <p:spPr>
          <a:xfrm>
            <a:off x="4438396" y="4100966"/>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Oval 3377">
            <a:extLst>
              <a:ext uri="{FF2B5EF4-FFF2-40B4-BE49-F238E27FC236}">
                <a16:creationId xmlns:a16="http://schemas.microsoft.com/office/drawing/2014/main" id="{5FFA6EBB-BB18-45A3-BBFD-661A54C985A5}"/>
              </a:ext>
            </a:extLst>
          </p:cNvPr>
          <p:cNvSpPr>
            <a:spLocks noChangeArrowheads="1"/>
          </p:cNvSpPr>
          <p:nvPr/>
        </p:nvSpPr>
        <p:spPr bwMode="auto">
          <a:xfrm>
            <a:off x="4465535" y="4123595"/>
            <a:ext cx="163861" cy="143322"/>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Oval 3548">
            <a:extLst>
              <a:ext uri="{FF2B5EF4-FFF2-40B4-BE49-F238E27FC236}">
                <a16:creationId xmlns:a16="http://schemas.microsoft.com/office/drawing/2014/main" id="{035C4B9B-441D-4E73-B624-B0623D6A661D}"/>
              </a:ext>
            </a:extLst>
          </p:cNvPr>
          <p:cNvSpPr>
            <a:spLocks noChangeArrowheads="1"/>
          </p:cNvSpPr>
          <p:nvPr/>
        </p:nvSpPr>
        <p:spPr bwMode="auto">
          <a:xfrm>
            <a:off x="4507852" y="4211311"/>
            <a:ext cx="23408" cy="211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Freeform 3549">
            <a:extLst>
              <a:ext uri="{FF2B5EF4-FFF2-40B4-BE49-F238E27FC236}">
                <a16:creationId xmlns:a16="http://schemas.microsoft.com/office/drawing/2014/main" id="{4A496C03-C6B7-4178-BE6E-42EA36D9401C}"/>
              </a:ext>
            </a:extLst>
          </p:cNvPr>
          <p:cNvSpPr>
            <a:spLocks/>
          </p:cNvSpPr>
          <p:nvPr/>
        </p:nvSpPr>
        <p:spPr bwMode="auto">
          <a:xfrm>
            <a:off x="4507852" y="4180768"/>
            <a:ext cx="57621" cy="50123"/>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Freeform 3550">
            <a:extLst>
              <a:ext uri="{FF2B5EF4-FFF2-40B4-BE49-F238E27FC236}">
                <a16:creationId xmlns:a16="http://schemas.microsoft.com/office/drawing/2014/main" id="{213EEBB3-52A4-41F3-A56C-7004753FCADC}"/>
              </a:ext>
            </a:extLst>
          </p:cNvPr>
          <p:cNvSpPr>
            <a:spLocks/>
          </p:cNvSpPr>
          <p:nvPr/>
        </p:nvSpPr>
        <p:spPr bwMode="auto">
          <a:xfrm>
            <a:off x="4507851" y="4154923"/>
            <a:ext cx="89133" cy="75968"/>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Oval 728">
            <a:extLst>
              <a:ext uri="{FF2B5EF4-FFF2-40B4-BE49-F238E27FC236}">
                <a16:creationId xmlns:a16="http://schemas.microsoft.com/office/drawing/2014/main" id="{DF4CEC1F-EFDB-4839-B56F-16485630495B}"/>
              </a:ext>
            </a:extLst>
          </p:cNvPr>
          <p:cNvSpPr/>
          <p:nvPr/>
        </p:nvSpPr>
        <p:spPr>
          <a:xfrm>
            <a:off x="4561057" y="3915928"/>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Oval 3411">
            <a:extLst>
              <a:ext uri="{FF2B5EF4-FFF2-40B4-BE49-F238E27FC236}">
                <a16:creationId xmlns:a16="http://schemas.microsoft.com/office/drawing/2014/main" id="{A084CB8D-C3BA-422F-812C-6FBBE0E341B1}"/>
              </a:ext>
            </a:extLst>
          </p:cNvPr>
          <p:cNvSpPr>
            <a:spLocks noChangeArrowheads="1"/>
          </p:cNvSpPr>
          <p:nvPr/>
        </p:nvSpPr>
        <p:spPr bwMode="auto">
          <a:xfrm>
            <a:off x="4588604" y="3938557"/>
            <a:ext cx="164762" cy="143322"/>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Oval 3411">
            <a:extLst>
              <a:ext uri="{FF2B5EF4-FFF2-40B4-BE49-F238E27FC236}">
                <a16:creationId xmlns:a16="http://schemas.microsoft.com/office/drawing/2014/main" id="{23C369E5-3A04-40D2-A209-F3F6C8C9B01E}"/>
              </a:ext>
            </a:extLst>
          </p:cNvPr>
          <p:cNvSpPr>
            <a:spLocks noChangeArrowheads="1"/>
          </p:cNvSpPr>
          <p:nvPr/>
        </p:nvSpPr>
        <p:spPr bwMode="auto">
          <a:xfrm>
            <a:off x="5140825" y="4634306"/>
            <a:ext cx="216792" cy="188581"/>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Oval 3411">
            <a:extLst>
              <a:ext uri="{FF2B5EF4-FFF2-40B4-BE49-F238E27FC236}">
                <a16:creationId xmlns:a16="http://schemas.microsoft.com/office/drawing/2014/main" id="{23C369E5-3A04-40D2-A209-F3F6C8C9B01E}"/>
              </a:ext>
            </a:extLst>
          </p:cNvPr>
          <p:cNvSpPr>
            <a:spLocks noChangeArrowheads="1"/>
          </p:cNvSpPr>
          <p:nvPr/>
        </p:nvSpPr>
        <p:spPr bwMode="auto">
          <a:xfrm>
            <a:off x="5309523" y="3017300"/>
            <a:ext cx="216792" cy="188581"/>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Oval 736">
            <a:extLst>
              <a:ext uri="{FF2B5EF4-FFF2-40B4-BE49-F238E27FC236}">
                <a16:creationId xmlns:a16="http://schemas.microsoft.com/office/drawing/2014/main" id="{41352237-743B-4AC9-A748-180E10822CAA}"/>
              </a:ext>
            </a:extLst>
          </p:cNvPr>
          <p:cNvSpPr/>
          <p:nvPr/>
        </p:nvSpPr>
        <p:spPr>
          <a:xfrm>
            <a:off x="4327247" y="2270649"/>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Oval 3378">
            <a:extLst>
              <a:ext uri="{FF2B5EF4-FFF2-40B4-BE49-F238E27FC236}">
                <a16:creationId xmlns:a16="http://schemas.microsoft.com/office/drawing/2014/main" id="{AB320E14-E4E9-4144-BEF7-C3B8FAE23FD2}"/>
              </a:ext>
            </a:extLst>
          </p:cNvPr>
          <p:cNvSpPr>
            <a:spLocks noChangeArrowheads="1"/>
          </p:cNvSpPr>
          <p:nvPr/>
        </p:nvSpPr>
        <p:spPr bwMode="auto">
          <a:xfrm>
            <a:off x="4354119" y="2293279"/>
            <a:ext cx="164762" cy="143322"/>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Oval 751">
            <a:extLst>
              <a:ext uri="{FF2B5EF4-FFF2-40B4-BE49-F238E27FC236}">
                <a16:creationId xmlns:a16="http://schemas.microsoft.com/office/drawing/2014/main" id="{7F53C43C-B5DF-44C6-AD2A-15E73E9BFA3F}"/>
              </a:ext>
            </a:extLst>
          </p:cNvPr>
          <p:cNvSpPr/>
          <p:nvPr/>
        </p:nvSpPr>
        <p:spPr>
          <a:xfrm>
            <a:off x="4367697" y="2503603"/>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Oval 3406">
            <a:extLst>
              <a:ext uri="{FF2B5EF4-FFF2-40B4-BE49-F238E27FC236}">
                <a16:creationId xmlns:a16="http://schemas.microsoft.com/office/drawing/2014/main" id="{A116AB74-CA56-4D8B-AABA-6AA7C30977AE}"/>
              </a:ext>
            </a:extLst>
          </p:cNvPr>
          <p:cNvSpPr>
            <a:spLocks noChangeArrowheads="1"/>
          </p:cNvSpPr>
          <p:nvPr/>
        </p:nvSpPr>
        <p:spPr bwMode="auto">
          <a:xfrm>
            <a:off x="4394710" y="2526233"/>
            <a:ext cx="164762" cy="143322"/>
          </a:xfrm>
          <a:prstGeom prst="ellipse">
            <a:avLst/>
          </a:pr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Freeform 3407">
            <a:extLst>
              <a:ext uri="{FF2B5EF4-FFF2-40B4-BE49-F238E27FC236}">
                <a16:creationId xmlns:a16="http://schemas.microsoft.com/office/drawing/2014/main" id="{306365B2-D975-4E74-9716-9EF6B13191EE}"/>
              </a:ext>
            </a:extLst>
          </p:cNvPr>
          <p:cNvSpPr>
            <a:spLocks/>
          </p:cNvSpPr>
          <p:nvPr/>
        </p:nvSpPr>
        <p:spPr bwMode="auto">
          <a:xfrm>
            <a:off x="4472139" y="2607684"/>
            <a:ext cx="29711" cy="24279"/>
          </a:xfrm>
          <a:custGeom>
            <a:avLst/>
            <a:gdLst>
              <a:gd name="T0" fmla="*/ 18 w 18"/>
              <a:gd name="T1" fmla="*/ 0 h 17"/>
              <a:gd name="T2" fmla="*/ 5 w 18"/>
              <a:gd name="T3" fmla="*/ 1 h 17"/>
              <a:gd name="T4" fmla="*/ 5 w 18"/>
              <a:gd name="T5" fmla="*/ 1 h 17"/>
              <a:gd name="T6" fmla="*/ 5 w 18"/>
              <a:gd name="T7" fmla="*/ 12 h 17"/>
              <a:gd name="T8" fmla="*/ 4 w 18"/>
              <a:gd name="T9" fmla="*/ 11 h 17"/>
              <a:gd name="T10" fmla="*/ 0 w 18"/>
              <a:gd name="T11" fmla="*/ 14 h 17"/>
              <a:gd name="T12" fmla="*/ 4 w 18"/>
              <a:gd name="T13" fmla="*/ 17 h 17"/>
              <a:gd name="T14" fmla="*/ 7 w 18"/>
              <a:gd name="T15" fmla="*/ 14 h 17"/>
              <a:gd name="T16" fmla="*/ 7 w 18"/>
              <a:gd name="T17" fmla="*/ 14 h 17"/>
              <a:gd name="T18" fmla="*/ 7 w 18"/>
              <a:gd name="T19" fmla="*/ 14 h 17"/>
              <a:gd name="T20" fmla="*/ 7 w 18"/>
              <a:gd name="T21" fmla="*/ 5 h 17"/>
              <a:gd name="T22" fmla="*/ 16 w 18"/>
              <a:gd name="T23" fmla="*/ 3 h 17"/>
              <a:gd name="T24" fmla="*/ 16 w 18"/>
              <a:gd name="T25" fmla="*/ 11 h 17"/>
              <a:gd name="T26" fmla="*/ 14 w 18"/>
              <a:gd name="T27" fmla="*/ 10 h 17"/>
              <a:gd name="T28" fmla="*/ 11 w 18"/>
              <a:gd name="T29" fmla="*/ 13 h 17"/>
              <a:gd name="T30" fmla="*/ 15 w 18"/>
              <a:gd name="T31" fmla="*/ 16 h 17"/>
              <a:gd name="T32" fmla="*/ 18 w 18"/>
              <a:gd name="T33" fmla="*/ 13 h 17"/>
              <a:gd name="T34" fmla="*/ 18 w 18"/>
              <a:gd name="T35" fmla="*/ 13 h 17"/>
              <a:gd name="T36" fmla="*/ 18 w 18"/>
              <a:gd name="T37" fmla="*/ 13 h 17"/>
              <a:gd name="T38" fmla="*/ 18 w 18"/>
              <a:gd name="T39" fmla="*/ 0 h 17"/>
              <a:gd name="T40" fmla="*/ 18 w 18"/>
              <a:gd name="T41" fmla="*/ 0 h 17"/>
              <a:gd name="T42" fmla="*/ 18 w 18"/>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7">
                <a:moveTo>
                  <a:pt x="18" y="0"/>
                </a:moveTo>
                <a:cubicBezTo>
                  <a:pt x="5" y="1"/>
                  <a:pt x="5" y="1"/>
                  <a:pt x="5" y="1"/>
                </a:cubicBezTo>
                <a:cubicBezTo>
                  <a:pt x="5" y="1"/>
                  <a:pt x="5" y="1"/>
                  <a:pt x="5" y="1"/>
                </a:cubicBezTo>
                <a:cubicBezTo>
                  <a:pt x="5" y="12"/>
                  <a:pt x="5" y="12"/>
                  <a:pt x="5" y="12"/>
                </a:cubicBezTo>
                <a:cubicBezTo>
                  <a:pt x="5" y="11"/>
                  <a:pt x="4" y="11"/>
                  <a:pt x="4" y="11"/>
                </a:cubicBezTo>
                <a:cubicBezTo>
                  <a:pt x="2" y="12"/>
                  <a:pt x="0" y="13"/>
                  <a:pt x="0" y="14"/>
                </a:cubicBezTo>
                <a:cubicBezTo>
                  <a:pt x="1" y="16"/>
                  <a:pt x="2" y="17"/>
                  <a:pt x="4" y="17"/>
                </a:cubicBezTo>
                <a:cubicBezTo>
                  <a:pt x="6" y="17"/>
                  <a:pt x="7" y="15"/>
                  <a:pt x="7" y="14"/>
                </a:cubicBezTo>
                <a:cubicBezTo>
                  <a:pt x="7" y="14"/>
                  <a:pt x="7" y="14"/>
                  <a:pt x="7" y="14"/>
                </a:cubicBezTo>
                <a:cubicBezTo>
                  <a:pt x="7" y="14"/>
                  <a:pt x="7" y="14"/>
                  <a:pt x="7" y="14"/>
                </a:cubicBezTo>
                <a:cubicBezTo>
                  <a:pt x="7" y="5"/>
                  <a:pt x="7" y="5"/>
                  <a:pt x="7" y="5"/>
                </a:cubicBezTo>
                <a:cubicBezTo>
                  <a:pt x="16" y="3"/>
                  <a:pt x="16" y="3"/>
                  <a:pt x="16" y="3"/>
                </a:cubicBezTo>
                <a:cubicBezTo>
                  <a:pt x="16" y="11"/>
                  <a:pt x="16" y="11"/>
                  <a:pt x="16" y="11"/>
                </a:cubicBezTo>
                <a:cubicBezTo>
                  <a:pt x="16" y="10"/>
                  <a:pt x="15" y="10"/>
                  <a:pt x="14" y="10"/>
                </a:cubicBezTo>
                <a:cubicBezTo>
                  <a:pt x="13" y="11"/>
                  <a:pt x="11" y="12"/>
                  <a:pt x="11" y="13"/>
                </a:cubicBezTo>
                <a:cubicBezTo>
                  <a:pt x="11" y="15"/>
                  <a:pt x="13" y="16"/>
                  <a:pt x="15" y="16"/>
                </a:cubicBezTo>
                <a:cubicBezTo>
                  <a:pt x="17" y="16"/>
                  <a:pt x="18" y="14"/>
                  <a:pt x="18" y="13"/>
                </a:cubicBezTo>
                <a:cubicBezTo>
                  <a:pt x="18" y="13"/>
                  <a:pt x="18" y="13"/>
                  <a:pt x="18" y="13"/>
                </a:cubicBezTo>
                <a:cubicBezTo>
                  <a:pt x="18" y="13"/>
                  <a:pt x="18" y="13"/>
                  <a:pt x="18" y="13"/>
                </a:cubicBezTo>
                <a:cubicBezTo>
                  <a:pt x="18" y="0"/>
                  <a:pt x="18" y="0"/>
                  <a:pt x="18" y="0"/>
                </a:cubicBezTo>
                <a:cubicBezTo>
                  <a:pt x="18" y="0"/>
                  <a:pt x="18" y="0"/>
                  <a:pt x="18" y="0"/>
                </a:cubicBezTo>
                <a:cubicBezTo>
                  <a:pt x="18" y="0"/>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Freeform 3408">
            <a:extLst>
              <a:ext uri="{FF2B5EF4-FFF2-40B4-BE49-F238E27FC236}">
                <a16:creationId xmlns:a16="http://schemas.microsoft.com/office/drawing/2014/main" id="{22CE3B2C-F466-4D6A-BF97-BF0548CB01F8}"/>
              </a:ext>
            </a:extLst>
          </p:cNvPr>
          <p:cNvSpPr>
            <a:spLocks noEditPoints="1"/>
          </p:cNvSpPr>
          <p:nvPr/>
        </p:nvSpPr>
        <p:spPr bwMode="auto">
          <a:xfrm>
            <a:off x="4432525" y="2559127"/>
            <a:ext cx="110742" cy="81450"/>
          </a:xfrm>
          <a:custGeom>
            <a:avLst/>
            <a:gdLst>
              <a:gd name="T0" fmla="*/ 44 w 67"/>
              <a:gd name="T1" fmla="*/ 15 h 57"/>
              <a:gd name="T2" fmla="*/ 40 w 67"/>
              <a:gd name="T3" fmla="*/ 28 h 57"/>
              <a:gd name="T4" fmla="*/ 36 w 67"/>
              <a:gd name="T5" fmla="*/ 0 h 57"/>
              <a:gd name="T6" fmla="*/ 32 w 67"/>
              <a:gd name="T7" fmla="*/ 3 h 57"/>
              <a:gd name="T8" fmla="*/ 7 w 67"/>
              <a:gd name="T9" fmla="*/ 0 h 57"/>
              <a:gd name="T10" fmla="*/ 4 w 67"/>
              <a:gd name="T11" fmla="*/ 3 h 57"/>
              <a:gd name="T12" fmla="*/ 0 w 67"/>
              <a:gd name="T13" fmla="*/ 0 h 57"/>
              <a:gd name="T14" fmla="*/ 4 w 67"/>
              <a:gd name="T15" fmla="*/ 48 h 57"/>
              <a:gd name="T16" fmla="*/ 7 w 67"/>
              <a:gd name="T17" fmla="*/ 45 h 57"/>
              <a:gd name="T18" fmla="*/ 20 w 67"/>
              <a:gd name="T19" fmla="*/ 48 h 57"/>
              <a:gd name="T20" fmla="*/ 49 w 67"/>
              <a:gd name="T21" fmla="*/ 42 h 57"/>
              <a:gd name="T22" fmla="*/ 67 w 67"/>
              <a:gd name="T23" fmla="*/ 38 h 57"/>
              <a:gd name="T24" fmla="*/ 7 w 67"/>
              <a:gd name="T25" fmla="*/ 41 h 57"/>
              <a:gd name="T26" fmla="*/ 4 w 67"/>
              <a:gd name="T27" fmla="*/ 37 h 57"/>
              <a:gd name="T28" fmla="*/ 7 w 67"/>
              <a:gd name="T29" fmla="*/ 41 h 57"/>
              <a:gd name="T30" fmla="*/ 4 w 67"/>
              <a:gd name="T31" fmla="*/ 33 h 57"/>
              <a:gd name="T32" fmla="*/ 7 w 67"/>
              <a:gd name="T33" fmla="*/ 30 h 57"/>
              <a:gd name="T34" fmla="*/ 7 w 67"/>
              <a:gd name="T35" fmla="*/ 26 h 57"/>
              <a:gd name="T36" fmla="*/ 4 w 67"/>
              <a:gd name="T37" fmla="*/ 22 h 57"/>
              <a:gd name="T38" fmla="*/ 7 w 67"/>
              <a:gd name="T39" fmla="*/ 26 h 57"/>
              <a:gd name="T40" fmla="*/ 4 w 67"/>
              <a:gd name="T41" fmla="*/ 18 h 57"/>
              <a:gd name="T42" fmla="*/ 7 w 67"/>
              <a:gd name="T43" fmla="*/ 14 h 57"/>
              <a:gd name="T44" fmla="*/ 7 w 67"/>
              <a:gd name="T45" fmla="*/ 10 h 57"/>
              <a:gd name="T46" fmla="*/ 4 w 67"/>
              <a:gd name="T47" fmla="*/ 7 h 57"/>
              <a:gd name="T48" fmla="*/ 7 w 67"/>
              <a:gd name="T49" fmla="*/ 10 h 57"/>
              <a:gd name="T50" fmla="*/ 36 w 67"/>
              <a:gd name="T51" fmla="*/ 7 h 57"/>
              <a:gd name="T52" fmla="*/ 32 w 67"/>
              <a:gd name="T53" fmla="*/ 10 h 57"/>
              <a:gd name="T54" fmla="*/ 32 w 67"/>
              <a:gd name="T55" fmla="*/ 14 h 57"/>
              <a:gd name="T56" fmla="*/ 36 w 67"/>
              <a:gd name="T57" fmla="*/ 18 h 57"/>
              <a:gd name="T58" fmla="*/ 32 w 67"/>
              <a:gd name="T59" fmla="*/ 14 h 57"/>
              <a:gd name="T60" fmla="*/ 36 w 67"/>
              <a:gd name="T61" fmla="*/ 22 h 57"/>
              <a:gd name="T62" fmla="*/ 32 w 67"/>
              <a:gd name="T63" fmla="*/ 26 h 57"/>
              <a:gd name="T64" fmla="*/ 47 w 67"/>
              <a:gd name="T65" fmla="*/ 42 h 57"/>
              <a:gd name="T66" fmla="*/ 21 w 67"/>
              <a:gd name="T67" fmla="*/ 42 h 57"/>
              <a:gd name="T68" fmla="*/ 44 w 67"/>
              <a:gd name="T69" fmla="*/ 32 h 57"/>
              <a:gd name="T70" fmla="*/ 47 w 67"/>
              <a:gd name="T71" fmla="*/ 38 h 57"/>
              <a:gd name="T72" fmla="*/ 65 w 67"/>
              <a:gd name="T73" fmla="*/ 32 h 57"/>
              <a:gd name="T74" fmla="*/ 46 w 67"/>
              <a:gd name="T75" fmla="*/ 16 h 57"/>
              <a:gd name="T76" fmla="*/ 65 w 67"/>
              <a:gd name="T7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57">
                <a:moveTo>
                  <a:pt x="67" y="15"/>
                </a:moveTo>
                <a:cubicBezTo>
                  <a:pt x="44" y="15"/>
                  <a:pt x="44" y="15"/>
                  <a:pt x="44" y="15"/>
                </a:cubicBezTo>
                <a:cubicBezTo>
                  <a:pt x="44" y="30"/>
                  <a:pt x="44" y="30"/>
                  <a:pt x="44" y="30"/>
                </a:cubicBezTo>
                <a:cubicBezTo>
                  <a:pt x="43" y="30"/>
                  <a:pt x="41" y="29"/>
                  <a:pt x="40" y="28"/>
                </a:cubicBezTo>
                <a:cubicBezTo>
                  <a:pt x="40" y="0"/>
                  <a:pt x="40" y="0"/>
                  <a:pt x="40" y="0"/>
                </a:cubicBezTo>
                <a:cubicBezTo>
                  <a:pt x="36" y="0"/>
                  <a:pt x="36" y="0"/>
                  <a:pt x="36" y="0"/>
                </a:cubicBezTo>
                <a:cubicBezTo>
                  <a:pt x="36" y="3"/>
                  <a:pt x="36" y="3"/>
                  <a:pt x="36" y="3"/>
                </a:cubicBezTo>
                <a:cubicBezTo>
                  <a:pt x="32" y="3"/>
                  <a:pt x="32" y="3"/>
                  <a:pt x="32" y="3"/>
                </a:cubicBezTo>
                <a:cubicBezTo>
                  <a:pt x="32" y="0"/>
                  <a:pt x="32" y="0"/>
                  <a:pt x="32" y="0"/>
                </a:cubicBezTo>
                <a:cubicBezTo>
                  <a:pt x="7" y="0"/>
                  <a:pt x="7" y="0"/>
                  <a:pt x="7" y="0"/>
                </a:cubicBezTo>
                <a:cubicBezTo>
                  <a:pt x="7" y="3"/>
                  <a:pt x="7" y="3"/>
                  <a:pt x="7" y="3"/>
                </a:cubicBezTo>
                <a:cubicBezTo>
                  <a:pt x="4" y="3"/>
                  <a:pt x="4" y="3"/>
                  <a:pt x="4" y="3"/>
                </a:cubicBezTo>
                <a:cubicBezTo>
                  <a:pt x="4" y="0"/>
                  <a:pt x="4" y="0"/>
                  <a:pt x="4" y="0"/>
                </a:cubicBezTo>
                <a:cubicBezTo>
                  <a:pt x="0" y="0"/>
                  <a:pt x="0" y="0"/>
                  <a:pt x="0" y="0"/>
                </a:cubicBezTo>
                <a:cubicBezTo>
                  <a:pt x="0" y="48"/>
                  <a:pt x="0" y="48"/>
                  <a:pt x="0" y="48"/>
                </a:cubicBezTo>
                <a:cubicBezTo>
                  <a:pt x="4" y="48"/>
                  <a:pt x="4" y="48"/>
                  <a:pt x="4" y="48"/>
                </a:cubicBezTo>
                <a:cubicBezTo>
                  <a:pt x="4" y="45"/>
                  <a:pt x="4" y="45"/>
                  <a:pt x="4" y="45"/>
                </a:cubicBezTo>
                <a:cubicBezTo>
                  <a:pt x="7" y="45"/>
                  <a:pt x="7" y="45"/>
                  <a:pt x="7" y="45"/>
                </a:cubicBezTo>
                <a:cubicBezTo>
                  <a:pt x="7" y="48"/>
                  <a:pt x="7" y="48"/>
                  <a:pt x="7" y="48"/>
                </a:cubicBezTo>
                <a:cubicBezTo>
                  <a:pt x="20" y="48"/>
                  <a:pt x="20" y="48"/>
                  <a:pt x="20" y="48"/>
                </a:cubicBezTo>
                <a:cubicBezTo>
                  <a:pt x="23" y="53"/>
                  <a:pt x="28" y="57"/>
                  <a:pt x="34" y="57"/>
                </a:cubicBezTo>
                <a:cubicBezTo>
                  <a:pt x="42" y="57"/>
                  <a:pt x="49" y="50"/>
                  <a:pt x="49" y="42"/>
                </a:cubicBezTo>
                <a:cubicBezTo>
                  <a:pt x="49" y="40"/>
                  <a:pt x="49" y="39"/>
                  <a:pt x="48" y="38"/>
                </a:cubicBezTo>
                <a:cubicBezTo>
                  <a:pt x="67" y="38"/>
                  <a:pt x="67" y="38"/>
                  <a:pt x="67" y="38"/>
                </a:cubicBezTo>
                <a:lnTo>
                  <a:pt x="67" y="15"/>
                </a:lnTo>
                <a:close/>
                <a:moveTo>
                  <a:pt x="7" y="41"/>
                </a:moveTo>
                <a:cubicBezTo>
                  <a:pt x="4" y="41"/>
                  <a:pt x="4" y="41"/>
                  <a:pt x="4" y="41"/>
                </a:cubicBezTo>
                <a:cubicBezTo>
                  <a:pt x="4" y="37"/>
                  <a:pt x="4" y="37"/>
                  <a:pt x="4" y="37"/>
                </a:cubicBezTo>
                <a:cubicBezTo>
                  <a:pt x="7" y="37"/>
                  <a:pt x="7" y="37"/>
                  <a:pt x="7" y="37"/>
                </a:cubicBezTo>
                <a:lnTo>
                  <a:pt x="7" y="41"/>
                </a:lnTo>
                <a:close/>
                <a:moveTo>
                  <a:pt x="7" y="33"/>
                </a:moveTo>
                <a:cubicBezTo>
                  <a:pt x="4" y="33"/>
                  <a:pt x="4" y="33"/>
                  <a:pt x="4" y="33"/>
                </a:cubicBezTo>
                <a:cubicBezTo>
                  <a:pt x="4" y="30"/>
                  <a:pt x="4" y="30"/>
                  <a:pt x="4" y="30"/>
                </a:cubicBezTo>
                <a:cubicBezTo>
                  <a:pt x="7" y="30"/>
                  <a:pt x="7" y="30"/>
                  <a:pt x="7" y="30"/>
                </a:cubicBezTo>
                <a:lnTo>
                  <a:pt x="7" y="33"/>
                </a:lnTo>
                <a:close/>
                <a:moveTo>
                  <a:pt x="7" y="26"/>
                </a:moveTo>
                <a:cubicBezTo>
                  <a:pt x="4" y="26"/>
                  <a:pt x="4" y="26"/>
                  <a:pt x="4" y="26"/>
                </a:cubicBezTo>
                <a:cubicBezTo>
                  <a:pt x="4" y="22"/>
                  <a:pt x="4" y="22"/>
                  <a:pt x="4" y="22"/>
                </a:cubicBezTo>
                <a:cubicBezTo>
                  <a:pt x="7" y="22"/>
                  <a:pt x="7" y="22"/>
                  <a:pt x="7" y="22"/>
                </a:cubicBezTo>
                <a:lnTo>
                  <a:pt x="7" y="26"/>
                </a:lnTo>
                <a:close/>
                <a:moveTo>
                  <a:pt x="7" y="18"/>
                </a:moveTo>
                <a:cubicBezTo>
                  <a:pt x="4" y="18"/>
                  <a:pt x="4" y="18"/>
                  <a:pt x="4" y="18"/>
                </a:cubicBezTo>
                <a:cubicBezTo>
                  <a:pt x="4" y="14"/>
                  <a:pt x="4" y="14"/>
                  <a:pt x="4" y="14"/>
                </a:cubicBezTo>
                <a:cubicBezTo>
                  <a:pt x="7" y="14"/>
                  <a:pt x="7" y="14"/>
                  <a:pt x="7" y="14"/>
                </a:cubicBezTo>
                <a:lnTo>
                  <a:pt x="7" y="18"/>
                </a:lnTo>
                <a:close/>
                <a:moveTo>
                  <a:pt x="7" y="10"/>
                </a:moveTo>
                <a:cubicBezTo>
                  <a:pt x="4" y="10"/>
                  <a:pt x="4" y="10"/>
                  <a:pt x="4" y="10"/>
                </a:cubicBezTo>
                <a:cubicBezTo>
                  <a:pt x="4" y="7"/>
                  <a:pt x="4" y="7"/>
                  <a:pt x="4" y="7"/>
                </a:cubicBezTo>
                <a:cubicBezTo>
                  <a:pt x="7" y="7"/>
                  <a:pt x="7" y="7"/>
                  <a:pt x="7" y="7"/>
                </a:cubicBezTo>
                <a:lnTo>
                  <a:pt x="7" y="10"/>
                </a:lnTo>
                <a:close/>
                <a:moveTo>
                  <a:pt x="32" y="7"/>
                </a:moveTo>
                <a:cubicBezTo>
                  <a:pt x="36" y="7"/>
                  <a:pt x="36" y="7"/>
                  <a:pt x="36" y="7"/>
                </a:cubicBezTo>
                <a:cubicBezTo>
                  <a:pt x="36" y="10"/>
                  <a:pt x="36" y="10"/>
                  <a:pt x="36" y="10"/>
                </a:cubicBezTo>
                <a:cubicBezTo>
                  <a:pt x="32" y="10"/>
                  <a:pt x="32" y="10"/>
                  <a:pt x="32" y="10"/>
                </a:cubicBezTo>
                <a:lnTo>
                  <a:pt x="32" y="7"/>
                </a:lnTo>
                <a:close/>
                <a:moveTo>
                  <a:pt x="32" y="14"/>
                </a:moveTo>
                <a:cubicBezTo>
                  <a:pt x="36" y="14"/>
                  <a:pt x="36" y="14"/>
                  <a:pt x="36" y="14"/>
                </a:cubicBezTo>
                <a:cubicBezTo>
                  <a:pt x="36" y="18"/>
                  <a:pt x="36" y="18"/>
                  <a:pt x="36" y="18"/>
                </a:cubicBezTo>
                <a:cubicBezTo>
                  <a:pt x="32" y="18"/>
                  <a:pt x="32" y="18"/>
                  <a:pt x="32" y="18"/>
                </a:cubicBezTo>
                <a:lnTo>
                  <a:pt x="32" y="14"/>
                </a:lnTo>
                <a:close/>
                <a:moveTo>
                  <a:pt x="32" y="22"/>
                </a:moveTo>
                <a:cubicBezTo>
                  <a:pt x="36" y="22"/>
                  <a:pt x="36" y="22"/>
                  <a:pt x="36" y="22"/>
                </a:cubicBezTo>
                <a:cubicBezTo>
                  <a:pt x="36" y="26"/>
                  <a:pt x="36" y="26"/>
                  <a:pt x="36" y="26"/>
                </a:cubicBezTo>
                <a:cubicBezTo>
                  <a:pt x="32" y="26"/>
                  <a:pt x="32" y="26"/>
                  <a:pt x="32" y="26"/>
                </a:cubicBezTo>
                <a:lnTo>
                  <a:pt x="32" y="22"/>
                </a:lnTo>
                <a:close/>
                <a:moveTo>
                  <a:pt x="47" y="42"/>
                </a:moveTo>
                <a:cubicBezTo>
                  <a:pt x="47" y="49"/>
                  <a:pt x="41" y="55"/>
                  <a:pt x="34" y="55"/>
                </a:cubicBezTo>
                <a:cubicBezTo>
                  <a:pt x="27" y="55"/>
                  <a:pt x="21" y="49"/>
                  <a:pt x="21" y="42"/>
                </a:cubicBezTo>
                <a:cubicBezTo>
                  <a:pt x="21" y="34"/>
                  <a:pt x="27" y="28"/>
                  <a:pt x="34" y="28"/>
                </a:cubicBezTo>
                <a:cubicBezTo>
                  <a:pt x="38" y="28"/>
                  <a:pt x="41" y="30"/>
                  <a:pt x="44" y="32"/>
                </a:cubicBezTo>
                <a:cubicBezTo>
                  <a:pt x="44" y="38"/>
                  <a:pt x="44" y="38"/>
                  <a:pt x="44" y="38"/>
                </a:cubicBezTo>
                <a:cubicBezTo>
                  <a:pt x="47" y="38"/>
                  <a:pt x="47" y="38"/>
                  <a:pt x="47" y="38"/>
                </a:cubicBezTo>
                <a:cubicBezTo>
                  <a:pt x="47" y="39"/>
                  <a:pt x="47" y="40"/>
                  <a:pt x="47" y="42"/>
                </a:cubicBezTo>
                <a:close/>
                <a:moveTo>
                  <a:pt x="65" y="32"/>
                </a:moveTo>
                <a:cubicBezTo>
                  <a:pt x="46" y="32"/>
                  <a:pt x="46" y="32"/>
                  <a:pt x="46" y="32"/>
                </a:cubicBezTo>
                <a:cubicBezTo>
                  <a:pt x="46" y="16"/>
                  <a:pt x="46" y="16"/>
                  <a:pt x="46" y="16"/>
                </a:cubicBezTo>
                <a:cubicBezTo>
                  <a:pt x="65" y="16"/>
                  <a:pt x="65" y="16"/>
                  <a:pt x="65" y="16"/>
                </a:cubicBezTo>
                <a:lnTo>
                  <a:pt x="6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Oval 3409">
            <a:extLst>
              <a:ext uri="{FF2B5EF4-FFF2-40B4-BE49-F238E27FC236}">
                <a16:creationId xmlns:a16="http://schemas.microsoft.com/office/drawing/2014/main" id="{312DDC1C-DD8F-44C8-896E-CCC70A1C1859}"/>
              </a:ext>
            </a:extLst>
          </p:cNvPr>
          <p:cNvSpPr>
            <a:spLocks noChangeArrowheads="1"/>
          </p:cNvSpPr>
          <p:nvPr/>
        </p:nvSpPr>
        <p:spPr bwMode="auto">
          <a:xfrm>
            <a:off x="4517156" y="2584972"/>
            <a:ext cx="8103" cy="70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Freeform 3410">
            <a:extLst>
              <a:ext uri="{FF2B5EF4-FFF2-40B4-BE49-F238E27FC236}">
                <a16:creationId xmlns:a16="http://schemas.microsoft.com/office/drawing/2014/main" id="{5CEF2ADA-06CA-4389-ACED-620265311B6D}"/>
              </a:ext>
            </a:extLst>
          </p:cNvPr>
          <p:cNvSpPr>
            <a:spLocks/>
          </p:cNvSpPr>
          <p:nvPr/>
        </p:nvSpPr>
        <p:spPr bwMode="auto">
          <a:xfrm>
            <a:off x="4511754" y="2589671"/>
            <a:ext cx="25210" cy="12531"/>
          </a:xfrm>
          <a:custGeom>
            <a:avLst/>
            <a:gdLst>
              <a:gd name="T0" fmla="*/ 15 w 28"/>
              <a:gd name="T1" fmla="*/ 16 h 16"/>
              <a:gd name="T2" fmla="*/ 28 w 28"/>
              <a:gd name="T3" fmla="*/ 16 h 16"/>
              <a:gd name="T4" fmla="*/ 19 w 28"/>
              <a:gd name="T5" fmla="*/ 0 h 16"/>
              <a:gd name="T6" fmla="*/ 11 w 28"/>
              <a:gd name="T7" fmla="*/ 11 h 16"/>
              <a:gd name="T8" fmla="*/ 8 w 28"/>
              <a:gd name="T9" fmla="*/ 5 h 16"/>
              <a:gd name="T10" fmla="*/ 0 w 28"/>
              <a:gd name="T11" fmla="*/ 16 h 16"/>
              <a:gd name="T12" fmla="*/ 8 w 28"/>
              <a:gd name="T13" fmla="*/ 16 h 16"/>
              <a:gd name="T14" fmla="*/ 15 w 2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
                <a:moveTo>
                  <a:pt x="15" y="16"/>
                </a:moveTo>
                <a:lnTo>
                  <a:pt x="28" y="16"/>
                </a:lnTo>
                <a:lnTo>
                  <a:pt x="19" y="0"/>
                </a:lnTo>
                <a:lnTo>
                  <a:pt x="11" y="11"/>
                </a:lnTo>
                <a:lnTo>
                  <a:pt x="8" y="5"/>
                </a:lnTo>
                <a:lnTo>
                  <a:pt x="0" y="16"/>
                </a:lnTo>
                <a:lnTo>
                  <a:pt x="8" y="16"/>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Oval 3378">
            <a:extLst>
              <a:ext uri="{FF2B5EF4-FFF2-40B4-BE49-F238E27FC236}">
                <a16:creationId xmlns:a16="http://schemas.microsoft.com/office/drawing/2014/main" id="{CE9FCB9C-E0C4-4B05-8F8E-59B5E89574A0}"/>
              </a:ext>
            </a:extLst>
          </p:cNvPr>
          <p:cNvSpPr>
            <a:spLocks noChangeArrowheads="1"/>
          </p:cNvSpPr>
          <p:nvPr/>
        </p:nvSpPr>
        <p:spPr bwMode="auto">
          <a:xfrm>
            <a:off x="5019151" y="3017300"/>
            <a:ext cx="216792" cy="188581"/>
          </a:xfrm>
          <a:prstGeom prst="ellipse">
            <a:avLst/>
          </a:prstGeom>
          <a:solidFill>
            <a:srgbClr val="47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Oval 3406">
            <a:extLst>
              <a:ext uri="{FF2B5EF4-FFF2-40B4-BE49-F238E27FC236}">
                <a16:creationId xmlns:a16="http://schemas.microsoft.com/office/drawing/2014/main" id="{1F5DAA95-69B1-416B-9111-9398CA827FF9}"/>
              </a:ext>
            </a:extLst>
          </p:cNvPr>
          <p:cNvSpPr>
            <a:spLocks noChangeArrowheads="1"/>
          </p:cNvSpPr>
          <p:nvPr/>
        </p:nvSpPr>
        <p:spPr bwMode="auto">
          <a:xfrm>
            <a:off x="4424576" y="2901083"/>
            <a:ext cx="216792" cy="188581"/>
          </a:xfrm>
          <a:prstGeom prst="ellipse">
            <a:avLst/>
          </a:pr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Freeform 3407">
            <a:extLst>
              <a:ext uri="{FF2B5EF4-FFF2-40B4-BE49-F238E27FC236}">
                <a16:creationId xmlns:a16="http://schemas.microsoft.com/office/drawing/2014/main" id="{E42B51D2-67EC-4FC1-A0AB-65825FC82888}"/>
              </a:ext>
            </a:extLst>
          </p:cNvPr>
          <p:cNvSpPr>
            <a:spLocks/>
          </p:cNvSpPr>
          <p:nvPr/>
        </p:nvSpPr>
        <p:spPr bwMode="auto">
          <a:xfrm>
            <a:off x="4526457" y="3008255"/>
            <a:ext cx="39093" cy="31946"/>
          </a:xfrm>
          <a:custGeom>
            <a:avLst/>
            <a:gdLst>
              <a:gd name="T0" fmla="*/ 18 w 18"/>
              <a:gd name="T1" fmla="*/ 0 h 17"/>
              <a:gd name="T2" fmla="*/ 5 w 18"/>
              <a:gd name="T3" fmla="*/ 1 h 17"/>
              <a:gd name="T4" fmla="*/ 5 w 18"/>
              <a:gd name="T5" fmla="*/ 1 h 17"/>
              <a:gd name="T6" fmla="*/ 5 w 18"/>
              <a:gd name="T7" fmla="*/ 12 h 17"/>
              <a:gd name="T8" fmla="*/ 4 w 18"/>
              <a:gd name="T9" fmla="*/ 11 h 17"/>
              <a:gd name="T10" fmla="*/ 0 w 18"/>
              <a:gd name="T11" fmla="*/ 14 h 17"/>
              <a:gd name="T12" fmla="*/ 4 w 18"/>
              <a:gd name="T13" fmla="*/ 17 h 17"/>
              <a:gd name="T14" fmla="*/ 7 w 18"/>
              <a:gd name="T15" fmla="*/ 14 h 17"/>
              <a:gd name="T16" fmla="*/ 7 w 18"/>
              <a:gd name="T17" fmla="*/ 14 h 17"/>
              <a:gd name="T18" fmla="*/ 7 w 18"/>
              <a:gd name="T19" fmla="*/ 14 h 17"/>
              <a:gd name="T20" fmla="*/ 7 w 18"/>
              <a:gd name="T21" fmla="*/ 5 h 17"/>
              <a:gd name="T22" fmla="*/ 16 w 18"/>
              <a:gd name="T23" fmla="*/ 3 h 17"/>
              <a:gd name="T24" fmla="*/ 16 w 18"/>
              <a:gd name="T25" fmla="*/ 11 h 17"/>
              <a:gd name="T26" fmla="*/ 14 w 18"/>
              <a:gd name="T27" fmla="*/ 10 h 17"/>
              <a:gd name="T28" fmla="*/ 11 w 18"/>
              <a:gd name="T29" fmla="*/ 13 h 17"/>
              <a:gd name="T30" fmla="*/ 15 w 18"/>
              <a:gd name="T31" fmla="*/ 16 h 17"/>
              <a:gd name="T32" fmla="*/ 18 w 18"/>
              <a:gd name="T33" fmla="*/ 13 h 17"/>
              <a:gd name="T34" fmla="*/ 18 w 18"/>
              <a:gd name="T35" fmla="*/ 13 h 17"/>
              <a:gd name="T36" fmla="*/ 18 w 18"/>
              <a:gd name="T37" fmla="*/ 13 h 17"/>
              <a:gd name="T38" fmla="*/ 18 w 18"/>
              <a:gd name="T39" fmla="*/ 0 h 17"/>
              <a:gd name="T40" fmla="*/ 18 w 18"/>
              <a:gd name="T41" fmla="*/ 0 h 17"/>
              <a:gd name="T42" fmla="*/ 18 w 18"/>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7">
                <a:moveTo>
                  <a:pt x="18" y="0"/>
                </a:moveTo>
                <a:cubicBezTo>
                  <a:pt x="5" y="1"/>
                  <a:pt x="5" y="1"/>
                  <a:pt x="5" y="1"/>
                </a:cubicBezTo>
                <a:cubicBezTo>
                  <a:pt x="5" y="1"/>
                  <a:pt x="5" y="1"/>
                  <a:pt x="5" y="1"/>
                </a:cubicBezTo>
                <a:cubicBezTo>
                  <a:pt x="5" y="12"/>
                  <a:pt x="5" y="12"/>
                  <a:pt x="5" y="12"/>
                </a:cubicBezTo>
                <a:cubicBezTo>
                  <a:pt x="5" y="11"/>
                  <a:pt x="4" y="11"/>
                  <a:pt x="4" y="11"/>
                </a:cubicBezTo>
                <a:cubicBezTo>
                  <a:pt x="2" y="12"/>
                  <a:pt x="0" y="13"/>
                  <a:pt x="0" y="14"/>
                </a:cubicBezTo>
                <a:cubicBezTo>
                  <a:pt x="1" y="16"/>
                  <a:pt x="2" y="17"/>
                  <a:pt x="4" y="17"/>
                </a:cubicBezTo>
                <a:cubicBezTo>
                  <a:pt x="6" y="17"/>
                  <a:pt x="7" y="15"/>
                  <a:pt x="7" y="14"/>
                </a:cubicBezTo>
                <a:cubicBezTo>
                  <a:pt x="7" y="14"/>
                  <a:pt x="7" y="14"/>
                  <a:pt x="7" y="14"/>
                </a:cubicBezTo>
                <a:cubicBezTo>
                  <a:pt x="7" y="14"/>
                  <a:pt x="7" y="14"/>
                  <a:pt x="7" y="14"/>
                </a:cubicBezTo>
                <a:cubicBezTo>
                  <a:pt x="7" y="5"/>
                  <a:pt x="7" y="5"/>
                  <a:pt x="7" y="5"/>
                </a:cubicBezTo>
                <a:cubicBezTo>
                  <a:pt x="16" y="3"/>
                  <a:pt x="16" y="3"/>
                  <a:pt x="16" y="3"/>
                </a:cubicBezTo>
                <a:cubicBezTo>
                  <a:pt x="16" y="11"/>
                  <a:pt x="16" y="11"/>
                  <a:pt x="16" y="11"/>
                </a:cubicBezTo>
                <a:cubicBezTo>
                  <a:pt x="16" y="10"/>
                  <a:pt x="15" y="10"/>
                  <a:pt x="14" y="10"/>
                </a:cubicBezTo>
                <a:cubicBezTo>
                  <a:pt x="13" y="11"/>
                  <a:pt x="11" y="12"/>
                  <a:pt x="11" y="13"/>
                </a:cubicBezTo>
                <a:cubicBezTo>
                  <a:pt x="11" y="15"/>
                  <a:pt x="13" y="16"/>
                  <a:pt x="15" y="16"/>
                </a:cubicBezTo>
                <a:cubicBezTo>
                  <a:pt x="17" y="16"/>
                  <a:pt x="18" y="14"/>
                  <a:pt x="18" y="13"/>
                </a:cubicBezTo>
                <a:cubicBezTo>
                  <a:pt x="18" y="13"/>
                  <a:pt x="18" y="13"/>
                  <a:pt x="18" y="13"/>
                </a:cubicBezTo>
                <a:cubicBezTo>
                  <a:pt x="18" y="13"/>
                  <a:pt x="18" y="13"/>
                  <a:pt x="18" y="13"/>
                </a:cubicBezTo>
                <a:cubicBezTo>
                  <a:pt x="18" y="0"/>
                  <a:pt x="18" y="0"/>
                  <a:pt x="18" y="0"/>
                </a:cubicBezTo>
                <a:cubicBezTo>
                  <a:pt x="18" y="0"/>
                  <a:pt x="18" y="0"/>
                  <a:pt x="18" y="0"/>
                </a:cubicBezTo>
                <a:cubicBezTo>
                  <a:pt x="18" y="0"/>
                  <a:pt x="18"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Freeform 3408">
            <a:extLst>
              <a:ext uri="{FF2B5EF4-FFF2-40B4-BE49-F238E27FC236}">
                <a16:creationId xmlns:a16="http://schemas.microsoft.com/office/drawing/2014/main" id="{F454BA37-4477-4562-92B2-7751E2A62C8D}"/>
              </a:ext>
            </a:extLst>
          </p:cNvPr>
          <p:cNvSpPr>
            <a:spLocks noEditPoints="1"/>
          </p:cNvSpPr>
          <p:nvPr/>
        </p:nvSpPr>
        <p:spPr bwMode="auto">
          <a:xfrm>
            <a:off x="4474333" y="2944365"/>
            <a:ext cx="145712" cy="107172"/>
          </a:xfrm>
          <a:custGeom>
            <a:avLst/>
            <a:gdLst>
              <a:gd name="T0" fmla="*/ 44 w 67"/>
              <a:gd name="T1" fmla="*/ 15 h 57"/>
              <a:gd name="T2" fmla="*/ 40 w 67"/>
              <a:gd name="T3" fmla="*/ 28 h 57"/>
              <a:gd name="T4" fmla="*/ 36 w 67"/>
              <a:gd name="T5" fmla="*/ 0 h 57"/>
              <a:gd name="T6" fmla="*/ 32 w 67"/>
              <a:gd name="T7" fmla="*/ 3 h 57"/>
              <a:gd name="T8" fmla="*/ 7 w 67"/>
              <a:gd name="T9" fmla="*/ 0 h 57"/>
              <a:gd name="T10" fmla="*/ 4 w 67"/>
              <a:gd name="T11" fmla="*/ 3 h 57"/>
              <a:gd name="T12" fmla="*/ 0 w 67"/>
              <a:gd name="T13" fmla="*/ 0 h 57"/>
              <a:gd name="T14" fmla="*/ 4 w 67"/>
              <a:gd name="T15" fmla="*/ 48 h 57"/>
              <a:gd name="T16" fmla="*/ 7 w 67"/>
              <a:gd name="T17" fmla="*/ 45 h 57"/>
              <a:gd name="T18" fmla="*/ 20 w 67"/>
              <a:gd name="T19" fmla="*/ 48 h 57"/>
              <a:gd name="T20" fmla="*/ 49 w 67"/>
              <a:gd name="T21" fmla="*/ 42 h 57"/>
              <a:gd name="T22" fmla="*/ 67 w 67"/>
              <a:gd name="T23" fmla="*/ 38 h 57"/>
              <a:gd name="T24" fmla="*/ 7 w 67"/>
              <a:gd name="T25" fmla="*/ 41 h 57"/>
              <a:gd name="T26" fmla="*/ 4 w 67"/>
              <a:gd name="T27" fmla="*/ 37 h 57"/>
              <a:gd name="T28" fmla="*/ 7 w 67"/>
              <a:gd name="T29" fmla="*/ 41 h 57"/>
              <a:gd name="T30" fmla="*/ 4 w 67"/>
              <a:gd name="T31" fmla="*/ 33 h 57"/>
              <a:gd name="T32" fmla="*/ 7 w 67"/>
              <a:gd name="T33" fmla="*/ 30 h 57"/>
              <a:gd name="T34" fmla="*/ 7 w 67"/>
              <a:gd name="T35" fmla="*/ 26 h 57"/>
              <a:gd name="T36" fmla="*/ 4 w 67"/>
              <a:gd name="T37" fmla="*/ 22 h 57"/>
              <a:gd name="T38" fmla="*/ 7 w 67"/>
              <a:gd name="T39" fmla="*/ 26 h 57"/>
              <a:gd name="T40" fmla="*/ 4 w 67"/>
              <a:gd name="T41" fmla="*/ 18 h 57"/>
              <a:gd name="T42" fmla="*/ 7 w 67"/>
              <a:gd name="T43" fmla="*/ 14 h 57"/>
              <a:gd name="T44" fmla="*/ 7 w 67"/>
              <a:gd name="T45" fmla="*/ 10 h 57"/>
              <a:gd name="T46" fmla="*/ 4 w 67"/>
              <a:gd name="T47" fmla="*/ 7 h 57"/>
              <a:gd name="T48" fmla="*/ 7 w 67"/>
              <a:gd name="T49" fmla="*/ 10 h 57"/>
              <a:gd name="T50" fmla="*/ 36 w 67"/>
              <a:gd name="T51" fmla="*/ 7 h 57"/>
              <a:gd name="T52" fmla="*/ 32 w 67"/>
              <a:gd name="T53" fmla="*/ 10 h 57"/>
              <a:gd name="T54" fmla="*/ 32 w 67"/>
              <a:gd name="T55" fmla="*/ 14 h 57"/>
              <a:gd name="T56" fmla="*/ 36 w 67"/>
              <a:gd name="T57" fmla="*/ 18 h 57"/>
              <a:gd name="T58" fmla="*/ 32 w 67"/>
              <a:gd name="T59" fmla="*/ 14 h 57"/>
              <a:gd name="T60" fmla="*/ 36 w 67"/>
              <a:gd name="T61" fmla="*/ 22 h 57"/>
              <a:gd name="T62" fmla="*/ 32 w 67"/>
              <a:gd name="T63" fmla="*/ 26 h 57"/>
              <a:gd name="T64" fmla="*/ 47 w 67"/>
              <a:gd name="T65" fmla="*/ 42 h 57"/>
              <a:gd name="T66" fmla="*/ 21 w 67"/>
              <a:gd name="T67" fmla="*/ 42 h 57"/>
              <a:gd name="T68" fmla="*/ 44 w 67"/>
              <a:gd name="T69" fmla="*/ 32 h 57"/>
              <a:gd name="T70" fmla="*/ 47 w 67"/>
              <a:gd name="T71" fmla="*/ 38 h 57"/>
              <a:gd name="T72" fmla="*/ 65 w 67"/>
              <a:gd name="T73" fmla="*/ 32 h 57"/>
              <a:gd name="T74" fmla="*/ 46 w 67"/>
              <a:gd name="T75" fmla="*/ 16 h 57"/>
              <a:gd name="T76" fmla="*/ 65 w 67"/>
              <a:gd name="T7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57">
                <a:moveTo>
                  <a:pt x="67" y="15"/>
                </a:moveTo>
                <a:cubicBezTo>
                  <a:pt x="44" y="15"/>
                  <a:pt x="44" y="15"/>
                  <a:pt x="44" y="15"/>
                </a:cubicBezTo>
                <a:cubicBezTo>
                  <a:pt x="44" y="30"/>
                  <a:pt x="44" y="30"/>
                  <a:pt x="44" y="30"/>
                </a:cubicBezTo>
                <a:cubicBezTo>
                  <a:pt x="43" y="30"/>
                  <a:pt x="41" y="29"/>
                  <a:pt x="40" y="28"/>
                </a:cubicBezTo>
                <a:cubicBezTo>
                  <a:pt x="40" y="0"/>
                  <a:pt x="40" y="0"/>
                  <a:pt x="40" y="0"/>
                </a:cubicBezTo>
                <a:cubicBezTo>
                  <a:pt x="36" y="0"/>
                  <a:pt x="36" y="0"/>
                  <a:pt x="36" y="0"/>
                </a:cubicBezTo>
                <a:cubicBezTo>
                  <a:pt x="36" y="3"/>
                  <a:pt x="36" y="3"/>
                  <a:pt x="36" y="3"/>
                </a:cubicBezTo>
                <a:cubicBezTo>
                  <a:pt x="32" y="3"/>
                  <a:pt x="32" y="3"/>
                  <a:pt x="32" y="3"/>
                </a:cubicBezTo>
                <a:cubicBezTo>
                  <a:pt x="32" y="0"/>
                  <a:pt x="32" y="0"/>
                  <a:pt x="32" y="0"/>
                </a:cubicBezTo>
                <a:cubicBezTo>
                  <a:pt x="7" y="0"/>
                  <a:pt x="7" y="0"/>
                  <a:pt x="7" y="0"/>
                </a:cubicBezTo>
                <a:cubicBezTo>
                  <a:pt x="7" y="3"/>
                  <a:pt x="7" y="3"/>
                  <a:pt x="7" y="3"/>
                </a:cubicBezTo>
                <a:cubicBezTo>
                  <a:pt x="4" y="3"/>
                  <a:pt x="4" y="3"/>
                  <a:pt x="4" y="3"/>
                </a:cubicBezTo>
                <a:cubicBezTo>
                  <a:pt x="4" y="0"/>
                  <a:pt x="4" y="0"/>
                  <a:pt x="4" y="0"/>
                </a:cubicBezTo>
                <a:cubicBezTo>
                  <a:pt x="0" y="0"/>
                  <a:pt x="0" y="0"/>
                  <a:pt x="0" y="0"/>
                </a:cubicBezTo>
                <a:cubicBezTo>
                  <a:pt x="0" y="48"/>
                  <a:pt x="0" y="48"/>
                  <a:pt x="0" y="48"/>
                </a:cubicBezTo>
                <a:cubicBezTo>
                  <a:pt x="4" y="48"/>
                  <a:pt x="4" y="48"/>
                  <a:pt x="4" y="48"/>
                </a:cubicBezTo>
                <a:cubicBezTo>
                  <a:pt x="4" y="45"/>
                  <a:pt x="4" y="45"/>
                  <a:pt x="4" y="45"/>
                </a:cubicBezTo>
                <a:cubicBezTo>
                  <a:pt x="7" y="45"/>
                  <a:pt x="7" y="45"/>
                  <a:pt x="7" y="45"/>
                </a:cubicBezTo>
                <a:cubicBezTo>
                  <a:pt x="7" y="48"/>
                  <a:pt x="7" y="48"/>
                  <a:pt x="7" y="48"/>
                </a:cubicBezTo>
                <a:cubicBezTo>
                  <a:pt x="20" y="48"/>
                  <a:pt x="20" y="48"/>
                  <a:pt x="20" y="48"/>
                </a:cubicBezTo>
                <a:cubicBezTo>
                  <a:pt x="23" y="53"/>
                  <a:pt x="28" y="57"/>
                  <a:pt x="34" y="57"/>
                </a:cubicBezTo>
                <a:cubicBezTo>
                  <a:pt x="42" y="57"/>
                  <a:pt x="49" y="50"/>
                  <a:pt x="49" y="42"/>
                </a:cubicBezTo>
                <a:cubicBezTo>
                  <a:pt x="49" y="40"/>
                  <a:pt x="49" y="39"/>
                  <a:pt x="48" y="38"/>
                </a:cubicBezTo>
                <a:cubicBezTo>
                  <a:pt x="67" y="38"/>
                  <a:pt x="67" y="38"/>
                  <a:pt x="67" y="38"/>
                </a:cubicBezTo>
                <a:lnTo>
                  <a:pt x="67" y="15"/>
                </a:lnTo>
                <a:close/>
                <a:moveTo>
                  <a:pt x="7" y="41"/>
                </a:moveTo>
                <a:cubicBezTo>
                  <a:pt x="4" y="41"/>
                  <a:pt x="4" y="41"/>
                  <a:pt x="4" y="41"/>
                </a:cubicBezTo>
                <a:cubicBezTo>
                  <a:pt x="4" y="37"/>
                  <a:pt x="4" y="37"/>
                  <a:pt x="4" y="37"/>
                </a:cubicBezTo>
                <a:cubicBezTo>
                  <a:pt x="7" y="37"/>
                  <a:pt x="7" y="37"/>
                  <a:pt x="7" y="37"/>
                </a:cubicBezTo>
                <a:lnTo>
                  <a:pt x="7" y="41"/>
                </a:lnTo>
                <a:close/>
                <a:moveTo>
                  <a:pt x="7" y="33"/>
                </a:moveTo>
                <a:cubicBezTo>
                  <a:pt x="4" y="33"/>
                  <a:pt x="4" y="33"/>
                  <a:pt x="4" y="33"/>
                </a:cubicBezTo>
                <a:cubicBezTo>
                  <a:pt x="4" y="30"/>
                  <a:pt x="4" y="30"/>
                  <a:pt x="4" y="30"/>
                </a:cubicBezTo>
                <a:cubicBezTo>
                  <a:pt x="7" y="30"/>
                  <a:pt x="7" y="30"/>
                  <a:pt x="7" y="30"/>
                </a:cubicBezTo>
                <a:lnTo>
                  <a:pt x="7" y="33"/>
                </a:lnTo>
                <a:close/>
                <a:moveTo>
                  <a:pt x="7" y="26"/>
                </a:moveTo>
                <a:cubicBezTo>
                  <a:pt x="4" y="26"/>
                  <a:pt x="4" y="26"/>
                  <a:pt x="4" y="26"/>
                </a:cubicBezTo>
                <a:cubicBezTo>
                  <a:pt x="4" y="22"/>
                  <a:pt x="4" y="22"/>
                  <a:pt x="4" y="22"/>
                </a:cubicBezTo>
                <a:cubicBezTo>
                  <a:pt x="7" y="22"/>
                  <a:pt x="7" y="22"/>
                  <a:pt x="7" y="22"/>
                </a:cubicBezTo>
                <a:lnTo>
                  <a:pt x="7" y="26"/>
                </a:lnTo>
                <a:close/>
                <a:moveTo>
                  <a:pt x="7" y="18"/>
                </a:moveTo>
                <a:cubicBezTo>
                  <a:pt x="4" y="18"/>
                  <a:pt x="4" y="18"/>
                  <a:pt x="4" y="18"/>
                </a:cubicBezTo>
                <a:cubicBezTo>
                  <a:pt x="4" y="14"/>
                  <a:pt x="4" y="14"/>
                  <a:pt x="4" y="14"/>
                </a:cubicBezTo>
                <a:cubicBezTo>
                  <a:pt x="7" y="14"/>
                  <a:pt x="7" y="14"/>
                  <a:pt x="7" y="14"/>
                </a:cubicBezTo>
                <a:lnTo>
                  <a:pt x="7" y="18"/>
                </a:lnTo>
                <a:close/>
                <a:moveTo>
                  <a:pt x="7" y="10"/>
                </a:moveTo>
                <a:cubicBezTo>
                  <a:pt x="4" y="10"/>
                  <a:pt x="4" y="10"/>
                  <a:pt x="4" y="10"/>
                </a:cubicBezTo>
                <a:cubicBezTo>
                  <a:pt x="4" y="7"/>
                  <a:pt x="4" y="7"/>
                  <a:pt x="4" y="7"/>
                </a:cubicBezTo>
                <a:cubicBezTo>
                  <a:pt x="7" y="7"/>
                  <a:pt x="7" y="7"/>
                  <a:pt x="7" y="7"/>
                </a:cubicBezTo>
                <a:lnTo>
                  <a:pt x="7" y="10"/>
                </a:lnTo>
                <a:close/>
                <a:moveTo>
                  <a:pt x="32" y="7"/>
                </a:moveTo>
                <a:cubicBezTo>
                  <a:pt x="36" y="7"/>
                  <a:pt x="36" y="7"/>
                  <a:pt x="36" y="7"/>
                </a:cubicBezTo>
                <a:cubicBezTo>
                  <a:pt x="36" y="10"/>
                  <a:pt x="36" y="10"/>
                  <a:pt x="36" y="10"/>
                </a:cubicBezTo>
                <a:cubicBezTo>
                  <a:pt x="32" y="10"/>
                  <a:pt x="32" y="10"/>
                  <a:pt x="32" y="10"/>
                </a:cubicBezTo>
                <a:lnTo>
                  <a:pt x="32" y="7"/>
                </a:lnTo>
                <a:close/>
                <a:moveTo>
                  <a:pt x="32" y="14"/>
                </a:moveTo>
                <a:cubicBezTo>
                  <a:pt x="36" y="14"/>
                  <a:pt x="36" y="14"/>
                  <a:pt x="36" y="14"/>
                </a:cubicBezTo>
                <a:cubicBezTo>
                  <a:pt x="36" y="18"/>
                  <a:pt x="36" y="18"/>
                  <a:pt x="36" y="18"/>
                </a:cubicBezTo>
                <a:cubicBezTo>
                  <a:pt x="32" y="18"/>
                  <a:pt x="32" y="18"/>
                  <a:pt x="32" y="18"/>
                </a:cubicBezTo>
                <a:lnTo>
                  <a:pt x="32" y="14"/>
                </a:lnTo>
                <a:close/>
                <a:moveTo>
                  <a:pt x="32" y="22"/>
                </a:moveTo>
                <a:cubicBezTo>
                  <a:pt x="36" y="22"/>
                  <a:pt x="36" y="22"/>
                  <a:pt x="36" y="22"/>
                </a:cubicBezTo>
                <a:cubicBezTo>
                  <a:pt x="36" y="26"/>
                  <a:pt x="36" y="26"/>
                  <a:pt x="36" y="26"/>
                </a:cubicBezTo>
                <a:cubicBezTo>
                  <a:pt x="32" y="26"/>
                  <a:pt x="32" y="26"/>
                  <a:pt x="32" y="26"/>
                </a:cubicBezTo>
                <a:lnTo>
                  <a:pt x="32" y="22"/>
                </a:lnTo>
                <a:close/>
                <a:moveTo>
                  <a:pt x="47" y="42"/>
                </a:moveTo>
                <a:cubicBezTo>
                  <a:pt x="47" y="49"/>
                  <a:pt x="41" y="55"/>
                  <a:pt x="34" y="55"/>
                </a:cubicBezTo>
                <a:cubicBezTo>
                  <a:pt x="27" y="55"/>
                  <a:pt x="21" y="49"/>
                  <a:pt x="21" y="42"/>
                </a:cubicBezTo>
                <a:cubicBezTo>
                  <a:pt x="21" y="34"/>
                  <a:pt x="27" y="28"/>
                  <a:pt x="34" y="28"/>
                </a:cubicBezTo>
                <a:cubicBezTo>
                  <a:pt x="38" y="28"/>
                  <a:pt x="41" y="30"/>
                  <a:pt x="44" y="32"/>
                </a:cubicBezTo>
                <a:cubicBezTo>
                  <a:pt x="44" y="38"/>
                  <a:pt x="44" y="38"/>
                  <a:pt x="44" y="38"/>
                </a:cubicBezTo>
                <a:cubicBezTo>
                  <a:pt x="47" y="38"/>
                  <a:pt x="47" y="38"/>
                  <a:pt x="47" y="38"/>
                </a:cubicBezTo>
                <a:cubicBezTo>
                  <a:pt x="47" y="39"/>
                  <a:pt x="47" y="40"/>
                  <a:pt x="47" y="42"/>
                </a:cubicBezTo>
                <a:close/>
                <a:moveTo>
                  <a:pt x="65" y="32"/>
                </a:moveTo>
                <a:cubicBezTo>
                  <a:pt x="46" y="32"/>
                  <a:pt x="46" y="32"/>
                  <a:pt x="46" y="32"/>
                </a:cubicBezTo>
                <a:cubicBezTo>
                  <a:pt x="46" y="16"/>
                  <a:pt x="46" y="16"/>
                  <a:pt x="46" y="16"/>
                </a:cubicBezTo>
                <a:cubicBezTo>
                  <a:pt x="65" y="16"/>
                  <a:pt x="65" y="16"/>
                  <a:pt x="65" y="16"/>
                </a:cubicBezTo>
                <a:lnTo>
                  <a:pt x="6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Oval 3409">
            <a:extLst>
              <a:ext uri="{FF2B5EF4-FFF2-40B4-BE49-F238E27FC236}">
                <a16:creationId xmlns:a16="http://schemas.microsoft.com/office/drawing/2014/main" id="{F3FEBDEE-C55F-4D8E-A320-42B5628E9F29}"/>
              </a:ext>
            </a:extLst>
          </p:cNvPr>
          <p:cNvSpPr>
            <a:spLocks noChangeArrowheads="1"/>
          </p:cNvSpPr>
          <p:nvPr/>
        </p:nvSpPr>
        <p:spPr bwMode="auto">
          <a:xfrm>
            <a:off x="4585690" y="2978371"/>
            <a:ext cx="10661" cy="927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Freeform 3410">
            <a:extLst>
              <a:ext uri="{FF2B5EF4-FFF2-40B4-BE49-F238E27FC236}">
                <a16:creationId xmlns:a16="http://schemas.microsoft.com/office/drawing/2014/main" id="{6741C736-4E16-4369-94A2-BFC867F85B2B}"/>
              </a:ext>
            </a:extLst>
          </p:cNvPr>
          <p:cNvSpPr>
            <a:spLocks/>
          </p:cNvSpPr>
          <p:nvPr/>
        </p:nvSpPr>
        <p:spPr bwMode="auto">
          <a:xfrm>
            <a:off x="4578582" y="2984555"/>
            <a:ext cx="33171" cy="16487"/>
          </a:xfrm>
          <a:custGeom>
            <a:avLst/>
            <a:gdLst>
              <a:gd name="T0" fmla="*/ 15 w 28"/>
              <a:gd name="T1" fmla="*/ 16 h 16"/>
              <a:gd name="T2" fmla="*/ 28 w 28"/>
              <a:gd name="T3" fmla="*/ 16 h 16"/>
              <a:gd name="T4" fmla="*/ 19 w 28"/>
              <a:gd name="T5" fmla="*/ 0 h 16"/>
              <a:gd name="T6" fmla="*/ 11 w 28"/>
              <a:gd name="T7" fmla="*/ 11 h 16"/>
              <a:gd name="T8" fmla="*/ 8 w 28"/>
              <a:gd name="T9" fmla="*/ 5 h 16"/>
              <a:gd name="T10" fmla="*/ 0 w 28"/>
              <a:gd name="T11" fmla="*/ 16 h 16"/>
              <a:gd name="T12" fmla="*/ 8 w 28"/>
              <a:gd name="T13" fmla="*/ 16 h 16"/>
              <a:gd name="T14" fmla="*/ 15 w 28"/>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
                <a:moveTo>
                  <a:pt x="15" y="16"/>
                </a:moveTo>
                <a:lnTo>
                  <a:pt x="28" y="16"/>
                </a:lnTo>
                <a:lnTo>
                  <a:pt x="19" y="0"/>
                </a:lnTo>
                <a:lnTo>
                  <a:pt x="11" y="11"/>
                </a:lnTo>
                <a:lnTo>
                  <a:pt x="8" y="5"/>
                </a:lnTo>
                <a:lnTo>
                  <a:pt x="0" y="16"/>
                </a:lnTo>
                <a:lnTo>
                  <a:pt x="8" y="16"/>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TextBox 799">
            <a:extLst>
              <a:ext uri="{FF2B5EF4-FFF2-40B4-BE49-F238E27FC236}">
                <a16:creationId xmlns:a16="http://schemas.microsoft.com/office/drawing/2014/main" id="{3AC087E5-6170-4F06-8807-7DAD1328B710}"/>
              </a:ext>
            </a:extLst>
          </p:cNvPr>
          <p:cNvSpPr txBox="1"/>
          <p:nvPr/>
        </p:nvSpPr>
        <p:spPr>
          <a:xfrm>
            <a:off x="4251293" y="5246029"/>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SELLING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TextBox 800">
            <a:extLst>
              <a:ext uri="{FF2B5EF4-FFF2-40B4-BE49-F238E27FC236}">
                <a16:creationId xmlns:a16="http://schemas.microsoft.com/office/drawing/2014/main" id="{28224F89-CACC-4ED4-A520-06EE098911CF}"/>
              </a:ext>
            </a:extLst>
          </p:cNvPr>
          <p:cNvSpPr txBox="1"/>
          <p:nvPr/>
        </p:nvSpPr>
        <p:spPr>
          <a:xfrm>
            <a:off x="4251293" y="6600888"/>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SERVICE SOURCING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TextBox 801">
            <a:extLst>
              <a:ext uri="{FF2B5EF4-FFF2-40B4-BE49-F238E27FC236}">
                <a16:creationId xmlns:a16="http://schemas.microsoft.com/office/drawing/2014/main" id="{3A77FB39-74E3-42B2-915C-D7D7A218F548}"/>
              </a:ext>
            </a:extLst>
          </p:cNvPr>
          <p:cNvSpPr txBox="1"/>
          <p:nvPr/>
        </p:nvSpPr>
        <p:spPr>
          <a:xfrm>
            <a:off x="4221002" y="3713722"/>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SELLING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TextBox 802">
            <a:extLst>
              <a:ext uri="{FF2B5EF4-FFF2-40B4-BE49-F238E27FC236}">
                <a16:creationId xmlns:a16="http://schemas.microsoft.com/office/drawing/2014/main" id="{70EC4B95-EE5E-43FE-9EE3-C2372C53FB88}"/>
              </a:ext>
            </a:extLst>
          </p:cNvPr>
          <p:cNvSpPr txBox="1"/>
          <p:nvPr/>
        </p:nvSpPr>
        <p:spPr>
          <a:xfrm>
            <a:off x="4221002" y="5068581"/>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SERVICE SOURCING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TextBox 803">
            <a:extLst>
              <a:ext uri="{FF2B5EF4-FFF2-40B4-BE49-F238E27FC236}">
                <a16:creationId xmlns:a16="http://schemas.microsoft.com/office/drawing/2014/main" id="{CCB04FDD-037A-4285-8513-3D0DAC294AAE}"/>
              </a:ext>
            </a:extLst>
          </p:cNvPr>
          <p:cNvSpPr txBox="1"/>
          <p:nvPr/>
        </p:nvSpPr>
        <p:spPr>
          <a:xfrm>
            <a:off x="4219153" y="2096717"/>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SELLING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TextBox 804">
            <a:extLst>
              <a:ext uri="{FF2B5EF4-FFF2-40B4-BE49-F238E27FC236}">
                <a16:creationId xmlns:a16="http://schemas.microsoft.com/office/drawing/2014/main" id="{967979DD-81E7-4E7C-9C18-AE32A56392F6}"/>
              </a:ext>
            </a:extLst>
          </p:cNvPr>
          <p:cNvSpPr txBox="1"/>
          <p:nvPr/>
        </p:nvSpPr>
        <p:spPr>
          <a:xfrm>
            <a:off x="4219153" y="3451576"/>
            <a:ext cx="1371695" cy="71110"/>
          </a:xfrm>
          <a:prstGeom prst="rect">
            <a:avLst/>
          </a:prstGeom>
          <a:noFill/>
        </p:spPr>
        <p:txBody>
          <a:bodyPr wrap="square" lIns="0" tIns="0" rIns="0" bIns="0" rtlCol="0">
            <a:spAutoFit/>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en-US" sz="462">
                <a:solidFill>
                  <a:prstClr val="black"/>
                </a:solidFill>
                <a:latin typeface="Meiryo UI" panose="020B0604030504040204" pitchFamily="50" charset="-128"/>
                <a:ea typeface="Meiryo UI" panose="020B0604030504040204" pitchFamily="50" charset="-128"/>
                <a:cs typeface="Meiryo UI" panose="020B0604030504040204" pitchFamily="50" charset="-128"/>
              </a:rPr>
              <a:t>SERVICE SOURCING</a:t>
            </a:r>
            <a:endParaRPr kumimoji="0" lang="en-US" sz="4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Oval 3411">
            <a:extLst>
              <a:ext uri="{FF2B5EF4-FFF2-40B4-BE49-F238E27FC236}">
                <a16:creationId xmlns:a16="http://schemas.microsoft.com/office/drawing/2014/main" id="{A084CB8D-C3BA-422F-812C-6FBBE0E341B1}"/>
              </a:ext>
            </a:extLst>
          </p:cNvPr>
          <p:cNvSpPr>
            <a:spLocks noChangeArrowheads="1"/>
          </p:cNvSpPr>
          <p:nvPr/>
        </p:nvSpPr>
        <p:spPr bwMode="auto">
          <a:xfrm>
            <a:off x="5176057" y="4123096"/>
            <a:ext cx="164762" cy="143322"/>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Oval 744">
            <a:extLst>
              <a:ext uri="{FF2B5EF4-FFF2-40B4-BE49-F238E27FC236}">
                <a16:creationId xmlns:a16="http://schemas.microsoft.com/office/drawing/2014/main" id="{DD01821E-E517-442A-BDB0-0E5B6C64F672}"/>
              </a:ext>
            </a:extLst>
          </p:cNvPr>
          <p:cNvSpPr/>
          <p:nvPr/>
        </p:nvSpPr>
        <p:spPr>
          <a:xfrm>
            <a:off x="4599228" y="2266648"/>
            <a:ext cx="216792" cy="188581"/>
          </a:xfrm>
          <a:prstGeom prst="ellipse">
            <a:avLst/>
          </a:prstGeom>
          <a:solidFill>
            <a:sysClr val="window" lastClr="FFFFFF"/>
          </a:solidFill>
          <a:ln w="6350" cap="flat" cmpd="sng" algn="ctr">
            <a:solidFill>
              <a:srgbClr val="757A8B">
                <a:lumMod val="40000"/>
                <a:lumOff val="60000"/>
              </a:srgbClr>
            </a:solidFill>
            <a:prstDash val="solid"/>
            <a:miter lim="800000"/>
          </a:ln>
          <a:effectLst/>
        </p:spPr>
        <p:txBody>
          <a:bodyPr lIns="0" r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633062">
              <a:defRPr/>
            </a:pPr>
            <a:endParaRPr kumimoji="0" lang="en-US" sz="1108" ker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Oval 3548">
            <a:extLst>
              <a:ext uri="{FF2B5EF4-FFF2-40B4-BE49-F238E27FC236}">
                <a16:creationId xmlns:a16="http://schemas.microsoft.com/office/drawing/2014/main" id="{55D768AE-9E2F-4AA7-B0B9-5FFB24D8D62A}"/>
              </a:ext>
            </a:extLst>
          </p:cNvPr>
          <p:cNvSpPr>
            <a:spLocks noChangeArrowheads="1"/>
          </p:cNvSpPr>
          <p:nvPr/>
        </p:nvSpPr>
        <p:spPr bwMode="auto">
          <a:xfrm>
            <a:off x="4668692" y="2377022"/>
            <a:ext cx="23408" cy="211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Freeform 3549">
            <a:extLst>
              <a:ext uri="{FF2B5EF4-FFF2-40B4-BE49-F238E27FC236}">
                <a16:creationId xmlns:a16="http://schemas.microsoft.com/office/drawing/2014/main" id="{53AADC64-CA87-4448-987B-E1B278696473}"/>
              </a:ext>
            </a:extLst>
          </p:cNvPr>
          <p:cNvSpPr>
            <a:spLocks/>
          </p:cNvSpPr>
          <p:nvPr/>
        </p:nvSpPr>
        <p:spPr bwMode="auto">
          <a:xfrm>
            <a:off x="4668691" y="2346477"/>
            <a:ext cx="57622" cy="50123"/>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Oval 3411">
            <a:extLst>
              <a:ext uri="{FF2B5EF4-FFF2-40B4-BE49-F238E27FC236}">
                <a16:creationId xmlns:a16="http://schemas.microsoft.com/office/drawing/2014/main" id="{A084CB8D-C3BA-422F-812C-6FBBE0E341B1}"/>
              </a:ext>
            </a:extLst>
          </p:cNvPr>
          <p:cNvSpPr>
            <a:spLocks noChangeArrowheads="1"/>
          </p:cNvSpPr>
          <p:nvPr/>
        </p:nvSpPr>
        <p:spPr bwMode="auto">
          <a:xfrm>
            <a:off x="4624184" y="2291242"/>
            <a:ext cx="164762" cy="143322"/>
          </a:xfrm>
          <a:prstGeom prst="ellipse">
            <a:avLst/>
          </a:pr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4" name="直線矢印コネクタ 103"/>
          <p:cNvCxnSpPr>
            <a:stCxn id="38" idx="0"/>
            <a:endCxn id="44" idx="3"/>
          </p:cNvCxnSpPr>
          <p:nvPr/>
        </p:nvCxnSpPr>
        <p:spPr bwMode="auto">
          <a:xfrm flipV="1">
            <a:off x="4720641" y="5693511"/>
            <a:ext cx="400554" cy="473718"/>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矢印コネクタ 104"/>
          <p:cNvCxnSpPr>
            <a:stCxn id="77" idx="0"/>
            <a:endCxn id="99" idx="4"/>
          </p:cNvCxnSpPr>
          <p:nvPr/>
        </p:nvCxnSpPr>
        <p:spPr bwMode="auto">
          <a:xfrm flipV="1">
            <a:off x="5249221" y="4266417"/>
            <a:ext cx="9217" cy="367889"/>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54" idx="0"/>
            <a:endCxn id="58" idx="2"/>
          </p:cNvCxnSpPr>
          <p:nvPr/>
        </p:nvCxnSpPr>
        <p:spPr bwMode="auto">
          <a:xfrm flipV="1">
            <a:off x="4689081" y="3984575"/>
            <a:ext cx="477548" cy="558302"/>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コネクタ 4"/>
          <p:cNvCxnSpPr>
            <a:stCxn id="28" idx="0"/>
            <a:endCxn id="21" idx="2"/>
          </p:cNvCxnSpPr>
          <p:nvPr/>
        </p:nvCxnSpPr>
        <p:spPr bwMode="auto">
          <a:xfrm rot="5400000" flipH="1" flipV="1">
            <a:off x="5091935" y="3604558"/>
            <a:ext cx="339786" cy="11723"/>
          </a:xfrm>
          <a:prstGeom prst="bentConnector3">
            <a:avLst>
              <a:gd name="adj1" fmla="val 50000"/>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78" idx="1"/>
            <a:endCxn id="103" idx="5"/>
          </p:cNvCxnSpPr>
          <p:nvPr/>
        </p:nvCxnSpPr>
        <p:spPr bwMode="auto">
          <a:xfrm flipH="1" flipV="1">
            <a:off x="4764818" y="2413575"/>
            <a:ext cx="576453" cy="631342"/>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87" idx="1"/>
            <a:endCxn id="79" idx="5"/>
          </p:cNvCxnSpPr>
          <p:nvPr/>
        </p:nvCxnSpPr>
        <p:spPr bwMode="auto">
          <a:xfrm flipH="1" flipV="1">
            <a:off x="4512290" y="2431613"/>
            <a:ext cx="538611" cy="61330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テキスト ボックス 109"/>
          <p:cNvSpPr txBox="1"/>
          <p:nvPr/>
        </p:nvSpPr>
        <p:spPr>
          <a:xfrm>
            <a:off x="4638561" y="6133838"/>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5098298" y="5521162"/>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5164305" y="4595639"/>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5169049" y="4071464"/>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Oval 3548">
            <a:extLst>
              <a:ext uri="{FF2B5EF4-FFF2-40B4-BE49-F238E27FC236}">
                <a16:creationId xmlns:a16="http://schemas.microsoft.com/office/drawing/2014/main" id="{753B0055-049A-4A49-A71E-74D3A6F47FC7}"/>
              </a:ext>
            </a:extLst>
          </p:cNvPr>
          <p:cNvSpPr>
            <a:spLocks noChangeArrowheads="1"/>
          </p:cNvSpPr>
          <p:nvPr/>
        </p:nvSpPr>
        <p:spPr bwMode="auto">
          <a:xfrm>
            <a:off x="5218005" y="4001050"/>
            <a:ext cx="30970" cy="278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Freeform 3549">
            <a:extLst>
              <a:ext uri="{FF2B5EF4-FFF2-40B4-BE49-F238E27FC236}">
                <a16:creationId xmlns:a16="http://schemas.microsoft.com/office/drawing/2014/main" id="{4BDA49E6-8307-49DB-B361-4EF319CBD1CD}"/>
              </a:ext>
            </a:extLst>
          </p:cNvPr>
          <p:cNvSpPr>
            <a:spLocks/>
          </p:cNvSpPr>
          <p:nvPr/>
        </p:nvSpPr>
        <p:spPr bwMode="auto">
          <a:xfrm>
            <a:off x="5218005" y="3960860"/>
            <a:ext cx="76234" cy="65952"/>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Freeform 3550">
            <a:extLst>
              <a:ext uri="{FF2B5EF4-FFF2-40B4-BE49-F238E27FC236}">
                <a16:creationId xmlns:a16="http://schemas.microsoft.com/office/drawing/2014/main" id="{ED6C4C81-F650-4702-8097-D54B2088D548}"/>
              </a:ext>
            </a:extLst>
          </p:cNvPr>
          <p:cNvSpPr>
            <a:spLocks/>
          </p:cNvSpPr>
          <p:nvPr/>
        </p:nvSpPr>
        <p:spPr bwMode="auto">
          <a:xfrm>
            <a:off x="5218005" y="3926855"/>
            <a:ext cx="117926" cy="99959"/>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4579485" y="3879258"/>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Oval 3548">
            <a:extLst>
              <a:ext uri="{FF2B5EF4-FFF2-40B4-BE49-F238E27FC236}">
                <a16:creationId xmlns:a16="http://schemas.microsoft.com/office/drawing/2014/main" id="{753B0055-049A-4A49-A71E-74D3A6F47FC7}"/>
              </a:ext>
            </a:extLst>
          </p:cNvPr>
          <p:cNvSpPr>
            <a:spLocks noChangeArrowheads="1"/>
          </p:cNvSpPr>
          <p:nvPr/>
        </p:nvSpPr>
        <p:spPr bwMode="auto">
          <a:xfrm>
            <a:off x="5083603" y="3130117"/>
            <a:ext cx="30970" cy="278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Freeform 3549">
            <a:extLst>
              <a:ext uri="{FF2B5EF4-FFF2-40B4-BE49-F238E27FC236}">
                <a16:creationId xmlns:a16="http://schemas.microsoft.com/office/drawing/2014/main" id="{4BDA49E6-8307-49DB-B361-4EF319CBD1CD}"/>
              </a:ext>
            </a:extLst>
          </p:cNvPr>
          <p:cNvSpPr>
            <a:spLocks/>
          </p:cNvSpPr>
          <p:nvPr/>
        </p:nvSpPr>
        <p:spPr bwMode="auto">
          <a:xfrm>
            <a:off x="5083603" y="3089927"/>
            <a:ext cx="76234" cy="65952"/>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Freeform 3550">
            <a:extLst>
              <a:ext uri="{FF2B5EF4-FFF2-40B4-BE49-F238E27FC236}">
                <a16:creationId xmlns:a16="http://schemas.microsoft.com/office/drawing/2014/main" id="{ED6C4C81-F650-4702-8097-D54B2088D548}"/>
              </a:ext>
            </a:extLst>
          </p:cNvPr>
          <p:cNvSpPr>
            <a:spLocks/>
          </p:cNvSpPr>
          <p:nvPr/>
        </p:nvSpPr>
        <p:spPr bwMode="auto">
          <a:xfrm>
            <a:off x="5083603" y="3055921"/>
            <a:ext cx="117926" cy="99959"/>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Oval 3548">
            <a:extLst>
              <a:ext uri="{FF2B5EF4-FFF2-40B4-BE49-F238E27FC236}">
                <a16:creationId xmlns:a16="http://schemas.microsoft.com/office/drawing/2014/main" id="{753B0055-049A-4A49-A71E-74D3A6F47FC7}"/>
              </a:ext>
            </a:extLst>
          </p:cNvPr>
          <p:cNvSpPr>
            <a:spLocks noChangeArrowheads="1"/>
          </p:cNvSpPr>
          <p:nvPr/>
        </p:nvSpPr>
        <p:spPr bwMode="auto">
          <a:xfrm>
            <a:off x="4386261" y="2378706"/>
            <a:ext cx="30970" cy="278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Freeform 3549">
            <a:extLst>
              <a:ext uri="{FF2B5EF4-FFF2-40B4-BE49-F238E27FC236}">
                <a16:creationId xmlns:a16="http://schemas.microsoft.com/office/drawing/2014/main" id="{4BDA49E6-8307-49DB-B361-4EF319CBD1CD}"/>
              </a:ext>
            </a:extLst>
          </p:cNvPr>
          <p:cNvSpPr>
            <a:spLocks/>
          </p:cNvSpPr>
          <p:nvPr/>
        </p:nvSpPr>
        <p:spPr bwMode="auto">
          <a:xfrm>
            <a:off x="4386261" y="2338516"/>
            <a:ext cx="76234" cy="65952"/>
          </a:xfrm>
          <a:custGeom>
            <a:avLst/>
            <a:gdLst>
              <a:gd name="T0" fmla="*/ 35 w 35"/>
              <a:gd name="T1" fmla="*/ 35 h 35"/>
              <a:gd name="T2" fmla="*/ 26 w 35"/>
              <a:gd name="T3" fmla="*/ 35 h 35"/>
              <a:gd name="T4" fmla="*/ 18 w 35"/>
              <a:gd name="T5" fmla="*/ 18 h 35"/>
              <a:gd name="T6" fmla="*/ 0 w 35"/>
              <a:gd name="T7" fmla="*/ 10 h 35"/>
              <a:gd name="T8" fmla="*/ 0 w 35"/>
              <a:gd name="T9" fmla="*/ 0 h 35"/>
              <a:gd name="T10" fmla="*/ 35 w 35"/>
              <a:gd name="T11" fmla="*/ 35 h 35"/>
            </a:gdLst>
            <a:ahLst/>
            <a:cxnLst>
              <a:cxn ang="0">
                <a:pos x="T0" y="T1"/>
              </a:cxn>
              <a:cxn ang="0">
                <a:pos x="T2" y="T3"/>
              </a:cxn>
              <a:cxn ang="0">
                <a:pos x="T4" y="T5"/>
              </a:cxn>
              <a:cxn ang="0">
                <a:pos x="T6" y="T7"/>
              </a:cxn>
              <a:cxn ang="0">
                <a:pos x="T8" y="T9"/>
              </a:cxn>
              <a:cxn ang="0">
                <a:pos x="T10" y="T11"/>
              </a:cxn>
            </a:cxnLst>
            <a:rect l="0" t="0" r="r" b="b"/>
            <a:pathLst>
              <a:path w="35" h="35">
                <a:moveTo>
                  <a:pt x="35" y="35"/>
                </a:moveTo>
                <a:cubicBezTo>
                  <a:pt x="26" y="35"/>
                  <a:pt x="26" y="35"/>
                  <a:pt x="26" y="35"/>
                </a:cubicBezTo>
                <a:cubicBezTo>
                  <a:pt x="25" y="29"/>
                  <a:pt x="23" y="22"/>
                  <a:pt x="18" y="18"/>
                </a:cubicBezTo>
                <a:cubicBezTo>
                  <a:pt x="13" y="13"/>
                  <a:pt x="7" y="10"/>
                  <a:pt x="0" y="10"/>
                </a:cubicBezTo>
                <a:cubicBezTo>
                  <a:pt x="0" y="0"/>
                  <a:pt x="0" y="0"/>
                  <a:pt x="0" y="0"/>
                </a:cubicBezTo>
                <a:cubicBezTo>
                  <a:pt x="19" y="1"/>
                  <a:pt x="35" y="16"/>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Freeform 3550">
            <a:extLst>
              <a:ext uri="{FF2B5EF4-FFF2-40B4-BE49-F238E27FC236}">
                <a16:creationId xmlns:a16="http://schemas.microsoft.com/office/drawing/2014/main" id="{ED6C4C81-F650-4702-8097-D54B2088D548}"/>
              </a:ext>
            </a:extLst>
          </p:cNvPr>
          <p:cNvSpPr>
            <a:spLocks/>
          </p:cNvSpPr>
          <p:nvPr/>
        </p:nvSpPr>
        <p:spPr bwMode="auto">
          <a:xfrm>
            <a:off x="4386261" y="2304511"/>
            <a:ext cx="117926" cy="99959"/>
          </a:xfrm>
          <a:custGeom>
            <a:avLst/>
            <a:gdLst>
              <a:gd name="T0" fmla="*/ 54 w 54"/>
              <a:gd name="T1" fmla="*/ 53 h 53"/>
              <a:gd name="T2" fmla="*/ 44 w 54"/>
              <a:gd name="T3" fmla="*/ 53 h 53"/>
              <a:gd name="T4" fmla="*/ 0 w 54"/>
              <a:gd name="T5" fmla="*/ 9 h 53"/>
              <a:gd name="T6" fmla="*/ 0 w 54"/>
              <a:gd name="T7" fmla="*/ 0 h 53"/>
              <a:gd name="T8" fmla="*/ 54 w 54"/>
              <a:gd name="T9" fmla="*/ 53 h 53"/>
            </a:gdLst>
            <a:ahLst/>
            <a:cxnLst>
              <a:cxn ang="0">
                <a:pos x="T0" y="T1"/>
              </a:cxn>
              <a:cxn ang="0">
                <a:pos x="T2" y="T3"/>
              </a:cxn>
              <a:cxn ang="0">
                <a:pos x="T4" y="T5"/>
              </a:cxn>
              <a:cxn ang="0">
                <a:pos x="T6" y="T7"/>
              </a:cxn>
              <a:cxn ang="0">
                <a:pos x="T8" y="T9"/>
              </a:cxn>
            </a:cxnLst>
            <a:rect l="0" t="0" r="r" b="b"/>
            <a:pathLst>
              <a:path w="54" h="53">
                <a:moveTo>
                  <a:pt x="54" y="53"/>
                </a:moveTo>
                <a:cubicBezTo>
                  <a:pt x="44" y="53"/>
                  <a:pt x="44" y="53"/>
                  <a:pt x="44" y="53"/>
                </a:cubicBezTo>
                <a:cubicBezTo>
                  <a:pt x="44" y="29"/>
                  <a:pt x="24" y="10"/>
                  <a:pt x="0" y="9"/>
                </a:cubicBezTo>
                <a:cubicBezTo>
                  <a:pt x="0" y="0"/>
                  <a:pt x="0" y="0"/>
                  <a:pt x="0" y="0"/>
                </a:cubicBezTo>
                <a:cubicBezTo>
                  <a:pt x="29" y="0"/>
                  <a:pt x="53" y="24"/>
                  <a:pt x="5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1652" rIns="0" bIns="31652" numCol="1" anchor="t" anchorCtr="0" compatLnSpc="1">
            <a:prstTxWarp prst="textNoShape">
              <a:avLst/>
            </a:prstTxWarp>
          </a:bodyP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defTabSz="633062">
              <a:defRPr/>
            </a:pPr>
            <a:endParaRPr kumimoji="0" lang="en-US" sz="1108"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4" name="直線矢印コネクタ 123"/>
          <p:cNvCxnSpPr>
            <a:stCxn id="88" idx="0"/>
            <a:endCxn id="81" idx="4"/>
          </p:cNvCxnSpPr>
          <p:nvPr/>
        </p:nvCxnSpPr>
        <p:spPr bwMode="auto">
          <a:xfrm flipH="1" flipV="1">
            <a:off x="4476094" y="2692185"/>
            <a:ext cx="56879" cy="208899"/>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Rectangle 626">
            <a:extLst>
              <a:ext uri="{FF2B5EF4-FFF2-40B4-BE49-F238E27FC236}">
                <a16:creationId xmlns:a16="http://schemas.microsoft.com/office/drawing/2014/main" id="{2A83CDD1-0A49-4944-8B54-81C760EF4E94}"/>
              </a:ext>
            </a:extLst>
          </p:cNvPr>
          <p:cNvSpPr/>
          <p:nvPr/>
        </p:nvSpPr>
        <p:spPr>
          <a:xfrm>
            <a:off x="2819845" y="1820380"/>
            <a:ext cx="572377" cy="317309"/>
          </a:xfrm>
          <a:prstGeom prst="rect">
            <a:avLst/>
          </a:prstGeom>
          <a:noFill/>
          <a:ln w="12700" cap="flat" cmpd="sng" algn="ctr">
            <a:noFill/>
            <a:prstDash val="solid"/>
            <a:miter lim="800000"/>
          </a:ln>
          <a:effectLst/>
        </p:spPr>
        <p:txBody>
          <a:bodyPr lIns="0" rtlCol="0" anchor="ctr"/>
          <a:lstStyle>
            <a:defPPr>
              <a:defRPr lang="ja-JP"/>
            </a:defPPr>
            <a:lvl1pPr marL="0" algn="l" defTabSz="982242" rtl="0" eaLnBrk="1" latinLnBrk="0" hangingPunct="1">
              <a:defRPr kumimoji="1" sz="1900" kern="1200">
                <a:solidFill>
                  <a:schemeClr val="tx1"/>
                </a:solidFill>
                <a:latin typeface="+mn-lt"/>
                <a:ea typeface="+mn-ea"/>
                <a:cs typeface="+mn-cs"/>
              </a:defRPr>
            </a:lvl1pPr>
            <a:lvl2pPr marL="491115" algn="l" defTabSz="982242" rtl="0" eaLnBrk="1" latinLnBrk="0" hangingPunct="1">
              <a:defRPr kumimoji="1" sz="1900" kern="1200">
                <a:solidFill>
                  <a:schemeClr val="tx1"/>
                </a:solidFill>
                <a:latin typeface="+mn-lt"/>
                <a:ea typeface="+mn-ea"/>
                <a:cs typeface="+mn-cs"/>
              </a:defRPr>
            </a:lvl2pPr>
            <a:lvl3pPr marL="982242" algn="l" defTabSz="982242" rtl="0" eaLnBrk="1" latinLnBrk="0" hangingPunct="1">
              <a:defRPr kumimoji="1" sz="1900" kern="1200">
                <a:solidFill>
                  <a:schemeClr val="tx1"/>
                </a:solidFill>
                <a:latin typeface="+mn-lt"/>
                <a:ea typeface="+mn-ea"/>
                <a:cs typeface="+mn-cs"/>
              </a:defRPr>
            </a:lvl3pPr>
            <a:lvl4pPr marL="1473345" algn="l" defTabSz="982242" rtl="0" eaLnBrk="1" latinLnBrk="0" hangingPunct="1">
              <a:defRPr kumimoji="1" sz="1900" kern="1200">
                <a:solidFill>
                  <a:schemeClr val="tx1"/>
                </a:solidFill>
                <a:latin typeface="+mn-lt"/>
                <a:ea typeface="+mn-ea"/>
                <a:cs typeface="+mn-cs"/>
              </a:defRPr>
            </a:lvl4pPr>
            <a:lvl5pPr marL="1964482" algn="l" defTabSz="982242" rtl="0" eaLnBrk="1" latinLnBrk="0" hangingPunct="1">
              <a:defRPr kumimoji="1" sz="1900" kern="1200">
                <a:solidFill>
                  <a:schemeClr val="tx1"/>
                </a:solidFill>
                <a:latin typeface="+mn-lt"/>
                <a:ea typeface="+mn-ea"/>
                <a:cs typeface="+mn-cs"/>
              </a:defRPr>
            </a:lvl5pPr>
            <a:lvl6pPr marL="2455598" algn="l" defTabSz="982242" rtl="0" eaLnBrk="1" latinLnBrk="0" hangingPunct="1">
              <a:defRPr kumimoji="1" sz="1900" kern="1200">
                <a:solidFill>
                  <a:schemeClr val="tx1"/>
                </a:solidFill>
                <a:latin typeface="+mn-lt"/>
                <a:ea typeface="+mn-ea"/>
                <a:cs typeface="+mn-cs"/>
              </a:defRPr>
            </a:lvl6pPr>
            <a:lvl7pPr marL="2946712" algn="l" defTabSz="982242" rtl="0" eaLnBrk="1" latinLnBrk="0" hangingPunct="1">
              <a:defRPr kumimoji="1" sz="1900" kern="1200">
                <a:solidFill>
                  <a:schemeClr val="tx1"/>
                </a:solidFill>
                <a:latin typeface="+mn-lt"/>
                <a:ea typeface="+mn-ea"/>
                <a:cs typeface="+mn-cs"/>
              </a:defRPr>
            </a:lvl7pPr>
            <a:lvl8pPr marL="3437842" algn="l" defTabSz="982242" rtl="0" eaLnBrk="1" latinLnBrk="0" hangingPunct="1">
              <a:defRPr kumimoji="1" sz="1900" kern="1200">
                <a:solidFill>
                  <a:schemeClr val="tx1"/>
                </a:solidFill>
                <a:latin typeface="+mn-lt"/>
                <a:ea typeface="+mn-ea"/>
                <a:cs typeface="+mn-cs"/>
              </a:defRPr>
            </a:lvl8pPr>
            <a:lvl9pPr marL="3928963" algn="l" defTabSz="982242" rtl="0" eaLnBrk="1" latinLnBrk="0" hangingPunct="1">
              <a:defRPr kumimoji="1" sz="1900" kern="1200">
                <a:solidFill>
                  <a:schemeClr val="tx1"/>
                </a:solidFill>
                <a:latin typeface="+mn-lt"/>
                <a:ea typeface="+mn-ea"/>
                <a:cs typeface="+mn-cs"/>
              </a:defRPr>
            </a:lvl9pPr>
          </a:lstStyle>
          <a:p>
            <a:pPr algn="ctr" defTabSz="844083">
              <a:defRPr/>
            </a:pPr>
            <a:r>
              <a:rPr kumimoji="0" lang="ja-JP" altLang="en-US"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エンド</a:t>
            </a:r>
            <a:br>
              <a:rPr kumimoji="0" lang="en-US" altLang="ja-JP"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ユーザ</a:t>
            </a:r>
            <a:endParaRPr kumimoji="0" lang="en-US" sz="1292"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6" name="直線コネクタ 4"/>
          <p:cNvCxnSpPr>
            <a:stCxn id="27" idx="0"/>
            <a:endCxn id="125" idx="2"/>
          </p:cNvCxnSpPr>
          <p:nvPr/>
        </p:nvCxnSpPr>
        <p:spPr bwMode="auto">
          <a:xfrm rot="16200000" flipV="1">
            <a:off x="3012487" y="2231236"/>
            <a:ext cx="1636763" cy="1449668"/>
          </a:xfrm>
          <a:prstGeom prst="bentConnector3">
            <a:avLst>
              <a:gd name="adj1" fmla="val 7026"/>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34" idx="0"/>
            <a:endCxn id="30" idx="2"/>
          </p:cNvCxnSpPr>
          <p:nvPr/>
        </p:nvCxnSpPr>
        <p:spPr bwMode="auto">
          <a:xfrm flipH="1" flipV="1">
            <a:off x="5261829" y="5051671"/>
            <a:ext cx="28375" cy="255088"/>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コネクタ 4"/>
          <p:cNvCxnSpPr>
            <a:stCxn id="18" idx="0"/>
            <a:endCxn id="13" idx="2"/>
          </p:cNvCxnSpPr>
          <p:nvPr/>
        </p:nvCxnSpPr>
        <p:spPr bwMode="auto">
          <a:xfrm rot="16200000" flipV="1">
            <a:off x="4087506" y="1689249"/>
            <a:ext cx="224587" cy="711807"/>
          </a:xfrm>
          <a:prstGeom prst="bentConnector3">
            <a:avLst>
              <a:gd name="adj1" fmla="val 50000"/>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矢印コネクタ 128"/>
          <p:cNvCxnSpPr>
            <a:stCxn id="77" idx="0"/>
            <a:endCxn id="75" idx="5"/>
          </p:cNvCxnSpPr>
          <p:nvPr/>
        </p:nvCxnSpPr>
        <p:spPr bwMode="auto">
          <a:xfrm flipH="1" flipV="1">
            <a:off x="4746101" y="4076892"/>
            <a:ext cx="503120" cy="55741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p:cNvCxnSpPr>
            <a:stCxn id="54" idx="0"/>
            <a:endCxn id="71" idx="4"/>
          </p:cNvCxnSpPr>
          <p:nvPr/>
        </p:nvCxnSpPr>
        <p:spPr bwMode="auto">
          <a:xfrm flipH="1" flipV="1">
            <a:off x="4547466" y="4266917"/>
            <a:ext cx="141616" cy="275959"/>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矢印コネクタ 130"/>
          <p:cNvCxnSpPr>
            <a:stCxn id="49" idx="0"/>
            <a:endCxn id="64" idx="4"/>
          </p:cNvCxnSpPr>
          <p:nvPr/>
        </p:nvCxnSpPr>
        <p:spPr bwMode="auto">
          <a:xfrm flipV="1">
            <a:off x="4418643" y="4104509"/>
            <a:ext cx="5488" cy="438367"/>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テキスト ボックス 131"/>
          <p:cNvSpPr txBox="1"/>
          <p:nvPr/>
        </p:nvSpPr>
        <p:spPr>
          <a:xfrm>
            <a:off x="7839488" y="1700808"/>
            <a:ext cx="1164101" cy="348109"/>
          </a:xfrm>
          <a:prstGeom prst="rect">
            <a:avLst/>
          </a:prstGeom>
          <a:noFill/>
        </p:spPr>
        <p:txBody>
          <a:bodyPr wrap="none" rtlCol="0">
            <a:spAutoFit/>
          </a:bodyPr>
          <a:lstStyle/>
          <a:p>
            <a:r>
              <a:rPr lang="ja-JP" altLang="en-US" sz="1662" b="1" dirty="0">
                <a:latin typeface="Meiryo UI" panose="020B0604030504040204" pitchFamily="50" charset="-128"/>
                <a:ea typeface="Meiryo UI" panose="020B0604030504040204" pitchFamily="50" charset="-128"/>
                <a:cs typeface="Meiryo UI" panose="020B0604030504040204" pitchFamily="50" charset="-128"/>
              </a:rPr>
              <a:t>追加</a:t>
            </a:r>
            <a:r>
              <a:rPr lang="en-US" altLang="ja-JP" sz="1662"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挿入</a:t>
            </a:r>
          </a:p>
        </p:txBody>
      </p:sp>
      <p:sp>
        <p:nvSpPr>
          <p:cNvPr id="133" name="テキスト ボックス 132"/>
          <p:cNvSpPr txBox="1"/>
          <p:nvPr/>
        </p:nvSpPr>
        <p:spPr>
          <a:xfrm>
            <a:off x="7157305" y="1714506"/>
            <a:ext cx="611065" cy="348109"/>
          </a:xfrm>
          <a:prstGeom prst="rect">
            <a:avLst/>
          </a:prstGeom>
          <a:noFill/>
        </p:spPr>
        <p:txBody>
          <a:bodyPr wrap="none" rtlCol="0">
            <a:spAutoFit/>
          </a:bodyPr>
          <a:lstStyle/>
          <a:p>
            <a:r>
              <a:rPr lang="ja-JP" altLang="en-US" sz="1662" b="1" dirty="0">
                <a:latin typeface="Meiryo UI" panose="020B0604030504040204" pitchFamily="50" charset="-128"/>
                <a:ea typeface="Meiryo UI" panose="020B0604030504040204" pitchFamily="50" charset="-128"/>
                <a:cs typeface="Meiryo UI" panose="020B0604030504040204" pitchFamily="50" charset="-128"/>
              </a:rPr>
              <a:t>削除</a:t>
            </a:r>
          </a:p>
        </p:txBody>
      </p:sp>
      <p:sp>
        <p:nvSpPr>
          <p:cNvPr id="134" name="テキスト ボックス 133"/>
          <p:cNvSpPr txBox="1"/>
          <p:nvPr/>
        </p:nvSpPr>
        <p:spPr>
          <a:xfrm>
            <a:off x="7885290" y="4376481"/>
            <a:ext cx="824265" cy="376450"/>
          </a:xfrm>
          <a:prstGeom prst="rect">
            <a:avLst/>
          </a:prstGeom>
          <a:noFill/>
        </p:spPr>
        <p:txBody>
          <a:bodyPr wrap="none" rtlCol="0">
            <a:spAutoFit/>
          </a:bodyPr>
          <a:lstStyle/>
          <a:p>
            <a:pPr algn="l">
              <a:lnSpc>
                <a:spcPct val="50000"/>
              </a:lnSpc>
            </a:pP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分岐：</a:t>
            </a:r>
            <a:endParaRPr lang="en-US" altLang="ja-JP" sz="1662"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50000"/>
              </a:lnSpc>
            </a:pP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br>
              <a:rPr lang="en-US" altLang="ja-JP" sz="1015" dirty="0">
                <a:latin typeface="Meiryo UI" panose="020B0604030504040204" pitchFamily="50" charset="-128"/>
                <a:ea typeface="Meiryo UI" panose="020B0604030504040204" pitchFamily="50" charset="-128"/>
                <a:cs typeface="Meiryo UI" panose="020B0604030504040204" pitchFamily="50" charset="-128"/>
              </a:rPr>
            </a:br>
            <a:r>
              <a:rPr lang="ja-JP" altLang="en-US" sz="1015" dirty="0">
                <a:latin typeface="Meiryo UI" panose="020B0604030504040204" pitchFamily="50" charset="-128"/>
                <a:ea typeface="Meiryo UI" panose="020B0604030504040204" pitchFamily="50" charset="-128"/>
                <a:cs typeface="Meiryo UI" panose="020B0604030504040204" pitchFamily="50" charset="-128"/>
              </a:rPr>
              <a:t>卸先の追加</a:t>
            </a:r>
          </a:p>
        </p:txBody>
      </p:sp>
      <p:sp>
        <p:nvSpPr>
          <p:cNvPr id="135" name="テキスト ボックス 134"/>
          <p:cNvSpPr txBox="1"/>
          <p:nvPr/>
        </p:nvSpPr>
        <p:spPr>
          <a:xfrm>
            <a:off x="6611993" y="4376030"/>
            <a:ext cx="896399" cy="426271"/>
          </a:xfrm>
          <a:prstGeom prst="rect">
            <a:avLst/>
          </a:prstGeom>
          <a:noFill/>
        </p:spPr>
        <p:txBody>
          <a:bodyPr wrap="none" rtlCol="0">
            <a:spAutoFit/>
          </a:bodyPr>
          <a:lstStyle/>
          <a:p>
            <a:pPr algn="l">
              <a:lnSpc>
                <a:spcPct val="50000"/>
              </a:lnSpc>
            </a:pP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合流：</a:t>
            </a:r>
            <a:endParaRPr lang="en-US" altLang="ja-JP" sz="1662" b="1"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50000"/>
              </a:lnSpc>
            </a:pPr>
            <a:br>
              <a:rPr lang="en-US" altLang="ja-JP" sz="1662" b="1" dirty="0">
                <a:latin typeface="Meiryo UI" panose="020B0604030504040204" pitchFamily="50" charset="-128"/>
                <a:ea typeface="Meiryo UI" panose="020B0604030504040204" pitchFamily="50" charset="-128"/>
                <a:cs typeface="Meiryo UI" panose="020B0604030504040204" pitchFamily="50" charset="-128"/>
              </a:rPr>
            </a:br>
            <a:r>
              <a:rPr lang="ja-JP" altLang="en-US" sz="1015" dirty="0">
                <a:latin typeface="Meiryo UI" panose="020B0604030504040204" pitchFamily="50" charset="-128"/>
                <a:ea typeface="Meiryo UI" panose="020B0604030504040204" pitchFamily="50" charset="-128"/>
                <a:cs typeface="Meiryo UI" panose="020B0604030504040204" pitchFamily="50" charset="-128"/>
              </a:rPr>
              <a:t>　卸元の追加</a:t>
            </a:r>
          </a:p>
        </p:txBody>
      </p:sp>
      <p:sp>
        <p:nvSpPr>
          <p:cNvPr id="136" name="テキスト ボックス 135"/>
          <p:cNvSpPr txBox="1"/>
          <p:nvPr/>
        </p:nvSpPr>
        <p:spPr>
          <a:xfrm>
            <a:off x="5858780" y="3628064"/>
            <a:ext cx="1121077" cy="539763"/>
          </a:xfrm>
          <a:prstGeom prst="rect">
            <a:avLst/>
          </a:prstGeom>
          <a:noFill/>
        </p:spPr>
        <p:txBody>
          <a:bodyPr wrap="square" rtlCol="0">
            <a:spAutoFit/>
          </a:bodyPr>
          <a:lstStyle/>
          <a:p>
            <a:r>
              <a:rPr lang="ja-JP" altLang="en-US" sz="969" dirty="0">
                <a:latin typeface="Meiryo UI" panose="020B0604030504040204" pitchFamily="50" charset="-128"/>
                <a:ea typeface="Meiryo UI" panose="020B0604030504040204" pitchFamily="50" charset="-128"/>
                <a:cs typeface="Meiryo UI" panose="020B0604030504040204" pitchFamily="50" charset="-128"/>
              </a:rPr>
              <a:t>一度作成した</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バリューチェーンの</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69" dirty="0">
                <a:latin typeface="Meiryo UI" panose="020B0604030504040204" pitchFamily="50" charset="-128"/>
                <a:ea typeface="Meiryo UI" panose="020B0604030504040204" pitchFamily="50" charset="-128"/>
                <a:cs typeface="Meiryo UI" panose="020B0604030504040204" pitchFamily="50" charset="-128"/>
              </a:rPr>
              <a:t>変更も容易</a:t>
            </a:r>
          </a:p>
        </p:txBody>
      </p:sp>
      <p:pic>
        <p:nvPicPr>
          <p:cNvPr id="1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987" y="2446658"/>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987" y="3648958"/>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9" name="直線矢印コネクタ 138"/>
          <p:cNvCxnSpPr>
            <a:stCxn id="138" idx="0"/>
            <a:endCxn id="137" idx="2"/>
          </p:cNvCxnSpPr>
          <p:nvPr/>
        </p:nvCxnSpPr>
        <p:spPr>
          <a:xfrm flipV="1">
            <a:off x="7505557" y="2865924"/>
            <a:ext cx="0" cy="78303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618" y="478785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718" y="538900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718" y="5990158"/>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3" name="直線矢印コネクタ 142"/>
          <p:cNvCxnSpPr>
            <a:stCxn id="142" idx="0"/>
            <a:endCxn id="141" idx="2"/>
          </p:cNvCxnSpPr>
          <p:nvPr/>
        </p:nvCxnSpPr>
        <p:spPr>
          <a:xfrm flipV="1">
            <a:off x="8199289" y="5808273"/>
            <a:ext cx="0" cy="18188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141" idx="0"/>
            <a:endCxn id="140" idx="2"/>
          </p:cNvCxnSpPr>
          <p:nvPr/>
        </p:nvCxnSpPr>
        <p:spPr>
          <a:xfrm flipH="1" flipV="1">
            <a:off x="8190189" y="5207123"/>
            <a:ext cx="9101" cy="181883"/>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37" y="478785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37" y="538900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137" y="5990158"/>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8" name="直線矢印コネクタ 147"/>
          <p:cNvCxnSpPr>
            <a:stCxn id="147" idx="0"/>
            <a:endCxn id="146" idx="2"/>
          </p:cNvCxnSpPr>
          <p:nvPr/>
        </p:nvCxnSpPr>
        <p:spPr>
          <a:xfrm flipV="1">
            <a:off x="6942706" y="5808273"/>
            <a:ext cx="0" cy="18188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矢印コネクタ 148"/>
          <p:cNvCxnSpPr>
            <a:stCxn id="146" idx="0"/>
            <a:endCxn id="145" idx="2"/>
          </p:cNvCxnSpPr>
          <p:nvPr/>
        </p:nvCxnSpPr>
        <p:spPr>
          <a:xfrm flipV="1">
            <a:off x="6942706" y="5207123"/>
            <a:ext cx="0" cy="181883"/>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853" y="2476426"/>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853" y="3077576"/>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853" y="367872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3" name="直線矢印コネクタ 152"/>
          <p:cNvCxnSpPr>
            <a:stCxn id="151" idx="0"/>
            <a:endCxn id="150" idx="2"/>
          </p:cNvCxnSpPr>
          <p:nvPr/>
        </p:nvCxnSpPr>
        <p:spPr>
          <a:xfrm flipV="1">
            <a:off x="8297423" y="2895692"/>
            <a:ext cx="0" cy="181883"/>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4"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621266" y="3393641"/>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5" name="直線矢印コネクタ 154"/>
          <p:cNvCxnSpPr>
            <a:stCxn id="154" idx="0"/>
            <a:endCxn id="151" idx="2"/>
          </p:cNvCxnSpPr>
          <p:nvPr/>
        </p:nvCxnSpPr>
        <p:spPr>
          <a:xfrm flipH="1">
            <a:off x="8297423" y="3393640"/>
            <a:ext cx="523412" cy="103202"/>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テキスト ボックス 155"/>
          <p:cNvSpPr txBox="1"/>
          <p:nvPr/>
        </p:nvSpPr>
        <p:spPr>
          <a:xfrm>
            <a:off x="8107048" y="2483481"/>
            <a:ext cx="36260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C</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57" name="テキスト ボックス 156"/>
          <p:cNvSpPr txBox="1"/>
          <p:nvPr/>
        </p:nvSpPr>
        <p:spPr>
          <a:xfrm>
            <a:off x="8097852" y="3092351"/>
            <a:ext cx="364202"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B</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58" name="テキスト ボックス 157"/>
          <p:cNvSpPr txBox="1"/>
          <p:nvPr/>
        </p:nvSpPr>
        <p:spPr>
          <a:xfrm>
            <a:off x="8097852" y="3684182"/>
            <a:ext cx="37863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A</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59" name="テキスト ボックス 158"/>
          <p:cNvSpPr txBox="1"/>
          <p:nvPr/>
        </p:nvSpPr>
        <p:spPr>
          <a:xfrm>
            <a:off x="6743136" y="4788331"/>
            <a:ext cx="36260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C</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0" name="テキスト ボックス 159"/>
          <p:cNvSpPr txBox="1"/>
          <p:nvPr/>
        </p:nvSpPr>
        <p:spPr>
          <a:xfrm>
            <a:off x="6743136" y="5397201"/>
            <a:ext cx="364202"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B</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1" name="テキスト ボックス 160"/>
          <p:cNvSpPr txBox="1"/>
          <p:nvPr/>
        </p:nvSpPr>
        <p:spPr>
          <a:xfrm>
            <a:off x="6743136" y="5989031"/>
            <a:ext cx="37863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A</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2" name="テキスト ボックス 161"/>
          <p:cNvSpPr txBox="1"/>
          <p:nvPr/>
        </p:nvSpPr>
        <p:spPr>
          <a:xfrm>
            <a:off x="8003869" y="4788331"/>
            <a:ext cx="36260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C</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3" name="テキスト ボックス 162"/>
          <p:cNvSpPr txBox="1"/>
          <p:nvPr/>
        </p:nvSpPr>
        <p:spPr>
          <a:xfrm>
            <a:off x="8016874" y="5397201"/>
            <a:ext cx="364202"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B</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4" name="テキスト ボックス 163"/>
          <p:cNvSpPr txBox="1"/>
          <p:nvPr/>
        </p:nvSpPr>
        <p:spPr>
          <a:xfrm>
            <a:off x="8012969" y="5989031"/>
            <a:ext cx="37863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A</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5" name="テキスト ボックス 164"/>
          <p:cNvSpPr txBox="1"/>
          <p:nvPr/>
        </p:nvSpPr>
        <p:spPr>
          <a:xfrm>
            <a:off x="7319237" y="2479206"/>
            <a:ext cx="36260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C</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166" name="テキスト ボックス 165"/>
          <p:cNvSpPr txBox="1"/>
          <p:nvPr/>
        </p:nvSpPr>
        <p:spPr>
          <a:xfrm>
            <a:off x="7319237" y="3679907"/>
            <a:ext cx="37863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A</a:t>
            </a:r>
            <a:endParaRPr lang="ja-JP" altLang="en-US" sz="2215" dirty="0">
              <a:latin typeface="HGP創英角ﾎﾟｯﾌﾟ体" panose="040B0A00000000000000" pitchFamily="50" charset="-128"/>
              <a:ea typeface="HGP創英角ﾎﾟｯﾌﾟ体" panose="040B0A00000000000000" pitchFamily="50" charset="-128"/>
            </a:endParaRPr>
          </a:p>
        </p:txBody>
      </p:sp>
      <p:pic>
        <p:nvPicPr>
          <p:cNvPr id="167" name="Picture 2"/>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097853" y="1932696"/>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 name="テキスト ボックス 167"/>
          <p:cNvSpPr txBox="1"/>
          <p:nvPr/>
        </p:nvSpPr>
        <p:spPr>
          <a:xfrm>
            <a:off x="8097852" y="1939751"/>
            <a:ext cx="356188"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E</a:t>
            </a:r>
            <a:endParaRPr lang="ja-JP" altLang="en-US" sz="2215" dirty="0">
              <a:latin typeface="HGP創英角ﾎﾟｯﾌﾟ体" panose="040B0A00000000000000" pitchFamily="50" charset="-128"/>
              <a:ea typeface="HGP創英角ﾎﾟｯﾌﾟ体" panose="040B0A00000000000000" pitchFamily="50" charset="-128"/>
            </a:endParaRPr>
          </a:p>
        </p:txBody>
      </p:sp>
      <p:cxnSp>
        <p:nvCxnSpPr>
          <p:cNvPr id="169" name="直線矢印コネクタ 168"/>
          <p:cNvCxnSpPr>
            <a:stCxn id="150" idx="0"/>
            <a:endCxn id="167" idx="2"/>
          </p:cNvCxnSpPr>
          <p:nvPr/>
        </p:nvCxnSpPr>
        <p:spPr>
          <a:xfrm flipV="1">
            <a:off x="8297423" y="2351962"/>
            <a:ext cx="0" cy="124464"/>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テキスト ボックス 169"/>
          <p:cNvSpPr txBox="1"/>
          <p:nvPr/>
        </p:nvSpPr>
        <p:spPr>
          <a:xfrm>
            <a:off x="8648224" y="3409071"/>
            <a:ext cx="356188"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D</a:t>
            </a:r>
            <a:endParaRPr lang="ja-JP" altLang="en-US" sz="2215" dirty="0">
              <a:latin typeface="HGP創英角ﾎﾟｯﾌﾟ体" panose="040B0A00000000000000" pitchFamily="50" charset="-128"/>
              <a:ea typeface="HGP創英角ﾎﾟｯﾌﾟ体" panose="040B0A00000000000000" pitchFamily="50" charset="-128"/>
            </a:endParaRPr>
          </a:p>
        </p:txBody>
      </p:sp>
      <p:cxnSp>
        <p:nvCxnSpPr>
          <p:cNvPr id="171" name="直線矢印コネクタ 170"/>
          <p:cNvCxnSpPr>
            <a:stCxn id="152" idx="0"/>
            <a:endCxn id="154" idx="2"/>
          </p:cNvCxnSpPr>
          <p:nvPr/>
        </p:nvCxnSpPr>
        <p:spPr>
          <a:xfrm>
            <a:off x="8297423" y="3678726"/>
            <a:ext cx="523412" cy="134180"/>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 name="正方形/長方形 171"/>
          <p:cNvSpPr/>
          <p:nvPr/>
        </p:nvSpPr>
        <p:spPr>
          <a:xfrm>
            <a:off x="7337823" y="3076213"/>
            <a:ext cx="335385" cy="375802"/>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173" name="Picture 2"/>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615600" y="4787857"/>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 name="テキスト ボックス 173"/>
          <p:cNvSpPr txBox="1"/>
          <p:nvPr/>
        </p:nvSpPr>
        <p:spPr>
          <a:xfrm>
            <a:off x="8628850" y="4788331"/>
            <a:ext cx="351378"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G</a:t>
            </a:r>
            <a:endParaRPr lang="ja-JP" altLang="en-US" sz="2215" dirty="0">
              <a:latin typeface="HGP創英角ﾎﾟｯﾌﾟ体" panose="040B0A00000000000000" pitchFamily="50" charset="-128"/>
              <a:ea typeface="HGP創英角ﾎﾟｯﾌﾟ体" panose="040B0A00000000000000" pitchFamily="50" charset="-128"/>
            </a:endParaRPr>
          </a:p>
        </p:txBody>
      </p:sp>
      <p:cxnSp>
        <p:nvCxnSpPr>
          <p:cNvPr id="175" name="直線矢印コネクタ 174"/>
          <p:cNvCxnSpPr>
            <a:stCxn id="141" idx="0"/>
            <a:endCxn id="173" idx="2"/>
          </p:cNvCxnSpPr>
          <p:nvPr/>
        </p:nvCxnSpPr>
        <p:spPr>
          <a:xfrm flipV="1">
            <a:off x="8199289" y="5207123"/>
            <a:ext cx="615882" cy="181883"/>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6" name="Picture 2"/>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21020" y="5990158"/>
            <a:ext cx="399141" cy="4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 name="テキスト ボックス 176"/>
          <p:cNvSpPr txBox="1"/>
          <p:nvPr/>
        </p:nvSpPr>
        <p:spPr>
          <a:xfrm>
            <a:off x="7217557" y="5989031"/>
            <a:ext cx="348172"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F</a:t>
            </a:r>
            <a:endParaRPr lang="ja-JP" altLang="en-US" sz="2215" dirty="0">
              <a:latin typeface="HGP創英角ﾎﾟｯﾌﾟ体" panose="040B0A00000000000000" pitchFamily="50" charset="-128"/>
              <a:ea typeface="HGP創英角ﾎﾟｯﾌﾟ体" panose="040B0A00000000000000" pitchFamily="50" charset="-128"/>
            </a:endParaRPr>
          </a:p>
        </p:txBody>
      </p:sp>
      <p:cxnSp>
        <p:nvCxnSpPr>
          <p:cNvPr id="178" name="直線矢印コネクタ 177"/>
          <p:cNvCxnSpPr>
            <a:stCxn id="176" idx="0"/>
            <a:endCxn id="146" idx="2"/>
          </p:cNvCxnSpPr>
          <p:nvPr/>
        </p:nvCxnSpPr>
        <p:spPr>
          <a:xfrm flipH="1" flipV="1">
            <a:off x="6942708" y="5808272"/>
            <a:ext cx="477883" cy="181885"/>
          </a:xfrm>
          <a:prstGeom prst="straightConnector1">
            <a:avLst/>
          </a:prstGeom>
          <a:solidFill>
            <a:srgbClr val="D2F0FA"/>
          </a:solidFill>
          <a:ln w="38100" cap="flat" cmpd="sng" algn="ctr">
            <a:solidFill>
              <a:srgbClr val="77D4ED"/>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テキスト ボックス 190"/>
          <p:cNvSpPr txBox="1"/>
          <p:nvPr/>
        </p:nvSpPr>
        <p:spPr>
          <a:xfrm>
            <a:off x="5339295" y="2978055"/>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テキスト ボックス 191"/>
          <p:cNvSpPr txBox="1"/>
          <p:nvPr/>
        </p:nvSpPr>
        <p:spPr>
          <a:xfrm>
            <a:off x="4623037" y="2231614"/>
            <a:ext cx="153888" cy="262829"/>
          </a:xfrm>
          <a:prstGeom prst="rect">
            <a:avLst/>
          </a:prstGeom>
          <a:noFill/>
        </p:spPr>
        <p:txBody>
          <a:bodyPr wrap="none" lIns="0" rIns="0" rtlCol="0">
            <a:spAutoFit/>
          </a:bodyPr>
          <a:lstStyle/>
          <a:p>
            <a:r>
              <a:rPr lang="en-US" altLang="ja-JP"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AI</a:t>
            </a:r>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テキスト ボックス 216"/>
          <p:cNvSpPr txBox="1"/>
          <p:nvPr/>
        </p:nvSpPr>
        <p:spPr>
          <a:xfrm>
            <a:off x="3718704" y="2096717"/>
            <a:ext cx="36260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C</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218" name="テキスト ボックス 217"/>
          <p:cNvSpPr txBox="1"/>
          <p:nvPr/>
        </p:nvSpPr>
        <p:spPr>
          <a:xfrm>
            <a:off x="3677594" y="3719260"/>
            <a:ext cx="364202"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B</a:t>
            </a:r>
            <a:endParaRPr lang="ja-JP" altLang="en-US" sz="2215" dirty="0">
              <a:latin typeface="HGP創英角ﾎﾟｯﾌﾟ体" panose="040B0A00000000000000" pitchFamily="50" charset="-128"/>
              <a:ea typeface="HGP創英角ﾎﾟｯﾌﾟ体" panose="040B0A00000000000000" pitchFamily="50" charset="-128"/>
            </a:endParaRPr>
          </a:p>
        </p:txBody>
      </p:sp>
      <p:sp>
        <p:nvSpPr>
          <p:cNvPr id="219" name="テキスト ボックス 218"/>
          <p:cNvSpPr txBox="1"/>
          <p:nvPr/>
        </p:nvSpPr>
        <p:spPr>
          <a:xfrm>
            <a:off x="3658254" y="5193302"/>
            <a:ext cx="378630" cy="433196"/>
          </a:xfrm>
          <a:prstGeom prst="rect">
            <a:avLst/>
          </a:prstGeom>
          <a:noFill/>
        </p:spPr>
        <p:txBody>
          <a:bodyPr wrap="none" rtlCol="0">
            <a:spAutoFit/>
          </a:bodyPr>
          <a:lstStyle/>
          <a:p>
            <a:r>
              <a:rPr lang="en-US" altLang="ja-JP" sz="2215" dirty="0">
                <a:latin typeface="HGP創英角ﾎﾟｯﾌﾟ体" panose="040B0A00000000000000" pitchFamily="50" charset="-128"/>
                <a:ea typeface="HGP創英角ﾎﾟｯﾌﾟ体" panose="040B0A00000000000000" pitchFamily="50" charset="-128"/>
              </a:rPr>
              <a:t>A</a:t>
            </a:r>
            <a:endParaRPr lang="ja-JP" altLang="en-US" sz="2215" dirty="0">
              <a:latin typeface="HGP創英角ﾎﾟｯﾌﾟ体" panose="040B0A00000000000000" pitchFamily="50" charset="-128"/>
              <a:ea typeface="HGP創英角ﾎﾟｯﾌﾟ体" panose="040B0A00000000000000" pitchFamily="50" charset="-128"/>
            </a:endParaRPr>
          </a:p>
        </p:txBody>
      </p:sp>
      <p:grpSp>
        <p:nvGrpSpPr>
          <p:cNvPr id="9227" name="グループ化 9226"/>
          <p:cNvGrpSpPr/>
          <p:nvPr/>
        </p:nvGrpSpPr>
        <p:grpSpPr>
          <a:xfrm>
            <a:off x="114016" y="1638655"/>
            <a:ext cx="2326221" cy="2443510"/>
            <a:chOff x="416496" y="1103611"/>
            <a:chExt cx="3925428" cy="4123349"/>
          </a:xfrm>
        </p:grpSpPr>
        <p:pic>
          <p:nvPicPr>
            <p:cNvPr id="2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496" y="1103611"/>
              <a:ext cx="3925428" cy="412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4" name="角丸四角形 223"/>
            <p:cNvSpPr/>
            <p:nvPr/>
          </p:nvSpPr>
          <p:spPr>
            <a:xfrm>
              <a:off x="847982" y="1996173"/>
              <a:ext cx="1458658" cy="648072"/>
            </a:xfrm>
            <a:prstGeom prst="round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小売</a:t>
              </a: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25" name="角丸四角形 224"/>
            <p:cNvSpPr/>
            <p:nvPr/>
          </p:nvSpPr>
          <p:spPr>
            <a:xfrm>
              <a:off x="2445402" y="1996173"/>
              <a:ext cx="1458658" cy="648072"/>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defTabSz="844083">
                <a:defRPr/>
              </a:pPr>
              <a:r>
                <a:rPr kumimoji="0" lang="ja-JP" altLang="en-US" sz="1662"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卸</a:t>
              </a: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26" name="角丸四角形 225"/>
            <p:cNvSpPr/>
            <p:nvPr/>
          </p:nvSpPr>
          <p:spPr>
            <a:xfrm>
              <a:off x="847982" y="3911923"/>
              <a:ext cx="1458658" cy="64807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0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自社サービス</a:t>
              </a: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カタログ定義</a:t>
              </a:r>
            </a:p>
          </p:txBody>
        </p:sp>
        <p:sp>
          <p:nvSpPr>
            <p:cNvPr id="227" name="角丸四角形 226"/>
            <p:cNvSpPr/>
            <p:nvPr/>
          </p:nvSpPr>
          <p:spPr>
            <a:xfrm>
              <a:off x="2445402" y="3911923"/>
              <a:ext cx="1458658" cy="648072"/>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844083">
                <a:defRPr/>
              </a:pPr>
              <a:r>
                <a:rPr kumimoji="0" lang="ja-JP" altLang="en-US" sz="10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外部サービス</a:t>
              </a:r>
              <a:endParaRPr kumimoji="0" lang="en-US" altLang="ja-JP" sz="1015"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定義</a:t>
              </a:r>
            </a:p>
          </p:txBody>
        </p:sp>
      </p:grpSp>
    </p:spTree>
    <p:extLst>
      <p:ext uri="{BB962C8B-B14F-4D97-AF65-F5344CB8AC3E}">
        <p14:creationId xmlns:p14="http://schemas.microsoft.com/office/powerpoint/2010/main" val="294228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27</a:t>
            </a:fld>
            <a:endParaRPr lang="en-US" altLang="ja-JP" sz="923"/>
          </a:p>
        </p:txBody>
      </p:sp>
      <p:sp>
        <p:nvSpPr>
          <p:cNvPr id="9219" name="Rectangle 332"/>
          <p:cNvSpPr>
            <a:spLocks noGrp="1" noChangeArrowheads="1"/>
          </p:cNvSpPr>
          <p:nvPr>
            <p:ph type="title"/>
          </p:nvPr>
        </p:nvSpPr>
        <p:spPr/>
        <p:txBody>
          <a:bodyPr anchor="t">
            <a:normAutofit/>
          </a:bodyPr>
          <a:lstStyle/>
          <a:p>
            <a:r>
              <a:rPr lang="ja-JP" altLang="en-US" sz="3200" dirty="0"/>
              <a:t>④テナント間の卸のエコシステム</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26" y="2166056"/>
            <a:ext cx="6651092" cy="4235010"/>
          </a:xfrm>
          <a:prstGeom prst="rect">
            <a:avLst/>
          </a:prstGeom>
          <a:noFill/>
          <a:ln w="9525">
            <a:solidFill>
              <a:schemeClr val="tx1"/>
            </a:solidFill>
            <a:miter lim="800000"/>
            <a:headEnd/>
            <a:tailEnd/>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Lst>
        </p:spPr>
      </p:pic>
      <p:pic>
        <p:nvPicPr>
          <p:cNvPr id="2050" name="Picture 2" descr="\\dtkfc014.soad.nttcom.co.jp\HOME14\0807223\デスクトップ\2006092011023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354" y="1368407"/>
            <a:ext cx="3921775" cy="205501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114016" y="1008656"/>
            <a:ext cx="8888894" cy="542528"/>
          </a:xfrm>
          <a:prstGeom prst="roundRect">
            <a:avLst>
              <a:gd name="adj" fmla="val 8527"/>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477"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企業単位</a:t>
            </a:r>
            <a:r>
              <a:rPr lang="ja-JP" altLang="en-US" sz="1477"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でのテナント貸出しに加え、エリア、通貨、国、ターゲットとする顧客層など、</a:t>
            </a:r>
            <a:r>
              <a:rPr lang="ja-JP" altLang="en-US" sz="1477"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商習慣や販売戦略が異なる単位</a:t>
            </a:r>
            <a:r>
              <a:rPr lang="ja-JP" altLang="en-US" sz="1477"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でテナントを分割して体系的なカタログ管理を行うことが可能となります。</a:t>
            </a:r>
            <a:endParaRPr lang="en-US" altLang="ja-JP" sz="1477"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28824" y="1885407"/>
            <a:ext cx="2576346" cy="319639"/>
          </a:xfrm>
          <a:prstGeom prst="rect">
            <a:avLst/>
          </a:prstGeom>
          <a:noFill/>
        </p:spPr>
        <p:txBody>
          <a:bodyPr wrap="none" rtlCol="0">
            <a:spAutoFit/>
          </a:bodyPr>
          <a:lstStyle/>
          <a:p>
            <a:pPr algn="l"/>
            <a:r>
              <a:rPr lang="ja-JP" altLang="en-US" sz="1477" b="1" dirty="0">
                <a:latin typeface="Meiryo UI" panose="020B0604030504040204" pitchFamily="50" charset="-128"/>
                <a:ea typeface="Meiryo UI" panose="020B0604030504040204" pitchFamily="50" charset="-128"/>
                <a:cs typeface="Meiryo UI" panose="020B0604030504040204" pitchFamily="50" charset="-128"/>
              </a:rPr>
              <a:t>同一企業、または企業グループ</a:t>
            </a:r>
          </a:p>
        </p:txBody>
      </p:sp>
    </p:spTree>
    <p:extLst>
      <p:ext uri="{BB962C8B-B14F-4D97-AF65-F5344CB8AC3E}">
        <p14:creationId xmlns:p14="http://schemas.microsoft.com/office/powerpoint/2010/main" val="1250590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28</a:t>
            </a:fld>
            <a:endParaRPr lang="en-US" altLang="ja-JP" sz="923"/>
          </a:p>
        </p:txBody>
      </p:sp>
      <p:sp>
        <p:nvSpPr>
          <p:cNvPr id="9219" name="Rectangle 332"/>
          <p:cNvSpPr>
            <a:spLocks noGrp="1" noChangeArrowheads="1"/>
          </p:cNvSpPr>
          <p:nvPr>
            <p:ph type="title"/>
          </p:nvPr>
        </p:nvSpPr>
        <p:spPr>
          <a:xfrm>
            <a:off x="0" y="274638"/>
            <a:ext cx="8686800" cy="1143000"/>
          </a:xfrm>
        </p:spPr>
        <p:txBody>
          <a:bodyPr anchor="t">
            <a:normAutofit/>
          </a:bodyPr>
          <a:lstStyle/>
          <a:p>
            <a:r>
              <a:rPr lang="ja-JP" altLang="en-US" sz="3200" dirty="0"/>
              <a:t>⑤体系的な</a:t>
            </a:r>
            <a:r>
              <a:rPr lang="en-US" altLang="ja-JP" sz="3200" dirty="0"/>
              <a:t>API</a:t>
            </a:r>
            <a:r>
              <a:rPr lang="ja-JP" altLang="en-US" sz="3200" dirty="0"/>
              <a:t>による他システムとの連携</a:t>
            </a:r>
          </a:p>
        </p:txBody>
      </p:sp>
      <p:sp>
        <p:nvSpPr>
          <p:cNvPr id="58" name="角丸四角形 57"/>
          <p:cNvSpPr/>
          <p:nvPr/>
        </p:nvSpPr>
        <p:spPr>
          <a:xfrm>
            <a:off x="114016" y="1009527"/>
            <a:ext cx="8888894" cy="1110726"/>
          </a:xfrm>
          <a:prstGeom prst="roundRect">
            <a:avLst>
              <a:gd name="adj" fmla="val 8527"/>
            </a:avLst>
          </a:prstGeom>
          <a:solidFill>
            <a:srgbClr val="FFFFCC"/>
          </a:solidFill>
          <a:ln w="12700" cap="flat" cmpd="sng" algn="ctr">
            <a:solidFill>
              <a:srgbClr val="000000"/>
            </a:solidFill>
            <a:prstDash val="solid"/>
          </a:ln>
          <a:effectLst/>
        </p:spPr>
        <p:txBody>
          <a:bodyPr rtlCol="0" anchor="t"/>
          <a:lstStyle/>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クラウド型フルフィルメントではカタログ作成・新規申込から料金計算・請求まで、全ての機能をワンパッケージ（ひとつの環境）にまとめて実装されているため</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体系的な</a:t>
            </a:r>
            <a:r>
              <a:rPr kumimoji="0" lang="en-US" altLang="ja-JP"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を完備しています。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これにより、</a:t>
            </a:r>
            <a:r>
              <a:rPr kumimoji="0" lang="en-US" altLang="ja-JP"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1477"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非標準のシステム、特殊な要件の対応を周辺システムで吸収</a:t>
            </a:r>
            <a:r>
              <a:rPr kumimoji="0" lang="ja-JP" altLang="en-US"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し、アドオン開発を極小化することが可能となります。</a:t>
            </a:r>
            <a:endParaRPr kumimoji="0" lang="en-US" altLang="ja-JP" sz="147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0" name="Picture 5"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91" y="4245386"/>
            <a:ext cx="518115" cy="49175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160" y="2289675"/>
            <a:ext cx="518115" cy="491753"/>
          </a:xfrm>
          <a:prstGeom prst="rect">
            <a:avLst/>
          </a:prstGeom>
          <a:noFill/>
          <a:extLst>
            <a:ext uri="{909E8E84-426E-40DD-AFC4-6F175D3DCCD1}">
              <a14:hiddenFill xmlns:a14="http://schemas.microsoft.com/office/drawing/2010/main">
                <a:solidFill>
                  <a:srgbClr val="FFFFFF"/>
                </a:solidFill>
              </a14:hiddenFill>
            </a:ext>
          </a:extLst>
        </p:spPr>
      </p:pic>
      <p:sp>
        <p:nvSpPr>
          <p:cNvPr id="63" name="正方形/長方形 62"/>
          <p:cNvSpPr/>
          <p:nvPr/>
        </p:nvSpPr>
        <p:spPr>
          <a:xfrm>
            <a:off x="945044" y="3511014"/>
            <a:ext cx="6314548" cy="1888786"/>
          </a:xfrm>
          <a:prstGeom prst="rect">
            <a:avLst/>
          </a:prstGeom>
          <a:solidFill>
            <a:srgbClr val="4F81BD">
              <a:lumMod val="75000"/>
            </a:srgbClr>
          </a:solidFill>
          <a:ln w="12700" cap="flat" cmpd="sng" algn="ctr">
            <a:solidFill>
              <a:srgbClr val="4F81BD">
                <a:shade val="50000"/>
              </a:srgbClr>
            </a:solidFill>
            <a:prstDash val="solid"/>
          </a:ln>
          <a:effectLst/>
        </p:spPr>
        <p:txBody>
          <a:bodyPr rtlCol="0" anchor="t"/>
          <a:lstStyle/>
          <a:p>
            <a:pPr defTabSz="844083">
              <a:defRPr/>
            </a:pPr>
            <a:r>
              <a:rPr kumimoji="0" lang="en-US" altLang="ja-JP" sz="1477"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標準に準拠）</a:t>
            </a:r>
          </a:p>
        </p:txBody>
      </p:sp>
      <p:sp>
        <p:nvSpPr>
          <p:cNvPr id="64" name="正方形/長方形 63"/>
          <p:cNvSpPr/>
          <p:nvPr/>
        </p:nvSpPr>
        <p:spPr>
          <a:xfrm>
            <a:off x="945044" y="2730249"/>
            <a:ext cx="1795796" cy="30344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844083">
              <a:defRPr/>
            </a:pPr>
            <a:r>
              <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標準準拠の</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申込システム</a:t>
            </a:r>
            <a:endParaRPr kumimoji="0" lang="ja-JP" altLang="en-US"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2813424" y="2730249"/>
            <a:ext cx="1873913" cy="30344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844083">
              <a:defRPr/>
            </a:pPr>
            <a:r>
              <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標準に準拠しない</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申込システム</a:t>
            </a:r>
            <a:endParaRPr kumimoji="0" lang="ja-JP" altLang="en-US"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2813424" y="3134707"/>
            <a:ext cx="1873913" cy="278991"/>
          </a:xfrm>
          <a:prstGeom prst="rect">
            <a:avLst/>
          </a:prstGeom>
          <a:solidFill>
            <a:srgbClr val="4BACC6">
              <a:lumMod val="75000"/>
            </a:srgbClr>
          </a:solidFill>
          <a:ln w="12700" cap="flat" cmpd="sng" algn="ctr">
            <a:solidFill>
              <a:srgbClr val="4F81BD">
                <a:shade val="50000"/>
              </a:srgbClr>
            </a:solidFill>
            <a:prstDash val="solid"/>
          </a:ln>
          <a:effectLst/>
        </p:spPr>
        <p:txBody>
          <a:bodyPr rtlCol="0" anchor="ctr"/>
          <a:lstStyle/>
          <a:p>
            <a:pPr defTabSz="844083">
              <a:defRPr/>
            </a:pPr>
            <a:r>
              <a:rPr kumimoji="0" lang="en-US" altLang="ja-JP"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3rd Party</a:t>
            </a: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ソフトによる吸収</a:t>
            </a:r>
            <a:endParaRPr kumimoji="0" lang="ja-JP" altLang="en-US" sz="83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807492" y="3000239"/>
            <a:ext cx="2452100" cy="413459"/>
          </a:xfrm>
          <a:prstGeom prst="rect">
            <a:avLst/>
          </a:prstGeom>
          <a:solidFill>
            <a:srgbClr val="4BACC6">
              <a:lumMod val="75000"/>
            </a:srgbClr>
          </a:solidFill>
          <a:ln w="12700" cap="flat" cmpd="sng" algn="ctr">
            <a:solidFill>
              <a:srgbClr val="4F81BD">
                <a:shade val="50000"/>
              </a:srgbClr>
            </a:solidFill>
            <a:prstDash val="solid"/>
          </a:ln>
          <a:effectLst/>
        </p:spPr>
        <p:txBody>
          <a:bodyPr rtlCol="0" anchor="ctr"/>
          <a:lstStyle/>
          <a:p>
            <a:pPr defTabSz="844083">
              <a:defRPr/>
            </a:pPr>
            <a:r>
              <a:rPr kumimoji="0" lang="en-US" altLang="ja-JP"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3rd Party</a:t>
            </a: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ソフトによる対応</a:t>
            </a:r>
            <a:endParaRPr kumimoji="0" lang="ja-JP" altLang="en-US" sz="83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1536445" y="3786542"/>
            <a:ext cx="5398052" cy="1384453"/>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t"/>
          <a:lstStyle/>
          <a:p>
            <a:pPr defTabSz="844083">
              <a:defRPr/>
            </a:pPr>
            <a:endParaRPr kumimoji="0" lang="ja-JP" altLang="en-US" sz="1015" kern="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1702755" y="3859322"/>
            <a:ext cx="4986767" cy="234386"/>
            <a:chOff x="1925352" y="4002621"/>
            <a:chExt cx="6538392" cy="1154571"/>
          </a:xfrm>
        </p:grpSpPr>
        <p:sp>
          <p:nvSpPr>
            <p:cNvPr id="70" name="ホームベース 69"/>
            <p:cNvSpPr/>
            <p:nvPr/>
          </p:nvSpPr>
          <p:spPr>
            <a:xfrm>
              <a:off x="1925352" y="4002621"/>
              <a:ext cx="1299456" cy="1154571"/>
            </a:xfrm>
            <a:prstGeom prst="homePlate">
              <a:avLst>
                <a:gd name="adj" fmla="val 15971"/>
              </a:avLst>
            </a:prstGeom>
            <a:solidFill>
              <a:sysClr val="window" lastClr="FFFFFF"/>
            </a:solidFill>
            <a:ln w="6350" cap="flat" cmpd="sng" algn="ctr">
              <a:solidFill>
                <a:sysClr val="windowText" lastClr="000000"/>
              </a:solidFill>
              <a:prstDash val="solid"/>
            </a:ln>
            <a:effectLst/>
          </p:spPr>
          <p:txBody>
            <a:bodyPr lIns="0" rIns="0" rtlCol="0" anchor="ctr"/>
            <a:lstStyle/>
            <a:p>
              <a:pPr algn="ctr" defTabSz="844083">
                <a:defRPr/>
              </a:pPr>
              <a:r>
                <a:rPr kumimoji="0" lang="ja-JP" altLang="en-US" sz="1662" kern="0" dirty="0">
                  <a:solidFill>
                    <a:prstClr val="black"/>
                  </a:solidFill>
                  <a:latin typeface="Meiryo UI" panose="020B0604030504040204" pitchFamily="50" charset="-128"/>
                  <a:ea typeface="Meiryo UI" panose="020B0604030504040204" pitchFamily="50" charset="-128"/>
                </a:rPr>
                <a:t>商品管理</a:t>
              </a:r>
            </a:p>
          </p:txBody>
        </p:sp>
        <p:sp>
          <p:nvSpPr>
            <p:cNvPr id="71" name="ホームベース 70"/>
            <p:cNvSpPr/>
            <p:nvPr/>
          </p:nvSpPr>
          <p:spPr>
            <a:xfrm>
              <a:off x="3239671" y="4002621"/>
              <a:ext cx="1299456" cy="1154571"/>
            </a:xfrm>
            <a:prstGeom prst="homePlate">
              <a:avLst>
                <a:gd name="adj" fmla="val 15971"/>
              </a:avLst>
            </a:prstGeom>
            <a:solidFill>
              <a:sysClr val="window" lastClr="FFFFFF"/>
            </a:solidFill>
            <a:ln w="6350" cap="flat" cmpd="sng" algn="ctr">
              <a:solidFill>
                <a:sysClr val="windowText" lastClr="000000"/>
              </a:solidFill>
              <a:prstDash val="solid"/>
            </a:ln>
            <a:effectLst/>
          </p:spPr>
          <p:txBody>
            <a:bodyPr lIns="0" rIns="0" rtlCol="0" anchor="ctr"/>
            <a:lstStyle/>
            <a:p>
              <a:pPr algn="ctr" defTabSz="844083">
                <a:defRPr/>
              </a:pPr>
              <a:r>
                <a:rPr kumimoji="0" lang="ja-JP" altLang="en-US" sz="1662" kern="0" dirty="0">
                  <a:solidFill>
                    <a:prstClr val="black"/>
                  </a:solidFill>
                  <a:latin typeface="Meiryo UI" panose="020B0604030504040204" pitchFamily="50" charset="-128"/>
                  <a:ea typeface="Meiryo UI" panose="020B0604030504040204" pitchFamily="50" charset="-128"/>
                </a:rPr>
                <a:t>顧客管理</a:t>
              </a:r>
            </a:p>
          </p:txBody>
        </p:sp>
        <p:sp>
          <p:nvSpPr>
            <p:cNvPr id="72" name="ホームベース 71"/>
            <p:cNvSpPr/>
            <p:nvPr/>
          </p:nvSpPr>
          <p:spPr>
            <a:xfrm>
              <a:off x="4539127" y="4002621"/>
              <a:ext cx="1299456" cy="1154571"/>
            </a:xfrm>
            <a:prstGeom prst="homePlate">
              <a:avLst>
                <a:gd name="adj" fmla="val 15971"/>
              </a:avLst>
            </a:prstGeom>
            <a:solidFill>
              <a:sysClr val="window" lastClr="FFFFFF"/>
            </a:solidFill>
            <a:ln w="6350" cap="flat" cmpd="sng" algn="ctr">
              <a:solidFill>
                <a:sysClr val="windowText" lastClr="000000"/>
              </a:solidFill>
              <a:prstDash val="solid"/>
            </a:ln>
            <a:effectLst/>
          </p:spPr>
          <p:txBody>
            <a:bodyPr lIns="0" rIns="0" rtlCol="0" anchor="ctr"/>
            <a:lstStyle/>
            <a:p>
              <a:pPr algn="ctr" defTabSz="844083">
                <a:defRPr/>
              </a:pPr>
              <a:r>
                <a:rPr kumimoji="0" lang="ja-JP" altLang="en-US" sz="1662" kern="0" dirty="0">
                  <a:solidFill>
                    <a:prstClr val="black"/>
                  </a:solidFill>
                  <a:latin typeface="Meiryo UI" panose="020B0604030504040204" pitchFamily="50" charset="-128"/>
                  <a:ea typeface="Meiryo UI" panose="020B0604030504040204" pitchFamily="50" charset="-128"/>
                </a:rPr>
                <a:t>注文管理</a:t>
              </a:r>
            </a:p>
          </p:txBody>
        </p:sp>
        <p:sp>
          <p:nvSpPr>
            <p:cNvPr id="73" name="ホームベース 72"/>
            <p:cNvSpPr/>
            <p:nvPr/>
          </p:nvSpPr>
          <p:spPr>
            <a:xfrm>
              <a:off x="5864832" y="4002621"/>
              <a:ext cx="1299456" cy="1154571"/>
            </a:xfrm>
            <a:prstGeom prst="homePlate">
              <a:avLst>
                <a:gd name="adj" fmla="val 15971"/>
              </a:avLst>
            </a:prstGeom>
            <a:solidFill>
              <a:sysClr val="window" lastClr="FFFFFF"/>
            </a:solidFill>
            <a:ln w="6350" cap="flat" cmpd="sng" algn="ctr">
              <a:solidFill>
                <a:sysClr val="windowText" lastClr="000000"/>
              </a:solidFill>
              <a:prstDash val="solid"/>
            </a:ln>
            <a:effectLst/>
          </p:spPr>
          <p:txBody>
            <a:bodyPr lIns="0" rIns="0" rtlCol="0" anchor="ctr"/>
            <a:lstStyle/>
            <a:p>
              <a:pPr algn="ctr" defTabSz="844083">
                <a:defRPr/>
              </a:pPr>
              <a:r>
                <a:rPr kumimoji="0" lang="ja-JP" altLang="en-US" sz="1662" kern="0" dirty="0">
                  <a:solidFill>
                    <a:prstClr val="black"/>
                  </a:solidFill>
                  <a:latin typeface="Meiryo UI" panose="020B0604030504040204" pitchFamily="50" charset="-128"/>
                  <a:ea typeface="Meiryo UI" panose="020B0604030504040204" pitchFamily="50" charset="-128"/>
                </a:rPr>
                <a:t>料金管理</a:t>
              </a:r>
            </a:p>
          </p:txBody>
        </p:sp>
        <p:sp>
          <p:nvSpPr>
            <p:cNvPr id="74" name="ホームベース 73"/>
            <p:cNvSpPr/>
            <p:nvPr/>
          </p:nvSpPr>
          <p:spPr>
            <a:xfrm>
              <a:off x="7164288" y="4002621"/>
              <a:ext cx="1299456" cy="1154571"/>
            </a:xfrm>
            <a:prstGeom prst="homePlate">
              <a:avLst>
                <a:gd name="adj" fmla="val 15971"/>
              </a:avLst>
            </a:prstGeom>
            <a:solidFill>
              <a:sysClr val="window" lastClr="FFFFFF"/>
            </a:solidFill>
            <a:ln w="6350" cap="flat" cmpd="sng" algn="ctr">
              <a:solidFill>
                <a:sysClr val="windowText" lastClr="000000"/>
              </a:solidFill>
              <a:prstDash val="solid"/>
            </a:ln>
            <a:effectLst/>
          </p:spPr>
          <p:txBody>
            <a:bodyPr lIns="0" rIns="0" rtlCol="0" anchor="ctr"/>
            <a:lstStyle/>
            <a:p>
              <a:pPr algn="ctr" defTabSz="844083">
                <a:defRPr/>
              </a:pPr>
              <a:r>
                <a:rPr kumimoji="0" lang="ja-JP" altLang="en-US" sz="1662" kern="0" dirty="0">
                  <a:solidFill>
                    <a:prstClr val="black"/>
                  </a:solidFill>
                  <a:latin typeface="Meiryo UI" panose="020B0604030504040204" pitchFamily="50" charset="-128"/>
                  <a:ea typeface="Meiryo UI" panose="020B0604030504040204" pitchFamily="50" charset="-128"/>
                </a:rPr>
                <a:t>請求管理</a:t>
              </a:r>
            </a:p>
          </p:txBody>
        </p:sp>
      </p:grpSp>
      <p:sp>
        <p:nvSpPr>
          <p:cNvPr id="75" name="正方形/長方形 74"/>
          <p:cNvSpPr/>
          <p:nvPr/>
        </p:nvSpPr>
        <p:spPr>
          <a:xfrm flipH="1">
            <a:off x="945044" y="3786542"/>
            <a:ext cx="671939" cy="1384453"/>
          </a:xfrm>
          <a:prstGeom prst="rect">
            <a:avLst/>
          </a:prstGeom>
          <a:solidFill>
            <a:srgbClr val="4F81BD"/>
          </a:solidFill>
          <a:ln w="12700" cap="flat" cmpd="sng" algn="ctr">
            <a:solidFill>
              <a:srgbClr val="4F81BD">
                <a:shade val="50000"/>
              </a:srgbClr>
            </a:solidFill>
            <a:prstDash val="solid"/>
          </a:ln>
          <a:effectLst/>
        </p:spPr>
        <p:txBody>
          <a:bodyPr rtlCol="0" anchor="t"/>
          <a:lstStyle/>
          <a:p>
            <a:pPr defTabSz="844083">
              <a:defRPr/>
            </a:pPr>
            <a:r>
              <a:rPr kumimoji="0" lang="en-US" altLang="ja-JP" sz="1477"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UI</a:t>
            </a:r>
          </a:p>
          <a:p>
            <a:pPr defTabSz="844083">
              <a:defRPr/>
            </a:pPr>
            <a:r>
              <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統合的</a:t>
            </a:r>
            <a:endPar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な</a:t>
            </a:r>
            <a:r>
              <a:rPr kumimoji="0" lang="en-US" altLang="ja-JP" sz="1015"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UI)</a:t>
            </a:r>
            <a:endParaRPr kumimoji="0" lang="ja-JP" altLang="en-US" sz="1015" kern="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945044" y="5866672"/>
            <a:ext cx="1795796" cy="30344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844083">
              <a:defRPr/>
            </a:pPr>
            <a:r>
              <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標準準拠の</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サービスシステム</a:t>
            </a:r>
            <a:endParaRPr kumimoji="0" lang="ja-JP" altLang="en-US"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2813424" y="5866672"/>
            <a:ext cx="1873913" cy="30344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844083">
              <a:defRPr/>
            </a:pPr>
            <a:r>
              <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TMF</a:t>
            </a: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標準に準拠しない</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サービスシステム</a:t>
            </a:r>
            <a:endParaRPr kumimoji="0" lang="ja-JP" altLang="en-US" sz="83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813424" y="5497647"/>
            <a:ext cx="1873913" cy="278991"/>
          </a:xfrm>
          <a:prstGeom prst="rect">
            <a:avLst/>
          </a:prstGeom>
          <a:solidFill>
            <a:srgbClr val="4BACC6">
              <a:lumMod val="75000"/>
            </a:srgbClr>
          </a:solidFill>
          <a:ln w="12700" cap="flat" cmpd="sng" algn="ctr">
            <a:solidFill>
              <a:srgbClr val="4F81BD">
                <a:shade val="50000"/>
              </a:srgbClr>
            </a:solidFill>
            <a:prstDash val="solid"/>
          </a:ln>
          <a:effectLst/>
        </p:spPr>
        <p:txBody>
          <a:bodyPr rtlCol="0" anchor="ctr"/>
          <a:lstStyle/>
          <a:p>
            <a:pPr defTabSz="844083">
              <a:defRPr/>
            </a:pPr>
            <a:r>
              <a:rPr kumimoji="0" lang="en-US" altLang="ja-JP"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3rd Party</a:t>
            </a: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ソフトによる吸収</a:t>
            </a:r>
            <a:endParaRPr kumimoji="0" lang="ja-JP" altLang="en-US" sz="83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4807492" y="5497647"/>
            <a:ext cx="2452100" cy="287590"/>
          </a:xfrm>
          <a:prstGeom prst="rect">
            <a:avLst/>
          </a:prstGeom>
          <a:solidFill>
            <a:srgbClr val="4BACC6">
              <a:lumMod val="75000"/>
            </a:srgbClr>
          </a:solidFill>
          <a:ln w="12700" cap="flat" cmpd="sng" algn="ctr">
            <a:solidFill>
              <a:srgbClr val="4F81BD">
                <a:shade val="50000"/>
              </a:srgbClr>
            </a:solidFill>
            <a:prstDash val="solid"/>
          </a:ln>
          <a:effectLst/>
        </p:spPr>
        <p:txBody>
          <a:bodyPr rtlCol="0" anchor="ctr"/>
          <a:lstStyle/>
          <a:p>
            <a:pPr defTabSz="844083">
              <a:defRPr/>
            </a:pPr>
            <a:r>
              <a:rPr kumimoji="0" lang="en-US" altLang="ja-JP"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3rd Party</a:t>
            </a:r>
            <a:r>
              <a:rPr kumimoji="0" lang="ja-JP" altLang="en-US" sz="969"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ソフトによる対応</a:t>
            </a:r>
            <a:endParaRPr kumimoji="0" lang="ja-JP" altLang="en-US" sz="83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上下矢印 79"/>
          <p:cNvSpPr/>
          <p:nvPr/>
        </p:nvSpPr>
        <p:spPr>
          <a:xfrm>
            <a:off x="1174209" y="3027089"/>
            <a:ext cx="484585" cy="519718"/>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上下矢印 80"/>
          <p:cNvSpPr/>
          <p:nvPr/>
        </p:nvSpPr>
        <p:spPr>
          <a:xfrm>
            <a:off x="1956003" y="3027089"/>
            <a:ext cx="484585" cy="519718"/>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上下矢印 81"/>
          <p:cNvSpPr/>
          <p:nvPr/>
        </p:nvSpPr>
        <p:spPr>
          <a:xfrm>
            <a:off x="1174209" y="5377283"/>
            <a:ext cx="484585" cy="519718"/>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上下矢印 82"/>
          <p:cNvSpPr/>
          <p:nvPr/>
        </p:nvSpPr>
        <p:spPr>
          <a:xfrm>
            <a:off x="1956003" y="5377283"/>
            <a:ext cx="484585" cy="519718"/>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上下矢印 83"/>
          <p:cNvSpPr/>
          <p:nvPr/>
        </p:nvSpPr>
        <p:spPr>
          <a:xfrm>
            <a:off x="2927724" y="3304531"/>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上下矢印 84"/>
          <p:cNvSpPr/>
          <p:nvPr/>
        </p:nvSpPr>
        <p:spPr>
          <a:xfrm>
            <a:off x="3768332" y="3304531"/>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上下矢印 85"/>
          <p:cNvSpPr/>
          <p:nvPr/>
        </p:nvSpPr>
        <p:spPr>
          <a:xfrm>
            <a:off x="4960606" y="3304531"/>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上下矢印 86"/>
          <p:cNvSpPr/>
          <p:nvPr/>
        </p:nvSpPr>
        <p:spPr>
          <a:xfrm>
            <a:off x="5801213" y="3304531"/>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上下矢印 87"/>
          <p:cNvSpPr/>
          <p:nvPr/>
        </p:nvSpPr>
        <p:spPr>
          <a:xfrm>
            <a:off x="6463605" y="3304531"/>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上下矢印 88"/>
          <p:cNvSpPr/>
          <p:nvPr/>
        </p:nvSpPr>
        <p:spPr>
          <a:xfrm>
            <a:off x="2927724" y="5170995"/>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上下矢印 89"/>
          <p:cNvSpPr/>
          <p:nvPr/>
        </p:nvSpPr>
        <p:spPr>
          <a:xfrm>
            <a:off x="3768332" y="5170995"/>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上下矢印 90"/>
          <p:cNvSpPr/>
          <p:nvPr/>
        </p:nvSpPr>
        <p:spPr>
          <a:xfrm>
            <a:off x="4960606" y="5170995"/>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上下矢印 91"/>
          <p:cNvSpPr/>
          <p:nvPr/>
        </p:nvSpPr>
        <p:spPr>
          <a:xfrm>
            <a:off x="5801213" y="5170995"/>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上下矢印 92"/>
          <p:cNvSpPr/>
          <p:nvPr/>
        </p:nvSpPr>
        <p:spPr>
          <a:xfrm>
            <a:off x="6463605" y="5170995"/>
            <a:ext cx="484585" cy="411731"/>
          </a:xfrm>
          <a:prstGeom prst="upDownArrow">
            <a:avLst>
              <a:gd name="adj1" fmla="val 59565"/>
              <a:gd name="adj2" fmla="val 38549"/>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上下矢印 93"/>
          <p:cNvSpPr/>
          <p:nvPr/>
        </p:nvSpPr>
        <p:spPr>
          <a:xfrm>
            <a:off x="2826453" y="3000239"/>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上下矢印 94"/>
          <p:cNvSpPr/>
          <p:nvPr/>
        </p:nvSpPr>
        <p:spPr>
          <a:xfrm>
            <a:off x="3453962" y="3000239"/>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上下矢印 95"/>
          <p:cNvSpPr/>
          <p:nvPr/>
        </p:nvSpPr>
        <p:spPr>
          <a:xfrm>
            <a:off x="4131695" y="3000239"/>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上下矢印 96"/>
          <p:cNvSpPr/>
          <p:nvPr/>
        </p:nvSpPr>
        <p:spPr>
          <a:xfrm>
            <a:off x="2826453" y="5692495"/>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上下矢印 97"/>
          <p:cNvSpPr/>
          <p:nvPr/>
        </p:nvSpPr>
        <p:spPr>
          <a:xfrm>
            <a:off x="3453962" y="5692495"/>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上下矢印 98"/>
          <p:cNvSpPr/>
          <p:nvPr/>
        </p:nvSpPr>
        <p:spPr>
          <a:xfrm>
            <a:off x="4131695" y="5692495"/>
            <a:ext cx="484585" cy="185486"/>
          </a:xfrm>
          <a:prstGeom prst="upDownArrow">
            <a:avLst>
              <a:gd name="adj1" fmla="val 59565"/>
              <a:gd name="adj2" fmla="val 20398"/>
            </a:avLst>
          </a:prstGeom>
          <a:solidFill>
            <a:sysClr val="window" lastClr="FFFFFF"/>
          </a:solidFill>
          <a:ln w="9525" cap="flat" cmpd="sng" algn="ctr">
            <a:solidFill>
              <a:sysClr val="windowText" lastClr="000000"/>
            </a:solidFill>
            <a:prstDash val="solid"/>
          </a:ln>
          <a:effectLst/>
        </p:spPr>
        <p:txBody>
          <a:bodyPr lIns="0" rIns="0" rtlCol="0" anchor="ctr"/>
          <a:lstStyle/>
          <a:p>
            <a:pPr defTabSz="844083">
              <a:defRPr/>
            </a:pPr>
            <a:r>
              <a:rPr kumimoji="0" lang="en-US" altLang="ja-JP"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雲 99"/>
          <p:cNvSpPr/>
          <p:nvPr/>
        </p:nvSpPr>
        <p:spPr>
          <a:xfrm>
            <a:off x="4781091" y="6021360"/>
            <a:ext cx="2618689" cy="477086"/>
          </a:xfrm>
          <a:prstGeom prst="cloud">
            <a:avLst/>
          </a:prstGeom>
          <a:solidFill>
            <a:sysClr val="window" lastClr="FFFFFF"/>
          </a:solidFill>
          <a:ln w="12700" cap="flat" cmpd="sng" algn="ctr">
            <a:solidFill>
              <a:sysClr val="windowText" lastClr="000000"/>
            </a:solidFill>
            <a:prstDash val="solid"/>
          </a:ln>
          <a:effectLst/>
        </p:spPr>
        <p:txBody>
          <a:bodyPr lIns="0" rIns="0" rtlCol="0" anchor="ctr"/>
          <a:lstStyle/>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開通業務における特殊な要件</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（複雑な開通業務）</a:t>
            </a:r>
          </a:p>
        </p:txBody>
      </p:sp>
      <p:pic>
        <p:nvPicPr>
          <p:cNvPr id="101" name="Picture 5"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936" y="5678361"/>
            <a:ext cx="518115" cy="49175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681" y="2289675"/>
            <a:ext cx="518115" cy="491753"/>
          </a:xfrm>
          <a:prstGeom prst="rect">
            <a:avLst/>
          </a:prstGeom>
          <a:noFill/>
          <a:extLst>
            <a:ext uri="{909E8E84-426E-40DD-AFC4-6F175D3DCCD1}">
              <a14:hiddenFill xmlns:a14="http://schemas.microsoft.com/office/drawing/2010/main">
                <a:solidFill>
                  <a:srgbClr val="FFFFFF"/>
                </a:solidFill>
              </a14:hiddenFill>
            </a:ext>
          </a:extLst>
        </p:spPr>
      </p:pic>
      <p:sp>
        <p:nvSpPr>
          <p:cNvPr id="103" name="雲 102"/>
          <p:cNvSpPr/>
          <p:nvPr/>
        </p:nvSpPr>
        <p:spPr>
          <a:xfrm>
            <a:off x="4776447" y="2253191"/>
            <a:ext cx="2618689" cy="477086"/>
          </a:xfrm>
          <a:prstGeom prst="cloud">
            <a:avLst/>
          </a:prstGeom>
          <a:solidFill>
            <a:sysClr val="window" lastClr="FFFFFF"/>
          </a:solidFill>
          <a:ln w="12700" cap="flat" cmpd="sng" algn="ctr">
            <a:solidFill>
              <a:sysClr val="windowText" lastClr="000000"/>
            </a:solidFill>
            <a:prstDash val="solid"/>
          </a:ln>
          <a:effectLst/>
        </p:spPr>
        <p:txBody>
          <a:bodyPr lIns="0" rIns="0" rtlCol="0" anchor="ctr"/>
          <a:lstStyle/>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オーダ申込における特殊な要件</a:t>
            </a:r>
            <a:endParaRPr kumimoji="0" lang="en-US" altLang="ja-JP"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96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（柔軟な項目設定、チェック等）</a:t>
            </a:r>
          </a:p>
        </p:txBody>
      </p:sp>
      <p:pic>
        <p:nvPicPr>
          <p:cNvPr id="104" name="Picture 5"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430" y="2503326"/>
            <a:ext cx="518115" cy="491753"/>
          </a:xfrm>
          <a:prstGeom prst="rect">
            <a:avLst/>
          </a:prstGeom>
          <a:noFill/>
          <a:extLst>
            <a:ext uri="{909E8E84-426E-40DD-AFC4-6F175D3DCCD1}">
              <a14:hiddenFill xmlns:a14="http://schemas.microsoft.com/office/drawing/2010/main">
                <a:solidFill>
                  <a:srgbClr val="FFFFFF"/>
                </a:solidFill>
              </a14:hiddenFill>
            </a:ext>
          </a:extLst>
        </p:spPr>
      </p:pic>
      <p:sp>
        <p:nvSpPr>
          <p:cNvPr id="105" name="右矢印 104"/>
          <p:cNvSpPr/>
          <p:nvPr/>
        </p:nvSpPr>
        <p:spPr>
          <a:xfrm>
            <a:off x="700098" y="4233663"/>
            <a:ext cx="447154" cy="537104"/>
          </a:xfrm>
          <a:prstGeom prst="rightArrow">
            <a:avLst>
              <a:gd name="adj1" fmla="val 67461"/>
              <a:gd name="adj2" fmla="val 34721"/>
            </a:avLst>
          </a:prstGeom>
          <a:solidFill>
            <a:srgbClr val="4F81BD"/>
          </a:solidFill>
          <a:ln w="9525" cap="flat" cmpd="sng" algn="ctr">
            <a:solidFill>
              <a:sysClr val="window" lastClr="FFFFFF"/>
            </a:solidFill>
            <a:prstDash val="solid"/>
          </a:ln>
          <a:effectLst/>
        </p:spPr>
        <p:txBody>
          <a:bodyPr lIns="0" rIns="0" rtlCol="0" anchor="ctr"/>
          <a:lstStyle/>
          <a:p>
            <a:pPr defTabSz="844083">
              <a:defRPr/>
            </a:pPr>
            <a:r>
              <a:rPr kumimoji="0" lang="ja-JP" altLang="en-US"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投入</a:t>
            </a:r>
          </a:p>
        </p:txBody>
      </p:sp>
      <p:sp>
        <p:nvSpPr>
          <p:cNvPr id="106" name="正方形/長方形 105"/>
          <p:cNvSpPr/>
          <p:nvPr/>
        </p:nvSpPr>
        <p:spPr>
          <a:xfrm>
            <a:off x="7582883" y="4195111"/>
            <a:ext cx="1256291" cy="686029"/>
          </a:xfrm>
          <a:prstGeom prst="rect">
            <a:avLst/>
          </a:prstGeom>
          <a:solidFill>
            <a:sysClr val="window" lastClr="FFFFFF"/>
          </a:solidFill>
          <a:ln w="12700" cap="flat" cmpd="sng" algn="ctr">
            <a:solidFill>
              <a:sysClr val="windowText" lastClr="000000"/>
            </a:solidFill>
            <a:prstDash val="solid"/>
          </a:ln>
          <a:effectLst/>
        </p:spPr>
        <p:txBody>
          <a:bodyPr lIns="0" rIns="0" rtlCol="0" anchor="ctr"/>
          <a:lstStyle/>
          <a:p>
            <a:pPr defTabSz="844083">
              <a:defRPr/>
            </a:pPr>
            <a:r>
              <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Finance</a:t>
            </a:r>
            <a:r>
              <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系</a:t>
            </a:r>
            <a:endPar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（請求</a:t>
            </a:r>
            <a:r>
              <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回収</a:t>
            </a:r>
            <a:r>
              <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a:t>
            </a:r>
            <a:endPar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4083">
              <a:defRPr/>
            </a:pPr>
            <a:r>
              <a:rPr kumimoji="0"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a:t>
            </a:r>
            <a:endParaRPr kumimoji="0"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左右矢印 106"/>
          <p:cNvSpPr/>
          <p:nvPr/>
        </p:nvSpPr>
        <p:spPr>
          <a:xfrm>
            <a:off x="6987091" y="4305485"/>
            <a:ext cx="664689" cy="465282"/>
          </a:xfrm>
          <a:prstGeom prst="leftRightArrow">
            <a:avLst>
              <a:gd name="adj1" fmla="val 60078"/>
              <a:gd name="adj2" fmla="val 50000"/>
            </a:avLst>
          </a:prstGeom>
          <a:solidFill>
            <a:srgbClr val="4F81BD">
              <a:lumMod val="50000"/>
            </a:srgbClr>
          </a:solidFill>
          <a:ln w="9525" cap="flat" cmpd="sng" algn="ctr">
            <a:solidFill>
              <a:sysClr val="window" lastClr="FFFFFF"/>
            </a:solidFill>
            <a:prstDash val="solid"/>
          </a:ln>
          <a:effectLst/>
        </p:spPr>
        <p:txBody>
          <a:bodyPr lIns="0" rIns="0" rtlCol="0" anchor="ctr"/>
          <a:lstStyle/>
          <a:p>
            <a:pPr defTabSz="844083">
              <a:defRPr/>
            </a:pPr>
            <a:r>
              <a:rPr kumimoji="0" lang="en-US" altLang="ja-JP" sz="1292"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API</a:t>
            </a:r>
            <a:endParaRPr kumimoji="0" lang="ja-JP" altLang="en-US" sz="1292" kern="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 name="カギ線コネクタ 107"/>
          <p:cNvCxnSpPr>
            <a:stCxn id="73" idx="3"/>
            <a:endCxn id="107" idx="3"/>
          </p:cNvCxnSpPr>
          <p:nvPr/>
        </p:nvCxnSpPr>
        <p:spPr>
          <a:xfrm>
            <a:off x="5698440" y="3976515"/>
            <a:ext cx="1288651" cy="561611"/>
          </a:xfrm>
          <a:prstGeom prst="bentConnector3">
            <a:avLst>
              <a:gd name="adj1" fmla="val 10086"/>
            </a:avLst>
          </a:prstGeom>
          <a:noFill/>
          <a:ln w="38100" cap="flat" cmpd="sng" algn="ctr">
            <a:solidFill>
              <a:srgbClr val="4F81BD">
                <a:lumMod val="75000"/>
              </a:srgbClr>
            </a:solidFill>
            <a:prstDash val="solid"/>
            <a:headEnd type="arrow"/>
            <a:tailEnd type="arrow"/>
          </a:ln>
          <a:effectLst/>
        </p:spPr>
      </p:cxnSp>
      <p:sp>
        <p:nvSpPr>
          <p:cNvPr id="109" name="角丸四角形吹き出し 108"/>
          <p:cNvSpPr/>
          <p:nvPr/>
        </p:nvSpPr>
        <p:spPr>
          <a:xfrm>
            <a:off x="7319435" y="3000239"/>
            <a:ext cx="1743306" cy="1038539"/>
          </a:xfrm>
          <a:prstGeom prst="wedgeRoundRectCallout">
            <a:avLst>
              <a:gd name="adj1" fmla="val -50295"/>
              <a:gd name="adj2" fmla="val 84255"/>
              <a:gd name="adj3" fmla="val 16667"/>
            </a:avLst>
          </a:prstGeom>
          <a:solidFill>
            <a:srgbClr val="FFFFCC"/>
          </a:solidFill>
          <a:ln w="12700" cap="flat" cmpd="sng" algn="ctr">
            <a:solidFill>
              <a:sysClr val="windowText" lastClr="000000"/>
            </a:solidFill>
            <a:prstDash val="solid"/>
          </a:ln>
          <a:effectLst/>
        </p:spPr>
        <p:txBody>
          <a:bodyPr lIns="33231" rIns="0" rtlCol="0" anchor="ctr"/>
          <a:lstStyle/>
          <a:p>
            <a:pPr defTabSz="844083">
              <a:defRPr/>
            </a:pP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業務プロセス、データモデルに則した</a:t>
            </a:r>
            <a:r>
              <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となっているため、一部機能を別システムに移譲することも可能</a:t>
            </a:r>
          </a:p>
        </p:txBody>
      </p:sp>
      <p:pic>
        <p:nvPicPr>
          <p:cNvPr id="1026" name="Picture 2" descr="C:\Users\0807223\AppData\Local\Temp\4\lza08040\model\API_overview_billing.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54975" y="4596719"/>
            <a:ext cx="1061646" cy="538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0807223\AppData\Local\Temp\4\lza08040\model\API_overview_entity_interaction.pn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75815" y="4115880"/>
            <a:ext cx="1531542" cy="1017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0807223\AppData\Local\Temp\4\lza08040\model\API_overview_inventory.pn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21974" y="4644403"/>
            <a:ext cx="928357" cy="469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0807223\AppData\Local\Temp\4\lza08040\model\API_overview_ordering.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08366" y="4121011"/>
            <a:ext cx="817384" cy="458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0807223\AppData\Local\Temp\4\lza08040\model\API_overview_rating.png"/>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45937" y="4126656"/>
            <a:ext cx="972999" cy="571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FE3F0A90-FE90-46B1-88B5-CA19B2D6815D}"/>
              </a:ext>
            </a:extLst>
          </p:cNvPr>
          <p:cNvSpPr/>
          <p:nvPr/>
        </p:nvSpPr>
        <p:spPr>
          <a:xfrm>
            <a:off x="7740352" y="5083515"/>
            <a:ext cx="1098822" cy="423983"/>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kumimoji="1" lang="ja-JP" altLang="en-US" sz="1100" dirty="0">
                <a:solidFill>
                  <a:schemeClr val="tx1"/>
                </a:solidFill>
                <a:latin typeface="Meiryo UI" panose="020B0604030504040204" pitchFamily="50" charset="-128"/>
                <a:ea typeface="Meiryo UI" panose="020B0604030504040204" pitchFamily="50" charset="-128"/>
              </a:rPr>
              <a:t>等</a:t>
            </a:r>
          </a:p>
        </p:txBody>
      </p:sp>
      <p:pic>
        <p:nvPicPr>
          <p:cNvPr id="59" name="図 58">
            <a:extLst>
              <a:ext uri="{FF2B5EF4-FFF2-40B4-BE49-F238E27FC236}">
                <a16:creationId xmlns:a16="http://schemas.microsoft.com/office/drawing/2014/main" id="{AD19734A-39CC-41F5-A544-6944983783F0}"/>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5769" b="94231" l="837" r="96653">
                        <a14:foregroundMark x1="12971" y1="25000" x2="12971" y2="25000"/>
                        <a14:foregroundMark x1="22176" y1="17308" x2="22176" y2="17308"/>
                        <a14:foregroundMark x1="36820" y1="14423" x2="36820" y2="14423"/>
                        <a14:foregroundMark x1="34310" y1="29808" x2="34310" y2="29808"/>
                        <a14:foregroundMark x1="10042" y1="56731" x2="10042" y2="56731"/>
                        <a14:foregroundMark x1="9623" y1="67308" x2="9623" y2="67308"/>
                        <a14:foregroundMark x1="10042" y1="74038" x2="10042" y2="74038"/>
                        <a14:foregroundMark x1="33054" y1="66346" x2="33054" y2="66346"/>
                        <a14:foregroundMark x1="44770" y1="65385" x2="44770" y2="65385"/>
                        <a14:foregroundMark x1="49372" y1="32692" x2="49372" y2="32692"/>
                        <a14:foregroundMark x1="58577" y1="17308" x2="58577" y2="17308"/>
                        <a14:foregroundMark x1="62762" y1="58654" x2="62762" y2="58654"/>
                        <a14:foregroundMark x1="71967" y1="59615" x2="71967" y2="59615"/>
                        <a14:foregroundMark x1="84519" y1="57692" x2="84519" y2="57692"/>
                        <a14:foregroundMark x1="85356" y1="70192" x2="85356" y2="70192"/>
                        <a14:foregroundMark x1="82845" y1="72115" x2="82845" y2="72115"/>
                        <a14:foregroundMark x1="85774" y1="76923" x2="85774" y2="76923"/>
                        <a14:foregroundMark x1="86611" y1="75000" x2="86611" y2="75000"/>
                        <a14:foregroundMark x1="73222" y1="71154" x2="73222" y2="71154"/>
                        <a14:foregroundMark x1="58996" y1="27885" x2="58996" y2="27885"/>
                        <a14:foregroundMark x1="46025" y1="27885" x2="46025" y2="27885"/>
                        <a14:foregroundMark x1="36402" y1="26923" x2="36402" y2="26923"/>
                        <a14:foregroundMark x1="21757" y1="25000" x2="21757" y2="25000"/>
                        <a14:foregroundMark x1="9205" y1="20192" x2="9205" y2="20192"/>
                        <a14:foregroundMark x1="10460" y1="62500" x2="10460" y2="62500"/>
                        <a14:foregroundMark x1="35146" y1="69231" x2="35146" y2="69231"/>
                        <a14:foregroundMark x1="47280" y1="71154" x2="47280" y2="71154"/>
                        <a14:foregroundMark x1="94561" y1="81731" x2="94561" y2="81731"/>
                        <a14:foregroundMark x1="93724" y1="80769" x2="93724" y2="80769"/>
                      </a14:backgroundRemoval>
                    </a14:imgEffect>
                  </a14:imgLayer>
                </a14:imgProps>
              </a:ext>
              <a:ext uri="{28A0092B-C50C-407E-A947-70E740481C1C}">
                <a14:useLocalDpi xmlns:a14="http://schemas.microsoft.com/office/drawing/2010/main"/>
              </a:ext>
            </a:extLst>
          </a:blip>
          <a:stretch>
            <a:fillRect/>
          </a:stretch>
        </p:blipFill>
        <p:spPr>
          <a:xfrm>
            <a:off x="7884726" y="5165619"/>
            <a:ext cx="686374" cy="298674"/>
          </a:xfrm>
          <a:prstGeom prst="rect">
            <a:avLst/>
          </a:prstGeom>
        </p:spPr>
      </p:pic>
      <p:cxnSp>
        <p:nvCxnSpPr>
          <p:cNvPr id="5" name="直線コネクタ 4">
            <a:extLst>
              <a:ext uri="{FF2B5EF4-FFF2-40B4-BE49-F238E27FC236}">
                <a16:creationId xmlns:a16="http://schemas.microsoft.com/office/drawing/2014/main" id="{AC58CC0C-533E-441A-9349-375E2D89F5BB}"/>
              </a:ext>
            </a:extLst>
          </p:cNvPr>
          <p:cNvCxnSpPr>
            <a:stCxn id="2" idx="0"/>
            <a:endCxn id="106" idx="2"/>
          </p:cNvCxnSpPr>
          <p:nvPr/>
        </p:nvCxnSpPr>
        <p:spPr>
          <a:xfrm flipH="1" flipV="1">
            <a:off x="8211029" y="4881140"/>
            <a:ext cx="78734" cy="202375"/>
          </a:xfrm>
          <a:prstGeom prst="line">
            <a:avLst/>
          </a:prstGeom>
          <a:ln>
            <a:solidFill>
              <a:schemeClr val="accent6">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8A5793A4-FDA3-4CF5-BB04-10405CB2FDDE}"/>
              </a:ext>
            </a:extLst>
          </p:cNvPr>
          <p:cNvSpPr/>
          <p:nvPr/>
        </p:nvSpPr>
        <p:spPr>
          <a:xfrm>
            <a:off x="2225141" y="2203674"/>
            <a:ext cx="1085897" cy="423983"/>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kumimoji="1" lang="ja-JP" altLang="en-US" sz="1100" dirty="0">
                <a:solidFill>
                  <a:schemeClr val="tx1"/>
                </a:solidFill>
                <a:latin typeface="Meiryo UI" panose="020B0604030504040204" pitchFamily="50" charset="-128"/>
                <a:ea typeface="Meiryo UI" panose="020B0604030504040204" pitchFamily="50" charset="-128"/>
              </a:rPr>
              <a:t>等</a:t>
            </a:r>
          </a:p>
        </p:txBody>
      </p:sp>
      <p:cxnSp>
        <p:nvCxnSpPr>
          <p:cNvPr id="111" name="直線コネクタ 110">
            <a:extLst>
              <a:ext uri="{FF2B5EF4-FFF2-40B4-BE49-F238E27FC236}">
                <a16:creationId xmlns:a16="http://schemas.microsoft.com/office/drawing/2014/main" id="{B91C3FD1-863B-4FFC-BC24-03627952DD76}"/>
              </a:ext>
            </a:extLst>
          </p:cNvPr>
          <p:cNvCxnSpPr>
            <a:cxnSpLocks/>
            <a:stCxn id="110" idx="2"/>
          </p:cNvCxnSpPr>
          <p:nvPr/>
        </p:nvCxnSpPr>
        <p:spPr>
          <a:xfrm>
            <a:off x="2768090" y="2627657"/>
            <a:ext cx="4050" cy="153771"/>
          </a:xfrm>
          <a:prstGeom prst="line">
            <a:avLst/>
          </a:prstGeom>
          <a:ln>
            <a:solidFill>
              <a:schemeClr val="accent6">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12" name="図 111">
            <a:extLst>
              <a:ext uri="{FF2B5EF4-FFF2-40B4-BE49-F238E27FC236}">
                <a16:creationId xmlns:a16="http://schemas.microsoft.com/office/drawing/2014/main" id="{8686ADD0-8ACF-4F8B-A3CF-E86FBDCDC44E}"/>
              </a:ext>
            </a:extLst>
          </p:cNvPr>
          <p:cNvPicPr>
            <a:picLocks noChangeAspect="1"/>
          </p:cNvPicPr>
          <p:nvPr/>
        </p:nvPicPr>
        <p:blipFill>
          <a:blip r:embed="rId16" cstate="email">
            <a:extLst>
              <a:ext uri="{BEBA8EAE-BF5A-486C-A8C5-ECC9F3942E4B}">
                <a14:imgProps xmlns:a14="http://schemas.microsoft.com/office/drawing/2010/main">
                  <a14:imgLayer r:embed="rId17">
                    <a14:imgEffect>
                      <a14:backgroundRemoval t="0" b="88506" l="0" r="97436">
                        <a14:foregroundMark x1="3156" y1="45977" x2="3156" y2="45977"/>
                        <a14:foregroundMark x1="11243" y1="39080" x2="11243" y2="39080"/>
                        <a14:foregroundMark x1="14990" y1="44828" x2="14990" y2="44828"/>
                        <a14:foregroundMark x1="26036" y1="41379" x2="26036" y2="41379"/>
                        <a14:foregroundMark x1="31361" y1="40230" x2="31361" y2="40230"/>
                        <a14:foregroundMark x1="35108" y1="34483" x2="35108" y2="34483"/>
                        <a14:foregroundMark x1="43590" y1="26437" x2="43590" y2="26437"/>
                        <a14:foregroundMark x1="47732" y1="40230" x2="47732" y2="40230"/>
                        <a14:foregroundMark x1="56410" y1="40230" x2="56410" y2="40230"/>
                        <a14:foregroundMark x1="64892" y1="40230" x2="64892" y2="40230"/>
                        <a14:foregroundMark x1="73373" y1="35632" x2="73373" y2="35632"/>
                        <a14:foregroundMark x1="92505" y1="20690" x2="92505" y2="20690"/>
                        <a14:foregroundMark x1="93294" y1="24138" x2="93294" y2="24138"/>
                        <a14:foregroundMark x1="91716" y1="20690" x2="91716" y2="20690"/>
                        <a14:foregroundMark x1="91716" y1="20690" x2="91716" y2="20690"/>
                        <a14:foregroundMark x1="92308" y1="29885" x2="92308" y2="29885"/>
                        <a14:foregroundMark x1="92505" y1="17241" x2="92505" y2="17241"/>
                        <a14:foregroundMark x1="31361" y1="16092" x2="31361" y2="16092"/>
                      </a14:backgroundRemoval>
                    </a14:imgEffect>
                  </a14:imgLayer>
                </a14:imgProps>
              </a:ext>
              <a:ext uri="{28A0092B-C50C-407E-A947-70E740481C1C}">
                <a14:useLocalDpi xmlns:a14="http://schemas.microsoft.com/office/drawing/2010/main"/>
              </a:ext>
            </a:extLst>
          </a:blip>
          <a:stretch>
            <a:fillRect/>
          </a:stretch>
        </p:blipFill>
        <p:spPr>
          <a:xfrm>
            <a:off x="2272957" y="2256001"/>
            <a:ext cx="877374" cy="150555"/>
          </a:xfrm>
          <a:prstGeom prst="rect">
            <a:avLst/>
          </a:prstGeom>
        </p:spPr>
      </p:pic>
      <p:pic>
        <p:nvPicPr>
          <p:cNvPr id="113" name="図 112">
            <a:extLst>
              <a:ext uri="{FF2B5EF4-FFF2-40B4-BE49-F238E27FC236}">
                <a16:creationId xmlns:a16="http://schemas.microsoft.com/office/drawing/2014/main" id="{08B400E9-35EC-46D5-B7B5-367F2670FB19}"/>
              </a:ext>
            </a:extLst>
          </p:cNvPr>
          <p:cNvPicPr>
            <a:picLocks noChangeAspect="1"/>
          </p:cNvPicPr>
          <p:nvPr/>
        </p:nvPicPr>
        <p:blipFill>
          <a:blip r:embed="rId18" cstate="email">
            <a:lum contrast="20000"/>
            <a:extLst>
              <a:ext uri="{28A0092B-C50C-407E-A947-70E740481C1C}">
                <a14:useLocalDpi xmlns:a14="http://schemas.microsoft.com/office/drawing/2010/main"/>
              </a:ext>
            </a:extLst>
          </a:blip>
          <a:stretch>
            <a:fillRect/>
          </a:stretch>
        </p:blipFill>
        <p:spPr>
          <a:xfrm>
            <a:off x="2267707" y="2433389"/>
            <a:ext cx="773280" cy="162139"/>
          </a:xfrm>
          <a:prstGeom prst="rect">
            <a:avLst/>
          </a:prstGeom>
        </p:spPr>
      </p:pic>
      <p:sp>
        <p:nvSpPr>
          <p:cNvPr id="15" name="テキスト ボックス 14">
            <a:extLst>
              <a:ext uri="{FF2B5EF4-FFF2-40B4-BE49-F238E27FC236}">
                <a16:creationId xmlns:a16="http://schemas.microsoft.com/office/drawing/2014/main" id="{02E4A228-0346-4A82-B43A-2A650A80484A}"/>
              </a:ext>
            </a:extLst>
          </p:cNvPr>
          <p:cNvSpPr txBox="1"/>
          <p:nvPr/>
        </p:nvSpPr>
        <p:spPr>
          <a:xfrm>
            <a:off x="442259" y="6528951"/>
            <a:ext cx="5358954"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他システムとの連携事例は「</a:t>
            </a:r>
            <a:r>
              <a:rPr kumimoji="1" lang="en-US" altLang="ja-JP" sz="1100" dirty="0">
                <a:latin typeface="Meiryo UI" panose="020B0604030504040204" pitchFamily="50" charset="-128"/>
                <a:ea typeface="Meiryo UI" panose="020B0604030504040204" pitchFamily="50" charset="-128"/>
              </a:rPr>
              <a:t>16. </a:t>
            </a:r>
            <a:r>
              <a:rPr kumimoji="1" lang="ja-JP" altLang="en-US" sz="1100" dirty="0">
                <a:latin typeface="Meiryo UI" panose="020B0604030504040204" pitchFamily="50" charset="-128"/>
                <a:ea typeface="Meiryo UI" panose="020B0604030504040204" pitchFamily="50" charset="-128"/>
              </a:rPr>
              <a:t>他パッケージや</a:t>
            </a:r>
            <a:r>
              <a:rPr kumimoji="1" lang="en-US" altLang="ja-JP" sz="1100" dirty="0">
                <a:latin typeface="Meiryo UI" panose="020B0604030504040204" pitchFamily="50" charset="-128"/>
                <a:ea typeface="Meiryo UI" panose="020B0604030504040204" pitchFamily="50" charset="-128"/>
              </a:rPr>
              <a:t>SaaS</a:t>
            </a:r>
            <a:r>
              <a:rPr kumimoji="1" lang="ja-JP" altLang="en-US" sz="1100" dirty="0">
                <a:latin typeface="Meiryo UI" panose="020B0604030504040204" pitchFamily="50" charset="-128"/>
                <a:ea typeface="Meiryo UI" panose="020B0604030504040204" pitchFamily="50" charset="-128"/>
              </a:rPr>
              <a:t>との連携事例</a:t>
            </a:r>
            <a:r>
              <a:rPr kumimoji="1" lang="en-US" altLang="ja-JP" sz="1100" dirty="0">
                <a:latin typeface="Meiryo UI" panose="020B0604030504040204" pitchFamily="50" charset="-128"/>
                <a:ea typeface="Meiryo UI" panose="020B0604030504040204" pitchFamily="50" charset="-128"/>
              </a:rPr>
              <a:t>.pptx</a:t>
            </a:r>
            <a:r>
              <a:rPr kumimoji="1" lang="ja-JP" altLang="en-US" sz="1100" dirty="0">
                <a:latin typeface="Meiryo UI" panose="020B0604030504040204" pitchFamily="50" charset="-128"/>
                <a:ea typeface="Meiryo UI" panose="020B0604030504040204" pitchFamily="50" charset="-128"/>
              </a:rPr>
              <a:t>」をご参照ください。</a:t>
            </a:r>
          </a:p>
        </p:txBody>
      </p:sp>
    </p:spTree>
    <p:extLst>
      <p:ext uri="{BB962C8B-B14F-4D97-AF65-F5344CB8AC3E}">
        <p14:creationId xmlns:p14="http://schemas.microsoft.com/office/powerpoint/2010/main" val="3487379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027" y="65647"/>
            <a:ext cx="7310804" cy="797169"/>
          </a:xfrm>
        </p:spPr>
        <p:txBody>
          <a:bodyPr>
            <a:normAutofit/>
          </a:bodyPr>
          <a:lstStyle/>
          <a:p>
            <a:pPr algn="l"/>
            <a:r>
              <a:rPr lang="en-US" altLang="ja-JP" sz="2800" dirty="0" err="1"/>
              <a:t>BtoBtoX</a:t>
            </a:r>
            <a:r>
              <a:rPr lang="ja-JP" altLang="en-US" sz="2800" dirty="0"/>
              <a:t>における業務プロセス</a:t>
            </a:r>
          </a:p>
        </p:txBody>
      </p:sp>
      <p:sp>
        <p:nvSpPr>
          <p:cNvPr id="4" name="正方形/長方形 3"/>
          <p:cNvSpPr/>
          <p:nvPr/>
        </p:nvSpPr>
        <p:spPr bwMode="auto">
          <a:xfrm>
            <a:off x="1142460" y="3674534"/>
            <a:ext cx="920322" cy="131349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horz" lIns="63255" tIns="31626" rIns="63255" bIns="31626" anchor="ctr"/>
          <a:lstStyle/>
          <a:p>
            <a:pPr defTabSz="719176">
              <a:lnSpc>
                <a:spcPct val="105000"/>
              </a:lnSpc>
              <a:spcBef>
                <a:spcPct val="0"/>
              </a:spcBef>
              <a:defRPr/>
            </a:pPr>
            <a:r>
              <a:rPr kumimoji="0" lang="en-US" altLang="ja-JP"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a:t>
            </a:r>
          </a:p>
        </p:txBody>
      </p:sp>
      <p:sp>
        <p:nvSpPr>
          <p:cNvPr id="5" name="正方形/長方形 4"/>
          <p:cNvSpPr/>
          <p:nvPr/>
        </p:nvSpPr>
        <p:spPr bwMode="auto">
          <a:xfrm>
            <a:off x="1142461" y="5054149"/>
            <a:ext cx="920321" cy="1048134"/>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horz" lIns="63255" tIns="92023" rIns="63255" bIns="31626" anchor="t"/>
          <a:lstStyle/>
          <a:p>
            <a:pPr defTabSz="719176">
              <a:lnSpc>
                <a:spcPct val="105000"/>
              </a:lnSpc>
              <a:spcBef>
                <a:spcPct val="0"/>
              </a:spcBef>
              <a:defRPr/>
            </a:pPr>
            <a:endParaRPr kumimoji="0" lang="en-US" altLang="ja-JP"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719176">
              <a:lnSpc>
                <a:spcPct val="105000"/>
              </a:lnSpc>
              <a:spcBef>
                <a:spcPct val="0"/>
              </a:spcBef>
              <a:defRPr/>
            </a:pPr>
            <a:r>
              <a:rPr kumimoji="0" lang="en-US" altLang="ja-JP"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a:t>
            </a:r>
          </a:p>
        </p:txBody>
      </p:sp>
      <p:sp>
        <p:nvSpPr>
          <p:cNvPr id="6" name="正方形/長方形 5"/>
          <p:cNvSpPr/>
          <p:nvPr/>
        </p:nvSpPr>
        <p:spPr bwMode="auto">
          <a:xfrm>
            <a:off x="1142460" y="2322692"/>
            <a:ext cx="920322"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horz" lIns="0" tIns="0" rIns="0" bIns="0" anchor="ctr"/>
          <a:lstStyle/>
          <a:p>
            <a:pPr defTabSz="719176">
              <a:lnSpc>
                <a:spcPct val="105000"/>
              </a:lnSpc>
              <a:spcBef>
                <a:spcPct val="0"/>
              </a:spcBef>
              <a:defRPr/>
            </a:pPr>
            <a:r>
              <a:rPr kumimoji="0" lang="ja-JP" altLang="en-US"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534"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719176">
              <a:lnSpc>
                <a:spcPct val="105000"/>
              </a:lnSpc>
              <a:spcBef>
                <a:spcPct val="0"/>
              </a:spcBef>
              <a:defRPr/>
            </a:pPr>
            <a:r>
              <a:rPr kumimoji="0" lang="en-US" altLang="ja-JP"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マス</a:t>
            </a:r>
            <a:r>
              <a:rPr kumimoji="0" lang="en-US" altLang="ja-JP"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法人</a:t>
            </a:r>
            <a:r>
              <a:rPr kumimoji="0" lang="en-US" altLang="ja-JP"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363"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298307" y="4710274"/>
            <a:ext cx="688009" cy="302070"/>
          </a:xfrm>
          <a:prstGeom prst="rect">
            <a:avLst/>
          </a:prstGeom>
          <a:noFill/>
        </p:spPr>
        <p:txBody>
          <a:bodyPr wrap="none" rtlCol="0">
            <a:spAutoFit/>
          </a:bodyPr>
          <a:lstStyle/>
          <a:p>
            <a:pPr defTabSz="779173">
              <a:defRPr/>
            </a:pPr>
            <a:r>
              <a:rPr lang="en-US" altLang="ja-JP" sz="1363" dirty="0">
                <a:solidFill>
                  <a:prstClr val="white"/>
                </a:solidFill>
                <a:latin typeface="Meiryo UI" panose="020B0604030504040204" pitchFamily="50" charset="-128"/>
                <a:ea typeface="Meiryo UI" panose="020B0604030504040204" pitchFamily="50" charset="-128"/>
              </a:rPr>
              <a:t>(</a:t>
            </a:r>
            <a:r>
              <a:rPr lang="ja-JP" altLang="en-US" sz="1363" dirty="0">
                <a:solidFill>
                  <a:prstClr val="white"/>
                </a:solidFill>
                <a:latin typeface="Meiryo UI" panose="020B0604030504040204" pitchFamily="50" charset="-128"/>
                <a:ea typeface="Meiryo UI" panose="020B0604030504040204" pitchFamily="50" charset="-128"/>
              </a:rPr>
              <a:t>卸先</a:t>
            </a:r>
            <a:r>
              <a:rPr lang="en-US" altLang="ja-JP" sz="1363" dirty="0">
                <a:solidFill>
                  <a:prstClr val="white"/>
                </a:solidFill>
                <a:latin typeface="Meiryo UI" panose="020B0604030504040204" pitchFamily="50" charset="-128"/>
                <a:ea typeface="Meiryo UI" panose="020B0604030504040204" pitchFamily="50" charset="-128"/>
              </a:rPr>
              <a:t>)</a:t>
            </a:r>
            <a:endParaRPr lang="ja-JP" altLang="en-US" sz="1363" dirty="0">
              <a:solidFill>
                <a:prstClr val="white"/>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298307" y="5858814"/>
            <a:ext cx="688009" cy="302070"/>
          </a:xfrm>
          <a:prstGeom prst="rect">
            <a:avLst/>
          </a:prstGeom>
          <a:noFill/>
        </p:spPr>
        <p:txBody>
          <a:bodyPr wrap="none" rtlCol="0">
            <a:spAutoFit/>
          </a:bodyPr>
          <a:lstStyle/>
          <a:p>
            <a:pPr defTabSz="779173">
              <a:defRPr/>
            </a:pPr>
            <a:r>
              <a:rPr lang="en-US" altLang="ja-JP" sz="1363" dirty="0">
                <a:solidFill>
                  <a:prstClr val="white"/>
                </a:solidFill>
                <a:latin typeface="Meiryo UI" panose="020B0604030504040204" pitchFamily="50" charset="-128"/>
                <a:ea typeface="Meiryo UI" panose="020B0604030504040204" pitchFamily="50" charset="-128"/>
              </a:rPr>
              <a:t>(</a:t>
            </a:r>
            <a:r>
              <a:rPr lang="ja-JP" altLang="en-US" sz="1363" dirty="0">
                <a:solidFill>
                  <a:prstClr val="white"/>
                </a:solidFill>
                <a:latin typeface="Meiryo UI" panose="020B0604030504040204" pitchFamily="50" charset="-128"/>
                <a:ea typeface="Meiryo UI" panose="020B0604030504040204" pitchFamily="50" charset="-128"/>
              </a:rPr>
              <a:t>卸元</a:t>
            </a:r>
            <a:r>
              <a:rPr lang="en-US" altLang="ja-JP" sz="1363" dirty="0">
                <a:solidFill>
                  <a:prstClr val="white"/>
                </a:solidFill>
                <a:latin typeface="Meiryo UI" panose="020B0604030504040204" pitchFamily="50" charset="-128"/>
                <a:ea typeface="Meiryo UI" panose="020B0604030504040204" pitchFamily="50" charset="-128"/>
              </a:rPr>
              <a:t>)</a:t>
            </a:r>
            <a:endParaRPr lang="ja-JP" altLang="en-US" sz="1363" dirty="0">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48775" y="3362627"/>
            <a:ext cx="3401489"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211292" y="3361000"/>
            <a:ext cx="1861023" cy="2767530"/>
          </a:xfrm>
          <a:prstGeom prst="rect">
            <a:avLst/>
          </a:prstGeom>
          <a:solidFill>
            <a:sysClr val="window" lastClr="FFFFFF"/>
          </a:solidFill>
          <a:ln w="76200" cap="flat" cmpd="sng" algn="ctr">
            <a:solidFill>
              <a:srgbClr val="4F81B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788919" y="3365419"/>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12" name="テキスト ボックス 11"/>
          <p:cNvSpPr txBox="1"/>
          <p:nvPr/>
        </p:nvSpPr>
        <p:spPr>
          <a:xfrm>
            <a:off x="6287411" y="3380596"/>
            <a:ext cx="1119217" cy="328423"/>
          </a:xfrm>
          <a:prstGeom prst="rect">
            <a:avLst/>
          </a:prstGeom>
          <a:noFill/>
        </p:spPr>
        <p:txBody>
          <a:bodyPr wrap="none" rtlCol="0">
            <a:spAutoFit/>
          </a:bodyPr>
          <a:lstStyle/>
          <a:p>
            <a:pPr defTabSz="779173">
              <a:defRPr/>
            </a:pPr>
            <a:r>
              <a:rPr lang="en-US" altLang="ja-JP" sz="153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Billing (*)</a:t>
            </a:r>
          </a:p>
        </p:txBody>
      </p:sp>
      <p:sp>
        <p:nvSpPr>
          <p:cNvPr id="13" name="角丸四角形 12"/>
          <p:cNvSpPr/>
          <p:nvPr/>
        </p:nvSpPr>
        <p:spPr bwMode="auto">
          <a:xfrm>
            <a:off x="2140777" y="3674534"/>
            <a:ext cx="6085738" cy="1327220"/>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2140777" y="2352889"/>
            <a:ext cx="6124641"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2140777" y="5053029"/>
            <a:ext cx="6085738"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Text Box 10350"/>
          <p:cNvSpPr txBox="1">
            <a:spLocks noChangeArrowheads="1"/>
          </p:cNvSpPr>
          <p:nvPr/>
        </p:nvSpPr>
        <p:spPr bwMode="auto">
          <a:xfrm>
            <a:off x="4957482" y="2488249"/>
            <a:ext cx="719607" cy="1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ct val="50000"/>
              </a:spcBef>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開通案内</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bwMode="auto">
          <a:xfrm>
            <a:off x="2140777" y="2001385"/>
            <a:ext cx="2616297"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サービス申込～開通</a:t>
            </a:r>
          </a:p>
        </p:txBody>
      </p:sp>
      <p:sp>
        <p:nvSpPr>
          <p:cNvPr id="18" name="角丸四角形 17"/>
          <p:cNvSpPr/>
          <p:nvPr/>
        </p:nvSpPr>
        <p:spPr bwMode="auto">
          <a:xfrm>
            <a:off x="4831565" y="2001385"/>
            <a:ext cx="3433852"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pic>
        <p:nvPicPr>
          <p:cNvPr id="19" name="Picture 14" descr="12_Em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547" y="3164199"/>
            <a:ext cx="336740" cy="236210"/>
          </a:xfrm>
          <a:prstGeom prst="rect">
            <a:avLst/>
          </a:prstGeom>
          <a:noFill/>
          <a:extLst>
            <a:ext uri="{909E8E84-426E-40DD-AFC4-6F175D3DCCD1}">
              <a14:hiddenFill xmlns:a14="http://schemas.microsoft.com/office/drawing/2010/main">
                <a:solidFill>
                  <a:srgbClr val="FFFFFF"/>
                </a:solidFill>
              </a14:hiddenFill>
            </a:ext>
          </a:extLst>
        </p:spPr>
      </p:pic>
      <p:sp>
        <p:nvSpPr>
          <p:cNvPr id="20" name="平行四辺形 19"/>
          <p:cNvSpPr/>
          <p:nvPr/>
        </p:nvSpPr>
        <p:spPr bwMode="auto">
          <a:xfrm>
            <a:off x="4655243" y="5883514"/>
            <a:ext cx="809221"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a:t>
            </a:r>
          </a:p>
        </p:txBody>
      </p:sp>
      <p:sp>
        <p:nvSpPr>
          <p:cNvPr id="21" name="平行四辺形 20"/>
          <p:cNvSpPr/>
          <p:nvPr/>
        </p:nvSpPr>
        <p:spPr bwMode="auto">
          <a:xfrm>
            <a:off x="2776627" y="5886520"/>
            <a:ext cx="731503" cy="214620"/>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注文受付</a:t>
            </a:r>
          </a:p>
        </p:txBody>
      </p:sp>
      <p:sp>
        <p:nvSpPr>
          <p:cNvPr id="22" name="平行四辺形 21"/>
          <p:cNvSpPr/>
          <p:nvPr/>
        </p:nvSpPr>
        <p:spPr bwMode="auto">
          <a:xfrm>
            <a:off x="3484019" y="5888379"/>
            <a:ext cx="1192865" cy="212763"/>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開通処理</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工事含む</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bwMode="auto">
          <a:xfrm>
            <a:off x="2644895" y="2976687"/>
            <a:ext cx="2112224" cy="151354"/>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受付・顧客管理</a:t>
            </a:r>
          </a:p>
        </p:txBody>
      </p:sp>
      <p:sp>
        <p:nvSpPr>
          <p:cNvPr id="24" name="ホームベース 23"/>
          <p:cNvSpPr/>
          <p:nvPr/>
        </p:nvSpPr>
        <p:spPr bwMode="auto">
          <a:xfrm>
            <a:off x="4757075" y="2985468"/>
            <a:ext cx="707390" cy="147434"/>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サービス提供</a:t>
            </a:r>
          </a:p>
        </p:txBody>
      </p:sp>
      <p:sp>
        <p:nvSpPr>
          <p:cNvPr id="25" name="角丸四角形 24"/>
          <p:cNvSpPr/>
          <p:nvPr/>
        </p:nvSpPr>
        <p:spPr>
          <a:xfrm>
            <a:off x="3523222" y="3829206"/>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柱 25"/>
          <p:cNvSpPr/>
          <p:nvPr/>
        </p:nvSpPr>
        <p:spPr>
          <a:xfrm>
            <a:off x="3829656" y="4886838"/>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27" name="テキスト ボックス 26"/>
          <p:cNvSpPr txBox="1"/>
          <p:nvPr/>
        </p:nvSpPr>
        <p:spPr>
          <a:xfrm>
            <a:off x="4831567" y="3204496"/>
            <a:ext cx="429504" cy="184073"/>
          </a:xfrm>
          <a:prstGeom prst="rect">
            <a:avLst/>
          </a:prstGeom>
          <a:noFill/>
        </p:spPr>
        <p:txBody>
          <a:bodyPr wrap="none" lIns="30675" tIns="30675" rIns="30675" bIns="30675" rtlCol="0">
            <a:noAutofit/>
          </a:bodyPr>
          <a:lstStyle/>
          <a:p>
            <a:pPr defTabSz="779173">
              <a:defRPr/>
            </a:pPr>
            <a:r>
              <a:rPr lang="ja-JP" altLang="en-US" sz="681"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開通案内</a:t>
            </a:r>
          </a:p>
        </p:txBody>
      </p:sp>
      <p:sp>
        <p:nvSpPr>
          <p:cNvPr id="28" name="Text Box 10350"/>
          <p:cNvSpPr txBox="1">
            <a:spLocks noChangeArrowheads="1"/>
          </p:cNvSpPr>
          <p:nvPr/>
        </p:nvSpPr>
        <p:spPr bwMode="auto">
          <a:xfrm>
            <a:off x="7094110" y="2429787"/>
            <a:ext cx="368722" cy="1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支払</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39" descr="pict_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126" y="3186016"/>
            <a:ext cx="457985" cy="209115"/>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7837281" y="3131138"/>
            <a:ext cx="214351" cy="238952"/>
          </a:xfrm>
          <a:prstGeom prst="rect">
            <a:avLst/>
          </a:prstGeom>
          <a:noFill/>
        </p:spPr>
        <p:txBody>
          <a:bodyPr wrap="square" lIns="30675" tIns="30675" rIns="30675" bIns="30675" rtlCol="0">
            <a:noAutofit/>
          </a:bodyPr>
          <a:lstStyle/>
          <a:p>
            <a:pPr defTabSz="779173">
              <a:defRPr/>
            </a:pPr>
            <a:r>
              <a:rPr lang="ja-JP" altLang="en-US" sz="1534" b="1" dirty="0">
                <a:solidFill>
                  <a:srgbClr val="80808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34" b="1" dirty="0">
              <a:solidFill>
                <a:srgbClr val="80808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平行四辺形 30"/>
          <p:cNvSpPr/>
          <p:nvPr/>
        </p:nvSpPr>
        <p:spPr bwMode="auto">
          <a:xfrm>
            <a:off x="5973928" y="5883514"/>
            <a:ext cx="2099224"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請求・回収</a:t>
            </a:r>
          </a:p>
        </p:txBody>
      </p:sp>
      <p:sp>
        <p:nvSpPr>
          <p:cNvPr id="32" name="ホームベース 31"/>
          <p:cNvSpPr/>
          <p:nvPr/>
        </p:nvSpPr>
        <p:spPr bwMode="auto">
          <a:xfrm>
            <a:off x="5450703" y="2985470"/>
            <a:ext cx="687126" cy="154188"/>
          </a:xfrm>
          <a:prstGeom prst="homePlate">
            <a:avLst>
              <a:gd name="adj" fmla="val 33456"/>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料金計算</a:t>
            </a:r>
          </a:p>
        </p:txBody>
      </p:sp>
      <p:sp>
        <p:nvSpPr>
          <p:cNvPr id="33" name="ホームベース 32"/>
          <p:cNvSpPr/>
          <p:nvPr/>
        </p:nvSpPr>
        <p:spPr bwMode="auto">
          <a:xfrm>
            <a:off x="6163414" y="2985470"/>
            <a:ext cx="1987294" cy="137994"/>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請求回収</a:t>
            </a:r>
          </a:p>
        </p:txBody>
      </p:sp>
      <p:sp>
        <p:nvSpPr>
          <p:cNvPr id="34" name="右矢印 33"/>
          <p:cNvSpPr/>
          <p:nvPr/>
        </p:nvSpPr>
        <p:spPr>
          <a:xfrm rot="10800000" flipH="1">
            <a:off x="6025042" y="4247300"/>
            <a:ext cx="297416"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35" name="角丸四角形 34"/>
          <p:cNvSpPr/>
          <p:nvPr/>
        </p:nvSpPr>
        <p:spPr>
          <a:xfrm>
            <a:off x="6339230" y="4128126"/>
            <a:ext cx="884538" cy="1135069"/>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・請求管理</a:t>
            </a:r>
            <a:endParaRPr kumimoji="0" lang="zh-TW"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柱 35"/>
          <p:cNvSpPr/>
          <p:nvPr/>
        </p:nvSpPr>
        <p:spPr>
          <a:xfrm>
            <a:off x="6445230" y="4640112"/>
            <a:ext cx="667038" cy="343602"/>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請求情報</a:t>
            </a:r>
          </a:p>
        </p:txBody>
      </p:sp>
      <p:sp>
        <p:nvSpPr>
          <p:cNvPr id="37" name="テキスト ボックス 36"/>
          <p:cNvSpPr txBox="1"/>
          <p:nvPr/>
        </p:nvSpPr>
        <p:spPr>
          <a:xfrm>
            <a:off x="7071401" y="4228446"/>
            <a:ext cx="1054712"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回収処理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カギ線コネクタ 30"/>
          <p:cNvCxnSpPr/>
          <p:nvPr/>
        </p:nvCxnSpPr>
        <p:spPr bwMode="auto">
          <a:xfrm flipH="1">
            <a:off x="7623609" y="2760783"/>
            <a:ext cx="2564" cy="1130670"/>
          </a:xfrm>
          <a:prstGeom prst="straightConnector1">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カギ線コネクタ 31"/>
          <p:cNvCxnSpPr/>
          <p:nvPr/>
        </p:nvCxnSpPr>
        <p:spPr bwMode="auto">
          <a:xfrm flipH="1">
            <a:off x="7521581" y="2760971"/>
            <a:ext cx="10014" cy="1111929"/>
          </a:xfrm>
          <a:prstGeom prst="straightConnector1">
            <a:avLst/>
          </a:prstGeom>
          <a:noFill/>
          <a:ln w="19050" cap="flat" cmpd="sng" algn="ctr">
            <a:solidFill>
              <a:sysClr val="window" lastClr="FFFFFF">
                <a:lumMod val="50000"/>
              </a:sysClr>
            </a:solidFill>
            <a:prstDash val="solid"/>
            <a:round/>
            <a:headEnd type="triangl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右矢印 39"/>
          <p:cNvSpPr/>
          <p:nvPr/>
        </p:nvSpPr>
        <p:spPr>
          <a:xfrm rot="10800000">
            <a:off x="6017690" y="4450692"/>
            <a:ext cx="301687"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1" name="右矢印 40"/>
          <p:cNvSpPr/>
          <p:nvPr/>
        </p:nvSpPr>
        <p:spPr>
          <a:xfrm rot="10800000" flipH="1">
            <a:off x="3225146" y="3847064"/>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593629" y="4164240"/>
            <a:ext cx="937351" cy="179536"/>
          </a:xfrm>
          <a:prstGeom prst="rect">
            <a:avLst/>
          </a:prstGeom>
          <a:noFill/>
        </p:spPr>
        <p:txBody>
          <a:bodyPr wrap="square" lIns="0" tIns="0" rIns="0" bIns="0">
            <a:spAutoFit/>
          </a:bodyPr>
          <a:lstStyle/>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顧客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申込情報</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rot="10800000" flipH="1">
            <a:off x="3217490" y="4521740"/>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521423" y="4782497"/>
            <a:ext cx="1113756"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4641289" y="4744284"/>
            <a:ext cx="1054712"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カギ線コネクタ 18"/>
          <p:cNvCxnSpPr>
            <a:stCxn id="115" idx="3"/>
            <a:endCxn id="9" idx="0"/>
          </p:cNvCxnSpPr>
          <p:nvPr/>
        </p:nvCxnSpPr>
        <p:spPr bwMode="auto">
          <a:xfrm>
            <a:off x="3076662" y="2626685"/>
            <a:ext cx="1247976" cy="735942"/>
          </a:xfrm>
          <a:prstGeom prst="bentConnector2">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右矢印 46"/>
          <p:cNvSpPr/>
          <p:nvPr/>
        </p:nvSpPr>
        <p:spPr>
          <a:xfrm rot="10800000">
            <a:off x="4619781" y="4479908"/>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294245" y="3179815"/>
            <a:ext cx="215658" cy="160212"/>
          </a:xfrm>
          <a:prstGeom prst="rect">
            <a:avLst/>
          </a:prstGeom>
          <a:noFill/>
        </p:spPr>
        <p:txBody>
          <a:bodyPr wrap="none" lIns="30675" tIns="30675" rIns="30675" bIns="30675" rtlCol="0">
            <a:noAutofit/>
          </a:bodyPr>
          <a:lstStyle/>
          <a:p>
            <a:pPr algn="r" defTabSz="779173">
              <a:defRPr/>
            </a:pPr>
            <a:r>
              <a:rPr lang="ja-JP" altLang="en-US" sz="681"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請求</a:t>
            </a:r>
          </a:p>
        </p:txBody>
      </p:sp>
      <p:sp>
        <p:nvSpPr>
          <p:cNvPr id="49" name="右矢印 48"/>
          <p:cNvSpPr/>
          <p:nvPr/>
        </p:nvSpPr>
        <p:spPr>
          <a:xfrm rot="10800000">
            <a:off x="7077024" y="4527465"/>
            <a:ext cx="22001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078630" y="4770216"/>
            <a:ext cx="1054712"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請求検索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カギ線コネクタ 18"/>
          <p:cNvCxnSpPr>
            <a:stCxn id="113" idx="3"/>
          </p:cNvCxnSpPr>
          <p:nvPr/>
        </p:nvCxnSpPr>
        <p:spPr bwMode="auto">
          <a:xfrm flipV="1">
            <a:off x="2680082" y="3973854"/>
            <a:ext cx="333692" cy="3160"/>
          </a:xfrm>
          <a:prstGeom prst="straightConnector1">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10350"/>
          <p:cNvSpPr txBox="1">
            <a:spLocks noChangeArrowheads="1"/>
          </p:cNvSpPr>
          <p:nvPr/>
        </p:nvSpPr>
        <p:spPr bwMode="auto">
          <a:xfrm>
            <a:off x="1986492" y="4231387"/>
            <a:ext cx="882102" cy="26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ja-JP" altLang="en-US"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サービス申込</a:t>
            </a:r>
            <a:endParaRPr lang="en-US" altLang="ja-JP"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90301" eaLnBrk="1" hangingPunct="1">
              <a:lnSpc>
                <a:spcPct val="100000"/>
              </a:lnSpc>
              <a:spcBef>
                <a:spcPts val="0"/>
              </a:spcBef>
              <a:defRPr/>
            </a:pPr>
            <a:r>
              <a:rPr lang="ja-JP" altLang="en-US"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（オペレータ）</a:t>
            </a:r>
            <a:endParaRPr lang="en-US" altLang="ja-JP"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10350"/>
          <p:cNvSpPr txBox="1">
            <a:spLocks noChangeArrowheads="1"/>
          </p:cNvSpPr>
          <p:nvPr/>
        </p:nvSpPr>
        <p:spPr bwMode="auto">
          <a:xfrm>
            <a:off x="4231194" y="3182924"/>
            <a:ext cx="409968" cy="1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en-US" altLang="ja-JP" sz="7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API</a:t>
            </a:r>
          </a:p>
        </p:txBody>
      </p:sp>
      <p:sp>
        <p:nvSpPr>
          <p:cNvPr id="54" name="ホームベース 53"/>
          <p:cNvSpPr/>
          <p:nvPr/>
        </p:nvSpPr>
        <p:spPr bwMode="auto">
          <a:xfrm>
            <a:off x="2147609" y="2970937"/>
            <a:ext cx="500474" cy="160196"/>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申込</a:t>
            </a:r>
          </a:p>
        </p:txBody>
      </p:sp>
      <p:cxnSp>
        <p:nvCxnSpPr>
          <p:cNvPr id="55" name="カギ線コネクタ 25"/>
          <p:cNvCxnSpPr/>
          <p:nvPr/>
        </p:nvCxnSpPr>
        <p:spPr bwMode="auto">
          <a:xfrm flipH="1">
            <a:off x="4840419" y="2726103"/>
            <a:ext cx="5500" cy="599550"/>
          </a:xfrm>
          <a:prstGeom prst="straightConnector1">
            <a:avLst/>
          </a:prstGeom>
          <a:noFill/>
          <a:ln w="19050" cap="flat" cmpd="sng" algn="ctr">
            <a:solidFill>
              <a:sysClr val="window" lastClr="FFFFFF">
                <a:lumMod val="50000"/>
              </a:sysClr>
            </a:solidFill>
            <a:prstDash val="solid"/>
            <a:round/>
            <a:headEnd type="triangl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 Box 10350"/>
          <p:cNvSpPr txBox="1">
            <a:spLocks noChangeArrowheads="1"/>
          </p:cNvSpPr>
          <p:nvPr/>
        </p:nvSpPr>
        <p:spPr bwMode="auto">
          <a:xfrm>
            <a:off x="3002856" y="2466633"/>
            <a:ext cx="1513696" cy="1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サービス申込（ユーザセルフ）</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7" name="カギ線コネクタ 18"/>
          <p:cNvCxnSpPr/>
          <p:nvPr/>
        </p:nvCxnSpPr>
        <p:spPr bwMode="auto">
          <a:xfrm flipH="1">
            <a:off x="2441604" y="2754441"/>
            <a:ext cx="4010" cy="1006151"/>
          </a:xfrm>
          <a:prstGeom prst="straightConnector1">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平行四辺形 57"/>
          <p:cNvSpPr/>
          <p:nvPr/>
        </p:nvSpPr>
        <p:spPr bwMode="auto">
          <a:xfrm>
            <a:off x="5423712" y="5878478"/>
            <a:ext cx="739702"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料金計算</a:t>
            </a:r>
          </a:p>
        </p:txBody>
      </p:sp>
      <p:sp>
        <p:nvSpPr>
          <p:cNvPr id="59" name="右矢印 58"/>
          <p:cNvSpPr/>
          <p:nvPr/>
        </p:nvSpPr>
        <p:spPr>
          <a:xfrm rot="9267356">
            <a:off x="7096313" y="4084008"/>
            <a:ext cx="257815"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7717081" y="3954428"/>
            <a:ext cx="214521" cy="206446"/>
          </a:xfrm>
          <a:prstGeom prst="rect">
            <a:avLst/>
          </a:prstGeom>
          <a:solidFill>
            <a:srgbClr val="0070C0"/>
          </a:solidFill>
          <a:ln w="25400" cap="flat" cmpd="sng" algn="ctr">
            <a:solidFill>
              <a:srgbClr val="002060"/>
            </a:solidFill>
            <a:prstDash val="solid"/>
          </a:ln>
          <a:effectLst/>
        </p:spPr>
        <p:txBody>
          <a:bodyPr lIns="0" tIns="0" rIns="0" bIns="0"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9</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7724810" y="4445479"/>
            <a:ext cx="214521" cy="206446"/>
          </a:xfrm>
          <a:prstGeom prst="rect">
            <a:avLst/>
          </a:prstGeom>
          <a:solidFill>
            <a:srgbClr val="0070C0"/>
          </a:solidFill>
          <a:ln w="25400" cap="flat" cmpd="sng" algn="ctr">
            <a:solidFill>
              <a:srgbClr val="00206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8</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4329903" y="4742841"/>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1</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2862142" y="5270227"/>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4</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2823978" y="5624000"/>
            <a:ext cx="746754"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右矢印 64"/>
          <p:cNvSpPr/>
          <p:nvPr/>
        </p:nvSpPr>
        <p:spPr>
          <a:xfrm rot="18900000">
            <a:off x="3312617" y="5238750"/>
            <a:ext cx="48596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66" name="右矢印 65"/>
          <p:cNvSpPr/>
          <p:nvPr/>
        </p:nvSpPr>
        <p:spPr>
          <a:xfrm rot="2700000" flipH="1">
            <a:off x="4554134" y="5187299"/>
            <a:ext cx="567056"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4255481" y="5270227"/>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4</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68" name="右矢印 67"/>
          <p:cNvSpPr/>
          <p:nvPr/>
        </p:nvSpPr>
        <p:spPr>
          <a:xfrm rot="5400000" flipH="1" flipV="1">
            <a:off x="4208397" y="5486587"/>
            <a:ext cx="22902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913682" y="5160412"/>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6</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933781" y="5586290"/>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203104" y="5677811"/>
            <a:ext cx="768040"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完了処理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2" name="グループ化 71">
            <a:extLst>
              <a:ext uri="{FF2B5EF4-FFF2-40B4-BE49-F238E27FC236}">
                <a16:creationId xmlns:a16="http://schemas.microsoft.com/office/drawing/2014/main" id="{33BE7AD3-4709-FD4B-BB0B-DAC1D957B627}"/>
              </a:ext>
            </a:extLst>
          </p:cNvPr>
          <p:cNvGrpSpPr/>
          <p:nvPr/>
        </p:nvGrpSpPr>
        <p:grpSpPr>
          <a:xfrm>
            <a:off x="3135689" y="5365411"/>
            <a:ext cx="168009" cy="266959"/>
            <a:chOff x="379413" y="4686300"/>
            <a:chExt cx="450850" cy="663575"/>
          </a:xfrm>
        </p:grpSpPr>
        <p:sp>
          <p:nvSpPr>
            <p:cNvPr id="73"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74"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75" name="グループ化 74">
            <a:extLst>
              <a:ext uri="{FF2B5EF4-FFF2-40B4-BE49-F238E27FC236}">
                <a16:creationId xmlns:a16="http://schemas.microsoft.com/office/drawing/2014/main" id="{33BE7AD3-4709-FD4B-BB0B-DAC1D957B627}"/>
              </a:ext>
            </a:extLst>
          </p:cNvPr>
          <p:cNvGrpSpPr/>
          <p:nvPr/>
        </p:nvGrpSpPr>
        <p:grpSpPr>
          <a:xfrm>
            <a:off x="4514831" y="5419345"/>
            <a:ext cx="168009" cy="266959"/>
            <a:chOff x="379413" y="4686300"/>
            <a:chExt cx="450850" cy="663575"/>
          </a:xfrm>
        </p:grpSpPr>
        <p:sp>
          <p:nvSpPr>
            <p:cNvPr id="76"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77"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78" name="グループ化 77">
            <a:extLst>
              <a:ext uri="{FF2B5EF4-FFF2-40B4-BE49-F238E27FC236}">
                <a16:creationId xmlns:a16="http://schemas.microsoft.com/office/drawing/2014/main" id="{33BE7AD3-4709-FD4B-BB0B-DAC1D957B627}"/>
              </a:ext>
            </a:extLst>
          </p:cNvPr>
          <p:cNvGrpSpPr/>
          <p:nvPr/>
        </p:nvGrpSpPr>
        <p:grpSpPr>
          <a:xfrm>
            <a:off x="5180530" y="5298613"/>
            <a:ext cx="168009" cy="266959"/>
            <a:chOff x="379413" y="4686300"/>
            <a:chExt cx="450850" cy="663575"/>
          </a:xfrm>
        </p:grpSpPr>
        <p:sp>
          <p:nvSpPr>
            <p:cNvPr id="79"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80"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81" name="グループ化 80">
            <a:extLst>
              <a:ext uri="{FF2B5EF4-FFF2-40B4-BE49-F238E27FC236}">
                <a16:creationId xmlns:a16="http://schemas.microsoft.com/office/drawing/2014/main" id="{EF916C03-BE8A-2A45-B3B7-63855568F697}"/>
              </a:ext>
            </a:extLst>
          </p:cNvPr>
          <p:cNvGrpSpPr/>
          <p:nvPr/>
        </p:nvGrpSpPr>
        <p:grpSpPr>
          <a:xfrm>
            <a:off x="3021449" y="3814373"/>
            <a:ext cx="168009" cy="266959"/>
            <a:chOff x="379413" y="4686300"/>
            <a:chExt cx="450850" cy="663575"/>
          </a:xfrm>
        </p:grpSpPr>
        <p:sp>
          <p:nvSpPr>
            <p:cNvPr id="82"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83"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84" name="グループ化 83">
            <a:extLst>
              <a:ext uri="{FF2B5EF4-FFF2-40B4-BE49-F238E27FC236}">
                <a16:creationId xmlns:a16="http://schemas.microsoft.com/office/drawing/2014/main" id="{EF916C03-BE8A-2A45-B3B7-63855568F697}"/>
              </a:ext>
            </a:extLst>
          </p:cNvPr>
          <p:cNvGrpSpPr/>
          <p:nvPr/>
        </p:nvGrpSpPr>
        <p:grpSpPr>
          <a:xfrm>
            <a:off x="3013786" y="4471834"/>
            <a:ext cx="168009" cy="266959"/>
            <a:chOff x="379413" y="4686300"/>
            <a:chExt cx="450850" cy="663575"/>
          </a:xfrm>
        </p:grpSpPr>
        <p:sp>
          <p:nvSpPr>
            <p:cNvPr id="85"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86"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87" name="グループ化 86">
            <a:extLst>
              <a:ext uri="{FF2B5EF4-FFF2-40B4-BE49-F238E27FC236}">
                <a16:creationId xmlns:a16="http://schemas.microsoft.com/office/drawing/2014/main" id="{EF916C03-BE8A-2A45-B3B7-63855568F697}"/>
              </a:ext>
            </a:extLst>
          </p:cNvPr>
          <p:cNvGrpSpPr/>
          <p:nvPr/>
        </p:nvGrpSpPr>
        <p:grpSpPr>
          <a:xfrm>
            <a:off x="5086964" y="4443107"/>
            <a:ext cx="168009" cy="266959"/>
            <a:chOff x="379413" y="4686300"/>
            <a:chExt cx="450850" cy="663575"/>
          </a:xfrm>
        </p:grpSpPr>
        <p:sp>
          <p:nvSpPr>
            <p:cNvPr id="88"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89"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sp>
        <p:nvSpPr>
          <p:cNvPr id="90" name="正方形/長方形 89"/>
          <p:cNvSpPr/>
          <p:nvPr/>
        </p:nvSpPr>
        <p:spPr>
          <a:xfrm>
            <a:off x="2875594" y="3695647"/>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2</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91" name="正方形/長方形 90"/>
          <p:cNvSpPr/>
          <p:nvPr/>
        </p:nvSpPr>
        <p:spPr>
          <a:xfrm>
            <a:off x="2872116" y="4412416"/>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3</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92" name="正方形/長方形 91"/>
          <p:cNvSpPr/>
          <p:nvPr/>
        </p:nvSpPr>
        <p:spPr>
          <a:xfrm>
            <a:off x="4912647" y="4302630"/>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5</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grpSp>
        <p:nvGrpSpPr>
          <p:cNvPr id="93" name="グループ化 92">
            <a:extLst>
              <a:ext uri="{FF2B5EF4-FFF2-40B4-BE49-F238E27FC236}">
                <a16:creationId xmlns:a16="http://schemas.microsoft.com/office/drawing/2014/main" id="{EF916C03-BE8A-2A45-B3B7-63855568F697}"/>
              </a:ext>
            </a:extLst>
          </p:cNvPr>
          <p:cNvGrpSpPr/>
          <p:nvPr/>
        </p:nvGrpSpPr>
        <p:grpSpPr>
          <a:xfrm>
            <a:off x="7486837" y="3941724"/>
            <a:ext cx="168009" cy="266959"/>
            <a:chOff x="379413" y="4686300"/>
            <a:chExt cx="450850" cy="663575"/>
          </a:xfrm>
        </p:grpSpPr>
        <p:sp>
          <p:nvSpPr>
            <p:cNvPr id="94"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95"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96" name="グループ化 95">
            <a:extLst>
              <a:ext uri="{FF2B5EF4-FFF2-40B4-BE49-F238E27FC236}">
                <a16:creationId xmlns:a16="http://schemas.microsoft.com/office/drawing/2014/main" id="{EF916C03-BE8A-2A45-B3B7-63855568F697}"/>
              </a:ext>
            </a:extLst>
          </p:cNvPr>
          <p:cNvGrpSpPr/>
          <p:nvPr/>
        </p:nvGrpSpPr>
        <p:grpSpPr>
          <a:xfrm>
            <a:off x="7480033" y="4525418"/>
            <a:ext cx="168009" cy="266959"/>
            <a:chOff x="379413" y="4686300"/>
            <a:chExt cx="450850" cy="663575"/>
          </a:xfrm>
        </p:grpSpPr>
        <p:sp>
          <p:nvSpPr>
            <p:cNvPr id="97"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98"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99" name="グループ化 98">
            <a:extLst>
              <a:ext uri="{FF2B5EF4-FFF2-40B4-BE49-F238E27FC236}">
                <a16:creationId xmlns:a16="http://schemas.microsoft.com/office/drawing/2014/main" id="{4791D3C4-C04D-7942-AD75-95E5F281AB53}"/>
              </a:ext>
            </a:extLst>
          </p:cNvPr>
          <p:cNvGrpSpPr/>
          <p:nvPr/>
        </p:nvGrpSpPr>
        <p:grpSpPr>
          <a:xfrm>
            <a:off x="2814623" y="2506412"/>
            <a:ext cx="214722" cy="214722"/>
            <a:chOff x="6245226" y="4795838"/>
            <a:chExt cx="628650" cy="508000"/>
          </a:xfrm>
        </p:grpSpPr>
        <p:sp>
          <p:nvSpPr>
            <p:cNvPr id="100" name="Freeform 51">
              <a:extLst>
                <a:ext uri="{FF2B5EF4-FFF2-40B4-BE49-F238E27FC236}">
                  <a16:creationId xmlns:a16="http://schemas.microsoft.com/office/drawing/2014/main" id="{37DA18F3-F637-C146-8BCA-C09B5526CBA3}"/>
                </a:ext>
              </a:extLst>
            </p:cNvPr>
            <p:cNvSpPr>
              <a:spLocks/>
            </p:cNvSpPr>
            <p:nvPr/>
          </p:nvSpPr>
          <p:spPr bwMode="auto">
            <a:xfrm>
              <a:off x="6292851" y="4795838"/>
              <a:ext cx="533400" cy="344488"/>
            </a:xfrm>
            <a:custGeom>
              <a:avLst/>
              <a:gdLst>
                <a:gd name="T0" fmla="*/ 60 w 1344"/>
                <a:gd name="T1" fmla="*/ 868 h 868"/>
                <a:gd name="T2" fmla="*/ 60 w 1344"/>
                <a:gd name="T3" fmla="*/ 868 h 868"/>
                <a:gd name="T4" fmla="*/ 48 w 1344"/>
                <a:gd name="T5" fmla="*/ 867 h 868"/>
                <a:gd name="T6" fmla="*/ 37 w 1344"/>
                <a:gd name="T7" fmla="*/ 864 h 868"/>
                <a:gd name="T8" fmla="*/ 26 w 1344"/>
                <a:gd name="T9" fmla="*/ 858 h 868"/>
                <a:gd name="T10" fmla="*/ 18 w 1344"/>
                <a:gd name="T11" fmla="*/ 851 h 868"/>
                <a:gd name="T12" fmla="*/ 11 w 1344"/>
                <a:gd name="T13" fmla="*/ 842 h 868"/>
                <a:gd name="T14" fmla="*/ 6 w 1344"/>
                <a:gd name="T15" fmla="*/ 832 h 868"/>
                <a:gd name="T16" fmla="*/ 3 w 1344"/>
                <a:gd name="T17" fmla="*/ 820 h 868"/>
                <a:gd name="T18" fmla="*/ 0 w 1344"/>
                <a:gd name="T19" fmla="*/ 808 h 868"/>
                <a:gd name="T20" fmla="*/ 0 w 1344"/>
                <a:gd name="T21" fmla="*/ 60 h 868"/>
                <a:gd name="T22" fmla="*/ 0 w 1344"/>
                <a:gd name="T23" fmla="*/ 60 h 868"/>
                <a:gd name="T24" fmla="*/ 3 w 1344"/>
                <a:gd name="T25" fmla="*/ 48 h 868"/>
                <a:gd name="T26" fmla="*/ 6 w 1344"/>
                <a:gd name="T27" fmla="*/ 36 h 868"/>
                <a:gd name="T28" fmla="*/ 11 w 1344"/>
                <a:gd name="T29" fmla="*/ 27 h 868"/>
                <a:gd name="T30" fmla="*/ 18 w 1344"/>
                <a:gd name="T31" fmla="*/ 18 h 868"/>
                <a:gd name="T32" fmla="*/ 26 w 1344"/>
                <a:gd name="T33" fmla="*/ 11 h 868"/>
                <a:gd name="T34" fmla="*/ 37 w 1344"/>
                <a:gd name="T35" fmla="*/ 6 h 868"/>
                <a:gd name="T36" fmla="*/ 48 w 1344"/>
                <a:gd name="T37" fmla="*/ 2 h 868"/>
                <a:gd name="T38" fmla="*/ 60 w 1344"/>
                <a:gd name="T39" fmla="*/ 0 h 868"/>
                <a:gd name="T40" fmla="*/ 1285 w 1344"/>
                <a:gd name="T41" fmla="*/ 0 h 868"/>
                <a:gd name="T42" fmla="*/ 1285 w 1344"/>
                <a:gd name="T43" fmla="*/ 0 h 868"/>
                <a:gd name="T44" fmla="*/ 1297 w 1344"/>
                <a:gd name="T45" fmla="*/ 2 h 868"/>
                <a:gd name="T46" fmla="*/ 1308 w 1344"/>
                <a:gd name="T47" fmla="*/ 6 h 868"/>
                <a:gd name="T48" fmla="*/ 1318 w 1344"/>
                <a:gd name="T49" fmla="*/ 11 h 868"/>
                <a:gd name="T50" fmla="*/ 1327 w 1344"/>
                <a:gd name="T51" fmla="*/ 18 h 868"/>
                <a:gd name="T52" fmla="*/ 1334 w 1344"/>
                <a:gd name="T53" fmla="*/ 27 h 868"/>
                <a:gd name="T54" fmla="*/ 1340 w 1344"/>
                <a:gd name="T55" fmla="*/ 36 h 868"/>
                <a:gd name="T56" fmla="*/ 1343 w 1344"/>
                <a:gd name="T57" fmla="*/ 48 h 868"/>
                <a:gd name="T58" fmla="*/ 1344 w 1344"/>
                <a:gd name="T59" fmla="*/ 60 h 868"/>
                <a:gd name="T60" fmla="*/ 1344 w 1344"/>
                <a:gd name="T61" fmla="*/ 808 h 868"/>
                <a:gd name="T62" fmla="*/ 1344 w 1344"/>
                <a:gd name="T63" fmla="*/ 808 h 868"/>
                <a:gd name="T64" fmla="*/ 1343 w 1344"/>
                <a:gd name="T65" fmla="*/ 820 h 868"/>
                <a:gd name="T66" fmla="*/ 1340 w 1344"/>
                <a:gd name="T67" fmla="*/ 832 h 868"/>
                <a:gd name="T68" fmla="*/ 1334 w 1344"/>
                <a:gd name="T69" fmla="*/ 842 h 868"/>
                <a:gd name="T70" fmla="*/ 1327 w 1344"/>
                <a:gd name="T71" fmla="*/ 851 h 868"/>
                <a:gd name="T72" fmla="*/ 1318 w 1344"/>
                <a:gd name="T73" fmla="*/ 858 h 868"/>
                <a:gd name="T74" fmla="*/ 1308 w 1344"/>
                <a:gd name="T75" fmla="*/ 864 h 868"/>
                <a:gd name="T76" fmla="*/ 1297 w 1344"/>
                <a:gd name="T77" fmla="*/ 867 h 868"/>
                <a:gd name="T78" fmla="*/ 1285 w 1344"/>
                <a:gd name="T79" fmla="*/ 868 h 868"/>
                <a:gd name="T80" fmla="*/ 60 w 1344"/>
                <a:gd name="T81"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4" h="868">
                  <a:moveTo>
                    <a:pt x="60" y="868"/>
                  </a:moveTo>
                  <a:lnTo>
                    <a:pt x="60" y="868"/>
                  </a:lnTo>
                  <a:lnTo>
                    <a:pt x="48" y="867"/>
                  </a:lnTo>
                  <a:lnTo>
                    <a:pt x="37" y="864"/>
                  </a:lnTo>
                  <a:lnTo>
                    <a:pt x="26" y="858"/>
                  </a:lnTo>
                  <a:lnTo>
                    <a:pt x="18" y="851"/>
                  </a:lnTo>
                  <a:lnTo>
                    <a:pt x="11" y="842"/>
                  </a:lnTo>
                  <a:lnTo>
                    <a:pt x="6" y="832"/>
                  </a:lnTo>
                  <a:lnTo>
                    <a:pt x="3" y="820"/>
                  </a:lnTo>
                  <a:lnTo>
                    <a:pt x="0" y="808"/>
                  </a:lnTo>
                  <a:lnTo>
                    <a:pt x="0" y="60"/>
                  </a:lnTo>
                  <a:lnTo>
                    <a:pt x="0" y="60"/>
                  </a:lnTo>
                  <a:lnTo>
                    <a:pt x="3" y="48"/>
                  </a:lnTo>
                  <a:lnTo>
                    <a:pt x="6" y="36"/>
                  </a:lnTo>
                  <a:lnTo>
                    <a:pt x="11" y="27"/>
                  </a:lnTo>
                  <a:lnTo>
                    <a:pt x="18" y="18"/>
                  </a:lnTo>
                  <a:lnTo>
                    <a:pt x="26" y="11"/>
                  </a:lnTo>
                  <a:lnTo>
                    <a:pt x="37" y="6"/>
                  </a:lnTo>
                  <a:lnTo>
                    <a:pt x="48" y="2"/>
                  </a:lnTo>
                  <a:lnTo>
                    <a:pt x="60" y="0"/>
                  </a:lnTo>
                  <a:lnTo>
                    <a:pt x="1285" y="0"/>
                  </a:lnTo>
                  <a:lnTo>
                    <a:pt x="1285" y="0"/>
                  </a:lnTo>
                  <a:lnTo>
                    <a:pt x="1297" y="2"/>
                  </a:lnTo>
                  <a:lnTo>
                    <a:pt x="1308" y="6"/>
                  </a:lnTo>
                  <a:lnTo>
                    <a:pt x="1318" y="11"/>
                  </a:lnTo>
                  <a:lnTo>
                    <a:pt x="1327" y="18"/>
                  </a:lnTo>
                  <a:lnTo>
                    <a:pt x="1334" y="27"/>
                  </a:lnTo>
                  <a:lnTo>
                    <a:pt x="1340" y="36"/>
                  </a:lnTo>
                  <a:lnTo>
                    <a:pt x="1343" y="48"/>
                  </a:lnTo>
                  <a:lnTo>
                    <a:pt x="1344" y="60"/>
                  </a:lnTo>
                  <a:lnTo>
                    <a:pt x="1344" y="808"/>
                  </a:lnTo>
                  <a:lnTo>
                    <a:pt x="1344" y="808"/>
                  </a:lnTo>
                  <a:lnTo>
                    <a:pt x="1343" y="820"/>
                  </a:lnTo>
                  <a:lnTo>
                    <a:pt x="1340" y="832"/>
                  </a:lnTo>
                  <a:lnTo>
                    <a:pt x="1334" y="842"/>
                  </a:lnTo>
                  <a:lnTo>
                    <a:pt x="1327" y="851"/>
                  </a:lnTo>
                  <a:lnTo>
                    <a:pt x="1318" y="858"/>
                  </a:lnTo>
                  <a:lnTo>
                    <a:pt x="1308" y="864"/>
                  </a:lnTo>
                  <a:lnTo>
                    <a:pt x="1297" y="867"/>
                  </a:lnTo>
                  <a:lnTo>
                    <a:pt x="1285" y="868"/>
                  </a:lnTo>
                  <a:lnTo>
                    <a:pt x="60" y="868"/>
                  </a:lnTo>
                  <a:close/>
                </a:path>
              </a:pathLst>
            </a:custGeom>
            <a:noFill/>
            <a:ln w="3175">
              <a:solidFill>
                <a:srgbClr val="009FE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01" name="Freeform 52">
              <a:extLst>
                <a:ext uri="{FF2B5EF4-FFF2-40B4-BE49-F238E27FC236}">
                  <a16:creationId xmlns:a16="http://schemas.microsoft.com/office/drawing/2014/main" id="{057AFF75-6E6B-594B-AC2D-01CF5E3D89A4}"/>
                </a:ext>
              </a:extLst>
            </p:cNvPr>
            <p:cNvSpPr>
              <a:spLocks/>
            </p:cNvSpPr>
            <p:nvPr/>
          </p:nvSpPr>
          <p:spPr bwMode="auto">
            <a:xfrm>
              <a:off x="6245226" y="5140325"/>
              <a:ext cx="628650" cy="163513"/>
            </a:xfrm>
            <a:custGeom>
              <a:avLst/>
              <a:gdLst>
                <a:gd name="T0" fmla="*/ 40 w 1582"/>
                <a:gd name="T1" fmla="*/ 414 h 414"/>
                <a:gd name="T2" fmla="*/ 40 w 1582"/>
                <a:gd name="T3" fmla="*/ 414 h 414"/>
                <a:gd name="T4" fmla="*/ 29 w 1582"/>
                <a:gd name="T5" fmla="*/ 413 h 414"/>
                <a:gd name="T6" fmla="*/ 19 w 1582"/>
                <a:gd name="T7" fmla="*/ 410 h 414"/>
                <a:gd name="T8" fmla="*/ 12 w 1582"/>
                <a:gd name="T9" fmla="*/ 406 h 414"/>
                <a:gd name="T10" fmla="*/ 6 w 1582"/>
                <a:gd name="T11" fmla="*/ 399 h 414"/>
                <a:gd name="T12" fmla="*/ 6 w 1582"/>
                <a:gd name="T13" fmla="*/ 399 h 414"/>
                <a:gd name="T14" fmla="*/ 2 w 1582"/>
                <a:gd name="T15" fmla="*/ 392 h 414"/>
                <a:gd name="T16" fmla="*/ 0 w 1582"/>
                <a:gd name="T17" fmla="*/ 382 h 414"/>
                <a:gd name="T18" fmla="*/ 0 w 1582"/>
                <a:gd name="T19" fmla="*/ 373 h 414"/>
                <a:gd name="T20" fmla="*/ 2 w 1582"/>
                <a:gd name="T21" fmla="*/ 362 h 414"/>
                <a:gd name="T22" fmla="*/ 97 w 1582"/>
                <a:gd name="T23" fmla="*/ 60 h 414"/>
                <a:gd name="T24" fmla="*/ 97 w 1582"/>
                <a:gd name="T25" fmla="*/ 60 h 414"/>
                <a:gd name="T26" fmla="*/ 101 w 1582"/>
                <a:gd name="T27" fmla="*/ 48 h 414"/>
                <a:gd name="T28" fmla="*/ 109 w 1582"/>
                <a:gd name="T29" fmla="*/ 37 h 414"/>
                <a:gd name="T30" fmla="*/ 117 w 1582"/>
                <a:gd name="T31" fmla="*/ 27 h 414"/>
                <a:gd name="T32" fmla="*/ 128 w 1582"/>
                <a:gd name="T33" fmla="*/ 17 h 414"/>
                <a:gd name="T34" fmla="*/ 140 w 1582"/>
                <a:gd name="T35" fmla="*/ 11 h 414"/>
                <a:gd name="T36" fmla="*/ 152 w 1582"/>
                <a:gd name="T37" fmla="*/ 4 h 414"/>
                <a:gd name="T38" fmla="*/ 165 w 1582"/>
                <a:gd name="T39" fmla="*/ 1 h 414"/>
                <a:gd name="T40" fmla="*/ 178 w 1582"/>
                <a:gd name="T41" fmla="*/ 0 h 414"/>
                <a:gd name="T42" fmla="*/ 1403 w 1582"/>
                <a:gd name="T43" fmla="*/ 0 h 414"/>
                <a:gd name="T44" fmla="*/ 1403 w 1582"/>
                <a:gd name="T45" fmla="*/ 0 h 414"/>
                <a:gd name="T46" fmla="*/ 1416 w 1582"/>
                <a:gd name="T47" fmla="*/ 1 h 414"/>
                <a:gd name="T48" fmla="*/ 1429 w 1582"/>
                <a:gd name="T49" fmla="*/ 4 h 414"/>
                <a:gd name="T50" fmla="*/ 1441 w 1582"/>
                <a:gd name="T51" fmla="*/ 11 h 414"/>
                <a:gd name="T52" fmla="*/ 1453 w 1582"/>
                <a:gd name="T53" fmla="*/ 17 h 414"/>
                <a:gd name="T54" fmla="*/ 1464 w 1582"/>
                <a:gd name="T55" fmla="*/ 27 h 414"/>
                <a:gd name="T56" fmla="*/ 1473 w 1582"/>
                <a:gd name="T57" fmla="*/ 37 h 414"/>
                <a:gd name="T58" fmla="*/ 1481 w 1582"/>
                <a:gd name="T59" fmla="*/ 48 h 414"/>
                <a:gd name="T60" fmla="*/ 1485 w 1582"/>
                <a:gd name="T61" fmla="*/ 60 h 414"/>
                <a:gd name="T62" fmla="*/ 1580 w 1582"/>
                <a:gd name="T63" fmla="*/ 362 h 414"/>
                <a:gd name="T64" fmla="*/ 1580 w 1582"/>
                <a:gd name="T65" fmla="*/ 362 h 414"/>
                <a:gd name="T66" fmla="*/ 1582 w 1582"/>
                <a:gd name="T67" fmla="*/ 373 h 414"/>
                <a:gd name="T68" fmla="*/ 1582 w 1582"/>
                <a:gd name="T69" fmla="*/ 382 h 414"/>
                <a:gd name="T70" fmla="*/ 1580 w 1582"/>
                <a:gd name="T71" fmla="*/ 392 h 414"/>
                <a:gd name="T72" fmla="*/ 1575 w 1582"/>
                <a:gd name="T73" fmla="*/ 399 h 414"/>
                <a:gd name="T74" fmla="*/ 1575 w 1582"/>
                <a:gd name="T75" fmla="*/ 399 h 414"/>
                <a:gd name="T76" fmla="*/ 1569 w 1582"/>
                <a:gd name="T77" fmla="*/ 406 h 414"/>
                <a:gd name="T78" fmla="*/ 1561 w 1582"/>
                <a:gd name="T79" fmla="*/ 410 h 414"/>
                <a:gd name="T80" fmla="*/ 1552 w 1582"/>
                <a:gd name="T81" fmla="*/ 413 h 414"/>
                <a:gd name="T82" fmla="*/ 1542 w 1582"/>
                <a:gd name="T83" fmla="*/ 414 h 414"/>
                <a:gd name="T84" fmla="*/ 40 w 1582"/>
                <a:gd name="T85"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2" h="414">
                  <a:moveTo>
                    <a:pt x="40" y="414"/>
                  </a:moveTo>
                  <a:lnTo>
                    <a:pt x="40" y="414"/>
                  </a:lnTo>
                  <a:lnTo>
                    <a:pt x="29" y="413"/>
                  </a:lnTo>
                  <a:lnTo>
                    <a:pt x="19" y="410"/>
                  </a:lnTo>
                  <a:lnTo>
                    <a:pt x="12" y="406"/>
                  </a:lnTo>
                  <a:lnTo>
                    <a:pt x="6" y="399"/>
                  </a:lnTo>
                  <a:lnTo>
                    <a:pt x="6" y="399"/>
                  </a:lnTo>
                  <a:lnTo>
                    <a:pt x="2" y="392"/>
                  </a:lnTo>
                  <a:lnTo>
                    <a:pt x="0" y="382"/>
                  </a:lnTo>
                  <a:lnTo>
                    <a:pt x="0" y="373"/>
                  </a:lnTo>
                  <a:lnTo>
                    <a:pt x="2" y="362"/>
                  </a:lnTo>
                  <a:lnTo>
                    <a:pt x="97" y="60"/>
                  </a:lnTo>
                  <a:lnTo>
                    <a:pt x="97" y="60"/>
                  </a:lnTo>
                  <a:lnTo>
                    <a:pt x="101" y="48"/>
                  </a:lnTo>
                  <a:lnTo>
                    <a:pt x="109" y="37"/>
                  </a:lnTo>
                  <a:lnTo>
                    <a:pt x="117" y="27"/>
                  </a:lnTo>
                  <a:lnTo>
                    <a:pt x="128" y="17"/>
                  </a:lnTo>
                  <a:lnTo>
                    <a:pt x="140" y="11"/>
                  </a:lnTo>
                  <a:lnTo>
                    <a:pt x="152" y="4"/>
                  </a:lnTo>
                  <a:lnTo>
                    <a:pt x="165" y="1"/>
                  </a:lnTo>
                  <a:lnTo>
                    <a:pt x="178" y="0"/>
                  </a:lnTo>
                  <a:lnTo>
                    <a:pt x="1403" y="0"/>
                  </a:lnTo>
                  <a:lnTo>
                    <a:pt x="1403" y="0"/>
                  </a:lnTo>
                  <a:lnTo>
                    <a:pt x="1416" y="1"/>
                  </a:lnTo>
                  <a:lnTo>
                    <a:pt x="1429" y="4"/>
                  </a:lnTo>
                  <a:lnTo>
                    <a:pt x="1441" y="11"/>
                  </a:lnTo>
                  <a:lnTo>
                    <a:pt x="1453" y="17"/>
                  </a:lnTo>
                  <a:lnTo>
                    <a:pt x="1464" y="27"/>
                  </a:lnTo>
                  <a:lnTo>
                    <a:pt x="1473" y="37"/>
                  </a:lnTo>
                  <a:lnTo>
                    <a:pt x="1481" y="48"/>
                  </a:lnTo>
                  <a:lnTo>
                    <a:pt x="1485" y="60"/>
                  </a:lnTo>
                  <a:lnTo>
                    <a:pt x="1580" y="362"/>
                  </a:lnTo>
                  <a:lnTo>
                    <a:pt x="1580" y="362"/>
                  </a:lnTo>
                  <a:lnTo>
                    <a:pt x="1582" y="373"/>
                  </a:lnTo>
                  <a:lnTo>
                    <a:pt x="1582" y="382"/>
                  </a:lnTo>
                  <a:lnTo>
                    <a:pt x="1580" y="392"/>
                  </a:lnTo>
                  <a:lnTo>
                    <a:pt x="1575" y="399"/>
                  </a:lnTo>
                  <a:lnTo>
                    <a:pt x="1575" y="399"/>
                  </a:lnTo>
                  <a:lnTo>
                    <a:pt x="1569" y="406"/>
                  </a:lnTo>
                  <a:lnTo>
                    <a:pt x="1561" y="410"/>
                  </a:lnTo>
                  <a:lnTo>
                    <a:pt x="1552" y="413"/>
                  </a:lnTo>
                  <a:lnTo>
                    <a:pt x="1542" y="414"/>
                  </a:lnTo>
                  <a:lnTo>
                    <a:pt x="40" y="414"/>
                  </a:lnTo>
                  <a:close/>
                </a:path>
              </a:pathLst>
            </a:custGeom>
            <a:noFill/>
            <a:ln w="3175">
              <a:solidFill>
                <a:srgbClr val="009FE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02" name="Freeform 53">
              <a:extLst>
                <a:ext uri="{FF2B5EF4-FFF2-40B4-BE49-F238E27FC236}">
                  <a16:creationId xmlns:a16="http://schemas.microsoft.com/office/drawing/2014/main" id="{6AEA5998-E161-9E48-8623-437065FA635B}"/>
                </a:ext>
              </a:extLst>
            </p:cNvPr>
            <p:cNvSpPr>
              <a:spLocks/>
            </p:cNvSpPr>
            <p:nvPr/>
          </p:nvSpPr>
          <p:spPr bwMode="auto">
            <a:xfrm>
              <a:off x="6323013" y="4827588"/>
              <a:ext cx="471488" cy="276225"/>
            </a:xfrm>
            <a:custGeom>
              <a:avLst/>
              <a:gdLst>
                <a:gd name="T0" fmla="*/ 22 w 1188"/>
                <a:gd name="T1" fmla="*/ 696 h 696"/>
                <a:gd name="T2" fmla="*/ 22 w 1188"/>
                <a:gd name="T3" fmla="*/ 696 h 696"/>
                <a:gd name="T4" fmla="*/ 17 w 1188"/>
                <a:gd name="T5" fmla="*/ 696 h 696"/>
                <a:gd name="T6" fmla="*/ 14 w 1188"/>
                <a:gd name="T7" fmla="*/ 695 h 696"/>
                <a:gd name="T8" fmla="*/ 10 w 1188"/>
                <a:gd name="T9" fmla="*/ 693 h 696"/>
                <a:gd name="T10" fmla="*/ 6 w 1188"/>
                <a:gd name="T11" fmla="*/ 690 h 696"/>
                <a:gd name="T12" fmla="*/ 4 w 1188"/>
                <a:gd name="T13" fmla="*/ 687 h 696"/>
                <a:gd name="T14" fmla="*/ 2 w 1188"/>
                <a:gd name="T15" fmla="*/ 683 h 696"/>
                <a:gd name="T16" fmla="*/ 0 w 1188"/>
                <a:gd name="T17" fmla="*/ 679 h 696"/>
                <a:gd name="T18" fmla="*/ 0 w 1188"/>
                <a:gd name="T19" fmla="*/ 675 h 696"/>
                <a:gd name="T20" fmla="*/ 0 w 1188"/>
                <a:gd name="T21" fmla="*/ 22 h 696"/>
                <a:gd name="T22" fmla="*/ 0 w 1188"/>
                <a:gd name="T23" fmla="*/ 22 h 696"/>
                <a:gd name="T24" fmla="*/ 0 w 1188"/>
                <a:gd name="T25" fmla="*/ 17 h 696"/>
                <a:gd name="T26" fmla="*/ 2 w 1188"/>
                <a:gd name="T27" fmla="*/ 13 h 696"/>
                <a:gd name="T28" fmla="*/ 4 w 1188"/>
                <a:gd name="T29" fmla="*/ 10 h 696"/>
                <a:gd name="T30" fmla="*/ 6 w 1188"/>
                <a:gd name="T31" fmla="*/ 6 h 696"/>
                <a:gd name="T32" fmla="*/ 10 w 1188"/>
                <a:gd name="T33" fmla="*/ 3 h 696"/>
                <a:gd name="T34" fmla="*/ 14 w 1188"/>
                <a:gd name="T35" fmla="*/ 1 h 696"/>
                <a:gd name="T36" fmla="*/ 17 w 1188"/>
                <a:gd name="T37" fmla="*/ 0 h 696"/>
                <a:gd name="T38" fmla="*/ 22 w 1188"/>
                <a:gd name="T39" fmla="*/ 0 h 696"/>
                <a:gd name="T40" fmla="*/ 1165 w 1188"/>
                <a:gd name="T41" fmla="*/ 0 h 696"/>
                <a:gd name="T42" fmla="*/ 1165 w 1188"/>
                <a:gd name="T43" fmla="*/ 0 h 696"/>
                <a:gd name="T44" fmla="*/ 1169 w 1188"/>
                <a:gd name="T45" fmla="*/ 0 h 696"/>
                <a:gd name="T46" fmla="*/ 1174 w 1188"/>
                <a:gd name="T47" fmla="*/ 1 h 696"/>
                <a:gd name="T48" fmla="*/ 1178 w 1188"/>
                <a:gd name="T49" fmla="*/ 3 h 696"/>
                <a:gd name="T50" fmla="*/ 1181 w 1188"/>
                <a:gd name="T51" fmla="*/ 6 h 696"/>
                <a:gd name="T52" fmla="*/ 1183 w 1188"/>
                <a:gd name="T53" fmla="*/ 10 h 696"/>
                <a:gd name="T54" fmla="*/ 1186 w 1188"/>
                <a:gd name="T55" fmla="*/ 13 h 696"/>
                <a:gd name="T56" fmla="*/ 1187 w 1188"/>
                <a:gd name="T57" fmla="*/ 17 h 696"/>
                <a:gd name="T58" fmla="*/ 1188 w 1188"/>
                <a:gd name="T59" fmla="*/ 22 h 696"/>
                <a:gd name="T60" fmla="*/ 1188 w 1188"/>
                <a:gd name="T61" fmla="*/ 675 h 696"/>
                <a:gd name="T62" fmla="*/ 1188 w 1188"/>
                <a:gd name="T63" fmla="*/ 675 h 696"/>
                <a:gd name="T64" fmla="*/ 1187 w 1188"/>
                <a:gd name="T65" fmla="*/ 679 h 696"/>
                <a:gd name="T66" fmla="*/ 1186 w 1188"/>
                <a:gd name="T67" fmla="*/ 683 h 696"/>
                <a:gd name="T68" fmla="*/ 1183 w 1188"/>
                <a:gd name="T69" fmla="*/ 687 h 696"/>
                <a:gd name="T70" fmla="*/ 1181 w 1188"/>
                <a:gd name="T71" fmla="*/ 690 h 696"/>
                <a:gd name="T72" fmla="*/ 1178 w 1188"/>
                <a:gd name="T73" fmla="*/ 693 h 696"/>
                <a:gd name="T74" fmla="*/ 1174 w 1188"/>
                <a:gd name="T75" fmla="*/ 695 h 696"/>
                <a:gd name="T76" fmla="*/ 1169 w 1188"/>
                <a:gd name="T77" fmla="*/ 696 h 696"/>
                <a:gd name="T78" fmla="*/ 1165 w 1188"/>
                <a:gd name="T79" fmla="*/ 696 h 696"/>
                <a:gd name="T80" fmla="*/ 22 w 1188"/>
                <a:gd name="T81" fmla="*/ 69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8" h="696">
                  <a:moveTo>
                    <a:pt x="22" y="696"/>
                  </a:moveTo>
                  <a:lnTo>
                    <a:pt x="22" y="696"/>
                  </a:lnTo>
                  <a:lnTo>
                    <a:pt x="17" y="696"/>
                  </a:lnTo>
                  <a:lnTo>
                    <a:pt x="14" y="695"/>
                  </a:lnTo>
                  <a:lnTo>
                    <a:pt x="10" y="693"/>
                  </a:lnTo>
                  <a:lnTo>
                    <a:pt x="6" y="690"/>
                  </a:lnTo>
                  <a:lnTo>
                    <a:pt x="4" y="687"/>
                  </a:lnTo>
                  <a:lnTo>
                    <a:pt x="2" y="683"/>
                  </a:lnTo>
                  <a:lnTo>
                    <a:pt x="0" y="679"/>
                  </a:lnTo>
                  <a:lnTo>
                    <a:pt x="0" y="675"/>
                  </a:lnTo>
                  <a:lnTo>
                    <a:pt x="0" y="22"/>
                  </a:lnTo>
                  <a:lnTo>
                    <a:pt x="0" y="22"/>
                  </a:lnTo>
                  <a:lnTo>
                    <a:pt x="0" y="17"/>
                  </a:lnTo>
                  <a:lnTo>
                    <a:pt x="2" y="13"/>
                  </a:lnTo>
                  <a:lnTo>
                    <a:pt x="4" y="10"/>
                  </a:lnTo>
                  <a:lnTo>
                    <a:pt x="6" y="6"/>
                  </a:lnTo>
                  <a:lnTo>
                    <a:pt x="10" y="3"/>
                  </a:lnTo>
                  <a:lnTo>
                    <a:pt x="14" y="1"/>
                  </a:lnTo>
                  <a:lnTo>
                    <a:pt x="17" y="0"/>
                  </a:lnTo>
                  <a:lnTo>
                    <a:pt x="22" y="0"/>
                  </a:lnTo>
                  <a:lnTo>
                    <a:pt x="1165" y="0"/>
                  </a:lnTo>
                  <a:lnTo>
                    <a:pt x="1165" y="0"/>
                  </a:lnTo>
                  <a:lnTo>
                    <a:pt x="1169" y="0"/>
                  </a:lnTo>
                  <a:lnTo>
                    <a:pt x="1174" y="1"/>
                  </a:lnTo>
                  <a:lnTo>
                    <a:pt x="1178" y="3"/>
                  </a:lnTo>
                  <a:lnTo>
                    <a:pt x="1181" y="6"/>
                  </a:lnTo>
                  <a:lnTo>
                    <a:pt x="1183" y="10"/>
                  </a:lnTo>
                  <a:lnTo>
                    <a:pt x="1186" y="13"/>
                  </a:lnTo>
                  <a:lnTo>
                    <a:pt x="1187" y="17"/>
                  </a:lnTo>
                  <a:lnTo>
                    <a:pt x="1188" y="22"/>
                  </a:lnTo>
                  <a:lnTo>
                    <a:pt x="1188" y="675"/>
                  </a:lnTo>
                  <a:lnTo>
                    <a:pt x="1188" y="675"/>
                  </a:lnTo>
                  <a:lnTo>
                    <a:pt x="1187" y="679"/>
                  </a:lnTo>
                  <a:lnTo>
                    <a:pt x="1186" y="683"/>
                  </a:lnTo>
                  <a:lnTo>
                    <a:pt x="1183" y="687"/>
                  </a:lnTo>
                  <a:lnTo>
                    <a:pt x="1181" y="690"/>
                  </a:lnTo>
                  <a:lnTo>
                    <a:pt x="1178" y="693"/>
                  </a:lnTo>
                  <a:lnTo>
                    <a:pt x="1174" y="695"/>
                  </a:lnTo>
                  <a:lnTo>
                    <a:pt x="1169" y="696"/>
                  </a:lnTo>
                  <a:lnTo>
                    <a:pt x="1165" y="696"/>
                  </a:lnTo>
                  <a:lnTo>
                    <a:pt x="22" y="696"/>
                  </a:lnTo>
                  <a:close/>
                </a:path>
              </a:pathLst>
            </a:custGeom>
            <a:noFill/>
            <a:ln w="3175">
              <a:solidFill>
                <a:srgbClr val="009FE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03" name="Freeform 54">
              <a:extLst>
                <a:ext uri="{FF2B5EF4-FFF2-40B4-BE49-F238E27FC236}">
                  <a16:creationId xmlns:a16="http://schemas.microsoft.com/office/drawing/2014/main" id="{B045BF30-F377-4342-8BCD-A9D30DF6A948}"/>
                </a:ext>
              </a:extLst>
            </p:cNvPr>
            <p:cNvSpPr>
              <a:spLocks/>
            </p:cNvSpPr>
            <p:nvPr/>
          </p:nvSpPr>
          <p:spPr bwMode="auto">
            <a:xfrm>
              <a:off x="6492876" y="5218113"/>
              <a:ext cx="131763" cy="39688"/>
            </a:xfrm>
            <a:custGeom>
              <a:avLst/>
              <a:gdLst>
                <a:gd name="T0" fmla="*/ 0 w 332"/>
                <a:gd name="T1" fmla="*/ 99 h 99"/>
                <a:gd name="T2" fmla="*/ 20 w 332"/>
                <a:gd name="T3" fmla="*/ 0 h 99"/>
                <a:gd name="T4" fmla="*/ 311 w 332"/>
                <a:gd name="T5" fmla="*/ 0 h 99"/>
                <a:gd name="T6" fmla="*/ 332 w 332"/>
                <a:gd name="T7" fmla="*/ 99 h 99"/>
                <a:gd name="T8" fmla="*/ 0 w 332"/>
                <a:gd name="T9" fmla="*/ 99 h 99"/>
              </a:gdLst>
              <a:ahLst/>
              <a:cxnLst>
                <a:cxn ang="0">
                  <a:pos x="T0" y="T1"/>
                </a:cxn>
                <a:cxn ang="0">
                  <a:pos x="T2" y="T3"/>
                </a:cxn>
                <a:cxn ang="0">
                  <a:pos x="T4" y="T5"/>
                </a:cxn>
                <a:cxn ang="0">
                  <a:pos x="T6" y="T7"/>
                </a:cxn>
                <a:cxn ang="0">
                  <a:pos x="T8" y="T9"/>
                </a:cxn>
              </a:cxnLst>
              <a:rect l="0" t="0" r="r" b="b"/>
              <a:pathLst>
                <a:path w="332" h="99">
                  <a:moveTo>
                    <a:pt x="0" y="99"/>
                  </a:moveTo>
                  <a:lnTo>
                    <a:pt x="20" y="0"/>
                  </a:lnTo>
                  <a:lnTo>
                    <a:pt x="311" y="0"/>
                  </a:lnTo>
                  <a:lnTo>
                    <a:pt x="332" y="99"/>
                  </a:lnTo>
                  <a:lnTo>
                    <a:pt x="0" y="99"/>
                  </a:lnTo>
                  <a:close/>
                </a:path>
              </a:pathLst>
            </a:custGeom>
            <a:noFill/>
            <a:ln w="3175">
              <a:solidFill>
                <a:srgbClr val="009FE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04" name="Line 55">
              <a:extLst>
                <a:ext uri="{FF2B5EF4-FFF2-40B4-BE49-F238E27FC236}">
                  <a16:creationId xmlns:a16="http://schemas.microsoft.com/office/drawing/2014/main" id="{389A8C0F-4B59-404B-BB05-954E9E531450}"/>
                </a:ext>
              </a:extLst>
            </p:cNvPr>
            <p:cNvSpPr>
              <a:spLocks noChangeShapeType="1"/>
            </p:cNvSpPr>
            <p:nvPr/>
          </p:nvSpPr>
          <p:spPr bwMode="auto">
            <a:xfrm>
              <a:off x="6535738" y="5281613"/>
              <a:ext cx="50800" cy="0"/>
            </a:xfrm>
            <a:prstGeom prst="line">
              <a:avLst/>
            </a:prstGeom>
            <a:noFill/>
            <a:ln w="3175">
              <a:solidFill>
                <a:srgbClr val="009FE8"/>
              </a:solidFill>
              <a:prstDash val="solid"/>
              <a:round/>
              <a:headEnd/>
              <a:tailEnd/>
            </a:ln>
            <a:extLst>
              <a:ext uri="{909E8E84-426E-40DD-AFC4-6F175D3DCCD1}">
                <a14:hiddenFill xmlns:a14="http://schemas.microsoft.com/office/drawing/2010/main">
                  <a:no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105" name="グループ化 104">
            <a:extLst>
              <a:ext uri="{FF2B5EF4-FFF2-40B4-BE49-F238E27FC236}">
                <a16:creationId xmlns:a16="http://schemas.microsoft.com/office/drawing/2014/main" id="{EF916C03-BE8A-2A45-B3B7-63855568F697}"/>
              </a:ext>
            </a:extLst>
          </p:cNvPr>
          <p:cNvGrpSpPr/>
          <p:nvPr/>
        </p:nvGrpSpPr>
        <p:grpSpPr>
          <a:xfrm>
            <a:off x="2337901" y="3861167"/>
            <a:ext cx="168009" cy="266959"/>
            <a:chOff x="379413" y="4686300"/>
            <a:chExt cx="450850" cy="663575"/>
          </a:xfrm>
        </p:grpSpPr>
        <p:sp>
          <p:nvSpPr>
            <p:cNvPr id="106"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07"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108" name="グループ化 107">
            <a:extLst>
              <a:ext uri="{FF2B5EF4-FFF2-40B4-BE49-F238E27FC236}">
                <a16:creationId xmlns:a16="http://schemas.microsoft.com/office/drawing/2014/main" id="{EF916C03-BE8A-2A45-B3B7-63855568F697}"/>
              </a:ext>
            </a:extLst>
          </p:cNvPr>
          <p:cNvGrpSpPr/>
          <p:nvPr/>
        </p:nvGrpSpPr>
        <p:grpSpPr>
          <a:xfrm>
            <a:off x="2380430" y="2426069"/>
            <a:ext cx="168009" cy="266959"/>
            <a:chOff x="379413" y="4686300"/>
            <a:chExt cx="450850" cy="663575"/>
          </a:xfrm>
        </p:grpSpPr>
        <p:sp>
          <p:nvSpPr>
            <p:cNvPr id="109"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110"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EF916C03-BE8A-2A45-B3B7-63855568F697}"/>
              </a:ext>
            </a:extLst>
          </p:cNvPr>
          <p:cNvGrpSpPr/>
          <p:nvPr/>
        </p:nvGrpSpPr>
        <p:grpSpPr>
          <a:xfrm>
            <a:off x="4772445" y="2406018"/>
            <a:ext cx="168009" cy="266959"/>
            <a:chOff x="379413" y="4686300"/>
            <a:chExt cx="450850" cy="663575"/>
          </a:xfrm>
        </p:grpSpPr>
        <p:sp>
          <p:nvSpPr>
            <p:cNvPr id="112"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113"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114" name="グループ化 113">
            <a:extLst>
              <a:ext uri="{FF2B5EF4-FFF2-40B4-BE49-F238E27FC236}">
                <a16:creationId xmlns:a16="http://schemas.microsoft.com/office/drawing/2014/main" id="{EF916C03-BE8A-2A45-B3B7-63855568F697}"/>
              </a:ext>
            </a:extLst>
          </p:cNvPr>
          <p:cNvGrpSpPr/>
          <p:nvPr/>
        </p:nvGrpSpPr>
        <p:grpSpPr>
          <a:xfrm>
            <a:off x="7462832" y="2426886"/>
            <a:ext cx="168009" cy="266959"/>
            <a:chOff x="379413" y="4686300"/>
            <a:chExt cx="450850" cy="663575"/>
          </a:xfrm>
        </p:grpSpPr>
        <p:sp>
          <p:nvSpPr>
            <p:cNvPr id="115"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116"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sp>
        <p:nvSpPr>
          <p:cNvPr id="117" name="テキスト ボックス 116"/>
          <p:cNvSpPr txBox="1"/>
          <p:nvPr/>
        </p:nvSpPr>
        <p:spPr>
          <a:xfrm>
            <a:off x="5442799" y="4362004"/>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料金計算</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8" name="グループ化 117">
            <a:extLst>
              <a:ext uri="{FF2B5EF4-FFF2-40B4-BE49-F238E27FC236}">
                <a16:creationId xmlns:a16="http://schemas.microsoft.com/office/drawing/2014/main" id="{EF916C03-BE8A-2A45-B3B7-63855568F697}"/>
              </a:ext>
            </a:extLst>
          </p:cNvPr>
          <p:cNvGrpSpPr/>
          <p:nvPr/>
        </p:nvGrpSpPr>
        <p:grpSpPr>
          <a:xfrm>
            <a:off x="5672009" y="4081825"/>
            <a:ext cx="168009" cy="266959"/>
            <a:chOff x="379413" y="4686300"/>
            <a:chExt cx="450850" cy="663575"/>
          </a:xfrm>
        </p:grpSpPr>
        <p:sp>
          <p:nvSpPr>
            <p:cNvPr id="119"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120"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sp>
        <p:nvSpPr>
          <p:cNvPr id="121" name="正方形/長方形 120"/>
          <p:cNvSpPr/>
          <p:nvPr/>
        </p:nvSpPr>
        <p:spPr>
          <a:xfrm>
            <a:off x="5640202" y="3835307"/>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7</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122" name="右矢印 121"/>
          <p:cNvSpPr/>
          <p:nvPr/>
        </p:nvSpPr>
        <p:spPr>
          <a:xfrm rot="10800000">
            <a:off x="4619780" y="4052863"/>
            <a:ext cx="978760"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123" name="正方形/長方形 122"/>
          <p:cNvSpPr/>
          <p:nvPr/>
        </p:nvSpPr>
        <p:spPr>
          <a:xfrm>
            <a:off x="283515" y="1067274"/>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顧客</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申込情報登録は、顧客向け</a:t>
            </a:r>
            <a:r>
              <a:rPr lang="en-US" altLang="ja-JP" sz="1477" dirty="0">
                <a:solidFill>
                  <a:prstClr val="black"/>
                </a:solidFill>
                <a:latin typeface="Meiryo UI" panose="020B0604030504040204" pitchFamily="50" charset="-128"/>
                <a:ea typeface="Meiryo UI" panose="020B0604030504040204" pitchFamily="50" charset="-128"/>
              </a:rPr>
              <a:t>UI</a:t>
            </a:r>
            <a:r>
              <a:rPr lang="ja-JP" altLang="en-US" sz="1477" dirty="0">
                <a:solidFill>
                  <a:prstClr val="black"/>
                </a:solidFill>
                <a:latin typeface="Meiryo UI" panose="020B0604030504040204" pitchFamily="50" charset="-128"/>
                <a:ea typeface="Meiryo UI" panose="020B0604030504040204" pitchFamily="50" charset="-128"/>
              </a:rPr>
              <a:t>からのセルフ申込と、卸先側画面からの投入にて実現が可能です。</a:t>
            </a:r>
          </a:p>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顧客</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申込情報を登録すると、卸元側画面にて確認が可能です。</a:t>
            </a:r>
            <a:br>
              <a:rPr lang="en-US" altLang="ja-JP" sz="1477" dirty="0">
                <a:solidFill>
                  <a:prstClr val="black"/>
                </a:solidFill>
                <a:latin typeface="Meiryo UI" panose="020B0604030504040204" pitchFamily="50" charset="-128"/>
                <a:ea typeface="Meiryo UI" panose="020B0604030504040204" pitchFamily="50" charset="-128"/>
              </a:rPr>
            </a:br>
            <a:r>
              <a:rPr lang="ja-JP" altLang="en-US" sz="1477" dirty="0">
                <a:solidFill>
                  <a:prstClr val="black"/>
                </a:solidFill>
                <a:latin typeface="Meiryo UI" panose="020B0604030504040204" pitchFamily="50" charset="-128"/>
                <a:ea typeface="Meiryo UI" panose="020B0604030504040204" pitchFamily="50" charset="-128"/>
              </a:rPr>
              <a:t>（卸先側画面に表示される情報から絞られた一部情報のみ表示）</a:t>
            </a:r>
          </a:p>
        </p:txBody>
      </p:sp>
      <p:sp>
        <p:nvSpPr>
          <p:cNvPr id="3" name="正方形/長方形 2"/>
          <p:cNvSpPr/>
          <p:nvPr/>
        </p:nvSpPr>
        <p:spPr>
          <a:xfrm>
            <a:off x="1082122" y="6170486"/>
            <a:ext cx="6585457" cy="276999"/>
          </a:xfrm>
          <a:prstGeom prst="rect">
            <a:avLst/>
          </a:prstGeom>
        </p:spPr>
        <p:txBody>
          <a:bodyPr wrap="none">
            <a:spAutoFit/>
          </a:bodyPr>
          <a:lstStyle/>
          <a:p>
            <a:pPr algn="l"/>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 : Billing</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機能を利用するためには、</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Billing</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と合わせたワンストップソリューションの契約が必要となります</a:t>
            </a:r>
            <a:endParaRPr lang="ja-JP" altLang="en-US" sz="1200" dirty="0"/>
          </a:p>
        </p:txBody>
      </p:sp>
    </p:spTree>
    <p:extLst>
      <p:ext uri="{BB962C8B-B14F-4D97-AF65-F5344CB8AC3E}">
        <p14:creationId xmlns:p14="http://schemas.microsoft.com/office/powerpoint/2010/main" val="115858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lnSpc>
                <a:spcPct val="110000"/>
              </a:lnSpc>
              <a:defRPr/>
            </a:pPr>
            <a:r>
              <a:rPr lang="ja-JP" altLang="en-US" sz="2800" dirty="0">
                <a:latin typeface="+mj-lt"/>
              </a:rPr>
              <a:t>クラウド型フルフィルメントサービスで提供する業務</a:t>
            </a:r>
            <a:endParaRPr lang="en-US" altLang="ja-JP" sz="2800" dirty="0">
              <a:latin typeface="+mj-lt"/>
            </a:endParaRPr>
          </a:p>
        </p:txBody>
      </p:sp>
      <p:sp>
        <p:nvSpPr>
          <p:cNvPr id="31" name="テキスト プレースホルダー 1"/>
          <p:cNvSpPr txBox="1">
            <a:spLocks/>
          </p:cNvSpPr>
          <p:nvPr/>
        </p:nvSpPr>
        <p:spPr>
          <a:xfrm>
            <a:off x="113172" y="1113317"/>
            <a:ext cx="8971596" cy="565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201" tIns="42201" rIns="42201" bIns="42201">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0" indent="0" defTabSz="844083">
              <a:spcBef>
                <a:spcPts val="923"/>
              </a:spcBef>
              <a:buSzTx/>
              <a:buNone/>
              <a:defRPr sz="2400"/>
            </a:pPr>
            <a:r>
              <a:rPr kumimoji="0" lang="ja-JP" altLang="en-US" sz="2215" kern="0" dirty="0">
                <a:solidFill>
                  <a:schemeClr val="tx1"/>
                </a:solidFill>
                <a:latin typeface="Meiryo UI" panose="020B0604030504040204" pitchFamily="50" charset="-128"/>
                <a:ea typeface="Meiryo UI" panose="020B0604030504040204" pitchFamily="50" charset="-128"/>
                <a:cs typeface="Calibri"/>
              </a:rPr>
              <a:t>簡単に提供する業務を分けると</a:t>
            </a:r>
            <a:r>
              <a:rPr kumimoji="0" lang="en-US" altLang="ja-JP" sz="2215" kern="0" dirty="0">
                <a:solidFill>
                  <a:schemeClr val="tx1"/>
                </a:solidFill>
                <a:latin typeface="Meiryo UI" panose="020B0604030504040204" pitchFamily="50" charset="-128"/>
                <a:ea typeface="Meiryo UI" panose="020B0604030504040204" pitchFamily="50" charset="-128"/>
                <a:cs typeface="Calibri"/>
              </a:rPr>
              <a:t>5</a:t>
            </a:r>
            <a:r>
              <a:rPr kumimoji="0" lang="ja-JP" altLang="en-US" sz="2215" kern="0" dirty="0">
                <a:solidFill>
                  <a:schemeClr val="tx1"/>
                </a:solidFill>
                <a:latin typeface="Meiryo UI" panose="020B0604030504040204" pitchFamily="50" charset="-128"/>
                <a:ea typeface="Meiryo UI" panose="020B0604030504040204" pitchFamily="50" charset="-128"/>
                <a:cs typeface="Calibri"/>
              </a:rPr>
              <a:t>種に分かれ、これらの業務をサポートします。</a:t>
            </a:r>
          </a:p>
        </p:txBody>
      </p:sp>
      <p:sp>
        <p:nvSpPr>
          <p:cNvPr id="17" name="四角形"/>
          <p:cNvSpPr/>
          <p:nvPr/>
        </p:nvSpPr>
        <p:spPr>
          <a:xfrm>
            <a:off x="250357" y="4432302"/>
            <a:ext cx="1580054" cy="1089863"/>
          </a:xfrm>
          <a:prstGeom prst="rect">
            <a:avLst/>
          </a:prstGeom>
          <a:solidFill>
            <a:schemeClr val="accent5"/>
          </a:solidFill>
          <a:ln w="19050" cap="flat">
            <a:solidFill>
              <a:srgbClr val="1F4E79"/>
            </a:solidFill>
            <a:prstDash val="solid"/>
            <a:round/>
          </a:ln>
          <a:effectLst/>
        </p:spPr>
        <p:txBody>
          <a:bodyPr wrap="square" lIns="42201" tIns="42201" rIns="42201" bIns="42201" numCol="1" anchor="ctr">
            <a:noAutofit/>
          </a:bodyPr>
          <a:lstStyle/>
          <a:p>
            <a:pPr algn="ctr">
              <a:defRPr>
                <a:solidFill>
                  <a:srgbClr val="F5F5F5"/>
                </a:solidFill>
              </a:defRPr>
            </a:pPr>
            <a:r>
              <a:rPr lang="en-US" sz="1477" dirty="0">
                <a:latin typeface="Meiryo UI" panose="020B0604030504040204" pitchFamily="50" charset="-128"/>
                <a:ea typeface="Meiryo UI" panose="020B0604030504040204" pitchFamily="50" charset="-128"/>
              </a:rPr>
              <a:t>1.</a:t>
            </a:r>
            <a:r>
              <a:rPr lang="ja-JP" altLang="en-US" sz="1477" dirty="0">
                <a:latin typeface="Meiryo UI" panose="020B0604030504040204" pitchFamily="50" charset="-128"/>
                <a:ea typeface="Meiryo UI" panose="020B0604030504040204" pitchFamily="50" charset="-128"/>
              </a:rPr>
              <a:t>商品を事前に登録し</a:t>
            </a:r>
            <a:endParaRPr sz="1477" dirty="0">
              <a:latin typeface="Meiryo UI" panose="020B0604030504040204" pitchFamily="50" charset="-128"/>
              <a:ea typeface="Meiryo UI" panose="020B0604030504040204" pitchFamily="50" charset="-128"/>
            </a:endParaRPr>
          </a:p>
        </p:txBody>
      </p:sp>
      <p:sp>
        <p:nvSpPr>
          <p:cNvPr id="18" name="線"/>
          <p:cNvSpPr/>
          <p:nvPr/>
        </p:nvSpPr>
        <p:spPr>
          <a:xfrm flipH="1" flipV="1">
            <a:off x="1016128" y="2897547"/>
            <a:ext cx="5358" cy="1478344"/>
          </a:xfrm>
          <a:prstGeom prst="line">
            <a:avLst/>
          </a:prstGeom>
          <a:noFill/>
          <a:ln w="19050" cap="flat">
            <a:solidFill>
              <a:srgbClr val="1F4E79"/>
            </a:solidFill>
            <a:prstDash val="solid"/>
            <a:round/>
          </a:ln>
          <a:effectLst/>
        </p:spPr>
        <p:txBody>
          <a:bodyPr wrap="square" lIns="42201" tIns="42201" rIns="42201" bIns="42201" numCol="1" anchor="t">
            <a:noAutofit/>
          </a:bodyPr>
          <a:lstStyle/>
          <a:p>
            <a:endParaRPr sz="1662">
              <a:latin typeface="+mj-lt"/>
            </a:endParaRPr>
          </a:p>
        </p:txBody>
      </p:sp>
      <p:sp>
        <p:nvSpPr>
          <p:cNvPr id="39" name="シェブロン"/>
          <p:cNvSpPr/>
          <p:nvPr/>
        </p:nvSpPr>
        <p:spPr>
          <a:xfrm>
            <a:off x="252469" y="1857950"/>
            <a:ext cx="1881108" cy="997394"/>
          </a:xfrm>
          <a:prstGeom prst="chevron">
            <a:avLst>
              <a:gd name="adj" fmla="val 50000"/>
            </a:avLst>
          </a:prstGeom>
          <a:solidFill>
            <a:schemeClr val="accent5"/>
          </a:solidFill>
          <a:ln w="25400" cap="flat">
            <a:solidFill>
              <a:srgbClr val="F5F5F5"/>
            </a:solidFill>
            <a:prstDash val="solid"/>
            <a:round/>
          </a:ln>
          <a:effectLst/>
        </p:spPr>
        <p:txBody>
          <a:bodyPr wrap="square" lIns="42201" tIns="42201" rIns="42201" bIns="42201" numCol="1" anchor="ctr">
            <a:noAutofit/>
          </a:bodyPr>
          <a:lstStyle/>
          <a:p>
            <a:pPr algn="ctr" defTabSz="820636">
              <a:lnSpc>
                <a:spcPct val="90000"/>
              </a:lnSpc>
              <a:spcBef>
                <a:spcPts val="646"/>
              </a:spcBef>
              <a:defRPr sz="2000" b="1">
                <a:solidFill>
                  <a:srgbClr val="F5F5F5"/>
                </a:solidFill>
              </a:defRPr>
            </a:pPr>
            <a:endParaRPr sz="1846">
              <a:latin typeface="Meiryo UI" panose="020B0604030504040204" pitchFamily="50" charset="-128"/>
              <a:ea typeface="Meiryo UI" panose="020B0604030504040204" pitchFamily="50" charset="-128"/>
            </a:endParaRPr>
          </a:p>
        </p:txBody>
      </p:sp>
      <p:sp>
        <p:nvSpPr>
          <p:cNvPr id="40" name="Product"/>
          <p:cNvSpPr txBox="1"/>
          <p:nvPr/>
        </p:nvSpPr>
        <p:spPr>
          <a:xfrm>
            <a:off x="669439" y="2203964"/>
            <a:ext cx="1087918" cy="3053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618" tIns="24618" rIns="24618" bIns="24618" numCol="1" anchor="ctr">
            <a:spAutoFit/>
          </a:bodyPr>
          <a:lstStyle>
            <a:lvl1pPr algn="ctr" defTabSz="889000">
              <a:lnSpc>
                <a:spcPct val="90000"/>
              </a:lnSpc>
              <a:spcBef>
                <a:spcPts val="800"/>
              </a:spcBef>
              <a:defRPr sz="2000" b="1">
                <a:solidFill>
                  <a:srgbClr val="F5F5F5"/>
                </a:solidFill>
              </a:defRPr>
            </a:lvl1pPr>
          </a:lstStyle>
          <a:p>
            <a:r>
              <a:rPr lang="ja-JP" altLang="en-US" sz="1846" dirty="0">
                <a:solidFill>
                  <a:schemeClr val="tx1"/>
                </a:solidFill>
                <a:latin typeface="Meiryo UI" panose="020B0604030504040204" pitchFamily="50" charset="-128"/>
                <a:ea typeface="Meiryo UI" panose="020B0604030504040204" pitchFamily="50" charset="-128"/>
              </a:rPr>
              <a:t>商品管理</a:t>
            </a:r>
            <a:endParaRPr sz="1846" dirty="0">
              <a:solidFill>
                <a:schemeClr val="tx1"/>
              </a:solidFill>
              <a:latin typeface="Meiryo UI" panose="020B0604030504040204" pitchFamily="50" charset="-128"/>
              <a:ea typeface="Meiryo UI" panose="020B0604030504040204" pitchFamily="50" charset="-128"/>
            </a:endParaRPr>
          </a:p>
        </p:txBody>
      </p:sp>
      <p:sp>
        <p:nvSpPr>
          <p:cNvPr id="36" name="シェブロン"/>
          <p:cNvSpPr/>
          <p:nvPr/>
        </p:nvSpPr>
        <p:spPr>
          <a:xfrm>
            <a:off x="1945466" y="1857950"/>
            <a:ext cx="1881108" cy="997394"/>
          </a:xfrm>
          <a:prstGeom prst="chevron">
            <a:avLst>
              <a:gd name="adj" fmla="val 50000"/>
            </a:avLst>
          </a:prstGeom>
          <a:solidFill>
            <a:srgbClr val="54CCCD"/>
          </a:solidFill>
          <a:ln w="25400" cap="flat">
            <a:solidFill>
              <a:srgbClr val="F5F5F5"/>
            </a:solidFill>
            <a:prstDash val="solid"/>
            <a:round/>
          </a:ln>
          <a:effectLst/>
        </p:spPr>
        <p:txBody>
          <a:bodyPr wrap="square" lIns="42201" tIns="42201" rIns="42201" bIns="42201" numCol="1" anchor="ctr">
            <a:noAutofit/>
          </a:bodyPr>
          <a:lstStyle/>
          <a:p>
            <a:pPr algn="ctr" defTabSz="820636">
              <a:lnSpc>
                <a:spcPct val="90000"/>
              </a:lnSpc>
              <a:spcBef>
                <a:spcPts val="646"/>
              </a:spcBef>
              <a:defRPr sz="2000" b="1">
                <a:solidFill>
                  <a:srgbClr val="F5F5F5"/>
                </a:solidFill>
              </a:defRPr>
            </a:pPr>
            <a:endParaRPr sz="1846">
              <a:latin typeface="Meiryo UI" panose="020B0604030504040204" pitchFamily="50" charset="-128"/>
              <a:ea typeface="Meiryo UI" panose="020B0604030504040204" pitchFamily="50" charset="-128"/>
            </a:endParaRPr>
          </a:p>
        </p:txBody>
      </p:sp>
      <p:sp>
        <p:nvSpPr>
          <p:cNvPr id="37" name="Customers"/>
          <p:cNvSpPr txBox="1"/>
          <p:nvPr/>
        </p:nvSpPr>
        <p:spPr>
          <a:xfrm>
            <a:off x="2362435" y="2203965"/>
            <a:ext cx="1087918" cy="3053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618" tIns="24618" rIns="24618" bIns="24618" numCol="1" anchor="ctr">
            <a:spAutoFit/>
          </a:bodyPr>
          <a:lstStyle>
            <a:lvl1pPr algn="ctr" defTabSz="889000">
              <a:lnSpc>
                <a:spcPct val="90000"/>
              </a:lnSpc>
              <a:spcBef>
                <a:spcPts val="800"/>
              </a:spcBef>
              <a:defRPr sz="2000" b="1">
                <a:solidFill>
                  <a:srgbClr val="F5F5F5"/>
                </a:solidFill>
              </a:defRPr>
            </a:lvl1pPr>
          </a:lstStyle>
          <a:p>
            <a:r>
              <a:rPr lang="ja-JP" altLang="en-US" sz="1846" dirty="0">
                <a:solidFill>
                  <a:schemeClr val="tx1"/>
                </a:solidFill>
                <a:latin typeface="Meiryo UI" panose="020B0604030504040204" pitchFamily="50" charset="-128"/>
                <a:ea typeface="Meiryo UI" panose="020B0604030504040204" pitchFamily="50" charset="-128"/>
              </a:rPr>
              <a:t>顧客管理</a:t>
            </a:r>
            <a:endParaRPr sz="1846" dirty="0">
              <a:solidFill>
                <a:schemeClr val="tx1"/>
              </a:solidFill>
              <a:latin typeface="Meiryo UI" panose="020B0604030504040204" pitchFamily="50" charset="-128"/>
              <a:ea typeface="Meiryo UI" panose="020B0604030504040204" pitchFamily="50" charset="-128"/>
            </a:endParaRPr>
          </a:p>
        </p:txBody>
      </p:sp>
      <p:sp>
        <p:nvSpPr>
          <p:cNvPr id="30" name="シェブロン"/>
          <p:cNvSpPr/>
          <p:nvPr/>
        </p:nvSpPr>
        <p:spPr>
          <a:xfrm>
            <a:off x="3638462" y="1857950"/>
            <a:ext cx="1881108" cy="997394"/>
          </a:xfrm>
          <a:prstGeom prst="chevron">
            <a:avLst>
              <a:gd name="adj" fmla="val 50000"/>
            </a:avLst>
          </a:prstGeom>
          <a:solidFill>
            <a:srgbClr val="4DC58D"/>
          </a:solidFill>
          <a:ln w="25400" cap="flat">
            <a:solidFill>
              <a:srgbClr val="F5F5F5"/>
            </a:solidFill>
            <a:prstDash val="solid"/>
            <a:round/>
          </a:ln>
          <a:effectLst/>
        </p:spPr>
        <p:txBody>
          <a:bodyPr wrap="square" lIns="42201" tIns="42201" rIns="42201" bIns="42201" numCol="1" anchor="ctr">
            <a:noAutofit/>
          </a:bodyPr>
          <a:lstStyle/>
          <a:p>
            <a:pPr algn="ctr" defTabSz="820636">
              <a:lnSpc>
                <a:spcPct val="90000"/>
              </a:lnSpc>
              <a:spcBef>
                <a:spcPts val="646"/>
              </a:spcBef>
              <a:defRPr>
                <a:solidFill>
                  <a:srgbClr val="F5F5F5"/>
                </a:solidFill>
              </a:defRPr>
            </a:pPr>
            <a:endParaRPr sz="1662">
              <a:latin typeface="Meiryo UI" panose="020B0604030504040204" pitchFamily="50" charset="-128"/>
              <a:ea typeface="Meiryo UI" panose="020B0604030504040204" pitchFamily="50" charset="-128"/>
            </a:endParaRPr>
          </a:p>
        </p:txBody>
      </p:sp>
      <p:sp>
        <p:nvSpPr>
          <p:cNvPr id="35" name="Orders"/>
          <p:cNvSpPr txBox="1"/>
          <p:nvPr/>
        </p:nvSpPr>
        <p:spPr>
          <a:xfrm>
            <a:off x="4055431" y="2203964"/>
            <a:ext cx="1087918" cy="3053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618" tIns="24618" rIns="24618" bIns="24618" numCol="1" anchor="ctr">
            <a:spAutoFit/>
          </a:bodyPr>
          <a:lstStyle>
            <a:lvl1pPr algn="ctr" defTabSz="889000">
              <a:lnSpc>
                <a:spcPct val="90000"/>
              </a:lnSpc>
              <a:spcBef>
                <a:spcPts val="800"/>
              </a:spcBef>
              <a:defRPr sz="2000" b="1">
                <a:solidFill>
                  <a:srgbClr val="F5F5F5"/>
                </a:solidFill>
              </a:defRPr>
            </a:lvl1pPr>
          </a:lstStyle>
          <a:p>
            <a:r>
              <a:rPr lang="ja-JP" altLang="en-US" sz="1846" dirty="0">
                <a:solidFill>
                  <a:schemeClr val="tx1"/>
                </a:solidFill>
                <a:latin typeface="Meiryo UI" panose="020B0604030504040204" pitchFamily="50" charset="-128"/>
                <a:ea typeface="Meiryo UI" panose="020B0604030504040204" pitchFamily="50" charset="-128"/>
              </a:rPr>
              <a:t>注文管理</a:t>
            </a:r>
            <a:endParaRPr sz="1846" dirty="0">
              <a:solidFill>
                <a:schemeClr val="tx1"/>
              </a:solidFill>
              <a:latin typeface="Meiryo UI" panose="020B0604030504040204" pitchFamily="50" charset="-128"/>
              <a:ea typeface="Meiryo UI" panose="020B0604030504040204" pitchFamily="50" charset="-128"/>
            </a:endParaRPr>
          </a:p>
        </p:txBody>
      </p:sp>
      <p:sp>
        <p:nvSpPr>
          <p:cNvPr id="27" name="シェブロン"/>
          <p:cNvSpPr/>
          <p:nvPr/>
        </p:nvSpPr>
        <p:spPr>
          <a:xfrm>
            <a:off x="5331460" y="1857950"/>
            <a:ext cx="1881108" cy="997394"/>
          </a:xfrm>
          <a:prstGeom prst="chevron">
            <a:avLst>
              <a:gd name="adj" fmla="val 50000"/>
            </a:avLst>
          </a:prstGeom>
          <a:solidFill>
            <a:srgbClr val="48BB4F"/>
          </a:solidFill>
          <a:ln w="25400" cap="flat">
            <a:solidFill>
              <a:srgbClr val="F5F5F5"/>
            </a:solidFill>
            <a:prstDash val="solid"/>
            <a:round/>
          </a:ln>
          <a:effectLst/>
        </p:spPr>
        <p:txBody>
          <a:bodyPr wrap="square" lIns="42201" tIns="42201" rIns="42201" bIns="42201" numCol="1" anchor="ctr">
            <a:noAutofit/>
          </a:bodyPr>
          <a:lstStyle/>
          <a:p>
            <a:pPr algn="ctr" defTabSz="820636">
              <a:lnSpc>
                <a:spcPct val="90000"/>
              </a:lnSpc>
              <a:spcBef>
                <a:spcPts val="646"/>
              </a:spcBef>
              <a:defRPr>
                <a:solidFill>
                  <a:srgbClr val="F5F5F5"/>
                </a:solidFill>
              </a:defRPr>
            </a:pPr>
            <a:endParaRPr sz="1662">
              <a:latin typeface="+mj-lt"/>
            </a:endParaRPr>
          </a:p>
        </p:txBody>
      </p:sp>
      <p:sp>
        <p:nvSpPr>
          <p:cNvPr id="29" name="Billing"/>
          <p:cNvSpPr txBox="1"/>
          <p:nvPr/>
        </p:nvSpPr>
        <p:spPr>
          <a:xfrm>
            <a:off x="5748428" y="2203964"/>
            <a:ext cx="1087918" cy="3053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618" tIns="24618" rIns="24618" bIns="24618" numCol="1" anchor="ctr">
            <a:spAutoFit/>
          </a:bodyPr>
          <a:lstStyle>
            <a:lvl1pPr algn="ctr" defTabSz="889000">
              <a:lnSpc>
                <a:spcPct val="90000"/>
              </a:lnSpc>
              <a:spcBef>
                <a:spcPts val="800"/>
              </a:spcBef>
              <a:defRPr sz="2000" b="1">
                <a:solidFill>
                  <a:srgbClr val="F5F5F5"/>
                </a:solidFill>
              </a:defRPr>
            </a:lvl1pPr>
          </a:lstStyle>
          <a:p>
            <a:r>
              <a:rPr lang="ja-JP" altLang="en-US" sz="1846" dirty="0">
                <a:solidFill>
                  <a:schemeClr val="tx1"/>
                </a:solidFill>
                <a:latin typeface="Meiryo UI" panose="020B0604030504040204" pitchFamily="50" charset="-128"/>
                <a:ea typeface="Meiryo UI" panose="020B0604030504040204" pitchFamily="50" charset="-128"/>
              </a:rPr>
              <a:t>料金管理</a:t>
            </a:r>
            <a:endParaRPr sz="1846" dirty="0">
              <a:solidFill>
                <a:schemeClr val="tx1"/>
              </a:solidFill>
              <a:latin typeface="Meiryo UI" panose="020B0604030504040204" pitchFamily="50" charset="-128"/>
              <a:ea typeface="Meiryo UI" panose="020B0604030504040204" pitchFamily="50" charset="-128"/>
            </a:endParaRPr>
          </a:p>
        </p:txBody>
      </p:sp>
      <p:sp>
        <p:nvSpPr>
          <p:cNvPr id="25" name="シェブロン"/>
          <p:cNvSpPr/>
          <p:nvPr/>
        </p:nvSpPr>
        <p:spPr>
          <a:xfrm>
            <a:off x="7024457" y="1857950"/>
            <a:ext cx="1881108" cy="997394"/>
          </a:xfrm>
          <a:prstGeom prst="chevron">
            <a:avLst>
              <a:gd name="adj" fmla="val 50000"/>
            </a:avLst>
          </a:prstGeom>
          <a:solidFill>
            <a:schemeClr val="accent6"/>
          </a:solidFill>
          <a:ln w="25400" cap="flat">
            <a:solidFill>
              <a:srgbClr val="F5F5F5"/>
            </a:solidFill>
            <a:prstDash val="solid"/>
            <a:round/>
          </a:ln>
          <a:effectLst/>
        </p:spPr>
        <p:txBody>
          <a:bodyPr wrap="square" lIns="42201" tIns="42201" rIns="42201" bIns="42201" numCol="1" anchor="ctr">
            <a:noAutofit/>
          </a:bodyPr>
          <a:lstStyle/>
          <a:p>
            <a:pPr algn="ctr" defTabSz="820636">
              <a:lnSpc>
                <a:spcPct val="90000"/>
              </a:lnSpc>
              <a:spcBef>
                <a:spcPts val="646"/>
              </a:spcBef>
              <a:defRPr>
                <a:solidFill>
                  <a:srgbClr val="F5F5F5"/>
                </a:solidFill>
              </a:defRPr>
            </a:pPr>
            <a:endParaRPr sz="1662">
              <a:latin typeface="Meiryo UI" panose="020B0604030504040204" pitchFamily="50" charset="-128"/>
              <a:ea typeface="Meiryo UI" panose="020B0604030504040204" pitchFamily="50" charset="-128"/>
            </a:endParaRPr>
          </a:p>
        </p:txBody>
      </p:sp>
      <p:sp>
        <p:nvSpPr>
          <p:cNvPr id="26" name="Finance"/>
          <p:cNvSpPr txBox="1"/>
          <p:nvPr/>
        </p:nvSpPr>
        <p:spPr>
          <a:xfrm>
            <a:off x="7491496" y="2203964"/>
            <a:ext cx="1087918" cy="3053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618" tIns="24618" rIns="24618" bIns="24618" numCol="1" anchor="ctr">
            <a:spAutoFit/>
          </a:bodyPr>
          <a:lstStyle>
            <a:lvl1pPr algn="ctr" defTabSz="889000">
              <a:lnSpc>
                <a:spcPct val="90000"/>
              </a:lnSpc>
              <a:spcBef>
                <a:spcPts val="800"/>
              </a:spcBef>
              <a:defRPr sz="2000" b="1">
                <a:solidFill>
                  <a:srgbClr val="F5F5F5"/>
                </a:solidFill>
              </a:defRPr>
            </a:lvl1pPr>
          </a:lstStyle>
          <a:p>
            <a:r>
              <a:rPr lang="ja-JP" altLang="en-US" sz="1846" dirty="0">
                <a:solidFill>
                  <a:schemeClr val="tx1"/>
                </a:solidFill>
                <a:latin typeface="Meiryo UI" panose="020B0604030504040204" pitchFamily="50" charset="-128"/>
                <a:ea typeface="Meiryo UI" panose="020B0604030504040204" pitchFamily="50" charset="-128"/>
              </a:rPr>
              <a:t>請求管理</a:t>
            </a:r>
            <a:endParaRPr sz="1846" dirty="0">
              <a:solidFill>
                <a:schemeClr val="tx1"/>
              </a:solidFill>
              <a:latin typeface="Meiryo UI" panose="020B0604030504040204" pitchFamily="50" charset="-128"/>
              <a:ea typeface="Meiryo UI" panose="020B0604030504040204" pitchFamily="50" charset="-128"/>
            </a:endParaRPr>
          </a:p>
        </p:txBody>
      </p:sp>
      <p:sp>
        <p:nvSpPr>
          <p:cNvPr id="44" name="四角形"/>
          <p:cNvSpPr/>
          <p:nvPr/>
        </p:nvSpPr>
        <p:spPr>
          <a:xfrm>
            <a:off x="2006545" y="4432302"/>
            <a:ext cx="1580055" cy="1089863"/>
          </a:xfrm>
          <a:prstGeom prst="rect">
            <a:avLst/>
          </a:prstGeom>
          <a:solidFill>
            <a:srgbClr val="54CCCD"/>
          </a:solidFill>
          <a:ln w="19050" cap="flat">
            <a:solidFill>
              <a:srgbClr val="1F4E79"/>
            </a:solidFill>
            <a:prstDash val="solid"/>
            <a:round/>
          </a:ln>
          <a:effectLst/>
        </p:spPr>
        <p:txBody>
          <a:bodyPr wrap="square" lIns="42201" tIns="42201" rIns="42201" bIns="42201" numCol="1" anchor="ctr">
            <a:noAutofit/>
          </a:bodyPr>
          <a:lstStyle/>
          <a:p>
            <a:pPr>
              <a:defRPr>
                <a:solidFill>
                  <a:srgbClr val="F5F5F5"/>
                </a:solidFill>
              </a:defRPr>
            </a:pPr>
            <a:r>
              <a:rPr lang="en-US" altLang="ja-JP" sz="1477" dirty="0">
                <a:latin typeface="Meiryo UI" panose="020B0604030504040204" pitchFamily="50" charset="-128"/>
                <a:ea typeface="Meiryo UI" panose="020B0604030504040204" pitchFamily="50" charset="-128"/>
              </a:rPr>
              <a:t>2.</a:t>
            </a:r>
            <a:r>
              <a:rPr lang="ja-JP" altLang="en-US" sz="1477" dirty="0">
                <a:latin typeface="Meiryo UI" panose="020B0604030504040204" pitchFamily="50" charset="-128"/>
                <a:ea typeface="Meiryo UI" panose="020B0604030504040204" pitchFamily="50" charset="-128"/>
              </a:rPr>
              <a:t>お客さんの情報を入力して、</a:t>
            </a:r>
          </a:p>
        </p:txBody>
      </p:sp>
      <p:sp>
        <p:nvSpPr>
          <p:cNvPr id="45" name="線"/>
          <p:cNvSpPr/>
          <p:nvPr/>
        </p:nvSpPr>
        <p:spPr>
          <a:xfrm flipH="1" flipV="1">
            <a:off x="2772317" y="2897547"/>
            <a:ext cx="5358" cy="1478344"/>
          </a:xfrm>
          <a:prstGeom prst="line">
            <a:avLst/>
          </a:prstGeom>
          <a:noFill/>
          <a:ln w="19050" cap="flat">
            <a:solidFill>
              <a:srgbClr val="1F4E79"/>
            </a:solidFill>
            <a:prstDash val="solid"/>
            <a:round/>
          </a:ln>
          <a:effectLst/>
        </p:spPr>
        <p:txBody>
          <a:bodyPr wrap="square" lIns="42201" tIns="42201" rIns="42201" bIns="42201" numCol="1" anchor="t">
            <a:noAutofit/>
          </a:bodyPr>
          <a:lstStyle/>
          <a:p>
            <a:endParaRPr sz="1662">
              <a:latin typeface="+mj-lt"/>
            </a:endParaRPr>
          </a:p>
        </p:txBody>
      </p:sp>
      <p:sp>
        <p:nvSpPr>
          <p:cNvPr id="49" name="四角形"/>
          <p:cNvSpPr/>
          <p:nvPr/>
        </p:nvSpPr>
        <p:spPr>
          <a:xfrm>
            <a:off x="3752565" y="4432302"/>
            <a:ext cx="1580055" cy="1089863"/>
          </a:xfrm>
          <a:prstGeom prst="rect">
            <a:avLst/>
          </a:prstGeom>
          <a:solidFill>
            <a:srgbClr val="4DC58D"/>
          </a:solidFill>
          <a:ln w="19050" cap="flat">
            <a:solidFill>
              <a:srgbClr val="1F4E79"/>
            </a:solidFill>
            <a:prstDash val="solid"/>
            <a:round/>
          </a:ln>
          <a:effectLst/>
        </p:spPr>
        <p:txBody>
          <a:bodyPr wrap="square" lIns="42201" tIns="42201" rIns="42201" bIns="42201" numCol="1" anchor="ctr">
            <a:noAutofit/>
          </a:bodyPr>
          <a:lstStyle/>
          <a:p>
            <a:pPr>
              <a:defRPr>
                <a:solidFill>
                  <a:srgbClr val="F5F5F5"/>
                </a:solidFill>
              </a:defRPr>
            </a:pPr>
            <a:r>
              <a:rPr lang="en-US" altLang="ja-JP" sz="1477" dirty="0">
                <a:latin typeface="Meiryo UI" panose="020B0604030504040204" pitchFamily="50" charset="-128"/>
                <a:ea typeface="Meiryo UI" panose="020B0604030504040204" pitchFamily="50" charset="-128"/>
              </a:rPr>
              <a:t>3. </a:t>
            </a:r>
            <a:r>
              <a:rPr lang="ja-JP" altLang="en-US" sz="1477" dirty="0">
                <a:latin typeface="Meiryo UI" panose="020B0604030504040204" pitchFamily="50" charset="-128"/>
                <a:ea typeface="Meiryo UI" panose="020B0604030504040204" pitchFamily="50" charset="-128"/>
              </a:rPr>
              <a:t>商品を注文！</a:t>
            </a:r>
          </a:p>
        </p:txBody>
      </p:sp>
      <p:sp>
        <p:nvSpPr>
          <p:cNvPr id="50" name="線"/>
          <p:cNvSpPr/>
          <p:nvPr/>
        </p:nvSpPr>
        <p:spPr>
          <a:xfrm flipH="1" flipV="1">
            <a:off x="4518338" y="2897547"/>
            <a:ext cx="5358" cy="1478344"/>
          </a:xfrm>
          <a:prstGeom prst="line">
            <a:avLst/>
          </a:prstGeom>
          <a:noFill/>
          <a:ln w="19050" cap="flat">
            <a:solidFill>
              <a:srgbClr val="1F4E79"/>
            </a:solidFill>
            <a:prstDash val="solid"/>
            <a:round/>
          </a:ln>
          <a:effectLst/>
        </p:spPr>
        <p:txBody>
          <a:bodyPr wrap="square" lIns="42201" tIns="42201" rIns="42201" bIns="42201" numCol="1" anchor="t">
            <a:noAutofit/>
          </a:bodyPr>
          <a:lstStyle/>
          <a:p>
            <a:endParaRPr sz="1662">
              <a:latin typeface="+mj-lt"/>
            </a:endParaRPr>
          </a:p>
        </p:txBody>
      </p:sp>
      <p:sp>
        <p:nvSpPr>
          <p:cNvPr id="54" name="四角形"/>
          <p:cNvSpPr/>
          <p:nvPr/>
        </p:nvSpPr>
        <p:spPr>
          <a:xfrm>
            <a:off x="5437011" y="4432302"/>
            <a:ext cx="1580055" cy="1089863"/>
          </a:xfrm>
          <a:prstGeom prst="rect">
            <a:avLst/>
          </a:prstGeom>
          <a:solidFill>
            <a:srgbClr val="48BB4F"/>
          </a:solidFill>
          <a:ln w="19050" cap="flat">
            <a:solidFill>
              <a:srgbClr val="1F4E79"/>
            </a:solidFill>
            <a:prstDash val="solid"/>
            <a:round/>
          </a:ln>
          <a:effectLst/>
        </p:spPr>
        <p:txBody>
          <a:bodyPr wrap="square" lIns="42201" tIns="42201" rIns="42201" bIns="42201" numCol="1" anchor="ctr">
            <a:noAutofit/>
          </a:bodyPr>
          <a:lstStyle/>
          <a:p>
            <a:pPr>
              <a:defRPr>
                <a:solidFill>
                  <a:srgbClr val="F5F5F5"/>
                </a:solidFill>
              </a:defRPr>
            </a:pPr>
            <a:r>
              <a:rPr lang="en-US" altLang="ja-JP" sz="1477" dirty="0">
                <a:latin typeface="Meiryo UI" panose="020B0604030504040204" pitchFamily="50" charset="-128"/>
                <a:ea typeface="Meiryo UI" panose="020B0604030504040204" pitchFamily="50" charset="-128"/>
              </a:rPr>
              <a:t>4. </a:t>
            </a:r>
            <a:r>
              <a:rPr lang="ja-JP" altLang="en-US" sz="1477" dirty="0">
                <a:latin typeface="Meiryo UI" panose="020B0604030504040204" pitchFamily="50" charset="-128"/>
                <a:ea typeface="Meiryo UI" panose="020B0604030504040204" pitchFamily="50" charset="-128"/>
              </a:rPr>
              <a:t>料金を計算し、</a:t>
            </a:r>
          </a:p>
        </p:txBody>
      </p:sp>
      <p:sp>
        <p:nvSpPr>
          <p:cNvPr id="55" name="線"/>
          <p:cNvSpPr/>
          <p:nvPr/>
        </p:nvSpPr>
        <p:spPr>
          <a:xfrm flipH="1" flipV="1">
            <a:off x="6202783" y="2897547"/>
            <a:ext cx="5358" cy="1478344"/>
          </a:xfrm>
          <a:prstGeom prst="line">
            <a:avLst/>
          </a:prstGeom>
          <a:noFill/>
          <a:ln w="19050" cap="flat">
            <a:solidFill>
              <a:srgbClr val="1F4E79"/>
            </a:solidFill>
            <a:prstDash val="solid"/>
            <a:round/>
          </a:ln>
          <a:effectLst/>
        </p:spPr>
        <p:txBody>
          <a:bodyPr wrap="square" lIns="42201" tIns="42201" rIns="42201" bIns="42201" numCol="1" anchor="t">
            <a:noAutofit/>
          </a:bodyPr>
          <a:lstStyle/>
          <a:p>
            <a:endParaRPr sz="1662">
              <a:latin typeface="+mj-lt"/>
            </a:endParaRPr>
          </a:p>
        </p:txBody>
      </p:sp>
      <p:sp>
        <p:nvSpPr>
          <p:cNvPr id="65" name="四角形"/>
          <p:cNvSpPr/>
          <p:nvPr/>
        </p:nvSpPr>
        <p:spPr>
          <a:xfrm>
            <a:off x="7279690" y="4432302"/>
            <a:ext cx="1580055" cy="1089863"/>
          </a:xfrm>
          <a:prstGeom prst="rect">
            <a:avLst/>
          </a:prstGeom>
          <a:solidFill>
            <a:schemeClr val="accent6"/>
          </a:solidFill>
          <a:ln w="19050" cap="flat">
            <a:solidFill>
              <a:srgbClr val="1F4E79"/>
            </a:solidFill>
            <a:prstDash val="solid"/>
            <a:round/>
          </a:ln>
          <a:effectLst/>
        </p:spPr>
        <p:txBody>
          <a:bodyPr wrap="square" lIns="42201" tIns="42201" rIns="42201" bIns="42201" numCol="1" anchor="ctr">
            <a:noAutofit/>
          </a:bodyPr>
          <a:lstStyle/>
          <a:p>
            <a:pPr>
              <a:defRPr>
                <a:solidFill>
                  <a:srgbClr val="F5F5F5"/>
                </a:solidFill>
              </a:defRPr>
            </a:pPr>
            <a:r>
              <a:rPr lang="en-US" altLang="ja-JP" sz="1477" dirty="0">
                <a:latin typeface="Meiryo UI" panose="020B0604030504040204" pitchFamily="50" charset="-128"/>
                <a:ea typeface="Meiryo UI" panose="020B0604030504040204" pitchFamily="50" charset="-128"/>
              </a:rPr>
              <a:t>5. </a:t>
            </a:r>
            <a:r>
              <a:rPr lang="ja-JP" altLang="en-US" sz="1477" dirty="0">
                <a:latin typeface="Meiryo UI" panose="020B0604030504040204" pitchFamily="50" charset="-128"/>
                <a:ea typeface="Meiryo UI" panose="020B0604030504040204" pitchFamily="50" charset="-128"/>
              </a:rPr>
              <a:t>お客さんの収納状況を確認</a:t>
            </a:r>
          </a:p>
        </p:txBody>
      </p:sp>
      <p:sp>
        <p:nvSpPr>
          <p:cNvPr id="66" name="線"/>
          <p:cNvSpPr/>
          <p:nvPr/>
        </p:nvSpPr>
        <p:spPr>
          <a:xfrm flipH="1" flipV="1">
            <a:off x="8045463" y="2897547"/>
            <a:ext cx="5358" cy="1478344"/>
          </a:xfrm>
          <a:prstGeom prst="line">
            <a:avLst/>
          </a:prstGeom>
          <a:noFill/>
          <a:ln w="19050" cap="flat">
            <a:solidFill>
              <a:srgbClr val="1F4E79"/>
            </a:solidFill>
            <a:prstDash val="solid"/>
            <a:round/>
          </a:ln>
          <a:effectLst/>
        </p:spPr>
        <p:txBody>
          <a:bodyPr wrap="square" lIns="42201" tIns="42201" rIns="42201" bIns="42201" numCol="1" anchor="t">
            <a:noAutofit/>
          </a:bodyPr>
          <a:lstStyle/>
          <a:p>
            <a:endParaRPr sz="1662">
              <a:latin typeface="+mj-lt"/>
            </a:endParaRPr>
          </a:p>
        </p:txBody>
      </p:sp>
    </p:spTree>
    <p:extLst>
      <p:ext uri="{BB962C8B-B14F-4D97-AF65-F5344CB8AC3E}">
        <p14:creationId xmlns:p14="http://schemas.microsoft.com/office/powerpoint/2010/main" val="4039529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(1/7)</a:t>
            </a:r>
            <a:endParaRPr lang="ja-JP" altLang="en-US" sz="2585" dirty="0"/>
          </a:p>
        </p:txBody>
      </p:sp>
      <p:sp>
        <p:nvSpPr>
          <p:cNvPr id="4" name="正方形/長方形 3"/>
          <p:cNvSpPr/>
          <p:nvPr/>
        </p:nvSpPr>
        <p:spPr>
          <a:xfrm>
            <a:off x="1750233" y="3345396"/>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785928" y="3348188"/>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37787" y="5035799"/>
            <a:ext cx="2883449"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37786" y="3657303"/>
            <a:ext cx="2883449"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37786" y="2335659"/>
            <a:ext cx="2901881"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平行四辺形 8"/>
          <p:cNvSpPr/>
          <p:nvPr/>
        </p:nvSpPr>
        <p:spPr bwMode="auto">
          <a:xfrm>
            <a:off x="1773638" y="5869290"/>
            <a:ext cx="810337" cy="214620"/>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注文受付</a:t>
            </a:r>
          </a:p>
        </p:txBody>
      </p:sp>
      <p:sp>
        <p:nvSpPr>
          <p:cNvPr id="10" name="平行四辺形 9"/>
          <p:cNvSpPr/>
          <p:nvPr/>
        </p:nvSpPr>
        <p:spPr bwMode="auto">
          <a:xfrm>
            <a:off x="2583975" y="5864367"/>
            <a:ext cx="1304256" cy="212763"/>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開通処理</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工事含む</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bwMode="auto">
          <a:xfrm>
            <a:off x="1641905" y="2968239"/>
            <a:ext cx="2449290" cy="156750"/>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受付・顧客管理</a:t>
            </a:r>
          </a:p>
        </p:txBody>
      </p:sp>
      <p:sp>
        <p:nvSpPr>
          <p:cNvPr id="12" name="テキスト ボックス 11"/>
          <p:cNvSpPr txBox="1"/>
          <p:nvPr/>
        </p:nvSpPr>
        <p:spPr>
          <a:xfrm>
            <a:off x="1699036" y="4147010"/>
            <a:ext cx="937351" cy="269304"/>
          </a:xfrm>
          <a:prstGeom prst="rect">
            <a:avLst/>
          </a:prstGeom>
          <a:noFill/>
        </p:spPr>
        <p:txBody>
          <a:bodyPr wrap="square" lIns="0" tIns="0" rIns="0" bIns="0">
            <a:spAutoFit/>
          </a:bodyPr>
          <a:lstStyle/>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顧客登録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申込情報登録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20988" y="5606770"/>
            <a:ext cx="746754"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26829" y="4765267"/>
            <a:ext cx="1113756"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カギ線コネクタ 18"/>
          <p:cNvCxnSpPr>
            <a:stCxn id="37" idx="3"/>
            <a:endCxn id="4" idx="0"/>
          </p:cNvCxnSpPr>
          <p:nvPr/>
        </p:nvCxnSpPr>
        <p:spPr bwMode="auto">
          <a:xfrm>
            <a:off x="2079024" y="2583804"/>
            <a:ext cx="795051" cy="761593"/>
          </a:xfrm>
          <a:prstGeom prst="bentConnector2">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3200114" y="5660580"/>
            <a:ext cx="768040"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完了処理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カギ線コネクタ 18"/>
          <p:cNvCxnSpPr/>
          <p:nvPr/>
        </p:nvCxnSpPr>
        <p:spPr bwMode="auto">
          <a:xfrm flipV="1">
            <a:off x="1677092" y="3956624"/>
            <a:ext cx="333692" cy="3160"/>
          </a:xfrm>
          <a:prstGeom prst="straightConnector1">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0350"/>
          <p:cNvSpPr txBox="1">
            <a:spLocks noChangeArrowheads="1"/>
          </p:cNvSpPr>
          <p:nvPr/>
        </p:nvSpPr>
        <p:spPr bwMode="auto">
          <a:xfrm>
            <a:off x="982261" y="4326546"/>
            <a:ext cx="882102" cy="26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ja-JP" altLang="en-US"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サービス申込</a:t>
            </a:r>
            <a:endParaRPr lang="en-US" altLang="ja-JP"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90301" eaLnBrk="1" hangingPunct="1">
              <a:lnSpc>
                <a:spcPct val="100000"/>
              </a:lnSpc>
              <a:spcBef>
                <a:spcPts val="0"/>
              </a:spcBef>
              <a:defRPr/>
            </a:pPr>
            <a:r>
              <a:rPr lang="ja-JP" altLang="en-US"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（オペレータ）</a:t>
            </a:r>
            <a:endParaRPr lang="en-US" altLang="ja-JP" sz="85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Text Box 10350"/>
          <p:cNvSpPr txBox="1">
            <a:spLocks noChangeArrowheads="1"/>
          </p:cNvSpPr>
          <p:nvPr/>
        </p:nvSpPr>
        <p:spPr bwMode="auto">
          <a:xfrm>
            <a:off x="2883413" y="3165694"/>
            <a:ext cx="409968" cy="1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en-US" altLang="ja-JP" sz="7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API</a:t>
            </a:r>
          </a:p>
        </p:txBody>
      </p:sp>
      <p:sp>
        <p:nvSpPr>
          <p:cNvPr id="20" name="ホームベース 19"/>
          <p:cNvSpPr/>
          <p:nvPr/>
        </p:nvSpPr>
        <p:spPr bwMode="auto">
          <a:xfrm>
            <a:off x="1126355" y="2953707"/>
            <a:ext cx="500474" cy="160196"/>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申込</a:t>
            </a:r>
          </a:p>
        </p:txBody>
      </p:sp>
      <p:sp>
        <p:nvSpPr>
          <p:cNvPr id="21" name="正方形/長方形 20"/>
          <p:cNvSpPr/>
          <p:nvPr/>
        </p:nvSpPr>
        <p:spPr>
          <a:xfrm>
            <a:off x="4059435" y="1929606"/>
            <a:ext cx="4213453" cy="4070874"/>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084324" y="2258304"/>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■カタログ情報参照画面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4087940" y="1947013"/>
            <a:ext cx="3455500" cy="275909"/>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カタログに登録したいサービス情報を登録する</a:t>
            </a:r>
          </a:p>
        </p:txBody>
      </p:sp>
      <p:pic>
        <p:nvPicPr>
          <p:cNvPr id="24" name="図 23"/>
          <p:cNvPicPr>
            <a:picLocks noChangeAspect="1"/>
          </p:cNvPicPr>
          <p:nvPr/>
        </p:nvPicPr>
        <p:blipFill rotWithShape="1">
          <a:blip r:embed="rId2"/>
          <a:srcRect t="11841"/>
          <a:stretch/>
        </p:blipFill>
        <p:spPr>
          <a:xfrm>
            <a:off x="4206706" y="2504912"/>
            <a:ext cx="3234801" cy="1872971"/>
          </a:xfrm>
          <a:prstGeom prst="rect">
            <a:avLst/>
          </a:prstGeom>
        </p:spPr>
      </p:pic>
      <p:sp>
        <p:nvSpPr>
          <p:cNvPr id="25" name="テキスト ボックス 24"/>
          <p:cNvSpPr txBox="1"/>
          <p:nvPr/>
        </p:nvSpPr>
        <p:spPr>
          <a:xfrm>
            <a:off x="5511585" y="2767161"/>
            <a:ext cx="1508119" cy="264398"/>
          </a:xfrm>
          <a:prstGeom prst="wedgeRoundRectCallout">
            <a:avLst>
              <a:gd name="adj1" fmla="val 65634"/>
              <a:gd name="adj2" fmla="val 11978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押下⇒小窓画面がひらく</a:t>
            </a:r>
          </a:p>
        </p:txBody>
      </p:sp>
      <p:sp>
        <p:nvSpPr>
          <p:cNvPr id="26" name="正方形/長方形 25"/>
          <p:cNvSpPr/>
          <p:nvPr/>
        </p:nvSpPr>
        <p:spPr>
          <a:xfrm>
            <a:off x="7106776" y="3223935"/>
            <a:ext cx="293353" cy="103582"/>
          </a:xfrm>
          <a:prstGeom prst="rect">
            <a:avLst/>
          </a:prstGeom>
          <a:noFill/>
          <a:ln w="12700" cap="flat" cmpd="sng" algn="ctr">
            <a:solidFill>
              <a:srgbClr val="C00000"/>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27" name="線吹き出し 1 (枠付き) 26"/>
          <p:cNvSpPr/>
          <p:nvPr/>
        </p:nvSpPr>
        <p:spPr>
          <a:xfrm>
            <a:off x="5921855" y="3500197"/>
            <a:ext cx="2072409" cy="2276087"/>
          </a:xfrm>
          <a:prstGeom prst="borderCallout1">
            <a:avLst>
              <a:gd name="adj1" fmla="val 0"/>
              <a:gd name="adj2" fmla="val 73391"/>
              <a:gd name="adj3" fmla="val -9120"/>
              <a:gd name="adj4" fmla="val 54361"/>
            </a:avLst>
          </a:prstGeom>
          <a:solidFill>
            <a:sysClr val="window" lastClr="FFFFFF"/>
          </a:solidFill>
          <a:ln w="25400" cap="flat" cmpd="sng" algn="ctr">
            <a:solidFill>
              <a:sysClr val="window" lastClr="FFFFFF">
                <a:lumMod val="75000"/>
              </a:sysClr>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883984" y="3496478"/>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■カタログ情報登録画面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133478" y="5790682"/>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sp>
        <p:nvSpPr>
          <p:cNvPr id="30" name="正方形/長方形 29"/>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31" name="正方形/長方形 30"/>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32" name="正方形/長方形 31"/>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auto">
          <a:xfrm>
            <a:off x="1136238" y="1920459"/>
            <a:ext cx="2884997"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サービス申込～開通</a:t>
            </a:r>
          </a:p>
        </p:txBody>
      </p:sp>
      <p:sp>
        <p:nvSpPr>
          <p:cNvPr id="34" name="Text Box 10350"/>
          <p:cNvSpPr txBox="1">
            <a:spLocks noChangeArrowheads="1"/>
          </p:cNvSpPr>
          <p:nvPr/>
        </p:nvSpPr>
        <p:spPr bwMode="auto">
          <a:xfrm>
            <a:off x="2038442" y="2449402"/>
            <a:ext cx="1513696" cy="14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1279525" eaLnBrk="0" hangingPunct="0">
              <a:lnSpc>
                <a:spcPct val="110000"/>
              </a:lnSpc>
              <a:spcBef>
                <a:spcPct val="30000"/>
              </a:spcBef>
              <a:buFont typeface="Wingdings" pitchFamily="2" charset="2"/>
              <a:defRPr sz="1500">
                <a:solidFill>
                  <a:schemeClr val="tx1"/>
                </a:solidFill>
                <a:latin typeface="ＭＳ Ｐゴシック" pitchFamily="50" charset="-128"/>
                <a:ea typeface="ＭＳ Ｐゴシック" pitchFamily="50" charset="-128"/>
              </a:defRPr>
            </a:lvl1pPr>
            <a:lvl2pPr marL="742950" indent="-285750" algn="l" defTabSz="1279525" eaLnBrk="0" hangingPunct="0">
              <a:lnSpc>
                <a:spcPct val="110000"/>
              </a:lnSpc>
              <a:spcBef>
                <a:spcPct val="30000"/>
              </a:spcBef>
              <a:buClr>
                <a:srgbClr val="009D96"/>
              </a:buClr>
              <a:buFont typeface="Wingdings" pitchFamily="2" charset="2"/>
              <a:buChar char="n"/>
              <a:defRPr sz="1300">
                <a:solidFill>
                  <a:schemeClr val="tx1"/>
                </a:solidFill>
                <a:latin typeface="ＭＳ Ｐゴシック" pitchFamily="50" charset="-128"/>
                <a:ea typeface="ＭＳ Ｐゴシック" pitchFamily="50" charset="-128"/>
              </a:defRPr>
            </a:lvl2pPr>
            <a:lvl3pPr marL="1143000" indent="-228600" algn="l" defTabSz="1279525" eaLnBrk="0" hangingPunct="0">
              <a:lnSpc>
                <a:spcPct val="110000"/>
              </a:lnSpc>
              <a:spcBef>
                <a:spcPct val="30000"/>
              </a:spcBef>
              <a:buClr>
                <a:srgbClr val="868686"/>
              </a:buClr>
              <a:buSzPct val="90000"/>
              <a:buFont typeface="Wingdings" pitchFamily="2" charset="2"/>
              <a:buChar char="n"/>
              <a:defRPr kumimoji="1" sz="1300">
                <a:solidFill>
                  <a:schemeClr val="tx1"/>
                </a:solidFill>
                <a:latin typeface="ＭＳ Ｐゴシック" pitchFamily="50" charset="-128"/>
                <a:ea typeface="ＭＳ Ｐゴシック" pitchFamily="50" charset="-128"/>
              </a:defRPr>
            </a:lvl3pPr>
            <a:lvl4pPr marL="1600200" indent="-228600" algn="l" defTabSz="1279525" eaLnBrk="0" hangingPunct="0">
              <a:lnSpc>
                <a:spcPct val="110000"/>
              </a:lnSpc>
              <a:spcBef>
                <a:spcPct val="30000"/>
              </a:spcBef>
              <a:buClr>
                <a:srgbClr val="009D96"/>
              </a:buClr>
              <a:buFont typeface="Wingdings" pitchFamily="2" charset="2"/>
              <a:buChar char="l"/>
              <a:defRPr sz="1100">
                <a:solidFill>
                  <a:schemeClr val="tx1"/>
                </a:solidFill>
                <a:latin typeface="ＭＳ Ｐゴシック" pitchFamily="50" charset="-128"/>
                <a:ea typeface="ＭＳ Ｐゴシック" pitchFamily="50" charset="-128"/>
              </a:defRPr>
            </a:lvl4pPr>
            <a:lvl5pPr marL="2057400" indent="-228600" algn="l" defTabSz="1279525" eaLnBrk="0" hangingPunct="0">
              <a:lnSpc>
                <a:spcPct val="110000"/>
              </a:lnSpc>
              <a:spcBef>
                <a:spcPct val="30000"/>
              </a:spcBef>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5pPr>
            <a:lvl6pPr marL="25146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6pPr>
            <a:lvl7pPr marL="29718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7pPr>
            <a:lvl8pPr marL="34290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8pPr>
            <a:lvl9pPr marL="3886200" indent="-228600" defTabSz="1279525" eaLnBrk="0" fontAlgn="base" hangingPunct="0">
              <a:lnSpc>
                <a:spcPct val="110000"/>
              </a:lnSpc>
              <a:spcBef>
                <a:spcPct val="30000"/>
              </a:spcBef>
              <a:spcAft>
                <a:spcPct val="0"/>
              </a:spcAft>
              <a:buClr>
                <a:srgbClr val="868686"/>
              </a:buClr>
              <a:buSzPct val="90000"/>
              <a:buFont typeface="Wingdings" pitchFamily="2" charset="2"/>
              <a:buChar char="l"/>
              <a:defRPr kumimoji="1" sz="1100">
                <a:solidFill>
                  <a:schemeClr val="tx1"/>
                </a:solidFill>
                <a:latin typeface="ＭＳ Ｐゴシック" pitchFamily="50" charset="-128"/>
                <a:ea typeface="ＭＳ Ｐゴシック" pitchFamily="50" charset="-128"/>
              </a:defRPr>
            </a:lvl9pPr>
          </a:lstStyle>
          <a:p>
            <a:pPr algn="ctr" defTabSz="1090301" eaLnBrk="1" hangingPunct="1">
              <a:lnSpc>
                <a:spcPct val="100000"/>
              </a:lnSpc>
              <a:spcBef>
                <a:spcPts val="0"/>
              </a:spcBef>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サービス申込（ユーザセルフ）</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748099" y="2484960"/>
            <a:ext cx="343826" cy="248992"/>
            <a:chOff x="1977934" y="1830076"/>
            <a:chExt cx="452073" cy="515222"/>
          </a:xfrm>
        </p:grpSpPr>
        <p:pic>
          <p:nvPicPr>
            <p:cNvPr id="36" name="Picture 6" descr="https://encrypted-tbn3.gstatic.com/images?q=tbn:ANd9GcQQfFw6LN-EymbTiogyMBfbkld5zNJxMUXLLtqKi-zPjlVD1z56ww">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09" r="48311" b="-1"/>
            <a:stretch/>
          </p:blipFill>
          <p:spPr bwMode="auto">
            <a:xfrm>
              <a:off x="1977934" y="1830076"/>
              <a:ext cx="452073" cy="515222"/>
            </a:xfrm>
            <a:prstGeom prst="rect">
              <a:avLst/>
            </a:prstGeom>
          </p:spPr>
        </p:pic>
        <p:sp>
          <p:nvSpPr>
            <p:cNvPr id="37" name="テキスト ボックス 36"/>
            <p:cNvSpPr txBox="1"/>
            <p:nvPr/>
          </p:nvSpPr>
          <p:spPr>
            <a:xfrm>
              <a:off x="2014282" y="1861986"/>
              <a:ext cx="398763" cy="344984"/>
            </a:xfrm>
            <a:prstGeom prst="rect">
              <a:avLst/>
            </a:prstGeom>
            <a:noFill/>
          </p:spPr>
          <p:txBody>
            <a:bodyPr wrap="square" lIns="30675" tIns="30675" rIns="30675" bIns="30675" rtlCol="0">
              <a:spAutoFit/>
            </a:bodyPr>
            <a:lstStyle/>
            <a:p>
              <a:pPr defTabSz="779173">
                <a:defRPr/>
              </a:pPr>
              <a:r>
                <a:rPr lang="en-US" altLang="ja-JP" sz="681" dirty="0">
                  <a:solidFill>
                    <a:prstClr val="black">
                      <a:lumMod val="75000"/>
                      <a:lumOff val="25000"/>
                    </a:prstClr>
                  </a:solidFill>
                  <a:latin typeface="Meiryo UI" panose="020B0604030504040204" pitchFamily="50" charset="-128"/>
                  <a:ea typeface="Meiryo UI" panose="020B0604030504040204" pitchFamily="50" charset="-128"/>
                </a:rPr>
                <a:t>WEB</a:t>
              </a:r>
              <a:endParaRPr lang="ja-JP" altLang="en-US" sz="681" dirty="0">
                <a:solidFill>
                  <a:prstClr val="black">
                    <a:lumMod val="75000"/>
                    <a:lumOff val="25000"/>
                  </a:prstClr>
                </a:solidFill>
                <a:latin typeface="Meiryo UI" panose="020B0604030504040204" pitchFamily="50" charset="-128"/>
                <a:ea typeface="Meiryo UI" panose="020B0604030504040204" pitchFamily="50" charset="-128"/>
              </a:endParaRPr>
            </a:p>
          </p:txBody>
        </p:sp>
      </p:grpSp>
      <p:cxnSp>
        <p:nvCxnSpPr>
          <p:cNvPr id="38" name="カギ線コネクタ 18"/>
          <p:cNvCxnSpPr/>
          <p:nvPr/>
        </p:nvCxnSpPr>
        <p:spPr bwMode="auto">
          <a:xfrm flipH="1">
            <a:off x="1456865" y="2737211"/>
            <a:ext cx="4010" cy="1006151"/>
          </a:xfrm>
          <a:prstGeom prst="straightConnector1">
            <a:avLst/>
          </a:prstGeom>
          <a:noFill/>
          <a:ln w="19050" cap="flat" cmpd="sng" algn="ctr">
            <a:solidFill>
              <a:sysClr val="window" lastClr="FFFFFF">
                <a:lumMod val="50000"/>
              </a:sys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テキスト ボックス 38"/>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41" name="角丸四角形 40"/>
          <p:cNvSpPr/>
          <p:nvPr/>
        </p:nvSpPr>
        <p:spPr>
          <a:xfrm>
            <a:off x="2569638" y="3774128"/>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柱 41"/>
          <p:cNvSpPr/>
          <p:nvPr/>
        </p:nvSpPr>
        <p:spPr>
          <a:xfrm>
            <a:off x="2876072" y="4831760"/>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43" name="右矢印 42"/>
          <p:cNvSpPr/>
          <p:nvPr/>
        </p:nvSpPr>
        <p:spPr>
          <a:xfrm rot="10800000" flipH="1">
            <a:off x="2271562" y="3791986"/>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4" name="右矢印 43"/>
          <p:cNvSpPr/>
          <p:nvPr/>
        </p:nvSpPr>
        <p:spPr>
          <a:xfrm rot="10800000" flipH="1">
            <a:off x="2263906" y="4466661"/>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3376318" y="4687763"/>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1</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46" name="右矢印 45"/>
          <p:cNvSpPr/>
          <p:nvPr/>
        </p:nvSpPr>
        <p:spPr>
          <a:xfrm rot="18900000">
            <a:off x="2359032" y="5183672"/>
            <a:ext cx="48596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cxnSp>
        <p:nvCxnSpPr>
          <p:cNvPr id="47" name="直線コネクタ 46"/>
          <p:cNvCxnSpPr>
            <a:stCxn id="41" idx="3"/>
            <a:endCxn id="21" idx="1"/>
          </p:cNvCxnSpPr>
          <p:nvPr/>
        </p:nvCxnSpPr>
        <p:spPr bwMode="auto">
          <a:xfrm flipV="1">
            <a:off x="3803536" y="3965045"/>
            <a:ext cx="255900" cy="679326"/>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右矢印 47"/>
          <p:cNvSpPr/>
          <p:nvPr/>
        </p:nvSpPr>
        <p:spPr>
          <a:xfrm rot="5400000" flipH="1" flipV="1">
            <a:off x="3252288" y="5389326"/>
            <a:ext cx="22902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grpSp>
        <p:nvGrpSpPr>
          <p:cNvPr id="49" name="グループ化 48">
            <a:extLst>
              <a:ext uri="{FF2B5EF4-FFF2-40B4-BE49-F238E27FC236}">
                <a16:creationId xmlns:a16="http://schemas.microsoft.com/office/drawing/2014/main" id="{33BE7AD3-4709-FD4B-BB0B-DAC1D957B627}"/>
              </a:ext>
            </a:extLst>
          </p:cNvPr>
          <p:cNvGrpSpPr/>
          <p:nvPr/>
        </p:nvGrpSpPr>
        <p:grpSpPr>
          <a:xfrm>
            <a:off x="2139251" y="5318768"/>
            <a:ext cx="168009" cy="266959"/>
            <a:chOff x="379413" y="4686300"/>
            <a:chExt cx="450850" cy="663575"/>
          </a:xfrm>
        </p:grpSpPr>
        <p:sp>
          <p:nvSpPr>
            <p:cNvPr id="50"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51"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52" name="グループ化 51">
            <a:extLst>
              <a:ext uri="{FF2B5EF4-FFF2-40B4-BE49-F238E27FC236}">
                <a16:creationId xmlns:a16="http://schemas.microsoft.com/office/drawing/2014/main" id="{33BE7AD3-4709-FD4B-BB0B-DAC1D957B627}"/>
              </a:ext>
            </a:extLst>
          </p:cNvPr>
          <p:cNvGrpSpPr/>
          <p:nvPr/>
        </p:nvGrpSpPr>
        <p:grpSpPr>
          <a:xfrm>
            <a:off x="3518394" y="5372702"/>
            <a:ext cx="168009" cy="266959"/>
            <a:chOff x="379413" y="4686300"/>
            <a:chExt cx="450850" cy="663575"/>
          </a:xfrm>
        </p:grpSpPr>
        <p:sp>
          <p:nvSpPr>
            <p:cNvPr id="53"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54"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55" name="グループ化 54">
            <a:extLst>
              <a:ext uri="{FF2B5EF4-FFF2-40B4-BE49-F238E27FC236}">
                <a16:creationId xmlns:a16="http://schemas.microsoft.com/office/drawing/2014/main" id="{EF916C03-BE8A-2A45-B3B7-63855568F697}"/>
              </a:ext>
            </a:extLst>
          </p:cNvPr>
          <p:cNvGrpSpPr/>
          <p:nvPr/>
        </p:nvGrpSpPr>
        <p:grpSpPr>
          <a:xfrm>
            <a:off x="2025011" y="3767729"/>
            <a:ext cx="168009" cy="266959"/>
            <a:chOff x="379413" y="4686300"/>
            <a:chExt cx="450850" cy="663575"/>
          </a:xfrm>
        </p:grpSpPr>
        <p:sp>
          <p:nvSpPr>
            <p:cNvPr id="56"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57"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58" name="グループ化 57">
            <a:extLst>
              <a:ext uri="{FF2B5EF4-FFF2-40B4-BE49-F238E27FC236}">
                <a16:creationId xmlns:a16="http://schemas.microsoft.com/office/drawing/2014/main" id="{EF916C03-BE8A-2A45-B3B7-63855568F697}"/>
              </a:ext>
            </a:extLst>
          </p:cNvPr>
          <p:cNvGrpSpPr/>
          <p:nvPr/>
        </p:nvGrpSpPr>
        <p:grpSpPr>
          <a:xfrm>
            <a:off x="2017349" y="4425190"/>
            <a:ext cx="168009" cy="266959"/>
            <a:chOff x="379413" y="4686300"/>
            <a:chExt cx="450850" cy="663575"/>
          </a:xfrm>
        </p:grpSpPr>
        <p:sp>
          <p:nvSpPr>
            <p:cNvPr id="59"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60"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61" name="グループ化 60">
            <a:extLst>
              <a:ext uri="{FF2B5EF4-FFF2-40B4-BE49-F238E27FC236}">
                <a16:creationId xmlns:a16="http://schemas.microsoft.com/office/drawing/2014/main" id="{EF916C03-BE8A-2A45-B3B7-63855568F697}"/>
              </a:ext>
            </a:extLst>
          </p:cNvPr>
          <p:cNvGrpSpPr/>
          <p:nvPr/>
        </p:nvGrpSpPr>
        <p:grpSpPr>
          <a:xfrm>
            <a:off x="1314838" y="3844396"/>
            <a:ext cx="168009" cy="266959"/>
            <a:chOff x="379413" y="4686300"/>
            <a:chExt cx="450850" cy="663575"/>
          </a:xfrm>
        </p:grpSpPr>
        <p:sp>
          <p:nvSpPr>
            <p:cNvPr id="62"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63"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64" name="グループ化 63">
            <a:extLst>
              <a:ext uri="{FF2B5EF4-FFF2-40B4-BE49-F238E27FC236}">
                <a16:creationId xmlns:a16="http://schemas.microsoft.com/office/drawing/2014/main" id="{EF916C03-BE8A-2A45-B3B7-63855568F697}"/>
              </a:ext>
            </a:extLst>
          </p:cNvPr>
          <p:cNvGrpSpPr/>
          <p:nvPr/>
        </p:nvGrpSpPr>
        <p:grpSpPr>
          <a:xfrm>
            <a:off x="1378560" y="2424420"/>
            <a:ext cx="168009" cy="266959"/>
            <a:chOff x="379413" y="4686300"/>
            <a:chExt cx="450850" cy="663575"/>
          </a:xfrm>
        </p:grpSpPr>
        <p:sp>
          <p:nvSpPr>
            <p:cNvPr id="65"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66"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pic>
        <p:nvPicPr>
          <p:cNvPr id="67" name="図 66"/>
          <p:cNvPicPr>
            <a:picLocks noChangeAspect="1"/>
          </p:cNvPicPr>
          <p:nvPr/>
        </p:nvPicPr>
        <p:blipFill>
          <a:blip r:embed="rId5"/>
          <a:stretch>
            <a:fillRect/>
          </a:stretch>
        </p:blipFill>
        <p:spPr>
          <a:xfrm>
            <a:off x="6158716" y="3717549"/>
            <a:ext cx="1634423" cy="1921248"/>
          </a:xfrm>
          <a:prstGeom prst="rect">
            <a:avLst/>
          </a:prstGeom>
        </p:spPr>
      </p:pic>
      <p:sp>
        <p:nvSpPr>
          <p:cNvPr id="68" name="テキスト ボックス 31"/>
          <p:cNvSpPr txBox="1"/>
          <p:nvPr/>
        </p:nvSpPr>
        <p:spPr>
          <a:xfrm>
            <a:off x="4481426" y="4687758"/>
            <a:ext cx="1675590" cy="570816"/>
          </a:xfrm>
          <a:prstGeom prst="wedgeRoundRectCallout">
            <a:avLst>
              <a:gd name="adj1" fmla="val 58805"/>
              <a:gd name="adj2" fmla="val -148636"/>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l" defTabSz="779173">
              <a:defRPr/>
            </a:pPr>
            <a:r>
              <a:rPr lang="ja-JP" altLang="en-US" sz="767" dirty="0">
                <a:solidFill>
                  <a:prstClr val="black"/>
                </a:solidFill>
                <a:latin typeface="Meiryo UI" panose="020B0604030504040204" pitchFamily="50" charset="-128"/>
                <a:ea typeface="Meiryo UI" panose="020B0604030504040204" pitchFamily="50" charset="-128"/>
              </a:rPr>
              <a:t>サービス名、バンドル等の組合せ設定、</a:t>
            </a:r>
            <a:endParaRPr lang="en-US" altLang="ja-JP" sz="767" dirty="0">
              <a:solidFill>
                <a:prstClr val="black"/>
              </a:solidFill>
              <a:latin typeface="Meiryo UI" panose="020B0604030504040204" pitchFamily="50" charset="-128"/>
              <a:ea typeface="Meiryo UI" panose="020B0604030504040204" pitchFamily="50" charset="-128"/>
            </a:endParaRPr>
          </a:p>
          <a:p>
            <a:pPr algn="l" defTabSz="779173">
              <a:defRPr/>
            </a:pPr>
            <a:r>
              <a:rPr lang="ja-JP" altLang="en-US" sz="767" dirty="0">
                <a:solidFill>
                  <a:prstClr val="black"/>
                </a:solidFill>
                <a:latin typeface="Meiryo UI" panose="020B0604030504040204" pitchFamily="50" charset="-128"/>
                <a:ea typeface="Meiryo UI" panose="020B0604030504040204" pitchFamily="50" charset="-128"/>
              </a:rPr>
              <a:t>請求頻度、価格、税設定を入力し、</a:t>
            </a:r>
            <a:endParaRPr lang="en-US" altLang="ja-JP" sz="767" dirty="0">
              <a:solidFill>
                <a:prstClr val="black"/>
              </a:solidFill>
              <a:latin typeface="Meiryo UI" panose="020B0604030504040204" pitchFamily="50" charset="-128"/>
              <a:ea typeface="Meiryo UI" panose="020B0604030504040204" pitchFamily="50" charset="-128"/>
            </a:endParaRPr>
          </a:p>
          <a:p>
            <a:pPr algn="l" defTabSz="779173">
              <a:defRPr/>
            </a:pPr>
            <a:r>
              <a:rPr lang="en-US" altLang="ja-JP" sz="767" dirty="0">
                <a:solidFill>
                  <a:prstClr val="black"/>
                </a:solidFill>
                <a:latin typeface="Meiryo UI" panose="020B0604030504040204" pitchFamily="50" charset="-128"/>
                <a:ea typeface="Meiryo UI" panose="020B0604030504040204" pitchFamily="50" charset="-128"/>
              </a:rPr>
              <a:t>OK</a:t>
            </a:r>
            <a:r>
              <a:rPr lang="ja-JP" altLang="en-US" sz="767" dirty="0">
                <a:solidFill>
                  <a:prstClr val="black"/>
                </a:solidFill>
                <a:latin typeface="Meiryo UI" panose="020B0604030504040204" pitchFamily="50" charset="-128"/>
                <a:ea typeface="Meiryo UI" panose="020B0604030504040204" pitchFamily="50" charset="-128"/>
              </a:rPr>
              <a:t>ボタンをクリックする。</a:t>
            </a:r>
            <a:endParaRPr lang="en-US" altLang="ja-JP" sz="767" dirty="0">
              <a:solidFill>
                <a:prstClr val="black"/>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273949" y="1046406"/>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クラウド型フルフィルメントサービスにて管理したい商品情報について登録することができます。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システム管理者による事前作業にて商品情報を登録します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申込時に商品を選択でき、選択した商品に基づき、料金計算ができます</a:t>
            </a:r>
            <a:endParaRPr lang="en-US" altLang="ja-JP" sz="1477"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6859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426" y="3353958"/>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356750"/>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9" y="5044360"/>
            <a:ext cx="2440404"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9" y="3665864"/>
            <a:ext cx="2440404"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359270"/>
            <a:ext cx="2456003"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平行四辺形 8"/>
          <p:cNvSpPr/>
          <p:nvPr/>
        </p:nvSpPr>
        <p:spPr bwMode="auto">
          <a:xfrm>
            <a:off x="1334830" y="5877852"/>
            <a:ext cx="810337" cy="214620"/>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注文受付</a:t>
            </a:r>
          </a:p>
        </p:txBody>
      </p:sp>
      <p:sp>
        <p:nvSpPr>
          <p:cNvPr id="10" name="平行四辺形 9"/>
          <p:cNvSpPr/>
          <p:nvPr/>
        </p:nvSpPr>
        <p:spPr bwMode="auto">
          <a:xfrm>
            <a:off x="2145166" y="5872929"/>
            <a:ext cx="1304256" cy="212763"/>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開通処理</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工事含む</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bwMode="auto">
          <a:xfrm>
            <a:off x="1252351" y="2976800"/>
            <a:ext cx="2449290" cy="156750"/>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受付・顧客管理</a:t>
            </a:r>
          </a:p>
        </p:txBody>
      </p:sp>
      <p:sp>
        <p:nvSpPr>
          <p:cNvPr id="13" name="角丸四角形 12"/>
          <p:cNvSpPr/>
          <p:nvPr/>
        </p:nvSpPr>
        <p:spPr bwMode="auto">
          <a:xfrm>
            <a:off x="1191278" y="1929020"/>
            <a:ext cx="244040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サービス申込～開通</a:t>
            </a:r>
          </a:p>
        </p:txBody>
      </p:sp>
      <p:sp>
        <p:nvSpPr>
          <p:cNvPr id="14" name="正方形/長方形 13"/>
          <p:cNvSpPr/>
          <p:nvPr/>
        </p:nvSpPr>
        <p:spPr>
          <a:xfrm>
            <a:off x="1381088" y="3723954"/>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2</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3736760" y="1934764"/>
            <a:ext cx="4536128" cy="4215249"/>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733138" y="2263461"/>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■顧客情報検索画面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3736758" y="1952170"/>
            <a:ext cx="2702845" cy="275909"/>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お客様情報を入力し、登録を実施</a:t>
            </a:r>
          </a:p>
        </p:txBody>
      </p:sp>
      <p:pic>
        <p:nvPicPr>
          <p:cNvPr id="18" name="図 17"/>
          <p:cNvPicPr>
            <a:picLocks noChangeAspect="1"/>
          </p:cNvPicPr>
          <p:nvPr/>
        </p:nvPicPr>
        <p:blipFill rotWithShape="1">
          <a:blip r:embed="rId2"/>
          <a:srcRect t="12545" b="67900"/>
          <a:stretch/>
        </p:blipFill>
        <p:spPr>
          <a:xfrm>
            <a:off x="3932953" y="2486783"/>
            <a:ext cx="3974359" cy="472386"/>
          </a:xfrm>
          <a:prstGeom prst="rect">
            <a:avLst/>
          </a:prstGeom>
        </p:spPr>
      </p:pic>
      <p:sp>
        <p:nvSpPr>
          <p:cNvPr id="19" name="角丸四角形 18"/>
          <p:cNvSpPr/>
          <p:nvPr/>
        </p:nvSpPr>
        <p:spPr bwMode="auto">
          <a:xfrm>
            <a:off x="7510656" y="2752742"/>
            <a:ext cx="337934" cy="13569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06263" y="2319644"/>
            <a:ext cx="398038" cy="264398"/>
          </a:xfrm>
          <a:prstGeom prst="wedgeRoundRectCallout">
            <a:avLst>
              <a:gd name="adj1" fmla="val 65634"/>
              <a:gd name="adj2" fmla="val 11978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押下</a:t>
            </a:r>
          </a:p>
        </p:txBody>
      </p:sp>
      <p:pic>
        <p:nvPicPr>
          <p:cNvPr id="21" name="図 20"/>
          <p:cNvPicPr>
            <a:picLocks noChangeAspect="1"/>
          </p:cNvPicPr>
          <p:nvPr/>
        </p:nvPicPr>
        <p:blipFill rotWithShape="1">
          <a:blip r:embed="rId3"/>
          <a:srcRect t="12831"/>
          <a:stretch/>
        </p:blipFill>
        <p:spPr>
          <a:xfrm>
            <a:off x="3940926" y="3513908"/>
            <a:ext cx="4166551" cy="2207478"/>
          </a:xfrm>
          <a:prstGeom prst="rect">
            <a:avLst/>
          </a:prstGeom>
        </p:spPr>
      </p:pic>
      <p:sp>
        <p:nvSpPr>
          <p:cNvPr id="22" name="角丸四角形 21"/>
          <p:cNvSpPr/>
          <p:nvPr/>
        </p:nvSpPr>
        <p:spPr bwMode="auto">
          <a:xfrm>
            <a:off x="4240846" y="3697357"/>
            <a:ext cx="1584545" cy="17033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3" name="角丸四角形 22"/>
          <p:cNvSpPr/>
          <p:nvPr/>
        </p:nvSpPr>
        <p:spPr bwMode="auto">
          <a:xfrm>
            <a:off x="7476815" y="5199944"/>
            <a:ext cx="667286" cy="37148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4" name="線吹き出し 1 (枠付き) 23"/>
          <p:cNvSpPr/>
          <p:nvPr/>
        </p:nvSpPr>
        <p:spPr>
          <a:xfrm>
            <a:off x="3859586" y="3980732"/>
            <a:ext cx="1653790" cy="1126742"/>
          </a:xfrm>
          <a:prstGeom prst="borderCallout1">
            <a:avLst>
              <a:gd name="adj1" fmla="val 619"/>
              <a:gd name="adj2" fmla="val 30539"/>
              <a:gd name="adj3" fmla="val -14601"/>
              <a:gd name="adj4" fmla="val 33782"/>
            </a:avLst>
          </a:prstGeom>
          <a:solidFill>
            <a:sysClr val="window" lastClr="FFFFFF"/>
          </a:solidFill>
          <a:ln w="25400" cap="flat" cmpd="sng" algn="ctr">
            <a:solidFill>
              <a:sysClr val="window" lastClr="FFFFFF">
                <a:lumMod val="75000"/>
              </a:sysClr>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821712" y="3977013"/>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契約商品選択</a:t>
            </a:r>
            <a:endParaRPr lang="ja-JP" altLang="en-US" sz="1534" dirty="0">
              <a:solidFill>
                <a:prstClr val="black"/>
              </a:solidFill>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rotWithShape="1">
          <a:blip r:embed="rId3"/>
          <a:srcRect t="25895" r="46525" b="28307"/>
          <a:stretch/>
        </p:blipFill>
        <p:spPr>
          <a:xfrm>
            <a:off x="4018846" y="4254202"/>
            <a:ext cx="1421324" cy="739850"/>
          </a:xfrm>
          <a:prstGeom prst="rect">
            <a:avLst/>
          </a:prstGeom>
        </p:spPr>
      </p:pic>
      <p:sp>
        <p:nvSpPr>
          <p:cNvPr id="27" name="線吹き出し 1 (枠付き) 26"/>
          <p:cNvSpPr/>
          <p:nvPr/>
        </p:nvSpPr>
        <p:spPr>
          <a:xfrm>
            <a:off x="4014634" y="5022999"/>
            <a:ext cx="1296615" cy="958902"/>
          </a:xfrm>
          <a:prstGeom prst="borderCallout1">
            <a:avLst>
              <a:gd name="adj1" fmla="val -284"/>
              <a:gd name="adj2" fmla="val 90629"/>
              <a:gd name="adj3" fmla="val -119395"/>
              <a:gd name="adj4" fmla="val 73904"/>
            </a:avLst>
          </a:prstGeom>
          <a:solidFill>
            <a:sysClr val="window" lastClr="FFFFFF"/>
          </a:solidFill>
          <a:ln w="25400" cap="flat" cmpd="sng" algn="ctr">
            <a:solidFill>
              <a:sysClr val="window" lastClr="FFFFFF">
                <a:lumMod val="75000"/>
              </a:sysClr>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76762" y="501928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顧客情報設定</a:t>
            </a:r>
            <a:endParaRPr lang="ja-JP" altLang="en-US" sz="1534"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4390471" y="3825850"/>
            <a:ext cx="295862" cy="151162"/>
          </a:xfrm>
          <a:prstGeom prst="line">
            <a:avLst/>
          </a:prstGeom>
          <a:noFill/>
          <a:ln w="19050" cap="flat" cmpd="sng" algn="ctr">
            <a:solidFill>
              <a:sysClr val="window" lastClr="FFFFFF">
                <a:lumMod val="75000"/>
              </a:sysClr>
            </a:solidFill>
            <a:prstDash val="solid"/>
          </a:ln>
          <a:effectLst/>
        </p:spPr>
      </p:cxnSp>
      <p:pic>
        <p:nvPicPr>
          <p:cNvPr id="30" name="図 29"/>
          <p:cNvPicPr>
            <a:picLocks noChangeAspect="1"/>
          </p:cNvPicPr>
          <p:nvPr/>
        </p:nvPicPr>
        <p:blipFill rotWithShape="1">
          <a:blip r:embed="rId4"/>
          <a:srcRect l="1284" t="27498" r="70269" b="33717"/>
          <a:stretch/>
        </p:blipFill>
        <p:spPr>
          <a:xfrm>
            <a:off x="4199729" y="5283008"/>
            <a:ext cx="826566" cy="684953"/>
          </a:xfrm>
          <a:prstGeom prst="rect">
            <a:avLst/>
          </a:prstGeom>
        </p:spPr>
      </p:pic>
      <p:sp>
        <p:nvSpPr>
          <p:cNvPr id="31" name="線吹き出し 1 (枠付き) 30"/>
          <p:cNvSpPr/>
          <p:nvPr/>
        </p:nvSpPr>
        <p:spPr>
          <a:xfrm>
            <a:off x="5785313" y="3839015"/>
            <a:ext cx="1618300" cy="1134931"/>
          </a:xfrm>
          <a:prstGeom prst="borderCallout1">
            <a:avLst>
              <a:gd name="adj1" fmla="val 32332"/>
              <a:gd name="adj2" fmla="val -446"/>
              <a:gd name="adj3" fmla="val 1122"/>
              <a:gd name="adj4" fmla="val -10129"/>
            </a:avLst>
          </a:prstGeom>
          <a:solidFill>
            <a:sysClr val="window" lastClr="FFFFFF"/>
          </a:solidFill>
          <a:ln w="25400" cap="flat" cmpd="sng" algn="ctr">
            <a:solidFill>
              <a:sysClr val="window" lastClr="FFFFFF">
                <a:lumMod val="75000"/>
              </a:sysClr>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747440" y="3835298"/>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最終確認</a:t>
            </a:r>
            <a:endParaRPr lang="ja-JP" altLang="en-US" sz="1534" dirty="0">
              <a:solidFill>
                <a:prstClr val="black"/>
              </a:solidFill>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rotWithShape="1">
          <a:blip r:embed="rId5"/>
          <a:srcRect l="1652" t="27508" r="15317" b="9323"/>
          <a:stretch/>
        </p:blipFill>
        <p:spPr>
          <a:xfrm>
            <a:off x="5887964" y="4122831"/>
            <a:ext cx="1470858" cy="680139"/>
          </a:xfrm>
          <a:prstGeom prst="rect">
            <a:avLst/>
          </a:prstGeom>
        </p:spPr>
      </p:pic>
      <p:sp>
        <p:nvSpPr>
          <p:cNvPr id="34" name="線吹き出し 1 (枠付き) 33"/>
          <p:cNvSpPr/>
          <p:nvPr/>
        </p:nvSpPr>
        <p:spPr>
          <a:xfrm>
            <a:off x="5562809" y="4638431"/>
            <a:ext cx="1296615" cy="1347950"/>
          </a:xfrm>
          <a:prstGeom prst="borderCallout1">
            <a:avLst>
              <a:gd name="adj1" fmla="val -589"/>
              <a:gd name="adj2" fmla="val 9965"/>
              <a:gd name="adj3" fmla="val -56776"/>
              <a:gd name="adj4" fmla="val -27334"/>
            </a:avLst>
          </a:prstGeom>
          <a:solidFill>
            <a:sysClr val="window" lastClr="FFFFFF"/>
          </a:solidFill>
          <a:ln w="25400" cap="flat" cmpd="sng" algn="ctr">
            <a:solidFill>
              <a:sysClr val="window" lastClr="FFFFFF">
                <a:lumMod val="75000"/>
              </a:sysClr>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524937" y="4634713"/>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請求情報設定</a:t>
            </a:r>
            <a:endParaRPr lang="ja-JP" altLang="en-US" sz="1534" dirty="0">
              <a:solidFill>
                <a:prstClr val="black"/>
              </a:solidFill>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rotWithShape="1">
          <a:blip r:embed="rId6"/>
          <a:srcRect l="1492" t="27243" r="71317" b="27237"/>
          <a:stretch/>
        </p:blipFill>
        <p:spPr>
          <a:xfrm>
            <a:off x="5764937" y="4895409"/>
            <a:ext cx="987533" cy="1004802"/>
          </a:xfrm>
          <a:prstGeom prst="rect">
            <a:avLst/>
          </a:prstGeom>
        </p:spPr>
      </p:pic>
      <p:sp>
        <p:nvSpPr>
          <p:cNvPr id="37" name="テキスト ボックス 36"/>
          <p:cNvSpPr txBox="1"/>
          <p:nvPr/>
        </p:nvSpPr>
        <p:spPr>
          <a:xfrm>
            <a:off x="5428694" y="3177894"/>
            <a:ext cx="2781501" cy="450130"/>
          </a:xfrm>
          <a:prstGeom prst="wedgeRoundRectCallout">
            <a:avLst>
              <a:gd name="adj1" fmla="val -39524"/>
              <a:gd name="adj2" fmla="val 74246"/>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各メニューに必要な情報を順に設定していく</a:t>
            </a:r>
          </a:p>
        </p:txBody>
      </p:sp>
      <p:pic>
        <p:nvPicPr>
          <p:cNvPr id="38" name="図 37"/>
          <p:cNvPicPr>
            <a:picLocks noChangeAspect="1"/>
          </p:cNvPicPr>
          <p:nvPr/>
        </p:nvPicPr>
        <p:blipFill rotWithShape="1">
          <a:blip r:embed="rId3"/>
          <a:srcRect t="21633" r="57004" b="73686"/>
          <a:stretch/>
        </p:blipFill>
        <p:spPr>
          <a:xfrm>
            <a:off x="5518218" y="3397483"/>
            <a:ext cx="2599465" cy="172043"/>
          </a:xfrm>
          <a:prstGeom prst="rect">
            <a:avLst/>
          </a:prstGeom>
        </p:spPr>
      </p:pic>
      <p:cxnSp>
        <p:nvCxnSpPr>
          <p:cNvPr id="39" name="直線矢印コネクタ 38"/>
          <p:cNvCxnSpPr/>
          <p:nvPr/>
        </p:nvCxnSpPr>
        <p:spPr>
          <a:xfrm>
            <a:off x="5269726" y="2946595"/>
            <a:ext cx="1" cy="564589"/>
          </a:xfrm>
          <a:prstGeom prst="straightConnector1">
            <a:avLst/>
          </a:prstGeom>
          <a:noFill/>
          <a:ln w="19050" cap="flat" cmpd="sng" algn="ctr">
            <a:solidFill>
              <a:sysClr val="windowText" lastClr="000000"/>
            </a:solidFill>
            <a:prstDash val="solid"/>
            <a:tailEnd type="triangle"/>
          </a:ln>
          <a:effectLst/>
        </p:spPr>
      </p:cxnSp>
      <p:pic>
        <p:nvPicPr>
          <p:cNvPr id="40" name="図 39"/>
          <p:cNvPicPr>
            <a:picLocks noChangeAspect="1"/>
          </p:cNvPicPr>
          <p:nvPr/>
        </p:nvPicPr>
        <p:blipFill rotWithShape="1">
          <a:blip r:embed="rId5"/>
          <a:srcRect l="85407" t="79662" b="7520"/>
          <a:stretch/>
        </p:blipFill>
        <p:spPr>
          <a:xfrm>
            <a:off x="7504353" y="5210000"/>
            <a:ext cx="603122" cy="321976"/>
          </a:xfrm>
          <a:prstGeom prst="rect">
            <a:avLst/>
          </a:prstGeom>
        </p:spPr>
      </p:pic>
      <p:sp>
        <p:nvSpPr>
          <p:cNvPr id="41" name="テキスト ボックス 40"/>
          <p:cNvSpPr txBox="1"/>
          <p:nvPr/>
        </p:nvSpPr>
        <p:spPr>
          <a:xfrm>
            <a:off x="6586148" y="5527970"/>
            <a:ext cx="1048458" cy="427845"/>
          </a:xfrm>
          <a:prstGeom prst="wedgeRoundRectCallout">
            <a:avLst>
              <a:gd name="adj1" fmla="val 59435"/>
              <a:gd name="adj2" fmla="val -57213"/>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最後に押下して</a:t>
            </a:r>
            <a:endParaRPr kumimoji="0" lang="en-US" altLang="ja-JP" sz="1023" kern="0" dirty="0">
              <a:solidFill>
                <a:prstClr val="black"/>
              </a:solidFill>
              <a:latin typeface="Meiryo UI" panose="020B0604030504040204" pitchFamily="50" charset="-128"/>
              <a:ea typeface="Meiryo UI" panose="020B0604030504040204" pitchFamily="50" charset="-128"/>
            </a:endParaRPr>
          </a:p>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顧客情報を作成</a:t>
            </a:r>
          </a:p>
        </p:txBody>
      </p:sp>
      <p:sp>
        <p:nvSpPr>
          <p:cNvPr id="42" name="テキスト ボックス 41"/>
          <p:cNvSpPr txBox="1"/>
          <p:nvPr/>
        </p:nvSpPr>
        <p:spPr>
          <a:xfrm>
            <a:off x="3735950" y="3252901"/>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■顧客情報登録画面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045941" y="5967244"/>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cxnSp>
        <p:nvCxnSpPr>
          <p:cNvPr id="44" name="直線コネクタ 43"/>
          <p:cNvCxnSpPr/>
          <p:nvPr/>
        </p:nvCxnSpPr>
        <p:spPr bwMode="auto">
          <a:xfrm flipV="1">
            <a:off x="1852967" y="2632523"/>
            <a:ext cx="1880174" cy="1235174"/>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p:cNvSpPr txBox="1"/>
          <p:nvPr/>
        </p:nvSpPr>
        <p:spPr>
          <a:xfrm>
            <a:off x="1405855" y="5647544"/>
            <a:ext cx="746754"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211697" y="4806041"/>
            <a:ext cx="1113756"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154504" y="3814902"/>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柱 52"/>
          <p:cNvSpPr/>
          <p:nvPr/>
        </p:nvSpPr>
        <p:spPr>
          <a:xfrm>
            <a:off x="2460939" y="4872534"/>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54" name="右矢印 53"/>
          <p:cNvSpPr/>
          <p:nvPr/>
        </p:nvSpPr>
        <p:spPr>
          <a:xfrm rot="10800000" flipH="1">
            <a:off x="1856428" y="3832760"/>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55" name="右矢印 54"/>
          <p:cNvSpPr/>
          <p:nvPr/>
        </p:nvSpPr>
        <p:spPr>
          <a:xfrm rot="10800000" flipH="1">
            <a:off x="1848772" y="4507435"/>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56" name="右矢印 55"/>
          <p:cNvSpPr/>
          <p:nvPr/>
        </p:nvSpPr>
        <p:spPr>
          <a:xfrm rot="18900000">
            <a:off x="1943899" y="5224446"/>
            <a:ext cx="48596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57" name="右矢印 56"/>
          <p:cNvSpPr/>
          <p:nvPr/>
        </p:nvSpPr>
        <p:spPr>
          <a:xfrm rot="5400000" flipH="1" flipV="1">
            <a:off x="2837155" y="5430100"/>
            <a:ext cx="22902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2761306" y="5669142"/>
            <a:ext cx="768040"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完了処理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a:extLst>
              <a:ext uri="{FF2B5EF4-FFF2-40B4-BE49-F238E27FC236}">
                <a16:creationId xmlns:a16="http://schemas.microsoft.com/office/drawing/2014/main" id="{33BE7AD3-4709-FD4B-BB0B-DAC1D957B627}"/>
              </a:ext>
            </a:extLst>
          </p:cNvPr>
          <p:cNvGrpSpPr/>
          <p:nvPr/>
        </p:nvGrpSpPr>
        <p:grpSpPr>
          <a:xfrm>
            <a:off x="1719378" y="5367970"/>
            <a:ext cx="168009" cy="266959"/>
            <a:chOff x="379413" y="4686300"/>
            <a:chExt cx="450850" cy="663575"/>
          </a:xfrm>
        </p:grpSpPr>
        <p:sp>
          <p:nvSpPr>
            <p:cNvPr id="60"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61"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62" name="グループ化 61">
            <a:extLst>
              <a:ext uri="{FF2B5EF4-FFF2-40B4-BE49-F238E27FC236}">
                <a16:creationId xmlns:a16="http://schemas.microsoft.com/office/drawing/2014/main" id="{33BE7AD3-4709-FD4B-BB0B-DAC1D957B627}"/>
              </a:ext>
            </a:extLst>
          </p:cNvPr>
          <p:cNvGrpSpPr/>
          <p:nvPr/>
        </p:nvGrpSpPr>
        <p:grpSpPr>
          <a:xfrm>
            <a:off x="3098520" y="5421905"/>
            <a:ext cx="168009" cy="266959"/>
            <a:chOff x="379413" y="4686300"/>
            <a:chExt cx="450850" cy="663575"/>
          </a:xfrm>
        </p:grpSpPr>
        <p:sp>
          <p:nvSpPr>
            <p:cNvPr id="63"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64"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65" name="グループ化 64">
            <a:extLst>
              <a:ext uri="{FF2B5EF4-FFF2-40B4-BE49-F238E27FC236}">
                <a16:creationId xmlns:a16="http://schemas.microsoft.com/office/drawing/2014/main" id="{EF916C03-BE8A-2A45-B3B7-63855568F697}"/>
              </a:ext>
            </a:extLst>
          </p:cNvPr>
          <p:cNvGrpSpPr/>
          <p:nvPr/>
        </p:nvGrpSpPr>
        <p:grpSpPr>
          <a:xfrm>
            <a:off x="1605137" y="3816932"/>
            <a:ext cx="168009" cy="266959"/>
            <a:chOff x="379413" y="4686300"/>
            <a:chExt cx="450850" cy="663575"/>
          </a:xfrm>
        </p:grpSpPr>
        <p:sp>
          <p:nvSpPr>
            <p:cNvPr id="66"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67"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68" name="グループ化 67">
            <a:extLst>
              <a:ext uri="{FF2B5EF4-FFF2-40B4-BE49-F238E27FC236}">
                <a16:creationId xmlns:a16="http://schemas.microsoft.com/office/drawing/2014/main" id="{EF916C03-BE8A-2A45-B3B7-63855568F697}"/>
              </a:ext>
            </a:extLst>
          </p:cNvPr>
          <p:cNvGrpSpPr/>
          <p:nvPr/>
        </p:nvGrpSpPr>
        <p:grpSpPr>
          <a:xfrm>
            <a:off x="1597475" y="4474393"/>
            <a:ext cx="168009" cy="266959"/>
            <a:chOff x="379413" y="4686300"/>
            <a:chExt cx="450850" cy="663575"/>
          </a:xfrm>
        </p:grpSpPr>
        <p:sp>
          <p:nvSpPr>
            <p:cNvPr id="69"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70"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sp>
        <p:nvSpPr>
          <p:cNvPr id="71" name="正方形/長方形 70"/>
          <p:cNvSpPr/>
          <p:nvPr/>
        </p:nvSpPr>
        <p:spPr>
          <a:xfrm>
            <a:off x="287007" y="1010718"/>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顧客情報と申込情報について登録することができます。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契約商品の選択や請求方法・請求先情報等、設定情報メニューを順に設定します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作成済の既存顧客の場合は検索して契約情報を追加します</a:t>
            </a:r>
          </a:p>
        </p:txBody>
      </p:sp>
      <p:sp>
        <p:nvSpPr>
          <p:cNvPr id="72"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(2/7)</a:t>
            </a:r>
            <a:endParaRPr lang="ja-JP" altLang="en-US" sz="2585" dirty="0"/>
          </a:p>
        </p:txBody>
      </p:sp>
      <p:sp>
        <p:nvSpPr>
          <p:cNvPr id="73" name="テキスト ボックス 72"/>
          <p:cNvSpPr txBox="1"/>
          <p:nvPr/>
        </p:nvSpPr>
        <p:spPr>
          <a:xfrm>
            <a:off x="1346773" y="4177936"/>
            <a:ext cx="937351" cy="269304"/>
          </a:xfrm>
          <a:prstGeom prst="rect">
            <a:avLst/>
          </a:prstGeom>
          <a:noFill/>
        </p:spPr>
        <p:txBody>
          <a:bodyPr wrap="square" lIns="0" tIns="0" rIns="0" bIns="0">
            <a:spAutoFit/>
          </a:bodyPr>
          <a:lstStyle/>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顧客登録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申込情報登録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75" name="正方形/長方形 74"/>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76" name="正方形/長方形 75"/>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645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426" y="3353959"/>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356751"/>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9" y="5044361"/>
            <a:ext cx="2440404"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9" y="3665865"/>
            <a:ext cx="2440404"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359271"/>
            <a:ext cx="2456003"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平行四辺形 8"/>
          <p:cNvSpPr/>
          <p:nvPr/>
        </p:nvSpPr>
        <p:spPr bwMode="auto">
          <a:xfrm>
            <a:off x="1334830" y="5877852"/>
            <a:ext cx="810337" cy="214620"/>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注文受付</a:t>
            </a:r>
          </a:p>
        </p:txBody>
      </p:sp>
      <p:sp>
        <p:nvSpPr>
          <p:cNvPr id="10" name="平行四辺形 9"/>
          <p:cNvSpPr/>
          <p:nvPr/>
        </p:nvSpPr>
        <p:spPr bwMode="auto">
          <a:xfrm>
            <a:off x="2145166" y="5872930"/>
            <a:ext cx="1304256" cy="212763"/>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開通処理</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工事含む</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bwMode="auto">
          <a:xfrm>
            <a:off x="1252351" y="2976801"/>
            <a:ext cx="2449290" cy="156750"/>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受付・顧客管理</a:t>
            </a:r>
          </a:p>
        </p:txBody>
      </p:sp>
      <p:sp>
        <p:nvSpPr>
          <p:cNvPr id="12" name="正方形/長方形 11"/>
          <p:cNvSpPr/>
          <p:nvPr/>
        </p:nvSpPr>
        <p:spPr>
          <a:xfrm>
            <a:off x="1398594" y="4427984"/>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3</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14" name="角丸四角形 13"/>
          <p:cNvSpPr/>
          <p:nvPr/>
        </p:nvSpPr>
        <p:spPr bwMode="auto">
          <a:xfrm>
            <a:off x="1191278" y="1929021"/>
            <a:ext cx="244040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サービス申込～開通</a:t>
            </a:r>
          </a:p>
        </p:txBody>
      </p:sp>
      <p:sp>
        <p:nvSpPr>
          <p:cNvPr id="15" name="正方形/長方形 14"/>
          <p:cNvSpPr/>
          <p:nvPr/>
        </p:nvSpPr>
        <p:spPr>
          <a:xfrm>
            <a:off x="3736757" y="1939873"/>
            <a:ext cx="4582039" cy="4041759"/>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2"/>
          <a:srcRect t="14785"/>
          <a:stretch/>
        </p:blipFill>
        <p:spPr>
          <a:xfrm>
            <a:off x="3992766" y="3670898"/>
            <a:ext cx="3860780" cy="2135501"/>
          </a:xfrm>
          <a:prstGeom prst="rect">
            <a:avLst/>
          </a:prstGeom>
        </p:spPr>
      </p:pic>
      <p:pic>
        <p:nvPicPr>
          <p:cNvPr id="17" name="図 16"/>
          <p:cNvPicPr>
            <a:picLocks noChangeAspect="1"/>
          </p:cNvPicPr>
          <p:nvPr/>
        </p:nvPicPr>
        <p:blipFill rotWithShape="1">
          <a:blip r:embed="rId3"/>
          <a:srcRect t="12807" b="58902"/>
          <a:stretch/>
        </p:blipFill>
        <p:spPr>
          <a:xfrm>
            <a:off x="3979897" y="2682320"/>
            <a:ext cx="3899070" cy="663570"/>
          </a:xfrm>
          <a:prstGeom prst="rect">
            <a:avLst/>
          </a:prstGeom>
        </p:spPr>
      </p:pic>
      <p:sp>
        <p:nvSpPr>
          <p:cNvPr id="18" name="正方形/長方形 17"/>
          <p:cNvSpPr/>
          <p:nvPr/>
        </p:nvSpPr>
        <p:spPr>
          <a:xfrm>
            <a:off x="3994029" y="2850916"/>
            <a:ext cx="158713" cy="53690"/>
          </a:xfrm>
          <a:prstGeom prst="rect">
            <a:avLst/>
          </a:prstGeom>
          <a:solidFill>
            <a:srgbClr val="D7E3F3"/>
          </a:solidFill>
          <a:ln w="25400" cap="flat" cmpd="sng" algn="ctr">
            <a:no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733138" y="2420074"/>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■検索画面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736757" y="1957276"/>
            <a:ext cx="4582039" cy="459485"/>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顧客</a:t>
            </a:r>
            <a:r>
              <a:rPr lang="en-US" altLang="ja-JP" sz="1193" dirty="0">
                <a:solidFill>
                  <a:prstClr val="black"/>
                </a:solidFill>
                <a:latin typeface="Meiryo UI" panose="020B0604030504040204" pitchFamily="50" charset="-128"/>
                <a:ea typeface="Meiryo UI" panose="020B0604030504040204" pitchFamily="50" charset="-128"/>
              </a:rPr>
              <a:t>/</a:t>
            </a:r>
            <a:r>
              <a:rPr lang="ja-JP" altLang="en-US" sz="1193" dirty="0">
                <a:solidFill>
                  <a:prstClr val="black"/>
                </a:solidFill>
                <a:latin typeface="Meiryo UI" panose="020B0604030504040204" pitchFamily="50" charset="-128"/>
                <a:ea typeface="Meiryo UI" panose="020B0604030504040204" pitchFamily="50" charset="-128"/>
              </a:rPr>
              <a:t>契約</a:t>
            </a:r>
            <a:r>
              <a:rPr lang="en-US" altLang="ja-JP" sz="1193" dirty="0">
                <a:solidFill>
                  <a:prstClr val="black"/>
                </a:solidFill>
                <a:latin typeface="Meiryo UI" panose="020B0604030504040204" pitchFamily="50" charset="-128"/>
                <a:ea typeface="Meiryo UI" panose="020B0604030504040204" pitchFamily="50" charset="-128"/>
              </a:rPr>
              <a:t>/SO</a:t>
            </a:r>
            <a:r>
              <a:rPr lang="ja-JP" altLang="en-US" sz="1193" dirty="0">
                <a:solidFill>
                  <a:prstClr val="black"/>
                </a:solidFill>
                <a:latin typeface="Meiryo UI" panose="020B0604030504040204" pitchFamily="50" charset="-128"/>
                <a:ea typeface="Meiryo UI" panose="020B0604030504040204" pitchFamily="50" charset="-128"/>
              </a:rPr>
              <a:t>のキー項目にて検索し、</a:t>
            </a:r>
            <a:endParaRPr lang="en-US" altLang="ja-JP" sz="1193" dirty="0">
              <a:solidFill>
                <a:prstClr val="black"/>
              </a:solidFill>
              <a:latin typeface="Meiryo UI" panose="020B0604030504040204" pitchFamily="50" charset="-128"/>
              <a:ea typeface="Meiryo UI" panose="020B0604030504040204" pitchFamily="50" charset="-128"/>
            </a:endParaRPr>
          </a:p>
          <a:p>
            <a:pPr defTabSz="779173">
              <a:defRPr/>
            </a:pPr>
            <a:r>
              <a:rPr lang="ja-JP" altLang="en-US" sz="1193" dirty="0">
                <a:solidFill>
                  <a:prstClr val="black"/>
                </a:solidFill>
                <a:latin typeface="Meiryo UI" panose="020B0604030504040204" pitchFamily="50" charset="-128"/>
                <a:ea typeface="Meiryo UI" panose="020B0604030504040204" pitchFamily="50" charset="-128"/>
              </a:rPr>
              <a:t>　　 契約商品やオーダ等の詳細情報を参照可能</a:t>
            </a:r>
          </a:p>
        </p:txBody>
      </p:sp>
      <p:sp>
        <p:nvSpPr>
          <p:cNvPr id="21" name="角丸四角形 20"/>
          <p:cNvSpPr/>
          <p:nvPr/>
        </p:nvSpPr>
        <p:spPr bwMode="auto">
          <a:xfrm>
            <a:off x="4030554" y="2832846"/>
            <a:ext cx="3072696" cy="22924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59684" y="2374727"/>
            <a:ext cx="398038" cy="264398"/>
          </a:xfrm>
          <a:prstGeom prst="wedgeRoundRectCallout">
            <a:avLst>
              <a:gd name="adj1" fmla="val -71599"/>
              <a:gd name="adj2" fmla="val 158218"/>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検索</a:t>
            </a:r>
          </a:p>
        </p:txBody>
      </p:sp>
      <p:sp>
        <p:nvSpPr>
          <p:cNvPr id="23" name="角丸四角形 22"/>
          <p:cNvSpPr/>
          <p:nvPr/>
        </p:nvSpPr>
        <p:spPr bwMode="auto">
          <a:xfrm>
            <a:off x="4030556" y="3111751"/>
            <a:ext cx="3785013" cy="22924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296098" y="2701582"/>
            <a:ext cx="879698" cy="264398"/>
          </a:xfrm>
          <a:prstGeom prst="wedgeRoundRectCallout">
            <a:avLst>
              <a:gd name="adj1" fmla="val -71599"/>
              <a:gd name="adj2" fmla="val 158218"/>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検索結果表示</a:t>
            </a:r>
          </a:p>
        </p:txBody>
      </p:sp>
      <p:sp>
        <p:nvSpPr>
          <p:cNvPr id="25" name="テキスト ボックス 24"/>
          <p:cNvSpPr txBox="1"/>
          <p:nvPr/>
        </p:nvSpPr>
        <p:spPr>
          <a:xfrm>
            <a:off x="6867227" y="4810391"/>
            <a:ext cx="1179162" cy="264398"/>
          </a:xfrm>
          <a:prstGeom prst="wedgeRoundRectCallout">
            <a:avLst>
              <a:gd name="adj1" fmla="val -92297"/>
              <a:gd name="adj2" fmla="val -12205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オーダの状態を表示</a:t>
            </a:r>
          </a:p>
        </p:txBody>
      </p:sp>
      <p:cxnSp>
        <p:nvCxnSpPr>
          <p:cNvPr id="26" name="直線矢印コネクタ 25"/>
          <p:cNvCxnSpPr/>
          <p:nvPr/>
        </p:nvCxnSpPr>
        <p:spPr>
          <a:xfrm>
            <a:off x="6022058" y="3364392"/>
            <a:ext cx="2100" cy="306046"/>
          </a:xfrm>
          <a:prstGeom prst="straightConnector1">
            <a:avLst/>
          </a:prstGeom>
          <a:noFill/>
          <a:ln w="19050" cap="flat" cmpd="sng" algn="ctr">
            <a:solidFill>
              <a:sysClr val="windowText" lastClr="000000"/>
            </a:solidFill>
            <a:prstDash val="solid"/>
            <a:tailEnd type="triangle"/>
          </a:ln>
          <a:effectLst/>
        </p:spPr>
      </p:cxnSp>
      <p:sp>
        <p:nvSpPr>
          <p:cNvPr id="27" name="テキスト ボックス 26"/>
          <p:cNvSpPr txBox="1"/>
          <p:nvPr/>
        </p:nvSpPr>
        <p:spPr>
          <a:xfrm>
            <a:off x="3735950" y="3416486"/>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■詳細画面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232674" y="5771833"/>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437343" y="5633274"/>
            <a:ext cx="746754"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816470" y="5687085"/>
            <a:ext cx="768040"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完了処理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2185993" y="3800632"/>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柱 36"/>
          <p:cNvSpPr/>
          <p:nvPr/>
        </p:nvSpPr>
        <p:spPr>
          <a:xfrm>
            <a:off x="2492427" y="4858263"/>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38" name="右矢印 37"/>
          <p:cNvSpPr/>
          <p:nvPr/>
        </p:nvSpPr>
        <p:spPr>
          <a:xfrm rot="10800000" flipH="1">
            <a:off x="1887916" y="3818489"/>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39" name="右矢印 38"/>
          <p:cNvSpPr/>
          <p:nvPr/>
        </p:nvSpPr>
        <p:spPr>
          <a:xfrm rot="10800000" flipH="1">
            <a:off x="1880261" y="4493165"/>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0" name="右矢印 39"/>
          <p:cNvSpPr/>
          <p:nvPr/>
        </p:nvSpPr>
        <p:spPr>
          <a:xfrm rot="18900000">
            <a:off x="1975387" y="5210176"/>
            <a:ext cx="48596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1" name="右矢印 40"/>
          <p:cNvSpPr/>
          <p:nvPr/>
        </p:nvSpPr>
        <p:spPr>
          <a:xfrm rot="5400000" flipH="1" flipV="1">
            <a:off x="2868643" y="5415831"/>
            <a:ext cx="22902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cxnSp>
        <p:nvCxnSpPr>
          <p:cNvPr id="42" name="直線コネクタ 41"/>
          <p:cNvCxnSpPr/>
          <p:nvPr/>
        </p:nvCxnSpPr>
        <p:spPr bwMode="auto">
          <a:xfrm flipV="1">
            <a:off x="1904326" y="2639278"/>
            <a:ext cx="1828814" cy="1835314"/>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p:cNvSpPr txBox="1"/>
          <p:nvPr/>
        </p:nvSpPr>
        <p:spPr>
          <a:xfrm>
            <a:off x="1211697" y="4806042"/>
            <a:ext cx="1113756"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a:extLst>
              <a:ext uri="{FF2B5EF4-FFF2-40B4-BE49-F238E27FC236}">
                <a16:creationId xmlns:a16="http://schemas.microsoft.com/office/drawing/2014/main" id="{33BE7AD3-4709-FD4B-BB0B-DAC1D957B627}"/>
              </a:ext>
            </a:extLst>
          </p:cNvPr>
          <p:cNvGrpSpPr/>
          <p:nvPr/>
        </p:nvGrpSpPr>
        <p:grpSpPr>
          <a:xfrm>
            <a:off x="1719378" y="5367971"/>
            <a:ext cx="168009" cy="266959"/>
            <a:chOff x="379413" y="4686300"/>
            <a:chExt cx="450850" cy="663575"/>
          </a:xfrm>
        </p:grpSpPr>
        <p:sp>
          <p:nvSpPr>
            <p:cNvPr id="45"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46"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47" name="グループ化 46">
            <a:extLst>
              <a:ext uri="{FF2B5EF4-FFF2-40B4-BE49-F238E27FC236}">
                <a16:creationId xmlns:a16="http://schemas.microsoft.com/office/drawing/2014/main" id="{33BE7AD3-4709-FD4B-BB0B-DAC1D957B627}"/>
              </a:ext>
            </a:extLst>
          </p:cNvPr>
          <p:cNvGrpSpPr/>
          <p:nvPr/>
        </p:nvGrpSpPr>
        <p:grpSpPr>
          <a:xfrm>
            <a:off x="3098520" y="5421906"/>
            <a:ext cx="168009" cy="266959"/>
            <a:chOff x="379413" y="4686300"/>
            <a:chExt cx="450850" cy="663575"/>
          </a:xfrm>
        </p:grpSpPr>
        <p:sp>
          <p:nvSpPr>
            <p:cNvPr id="48"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49"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50" name="グループ化 49">
            <a:extLst>
              <a:ext uri="{FF2B5EF4-FFF2-40B4-BE49-F238E27FC236}">
                <a16:creationId xmlns:a16="http://schemas.microsoft.com/office/drawing/2014/main" id="{EF916C03-BE8A-2A45-B3B7-63855568F697}"/>
              </a:ext>
            </a:extLst>
          </p:cNvPr>
          <p:cNvGrpSpPr/>
          <p:nvPr/>
        </p:nvGrpSpPr>
        <p:grpSpPr>
          <a:xfrm>
            <a:off x="1605137" y="3816933"/>
            <a:ext cx="168009" cy="266959"/>
            <a:chOff x="379413" y="4686300"/>
            <a:chExt cx="450850" cy="663575"/>
          </a:xfrm>
        </p:grpSpPr>
        <p:sp>
          <p:nvSpPr>
            <p:cNvPr id="51"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52"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53" name="グループ化 52">
            <a:extLst>
              <a:ext uri="{FF2B5EF4-FFF2-40B4-BE49-F238E27FC236}">
                <a16:creationId xmlns:a16="http://schemas.microsoft.com/office/drawing/2014/main" id="{EF916C03-BE8A-2A45-B3B7-63855568F697}"/>
              </a:ext>
            </a:extLst>
          </p:cNvPr>
          <p:cNvGrpSpPr/>
          <p:nvPr/>
        </p:nvGrpSpPr>
        <p:grpSpPr>
          <a:xfrm>
            <a:off x="1597475" y="4474394"/>
            <a:ext cx="168009" cy="266959"/>
            <a:chOff x="379413" y="4686300"/>
            <a:chExt cx="450850" cy="663575"/>
          </a:xfrm>
        </p:grpSpPr>
        <p:sp>
          <p:nvSpPr>
            <p:cNvPr id="54"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55"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pic>
        <p:nvPicPr>
          <p:cNvPr id="56" name="図 55"/>
          <p:cNvPicPr>
            <a:picLocks noChangeAspect="1"/>
          </p:cNvPicPr>
          <p:nvPr/>
        </p:nvPicPr>
        <p:blipFill>
          <a:blip r:embed="rId4"/>
          <a:stretch>
            <a:fillRect/>
          </a:stretch>
        </p:blipFill>
        <p:spPr>
          <a:xfrm>
            <a:off x="4047387" y="3791545"/>
            <a:ext cx="433656" cy="830334"/>
          </a:xfrm>
          <a:prstGeom prst="rect">
            <a:avLst/>
          </a:prstGeom>
        </p:spPr>
      </p:pic>
      <p:sp>
        <p:nvSpPr>
          <p:cNvPr id="57" name="角丸四角形 56"/>
          <p:cNvSpPr/>
          <p:nvPr/>
        </p:nvSpPr>
        <p:spPr bwMode="auto">
          <a:xfrm>
            <a:off x="4481046" y="4283505"/>
            <a:ext cx="3165312" cy="536875"/>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345349" y="1142120"/>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オーダを検索し、参照が可能です。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顧客にひもづく複数の契約を確認可能できます</a:t>
            </a:r>
          </a:p>
        </p:txBody>
      </p:sp>
      <p:sp>
        <p:nvSpPr>
          <p:cNvPr id="59"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(3/7)</a:t>
            </a:r>
            <a:endParaRPr lang="ja-JP" altLang="en-US" sz="2585" dirty="0"/>
          </a:p>
        </p:txBody>
      </p:sp>
      <p:sp>
        <p:nvSpPr>
          <p:cNvPr id="60" name="テキスト ボックス 59"/>
          <p:cNvSpPr txBox="1"/>
          <p:nvPr/>
        </p:nvSpPr>
        <p:spPr>
          <a:xfrm>
            <a:off x="1406710" y="4164238"/>
            <a:ext cx="937351" cy="269304"/>
          </a:xfrm>
          <a:prstGeom prst="rect">
            <a:avLst/>
          </a:prstGeom>
          <a:noFill/>
        </p:spPr>
        <p:txBody>
          <a:bodyPr wrap="square" lIns="0" tIns="0" rIns="0" bIns="0">
            <a:spAutoFit/>
          </a:bodyPr>
          <a:lstStyle/>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顧客登録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申込情報登録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62" name="正方形/長方形 61"/>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63" name="正方形/長方形 62"/>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706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426" y="3349677"/>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352470"/>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9" y="5040079"/>
            <a:ext cx="2440404"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9" y="3661583"/>
            <a:ext cx="2440404"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354989"/>
            <a:ext cx="2456003"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平行四辺形 8"/>
          <p:cNvSpPr/>
          <p:nvPr/>
        </p:nvSpPr>
        <p:spPr bwMode="auto">
          <a:xfrm>
            <a:off x="1334830" y="5873571"/>
            <a:ext cx="810337" cy="214620"/>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注文受付</a:t>
            </a:r>
          </a:p>
        </p:txBody>
      </p:sp>
      <p:sp>
        <p:nvSpPr>
          <p:cNvPr id="10" name="平行四辺形 9"/>
          <p:cNvSpPr/>
          <p:nvPr/>
        </p:nvSpPr>
        <p:spPr bwMode="auto">
          <a:xfrm>
            <a:off x="2145166" y="5868648"/>
            <a:ext cx="1304256" cy="212763"/>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開通処理</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工事含む</a:t>
            </a:r>
            <a:r>
              <a:rPr kumimoji="0" lang="en-US" altLang="ja-JP"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bwMode="auto">
          <a:xfrm>
            <a:off x="1252351" y="2972520"/>
            <a:ext cx="2449290" cy="156750"/>
          </a:xfrm>
          <a:prstGeom prst="homePlate">
            <a:avLst>
              <a:gd name="adj" fmla="val 35524"/>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受付・顧客管理</a:t>
            </a:r>
          </a:p>
        </p:txBody>
      </p:sp>
      <p:sp>
        <p:nvSpPr>
          <p:cNvPr id="13" name="角丸四角形 12"/>
          <p:cNvSpPr/>
          <p:nvPr/>
        </p:nvSpPr>
        <p:spPr bwMode="auto">
          <a:xfrm>
            <a:off x="1191278" y="1924740"/>
            <a:ext cx="244040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サービス申込～開通</a:t>
            </a:r>
          </a:p>
        </p:txBody>
      </p:sp>
      <p:sp>
        <p:nvSpPr>
          <p:cNvPr id="14" name="正方形/長方形 13"/>
          <p:cNvSpPr/>
          <p:nvPr/>
        </p:nvSpPr>
        <p:spPr>
          <a:xfrm>
            <a:off x="3881050" y="1935590"/>
            <a:ext cx="4375779" cy="4153742"/>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2"/>
          <a:srcRect l="1272" t="15100" r="1364"/>
          <a:stretch/>
        </p:blipFill>
        <p:spPr>
          <a:xfrm>
            <a:off x="4072856" y="3773878"/>
            <a:ext cx="3872100" cy="2191616"/>
          </a:xfrm>
          <a:prstGeom prst="rect">
            <a:avLst/>
          </a:prstGeom>
        </p:spPr>
      </p:pic>
      <p:pic>
        <p:nvPicPr>
          <p:cNvPr id="16" name="図 15"/>
          <p:cNvPicPr>
            <a:picLocks noChangeAspect="1"/>
          </p:cNvPicPr>
          <p:nvPr/>
        </p:nvPicPr>
        <p:blipFill rotWithShape="1">
          <a:blip r:embed="rId3"/>
          <a:srcRect t="12807" b="58902"/>
          <a:stretch/>
        </p:blipFill>
        <p:spPr>
          <a:xfrm>
            <a:off x="4124187" y="2675867"/>
            <a:ext cx="3899070" cy="663570"/>
          </a:xfrm>
          <a:prstGeom prst="rect">
            <a:avLst/>
          </a:prstGeom>
        </p:spPr>
      </p:pic>
      <p:sp>
        <p:nvSpPr>
          <p:cNvPr id="17" name="正方形/長方形 16"/>
          <p:cNvSpPr/>
          <p:nvPr/>
        </p:nvSpPr>
        <p:spPr>
          <a:xfrm>
            <a:off x="4138318" y="2849876"/>
            <a:ext cx="158713" cy="53690"/>
          </a:xfrm>
          <a:prstGeom prst="rect">
            <a:avLst/>
          </a:prstGeom>
          <a:solidFill>
            <a:srgbClr val="D7E3F3"/>
          </a:solidFill>
          <a:ln w="25400" cap="flat" cmpd="sng" algn="ctr">
            <a:no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877428" y="241362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■検索画面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81047" y="1952995"/>
            <a:ext cx="4582039" cy="459485"/>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顧客</a:t>
            </a:r>
            <a:r>
              <a:rPr lang="en-US" altLang="ja-JP" sz="1193" dirty="0">
                <a:solidFill>
                  <a:prstClr val="black"/>
                </a:solidFill>
                <a:latin typeface="Meiryo UI" panose="020B0604030504040204" pitchFamily="50" charset="-128"/>
                <a:ea typeface="Meiryo UI" panose="020B0604030504040204" pitchFamily="50" charset="-128"/>
              </a:rPr>
              <a:t>/</a:t>
            </a:r>
            <a:r>
              <a:rPr lang="ja-JP" altLang="en-US" sz="1193" dirty="0">
                <a:solidFill>
                  <a:prstClr val="black"/>
                </a:solidFill>
                <a:latin typeface="Meiryo UI" panose="020B0604030504040204" pitchFamily="50" charset="-128"/>
                <a:ea typeface="Meiryo UI" panose="020B0604030504040204" pitchFamily="50" charset="-128"/>
              </a:rPr>
              <a:t>契約</a:t>
            </a:r>
            <a:r>
              <a:rPr lang="en-US" altLang="ja-JP" sz="1193" dirty="0">
                <a:solidFill>
                  <a:prstClr val="black"/>
                </a:solidFill>
                <a:latin typeface="Meiryo UI" panose="020B0604030504040204" pitchFamily="50" charset="-128"/>
                <a:ea typeface="Meiryo UI" panose="020B0604030504040204" pitchFamily="50" charset="-128"/>
              </a:rPr>
              <a:t>/SO</a:t>
            </a:r>
            <a:r>
              <a:rPr lang="ja-JP" altLang="en-US" sz="1193" dirty="0">
                <a:solidFill>
                  <a:prstClr val="black"/>
                </a:solidFill>
                <a:latin typeface="Meiryo UI" panose="020B0604030504040204" pitchFamily="50" charset="-128"/>
                <a:ea typeface="Meiryo UI" panose="020B0604030504040204" pitchFamily="50" charset="-128"/>
              </a:rPr>
              <a:t>のキー項目にて検索し、</a:t>
            </a:r>
            <a:endParaRPr lang="en-US" altLang="ja-JP" sz="1193" dirty="0">
              <a:solidFill>
                <a:prstClr val="black"/>
              </a:solidFill>
              <a:latin typeface="Meiryo UI" panose="020B0604030504040204" pitchFamily="50" charset="-128"/>
              <a:ea typeface="Meiryo UI" panose="020B0604030504040204" pitchFamily="50" charset="-128"/>
            </a:endParaRPr>
          </a:p>
          <a:p>
            <a:pPr defTabSz="779173">
              <a:defRPr/>
            </a:pPr>
            <a:r>
              <a:rPr lang="ja-JP" altLang="en-US" sz="1193" dirty="0">
                <a:solidFill>
                  <a:prstClr val="black"/>
                </a:solidFill>
                <a:latin typeface="Meiryo UI" panose="020B0604030504040204" pitchFamily="50" charset="-128"/>
                <a:ea typeface="Meiryo UI" panose="020B0604030504040204" pitchFamily="50" charset="-128"/>
              </a:rPr>
              <a:t>　　 契約商品やオーダ等の詳細情報を参照可能</a:t>
            </a:r>
          </a:p>
        </p:txBody>
      </p:sp>
      <p:sp>
        <p:nvSpPr>
          <p:cNvPr id="20" name="角丸四角形 19"/>
          <p:cNvSpPr/>
          <p:nvPr/>
        </p:nvSpPr>
        <p:spPr bwMode="auto">
          <a:xfrm>
            <a:off x="4174843" y="2826395"/>
            <a:ext cx="3072696" cy="22924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03974" y="2368276"/>
            <a:ext cx="398038" cy="264398"/>
          </a:xfrm>
          <a:prstGeom prst="wedgeRoundRectCallout">
            <a:avLst>
              <a:gd name="adj1" fmla="val -71599"/>
              <a:gd name="adj2" fmla="val 158218"/>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検索</a:t>
            </a:r>
          </a:p>
        </p:txBody>
      </p:sp>
      <p:sp>
        <p:nvSpPr>
          <p:cNvPr id="22" name="角丸四角形 21"/>
          <p:cNvSpPr/>
          <p:nvPr/>
        </p:nvSpPr>
        <p:spPr bwMode="auto">
          <a:xfrm>
            <a:off x="4174846" y="3105300"/>
            <a:ext cx="3785013" cy="22924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288267" y="3189648"/>
            <a:ext cx="919591" cy="264033"/>
          </a:xfrm>
          <a:prstGeom prst="wedgeRoundRectCallout">
            <a:avLst>
              <a:gd name="adj1" fmla="val -78300"/>
              <a:gd name="adj2" fmla="val -43986"/>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検索結果表示</a:t>
            </a:r>
          </a:p>
        </p:txBody>
      </p:sp>
      <p:cxnSp>
        <p:nvCxnSpPr>
          <p:cNvPr id="24" name="直線矢印コネクタ 23"/>
          <p:cNvCxnSpPr/>
          <p:nvPr/>
        </p:nvCxnSpPr>
        <p:spPr>
          <a:xfrm>
            <a:off x="6160232" y="3334548"/>
            <a:ext cx="8216" cy="423228"/>
          </a:xfrm>
          <a:prstGeom prst="straightConnector1">
            <a:avLst/>
          </a:prstGeom>
          <a:noFill/>
          <a:ln w="19050" cap="flat" cmpd="sng" algn="ctr">
            <a:solidFill>
              <a:sysClr val="windowText" lastClr="000000"/>
            </a:solidFill>
            <a:prstDash val="solid"/>
            <a:tailEnd type="triangle"/>
          </a:ln>
          <a:effectLst/>
        </p:spPr>
      </p:cxnSp>
      <p:sp>
        <p:nvSpPr>
          <p:cNvPr id="25" name="テキスト ボックス 24"/>
          <p:cNvSpPr txBox="1"/>
          <p:nvPr/>
        </p:nvSpPr>
        <p:spPr>
          <a:xfrm>
            <a:off x="3880240" y="350382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■詳細画面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6729052" y="3878170"/>
            <a:ext cx="848671" cy="20612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820015" y="5919731"/>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841411" y="4164686"/>
            <a:ext cx="1362611" cy="440549"/>
          </a:xfrm>
          <a:prstGeom prst="wedgeRoundRectCallout">
            <a:avLst>
              <a:gd name="adj1" fmla="val -48122"/>
              <a:gd name="adj2" fmla="val -8083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申込内容を確認の上、完了させる</a:t>
            </a:r>
          </a:p>
        </p:txBody>
      </p:sp>
      <p:sp>
        <p:nvSpPr>
          <p:cNvPr id="34" name="テキスト ボックス 33"/>
          <p:cNvSpPr txBox="1"/>
          <p:nvPr/>
        </p:nvSpPr>
        <p:spPr>
          <a:xfrm>
            <a:off x="1347412" y="5638747"/>
            <a:ext cx="746754"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726538" y="5692558"/>
            <a:ext cx="768040"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完了処理</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2096061" y="3806105"/>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柱 36"/>
          <p:cNvSpPr/>
          <p:nvPr/>
        </p:nvSpPr>
        <p:spPr>
          <a:xfrm>
            <a:off x="2402496" y="4863737"/>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38" name="右矢印 37"/>
          <p:cNvSpPr/>
          <p:nvPr/>
        </p:nvSpPr>
        <p:spPr>
          <a:xfrm rot="10800000" flipH="1">
            <a:off x="1797986" y="3823963"/>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39" name="右矢印 38"/>
          <p:cNvSpPr/>
          <p:nvPr/>
        </p:nvSpPr>
        <p:spPr>
          <a:xfrm rot="10800000" flipH="1">
            <a:off x="1790330" y="4498639"/>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0" name="右矢印 39"/>
          <p:cNvSpPr/>
          <p:nvPr/>
        </p:nvSpPr>
        <p:spPr>
          <a:xfrm rot="18900000">
            <a:off x="1885456" y="5215649"/>
            <a:ext cx="485963"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1" name="右矢印 40"/>
          <p:cNvSpPr/>
          <p:nvPr/>
        </p:nvSpPr>
        <p:spPr>
          <a:xfrm rot="5400000" flipH="1" flipV="1">
            <a:off x="2778712" y="5421303"/>
            <a:ext cx="22902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1827545" y="5172351"/>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4</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3220884" y="5172351"/>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4</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cxnSp>
        <p:nvCxnSpPr>
          <p:cNvPr id="44" name="直線コネクタ 43"/>
          <p:cNvCxnSpPr/>
          <p:nvPr/>
        </p:nvCxnSpPr>
        <p:spPr bwMode="auto">
          <a:xfrm flipV="1">
            <a:off x="1748994" y="2974224"/>
            <a:ext cx="2128434" cy="2355851"/>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flipV="1">
            <a:off x="3232430" y="2974223"/>
            <a:ext cx="645000" cy="2395267"/>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テキスト ボックス 45"/>
          <p:cNvSpPr txBox="1"/>
          <p:nvPr/>
        </p:nvSpPr>
        <p:spPr>
          <a:xfrm>
            <a:off x="1176302" y="4769548"/>
            <a:ext cx="1113756" cy="222871"/>
          </a:xfrm>
          <a:prstGeom prst="rect">
            <a:avLst/>
          </a:prstGeom>
          <a:noFill/>
        </p:spPr>
        <p:txBody>
          <a:bodyPr wrap="square" lIns="77905" tIns="38952" rIns="77905" bIns="38952">
            <a:spAutoFit/>
          </a:bodyPr>
          <a:lstStyle/>
          <a:p>
            <a:pPr defTabSz="779173">
              <a:defRPr/>
            </a:pP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SO</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検索</a:t>
            </a:r>
            <a:r>
              <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a:extLst>
              <a:ext uri="{FF2B5EF4-FFF2-40B4-BE49-F238E27FC236}">
                <a16:creationId xmlns:a16="http://schemas.microsoft.com/office/drawing/2014/main" id="{33BE7AD3-4709-FD4B-BB0B-DAC1D957B627}"/>
              </a:ext>
            </a:extLst>
          </p:cNvPr>
          <p:cNvGrpSpPr/>
          <p:nvPr/>
        </p:nvGrpSpPr>
        <p:grpSpPr>
          <a:xfrm>
            <a:off x="1719378" y="5363689"/>
            <a:ext cx="168009" cy="266959"/>
            <a:chOff x="379413" y="4686300"/>
            <a:chExt cx="450850" cy="663575"/>
          </a:xfrm>
        </p:grpSpPr>
        <p:sp>
          <p:nvSpPr>
            <p:cNvPr id="48"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49"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50" name="グループ化 49">
            <a:extLst>
              <a:ext uri="{FF2B5EF4-FFF2-40B4-BE49-F238E27FC236}">
                <a16:creationId xmlns:a16="http://schemas.microsoft.com/office/drawing/2014/main" id="{33BE7AD3-4709-FD4B-BB0B-DAC1D957B627}"/>
              </a:ext>
            </a:extLst>
          </p:cNvPr>
          <p:cNvGrpSpPr/>
          <p:nvPr/>
        </p:nvGrpSpPr>
        <p:grpSpPr>
          <a:xfrm>
            <a:off x="3098520" y="5417624"/>
            <a:ext cx="168009" cy="266959"/>
            <a:chOff x="379413" y="4686300"/>
            <a:chExt cx="450850" cy="663575"/>
          </a:xfrm>
        </p:grpSpPr>
        <p:sp>
          <p:nvSpPr>
            <p:cNvPr id="51"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52"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53" name="グループ化 52">
            <a:extLst>
              <a:ext uri="{FF2B5EF4-FFF2-40B4-BE49-F238E27FC236}">
                <a16:creationId xmlns:a16="http://schemas.microsoft.com/office/drawing/2014/main" id="{EF916C03-BE8A-2A45-B3B7-63855568F697}"/>
              </a:ext>
            </a:extLst>
          </p:cNvPr>
          <p:cNvGrpSpPr/>
          <p:nvPr/>
        </p:nvGrpSpPr>
        <p:grpSpPr>
          <a:xfrm>
            <a:off x="1605137" y="3812651"/>
            <a:ext cx="168009" cy="266959"/>
            <a:chOff x="379413" y="4686300"/>
            <a:chExt cx="450850" cy="663575"/>
          </a:xfrm>
        </p:grpSpPr>
        <p:sp>
          <p:nvSpPr>
            <p:cNvPr id="54"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55"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56" name="グループ化 55">
            <a:extLst>
              <a:ext uri="{FF2B5EF4-FFF2-40B4-BE49-F238E27FC236}">
                <a16:creationId xmlns:a16="http://schemas.microsoft.com/office/drawing/2014/main" id="{EF916C03-BE8A-2A45-B3B7-63855568F697}"/>
              </a:ext>
            </a:extLst>
          </p:cNvPr>
          <p:cNvGrpSpPr/>
          <p:nvPr/>
        </p:nvGrpSpPr>
        <p:grpSpPr>
          <a:xfrm>
            <a:off x="1597475" y="4470112"/>
            <a:ext cx="168009" cy="266959"/>
            <a:chOff x="379413" y="4686300"/>
            <a:chExt cx="450850" cy="663575"/>
          </a:xfrm>
        </p:grpSpPr>
        <p:sp>
          <p:nvSpPr>
            <p:cNvPr id="57"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58"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pic>
        <p:nvPicPr>
          <p:cNvPr id="59" name="図 58"/>
          <p:cNvPicPr>
            <a:picLocks noChangeAspect="1"/>
          </p:cNvPicPr>
          <p:nvPr/>
        </p:nvPicPr>
        <p:blipFill>
          <a:blip r:embed="rId4"/>
          <a:stretch>
            <a:fillRect/>
          </a:stretch>
        </p:blipFill>
        <p:spPr>
          <a:xfrm>
            <a:off x="4074612" y="3887833"/>
            <a:ext cx="444831" cy="876755"/>
          </a:xfrm>
          <a:prstGeom prst="rect">
            <a:avLst/>
          </a:prstGeom>
        </p:spPr>
      </p:pic>
      <p:sp>
        <p:nvSpPr>
          <p:cNvPr id="60" name="正方形/長方形 59"/>
          <p:cNvSpPr/>
          <p:nvPr/>
        </p:nvSpPr>
        <p:spPr>
          <a:xfrm>
            <a:off x="229525" y="1081003"/>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55565" indent="-155565"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顧客</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申込情報が登録された時点で、卸元側の画面にてオーダの参照が可能です。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卸元側の画面では顧客は卸先企業側に相当します</a:t>
            </a:r>
          </a:p>
          <a:p>
            <a:pPr marL="397703" indent="-170444" defTabSz="779173">
              <a:buClr>
                <a:prstClr val="white">
                  <a:lumMod val="50000"/>
                </a:prstClr>
              </a:buClr>
              <a:buFont typeface="Wingdings" panose="05000000000000000000" pitchFamily="2" charset="2"/>
              <a:buChar char="Ø"/>
              <a:defRPr/>
            </a:pPr>
            <a:r>
              <a:rPr lang="ja-JP" altLang="en-US" sz="1477" dirty="0">
                <a:solidFill>
                  <a:prstClr val="black"/>
                </a:solidFill>
                <a:latin typeface="Meiryo UI" panose="020B0604030504040204" pitchFamily="50" charset="-128"/>
                <a:ea typeface="Meiryo UI" panose="020B0604030504040204" pitchFamily="50" charset="-128"/>
              </a:rPr>
              <a:t>卸先側の画面にて表示されている情報から絞られた一部の情報のみ卸元側に共有可能です</a:t>
            </a:r>
          </a:p>
        </p:txBody>
      </p:sp>
      <p:sp>
        <p:nvSpPr>
          <p:cNvPr id="61"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(4/7)</a:t>
            </a:r>
            <a:endParaRPr lang="ja-JP" altLang="en-US" sz="2585" dirty="0"/>
          </a:p>
        </p:txBody>
      </p:sp>
      <p:sp>
        <p:nvSpPr>
          <p:cNvPr id="62" name="テキスト ボックス 61"/>
          <p:cNvSpPr txBox="1"/>
          <p:nvPr/>
        </p:nvSpPr>
        <p:spPr>
          <a:xfrm>
            <a:off x="1372384" y="4166862"/>
            <a:ext cx="937351" cy="269304"/>
          </a:xfrm>
          <a:prstGeom prst="rect">
            <a:avLst/>
          </a:prstGeom>
          <a:noFill/>
        </p:spPr>
        <p:txBody>
          <a:bodyPr wrap="square" lIns="0" tIns="0" rIns="0" bIns="0">
            <a:spAutoFit/>
          </a:bodyPr>
          <a:lstStyle/>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顧客登録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681"/>
              </a:lnSpc>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申込情報登録</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64" name="正方形/長方形 63"/>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65" name="正方形/長方形 64"/>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3937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426" y="3281183"/>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283975"/>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9" y="4971585"/>
            <a:ext cx="2440404"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9" y="3593089"/>
            <a:ext cx="2440404"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286495"/>
            <a:ext cx="2456003"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46122" y="1861545"/>
            <a:ext cx="4476426" cy="2736573"/>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746122" y="1878949"/>
            <a:ext cx="4476426" cy="275909"/>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顧客に紐づく複数の契約を確認可能</a:t>
            </a:r>
          </a:p>
        </p:txBody>
      </p:sp>
      <p:sp>
        <p:nvSpPr>
          <p:cNvPr id="12" name="テキスト ボックス 11"/>
          <p:cNvSpPr txBox="1"/>
          <p:nvPr/>
        </p:nvSpPr>
        <p:spPr>
          <a:xfrm>
            <a:off x="3765018" y="212774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■検索画面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735950" y="2780450"/>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■詳細画面</a:t>
            </a:r>
            <a:endParaRPr lang="ja-JP" altLang="en-US" sz="1534" dirty="0">
              <a:solidFill>
                <a:prstClr val="black"/>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2"/>
          <a:srcRect t="16839" b="34710"/>
          <a:stretch/>
        </p:blipFill>
        <p:spPr>
          <a:xfrm>
            <a:off x="3981063" y="3010927"/>
            <a:ext cx="4086185" cy="1230251"/>
          </a:xfrm>
          <a:prstGeom prst="rect">
            <a:avLst/>
          </a:prstGeom>
        </p:spPr>
      </p:pic>
      <p:sp>
        <p:nvSpPr>
          <p:cNvPr id="15" name="テキスト ボックス 14"/>
          <p:cNvSpPr txBox="1"/>
          <p:nvPr/>
        </p:nvSpPr>
        <p:spPr>
          <a:xfrm>
            <a:off x="5461481" y="3181869"/>
            <a:ext cx="879698" cy="264398"/>
          </a:xfrm>
          <a:prstGeom prst="wedgeRoundRectCallout">
            <a:avLst>
              <a:gd name="adj1" fmla="val -72615"/>
              <a:gd name="adj2" fmla="val 58033"/>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契約商品表示</a:t>
            </a:r>
          </a:p>
        </p:txBody>
      </p:sp>
      <p:sp>
        <p:nvSpPr>
          <p:cNvPr id="16" name="正方形/長方形 15"/>
          <p:cNvSpPr/>
          <p:nvPr/>
        </p:nvSpPr>
        <p:spPr>
          <a:xfrm>
            <a:off x="3995770" y="2346017"/>
            <a:ext cx="3854412" cy="36746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779173">
              <a:defRPr/>
            </a:pPr>
            <a:r>
              <a:rPr kumimoji="0" lang="ja-JP" altLang="en-US" sz="1193" kern="0" dirty="0">
                <a:solidFill>
                  <a:prstClr val="black"/>
                </a:solidFill>
                <a:latin typeface="Meiryo UI" panose="020B0604030504040204" pitchFamily="50" charset="-128"/>
                <a:ea typeface="Meiryo UI" panose="020B0604030504040204" pitchFamily="50" charset="-128"/>
              </a:rPr>
              <a:t>と同様</a:t>
            </a:r>
          </a:p>
        </p:txBody>
      </p:sp>
      <p:sp>
        <p:nvSpPr>
          <p:cNvPr id="17" name="テキスト ボックス 16"/>
          <p:cNvSpPr txBox="1"/>
          <p:nvPr/>
        </p:nvSpPr>
        <p:spPr>
          <a:xfrm>
            <a:off x="6153925" y="4388319"/>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5450656" y="2419391"/>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3</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19" name="角丸四角形 18"/>
          <p:cNvSpPr/>
          <p:nvPr/>
        </p:nvSpPr>
        <p:spPr bwMode="auto">
          <a:xfrm>
            <a:off x="1191279" y="1919941"/>
            <a:ext cx="245867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pic>
        <p:nvPicPr>
          <p:cNvPr id="20" name="Picture 14" descr="12_E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776" y="3082755"/>
            <a:ext cx="336740" cy="236210"/>
          </a:xfrm>
          <a:prstGeom prst="rect">
            <a:avLst/>
          </a:prstGeom>
          <a:noFill/>
          <a:extLst>
            <a:ext uri="{909E8E84-426E-40DD-AFC4-6F175D3DCCD1}">
              <a14:hiddenFill xmlns:a14="http://schemas.microsoft.com/office/drawing/2010/main">
                <a:solidFill>
                  <a:srgbClr val="FFFFFF"/>
                </a:solidFill>
              </a14:hiddenFill>
            </a:ext>
          </a:extLst>
        </p:spPr>
      </p:pic>
      <p:sp>
        <p:nvSpPr>
          <p:cNvPr id="21" name="平行四辺形 20"/>
          <p:cNvSpPr/>
          <p:nvPr/>
        </p:nvSpPr>
        <p:spPr bwMode="auto">
          <a:xfrm>
            <a:off x="2554982" y="5802070"/>
            <a:ext cx="1094968"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a:t>
            </a:r>
          </a:p>
        </p:txBody>
      </p:sp>
      <p:sp>
        <p:nvSpPr>
          <p:cNvPr id="22" name="ホームベース 21"/>
          <p:cNvSpPr/>
          <p:nvPr/>
        </p:nvSpPr>
        <p:spPr bwMode="auto">
          <a:xfrm>
            <a:off x="2758301" y="2904025"/>
            <a:ext cx="891648" cy="156750"/>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サービス提供</a:t>
            </a:r>
          </a:p>
        </p:txBody>
      </p:sp>
      <p:sp>
        <p:nvSpPr>
          <p:cNvPr id="23" name="テキスト ボックス 22"/>
          <p:cNvSpPr txBox="1"/>
          <p:nvPr/>
        </p:nvSpPr>
        <p:spPr>
          <a:xfrm>
            <a:off x="2832795" y="3123052"/>
            <a:ext cx="464717" cy="239928"/>
          </a:xfrm>
          <a:prstGeom prst="rect">
            <a:avLst/>
          </a:prstGeom>
          <a:noFill/>
        </p:spPr>
        <p:txBody>
          <a:bodyPr wrap="none" lIns="30675" tIns="30675" rIns="30675" bIns="30675" rtlCol="0">
            <a:noAutofit/>
          </a:bodyPr>
          <a:lstStyle/>
          <a:p>
            <a:pPr defTabSz="779173">
              <a:defRPr/>
            </a:pPr>
            <a:r>
              <a:rPr lang="ja-JP" altLang="en-US" sz="681"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開通案内</a:t>
            </a:r>
          </a:p>
        </p:txBody>
      </p:sp>
      <p:sp>
        <p:nvSpPr>
          <p:cNvPr id="24" name="テキスト ボックス 23"/>
          <p:cNvSpPr txBox="1"/>
          <p:nvPr/>
        </p:nvSpPr>
        <p:spPr>
          <a:xfrm>
            <a:off x="2888237" y="5420817"/>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887591" y="4199013"/>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5</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cxnSp>
        <p:nvCxnSpPr>
          <p:cNvPr id="26" name="直線コネクタ 25"/>
          <p:cNvCxnSpPr>
            <a:endCxn id="10" idx="1"/>
          </p:cNvCxnSpPr>
          <p:nvPr/>
        </p:nvCxnSpPr>
        <p:spPr bwMode="auto">
          <a:xfrm flipV="1">
            <a:off x="3209516" y="3229829"/>
            <a:ext cx="536605" cy="1089685"/>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カギ線コネクタ 25"/>
          <p:cNvCxnSpPr/>
          <p:nvPr/>
        </p:nvCxnSpPr>
        <p:spPr bwMode="auto">
          <a:xfrm flipH="1">
            <a:off x="2823746" y="2644659"/>
            <a:ext cx="5500" cy="599550"/>
          </a:xfrm>
          <a:prstGeom prst="straightConnector1">
            <a:avLst/>
          </a:prstGeom>
          <a:noFill/>
          <a:ln w="19050" cap="flat" cmpd="sng" algn="ctr">
            <a:solidFill>
              <a:sysClr val="window" lastClr="FFFFFF">
                <a:lumMod val="50000"/>
              </a:sysClr>
            </a:solidFill>
            <a:prstDash val="solid"/>
            <a:round/>
            <a:headEnd type="triangl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p:cNvSpPr txBox="1"/>
          <p:nvPr/>
        </p:nvSpPr>
        <p:spPr>
          <a:xfrm>
            <a:off x="2640159" y="4656669"/>
            <a:ext cx="1054712"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1411784" y="3718276"/>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柱 33"/>
          <p:cNvSpPr/>
          <p:nvPr/>
        </p:nvSpPr>
        <p:spPr>
          <a:xfrm>
            <a:off x="1718217" y="4775907"/>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35" name="右矢印 34"/>
          <p:cNvSpPr/>
          <p:nvPr/>
        </p:nvSpPr>
        <p:spPr>
          <a:xfrm rot="2700000" flipH="1">
            <a:off x="2528042" y="5023658"/>
            <a:ext cx="567056"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36" name="右矢印 35"/>
          <p:cNvSpPr/>
          <p:nvPr/>
        </p:nvSpPr>
        <p:spPr>
          <a:xfrm rot="10800000">
            <a:off x="2621005" y="4398464"/>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33BE7AD3-4709-FD4B-BB0B-DAC1D957B627}"/>
              </a:ext>
            </a:extLst>
          </p:cNvPr>
          <p:cNvGrpSpPr/>
          <p:nvPr/>
        </p:nvGrpSpPr>
        <p:grpSpPr>
          <a:xfrm>
            <a:off x="3129504" y="5184533"/>
            <a:ext cx="168009" cy="266959"/>
            <a:chOff x="379413" y="4686300"/>
            <a:chExt cx="450850" cy="663575"/>
          </a:xfrm>
        </p:grpSpPr>
        <p:sp>
          <p:nvSpPr>
            <p:cNvPr id="38"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39"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40" name="グループ化 39">
            <a:extLst>
              <a:ext uri="{FF2B5EF4-FFF2-40B4-BE49-F238E27FC236}">
                <a16:creationId xmlns:a16="http://schemas.microsoft.com/office/drawing/2014/main" id="{EF916C03-BE8A-2A45-B3B7-63855568F697}"/>
              </a:ext>
            </a:extLst>
          </p:cNvPr>
          <p:cNvGrpSpPr/>
          <p:nvPr/>
        </p:nvGrpSpPr>
        <p:grpSpPr>
          <a:xfrm>
            <a:off x="3083512" y="4382139"/>
            <a:ext cx="168009" cy="266959"/>
            <a:chOff x="379413" y="4686300"/>
            <a:chExt cx="450850" cy="663575"/>
          </a:xfrm>
        </p:grpSpPr>
        <p:sp>
          <p:nvSpPr>
            <p:cNvPr id="41"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42"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43" name="グループ化 42">
            <a:extLst>
              <a:ext uri="{FF2B5EF4-FFF2-40B4-BE49-F238E27FC236}">
                <a16:creationId xmlns:a16="http://schemas.microsoft.com/office/drawing/2014/main" id="{EF916C03-BE8A-2A45-B3B7-63855568F697}"/>
              </a:ext>
            </a:extLst>
          </p:cNvPr>
          <p:cNvGrpSpPr/>
          <p:nvPr/>
        </p:nvGrpSpPr>
        <p:grpSpPr>
          <a:xfrm>
            <a:off x="2746639" y="2354524"/>
            <a:ext cx="168009" cy="266959"/>
            <a:chOff x="379413" y="4686300"/>
            <a:chExt cx="450850" cy="663575"/>
          </a:xfrm>
        </p:grpSpPr>
        <p:sp>
          <p:nvSpPr>
            <p:cNvPr id="44"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45"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pic>
        <p:nvPicPr>
          <p:cNvPr id="46" name="図 45"/>
          <p:cNvPicPr>
            <a:picLocks noChangeAspect="1"/>
          </p:cNvPicPr>
          <p:nvPr/>
        </p:nvPicPr>
        <p:blipFill>
          <a:blip r:embed="rId4"/>
          <a:stretch>
            <a:fillRect/>
          </a:stretch>
        </p:blipFill>
        <p:spPr>
          <a:xfrm>
            <a:off x="3985748" y="3137221"/>
            <a:ext cx="506437" cy="902950"/>
          </a:xfrm>
          <a:prstGeom prst="rect">
            <a:avLst/>
          </a:prstGeom>
        </p:spPr>
      </p:pic>
      <p:sp>
        <p:nvSpPr>
          <p:cNvPr id="47" name="角丸四角形 46"/>
          <p:cNvSpPr/>
          <p:nvPr/>
        </p:nvSpPr>
        <p:spPr bwMode="auto">
          <a:xfrm>
            <a:off x="4480880" y="3478574"/>
            <a:ext cx="3165312" cy="24219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208511" y="1135416"/>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46094" indent="-146094"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卸先側の画面にて、エンドユーザとの契約情報の参照が可能です。</a:t>
            </a:r>
          </a:p>
        </p:txBody>
      </p:sp>
      <p:sp>
        <p:nvSpPr>
          <p:cNvPr id="49"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(5/7)</a:t>
            </a:r>
            <a:endParaRPr lang="ja-JP" altLang="en-US" sz="2585" dirty="0"/>
          </a:p>
        </p:txBody>
      </p:sp>
      <p:sp>
        <p:nvSpPr>
          <p:cNvPr id="51" name="正方形/長方形 50"/>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52" name="正方形/長方形 51"/>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53" name="正方形/長方形 52"/>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5442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11426" y="3281183"/>
            <a:ext cx="2247681"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283975"/>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9" y="4971585"/>
            <a:ext cx="2440404"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9" y="3593089"/>
            <a:ext cx="2440404"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286495"/>
            <a:ext cx="2456003"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191279" y="1919941"/>
            <a:ext cx="245867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pic>
        <p:nvPicPr>
          <p:cNvPr id="11" name="Picture 14" descr="12_Em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776" y="3082755"/>
            <a:ext cx="336740" cy="236210"/>
          </a:xfrm>
          <a:prstGeom prst="rect">
            <a:avLst/>
          </a:prstGeom>
          <a:noFill/>
          <a:extLst>
            <a:ext uri="{909E8E84-426E-40DD-AFC4-6F175D3DCCD1}">
              <a14:hiddenFill xmlns:a14="http://schemas.microsoft.com/office/drawing/2010/main">
                <a:solidFill>
                  <a:srgbClr val="FFFFFF"/>
                </a:solidFill>
              </a14:hiddenFill>
            </a:ext>
          </a:extLst>
        </p:spPr>
      </p:pic>
      <p:sp>
        <p:nvSpPr>
          <p:cNvPr id="12" name="平行四辺形 11"/>
          <p:cNvSpPr/>
          <p:nvPr/>
        </p:nvSpPr>
        <p:spPr bwMode="auto">
          <a:xfrm>
            <a:off x="2554982" y="5802070"/>
            <a:ext cx="1094968"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開通</a:t>
            </a:r>
          </a:p>
        </p:txBody>
      </p:sp>
      <p:sp>
        <p:nvSpPr>
          <p:cNvPr id="13" name="ホームベース 12"/>
          <p:cNvSpPr/>
          <p:nvPr/>
        </p:nvSpPr>
        <p:spPr bwMode="auto">
          <a:xfrm>
            <a:off x="2758301" y="2904025"/>
            <a:ext cx="891648" cy="156750"/>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サービス提供</a:t>
            </a:r>
          </a:p>
        </p:txBody>
      </p:sp>
      <p:sp>
        <p:nvSpPr>
          <p:cNvPr id="14" name="テキスト ボックス 13"/>
          <p:cNvSpPr txBox="1"/>
          <p:nvPr/>
        </p:nvSpPr>
        <p:spPr>
          <a:xfrm>
            <a:off x="2832796" y="3123052"/>
            <a:ext cx="429504" cy="184073"/>
          </a:xfrm>
          <a:prstGeom prst="rect">
            <a:avLst/>
          </a:prstGeom>
          <a:noFill/>
        </p:spPr>
        <p:txBody>
          <a:bodyPr wrap="none" lIns="30675" tIns="30675" rIns="30675" bIns="30675" rtlCol="0">
            <a:noAutofit/>
          </a:bodyPr>
          <a:lstStyle/>
          <a:p>
            <a:pPr defTabSz="779173">
              <a:defRPr/>
            </a:pPr>
            <a:r>
              <a:rPr lang="ja-JP" altLang="en-US" sz="681"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開通案内</a:t>
            </a:r>
          </a:p>
        </p:txBody>
      </p:sp>
      <p:sp>
        <p:nvSpPr>
          <p:cNvPr id="15" name="テキスト ボックス 14"/>
          <p:cNvSpPr txBox="1"/>
          <p:nvPr/>
        </p:nvSpPr>
        <p:spPr>
          <a:xfrm>
            <a:off x="2888237" y="5420817"/>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46122" y="1861543"/>
            <a:ext cx="4476426" cy="4172885"/>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770251" y="4372227"/>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■請求情報画面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746122" y="1878949"/>
            <a:ext cx="4476426" cy="275909"/>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顧客に紐づく複数の契約を確認可能</a:t>
            </a:r>
          </a:p>
        </p:txBody>
      </p:sp>
      <p:pic>
        <p:nvPicPr>
          <p:cNvPr id="19" name="図 18"/>
          <p:cNvPicPr>
            <a:picLocks noChangeAspect="1"/>
          </p:cNvPicPr>
          <p:nvPr/>
        </p:nvPicPr>
        <p:blipFill rotWithShape="1">
          <a:blip r:embed="rId3"/>
          <a:srcRect t="17726" b="29530"/>
          <a:stretch/>
        </p:blipFill>
        <p:spPr>
          <a:xfrm>
            <a:off x="3986302" y="4607857"/>
            <a:ext cx="4114496" cy="1237578"/>
          </a:xfrm>
          <a:prstGeom prst="rect">
            <a:avLst/>
          </a:prstGeom>
        </p:spPr>
      </p:pic>
      <p:sp>
        <p:nvSpPr>
          <p:cNvPr id="20" name="テキスト ボックス 19"/>
          <p:cNvSpPr txBox="1"/>
          <p:nvPr/>
        </p:nvSpPr>
        <p:spPr>
          <a:xfrm>
            <a:off x="3765018" y="212774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■検索画面</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735950" y="2780450"/>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■詳細画面</a:t>
            </a:r>
            <a:endParaRPr lang="ja-JP" altLang="en-US" sz="1534" dirty="0">
              <a:solidFill>
                <a:prstClr val="black"/>
              </a:solidFill>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rotWithShape="1">
          <a:blip r:embed="rId4"/>
          <a:srcRect t="16839" b="34710"/>
          <a:stretch/>
        </p:blipFill>
        <p:spPr>
          <a:xfrm>
            <a:off x="3981063" y="3010927"/>
            <a:ext cx="4086185" cy="1230251"/>
          </a:xfrm>
          <a:prstGeom prst="rect">
            <a:avLst/>
          </a:prstGeom>
        </p:spPr>
      </p:pic>
      <p:sp>
        <p:nvSpPr>
          <p:cNvPr id="23" name="テキスト ボックス 22"/>
          <p:cNvSpPr txBox="1"/>
          <p:nvPr/>
        </p:nvSpPr>
        <p:spPr>
          <a:xfrm>
            <a:off x="4607838" y="5174592"/>
            <a:ext cx="699074" cy="52450"/>
          </a:xfrm>
          <a:prstGeom prst="rect">
            <a:avLst/>
          </a:prstGeom>
          <a:solidFill>
            <a:sysClr val="window" lastClr="FFFFFF"/>
          </a:solidFill>
        </p:spPr>
        <p:txBody>
          <a:bodyPr wrap="square" lIns="0" tIns="0" rIns="0" bIns="0" rtlCol="0">
            <a:spAutoFit/>
          </a:bodyPr>
          <a:lstStyle/>
          <a:p>
            <a:pPr defTabSz="779173">
              <a:defRPr/>
            </a:pPr>
            <a:r>
              <a:rPr kumimoji="0" lang="ja-JP" altLang="en-US" sz="341" kern="0" dirty="0">
                <a:solidFill>
                  <a:prstClr val="white">
                    <a:lumMod val="50000"/>
                  </a:prstClr>
                </a:solidFill>
                <a:latin typeface="Meiryo UI" panose="020B0604030504040204" pitchFamily="50" charset="-128"/>
                <a:ea typeface="Meiryo UI" panose="020B0604030504040204" pitchFamily="50" charset="-128"/>
              </a:rPr>
              <a:t>卸サービス</a:t>
            </a:r>
          </a:p>
        </p:txBody>
      </p:sp>
      <p:sp>
        <p:nvSpPr>
          <p:cNvPr id="24" name="テキスト ボックス 23"/>
          <p:cNvSpPr txBox="1"/>
          <p:nvPr/>
        </p:nvSpPr>
        <p:spPr>
          <a:xfrm>
            <a:off x="4774667" y="5535676"/>
            <a:ext cx="699074" cy="52450"/>
          </a:xfrm>
          <a:prstGeom prst="rect">
            <a:avLst/>
          </a:prstGeom>
          <a:solidFill>
            <a:sysClr val="window" lastClr="FFFFFF"/>
          </a:solidFill>
        </p:spPr>
        <p:txBody>
          <a:bodyPr wrap="square" lIns="0" tIns="0" rIns="0" bIns="0" rtlCol="0">
            <a:spAutoFit/>
          </a:bodyPr>
          <a:lstStyle/>
          <a:p>
            <a:pPr defTabSz="779173">
              <a:defRPr/>
            </a:pPr>
            <a:r>
              <a:rPr kumimoji="0" lang="ja-JP" altLang="en-US" sz="341" kern="0" dirty="0">
                <a:solidFill>
                  <a:prstClr val="white">
                    <a:lumMod val="50000"/>
                  </a:prstClr>
                </a:solidFill>
                <a:latin typeface="Meiryo UI" panose="020B0604030504040204" pitchFamily="50" charset="-128"/>
                <a:ea typeface="Meiryo UI" panose="020B0604030504040204" pitchFamily="50" charset="-128"/>
              </a:rPr>
              <a:t>卸サービス</a:t>
            </a:r>
          </a:p>
        </p:txBody>
      </p:sp>
      <p:sp>
        <p:nvSpPr>
          <p:cNvPr id="25" name="テキスト ボックス 24"/>
          <p:cNvSpPr txBox="1"/>
          <p:nvPr/>
        </p:nvSpPr>
        <p:spPr>
          <a:xfrm>
            <a:off x="6153925" y="5845592"/>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cxnSp>
        <p:nvCxnSpPr>
          <p:cNvPr id="26" name="直線コネクタ 25"/>
          <p:cNvCxnSpPr/>
          <p:nvPr/>
        </p:nvCxnSpPr>
        <p:spPr bwMode="auto">
          <a:xfrm flipV="1">
            <a:off x="3264448" y="3521639"/>
            <a:ext cx="481676" cy="1652953"/>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正方形/長方形 26"/>
          <p:cNvSpPr/>
          <p:nvPr/>
        </p:nvSpPr>
        <p:spPr>
          <a:xfrm>
            <a:off x="3995770" y="2346017"/>
            <a:ext cx="3854412" cy="367462"/>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defTabSz="779173">
              <a:defRPr/>
            </a:pPr>
            <a:r>
              <a:rPr kumimoji="0" lang="ja-JP" altLang="en-US" sz="1193" kern="0" dirty="0">
                <a:solidFill>
                  <a:prstClr val="black"/>
                </a:solidFill>
                <a:latin typeface="Meiryo UI" panose="020B0604030504040204" pitchFamily="50" charset="-128"/>
                <a:ea typeface="Meiryo UI" panose="020B0604030504040204" pitchFamily="50" charset="-128"/>
              </a:rPr>
              <a:t>と同様</a:t>
            </a:r>
          </a:p>
        </p:txBody>
      </p:sp>
      <p:sp>
        <p:nvSpPr>
          <p:cNvPr id="28" name="テキスト ボックス 27"/>
          <p:cNvSpPr txBox="1"/>
          <p:nvPr/>
        </p:nvSpPr>
        <p:spPr>
          <a:xfrm>
            <a:off x="5256462" y="3689627"/>
            <a:ext cx="2810786" cy="632715"/>
          </a:xfrm>
          <a:prstGeom prst="wedgeRoundRectCallout">
            <a:avLst>
              <a:gd name="adj1" fmla="val -65347"/>
              <a:gd name="adj2" fmla="val -53169"/>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卸商品表示で、卸した商品の契約を確認可能</a:t>
            </a:r>
          </a:p>
        </p:txBody>
      </p:sp>
      <p:sp>
        <p:nvSpPr>
          <p:cNvPr id="29" name="正方形/長方形 28"/>
          <p:cNvSpPr/>
          <p:nvPr/>
        </p:nvSpPr>
        <p:spPr>
          <a:xfrm>
            <a:off x="5450656" y="2419391"/>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4</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cxnSp>
        <p:nvCxnSpPr>
          <p:cNvPr id="30" name="カギ線コネクタ 25"/>
          <p:cNvCxnSpPr/>
          <p:nvPr/>
        </p:nvCxnSpPr>
        <p:spPr bwMode="auto">
          <a:xfrm flipH="1">
            <a:off x="2823746" y="2644659"/>
            <a:ext cx="5500" cy="599550"/>
          </a:xfrm>
          <a:prstGeom prst="straightConnector1">
            <a:avLst/>
          </a:prstGeom>
          <a:noFill/>
          <a:ln w="19050" cap="flat" cmpd="sng" algn="ctr">
            <a:solidFill>
              <a:sysClr val="window" lastClr="FFFFFF">
                <a:lumMod val="50000"/>
              </a:sysClr>
            </a:solidFill>
            <a:prstDash val="solid"/>
            <a:round/>
            <a:headEnd type="triangl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34"/>
          <p:cNvSpPr txBox="1"/>
          <p:nvPr/>
        </p:nvSpPr>
        <p:spPr>
          <a:xfrm>
            <a:off x="2840822" y="4662319"/>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契約参照</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411784" y="3718276"/>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柱 36"/>
          <p:cNvSpPr/>
          <p:nvPr/>
        </p:nvSpPr>
        <p:spPr>
          <a:xfrm>
            <a:off x="1718217" y="4775907"/>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38" name="右矢印 37"/>
          <p:cNvSpPr/>
          <p:nvPr/>
        </p:nvSpPr>
        <p:spPr>
          <a:xfrm rot="2700000" flipH="1">
            <a:off x="2528042" y="5023658"/>
            <a:ext cx="567056"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39" name="右矢印 38"/>
          <p:cNvSpPr/>
          <p:nvPr/>
        </p:nvSpPr>
        <p:spPr>
          <a:xfrm rot="10800000">
            <a:off x="2621005" y="4398464"/>
            <a:ext cx="35076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2887591" y="4996770"/>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6</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33BE7AD3-4709-FD4B-BB0B-DAC1D957B627}"/>
              </a:ext>
            </a:extLst>
          </p:cNvPr>
          <p:cNvGrpSpPr/>
          <p:nvPr/>
        </p:nvGrpSpPr>
        <p:grpSpPr>
          <a:xfrm>
            <a:off x="3129504" y="5184533"/>
            <a:ext cx="168009" cy="266959"/>
            <a:chOff x="379413" y="4686300"/>
            <a:chExt cx="450850" cy="663575"/>
          </a:xfrm>
        </p:grpSpPr>
        <p:sp>
          <p:nvSpPr>
            <p:cNvPr id="42" name="Freeform 19">
              <a:extLst>
                <a:ext uri="{FF2B5EF4-FFF2-40B4-BE49-F238E27FC236}">
                  <a16:creationId xmlns:a16="http://schemas.microsoft.com/office/drawing/2014/main" id="{CCD038B9-9C2D-174C-B2E8-2446E4E424D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43" name="Freeform 20">
              <a:extLst>
                <a:ext uri="{FF2B5EF4-FFF2-40B4-BE49-F238E27FC236}">
                  <a16:creationId xmlns:a16="http://schemas.microsoft.com/office/drawing/2014/main" id="{4005587F-0746-5946-9173-F783295E5750}"/>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CC99">
                  <a:lumMod val="75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grpSp>
        <p:nvGrpSpPr>
          <p:cNvPr id="44" name="グループ化 43">
            <a:extLst>
              <a:ext uri="{FF2B5EF4-FFF2-40B4-BE49-F238E27FC236}">
                <a16:creationId xmlns:a16="http://schemas.microsoft.com/office/drawing/2014/main" id="{EF916C03-BE8A-2A45-B3B7-63855568F697}"/>
              </a:ext>
            </a:extLst>
          </p:cNvPr>
          <p:cNvGrpSpPr/>
          <p:nvPr/>
        </p:nvGrpSpPr>
        <p:grpSpPr>
          <a:xfrm>
            <a:off x="3083512" y="4382139"/>
            <a:ext cx="168009" cy="266959"/>
            <a:chOff x="379413" y="4686300"/>
            <a:chExt cx="450850" cy="663575"/>
          </a:xfrm>
        </p:grpSpPr>
        <p:sp>
          <p:nvSpPr>
            <p:cNvPr id="45"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46"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grpSp>
        <p:nvGrpSpPr>
          <p:cNvPr id="47" name="グループ化 46">
            <a:extLst>
              <a:ext uri="{FF2B5EF4-FFF2-40B4-BE49-F238E27FC236}">
                <a16:creationId xmlns:a16="http://schemas.microsoft.com/office/drawing/2014/main" id="{EF916C03-BE8A-2A45-B3B7-63855568F697}"/>
              </a:ext>
            </a:extLst>
          </p:cNvPr>
          <p:cNvGrpSpPr/>
          <p:nvPr/>
        </p:nvGrpSpPr>
        <p:grpSpPr>
          <a:xfrm>
            <a:off x="2746639" y="2354524"/>
            <a:ext cx="168009" cy="266959"/>
            <a:chOff x="379413" y="4686300"/>
            <a:chExt cx="450850" cy="663575"/>
          </a:xfrm>
        </p:grpSpPr>
        <p:sp>
          <p:nvSpPr>
            <p:cNvPr id="48"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sp>
          <p:nvSpPr>
            <p:cNvPr id="49"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kumimoji="0" lang="ja-JP" altLang="en-US" sz="1534" kern="0">
                <a:solidFill>
                  <a:srgbClr val="000000"/>
                </a:solidFill>
                <a:latin typeface="Meiryo UI" panose="020B0604030504040204" pitchFamily="50" charset="-128"/>
                <a:ea typeface="Meiryo UI" panose="020B0604030504040204" pitchFamily="50" charset="-128"/>
              </a:endParaRPr>
            </a:p>
          </p:txBody>
        </p:sp>
      </p:grpSp>
      <p:pic>
        <p:nvPicPr>
          <p:cNvPr id="50" name="図 49"/>
          <p:cNvPicPr>
            <a:picLocks noChangeAspect="1"/>
          </p:cNvPicPr>
          <p:nvPr/>
        </p:nvPicPr>
        <p:blipFill>
          <a:blip r:embed="rId5"/>
          <a:stretch>
            <a:fillRect/>
          </a:stretch>
        </p:blipFill>
        <p:spPr>
          <a:xfrm>
            <a:off x="3985748" y="3137221"/>
            <a:ext cx="506437" cy="902950"/>
          </a:xfrm>
          <a:prstGeom prst="rect">
            <a:avLst/>
          </a:prstGeom>
        </p:spPr>
      </p:pic>
      <p:sp>
        <p:nvSpPr>
          <p:cNvPr id="51" name="角丸四角形 50"/>
          <p:cNvSpPr/>
          <p:nvPr/>
        </p:nvSpPr>
        <p:spPr bwMode="auto">
          <a:xfrm>
            <a:off x="4480880" y="3478574"/>
            <a:ext cx="3165312" cy="24219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5461481" y="3181869"/>
            <a:ext cx="879698" cy="264398"/>
          </a:xfrm>
          <a:prstGeom prst="wedgeRoundRectCallout">
            <a:avLst>
              <a:gd name="adj1" fmla="val -72615"/>
              <a:gd name="adj2" fmla="val 58033"/>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契約商品表示</a:t>
            </a:r>
          </a:p>
        </p:txBody>
      </p:sp>
      <p:sp>
        <p:nvSpPr>
          <p:cNvPr id="53" name="テキスト ボックス 52"/>
          <p:cNvSpPr txBox="1"/>
          <p:nvPr/>
        </p:nvSpPr>
        <p:spPr>
          <a:xfrm>
            <a:off x="4101126" y="4654910"/>
            <a:ext cx="525224" cy="52450"/>
          </a:xfrm>
          <a:prstGeom prst="rect">
            <a:avLst/>
          </a:prstGeom>
          <a:solidFill>
            <a:srgbClr val="172D4D"/>
          </a:solidFill>
        </p:spPr>
        <p:txBody>
          <a:bodyPr wrap="square" lIns="0" tIns="0" rIns="0" bIns="0" rtlCol="0">
            <a:spAutoFit/>
          </a:bodyPr>
          <a:lstStyle/>
          <a:p>
            <a:pPr defTabSz="779173">
              <a:defRPr/>
            </a:pPr>
            <a:r>
              <a:rPr lang="en-US" altLang="ja-JP" sz="341" b="1" dirty="0">
                <a:solidFill>
                  <a:srgbClr val="FFFFFF">
                    <a:lumMod val="85000"/>
                  </a:srgbClr>
                </a:solidFill>
                <a:latin typeface="Meiryo UI" panose="020B0604030504040204" pitchFamily="50" charset="-128"/>
                <a:ea typeface="Meiryo UI" panose="020B0604030504040204" pitchFamily="50" charset="-128"/>
              </a:rPr>
              <a:t>NTT</a:t>
            </a:r>
            <a:r>
              <a:rPr lang="ja-JP" altLang="en-US" sz="341" b="1" dirty="0">
                <a:solidFill>
                  <a:srgbClr val="FFFFFF">
                    <a:lumMod val="85000"/>
                  </a:srgbClr>
                </a:solidFill>
                <a:latin typeface="Meiryo UI" panose="020B0604030504040204" pitchFamily="50" charset="-128"/>
                <a:ea typeface="Meiryo UI" panose="020B0604030504040204" pitchFamily="50" charset="-128"/>
              </a:rPr>
              <a:t>〇〇</a:t>
            </a:r>
          </a:p>
        </p:txBody>
      </p:sp>
      <p:pic>
        <p:nvPicPr>
          <p:cNvPr id="54" name="図 53"/>
          <p:cNvPicPr>
            <a:picLocks noChangeAspect="1"/>
          </p:cNvPicPr>
          <p:nvPr/>
        </p:nvPicPr>
        <p:blipFill>
          <a:blip r:embed="rId6"/>
          <a:stretch>
            <a:fillRect/>
          </a:stretch>
        </p:blipFill>
        <p:spPr>
          <a:xfrm>
            <a:off x="3995768" y="4730649"/>
            <a:ext cx="493890" cy="1098802"/>
          </a:xfrm>
          <a:prstGeom prst="rect">
            <a:avLst/>
          </a:prstGeom>
        </p:spPr>
      </p:pic>
      <p:sp>
        <p:nvSpPr>
          <p:cNvPr id="55" name="角丸四角形 54"/>
          <p:cNvSpPr/>
          <p:nvPr/>
        </p:nvSpPr>
        <p:spPr bwMode="auto">
          <a:xfrm>
            <a:off x="4489659" y="5326081"/>
            <a:ext cx="3165312" cy="49786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56" name="角丸四角形 55"/>
          <p:cNvSpPr/>
          <p:nvPr/>
        </p:nvSpPr>
        <p:spPr bwMode="auto">
          <a:xfrm>
            <a:off x="4489659" y="4895107"/>
            <a:ext cx="3165312" cy="41647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6683087" y="4587385"/>
            <a:ext cx="1532914" cy="274914"/>
          </a:xfrm>
          <a:prstGeom prst="wedgeRoundRectCallout">
            <a:avLst>
              <a:gd name="adj1" fmla="val -7246"/>
              <a:gd name="adj2" fmla="val 84199"/>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全商品の合計金額を表示</a:t>
            </a:r>
          </a:p>
        </p:txBody>
      </p:sp>
      <p:sp>
        <p:nvSpPr>
          <p:cNvPr id="58" name="テキスト ボックス 57"/>
          <p:cNvSpPr txBox="1"/>
          <p:nvPr/>
        </p:nvSpPr>
        <p:spPr>
          <a:xfrm>
            <a:off x="5535285" y="5275722"/>
            <a:ext cx="2504691" cy="372042"/>
          </a:xfrm>
          <a:prstGeom prst="wedgeRoundRectCallout">
            <a:avLst>
              <a:gd name="adj1" fmla="val -57974"/>
              <a:gd name="adj2" fmla="val -10717"/>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内訳として、商品毎の合計金額を表示</a:t>
            </a:r>
            <a:endParaRPr kumimoji="0" lang="en-US" altLang="ja-JP" sz="1023" kern="0" dirty="0">
              <a:solidFill>
                <a:prstClr val="black"/>
              </a:solidFill>
              <a:latin typeface="Meiryo UI" panose="020B0604030504040204" pitchFamily="50" charset="-128"/>
              <a:ea typeface="Meiryo UI" panose="020B0604030504040204" pitchFamily="50" charset="-128"/>
            </a:endParaRPr>
          </a:p>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卸商品が複数ある場合は、複数商品を表示</a:t>
            </a:r>
          </a:p>
        </p:txBody>
      </p:sp>
      <p:pic>
        <p:nvPicPr>
          <p:cNvPr id="59" name="図 58"/>
          <p:cNvPicPr>
            <a:picLocks noChangeAspect="1"/>
          </p:cNvPicPr>
          <p:nvPr/>
        </p:nvPicPr>
        <p:blipFill rotWithShape="1">
          <a:blip r:embed="rId7"/>
          <a:srcRect l="13800" t="37072" r="27440" b="47774"/>
          <a:stretch/>
        </p:blipFill>
        <p:spPr>
          <a:xfrm>
            <a:off x="5495410" y="3950859"/>
            <a:ext cx="2375350" cy="366668"/>
          </a:xfrm>
          <a:prstGeom prst="rect">
            <a:avLst/>
          </a:prstGeom>
        </p:spPr>
      </p:pic>
      <p:pic>
        <p:nvPicPr>
          <p:cNvPr id="60" name="図 59"/>
          <p:cNvPicPr>
            <a:picLocks noChangeAspect="1"/>
          </p:cNvPicPr>
          <p:nvPr/>
        </p:nvPicPr>
        <p:blipFill>
          <a:blip r:embed="rId8"/>
          <a:stretch>
            <a:fillRect/>
          </a:stretch>
        </p:blipFill>
        <p:spPr>
          <a:xfrm>
            <a:off x="4578771" y="4780612"/>
            <a:ext cx="2007244" cy="99218"/>
          </a:xfrm>
          <a:prstGeom prst="rect">
            <a:avLst/>
          </a:prstGeom>
        </p:spPr>
      </p:pic>
      <p:sp>
        <p:nvSpPr>
          <p:cNvPr id="61" name="正方形/長方形 60"/>
          <p:cNvSpPr/>
          <p:nvPr/>
        </p:nvSpPr>
        <p:spPr>
          <a:xfrm>
            <a:off x="345349" y="1092451"/>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46094" indent="-146094"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卸元側の画面にて、卸先への卸契約／清算金の確認が可能です。</a:t>
            </a:r>
          </a:p>
        </p:txBody>
      </p:sp>
      <p:sp>
        <p:nvSpPr>
          <p:cNvPr id="62"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(6/7)</a:t>
            </a:r>
            <a:endParaRPr lang="ja-JP" altLang="en-US" sz="2585" dirty="0"/>
          </a:p>
        </p:txBody>
      </p:sp>
      <p:sp>
        <p:nvSpPr>
          <p:cNvPr id="63" name="正方形/長方形 62"/>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64" name="正方形/長方形 63"/>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65" name="正方形/長方形 64"/>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381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062141" y="1861542"/>
            <a:ext cx="4160407" cy="3899049"/>
          </a:xfrm>
          <a:prstGeom prst="rect">
            <a:avLst/>
          </a:prstGeom>
          <a:solidFill>
            <a:sysClr val="window" lastClr="FFFFFF"/>
          </a:solidFill>
          <a:ln w="25400"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3306683" y="3279556"/>
            <a:ext cx="552176" cy="2767530"/>
          </a:xfrm>
          <a:prstGeom prst="rect">
            <a:avLst/>
          </a:prstGeom>
          <a:solidFill>
            <a:sysClr val="window" lastClr="FFFFFF"/>
          </a:solidFill>
          <a:ln w="76200" cap="flat" cmpd="sng" algn="ctr">
            <a:solidFill>
              <a:srgbClr val="4F81B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11427" y="3281183"/>
            <a:ext cx="1910707" cy="2765294"/>
          </a:xfrm>
          <a:prstGeom prst="rect">
            <a:avLst/>
          </a:prstGeom>
          <a:solidFill>
            <a:sysClr val="window" lastClr="FFFFFF"/>
          </a:solidFill>
          <a:ln w="76200" cap="flat" cmpd="sng" algn="ctr">
            <a:solidFill>
              <a:srgbClr val="C0504D">
                <a:alpha val="74000"/>
              </a:srgbClr>
            </a:solidFill>
            <a:prstDash val="solid"/>
          </a:ln>
          <a:effectLst>
            <a:outerShdw blurRad="40005" dist="20320" dir="5400000" algn="ctr" rotWithShape="0">
              <a:srgbClr val="8EE0CB"/>
            </a:outerShdw>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47121" y="3283975"/>
            <a:ext cx="1672031" cy="354584"/>
          </a:xfrm>
          <a:prstGeom prst="rect">
            <a:avLst/>
          </a:prstGeom>
          <a:noFill/>
        </p:spPr>
        <p:txBody>
          <a:bodyPr wrap="square" rtlCol="0">
            <a:spAutoFit/>
          </a:bodyPr>
          <a:lstStyle/>
          <a:p>
            <a:pPr defTabSz="779173">
              <a:defRPr/>
            </a:pPr>
            <a:r>
              <a:rPr lang="en-US" altLang="ja-JP" sz="170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Fulfillment</a:t>
            </a:r>
          </a:p>
        </p:txBody>
      </p:sp>
      <p:sp>
        <p:nvSpPr>
          <p:cNvPr id="6" name="角丸四角形 5"/>
          <p:cNvSpPr/>
          <p:nvPr/>
        </p:nvSpPr>
        <p:spPr bwMode="auto">
          <a:xfrm>
            <a:off x="1191278" y="4971585"/>
            <a:ext cx="2767146" cy="1049268"/>
          </a:xfrm>
          <a:prstGeom prst="roundRect">
            <a:avLst/>
          </a:prstGeom>
          <a:solidFill>
            <a:srgbClr val="9BBB59">
              <a:lumMod val="20000"/>
              <a:lumOff val="80000"/>
              <a:alpha val="54000"/>
            </a:srgbClr>
          </a:solidFill>
          <a:ln w="9525" cap="flat" cmpd="sng" algn="ctr">
            <a:noFill/>
            <a:prstDash val="solid"/>
            <a:round/>
            <a:headEnd type="none" w="med" len="med"/>
            <a:tailEnd type="none" w="med" len="med"/>
          </a:ln>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191277" y="3593089"/>
            <a:ext cx="2767146" cy="1305478"/>
          </a:xfrm>
          <a:prstGeom prst="roundRect">
            <a:avLst>
              <a:gd name="adj" fmla="val 5640"/>
            </a:avLst>
          </a:prstGeom>
          <a:solidFill>
            <a:srgbClr val="F79646">
              <a:lumMod val="40000"/>
              <a:lumOff val="60000"/>
              <a:alpha val="54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1195890" y="2286495"/>
            <a:ext cx="2753802" cy="552142"/>
          </a:xfrm>
          <a:prstGeom prst="roundRect">
            <a:avLst/>
          </a:prstGeom>
          <a:solidFill>
            <a:srgbClr val="FFFFFF">
              <a:lumMod val="95000"/>
            </a:srgbClr>
          </a:solidFill>
          <a:ln w="9525" cap="flat" cmpd="sng" algn="ctr">
            <a:noFill/>
            <a:prstDash val="solid"/>
            <a:round/>
            <a:headEnd type="none" w="med" len="med"/>
            <a:tailEnd type="none" w="med" len="med"/>
          </a:ln>
          <a:effectLst>
            <a:glow rad="63500">
              <a:srgbClr val="FFFFFF">
                <a:satMod val="175000"/>
                <a:alpha val="40000"/>
              </a:srgbClr>
            </a:glow>
          </a:effectLst>
        </p:spPr>
        <p:txBody>
          <a:bodyPr vert="horz" wrap="square" lIns="65235" tIns="7829" rIns="65235" bIns="33922" numCol="1" rtlCol="0" anchor="ctr" anchorCtr="0" compatLnSpc="1">
            <a:prstTxWarp prst="textNoShape">
              <a:avLst/>
            </a:prstTxWarp>
          </a:bodyPr>
          <a:lstStyle/>
          <a:p>
            <a:pPr defTabSz="662815">
              <a:defRPr/>
            </a:pPr>
            <a:endParaRPr kumimoji="0" lang="ja-JP" altLang="en-US" sz="102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191277" y="1919941"/>
            <a:ext cx="2758414" cy="278393"/>
          </a:xfrm>
          <a:prstGeom prst="roundRect">
            <a:avLst/>
          </a:prstGeom>
          <a:solidFill>
            <a:srgbClr val="000000">
              <a:lumMod val="65000"/>
              <a:lumOff val="35000"/>
            </a:srgbClr>
          </a:solidFill>
          <a:ln w="38100" cap="flat" cmpd="sng" algn="ctr">
            <a:noFill/>
            <a:prstDash val="solid"/>
          </a:ln>
          <a:effectLst>
            <a:outerShdw blurRad="40000" dist="20000" dir="5400000" rotWithShape="0">
              <a:srgbClr val="000000">
                <a:alpha val="38000"/>
              </a:srgbClr>
            </a:outerShdw>
          </a:effectLst>
        </p:spPr>
        <p:txBody>
          <a:bodyPr wrap="square" lIns="28307" tIns="28307" rIns="28307" bIns="0" rtlCol="0" anchor="ctr">
            <a:noAutofit/>
          </a:bodyPr>
          <a:lstStyle/>
          <a:p>
            <a:pPr defTabSz="719176">
              <a:lnSpc>
                <a:spcPct val="105000"/>
              </a:lnSpc>
              <a:spcBef>
                <a:spcPct val="0"/>
              </a:spcBef>
              <a:defRPr/>
            </a:pPr>
            <a:r>
              <a:rPr kumimoji="0" lang="ja-JP" altLang="en-US" sz="1363"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sp>
        <p:nvSpPr>
          <p:cNvPr id="12" name="平行四辺形 11"/>
          <p:cNvSpPr/>
          <p:nvPr/>
        </p:nvSpPr>
        <p:spPr bwMode="auto">
          <a:xfrm>
            <a:off x="2554981" y="5802070"/>
            <a:ext cx="696539"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料金計算</a:t>
            </a:r>
          </a:p>
        </p:txBody>
      </p:sp>
      <p:sp>
        <p:nvSpPr>
          <p:cNvPr id="13" name="ホームベース 12"/>
          <p:cNvSpPr/>
          <p:nvPr/>
        </p:nvSpPr>
        <p:spPr bwMode="auto">
          <a:xfrm>
            <a:off x="2554981" y="2904023"/>
            <a:ext cx="696539" cy="145667"/>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062141" y="1905115"/>
            <a:ext cx="4476426" cy="275909"/>
          </a:xfrm>
          <a:prstGeom prst="rect">
            <a:avLst/>
          </a:prstGeom>
        </p:spPr>
        <p:txBody>
          <a:bodyPr wrap="square">
            <a:spAutoFit/>
          </a:bodyPr>
          <a:lstStyle/>
          <a:p>
            <a:pPr marL="243492" indent="-243492" defTabSz="779173">
              <a:buFont typeface="Wingdings" panose="05000000000000000000" pitchFamily="2" charset="2"/>
              <a:buChar char="ü"/>
              <a:defRPr/>
            </a:pPr>
            <a:r>
              <a:rPr lang="ja-JP" altLang="en-US" sz="1193" dirty="0">
                <a:solidFill>
                  <a:prstClr val="black"/>
                </a:solidFill>
                <a:latin typeface="Meiryo UI" panose="020B0604030504040204" pitchFamily="50" charset="-128"/>
                <a:ea typeface="Meiryo UI" panose="020B0604030504040204" pitchFamily="50" charset="-128"/>
              </a:rPr>
              <a:t>顧客に紐づく請求料金についてパターンに応じた計算が可能</a:t>
            </a:r>
          </a:p>
        </p:txBody>
      </p:sp>
      <p:sp>
        <p:nvSpPr>
          <p:cNvPr id="25" name="テキスト ボックス 24"/>
          <p:cNvSpPr txBox="1"/>
          <p:nvPr/>
        </p:nvSpPr>
        <p:spPr>
          <a:xfrm>
            <a:off x="6101021" y="5562173"/>
            <a:ext cx="2126847" cy="223459"/>
          </a:xfrm>
          <a:prstGeom prst="rect">
            <a:avLst/>
          </a:prstGeom>
          <a:noFill/>
        </p:spPr>
        <p:txBody>
          <a:bodyPr wrap="square" rtlCol="0">
            <a:spAutoFit/>
          </a:bodyPr>
          <a:lstStyle/>
          <a:p>
            <a:pPr algn="r" defTabSz="779173">
              <a:defRPr/>
            </a:pPr>
            <a:r>
              <a:rPr lang="en-US" altLang="ja-JP" sz="852" dirty="0">
                <a:solidFill>
                  <a:prstClr val="black"/>
                </a:solidFill>
                <a:latin typeface="Meiryo UI" panose="020B0604030504040204" pitchFamily="50" charset="-128"/>
                <a:ea typeface="Meiryo UI" panose="020B0604030504040204" pitchFamily="50" charset="-128"/>
              </a:rPr>
              <a:t>※</a:t>
            </a:r>
            <a:r>
              <a:rPr lang="ja-JP" altLang="en-US" sz="852" dirty="0">
                <a:solidFill>
                  <a:prstClr val="black"/>
                </a:solidFill>
                <a:latin typeface="Meiryo UI" panose="020B0604030504040204" pitchFamily="50" charset="-128"/>
                <a:ea typeface="Meiryo UI" panose="020B0604030504040204" pitchFamily="50" charset="-128"/>
              </a:rPr>
              <a:t>画面は開発中のため変更となる可能性あり</a:t>
            </a:r>
            <a:endParaRPr lang="ja-JP" altLang="en-US" sz="937" dirty="0">
              <a:solidFill>
                <a:prstClr val="black"/>
              </a:solidFill>
              <a:latin typeface="Meiryo UI" panose="020B0604030504040204" pitchFamily="50" charset="-128"/>
              <a:ea typeface="Meiryo UI" panose="020B0604030504040204" pitchFamily="50" charset="-128"/>
            </a:endParaRPr>
          </a:p>
        </p:txBody>
      </p:sp>
      <p:cxnSp>
        <p:nvCxnSpPr>
          <p:cNvPr id="26" name="直線コネクタ 25"/>
          <p:cNvCxnSpPr>
            <a:endCxn id="16" idx="1"/>
          </p:cNvCxnSpPr>
          <p:nvPr/>
        </p:nvCxnSpPr>
        <p:spPr bwMode="auto">
          <a:xfrm flipV="1">
            <a:off x="3019152" y="3811068"/>
            <a:ext cx="1042991" cy="305298"/>
          </a:xfrm>
          <a:prstGeom prst="line">
            <a:avLst/>
          </a:prstGeom>
          <a:solidFill>
            <a:srgbClr val="D2F0FA"/>
          </a:solidFill>
          <a:ln w="19050" cap="flat" cmpd="sng" algn="ctr">
            <a:solidFill>
              <a:sysClr val="windowText" lastClr="000000"/>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34"/>
          <p:cNvSpPr txBox="1"/>
          <p:nvPr/>
        </p:nvSpPr>
        <p:spPr>
          <a:xfrm>
            <a:off x="2608556" y="4662319"/>
            <a:ext cx="661453" cy="222871"/>
          </a:xfrm>
          <a:prstGeom prst="rect">
            <a:avLst/>
          </a:prstGeom>
          <a:noFill/>
        </p:spPr>
        <p:txBody>
          <a:bodyPr wrap="square" lIns="77905" tIns="38952" rIns="77905" bIns="38952">
            <a:spAutoFit/>
          </a:bodyPr>
          <a:lstStyle/>
          <a:p>
            <a:pPr defTabSz="779173">
              <a:defRPr/>
            </a:pPr>
            <a:r>
              <a:rPr lang="ja-JP" altLang="en-US"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料金計算</a:t>
            </a:r>
            <a:endParaRPr lang="en-US" altLang="ja-JP" sz="93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411784" y="3718276"/>
            <a:ext cx="1233897" cy="1740482"/>
          </a:xfrm>
          <a:prstGeom prst="roundRect">
            <a:avLst>
              <a:gd name="adj" fmla="val 10347"/>
            </a:avLst>
          </a:prstGeom>
          <a:solidFill>
            <a:srgbClr val="FFFFFF"/>
          </a:solidFill>
          <a:ln w="31750" cap="flat" cmpd="sng" algn="ctr">
            <a:solidFill>
              <a:srgbClr val="3333CC"/>
            </a:solidFill>
            <a:prstDash val="solid"/>
          </a:ln>
          <a:effectLst/>
        </p:spPr>
        <p:txBody>
          <a:bodyPr vert="horz" lIns="30671" tIns="30671" rIns="30671" bIns="30671" anchor="t"/>
          <a:lstStyle/>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・サービス管理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・オーダ管理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・顧客</a:t>
            </a:r>
            <a:r>
              <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契約管理</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defTabSz="779173">
              <a:spcBef>
                <a:spcPts val="256"/>
              </a:spcBef>
              <a:spcAft>
                <a:spcPts val="256"/>
              </a:spcAft>
              <a:defRPr/>
            </a:pPr>
            <a:r>
              <a:rPr kumimoji="0" lang="ja-JP" altLang="en-US"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・料金計算</a:t>
            </a:r>
            <a:endParaRPr kumimoji="0" lang="en-US" altLang="ja-JP" sz="1193" b="1" kern="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円柱 36"/>
          <p:cNvSpPr/>
          <p:nvPr/>
        </p:nvSpPr>
        <p:spPr>
          <a:xfrm>
            <a:off x="1718217" y="4775907"/>
            <a:ext cx="658453" cy="565011"/>
          </a:xfrm>
          <a:prstGeom prst="can">
            <a:avLst>
              <a:gd name="adj" fmla="val 14292"/>
            </a:avLst>
          </a:prstGeom>
          <a:solidFill>
            <a:srgbClr val="FFFFFF"/>
          </a:solidFill>
          <a:ln w="12700" cap="flat" cmpd="sng" algn="ctr">
            <a:solidFill>
              <a:srgbClr val="FFFFFF">
                <a:lumMod val="50000"/>
              </a:srgbClr>
            </a:solidFill>
            <a:prstDash val="solid"/>
          </a:ln>
          <a:effectLst/>
        </p:spPr>
        <p:txBody>
          <a:bodyPr lIns="77905" tIns="38952" rIns="77905" bIns="38952" anchor="ctr"/>
          <a:lstStyle/>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オーダ</a:t>
            </a:r>
            <a:endParaRPr kumimoji="0" lang="en-US" altLang="ja-JP"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endParaRPr>
          </a:p>
          <a:p>
            <a:pPr defTabSz="779173">
              <a:lnSpc>
                <a:spcPts val="852"/>
              </a:lnSpc>
              <a:defRPr/>
            </a:pPr>
            <a:r>
              <a:rPr kumimoji="0" lang="ja-JP" altLang="en-US" sz="852" kern="0" dirty="0">
                <a:solidFill>
                  <a:srgbClr val="808080">
                    <a:lumMod val="75000"/>
                  </a:srgbClr>
                </a:solidFill>
                <a:latin typeface="Meiryo UI" panose="020B0604030504040204" pitchFamily="50" charset="-128"/>
                <a:ea typeface="Meiryo UI" panose="020B0604030504040204" pitchFamily="50" charset="-128"/>
                <a:cs typeface="Meiryo UI" panose="020B0604030504040204" pitchFamily="50" charset="-128"/>
              </a:rPr>
              <a:t>契約情報</a:t>
            </a:r>
          </a:p>
        </p:txBody>
      </p:sp>
      <p:sp>
        <p:nvSpPr>
          <p:cNvPr id="39" name="右矢印 38"/>
          <p:cNvSpPr/>
          <p:nvPr/>
        </p:nvSpPr>
        <p:spPr>
          <a:xfrm rot="10800000">
            <a:off x="2470297" y="4397309"/>
            <a:ext cx="275458"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EF916C03-BE8A-2A45-B3B7-63855568F697}"/>
              </a:ext>
            </a:extLst>
          </p:cNvPr>
          <p:cNvGrpSpPr/>
          <p:nvPr/>
        </p:nvGrpSpPr>
        <p:grpSpPr>
          <a:xfrm>
            <a:off x="2837766" y="4382139"/>
            <a:ext cx="168009" cy="266959"/>
            <a:chOff x="379413" y="4686300"/>
            <a:chExt cx="450850" cy="663575"/>
          </a:xfrm>
        </p:grpSpPr>
        <p:sp>
          <p:nvSpPr>
            <p:cNvPr id="45" name="Freeform 19">
              <a:extLst>
                <a:ext uri="{FF2B5EF4-FFF2-40B4-BE49-F238E27FC236}">
                  <a16:creationId xmlns:a16="http://schemas.microsoft.com/office/drawing/2014/main" id="{244BF6E3-D2D4-FB42-8218-0CEC82F2BC2F}"/>
                </a:ext>
              </a:extLst>
            </p:cNvPr>
            <p:cNvSpPr>
              <a:spLocks/>
            </p:cNvSpPr>
            <p:nvPr/>
          </p:nvSpPr>
          <p:spPr bwMode="auto">
            <a:xfrm>
              <a:off x="379413" y="4978400"/>
              <a:ext cx="450850" cy="371475"/>
            </a:xfrm>
            <a:custGeom>
              <a:avLst/>
              <a:gdLst>
                <a:gd name="T0" fmla="*/ 241 w 1135"/>
                <a:gd name="T1" fmla="*/ 934 h 935"/>
                <a:gd name="T2" fmla="*/ 213 w 1135"/>
                <a:gd name="T3" fmla="*/ 926 h 935"/>
                <a:gd name="T4" fmla="*/ 185 w 1135"/>
                <a:gd name="T5" fmla="*/ 911 h 935"/>
                <a:gd name="T6" fmla="*/ 159 w 1135"/>
                <a:gd name="T7" fmla="*/ 886 h 935"/>
                <a:gd name="T8" fmla="*/ 127 w 1135"/>
                <a:gd name="T9" fmla="*/ 838 h 935"/>
                <a:gd name="T10" fmla="*/ 83 w 1135"/>
                <a:gd name="T11" fmla="*/ 739 h 935"/>
                <a:gd name="T12" fmla="*/ 44 w 1135"/>
                <a:gd name="T13" fmla="*/ 604 h 935"/>
                <a:gd name="T14" fmla="*/ 10 w 1135"/>
                <a:gd name="T15" fmla="*/ 435 h 935"/>
                <a:gd name="T16" fmla="*/ 4 w 1135"/>
                <a:gd name="T17" fmla="*/ 382 h 935"/>
                <a:gd name="T18" fmla="*/ 0 w 1135"/>
                <a:gd name="T19" fmla="*/ 309 h 935"/>
                <a:gd name="T20" fmla="*/ 7 w 1135"/>
                <a:gd name="T21" fmla="*/ 243 h 935"/>
                <a:gd name="T22" fmla="*/ 23 w 1135"/>
                <a:gd name="T23" fmla="*/ 184 h 935"/>
                <a:gd name="T24" fmla="*/ 47 w 1135"/>
                <a:gd name="T25" fmla="*/ 132 h 935"/>
                <a:gd name="T26" fmla="*/ 69 w 1135"/>
                <a:gd name="T27" fmla="*/ 102 h 935"/>
                <a:gd name="T28" fmla="*/ 115 w 1135"/>
                <a:gd name="T29" fmla="*/ 59 h 935"/>
                <a:gd name="T30" fmla="*/ 163 w 1135"/>
                <a:gd name="T31" fmla="*/ 30 h 935"/>
                <a:gd name="T32" fmla="*/ 211 w 1135"/>
                <a:gd name="T33" fmla="*/ 12 h 935"/>
                <a:gd name="T34" fmla="*/ 274 w 1135"/>
                <a:gd name="T35" fmla="*/ 1 h 935"/>
                <a:gd name="T36" fmla="*/ 292 w 1135"/>
                <a:gd name="T37" fmla="*/ 0 h 935"/>
                <a:gd name="T38" fmla="*/ 319 w 1135"/>
                <a:gd name="T39" fmla="*/ 4 h 935"/>
                <a:gd name="T40" fmla="*/ 362 w 1135"/>
                <a:gd name="T41" fmla="*/ 25 h 935"/>
                <a:gd name="T42" fmla="*/ 396 w 1135"/>
                <a:gd name="T43" fmla="*/ 44 h 935"/>
                <a:gd name="T44" fmla="*/ 464 w 1135"/>
                <a:gd name="T45" fmla="*/ 69 h 935"/>
                <a:gd name="T46" fmla="*/ 528 w 1135"/>
                <a:gd name="T47" fmla="*/ 78 h 935"/>
                <a:gd name="T48" fmla="*/ 568 w 1135"/>
                <a:gd name="T49" fmla="*/ 79 h 935"/>
                <a:gd name="T50" fmla="*/ 624 w 1135"/>
                <a:gd name="T51" fmla="*/ 76 h 935"/>
                <a:gd name="T52" fmla="*/ 697 w 1135"/>
                <a:gd name="T53" fmla="*/ 61 h 935"/>
                <a:gd name="T54" fmla="*/ 757 w 1135"/>
                <a:gd name="T55" fmla="*/ 34 h 935"/>
                <a:gd name="T56" fmla="*/ 791 w 1135"/>
                <a:gd name="T57" fmla="*/ 15 h 935"/>
                <a:gd name="T58" fmla="*/ 825 w 1135"/>
                <a:gd name="T59" fmla="*/ 2 h 935"/>
                <a:gd name="T60" fmla="*/ 846 w 1135"/>
                <a:gd name="T61" fmla="*/ 0 h 935"/>
                <a:gd name="T62" fmla="*/ 883 w 1135"/>
                <a:gd name="T63" fmla="*/ 3 h 935"/>
                <a:gd name="T64" fmla="*/ 940 w 1135"/>
                <a:gd name="T65" fmla="*/ 17 h 935"/>
                <a:gd name="T66" fmla="*/ 989 w 1135"/>
                <a:gd name="T67" fmla="*/ 38 h 935"/>
                <a:gd name="T68" fmla="*/ 1037 w 1135"/>
                <a:gd name="T69" fmla="*/ 72 h 935"/>
                <a:gd name="T70" fmla="*/ 1066 w 1135"/>
                <a:gd name="T71" fmla="*/ 102 h 935"/>
                <a:gd name="T72" fmla="*/ 1097 w 1135"/>
                <a:gd name="T73" fmla="*/ 148 h 935"/>
                <a:gd name="T74" fmla="*/ 1119 w 1135"/>
                <a:gd name="T75" fmla="*/ 202 h 935"/>
                <a:gd name="T76" fmla="*/ 1132 w 1135"/>
                <a:gd name="T77" fmla="*/ 264 h 935"/>
                <a:gd name="T78" fmla="*/ 1135 w 1135"/>
                <a:gd name="T79" fmla="*/ 333 h 935"/>
                <a:gd name="T80" fmla="*/ 1129 w 1135"/>
                <a:gd name="T81" fmla="*/ 408 h 935"/>
                <a:gd name="T82" fmla="*/ 1114 w 1135"/>
                <a:gd name="T83" fmla="*/ 495 h 935"/>
                <a:gd name="T84" fmla="*/ 1080 w 1135"/>
                <a:gd name="T85" fmla="*/ 653 h 935"/>
                <a:gd name="T86" fmla="*/ 1038 w 1135"/>
                <a:gd name="T87" fmla="*/ 776 h 935"/>
                <a:gd name="T88" fmla="*/ 992 w 1135"/>
                <a:gd name="T89" fmla="*/ 864 h 935"/>
                <a:gd name="T90" fmla="*/ 967 w 1135"/>
                <a:gd name="T91" fmla="*/ 895 h 935"/>
                <a:gd name="T92" fmla="*/ 941 w 1135"/>
                <a:gd name="T93" fmla="*/ 917 h 935"/>
                <a:gd name="T94" fmla="*/ 914 w 1135"/>
                <a:gd name="T95" fmla="*/ 931 h 935"/>
                <a:gd name="T96" fmla="*/ 885 w 1135"/>
                <a:gd name="T9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5" h="935">
                  <a:moveTo>
                    <a:pt x="251" y="935"/>
                  </a:moveTo>
                  <a:lnTo>
                    <a:pt x="251" y="935"/>
                  </a:lnTo>
                  <a:lnTo>
                    <a:pt x="241" y="934"/>
                  </a:lnTo>
                  <a:lnTo>
                    <a:pt x="231" y="933"/>
                  </a:lnTo>
                  <a:lnTo>
                    <a:pt x="221" y="931"/>
                  </a:lnTo>
                  <a:lnTo>
                    <a:pt x="213" y="926"/>
                  </a:lnTo>
                  <a:lnTo>
                    <a:pt x="203" y="922"/>
                  </a:lnTo>
                  <a:lnTo>
                    <a:pt x="194" y="917"/>
                  </a:lnTo>
                  <a:lnTo>
                    <a:pt x="185" y="911"/>
                  </a:lnTo>
                  <a:lnTo>
                    <a:pt x="177" y="903"/>
                  </a:lnTo>
                  <a:lnTo>
                    <a:pt x="168" y="895"/>
                  </a:lnTo>
                  <a:lnTo>
                    <a:pt x="159" y="886"/>
                  </a:lnTo>
                  <a:lnTo>
                    <a:pt x="151" y="875"/>
                  </a:lnTo>
                  <a:lnTo>
                    <a:pt x="143" y="864"/>
                  </a:lnTo>
                  <a:lnTo>
                    <a:pt x="127" y="838"/>
                  </a:lnTo>
                  <a:lnTo>
                    <a:pt x="111" y="810"/>
                  </a:lnTo>
                  <a:lnTo>
                    <a:pt x="97" y="776"/>
                  </a:lnTo>
                  <a:lnTo>
                    <a:pt x="83" y="739"/>
                  </a:lnTo>
                  <a:lnTo>
                    <a:pt x="69" y="698"/>
                  </a:lnTo>
                  <a:lnTo>
                    <a:pt x="56" y="653"/>
                  </a:lnTo>
                  <a:lnTo>
                    <a:pt x="44" y="604"/>
                  </a:lnTo>
                  <a:lnTo>
                    <a:pt x="32" y="552"/>
                  </a:lnTo>
                  <a:lnTo>
                    <a:pt x="21" y="495"/>
                  </a:lnTo>
                  <a:lnTo>
                    <a:pt x="10" y="435"/>
                  </a:lnTo>
                  <a:lnTo>
                    <a:pt x="10" y="435"/>
                  </a:lnTo>
                  <a:lnTo>
                    <a:pt x="7" y="408"/>
                  </a:lnTo>
                  <a:lnTo>
                    <a:pt x="4" y="382"/>
                  </a:lnTo>
                  <a:lnTo>
                    <a:pt x="1" y="357"/>
                  </a:lnTo>
                  <a:lnTo>
                    <a:pt x="0" y="333"/>
                  </a:lnTo>
                  <a:lnTo>
                    <a:pt x="0" y="309"/>
                  </a:lnTo>
                  <a:lnTo>
                    <a:pt x="1" y="286"/>
                  </a:lnTo>
                  <a:lnTo>
                    <a:pt x="4" y="264"/>
                  </a:lnTo>
                  <a:lnTo>
                    <a:pt x="7" y="243"/>
                  </a:lnTo>
                  <a:lnTo>
                    <a:pt x="11" y="222"/>
                  </a:lnTo>
                  <a:lnTo>
                    <a:pt x="17" y="202"/>
                  </a:lnTo>
                  <a:lnTo>
                    <a:pt x="23" y="184"/>
                  </a:lnTo>
                  <a:lnTo>
                    <a:pt x="30" y="165"/>
                  </a:lnTo>
                  <a:lnTo>
                    <a:pt x="38" y="148"/>
                  </a:lnTo>
                  <a:lnTo>
                    <a:pt x="47" y="132"/>
                  </a:lnTo>
                  <a:lnTo>
                    <a:pt x="58" y="116"/>
                  </a:lnTo>
                  <a:lnTo>
                    <a:pt x="69" y="102"/>
                  </a:lnTo>
                  <a:lnTo>
                    <a:pt x="69" y="102"/>
                  </a:lnTo>
                  <a:lnTo>
                    <a:pt x="83" y="86"/>
                  </a:lnTo>
                  <a:lnTo>
                    <a:pt x="98" y="72"/>
                  </a:lnTo>
                  <a:lnTo>
                    <a:pt x="115" y="59"/>
                  </a:lnTo>
                  <a:lnTo>
                    <a:pt x="130" y="48"/>
                  </a:lnTo>
                  <a:lnTo>
                    <a:pt x="146" y="38"/>
                  </a:lnTo>
                  <a:lnTo>
                    <a:pt x="163" y="30"/>
                  </a:lnTo>
                  <a:lnTo>
                    <a:pt x="179" y="23"/>
                  </a:lnTo>
                  <a:lnTo>
                    <a:pt x="195" y="17"/>
                  </a:lnTo>
                  <a:lnTo>
                    <a:pt x="211" y="12"/>
                  </a:lnTo>
                  <a:lnTo>
                    <a:pt x="225" y="9"/>
                  </a:lnTo>
                  <a:lnTo>
                    <a:pt x="252" y="3"/>
                  </a:lnTo>
                  <a:lnTo>
                    <a:pt x="274" y="1"/>
                  </a:lnTo>
                  <a:lnTo>
                    <a:pt x="289" y="0"/>
                  </a:lnTo>
                  <a:lnTo>
                    <a:pt x="292" y="0"/>
                  </a:lnTo>
                  <a:lnTo>
                    <a:pt x="292" y="0"/>
                  </a:lnTo>
                  <a:lnTo>
                    <a:pt x="301" y="0"/>
                  </a:lnTo>
                  <a:lnTo>
                    <a:pt x="311" y="2"/>
                  </a:lnTo>
                  <a:lnTo>
                    <a:pt x="319" y="4"/>
                  </a:lnTo>
                  <a:lnTo>
                    <a:pt x="327" y="8"/>
                  </a:lnTo>
                  <a:lnTo>
                    <a:pt x="344" y="15"/>
                  </a:lnTo>
                  <a:lnTo>
                    <a:pt x="362" y="25"/>
                  </a:lnTo>
                  <a:lnTo>
                    <a:pt x="362" y="25"/>
                  </a:lnTo>
                  <a:lnTo>
                    <a:pt x="378" y="34"/>
                  </a:lnTo>
                  <a:lnTo>
                    <a:pt x="396" y="44"/>
                  </a:lnTo>
                  <a:lnTo>
                    <a:pt x="415" y="52"/>
                  </a:lnTo>
                  <a:lnTo>
                    <a:pt x="438" y="61"/>
                  </a:lnTo>
                  <a:lnTo>
                    <a:pt x="464" y="69"/>
                  </a:lnTo>
                  <a:lnTo>
                    <a:pt x="495" y="74"/>
                  </a:lnTo>
                  <a:lnTo>
                    <a:pt x="511" y="76"/>
                  </a:lnTo>
                  <a:lnTo>
                    <a:pt x="528" y="78"/>
                  </a:lnTo>
                  <a:lnTo>
                    <a:pt x="548" y="79"/>
                  </a:lnTo>
                  <a:lnTo>
                    <a:pt x="568" y="79"/>
                  </a:lnTo>
                  <a:lnTo>
                    <a:pt x="568" y="79"/>
                  </a:lnTo>
                  <a:lnTo>
                    <a:pt x="587" y="79"/>
                  </a:lnTo>
                  <a:lnTo>
                    <a:pt x="607" y="78"/>
                  </a:lnTo>
                  <a:lnTo>
                    <a:pt x="624" y="76"/>
                  </a:lnTo>
                  <a:lnTo>
                    <a:pt x="641" y="74"/>
                  </a:lnTo>
                  <a:lnTo>
                    <a:pt x="671" y="69"/>
                  </a:lnTo>
                  <a:lnTo>
                    <a:pt x="697" y="61"/>
                  </a:lnTo>
                  <a:lnTo>
                    <a:pt x="720" y="52"/>
                  </a:lnTo>
                  <a:lnTo>
                    <a:pt x="740" y="44"/>
                  </a:lnTo>
                  <a:lnTo>
                    <a:pt x="757" y="34"/>
                  </a:lnTo>
                  <a:lnTo>
                    <a:pt x="774" y="25"/>
                  </a:lnTo>
                  <a:lnTo>
                    <a:pt x="774" y="25"/>
                  </a:lnTo>
                  <a:lnTo>
                    <a:pt x="791" y="15"/>
                  </a:lnTo>
                  <a:lnTo>
                    <a:pt x="808" y="8"/>
                  </a:lnTo>
                  <a:lnTo>
                    <a:pt x="816" y="4"/>
                  </a:lnTo>
                  <a:lnTo>
                    <a:pt x="825" y="2"/>
                  </a:lnTo>
                  <a:lnTo>
                    <a:pt x="834" y="0"/>
                  </a:lnTo>
                  <a:lnTo>
                    <a:pt x="843" y="0"/>
                  </a:lnTo>
                  <a:lnTo>
                    <a:pt x="846" y="0"/>
                  </a:lnTo>
                  <a:lnTo>
                    <a:pt x="846" y="0"/>
                  </a:lnTo>
                  <a:lnTo>
                    <a:pt x="862" y="1"/>
                  </a:lnTo>
                  <a:lnTo>
                    <a:pt x="883" y="3"/>
                  </a:lnTo>
                  <a:lnTo>
                    <a:pt x="911" y="9"/>
                  </a:lnTo>
                  <a:lnTo>
                    <a:pt x="925" y="12"/>
                  </a:lnTo>
                  <a:lnTo>
                    <a:pt x="940" y="17"/>
                  </a:lnTo>
                  <a:lnTo>
                    <a:pt x="956" y="23"/>
                  </a:lnTo>
                  <a:lnTo>
                    <a:pt x="973" y="30"/>
                  </a:lnTo>
                  <a:lnTo>
                    <a:pt x="989" y="38"/>
                  </a:lnTo>
                  <a:lnTo>
                    <a:pt x="1005" y="48"/>
                  </a:lnTo>
                  <a:lnTo>
                    <a:pt x="1021" y="59"/>
                  </a:lnTo>
                  <a:lnTo>
                    <a:pt x="1037" y="72"/>
                  </a:lnTo>
                  <a:lnTo>
                    <a:pt x="1052" y="86"/>
                  </a:lnTo>
                  <a:lnTo>
                    <a:pt x="1066" y="102"/>
                  </a:lnTo>
                  <a:lnTo>
                    <a:pt x="1066" y="102"/>
                  </a:lnTo>
                  <a:lnTo>
                    <a:pt x="1077" y="116"/>
                  </a:lnTo>
                  <a:lnTo>
                    <a:pt x="1088" y="132"/>
                  </a:lnTo>
                  <a:lnTo>
                    <a:pt x="1097" y="148"/>
                  </a:lnTo>
                  <a:lnTo>
                    <a:pt x="1106" y="165"/>
                  </a:lnTo>
                  <a:lnTo>
                    <a:pt x="1112" y="184"/>
                  </a:lnTo>
                  <a:lnTo>
                    <a:pt x="1119" y="202"/>
                  </a:lnTo>
                  <a:lnTo>
                    <a:pt x="1124" y="222"/>
                  </a:lnTo>
                  <a:lnTo>
                    <a:pt x="1129" y="243"/>
                  </a:lnTo>
                  <a:lnTo>
                    <a:pt x="1132" y="264"/>
                  </a:lnTo>
                  <a:lnTo>
                    <a:pt x="1134" y="286"/>
                  </a:lnTo>
                  <a:lnTo>
                    <a:pt x="1135" y="309"/>
                  </a:lnTo>
                  <a:lnTo>
                    <a:pt x="1135" y="333"/>
                  </a:lnTo>
                  <a:lnTo>
                    <a:pt x="1134" y="357"/>
                  </a:lnTo>
                  <a:lnTo>
                    <a:pt x="1132" y="382"/>
                  </a:lnTo>
                  <a:lnTo>
                    <a:pt x="1129" y="408"/>
                  </a:lnTo>
                  <a:lnTo>
                    <a:pt x="1125" y="435"/>
                  </a:lnTo>
                  <a:lnTo>
                    <a:pt x="1125" y="435"/>
                  </a:lnTo>
                  <a:lnTo>
                    <a:pt x="1114" y="495"/>
                  </a:lnTo>
                  <a:lnTo>
                    <a:pt x="1103" y="552"/>
                  </a:lnTo>
                  <a:lnTo>
                    <a:pt x="1091" y="604"/>
                  </a:lnTo>
                  <a:lnTo>
                    <a:pt x="1080" y="653"/>
                  </a:lnTo>
                  <a:lnTo>
                    <a:pt x="1066" y="698"/>
                  </a:lnTo>
                  <a:lnTo>
                    <a:pt x="1052" y="739"/>
                  </a:lnTo>
                  <a:lnTo>
                    <a:pt x="1038" y="776"/>
                  </a:lnTo>
                  <a:lnTo>
                    <a:pt x="1024" y="810"/>
                  </a:lnTo>
                  <a:lnTo>
                    <a:pt x="1009" y="838"/>
                  </a:lnTo>
                  <a:lnTo>
                    <a:pt x="992" y="864"/>
                  </a:lnTo>
                  <a:lnTo>
                    <a:pt x="985" y="875"/>
                  </a:lnTo>
                  <a:lnTo>
                    <a:pt x="976" y="886"/>
                  </a:lnTo>
                  <a:lnTo>
                    <a:pt x="967" y="895"/>
                  </a:lnTo>
                  <a:lnTo>
                    <a:pt x="959" y="903"/>
                  </a:lnTo>
                  <a:lnTo>
                    <a:pt x="950" y="911"/>
                  </a:lnTo>
                  <a:lnTo>
                    <a:pt x="941" y="917"/>
                  </a:lnTo>
                  <a:lnTo>
                    <a:pt x="932" y="922"/>
                  </a:lnTo>
                  <a:lnTo>
                    <a:pt x="923" y="926"/>
                  </a:lnTo>
                  <a:lnTo>
                    <a:pt x="914" y="931"/>
                  </a:lnTo>
                  <a:lnTo>
                    <a:pt x="904" y="933"/>
                  </a:lnTo>
                  <a:lnTo>
                    <a:pt x="894" y="934"/>
                  </a:lnTo>
                  <a:lnTo>
                    <a:pt x="885" y="935"/>
                  </a:lnTo>
                  <a:lnTo>
                    <a:pt x="251" y="9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sp>
          <p:nvSpPr>
            <p:cNvPr id="46" name="Freeform 20">
              <a:extLst>
                <a:ext uri="{FF2B5EF4-FFF2-40B4-BE49-F238E27FC236}">
                  <a16:creationId xmlns:a16="http://schemas.microsoft.com/office/drawing/2014/main" id="{3892AFEF-B4F6-9A41-BDD4-FD23E56519AD}"/>
                </a:ext>
              </a:extLst>
            </p:cNvPr>
            <p:cNvSpPr>
              <a:spLocks/>
            </p:cNvSpPr>
            <p:nvPr/>
          </p:nvSpPr>
          <p:spPr bwMode="auto">
            <a:xfrm>
              <a:off x="458788" y="4686300"/>
              <a:ext cx="290513" cy="290513"/>
            </a:xfrm>
            <a:custGeom>
              <a:avLst/>
              <a:gdLst>
                <a:gd name="T0" fmla="*/ 348 w 734"/>
                <a:gd name="T1" fmla="*/ 735 h 735"/>
                <a:gd name="T2" fmla="*/ 293 w 734"/>
                <a:gd name="T3" fmla="*/ 727 h 735"/>
                <a:gd name="T4" fmla="*/ 240 w 734"/>
                <a:gd name="T5" fmla="*/ 713 h 735"/>
                <a:gd name="T6" fmla="*/ 191 w 734"/>
                <a:gd name="T7" fmla="*/ 690 h 735"/>
                <a:gd name="T8" fmla="*/ 147 w 734"/>
                <a:gd name="T9" fmla="*/ 662 h 735"/>
                <a:gd name="T10" fmla="*/ 108 w 734"/>
                <a:gd name="T11" fmla="*/ 627 h 735"/>
                <a:gd name="T12" fmla="*/ 73 w 734"/>
                <a:gd name="T13" fmla="*/ 587 h 735"/>
                <a:gd name="T14" fmla="*/ 43 w 734"/>
                <a:gd name="T15" fmla="*/ 542 h 735"/>
                <a:gd name="T16" fmla="*/ 22 w 734"/>
                <a:gd name="T17" fmla="*/ 494 h 735"/>
                <a:gd name="T18" fmla="*/ 6 w 734"/>
                <a:gd name="T19" fmla="*/ 442 h 735"/>
                <a:gd name="T20" fmla="*/ 0 w 734"/>
                <a:gd name="T21" fmla="*/ 386 h 735"/>
                <a:gd name="T22" fmla="*/ 0 w 734"/>
                <a:gd name="T23" fmla="*/ 348 h 735"/>
                <a:gd name="T24" fmla="*/ 6 w 734"/>
                <a:gd name="T25" fmla="*/ 294 h 735"/>
                <a:gd name="T26" fmla="*/ 22 w 734"/>
                <a:gd name="T27" fmla="*/ 242 h 735"/>
                <a:gd name="T28" fmla="*/ 43 w 734"/>
                <a:gd name="T29" fmla="*/ 193 h 735"/>
                <a:gd name="T30" fmla="*/ 73 w 734"/>
                <a:gd name="T31" fmla="*/ 148 h 735"/>
                <a:gd name="T32" fmla="*/ 108 w 734"/>
                <a:gd name="T33" fmla="*/ 108 h 735"/>
                <a:gd name="T34" fmla="*/ 147 w 734"/>
                <a:gd name="T35" fmla="*/ 73 h 735"/>
                <a:gd name="T36" fmla="*/ 191 w 734"/>
                <a:gd name="T37" fmla="*/ 44 h 735"/>
                <a:gd name="T38" fmla="*/ 240 w 734"/>
                <a:gd name="T39" fmla="*/ 23 h 735"/>
                <a:gd name="T40" fmla="*/ 293 w 734"/>
                <a:gd name="T41" fmla="*/ 7 h 735"/>
                <a:gd name="T42" fmla="*/ 348 w 734"/>
                <a:gd name="T43" fmla="*/ 1 h 735"/>
                <a:gd name="T44" fmla="*/ 385 w 734"/>
                <a:gd name="T45" fmla="*/ 1 h 735"/>
                <a:gd name="T46" fmla="*/ 441 w 734"/>
                <a:gd name="T47" fmla="*/ 7 h 735"/>
                <a:gd name="T48" fmla="*/ 493 w 734"/>
                <a:gd name="T49" fmla="*/ 23 h 735"/>
                <a:gd name="T50" fmla="*/ 542 w 734"/>
                <a:gd name="T51" fmla="*/ 44 h 735"/>
                <a:gd name="T52" fmla="*/ 587 w 734"/>
                <a:gd name="T53" fmla="*/ 73 h 735"/>
                <a:gd name="T54" fmla="*/ 626 w 734"/>
                <a:gd name="T55" fmla="*/ 108 h 735"/>
                <a:gd name="T56" fmla="*/ 661 w 734"/>
                <a:gd name="T57" fmla="*/ 148 h 735"/>
                <a:gd name="T58" fmla="*/ 690 w 734"/>
                <a:gd name="T59" fmla="*/ 193 h 735"/>
                <a:gd name="T60" fmla="*/ 712 w 734"/>
                <a:gd name="T61" fmla="*/ 242 h 735"/>
                <a:gd name="T62" fmla="*/ 727 w 734"/>
                <a:gd name="T63" fmla="*/ 294 h 735"/>
                <a:gd name="T64" fmla="*/ 734 w 734"/>
                <a:gd name="T65" fmla="*/ 348 h 735"/>
                <a:gd name="T66" fmla="*/ 734 w 734"/>
                <a:gd name="T67" fmla="*/ 386 h 735"/>
                <a:gd name="T68" fmla="*/ 727 w 734"/>
                <a:gd name="T69" fmla="*/ 442 h 735"/>
                <a:gd name="T70" fmla="*/ 712 w 734"/>
                <a:gd name="T71" fmla="*/ 494 h 735"/>
                <a:gd name="T72" fmla="*/ 690 w 734"/>
                <a:gd name="T73" fmla="*/ 542 h 735"/>
                <a:gd name="T74" fmla="*/ 661 w 734"/>
                <a:gd name="T75" fmla="*/ 587 h 735"/>
                <a:gd name="T76" fmla="*/ 626 w 734"/>
                <a:gd name="T77" fmla="*/ 627 h 735"/>
                <a:gd name="T78" fmla="*/ 587 w 734"/>
                <a:gd name="T79" fmla="*/ 662 h 735"/>
                <a:gd name="T80" fmla="*/ 542 w 734"/>
                <a:gd name="T81" fmla="*/ 690 h 735"/>
                <a:gd name="T82" fmla="*/ 493 w 734"/>
                <a:gd name="T83" fmla="*/ 713 h 735"/>
                <a:gd name="T84" fmla="*/ 441 w 734"/>
                <a:gd name="T85" fmla="*/ 727 h 735"/>
                <a:gd name="T86" fmla="*/ 385 w 734"/>
                <a:gd name="T8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4" h="735">
                  <a:moveTo>
                    <a:pt x="367" y="735"/>
                  </a:moveTo>
                  <a:lnTo>
                    <a:pt x="367" y="735"/>
                  </a:lnTo>
                  <a:lnTo>
                    <a:pt x="348" y="735"/>
                  </a:lnTo>
                  <a:lnTo>
                    <a:pt x="330" y="732"/>
                  </a:lnTo>
                  <a:lnTo>
                    <a:pt x="311" y="730"/>
                  </a:lnTo>
                  <a:lnTo>
                    <a:pt x="293" y="727"/>
                  </a:lnTo>
                  <a:lnTo>
                    <a:pt x="275" y="723"/>
                  </a:lnTo>
                  <a:lnTo>
                    <a:pt x="258" y="718"/>
                  </a:lnTo>
                  <a:lnTo>
                    <a:pt x="240" y="713"/>
                  </a:lnTo>
                  <a:lnTo>
                    <a:pt x="224" y="706"/>
                  </a:lnTo>
                  <a:lnTo>
                    <a:pt x="208" y="699"/>
                  </a:lnTo>
                  <a:lnTo>
                    <a:pt x="191" y="690"/>
                  </a:lnTo>
                  <a:lnTo>
                    <a:pt x="176" y="681"/>
                  </a:lnTo>
                  <a:lnTo>
                    <a:pt x="161" y="671"/>
                  </a:lnTo>
                  <a:lnTo>
                    <a:pt x="147" y="662"/>
                  </a:lnTo>
                  <a:lnTo>
                    <a:pt x="133" y="651"/>
                  </a:lnTo>
                  <a:lnTo>
                    <a:pt x="120" y="639"/>
                  </a:lnTo>
                  <a:lnTo>
                    <a:pt x="108" y="627"/>
                  </a:lnTo>
                  <a:lnTo>
                    <a:pt x="94" y="614"/>
                  </a:lnTo>
                  <a:lnTo>
                    <a:pt x="84" y="601"/>
                  </a:lnTo>
                  <a:lnTo>
                    <a:pt x="73" y="587"/>
                  </a:lnTo>
                  <a:lnTo>
                    <a:pt x="62" y="572"/>
                  </a:lnTo>
                  <a:lnTo>
                    <a:pt x="53" y="557"/>
                  </a:lnTo>
                  <a:lnTo>
                    <a:pt x="43" y="542"/>
                  </a:lnTo>
                  <a:lnTo>
                    <a:pt x="36" y="527"/>
                  </a:lnTo>
                  <a:lnTo>
                    <a:pt x="28" y="510"/>
                  </a:lnTo>
                  <a:lnTo>
                    <a:pt x="22" y="494"/>
                  </a:lnTo>
                  <a:lnTo>
                    <a:pt x="16" y="477"/>
                  </a:lnTo>
                  <a:lnTo>
                    <a:pt x="11" y="459"/>
                  </a:lnTo>
                  <a:lnTo>
                    <a:pt x="6" y="442"/>
                  </a:lnTo>
                  <a:lnTo>
                    <a:pt x="3" y="423"/>
                  </a:lnTo>
                  <a:lnTo>
                    <a:pt x="1" y="405"/>
                  </a:lnTo>
                  <a:lnTo>
                    <a:pt x="0" y="386"/>
                  </a:lnTo>
                  <a:lnTo>
                    <a:pt x="0" y="368"/>
                  </a:lnTo>
                  <a:lnTo>
                    <a:pt x="0" y="368"/>
                  </a:lnTo>
                  <a:lnTo>
                    <a:pt x="0" y="348"/>
                  </a:lnTo>
                  <a:lnTo>
                    <a:pt x="1" y="330"/>
                  </a:lnTo>
                  <a:lnTo>
                    <a:pt x="3" y="311"/>
                  </a:lnTo>
                  <a:lnTo>
                    <a:pt x="6" y="294"/>
                  </a:lnTo>
                  <a:lnTo>
                    <a:pt x="11" y="275"/>
                  </a:lnTo>
                  <a:lnTo>
                    <a:pt x="16" y="258"/>
                  </a:lnTo>
                  <a:lnTo>
                    <a:pt x="22" y="242"/>
                  </a:lnTo>
                  <a:lnTo>
                    <a:pt x="28" y="224"/>
                  </a:lnTo>
                  <a:lnTo>
                    <a:pt x="36" y="208"/>
                  </a:lnTo>
                  <a:lnTo>
                    <a:pt x="43" y="193"/>
                  </a:lnTo>
                  <a:lnTo>
                    <a:pt x="53" y="177"/>
                  </a:lnTo>
                  <a:lnTo>
                    <a:pt x="62" y="162"/>
                  </a:lnTo>
                  <a:lnTo>
                    <a:pt x="73" y="148"/>
                  </a:lnTo>
                  <a:lnTo>
                    <a:pt x="84" y="134"/>
                  </a:lnTo>
                  <a:lnTo>
                    <a:pt x="94" y="121"/>
                  </a:lnTo>
                  <a:lnTo>
                    <a:pt x="108" y="108"/>
                  </a:lnTo>
                  <a:lnTo>
                    <a:pt x="120" y="96"/>
                  </a:lnTo>
                  <a:lnTo>
                    <a:pt x="133" y="84"/>
                  </a:lnTo>
                  <a:lnTo>
                    <a:pt x="147" y="73"/>
                  </a:lnTo>
                  <a:lnTo>
                    <a:pt x="161" y="63"/>
                  </a:lnTo>
                  <a:lnTo>
                    <a:pt x="176" y="53"/>
                  </a:lnTo>
                  <a:lnTo>
                    <a:pt x="191" y="44"/>
                  </a:lnTo>
                  <a:lnTo>
                    <a:pt x="208" y="37"/>
                  </a:lnTo>
                  <a:lnTo>
                    <a:pt x="224" y="29"/>
                  </a:lnTo>
                  <a:lnTo>
                    <a:pt x="240" y="23"/>
                  </a:lnTo>
                  <a:lnTo>
                    <a:pt x="258" y="16"/>
                  </a:lnTo>
                  <a:lnTo>
                    <a:pt x="275" y="12"/>
                  </a:lnTo>
                  <a:lnTo>
                    <a:pt x="293" y="7"/>
                  </a:lnTo>
                  <a:lnTo>
                    <a:pt x="311" y="4"/>
                  </a:lnTo>
                  <a:lnTo>
                    <a:pt x="330" y="2"/>
                  </a:lnTo>
                  <a:lnTo>
                    <a:pt x="348" y="1"/>
                  </a:lnTo>
                  <a:lnTo>
                    <a:pt x="367" y="0"/>
                  </a:lnTo>
                  <a:lnTo>
                    <a:pt x="367" y="0"/>
                  </a:lnTo>
                  <a:lnTo>
                    <a:pt x="385" y="1"/>
                  </a:lnTo>
                  <a:lnTo>
                    <a:pt x="404" y="2"/>
                  </a:lnTo>
                  <a:lnTo>
                    <a:pt x="422" y="4"/>
                  </a:lnTo>
                  <a:lnTo>
                    <a:pt x="441" y="7"/>
                  </a:lnTo>
                  <a:lnTo>
                    <a:pt x="458" y="12"/>
                  </a:lnTo>
                  <a:lnTo>
                    <a:pt x="476" y="16"/>
                  </a:lnTo>
                  <a:lnTo>
                    <a:pt x="493" y="23"/>
                  </a:lnTo>
                  <a:lnTo>
                    <a:pt x="509" y="29"/>
                  </a:lnTo>
                  <a:lnTo>
                    <a:pt x="526" y="37"/>
                  </a:lnTo>
                  <a:lnTo>
                    <a:pt x="542" y="44"/>
                  </a:lnTo>
                  <a:lnTo>
                    <a:pt x="557" y="53"/>
                  </a:lnTo>
                  <a:lnTo>
                    <a:pt x="573" y="63"/>
                  </a:lnTo>
                  <a:lnTo>
                    <a:pt x="587" y="73"/>
                  </a:lnTo>
                  <a:lnTo>
                    <a:pt x="601" y="84"/>
                  </a:lnTo>
                  <a:lnTo>
                    <a:pt x="614" y="96"/>
                  </a:lnTo>
                  <a:lnTo>
                    <a:pt x="626" y="108"/>
                  </a:lnTo>
                  <a:lnTo>
                    <a:pt x="639" y="121"/>
                  </a:lnTo>
                  <a:lnTo>
                    <a:pt x="650" y="134"/>
                  </a:lnTo>
                  <a:lnTo>
                    <a:pt x="661" y="148"/>
                  </a:lnTo>
                  <a:lnTo>
                    <a:pt x="672" y="162"/>
                  </a:lnTo>
                  <a:lnTo>
                    <a:pt x="681" y="177"/>
                  </a:lnTo>
                  <a:lnTo>
                    <a:pt x="690" y="193"/>
                  </a:lnTo>
                  <a:lnTo>
                    <a:pt x="698" y="208"/>
                  </a:lnTo>
                  <a:lnTo>
                    <a:pt x="705" y="224"/>
                  </a:lnTo>
                  <a:lnTo>
                    <a:pt x="712" y="242"/>
                  </a:lnTo>
                  <a:lnTo>
                    <a:pt x="717" y="258"/>
                  </a:lnTo>
                  <a:lnTo>
                    <a:pt x="723" y="275"/>
                  </a:lnTo>
                  <a:lnTo>
                    <a:pt x="727" y="294"/>
                  </a:lnTo>
                  <a:lnTo>
                    <a:pt x="730" y="311"/>
                  </a:lnTo>
                  <a:lnTo>
                    <a:pt x="733" y="330"/>
                  </a:lnTo>
                  <a:lnTo>
                    <a:pt x="734" y="348"/>
                  </a:lnTo>
                  <a:lnTo>
                    <a:pt x="734" y="368"/>
                  </a:lnTo>
                  <a:lnTo>
                    <a:pt x="734" y="368"/>
                  </a:lnTo>
                  <a:lnTo>
                    <a:pt x="734" y="386"/>
                  </a:lnTo>
                  <a:lnTo>
                    <a:pt x="733" y="405"/>
                  </a:lnTo>
                  <a:lnTo>
                    <a:pt x="730" y="423"/>
                  </a:lnTo>
                  <a:lnTo>
                    <a:pt x="727" y="442"/>
                  </a:lnTo>
                  <a:lnTo>
                    <a:pt x="723" y="459"/>
                  </a:lnTo>
                  <a:lnTo>
                    <a:pt x="717" y="477"/>
                  </a:lnTo>
                  <a:lnTo>
                    <a:pt x="712" y="494"/>
                  </a:lnTo>
                  <a:lnTo>
                    <a:pt x="705" y="510"/>
                  </a:lnTo>
                  <a:lnTo>
                    <a:pt x="698" y="527"/>
                  </a:lnTo>
                  <a:lnTo>
                    <a:pt x="690" y="542"/>
                  </a:lnTo>
                  <a:lnTo>
                    <a:pt x="681" y="557"/>
                  </a:lnTo>
                  <a:lnTo>
                    <a:pt x="672" y="572"/>
                  </a:lnTo>
                  <a:lnTo>
                    <a:pt x="661" y="587"/>
                  </a:lnTo>
                  <a:lnTo>
                    <a:pt x="650" y="601"/>
                  </a:lnTo>
                  <a:lnTo>
                    <a:pt x="639" y="614"/>
                  </a:lnTo>
                  <a:lnTo>
                    <a:pt x="626" y="627"/>
                  </a:lnTo>
                  <a:lnTo>
                    <a:pt x="614" y="639"/>
                  </a:lnTo>
                  <a:lnTo>
                    <a:pt x="601" y="651"/>
                  </a:lnTo>
                  <a:lnTo>
                    <a:pt x="587" y="662"/>
                  </a:lnTo>
                  <a:lnTo>
                    <a:pt x="573" y="671"/>
                  </a:lnTo>
                  <a:lnTo>
                    <a:pt x="557" y="681"/>
                  </a:lnTo>
                  <a:lnTo>
                    <a:pt x="542" y="690"/>
                  </a:lnTo>
                  <a:lnTo>
                    <a:pt x="526" y="699"/>
                  </a:lnTo>
                  <a:lnTo>
                    <a:pt x="509" y="706"/>
                  </a:lnTo>
                  <a:lnTo>
                    <a:pt x="493" y="713"/>
                  </a:lnTo>
                  <a:lnTo>
                    <a:pt x="476" y="718"/>
                  </a:lnTo>
                  <a:lnTo>
                    <a:pt x="458" y="723"/>
                  </a:lnTo>
                  <a:lnTo>
                    <a:pt x="441" y="727"/>
                  </a:lnTo>
                  <a:lnTo>
                    <a:pt x="422" y="730"/>
                  </a:lnTo>
                  <a:lnTo>
                    <a:pt x="404" y="732"/>
                  </a:lnTo>
                  <a:lnTo>
                    <a:pt x="385" y="735"/>
                  </a:lnTo>
                  <a:lnTo>
                    <a:pt x="367" y="735"/>
                  </a:lnTo>
                  <a:lnTo>
                    <a:pt x="367" y="735"/>
                  </a:lnTo>
                  <a:close/>
                </a:path>
              </a:pathLst>
            </a:custGeom>
            <a:noFill/>
            <a:ln w="9525">
              <a:solidFill>
                <a:srgbClr val="FF9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a:defRPr/>
              </a:pPr>
              <a:endParaRPr lang="ja-JP" altLang="en-US" sz="1534">
                <a:solidFill>
                  <a:srgbClr val="000000"/>
                </a:solidFill>
                <a:latin typeface="Meiryo UI" panose="020B0604030504040204" pitchFamily="50" charset="-128"/>
                <a:ea typeface="Meiryo UI" panose="020B0604030504040204" pitchFamily="50" charset="-128"/>
              </a:endParaRPr>
            </a:p>
          </p:txBody>
        </p:sp>
      </p:grpSp>
      <p:sp>
        <p:nvSpPr>
          <p:cNvPr id="63" name="テキスト ボックス 62"/>
          <p:cNvSpPr txBox="1"/>
          <p:nvPr/>
        </p:nvSpPr>
        <p:spPr>
          <a:xfrm>
            <a:off x="3226044" y="3298186"/>
            <a:ext cx="756938" cy="328423"/>
          </a:xfrm>
          <a:prstGeom prst="rect">
            <a:avLst/>
          </a:prstGeom>
          <a:noFill/>
        </p:spPr>
        <p:txBody>
          <a:bodyPr wrap="none" rtlCol="0">
            <a:spAutoFit/>
          </a:bodyPr>
          <a:lstStyle/>
          <a:p>
            <a:pPr defTabSz="779173">
              <a:defRPr/>
            </a:pPr>
            <a:r>
              <a:rPr lang="en-US" altLang="ja-JP" sz="1534"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Billing</a:t>
            </a:r>
          </a:p>
        </p:txBody>
      </p:sp>
      <p:sp>
        <p:nvSpPr>
          <p:cNvPr id="64" name="ホームベース 63"/>
          <p:cNvSpPr/>
          <p:nvPr/>
        </p:nvSpPr>
        <p:spPr bwMode="auto">
          <a:xfrm>
            <a:off x="3290392" y="2904023"/>
            <a:ext cx="659300" cy="145667"/>
          </a:xfrm>
          <a:prstGeom prst="homePlate">
            <a:avLst>
              <a:gd name="adj" fmla="val 29320"/>
            </a:avLst>
          </a:prstGeom>
          <a:solidFill>
            <a:srgbClr val="FF6D6D"/>
          </a:solidFill>
          <a:ln w="19050" cap="flat" cmpd="sng" algn="ctr">
            <a:solidFill>
              <a:srgbClr val="F8F8F8"/>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718053">
              <a:defRPr/>
            </a:pPr>
            <a:r>
              <a:rPr kumimoji="0" lang="ja-JP" altLang="en-US" sz="852" kern="0" spc="39" dirty="0">
                <a:ln w="13500">
                  <a:solidFill>
                    <a:srgbClr val="00CC99">
                      <a:shade val="2500"/>
                      <a:alpha val="6500"/>
                    </a:srgbClr>
                  </a:solidFill>
                  <a:prstDash val="solid"/>
                </a:ln>
                <a:solidFill>
                  <a:srgbClr val="000000">
                    <a:alpha val="95000"/>
                  </a:srgb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cs typeface="Meiryo UI" panose="020B0604030504040204" pitchFamily="50" charset="-128"/>
              </a:rPr>
              <a:t>請求回収</a:t>
            </a:r>
          </a:p>
        </p:txBody>
      </p:sp>
      <p:sp>
        <p:nvSpPr>
          <p:cNvPr id="65" name="平行四辺形 64"/>
          <p:cNvSpPr/>
          <p:nvPr/>
        </p:nvSpPr>
        <p:spPr bwMode="auto">
          <a:xfrm>
            <a:off x="3254227" y="5802070"/>
            <a:ext cx="646552" cy="222662"/>
          </a:xfrm>
          <a:prstGeom prst="parallelogram">
            <a:avLst/>
          </a:prstGeom>
          <a:solidFill>
            <a:srgbClr val="9BBB59">
              <a:lumMod val="40000"/>
              <a:lumOff val="60000"/>
            </a:srgbClr>
          </a:solidFill>
          <a:ln w="19050" cap="flat" cmpd="sng" algn="ctr">
            <a:solidFill>
              <a:srgbClr val="F8F8F8"/>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718053">
              <a:defRPr/>
            </a:pPr>
            <a:r>
              <a:rPr kumimoji="0" lang="ja-JP" altLang="en-US" sz="852"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請求・回収</a:t>
            </a:r>
          </a:p>
        </p:txBody>
      </p:sp>
      <p:sp>
        <p:nvSpPr>
          <p:cNvPr id="66" name="右矢印 65"/>
          <p:cNvSpPr/>
          <p:nvPr/>
        </p:nvSpPr>
        <p:spPr>
          <a:xfrm rot="10800000" flipH="1">
            <a:off x="3095406" y="4166467"/>
            <a:ext cx="297416"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sp>
        <p:nvSpPr>
          <p:cNvPr id="67" name="右矢印 66"/>
          <p:cNvSpPr/>
          <p:nvPr/>
        </p:nvSpPr>
        <p:spPr>
          <a:xfrm rot="10800000">
            <a:off x="3088054" y="4369859"/>
            <a:ext cx="301687" cy="251790"/>
          </a:xfrm>
          <a:prstGeom prst="right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flat" cmpd="sng" algn="ctr">
            <a:solidFill>
              <a:srgbClr val="00B6AB"/>
            </a:solidFill>
            <a:prstDash val="solid"/>
          </a:ln>
          <a:effectLst>
            <a:outerShdw blurRad="40000" dist="20000" dir="5400000" rotWithShape="0">
              <a:srgbClr val="000000">
                <a:alpha val="38000"/>
              </a:srgbClr>
            </a:outerShdw>
          </a:effectLst>
        </p:spPr>
        <p:txBody>
          <a:bodyPr lIns="77905" tIns="38952" rIns="77905" bIns="38952" rtlCol="0" anchor="ctr"/>
          <a:lstStyle/>
          <a:p>
            <a:pPr defTabSz="779173">
              <a:defRPr/>
            </a:pPr>
            <a:endParaRPr kumimoji="0" lang="ja-JP" altLang="en-US" sz="1023" kern="0">
              <a:solidFill>
                <a:srgbClr val="000000"/>
              </a:solidFill>
              <a:latin typeface="Meiryo UI" panose="020B0604030504040204" pitchFamily="50" charset="-128"/>
              <a:ea typeface="Meiryo UI" panose="020B0604030504040204" pitchFamily="50" charset="-128"/>
            </a:endParaRPr>
          </a:p>
        </p:txBody>
      </p:sp>
      <p:pic>
        <p:nvPicPr>
          <p:cNvPr id="68" name="図 67"/>
          <p:cNvPicPr>
            <a:picLocks noChangeAspect="1"/>
          </p:cNvPicPr>
          <p:nvPr/>
        </p:nvPicPr>
        <p:blipFill>
          <a:blip r:embed="rId2"/>
          <a:stretch>
            <a:fillRect/>
          </a:stretch>
        </p:blipFill>
        <p:spPr>
          <a:xfrm>
            <a:off x="4320412" y="2344837"/>
            <a:ext cx="3154423" cy="1434461"/>
          </a:xfrm>
          <a:prstGeom prst="rect">
            <a:avLst/>
          </a:prstGeom>
          <a:ln>
            <a:solidFill>
              <a:schemeClr val="bg1">
                <a:lumMod val="85000"/>
              </a:schemeClr>
            </a:solidFill>
          </a:ln>
        </p:spPr>
      </p:pic>
      <p:sp>
        <p:nvSpPr>
          <p:cNvPr id="72" name="正方形/長方形 71"/>
          <p:cNvSpPr/>
          <p:nvPr/>
        </p:nvSpPr>
        <p:spPr>
          <a:xfrm>
            <a:off x="2805959" y="4135622"/>
            <a:ext cx="214521" cy="206446"/>
          </a:xfrm>
          <a:prstGeom prst="rect">
            <a:avLst/>
          </a:prstGeom>
          <a:solidFill>
            <a:srgbClr val="FF0000"/>
          </a:solidFill>
          <a:ln w="25400" cap="flat" cmpd="sng" algn="ctr">
            <a:solidFill>
              <a:srgbClr val="C00000"/>
            </a:solidFill>
            <a:prstDash val="solid"/>
          </a:ln>
          <a:effectLst/>
        </p:spPr>
        <p:txBody>
          <a:bodyPr rtlCol="0" anchor="ctr"/>
          <a:lstStyle/>
          <a:p>
            <a:pPr defTabSz="779173">
              <a:defRPr/>
            </a:pPr>
            <a:r>
              <a:rPr kumimoji="0" lang="en-US" altLang="ja-JP" sz="1534" kern="0" dirty="0">
                <a:solidFill>
                  <a:prstClr val="white"/>
                </a:solidFill>
                <a:latin typeface="Meiryo UI" panose="020B0604030504040204" pitchFamily="50" charset="-128"/>
                <a:ea typeface="Meiryo UI" panose="020B0604030504040204" pitchFamily="50" charset="-128"/>
              </a:rPr>
              <a:t>7</a:t>
            </a:r>
            <a:endParaRPr kumimoji="0" lang="ja-JP" altLang="en-US" sz="1534" kern="0" dirty="0">
              <a:solidFill>
                <a:prstClr val="white"/>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4081139" y="2127742"/>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■請求情報画面</a:t>
            </a:r>
            <a:endParaRPr lang="en-US" altLang="ja-JP" sz="1193" dirty="0">
              <a:solidFill>
                <a:prstClr val="black"/>
              </a:solidFill>
              <a:latin typeface="Meiryo UI" panose="020B0604030504040204" pitchFamily="50" charset="-128"/>
              <a:ea typeface="Meiryo UI" panose="020B0604030504040204" pitchFamily="50" charset="-128"/>
            </a:endParaRPr>
          </a:p>
        </p:txBody>
      </p:sp>
      <p:sp>
        <p:nvSpPr>
          <p:cNvPr id="75" name="角丸四角形 74"/>
          <p:cNvSpPr/>
          <p:nvPr/>
        </p:nvSpPr>
        <p:spPr bwMode="auto">
          <a:xfrm>
            <a:off x="4760645" y="2801064"/>
            <a:ext cx="2327018" cy="24219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5741246" y="2504359"/>
            <a:ext cx="879698" cy="264398"/>
          </a:xfrm>
          <a:prstGeom prst="wedgeRoundRectCallout">
            <a:avLst>
              <a:gd name="adj1" fmla="val -72615"/>
              <a:gd name="adj2" fmla="val 58033"/>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請求情報表示</a:t>
            </a:r>
          </a:p>
        </p:txBody>
      </p:sp>
      <p:sp>
        <p:nvSpPr>
          <p:cNvPr id="77" name="角丸四角形 76"/>
          <p:cNvSpPr/>
          <p:nvPr/>
        </p:nvSpPr>
        <p:spPr bwMode="auto">
          <a:xfrm>
            <a:off x="6809771" y="2570738"/>
            <a:ext cx="337934" cy="13569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6305377" y="2137640"/>
            <a:ext cx="398038" cy="264398"/>
          </a:xfrm>
          <a:prstGeom prst="wedgeRoundRectCallout">
            <a:avLst>
              <a:gd name="adj1" fmla="val 65634"/>
              <a:gd name="adj2" fmla="val 11978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押下</a:t>
            </a:r>
          </a:p>
        </p:txBody>
      </p:sp>
      <p:sp>
        <p:nvSpPr>
          <p:cNvPr id="79" name="線吹き出し 1 (枠付き) 78"/>
          <p:cNvSpPr/>
          <p:nvPr/>
        </p:nvSpPr>
        <p:spPr>
          <a:xfrm>
            <a:off x="4820586" y="3088703"/>
            <a:ext cx="3003369" cy="2390826"/>
          </a:xfrm>
          <a:prstGeom prst="borderCallout1">
            <a:avLst>
              <a:gd name="adj1" fmla="val -284"/>
              <a:gd name="adj2" fmla="val 90629"/>
              <a:gd name="adj3" fmla="val -17828"/>
              <a:gd name="adj4" fmla="val 73472"/>
            </a:avLst>
          </a:prstGeom>
          <a:solidFill>
            <a:sysClr val="window" lastClr="FFFFFF"/>
          </a:solidFill>
          <a:ln w="25400" cap="flat" cmpd="sng" algn="ctr">
            <a:solidFill>
              <a:srgbClr val="BFBFBF"/>
            </a:solidFill>
            <a:prstDash val="solid"/>
          </a:ln>
          <a:effectLst/>
        </p:spPr>
        <p:txBody>
          <a:bodyPr rtlCol="0" anchor="ctr"/>
          <a:lstStyle/>
          <a:p>
            <a:pPr defTabSz="779173">
              <a:defRPr/>
            </a:pPr>
            <a:endParaRPr kumimoji="0" lang="ja-JP" altLang="en-US" sz="1534" kern="0">
              <a:solidFill>
                <a:prstClr val="white"/>
              </a:solidFill>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a:blip r:embed="rId3"/>
          <a:stretch>
            <a:fillRect/>
          </a:stretch>
        </p:blipFill>
        <p:spPr>
          <a:xfrm>
            <a:off x="4878809" y="3363623"/>
            <a:ext cx="2900315" cy="904350"/>
          </a:xfrm>
          <a:prstGeom prst="rect">
            <a:avLst/>
          </a:prstGeom>
          <a:ln w="6350">
            <a:solidFill>
              <a:schemeClr val="bg1">
                <a:lumMod val="85000"/>
              </a:schemeClr>
            </a:solidFill>
          </a:ln>
        </p:spPr>
      </p:pic>
      <p:pic>
        <p:nvPicPr>
          <p:cNvPr id="71" name="図 70"/>
          <p:cNvPicPr>
            <a:picLocks noChangeAspect="1"/>
          </p:cNvPicPr>
          <p:nvPr/>
        </p:nvPicPr>
        <p:blipFill>
          <a:blip r:embed="rId4"/>
          <a:stretch>
            <a:fillRect/>
          </a:stretch>
        </p:blipFill>
        <p:spPr>
          <a:xfrm>
            <a:off x="4875505" y="4387122"/>
            <a:ext cx="2902757" cy="1005324"/>
          </a:xfrm>
          <a:prstGeom prst="rect">
            <a:avLst/>
          </a:prstGeom>
          <a:ln w="6350">
            <a:solidFill>
              <a:schemeClr val="bg1">
                <a:lumMod val="85000"/>
              </a:schemeClr>
            </a:solidFill>
          </a:ln>
        </p:spPr>
      </p:pic>
      <p:sp>
        <p:nvSpPr>
          <p:cNvPr id="80" name="テキスト ボックス 79"/>
          <p:cNvSpPr txBox="1"/>
          <p:nvPr/>
        </p:nvSpPr>
        <p:spPr>
          <a:xfrm>
            <a:off x="4833979" y="3117506"/>
            <a:ext cx="1685638" cy="275909"/>
          </a:xfrm>
          <a:prstGeom prst="rect">
            <a:avLst/>
          </a:prstGeom>
          <a:noFill/>
        </p:spPr>
        <p:txBody>
          <a:bodyPr wrap="square" rtlCol="0">
            <a:spAutoFit/>
          </a:bodyPr>
          <a:lstStyle/>
          <a:p>
            <a:pPr defTabSz="779173">
              <a:defRPr/>
            </a:pPr>
            <a:r>
              <a:rPr lang="ja-JP" altLang="en-US" sz="1193" dirty="0">
                <a:solidFill>
                  <a:prstClr val="black"/>
                </a:solidFill>
                <a:latin typeface="Meiryo UI" panose="020B0604030504040204" pitchFamily="50" charset="-128"/>
                <a:ea typeface="Meiryo UI" panose="020B0604030504040204" pitchFamily="50" charset="-128"/>
              </a:rPr>
              <a:t>料金計算</a:t>
            </a:r>
            <a:endParaRPr lang="ja-JP" altLang="en-US" sz="1534" dirty="0">
              <a:solidFill>
                <a:prstClr val="black"/>
              </a:solidFill>
              <a:latin typeface="Meiryo UI" panose="020B0604030504040204" pitchFamily="50" charset="-128"/>
              <a:ea typeface="Meiryo UI" panose="020B0604030504040204" pitchFamily="50" charset="-128"/>
            </a:endParaRPr>
          </a:p>
        </p:txBody>
      </p:sp>
      <p:sp>
        <p:nvSpPr>
          <p:cNvPr id="81" name="角丸四角形 80"/>
          <p:cNvSpPr/>
          <p:nvPr/>
        </p:nvSpPr>
        <p:spPr bwMode="auto">
          <a:xfrm>
            <a:off x="7407474" y="4116364"/>
            <a:ext cx="337934" cy="13569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6875983" y="3677376"/>
            <a:ext cx="398038" cy="264398"/>
          </a:xfrm>
          <a:prstGeom prst="wedgeRoundRectCallout">
            <a:avLst>
              <a:gd name="adj1" fmla="val 65634"/>
              <a:gd name="adj2" fmla="val 11978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押下</a:t>
            </a:r>
          </a:p>
        </p:txBody>
      </p:sp>
      <p:sp>
        <p:nvSpPr>
          <p:cNvPr id="83" name="角丸四角形 82"/>
          <p:cNvSpPr/>
          <p:nvPr/>
        </p:nvSpPr>
        <p:spPr bwMode="auto">
          <a:xfrm>
            <a:off x="7164445" y="5011840"/>
            <a:ext cx="617818" cy="242198"/>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6519619" y="4508777"/>
            <a:ext cx="893624" cy="264398"/>
          </a:xfrm>
          <a:prstGeom prst="wedgeRoundRectCallout">
            <a:avLst>
              <a:gd name="adj1" fmla="val 65634"/>
              <a:gd name="adj2" fmla="val 119781"/>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請求金額表示</a:t>
            </a:r>
          </a:p>
        </p:txBody>
      </p:sp>
      <p:cxnSp>
        <p:nvCxnSpPr>
          <p:cNvPr id="85" name="直線コネクタ 84"/>
          <p:cNvCxnSpPr/>
          <p:nvPr/>
        </p:nvCxnSpPr>
        <p:spPr bwMode="auto">
          <a:xfrm flipV="1">
            <a:off x="7576440" y="4229822"/>
            <a:ext cx="2084" cy="768030"/>
          </a:xfrm>
          <a:prstGeom prst="line">
            <a:avLst/>
          </a:prstGeom>
          <a:solidFill>
            <a:srgbClr val="D2F0FA"/>
          </a:solidFill>
          <a:ln w="19050" cap="flat" cmpd="sng" algn="ctr">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角丸四角形 89"/>
          <p:cNvSpPr/>
          <p:nvPr/>
        </p:nvSpPr>
        <p:spPr bwMode="auto">
          <a:xfrm>
            <a:off x="7407474" y="5255088"/>
            <a:ext cx="337934" cy="13569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76686" tIns="9202" rIns="76686" bIns="39877" numCol="1" rtlCol="0" anchor="ctr" anchorCtr="0" compatLnSpc="1">
            <a:prstTxWarp prst="textNoShape">
              <a:avLst/>
            </a:prstTxWarp>
          </a:bodyPr>
          <a:lstStyle/>
          <a:p>
            <a:pPr defTabSz="779173">
              <a:defRPr/>
            </a:pPr>
            <a:endParaRPr kumimoji="0" lang="ja-JP" altLang="en-US" sz="1023" kern="0">
              <a:solidFill>
                <a:prstClr val="black"/>
              </a:solidFill>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5988609" y="4997851"/>
            <a:ext cx="925749" cy="400283"/>
          </a:xfrm>
          <a:prstGeom prst="wedgeRoundRectCallout">
            <a:avLst>
              <a:gd name="adj1" fmla="val 97807"/>
              <a:gd name="adj2" fmla="val 35363"/>
              <a:gd name="adj3" fmla="val 16667"/>
            </a:avLst>
          </a:prstGeom>
          <a:solidFill>
            <a:sysClr val="window" lastClr="FFFFFF"/>
          </a:solidFill>
          <a:ln>
            <a:solidFill>
              <a:srgbClr val="FF0000"/>
            </a:solidFill>
          </a:ln>
          <a:effectLst>
            <a:outerShdw blurRad="50800" dist="38100" dir="2700000" algn="tl" rotWithShape="0">
              <a:prstClr val="black">
                <a:alpha val="40000"/>
              </a:prstClr>
            </a:outerShdw>
          </a:effectLst>
        </p:spPr>
        <p:txBody>
          <a:bodyPr wrap="square" lIns="30675" tIns="30675" rIns="30675" bIns="30675"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79173">
              <a:defRPr/>
            </a:pPr>
            <a:r>
              <a:rPr kumimoji="0" lang="ja-JP" altLang="en-US" sz="1023" kern="0" dirty="0">
                <a:solidFill>
                  <a:prstClr val="black"/>
                </a:solidFill>
                <a:latin typeface="Meiryo UI" panose="020B0604030504040204" pitchFamily="50" charset="-128"/>
                <a:ea typeface="Meiryo UI" panose="020B0604030504040204" pitchFamily="50" charset="-128"/>
              </a:rPr>
              <a:t>請求情報を</a:t>
            </a:r>
            <a:r>
              <a:rPr kumimoji="0" lang="en-US" altLang="ja-JP" sz="1023" kern="0" dirty="0">
                <a:solidFill>
                  <a:prstClr val="black"/>
                </a:solidFill>
                <a:latin typeface="Meiryo UI" panose="020B0604030504040204" pitchFamily="50" charset="-128"/>
                <a:ea typeface="Meiryo UI" panose="020B0604030504040204" pitchFamily="50" charset="-128"/>
              </a:rPr>
              <a:t>Billing</a:t>
            </a:r>
            <a:r>
              <a:rPr kumimoji="0" lang="ja-JP" altLang="en-US" sz="1023" kern="0" dirty="0">
                <a:solidFill>
                  <a:prstClr val="black"/>
                </a:solidFill>
                <a:latin typeface="Meiryo UI" panose="020B0604030504040204" pitchFamily="50" charset="-128"/>
                <a:ea typeface="Meiryo UI" panose="020B0604030504040204" pitchFamily="50" charset="-128"/>
              </a:rPr>
              <a:t>へ連携</a:t>
            </a:r>
          </a:p>
        </p:txBody>
      </p:sp>
      <p:sp>
        <p:nvSpPr>
          <p:cNvPr id="53" name="正方形/長方形 52"/>
          <p:cNvSpPr/>
          <p:nvPr/>
        </p:nvSpPr>
        <p:spPr>
          <a:xfrm>
            <a:off x="281353" y="1106073"/>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46094" indent="-146094" defTabSz="779173">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卸先側の画面にて、顧客に基づく請求の料金計算が可能です。</a:t>
            </a:r>
          </a:p>
        </p:txBody>
      </p:sp>
      <p:sp>
        <p:nvSpPr>
          <p:cNvPr id="54" name="タイトル 1"/>
          <p:cNvSpPr>
            <a:spLocks noGrp="1"/>
          </p:cNvSpPr>
          <p:nvPr>
            <p:ph type="title"/>
          </p:nvPr>
        </p:nvSpPr>
        <p:spPr>
          <a:xfrm>
            <a:off x="232636" y="80785"/>
            <a:ext cx="7310804" cy="797169"/>
          </a:xfrm>
        </p:spPr>
        <p:txBody>
          <a:bodyPr/>
          <a:lstStyle/>
          <a:p>
            <a:r>
              <a:rPr lang="en-US" altLang="ja-JP" sz="2585" dirty="0"/>
              <a:t>Fulfillment</a:t>
            </a:r>
            <a:r>
              <a:rPr lang="ja-JP" altLang="en-US" sz="2585" dirty="0"/>
              <a:t>利用イメージ</a:t>
            </a:r>
            <a:r>
              <a:rPr lang="en-US" altLang="ja-JP" sz="2585" dirty="0"/>
              <a:t>(7/7)</a:t>
            </a:r>
            <a:endParaRPr lang="ja-JP" altLang="en-US" sz="2585" dirty="0"/>
          </a:p>
        </p:txBody>
      </p:sp>
      <p:sp>
        <p:nvSpPr>
          <p:cNvPr id="52" name="正方形/長方形 51"/>
          <p:cNvSpPr/>
          <p:nvPr/>
        </p:nvSpPr>
        <p:spPr bwMode="auto">
          <a:xfrm>
            <a:off x="787426" y="3657305"/>
            <a:ext cx="310883" cy="1291510"/>
          </a:xfrm>
          <a:prstGeom prst="rect">
            <a:avLst/>
          </a:prstGeom>
          <a:solidFill>
            <a:srgbClr val="F79646"/>
          </a:solidFill>
          <a:ln w="9525" algn="ctr">
            <a:noFill/>
            <a:round/>
            <a:headEnd/>
            <a:tailEnd/>
          </a:ln>
          <a:effectLst>
            <a:outerShdw blurRad="50800" dist="38100" dir="2700000" algn="tl" rotWithShape="0">
              <a:prstClr val="black">
                <a:alpha val="40000"/>
              </a:prstClr>
            </a:outerShdw>
          </a:effectLst>
        </p:spPr>
        <p:txBody>
          <a:bodyPr vert="eaVert" lIns="63255" tIns="31626" rIns="63255" bIns="31626"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Ａ社</a:t>
            </a:r>
          </a:p>
        </p:txBody>
      </p:sp>
      <p:sp>
        <p:nvSpPr>
          <p:cNvPr id="55" name="正方形/長方形 54"/>
          <p:cNvSpPr/>
          <p:nvPr/>
        </p:nvSpPr>
        <p:spPr bwMode="auto">
          <a:xfrm>
            <a:off x="787427" y="5035796"/>
            <a:ext cx="310883" cy="1049256"/>
          </a:xfrm>
          <a:prstGeom prst="rect">
            <a:avLst/>
          </a:prstGeom>
          <a:solidFill>
            <a:srgbClr val="9BBB59"/>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4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Ｂ社</a:t>
            </a:r>
          </a:p>
        </p:txBody>
      </p:sp>
      <p:sp>
        <p:nvSpPr>
          <p:cNvPr id="56" name="正方形/長方形 55"/>
          <p:cNvSpPr/>
          <p:nvPr/>
        </p:nvSpPr>
        <p:spPr bwMode="auto">
          <a:xfrm>
            <a:off x="787426" y="2306603"/>
            <a:ext cx="310883" cy="662775"/>
          </a:xfrm>
          <a:prstGeom prst="rect">
            <a:avLst/>
          </a:prstGeom>
          <a:solidFill>
            <a:srgbClr val="FFFFFF">
              <a:lumMod val="50000"/>
            </a:srgbClr>
          </a:solidFill>
          <a:ln w="9525" algn="ctr">
            <a:noFill/>
            <a:round/>
            <a:headEnd/>
            <a:tailEnd/>
          </a:ln>
          <a:effectLst>
            <a:outerShdw blurRad="50800" dist="38100" dir="2700000" algn="tl" rotWithShape="0">
              <a:prstClr val="black">
                <a:alpha val="40000"/>
              </a:prstClr>
            </a:outerShdw>
          </a:effectLst>
        </p:spPr>
        <p:txBody>
          <a:bodyPr vert="eaVert" lIns="0" tIns="0" rIns="0" bIns="0" anchor="ctr"/>
          <a:lstStyle/>
          <a:p>
            <a:pPr algn="ctr" defTabSz="719176">
              <a:lnSpc>
                <a:spcPct val="105000"/>
              </a:lnSpc>
              <a:spcBef>
                <a:spcPct val="0"/>
              </a:spcBef>
              <a:defRPr/>
            </a:pPr>
            <a:r>
              <a:rPr kumimoji="0" lang="ja-JP" altLang="en-US"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a:t>
            </a:r>
            <a:endParaRPr kumimoji="0" lang="en-US" altLang="ja-JP" sz="1200" b="1" kern="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701505" y="4760308"/>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卸先</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21825" y="5906649"/>
            <a:ext cx="514885" cy="229935"/>
          </a:xfrm>
          <a:prstGeom prst="rect">
            <a:avLst/>
          </a:prstGeom>
          <a:noFill/>
        </p:spPr>
        <p:txBody>
          <a:bodyPr wrap="none" rtlCol="0">
            <a:spAutoFit/>
          </a:bodyPr>
          <a:lstStyle/>
          <a:p>
            <a:pPr defTabSz="779173">
              <a:defRPr/>
            </a:pPr>
            <a:r>
              <a:rPr lang="en-US" altLang="ja-JP" sz="894" dirty="0">
                <a:solidFill>
                  <a:prstClr val="white"/>
                </a:solidFill>
                <a:latin typeface="Meiryo UI" panose="020B0604030504040204" pitchFamily="50" charset="-128"/>
                <a:ea typeface="Meiryo UI" panose="020B0604030504040204" pitchFamily="50" charset="-128"/>
              </a:rPr>
              <a:t>(</a:t>
            </a:r>
            <a:r>
              <a:rPr lang="ja-JP" altLang="en-US" sz="894" dirty="0">
                <a:solidFill>
                  <a:prstClr val="white"/>
                </a:solidFill>
                <a:latin typeface="Meiryo UI" panose="020B0604030504040204" pitchFamily="50" charset="-128"/>
                <a:ea typeface="Meiryo UI" panose="020B0604030504040204" pitchFamily="50" charset="-128"/>
              </a:rPr>
              <a:t>卸元</a:t>
            </a:r>
            <a:r>
              <a:rPr lang="en-US" altLang="ja-JP" sz="894" dirty="0">
                <a:solidFill>
                  <a:prstClr val="white"/>
                </a:solidFill>
                <a:latin typeface="Meiryo UI" panose="020B0604030504040204" pitchFamily="50" charset="-128"/>
                <a:ea typeface="Meiryo UI" panose="020B0604030504040204" pitchFamily="50" charset="-128"/>
              </a:rPr>
              <a:t>)</a:t>
            </a:r>
            <a:endParaRPr lang="ja-JP" altLang="en-US" sz="894"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5736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lnSpc>
                <a:spcPct val="110000"/>
              </a:lnSpc>
              <a:defRPr/>
            </a:pPr>
            <a:r>
              <a:rPr lang="ja-JP" altLang="en-US" sz="2215" dirty="0">
                <a:solidFill>
                  <a:srgbClr val="000000"/>
                </a:solidFill>
              </a:rPr>
              <a:t>クラウド型フルフィルメントサービスで提供しているもの</a:t>
            </a:r>
            <a:endParaRPr lang="en-US" altLang="ja-JP" sz="2215" dirty="0">
              <a:solidFill>
                <a:srgbClr val="000000"/>
              </a:solidFill>
            </a:endParaRPr>
          </a:p>
        </p:txBody>
      </p:sp>
      <p:sp>
        <p:nvSpPr>
          <p:cNvPr id="31" name="テキスト プレースホルダー 1"/>
          <p:cNvSpPr txBox="1">
            <a:spLocks/>
          </p:cNvSpPr>
          <p:nvPr/>
        </p:nvSpPr>
        <p:spPr>
          <a:xfrm>
            <a:off x="113173" y="1113317"/>
            <a:ext cx="8921958" cy="565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2201" tIns="42201" rIns="42201" bIns="42201">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0" indent="0" defTabSz="844083">
              <a:spcBef>
                <a:spcPts val="923"/>
              </a:spcBef>
              <a:buSzTx/>
              <a:buNone/>
              <a:defRPr sz="2400"/>
            </a:pPr>
            <a:r>
              <a:rPr kumimoji="0" lang="en-US" altLang="ja-JP" sz="2215" kern="0" dirty="0">
                <a:latin typeface="Meiryo UI" panose="020B0604030504040204" pitchFamily="50" charset="-128"/>
                <a:ea typeface="Meiryo UI" panose="020B0604030504040204" pitchFamily="50" charset="-128"/>
                <a:cs typeface="Calibri"/>
              </a:rPr>
              <a:t>2</a:t>
            </a:r>
            <a:r>
              <a:rPr kumimoji="0" lang="ja-JP" altLang="en-US" sz="2215" kern="0" dirty="0" err="1">
                <a:latin typeface="Meiryo UI" panose="020B0604030504040204" pitchFamily="50" charset="-128"/>
                <a:ea typeface="Meiryo UI" panose="020B0604030504040204" pitchFamily="50" charset="-128"/>
                <a:cs typeface="Calibri"/>
              </a:rPr>
              <a:t>つの</a:t>
            </a:r>
            <a:r>
              <a:rPr kumimoji="0" lang="ja-JP" altLang="en-US" sz="2215" kern="0" dirty="0">
                <a:latin typeface="Meiryo UI" panose="020B0604030504040204" pitchFamily="50" charset="-128"/>
                <a:ea typeface="Meiryo UI" panose="020B0604030504040204" pitchFamily="50" charset="-128"/>
                <a:cs typeface="Calibri"/>
              </a:rPr>
              <a:t>パッケージ製品と開発したプログラムを組合せてサービスを提供しています。</a:t>
            </a: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defTabSz="844083">
              <a:spcBef>
                <a:spcPts val="923"/>
              </a:spcBef>
              <a:buSzTx/>
              <a:buNone/>
              <a:defRPr sz="2400"/>
            </a:pPr>
            <a:endParaRPr kumimoji="0" lang="en-US" altLang="ja-JP" sz="2215" kern="0" dirty="0">
              <a:latin typeface="Meiryo UI" panose="020B0604030504040204" pitchFamily="50" charset="-128"/>
              <a:ea typeface="Meiryo UI" panose="020B0604030504040204" pitchFamily="50" charset="-128"/>
              <a:cs typeface="Calibri"/>
            </a:endParaRPr>
          </a:p>
          <a:p>
            <a:pPr marL="0" indent="0">
              <a:buSzTx/>
              <a:buNone/>
              <a:defRPr sz="2400"/>
            </a:pPr>
            <a:r>
              <a:rPr kumimoji="0" lang="ja-JP" altLang="en-US" sz="2215" kern="0" dirty="0">
                <a:latin typeface="Meiryo UI" panose="020B0604030504040204" pitchFamily="50" charset="-128"/>
                <a:ea typeface="Meiryo UI" panose="020B0604030504040204" pitchFamily="50" charset="-128"/>
                <a:cs typeface="Calibri"/>
              </a:rPr>
              <a:t>基本は</a:t>
            </a:r>
            <a:r>
              <a:rPr kumimoji="0" lang="en-US" altLang="ja-JP" sz="2215" kern="0" dirty="0" err="1">
                <a:latin typeface="Meiryo UI" panose="020B0604030504040204" pitchFamily="50" charset="-128"/>
                <a:ea typeface="Meiryo UI" panose="020B0604030504040204" pitchFamily="50" charset="-128"/>
                <a:cs typeface="Calibri"/>
              </a:rPr>
              <a:t>Infonova</a:t>
            </a:r>
            <a:r>
              <a:rPr kumimoji="0" lang="ja-JP" altLang="en-US" sz="2215" kern="0" dirty="0">
                <a:latin typeface="Meiryo UI" panose="020B0604030504040204" pitchFamily="50" charset="-128"/>
                <a:ea typeface="Meiryo UI" panose="020B0604030504040204" pitchFamily="50" charset="-128"/>
                <a:cs typeface="Calibri"/>
              </a:rPr>
              <a:t>単体での提供となります。</a:t>
            </a:r>
            <a:br>
              <a:rPr kumimoji="0" lang="en-US" altLang="ja-JP" sz="2215" kern="0" dirty="0">
                <a:latin typeface="Meiryo UI" panose="020B0604030504040204" pitchFamily="50" charset="-128"/>
                <a:ea typeface="Meiryo UI" panose="020B0604030504040204" pitchFamily="50" charset="-128"/>
                <a:cs typeface="Calibri"/>
              </a:rPr>
            </a:br>
            <a:r>
              <a:rPr kumimoji="0" lang="ja-JP" altLang="en-US" sz="2215" kern="0" dirty="0">
                <a:latin typeface="Meiryo UI" panose="020B0604030504040204" pitchFamily="50" charset="-128"/>
                <a:ea typeface="Meiryo UI" panose="020B0604030504040204" pitchFamily="50" charset="-128"/>
                <a:cs typeface="Calibri"/>
              </a:rPr>
              <a:t>要件に応じて</a:t>
            </a:r>
            <a:r>
              <a:rPr kumimoji="0" lang="en-US" altLang="ja-JP" sz="2215" kern="0" dirty="0" err="1">
                <a:latin typeface="Meiryo UI" panose="020B0604030504040204" pitchFamily="50" charset="-128"/>
                <a:ea typeface="Meiryo UI" panose="020B0604030504040204" pitchFamily="50" charset="-128"/>
                <a:cs typeface="Calibri"/>
              </a:rPr>
              <a:t>FlexibleEntry</a:t>
            </a:r>
            <a:r>
              <a:rPr kumimoji="0" lang="ja-JP" altLang="en-US" sz="2215" kern="0" dirty="0">
                <a:latin typeface="Meiryo UI" panose="020B0604030504040204" pitchFamily="50" charset="-128"/>
                <a:ea typeface="Meiryo UI" panose="020B0604030504040204" pitchFamily="50" charset="-128"/>
                <a:cs typeface="Calibri"/>
              </a:rPr>
              <a:t>やマイクロサービスを開発して提供します。</a:t>
            </a:r>
          </a:p>
        </p:txBody>
      </p:sp>
      <p:grpSp>
        <p:nvGrpSpPr>
          <p:cNvPr id="32" name="正方形/長方形 6"/>
          <p:cNvGrpSpPr/>
          <p:nvPr/>
        </p:nvGrpSpPr>
        <p:grpSpPr>
          <a:xfrm>
            <a:off x="192052" y="1471950"/>
            <a:ext cx="8843078" cy="4221899"/>
            <a:chOff x="0" y="-1"/>
            <a:chExt cx="7892037" cy="3812165"/>
          </a:xfrm>
        </p:grpSpPr>
        <p:sp>
          <p:nvSpPr>
            <p:cNvPr id="33" name="四角形"/>
            <p:cNvSpPr/>
            <p:nvPr/>
          </p:nvSpPr>
          <p:spPr>
            <a:xfrm>
              <a:off x="0" y="-1"/>
              <a:ext cx="7892037" cy="3812165"/>
            </a:xfrm>
            <a:prstGeom prst="rect">
              <a:avLst/>
            </a:prstGeom>
            <a:solidFill>
              <a:srgbClr val="DCDCDC"/>
            </a:solidFill>
            <a:ln w="12700" cap="flat">
              <a:solidFill>
                <a:srgbClr val="000000"/>
              </a:solidFill>
              <a:prstDash val="sysDash"/>
              <a:miter lim="800000"/>
            </a:ln>
            <a:effectLst/>
          </p:spPr>
          <p:txBody>
            <a:bodyPr wrap="square" lIns="42201" tIns="42201" rIns="42201" bIns="42201" numCol="1" anchor="t">
              <a:noAutofit/>
            </a:bodyPr>
            <a:lstStyle/>
            <a:p>
              <a:pPr hangingPunct="0">
                <a:defRPr sz="2400"/>
              </a:pPr>
              <a:endParaRPr kumimoji="0" sz="2215" kern="0">
                <a:solidFill>
                  <a:srgbClr val="000000"/>
                </a:solidFill>
                <a:latin typeface="Meiryo UI" panose="020B0604030504040204" pitchFamily="50" charset="-128"/>
                <a:ea typeface="Meiryo UI" panose="020B0604030504040204" pitchFamily="50" charset="-128"/>
                <a:cs typeface="Helvetica"/>
                <a:sym typeface="Helvetica"/>
              </a:endParaRPr>
            </a:p>
          </p:txBody>
        </p:sp>
        <p:sp>
          <p:nvSpPr>
            <p:cNvPr id="34" name="クラウド型fulfillmentシステム"/>
            <p:cNvSpPr txBox="1"/>
            <p:nvPr/>
          </p:nvSpPr>
          <p:spPr>
            <a:xfrm>
              <a:off x="0" y="-1"/>
              <a:ext cx="7892037" cy="384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201" tIns="42201" rIns="42201" bIns="42201" numCol="1" anchor="t">
              <a:spAutoFit/>
            </a:bodyPr>
            <a:lstStyle/>
            <a:p>
              <a:pPr hangingPunct="0">
                <a:defRPr sz="2400"/>
              </a:pPr>
              <a:r>
                <a:rPr kumimoji="0" sz="2215" kern="0">
                  <a:solidFill>
                    <a:srgbClr val="000000"/>
                  </a:solidFill>
                  <a:latin typeface="Meiryo UI" panose="020B0604030504040204" pitchFamily="50" charset="-128"/>
                  <a:ea typeface="Meiryo UI" panose="020B0604030504040204" pitchFamily="50" charset="-128"/>
                  <a:cs typeface="Helvetica"/>
                  <a:sym typeface="Helvetica"/>
                </a:rPr>
                <a:t>クラウド型fulfillmentシステム</a:t>
              </a:r>
            </a:p>
          </p:txBody>
        </p:sp>
      </p:grpSp>
      <p:sp>
        <p:nvSpPr>
          <p:cNvPr id="38" name="四角形"/>
          <p:cNvSpPr/>
          <p:nvPr/>
        </p:nvSpPr>
        <p:spPr>
          <a:xfrm>
            <a:off x="409879" y="2046294"/>
            <a:ext cx="3230596" cy="3447942"/>
          </a:xfrm>
          <a:prstGeom prst="rect">
            <a:avLst/>
          </a:prstGeom>
          <a:ln/>
        </p:spPr>
        <p:style>
          <a:lnRef idx="1">
            <a:schemeClr val="accent1"/>
          </a:lnRef>
          <a:fillRef idx="2">
            <a:schemeClr val="accent1"/>
          </a:fillRef>
          <a:effectRef idx="1">
            <a:schemeClr val="accent1"/>
          </a:effectRef>
          <a:fontRef idx="minor">
            <a:schemeClr val="dk1"/>
          </a:fontRef>
        </p:style>
        <p:txBody>
          <a:bodyPr wrap="square" lIns="42201" tIns="42201" rIns="42201" bIns="42201" numCol="1" anchor="t">
            <a:noAutofit/>
          </a:bodyPr>
          <a:lstStyle/>
          <a:p>
            <a:pPr defTabSz="844083" hangingPunct="0">
              <a:defRPr sz="2400">
                <a:solidFill>
                  <a:srgbClr val="F5F5F5"/>
                </a:solidFill>
                <a:latin typeface="+mn-lt"/>
                <a:ea typeface="+mn-ea"/>
                <a:cs typeface="+mn-cs"/>
                <a:sym typeface="Calibri"/>
              </a:defRPr>
            </a:pPr>
            <a:endParaRPr kumimoji="0" lang="en-US" sz="1846" kern="0" dirty="0">
              <a:solidFill>
                <a:srgbClr val="F5F5F5"/>
              </a:solidFill>
              <a:latin typeface="Meiryo UI" panose="020B0604030504040204" pitchFamily="50" charset="-128"/>
              <a:ea typeface="Meiryo UI" panose="020B0604030504040204" pitchFamily="50" charset="-128"/>
              <a:cs typeface="Calibri"/>
              <a:sym typeface="Calibri"/>
            </a:endParaRPr>
          </a:p>
          <a:p>
            <a:pPr defTabSz="844083" hangingPunct="0">
              <a:defRPr sz="2400">
                <a:solidFill>
                  <a:srgbClr val="F5F5F5"/>
                </a:solidFill>
                <a:latin typeface="+mn-lt"/>
                <a:ea typeface="+mn-ea"/>
                <a:cs typeface="+mn-cs"/>
                <a:sym typeface="Calibri"/>
              </a:defRPr>
            </a:pPr>
            <a:endParaRPr kumimoji="0" lang="en-US" sz="1846" kern="0" dirty="0">
              <a:solidFill>
                <a:srgbClr val="F5F5F5"/>
              </a:solidFill>
              <a:latin typeface="Meiryo UI" panose="020B0604030504040204" pitchFamily="50" charset="-128"/>
              <a:ea typeface="Meiryo UI" panose="020B0604030504040204" pitchFamily="50" charset="-128"/>
              <a:cs typeface="Calibri"/>
              <a:sym typeface="Calibri"/>
            </a:endParaRPr>
          </a:p>
          <a:p>
            <a:pPr hangingPunct="0">
              <a:defRPr sz="1600">
                <a:solidFill>
                  <a:srgbClr val="535353"/>
                </a:solidFill>
              </a:defRPr>
            </a:pP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BEYOND</a:t>
            </a:r>
            <a:r>
              <a:rPr kumimoji="0" lang="ja-JP" altLang="en-US" sz="1846" kern="0" dirty="0">
                <a:solidFill>
                  <a:srgbClr val="535353"/>
                </a:solidFill>
                <a:latin typeface="Meiryo UI" panose="020B0604030504040204" pitchFamily="50" charset="-128"/>
                <a:ea typeface="Meiryo UI" panose="020B0604030504040204" pitchFamily="50" charset="-128"/>
                <a:cs typeface="Helvetica"/>
                <a:sym typeface="Helvetica"/>
              </a:rPr>
              <a:t>社が開発した、通信業界向けパッケージ</a:t>
            </a: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/SaaS</a:t>
            </a:r>
            <a:r>
              <a:rPr kumimoji="0" lang="ja-JP" altLang="en-US" sz="1846" kern="0" dirty="0">
                <a:solidFill>
                  <a:srgbClr val="535353"/>
                </a:solidFill>
                <a:latin typeface="Meiryo UI" panose="020B0604030504040204" pitchFamily="50" charset="-128"/>
                <a:ea typeface="Meiryo UI" panose="020B0604030504040204" pitchFamily="50" charset="-128"/>
                <a:cs typeface="Helvetica"/>
                <a:sym typeface="Helvetica"/>
              </a:rPr>
              <a:t>型の業務支援ソフトウェア</a:t>
            </a:r>
            <a:endParaRPr kumimoji="0" lang="ja-JP" altLang="en-US" sz="1846" kern="0" dirty="0">
              <a:solidFill>
                <a:srgbClr val="F5F5F5"/>
              </a:solidFill>
              <a:latin typeface="Meiryo UI" panose="020B0604030504040204" pitchFamily="50" charset="-128"/>
              <a:ea typeface="Meiryo UI" panose="020B0604030504040204" pitchFamily="50" charset="-128"/>
              <a:cs typeface="Helvetica"/>
              <a:sym typeface="Helvetica"/>
            </a:endParaRPr>
          </a:p>
          <a:p>
            <a:pPr hangingPunct="0">
              <a:defRPr sz="1600">
                <a:solidFill>
                  <a:srgbClr val="535353"/>
                </a:solidFill>
              </a:defRPr>
            </a:pP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fulfillment</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システムの根幹の機能を担っている</a:t>
            </a:r>
          </a:p>
          <a:p>
            <a:pPr defTabSz="844083" hangingPunct="0">
              <a:defRPr sz="2400">
                <a:solidFill>
                  <a:srgbClr val="F5F5F5"/>
                </a:solidFill>
                <a:latin typeface="+mn-lt"/>
                <a:ea typeface="+mn-ea"/>
                <a:cs typeface="+mn-cs"/>
                <a:sym typeface="Calibri"/>
              </a:defRPr>
            </a:pPr>
            <a:endParaRPr kumimoji="0" sz="1846" kern="0" dirty="0">
              <a:solidFill>
                <a:srgbClr val="F5F5F5"/>
              </a:solidFill>
              <a:latin typeface="Meiryo UI" panose="020B0604030504040204" pitchFamily="50" charset="-128"/>
              <a:ea typeface="Meiryo UI" panose="020B0604030504040204" pitchFamily="50" charset="-128"/>
              <a:cs typeface="Calibri"/>
              <a:sym typeface="Calibri"/>
            </a:endParaRPr>
          </a:p>
        </p:txBody>
      </p:sp>
      <p:pic>
        <p:nvPicPr>
          <p:cNvPr id="58" name="図 57"/>
          <p:cNvPicPr>
            <a:picLocks noChangeAspect="1"/>
          </p:cNvPicPr>
          <p:nvPr/>
        </p:nvPicPr>
        <p:blipFill>
          <a:blip r:embed="rId2"/>
          <a:stretch>
            <a:fillRect/>
          </a:stretch>
        </p:blipFill>
        <p:spPr>
          <a:xfrm>
            <a:off x="6398396" y="1500480"/>
            <a:ext cx="349563" cy="386334"/>
          </a:xfrm>
          <a:prstGeom prst="rect">
            <a:avLst/>
          </a:prstGeom>
        </p:spPr>
      </p:pic>
      <p:pic>
        <p:nvPicPr>
          <p:cNvPr id="59" name="図 58"/>
          <p:cNvPicPr>
            <a:picLocks noChangeAspect="1"/>
          </p:cNvPicPr>
          <p:nvPr/>
        </p:nvPicPr>
        <p:blipFill>
          <a:blip r:embed="rId3"/>
          <a:stretch>
            <a:fillRect/>
          </a:stretch>
        </p:blipFill>
        <p:spPr>
          <a:xfrm>
            <a:off x="6949951" y="1525661"/>
            <a:ext cx="1991613" cy="369171"/>
          </a:xfrm>
          <a:prstGeom prst="rect">
            <a:avLst/>
          </a:prstGeom>
        </p:spPr>
      </p:pic>
      <p:pic>
        <p:nvPicPr>
          <p:cNvPr id="60" name="Graphic 50">
            <a:extLst>
              <a:ext uri="{FF2B5EF4-FFF2-40B4-BE49-F238E27FC236}">
                <a16:creationId xmlns:a16="http://schemas.microsoft.com/office/drawing/2014/main" id="{CFF03946-92C9-40B3-A690-3E33118D3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559" y="2060841"/>
            <a:ext cx="2315240" cy="556061"/>
          </a:xfrm>
          <a:prstGeom prst="rect">
            <a:avLst/>
          </a:prstGeom>
        </p:spPr>
      </p:pic>
      <p:sp>
        <p:nvSpPr>
          <p:cNvPr id="62" name="四角形"/>
          <p:cNvSpPr/>
          <p:nvPr/>
        </p:nvSpPr>
        <p:spPr>
          <a:xfrm>
            <a:off x="3719355" y="2040627"/>
            <a:ext cx="3230596" cy="3447942"/>
          </a:xfrm>
          <a:prstGeom prst="rect">
            <a:avLst/>
          </a:prstGeom>
          <a:solidFill>
            <a:srgbClr val="FFFF00"/>
          </a:solidFill>
          <a:ln/>
        </p:spPr>
        <p:style>
          <a:lnRef idx="1">
            <a:schemeClr val="accent1"/>
          </a:lnRef>
          <a:fillRef idx="2">
            <a:schemeClr val="accent1"/>
          </a:fillRef>
          <a:effectRef idx="1">
            <a:schemeClr val="accent1"/>
          </a:effectRef>
          <a:fontRef idx="minor">
            <a:schemeClr val="dk1"/>
          </a:fontRef>
        </p:style>
        <p:txBody>
          <a:bodyPr wrap="square" lIns="42201" tIns="42201" rIns="42201" bIns="42201" numCol="1" anchor="t">
            <a:noAutofit/>
          </a:bodyPr>
          <a:lstStyle/>
          <a:p>
            <a:pPr defTabSz="844083" hangingPunct="0">
              <a:defRPr sz="2400">
                <a:solidFill>
                  <a:srgbClr val="F5F5F5"/>
                </a:solidFill>
                <a:latin typeface="+mn-lt"/>
                <a:ea typeface="+mn-ea"/>
                <a:cs typeface="+mn-cs"/>
                <a:sym typeface="Calibri"/>
              </a:defRPr>
            </a:pPr>
            <a:endParaRPr kumimoji="0" lang="en-US" sz="1846" kern="0" dirty="0">
              <a:solidFill>
                <a:srgbClr val="F5F5F5"/>
              </a:solidFill>
              <a:latin typeface="Meiryo UI" panose="020B0604030504040204" pitchFamily="50" charset="-128"/>
              <a:ea typeface="Meiryo UI" panose="020B0604030504040204" pitchFamily="50" charset="-128"/>
              <a:cs typeface="Calibri"/>
              <a:sym typeface="Calibri"/>
            </a:endParaRPr>
          </a:p>
          <a:p>
            <a:pPr defTabSz="844083" hangingPunct="0">
              <a:defRPr sz="2400">
                <a:solidFill>
                  <a:srgbClr val="F5F5F5"/>
                </a:solidFill>
                <a:latin typeface="+mn-lt"/>
                <a:ea typeface="+mn-ea"/>
                <a:cs typeface="+mn-cs"/>
                <a:sym typeface="Calibri"/>
              </a:defRPr>
            </a:pPr>
            <a:endParaRPr kumimoji="0" lang="en-US" sz="1846" kern="0" dirty="0">
              <a:solidFill>
                <a:srgbClr val="F5F5F5"/>
              </a:solidFill>
              <a:latin typeface="Meiryo UI" panose="020B0604030504040204" pitchFamily="50" charset="-128"/>
              <a:ea typeface="Meiryo UI" panose="020B0604030504040204" pitchFamily="50" charset="-128"/>
              <a:cs typeface="Calibri"/>
              <a:sym typeface="Calibri"/>
            </a:endParaRPr>
          </a:p>
          <a:p>
            <a:pPr hangingPunct="0">
              <a:defRPr sz="1600">
                <a:solidFill>
                  <a:srgbClr val="535353"/>
                </a:solidFill>
              </a:defRPr>
            </a:pP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NTT</a:t>
            </a:r>
            <a:r>
              <a:rPr kumimoji="0" lang="ja-JP" altLang="en-US" sz="1846" kern="0" dirty="0">
                <a:solidFill>
                  <a:srgbClr val="535353"/>
                </a:solidFill>
                <a:latin typeface="Meiryo UI" panose="020B0604030504040204" pitchFamily="50" charset="-128"/>
                <a:ea typeface="Meiryo UI" panose="020B0604030504040204" pitchFamily="50" charset="-128"/>
                <a:cs typeface="Helvetica"/>
                <a:sym typeface="Helvetica"/>
              </a:rPr>
              <a:t>コムウェアが開発した、</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パッケージ</a:t>
            </a: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/SaaS</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型の業務支援ソフトウェア</a:t>
            </a:r>
          </a:p>
          <a:p>
            <a:pPr hangingPunct="0">
              <a:defRPr sz="1600">
                <a:solidFill>
                  <a:srgbClr val="535353"/>
                </a:solidFill>
              </a:defRPr>
            </a:pP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画面や</a:t>
            </a: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API</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連携、ワークフロー等の柔軟性があるため、</a:t>
            </a:r>
            <a:r>
              <a:rPr kumimoji="0" lang="en-US" altLang="ja-JP" sz="1846" kern="0" dirty="0">
                <a:solidFill>
                  <a:srgbClr val="535353"/>
                </a:solidFill>
                <a:latin typeface="Meiryo UI" panose="020B0604030504040204" pitchFamily="50" charset="-128"/>
                <a:ea typeface="Meiryo UI" panose="020B0604030504040204" pitchFamily="50" charset="-128"/>
                <a:cs typeface="Helvetica"/>
                <a:sym typeface="Helvetica"/>
              </a:rPr>
              <a:t>NTT</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の業務で必要だが、</a:t>
            </a:r>
            <a:r>
              <a:rPr kumimoji="0" lang="en-US" altLang="ja-JP" sz="1846" kern="0" dirty="0" err="1">
                <a:solidFill>
                  <a:srgbClr val="535353"/>
                </a:solidFill>
                <a:latin typeface="Meiryo UI" panose="020B0604030504040204" pitchFamily="50" charset="-128"/>
                <a:ea typeface="Meiryo UI" panose="020B0604030504040204" pitchFamily="50" charset="-128"/>
                <a:cs typeface="Helvetica"/>
                <a:sym typeface="Helvetica"/>
              </a:rPr>
              <a:t>Infonova</a:t>
            </a:r>
            <a:r>
              <a:rPr kumimoji="0" lang="ja-JP" altLang="en-US" sz="1846" kern="0" dirty="0" err="1">
                <a:solidFill>
                  <a:srgbClr val="535353"/>
                </a:solidFill>
                <a:latin typeface="Meiryo UI" panose="020B0604030504040204" pitchFamily="50" charset="-128"/>
                <a:ea typeface="Meiryo UI" panose="020B0604030504040204" pitchFamily="50" charset="-128"/>
                <a:cs typeface="Calibri"/>
                <a:sym typeface="Calibri"/>
              </a:rPr>
              <a:t>には</a:t>
            </a:r>
            <a:r>
              <a:rPr kumimoji="0" lang="ja-JP" altLang="en-US" sz="1846" kern="0" dirty="0">
                <a:solidFill>
                  <a:srgbClr val="535353"/>
                </a:solidFill>
                <a:latin typeface="Meiryo UI" panose="020B0604030504040204" pitchFamily="50" charset="-128"/>
                <a:ea typeface="Meiryo UI" panose="020B0604030504040204" pitchFamily="50" charset="-128"/>
                <a:cs typeface="Calibri"/>
                <a:sym typeface="Calibri"/>
              </a:rPr>
              <a:t>具備されていない機能を担っている</a:t>
            </a:r>
          </a:p>
          <a:p>
            <a:pPr defTabSz="844083" hangingPunct="0">
              <a:defRPr sz="2400">
                <a:solidFill>
                  <a:srgbClr val="F5F5F5"/>
                </a:solidFill>
                <a:latin typeface="+mn-lt"/>
                <a:ea typeface="+mn-ea"/>
                <a:cs typeface="+mn-cs"/>
                <a:sym typeface="Calibri"/>
              </a:defRPr>
            </a:pPr>
            <a:endParaRPr kumimoji="0" sz="1846" kern="0" dirty="0">
              <a:solidFill>
                <a:srgbClr val="F5F5F5"/>
              </a:solidFill>
              <a:latin typeface="Meiryo UI" panose="020B0604030504040204" pitchFamily="50" charset="-128"/>
              <a:ea typeface="Meiryo UI" panose="020B0604030504040204" pitchFamily="50" charset="-128"/>
              <a:cs typeface="Calibri"/>
              <a:sym typeface="Calibri"/>
            </a:endParaRPr>
          </a:p>
        </p:txBody>
      </p:sp>
      <p:pic>
        <p:nvPicPr>
          <p:cNvPr id="63" name="図 62"/>
          <p:cNvPicPr>
            <a:picLocks noChangeAspect="1"/>
          </p:cNvPicPr>
          <p:nvPr/>
        </p:nvPicPr>
        <p:blipFill>
          <a:blip r:embed="rId6"/>
          <a:stretch>
            <a:fillRect/>
          </a:stretch>
        </p:blipFill>
        <p:spPr>
          <a:xfrm>
            <a:off x="3740019" y="2082583"/>
            <a:ext cx="3035670" cy="518088"/>
          </a:xfrm>
          <a:prstGeom prst="rect">
            <a:avLst/>
          </a:prstGeom>
        </p:spPr>
      </p:pic>
      <p:sp>
        <p:nvSpPr>
          <p:cNvPr id="64" name="四角形"/>
          <p:cNvSpPr/>
          <p:nvPr/>
        </p:nvSpPr>
        <p:spPr>
          <a:xfrm>
            <a:off x="7066819" y="2040627"/>
            <a:ext cx="1874745" cy="3447942"/>
          </a:xfrm>
          <a:prstGeom prst="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lIns="42201" tIns="42201" rIns="42201" bIns="42201" numCol="1" anchor="t">
            <a:noAutofit/>
          </a:bodyPr>
          <a:lstStyle/>
          <a:p>
            <a:pPr defTabSz="844083" hangingPunct="0">
              <a:defRPr sz="2400">
                <a:solidFill>
                  <a:srgbClr val="F5F5F5"/>
                </a:solidFill>
                <a:latin typeface="+mn-lt"/>
                <a:ea typeface="+mn-ea"/>
                <a:cs typeface="+mn-cs"/>
                <a:sym typeface="Calibri"/>
              </a:defRPr>
            </a:pPr>
            <a:r>
              <a:rPr kumimoji="0" lang="ja-JP" altLang="en-US" sz="1846" kern="0" dirty="0">
                <a:solidFill>
                  <a:schemeClr val="tx1"/>
                </a:solidFill>
                <a:latin typeface="Meiryo UI" panose="020B0604030504040204" pitchFamily="50" charset="-128"/>
                <a:ea typeface="Meiryo UI" panose="020B0604030504040204" pitchFamily="50" charset="-128"/>
                <a:cs typeface="Calibri"/>
                <a:sym typeface="Calibri"/>
              </a:rPr>
              <a:t>マイクロサービス</a:t>
            </a:r>
            <a:endParaRPr kumimoji="0" lang="en-US" altLang="ja-JP" sz="1846" kern="0" dirty="0">
              <a:solidFill>
                <a:schemeClr val="tx1"/>
              </a:solidFill>
              <a:latin typeface="Meiryo UI" panose="020B0604030504040204" pitchFamily="50" charset="-128"/>
              <a:ea typeface="Meiryo UI" panose="020B0604030504040204" pitchFamily="50" charset="-128"/>
              <a:cs typeface="Calibri"/>
              <a:sym typeface="Calibri"/>
            </a:endParaRPr>
          </a:p>
          <a:p>
            <a:pPr defTabSz="844083" hangingPunct="0">
              <a:defRPr sz="2400">
                <a:solidFill>
                  <a:srgbClr val="F5F5F5"/>
                </a:solidFill>
                <a:latin typeface="+mn-lt"/>
                <a:ea typeface="+mn-ea"/>
                <a:cs typeface="+mn-cs"/>
                <a:sym typeface="Calibri"/>
              </a:defRPr>
            </a:pPr>
            <a:endParaRPr kumimoji="0" lang="en-US" sz="1846" kern="0" dirty="0">
              <a:solidFill>
                <a:schemeClr val="tx1"/>
              </a:solidFill>
              <a:latin typeface="Meiryo UI" panose="020B0604030504040204" pitchFamily="50" charset="-128"/>
              <a:ea typeface="Meiryo UI" panose="020B0604030504040204" pitchFamily="50" charset="-128"/>
              <a:cs typeface="Calibri"/>
              <a:sym typeface="Calibri"/>
            </a:endParaRPr>
          </a:p>
          <a:p>
            <a:pPr defTabSz="844083" hangingPunct="0">
              <a:defRPr sz="2400">
                <a:solidFill>
                  <a:srgbClr val="F5F5F5"/>
                </a:solidFill>
                <a:latin typeface="+mn-lt"/>
                <a:ea typeface="+mn-ea"/>
                <a:cs typeface="+mn-cs"/>
                <a:sym typeface="Calibri"/>
              </a:defRPr>
            </a:pPr>
            <a:r>
              <a:rPr kumimoji="0" lang="ja-JP" altLang="en-US" sz="1846" kern="0" dirty="0">
                <a:solidFill>
                  <a:schemeClr val="tx1"/>
                </a:solidFill>
                <a:latin typeface="Meiryo UI" panose="020B0604030504040204" pitchFamily="50" charset="-128"/>
                <a:ea typeface="Meiryo UI" panose="020B0604030504040204" pitchFamily="50" charset="-128"/>
                <a:cs typeface="Calibri"/>
                <a:sym typeface="Calibri"/>
              </a:rPr>
              <a:t>左記の</a:t>
            </a:r>
            <a:r>
              <a:rPr kumimoji="0" lang="en-US" altLang="ja-JP" sz="1846" kern="0" dirty="0">
                <a:solidFill>
                  <a:schemeClr val="tx1"/>
                </a:solidFill>
                <a:latin typeface="Meiryo UI" panose="020B0604030504040204" pitchFamily="50" charset="-128"/>
                <a:ea typeface="Meiryo UI" panose="020B0604030504040204" pitchFamily="50" charset="-128"/>
                <a:cs typeface="Calibri"/>
                <a:sym typeface="Calibri"/>
              </a:rPr>
              <a:t>2</a:t>
            </a:r>
            <a:r>
              <a:rPr kumimoji="0" lang="ja-JP" altLang="en-US" sz="1846" kern="0" dirty="0" err="1">
                <a:solidFill>
                  <a:schemeClr val="tx1"/>
                </a:solidFill>
                <a:latin typeface="Meiryo UI" panose="020B0604030504040204" pitchFamily="50" charset="-128"/>
                <a:ea typeface="Meiryo UI" panose="020B0604030504040204" pitchFamily="50" charset="-128"/>
                <a:cs typeface="Calibri"/>
                <a:sym typeface="Calibri"/>
              </a:rPr>
              <a:t>つの</a:t>
            </a:r>
            <a:r>
              <a:rPr kumimoji="0" lang="ja-JP" altLang="en-US" sz="1846" kern="0" dirty="0">
                <a:solidFill>
                  <a:schemeClr val="tx1"/>
                </a:solidFill>
                <a:latin typeface="Meiryo UI" panose="020B0604030504040204" pitchFamily="50" charset="-128"/>
                <a:ea typeface="Meiryo UI" panose="020B0604030504040204" pitchFamily="50" charset="-128"/>
                <a:cs typeface="Calibri"/>
                <a:sym typeface="Calibri"/>
              </a:rPr>
              <a:t>パッケージで提供できないサービスについて独自開発したもの</a:t>
            </a:r>
            <a:endParaRPr kumimoji="0" sz="1846" kern="0" dirty="0">
              <a:solidFill>
                <a:schemeClr val="tx1"/>
              </a:solidFill>
              <a:latin typeface="Meiryo UI" panose="020B0604030504040204" pitchFamily="50" charset="-128"/>
              <a:ea typeface="Meiryo UI" panose="020B0604030504040204" pitchFamily="50" charset="-128"/>
              <a:cs typeface="Calibri"/>
              <a:sym typeface="Calibri"/>
            </a:endParaRPr>
          </a:p>
        </p:txBody>
      </p:sp>
    </p:spTree>
    <p:extLst>
      <p:ext uri="{BB962C8B-B14F-4D97-AF65-F5344CB8AC3E}">
        <p14:creationId xmlns:p14="http://schemas.microsoft.com/office/powerpoint/2010/main" val="3239886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タイトル 1"/>
          <p:cNvSpPr txBox="1">
            <a:spLocks/>
          </p:cNvSpPr>
          <p:nvPr/>
        </p:nvSpPr>
        <p:spPr bwMode="auto">
          <a:xfrm>
            <a:off x="222122" y="97394"/>
            <a:ext cx="7294626" cy="73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935" rIns="0" bIns="76431" numCol="1" anchor="b" anchorCtr="0" compatLnSpc="1">
            <a:prstTxWarp prst="textNoShape">
              <a:avLst/>
            </a:prstTxWarp>
          </a:bodyPr>
          <a:lstStyle>
            <a:lvl1pPr algn="l" defTabSz="631597" rtl="0" eaLnBrk="0" fontAlgn="base" hangingPunct="0">
              <a:spcBef>
                <a:spcPct val="0"/>
              </a:spcBef>
              <a:spcAft>
                <a:spcPct val="0"/>
              </a:spcAft>
              <a:defRPr kumimoji="1" sz="2215"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31597" rtl="0" eaLnBrk="0" fontAlgn="base" hangingPunct="0">
              <a:spcBef>
                <a:spcPct val="0"/>
              </a:spcBef>
              <a:spcAft>
                <a:spcPct val="0"/>
              </a:spcAft>
              <a:defRPr kumimoji="1" sz="2215" b="1">
                <a:solidFill>
                  <a:schemeClr val="tx1"/>
                </a:solidFill>
                <a:latin typeface="Meiryo UI" pitchFamily="50" charset="-128"/>
                <a:ea typeface="Meiryo UI" pitchFamily="50" charset="-128"/>
                <a:cs typeface="Meiryo UI" pitchFamily="50" charset="-128"/>
              </a:defRPr>
            </a:lvl2pPr>
            <a:lvl3pPr algn="l" defTabSz="631597" rtl="0" eaLnBrk="0" fontAlgn="base" hangingPunct="0">
              <a:spcBef>
                <a:spcPct val="0"/>
              </a:spcBef>
              <a:spcAft>
                <a:spcPct val="0"/>
              </a:spcAft>
              <a:defRPr kumimoji="1" sz="2215" b="1">
                <a:solidFill>
                  <a:schemeClr val="tx1"/>
                </a:solidFill>
                <a:latin typeface="Meiryo UI" pitchFamily="50" charset="-128"/>
                <a:ea typeface="Meiryo UI" pitchFamily="50" charset="-128"/>
                <a:cs typeface="Meiryo UI" pitchFamily="50" charset="-128"/>
              </a:defRPr>
            </a:lvl3pPr>
            <a:lvl4pPr algn="l" defTabSz="631597" rtl="0" eaLnBrk="0" fontAlgn="base" hangingPunct="0">
              <a:spcBef>
                <a:spcPct val="0"/>
              </a:spcBef>
              <a:spcAft>
                <a:spcPct val="0"/>
              </a:spcAft>
              <a:defRPr kumimoji="1" sz="2215" b="1">
                <a:solidFill>
                  <a:schemeClr val="tx1"/>
                </a:solidFill>
                <a:latin typeface="Meiryo UI" pitchFamily="50" charset="-128"/>
                <a:ea typeface="Meiryo UI" pitchFamily="50" charset="-128"/>
                <a:cs typeface="Meiryo UI" pitchFamily="50" charset="-128"/>
              </a:defRPr>
            </a:lvl4pPr>
            <a:lvl5pPr algn="l" defTabSz="631597" rtl="0" eaLnBrk="0" fontAlgn="base" hangingPunct="0">
              <a:spcBef>
                <a:spcPct val="0"/>
              </a:spcBef>
              <a:spcAft>
                <a:spcPct val="0"/>
              </a:spcAft>
              <a:defRPr kumimoji="1" sz="2215" b="1">
                <a:solidFill>
                  <a:schemeClr val="tx1"/>
                </a:solidFill>
                <a:latin typeface="Meiryo UI" pitchFamily="50" charset="-128"/>
                <a:ea typeface="Meiryo UI" pitchFamily="50" charset="-128"/>
                <a:cs typeface="Meiryo UI" pitchFamily="50" charset="-128"/>
              </a:defRPr>
            </a:lvl5pPr>
            <a:lvl6pPr marL="422041" algn="l" defTabSz="631597" rtl="0" fontAlgn="base">
              <a:spcBef>
                <a:spcPct val="0"/>
              </a:spcBef>
              <a:spcAft>
                <a:spcPct val="0"/>
              </a:spcAft>
              <a:defRPr kumimoji="1" sz="2215" b="1">
                <a:solidFill>
                  <a:schemeClr val="tx1"/>
                </a:solidFill>
                <a:latin typeface="ＭＳ Ｐゴシック" charset="-128"/>
                <a:ea typeface="ＭＳ Ｐゴシック" charset="-128"/>
              </a:defRPr>
            </a:lvl6pPr>
            <a:lvl7pPr marL="844083" algn="l" defTabSz="631597" rtl="0" fontAlgn="base">
              <a:spcBef>
                <a:spcPct val="0"/>
              </a:spcBef>
              <a:spcAft>
                <a:spcPct val="0"/>
              </a:spcAft>
              <a:defRPr kumimoji="1" sz="2215" b="1">
                <a:solidFill>
                  <a:schemeClr val="tx1"/>
                </a:solidFill>
                <a:latin typeface="ＭＳ Ｐゴシック" charset="-128"/>
                <a:ea typeface="ＭＳ Ｐゴシック" charset="-128"/>
              </a:defRPr>
            </a:lvl7pPr>
            <a:lvl8pPr marL="1266124" algn="l" defTabSz="631597" rtl="0" fontAlgn="base">
              <a:spcBef>
                <a:spcPct val="0"/>
              </a:spcBef>
              <a:spcAft>
                <a:spcPct val="0"/>
              </a:spcAft>
              <a:defRPr kumimoji="1" sz="2215" b="1">
                <a:solidFill>
                  <a:schemeClr val="tx1"/>
                </a:solidFill>
                <a:latin typeface="ＭＳ Ｐゴシック" charset="-128"/>
                <a:ea typeface="ＭＳ Ｐゴシック" charset="-128"/>
              </a:defRPr>
            </a:lvl8pPr>
            <a:lvl9pPr marL="1688165" algn="l" defTabSz="631597" rtl="0" fontAlgn="base">
              <a:spcBef>
                <a:spcPct val="0"/>
              </a:spcBef>
              <a:spcAft>
                <a:spcPct val="0"/>
              </a:spcAft>
              <a:defRPr kumimoji="1" sz="2215" b="1">
                <a:solidFill>
                  <a:schemeClr val="tx1"/>
                </a:solidFill>
                <a:latin typeface="ＭＳ Ｐゴシック" charset="-128"/>
                <a:ea typeface="ＭＳ Ｐゴシック" charset="-128"/>
              </a:defRPr>
            </a:lvl9pPr>
          </a:lstStyle>
          <a:p>
            <a:pPr defTabSz="583027"/>
            <a:r>
              <a:rPr lang="en-US" altLang="ja-JP" sz="2585" kern="0" dirty="0">
                <a:solidFill>
                  <a:srgbClr val="000000"/>
                </a:solidFill>
              </a:rPr>
              <a:t>NTT</a:t>
            </a:r>
            <a:r>
              <a:rPr lang="ja-JP" altLang="en-US" sz="2585" kern="0" dirty="0">
                <a:solidFill>
                  <a:srgbClr val="000000"/>
                </a:solidFill>
              </a:rPr>
              <a:t>グループ共通基盤（</a:t>
            </a:r>
            <a:r>
              <a:rPr lang="en-US" altLang="ja-JP" sz="2585" kern="0" dirty="0">
                <a:solidFill>
                  <a:srgbClr val="000000"/>
                </a:solidFill>
              </a:rPr>
              <a:t>GVM</a:t>
            </a:r>
            <a:r>
              <a:rPr lang="ja-JP" altLang="en-US" sz="2585" kern="0" dirty="0">
                <a:solidFill>
                  <a:srgbClr val="000000"/>
                </a:solidFill>
              </a:rPr>
              <a:t>）の活用</a:t>
            </a:r>
          </a:p>
        </p:txBody>
      </p:sp>
      <p:sp>
        <p:nvSpPr>
          <p:cNvPr id="53" name="Rectangle 66"/>
          <p:cNvSpPr>
            <a:spLocks noChangeArrowheads="1"/>
          </p:cNvSpPr>
          <p:nvPr/>
        </p:nvSpPr>
        <p:spPr bwMode="auto">
          <a:xfrm>
            <a:off x="149422" y="1045541"/>
            <a:ext cx="8713224" cy="1157379"/>
          </a:xfrm>
          <a:prstGeom prst="rect">
            <a:avLst/>
          </a:prstGeom>
          <a:noFill/>
          <a:ln w="952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682" tIns="58455" rIns="87682" bIns="58455" anchor="ctr"/>
          <a:lstStyle>
            <a:lvl1pPr marL="182563" indent="-182563">
              <a:defRPr kumimoji="1" sz="1200">
                <a:solidFill>
                  <a:schemeClr val="tx1"/>
                </a:solidFill>
                <a:latin typeface="HGP創英角ｺﾞｼｯｸUB" panose="020B0900000000000000" pitchFamily="50" charset="-128"/>
                <a:ea typeface="HGP創英角ｺﾞｼｯｸUB" panose="020B0900000000000000" pitchFamily="50" charset="-128"/>
              </a:defRPr>
            </a:lvl1pPr>
            <a:lvl2pPr>
              <a:defRPr kumimoji="1" sz="1200">
                <a:solidFill>
                  <a:schemeClr val="tx1"/>
                </a:solidFill>
                <a:latin typeface="HGP創英角ｺﾞｼｯｸUB" panose="020B0900000000000000" pitchFamily="50" charset="-128"/>
                <a:ea typeface="HGP創英角ｺﾞｼｯｸUB" panose="020B0900000000000000" pitchFamily="50" charset="-128"/>
              </a:defRPr>
            </a:lvl2pPr>
            <a:lvl3pPr>
              <a:defRPr kumimoji="1" sz="1200">
                <a:solidFill>
                  <a:schemeClr val="tx1"/>
                </a:solidFill>
                <a:latin typeface="HGP創英角ｺﾞｼｯｸUB" panose="020B0900000000000000" pitchFamily="50" charset="-128"/>
                <a:ea typeface="HGP創英角ｺﾞｼｯｸUB" panose="020B0900000000000000" pitchFamily="50" charset="-128"/>
              </a:defRPr>
            </a:lvl3pPr>
            <a:lvl4pPr>
              <a:defRPr kumimoji="1" sz="1200">
                <a:solidFill>
                  <a:schemeClr val="tx1"/>
                </a:solidFill>
                <a:latin typeface="HGP創英角ｺﾞｼｯｸUB" panose="020B0900000000000000" pitchFamily="50" charset="-128"/>
                <a:ea typeface="HGP創英角ｺﾞｼｯｸUB" panose="020B0900000000000000" pitchFamily="50" charset="-128"/>
              </a:defRPr>
            </a:lvl4pPr>
            <a:lvl5pPr>
              <a:defRPr kumimoji="1" sz="1200">
                <a:solidFill>
                  <a:schemeClr val="tx1"/>
                </a:solidFill>
                <a:latin typeface="HGP創英角ｺﾞｼｯｸUB" panose="020B0900000000000000" pitchFamily="50" charset="-128"/>
                <a:ea typeface="HGP創英角ｺﾞｼｯｸUB" panose="020B0900000000000000" pitchFamily="50" charset="-128"/>
              </a:defRPr>
            </a:lvl5pPr>
            <a:lvl6pPr marL="2382838" indent="-96838"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6pPr>
            <a:lvl7pPr marL="2840038" indent="-96838"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7pPr>
            <a:lvl8pPr marL="3297238" indent="-96838"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8pPr>
            <a:lvl9pPr marL="3754438" indent="-96838"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9pPr>
          </a:lstStyle>
          <a:p>
            <a:pPr marL="155565" indent="-155565" defTabSz="779173">
              <a:spcBef>
                <a:spcPct val="20000"/>
              </a:spcBef>
              <a:buFontTx/>
              <a:buChar char="•"/>
              <a:defRPr/>
            </a:pPr>
            <a:r>
              <a:rPr lang="ja-JP" altLang="en-US" sz="1477" b="1" kern="0" dirty="0">
                <a:solidFill>
                  <a:srgbClr val="000000"/>
                </a:solidFill>
                <a:latin typeface="Meiryo UI" panose="020B0604030504040204" pitchFamily="50" charset="-128"/>
                <a:ea typeface="Meiryo UI" panose="020B0604030504040204" pitchFamily="50" charset="-128"/>
              </a:rPr>
              <a:t>高セキュアなグループ共通基盤（</a:t>
            </a:r>
            <a:r>
              <a:rPr lang="en-US" altLang="ja-JP" sz="1477" b="1" kern="0" dirty="0">
                <a:solidFill>
                  <a:srgbClr val="000000"/>
                </a:solidFill>
                <a:latin typeface="Meiryo UI" panose="020B0604030504040204" pitchFamily="50" charset="-128"/>
                <a:ea typeface="Meiryo UI" panose="020B0604030504040204" pitchFamily="50" charset="-128"/>
              </a:rPr>
              <a:t>GVM</a:t>
            </a:r>
            <a:r>
              <a:rPr lang="ja-JP" altLang="en-US" sz="1477" b="1" kern="0" dirty="0">
                <a:solidFill>
                  <a:srgbClr val="000000"/>
                </a:solidFill>
                <a:latin typeface="Meiryo UI" panose="020B0604030504040204" pitchFamily="50" charset="-128"/>
                <a:ea typeface="Meiryo UI" panose="020B0604030504040204" pitchFamily="50" charset="-128"/>
              </a:rPr>
              <a:t>）上に仮想サーバを構築し、信頼性とスケーラビリティを確保してます</a:t>
            </a:r>
            <a:endParaRPr lang="en-US" altLang="ja-JP" sz="1477" b="1" kern="0" dirty="0">
              <a:solidFill>
                <a:srgbClr val="000000"/>
              </a:solidFill>
              <a:latin typeface="Meiryo UI" panose="020B0604030504040204" pitchFamily="50" charset="-128"/>
              <a:ea typeface="Meiryo UI" panose="020B0604030504040204" pitchFamily="50" charset="-128"/>
            </a:endParaRPr>
          </a:p>
          <a:p>
            <a:pPr marL="155565" indent="-155565" defTabSz="779173">
              <a:spcBef>
                <a:spcPct val="20000"/>
              </a:spcBef>
              <a:buFontTx/>
              <a:buChar char="•"/>
              <a:defRPr/>
            </a:pPr>
            <a:r>
              <a:rPr lang="en-US" altLang="ja-JP" sz="1477" b="1" kern="0" dirty="0">
                <a:solidFill>
                  <a:srgbClr val="000000"/>
                </a:solidFill>
                <a:latin typeface="Meiryo UI" panose="020B0604030504040204" pitchFamily="50" charset="-128"/>
                <a:ea typeface="Meiryo UI" panose="020B0604030504040204" pitchFamily="50" charset="-128"/>
              </a:rPr>
              <a:t>NTT</a:t>
            </a:r>
            <a:r>
              <a:rPr lang="ja-JP" altLang="en-US" sz="1477" b="1" kern="0" dirty="0">
                <a:solidFill>
                  <a:srgbClr val="000000"/>
                </a:solidFill>
                <a:latin typeface="Meiryo UI" panose="020B0604030504040204" pitchFamily="50" charset="-128"/>
                <a:ea typeface="Meiryo UI" panose="020B0604030504040204" pitchFamily="50" charset="-128"/>
              </a:rPr>
              <a:t>グループアセット（</a:t>
            </a:r>
            <a:r>
              <a:rPr lang="en-US" altLang="ja-JP" sz="1477" b="1" kern="0" dirty="0">
                <a:solidFill>
                  <a:srgbClr val="000000"/>
                </a:solidFill>
                <a:latin typeface="Meiryo UI" panose="020B0604030504040204" pitchFamily="50" charset="-128"/>
                <a:ea typeface="Meiryo UI" panose="020B0604030504040204" pitchFamily="50" charset="-128"/>
              </a:rPr>
              <a:t>GVM</a:t>
            </a:r>
            <a:r>
              <a:rPr lang="ja-JP" altLang="en-US" sz="1477" b="1" kern="0" dirty="0" err="1">
                <a:solidFill>
                  <a:srgbClr val="000000"/>
                </a:solidFill>
                <a:latin typeface="Meiryo UI" panose="020B0604030504040204" pitchFamily="50" charset="-128"/>
                <a:ea typeface="Meiryo UI" panose="020B0604030504040204" pitchFamily="50" charset="-128"/>
              </a:rPr>
              <a:t>、</a:t>
            </a:r>
            <a:r>
              <a:rPr lang="en-US" altLang="ja-JP" sz="1477" b="1" kern="0" dirty="0">
                <a:solidFill>
                  <a:srgbClr val="000000"/>
                </a:solidFill>
                <a:latin typeface="Meiryo UI" panose="020B0604030504040204" pitchFamily="50" charset="-128"/>
                <a:ea typeface="Meiryo UI" panose="020B0604030504040204" pitchFamily="50" charset="-128"/>
              </a:rPr>
              <a:t>G</a:t>
            </a:r>
            <a:r>
              <a:rPr lang="ja-JP" altLang="en-US" sz="1477" b="1" kern="0" dirty="0">
                <a:solidFill>
                  <a:srgbClr val="000000"/>
                </a:solidFill>
                <a:latin typeface="Meiryo UI" panose="020B0604030504040204" pitchFamily="50" charset="-128"/>
                <a:ea typeface="Meiryo UI" panose="020B0604030504040204" pitchFamily="50" charset="-128"/>
              </a:rPr>
              <a:t>共用</a:t>
            </a:r>
            <a:r>
              <a:rPr lang="en-US" altLang="ja-JP" sz="1477" b="1" kern="0" dirty="0">
                <a:solidFill>
                  <a:srgbClr val="000000"/>
                </a:solidFill>
                <a:latin typeface="Meiryo UI" panose="020B0604030504040204" pitchFamily="50" charset="-128"/>
                <a:ea typeface="Meiryo UI" panose="020B0604030504040204" pitchFamily="50" charset="-128"/>
              </a:rPr>
              <a:t>NW</a:t>
            </a:r>
            <a:r>
              <a:rPr lang="ja-JP" altLang="en-US" sz="1477" b="1" kern="0" dirty="0">
                <a:solidFill>
                  <a:srgbClr val="000000"/>
                </a:solidFill>
                <a:latin typeface="Meiryo UI" panose="020B0604030504040204" pitchFamily="50" charset="-128"/>
                <a:ea typeface="Meiryo UI" panose="020B0604030504040204" pitchFamily="50" charset="-128"/>
              </a:rPr>
              <a:t>）活用による</a:t>
            </a:r>
            <a:r>
              <a:rPr lang="en-US" altLang="ja-JP" sz="1477" b="1" kern="0" dirty="0">
                <a:solidFill>
                  <a:srgbClr val="000000"/>
                </a:solidFill>
                <a:latin typeface="Meiryo UI" panose="020B0604030504040204" pitchFamily="50" charset="-128"/>
                <a:ea typeface="Meiryo UI" panose="020B0604030504040204" pitchFamily="50" charset="-128"/>
              </a:rPr>
              <a:t>DX</a:t>
            </a:r>
            <a:r>
              <a:rPr lang="ja-JP" altLang="en-US" sz="1477" b="1" kern="0" dirty="0">
                <a:solidFill>
                  <a:srgbClr val="000000"/>
                </a:solidFill>
                <a:latin typeface="Meiryo UI" panose="020B0604030504040204" pitchFamily="50" charset="-128"/>
                <a:ea typeface="Meiryo UI" panose="020B0604030504040204" pitchFamily="50" charset="-128"/>
              </a:rPr>
              <a:t>を実現してます</a:t>
            </a:r>
            <a:endParaRPr lang="en-US" altLang="ja-JP" sz="1477" b="1" kern="0" dirty="0">
              <a:solidFill>
                <a:srgbClr val="000000"/>
              </a:solidFill>
              <a:latin typeface="Meiryo UI" panose="020B0604030504040204" pitchFamily="50" charset="-128"/>
              <a:ea typeface="Meiryo UI" panose="020B0604030504040204" pitchFamily="50" charset="-128"/>
            </a:endParaRPr>
          </a:p>
          <a:p>
            <a:pPr marL="155565" indent="-155565" defTabSz="779173">
              <a:spcBef>
                <a:spcPct val="20000"/>
              </a:spcBef>
              <a:buFontTx/>
              <a:buChar char="•"/>
              <a:defRPr/>
            </a:pPr>
            <a:r>
              <a:rPr lang="ja-JP" altLang="en-US" sz="1477" b="1" kern="0" dirty="0">
                <a:solidFill>
                  <a:srgbClr val="000000"/>
                </a:solidFill>
                <a:latin typeface="Meiryo UI" panose="020B0604030504040204" pitchFamily="50" charset="-128"/>
                <a:ea typeface="Meiryo UI" panose="020B0604030504040204" pitchFamily="50" charset="-128"/>
              </a:rPr>
              <a:t>セキュリティ対策（</a:t>
            </a:r>
            <a:r>
              <a:rPr lang="en-US" altLang="ja-JP" sz="1477" b="1" kern="0" dirty="0">
                <a:solidFill>
                  <a:srgbClr val="000000"/>
                </a:solidFill>
                <a:latin typeface="Meiryo UI" panose="020B0604030504040204" pitchFamily="50" charset="-128"/>
                <a:ea typeface="Meiryo UI" panose="020B0604030504040204" pitchFamily="50" charset="-128"/>
              </a:rPr>
              <a:t>FW,IPS,WAF</a:t>
            </a:r>
            <a:r>
              <a:rPr lang="ja-JP" altLang="en-US" sz="1477" b="1" kern="0" dirty="0">
                <a:solidFill>
                  <a:srgbClr val="000000"/>
                </a:solidFill>
                <a:latin typeface="Meiryo UI" panose="020B0604030504040204" pitchFamily="50" charset="-128"/>
                <a:ea typeface="Meiryo UI" panose="020B0604030504040204" pitchFamily="50" charset="-128"/>
              </a:rPr>
              <a:t>等）が取られたインターネット接続基盤活用により、一般顧客等からのインターネット経由アクセスにも対応です</a:t>
            </a:r>
            <a:endParaRPr lang="en-US" altLang="ja-JP" sz="1477" b="1" kern="0" dirty="0">
              <a:solidFill>
                <a:srgbClr val="000000"/>
              </a:solidFill>
              <a:latin typeface="Meiryo UI" panose="020B0604030504040204" pitchFamily="50" charset="-128"/>
              <a:ea typeface="Meiryo UI" panose="020B0604030504040204" pitchFamily="50" charset="-128"/>
            </a:endParaRPr>
          </a:p>
        </p:txBody>
      </p:sp>
      <p:sp>
        <p:nvSpPr>
          <p:cNvPr id="54" name="AutoShape 8"/>
          <p:cNvSpPr>
            <a:spLocks noChangeArrowheads="1"/>
          </p:cNvSpPr>
          <p:nvPr/>
        </p:nvSpPr>
        <p:spPr bwMode="auto">
          <a:xfrm>
            <a:off x="704746" y="2296755"/>
            <a:ext cx="7572981" cy="4158620"/>
          </a:xfrm>
          <a:prstGeom prst="roundRect">
            <a:avLst>
              <a:gd name="adj" fmla="val 2546"/>
            </a:avLst>
          </a:prstGeom>
          <a:solidFill>
            <a:srgbClr val="FDF6CF"/>
          </a:solidFill>
          <a:ln w="38100" algn="ctr">
            <a:solidFill>
              <a:srgbClr val="000000"/>
            </a:solidFill>
            <a:round/>
            <a:headEnd/>
            <a:tailEnd/>
          </a:ln>
        </p:spPr>
        <p:txBody>
          <a:bodyPr wrap="none" lIns="73059" tIns="8766" rIns="73059" bIns="0" anchor="b"/>
          <a:lstStyle>
            <a:lvl1pPr defTabSz="844550">
              <a:defRPr kumimoji="1" sz="1200">
                <a:solidFill>
                  <a:schemeClr val="tx1"/>
                </a:solidFill>
                <a:latin typeface="HGP創英角ｺﾞｼｯｸUB" panose="020B0900000000000000" pitchFamily="50" charset="-128"/>
                <a:ea typeface="HGP創英角ｺﾞｼｯｸUB" panose="020B0900000000000000" pitchFamily="50" charset="-128"/>
              </a:defRPr>
            </a:lvl1pPr>
            <a:lvl2pPr marL="422275" defTabSz="844550">
              <a:defRPr kumimoji="1" sz="1200">
                <a:solidFill>
                  <a:schemeClr val="tx1"/>
                </a:solidFill>
                <a:latin typeface="HGP創英角ｺﾞｼｯｸUB" panose="020B0900000000000000" pitchFamily="50" charset="-128"/>
                <a:ea typeface="HGP創英角ｺﾞｼｯｸUB" panose="020B0900000000000000" pitchFamily="50" charset="-128"/>
              </a:defRPr>
            </a:lvl2pPr>
            <a:lvl3pPr marL="844550" defTabSz="844550">
              <a:defRPr kumimoji="1" sz="1200">
                <a:solidFill>
                  <a:schemeClr val="tx1"/>
                </a:solidFill>
                <a:latin typeface="HGP創英角ｺﾞｼｯｸUB" panose="020B0900000000000000" pitchFamily="50" charset="-128"/>
                <a:ea typeface="HGP創英角ｺﾞｼｯｸUB" panose="020B0900000000000000" pitchFamily="50" charset="-128"/>
              </a:defRPr>
            </a:lvl3pPr>
            <a:lvl4pPr marL="1265238" defTabSz="844550">
              <a:defRPr kumimoji="1" sz="1200">
                <a:solidFill>
                  <a:schemeClr val="tx1"/>
                </a:solidFill>
                <a:latin typeface="HGP創英角ｺﾞｼｯｸUB" panose="020B0900000000000000" pitchFamily="50" charset="-128"/>
                <a:ea typeface="HGP創英角ｺﾞｼｯｸUB" panose="020B0900000000000000" pitchFamily="50" charset="-128"/>
              </a:defRPr>
            </a:lvl4pPr>
            <a:lvl5pPr marL="1687513" defTabSz="844550">
              <a:defRPr kumimoji="1" sz="1200">
                <a:solidFill>
                  <a:schemeClr val="tx1"/>
                </a:solidFill>
                <a:latin typeface="HGP創英角ｺﾞｼｯｸUB" panose="020B0900000000000000" pitchFamily="50" charset="-128"/>
                <a:ea typeface="HGP創英角ｺﾞｼｯｸUB" panose="020B0900000000000000" pitchFamily="50" charset="-128"/>
              </a:defRPr>
            </a:lvl5pPr>
            <a:lvl6pPr marL="2144713" indent="-96838" defTabSz="844550"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6pPr>
            <a:lvl7pPr marL="2601913" indent="-96838" defTabSz="844550"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7pPr>
            <a:lvl8pPr marL="3059113" indent="-96838" defTabSz="844550"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8pPr>
            <a:lvl9pPr marL="3516313" indent="-96838" defTabSz="844550"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9pPr>
          </a:lstStyle>
          <a:p>
            <a:pPr defTabSz="719652">
              <a:defRPr/>
            </a:pPr>
            <a:endParaRPr lang="en-US" altLang="ja-JP" sz="812" b="1" kern="0">
              <a:solidFill>
                <a:srgbClr val="000000"/>
              </a:solidFill>
              <a:latin typeface="Meiryo UI" panose="020B0604030504040204" pitchFamily="50" charset="-128"/>
              <a:ea typeface="Meiryo UI" panose="020B0604030504040204" pitchFamily="50" charset="-128"/>
            </a:endParaRPr>
          </a:p>
        </p:txBody>
      </p:sp>
      <p:cxnSp>
        <p:nvCxnSpPr>
          <p:cNvPr id="55" name="直線コネクタ 54"/>
          <p:cNvCxnSpPr>
            <a:endCxn id="70" idx="1"/>
          </p:cNvCxnSpPr>
          <p:nvPr/>
        </p:nvCxnSpPr>
        <p:spPr>
          <a:xfrm flipV="1">
            <a:off x="5704631" y="4025486"/>
            <a:ext cx="1288138" cy="284663"/>
          </a:xfrm>
          <a:prstGeom prst="line">
            <a:avLst/>
          </a:prstGeom>
          <a:noFill/>
          <a:ln w="9525" cap="flat" cmpd="sng" algn="ctr">
            <a:solidFill>
              <a:srgbClr val="000000"/>
            </a:solidFill>
            <a:prstDash val="solid"/>
          </a:ln>
          <a:effectLst/>
        </p:spPr>
      </p:cxnSp>
      <p:cxnSp>
        <p:nvCxnSpPr>
          <p:cNvPr id="56" name="直線コネクタ 55"/>
          <p:cNvCxnSpPr>
            <a:stCxn id="65" idx="3"/>
          </p:cNvCxnSpPr>
          <p:nvPr/>
        </p:nvCxnSpPr>
        <p:spPr>
          <a:xfrm>
            <a:off x="1969029" y="3999767"/>
            <a:ext cx="761750" cy="793"/>
          </a:xfrm>
          <a:prstGeom prst="line">
            <a:avLst/>
          </a:prstGeom>
          <a:noFill/>
          <a:ln w="9525" cap="flat" cmpd="sng" algn="ctr">
            <a:solidFill>
              <a:srgbClr val="000000"/>
            </a:solidFill>
            <a:prstDash val="solid"/>
          </a:ln>
          <a:effectLst/>
        </p:spPr>
      </p:cxnSp>
      <p:cxnSp>
        <p:nvCxnSpPr>
          <p:cNvPr id="57" name="直線コネクタ 56"/>
          <p:cNvCxnSpPr>
            <a:stCxn id="66" idx="3"/>
          </p:cNvCxnSpPr>
          <p:nvPr/>
        </p:nvCxnSpPr>
        <p:spPr>
          <a:xfrm flipV="1">
            <a:off x="1969029" y="4474471"/>
            <a:ext cx="772882" cy="1590"/>
          </a:xfrm>
          <a:prstGeom prst="line">
            <a:avLst/>
          </a:prstGeom>
          <a:noFill/>
          <a:ln w="9525" cap="flat" cmpd="sng" algn="ctr">
            <a:solidFill>
              <a:srgbClr val="000000"/>
            </a:solidFill>
            <a:prstDash val="solid"/>
          </a:ln>
          <a:effectLst/>
        </p:spPr>
      </p:cxnSp>
      <p:sp>
        <p:nvSpPr>
          <p:cNvPr id="61" name="角丸四角形 116"/>
          <p:cNvSpPr>
            <a:spLocks noChangeArrowheads="1"/>
          </p:cNvSpPr>
          <p:nvPr/>
        </p:nvSpPr>
        <p:spPr bwMode="auto">
          <a:xfrm>
            <a:off x="2730780" y="2708643"/>
            <a:ext cx="2973850" cy="3050184"/>
          </a:xfrm>
          <a:prstGeom prst="roundRect">
            <a:avLst>
              <a:gd name="adj" fmla="val 7208"/>
            </a:avLst>
          </a:prstGeom>
          <a:solidFill>
            <a:srgbClr val="FFC000"/>
          </a:solidFill>
          <a:ln w="3175" algn="ctr">
            <a:noFill/>
            <a:round/>
            <a:headEnd/>
            <a:tailEnd/>
          </a:ln>
          <a:effectLst>
            <a:outerShdw blurRad="50800" dist="38100" dir="2700000" algn="tl" rotWithShape="0">
              <a:prstClr val="black">
                <a:alpha val="40000"/>
              </a:prstClr>
            </a:outerShdw>
          </a:effectLst>
        </p:spPr>
        <p:txBody>
          <a:bodyPr lIns="29227" tIns="14613" rIns="29227" bIns="0" anchor="b"/>
          <a:lstStyle/>
          <a:p>
            <a:pPr defTabSz="779173">
              <a:defRPr/>
            </a:pPr>
            <a:endParaRPr lang="ja-JP" altLang="en-US" sz="852" b="1" dirty="0">
              <a:solidFill>
                <a:srgbClr val="000000"/>
              </a:solidFill>
              <a:latin typeface="Meiryo UI" panose="020B0604030504040204" pitchFamily="50" charset="-128"/>
              <a:ea typeface="Meiryo UI" panose="020B0604030504040204" pitchFamily="50" charset="-128"/>
            </a:endParaRPr>
          </a:p>
        </p:txBody>
      </p:sp>
      <p:sp>
        <p:nvSpPr>
          <p:cNvPr id="65" name="Rectangle 44"/>
          <p:cNvSpPr>
            <a:spLocks noChangeArrowheads="1"/>
          </p:cNvSpPr>
          <p:nvPr/>
        </p:nvSpPr>
        <p:spPr bwMode="auto">
          <a:xfrm>
            <a:off x="899592" y="3839942"/>
            <a:ext cx="1069437" cy="319650"/>
          </a:xfrm>
          <a:prstGeom prst="rect">
            <a:avLst/>
          </a:prstGeom>
          <a:solidFill>
            <a:srgbClr val="FFFFFF"/>
          </a:solidFill>
          <a:ln w="25400" algn="ctr">
            <a:solidFill>
              <a:srgbClr val="000000"/>
            </a:solidFill>
            <a:miter lim="800000"/>
            <a:headEnd/>
            <a:tailEnd/>
          </a:ln>
        </p:spPr>
        <p:txBody>
          <a:bodyPr wrap="none" lIns="0" tIns="0" rIns="0" bIns="0" anchor="ctr"/>
          <a:lstStyle>
            <a:lvl1pPr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1pPr>
            <a:lvl2pPr marL="390525"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2pPr>
            <a:lvl3pPr marL="779463"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3pPr>
            <a:lvl4pPr marL="1168400"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4pPr>
            <a:lvl5pPr marL="1557338"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5pPr>
            <a:lvl6pPr marL="20145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6pPr>
            <a:lvl7pPr marL="24717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7pPr>
            <a:lvl8pPr marL="29289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8pPr>
            <a:lvl9pPr marL="33861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9pPr>
          </a:lstStyle>
          <a:p>
            <a:pPr algn="ctr" defTabSz="664191">
              <a:defRPr/>
            </a:pPr>
            <a:r>
              <a:rPr lang="en-US" altLang="ja-JP" sz="1000" b="1" kern="0" dirty="0" err="1">
                <a:solidFill>
                  <a:srgbClr val="000000"/>
                </a:solidFill>
                <a:latin typeface="Meiryo UI" panose="020B0604030504040204" pitchFamily="50" charset="-128"/>
                <a:ea typeface="Meiryo UI" panose="020B0604030504040204" pitchFamily="50" charset="-128"/>
              </a:rPr>
              <a:t>SmartBilling</a:t>
            </a:r>
            <a:endParaRPr lang="ja-JP" altLang="en-US" sz="1000" b="1" kern="0" dirty="0">
              <a:solidFill>
                <a:srgbClr val="000000"/>
              </a:solidFill>
              <a:latin typeface="Meiryo UI" panose="020B0604030504040204" pitchFamily="50" charset="-128"/>
              <a:ea typeface="Meiryo UI" panose="020B0604030504040204" pitchFamily="50" charset="-128"/>
            </a:endParaRPr>
          </a:p>
        </p:txBody>
      </p:sp>
      <p:sp>
        <p:nvSpPr>
          <p:cNvPr id="66" name="Rectangle 44"/>
          <p:cNvSpPr>
            <a:spLocks noChangeArrowheads="1"/>
          </p:cNvSpPr>
          <p:nvPr/>
        </p:nvSpPr>
        <p:spPr bwMode="auto">
          <a:xfrm>
            <a:off x="899592" y="4317031"/>
            <a:ext cx="1069437" cy="318059"/>
          </a:xfrm>
          <a:prstGeom prst="rect">
            <a:avLst/>
          </a:prstGeom>
          <a:solidFill>
            <a:srgbClr val="FFFFFF"/>
          </a:solidFill>
          <a:ln w="25400" algn="ctr">
            <a:solidFill>
              <a:srgbClr val="000000"/>
            </a:solidFill>
            <a:miter lim="800000"/>
            <a:headEnd/>
            <a:tailEnd/>
          </a:ln>
        </p:spPr>
        <p:txBody>
          <a:bodyPr wrap="none" lIns="0" tIns="0" rIns="0" bIns="0" anchor="ctr"/>
          <a:lstStyle>
            <a:lvl1pPr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1pPr>
            <a:lvl2pPr marL="390525"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2pPr>
            <a:lvl3pPr marL="779463"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3pPr>
            <a:lvl4pPr marL="1168400"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4pPr>
            <a:lvl5pPr marL="1557338" defTabSz="779463">
              <a:defRPr kumimoji="1" sz="1200">
                <a:solidFill>
                  <a:schemeClr val="tx1"/>
                </a:solidFill>
                <a:latin typeface="HGP創英角ｺﾞｼｯｸUB" panose="020B0900000000000000" pitchFamily="50" charset="-128"/>
                <a:ea typeface="HGP創英角ｺﾞｼｯｸUB" panose="020B0900000000000000" pitchFamily="50" charset="-128"/>
              </a:defRPr>
            </a:lvl5pPr>
            <a:lvl6pPr marL="20145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6pPr>
            <a:lvl7pPr marL="24717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7pPr>
            <a:lvl8pPr marL="29289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8pPr>
            <a:lvl9pPr marL="3386138" indent="-96838" defTabSz="779463" eaLnBrk="0" fontAlgn="base" hangingPunct="0">
              <a:spcBef>
                <a:spcPct val="0"/>
              </a:spcBef>
              <a:spcAft>
                <a:spcPct val="0"/>
              </a:spcAft>
              <a:defRPr kumimoji="1" sz="1200">
                <a:solidFill>
                  <a:schemeClr val="tx1"/>
                </a:solidFill>
                <a:latin typeface="HGP創英角ｺﾞｼｯｸUB" panose="020B0900000000000000" pitchFamily="50" charset="-128"/>
                <a:ea typeface="HGP創英角ｺﾞｼｯｸUB" panose="020B0900000000000000" pitchFamily="50" charset="-128"/>
              </a:defRPr>
            </a:lvl9pPr>
          </a:lstStyle>
          <a:p>
            <a:pPr algn="ctr" defTabSz="664191">
              <a:defRPr/>
            </a:pPr>
            <a:r>
              <a:rPr lang="en-US" altLang="ja-JP" sz="1000" b="1" kern="0" dirty="0">
                <a:solidFill>
                  <a:srgbClr val="000000"/>
                </a:solidFill>
                <a:latin typeface="Meiryo UI" panose="020B0604030504040204" pitchFamily="50" charset="-128"/>
                <a:ea typeface="Meiryo UI" panose="020B0604030504040204" pitchFamily="50" charset="-128"/>
              </a:rPr>
              <a:t>Assurance</a:t>
            </a:r>
            <a:endParaRPr lang="ja-JP" altLang="en-US" sz="1000" b="1" kern="0" dirty="0">
              <a:solidFill>
                <a:srgbClr val="000000"/>
              </a:solidFill>
              <a:latin typeface="Meiryo UI" panose="020B0604030504040204" pitchFamily="50" charset="-128"/>
              <a:ea typeface="Meiryo UI" panose="020B0604030504040204" pitchFamily="50" charset="-128"/>
            </a:endParaRPr>
          </a:p>
        </p:txBody>
      </p:sp>
      <p:sp>
        <p:nvSpPr>
          <p:cNvPr id="67" name="円/楕円 130"/>
          <p:cNvSpPr>
            <a:spLocks noChangeArrowheads="1"/>
          </p:cNvSpPr>
          <p:nvPr/>
        </p:nvSpPr>
        <p:spPr bwMode="auto">
          <a:xfrm rot="5400000">
            <a:off x="6104589" y="3911779"/>
            <a:ext cx="1221346" cy="360996"/>
          </a:xfrm>
          <a:prstGeom prst="ellipse">
            <a:avLst/>
          </a:prstGeom>
          <a:solidFill>
            <a:srgbClr val="FFFFFF"/>
          </a:solidFill>
          <a:ln w="9525" algn="ctr">
            <a:solidFill>
              <a:srgbClr val="000000"/>
            </a:solidFill>
            <a:round/>
            <a:headEnd/>
            <a:tailEnd/>
          </a:ln>
        </p:spPr>
        <p:txBody>
          <a:bodyPr lIns="73068" tIns="8768" rIns="73068" bIns="37996" anchor="ctr"/>
          <a:lstStyle/>
          <a:p>
            <a:pPr algn="ctr" defTabSz="779173">
              <a:defRPr/>
            </a:pPr>
            <a:r>
              <a:rPr kumimoji="0" lang="ja-JP" altLang="en-US" sz="1000" kern="0">
                <a:solidFill>
                  <a:srgbClr val="000000"/>
                </a:solidFill>
                <a:latin typeface="Meiryo UI" panose="020B0604030504040204" pitchFamily="50" charset="-128"/>
                <a:ea typeface="Meiryo UI" panose="020B0604030504040204" pitchFamily="50" charset="-128"/>
              </a:rPr>
              <a:t>インターネット</a:t>
            </a:r>
            <a:endParaRPr kumimoji="0" lang="en-US" altLang="ja-JP" sz="1000" kern="0">
              <a:solidFill>
                <a:srgbClr val="000000"/>
              </a:solidFill>
              <a:latin typeface="Meiryo UI" panose="020B0604030504040204" pitchFamily="50" charset="-128"/>
              <a:ea typeface="Meiryo UI" panose="020B0604030504040204" pitchFamily="50" charset="-128"/>
            </a:endParaRPr>
          </a:p>
        </p:txBody>
      </p:sp>
      <p:graphicFrame>
        <p:nvGraphicFramePr>
          <p:cNvPr id="68" name="Object 122"/>
          <p:cNvGraphicFramePr>
            <a:graphicFrameLocks noChangeAspect="1"/>
          </p:cNvGraphicFramePr>
          <p:nvPr/>
        </p:nvGraphicFramePr>
        <p:xfrm>
          <a:off x="7094546" y="3883949"/>
          <a:ext cx="799917" cy="489810"/>
        </p:xfrm>
        <a:graphic>
          <a:graphicData uri="http://schemas.openxmlformats.org/presentationml/2006/ole">
            <mc:AlternateContent xmlns:mc="http://schemas.openxmlformats.org/markup-compatibility/2006">
              <mc:Choice xmlns:v="urn:schemas-microsoft-com:vml" Requires="v">
                <p:oleObj spid="_x0000_s2062" name="Visio" r:id="rId3" imgW="1027176" imgH="947623" progId="Visio.Drawing.11">
                  <p:embed/>
                </p:oleObj>
              </mc:Choice>
              <mc:Fallback>
                <p:oleObj name="Visio" r:id="rId3" imgW="1027176" imgH="947623" progId="Visio.Drawing.11">
                  <p:embed/>
                  <p:pic>
                    <p:nvPicPr>
                      <p:cNvPr id="68" name="Object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46" y="3883949"/>
                        <a:ext cx="799917" cy="4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 name="テキスト ボックス 133"/>
          <p:cNvSpPr txBox="1">
            <a:spLocks noChangeArrowheads="1"/>
          </p:cNvSpPr>
          <p:nvPr/>
        </p:nvSpPr>
        <p:spPr bwMode="auto">
          <a:xfrm>
            <a:off x="6959372" y="3564300"/>
            <a:ext cx="10543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79173"/>
            <a:r>
              <a:rPr lang="ja-JP" altLang="en-US" sz="1000">
                <a:solidFill>
                  <a:srgbClr val="000000"/>
                </a:solidFill>
                <a:latin typeface="Meiryo UI" panose="020B0604030504040204" pitchFamily="50" charset="-128"/>
                <a:ea typeface="Meiryo UI" panose="020B0604030504040204" pitchFamily="50" charset="-128"/>
              </a:rPr>
              <a:t>お客様</a:t>
            </a:r>
          </a:p>
        </p:txBody>
      </p:sp>
      <p:sp>
        <p:nvSpPr>
          <p:cNvPr id="70" name="正方形/長方形 69"/>
          <p:cNvSpPr/>
          <p:nvPr/>
        </p:nvSpPr>
        <p:spPr>
          <a:xfrm>
            <a:off x="6992768" y="3607237"/>
            <a:ext cx="995525" cy="834905"/>
          </a:xfrm>
          <a:prstGeom prst="rect">
            <a:avLst/>
          </a:prstGeom>
          <a:noFill/>
          <a:ln w="3175" cap="flat" cmpd="sng" algn="ctr">
            <a:solidFill>
              <a:srgbClr val="000000"/>
            </a:solidFill>
            <a:prstDash val="dash"/>
          </a:ln>
          <a:effectLst/>
        </p:spPr>
        <p:txBody>
          <a:bodyPr/>
          <a:lstStyle/>
          <a:p>
            <a:pPr algn="r" defTabSz="779173">
              <a:defRPr/>
            </a:pPr>
            <a:endParaRPr kumimoji="0" lang="ja-JP" altLang="en-US" sz="89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楕円 130"/>
          <p:cNvSpPr>
            <a:spLocks noChangeArrowheads="1"/>
          </p:cNvSpPr>
          <p:nvPr/>
        </p:nvSpPr>
        <p:spPr bwMode="auto">
          <a:xfrm rot="5400000">
            <a:off x="1751954" y="4002948"/>
            <a:ext cx="1205443" cy="421428"/>
          </a:xfrm>
          <a:prstGeom prst="ellipse">
            <a:avLst/>
          </a:prstGeom>
          <a:solidFill>
            <a:srgbClr val="FFFFFF"/>
          </a:solidFill>
          <a:ln w="9525" algn="ctr">
            <a:solidFill>
              <a:srgbClr val="000000"/>
            </a:solidFill>
            <a:round/>
            <a:headEnd/>
            <a:tailEnd/>
          </a:ln>
        </p:spPr>
        <p:txBody>
          <a:bodyPr lIns="73068" tIns="8768" rIns="73068" bIns="37996" anchor="ctr"/>
          <a:lstStyle/>
          <a:p>
            <a:pPr algn="ctr" defTabSz="779173">
              <a:defRPr/>
            </a:pPr>
            <a:r>
              <a:rPr kumimoji="0" lang="ja-JP" altLang="en-US" sz="1200" kern="0" dirty="0">
                <a:solidFill>
                  <a:srgbClr val="000000"/>
                </a:solidFill>
                <a:latin typeface="Meiryo UI" panose="020B0604030504040204" pitchFamily="50" charset="-128"/>
                <a:ea typeface="Meiryo UI" panose="020B0604030504040204" pitchFamily="50" charset="-128"/>
              </a:rPr>
              <a:t>個別接続</a:t>
            </a:r>
            <a:endParaRPr kumimoji="0" lang="en-US" altLang="ja-JP" sz="1200" kern="0" dirty="0">
              <a:solidFill>
                <a:srgbClr val="000000"/>
              </a:solidFill>
              <a:latin typeface="Meiryo UI" panose="020B0604030504040204" pitchFamily="50" charset="-128"/>
              <a:ea typeface="Meiryo UI" panose="020B0604030504040204" pitchFamily="50" charset="-128"/>
            </a:endParaRPr>
          </a:p>
        </p:txBody>
      </p:sp>
      <p:sp>
        <p:nvSpPr>
          <p:cNvPr id="79" name="テキスト ボックス 2"/>
          <p:cNvSpPr txBox="1">
            <a:spLocks noChangeArrowheads="1"/>
          </p:cNvSpPr>
          <p:nvPr/>
        </p:nvSpPr>
        <p:spPr bwMode="auto">
          <a:xfrm>
            <a:off x="3188599" y="2828639"/>
            <a:ext cx="1989458" cy="3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79173"/>
            <a:r>
              <a:rPr lang="en-US" altLang="ja-JP" sz="1461" b="1" dirty="0">
                <a:solidFill>
                  <a:srgbClr val="000000"/>
                </a:solidFill>
                <a:latin typeface="Meiryo UI" panose="020B0604030504040204" pitchFamily="50" charset="-128"/>
                <a:ea typeface="Meiryo UI" panose="020B0604030504040204" pitchFamily="50" charset="-128"/>
              </a:rPr>
              <a:t>GVM(</a:t>
            </a:r>
            <a:r>
              <a:rPr lang="ja-JP" altLang="en-US" sz="1461" b="1" dirty="0">
                <a:solidFill>
                  <a:srgbClr val="000000"/>
                </a:solidFill>
                <a:latin typeface="Meiryo UI" panose="020B0604030504040204" pitchFamily="50" charset="-128"/>
                <a:ea typeface="Meiryo UI" panose="020B0604030504040204" pitchFamily="50" charset="-128"/>
              </a:rPr>
              <a:t>業務</a:t>
            </a:r>
            <a:r>
              <a:rPr lang="en-US" altLang="ja-JP" sz="1461" b="1" dirty="0">
                <a:solidFill>
                  <a:srgbClr val="000000"/>
                </a:solidFill>
                <a:latin typeface="Meiryo UI" panose="020B0604030504040204" pitchFamily="50" charset="-128"/>
                <a:ea typeface="Meiryo UI" panose="020B0604030504040204" pitchFamily="50" charset="-128"/>
              </a:rPr>
              <a:t>)</a:t>
            </a:r>
            <a:endParaRPr lang="en-US" altLang="ja-JP" sz="1136" b="1" dirty="0">
              <a:solidFill>
                <a:srgbClr val="000000"/>
              </a:solidFill>
              <a:latin typeface="Meiryo UI" panose="020B0604030504040204" pitchFamily="50" charset="-128"/>
              <a:ea typeface="Meiryo UI" panose="020B0604030504040204" pitchFamily="50" charset="-128"/>
            </a:endParaRPr>
          </a:p>
        </p:txBody>
      </p:sp>
      <p:sp>
        <p:nvSpPr>
          <p:cNvPr id="87" name="フローチャート: 磁気ディスク 1"/>
          <p:cNvSpPr>
            <a:spLocks noChangeArrowheads="1"/>
          </p:cNvSpPr>
          <p:nvPr/>
        </p:nvSpPr>
        <p:spPr bwMode="auto">
          <a:xfrm>
            <a:off x="2652855" y="5822439"/>
            <a:ext cx="3137650" cy="392802"/>
          </a:xfrm>
          <a:prstGeom prst="flowChartMagneticDisk">
            <a:avLst/>
          </a:prstGeom>
          <a:solidFill>
            <a:srgbClr val="00CC99">
              <a:lumMod val="20000"/>
              <a:lumOff val="80000"/>
              <a:alpha val="72000"/>
            </a:srgbClr>
          </a:solidFill>
          <a:ln w="12700" cap="rnd" algn="ctr">
            <a:solidFill>
              <a:srgbClr val="000000">
                <a:alpha val="70195"/>
              </a:srgbClr>
            </a:solidFill>
            <a:round/>
            <a:headEnd/>
            <a:tailEnd/>
          </a:ln>
        </p:spPr>
        <p:txBody>
          <a:bodyPr lIns="73068" tIns="8768" rIns="73068" bIns="37996" anchor="ctr"/>
          <a:lstStyle/>
          <a:p>
            <a:pPr algn="ctr" defTabSz="779173">
              <a:spcBef>
                <a:spcPct val="10000"/>
              </a:spcBef>
              <a:defRPr/>
            </a:pPr>
            <a:r>
              <a:rPr kumimoji="0" lang="ja-JP" altLang="en-US" sz="1400" kern="0" dirty="0">
                <a:solidFill>
                  <a:srgbClr val="000000"/>
                </a:solidFill>
                <a:latin typeface="Meiryo UI" panose="020B0604030504040204" pitchFamily="50" charset="-128"/>
                <a:ea typeface="Meiryo UI" panose="020B0604030504040204" pitchFamily="50" charset="-128"/>
              </a:rPr>
              <a:t>仮想基盤：</a:t>
            </a:r>
            <a:r>
              <a:rPr kumimoji="0" lang="en-US" altLang="ja-JP" sz="1400" kern="0" dirty="0">
                <a:solidFill>
                  <a:srgbClr val="000000"/>
                </a:solidFill>
                <a:latin typeface="Meiryo UI" panose="020B0604030504040204" pitchFamily="50" charset="-128"/>
                <a:ea typeface="Meiryo UI" panose="020B0604030504040204" pitchFamily="50" charset="-128"/>
              </a:rPr>
              <a:t>ECL 2.0</a:t>
            </a:r>
            <a:endParaRPr kumimoji="0" lang="ja-JP" altLang="en-US" sz="1400" kern="0" dirty="0">
              <a:solidFill>
                <a:srgbClr val="000000"/>
              </a:solidFill>
              <a:latin typeface="Meiryo UI" panose="020B0604030504040204" pitchFamily="50" charset="-128"/>
              <a:ea typeface="Meiryo UI" panose="020B0604030504040204" pitchFamily="50" charset="-128"/>
            </a:endParaRPr>
          </a:p>
        </p:txBody>
      </p:sp>
      <p:sp>
        <p:nvSpPr>
          <p:cNvPr id="88" name="角丸四角形 87"/>
          <p:cNvSpPr/>
          <p:nvPr/>
        </p:nvSpPr>
        <p:spPr bwMode="auto">
          <a:xfrm>
            <a:off x="5960666" y="3557938"/>
            <a:ext cx="319650" cy="1361292"/>
          </a:xfrm>
          <a:prstGeom prst="roundRect">
            <a:avLst/>
          </a:prstGeom>
          <a:solidFill>
            <a:srgbClr val="FFC000"/>
          </a:solidFill>
          <a:ln w="3175" algn="ctr">
            <a:noFill/>
            <a:round/>
            <a:headEnd/>
            <a:tailEnd/>
          </a:ln>
          <a:effectLst>
            <a:outerShdw blurRad="50800" dist="38100" dir="2700000" algn="tl" rotWithShape="0">
              <a:prstClr val="black">
                <a:alpha val="40000"/>
              </a:prstClr>
            </a:outerShdw>
          </a:effectLst>
        </p:spPr>
        <p:txBody>
          <a:bodyPr vert="vert" lIns="29227" tIns="14613" rIns="29227" bIns="0" anchor="ctr"/>
          <a:lstStyle/>
          <a:p>
            <a:pPr algn="ctr" defTabSz="779173">
              <a:defRPr/>
            </a:pPr>
            <a:r>
              <a:rPr lang="ja-JP" altLang="en-US" sz="852" dirty="0">
                <a:solidFill>
                  <a:srgbClr val="000000"/>
                </a:solidFill>
                <a:latin typeface="Meiryo UI" panose="020B0604030504040204" pitchFamily="50" charset="-128"/>
                <a:ea typeface="Meiryo UI" panose="020B0604030504040204" pitchFamily="50" charset="-128"/>
              </a:rPr>
              <a:t>インターネット接続基盤</a:t>
            </a:r>
          </a:p>
        </p:txBody>
      </p:sp>
      <p:sp>
        <p:nvSpPr>
          <p:cNvPr id="89" name="角丸四角形 88"/>
          <p:cNvSpPr/>
          <p:nvPr/>
        </p:nvSpPr>
        <p:spPr>
          <a:xfrm>
            <a:off x="3220932" y="3302616"/>
            <a:ext cx="2064044" cy="2160754"/>
          </a:xfrm>
          <a:prstGeom prst="roundRect">
            <a:avLst>
              <a:gd name="adj" fmla="val 0"/>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t"/>
          <a:lstStyle/>
          <a:p>
            <a:pPr>
              <a:defRPr/>
            </a:pPr>
            <a:r>
              <a:rPr kumimoji="0" lang="ja-JP" altLang="en-US" sz="1662"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クラウド型</a:t>
            </a:r>
            <a:br>
              <a:rPr kumimoji="0" lang="en-US" altLang="ja-JP" sz="1662"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1662"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フルフィルメント</a:t>
            </a:r>
            <a:br>
              <a:rPr kumimoji="0" lang="en-US" altLang="ja-JP" sz="1662"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1662"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a:t>
            </a:r>
            <a:endParaRPr kumimoji="0" lang="en-US" altLang="ja-JP" sz="969" kern="0" dirty="0">
              <a:solidFill>
                <a:prstClr val="white"/>
              </a:solidFill>
              <a:latin typeface="Meiryo UI" panose="020B0604030504040204" pitchFamily="50" charset="-128"/>
              <a:ea typeface="Meiryo UI" panose="020B0604030504040204" pitchFamily="50" charset="-128"/>
            </a:endParaRPr>
          </a:p>
        </p:txBody>
      </p:sp>
      <p:pic>
        <p:nvPicPr>
          <p:cNvPr id="90" name="Graphic 50">
            <a:extLst>
              <a:ext uri="{FF2B5EF4-FFF2-40B4-BE49-F238E27FC236}">
                <a16:creationId xmlns:a16="http://schemas.microsoft.com/office/drawing/2014/main" id="{CFF03946-92C9-40B3-A690-3E33118D3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2786" y="4181348"/>
            <a:ext cx="1682253" cy="404034"/>
          </a:xfrm>
          <a:prstGeom prst="rect">
            <a:avLst/>
          </a:prstGeom>
          <a:solidFill>
            <a:schemeClr val="bg1"/>
          </a:solidFill>
        </p:spPr>
      </p:pic>
      <p:pic>
        <p:nvPicPr>
          <p:cNvPr id="91" name="図 90"/>
          <p:cNvPicPr>
            <a:picLocks noChangeAspect="1"/>
          </p:cNvPicPr>
          <p:nvPr/>
        </p:nvPicPr>
        <p:blipFill>
          <a:blip r:embed="rId7"/>
          <a:stretch>
            <a:fillRect/>
          </a:stretch>
        </p:blipFill>
        <p:spPr>
          <a:xfrm>
            <a:off x="3422786" y="4707796"/>
            <a:ext cx="1682253" cy="287105"/>
          </a:xfrm>
          <a:prstGeom prst="rect">
            <a:avLst/>
          </a:prstGeom>
          <a:solidFill>
            <a:schemeClr val="bg1"/>
          </a:solidFill>
        </p:spPr>
      </p:pic>
    </p:spTree>
    <p:extLst>
      <p:ext uri="{BB962C8B-B14F-4D97-AF65-F5344CB8AC3E}">
        <p14:creationId xmlns:p14="http://schemas.microsoft.com/office/powerpoint/2010/main" val="619309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title"/>
          </p:nvPr>
        </p:nvSpPr>
        <p:spPr>
          <a:xfrm>
            <a:off x="53169" y="310292"/>
            <a:ext cx="8872178" cy="319431"/>
          </a:xfrm>
        </p:spPr>
        <p:txBody>
          <a:bodyPr>
            <a:noAutofit/>
          </a:bodyPr>
          <a:lstStyle/>
          <a:p>
            <a:r>
              <a:rPr lang="ja-JP" altLang="en-US" sz="3200" dirty="0">
                <a:latin typeface="Meiryo UI" panose="020B0604030504040204" pitchFamily="50" charset="-128"/>
                <a:ea typeface="Meiryo UI" panose="020B0604030504040204" pitchFamily="50" charset="-128"/>
              </a:rPr>
              <a:t>グループ共通</a:t>
            </a:r>
            <a:r>
              <a:rPr lang="en-US" altLang="ja-JP" sz="3200" dirty="0">
                <a:latin typeface="Meiryo UI" panose="020B0604030504040204" pitchFamily="50" charset="-128"/>
                <a:ea typeface="Meiryo UI" panose="020B0604030504040204" pitchFamily="50" charset="-128"/>
              </a:rPr>
              <a:t>IT</a:t>
            </a:r>
            <a:r>
              <a:rPr lang="ja-JP" altLang="en-US" sz="3200" dirty="0">
                <a:latin typeface="Meiryo UI" panose="020B0604030504040204" pitchFamily="50" charset="-128"/>
                <a:ea typeface="Meiryo UI" panose="020B0604030504040204" pitchFamily="50" charset="-128"/>
              </a:rPr>
              <a:t>における</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Fulfillment</a:t>
            </a:r>
            <a:r>
              <a:rPr lang="ja-JP" altLang="en-US" sz="3200" dirty="0">
                <a:latin typeface="Meiryo UI" panose="020B0604030504040204" pitchFamily="50" charset="-128"/>
                <a:ea typeface="Meiryo UI" panose="020B0604030504040204" pitchFamily="50" charset="-128"/>
              </a:rPr>
              <a:t>の業務領域</a:t>
            </a:r>
          </a:p>
        </p:txBody>
      </p:sp>
      <p:sp>
        <p:nvSpPr>
          <p:cNvPr id="109" name="テキスト ボックス 108"/>
          <p:cNvSpPr txBox="1"/>
          <p:nvPr/>
        </p:nvSpPr>
        <p:spPr>
          <a:xfrm>
            <a:off x="182769" y="1090574"/>
            <a:ext cx="8905846" cy="749029"/>
          </a:xfrm>
          <a:prstGeom prst="rect">
            <a:avLst/>
          </a:prstGeom>
          <a:noFill/>
        </p:spPr>
        <p:txBody>
          <a:bodyPr wrap="square" lIns="33231" tIns="33231" rIns="33231" bIns="33231" rtlCol="0">
            <a:spAutoFit/>
          </a:bodyPr>
          <a:lstStyle>
            <a:defPPr>
              <a:defRPr lang="ja-JP"/>
            </a:defPPr>
            <a:lvl1pPr marL="285750" lvl="0" indent="-285750" defTabSz="913507">
              <a:buFont typeface="Wingdings" panose="05000000000000000000" pitchFamily="2" charset="2"/>
              <a:buChar char="n"/>
              <a:defRPr sz="1600">
                <a:latin typeface="Meiryo UI" panose="020B0604030504040204" pitchFamily="50" charset="-128"/>
                <a:ea typeface="Meiryo UI" panose="020B0604030504040204" pitchFamily="50" charset="-128"/>
              </a:defRPr>
            </a:lvl1pPr>
          </a:lstStyle>
          <a:p>
            <a:pPr>
              <a:defRPr/>
            </a:pPr>
            <a:r>
              <a:rPr lang="en-US" altLang="ja-JP" sz="1477" dirty="0">
                <a:solidFill>
                  <a:prstClr val="black"/>
                </a:solidFill>
              </a:rPr>
              <a:t>ODA</a:t>
            </a:r>
            <a:r>
              <a:rPr lang="ja-JP" altLang="en-US" sz="1477" dirty="0">
                <a:solidFill>
                  <a:prstClr val="black"/>
                </a:solidFill>
              </a:rPr>
              <a:t>モデルと</a:t>
            </a:r>
            <a:r>
              <a:rPr lang="en-US" altLang="ja-JP" sz="1477" dirty="0" err="1">
                <a:solidFill>
                  <a:prstClr val="black"/>
                </a:solidFill>
              </a:rPr>
              <a:t>eTom</a:t>
            </a:r>
            <a:r>
              <a:rPr lang="ja-JP" altLang="en-US" sz="1477" dirty="0">
                <a:solidFill>
                  <a:prstClr val="black"/>
                </a:solidFill>
              </a:rPr>
              <a:t>及び</a:t>
            </a:r>
            <a:r>
              <a:rPr lang="en-US" altLang="ja-JP" sz="1477" dirty="0">
                <a:solidFill>
                  <a:prstClr val="black"/>
                </a:solidFill>
              </a:rPr>
              <a:t>TAM</a:t>
            </a:r>
            <a:r>
              <a:rPr lang="ja-JP" altLang="en-US" sz="1477" dirty="0">
                <a:solidFill>
                  <a:prstClr val="black"/>
                </a:solidFill>
              </a:rPr>
              <a:t>の</a:t>
            </a:r>
            <a:r>
              <a:rPr lang="ja-JP" altLang="en-US" sz="1477" dirty="0">
                <a:solidFill>
                  <a:prstClr val="black"/>
                </a:solidFill>
                <a:cs typeface="Meiryo UI" panose="020B0604030504040204" pitchFamily="50" charset="-128"/>
              </a:rPr>
              <a:t>標準モデルをベースとして、</a:t>
            </a:r>
            <a:r>
              <a:rPr lang="en-US" altLang="ja-JP" sz="1477" dirty="0">
                <a:solidFill>
                  <a:prstClr val="black"/>
                </a:solidFill>
                <a:cs typeface="Meiryo UI" panose="020B0604030504040204" pitchFamily="50" charset="-128"/>
              </a:rPr>
              <a:t>NTT</a:t>
            </a:r>
            <a:r>
              <a:rPr lang="ja-JP" altLang="en-US" sz="1477" dirty="0">
                <a:solidFill>
                  <a:prstClr val="black"/>
                </a:solidFill>
                <a:cs typeface="Meiryo UI" panose="020B0604030504040204" pitchFamily="50" charset="-128"/>
              </a:rPr>
              <a:t>の業務領域を規定</a:t>
            </a:r>
            <a:endParaRPr lang="en-US" altLang="ja-JP" sz="1477" dirty="0">
              <a:solidFill>
                <a:prstClr val="black"/>
              </a:solidFill>
              <a:cs typeface="Meiryo UI" panose="020B0604030504040204" pitchFamily="50" charset="-128"/>
            </a:endParaRPr>
          </a:p>
          <a:p>
            <a:pPr>
              <a:defRPr/>
            </a:pPr>
            <a:r>
              <a:rPr lang="ja-JP" altLang="en-US" sz="1477" dirty="0">
                <a:solidFill>
                  <a:prstClr val="black"/>
                </a:solidFill>
              </a:rPr>
              <a:t>各々の業務領域に適した標準機能を具備するシステムを構築することで、</a:t>
            </a:r>
            <a:r>
              <a:rPr lang="en-US" altLang="ja-JP" sz="1477" dirty="0">
                <a:solidFill>
                  <a:prstClr val="black"/>
                </a:solidFill>
              </a:rPr>
              <a:t>Fit to Standard</a:t>
            </a:r>
            <a:r>
              <a:rPr lang="ja-JP" altLang="en-US" sz="1477" dirty="0">
                <a:solidFill>
                  <a:prstClr val="black"/>
                </a:solidFill>
              </a:rPr>
              <a:t>を推進</a:t>
            </a:r>
            <a:endParaRPr lang="en-US" altLang="ja-JP" sz="1477" dirty="0">
              <a:solidFill>
                <a:prstClr val="black"/>
              </a:solidFill>
            </a:endParaRPr>
          </a:p>
          <a:p>
            <a:pPr lvl="0" algn="l">
              <a:defRPr/>
            </a:pPr>
            <a:r>
              <a:rPr lang="ja-JP" altLang="en-US" sz="1477" dirty="0"/>
              <a:t>各領域の定義については「</a:t>
            </a:r>
            <a:r>
              <a:rPr lang="en-US" altLang="ja-JP" sz="1477" dirty="0"/>
              <a:t>NTT</a:t>
            </a:r>
            <a:r>
              <a:rPr lang="ja-JP" altLang="en-US" sz="1477" dirty="0"/>
              <a:t>グループエンタープライズアーキテクチャ」参照</a:t>
            </a:r>
            <a:endParaRPr lang="en-US" altLang="ja-JP" sz="1477" dirty="0"/>
          </a:p>
        </p:txBody>
      </p:sp>
      <p:pic>
        <p:nvPicPr>
          <p:cNvPr id="2" name="図 1"/>
          <p:cNvPicPr>
            <a:picLocks noChangeAspect="1"/>
          </p:cNvPicPr>
          <p:nvPr/>
        </p:nvPicPr>
        <p:blipFill>
          <a:blip r:embed="rId2"/>
          <a:stretch>
            <a:fillRect/>
          </a:stretch>
        </p:blipFill>
        <p:spPr>
          <a:xfrm>
            <a:off x="300679" y="1844824"/>
            <a:ext cx="8542643" cy="4895982"/>
          </a:xfrm>
          <a:prstGeom prst="rect">
            <a:avLst/>
          </a:prstGeom>
        </p:spPr>
      </p:pic>
      <p:sp>
        <p:nvSpPr>
          <p:cNvPr id="3" name="L 字 2"/>
          <p:cNvSpPr/>
          <p:nvPr/>
        </p:nvSpPr>
        <p:spPr>
          <a:xfrm>
            <a:off x="3479763" y="2738115"/>
            <a:ext cx="1998675" cy="1950897"/>
          </a:xfrm>
          <a:prstGeom prst="corner">
            <a:avLst>
              <a:gd name="adj1" fmla="val 51225"/>
              <a:gd name="adj2" fmla="val 50000"/>
            </a:avLst>
          </a:pr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4" name="フローチャート: 処理 3"/>
          <p:cNvSpPr/>
          <p:nvPr/>
        </p:nvSpPr>
        <p:spPr>
          <a:xfrm>
            <a:off x="332530" y="2215417"/>
            <a:ext cx="2526132" cy="635142"/>
          </a:xfrm>
          <a:prstGeom prst="flowChartProcess">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292" dirty="0">
                <a:latin typeface="Meiryo UI" panose="020B0604030504040204" pitchFamily="50" charset="-128"/>
                <a:ea typeface="Meiryo UI" panose="020B0604030504040204" pitchFamily="50" charset="-128"/>
              </a:rPr>
              <a:t>オーダ受付～契約管理～料金計算までを担うのが</a:t>
            </a:r>
            <a:r>
              <a:rPr lang="en-US" altLang="ja-JP" sz="1292" dirty="0">
                <a:latin typeface="Meiryo UI" panose="020B0604030504040204" pitchFamily="50" charset="-128"/>
                <a:ea typeface="Meiryo UI" panose="020B0604030504040204" pitchFamily="50" charset="-128"/>
              </a:rPr>
              <a:t>Fulfillment</a:t>
            </a:r>
            <a:r>
              <a:rPr lang="ja-JP" altLang="en-US" sz="1292" dirty="0">
                <a:latin typeface="Meiryo UI" panose="020B0604030504040204" pitchFamily="50" charset="-128"/>
                <a:ea typeface="Meiryo UI" panose="020B0604030504040204" pitchFamily="50" charset="-128"/>
              </a:rPr>
              <a:t>サービス</a:t>
            </a:r>
            <a:endParaRPr lang="en-US" altLang="ja-JP" sz="1292" dirty="0">
              <a:latin typeface="Meiryo UI" panose="020B0604030504040204" pitchFamily="50" charset="-128"/>
              <a:ea typeface="Meiryo UI" panose="020B0604030504040204" pitchFamily="50" charset="-128"/>
            </a:endParaRPr>
          </a:p>
        </p:txBody>
      </p:sp>
      <p:cxnSp>
        <p:nvCxnSpPr>
          <p:cNvPr id="7" name="直線コネクタ 6"/>
          <p:cNvCxnSpPr>
            <a:stCxn id="4" idx="3"/>
            <a:endCxn id="3" idx="2"/>
          </p:cNvCxnSpPr>
          <p:nvPr/>
        </p:nvCxnSpPr>
        <p:spPr>
          <a:xfrm>
            <a:off x="2858660" y="3300921"/>
            <a:ext cx="621102" cy="412644"/>
          </a:xfrm>
          <a:prstGeom prst="line">
            <a:avLst/>
          </a:prstGeom>
          <a:ln w="38100">
            <a:solidFill>
              <a:srgbClr val="FF0000"/>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68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defRPr/>
            </a:pPr>
            <a:r>
              <a:rPr lang="ja-JP" altLang="en-US" sz="2800" dirty="0"/>
              <a:t>クラウド型フルフィルメントサービスの導入メリット</a:t>
            </a:r>
            <a:endParaRPr lang="en-US" altLang="ja-JP" sz="2800" dirty="0">
              <a:solidFill>
                <a:srgbClr val="000000"/>
              </a:solidFill>
            </a:endParaRPr>
          </a:p>
        </p:txBody>
      </p:sp>
      <p:sp>
        <p:nvSpPr>
          <p:cNvPr id="4" name="矢印: 五方向 3">
            <a:extLst>
              <a:ext uri="{FF2B5EF4-FFF2-40B4-BE49-F238E27FC236}">
                <a16:creationId xmlns:a16="http://schemas.microsoft.com/office/drawing/2014/main" id="{570AFDF6-8918-4F40-B2DE-C1FF844AA804}"/>
              </a:ext>
            </a:extLst>
          </p:cNvPr>
          <p:cNvSpPr/>
          <p:nvPr/>
        </p:nvSpPr>
        <p:spPr>
          <a:xfrm flipH="1">
            <a:off x="2084732" y="3068960"/>
            <a:ext cx="5475600" cy="72008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2">
                    <a:lumMod val="75000"/>
                  </a:schemeClr>
                </a:solidFill>
                <a:latin typeface="Meiryo UI" panose="020B0604030504040204" pitchFamily="50" charset="-128"/>
                <a:ea typeface="Meiryo UI" panose="020B0604030504040204" pitchFamily="50" charset="-128"/>
              </a:rPr>
              <a:t>Time-To-Market</a:t>
            </a:r>
            <a:r>
              <a:rPr kumimoji="1" lang="ja-JP" altLang="en-US" sz="2400" dirty="0">
                <a:solidFill>
                  <a:schemeClr val="tx2">
                    <a:lumMod val="75000"/>
                  </a:schemeClr>
                </a:solidFill>
                <a:latin typeface="Meiryo UI" panose="020B0604030504040204" pitchFamily="50" charset="-128"/>
                <a:ea typeface="Meiryo UI" panose="020B0604030504040204" pitchFamily="50" charset="-128"/>
              </a:rPr>
              <a:t>の短縮</a:t>
            </a:r>
          </a:p>
        </p:txBody>
      </p:sp>
      <p:sp>
        <p:nvSpPr>
          <p:cNvPr id="7" name="矢印: 五方向 6">
            <a:extLst>
              <a:ext uri="{FF2B5EF4-FFF2-40B4-BE49-F238E27FC236}">
                <a16:creationId xmlns:a16="http://schemas.microsoft.com/office/drawing/2014/main" id="{D576D5F3-FF4B-49AA-A5B1-24BB64D337A3}"/>
              </a:ext>
            </a:extLst>
          </p:cNvPr>
          <p:cNvSpPr/>
          <p:nvPr/>
        </p:nvSpPr>
        <p:spPr>
          <a:xfrm flipH="1">
            <a:off x="2084732" y="4117687"/>
            <a:ext cx="5475600" cy="72008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2">
                    <a:lumMod val="75000"/>
                  </a:schemeClr>
                </a:solidFill>
                <a:latin typeface="Meiryo UI" panose="020B0604030504040204" pitchFamily="50" charset="-128"/>
                <a:ea typeface="Meiryo UI" panose="020B0604030504040204" pitchFamily="50" charset="-128"/>
              </a:rPr>
              <a:t>UX</a:t>
            </a:r>
            <a:r>
              <a:rPr kumimoji="1" lang="ja-JP" altLang="en-US" sz="2400" dirty="0">
                <a:solidFill>
                  <a:schemeClr val="tx2">
                    <a:lumMod val="75000"/>
                  </a:schemeClr>
                </a:solidFill>
                <a:latin typeface="Meiryo UI" panose="020B0604030504040204" pitchFamily="50" charset="-128"/>
                <a:ea typeface="Meiryo UI" panose="020B0604030504040204" pitchFamily="50" charset="-128"/>
              </a:rPr>
              <a:t>・自動化</a:t>
            </a:r>
          </a:p>
        </p:txBody>
      </p:sp>
      <p:sp>
        <p:nvSpPr>
          <p:cNvPr id="9" name="矢印: 五方向 8">
            <a:extLst>
              <a:ext uri="{FF2B5EF4-FFF2-40B4-BE49-F238E27FC236}">
                <a16:creationId xmlns:a16="http://schemas.microsoft.com/office/drawing/2014/main" id="{60B43688-B3CF-498D-8F81-2FD4B2F453EB}"/>
              </a:ext>
            </a:extLst>
          </p:cNvPr>
          <p:cNvSpPr/>
          <p:nvPr/>
        </p:nvSpPr>
        <p:spPr>
          <a:xfrm flipH="1">
            <a:off x="2084732" y="5166414"/>
            <a:ext cx="5475600" cy="72008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2">
                    <a:lumMod val="75000"/>
                  </a:schemeClr>
                </a:solidFill>
                <a:latin typeface="Meiryo UI" panose="020B0604030504040204" pitchFamily="50" charset="-128"/>
                <a:ea typeface="Meiryo UI" panose="020B0604030504040204" pitchFamily="50" charset="-128"/>
              </a:rPr>
              <a:t>BtoBtoX</a:t>
            </a:r>
            <a:r>
              <a:rPr kumimoji="1" lang="ja-JP" altLang="en-US" sz="2400" dirty="0">
                <a:solidFill>
                  <a:schemeClr val="tx2">
                    <a:lumMod val="75000"/>
                  </a:schemeClr>
                </a:solidFill>
                <a:latin typeface="Meiryo UI" panose="020B0604030504040204" pitchFamily="50" charset="-128"/>
                <a:ea typeface="Meiryo UI" panose="020B0604030504040204" pitchFamily="50" charset="-128"/>
              </a:rPr>
              <a:t>ビジネスモデルの容易な実現</a:t>
            </a:r>
          </a:p>
        </p:txBody>
      </p:sp>
      <p:sp>
        <p:nvSpPr>
          <p:cNvPr id="10" name="楕円 9">
            <a:extLst>
              <a:ext uri="{FF2B5EF4-FFF2-40B4-BE49-F238E27FC236}">
                <a16:creationId xmlns:a16="http://schemas.microsoft.com/office/drawing/2014/main" id="{49363574-4D1E-42A2-BFDB-227248FA3204}"/>
              </a:ext>
            </a:extLst>
          </p:cNvPr>
          <p:cNvSpPr/>
          <p:nvPr/>
        </p:nvSpPr>
        <p:spPr>
          <a:xfrm>
            <a:off x="1547664" y="3014954"/>
            <a:ext cx="828092"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i="1" dirty="0">
                <a:latin typeface="Meiryo UI" panose="020B0604030504040204" pitchFamily="50" charset="-128"/>
                <a:ea typeface="Meiryo UI" panose="020B0604030504040204" pitchFamily="50" charset="-128"/>
              </a:rPr>
              <a:t>1</a:t>
            </a:r>
            <a:endParaRPr kumimoji="1" lang="ja-JP" altLang="en-US" sz="3200" i="1" dirty="0">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5D32308E-1068-49C2-97F4-ADC969DF25DC}"/>
              </a:ext>
            </a:extLst>
          </p:cNvPr>
          <p:cNvSpPr/>
          <p:nvPr/>
        </p:nvSpPr>
        <p:spPr>
          <a:xfrm>
            <a:off x="1547664" y="4063681"/>
            <a:ext cx="828092"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i="1" dirty="0">
                <a:latin typeface="Meiryo UI" panose="020B0604030504040204" pitchFamily="50" charset="-128"/>
                <a:ea typeface="Meiryo UI" panose="020B0604030504040204" pitchFamily="50" charset="-128"/>
              </a:rPr>
              <a:t>2</a:t>
            </a:r>
            <a:endParaRPr kumimoji="1" lang="ja-JP" altLang="en-US" sz="3200" i="1" dirty="0">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3B10F4D5-2652-4CD5-A090-FCD911D5D09A}"/>
              </a:ext>
            </a:extLst>
          </p:cNvPr>
          <p:cNvSpPr/>
          <p:nvPr/>
        </p:nvSpPr>
        <p:spPr>
          <a:xfrm>
            <a:off x="1547664" y="5112408"/>
            <a:ext cx="828092"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i="1" dirty="0">
                <a:latin typeface="Meiryo UI" panose="020B0604030504040204" pitchFamily="50" charset="-128"/>
                <a:ea typeface="Meiryo UI" panose="020B0604030504040204" pitchFamily="50" charset="-128"/>
              </a:rPr>
              <a:t>3</a:t>
            </a:r>
            <a:endParaRPr kumimoji="1" lang="ja-JP" altLang="en-US" sz="3200" i="1" dirty="0">
              <a:latin typeface="Meiryo UI" panose="020B0604030504040204" pitchFamily="50" charset="-128"/>
              <a:ea typeface="Meiryo UI" panose="020B0604030504040204" pitchFamily="50" charset="-128"/>
            </a:endParaRPr>
          </a:p>
        </p:txBody>
      </p:sp>
      <p:sp>
        <p:nvSpPr>
          <p:cNvPr id="13" name="テキスト プレースホルダー 1">
            <a:extLst>
              <a:ext uri="{FF2B5EF4-FFF2-40B4-BE49-F238E27FC236}">
                <a16:creationId xmlns:a16="http://schemas.microsoft.com/office/drawing/2014/main" id="{D060CC95-2042-4BD8-A9FC-6D1EBD534514}"/>
              </a:ext>
            </a:extLst>
          </p:cNvPr>
          <p:cNvSpPr txBox="1">
            <a:spLocks/>
          </p:cNvSpPr>
          <p:nvPr/>
        </p:nvSpPr>
        <p:spPr>
          <a:xfrm>
            <a:off x="113172" y="1113317"/>
            <a:ext cx="8971596" cy="565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2201" tIns="42201" rIns="42201" bIns="42201">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0" indent="0" defTabSz="844083">
              <a:spcBef>
                <a:spcPts val="923"/>
              </a:spcBef>
              <a:buSzTx/>
              <a:buNone/>
              <a:defRPr sz="2400"/>
            </a:pPr>
            <a:r>
              <a:rPr kumimoji="0" lang="en-US" altLang="ja-JP" sz="2215" kern="0" dirty="0">
                <a:solidFill>
                  <a:schemeClr val="tx1"/>
                </a:solidFill>
                <a:latin typeface="Meiryo UI" panose="020B0604030504040204" pitchFamily="50" charset="-128"/>
                <a:ea typeface="Meiryo UI" panose="020B0604030504040204" pitchFamily="50" charset="-128"/>
                <a:cs typeface="Calibri"/>
              </a:rPr>
              <a:t>NTT</a:t>
            </a:r>
            <a:r>
              <a:rPr kumimoji="0" lang="ja-JP" altLang="en-US" sz="2215" kern="0" dirty="0">
                <a:solidFill>
                  <a:schemeClr val="tx1"/>
                </a:solidFill>
                <a:latin typeface="Meiryo UI" panose="020B0604030504040204" pitchFamily="50" charset="-128"/>
                <a:ea typeface="Meiryo UI" panose="020B0604030504040204" pitchFamily="50" charset="-128"/>
                <a:cs typeface="Calibri"/>
              </a:rPr>
              <a:t>向け＆一般市場向けに、オペレータの</a:t>
            </a:r>
            <a:r>
              <a:rPr kumimoji="0" lang="en-US" altLang="ja-JP" sz="2215" kern="0" dirty="0">
                <a:solidFill>
                  <a:schemeClr val="tx1"/>
                </a:solidFill>
                <a:latin typeface="Meiryo UI" panose="020B0604030504040204" pitchFamily="50" charset="-128"/>
                <a:ea typeface="Meiryo UI" panose="020B0604030504040204" pitchFamily="50" charset="-128"/>
                <a:cs typeface="Calibri"/>
              </a:rPr>
              <a:t>fulfillment</a:t>
            </a:r>
            <a:r>
              <a:rPr kumimoji="0" lang="ja-JP" altLang="en-US" sz="2215" kern="0" dirty="0">
                <a:solidFill>
                  <a:schemeClr val="tx1"/>
                </a:solidFill>
                <a:latin typeface="Meiryo UI" panose="020B0604030504040204" pitchFamily="50" charset="-128"/>
                <a:ea typeface="Meiryo UI" panose="020B0604030504040204" pitchFamily="50" charset="-128"/>
                <a:cs typeface="Calibri"/>
              </a:rPr>
              <a:t>業務を</a:t>
            </a:r>
          </a:p>
          <a:p>
            <a:pPr marL="0" indent="0" defTabSz="844083">
              <a:spcBef>
                <a:spcPts val="923"/>
              </a:spcBef>
              <a:buSzTx/>
              <a:buNone/>
              <a:defRPr sz="2400"/>
            </a:pPr>
            <a:r>
              <a:rPr kumimoji="0" lang="ja-JP" altLang="en-US" sz="2215" kern="0" dirty="0">
                <a:solidFill>
                  <a:schemeClr val="tx1"/>
                </a:solidFill>
                <a:latin typeface="Meiryo UI" panose="020B0604030504040204" pitchFamily="50" charset="-128"/>
                <a:ea typeface="Meiryo UI" panose="020B0604030504040204" pitchFamily="50" charset="-128"/>
                <a:cs typeface="Calibri"/>
              </a:rPr>
              <a:t>サポートするクラウド型システムを開発・提供しています。</a:t>
            </a:r>
          </a:p>
          <a:p>
            <a:pPr marL="0" indent="0" defTabSz="844083">
              <a:spcBef>
                <a:spcPts val="923"/>
              </a:spcBef>
              <a:buSzTx/>
              <a:buNone/>
              <a:defRPr sz="2400"/>
            </a:pPr>
            <a:r>
              <a:rPr kumimoji="0" lang="en-US" altLang="ja-JP" sz="2215" kern="0" dirty="0">
                <a:solidFill>
                  <a:schemeClr val="tx1"/>
                </a:solidFill>
                <a:latin typeface="Meiryo UI" panose="020B0604030504040204" pitchFamily="50" charset="-128"/>
                <a:ea typeface="Meiryo UI" panose="020B0604030504040204" pitchFamily="50" charset="-128"/>
                <a:cs typeface="Calibri"/>
              </a:rPr>
              <a:t>SaaS</a:t>
            </a:r>
            <a:r>
              <a:rPr kumimoji="0" lang="ja-JP" altLang="en-US" sz="2215" kern="0" dirty="0">
                <a:solidFill>
                  <a:schemeClr val="tx1"/>
                </a:solidFill>
                <a:latin typeface="Meiryo UI" panose="020B0604030504040204" pitchFamily="50" charset="-128"/>
                <a:ea typeface="Meiryo UI" panose="020B0604030504040204" pitchFamily="50" charset="-128"/>
                <a:cs typeface="Calibri"/>
              </a:rPr>
              <a:t>サービスを利用することで以下のメリットを享受できます。</a:t>
            </a:r>
          </a:p>
        </p:txBody>
      </p:sp>
    </p:spTree>
    <p:extLst>
      <p:ext uri="{BB962C8B-B14F-4D97-AF65-F5344CB8AC3E}">
        <p14:creationId xmlns:p14="http://schemas.microsoft.com/office/powerpoint/2010/main" val="3944748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1">
            <a:extLst>
              <a:ext uri="{FF2B5EF4-FFF2-40B4-BE49-F238E27FC236}">
                <a16:creationId xmlns:a16="http://schemas.microsoft.com/office/drawing/2014/main" id="{F59B25AE-8352-43B0-99BF-7407A122F0A7}"/>
              </a:ext>
            </a:extLst>
          </p:cNvPr>
          <p:cNvSpPr txBox="1">
            <a:spLocks/>
          </p:cNvSpPr>
          <p:nvPr/>
        </p:nvSpPr>
        <p:spPr>
          <a:xfrm>
            <a:off x="401741" y="550820"/>
            <a:ext cx="8189703" cy="294859"/>
          </a:xfrm>
          <a:prstGeom prst="rect">
            <a:avLst/>
          </a:prstGeom>
        </p:spPr>
        <p:txBody>
          <a:bodyPr anchor="ctr"/>
          <a:lstStyle>
            <a:lvl1pPr algn="l" defTabSz="914400" rtl="0" eaLnBrk="1" latinLnBrk="0" hangingPunct="1">
              <a:spcBef>
                <a:spcPct val="0"/>
              </a:spcBef>
              <a:buNone/>
              <a:defRPr kumimoji="1" sz="2000" kern="1200">
                <a:solidFill>
                  <a:schemeClr val="tx1"/>
                </a:solidFill>
                <a:latin typeface="+mn-lt"/>
                <a:ea typeface="+mn-ea"/>
                <a:cs typeface="+mj-cs"/>
              </a:defRPr>
            </a:lvl1pPr>
          </a:lstStyle>
          <a:p>
            <a:pPr defTabSz="779173">
              <a:defRPr/>
            </a:pPr>
            <a:endParaRPr lang="ja-JP" altLang="en-US" sz="1704" dirty="0">
              <a:solidFill>
                <a:prstClr val="black"/>
              </a:solidFill>
              <a:latin typeface="Verdana" panose="020B0604030504040204" pitchFamily="34" charset="0"/>
              <a:ea typeface="HG丸ｺﾞｼｯｸM-PRO" panose="020F0600000000000000" pitchFamily="50" charset="-128"/>
            </a:endParaRPr>
          </a:p>
        </p:txBody>
      </p:sp>
      <p:sp>
        <p:nvSpPr>
          <p:cNvPr id="2" name="タイトル 1"/>
          <p:cNvSpPr>
            <a:spLocks noGrp="1"/>
          </p:cNvSpPr>
          <p:nvPr>
            <p:ph type="title"/>
          </p:nvPr>
        </p:nvSpPr>
        <p:spPr>
          <a:xfrm>
            <a:off x="60504" y="512521"/>
            <a:ext cx="8872178" cy="346050"/>
          </a:xfrm>
        </p:spPr>
        <p:txBody>
          <a:bodyPr>
            <a:noAutofit/>
          </a:bodyPr>
          <a:lstStyle/>
          <a:p>
            <a:r>
              <a:rPr lang="ja-JP" altLang="en-US" sz="2400" dirty="0">
                <a:latin typeface="Meiryo UI" panose="020B0604030504040204" pitchFamily="50" charset="-128"/>
              </a:rPr>
              <a:t>グループ共通</a:t>
            </a:r>
            <a:r>
              <a:rPr lang="en-US" altLang="ja-JP" sz="2400" dirty="0">
                <a:latin typeface="Meiryo UI" panose="020B0604030504040204" pitchFamily="50" charset="-128"/>
              </a:rPr>
              <a:t>IT</a:t>
            </a:r>
            <a:r>
              <a:rPr lang="ja-JP" altLang="en-US" sz="2400" dirty="0">
                <a:latin typeface="Meiryo UI" panose="020B0604030504040204" pitchFamily="50" charset="-128"/>
              </a:rPr>
              <a:t>　ガバナンスレベルに応じた契約形態</a:t>
            </a:r>
          </a:p>
        </p:txBody>
      </p:sp>
      <p:sp>
        <p:nvSpPr>
          <p:cNvPr id="34" name="テキスト ボックス 33"/>
          <p:cNvSpPr txBox="1"/>
          <p:nvPr/>
        </p:nvSpPr>
        <p:spPr>
          <a:xfrm>
            <a:off x="760824" y="3220283"/>
            <a:ext cx="760858" cy="245526"/>
          </a:xfrm>
          <a:prstGeom prst="rect">
            <a:avLst/>
          </a:prstGeom>
          <a:noFill/>
        </p:spPr>
        <p:txBody>
          <a:bodyPr wrap="none" lIns="30675" tIns="30675" rIns="30675" bIns="30675" rtlCol="0">
            <a:spAutoFit/>
          </a:bodyPr>
          <a:lstStyle/>
          <a:p>
            <a:pPr defTabSz="779173">
              <a:defRPr/>
            </a:pPr>
            <a:r>
              <a:rPr lang="en-US" altLang="ja-JP" sz="1193" b="1" dirty="0">
                <a:solidFill>
                  <a:prstClr val="black"/>
                </a:solidFill>
                <a:latin typeface="Meiryo UI" panose="020B0604030504040204" pitchFamily="50" charset="-128"/>
                <a:ea typeface="Meiryo UI" panose="020B0604030504040204" pitchFamily="50" charset="-128"/>
              </a:rPr>
              <a:t>EA</a:t>
            </a:r>
            <a:r>
              <a:rPr lang="ja-JP" altLang="en-US" sz="1193" b="1" dirty="0">
                <a:solidFill>
                  <a:prstClr val="black"/>
                </a:solidFill>
                <a:latin typeface="Meiryo UI" panose="020B0604030504040204" pitchFamily="50" charset="-128"/>
                <a:ea typeface="Meiryo UI" panose="020B0604030504040204" pitchFamily="50" charset="-128"/>
              </a:rPr>
              <a:t>フレーム</a:t>
            </a:r>
          </a:p>
        </p:txBody>
      </p:sp>
      <p:cxnSp>
        <p:nvCxnSpPr>
          <p:cNvPr id="35" name="直線コネクタ 34"/>
          <p:cNvCxnSpPr/>
          <p:nvPr/>
        </p:nvCxnSpPr>
        <p:spPr>
          <a:xfrm>
            <a:off x="729768" y="3468177"/>
            <a:ext cx="8786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795682" y="3647842"/>
            <a:ext cx="816102" cy="2128657"/>
            <a:chOff x="493856" y="3384169"/>
            <a:chExt cx="957786" cy="2666137"/>
          </a:xfrm>
        </p:grpSpPr>
        <p:sp>
          <p:nvSpPr>
            <p:cNvPr id="37" name="正方形/長方形 36"/>
            <p:cNvSpPr/>
            <p:nvPr/>
          </p:nvSpPr>
          <p:spPr>
            <a:xfrm>
              <a:off x="493856" y="3384169"/>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BA</a:t>
              </a:r>
              <a:endParaRPr lang="ja-JP" altLang="en-US"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93856" y="3932911"/>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AA</a:t>
              </a:r>
              <a:endParaRPr lang="ja-JP" altLang="en-US"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93856" y="4484345"/>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DA</a:t>
              </a:r>
              <a:endParaRPr lang="ja-JP" altLang="en-US"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93856" y="5035777"/>
              <a:ext cx="957786" cy="1014529"/>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TA</a:t>
              </a:r>
              <a:endParaRPr lang="ja-JP" altLang="en-US" sz="119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テキスト ボックス 41"/>
          <p:cNvSpPr txBox="1"/>
          <p:nvPr/>
        </p:nvSpPr>
        <p:spPr>
          <a:xfrm>
            <a:off x="1766229" y="3220283"/>
            <a:ext cx="671090" cy="245526"/>
          </a:xfrm>
          <a:prstGeom prst="rect">
            <a:avLst/>
          </a:prstGeom>
          <a:noFill/>
        </p:spPr>
        <p:txBody>
          <a:bodyPr wrap="none" lIns="30675" tIns="30675" rIns="30675" bIns="30675" rtlCol="0">
            <a:spAutoFit/>
          </a:bodyPr>
          <a:lstStyle/>
          <a:p>
            <a:pPr defTabSz="779173">
              <a:defRPr/>
            </a:pPr>
            <a:r>
              <a:rPr lang="ja-JP" altLang="en-US" sz="1193" b="1" dirty="0">
                <a:solidFill>
                  <a:prstClr val="black"/>
                </a:solidFill>
                <a:latin typeface="Meiryo UI" panose="020B0604030504040204" pitchFamily="50" charset="-128"/>
                <a:ea typeface="Meiryo UI" panose="020B0604030504040204" pitchFamily="50" charset="-128"/>
              </a:rPr>
              <a:t>構成要素</a:t>
            </a:r>
          </a:p>
        </p:txBody>
      </p:sp>
      <p:cxnSp>
        <p:nvCxnSpPr>
          <p:cNvPr id="43" name="直線コネクタ 42"/>
          <p:cNvCxnSpPr/>
          <p:nvPr/>
        </p:nvCxnSpPr>
        <p:spPr>
          <a:xfrm>
            <a:off x="1735172" y="3468177"/>
            <a:ext cx="8786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833161" y="3220283"/>
            <a:ext cx="366520" cy="245526"/>
          </a:xfrm>
          <a:prstGeom prst="rect">
            <a:avLst/>
          </a:prstGeom>
          <a:noFill/>
        </p:spPr>
        <p:txBody>
          <a:bodyPr wrap="none" lIns="30675" tIns="30675" rIns="30675" bIns="30675" rtlCol="0">
            <a:spAutoFit/>
          </a:bodyPr>
          <a:lstStyle/>
          <a:p>
            <a:pPr defTabSz="779173">
              <a:defRPr/>
            </a:pPr>
            <a:r>
              <a:rPr lang="ja-JP" altLang="en-US" sz="1193" b="1" dirty="0">
                <a:solidFill>
                  <a:prstClr val="black"/>
                </a:solidFill>
                <a:latin typeface="Meiryo UI" panose="020B0604030504040204" pitchFamily="50" charset="-128"/>
                <a:ea typeface="Meiryo UI" panose="020B0604030504040204" pitchFamily="50" charset="-128"/>
              </a:rPr>
              <a:t>内容</a:t>
            </a:r>
          </a:p>
        </p:txBody>
      </p:sp>
      <p:cxnSp>
        <p:nvCxnSpPr>
          <p:cNvPr id="45" name="直線コネクタ 44"/>
          <p:cNvCxnSpPr/>
          <p:nvPr/>
        </p:nvCxnSpPr>
        <p:spPr>
          <a:xfrm>
            <a:off x="2682241" y="3468177"/>
            <a:ext cx="220226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1748133" y="3647842"/>
            <a:ext cx="816102" cy="2128657"/>
            <a:chOff x="1709321" y="3384169"/>
            <a:chExt cx="957786" cy="2666137"/>
          </a:xfrm>
        </p:grpSpPr>
        <p:sp>
          <p:nvSpPr>
            <p:cNvPr id="47" name="正方形/長方形 46"/>
            <p:cNvSpPr/>
            <p:nvPr/>
          </p:nvSpPr>
          <p:spPr>
            <a:xfrm>
              <a:off x="1709321" y="3384169"/>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プロセス</a:t>
              </a:r>
            </a:p>
          </p:txBody>
        </p:sp>
        <p:sp>
          <p:nvSpPr>
            <p:cNvPr id="48" name="正方形/長方形 47"/>
            <p:cNvSpPr/>
            <p:nvPr/>
          </p:nvSpPr>
          <p:spPr>
            <a:xfrm>
              <a:off x="1709321" y="3932911"/>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49" name="正方形/長方形 48"/>
            <p:cNvSpPr/>
            <p:nvPr/>
          </p:nvSpPr>
          <p:spPr>
            <a:xfrm>
              <a:off x="1709321" y="4484345"/>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データモデル</a:t>
              </a:r>
              <a:endPar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コード</a:t>
              </a:r>
              <a:endPar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709321" y="5035778"/>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ソリューション</a:t>
              </a:r>
            </a:p>
          </p:txBody>
        </p:sp>
        <p:sp>
          <p:nvSpPr>
            <p:cNvPr id="51" name="正方形/長方形 50"/>
            <p:cNvSpPr/>
            <p:nvPr/>
          </p:nvSpPr>
          <p:spPr>
            <a:xfrm>
              <a:off x="1709321" y="5587212"/>
              <a:ext cx="957786"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779173">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IaaS</a:t>
              </a: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52" name="グループ化 51"/>
          <p:cNvGrpSpPr/>
          <p:nvPr/>
        </p:nvGrpSpPr>
        <p:grpSpPr>
          <a:xfrm>
            <a:off x="2723514" y="3663026"/>
            <a:ext cx="2121414" cy="2113472"/>
            <a:chOff x="2756381" y="3403188"/>
            <a:chExt cx="2489714" cy="2647118"/>
          </a:xfrm>
        </p:grpSpPr>
        <p:sp>
          <p:nvSpPr>
            <p:cNvPr id="53" name="正方形/長方形 52"/>
            <p:cNvSpPr/>
            <p:nvPr/>
          </p:nvSpPr>
          <p:spPr>
            <a:xfrm>
              <a:off x="2756381" y="3403188"/>
              <a:ext cx="2489714"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146094" indent="-146094" defTabSz="779173">
                <a:buFont typeface="Wingdings" panose="05000000000000000000" pitchFamily="2" charset="2"/>
                <a:buChar char="l"/>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ビジネスゴールを実現する業務プロセスとそれを実現する組織を規定</a:t>
              </a:r>
            </a:p>
          </p:txBody>
        </p:sp>
        <p:sp>
          <p:nvSpPr>
            <p:cNvPr id="54" name="正方形/長方形 53"/>
            <p:cNvSpPr/>
            <p:nvPr/>
          </p:nvSpPr>
          <p:spPr>
            <a:xfrm>
              <a:off x="2756381" y="3951930"/>
              <a:ext cx="2489714"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146094" indent="-146094" defTabSz="779173">
                <a:buFont typeface="Wingdings" panose="05000000000000000000" pitchFamily="2" charset="2"/>
                <a:buChar char="l"/>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業務プロセスを実現する機能を規定</a:t>
              </a:r>
            </a:p>
          </p:txBody>
        </p:sp>
        <p:sp>
          <p:nvSpPr>
            <p:cNvPr id="81" name="正方形/長方形 80"/>
            <p:cNvSpPr/>
            <p:nvPr/>
          </p:nvSpPr>
          <p:spPr>
            <a:xfrm>
              <a:off x="2756381" y="4503364"/>
              <a:ext cx="2489714"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146094" indent="-146094" defTabSz="779173">
                <a:buFont typeface="Wingdings" panose="05000000000000000000" pitchFamily="2" charset="2"/>
                <a:buChar char="l"/>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求められるデータ構造や、キーとなるコード体系を規定</a:t>
              </a:r>
            </a:p>
          </p:txBody>
        </p:sp>
        <p:sp>
          <p:nvSpPr>
            <p:cNvPr id="82" name="正方形/長方形 81"/>
            <p:cNvSpPr/>
            <p:nvPr/>
          </p:nvSpPr>
          <p:spPr>
            <a:xfrm>
              <a:off x="2756381" y="5054797"/>
              <a:ext cx="2489714"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146094" indent="-146094" defTabSz="779173">
                <a:buFont typeface="Wingdings" panose="05000000000000000000" pitchFamily="2" charset="2"/>
                <a:buChar char="l"/>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実現するソリューション（</a:t>
              </a:r>
              <a:r>
                <a:rPr lang="en-US" altLang="ja-JP"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SaaS/PKG</a:t>
              </a: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）を規定</a:t>
              </a:r>
            </a:p>
          </p:txBody>
        </p:sp>
        <p:sp>
          <p:nvSpPr>
            <p:cNvPr id="83" name="正方形/長方形 82"/>
            <p:cNvSpPr/>
            <p:nvPr/>
          </p:nvSpPr>
          <p:spPr>
            <a:xfrm>
              <a:off x="2756381" y="5587212"/>
              <a:ext cx="2489714" cy="463094"/>
            </a:xfrm>
            <a:prstGeom prst="rect">
              <a:avLst/>
            </a:prstGeom>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146094" indent="-146094" defTabSz="779173">
                <a:buFont typeface="Wingdings" panose="05000000000000000000" pitchFamily="2" charset="2"/>
                <a:buChar char="l"/>
                <a:defRPr/>
              </a:pPr>
              <a:r>
                <a:rPr lang="ja-JP" altLang="en-US" sz="937"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リソース、ネットワーク、セキュリティといった環境を規定</a:t>
              </a:r>
            </a:p>
          </p:txBody>
        </p:sp>
      </p:grpSp>
      <p:sp>
        <p:nvSpPr>
          <p:cNvPr id="84" name="テキスト ボックス 83"/>
          <p:cNvSpPr txBox="1"/>
          <p:nvPr/>
        </p:nvSpPr>
        <p:spPr>
          <a:xfrm>
            <a:off x="4942389" y="3220283"/>
            <a:ext cx="1059017" cy="245526"/>
          </a:xfrm>
          <a:prstGeom prst="rect">
            <a:avLst/>
          </a:prstGeom>
          <a:noFill/>
        </p:spPr>
        <p:txBody>
          <a:bodyPr wrap="none" lIns="30675" tIns="30675" rIns="30675" bIns="30675" rtlCol="0">
            <a:spAutoFit/>
          </a:bodyPr>
          <a:lstStyle/>
          <a:p>
            <a:pPr defTabSz="779173">
              <a:defRPr/>
            </a:pPr>
            <a:r>
              <a:rPr lang="ja-JP" altLang="en-US" sz="1193" b="1" dirty="0">
                <a:solidFill>
                  <a:prstClr val="black"/>
                </a:solidFill>
                <a:latin typeface="Meiryo UI" panose="020B0604030504040204" pitchFamily="50" charset="-128"/>
                <a:ea typeface="Meiryo UI" panose="020B0604030504040204" pitchFamily="50" charset="-128"/>
              </a:rPr>
              <a:t>ガバナンスレベル</a:t>
            </a:r>
          </a:p>
        </p:txBody>
      </p:sp>
      <p:cxnSp>
        <p:nvCxnSpPr>
          <p:cNvPr id="85" name="直線コネクタ 84"/>
          <p:cNvCxnSpPr/>
          <p:nvPr/>
        </p:nvCxnSpPr>
        <p:spPr>
          <a:xfrm>
            <a:off x="4980331" y="3468177"/>
            <a:ext cx="363430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5155629" y="3483475"/>
            <a:ext cx="1045893" cy="158459"/>
          </a:xfrm>
          <a:prstGeom prst="rect">
            <a:avLst/>
          </a:prstGeom>
          <a:solidFill>
            <a:schemeClr val="bg1">
              <a:lumMod val="50000"/>
            </a:schemeClr>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Tier1</a:t>
            </a:r>
            <a:endParaRPr lang="ja-JP" altLang="en-US"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6350591" y="3483475"/>
            <a:ext cx="1045893" cy="158459"/>
          </a:xfrm>
          <a:prstGeom prst="rect">
            <a:avLst/>
          </a:prstGeom>
          <a:solidFill>
            <a:schemeClr val="bg1">
              <a:lumMod val="50000"/>
            </a:schemeClr>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Tier2-1</a:t>
            </a:r>
            <a:endParaRPr lang="ja-JP" altLang="en-US"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545552" y="3483475"/>
            <a:ext cx="1045893" cy="158459"/>
          </a:xfrm>
          <a:prstGeom prst="rect">
            <a:avLst/>
          </a:prstGeom>
          <a:solidFill>
            <a:schemeClr val="bg1">
              <a:lumMod val="50000"/>
            </a:schemeClr>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r>
              <a:rPr lang="en-US" altLang="ja-JP"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Tier2-2</a:t>
            </a:r>
            <a:endParaRPr lang="ja-JP" altLang="en-US" sz="1023"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5155454" y="3664647"/>
            <a:ext cx="1045893" cy="336125"/>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5155454" y="4085960"/>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5155454" y="4526227"/>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en-US" altLang="ja-JP"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5155454" y="4966495"/>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5155454" y="5406762"/>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6350591" y="3664647"/>
            <a:ext cx="1045893" cy="336125"/>
          </a:xfrm>
          <a:prstGeom prst="rect">
            <a:avLst/>
          </a:prstGeom>
          <a:solidFill>
            <a:schemeClr val="bg1">
              <a:lumMod val="85000"/>
            </a:schemeClr>
          </a:solidFill>
          <a:ln w="952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6350591" y="4085960"/>
            <a:ext cx="1045893" cy="369738"/>
          </a:xfrm>
          <a:prstGeom prst="rect">
            <a:avLst/>
          </a:prstGeom>
          <a:solidFill>
            <a:schemeClr val="bg1">
              <a:lumMod val="85000"/>
            </a:schemeClr>
          </a:solidFill>
          <a:ln w="952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6350591" y="4526227"/>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en-US" altLang="ja-JP"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6350591" y="4966495"/>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6350591" y="5406762"/>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7545552" y="3664647"/>
            <a:ext cx="1045893" cy="336125"/>
          </a:xfrm>
          <a:prstGeom prst="rect">
            <a:avLst/>
          </a:prstGeom>
          <a:solidFill>
            <a:schemeClr val="bg1">
              <a:lumMod val="85000"/>
            </a:schemeClr>
          </a:solidFill>
          <a:ln w="952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7545552" y="4085960"/>
            <a:ext cx="1045893" cy="369738"/>
          </a:xfrm>
          <a:prstGeom prst="rect">
            <a:avLst/>
          </a:prstGeom>
          <a:solidFill>
            <a:schemeClr val="bg1">
              <a:lumMod val="85000"/>
            </a:schemeClr>
          </a:solidFill>
          <a:ln w="952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7545552" y="4526227"/>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en-US" altLang="ja-JP"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7545552" y="4966495"/>
            <a:ext cx="1045893" cy="369738"/>
          </a:xfrm>
          <a:prstGeom prst="rect">
            <a:avLst/>
          </a:prstGeom>
          <a:solidFill>
            <a:srgbClr val="CCFFFF"/>
          </a:solidFill>
          <a:ln w="952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7545552" y="5406762"/>
            <a:ext cx="1045893" cy="369738"/>
          </a:xfrm>
          <a:prstGeom prst="rect">
            <a:avLst/>
          </a:prstGeom>
          <a:solidFill>
            <a:schemeClr val="bg1">
              <a:lumMod val="85000"/>
            </a:schemeClr>
          </a:solidFill>
          <a:ln w="9525">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ja-JP" altLang="en-US"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4" name="直線矢印コネクタ 103"/>
          <p:cNvCxnSpPr>
            <a:stCxn id="89" idx="0"/>
            <a:endCxn id="93" idx="2"/>
          </p:cNvCxnSpPr>
          <p:nvPr/>
        </p:nvCxnSpPr>
        <p:spPr>
          <a:xfrm>
            <a:off x="5678401" y="3664646"/>
            <a:ext cx="0" cy="211185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6350591" y="4191599"/>
            <a:ext cx="1045893" cy="264097"/>
          </a:xfrm>
          <a:prstGeom prst="rect">
            <a:avLst/>
          </a:prstGeom>
          <a:solidFill>
            <a:srgbClr val="CCFFFF"/>
          </a:solidFill>
          <a:ln w="9525">
            <a:no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en-US" altLang="ja-JP"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6" name="直線矢印コネクタ 105"/>
          <p:cNvCxnSpPr>
            <a:stCxn id="105" idx="0"/>
            <a:endCxn id="98" idx="2"/>
          </p:cNvCxnSpPr>
          <p:nvPr/>
        </p:nvCxnSpPr>
        <p:spPr>
          <a:xfrm>
            <a:off x="6873534" y="4191597"/>
            <a:ext cx="0" cy="15848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7545552" y="4191599"/>
            <a:ext cx="1045893" cy="264097"/>
          </a:xfrm>
          <a:prstGeom prst="rect">
            <a:avLst/>
          </a:prstGeom>
          <a:solidFill>
            <a:srgbClr val="CCFFFF"/>
          </a:solidFill>
          <a:ln w="9525">
            <a:noFill/>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defTabSz="779173">
              <a:defRPr/>
            </a:pPr>
            <a:endParaRPr lang="en-US" altLang="ja-JP" sz="1023"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 name="直線矢印コネクタ 107"/>
          <p:cNvCxnSpPr>
            <a:stCxn id="107" idx="0"/>
            <a:endCxn id="102" idx="2"/>
          </p:cNvCxnSpPr>
          <p:nvPr/>
        </p:nvCxnSpPr>
        <p:spPr>
          <a:xfrm>
            <a:off x="8068497" y="4191597"/>
            <a:ext cx="0" cy="114463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5155454" y="5827766"/>
            <a:ext cx="1045893" cy="797102"/>
          </a:xfrm>
          <a:prstGeom prst="rect">
            <a:avLst/>
          </a:prstGeom>
          <a:solidFill>
            <a:schemeClr val="bg1"/>
          </a:solidFill>
          <a:ln w="9525">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wrap="none" lIns="30675" tIns="30675" rIns="30675" bIns="30675" rtlCol="0" anchor="ctr"/>
          <a:lstStyle/>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rPr>
              <a:t>Procurement</a:t>
            </a:r>
            <a:br>
              <a:rPr lang="en-US" altLang="ja-JP" sz="831" dirty="0">
                <a:solidFill>
                  <a:prstClr val="black"/>
                </a:solidFill>
                <a:latin typeface="Meiryo UI" panose="020B0604030504040204" pitchFamily="50" charset="-128"/>
                <a:ea typeface="Meiryo UI" panose="020B0604030504040204" pitchFamily="50" charset="-128"/>
              </a:rPr>
            </a:br>
            <a:r>
              <a:rPr lang="en-US" altLang="ja-JP" sz="831" dirty="0">
                <a:solidFill>
                  <a:prstClr val="black"/>
                </a:solidFill>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rPr>
              <a:t>調達</a:t>
            </a:r>
            <a:r>
              <a:rPr lang="en-US" altLang="ja-JP" sz="831" dirty="0" err="1">
                <a:solidFill>
                  <a:prstClr val="black"/>
                </a:solidFill>
                <a:latin typeface="Meiryo UI" panose="020B0604030504040204" pitchFamily="50" charset="-128"/>
                <a:ea typeface="Meiryo UI" panose="020B0604030504040204" pitchFamily="50" charset="-128"/>
              </a:rPr>
              <a:t>OpS</a:t>
            </a:r>
            <a:r>
              <a:rPr lang="ja-JP" altLang="en-US" sz="831" dirty="0">
                <a:solidFill>
                  <a:prstClr val="black"/>
                </a:solidFill>
                <a:latin typeface="Meiryo UI" panose="020B0604030504040204" pitchFamily="50" charset="-128"/>
                <a:ea typeface="Meiryo UI" panose="020B0604030504040204" pitchFamily="50" charset="-128"/>
              </a:rPr>
              <a:t>）</a:t>
            </a:r>
            <a:endParaRPr lang="en-US" altLang="ja-JP" sz="831" dirty="0">
              <a:solidFill>
                <a:prstClr val="black"/>
              </a:solidFill>
              <a:latin typeface="Meiryo UI" panose="020B0604030504040204" pitchFamily="50" charset="-128"/>
              <a:ea typeface="Meiryo UI" panose="020B0604030504040204" pitchFamily="50" charset="-128"/>
            </a:endParaRPr>
          </a:p>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rPr>
              <a:t>Financial(</a:t>
            </a:r>
            <a:r>
              <a:rPr lang="ja-JP" altLang="en-US" sz="831" dirty="0">
                <a:solidFill>
                  <a:prstClr val="black"/>
                </a:solidFill>
                <a:latin typeface="Meiryo UI" panose="020B0604030504040204" pitchFamily="50" charset="-128"/>
                <a:ea typeface="Meiryo UI" panose="020B0604030504040204" pitchFamily="50" charset="-128"/>
              </a:rPr>
              <a:t>会計</a:t>
            </a:r>
            <a:r>
              <a:rPr lang="en-US" altLang="ja-JP" sz="831" dirty="0">
                <a:solidFill>
                  <a:prstClr val="black"/>
                </a:solidFill>
                <a:latin typeface="Meiryo UI" panose="020B0604030504040204" pitchFamily="50" charset="-128"/>
                <a:ea typeface="Meiryo UI" panose="020B0604030504040204" pitchFamily="50" charset="-128"/>
              </a:rPr>
              <a:t>)</a:t>
            </a:r>
          </a:p>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rPr>
              <a:t>Billing(</a:t>
            </a:r>
            <a:r>
              <a:rPr lang="ja-JP" altLang="en-US" sz="831" dirty="0">
                <a:solidFill>
                  <a:prstClr val="black"/>
                </a:solidFill>
                <a:latin typeface="Meiryo UI" panose="020B0604030504040204" pitchFamily="50" charset="-128"/>
                <a:ea typeface="Meiryo UI" panose="020B0604030504040204" pitchFamily="50" charset="-128"/>
              </a:rPr>
              <a:t>次期ビリング</a:t>
            </a:r>
            <a:r>
              <a:rPr lang="en-US" altLang="ja-JP" sz="831" dirty="0">
                <a:solidFill>
                  <a:prstClr val="black"/>
                </a:solidFill>
                <a:latin typeface="Meiryo UI" panose="020B0604030504040204" pitchFamily="50" charset="-128"/>
                <a:ea typeface="Meiryo UI" panose="020B0604030504040204" pitchFamily="50" charset="-128"/>
              </a:rPr>
              <a:t>)</a:t>
            </a:r>
          </a:p>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rPr>
              <a:t>Approval(</a:t>
            </a:r>
            <a:r>
              <a:rPr lang="ja-JP" altLang="en-US" sz="831" dirty="0">
                <a:solidFill>
                  <a:prstClr val="black"/>
                </a:solidFill>
                <a:latin typeface="Meiryo UI" panose="020B0604030504040204" pitchFamily="50" charset="-128"/>
                <a:ea typeface="Meiryo UI" panose="020B0604030504040204" pitchFamily="50" charset="-128"/>
              </a:rPr>
              <a:t>決裁</a:t>
            </a:r>
            <a:r>
              <a:rPr lang="en-US" altLang="ja-JP" sz="831" dirty="0">
                <a:solidFill>
                  <a:prstClr val="black"/>
                </a:solidFill>
                <a:latin typeface="Meiryo UI" panose="020B0604030504040204" pitchFamily="50" charset="-128"/>
                <a:ea typeface="Meiryo UI" panose="020B0604030504040204" pitchFamily="50" charset="-128"/>
              </a:rPr>
              <a:t>) </a:t>
            </a:r>
            <a:r>
              <a:rPr lang="ja-JP" altLang="en-US" sz="831" dirty="0">
                <a:solidFill>
                  <a:prstClr val="black"/>
                </a:solidFill>
                <a:latin typeface="Meiryo UI" panose="020B0604030504040204" pitchFamily="50" charset="-128"/>
                <a:ea typeface="Meiryo UI" panose="020B0604030504040204" pitchFamily="50" charset="-128"/>
              </a:rPr>
              <a:t>等</a:t>
            </a: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350591" y="5827766"/>
            <a:ext cx="1045893" cy="797102"/>
          </a:xfrm>
          <a:prstGeom prst="rect">
            <a:avLst/>
          </a:prstGeom>
          <a:solidFill>
            <a:schemeClr val="bg1"/>
          </a:solidFill>
          <a:ln w="9525">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Fulfillment</a:t>
            </a:r>
          </a:p>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Assurance  </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7545552" y="5827766"/>
            <a:ext cx="1045893" cy="797102"/>
          </a:xfrm>
          <a:prstGeom prst="rect">
            <a:avLst/>
          </a:prstGeom>
          <a:solidFill>
            <a:schemeClr val="bg1"/>
          </a:solidFill>
          <a:ln w="9525">
            <a:solidFill>
              <a:schemeClr val="bg1">
                <a:lumMod val="50000"/>
              </a:schemeClr>
            </a:solidFill>
            <a:prstDash val="solid"/>
          </a:ln>
        </p:spPr>
        <p:style>
          <a:lnRef idx="2">
            <a:schemeClr val="dk1"/>
          </a:lnRef>
          <a:fillRef idx="1">
            <a:schemeClr val="lt1"/>
          </a:fillRef>
          <a:effectRef idx="0">
            <a:schemeClr val="dk1"/>
          </a:effectRef>
          <a:fontRef idx="minor">
            <a:schemeClr val="dk1"/>
          </a:fontRef>
        </p:style>
        <p:txBody>
          <a:bodyPr lIns="30675" tIns="30675" rIns="30675" bIns="30675" rtlCol="0" anchor="ctr"/>
          <a:lstStyle/>
          <a:p>
            <a:pPr marL="74401" indent="-74401" defTabSz="779173">
              <a:buFont typeface="Wingdings" panose="05000000000000000000" pitchFamily="2" charset="2"/>
              <a:buChar char="ü"/>
              <a:defRPr/>
            </a:pP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Resource</a:t>
            </a:r>
            <a:b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(NW</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リソース管理</a:t>
            </a:r>
            <a: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br>
              <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372584" y="1066863"/>
            <a:ext cx="8476617" cy="479467"/>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263776" indent="-263776" defTabSz="719255">
              <a:buFont typeface="Wingdings" panose="05000000000000000000" pitchFamily="2" charset="2"/>
              <a:buChar char="n"/>
              <a:defRPr/>
            </a:pPr>
            <a:r>
              <a:rPr lang="ja-JP" altLang="en-US" sz="1662" dirty="0">
                <a:solidFill>
                  <a:sysClr val="windowText" lastClr="000000"/>
                </a:solidFill>
                <a:latin typeface="Meiryo UI" panose="020B0604030504040204" pitchFamily="50" charset="-128"/>
                <a:ea typeface="Meiryo UI" panose="020B0604030504040204" pitchFamily="50" charset="-128"/>
              </a:rPr>
              <a:t>グループ共通</a:t>
            </a:r>
            <a:r>
              <a:rPr lang="en-US" altLang="ja-JP" sz="1662" dirty="0">
                <a:solidFill>
                  <a:sysClr val="windowText" lastClr="000000"/>
                </a:solidFill>
                <a:latin typeface="Meiryo UI" panose="020B0604030504040204" pitchFamily="50" charset="-128"/>
                <a:ea typeface="Meiryo UI" panose="020B0604030504040204" pitchFamily="50" charset="-128"/>
              </a:rPr>
              <a:t>IT</a:t>
            </a:r>
            <a:r>
              <a:rPr lang="ja-JP" altLang="en-US" sz="1662" dirty="0">
                <a:solidFill>
                  <a:sysClr val="windowText" lastClr="000000"/>
                </a:solidFill>
                <a:latin typeface="Meiryo UI" panose="020B0604030504040204" pitchFamily="50" charset="-128"/>
                <a:ea typeface="Meiryo UI" panose="020B0604030504040204" pitchFamily="50" charset="-128"/>
              </a:rPr>
              <a:t>におけるガバナンスレベルのうち、</a:t>
            </a:r>
            <a:r>
              <a:rPr lang="en-US" altLang="ja-JP" sz="1662" dirty="0">
                <a:solidFill>
                  <a:sysClr val="windowText" lastClr="000000"/>
                </a:solidFill>
                <a:latin typeface="Meiryo UI" panose="020B0604030504040204" pitchFamily="50" charset="-128"/>
                <a:ea typeface="Meiryo UI" panose="020B0604030504040204" pitchFamily="50" charset="-128"/>
              </a:rPr>
              <a:t> Tier1</a:t>
            </a:r>
            <a:r>
              <a:rPr lang="ja-JP" altLang="en-US" sz="1662" dirty="0">
                <a:solidFill>
                  <a:sysClr val="windowText" lastClr="000000"/>
                </a:solidFill>
                <a:latin typeface="Meiryo UI" panose="020B0604030504040204" pitchFamily="50" charset="-128"/>
                <a:ea typeface="Meiryo UI" panose="020B0604030504040204" pitchFamily="50" charset="-128"/>
              </a:rPr>
              <a:t>については</a:t>
            </a:r>
            <a:r>
              <a:rPr lang="ja-JP" altLang="en-US" sz="1662" dirty="0">
                <a:solidFill>
                  <a:prstClr val="black"/>
                </a:solidFill>
                <a:latin typeface="Meiryo UI" panose="020B0604030504040204" pitchFamily="50" charset="-128"/>
                <a:ea typeface="Meiryo UI" panose="020B0604030504040204" pitchFamily="50" charset="-128"/>
              </a:rPr>
              <a:t>実績がある契約をベースとした基本合意</a:t>
            </a:r>
            <a:r>
              <a:rPr lang="en-US" altLang="ja-JP" sz="1662" dirty="0">
                <a:solidFill>
                  <a:prstClr val="black"/>
                </a:solidFill>
                <a:latin typeface="Meiryo UI" panose="020B0604030504040204" pitchFamily="50" charset="-128"/>
                <a:ea typeface="Meiryo UI" panose="020B0604030504040204" pitchFamily="50" charset="-128"/>
              </a:rPr>
              <a:t>(MOU)</a:t>
            </a:r>
            <a:r>
              <a:rPr lang="ja-JP" altLang="en-US" sz="1662" dirty="0">
                <a:solidFill>
                  <a:prstClr val="black"/>
                </a:solidFill>
                <a:latin typeface="Meiryo UI" panose="020B0604030504040204" pitchFamily="50" charset="-128"/>
                <a:ea typeface="Meiryo UI" panose="020B0604030504040204" pitchFamily="50" charset="-128"/>
              </a:rPr>
              <a:t>締結を前提とする　</a:t>
            </a:r>
            <a:endParaRPr lang="en-US" altLang="ja-JP" sz="1662" dirty="0">
              <a:solidFill>
                <a:prstClr val="black"/>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575889" y="1695695"/>
            <a:ext cx="8007436" cy="1621524"/>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46094" indent="-146094" defTabSz="779173">
              <a:spcBef>
                <a:spcPts val="511"/>
              </a:spcBef>
              <a:buFont typeface="Wingdings" panose="05000000000000000000" pitchFamily="2" charset="2"/>
              <a:buChar char="l"/>
              <a:defRPr/>
            </a:pPr>
            <a:r>
              <a:rPr lang="ja-JP" altLang="en-US" sz="1292" b="1" dirty="0">
                <a:solidFill>
                  <a:prstClr val="black"/>
                </a:solidFill>
                <a:latin typeface="Meiryo UI" panose="020B0604030504040204" pitchFamily="50" charset="-128"/>
                <a:ea typeface="Meiryo UI" panose="020B0604030504040204" pitchFamily="50" charset="-128"/>
              </a:rPr>
              <a:t>業務プロセス含めた共通化・標準化によりコスト削減を図るモノ（</a:t>
            </a:r>
            <a:r>
              <a:rPr lang="en-US" altLang="ja-JP" sz="1292" b="1" dirty="0">
                <a:solidFill>
                  <a:prstClr val="black"/>
                </a:solidFill>
                <a:latin typeface="Meiryo UI" panose="020B0604030504040204" pitchFamily="50" charset="-128"/>
                <a:ea typeface="Meiryo UI" panose="020B0604030504040204" pitchFamily="50" charset="-128"/>
              </a:rPr>
              <a:t>Tier1</a:t>
            </a:r>
            <a:r>
              <a:rPr lang="ja-JP" altLang="en-US" sz="1292" b="1" dirty="0">
                <a:solidFill>
                  <a:prstClr val="black"/>
                </a:solidFill>
                <a:latin typeface="Meiryo UI" panose="020B0604030504040204" pitchFamily="50" charset="-128"/>
                <a:ea typeface="Meiryo UI" panose="020B0604030504040204" pitchFamily="50" charset="-128"/>
              </a:rPr>
              <a:t>）</a:t>
            </a:r>
            <a:br>
              <a:rPr lang="en-US" altLang="ja-JP" sz="1292" b="1" dirty="0">
                <a:solidFill>
                  <a:prstClr val="black"/>
                </a:solidFill>
                <a:latin typeface="Meiryo UI" panose="020B0604030504040204" pitchFamily="50" charset="-128"/>
                <a:ea typeface="Meiryo UI" panose="020B0604030504040204" pitchFamily="50" charset="-128"/>
              </a:rPr>
            </a:br>
            <a:r>
              <a:rPr lang="en-US" altLang="ja-JP" sz="1292" dirty="0">
                <a:solidFill>
                  <a:prstClr val="black"/>
                </a:solidFill>
                <a:latin typeface="Meiryo UI" panose="020B0604030504040204" pitchFamily="50" charset="-128"/>
                <a:ea typeface="Meiryo UI" panose="020B0604030504040204" pitchFamily="50" charset="-128"/>
              </a:rPr>
              <a:t>EA</a:t>
            </a:r>
            <a:r>
              <a:rPr lang="ja-JP" altLang="en-US" sz="1292" dirty="0">
                <a:solidFill>
                  <a:prstClr val="black"/>
                </a:solidFill>
                <a:latin typeface="Meiryo UI" panose="020B0604030504040204" pitchFamily="50" charset="-128"/>
                <a:ea typeface="Meiryo UI" panose="020B0604030504040204" pitchFamily="50" charset="-128"/>
              </a:rPr>
              <a:t>に基づき、グループ全体で業務プロセスを含めた共通化、標準化によるコスト削減が主たる経営管理指標となるモノについては、内容、コスト、利用会社を統制し、共通化／標準化の徹底と、不用意なコスト構造抑止を図る</a:t>
            </a:r>
            <a:endParaRPr lang="en-US" altLang="ja-JP" sz="1292" dirty="0">
              <a:solidFill>
                <a:prstClr val="black"/>
              </a:solidFill>
              <a:latin typeface="Meiryo UI" panose="020B0604030504040204" pitchFamily="50" charset="-128"/>
              <a:ea typeface="Meiryo UI" panose="020B0604030504040204" pitchFamily="50" charset="-128"/>
            </a:endParaRPr>
          </a:p>
          <a:p>
            <a:pPr defTabSz="779173">
              <a:spcBef>
                <a:spcPts val="511"/>
              </a:spcBef>
              <a:defRPr/>
            </a:pPr>
            <a:endParaRPr lang="en-US" altLang="ja-JP" sz="100" dirty="0">
              <a:solidFill>
                <a:prstClr val="black"/>
              </a:solidFill>
              <a:latin typeface="Meiryo UI" panose="020B0604030504040204" pitchFamily="50" charset="-128"/>
              <a:ea typeface="Meiryo UI" panose="020B0604030504040204" pitchFamily="50" charset="-128"/>
            </a:endParaRPr>
          </a:p>
          <a:p>
            <a:pPr marL="146094" indent="-146094" defTabSz="779173">
              <a:spcBef>
                <a:spcPts val="511"/>
              </a:spcBef>
              <a:buFont typeface="Wingdings" panose="05000000000000000000" pitchFamily="2" charset="2"/>
              <a:buChar char="l"/>
              <a:defRPr/>
            </a:pPr>
            <a:r>
              <a:rPr lang="ja-JP" altLang="en-US" sz="1292" b="1" dirty="0">
                <a:solidFill>
                  <a:prstClr val="black"/>
                </a:solidFill>
                <a:latin typeface="Meiryo UI" panose="020B0604030504040204" pitchFamily="50" charset="-128"/>
                <a:ea typeface="Meiryo UI" panose="020B0604030504040204" pitchFamily="50" charset="-128"/>
              </a:rPr>
              <a:t>基本的な機能</a:t>
            </a:r>
            <a:r>
              <a:rPr lang="ja-JP" altLang="en-US" sz="1292" b="1" dirty="0" err="1">
                <a:solidFill>
                  <a:prstClr val="black"/>
                </a:solidFill>
                <a:latin typeface="Meiryo UI" panose="020B0604030504040204" pitchFamily="50" charset="-128"/>
                <a:ea typeface="Meiryo UI" panose="020B0604030504040204" pitchFamily="50" charset="-128"/>
              </a:rPr>
              <a:t>、</a:t>
            </a:r>
            <a:r>
              <a:rPr lang="ja-JP" altLang="en-US" sz="1292" b="1" dirty="0">
                <a:solidFill>
                  <a:prstClr val="black"/>
                </a:solidFill>
                <a:latin typeface="Meiryo UI" panose="020B0604030504040204" pitchFamily="50" charset="-128"/>
                <a:ea typeface="Meiryo UI" panose="020B0604030504040204" pitchFamily="50" charset="-128"/>
              </a:rPr>
              <a:t>ソリューション等を推奨に合わせ段階的に範囲を広げていくモノ（</a:t>
            </a:r>
            <a:r>
              <a:rPr lang="en-US" altLang="ja-JP" sz="1292" b="1" dirty="0">
                <a:solidFill>
                  <a:prstClr val="black"/>
                </a:solidFill>
                <a:latin typeface="Meiryo UI" panose="020B0604030504040204" pitchFamily="50" charset="-128"/>
                <a:ea typeface="Meiryo UI" panose="020B0604030504040204" pitchFamily="50" charset="-128"/>
              </a:rPr>
              <a:t>Tier2</a:t>
            </a:r>
            <a:r>
              <a:rPr lang="ja-JP" altLang="en-US" sz="1292" b="1" dirty="0">
                <a:solidFill>
                  <a:prstClr val="black"/>
                </a:solidFill>
                <a:latin typeface="Meiryo UI" panose="020B0604030504040204" pitchFamily="50" charset="-128"/>
                <a:ea typeface="Meiryo UI" panose="020B0604030504040204" pitchFamily="50" charset="-128"/>
              </a:rPr>
              <a:t>）</a:t>
            </a:r>
            <a:br>
              <a:rPr lang="en-US" altLang="ja-JP" sz="1292" dirty="0">
                <a:solidFill>
                  <a:prstClr val="black"/>
                </a:solidFill>
                <a:latin typeface="Meiryo UI" panose="020B0604030504040204" pitchFamily="50" charset="-128"/>
                <a:ea typeface="Meiryo UI" panose="020B0604030504040204" pitchFamily="50" charset="-128"/>
              </a:rPr>
            </a:br>
            <a:r>
              <a:rPr lang="en-US" altLang="ja-JP" sz="1292" dirty="0">
                <a:solidFill>
                  <a:prstClr val="black"/>
                </a:solidFill>
                <a:latin typeface="Meiryo UI" panose="020B0604030504040204" pitchFamily="50" charset="-128"/>
                <a:ea typeface="Meiryo UI" panose="020B0604030504040204" pitchFamily="50" charset="-128"/>
              </a:rPr>
              <a:t>EA</a:t>
            </a:r>
            <a:r>
              <a:rPr lang="ja-JP" altLang="en-US" sz="1292" dirty="0">
                <a:solidFill>
                  <a:prstClr val="black"/>
                </a:solidFill>
                <a:latin typeface="Meiryo UI" panose="020B0604030504040204" pitchFamily="50" charset="-128"/>
                <a:ea typeface="Meiryo UI" panose="020B0604030504040204" pitchFamily="50" charset="-128"/>
              </a:rPr>
              <a:t>に基づき、グループ全体で共通機能、ソリューション等の導入を推進するが、事業</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サービス</a:t>
            </a:r>
            <a:r>
              <a:rPr lang="en-US" altLang="ja-JP" sz="1292" dirty="0">
                <a:solidFill>
                  <a:prstClr val="black"/>
                </a:solidFill>
                <a:latin typeface="Meiryo UI" panose="020B0604030504040204" pitchFamily="50" charset="-128"/>
                <a:ea typeface="Meiryo UI" panose="020B0604030504040204" pitchFamily="50" charset="-128"/>
              </a:rPr>
              <a:t>)</a:t>
            </a:r>
            <a:r>
              <a:rPr lang="ja-JP" altLang="en-US" sz="1292" dirty="0">
                <a:solidFill>
                  <a:prstClr val="black"/>
                </a:solidFill>
                <a:latin typeface="Meiryo UI" panose="020B0604030504040204" pitchFamily="50" charset="-128"/>
                <a:ea typeface="Meiryo UI" panose="020B0604030504040204" pitchFamily="50" charset="-128"/>
              </a:rPr>
              <a:t>戦略等により段階的に</a:t>
            </a:r>
            <a:br>
              <a:rPr lang="en-US" altLang="ja-JP" sz="1292" dirty="0">
                <a:solidFill>
                  <a:prstClr val="black"/>
                </a:solidFill>
                <a:latin typeface="Meiryo UI" panose="020B0604030504040204" pitchFamily="50" charset="-128"/>
                <a:ea typeface="Meiryo UI" panose="020B0604030504040204" pitchFamily="50" charset="-128"/>
              </a:rPr>
            </a:br>
            <a:r>
              <a:rPr lang="ja-JP" altLang="en-US" sz="1292" dirty="0">
                <a:solidFill>
                  <a:prstClr val="black"/>
                </a:solidFill>
                <a:latin typeface="Meiryo UI" panose="020B0604030504040204" pitchFamily="50" charset="-128"/>
                <a:ea typeface="Meiryo UI" panose="020B0604030504040204" pitchFamily="50" charset="-128"/>
              </a:rPr>
              <a:t>マイグレーションを図るモノは、グループ共通</a:t>
            </a:r>
            <a:r>
              <a:rPr lang="en-US" altLang="ja-JP" sz="1292" dirty="0">
                <a:solidFill>
                  <a:prstClr val="black"/>
                </a:solidFill>
                <a:latin typeface="Meiryo UI" panose="020B0604030504040204" pitchFamily="50" charset="-128"/>
                <a:ea typeface="Meiryo UI" panose="020B0604030504040204" pitchFamily="50" charset="-128"/>
              </a:rPr>
              <a:t>IT</a:t>
            </a:r>
            <a:r>
              <a:rPr lang="ja-JP" altLang="en-US" sz="1292" dirty="0">
                <a:solidFill>
                  <a:prstClr val="black"/>
                </a:solidFill>
                <a:latin typeface="Meiryo UI" panose="020B0604030504040204" pitchFamily="50" charset="-128"/>
                <a:ea typeface="Meiryo UI" panose="020B0604030504040204" pitchFamily="50" charset="-128"/>
              </a:rPr>
              <a:t>として統制を図り</a:t>
            </a:r>
            <a:r>
              <a:rPr lang="ja-JP" altLang="en-US" sz="1292" dirty="0" err="1">
                <a:solidFill>
                  <a:prstClr val="black"/>
                </a:solidFill>
                <a:latin typeface="Meiryo UI" panose="020B0604030504040204" pitchFamily="50" charset="-128"/>
                <a:ea typeface="Meiryo UI" panose="020B0604030504040204" pitchFamily="50" charset="-128"/>
              </a:rPr>
              <a:t>ながら、</a:t>
            </a:r>
            <a:r>
              <a:rPr lang="ja-JP" altLang="en-US" sz="1292" dirty="0">
                <a:solidFill>
                  <a:prstClr val="black"/>
                </a:solidFill>
                <a:latin typeface="Meiryo UI" panose="020B0604030504040204" pitchFamily="50" charset="-128"/>
                <a:ea typeface="Meiryo UI" panose="020B0604030504040204" pitchFamily="50" charset="-128"/>
              </a:rPr>
              <a:t>案件ごとにモニタリングを実施</a:t>
            </a:r>
          </a:p>
        </p:txBody>
      </p:sp>
      <mc:AlternateContent xmlns:mc="http://schemas.openxmlformats.org/markup-compatibility/2006" xmlns:p14="http://schemas.microsoft.com/office/powerpoint/2010/main">
        <mc:Choice Requires="p14">
          <p:contentPart p14:bwMode="auto" r:id="rId2">
            <p14:nvContentPartPr>
              <p14:cNvPr id="3" name="インク 2"/>
              <p14:cNvContentPartPr/>
              <p14:nvPr/>
            </p14:nvContentPartPr>
            <p14:xfrm>
              <a:off x="6417348" y="6121965"/>
              <a:ext cx="669268" cy="26252"/>
            </p14:xfrm>
          </p:contentPart>
        </mc:Choice>
        <mc:Fallback xmlns="">
          <p:pic>
            <p:nvPicPr>
              <p:cNvPr id="3" name="インク 2"/>
              <p:cNvPicPr/>
              <p:nvPr/>
            </p:nvPicPr>
            <p:blipFill>
              <a:blip r:embed="rId3"/>
              <a:stretch>
                <a:fillRect/>
              </a:stretch>
            </p:blipFill>
            <p:spPr>
              <a:xfrm>
                <a:off x="6369466" y="6024614"/>
                <a:ext cx="765032" cy="22059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インク 7"/>
              <p14:cNvContentPartPr/>
              <p14:nvPr/>
            </p14:nvContentPartPr>
            <p14:xfrm>
              <a:off x="835243" y="2641707"/>
              <a:ext cx="5829342" cy="48517"/>
            </p14:xfrm>
          </p:contentPart>
        </mc:Choice>
        <mc:Fallback xmlns="">
          <p:pic>
            <p:nvPicPr>
              <p:cNvPr id="8" name="インク 7"/>
              <p:cNvPicPr/>
              <p:nvPr/>
            </p:nvPicPr>
            <p:blipFill>
              <a:blip r:embed="rId5"/>
              <a:stretch>
                <a:fillRect/>
              </a:stretch>
            </p:blipFill>
            <p:spPr>
              <a:xfrm>
                <a:off x="787364" y="2545035"/>
                <a:ext cx="5925100" cy="241861"/>
              </a:xfrm>
              <a:prstGeom prst="rect">
                <a:avLst/>
              </a:prstGeom>
            </p:spPr>
          </p:pic>
        </mc:Fallback>
      </mc:AlternateContent>
    </p:spTree>
    <p:extLst>
      <p:ext uri="{BB962C8B-B14F-4D97-AF65-F5344CB8AC3E}">
        <p14:creationId xmlns:p14="http://schemas.microsoft.com/office/powerpoint/2010/main" val="292722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41</a:t>
            </a:fld>
            <a:endParaRPr lang="en-US" altLang="ja-JP" sz="923"/>
          </a:p>
        </p:txBody>
      </p:sp>
      <p:sp>
        <p:nvSpPr>
          <p:cNvPr id="9219" name="Rectangle 332"/>
          <p:cNvSpPr>
            <a:spLocks noGrp="1" noChangeArrowheads="1"/>
          </p:cNvSpPr>
          <p:nvPr>
            <p:ph type="title"/>
          </p:nvPr>
        </p:nvSpPr>
        <p:spPr/>
        <p:txBody>
          <a:bodyPr anchor="t">
            <a:normAutofit/>
          </a:bodyPr>
          <a:lstStyle/>
          <a:p>
            <a:pPr eaLnBrk="1" hangingPunct="1"/>
            <a:r>
              <a:rPr lang="ja-JP" altLang="en-US" sz="3200" dirty="0"/>
              <a:t>本サービスの特長</a:t>
            </a:r>
          </a:p>
        </p:txBody>
      </p:sp>
      <p:sp>
        <p:nvSpPr>
          <p:cNvPr id="17" name="テキスト ボックス 16">
            <a:extLst>
              <a:ext uri="{FF2B5EF4-FFF2-40B4-BE49-F238E27FC236}">
                <a16:creationId xmlns:a16="http://schemas.microsoft.com/office/drawing/2014/main" id="{90DC9452-30F7-4869-AB0B-60127F2F5EAB}"/>
              </a:ext>
            </a:extLst>
          </p:cNvPr>
          <p:cNvSpPr txBox="1"/>
          <p:nvPr/>
        </p:nvSpPr>
        <p:spPr>
          <a:xfrm>
            <a:off x="692835" y="1115080"/>
            <a:ext cx="7758330" cy="584775"/>
          </a:xfrm>
          <a:prstGeom prst="rect">
            <a:avLst/>
          </a:prstGeom>
          <a:noFill/>
        </p:spPr>
        <p:txBody>
          <a:bodyPr wrap="square" rtlCol="0">
            <a:spAutoFit/>
          </a:bodyPr>
          <a:lstStyle/>
          <a:p>
            <a:pPr algn="l" fontAlgn="auto">
              <a:lnSpc>
                <a:spcPct val="100000"/>
              </a:lnSpc>
              <a:spcBef>
                <a:spcPts val="0"/>
              </a:spcBef>
              <a:spcAft>
                <a:spcPts val="0"/>
              </a:spcAft>
            </a:pPr>
            <a:r>
              <a:rPr lang="ja-JP" altLang="en-US" sz="1600" dirty="0">
                <a:solidFill>
                  <a:srgbClr val="000000"/>
                </a:solidFill>
                <a:latin typeface="Meiryo UI" panose="020B0604030504040204" pitchFamily="50" charset="-128"/>
                <a:ea typeface="Meiryo UI" panose="020B0604030504040204" pitchFamily="50" charset="-128"/>
              </a:rPr>
              <a:t>本サービスは、企業のビジネスの収益拡大と効率化をサポートするために、</a:t>
            </a:r>
            <a:endParaRPr lang="en-US" altLang="ja-JP" sz="1600" dirty="0">
              <a:solidFill>
                <a:srgbClr val="000000"/>
              </a:solidFill>
              <a:latin typeface="Meiryo UI" panose="020B0604030504040204" pitchFamily="50" charset="-128"/>
              <a:ea typeface="Meiryo UI" panose="020B0604030504040204" pitchFamily="50" charset="-128"/>
            </a:endParaRPr>
          </a:p>
          <a:p>
            <a:pPr algn="l" fontAlgn="auto">
              <a:lnSpc>
                <a:spcPct val="100000"/>
              </a:lnSpc>
              <a:spcBef>
                <a:spcPts val="0"/>
              </a:spcBef>
              <a:spcAft>
                <a:spcPts val="0"/>
              </a:spcAft>
            </a:pPr>
            <a:r>
              <a:rPr lang="ja-JP" altLang="en-US" sz="1600" dirty="0">
                <a:solidFill>
                  <a:srgbClr val="000000"/>
                </a:solidFill>
                <a:latin typeface="Meiryo UI" panose="020B0604030504040204" pitchFamily="50" charset="-128"/>
                <a:ea typeface="Meiryo UI" panose="020B0604030504040204" pitchFamily="50" charset="-128"/>
              </a:rPr>
              <a:t>下記の仕組みを採用しています。</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31" name="四角形: 角を丸くする 10">
            <a:extLst>
              <a:ext uri="{FF2B5EF4-FFF2-40B4-BE49-F238E27FC236}">
                <a16:creationId xmlns:a16="http://schemas.microsoft.com/office/drawing/2014/main" id="{12ED5DB0-62A5-4FFC-9852-2DD7DB377C18}"/>
              </a:ext>
            </a:extLst>
          </p:cNvPr>
          <p:cNvSpPr/>
          <p:nvPr/>
        </p:nvSpPr>
        <p:spPr>
          <a:xfrm>
            <a:off x="6227421" y="2007503"/>
            <a:ext cx="2804400" cy="521080"/>
          </a:xfrm>
          <a:prstGeom prst="rect">
            <a:avLst/>
          </a:prstGeom>
          <a:solidFill>
            <a:srgbClr val="C4D3E1"/>
          </a:solidFill>
          <a:ln w="190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lgn="ctr">
              <a:defRPr/>
            </a:pPr>
            <a:r>
              <a:rPr lang="ja-JP" altLang="en-US" sz="1400" b="1" dirty="0">
                <a:solidFill>
                  <a:srgbClr val="000000"/>
                </a:solidFill>
                <a:latin typeface="Meiryo UI" panose="020B0604030504040204" pitchFamily="50" charset="-128"/>
                <a:ea typeface="Meiryo UI" panose="020B0604030504040204" pitchFamily="50" charset="-128"/>
              </a:rPr>
              <a:t>③無料の</a:t>
            </a:r>
            <a:r>
              <a:rPr lang="en-US" altLang="ja-JP" sz="1400" b="1" dirty="0">
                <a:solidFill>
                  <a:srgbClr val="000000"/>
                </a:solidFill>
                <a:latin typeface="Meiryo UI" panose="020B0604030504040204" pitchFamily="50" charset="-128"/>
                <a:ea typeface="Meiryo UI" panose="020B0604030504040204" pitchFamily="50" charset="-128"/>
              </a:rPr>
              <a:t>API</a:t>
            </a:r>
            <a:r>
              <a:rPr lang="ja-JP" altLang="en-US" sz="1400" b="1" dirty="0">
                <a:solidFill>
                  <a:srgbClr val="000000"/>
                </a:solidFill>
                <a:latin typeface="Meiryo UI" panose="020B0604030504040204" pitchFamily="50" charset="-128"/>
                <a:ea typeface="Meiryo UI" panose="020B0604030504040204" pitchFamily="50" charset="-128"/>
              </a:rPr>
              <a:t>提供</a:t>
            </a:r>
            <a:endParaRPr lang="en-US" sz="1400" b="1" kern="0" dirty="0">
              <a:solidFill>
                <a:srgbClr val="000000"/>
              </a:solidFill>
              <a:latin typeface="Meiryo UI" panose="020B0604030504040204" pitchFamily="50" charset="-128"/>
              <a:ea typeface="Meiryo UI" panose="020B0604030504040204" pitchFamily="50" charset="-128"/>
              <a:cs typeface="Arial" charset="0"/>
            </a:endParaRPr>
          </a:p>
        </p:txBody>
      </p:sp>
      <p:sp>
        <p:nvSpPr>
          <p:cNvPr id="32" name="四角形: 角を丸くする 10">
            <a:extLst>
              <a:ext uri="{FF2B5EF4-FFF2-40B4-BE49-F238E27FC236}">
                <a16:creationId xmlns:a16="http://schemas.microsoft.com/office/drawing/2014/main" id="{78F6CA3F-6328-47B7-9E10-1179EB56ADC6}"/>
              </a:ext>
            </a:extLst>
          </p:cNvPr>
          <p:cNvSpPr/>
          <p:nvPr/>
        </p:nvSpPr>
        <p:spPr>
          <a:xfrm>
            <a:off x="57364" y="2007503"/>
            <a:ext cx="2804043" cy="521080"/>
          </a:xfrm>
          <a:prstGeom prst="rect">
            <a:avLst/>
          </a:prstGeom>
          <a:solidFill>
            <a:srgbClr val="C4D3E1"/>
          </a:solidFill>
          <a:ln w="190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lgn="ctr">
              <a:defRPr/>
            </a:pPr>
            <a:r>
              <a:rPr lang="ja-JP" altLang="en-US" sz="1400" b="1" dirty="0">
                <a:solidFill>
                  <a:srgbClr val="000000"/>
                </a:solidFill>
                <a:latin typeface="Meiryo UI" panose="020B0604030504040204" pitchFamily="50" charset="-128"/>
                <a:ea typeface="Meiryo UI" panose="020B0604030504040204" pitchFamily="50" charset="-128"/>
              </a:rPr>
              <a:t>①情報伝達・課金のコントロール</a:t>
            </a:r>
            <a:endParaRPr lang="en-US" sz="1400" b="1" kern="0" dirty="0">
              <a:solidFill>
                <a:srgbClr val="000000"/>
              </a:solidFill>
              <a:latin typeface="Meiryo UI" panose="020B0604030504040204" pitchFamily="50" charset="-128"/>
              <a:ea typeface="Meiryo UI" panose="020B0604030504040204" pitchFamily="50" charset="-128"/>
              <a:cs typeface="Arial" charset="0"/>
            </a:endParaRPr>
          </a:p>
        </p:txBody>
      </p:sp>
      <p:cxnSp>
        <p:nvCxnSpPr>
          <p:cNvPr id="33" name="直線コネクタ 32">
            <a:extLst>
              <a:ext uri="{FF2B5EF4-FFF2-40B4-BE49-F238E27FC236}">
                <a16:creationId xmlns:a16="http://schemas.microsoft.com/office/drawing/2014/main" id="{B1D0E62A-331A-4A64-98AB-78695B4451F6}"/>
              </a:ext>
            </a:extLst>
          </p:cNvPr>
          <p:cNvCxnSpPr>
            <a:cxnSpLocks/>
          </p:cNvCxnSpPr>
          <p:nvPr/>
        </p:nvCxnSpPr>
        <p:spPr>
          <a:xfrm>
            <a:off x="2987824" y="2030622"/>
            <a:ext cx="0" cy="4356000"/>
          </a:xfrm>
          <a:prstGeom prst="line">
            <a:avLst/>
          </a:prstGeom>
          <a:noFill/>
          <a:ln w="34925" cap="rnd" cmpd="sng" algn="ctr">
            <a:solidFill>
              <a:srgbClr val="000000">
                <a:lumMod val="40000"/>
                <a:lumOff val="60000"/>
              </a:srgbClr>
            </a:solidFill>
            <a:prstDash val="solid"/>
            <a:round/>
            <a:tailEnd type="none" w="med" len="sm"/>
          </a:ln>
          <a:effectLst/>
        </p:spPr>
      </p:cxnSp>
      <p:cxnSp>
        <p:nvCxnSpPr>
          <p:cNvPr id="34" name="直線コネクタ 33">
            <a:extLst>
              <a:ext uri="{FF2B5EF4-FFF2-40B4-BE49-F238E27FC236}">
                <a16:creationId xmlns:a16="http://schemas.microsoft.com/office/drawing/2014/main" id="{7D631F82-6FAB-4D6E-B0E1-AC4E8829130D}"/>
              </a:ext>
            </a:extLst>
          </p:cNvPr>
          <p:cNvCxnSpPr>
            <a:cxnSpLocks/>
          </p:cNvCxnSpPr>
          <p:nvPr/>
        </p:nvCxnSpPr>
        <p:spPr>
          <a:xfrm>
            <a:off x="6116441" y="2030622"/>
            <a:ext cx="0" cy="4356000"/>
          </a:xfrm>
          <a:prstGeom prst="line">
            <a:avLst/>
          </a:prstGeom>
          <a:noFill/>
          <a:ln w="34925" cap="rnd" cmpd="sng" algn="ctr">
            <a:solidFill>
              <a:srgbClr val="000000">
                <a:lumMod val="40000"/>
                <a:lumOff val="60000"/>
              </a:srgbClr>
            </a:solidFill>
            <a:prstDash val="solid"/>
            <a:round/>
            <a:tailEnd type="none" w="med" len="sm"/>
          </a:ln>
          <a:effectLst/>
        </p:spPr>
      </p:cxnSp>
      <p:pic>
        <p:nvPicPr>
          <p:cNvPr id="35" name="図 34">
            <a:extLst>
              <a:ext uri="{FF2B5EF4-FFF2-40B4-BE49-F238E27FC236}">
                <a16:creationId xmlns:a16="http://schemas.microsoft.com/office/drawing/2014/main" id="{C045EE61-C46C-49B7-91C1-6F1BE876D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187" y="2697773"/>
            <a:ext cx="488396" cy="488396"/>
          </a:xfrm>
          <a:prstGeom prst="rect">
            <a:avLst/>
          </a:prstGeom>
        </p:spPr>
      </p:pic>
      <p:pic>
        <p:nvPicPr>
          <p:cNvPr id="36" name="図 35">
            <a:extLst>
              <a:ext uri="{FF2B5EF4-FFF2-40B4-BE49-F238E27FC236}">
                <a16:creationId xmlns:a16="http://schemas.microsoft.com/office/drawing/2014/main" id="{ACC75D28-D6D3-4413-BAB6-9F3BB381A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7014" y="2794699"/>
            <a:ext cx="343597" cy="343597"/>
          </a:xfrm>
          <a:prstGeom prst="rect">
            <a:avLst/>
          </a:prstGeom>
        </p:spPr>
      </p:pic>
      <p:pic>
        <p:nvPicPr>
          <p:cNvPr id="37" name="図 36">
            <a:extLst>
              <a:ext uri="{FF2B5EF4-FFF2-40B4-BE49-F238E27FC236}">
                <a16:creationId xmlns:a16="http://schemas.microsoft.com/office/drawing/2014/main" id="{C9B1A962-8171-45F1-B84D-0809E3A474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052" y="2793331"/>
            <a:ext cx="337647" cy="337647"/>
          </a:xfrm>
          <a:prstGeom prst="rect">
            <a:avLst/>
          </a:prstGeom>
        </p:spPr>
      </p:pic>
      <p:cxnSp>
        <p:nvCxnSpPr>
          <p:cNvPr id="38" name="直線コネクタ 37">
            <a:extLst>
              <a:ext uri="{FF2B5EF4-FFF2-40B4-BE49-F238E27FC236}">
                <a16:creationId xmlns:a16="http://schemas.microsoft.com/office/drawing/2014/main" id="{E0E0A07D-EE81-493C-BB56-75773F311DCA}"/>
              </a:ext>
            </a:extLst>
          </p:cNvPr>
          <p:cNvCxnSpPr>
            <a:stCxn id="37" idx="3"/>
            <a:endCxn id="36" idx="1"/>
          </p:cNvCxnSpPr>
          <p:nvPr/>
        </p:nvCxnSpPr>
        <p:spPr bwMode="auto">
          <a:xfrm>
            <a:off x="7618699" y="2962155"/>
            <a:ext cx="138315" cy="4343"/>
          </a:xfrm>
          <a:prstGeom prst="line">
            <a:avLst/>
          </a:prstGeom>
          <a:solidFill>
            <a:srgbClr val="D2F0FA"/>
          </a:solidFill>
          <a:ln w="19050" cap="flat" cmpd="sng" algn="ctr">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正方形/長方形 38">
            <a:extLst>
              <a:ext uri="{FF2B5EF4-FFF2-40B4-BE49-F238E27FC236}">
                <a16:creationId xmlns:a16="http://schemas.microsoft.com/office/drawing/2014/main" id="{33CDB060-0F47-42F1-9599-936DC1450F6F}"/>
              </a:ext>
            </a:extLst>
          </p:cNvPr>
          <p:cNvSpPr/>
          <p:nvPr/>
        </p:nvSpPr>
        <p:spPr bwMode="auto">
          <a:xfrm>
            <a:off x="57364" y="3471075"/>
            <a:ext cx="2804043" cy="2929722"/>
          </a:xfrm>
          <a:prstGeom prst="rect">
            <a:avLst/>
          </a:prstGeom>
          <a:solidFill>
            <a:srgbClr val="FFFFFF"/>
          </a:solidFill>
          <a:ln w="9525" cap="flat" cmpd="sng" algn="ctr">
            <a:solidFill>
              <a:srgbClr val="808080">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2000" tIns="108000" rIns="72000" bIns="36000" numCol="1" rtlCol="0" anchor="t" anchorCtr="0" compatLnSpc="1">
            <a:prstTxWarp prst="textNoShape">
              <a:avLst/>
            </a:prstTxWarp>
          </a:bodyPr>
          <a:lstStyle/>
          <a:p>
            <a:pPr marL="285750" indent="-285750">
              <a:buFont typeface="Wingdings" panose="05000000000000000000" pitchFamily="2" charset="2"/>
              <a:buChar char="ü"/>
              <a:defRPr/>
            </a:pPr>
            <a:r>
              <a:rPr kumimoji="0" lang="ja-JP" altLang="en-US" sz="1300" kern="0" dirty="0">
                <a:solidFill>
                  <a:srgbClr val="000000"/>
                </a:solidFill>
                <a:latin typeface="Meiryo UI" panose="020B0604030504040204" pitchFamily="50" charset="-128"/>
                <a:ea typeface="Meiryo UI" panose="020B0604030504040204" pitchFamily="50" charset="-128"/>
              </a:rPr>
              <a:t>テナント間の情報伝達をコントロールするために</a:t>
            </a:r>
            <a:r>
              <a:rPr kumimoji="0" lang="ja-JP" altLang="en-US" sz="1300" kern="0" dirty="0">
                <a:solidFill>
                  <a:srgbClr val="FA4515"/>
                </a:solidFill>
                <a:latin typeface="Meiryo UI" panose="020B0604030504040204" pitchFamily="50" charset="-128"/>
                <a:ea typeface="Meiryo UI" panose="020B0604030504040204" pitchFamily="50" charset="-128"/>
              </a:rPr>
              <a:t>「サービスインスタンス（</a:t>
            </a:r>
            <a:r>
              <a:rPr kumimoji="0" lang="en-US" altLang="ja-JP" sz="1300" kern="0" dirty="0">
                <a:solidFill>
                  <a:srgbClr val="FA4515"/>
                </a:solidFill>
                <a:latin typeface="Meiryo UI" panose="020B0604030504040204" pitchFamily="50" charset="-128"/>
                <a:ea typeface="Meiryo UI" panose="020B0604030504040204" pitchFamily="50" charset="-128"/>
              </a:rPr>
              <a:t>SI</a:t>
            </a:r>
            <a:r>
              <a:rPr kumimoji="0" lang="ja-JP" altLang="en-US" sz="1300" kern="0" dirty="0">
                <a:solidFill>
                  <a:srgbClr val="FA4515"/>
                </a:solidFill>
                <a:latin typeface="Meiryo UI" panose="020B0604030504040204" pitchFamily="50" charset="-128"/>
                <a:ea typeface="Meiryo UI" panose="020B0604030504040204" pitchFamily="50" charset="-128"/>
              </a:rPr>
              <a:t>）」</a:t>
            </a:r>
            <a:r>
              <a:rPr kumimoji="0" lang="ja-JP" altLang="en-US" sz="1300" kern="0" dirty="0">
                <a:solidFill>
                  <a:srgbClr val="000000"/>
                </a:solidFill>
                <a:latin typeface="Meiryo UI" panose="020B0604030504040204" pitchFamily="50" charset="-128"/>
                <a:ea typeface="Meiryo UI" panose="020B0604030504040204" pitchFamily="50" charset="-128"/>
              </a:rPr>
              <a:t>という仕組みを用いています。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defRPr/>
            </a:pPr>
            <a:r>
              <a:rPr kumimoji="0" lang="en-US" altLang="ja-JP" sz="1300" kern="0" dirty="0">
                <a:solidFill>
                  <a:srgbClr val="000000"/>
                </a:solidFill>
                <a:latin typeface="Meiryo UI" panose="020B0604030504040204" pitchFamily="50" charset="-128"/>
                <a:ea typeface="Meiryo UI" panose="020B0604030504040204" pitchFamily="50" charset="-128"/>
              </a:rPr>
              <a:t>SI</a:t>
            </a:r>
            <a:r>
              <a:rPr kumimoji="0" lang="ja-JP" altLang="en-US" sz="1300" kern="0" dirty="0">
                <a:solidFill>
                  <a:srgbClr val="000000"/>
                </a:solidFill>
                <a:latin typeface="Meiryo UI" panose="020B0604030504040204" pitchFamily="50" charset="-128"/>
                <a:ea typeface="Meiryo UI" panose="020B0604030504040204" pitchFamily="50" charset="-128"/>
              </a:rPr>
              <a:t>によって</a:t>
            </a:r>
            <a:r>
              <a:rPr kumimoji="0" lang="ja-JP" altLang="en-US" sz="1300" kern="0" dirty="0">
                <a:solidFill>
                  <a:srgbClr val="FA4515"/>
                </a:solidFill>
                <a:latin typeface="Meiryo UI" panose="020B0604030504040204" pitchFamily="50" charset="-128"/>
                <a:ea typeface="Meiryo UI" panose="020B0604030504040204" pitchFamily="50" charset="-128"/>
              </a:rPr>
              <a:t>注文に必要な情報をテナント間で連携</a:t>
            </a:r>
            <a:r>
              <a:rPr kumimoji="0" lang="ja-JP" altLang="en-US" sz="1300" kern="0" dirty="0">
                <a:solidFill>
                  <a:srgbClr val="000000"/>
                </a:solidFill>
                <a:latin typeface="Meiryo UI" panose="020B0604030504040204" pitchFamily="50" charset="-128"/>
                <a:ea typeface="Meiryo UI" panose="020B0604030504040204" pitchFamily="50" charset="-128"/>
              </a:rPr>
              <a:t>できるため、これまでメールや申込書で取り交わしていた手続きを代替し、即時連携できます。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defRPr/>
            </a:pPr>
            <a:r>
              <a:rPr kumimoji="0" lang="ja-JP" altLang="en-US" sz="1300" kern="0" dirty="0">
                <a:solidFill>
                  <a:srgbClr val="000000"/>
                </a:solidFill>
                <a:latin typeface="Meiryo UI" panose="020B0604030504040204" pitchFamily="50" charset="-128"/>
                <a:ea typeface="Meiryo UI" panose="020B0604030504040204" pitchFamily="50" charset="-128"/>
              </a:rPr>
              <a:t>契約情報が</a:t>
            </a:r>
            <a:r>
              <a:rPr kumimoji="0" lang="en-US" altLang="ja-JP" sz="1300" kern="0" dirty="0">
                <a:solidFill>
                  <a:srgbClr val="000000"/>
                </a:solidFill>
                <a:latin typeface="Meiryo UI" panose="020B0604030504040204" pitchFamily="50" charset="-128"/>
                <a:ea typeface="Meiryo UI" panose="020B0604030504040204" pitchFamily="50" charset="-128"/>
              </a:rPr>
              <a:t>Fulfillment</a:t>
            </a:r>
            <a:r>
              <a:rPr kumimoji="0" lang="ja-JP" altLang="en-US" sz="1300" kern="0" dirty="0">
                <a:solidFill>
                  <a:srgbClr val="000000"/>
                </a:solidFill>
                <a:latin typeface="Meiryo UI" panose="020B0604030504040204" pitchFamily="50" charset="-128"/>
                <a:ea typeface="Meiryo UI" panose="020B0604030504040204" pitchFamily="50" charset="-128"/>
              </a:rPr>
              <a:t>の各テナントで可視化され、設定に基づき</a:t>
            </a:r>
            <a:r>
              <a:rPr kumimoji="0" lang="ja-JP" altLang="en-US" sz="1300" kern="0" dirty="0">
                <a:solidFill>
                  <a:srgbClr val="FA4515"/>
                </a:solidFill>
                <a:latin typeface="Meiryo UI" panose="020B0604030504040204" pitchFamily="50" charset="-128"/>
                <a:ea typeface="Meiryo UI" panose="020B0604030504040204" pitchFamily="50" charset="-128"/>
              </a:rPr>
              <a:t>請求内容が自動計算</a:t>
            </a:r>
            <a:r>
              <a:rPr kumimoji="0" lang="ja-JP" altLang="en-US" sz="1300" kern="0" dirty="0">
                <a:solidFill>
                  <a:srgbClr val="000000"/>
                </a:solidFill>
                <a:latin typeface="Meiryo UI" panose="020B0604030504040204" pitchFamily="50" charset="-128"/>
                <a:ea typeface="Meiryo UI" panose="020B0604030504040204" pitchFamily="50" charset="-128"/>
              </a:rPr>
              <a:t>されます。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F88F5843-E480-4020-B7AE-8EAFAE503932}"/>
              </a:ext>
            </a:extLst>
          </p:cNvPr>
          <p:cNvSpPr/>
          <p:nvPr/>
        </p:nvSpPr>
        <p:spPr bwMode="auto">
          <a:xfrm>
            <a:off x="3169800" y="3470412"/>
            <a:ext cx="2804400" cy="2925075"/>
          </a:xfrm>
          <a:prstGeom prst="rect">
            <a:avLst/>
          </a:prstGeom>
          <a:solidFill>
            <a:srgbClr val="FFFFFF"/>
          </a:solidFill>
          <a:ln w="9525" cap="flat" cmpd="sng" algn="ctr">
            <a:solidFill>
              <a:srgbClr val="808080">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2000" tIns="108000" rIns="72000" bIns="36000" numCol="1" rtlCol="0" anchor="t" anchorCtr="0" compatLnSpc="1">
            <a:prstTxWarp prst="textNoShape">
              <a:avLst/>
            </a:prstTxWarp>
          </a:bodyPr>
          <a:lstStyle/>
          <a:p>
            <a:pPr marL="285750" indent="-285750">
              <a:buFont typeface="Wingdings" panose="05000000000000000000" pitchFamily="2" charset="2"/>
              <a:buChar char="ü"/>
              <a:defRPr/>
            </a:pPr>
            <a:r>
              <a:rPr kumimoji="0" lang="ja-JP" altLang="en-US" sz="1300" kern="0" dirty="0">
                <a:solidFill>
                  <a:srgbClr val="000000"/>
                </a:solidFill>
                <a:latin typeface="Meiryo UI" panose="020B0604030504040204" pitchFamily="50" charset="-128"/>
                <a:ea typeface="Meiryo UI" panose="020B0604030504040204" pitchFamily="50" charset="-128"/>
              </a:rPr>
              <a:t>販売に必要な機能が</a:t>
            </a:r>
            <a:r>
              <a:rPr kumimoji="0" lang="en-US" altLang="ja-JP" sz="1300" kern="0" dirty="0">
                <a:solidFill>
                  <a:srgbClr val="000000"/>
                </a:solidFill>
                <a:latin typeface="Meiryo UI" panose="020B0604030504040204" pitchFamily="50" charset="-128"/>
                <a:ea typeface="Meiryo UI" panose="020B0604030504040204" pitchFamily="50" charset="-128"/>
              </a:rPr>
              <a:t>PKG</a:t>
            </a:r>
            <a:r>
              <a:rPr kumimoji="0" lang="ja-JP" altLang="en-US" sz="1300" kern="0" dirty="0">
                <a:solidFill>
                  <a:srgbClr val="000000"/>
                </a:solidFill>
                <a:latin typeface="Meiryo UI" panose="020B0604030504040204" pitchFamily="50" charset="-128"/>
                <a:ea typeface="Meiryo UI" panose="020B0604030504040204" pitchFamily="50" charset="-128"/>
              </a:rPr>
              <a:t>として用意されているため、</a:t>
            </a:r>
            <a:r>
              <a:rPr kumimoji="0" lang="ja-JP" altLang="en-US" sz="1300" kern="0" dirty="0">
                <a:solidFill>
                  <a:srgbClr val="FA4515"/>
                </a:solidFill>
                <a:latin typeface="Meiryo UI" panose="020B0604030504040204" pitchFamily="50" charset="-128"/>
                <a:ea typeface="Meiryo UI" panose="020B0604030504040204" pitchFamily="50" charset="-128"/>
              </a:rPr>
              <a:t>短期間で利用開始</a:t>
            </a:r>
            <a:r>
              <a:rPr kumimoji="0" lang="ja-JP" altLang="en-US" sz="1300" kern="0" dirty="0">
                <a:solidFill>
                  <a:srgbClr val="000000"/>
                </a:solidFill>
                <a:latin typeface="Meiryo UI" panose="020B0604030504040204" pitchFamily="50" charset="-128"/>
                <a:ea typeface="Meiryo UI" panose="020B0604030504040204" pitchFamily="50" charset="-128"/>
              </a:rPr>
              <a:t>できます。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defRPr/>
            </a:pPr>
            <a:r>
              <a:rPr kumimoji="0" lang="ja-JP" altLang="en-US" sz="1300" kern="0" dirty="0">
                <a:solidFill>
                  <a:srgbClr val="000000"/>
                </a:solidFill>
                <a:latin typeface="Meiryo UI" panose="020B0604030504040204" pitchFamily="50" charset="-128"/>
                <a:ea typeface="Meiryo UI" panose="020B0604030504040204" pitchFamily="50" charset="-128"/>
              </a:rPr>
              <a:t>ご要望に合わせて画面項目や帳票をカスタマイズすることで、お客様業務の運用の効率化や正確性向上をサポートします。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defRPr/>
            </a:pPr>
            <a:r>
              <a:rPr kumimoji="0" lang="en-US" altLang="ja-JP" sz="1300" kern="0" dirty="0">
                <a:solidFill>
                  <a:srgbClr val="000000"/>
                </a:solidFill>
                <a:latin typeface="Meiryo UI" panose="020B0604030504040204" pitchFamily="50" charset="-128"/>
                <a:ea typeface="Meiryo UI" panose="020B0604030504040204" pitchFamily="50" charset="-128"/>
              </a:rPr>
              <a:t>BI</a:t>
            </a:r>
            <a:r>
              <a:rPr kumimoji="0" lang="ja-JP" altLang="en-US" sz="1300" kern="0" dirty="0">
                <a:solidFill>
                  <a:srgbClr val="000000"/>
                </a:solidFill>
                <a:latin typeface="Meiryo UI" panose="020B0604030504040204" pitchFamily="50" charset="-128"/>
                <a:ea typeface="Meiryo UI" panose="020B0604030504040204" pitchFamily="50" charset="-128"/>
              </a:rPr>
              <a:t>ツールが用意されているため、企業独自で必要なデータを設定・抽出することができます。</a:t>
            </a:r>
          </a:p>
        </p:txBody>
      </p:sp>
      <p:sp>
        <p:nvSpPr>
          <p:cNvPr id="41" name="正方形/長方形 40">
            <a:extLst>
              <a:ext uri="{FF2B5EF4-FFF2-40B4-BE49-F238E27FC236}">
                <a16:creationId xmlns:a16="http://schemas.microsoft.com/office/drawing/2014/main" id="{C8A7847E-662E-45C7-8B08-77A59343411C}"/>
              </a:ext>
            </a:extLst>
          </p:cNvPr>
          <p:cNvSpPr/>
          <p:nvPr/>
        </p:nvSpPr>
        <p:spPr bwMode="auto">
          <a:xfrm>
            <a:off x="6227421" y="3488267"/>
            <a:ext cx="2804400" cy="2907220"/>
          </a:xfrm>
          <a:prstGeom prst="rect">
            <a:avLst/>
          </a:prstGeom>
          <a:solidFill>
            <a:srgbClr val="FFFFFF"/>
          </a:solidFill>
          <a:ln w="9525" cap="flat" cmpd="sng" algn="ctr">
            <a:solidFill>
              <a:srgbClr val="808080">
                <a:lumMod val="7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2000" tIns="108000" rIns="72000" bIns="36000" numCol="1" rtlCol="0" anchor="t" anchorCtr="0" compatLnSpc="1">
            <a:prstTxWarp prst="textNoShape">
              <a:avLst/>
            </a:prstTxWarp>
          </a:bodyPr>
          <a:lstStyle/>
          <a:p>
            <a:pPr marL="285750" indent="-285750">
              <a:buFont typeface="Wingdings" panose="05000000000000000000" pitchFamily="2" charset="2"/>
              <a:buChar char="ü"/>
              <a:defRPr/>
            </a:pPr>
            <a:r>
              <a:rPr kumimoji="0" lang="en-US" altLang="ja-JP" sz="1300" kern="0" dirty="0">
                <a:solidFill>
                  <a:srgbClr val="000000"/>
                </a:solidFill>
                <a:latin typeface="Meiryo UI" panose="020B0604030504040204" pitchFamily="50" charset="-128"/>
                <a:ea typeface="Meiryo UI" panose="020B0604030504040204" pitchFamily="50" charset="-128"/>
              </a:rPr>
              <a:t>API</a:t>
            </a:r>
            <a:r>
              <a:rPr kumimoji="0" lang="ja-JP" altLang="en-US" sz="1300" kern="0" dirty="0">
                <a:solidFill>
                  <a:srgbClr val="000000"/>
                </a:solidFill>
                <a:latin typeface="Meiryo UI" panose="020B0604030504040204" pitchFamily="50" charset="-128"/>
                <a:ea typeface="Meiryo UI" panose="020B0604030504040204" pitchFamily="50" charset="-128"/>
              </a:rPr>
              <a:t>を詳細に用意しているため、</a:t>
            </a:r>
            <a:r>
              <a:rPr kumimoji="0" lang="ja-JP" altLang="en-US" sz="1300" kern="0" dirty="0">
                <a:solidFill>
                  <a:srgbClr val="FA4515"/>
                </a:solidFill>
                <a:latin typeface="Meiryo UI" panose="020B0604030504040204" pitchFamily="50" charset="-128"/>
                <a:ea typeface="Meiryo UI" panose="020B0604030504040204" pitchFamily="50" charset="-128"/>
              </a:rPr>
              <a:t>既存システムと低コスト・短期間で連携</a:t>
            </a:r>
            <a:r>
              <a:rPr kumimoji="0" lang="ja-JP" altLang="en-US" sz="1300" kern="0" dirty="0">
                <a:solidFill>
                  <a:srgbClr val="000000"/>
                </a:solidFill>
                <a:latin typeface="Meiryo UI" panose="020B0604030504040204" pitchFamily="50" charset="-128"/>
                <a:ea typeface="Meiryo UI" panose="020B0604030504040204" pitchFamily="50" charset="-128"/>
              </a:rPr>
              <a:t>できます。</a:t>
            </a:r>
            <a:endParaRPr kumimoji="0" lang="en-US" altLang="ja-JP" sz="1300" kern="0" dirty="0">
              <a:solidFill>
                <a:srgbClr val="000000"/>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defRPr/>
            </a:pPr>
            <a:r>
              <a:rPr kumimoji="0" lang="ja-JP" altLang="en-US" sz="1300" kern="0" dirty="0">
                <a:solidFill>
                  <a:srgbClr val="000000"/>
                </a:solidFill>
                <a:latin typeface="Meiryo UI" panose="020B0604030504040204" pitchFamily="50" charset="-128"/>
                <a:ea typeface="Meiryo UI" panose="020B0604030504040204" pitchFamily="50" charset="-128"/>
              </a:rPr>
              <a:t>連携先システムが複数ある場合や連携頻度が高い場合でも</a:t>
            </a:r>
            <a:r>
              <a:rPr kumimoji="0" lang="en-US" altLang="ja-JP" sz="1300" kern="0" dirty="0">
                <a:solidFill>
                  <a:srgbClr val="000000"/>
                </a:solidFill>
                <a:latin typeface="Meiryo UI" panose="020B0604030504040204" pitchFamily="50" charset="-128"/>
                <a:ea typeface="Meiryo UI" panose="020B0604030504040204" pitchFamily="50" charset="-128"/>
              </a:rPr>
              <a:t>API</a:t>
            </a:r>
            <a:r>
              <a:rPr kumimoji="0" lang="ja-JP" altLang="en-US" sz="1300" kern="0" dirty="0">
                <a:solidFill>
                  <a:srgbClr val="000000"/>
                </a:solidFill>
                <a:latin typeface="Meiryo UI" panose="020B0604030504040204" pitchFamily="50" charset="-128"/>
                <a:ea typeface="Meiryo UI" panose="020B0604030504040204" pitchFamily="50" charset="-128"/>
              </a:rPr>
              <a:t>の利用料金は発生しないため、コスト低減が可能です。</a:t>
            </a:r>
            <a:endParaRPr kumimoji="0" lang="en-US" altLang="ja-JP" sz="1300" kern="0" dirty="0">
              <a:solidFill>
                <a:srgbClr val="000000"/>
              </a:solidFill>
              <a:latin typeface="Meiryo UI" panose="020B0604030504040204" pitchFamily="50" charset="-128"/>
              <a:ea typeface="Meiryo UI" panose="020B0604030504040204" pitchFamily="50" charset="-128"/>
            </a:endParaRPr>
          </a:p>
        </p:txBody>
      </p:sp>
      <p:sp>
        <p:nvSpPr>
          <p:cNvPr id="42" name="四角形: 角を丸くする 10">
            <a:extLst>
              <a:ext uri="{FF2B5EF4-FFF2-40B4-BE49-F238E27FC236}">
                <a16:creationId xmlns:a16="http://schemas.microsoft.com/office/drawing/2014/main" id="{F31779FC-D868-423F-AA41-0C2683D1A9BA}"/>
              </a:ext>
            </a:extLst>
          </p:cNvPr>
          <p:cNvSpPr/>
          <p:nvPr/>
        </p:nvSpPr>
        <p:spPr>
          <a:xfrm>
            <a:off x="3169800" y="2007503"/>
            <a:ext cx="2804400" cy="521080"/>
          </a:xfrm>
          <a:prstGeom prst="rect">
            <a:avLst/>
          </a:prstGeom>
          <a:solidFill>
            <a:srgbClr val="C4D3E1"/>
          </a:solidFill>
          <a:ln w="190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137160" tIns="91440" rIns="137160" bIns="91440" numCol="1" spcCol="0" rtlCol="0" fromWordArt="0" anchor="ctr" anchorCtr="0" forceAA="0" compatLnSpc="1">
            <a:prstTxWarp prst="textNoShape">
              <a:avLst/>
            </a:prstTxWarp>
            <a:noAutofit/>
          </a:bodyPr>
          <a:lstStyle/>
          <a:p>
            <a:pPr algn="ctr">
              <a:defRPr/>
            </a:pPr>
            <a:r>
              <a:rPr lang="ja-JP" altLang="en-US" sz="1400" b="1" dirty="0">
                <a:solidFill>
                  <a:srgbClr val="000000"/>
                </a:solidFill>
                <a:latin typeface="Meiryo UI" panose="020B0604030504040204" pitchFamily="50" charset="-128"/>
                <a:ea typeface="Meiryo UI" panose="020B0604030504040204" pitchFamily="50" charset="-128"/>
              </a:rPr>
              <a:t>②柔軟なカスタマイズ対応</a:t>
            </a:r>
            <a:endParaRPr lang="en-US" sz="1400" b="1" kern="0" dirty="0">
              <a:solidFill>
                <a:srgbClr val="000000"/>
              </a:solidFill>
              <a:latin typeface="Meiryo UI" panose="020B0604030504040204" pitchFamily="50" charset="-128"/>
              <a:ea typeface="Meiryo UI" panose="020B0604030504040204" pitchFamily="50" charset="-128"/>
              <a:cs typeface="Arial" charset="0"/>
            </a:endParaRPr>
          </a:p>
        </p:txBody>
      </p:sp>
      <p:pic>
        <p:nvPicPr>
          <p:cNvPr id="43" name="図 42">
            <a:extLst>
              <a:ext uri="{FF2B5EF4-FFF2-40B4-BE49-F238E27FC236}">
                <a16:creationId xmlns:a16="http://schemas.microsoft.com/office/drawing/2014/main" id="{C467A64E-9DA6-45E4-8AA1-368E3A4F1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1318" y="2695475"/>
            <a:ext cx="501364" cy="501364"/>
          </a:xfrm>
          <a:prstGeom prst="rect">
            <a:avLst/>
          </a:prstGeom>
        </p:spPr>
      </p:pic>
    </p:spTree>
    <p:extLst>
      <p:ext uri="{BB962C8B-B14F-4D97-AF65-F5344CB8AC3E}">
        <p14:creationId xmlns:p14="http://schemas.microsoft.com/office/powerpoint/2010/main" val="3425278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42</a:t>
            </a:fld>
            <a:endParaRPr lang="en-US" altLang="ja-JP" sz="923"/>
          </a:p>
        </p:txBody>
      </p:sp>
      <p:sp>
        <p:nvSpPr>
          <p:cNvPr id="9219" name="Rectangle 332"/>
          <p:cNvSpPr>
            <a:spLocks noGrp="1" noChangeArrowheads="1"/>
          </p:cNvSpPr>
          <p:nvPr>
            <p:ph type="title"/>
          </p:nvPr>
        </p:nvSpPr>
        <p:spPr/>
        <p:txBody>
          <a:bodyPr anchor="t">
            <a:normAutofit/>
          </a:bodyPr>
          <a:lstStyle/>
          <a:p>
            <a:pPr eaLnBrk="1" hangingPunct="1"/>
            <a:r>
              <a:rPr lang="ja-JP" altLang="en-US" sz="3200" dirty="0"/>
              <a:t>他サービスとの比較</a:t>
            </a:r>
          </a:p>
        </p:txBody>
      </p:sp>
      <p:sp>
        <p:nvSpPr>
          <p:cNvPr id="18" name="テキスト ボックス 17">
            <a:extLst>
              <a:ext uri="{FF2B5EF4-FFF2-40B4-BE49-F238E27FC236}">
                <a16:creationId xmlns:a16="http://schemas.microsoft.com/office/drawing/2014/main" id="{BAFF4C89-D3C7-40C0-B313-215358390DF8}"/>
              </a:ext>
            </a:extLst>
          </p:cNvPr>
          <p:cNvSpPr txBox="1"/>
          <p:nvPr/>
        </p:nvSpPr>
        <p:spPr>
          <a:xfrm>
            <a:off x="692835" y="1115080"/>
            <a:ext cx="7758330" cy="338554"/>
          </a:xfrm>
          <a:prstGeom prst="rect">
            <a:avLst/>
          </a:prstGeom>
          <a:noFill/>
        </p:spPr>
        <p:txBody>
          <a:bodyPr wrap="square" rtlCol="0">
            <a:spAutoFit/>
          </a:bodyPr>
          <a:lstStyle/>
          <a:p>
            <a:pPr algn="l" fontAlgn="auto">
              <a:lnSpc>
                <a:spcPct val="100000"/>
              </a:lnSpc>
              <a:spcBef>
                <a:spcPts val="0"/>
              </a:spcBef>
              <a:spcAft>
                <a:spcPts val="0"/>
              </a:spcAft>
            </a:pP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クラウド型フルフィルメントサービスと類似サービスについて、比較結果は下記の通りです。</a:t>
            </a:r>
            <a:endParaRPr lang="en-US" altLang="ja-JP" sz="1600" dirty="0">
              <a:solidFill>
                <a:srgbClr val="000000"/>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59988D29-E803-4CD6-AF71-20620094759D}"/>
              </a:ext>
            </a:extLst>
          </p:cNvPr>
          <p:cNvGraphicFramePr>
            <a:graphicFrameLocks noGrp="1"/>
          </p:cNvGraphicFramePr>
          <p:nvPr>
            <p:extLst>
              <p:ext uri="{D42A27DB-BD31-4B8C-83A1-F6EECF244321}">
                <p14:modId xmlns:p14="http://schemas.microsoft.com/office/powerpoint/2010/main" val="2208723958"/>
              </p:ext>
            </p:extLst>
          </p:nvPr>
        </p:nvGraphicFramePr>
        <p:xfrm>
          <a:off x="138364" y="1715080"/>
          <a:ext cx="8867272" cy="4686594"/>
        </p:xfrm>
        <a:graphic>
          <a:graphicData uri="http://schemas.openxmlformats.org/drawingml/2006/table">
            <a:tbl>
              <a:tblPr firstRow="1" bandRow="1"/>
              <a:tblGrid>
                <a:gridCol w="666581">
                  <a:extLst>
                    <a:ext uri="{9D8B030D-6E8A-4147-A177-3AD203B41FA5}">
                      <a16:colId xmlns:a16="http://schemas.microsoft.com/office/drawing/2014/main" val="3247948799"/>
                    </a:ext>
                  </a:extLst>
                </a:gridCol>
                <a:gridCol w="311055">
                  <a:extLst>
                    <a:ext uri="{9D8B030D-6E8A-4147-A177-3AD203B41FA5}">
                      <a16:colId xmlns:a16="http://schemas.microsoft.com/office/drawing/2014/main" val="2463305898"/>
                    </a:ext>
                  </a:extLst>
                </a:gridCol>
                <a:gridCol w="977636">
                  <a:extLst>
                    <a:ext uri="{9D8B030D-6E8A-4147-A177-3AD203B41FA5}">
                      <a16:colId xmlns:a16="http://schemas.microsoft.com/office/drawing/2014/main" val="1389771877"/>
                    </a:ext>
                  </a:extLst>
                </a:gridCol>
                <a:gridCol w="1728000">
                  <a:extLst>
                    <a:ext uri="{9D8B030D-6E8A-4147-A177-3AD203B41FA5}">
                      <a16:colId xmlns:a16="http://schemas.microsoft.com/office/drawing/2014/main" val="2645633975"/>
                    </a:ext>
                  </a:extLst>
                </a:gridCol>
                <a:gridCol w="1728000">
                  <a:extLst>
                    <a:ext uri="{9D8B030D-6E8A-4147-A177-3AD203B41FA5}">
                      <a16:colId xmlns:a16="http://schemas.microsoft.com/office/drawing/2014/main" val="1967018367"/>
                    </a:ext>
                  </a:extLst>
                </a:gridCol>
                <a:gridCol w="1728000">
                  <a:extLst>
                    <a:ext uri="{9D8B030D-6E8A-4147-A177-3AD203B41FA5}">
                      <a16:colId xmlns:a16="http://schemas.microsoft.com/office/drawing/2014/main" val="1134932891"/>
                    </a:ext>
                  </a:extLst>
                </a:gridCol>
                <a:gridCol w="1728000">
                  <a:extLst>
                    <a:ext uri="{9D8B030D-6E8A-4147-A177-3AD203B41FA5}">
                      <a16:colId xmlns:a16="http://schemas.microsoft.com/office/drawing/2014/main" val="1821469882"/>
                    </a:ext>
                  </a:extLst>
                </a:gridCol>
              </a:tblGrid>
              <a:tr h="361201">
                <a:tc gridSpan="3">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比較項目</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kumimoji="1" lang="ja-JP" altLang="en-US"/>
                    </a:p>
                  </a:txBody>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sz="1050" b="0" i="0" u="none" strike="noStrike" dirty="0">
                          <a:solidFill>
                            <a:schemeClr val="bg1"/>
                          </a:solidFill>
                          <a:effectLst/>
                          <a:latin typeface="Meiryo UI" panose="020B0604030504040204" pitchFamily="50" charset="-128"/>
                          <a:ea typeface="Meiryo UI" panose="020B0604030504040204" pitchFamily="50" charset="-128"/>
                        </a:rPr>
                        <a:t>Fulfillment</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altLang="ja-JP" sz="1050" b="0" i="0" u="none" strike="noStrike" dirty="0">
                          <a:solidFill>
                            <a:schemeClr val="bg1"/>
                          </a:solidFill>
                          <a:effectLst/>
                          <a:latin typeface="Meiryo UI" panose="020B0604030504040204" pitchFamily="50" charset="-128"/>
                          <a:ea typeface="Meiryo UI" panose="020B0604030504040204" pitchFamily="50" charset="-128"/>
                        </a:rPr>
                        <a:t>B</a:t>
                      </a:r>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社</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sz="1050" b="0" i="0" u="none" strike="noStrike" dirty="0">
                          <a:solidFill>
                            <a:schemeClr val="bg1"/>
                          </a:solidFill>
                          <a:effectLst/>
                          <a:latin typeface="Meiryo UI" panose="020B0604030504040204" pitchFamily="50" charset="-128"/>
                          <a:ea typeface="Meiryo UI" panose="020B0604030504040204" pitchFamily="50" charset="-128"/>
                        </a:rPr>
                        <a:t>Z</a:t>
                      </a:r>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社</a:t>
                      </a:r>
                      <a:endParaRPr lang="en-US" sz="1050" b="0"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altLang="ja-JP" sz="1050" b="0" i="0" u="none" strike="noStrike" dirty="0">
                          <a:solidFill>
                            <a:schemeClr val="bg1"/>
                          </a:solidFill>
                          <a:effectLst/>
                          <a:latin typeface="Meiryo UI" panose="020B0604030504040204" pitchFamily="50" charset="-128"/>
                          <a:ea typeface="Meiryo UI" panose="020B0604030504040204" pitchFamily="50" charset="-128"/>
                        </a:rPr>
                        <a:t>S</a:t>
                      </a:r>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社</a:t>
                      </a:r>
                      <a:endParaRPr lang="en-US" altLang="ja-JP" sz="1050" b="0"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extLst>
                  <a:ext uri="{0D108BD9-81ED-4DB2-BD59-A6C34878D82A}">
                    <a16:rowId xmlns:a16="http://schemas.microsoft.com/office/drawing/2014/main" val="558802553"/>
                  </a:ext>
                </a:extLst>
              </a:tr>
              <a:tr h="468528">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en-US" altLang="ja-JP" sz="1050" b="0" i="0" u="none" strike="noStrike" dirty="0">
                          <a:solidFill>
                            <a:schemeClr val="bg1"/>
                          </a:solidFill>
                          <a:effectLst/>
                          <a:latin typeface="Meiryo UI" panose="020B0604030504040204" pitchFamily="50" charset="-128"/>
                          <a:ea typeface="Meiryo UI" panose="020B0604030504040204" pitchFamily="50" charset="-128"/>
                        </a:rPr>
                        <a:t>PKG</a:t>
                      </a:r>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概要</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fontAlgn="t"/>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Infonova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と</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FlexibleEntry</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を組み合わせ日本向けにカスタマイズ提供</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日本で開発・販売。代理店あり。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米国で開発・販売。</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l" fontAlgn="t"/>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SFA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の通信、生命保険向けの追加モジュール。</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255286"/>
                  </a:ext>
                </a:extLst>
              </a:tr>
              <a:tr h="319077">
                <a:tc rowSpan="6">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機能</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顧客管理</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SFA</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側を想定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8943261"/>
                  </a:ext>
                </a:extLst>
              </a:tr>
              <a:tr h="319077">
                <a:tc vMerge="1">
                  <a:txBody>
                    <a:bodyPr/>
                    <a:lstStyle/>
                    <a:p>
                      <a:endParaRPr kumimoji="1" lang="ja-JP" altLang="en-US"/>
                    </a:p>
                  </a:txBody>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販売パートナー管理</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各社独立した環境を提供</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オプション機能</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在庫システムと連携</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9333707"/>
                  </a:ext>
                </a:extLst>
              </a:tr>
              <a:tr h="319077">
                <a:tc v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カタログ管理</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8446179"/>
                  </a:ext>
                </a:extLst>
              </a:tr>
              <a:tr h="263219">
                <a:tc v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注文</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SFA</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側を想定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4417312"/>
                  </a:ext>
                </a:extLst>
              </a:tr>
              <a:tr h="319077">
                <a:tc v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料金、請求</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請求は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SmartBilling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連携</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オプション機能</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別サービスと連携利用</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3169028"/>
                  </a:ext>
                </a:extLst>
              </a:tr>
              <a:tr h="263219">
                <a:tc v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グローバル対応</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7669806"/>
                  </a:ext>
                </a:extLst>
              </a:tr>
              <a:tr h="319077">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カスタマイズ対応</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PKG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標準が基本</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基本は既存モジュールで対応</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5995565"/>
                  </a:ext>
                </a:extLst>
              </a:tr>
              <a:tr h="319077">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他システム連携</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API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TMF</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準拠</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API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は有償</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1016793"/>
                  </a:ext>
                </a:extLst>
              </a:tr>
              <a:tr h="263219">
                <a:tc rowSpan="3" gridSpan="2">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コスト</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rowSpan="3"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l" fontAlgn="t"/>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初期費</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¥1,100,000 </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¥1,500,000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zh-CN" altLang="en-US" sz="900" b="0" i="0" u="none" strike="noStrike" dirty="0">
                          <a:solidFill>
                            <a:schemeClr val="tx1"/>
                          </a:solidFill>
                          <a:effectLst/>
                          <a:latin typeface="Meiryo UI" panose="020B0604030504040204" pitchFamily="50" charset="-128"/>
                          <a:ea typeface="Meiryo UI" panose="020B0604030504040204" pitchFamily="50" charset="-128"/>
                        </a:rPr>
                        <a:t>数百万～数千万</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要件次第</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5018948"/>
                  </a:ext>
                </a:extLst>
              </a:tr>
              <a:tr h="263219">
                <a:tc gridSpan="2" vMerge="1">
                  <a:txBody>
                    <a:bodyPr/>
                    <a:lstStyle/>
                    <a:p>
                      <a:pPr algn="ctr"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vMerge="1">
                  <a:txBody>
                    <a:bodyPr/>
                    <a:lstStyle/>
                    <a:p>
                      <a:endParaRPr kumimoji="1" lang="ja-JP" altLang="en-US"/>
                    </a:p>
                  </a:txBody>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l" fontAlgn="t"/>
                      <a:r>
                        <a:rPr lang="zh-TW" altLang="en-US" sz="1000" b="0" i="0" u="none" strike="noStrike" dirty="0">
                          <a:solidFill>
                            <a:schemeClr val="bg1"/>
                          </a:solidFill>
                          <a:effectLst/>
                          <a:latin typeface="Meiryo UI" panose="020B0604030504040204" pitchFamily="50" charset="-128"/>
                          <a:ea typeface="Meiryo UI" panose="020B0604030504040204" pitchFamily="50" charset="-128"/>
                        </a:rPr>
                        <a:t>月額（固定）</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数万～百万</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¥150,000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数十万</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不明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6010048"/>
                  </a:ext>
                </a:extLst>
              </a:tr>
              <a:tr h="263219">
                <a:tc gridSpan="2" vMerge="1">
                  <a:txBody>
                    <a:bodyPr/>
                    <a:lstStyle/>
                    <a:p>
                      <a:pPr algn="ctr" fontAlgn="t"/>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vMerge="1">
                  <a:txBody>
                    <a:bodyPr/>
                    <a:lstStyle/>
                    <a:p>
                      <a:endParaRPr kumimoji="1" lang="ja-JP" altLang="en-US"/>
                    </a:p>
                  </a:txBody>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l" fontAlgn="t"/>
                      <a:r>
                        <a:rPr lang="zh-TW" altLang="en-US" sz="1000" b="0" i="0" u="none" strike="noStrike" dirty="0">
                          <a:solidFill>
                            <a:schemeClr val="bg1"/>
                          </a:solidFill>
                          <a:effectLst/>
                          <a:latin typeface="Meiryo UI" panose="020B0604030504040204" pitchFamily="50" charset="-128"/>
                          <a:ea typeface="Meiryo UI" panose="020B0604030504040204" pitchFamily="50" charset="-128"/>
                        </a:rPr>
                        <a:t>月額（従量）</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契約数単価</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請求金額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algn="ctr" fontAlgn="t"/>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請求金額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40335" rtl="0" eaLnBrk="1" latinLnBrk="0" hangingPunct="1">
                        <a:defRPr kumimoji="1" sz="1662" kern="1200">
                          <a:solidFill>
                            <a:schemeClr val="tx1"/>
                          </a:solidFill>
                          <a:latin typeface="メイリオ"/>
                          <a:ea typeface="メイリオ"/>
                        </a:defRPr>
                      </a:lvl1pPr>
                      <a:lvl2pPr marL="420169" algn="l" defTabSz="840335" rtl="0" eaLnBrk="1" latinLnBrk="0" hangingPunct="1">
                        <a:defRPr kumimoji="1" sz="1662" kern="1200">
                          <a:solidFill>
                            <a:schemeClr val="tx1"/>
                          </a:solidFill>
                          <a:latin typeface="メイリオ"/>
                          <a:ea typeface="メイリオ"/>
                        </a:defRPr>
                      </a:lvl2pPr>
                      <a:lvl3pPr marL="840335" algn="l" defTabSz="840335" rtl="0" eaLnBrk="1" latinLnBrk="0" hangingPunct="1">
                        <a:defRPr kumimoji="1" sz="1662" kern="1200">
                          <a:solidFill>
                            <a:schemeClr val="tx1"/>
                          </a:solidFill>
                          <a:latin typeface="メイリオ"/>
                          <a:ea typeface="メイリオ"/>
                        </a:defRPr>
                      </a:lvl3pPr>
                      <a:lvl4pPr marL="1260508" algn="l" defTabSz="840335" rtl="0" eaLnBrk="1" latinLnBrk="0" hangingPunct="1">
                        <a:defRPr kumimoji="1" sz="1662" kern="1200">
                          <a:solidFill>
                            <a:schemeClr val="tx1"/>
                          </a:solidFill>
                          <a:latin typeface="メイリオ"/>
                          <a:ea typeface="メイリオ"/>
                        </a:defRPr>
                      </a:lvl4pPr>
                      <a:lvl5pPr marL="1680675" algn="l" defTabSz="840335" rtl="0" eaLnBrk="1" latinLnBrk="0" hangingPunct="1">
                        <a:defRPr kumimoji="1" sz="1662" kern="1200">
                          <a:solidFill>
                            <a:schemeClr val="tx1"/>
                          </a:solidFill>
                          <a:latin typeface="メイリオ"/>
                          <a:ea typeface="メイリオ"/>
                        </a:defRPr>
                      </a:lvl5pPr>
                      <a:lvl6pPr marL="2100841" algn="l" defTabSz="840335" rtl="0" eaLnBrk="1" latinLnBrk="0" hangingPunct="1">
                        <a:defRPr kumimoji="1" sz="1662" kern="1200">
                          <a:solidFill>
                            <a:schemeClr val="tx1"/>
                          </a:solidFill>
                          <a:latin typeface="メイリオ"/>
                          <a:ea typeface="メイリオ"/>
                        </a:defRPr>
                      </a:lvl6pPr>
                      <a:lvl7pPr marL="2521007" algn="l" defTabSz="840335" rtl="0" eaLnBrk="1" latinLnBrk="0" hangingPunct="1">
                        <a:defRPr kumimoji="1" sz="1662" kern="1200">
                          <a:solidFill>
                            <a:schemeClr val="tx1"/>
                          </a:solidFill>
                          <a:latin typeface="メイリオ"/>
                          <a:ea typeface="メイリオ"/>
                        </a:defRPr>
                      </a:lvl7pPr>
                      <a:lvl8pPr marL="2941173" algn="l" defTabSz="840335" rtl="0" eaLnBrk="1" latinLnBrk="0" hangingPunct="1">
                        <a:defRPr kumimoji="1" sz="1662" kern="1200">
                          <a:solidFill>
                            <a:schemeClr val="tx1"/>
                          </a:solidFill>
                          <a:latin typeface="メイリオ"/>
                          <a:ea typeface="メイリオ"/>
                        </a:defRPr>
                      </a:lvl8pPr>
                      <a:lvl9pPr marL="3361339" algn="l" defTabSz="840335" rtl="0" eaLnBrk="1" latinLnBrk="0" hangingPunct="1">
                        <a:defRPr kumimoji="1" sz="1662" kern="1200">
                          <a:solidFill>
                            <a:schemeClr val="tx1"/>
                          </a:solidFill>
                          <a:latin typeface="メイリオ"/>
                          <a:ea typeface="メイリオ"/>
                        </a:defRPr>
                      </a:lvl9pPr>
                    </a:lstStyle>
                    <a:p>
                      <a:pPr marL="0" marR="0" lvl="0" indent="0" algn="ctr" defTabSz="914418" rtl="0" eaLnBrk="1" fontAlgn="t"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不明（ライセンス毎</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万円～か）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631479"/>
                  </a:ext>
                </a:extLst>
              </a:tr>
              <a:tr h="319077">
                <a:tc gridSpan="3">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1050" b="0" i="0" u="none" strike="noStrike" dirty="0">
                          <a:solidFill>
                            <a:schemeClr val="bg1"/>
                          </a:solidFill>
                          <a:effectLst/>
                          <a:latin typeface="Meiryo UI" panose="020B0604030504040204" pitchFamily="50" charset="-128"/>
                          <a:ea typeface="Meiryo UI" panose="020B0604030504040204" pitchFamily="50" charset="-128"/>
                        </a:rPr>
                        <a:t>業界実績</a:t>
                      </a:r>
                    </a:p>
                  </a:txBody>
                  <a:tcPr marL="72000" marR="72000" marT="36000" marB="36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E7086"/>
                    </a:solidFill>
                  </a:tcPr>
                </a:tc>
                <a:tc hMerge="1">
                  <a:txBody>
                    <a:bodyPr/>
                    <a:lstStyle/>
                    <a:p>
                      <a:pPr algn="ctr" fontAlgn="t"/>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1F497D">
                        <a:lumMod val="20000"/>
                        <a:lumOff val="8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通信、メディア</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デジタル、製造、メディア</a:t>
                      </a: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fontAlgn="t"/>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通信、インフラ、メディア</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ＭＳ Ｐゴシック"/>
                          <a:ea typeface="ＭＳ Ｐゴシック"/>
                        </a:defRPr>
                      </a:lvl1pPr>
                      <a:lvl2pPr marL="457200" algn="l" defTabSz="914400" rtl="0" eaLnBrk="1" latinLnBrk="0" hangingPunct="1">
                        <a:defRPr kumimoji="1" sz="1800" kern="1200">
                          <a:solidFill>
                            <a:schemeClr val="tx1"/>
                          </a:solidFill>
                          <a:latin typeface="ＭＳ Ｐゴシック"/>
                          <a:ea typeface="ＭＳ Ｐゴシック"/>
                        </a:defRPr>
                      </a:lvl2pPr>
                      <a:lvl3pPr marL="914400" algn="l" defTabSz="914400" rtl="0" eaLnBrk="1" latinLnBrk="0" hangingPunct="1">
                        <a:defRPr kumimoji="1" sz="1800" kern="1200">
                          <a:solidFill>
                            <a:schemeClr val="tx1"/>
                          </a:solidFill>
                          <a:latin typeface="ＭＳ Ｐゴシック"/>
                          <a:ea typeface="ＭＳ Ｐゴシック"/>
                        </a:defRPr>
                      </a:lvl3pPr>
                      <a:lvl4pPr marL="1371600" algn="l" defTabSz="914400" rtl="0" eaLnBrk="1" latinLnBrk="0" hangingPunct="1">
                        <a:defRPr kumimoji="1" sz="1800" kern="1200">
                          <a:solidFill>
                            <a:schemeClr val="tx1"/>
                          </a:solidFill>
                          <a:latin typeface="ＭＳ Ｐゴシック"/>
                          <a:ea typeface="ＭＳ Ｐゴシック"/>
                        </a:defRPr>
                      </a:lvl4pPr>
                      <a:lvl5pPr marL="1828800" algn="l" defTabSz="914400" rtl="0" eaLnBrk="1" latinLnBrk="0" hangingPunct="1">
                        <a:defRPr kumimoji="1" sz="1800" kern="1200">
                          <a:solidFill>
                            <a:schemeClr val="tx1"/>
                          </a:solidFill>
                          <a:latin typeface="ＭＳ Ｐゴシック"/>
                          <a:ea typeface="ＭＳ Ｐゴシック"/>
                        </a:defRPr>
                      </a:lvl5pPr>
                      <a:lvl6pPr marL="2286000" algn="l" defTabSz="914400" rtl="0" eaLnBrk="1" latinLnBrk="0" hangingPunct="1">
                        <a:defRPr kumimoji="1" sz="1800" kern="1200">
                          <a:solidFill>
                            <a:schemeClr val="tx1"/>
                          </a:solidFill>
                          <a:latin typeface="ＭＳ Ｐゴシック"/>
                          <a:ea typeface="ＭＳ Ｐゴシック"/>
                        </a:defRPr>
                      </a:lvl6pPr>
                      <a:lvl7pPr marL="2743200" algn="l" defTabSz="914400" rtl="0" eaLnBrk="1" latinLnBrk="0" hangingPunct="1">
                        <a:defRPr kumimoji="1" sz="1800" kern="1200">
                          <a:solidFill>
                            <a:schemeClr val="tx1"/>
                          </a:solidFill>
                          <a:latin typeface="ＭＳ Ｐゴシック"/>
                          <a:ea typeface="ＭＳ Ｐゴシック"/>
                        </a:defRPr>
                      </a:lvl7pPr>
                      <a:lvl8pPr marL="3200400" algn="l" defTabSz="914400" rtl="0" eaLnBrk="1" latinLnBrk="0" hangingPunct="1">
                        <a:defRPr kumimoji="1" sz="1800" kern="1200">
                          <a:solidFill>
                            <a:schemeClr val="tx1"/>
                          </a:solidFill>
                          <a:latin typeface="ＭＳ Ｐゴシック"/>
                          <a:ea typeface="ＭＳ Ｐゴシック"/>
                        </a:defRPr>
                      </a:lvl8pPr>
                      <a:lvl9pPr marL="3657600" algn="l" defTabSz="914400" rtl="0" eaLnBrk="1" latinLnBrk="0" hangingPunct="1">
                        <a:defRPr kumimoji="1" sz="1800" kern="1200">
                          <a:solidFill>
                            <a:schemeClr val="tx1"/>
                          </a:solidFill>
                          <a:latin typeface="ＭＳ Ｐゴシック"/>
                          <a:ea typeface="ＭＳ Ｐゴシック"/>
                        </a:defRPr>
                      </a:lvl9pPr>
                    </a:lstStyle>
                    <a:p>
                      <a:pPr algn="ctr"/>
                      <a:r>
                        <a:rPr lang="ja-JP" altLang="en-US" sz="900" dirty="0">
                          <a:solidFill>
                            <a:schemeClr val="tx1"/>
                          </a:solidFill>
                          <a:latin typeface="Meiryo UI" panose="020B0604030504040204" pitchFamily="50" charset="-128"/>
                          <a:ea typeface="Meiryo UI" panose="020B0604030504040204" pitchFamily="50" charset="-128"/>
                        </a:rPr>
                        <a:t>通信、生命保険</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（海外は電気ガス）</a:t>
                      </a:r>
                    </a:p>
                  </a:txBody>
                  <a:tcPr marL="72000" marR="72000" marT="36000" marB="3600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4579114"/>
                  </a:ext>
                </a:extLst>
              </a:tr>
            </a:tbl>
          </a:graphicData>
        </a:graphic>
      </p:graphicFrame>
      <p:sp>
        <p:nvSpPr>
          <p:cNvPr id="20" name="正方形/長方形 19">
            <a:extLst>
              <a:ext uri="{FF2B5EF4-FFF2-40B4-BE49-F238E27FC236}">
                <a16:creationId xmlns:a16="http://schemas.microsoft.com/office/drawing/2014/main" id="{84F64A74-598D-43A5-B8CF-0AF0DFD0F0B8}"/>
              </a:ext>
            </a:extLst>
          </p:cNvPr>
          <p:cNvSpPr/>
          <p:nvPr/>
        </p:nvSpPr>
        <p:spPr>
          <a:xfrm>
            <a:off x="138364" y="6481431"/>
            <a:ext cx="4788490" cy="230832"/>
          </a:xfrm>
          <a:prstGeom prst="rect">
            <a:avLst/>
          </a:prstGeom>
        </p:spPr>
        <p:txBody>
          <a:bodyPr wrap="none">
            <a:spAutoFit/>
          </a:bodyPr>
          <a:lstStyle/>
          <a:p>
            <a:pPr algn="l" fontAlgn="auto">
              <a:lnSpc>
                <a:spcPct val="100000"/>
              </a:lnSpc>
              <a:spcBef>
                <a:spcPts val="0"/>
              </a:spcBef>
              <a:spcAft>
                <a:spcPts val="0"/>
              </a:spcAft>
              <a:defRPr/>
            </a:pP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凡例</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○：提供対象／△：一部提供対象／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：提供対象外　</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サービス単体での提供観点</a:t>
            </a:r>
          </a:p>
        </p:txBody>
      </p:sp>
    </p:spTree>
    <p:extLst>
      <p:ext uri="{BB962C8B-B14F-4D97-AF65-F5344CB8AC3E}">
        <p14:creationId xmlns:p14="http://schemas.microsoft.com/office/powerpoint/2010/main" val="419950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4294967295"/>
          </p:nvPr>
        </p:nvSpPr>
        <p:spPr>
          <a:noFill/>
        </p:spPr>
        <p:txBody>
          <a:bodyPr/>
          <a:lstStyle>
            <a:lvl1pPr algn="l" eaLnBrk="0" hangingPunct="0">
              <a:buFont typeface="Wingdings" pitchFamily="2" charset="2"/>
              <a:defRPr sz="1477">
                <a:solidFill>
                  <a:schemeClr val="tx1"/>
                </a:solidFill>
                <a:latin typeface="Meiryo UI" pitchFamily="50" charset="-128"/>
                <a:ea typeface="Meiryo UI" pitchFamily="50" charset="-128"/>
                <a:cs typeface="Meiryo UI" pitchFamily="50" charset="-128"/>
              </a:defRPr>
            </a:lvl1pPr>
            <a:lvl2pPr marL="685817" indent="-263776" algn="l" eaLnBrk="0" hangingPunct="0">
              <a:buClr>
                <a:srgbClr val="009D96"/>
              </a:buClr>
              <a:buFont typeface="Wingdings" pitchFamily="2" charset="2"/>
              <a:buChar char="n"/>
              <a:defRPr sz="1292">
                <a:solidFill>
                  <a:schemeClr val="tx1"/>
                </a:solidFill>
                <a:latin typeface="Meiryo UI" pitchFamily="50" charset="-128"/>
                <a:ea typeface="Meiryo UI" pitchFamily="50" charset="-128"/>
                <a:cs typeface="Meiryo UI" pitchFamily="50" charset="-128"/>
              </a:defRPr>
            </a:lvl2pPr>
            <a:lvl3pPr marL="1055103" indent="-211021" algn="l" eaLnBrk="0" hangingPunct="0">
              <a:buClr>
                <a:srgbClr val="868686"/>
              </a:buClr>
              <a:buSzPct val="90000"/>
              <a:buFont typeface="Wingdings" pitchFamily="2" charset="2"/>
              <a:buChar char="n"/>
              <a:defRPr kumimoji="1" sz="1292">
                <a:solidFill>
                  <a:schemeClr val="tx1"/>
                </a:solidFill>
                <a:latin typeface="Meiryo UI" pitchFamily="50" charset="-128"/>
                <a:ea typeface="Meiryo UI" pitchFamily="50" charset="-128"/>
                <a:cs typeface="Meiryo UI" pitchFamily="50" charset="-128"/>
              </a:defRPr>
            </a:lvl3pPr>
            <a:lvl4pPr marL="1477145" indent="-211021" algn="l" eaLnBrk="0" hangingPunct="0">
              <a:buClr>
                <a:srgbClr val="009D96"/>
              </a:buClr>
              <a:buFont typeface="Wingdings" pitchFamily="2" charset="2"/>
              <a:buChar char="l"/>
              <a:defRPr sz="1108">
                <a:solidFill>
                  <a:schemeClr val="tx1"/>
                </a:solidFill>
                <a:latin typeface="Meiryo UI" pitchFamily="50" charset="-128"/>
                <a:ea typeface="Meiryo UI" pitchFamily="50" charset="-128"/>
                <a:cs typeface="Meiryo UI" pitchFamily="50" charset="-128"/>
              </a:defRPr>
            </a:lvl4pPr>
            <a:lvl5pPr marL="1899186" indent="-211021" algn="l" eaLnBrk="0" hangingPunct="0">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5pPr>
            <a:lvl6pPr marL="2321227"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6pPr>
            <a:lvl7pPr marL="2743269"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7pPr>
            <a:lvl8pPr marL="3165310"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8pPr>
            <a:lvl9pPr marL="3587351" indent="-211021" eaLnBrk="0" fontAlgn="base" hangingPunct="0">
              <a:lnSpc>
                <a:spcPct val="110000"/>
              </a:lnSpc>
              <a:spcBef>
                <a:spcPct val="30000"/>
              </a:spcBef>
              <a:spcAft>
                <a:spcPct val="0"/>
              </a:spcAft>
              <a:buClr>
                <a:srgbClr val="868686"/>
              </a:buClr>
              <a:buSzPct val="90000"/>
              <a:buFont typeface="Wingdings" pitchFamily="2" charset="2"/>
              <a:buChar char="l"/>
              <a:defRPr kumimoji="1" sz="1108">
                <a:solidFill>
                  <a:schemeClr val="tx1"/>
                </a:solidFill>
                <a:latin typeface="Meiryo UI" pitchFamily="50" charset="-128"/>
                <a:ea typeface="Meiryo UI" pitchFamily="50" charset="-128"/>
                <a:cs typeface="Meiryo UI" pitchFamily="50" charset="-128"/>
              </a:defRPr>
            </a:lvl9pPr>
          </a:lstStyle>
          <a:p>
            <a:pPr algn="r" eaLnBrk="1" hangingPunct="1">
              <a:buFontTx/>
              <a:buNone/>
            </a:pPr>
            <a:fld id="{047F47BA-0938-4B63-9709-6DFE71BBCD6A}" type="slidenum">
              <a:rPr lang="en-US" altLang="ja-JP" sz="923"/>
              <a:pPr algn="r" eaLnBrk="1" hangingPunct="1">
                <a:buFontTx/>
                <a:buNone/>
              </a:pPr>
              <a:t>43</a:t>
            </a:fld>
            <a:endParaRPr lang="en-US" altLang="ja-JP" sz="923"/>
          </a:p>
        </p:txBody>
      </p:sp>
      <p:sp>
        <p:nvSpPr>
          <p:cNvPr id="9219" name="Rectangle 332"/>
          <p:cNvSpPr>
            <a:spLocks noGrp="1" noChangeArrowheads="1"/>
          </p:cNvSpPr>
          <p:nvPr>
            <p:ph type="title"/>
          </p:nvPr>
        </p:nvSpPr>
        <p:spPr/>
        <p:txBody>
          <a:bodyPr anchor="t">
            <a:normAutofit/>
          </a:bodyPr>
          <a:lstStyle/>
          <a:p>
            <a:pPr eaLnBrk="1" hangingPunct="1"/>
            <a:r>
              <a:rPr lang="ja-JP" altLang="en-US" sz="3200" dirty="0"/>
              <a:t>本サービスの販売ターゲット</a:t>
            </a:r>
          </a:p>
        </p:txBody>
      </p:sp>
      <p:sp>
        <p:nvSpPr>
          <p:cNvPr id="18" name="テキスト ボックス 17">
            <a:extLst>
              <a:ext uri="{FF2B5EF4-FFF2-40B4-BE49-F238E27FC236}">
                <a16:creationId xmlns:a16="http://schemas.microsoft.com/office/drawing/2014/main" id="{BAFF4C89-D3C7-40C0-B313-215358390DF8}"/>
              </a:ext>
            </a:extLst>
          </p:cNvPr>
          <p:cNvSpPr txBox="1"/>
          <p:nvPr/>
        </p:nvSpPr>
        <p:spPr>
          <a:xfrm>
            <a:off x="692835" y="1115080"/>
            <a:ext cx="7758330" cy="338554"/>
          </a:xfrm>
          <a:prstGeom prst="rect">
            <a:avLst/>
          </a:prstGeom>
          <a:noFill/>
        </p:spPr>
        <p:txBody>
          <a:bodyPr wrap="square" rtlCol="0">
            <a:spAutoFit/>
          </a:bodyPr>
          <a:lstStyle/>
          <a:p>
            <a:pPr algn="l" fontAlgn="auto">
              <a:lnSpc>
                <a:spcPct val="100000"/>
              </a:lnSpc>
              <a:spcBef>
                <a:spcPts val="0"/>
              </a:spcBef>
              <a:spcAft>
                <a:spcPts val="0"/>
              </a:spcAft>
            </a:pP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クラウド型フルフィルメントサービスの販売ターゲットとして、下記を想定しています。</a:t>
            </a:r>
            <a:endParaRPr lang="en-US" altLang="ja-JP" sz="1600" dirty="0">
              <a:solidFill>
                <a:srgbClr val="000000"/>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38657240-B260-467B-8E79-83EDEFD30BC9}"/>
              </a:ext>
            </a:extLst>
          </p:cNvPr>
          <p:cNvGraphicFramePr>
            <a:graphicFrameLocks noGrp="1"/>
          </p:cNvGraphicFramePr>
          <p:nvPr>
            <p:extLst>
              <p:ext uri="{D42A27DB-BD31-4B8C-83A1-F6EECF244321}">
                <p14:modId xmlns:p14="http://schemas.microsoft.com/office/powerpoint/2010/main" val="459757545"/>
              </p:ext>
            </p:extLst>
          </p:nvPr>
        </p:nvGraphicFramePr>
        <p:xfrm>
          <a:off x="225931" y="1772770"/>
          <a:ext cx="8692138" cy="3744520"/>
        </p:xfrm>
        <a:graphic>
          <a:graphicData uri="http://schemas.openxmlformats.org/drawingml/2006/table">
            <a:tbl>
              <a:tblPr firstRow="1" bandRow="1"/>
              <a:tblGrid>
                <a:gridCol w="1440200">
                  <a:extLst>
                    <a:ext uri="{9D8B030D-6E8A-4147-A177-3AD203B41FA5}">
                      <a16:colId xmlns:a16="http://schemas.microsoft.com/office/drawing/2014/main" val="1399255410"/>
                    </a:ext>
                  </a:extLst>
                </a:gridCol>
                <a:gridCol w="2427402">
                  <a:extLst>
                    <a:ext uri="{9D8B030D-6E8A-4147-A177-3AD203B41FA5}">
                      <a16:colId xmlns:a16="http://schemas.microsoft.com/office/drawing/2014/main" val="190289322"/>
                    </a:ext>
                  </a:extLst>
                </a:gridCol>
                <a:gridCol w="4824536">
                  <a:extLst>
                    <a:ext uri="{9D8B030D-6E8A-4147-A177-3AD203B41FA5}">
                      <a16:colId xmlns:a16="http://schemas.microsoft.com/office/drawing/2014/main" val="3291656166"/>
                    </a:ext>
                  </a:extLst>
                </a:gridCol>
              </a:tblGrid>
              <a:tr h="536579">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bg1"/>
                          </a:solidFill>
                        </a:rPr>
                        <a:t>分類</a:t>
                      </a:r>
                      <a:endParaRPr kumimoji="1" lang="ja-JP" altLang="en-US" sz="1400" b="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E708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bg1"/>
                          </a:solidFill>
                        </a:rPr>
                        <a:t>ターゲット</a:t>
                      </a:r>
                      <a:endParaRPr kumimoji="1" lang="ja-JP" altLang="en-US" sz="1400" b="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E708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bg1"/>
                          </a:solidFill>
                        </a:rPr>
                        <a:t>補足</a:t>
                      </a:r>
                      <a:endParaRPr kumimoji="1" lang="ja-JP" altLang="en-US" sz="1400" b="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E7086"/>
                    </a:solidFill>
                  </a:tcPr>
                </a:tc>
                <a:extLst>
                  <a:ext uri="{0D108BD9-81ED-4DB2-BD59-A6C34878D82A}">
                    <a16:rowId xmlns:a16="http://schemas.microsoft.com/office/drawing/2014/main" val="1348675405"/>
                  </a:ext>
                </a:extLst>
              </a:tr>
              <a:tr h="1047641">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bg1"/>
                          </a:solidFill>
                        </a:rPr>
                        <a:t>業態</a:t>
                      </a:r>
                      <a:endParaRPr kumimoji="1" lang="ja-JP" altLang="en-US" sz="1400" b="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E708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t>定期契約の商品の販売</a:t>
                      </a:r>
                      <a:endParaRPr kumimoji="1" lang="ja-JP" altLang="en-US" sz="14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285750" indent="-285750">
                        <a:buFont typeface="Arial" panose="020B0604020202020204" pitchFamily="34" charset="0"/>
                        <a:buChar char="•"/>
                      </a:pPr>
                      <a:r>
                        <a:rPr kumimoji="1" lang="ja-JP" altLang="en-US" sz="1400" dirty="0"/>
                        <a:t>システムやメディア、</a:t>
                      </a:r>
                      <a:r>
                        <a:rPr kumimoji="1" lang="en-US" altLang="ja-JP" sz="1400" dirty="0"/>
                        <a:t>IoT</a:t>
                      </a:r>
                      <a:r>
                        <a:rPr kumimoji="1" lang="ja-JP" altLang="en-US" sz="1400" dirty="0"/>
                        <a:t>機器、自動車等</a:t>
                      </a:r>
                      <a:endParaRPr kumimoji="1" lang="en-US" altLang="ja-JP" sz="1400" dirty="0"/>
                    </a:p>
                    <a:p>
                      <a:pPr marL="285750" indent="-285750">
                        <a:buFont typeface="Arial" panose="020B0604020202020204" pitchFamily="34" charset="0"/>
                        <a:buChar char="•"/>
                      </a:pPr>
                      <a:r>
                        <a:rPr kumimoji="1" lang="ja-JP" altLang="en-US" sz="1400" b="0" dirty="0"/>
                        <a:t>顧客ビジネスの変革期での活用が好機</a:t>
                      </a:r>
                      <a:br>
                        <a:rPr kumimoji="1" lang="en-US" altLang="ja-JP" sz="1400" b="0" dirty="0"/>
                      </a:br>
                      <a:r>
                        <a:rPr kumimoji="1" lang="ja-JP" altLang="en-US" sz="1400" b="0" dirty="0"/>
                        <a:t>例：一括購入型→サブスク提供</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58744731"/>
                  </a:ext>
                </a:extLst>
              </a:tr>
              <a:tr h="1008140">
                <a:tc rowSpan="2">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solidFill>
                            <a:schemeClr val="bg1"/>
                          </a:solidFill>
                        </a:rPr>
                        <a:t>企業規模</a:t>
                      </a:r>
                      <a:endParaRPr kumimoji="1" lang="ja-JP" altLang="en-US" sz="1400" b="0"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E708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t>中小企業、スタートアップ</a:t>
                      </a:r>
                      <a:endParaRPr kumimoji="1" lang="ja-JP" altLang="en-US" sz="14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ノンカスタマイズで速やかに提供できる</a:t>
                      </a:r>
                      <a:endParaRPr kumimoji="1" lang="en-US" altLang="ja-JP" sz="1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38555190"/>
                  </a:ext>
                </a:extLst>
              </a:tr>
              <a:tr h="1152160">
                <a:tc vMerge="1">
                  <a:txBody>
                    <a:bodyPr/>
                    <a:lstStyle/>
                    <a:p>
                      <a:endParaRPr kumimoji="1" lang="ja-JP" altLang="en-US" sz="1400" b="0" dirty="0">
                        <a:solidFill>
                          <a:schemeClr val="bg1"/>
                        </a:solidFill>
                      </a:endParaRPr>
                    </a:p>
                  </a:txBody>
                  <a:tcPr>
                    <a:solidFill>
                      <a:srgbClr val="5E7086"/>
                    </a:solid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r>
                        <a:rPr kumimoji="1" lang="ja-JP" altLang="en-US" sz="1400" dirty="0"/>
                        <a:t>大企業</a:t>
                      </a:r>
                      <a:endParaRPr kumimoji="1" lang="ja-JP" altLang="en-US" sz="14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Meiryo UI"/>
                          <a:ea typeface="Meiryo UI"/>
                        </a:defRPr>
                      </a:lvl1pPr>
                      <a:lvl2pPr marL="457200" algn="l" defTabSz="914400" rtl="0" eaLnBrk="1" latinLnBrk="0" hangingPunct="1">
                        <a:defRPr kumimoji="1" sz="1800" kern="1200">
                          <a:solidFill>
                            <a:schemeClr val="tx1"/>
                          </a:solidFill>
                          <a:latin typeface="Meiryo UI"/>
                          <a:ea typeface="Meiryo UI"/>
                        </a:defRPr>
                      </a:lvl2pPr>
                      <a:lvl3pPr marL="914400" algn="l" defTabSz="914400" rtl="0" eaLnBrk="1" latinLnBrk="0" hangingPunct="1">
                        <a:defRPr kumimoji="1" sz="1800" kern="1200">
                          <a:solidFill>
                            <a:schemeClr val="tx1"/>
                          </a:solidFill>
                          <a:latin typeface="Meiryo UI"/>
                          <a:ea typeface="Meiryo UI"/>
                        </a:defRPr>
                      </a:lvl3pPr>
                      <a:lvl4pPr marL="1371600" algn="l" defTabSz="914400" rtl="0" eaLnBrk="1" latinLnBrk="0" hangingPunct="1">
                        <a:defRPr kumimoji="1" sz="1800" kern="1200">
                          <a:solidFill>
                            <a:schemeClr val="tx1"/>
                          </a:solidFill>
                          <a:latin typeface="Meiryo UI"/>
                          <a:ea typeface="Meiryo UI"/>
                        </a:defRPr>
                      </a:lvl4pPr>
                      <a:lvl5pPr marL="1828800" algn="l" defTabSz="914400" rtl="0" eaLnBrk="1" latinLnBrk="0" hangingPunct="1">
                        <a:defRPr kumimoji="1" sz="1800" kern="1200">
                          <a:solidFill>
                            <a:schemeClr val="tx1"/>
                          </a:solidFill>
                          <a:latin typeface="Meiryo UI"/>
                          <a:ea typeface="Meiryo UI"/>
                        </a:defRPr>
                      </a:lvl5pPr>
                      <a:lvl6pPr marL="2286000" algn="l" defTabSz="914400" rtl="0" eaLnBrk="1" latinLnBrk="0" hangingPunct="1">
                        <a:defRPr kumimoji="1" sz="1800" kern="1200">
                          <a:solidFill>
                            <a:schemeClr val="tx1"/>
                          </a:solidFill>
                          <a:latin typeface="Meiryo UI"/>
                          <a:ea typeface="Meiryo UI"/>
                        </a:defRPr>
                      </a:lvl6pPr>
                      <a:lvl7pPr marL="2743200" algn="l" defTabSz="914400" rtl="0" eaLnBrk="1" latinLnBrk="0" hangingPunct="1">
                        <a:defRPr kumimoji="1" sz="1800" kern="1200">
                          <a:solidFill>
                            <a:schemeClr val="tx1"/>
                          </a:solidFill>
                          <a:latin typeface="Meiryo UI"/>
                          <a:ea typeface="Meiryo UI"/>
                        </a:defRPr>
                      </a:lvl7pPr>
                      <a:lvl8pPr marL="3200400" algn="l" defTabSz="914400" rtl="0" eaLnBrk="1" latinLnBrk="0" hangingPunct="1">
                        <a:defRPr kumimoji="1" sz="1800" kern="1200">
                          <a:solidFill>
                            <a:schemeClr val="tx1"/>
                          </a:solidFill>
                          <a:latin typeface="Meiryo UI"/>
                          <a:ea typeface="Meiryo UI"/>
                        </a:defRPr>
                      </a:lvl8pPr>
                      <a:lvl9pPr marL="3657600" algn="l" defTabSz="914400" rtl="0" eaLnBrk="1" latinLnBrk="0" hangingPunct="1">
                        <a:defRPr kumimoji="1" sz="1800" kern="1200">
                          <a:solidFill>
                            <a:schemeClr val="tx1"/>
                          </a:solidFill>
                          <a:latin typeface="Meiryo UI"/>
                          <a:ea typeface="Meiryo UI"/>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大企業の場合、既に自社構築しているケースが多く、導入時はカスタマイズが必要（</a:t>
                      </a:r>
                      <a:r>
                        <a:rPr kumimoji="1" lang="en-US" altLang="ja-JP" sz="1400" dirty="0"/>
                        <a:t>NTT</a:t>
                      </a:r>
                      <a:r>
                        <a:rPr kumimoji="1" lang="ja-JP" altLang="en-US" sz="1400" dirty="0"/>
                        <a:t>の事業会社が例）</a:t>
                      </a:r>
                      <a:endParaRPr kumimoji="1" lang="en-US" altLang="ja-JP"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dirty="0"/>
                        <a:t>プロト商品を簡易に販売開始したい場合に適合度が高い</a:t>
                      </a:r>
                      <a:endParaRPr kumimoji="1" lang="en-US" altLang="ja-JP" sz="14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90774662"/>
                  </a:ext>
                </a:extLst>
              </a:tr>
            </a:tbl>
          </a:graphicData>
        </a:graphic>
      </p:graphicFrame>
    </p:spTree>
    <p:extLst>
      <p:ext uri="{BB962C8B-B14F-4D97-AF65-F5344CB8AC3E}">
        <p14:creationId xmlns:p14="http://schemas.microsoft.com/office/powerpoint/2010/main" val="59691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2" y="165706"/>
            <a:ext cx="731080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defRPr/>
            </a:pPr>
            <a:r>
              <a:rPr lang="ja-JP" altLang="en-US" sz="2215" dirty="0"/>
              <a:t>利用するメリット</a:t>
            </a:r>
            <a:endParaRPr lang="en-US" altLang="ja-JP" sz="2215" dirty="0"/>
          </a:p>
          <a:p>
            <a:pPr defTabSz="629937">
              <a:defRPr/>
            </a:pPr>
            <a:endParaRPr lang="en-US" altLang="ja-JP" sz="2215" dirty="0">
              <a:solidFill>
                <a:srgbClr val="000000"/>
              </a:solidFill>
            </a:endParaRPr>
          </a:p>
        </p:txBody>
      </p:sp>
      <p:sp>
        <p:nvSpPr>
          <p:cNvPr id="35" name="Content Placeholder 2"/>
          <p:cNvSpPr txBox="1">
            <a:spLocks/>
          </p:cNvSpPr>
          <p:nvPr/>
        </p:nvSpPr>
        <p:spPr bwMode="auto">
          <a:xfrm>
            <a:off x="201926" y="1078809"/>
            <a:ext cx="8473151" cy="554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174" bIns="45590" numCol="1" anchor="t" anchorCtr="0" compatLnSpc="1">
            <a:prstTxWarp prst="textNoShape">
              <a:avLst/>
            </a:prstTxWarp>
          </a:bodyPr>
          <a:lstStyle>
            <a:lvl1pPr marL="0" indent="0" algn="ctr" defTabSz="988009" rtl="0" eaLnBrk="0" fontAlgn="base" hangingPunct="0">
              <a:lnSpc>
                <a:spcPct val="110000"/>
              </a:lnSpc>
              <a:spcBef>
                <a:spcPct val="30000"/>
              </a:spcBef>
              <a:spcAft>
                <a:spcPct val="0"/>
              </a:spcAft>
              <a:buFont typeface="Wingdings" pitchFamily="2" charset="2"/>
              <a:buNone/>
              <a:defRPr sz="19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71475" indent="0" algn="ctr" defTabSz="988009" rtl="0" eaLnBrk="0" fontAlgn="base" hangingPunct="0">
              <a:lnSpc>
                <a:spcPct val="110000"/>
              </a:lnSpc>
              <a:spcBef>
                <a:spcPct val="30000"/>
              </a:spcBef>
              <a:spcAft>
                <a:spcPct val="0"/>
              </a:spcAft>
              <a:buClr>
                <a:srgbClr val="009D96"/>
              </a:buClr>
              <a:buFont typeface="Wingdings" pitchFamily="2" charset="2"/>
              <a:buNone/>
              <a:defRPr sz="1625">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2950" indent="0" algn="ctr" defTabSz="988009" rtl="0" eaLnBrk="0" fontAlgn="base" hangingPunct="0">
              <a:lnSpc>
                <a:spcPct val="110000"/>
              </a:lnSpc>
              <a:spcBef>
                <a:spcPct val="30000"/>
              </a:spcBef>
              <a:spcAft>
                <a:spcPct val="0"/>
              </a:spcAft>
              <a:buClr>
                <a:srgbClr val="868686"/>
              </a:buClr>
              <a:buSzPct val="90000"/>
              <a:buFont typeface="Wingdings" pitchFamily="2" charset="2"/>
              <a:buNone/>
              <a:defRPr kumimoji="1" sz="1463">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114425" indent="0" algn="ctr" defTabSz="988009" rtl="0" eaLnBrk="0" fontAlgn="base" hangingPunct="0">
              <a:lnSpc>
                <a:spcPct val="110000"/>
              </a:lnSpc>
              <a:spcBef>
                <a:spcPct val="30000"/>
              </a:spcBef>
              <a:spcAft>
                <a:spcPct val="0"/>
              </a:spcAft>
              <a:buClr>
                <a:srgbClr val="009D96"/>
              </a:buClr>
              <a:buFont typeface="Wingdings" pitchFamily="2" charset="2"/>
              <a:buNone/>
              <a:defRPr sz="1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485900" indent="0" algn="ctr" defTabSz="988009" rtl="0" eaLnBrk="0" fontAlgn="base" hangingPunct="0">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57375"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6pPr>
            <a:lvl7pPr marL="2228850"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7pPr>
            <a:lvl8pPr marL="2600325"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8pPr>
            <a:lvl9pPr marL="2971800"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9pPr>
          </a:lstStyle>
          <a:p>
            <a:pPr algn="l" defTabSz="666825">
              <a:spcBef>
                <a:spcPts val="646"/>
              </a:spcBef>
              <a:defRPr sz="1896"/>
            </a:pPr>
            <a:r>
              <a:rPr lang="ja-JP" altLang="en-US" sz="2215" dirty="0"/>
              <a:t>沢山の商品を売るためには、人手の管理ではままならず、システムによる情報の管理が必要となります</a:t>
            </a:r>
          </a:p>
        </p:txBody>
      </p:sp>
      <p:sp>
        <p:nvSpPr>
          <p:cNvPr id="3" name="正方形/長方形 2">
            <a:extLst>
              <a:ext uri="{FF2B5EF4-FFF2-40B4-BE49-F238E27FC236}">
                <a16:creationId xmlns:a16="http://schemas.microsoft.com/office/drawing/2014/main" id="{990E3E87-E1B3-471E-A8BC-86F08901C7D7}"/>
              </a:ext>
            </a:extLst>
          </p:cNvPr>
          <p:cNvSpPr/>
          <p:nvPr/>
        </p:nvSpPr>
        <p:spPr>
          <a:xfrm>
            <a:off x="107504" y="1913461"/>
            <a:ext cx="8917131" cy="273630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DF5BBD3-FEAC-4416-AE6C-AC1502FC6EB6}"/>
              </a:ext>
            </a:extLst>
          </p:cNvPr>
          <p:cNvSpPr/>
          <p:nvPr/>
        </p:nvSpPr>
        <p:spPr>
          <a:xfrm>
            <a:off x="107504" y="1913461"/>
            <a:ext cx="1889702" cy="43347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eiryo UI" panose="020B0604030504040204" pitchFamily="50" charset="-128"/>
                <a:ea typeface="Meiryo UI" panose="020B0604030504040204" pitchFamily="50" charset="-128"/>
              </a:rPr>
              <a:t>今までのシステム</a:t>
            </a:r>
            <a:endParaRPr kumimoji="1" lang="ja-JP" altLang="en-US"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48D32B6-2520-4E8B-82A3-CB2FAC938CAC}"/>
              </a:ext>
            </a:extLst>
          </p:cNvPr>
          <p:cNvSpPr txBox="1"/>
          <p:nvPr/>
        </p:nvSpPr>
        <p:spPr>
          <a:xfrm>
            <a:off x="204163" y="2435873"/>
            <a:ext cx="5328592" cy="1000274"/>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システム要件を聞き、開発・試験を実施</a:t>
            </a:r>
            <a:endParaRPr kumimoji="1" lang="en-US" altLang="ja-JP"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pPr marL="534988"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業務に最適なシステムとなるものの、</a:t>
            </a:r>
            <a:br>
              <a:rPr kumimoji="1" lang="ja-JP" altLang="en-US" dirty="0">
                <a:latin typeface="Meiryo UI" panose="020B0604030504040204" pitchFamily="50" charset="-128"/>
                <a:ea typeface="Meiryo UI" panose="020B0604030504040204" pitchFamily="50" charset="-128"/>
              </a:rPr>
            </a:br>
            <a:r>
              <a:rPr kumimoji="1" lang="ja-JP" altLang="en-US" b="1" u="sng" dirty="0">
                <a:latin typeface="Meiryo UI" panose="020B0604030504040204" pitchFamily="50" charset="-128"/>
                <a:ea typeface="Meiryo UI" panose="020B0604030504040204" pitchFamily="50" charset="-128"/>
              </a:rPr>
              <a:t>時間とコストがかかる</a:t>
            </a:r>
          </a:p>
        </p:txBody>
      </p:sp>
      <p:sp>
        <p:nvSpPr>
          <p:cNvPr id="13" name="正方形/長方形 12">
            <a:extLst>
              <a:ext uri="{FF2B5EF4-FFF2-40B4-BE49-F238E27FC236}">
                <a16:creationId xmlns:a16="http://schemas.microsoft.com/office/drawing/2014/main" id="{7B50D206-463A-456D-92A0-6498E1ED43AC}"/>
              </a:ext>
            </a:extLst>
          </p:cNvPr>
          <p:cNvSpPr/>
          <p:nvPr/>
        </p:nvSpPr>
        <p:spPr>
          <a:xfrm>
            <a:off x="107504" y="4833913"/>
            <a:ext cx="8917131" cy="1901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1F015A1-B59F-45D5-A1DF-607AE41249BB}"/>
              </a:ext>
            </a:extLst>
          </p:cNvPr>
          <p:cNvSpPr/>
          <p:nvPr/>
        </p:nvSpPr>
        <p:spPr>
          <a:xfrm>
            <a:off x="107504" y="4833913"/>
            <a:ext cx="3600400" cy="433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クラウド型フルフィルメントサービス</a:t>
            </a:r>
          </a:p>
        </p:txBody>
      </p:sp>
      <p:sp>
        <p:nvSpPr>
          <p:cNvPr id="15" name="テキスト ボックス 14">
            <a:extLst>
              <a:ext uri="{FF2B5EF4-FFF2-40B4-BE49-F238E27FC236}">
                <a16:creationId xmlns:a16="http://schemas.microsoft.com/office/drawing/2014/main" id="{A60D4409-C082-4CEE-BF4F-8BCAC1FED122}"/>
              </a:ext>
            </a:extLst>
          </p:cNvPr>
          <p:cNvSpPr txBox="1"/>
          <p:nvPr/>
        </p:nvSpPr>
        <p:spPr>
          <a:xfrm>
            <a:off x="204162" y="5307815"/>
            <a:ext cx="8832333" cy="129266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設定ファイルと</a:t>
            </a:r>
            <a:r>
              <a:rPr kumimoji="1" lang="en-US" altLang="ja-JP" dirty="0">
                <a:latin typeface="Meiryo UI" panose="020B0604030504040204" pitchFamily="50" charset="-128"/>
                <a:ea typeface="Meiryo UI" panose="020B0604030504040204" pitchFamily="50" charset="-128"/>
              </a:rPr>
              <a:t>UI</a:t>
            </a:r>
            <a:r>
              <a:rPr kumimoji="1" lang="ja-JP" altLang="en-US" dirty="0">
                <a:latin typeface="Meiryo UI" panose="020B0604030504040204" pitchFamily="50" charset="-128"/>
                <a:ea typeface="Meiryo UI" panose="020B0604030504040204" pitchFamily="50" charset="-128"/>
              </a:rPr>
              <a:t>からの操作で新しい商品を追加できる</a:t>
            </a:r>
            <a:endParaRPr kumimoji="1" lang="en-US" altLang="ja-JP"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pPr marL="534988"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コストと時間の短縮　⇒　マーケットへ</a:t>
            </a:r>
            <a:r>
              <a:rPr kumimoji="1" lang="ja-JP" altLang="en-US" b="1" u="sng" dirty="0">
                <a:latin typeface="Meiryo UI" panose="020B0604030504040204" pitchFamily="50" charset="-128"/>
                <a:ea typeface="Meiryo UI" panose="020B0604030504040204" pitchFamily="50" charset="-128"/>
              </a:rPr>
              <a:t>即時販売可能</a:t>
            </a:r>
            <a:endParaRPr kumimoji="1" lang="en-US" altLang="ja-JP" b="1" u="sng" dirty="0">
              <a:latin typeface="Meiryo UI" panose="020B0604030504040204" pitchFamily="50" charset="-128"/>
              <a:ea typeface="Meiryo UI" panose="020B0604030504040204" pitchFamily="50" charset="-128"/>
            </a:endParaRPr>
          </a:p>
          <a:p>
            <a:pPr marL="534988"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プログラミング不要　　⇒　</a:t>
            </a:r>
            <a:r>
              <a:rPr kumimoji="1" lang="ja-JP" altLang="en-US" b="1" u="sng" dirty="0">
                <a:latin typeface="Meiryo UI" panose="020B0604030504040204" pitchFamily="50" charset="-128"/>
                <a:ea typeface="Meiryo UI" panose="020B0604030504040204" pitchFamily="50" charset="-128"/>
              </a:rPr>
              <a:t>セルフケア</a:t>
            </a:r>
            <a:r>
              <a:rPr kumimoji="1" lang="ja-JP" altLang="en-US" dirty="0">
                <a:latin typeface="Meiryo UI" panose="020B0604030504040204" pitchFamily="50" charset="-128"/>
                <a:ea typeface="Meiryo UI" panose="020B0604030504040204" pitchFamily="50" charset="-128"/>
              </a:rPr>
              <a:t>による対応可能</a:t>
            </a:r>
            <a:endParaRPr kumimoji="1" lang="en-US" altLang="ja-JP" dirty="0">
              <a:latin typeface="Meiryo UI" panose="020B0604030504040204" pitchFamily="50" charset="-128"/>
              <a:ea typeface="Meiryo UI" panose="020B0604030504040204" pitchFamily="50" charset="-128"/>
            </a:endParaRPr>
          </a:p>
          <a:p>
            <a:pPr marL="534988" indent="-28575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rPr>
              <a:t>業務最適ではなく、</a:t>
            </a:r>
            <a:r>
              <a:rPr kumimoji="1" lang="ja-JP" altLang="en-US" b="1" u="sng" dirty="0">
                <a:latin typeface="Meiryo UI" panose="020B0604030504040204" pitchFamily="50" charset="-128"/>
                <a:ea typeface="Meiryo UI" panose="020B0604030504040204" pitchFamily="50" charset="-128"/>
              </a:rPr>
              <a:t>パッケージに業務を合わせる</a:t>
            </a:r>
            <a:r>
              <a:rPr kumimoji="1" lang="en-US" altLang="ja-JP" b="1" u="sng" dirty="0">
                <a:latin typeface="Meiryo UI" panose="020B0604030504040204" pitchFamily="50" charset="-128"/>
                <a:ea typeface="Meiryo UI" panose="020B0604030504040204" pitchFamily="50" charset="-128"/>
              </a:rPr>
              <a:t>F2S</a:t>
            </a:r>
            <a:r>
              <a:rPr kumimoji="1" lang="ja-JP" altLang="en-US" dirty="0">
                <a:latin typeface="Meiryo UI" panose="020B0604030504040204" pitchFamily="50" charset="-128"/>
                <a:ea typeface="Meiryo UI" panose="020B0604030504040204" pitchFamily="50" charset="-128"/>
              </a:rPr>
              <a:t>とする</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070" y="2395437"/>
            <a:ext cx="3410320" cy="2199656"/>
          </a:xfrm>
          <a:prstGeom prst="rect">
            <a:avLst/>
          </a:prstGeom>
        </p:spPr>
      </p:pic>
      <p:sp>
        <p:nvSpPr>
          <p:cNvPr id="9" name="角丸四角形吹き出し 8"/>
          <p:cNvSpPr/>
          <p:nvPr/>
        </p:nvSpPr>
        <p:spPr>
          <a:xfrm>
            <a:off x="7567573" y="3210467"/>
            <a:ext cx="1507632" cy="875221"/>
          </a:xfrm>
          <a:prstGeom prst="wedgeRoundRectCallout">
            <a:avLst>
              <a:gd name="adj1" fmla="val -133547"/>
              <a:gd name="adj2" fmla="val 24908"/>
              <a:gd name="adj3" fmla="val 16667"/>
            </a:avLst>
          </a:prstGeom>
          <a:solidFill>
            <a:srgbClr val="FFC000"/>
          </a:solidFill>
          <a:ln w="38100" cap="flat" cmpd="sng" algn="ctr">
            <a:noFill/>
            <a:prstDash val="solid"/>
          </a:ln>
          <a:effectLst/>
        </p:spPr>
        <p:txBody>
          <a:bodyPr rot="0" spcFirstLastPara="1" vertOverflow="overflow" horzOverflow="overflow" vert="horz" wrap="square" lIns="42201" tIns="42201" rIns="42201" bIns="42201" numCol="1" spcCol="38100" rtlCol="0" anchor="ctr">
            <a:noAutofit/>
          </a:bodyPr>
          <a:lstStyle/>
          <a:p>
            <a:pPr defTabSz="844083" hangingPunct="0">
              <a:defRPr/>
            </a:pPr>
            <a:r>
              <a:rPr kumimoji="0" lang="ja-JP" altLang="en-US" sz="1292" kern="0" dirty="0">
                <a:solidFill>
                  <a:srgbClr val="000000"/>
                </a:solidFill>
                <a:latin typeface="Meiryo UI" panose="020B0604030504040204" pitchFamily="50" charset="-128"/>
                <a:ea typeface="Meiryo UI" panose="020B0604030504040204" pitchFamily="50" charset="-128"/>
                <a:cs typeface="Helvetica"/>
                <a:sym typeface="Helvetica"/>
              </a:rPr>
              <a:t>プルダウンの選択肢を一つ増やすために、テーブル修正したり</a:t>
            </a:r>
          </a:p>
        </p:txBody>
      </p:sp>
      <p:sp>
        <p:nvSpPr>
          <p:cNvPr id="8" name="角丸四角形吹き出し 7"/>
          <p:cNvSpPr/>
          <p:nvPr/>
        </p:nvSpPr>
        <p:spPr>
          <a:xfrm>
            <a:off x="4911069" y="1648404"/>
            <a:ext cx="1889200" cy="631098"/>
          </a:xfrm>
          <a:prstGeom prst="wedgeRoundRectCallout">
            <a:avLst>
              <a:gd name="adj1" fmla="val 9818"/>
              <a:gd name="adj2" fmla="val 74567"/>
              <a:gd name="adj3" fmla="val 16667"/>
            </a:avLst>
          </a:prstGeom>
          <a:solidFill>
            <a:srgbClr val="FFC000"/>
          </a:solidFill>
          <a:ln w="38100" cap="flat" cmpd="sng" algn="ctr">
            <a:noFill/>
            <a:prstDash val="solid"/>
          </a:ln>
          <a:effectLst/>
        </p:spPr>
        <p:txBody>
          <a:bodyPr rot="0" spcFirstLastPara="1" vertOverflow="overflow" horzOverflow="overflow" vert="horz" wrap="square" lIns="42201" tIns="42201" rIns="42201" bIns="42201" numCol="1" spcCol="38100" rtlCol="0" anchor="ctr">
            <a:noAutofit/>
          </a:bodyPr>
          <a:lstStyle/>
          <a:p>
            <a:pPr defTabSz="844083" hangingPunct="0">
              <a:defRPr/>
            </a:pPr>
            <a:r>
              <a:rPr kumimoji="0" lang="ja-JP" altLang="en-US" sz="1292" kern="0" dirty="0">
                <a:solidFill>
                  <a:srgbClr val="000000"/>
                </a:solidFill>
                <a:latin typeface="Meiryo UI" panose="020B0604030504040204" pitchFamily="50" charset="-128"/>
                <a:ea typeface="Meiryo UI" panose="020B0604030504040204" pitchFamily="50" charset="-128"/>
                <a:cs typeface="Helvetica"/>
                <a:sym typeface="Helvetica"/>
              </a:rPr>
              <a:t>項目追加のために</a:t>
            </a:r>
            <a:endParaRPr kumimoji="0" lang="en-US" altLang="ja-JP" sz="1292" kern="0" dirty="0">
              <a:solidFill>
                <a:srgbClr val="000000"/>
              </a:solidFill>
              <a:latin typeface="Meiryo UI" panose="020B0604030504040204" pitchFamily="50" charset="-128"/>
              <a:ea typeface="Meiryo UI" panose="020B0604030504040204" pitchFamily="50" charset="-128"/>
              <a:cs typeface="Helvetica"/>
              <a:sym typeface="Helvetica"/>
            </a:endParaRPr>
          </a:p>
          <a:p>
            <a:pPr defTabSz="844083" hangingPunct="0">
              <a:defRPr/>
            </a:pPr>
            <a:r>
              <a:rPr kumimoji="0" lang="en-US" altLang="ja-JP" sz="1292" kern="0" dirty="0">
                <a:solidFill>
                  <a:srgbClr val="000000"/>
                </a:solidFill>
                <a:latin typeface="Meiryo UI" panose="020B0604030504040204" pitchFamily="50" charset="-128"/>
                <a:ea typeface="Meiryo UI" panose="020B0604030504040204" pitchFamily="50" charset="-128"/>
                <a:cs typeface="Helvetica"/>
                <a:sym typeface="Helvetica"/>
              </a:rPr>
              <a:t>HTML&amp;</a:t>
            </a:r>
            <a:r>
              <a:rPr kumimoji="0" lang="ja-JP" altLang="en-US" sz="1292" kern="0" dirty="0">
                <a:solidFill>
                  <a:srgbClr val="000000"/>
                </a:solidFill>
                <a:latin typeface="Meiryo UI" panose="020B0604030504040204" pitchFamily="50" charset="-128"/>
                <a:ea typeface="Meiryo UI" panose="020B0604030504040204" pitchFamily="50" charset="-128"/>
                <a:cs typeface="Helvetica"/>
                <a:sym typeface="Helvetica"/>
              </a:rPr>
              <a:t>プログラミング＆テーブルを修正したり</a:t>
            </a:r>
          </a:p>
        </p:txBody>
      </p:sp>
      <p:sp>
        <p:nvSpPr>
          <p:cNvPr id="5" name="矢印: 下 4">
            <a:extLst>
              <a:ext uri="{FF2B5EF4-FFF2-40B4-BE49-F238E27FC236}">
                <a16:creationId xmlns:a16="http://schemas.microsoft.com/office/drawing/2014/main" id="{1731357C-FB2B-4C15-9589-FC89C356C187}"/>
              </a:ext>
            </a:extLst>
          </p:cNvPr>
          <p:cNvSpPr/>
          <p:nvPr/>
        </p:nvSpPr>
        <p:spPr>
          <a:xfrm>
            <a:off x="4114465" y="4551904"/>
            <a:ext cx="648072" cy="37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五方向 16">
            <a:extLst>
              <a:ext uri="{FF2B5EF4-FFF2-40B4-BE49-F238E27FC236}">
                <a16:creationId xmlns:a16="http://schemas.microsoft.com/office/drawing/2014/main" id="{12E0D0BA-D8C6-4B2B-BA66-77071C21B1D7}"/>
              </a:ext>
            </a:extLst>
          </p:cNvPr>
          <p:cNvSpPr/>
          <p:nvPr/>
        </p:nvSpPr>
        <p:spPr>
          <a:xfrm flipH="1">
            <a:off x="367938" y="614852"/>
            <a:ext cx="2396779" cy="31689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2">
                    <a:lumMod val="75000"/>
                  </a:schemeClr>
                </a:solidFill>
                <a:latin typeface="Meiryo UI" panose="020B0604030504040204" pitchFamily="50" charset="-128"/>
                <a:ea typeface="Meiryo UI" panose="020B0604030504040204" pitchFamily="50" charset="-128"/>
              </a:rPr>
              <a:t>Time-To-Market</a:t>
            </a:r>
            <a:r>
              <a:rPr kumimoji="1" lang="ja-JP" altLang="en-US" sz="1400" dirty="0">
                <a:solidFill>
                  <a:schemeClr val="tx2">
                    <a:lumMod val="75000"/>
                  </a:schemeClr>
                </a:solidFill>
                <a:latin typeface="Meiryo UI" panose="020B0604030504040204" pitchFamily="50" charset="-128"/>
                <a:ea typeface="Meiryo UI" panose="020B0604030504040204" pitchFamily="50" charset="-128"/>
              </a:rPr>
              <a:t>の短縮</a:t>
            </a:r>
          </a:p>
        </p:txBody>
      </p:sp>
      <p:sp>
        <p:nvSpPr>
          <p:cNvPr id="18" name="楕円 17">
            <a:extLst>
              <a:ext uri="{FF2B5EF4-FFF2-40B4-BE49-F238E27FC236}">
                <a16:creationId xmlns:a16="http://schemas.microsoft.com/office/drawing/2014/main" id="{AEC990D2-1A1F-4377-9DCF-BA585748C5DA}"/>
              </a:ext>
            </a:extLst>
          </p:cNvPr>
          <p:cNvSpPr/>
          <p:nvPr/>
        </p:nvSpPr>
        <p:spPr>
          <a:xfrm>
            <a:off x="118902" y="587849"/>
            <a:ext cx="370899" cy="37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Meiryo UI" panose="020B0604030504040204" pitchFamily="50" charset="-128"/>
                <a:ea typeface="Meiryo UI" panose="020B0604030504040204" pitchFamily="50" charset="-128"/>
              </a:rPr>
              <a:t>1</a:t>
            </a:r>
            <a:endParaRPr kumimoji="1" lang="ja-JP" altLang="en-US" i="1" dirty="0">
              <a:latin typeface="Meiryo UI" panose="020B0604030504040204" pitchFamily="50" charset="-128"/>
              <a:ea typeface="Meiryo UI" panose="020B0604030504040204" pitchFamily="50" charset="-128"/>
            </a:endParaRPr>
          </a:p>
        </p:txBody>
      </p:sp>
      <p:sp>
        <p:nvSpPr>
          <p:cNvPr id="19" name="矢印: 五方向 18">
            <a:extLst>
              <a:ext uri="{FF2B5EF4-FFF2-40B4-BE49-F238E27FC236}">
                <a16:creationId xmlns:a16="http://schemas.microsoft.com/office/drawing/2014/main" id="{0E8C11BF-037E-4E2C-8FB4-74950307570E}"/>
              </a:ext>
            </a:extLst>
          </p:cNvPr>
          <p:cNvSpPr/>
          <p:nvPr/>
        </p:nvSpPr>
        <p:spPr>
          <a:xfrm flipH="1">
            <a:off x="3310318" y="614852"/>
            <a:ext cx="2396779" cy="31689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2">
                    <a:lumMod val="75000"/>
                  </a:schemeClr>
                </a:solidFill>
                <a:latin typeface="Meiryo UI" panose="020B0604030504040204" pitchFamily="50" charset="-128"/>
                <a:ea typeface="Meiryo UI" panose="020B0604030504040204" pitchFamily="50" charset="-128"/>
              </a:rPr>
              <a:t>UX</a:t>
            </a:r>
            <a:r>
              <a:rPr kumimoji="1" lang="ja-JP" altLang="en-US" sz="1400" dirty="0">
                <a:solidFill>
                  <a:schemeClr val="tx2">
                    <a:lumMod val="75000"/>
                  </a:schemeClr>
                </a:solidFill>
                <a:latin typeface="Meiryo UI" panose="020B0604030504040204" pitchFamily="50" charset="-128"/>
                <a:ea typeface="Meiryo UI" panose="020B0604030504040204" pitchFamily="50" charset="-128"/>
              </a:rPr>
              <a:t>・自動化</a:t>
            </a:r>
          </a:p>
        </p:txBody>
      </p:sp>
      <p:sp>
        <p:nvSpPr>
          <p:cNvPr id="20" name="楕円 19">
            <a:extLst>
              <a:ext uri="{FF2B5EF4-FFF2-40B4-BE49-F238E27FC236}">
                <a16:creationId xmlns:a16="http://schemas.microsoft.com/office/drawing/2014/main" id="{B8193277-4961-40C8-B505-53168B63C760}"/>
              </a:ext>
            </a:extLst>
          </p:cNvPr>
          <p:cNvSpPr/>
          <p:nvPr/>
        </p:nvSpPr>
        <p:spPr>
          <a:xfrm>
            <a:off x="3061282" y="587849"/>
            <a:ext cx="370899" cy="37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i="1" dirty="0">
                <a:latin typeface="Meiryo UI" panose="020B0604030504040204" pitchFamily="50" charset="-128"/>
                <a:ea typeface="Meiryo UI" panose="020B0604030504040204" pitchFamily="50" charset="-128"/>
              </a:rPr>
              <a:t>2</a:t>
            </a:r>
            <a:endParaRPr kumimoji="1" lang="ja-JP" altLang="en-US" i="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602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p:cNvSpPr txBox="1">
            <a:spLocks/>
          </p:cNvSpPr>
          <p:nvPr/>
        </p:nvSpPr>
        <p:spPr bwMode="auto">
          <a:xfrm>
            <a:off x="113171" y="165706"/>
            <a:ext cx="7779544"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19884" rIns="0" bIns="76230"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defTabSz="629937">
              <a:defRPr/>
            </a:pPr>
            <a:r>
              <a:rPr lang="ja-JP" altLang="en-US" sz="2215" dirty="0"/>
              <a:t>利用するメリット</a:t>
            </a:r>
            <a:endParaRPr lang="en-US" altLang="ja-JP" sz="2215" dirty="0"/>
          </a:p>
          <a:p>
            <a:pPr defTabSz="629937">
              <a:defRPr/>
            </a:pPr>
            <a:endParaRPr lang="en-US" altLang="ja-JP" sz="2215" dirty="0"/>
          </a:p>
        </p:txBody>
      </p:sp>
      <p:sp>
        <p:nvSpPr>
          <p:cNvPr id="10" name="角丸四角形 9"/>
          <p:cNvSpPr/>
          <p:nvPr/>
        </p:nvSpPr>
        <p:spPr>
          <a:xfrm>
            <a:off x="2980596" y="2649962"/>
            <a:ext cx="2075778" cy="1028017"/>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defTabSz="779173">
              <a:defRPr/>
            </a:pPr>
            <a:endParaRPr lang="ja-JP" altLang="en-US" sz="1534">
              <a:solidFill>
                <a:prstClr val="white"/>
              </a:solidFill>
              <a:latin typeface="+mj-lt"/>
              <a:ea typeface="Meiryo UI" panose="020B0604030504040204" pitchFamily="50" charset="-128"/>
              <a:cs typeface="Meiryo UI" panose="020B0604030504040204" pitchFamily="50" charset="-128"/>
            </a:endParaRPr>
          </a:p>
        </p:txBody>
      </p:sp>
      <p:sp>
        <p:nvSpPr>
          <p:cNvPr id="11" name="角丸四角形 10"/>
          <p:cNvSpPr/>
          <p:nvPr/>
        </p:nvSpPr>
        <p:spPr>
          <a:xfrm>
            <a:off x="683972" y="2649962"/>
            <a:ext cx="2075778" cy="1028017"/>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defTabSz="779173">
              <a:defRPr/>
            </a:pPr>
            <a:endParaRPr lang="ja-JP" altLang="en-US" sz="1534">
              <a:solidFill>
                <a:prstClr val="white"/>
              </a:solidFill>
              <a:latin typeface="+mj-lt"/>
              <a:ea typeface="Meiryo UI" panose="020B0604030504040204" pitchFamily="50" charset="-128"/>
              <a:cs typeface="Meiryo UI" panose="020B0604030504040204" pitchFamily="50" charset="-128"/>
            </a:endParaRPr>
          </a:p>
        </p:txBody>
      </p:sp>
      <p:grpSp>
        <p:nvGrpSpPr>
          <p:cNvPr id="12" name="グループ化 11"/>
          <p:cNvGrpSpPr/>
          <p:nvPr/>
        </p:nvGrpSpPr>
        <p:grpSpPr>
          <a:xfrm>
            <a:off x="840831" y="1514811"/>
            <a:ext cx="988842" cy="661489"/>
            <a:chOff x="856466" y="5357022"/>
            <a:chExt cx="1160515" cy="776331"/>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15" name="グループ化 14"/>
          <p:cNvGrpSpPr/>
          <p:nvPr/>
        </p:nvGrpSpPr>
        <p:grpSpPr>
          <a:xfrm>
            <a:off x="2980596" y="3072751"/>
            <a:ext cx="971088" cy="600046"/>
            <a:chOff x="4420905" y="2765291"/>
            <a:chExt cx="1609004" cy="994221"/>
          </a:xfrm>
        </p:grpSpPr>
        <p:pic>
          <p:nvPicPr>
            <p:cNvPr id="16" name="Picture 4" descr="https://1.bp.blogspot.com/-82zreS9leu0/Wb8gGdP0RQI/AAAAAAABGvE/vDZDuTkyo3sVArunDn9cqudneapJELizQCLcBGAs/s800/business_icon3_compan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0905" y="2765291"/>
              <a:ext cx="835226" cy="994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Program Files\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342" y="2920991"/>
              <a:ext cx="840567" cy="7977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p:cNvGrpSpPr/>
          <p:nvPr/>
        </p:nvGrpSpPr>
        <p:grpSpPr>
          <a:xfrm>
            <a:off x="2054328" y="1514811"/>
            <a:ext cx="988842" cy="661489"/>
            <a:chOff x="856466" y="5357022"/>
            <a:chExt cx="1160515" cy="776331"/>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角丸四角形 19"/>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21" name="グループ化 20"/>
          <p:cNvGrpSpPr/>
          <p:nvPr/>
        </p:nvGrpSpPr>
        <p:grpSpPr>
          <a:xfrm>
            <a:off x="3267826" y="1514811"/>
            <a:ext cx="988842" cy="661489"/>
            <a:chOff x="856466" y="5357022"/>
            <a:chExt cx="1160515" cy="776331"/>
          </a:xfrm>
        </p:grpSpPr>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角丸四角形 22"/>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24" name="グループ化 23"/>
          <p:cNvGrpSpPr/>
          <p:nvPr/>
        </p:nvGrpSpPr>
        <p:grpSpPr>
          <a:xfrm>
            <a:off x="4481324" y="1514811"/>
            <a:ext cx="988842" cy="661489"/>
            <a:chOff x="856466" y="5357022"/>
            <a:chExt cx="1160515" cy="776331"/>
          </a:xfrm>
        </p:grpSpPr>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角丸四角形 25"/>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27" name="グループ化 26"/>
          <p:cNvGrpSpPr/>
          <p:nvPr/>
        </p:nvGrpSpPr>
        <p:grpSpPr>
          <a:xfrm>
            <a:off x="5694821" y="1514811"/>
            <a:ext cx="988842" cy="661489"/>
            <a:chOff x="856466" y="5357022"/>
            <a:chExt cx="1160515" cy="776331"/>
          </a:xfrm>
        </p:grpSpPr>
        <p:pic>
          <p:nvPicPr>
            <p:cNvPr id="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角丸四角形 29"/>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31" name="グループ化 30"/>
          <p:cNvGrpSpPr/>
          <p:nvPr/>
        </p:nvGrpSpPr>
        <p:grpSpPr>
          <a:xfrm>
            <a:off x="6908318" y="1514811"/>
            <a:ext cx="988842" cy="661489"/>
            <a:chOff x="856466" y="5357022"/>
            <a:chExt cx="1160515" cy="776331"/>
          </a:xfrm>
        </p:grpSpPr>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78" y="5357022"/>
              <a:ext cx="459497" cy="7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角丸四角形 32"/>
            <p:cNvSpPr/>
            <p:nvPr/>
          </p:nvSpPr>
          <p:spPr>
            <a:xfrm>
              <a:off x="856466" y="5947020"/>
              <a:ext cx="1160515" cy="18633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894" dirty="0">
                  <a:solidFill>
                    <a:prstClr val="black"/>
                  </a:solidFill>
                  <a:latin typeface="+mj-lt"/>
                  <a:ea typeface="Meiryo UI" panose="020B0604030504040204" pitchFamily="50" charset="-128"/>
                  <a:cs typeface="Meiryo UI" panose="020B0604030504040204" pitchFamily="50" charset="-128"/>
                </a:rPr>
                <a:t>お客様</a:t>
              </a:r>
            </a:p>
          </p:txBody>
        </p:sp>
      </p:grpSp>
      <p:grpSp>
        <p:nvGrpSpPr>
          <p:cNvPr id="34" name="グループ化 33"/>
          <p:cNvGrpSpPr/>
          <p:nvPr/>
        </p:nvGrpSpPr>
        <p:grpSpPr>
          <a:xfrm>
            <a:off x="840832" y="3113440"/>
            <a:ext cx="1094310" cy="562737"/>
            <a:chOff x="1044376" y="2236771"/>
            <a:chExt cx="1813172" cy="932405"/>
          </a:xfrm>
        </p:grpSpPr>
        <p:pic>
          <p:nvPicPr>
            <p:cNvPr id="36" name="Picture 2" descr="https://4.bp.blogspot.com/-8tDg7zSeK2M/Wb8gHWCRfLI/AAAAAAABGvQ/Ju4XHm7iWh4APgEBirY-LgMKqq7i1m8RgCLcBGAs/s800/business_icon_big_compan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376" y="2236771"/>
              <a:ext cx="1060630" cy="9324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Program Files\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981" y="2272926"/>
              <a:ext cx="840567" cy="79779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角丸四角形 37"/>
          <p:cNvSpPr/>
          <p:nvPr/>
        </p:nvSpPr>
        <p:spPr>
          <a:xfrm>
            <a:off x="683970" y="4192043"/>
            <a:ext cx="7904726" cy="1280370"/>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defTabSz="779173">
              <a:defRPr/>
            </a:pPr>
            <a:endParaRPr lang="ja-JP" altLang="en-US" sz="1534">
              <a:solidFill>
                <a:prstClr val="white"/>
              </a:solidFill>
              <a:latin typeface="+mj-lt"/>
              <a:ea typeface="Meiryo UI" panose="020B0604030504040204" pitchFamily="50" charset="-128"/>
              <a:cs typeface="Meiryo UI" panose="020B0604030504040204" pitchFamily="50" charset="-128"/>
            </a:endParaRPr>
          </a:p>
        </p:txBody>
      </p:sp>
      <p:pic>
        <p:nvPicPr>
          <p:cNvPr id="39" name="Picture 8" descr="https://3.bp.blogspot.com/-in1aNeZtWI0/VtofUJXDrJI/AAAAAAAA4Ws/7pauAB8GfcA/s800/building_kaisya_blan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1197" y="4455858"/>
            <a:ext cx="762884" cy="841803"/>
          </a:xfrm>
          <a:prstGeom prst="rect">
            <a:avLst/>
          </a:prstGeom>
          <a:noFill/>
          <a:extLst>
            <a:ext uri="{909E8E84-426E-40DD-AFC4-6F175D3DCCD1}">
              <a14:hiddenFill xmlns:a14="http://schemas.microsoft.com/office/drawing/2010/main">
                <a:solidFill>
                  <a:srgbClr val="FFFFFF"/>
                </a:solidFill>
              </a14:hiddenFill>
            </a:ext>
          </a:extLst>
        </p:spPr>
      </p:pic>
      <p:sp>
        <p:nvSpPr>
          <p:cNvPr id="40" name="下矢印 39"/>
          <p:cNvSpPr/>
          <p:nvPr/>
        </p:nvSpPr>
        <p:spPr>
          <a:xfrm flipV="1">
            <a:off x="1316669" y="2281937"/>
            <a:ext cx="559448" cy="262815"/>
          </a:xfrm>
          <a:prstGeom prst="down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41" name="下矢印 40"/>
          <p:cNvSpPr/>
          <p:nvPr/>
        </p:nvSpPr>
        <p:spPr>
          <a:xfrm flipV="1">
            <a:off x="3738763" y="2281937"/>
            <a:ext cx="559448" cy="262815"/>
          </a:xfrm>
          <a:prstGeom prst="down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42" name="下矢印 41"/>
          <p:cNvSpPr/>
          <p:nvPr/>
        </p:nvSpPr>
        <p:spPr>
          <a:xfrm flipV="1">
            <a:off x="1336424" y="3777728"/>
            <a:ext cx="559448" cy="307083"/>
          </a:xfrm>
          <a:prstGeom prst="down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38100"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43" name="下矢印 42"/>
          <p:cNvSpPr/>
          <p:nvPr/>
        </p:nvSpPr>
        <p:spPr>
          <a:xfrm flipV="1">
            <a:off x="3633049" y="3777728"/>
            <a:ext cx="559448" cy="307083"/>
          </a:xfrm>
          <a:prstGeom prst="down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38100"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dirty="0">
              <a:solidFill>
                <a:prstClr val="black"/>
              </a:solidFill>
              <a:latin typeface="+mj-lt"/>
              <a:ea typeface="ＭＳ Ｐゴシック"/>
            </a:endParaRPr>
          </a:p>
        </p:txBody>
      </p:sp>
      <p:sp>
        <p:nvSpPr>
          <p:cNvPr id="44" name="下矢印 43"/>
          <p:cNvSpPr/>
          <p:nvPr/>
        </p:nvSpPr>
        <p:spPr>
          <a:xfrm flipV="1">
            <a:off x="5925436" y="2281936"/>
            <a:ext cx="559448" cy="1840609"/>
          </a:xfrm>
          <a:prstGeom prst="down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45" name="角丸四角形 44"/>
          <p:cNvSpPr/>
          <p:nvPr/>
        </p:nvSpPr>
        <p:spPr>
          <a:xfrm>
            <a:off x="683969" y="5919105"/>
            <a:ext cx="4690479" cy="776509"/>
          </a:xfrm>
          <a:prstGeom prst="roundRect">
            <a:avLst/>
          </a:prstGeom>
          <a:solidFill>
            <a:sysClr val="window" lastClr="FFFFFF"/>
          </a:solidFill>
          <a:ln w="25400" cap="flat" cmpd="sng" algn="ctr">
            <a:solidFill>
              <a:srgbClr val="4F81BD">
                <a:shade val="50000"/>
              </a:srgbClr>
            </a:solidFill>
            <a:prstDash val="solid"/>
          </a:ln>
          <a:effectLst/>
        </p:spPr>
        <p:txBody>
          <a:bodyPr rtlCol="0" anchor="ctr"/>
          <a:lstStyle/>
          <a:p>
            <a:pPr defTabSz="779173">
              <a:defRPr/>
            </a:pPr>
            <a:endParaRPr lang="ja-JP" altLang="en-US" sz="1534">
              <a:solidFill>
                <a:prstClr val="white"/>
              </a:solidFill>
              <a:latin typeface="+mj-lt"/>
              <a:ea typeface="Meiryo UI" panose="020B0604030504040204" pitchFamily="50" charset="-128"/>
              <a:cs typeface="Meiryo UI" panose="020B0604030504040204" pitchFamily="50" charset="-128"/>
            </a:endParaRPr>
          </a:p>
        </p:txBody>
      </p:sp>
      <p:grpSp>
        <p:nvGrpSpPr>
          <p:cNvPr id="46" name="グループ化 45"/>
          <p:cNvGrpSpPr/>
          <p:nvPr/>
        </p:nvGrpSpPr>
        <p:grpSpPr>
          <a:xfrm>
            <a:off x="2736070" y="5881786"/>
            <a:ext cx="1152090" cy="864415"/>
            <a:chOff x="599523" y="1887634"/>
            <a:chExt cx="1908906" cy="1432256"/>
          </a:xfrm>
        </p:grpSpPr>
        <p:pic>
          <p:nvPicPr>
            <p:cNvPr id="47" name="Picture 2" descr="https://4.bp.blogspot.com/-8tDg7zSeK2M/Wb8gHWCRfLI/AAAAAAABGvQ/Ju4XHm7iWh4APgEBirY-LgMKqq7i1m8RgCLcBGAs/s800/business_icon_big_compan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523" y="1887634"/>
              <a:ext cx="1629222" cy="143225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C:\Program Files\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863" y="2272926"/>
              <a:ext cx="840566" cy="797799"/>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フローチャート : 磁気ディスク 118"/>
          <p:cNvSpPr/>
          <p:nvPr/>
        </p:nvSpPr>
        <p:spPr>
          <a:xfrm>
            <a:off x="4447703" y="4861157"/>
            <a:ext cx="382883" cy="421625"/>
          </a:xfrm>
          <a:prstGeom prst="flowChartMagneticDisk">
            <a:avLst/>
          </a:prstGeom>
          <a:solidFill>
            <a:srgbClr val="4F81BD"/>
          </a:solidFill>
          <a:ln w="25400" cap="flat" cmpd="sng" algn="ctr">
            <a:solidFill>
              <a:srgbClr val="4F81BD">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顧客情報</a:t>
            </a:r>
          </a:p>
        </p:txBody>
      </p:sp>
      <p:sp>
        <p:nvSpPr>
          <p:cNvPr id="50" name="フローチャート : 磁気ディスク 119"/>
          <p:cNvSpPr/>
          <p:nvPr/>
        </p:nvSpPr>
        <p:spPr>
          <a:xfrm>
            <a:off x="4064820" y="4861158"/>
            <a:ext cx="382883" cy="421625"/>
          </a:xfrm>
          <a:prstGeom prst="flowChartMagneticDisk">
            <a:avLst/>
          </a:prstGeom>
          <a:solidFill>
            <a:srgbClr val="F79646"/>
          </a:solidFill>
          <a:ln w="25400" cap="flat" cmpd="sng" algn="ctr">
            <a:solidFill>
              <a:srgbClr val="F79646">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カタログ</a:t>
            </a:r>
          </a:p>
        </p:txBody>
      </p:sp>
      <p:sp>
        <p:nvSpPr>
          <p:cNvPr id="51" name="フローチャート : 磁気ディスク 122"/>
          <p:cNvSpPr/>
          <p:nvPr/>
        </p:nvSpPr>
        <p:spPr>
          <a:xfrm>
            <a:off x="3969015" y="6195484"/>
            <a:ext cx="382883" cy="421625"/>
          </a:xfrm>
          <a:prstGeom prst="flowChartMagneticDisk">
            <a:avLst/>
          </a:prstGeom>
          <a:solidFill>
            <a:srgbClr val="F79646"/>
          </a:solidFill>
          <a:ln w="25400" cap="flat" cmpd="sng" algn="ctr">
            <a:solidFill>
              <a:srgbClr val="F79646">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カタログ</a:t>
            </a:r>
          </a:p>
        </p:txBody>
      </p:sp>
      <p:sp>
        <p:nvSpPr>
          <p:cNvPr id="52" name="下矢印 51"/>
          <p:cNvSpPr/>
          <p:nvPr/>
        </p:nvSpPr>
        <p:spPr>
          <a:xfrm flipV="1">
            <a:off x="7138375" y="2281936"/>
            <a:ext cx="559448" cy="1840609"/>
          </a:xfrm>
          <a:prstGeom prst="down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53" name="フローチャート : 磁気ディスク 124"/>
          <p:cNvSpPr/>
          <p:nvPr/>
        </p:nvSpPr>
        <p:spPr>
          <a:xfrm>
            <a:off x="4366109" y="6195482"/>
            <a:ext cx="382883" cy="421625"/>
          </a:xfrm>
          <a:prstGeom prst="flowChartMagneticDisk">
            <a:avLst/>
          </a:prstGeom>
          <a:solidFill>
            <a:srgbClr val="4F81BD"/>
          </a:solidFill>
          <a:ln w="25400" cap="flat" cmpd="sng" algn="ctr">
            <a:solidFill>
              <a:srgbClr val="4F81BD">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顧客情報</a:t>
            </a:r>
          </a:p>
        </p:txBody>
      </p:sp>
      <p:sp>
        <p:nvSpPr>
          <p:cNvPr id="54" name="下矢印 53"/>
          <p:cNvSpPr/>
          <p:nvPr/>
        </p:nvSpPr>
        <p:spPr>
          <a:xfrm flipV="1">
            <a:off x="2823182" y="5533233"/>
            <a:ext cx="559448" cy="307083"/>
          </a:xfrm>
          <a:prstGeom prst="down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38100"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endParaRPr lang="ja-JP" altLang="en-US" sz="1534">
              <a:solidFill>
                <a:prstClr val="black"/>
              </a:solidFill>
              <a:latin typeface="+mj-lt"/>
              <a:ea typeface="ＭＳ Ｐゴシック"/>
            </a:endParaRPr>
          </a:p>
        </p:txBody>
      </p:sp>
      <p:sp>
        <p:nvSpPr>
          <p:cNvPr id="55" name="テキスト ボックス 54"/>
          <p:cNvSpPr txBox="1"/>
          <p:nvPr/>
        </p:nvSpPr>
        <p:spPr>
          <a:xfrm>
            <a:off x="5784126" y="4190900"/>
            <a:ext cx="860543" cy="291170"/>
          </a:xfrm>
          <a:prstGeom prst="rect">
            <a:avLst/>
          </a:prstGeom>
          <a:noFill/>
        </p:spPr>
        <p:txBody>
          <a:bodyPr wrap="square" rtlCol="0">
            <a:spAutoFit/>
          </a:bodyPr>
          <a:lstStyle/>
          <a:p>
            <a:r>
              <a:rPr lang="ja-JP" altLang="en-US" sz="1292" dirty="0">
                <a:solidFill>
                  <a:prstClr val="black"/>
                </a:solidFill>
                <a:latin typeface="+mj-lt"/>
                <a:ea typeface="Meiryo UI" panose="020B0604030504040204" pitchFamily="50" charset="-128"/>
                <a:cs typeface="Meiryo UI" panose="020B0604030504040204" pitchFamily="50" charset="-128"/>
              </a:rPr>
              <a:t>直接小売</a:t>
            </a:r>
          </a:p>
        </p:txBody>
      </p:sp>
      <p:sp>
        <p:nvSpPr>
          <p:cNvPr id="56" name="正方形/長方形 55"/>
          <p:cNvSpPr/>
          <p:nvPr/>
        </p:nvSpPr>
        <p:spPr>
          <a:xfrm>
            <a:off x="6666935" y="4197325"/>
            <a:ext cx="1319769" cy="1178424"/>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defTabSz="779173">
              <a:defRPr/>
            </a:pPr>
            <a:endParaRPr lang="ja-JP" altLang="en-US" sz="1534">
              <a:solidFill>
                <a:prstClr val="white"/>
              </a:solidFill>
              <a:latin typeface="+mj-lt"/>
              <a:ea typeface="Meiryo UI" panose="020B0604030504040204" pitchFamily="50" charset="-128"/>
              <a:cs typeface="Meiryo UI" panose="020B0604030504040204" pitchFamily="50" charset="-128"/>
            </a:endParaRPr>
          </a:p>
        </p:txBody>
      </p:sp>
      <p:sp>
        <p:nvSpPr>
          <p:cNvPr id="57" name="角丸四角形 56"/>
          <p:cNvSpPr/>
          <p:nvPr/>
        </p:nvSpPr>
        <p:spPr>
          <a:xfrm>
            <a:off x="6835972" y="4256601"/>
            <a:ext cx="981695" cy="28141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779173">
              <a:defRPr/>
            </a:pPr>
            <a:r>
              <a:rPr lang="ja-JP" altLang="en-US" sz="1193" dirty="0">
                <a:solidFill>
                  <a:prstClr val="black"/>
                </a:solidFill>
                <a:latin typeface="+mj-lt"/>
                <a:ea typeface="Meiryo UI" panose="020B0604030504040204" pitchFamily="50" charset="-128"/>
                <a:cs typeface="Meiryo UI" panose="020B0604030504040204" pitchFamily="50" charset="-128"/>
              </a:rPr>
              <a:t>代理店販売</a:t>
            </a:r>
          </a:p>
        </p:txBody>
      </p:sp>
      <p:grpSp>
        <p:nvGrpSpPr>
          <p:cNvPr id="58" name="グループ化 57"/>
          <p:cNvGrpSpPr/>
          <p:nvPr/>
        </p:nvGrpSpPr>
        <p:grpSpPr>
          <a:xfrm>
            <a:off x="6986638" y="4425832"/>
            <a:ext cx="654728" cy="679451"/>
            <a:chOff x="4354117" y="2930804"/>
            <a:chExt cx="1049792" cy="1089433"/>
          </a:xfrm>
        </p:grpSpPr>
        <p:pic>
          <p:nvPicPr>
            <p:cNvPr id="59" name="Picture 4" descr="https://1.bp.blogspot.com/-82zreS9leu0/Wb8gGdP0RQI/AAAAAAABGvE/vDZDuTkyo3sVArunDn9cqudneapJELizQCLcBGAs/s800/business_icon3_compan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4117" y="2930804"/>
              <a:ext cx="766645" cy="91258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C:\Program Files\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794" y="3287407"/>
              <a:ext cx="772115" cy="732830"/>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Picture 5" descr="C:\Program Files\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8464" y="4522218"/>
            <a:ext cx="502025" cy="476482"/>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1439130" y="3785580"/>
            <a:ext cx="381836" cy="328423"/>
          </a:xfrm>
          <a:prstGeom prst="rect">
            <a:avLst/>
          </a:prstGeom>
          <a:noFill/>
        </p:spPr>
        <p:txBody>
          <a:bodyPr wrap="none" rtlCol="0">
            <a:spAutoFit/>
          </a:bodyPr>
          <a:lstStyle/>
          <a:p>
            <a:r>
              <a:rPr lang="ja-JP" altLang="en-US" sz="1534" dirty="0">
                <a:solidFill>
                  <a:prstClr val="black"/>
                </a:solidFill>
                <a:latin typeface="+mj-lt"/>
                <a:ea typeface="Meiryo UI" panose="020B0604030504040204" pitchFamily="50" charset="-128"/>
                <a:cs typeface="Meiryo UI" panose="020B0604030504040204" pitchFamily="50" charset="-128"/>
              </a:rPr>
              <a:t>卸</a:t>
            </a:r>
          </a:p>
        </p:txBody>
      </p:sp>
      <p:sp>
        <p:nvSpPr>
          <p:cNvPr id="64" name="テキスト ボックス 63"/>
          <p:cNvSpPr txBox="1"/>
          <p:nvPr/>
        </p:nvSpPr>
        <p:spPr>
          <a:xfrm>
            <a:off x="3750713" y="3785580"/>
            <a:ext cx="381836" cy="328423"/>
          </a:xfrm>
          <a:prstGeom prst="rect">
            <a:avLst/>
          </a:prstGeom>
          <a:noFill/>
        </p:spPr>
        <p:txBody>
          <a:bodyPr wrap="none" rtlCol="0">
            <a:spAutoFit/>
          </a:bodyPr>
          <a:lstStyle/>
          <a:p>
            <a:r>
              <a:rPr lang="ja-JP" altLang="en-US" sz="1534" dirty="0">
                <a:solidFill>
                  <a:prstClr val="black"/>
                </a:solidFill>
                <a:latin typeface="+mj-lt"/>
                <a:ea typeface="Meiryo UI" panose="020B0604030504040204" pitchFamily="50" charset="-128"/>
                <a:cs typeface="Meiryo UI" panose="020B0604030504040204" pitchFamily="50" charset="-128"/>
              </a:rPr>
              <a:t>卸</a:t>
            </a:r>
          </a:p>
        </p:txBody>
      </p:sp>
      <p:sp>
        <p:nvSpPr>
          <p:cNvPr id="65" name="テキスト ボックス 64"/>
          <p:cNvSpPr txBox="1"/>
          <p:nvPr/>
        </p:nvSpPr>
        <p:spPr>
          <a:xfrm>
            <a:off x="2937543" y="5545270"/>
            <a:ext cx="381836" cy="328423"/>
          </a:xfrm>
          <a:prstGeom prst="rect">
            <a:avLst/>
          </a:prstGeom>
          <a:noFill/>
        </p:spPr>
        <p:txBody>
          <a:bodyPr wrap="none" rtlCol="0">
            <a:spAutoFit/>
          </a:bodyPr>
          <a:lstStyle/>
          <a:p>
            <a:r>
              <a:rPr lang="ja-JP" altLang="en-US" sz="1534" dirty="0">
                <a:solidFill>
                  <a:prstClr val="black"/>
                </a:solidFill>
                <a:latin typeface="+mj-lt"/>
                <a:ea typeface="Meiryo UI" panose="020B0604030504040204" pitchFamily="50" charset="-128"/>
                <a:cs typeface="Meiryo UI" panose="020B0604030504040204" pitchFamily="50" charset="-128"/>
              </a:rPr>
              <a:t>卸</a:t>
            </a:r>
          </a:p>
        </p:txBody>
      </p:sp>
      <p:sp>
        <p:nvSpPr>
          <p:cNvPr id="66" name="テキスト ボックス 65"/>
          <p:cNvSpPr txBox="1"/>
          <p:nvPr/>
        </p:nvSpPr>
        <p:spPr>
          <a:xfrm>
            <a:off x="1361937" y="2306285"/>
            <a:ext cx="489236" cy="275909"/>
          </a:xfrm>
          <a:prstGeom prst="rect">
            <a:avLst/>
          </a:prstGeom>
          <a:noFill/>
        </p:spPr>
        <p:txBody>
          <a:bodyPr wrap="none" rtlCol="0">
            <a:spAutoFit/>
          </a:bodyPr>
          <a:lstStyle/>
          <a:p>
            <a:r>
              <a:rPr lang="ja-JP" altLang="en-US" sz="1193" dirty="0">
                <a:solidFill>
                  <a:prstClr val="black"/>
                </a:solidFill>
                <a:latin typeface="+mj-lt"/>
                <a:ea typeface="Meiryo UI" panose="020B0604030504040204" pitchFamily="50" charset="-128"/>
                <a:cs typeface="Meiryo UI" panose="020B0604030504040204" pitchFamily="50" charset="-128"/>
              </a:rPr>
              <a:t>小売</a:t>
            </a:r>
          </a:p>
        </p:txBody>
      </p:sp>
      <p:sp>
        <p:nvSpPr>
          <p:cNvPr id="67" name="テキスト ボックス 66"/>
          <p:cNvSpPr txBox="1"/>
          <p:nvPr/>
        </p:nvSpPr>
        <p:spPr>
          <a:xfrm>
            <a:off x="3798546" y="2306285"/>
            <a:ext cx="489236" cy="275909"/>
          </a:xfrm>
          <a:prstGeom prst="rect">
            <a:avLst/>
          </a:prstGeom>
          <a:noFill/>
        </p:spPr>
        <p:txBody>
          <a:bodyPr wrap="none" rtlCol="0">
            <a:spAutoFit/>
          </a:bodyPr>
          <a:lstStyle/>
          <a:p>
            <a:r>
              <a:rPr lang="ja-JP" altLang="en-US" sz="1193" dirty="0">
                <a:solidFill>
                  <a:prstClr val="black"/>
                </a:solidFill>
                <a:latin typeface="+mj-lt"/>
                <a:ea typeface="Meiryo UI" panose="020B0604030504040204" pitchFamily="50" charset="-128"/>
                <a:cs typeface="Meiryo UI" panose="020B0604030504040204" pitchFamily="50" charset="-128"/>
              </a:rPr>
              <a:t>小売</a:t>
            </a:r>
          </a:p>
        </p:txBody>
      </p:sp>
      <p:sp>
        <p:nvSpPr>
          <p:cNvPr id="68" name="テキスト ボックス 67"/>
          <p:cNvSpPr txBox="1"/>
          <p:nvPr/>
        </p:nvSpPr>
        <p:spPr>
          <a:xfrm>
            <a:off x="5972309" y="2982317"/>
            <a:ext cx="489236" cy="275909"/>
          </a:xfrm>
          <a:prstGeom prst="rect">
            <a:avLst/>
          </a:prstGeom>
          <a:noFill/>
        </p:spPr>
        <p:txBody>
          <a:bodyPr wrap="none" rtlCol="0">
            <a:spAutoFit/>
          </a:bodyPr>
          <a:lstStyle/>
          <a:p>
            <a:r>
              <a:rPr lang="ja-JP" altLang="en-US" sz="1193" dirty="0">
                <a:solidFill>
                  <a:prstClr val="black"/>
                </a:solidFill>
                <a:latin typeface="+mj-lt"/>
                <a:ea typeface="Meiryo UI" panose="020B0604030504040204" pitchFamily="50" charset="-128"/>
                <a:cs typeface="Meiryo UI" panose="020B0604030504040204" pitchFamily="50" charset="-128"/>
              </a:rPr>
              <a:t>小売</a:t>
            </a:r>
          </a:p>
        </p:txBody>
      </p:sp>
      <p:sp>
        <p:nvSpPr>
          <p:cNvPr id="69" name="テキスト ボックス 68"/>
          <p:cNvSpPr txBox="1"/>
          <p:nvPr/>
        </p:nvSpPr>
        <p:spPr>
          <a:xfrm>
            <a:off x="7178062" y="2982317"/>
            <a:ext cx="489236" cy="275909"/>
          </a:xfrm>
          <a:prstGeom prst="rect">
            <a:avLst/>
          </a:prstGeom>
          <a:noFill/>
        </p:spPr>
        <p:txBody>
          <a:bodyPr wrap="none" rtlCol="0">
            <a:spAutoFit/>
          </a:bodyPr>
          <a:lstStyle/>
          <a:p>
            <a:r>
              <a:rPr lang="ja-JP" altLang="en-US" sz="1193" dirty="0">
                <a:solidFill>
                  <a:prstClr val="black"/>
                </a:solidFill>
                <a:latin typeface="+mj-lt"/>
                <a:ea typeface="Meiryo UI" panose="020B0604030504040204" pitchFamily="50" charset="-128"/>
                <a:cs typeface="Meiryo UI" panose="020B0604030504040204" pitchFamily="50" charset="-128"/>
              </a:rPr>
              <a:t>小売</a:t>
            </a:r>
          </a:p>
        </p:txBody>
      </p:sp>
      <p:sp>
        <p:nvSpPr>
          <p:cNvPr id="70" name="テキスト ボックス 69"/>
          <p:cNvSpPr txBox="1"/>
          <p:nvPr/>
        </p:nvSpPr>
        <p:spPr>
          <a:xfrm>
            <a:off x="6709944" y="5053183"/>
            <a:ext cx="1315931" cy="328423"/>
          </a:xfrm>
          <a:prstGeom prst="rect">
            <a:avLst/>
          </a:prstGeom>
          <a:noFill/>
        </p:spPr>
        <p:txBody>
          <a:bodyPr wrap="square" rtlCol="0">
            <a:spAutoFit/>
          </a:bodyPr>
          <a:lstStyle/>
          <a:p>
            <a:r>
              <a:rPr lang="ja-JP" altLang="en-US" sz="767" dirty="0">
                <a:solidFill>
                  <a:prstClr val="black"/>
                </a:solidFill>
                <a:latin typeface="+mj-lt"/>
                <a:ea typeface="Meiryo UI" panose="020B0604030504040204" pitchFamily="50" charset="-128"/>
                <a:cs typeface="Meiryo UI" panose="020B0604030504040204" pitchFamily="50" charset="-128"/>
              </a:rPr>
              <a:t>参照範囲、販売商品を制限したユーザで代行販売を実施</a:t>
            </a:r>
          </a:p>
        </p:txBody>
      </p:sp>
      <p:pic>
        <p:nvPicPr>
          <p:cNvPr id="7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755" y="2694240"/>
            <a:ext cx="1485162" cy="40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フローチャート : 磁気ディスク 111"/>
          <p:cNvSpPr/>
          <p:nvPr/>
        </p:nvSpPr>
        <p:spPr>
          <a:xfrm>
            <a:off x="2297522" y="3163970"/>
            <a:ext cx="382883" cy="421625"/>
          </a:xfrm>
          <a:prstGeom prst="flowChartMagneticDisk">
            <a:avLst/>
          </a:prstGeom>
          <a:solidFill>
            <a:srgbClr val="4F81BD"/>
          </a:solidFill>
          <a:ln w="25400" cap="flat" cmpd="sng" algn="ctr">
            <a:solidFill>
              <a:srgbClr val="4F81BD">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顧客情報</a:t>
            </a:r>
          </a:p>
        </p:txBody>
      </p:sp>
      <p:sp>
        <p:nvSpPr>
          <p:cNvPr id="73" name="フローチャート : 磁気ディスク 121"/>
          <p:cNvSpPr/>
          <p:nvPr/>
        </p:nvSpPr>
        <p:spPr>
          <a:xfrm>
            <a:off x="1891663" y="3161229"/>
            <a:ext cx="382883" cy="421625"/>
          </a:xfrm>
          <a:prstGeom prst="flowChartMagneticDisk">
            <a:avLst/>
          </a:prstGeom>
          <a:solidFill>
            <a:srgbClr val="F79646"/>
          </a:solidFill>
          <a:ln w="25400" cap="flat" cmpd="sng" algn="ctr">
            <a:solidFill>
              <a:srgbClr val="F79646">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カタログ</a:t>
            </a:r>
          </a:p>
        </p:txBody>
      </p:sp>
      <p:pic>
        <p:nvPicPr>
          <p:cNvPr id="7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8597" y="2701056"/>
            <a:ext cx="1342157" cy="33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フローチャート : 磁気ディスク 117"/>
          <p:cNvSpPr/>
          <p:nvPr/>
        </p:nvSpPr>
        <p:spPr>
          <a:xfrm>
            <a:off x="4533231" y="3154389"/>
            <a:ext cx="382883" cy="421625"/>
          </a:xfrm>
          <a:prstGeom prst="flowChartMagneticDisk">
            <a:avLst/>
          </a:prstGeom>
          <a:solidFill>
            <a:srgbClr val="4F81BD"/>
          </a:solidFill>
          <a:ln w="25400" cap="flat" cmpd="sng" algn="ctr">
            <a:solidFill>
              <a:srgbClr val="4F81BD">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顧客情報</a:t>
            </a:r>
          </a:p>
        </p:txBody>
      </p:sp>
      <p:sp>
        <p:nvSpPr>
          <p:cNvPr id="76" name="フローチャート : 磁気ディスク 120"/>
          <p:cNvSpPr/>
          <p:nvPr/>
        </p:nvSpPr>
        <p:spPr>
          <a:xfrm>
            <a:off x="4135087" y="3158242"/>
            <a:ext cx="382883" cy="421625"/>
          </a:xfrm>
          <a:prstGeom prst="flowChartMagneticDisk">
            <a:avLst/>
          </a:prstGeom>
          <a:solidFill>
            <a:srgbClr val="F79646"/>
          </a:solidFill>
          <a:ln w="25400" cap="flat" cmpd="sng" algn="ctr">
            <a:solidFill>
              <a:srgbClr val="F79646">
                <a:shade val="50000"/>
              </a:srgbClr>
            </a:solidFill>
            <a:prstDash val="solid"/>
          </a:ln>
          <a:effectLst/>
        </p:spPr>
        <p:txBody>
          <a:bodyPr lIns="0" tIns="0" rIns="0" bIns="0" rtlCol="0" anchor="ctr"/>
          <a:lstStyle/>
          <a:p>
            <a:pPr defTabSz="779173">
              <a:defRPr/>
            </a:pPr>
            <a:r>
              <a:rPr lang="ja-JP" altLang="en-US" sz="1015" dirty="0">
                <a:solidFill>
                  <a:prstClr val="white"/>
                </a:solidFill>
                <a:latin typeface="+mj-lt"/>
                <a:ea typeface="Meiryo UI" panose="020B0604030504040204" pitchFamily="50" charset="-128"/>
                <a:cs typeface="Meiryo UI" panose="020B0604030504040204" pitchFamily="50" charset="-128"/>
              </a:rPr>
              <a:t>カタログ</a:t>
            </a:r>
          </a:p>
        </p:txBody>
      </p:sp>
      <p:pic>
        <p:nvPicPr>
          <p:cNvPr id="77"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810" y="6009930"/>
            <a:ext cx="1696997" cy="38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910" y="4234187"/>
            <a:ext cx="1770342" cy="41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Content Placeholder 2"/>
          <p:cNvSpPr txBox="1">
            <a:spLocks/>
          </p:cNvSpPr>
          <p:nvPr/>
        </p:nvSpPr>
        <p:spPr bwMode="auto">
          <a:xfrm>
            <a:off x="201926" y="1078809"/>
            <a:ext cx="8473151" cy="554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174" bIns="45590" numCol="1" anchor="t" anchorCtr="0" compatLnSpc="1">
            <a:prstTxWarp prst="textNoShape">
              <a:avLst/>
            </a:prstTxWarp>
          </a:bodyPr>
          <a:lstStyle>
            <a:lvl1pPr marL="0" indent="0" algn="ctr" defTabSz="988009" rtl="0" eaLnBrk="0" fontAlgn="base" hangingPunct="0">
              <a:lnSpc>
                <a:spcPct val="110000"/>
              </a:lnSpc>
              <a:spcBef>
                <a:spcPct val="30000"/>
              </a:spcBef>
              <a:spcAft>
                <a:spcPct val="0"/>
              </a:spcAft>
              <a:buFont typeface="Wingdings" pitchFamily="2" charset="2"/>
              <a:buNone/>
              <a:defRPr sz="19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71475" indent="0" algn="ctr" defTabSz="988009" rtl="0" eaLnBrk="0" fontAlgn="base" hangingPunct="0">
              <a:lnSpc>
                <a:spcPct val="110000"/>
              </a:lnSpc>
              <a:spcBef>
                <a:spcPct val="30000"/>
              </a:spcBef>
              <a:spcAft>
                <a:spcPct val="0"/>
              </a:spcAft>
              <a:buClr>
                <a:srgbClr val="009D96"/>
              </a:buClr>
              <a:buFont typeface="Wingdings" pitchFamily="2" charset="2"/>
              <a:buNone/>
              <a:defRPr sz="1625">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2950" indent="0" algn="ctr" defTabSz="988009" rtl="0" eaLnBrk="0" fontAlgn="base" hangingPunct="0">
              <a:lnSpc>
                <a:spcPct val="110000"/>
              </a:lnSpc>
              <a:spcBef>
                <a:spcPct val="30000"/>
              </a:spcBef>
              <a:spcAft>
                <a:spcPct val="0"/>
              </a:spcAft>
              <a:buClr>
                <a:srgbClr val="868686"/>
              </a:buClr>
              <a:buSzPct val="90000"/>
              <a:buFont typeface="Wingdings" pitchFamily="2" charset="2"/>
              <a:buNone/>
              <a:defRPr kumimoji="1" sz="1463">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114425" indent="0" algn="ctr" defTabSz="988009" rtl="0" eaLnBrk="0" fontAlgn="base" hangingPunct="0">
              <a:lnSpc>
                <a:spcPct val="110000"/>
              </a:lnSpc>
              <a:spcBef>
                <a:spcPct val="30000"/>
              </a:spcBef>
              <a:spcAft>
                <a:spcPct val="0"/>
              </a:spcAft>
              <a:buClr>
                <a:srgbClr val="009D96"/>
              </a:buClr>
              <a:buFont typeface="Wingdings" pitchFamily="2" charset="2"/>
              <a:buNone/>
              <a:defRPr sz="1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485900" indent="0" algn="ctr" defTabSz="988009" rtl="0" eaLnBrk="0" fontAlgn="base" hangingPunct="0">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57375"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6pPr>
            <a:lvl7pPr marL="2228850"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7pPr>
            <a:lvl8pPr marL="2600325"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8pPr>
            <a:lvl9pPr marL="2971800" indent="0" algn="ctr" defTabSz="988009" rtl="0" fontAlgn="base">
              <a:lnSpc>
                <a:spcPct val="110000"/>
              </a:lnSpc>
              <a:spcBef>
                <a:spcPct val="30000"/>
              </a:spcBef>
              <a:spcAft>
                <a:spcPct val="0"/>
              </a:spcAft>
              <a:buClr>
                <a:srgbClr val="868686"/>
              </a:buClr>
              <a:buSzPct val="90000"/>
              <a:buFont typeface="Wingdings" pitchFamily="2" charset="2"/>
              <a:buNone/>
              <a:defRPr kumimoji="1" sz="1300">
                <a:solidFill>
                  <a:schemeClr val="tx1"/>
                </a:solidFill>
                <a:latin typeface="+mn-lt"/>
                <a:ea typeface="+mn-ea"/>
              </a:defRPr>
            </a:lvl9pPr>
          </a:lstStyle>
          <a:p>
            <a:pPr algn="l" defTabSz="666825">
              <a:spcBef>
                <a:spcPts val="646"/>
              </a:spcBef>
              <a:defRPr sz="1896"/>
            </a:pPr>
            <a:r>
              <a:rPr lang="ja-JP" altLang="en-US" sz="2215" dirty="0"/>
              <a:t>下記のような複雑な</a:t>
            </a:r>
            <a:r>
              <a:rPr lang="en-US" altLang="ja-JP" sz="2215" dirty="0" err="1"/>
              <a:t>BtoBtoX</a:t>
            </a:r>
            <a:r>
              <a:rPr lang="ja-JP" altLang="en-US" sz="2215" dirty="0"/>
              <a:t>ビジネスモデルは容易に実現可能となります</a:t>
            </a:r>
            <a:endParaRPr lang="ja-JP" altLang="en-US" sz="2215" b="1" dirty="0"/>
          </a:p>
        </p:txBody>
      </p:sp>
      <p:sp>
        <p:nvSpPr>
          <p:cNvPr id="80" name="矢印: 五方向 79">
            <a:extLst>
              <a:ext uri="{FF2B5EF4-FFF2-40B4-BE49-F238E27FC236}">
                <a16:creationId xmlns:a16="http://schemas.microsoft.com/office/drawing/2014/main" id="{A29BF623-BFE1-4C1C-93A9-46DE541BCE93}"/>
              </a:ext>
            </a:extLst>
          </p:cNvPr>
          <p:cNvSpPr/>
          <p:nvPr/>
        </p:nvSpPr>
        <p:spPr>
          <a:xfrm flipH="1">
            <a:off x="367937" y="614852"/>
            <a:ext cx="2951441" cy="31689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a:solidFill>
                  <a:schemeClr val="tx2">
                    <a:lumMod val="75000"/>
                  </a:schemeClr>
                </a:solidFill>
                <a:latin typeface="Meiryo UI" panose="020B0604030504040204" pitchFamily="50" charset="-128"/>
                <a:ea typeface="Meiryo UI" panose="020B0604030504040204" pitchFamily="50" charset="-128"/>
              </a:rPr>
              <a:t>BtoBtoX</a:t>
            </a:r>
            <a:r>
              <a:rPr kumimoji="1" lang="ja-JP" altLang="en-US" sz="1400" dirty="0">
                <a:solidFill>
                  <a:schemeClr val="tx2">
                    <a:lumMod val="75000"/>
                  </a:schemeClr>
                </a:solidFill>
                <a:latin typeface="Meiryo UI" panose="020B0604030504040204" pitchFamily="50" charset="-128"/>
                <a:ea typeface="Meiryo UI" panose="020B0604030504040204" pitchFamily="50" charset="-128"/>
              </a:rPr>
              <a:t>ビジネスモデルの容易な実現</a:t>
            </a:r>
          </a:p>
        </p:txBody>
      </p:sp>
      <p:sp>
        <p:nvSpPr>
          <p:cNvPr id="81" name="楕円 80">
            <a:extLst>
              <a:ext uri="{FF2B5EF4-FFF2-40B4-BE49-F238E27FC236}">
                <a16:creationId xmlns:a16="http://schemas.microsoft.com/office/drawing/2014/main" id="{8A1D78C6-5EDF-477E-8AB3-58E67CA2EC06}"/>
              </a:ext>
            </a:extLst>
          </p:cNvPr>
          <p:cNvSpPr/>
          <p:nvPr/>
        </p:nvSpPr>
        <p:spPr>
          <a:xfrm>
            <a:off x="118902" y="587849"/>
            <a:ext cx="370899" cy="370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Meiryo UI" panose="020B0604030504040204" pitchFamily="50" charset="-128"/>
                <a:ea typeface="Meiryo UI" panose="020B0604030504040204" pitchFamily="50" charset="-128"/>
              </a:rPr>
              <a:t>3</a:t>
            </a:r>
            <a:endParaRPr kumimoji="1" lang="ja-JP" altLang="en-US" i="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680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02629" y="242200"/>
            <a:ext cx="8872178" cy="646899"/>
          </a:xfrm>
        </p:spPr>
        <p:txBody>
          <a:bodyPr>
            <a:normAutofit/>
          </a:bodyPr>
          <a:lstStyle/>
          <a:p>
            <a:r>
              <a:rPr lang="ja-JP" altLang="en-US" sz="2954" dirty="0"/>
              <a:t>導入メリット</a:t>
            </a:r>
          </a:p>
        </p:txBody>
      </p:sp>
      <p:grpSp>
        <p:nvGrpSpPr>
          <p:cNvPr id="42" name="グループ化 41"/>
          <p:cNvGrpSpPr/>
          <p:nvPr/>
        </p:nvGrpSpPr>
        <p:grpSpPr>
          <a:xfrm>
            <a:off x="6745395" y="5237662"/>
            <a:ext cx="894896" cy="356800"/>
            <a:chOff x="1307309" y="6304846"/>
            <a:chExt cx="1497280" cy="728046"/>
          </a:xfrm>
        </p:grpSpPr>
        <p:pic>
          <p:nvPicPr>
            <p:cNvPr id="43"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309"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927"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44"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11" descr="14_data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738" y="4589163"/>
            <a:ext cx="2337402" cy="8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5" descr="pict_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419" y="2816713"/>
            <a:ext cx="2712036" cy="1990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フローチャート: 手作業 47"/>
          <p:cNvSpPr/>
          <p:nvPr/>
        </p:nvSpPr>
        <p:spPr bwMode="auto">
          <a:xfrm>
            <a:off x="3192749" y="2412287"/>
            <a:ext cx="2691938" cy="998630"/>
          </a:xfrm>
          <a:prstGeom prst="flowChartManualOperation">
            <a:avLst/>
          </a:prstGeom>
          <a:gradFill>
            <a:gsLst>
              <a:gs pos="0">
                <a:srgbClr val="3333CC">
                  <a:lumMod val="60000"/>
                  <a:lumOff val="40000"/>
                </a:srgbClr>
              </a:gs>
              <a:gs pos="80000">
                <a:srgbClr val="BEE9FF">
                  <a:alpha val="26000"/>
                </a:srgbClr>
              </a:gs>
              <a:gs pos="100000">
                <a:srgbClr val="99CCFF">
                  <a:alpha val="63000"/>
                </a:srgbClr>
              </a:gs>
            </a:gsLst>
            <a:lin ang="16200000" scaled="0"/>
          </a:gradFill>
          <a:ln w="9525" cap="flat" cmpd="sng" algn="ctr">
            <a:solidFill>
              <a:srgbClr val="FFFFFF"/>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49" name="角丸四角形 48"/>
          <p:cNvSpPr/>
          <p:nvPr/>
        </p:nvSpPr>
        <p:spPr bwMode="auto">
          <a:xfrm>
            <a:off x="4316191" y="4867744"/>
            <a:ext cx="568514" cy="323055"/>
          </a:xfrm>
          <a:prstGeom prst="roundRect">
            <a:avLst/>
          </a:prstGeom>
          <a:noFill/>
          <a:ln w="9525" cap="flat" cmpd="sng" algn="ctr">
            <a:no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lang="en-US" altLang="ja-JP" sz="1023" b="1"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latin typeface="Meiryo UI" panose="020B0604030504040204" pitchFamily="50" charset="-128"/>
                <a:ea typeface="Meiryo UI" panose="020B0604030504040204" pitchFamily="50" charset="-128"/>
              </a:rPr>
              <a:t>GVM</a:t>
            </a:r>
            <a:endParaRPr lang="ja-JP" altLang="en-US" sz="1023" b="1"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latin typeface="Meiryo UI" panose="020B0604030504040204" pitchFamily="50" charset="-128"/>
              <a:ea typeface="Meiryo UI" panose="020B0604030504040204" pitchFamily="50" charset="-128"/>
            </a:endParaRPr>
          </a:p>
        </p:txBody>
      </p:sp>
      <p:sp>
        <p:nvSpPr>
          <p:cNvPr id="50" name="角丸四角形 49"/>
          <p:cNvSpPr/>
          <p:nvPr/>
        </p:nvSpPr>
        <p:spPr bwMode="auto">
          <a:xfrm>
            <a:off x="3449506" y="3135294"/>
            <a:ext cx="2228804" cy="1496461"/>
          </a:xfrm>
          <a:prstGeom prst="roundRect">
            <a:avLst>
              <a:gd name="adj" fmla="val 8381"/>
            </a:avLst>
          </a:prstGeom>
          <a:solidFill>
            <a:srgbClr val="FFFFFF"/>
          </a:solidFill>
          <a:ln w="57150" cap="flat" cmpd="sng" algn="ctr">
            <a:solidFill>
              <a:srgbClr val="002060"/>
            </a:solidFill>
            <a:prstDash val="solid"/>
            <a:round/>
            <a:headEnd type="none" w="med" len="med"/>
            <a:tailEnd type="none" w="med" len="med"/>
          </a:ln>
          <a:effectLst>
            <a:softEdge rad="63500"/>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7587" y="3788691"/>
            <a:ext cx="729887" cy="76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p:cNvSpPr txBox="1"/>
          <p:nvPr/>
        </p:nvSpPr>
        <p:spPr>
          <a:xfrm>
            <a:off x="3420105" y="3197093"/>
            <a:ext cx="2339793" cy="616836"/>
          </a:xfrm>
          <a:prstGeom prst="rect">
            <a:avLst/>
          </a:prstGeom>
          <a:noFill/>
        </p:spPr>
        <p:txBody>
          <a:bodyPr wrap="square" rtlCol="0">
            <a:spAutoFit/>
          </a:bodyPr>
          <a:lstStyle/>
          <a:p>
            <a:pPr defTabSz="779173">
              <a:defRPr/>
            </a:pPr>
            <a:r>
              <a:rPr lang="ja-JP" altLang="en-US" sz="170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クラウド型</a:t>
            </a:r>
            <a:br>
              <a:rPr lang="en-US" altLang="ja-JP" sz="170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1704"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フルフィルメントサービス </a:t>
            </a:r>
          </a:p>
        </p:txBody>
      </p:sp>
      <p:pic>
        <p:nvPicPr>
          <p:cNvPr id="53" name="Picture 29" descr="pict_0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094" y="4029397"/>
            <a:ext cx="603450" cy="60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角丸四角形 53"/>
          <p:cNvSpPr/>
          <p:nvPr/>
        </p:nvSpPr>
        <p:spPr bwMode="auto">
          <a:xfrm>
            <a:off x="5956947" y="3022996"/>
            <a:ext cx="2587499" cy="797538"/>
          </a:xfrm>
          <a:prstGeom prst="roundRect">
            <a:avLst>
              <a:gd name="adj" fmla="val 9502"/>
            </a:avLst>
          </a:prstGeom>
          <a:solidFill>
            <a:srgbClr val="FFFFFF"/>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defTabSz="779173">
              <a:spcBef>
                <a:spcPct val="10000"/>
              </a:spcBef>
              <a:defRPr/>
            </a:pP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①</a:t>
            </a:r>
            <a: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Time-To-Market</a:t>
            </a: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の短縮</a:t>
            </a:r>
            <a:b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充実した機能・</a:t>
            </a:r>
            <a: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API</a:t>
            </a: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による</a:t>
            </a:r>
            <a:b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開発コストの抑制と短納期化の実現</a:t>
            </a:r>
          </a:p>
        </p:txBody>
      </p:sp>
      <p:pic>
        <p:nvPicPr>
          <p:cNvPr id="55" name="Picture 4" descr="\\10.133.111.121\et_hanbai\2015\02_プロモーション\01_HP\01_運用\新クリップアート\20160325_LSから納品\20160325納品\クリップアート\PNG\5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686" b="17686"/>
          <a:stretch/>
        </p:blipFill>
        <p:spPr bwMode="auto">
          <a:xfrm>
            <a:off x="1189531" y="1866788"/>
            <a:ext cx="807673" cy="77927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グループ化 55"/>
          <p:cNvGrpSpPr/>
          <p:nvPr/>
        </p:nvGrpSpPr>
        <p:grpSpPr>
          <a:xfrm>
            <a:off x="7159176" y="5442202"/>
            <a:ext cx="894896" cy="356800"/>
            <a:chOff x="1307309" y="6304846"/>
            <a:chExt cx="1497280" cy="728046"/>
          </a:xfrm>
        </p:grpSpPr>
        <p:pic>
          <p:nvPicPr>
            <p:cNvPr id="57"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309"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927"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 descr="01_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44" y="6304846"/>
              <a:ext cx="682045" cy="7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角丸四角形 59"/>
          <p:cNvSpPr/>
          <p:nvPr/>
        </p:nvSpPr>
        <p:spPr bwMode="auto">
          <a:xfrm>
            <a:off x="6659089" y="5785638"/>
            <a:ext cx="1403514" cy="222499"/>
          </a:xfrm>
          <a:prstGeom prst="roundRect">
            <a:avLst/>
          </a:prstGeom>
          <a:solidFill>
            <a:srgbClr val="FFFFFF"/>
          </a:solidFill>
          <a:ln w="9525" cap="flat" cmpd="sng" algn="ctr">
            <a:no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023" b="1" kern="0" dirty="0">
                <a:solidFill>
                  <a:srgbClr val="000000"/>
                </a:solidFill>
                <a:latin typeface="Meiryo UI" panose="020B0604030504040204" pitchFamily="50" charset="-128"/>
                <a:ea typeface="Meiryo UI" panose="020B0604030504040204" pitchFamily="50" charset="-128"/>
              </a:rPr>
              <a:t>貴社システム・サービス</a:t>
            </a:r>
          </a:p>
        </p:txBody>
      </p:sp>
      <p:sp>
        <p:nvSpPr>
          <p:cNvPr id="61" name="角丸四角形 60"/>
          <p:cNvSpPr/>
          <p:nvPr/>
        </p:nvSpPr>
        <p:spPr bwMode="auto">
          <a:xfrm>
            <a:off x="587646" y="4204574"/>
            <a:ext cx="2587499" cy="797538"/>
          </a:xfrm>
          <a:prstGeom prst="roundRect">
            <a:avLst>
              <a:gd name="adj" fmla="val 9502"/>
            </a:avLst>
          </a:prstGeom>
          <a:solidFill>
            <a:srgbClr val="FFFFFF"/>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none" lIns="76686" tIns="30675" rIns="76686" bIns="30675" numCol="1" spcCol="0" rtlCol="0" fromWordArt="0" anchor="ctr" anchorCtr="0" forceAA="0" compatLnSpc="1">
            <a:prstTxWarp prst="textNoShape">
              <a:avLst/>
            </a:prstTxWarp>
            <a:noAutofit/>
          </a:bodyPr>
          <a:lstStyle/>
          <a:p>
            <a:pPr defTabSz="779173">
              <a:spcBef>
                <a:spcPct val="10000"/>
              </a:spcBef>
              <a:defRPr/>
            </a:pP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③ビジネス協創・拡張性</a:t>
            </a:r>
            <a:b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多様なビジネスモデルを実現する</a:t>
            </a:r>
            <a:br>
              <a:rPr kumimoji="0" lang="en-US" altLang="ja-JP"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193" b="1" kern="0" dirty="0">
                <a:solidFill>
                  <a:srgbClr val="002060"/>
                </a:solidFill>
                <a:latin typeface="Meiryo UI" panose="020B0604030504040204" pitchFamily="50" charset="-128"/>
                <a:ea typeface="Meiryo UI" panose="020B0604030504040204" pitchFamily="50" charset="-128"/>
                <a:cs typeface="メイリオ" panose="020B0604030504040204" pitchFamily="50" charset="-128"/>
              </a:rPr>
              <a:t>クラウド型フルフィルメントサービスの採用</a:t>
            </a:r>
          </a:p>
        </p:txBody>
      </p:sp>
      <p:cxnSp>
        <p:nvCxnSpPr>
          <p:cNvPr id="62" name="カギ線コネクタ 61"/>
          <p:cNvCxnSpPr>
            <a:stCxn id="55" idx="2"/>
            <a:endCxn id="50" idx="0"/>
          </p:cNvCxnSpPr>
          <p:nvPr/>
        </p:nvCxnSpPr>
        <p:spPr bwMode="auto">
          <a:xfrm rot="16200000" flipH="1">
            <a:off x="2834022" y="1405407"/>
            <a:ext cx="489234" cy="2970544"/>
          </a:xfrm>
          <a:prstGeom prst="bentConnector3">
            <a:avLst>
              <a:gd name="adj1" fmla="val 50000"/>
            </a:avLst>
          </a:prstGeom>
          <a:solidFill>
            <a:srgbClr val="D2F0FA"/>
          </a:solidFill>
          <a:ln w="38100" cap="flat" cmpd="sng" algn="ctr">
            <a:solidFill>
              <a:srgbClr val="002060"/>
            </a:solidFill>
            <a:prstDash val="solid"/>
            <a:round/>
            <a:headEnd type="oval" w="med" len="med"/>
            <a:tailEnd type="oval" w="med" len="med"/>
          </a:ln>
          <a:effectLst>
            <a:glow rad="25400">
              <a:srgbClr val="FFFFFF">
                <a:satMod val="175000"/>
                <a:alpha val="92000"/>
              </a:srgbClr>
            </a:glow>
          </a:effectLst>
        </p:spPr>
      </p:cxnSp>
      <p:sp>
        <p:nvSpPr>
          <p:cNvPr id="63" name="ホームベース 62"/>
          <p:cNvSpPr/>
          <p:nvPr/>
        </p:nvSpPr>
        <p:spPr bwMode="auto">
          <a:xfrm>
            <a:off x="3422415" y="2215126"/>
            <a:ext cx="676896" cy="276071"/>
          </a:xfrm>
          <a:prstGeom prst="homePlate">
            <a:avLst/>
          </a:prstGeom>
          <a:gradFill flip="none" rotWithShape="1">
            <a:gsLst>
              <a:gs pos="0">
                <a:srgbClr val="2D2DB9">
                  <a:lumMod val="60000"/>
                  <a:lumOff val="40000"/>
                </a:srgbClr>
              </a:gs>
              <a:gs pos="57000">
                <a:srgbClr val="77D4ED"/>
              </a:gs>
              <a:gs pos="100000">
                <a:srgbClr val="BEE9FF"/>
              </a:gs>
            </a:gsLst>
            <a:lin ang="10800000" scaled="1"/>
            <a:tileRect/>
          </a:gradFill>
          <a:ln w="25400" cap="flat" cmpd="sng" algn="ctr">
            <a:solidFill>
              <a:srgbClr val="FFFFFF">
                <a:alpha val="70000"/>
              </a:srgbClr>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852" b="1" kern="0" dirty="0">
                <a:solidFill>
                  <a:srgbClr val="FFFFFF"/>
                </a:solidFill>
                <a:latin typeface="Meiryo UI" panose="020B0604030504040204" pitchFamily="50" charset="-128"/>
                <a:ea typeface="Meiryo UI" panose="020B0604030504040204" pitchFamily="50" charset="-128"/>
              </a:rPr>
              <a:t>商品</a:t>
            </a:r>
          </a:p>
        </p:txBody>
      </p:sp>
      <p:sp>
        <p:nvSpPr>
          <p:cNvPr id="64" name="山形 63"/>
          <p:cNvSpPr/>
          <p:nvPr/>
        </p:nvSpPr>
        <p:spPr bwMode="auto">
          <a:xfrm>
            <a:off x="3951458" y="2215126"/>
            <a:ext cx="674840" cy="276071"/>
          </a:xfrm>
          <a:prstGeom prst="chevron">
            <a:avLst/>
          </a:prstGeom>
          <a:gradFill flip="none" rotWithShape="1">
            <a:gsLst>
              <a:gs pos="0">
                <a:srgbClr val="2D2DB9">
                  <a:lumMod val="60000"/>
                  <a:lumOff val="40000"/>
                </a:srgbClr>
              </a:gs>
              <a:gs pos="57000">
                <a:srgbClr val="77D4ED"/>
              </a:gs>
              <a:gs pos="100000">
                <a:srgbClr val="BEE9FF"/>
              </a:gs>
            </a:gsLst>
            <a:lin ang="10800000" scaled="1"/>
            <a:tileRect/>
          </a:gradFill>
          <a:ln w="25400" cap="flat" cmpd="sng" algn="ctr">
            <a:solidFill>
              <a:srgbClr val="FFFFFF">
                <a:alpha val="70000"/>
              </a:srgbClr>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852" b="1" kern="0" dirty="0">
                <a:solidFill>
                  <a:srgbClr val="FFFFFF"/>
                </a:solidFill>
                <a:latin typeface="Meiryo UI" panose="020B0604030504040204" pitchFamily="50" charset="-128"/>
                <a:ea typeface="Meiryo UI" panose="020B0604030504040204" pitchFamily="50" charset="-128"/>
              </a:rPr>
              <a:t>申込</a:t>
            </a:r>
          </a:p>
        </p:txBody>
      </p:sp>
      <p:sp>
        <p:nvSpPr>
          <p:cNvPr id="65" name="山形 64"/>
          <p:cNvSpPr/>
          <p:nvPr/>
        </p:nvSpPr>
        <p:spPr bwMode="auto">
          <a:xfrm>
            <a:off x="4478444" y="2215126"/>
            <a:ext cx="674840" cy="276071"/>
          </a:xfrm>
          <a:prstGeom prst="chevron">
            <a:avLst/>
          </a:prstGeom>
          <a:gradFill flip="none" rotWithShape="1">
            <a:gsLst>
              <a:gs pos="0">
                <a:srgbClr val="2D2DB9">
                  <a:lumMod val="60000"/>
                  <a:lumOff val="40000"/>
                </a:srgbClr>
              </a:gs>
              <a:gs pos="57000">
                <a:srgbClr val="77D4ED"/>
              </a:gs>
              <a:gs pos="100000">
                <a:srgbClr val="BEE9FF"/>
              </a:gs>
            </a:gsLst>
            <a:lin ang="10800000" scaled="1"/>
            <a:tileRect/>
          </a:gradFill>
          <a:ln w="25400" cap="flat" cmpd="sng" algn="ctr">
            <a:solidFill>
              <a:srgbClr val="FFFFFF">
                <a:alpha val="70000"/>
              </a:srgbClr>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lnSpc>
                <a:spcPct val="90000"/>
              </a:lnSpc>
              <a:defRPr/>
            </a:pPr>
            <a:r>
              <a:rPr kumimoji="0" lang="en-US" altLang="ja-JP" sz="852" b="1" kern="0" dirty="0">
                <a:solidFill>
                  <a:srgbClr val="FFFFFF"/>
                </a:solidFill>
                <a:latin typeface="Meiryo UI" panose="020B0604030504040204" pitchFamily="50" charset="-128"/>
                <a:ea typeface="Meiryo UI" panose="020B0604030504040204" pitchFamily="50" charset="-128"/>
              </a:rPr>
              <a:t>SO</a:t>
            </a:r>
            <a:endParaRPr kumimoji="0" lang="ja-JP" altLang="en-US" sz="852" b="1" kern="0" dirty="0">
              <a:solidFill>
                <a:srgbClr val="FFFFFF"/>
              </a:solidFill>
              <a:latin typeface="Meiryo UI" panose="020B0604030504040204" pitchFamily="50" charset="-128"/>
              <a:ea typeface="Meiryo UI" panose="020B0604030504040204" pitchFamily="50" charset="-128"/>
            </a:endParaRPr>
          </a:p>
        </p:txBody>
      </p:sp>
      <p:sp>
        <p:nvSpPr>
          <p:cNvPr id="66" name="角丸四角形 65"/>
          <p:cNvSpPr/>
          <p:nvPr/>
        </p:nvSpPr>
        <p:spPr bwMode="auto">
          <a:xfrm>
            <a:off x="493292" y="2982808"/>
            <a:ext cx="2595738" cy="634479"/>
          </a:xfrm>
          <a:prstGeom prst="roundRect">
            <a:avLst>
              <a:gd name="adj" fmla="val 9502"/>
            </a:avLst>
          </a:prstGeom>
          <a:solidFill>
            <a:srgbClr val="FFFFFF"/>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none" lIns="76686" tIns="30675" rIns="76686" bIns="30675" numCol="1" spcCol="0" rtlCol="0" fromWordArt="0" anchor="ctr" anchorCtr="0" forceAA="0" compatLnSpc="1">
            <a:prstTxWarp prst="textNoShape">
              <a:avLst/>
            </a:prstTxWarp>
            <a:noAutofit/>
          </a:bodyPr>
          <a:lstStyle/>
          <a:p>
            <a:pPr defTabSz="779173">
              <a:defRPr/>
            </a:pP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①入力漏れ防止等を考慮した</a:t>
            </a:r>
            <a:r>
              <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UI/UX</a:t>
            </a: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a:t>
            </a:r>
            <a:br>
              <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br>
            <a:r>
              <a:rPr kumimoji="0" lang="ja-JP" altLang="en-US"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人手による作業の自動化を実現</a:t>
            </a:r>
            <a:endParaRPr kumimoji="0" lang="en-US" altLang="ja-JP" sz="1193" b="1"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7" name="楕円 66"/>
          <p:cNvSpPr/>
          <p:nvPr/>
        </p:nvSpPr>
        <p:spPr bwMode="auto">
          <a:xfrm>
            <a:off x="2269755" y="2306838"/>
            <a:ext cx="802756" cy="320202"/>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手投入による稼働低減</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・ミスの防止</a:t>
            </a:r>
          </a:p>
        </p:txBody>
      </p:sp>
      <p:sp>
        <p:nvSpPr>
          <p:cNvPr id="68" name="楕円 67"/>
          <p:cNvSpPr/>
          <p:nvPr/>
        </p:nvSpPr>
        <p:spPr bwMode="auto">
          <a:xfrm>
            <a:off x="470290" y="2000841"/>
            <a:ext cx="802756" cy="320202"/>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システム自動連係による</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業務効率化</a:t>
            </a:r>
          </a:p>
        </p:txBody>
      </p:sp>
      <p:cxnSp>
        <p:nvCxnSpPr>
          <p:cNvPr id="69" name="カギ線コネクタ 68"/>
          <p:cNvCxnSpPr>
            <a:stCxn id="79" idx="3"/>
            <a:endCxn id="54" idx="0"/>
          </p:cNvCxnSpPr>
          <p:nvPr/>
        </p:nvCxnSpPr>
        <p:spPr bwMode="auto">
          <a:xfrm>
            <a:off x="5690063" y="2352841"/>
            <a:ext cx="1560636" cy="670157"/>
          </a:xfrm>
          <a:prstGeom prst="bentConnector2">
            <a:avLst/>
          </a:prstGeom>
          <a:solidFill>
            <a:srgbClr val="D2F0FA"/>
          </a:solidFill>
          <a:ln w="38100" cap="flat" cmpd="sng" algn="ctr">
            <a:solidFill>
              <a:srgbClr val="002060"/>
            </a:solidFill>
            <a:prstDash val="solid"/>
            <a:round/>
            <a:headEnd type="oval" w="med" len="med"/>
            <a:tailEnd type="oval" w="med" len="med"/>
          </a:ln>
          <a:effectLst>
            <a:glow rad="25400">
              <a:srgbClr val="FFFFFF">
                <a:satMod val="175000"/>
                <a:alpha val="92000"/>
              </a:srgbClr>
            </a:glow>
          </a:effectLst>
        </p:spPr>
      </p:cxnSp>
      <p:sp>
        <p:nvSpPr>
          <p:cNvPr id="70" name="正方形/長方形 69"/>
          <p:cNvSpPr/>
          <p:nvPr/>
        </p:nvSpPr>
        <p:spPr>
          <a:xfrm>
            <a:off x="5612435" y="3202765"/>
            <a:ext cx="342081" cy="1012457"/>
          </a:xfrm>
          <a:prstGeom prst="rect">
            <a:avLst/>
          </a:prstGeom>
        </p:spPr>
        <p:txBody>
          <a:bodyPr vert="eaVert" wrap="none">
            <a:spAutoFit/>
          </a:bodyPr>
          <a:lstStyle/>
          <a:p>
            <a:pPr defTabSz="779173">
              <a:defRPr/>
            </a:pPr>
            <a:r>
              <a:rPr lang="ja-JP" altLang="en-US" sz="1023" b="1" dirty="0">
                <a:solidFill>
                  <a:srgbClr val="FFFFFF"/>
                </a:solidFill>
                <a:latin typeface="Meiryo UI" panose="020B0604030504040204" pitchFamily="50" charset="-128"/>
                <a:ea typeface="Meiryo UI" panose="020B0604030504040204" pitchFamily="50" charset="-128"/>
              </a:rPr>
              <a:t>監視・運用保守</a:t>
            </a:r>
          </a:p>
        </p:txBody>
      </p:sp>
      <p:sp>
        <p:nvSpPr>
          <p:cNvPr id="71" name="楕円 70"/>
          <p:cNvSpPr/>
          <p:nvPr/>
        </p:nvSpPr>
        <p:spPr bwMode="auto">
          <a:xfrm>
            <a:off x="5200245" y="5302561"/>
            <a:ext cx="932785" cy="318755"/>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国内データセンタ環境</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による信頼性</a:t>
            </a:r>
          </a:p>
        </p:txBody>
      </p:sp>
      <p:sp>
        <p:nvSpPr>
          <p:cNvPr id="72" name="楕円 71"/>
          <p:cNvSpPr/>
          <p:nvPr/>
        </p:nvSpPr>
        <p:spPr bwMode="auto">
          <a:xfrm>
            <a:off x="5733005" y="5041888"/>
            <a:ext cx="932785" cy="318755"/>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NTT</a:t>
            </a: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グループ環境による</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親和性</a:t>
            </a:r>
          </a:p>
        </p:txBody>
      </p:sp>
      <p:pic>
        <p:nvPicPr>
          <p:cNvPr id="73" name="Picture 2" descr="\\10.133.111.121\et_hanbai\2015\02_プロモーション\01_HP\01_運用\新クリップアート\20160325_LSから納品\20160325納品\クリップアート\PNG\2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1426" y="1957276"/>
            <a:ext cx="808038" cy="808038"/>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カギ線コネクタ 73"/>
          <p:cNvCxnSpPr>
            <a:stCxn id="61" idx="0"/>
            <a:endCxn id="50" idx="1"/>
          </p:cNvCxnSpPr>
          <p:nvPr/>
        </p:nvCxnSpPr>
        <p:spPr bwMode="auto">
          <a:xfrm rot="5400000" flipH="1" flipV="1">
            <a:off x="2504929" y="3259997"/>
            <a:ext cx="321049" cy="1568111"/>
          </a:xfrm>
          <a:prstGeom prst="bentConnector2">
            <a:avLst/>
          </a:prstGeom>
          <a:solidFill>
            <a:srgbClr val="D2F0FA"/>
          </a:solidFill>
          <a:ln w="38100" cap="flat" cmpd="sng" algn="ctr">
            <a:solidFill>
              <a:srgbClr val="002060"/>
            </a:solidFill>
            <a:prstDash val="solid"/>
            <a:round/>
            <a:headEnd type="oval" w="med" len="med"/>
            <a:tailEnd type="oval" w="med" len="med"/>
          </a:ln>
          <a:effectLst>
            <a:glow rad="25400">
              <a:srgbClr val="FFFFFF">
                <a:satMod val="175000"/>
                <a:alpha val="92000"/>
              </a:srgbClr>
            </a:glow>
          </a:effectLst>
        </p:spPr>
      </p:cxnSp>
      <p:pic>
        <p:nvPicPr>
          <p:cNvPr id="75" name="Picture 3" descr="\\10.133.111.121\et_hanbai\2015\02_プロモーション\01_HP\01_運用\新クリップアート\20160325_LSから納品\20160325納品\クリップアート\PNG\4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242" y="5302846"/>
            <a:ext cx="802757" cy="802757"/>
          </a:xfrm>
          <a:prstGeom prst="rect">
            <a:avLst/>
          </a:prstGeom>
          <a:noFill/>
          <a:extLst>
            <a:ext uri="{909E8E84-426E-40DD-AFC4-6F175D3DCCD1}">
              <a14:hiddenFill xmlns:a14="http://schemas.microsoft.com/office/drawing/2010/main">
                <a:solidFill>
                  <a:srgbClr val="FFFFFF"/>
                </a:solidFill>
              </a14:hiddenFill>
            </a:ext>
          </a:extLst>
        </p:spPr>
      </p:pic>
      <p:sp>
        <p:nvSpPr>
          <p:cNvPr id="76" name="楕円 75"/>
          <p:cNvSpPr/>
          <p:nvPr/>
        </p:nvSpPr>
        <p:spPr bwMode="auto">
          <a:xfrm>
            <a:off x="742244" y="5097306"/>
            <a:ext cx="932785" cy="318755"/>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パートナーとの</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協創の加速化</a:t>
            </a:r>
          </a:p>
        </p:txBody>
      </p:sp>
      <p:sp>
        <p:nvSpPr>
          <p:cNvPr id="77" name="楕円 76"/>
          <p:cNvSpPr/>
          <p:nvPr/>
        </p:nvSpPr>
        <p:spPr bwMode="auto">
          <a:xfrm>
            <a:off x="1926624" y="5865346"/>
            <a:ext cx="932785" cy="318755"/>
          </a:xfrm>
          <a:prstGeom prst="ellipse">
            <a:avLst/>
          </a:prstGeom>
          <a:solidFill>
            <a:srgbClr val="FFFFFF"/>
          </a:solidFill>
          <a:ln w="76200" cap="flat" cmpd="sng" algn="ctr">
            <a:solidFill>
              <a:srgbClr val="BEE9FF"/>
            </a:solidFill>
            <a:prstDash val="solid"/>
            <a:round/>
            <a:headEnd type="none" w="med" len="med"/>
            <a:tailEnd type="none" w="med" len="med"/>
          </a:ln>
          <a:effectLst>
            <a:softEdge rad="63500"/>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多様な機能・</a:t>
            </a:r>
            <a: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API</a:t>
            </a: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をアジャイルで</a:t>
            </a:r>
            <a:br>
              <a:rPr kumimoji="0" lang="en-US" altLang="ja-JP"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0" lang="ja-JP" altLang="en-US" sz="681"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迅速に要求実現</a:t>
            </a:r>
          </a:p>
        </p:txBody>
      </p:sp>
      <p:pic>
        <p:nvPicPr>
          <p:cNvPr id="78" name="Picture 3" descr="\\10.133.111.121\et_hanbai\2015\02_プロモーション\01_HP\01_運用\新クリップアート\20160325_LSから納品\20160325納品\クリップアート\PNG\5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13946" y="5078338"/>
            <a:ext cx="944837" cy="944837"/>
          </a:xfrm>
          <a:prstGeom prst="rect">
            <a:avLst/>
          </a:prstGeom>
          <a:noFill/>
          <a:extLst>
            <a:ext uri="{909E8E84-426E-40DD-AFC4-6F175D3DCCD1}">
              <a14:hiddenFill xmlns:a14="http://schemas.microsoft.com/office/drawing/2010/main">
                <a:solidFill>
                  <a:srgbClr val="FFFFFF"/>
                </a:solidFill>
              </a14:hiddenFill>
            </a:ext>
          </a:extLst>
        </p:spPr>
      </p:pic>
      <p:sp>
        <p:nvSpPr>
          <p:cNvPr id="79" name="山形 78"/>
          <p:cNvSpPr/>
          <p:nvPr/>
        </p:nvSpPr>
        <p:spPr bwMode="auto">
          <a:xfrm>
            <a:off x="5015222" y="2214805"/>
            <a:ext cx="674840" cy="276071"/>
          </a:xfrm>
          <a:prstGeom prst="chevron">
            <a:avLst/>
          </a:prstGeom>
          <a:gradFill flip="none" rotWithShape="1">
            <a:gsLst>
              <a:gs pos="0">
                <a:srgbClr val="2D2DB9">
                  <a:lumMod val="60000"/>
                  <a:lumOff val="40000"/>
                </a:srgbClr>
              </a:gs>
              <a:gs pos="57000">
                <a:srgbClr val="77D4ED"/>
              </a:gs>
              <a:gs pos="100000">
                <a:srgbClr val="BEE9FF"/>
              </a:gs>
            </a:gsLst>
            <a:lin ang="10800000" scaled="1"/>
            <a:tileRect/>
          </a:gradFill>
          <a:ln w="25400" cap="flat" cmpd="sng" algn="ctr">
            <a:solidFill>
              <a:srgbClr val="FFFFFF">
                <a:alpha val="70000"/>
              </a:srgbClr>
            </a:solidFill>
            <a:prstDash val="solid"/>
            <a:round/>
            <a:headEnd type="none" w="med" len="med"/>
            <a:tailEnd type="none" w="med" len="med"/>
          </a:ln>
          <a:effectLst/>
        </p:spPr>
        <p:txBody>
          <a:bodyPr vert="horz" wrap="none" lIns="76686" tIns="30675" rIns="76686" bIns="30675" numCol="1" rtlCol="0" anchor="ctr" anchorCtr="0" compatLnSpc="1">
            <a:prstTxWarp prst="textNoShape">
              <a:avLst/>
            </a:prstTxWarp>
          </a:bodyPr>
          <a:lstStyle/>
          <a:p>
            <a:pPr defTabSz="779173">
              <a:lnSpc>
                <a:spcPct val="90000"/>
              </a:lnSpc>
              <a:defRPr/>
            </a:pPr>
            <a:r>
              <a:rPr kumimoji="0" lang="ja-JP" altLang="en-US" sz="852" b="1" kern="0" dirty="0">
                <a:solidFill>
                  <a:srgbClr val="FFFFFF"/>
                </a:solidFill>
                <a:latin typeface="Meiryo UI" panose="020B0604030504040204" pitchFamily="50" charset="-128"/>
                <a:ea typeface="Meiryo UI" panose="020B0604030504040204" pitchFamily="50" charset="-128"/>
              </a:rPr>
              <a:t>料金計算</a:t>
            </a:r>
          </a:p>
        </p:txBody>
      </p:sp>
      <p:sp>
        <p:nvSpPr>
          <p:cNvPr id="80" name="正方形/長方形 79"/>
          <p:cNvSpPr/>
          <p:nvPr/>
        </p:nvSpPr>
        <p:spPr>
          <a:xfrm>
            <a:off x="281353" y="1068866"/>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クラウド型フルフィルメントサービスは、オーダ関連の各種業務で利用するデータを一元管理し、貴社のビジネス拡大に向けた分析と活用が可能で、新規商材をスムーズに追加できるため、貴社の新規ビジネス立ち上げにも寄与し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導入メリットとなる①～③の詳細について、次頁からご紹介します。</a:t>
            </a:r>
          </a:p>
        </p:txBody>
      </p:sp>
    </p:spTree>
    <p:extLst>
      <p:ext uri="{BB962C8B-B14F-4D97-AF65-F5344CB8AC3E}">
        <p14:creationId xmlns:p14="http://schemas.microsoft.com/office/powerpoint/2010/main" val="380776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43069" y="34958"/>
            <a:ext cx="8872178" cy="758697"/>
          </a:xfrm>
        </p:spPr>
        <p:txBody>
          <a:bodyPr>
            <a:noAutofit/>
          </a:bodyPr>
          <a:lstStyle/>
          <a:p>
            <a:r>
              <a:rPr kumimoji="0" lang="ja-JP" altLang="en-US" sz="2800" kern="0" dirty="0">
                <a:cs typeface="メイリオ" panose="020B0604030504040204" pitchFamily="50" charset="-128"/>
              </a:rPr>
              <a:t>①</a:t>
            </a:r>
            <a:r>
              <a:rPr kumimoji="0" lang="en-US" altLang="ja-JP" sz="2800" kern="0" dirty="0">
                <a:cs typeface="メイリオ" panose="020B0604030504040204" pitchFamily="50" charset="-128"/>
              </a:rPr>
              <a:t>Time-To-Market</a:t>
            </a:r>
            <a:r>
              <a:rPr kumimoji="0" lang="ja-JP" altLang="en-US" sz="2800" kern="0" dirty="0">
                <a:cs typeface="メイリオ" panose="020B0604030504040204" pitchFamily="50" charset="-128"/>
              </a:rPr>
              <a:t>の短縮</a:t>
            </a:r>
            <a:endParaRPr kumimoji="1" lang="ja-JP" altLang="en-US" sz="2800" dirty="0"/>
          </a:p>
        </p:txBody>
      </p:sp>
      <p:sp>
        <p:nvSpPr>
          <p:cNvPr id="4" name="正方形/長方形 3"/>
          <p:cNvSpPr/>
          <p:nvPr/>
        </p:nvSpPr>
        <p:spPr>
          <a:xfrm>
            <a:off x="273949" y="1231757"/>
            <a:ext cx="8798651" cy="909603"/>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t"/>
          <a:lstStyle/>
          <a:p>
            <a:pPr>
              <a:defRPr/>
            </a:pPr>
            <a:r>
              <a:rPr lang="ja-JP" altLang="en-US" sz="1477" dirty="0">
                <a:solidFill>
                  <a:prstClr val="black"/>
                </a:solidFill>
                <a:latin typeface="Meiryo UI" panose="020B0604030504040204" pitchFamily="50" charset="-128"/>
                <a:ea typeface="Meiryo UI" panose="020B0604030504040204" pitchFamily="50" charset="-128"/>
              </a:rPr>
              <a:t>充実した機能・</a:t>
            </a:r>
            <a:r>
              <a:rPr lang="en-US" altLang="ja-JP" sz="1477" dirty="0">
                <a:solidFill>
                  <a:prstClr val="black"/>
                </a:solidFill>
                <a:latin typeface="Meiryo UI" panose="020B0604030504040204" pitchFamily="50" charset="-128"/>
                <a:ea typeface="Meiryo UI" panose="020B0604030504040204" pitchFamily="50" charset="-128"/>
              </a:rPr>
              <a:t>API</a:t>
            </a:r>
            <a:r>
              <a:rPr lang="ja-JP" altLang="en-US" sz="1477" dirty="0">
                <a:solidFill>
                  <a:prstClr val="black"/>
                </a:solidFill>
                <a:latin typeface="Meiryo UI" panose="020B0604030504040204" pitchFamily="50" charset="-128"/>
                <a:ea typeface="Meiryo UI" panose="020B0604030504040204" pitchFamily="50" charset="-128"/>
              </a:rPr>
              <a:t>による開発コストの抑制と短納期化を実現します</a:t>
            </a:r>
          </a:p>
          <a:p>
            <a:pPr marL="168524" indent="-168524">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標準化された一連の業務プロセスを標準機能としてご提供します。</a:t>
            </a:r>
          </a:p>
        </p:txBody>
      </p:sp>
      <p:sp>
        <p:nvSpPr>
          <p:cNvPr id="31" name="正方形/長方形 30"/>
          <p:cNvSpPr/>
          <p:nvPr/>
        </p:nvSpPr>
        <p:spPr bwMode="auto">
          <a:xfrm>
            <a:off x="3401898" y="3196156"/>
            <a:ext cx="2896659" cy="2452565"/>
          </a:xfrm>
          <a:prstGeom prst="rect">
            <a:avLst/>
          </a:prstGeom>
          <a:solidFill>
            <a:srgbClr val="FFFFFF"/>
          </a:solidFill>
          <a:ln w="107950" cap="flat" cmpd="sng" algn="ctr">
            <a:solidFill>
              <a:srgbClr val="BEE9FF"/>
            </a:solidFill>
            <a:prstDash val="solid"/>
            <a:round/>
            <a:headEnd type="none" w="med" len="med"/>
            <a:tailEnd type="none" w="med" len="med"/>
          </a:ln>
          <a:effectLst>
            <a:outerShdw blurRad="76200" dir="18900000" sy="23000" kx="-1200000" algn="bl" rotWithShape="0">
              <a:prstClr val="black">
                <a:alpha val="20000"/>
              </a:prstClr>
            </a:outerShdw>
            <a:softEdge rad="63500"/>
          </a:effectLst>
        </p:spPr>
        <p:txBody>
          <a:bodyPr vert="horz" wrap="none" lIns="76686" tIns="30675" rIns="76686" bIns="30675" numCol="1" rtlCol="0" anchor="ctr" anchorCtr="0" compatLnSpc="1">
            <a:prstTxWarp prst="textNoShape">
              <a:avLst/>
            </a:prstTxWarp>
          </a:bodyPr>
          <a:lstStyle/>
          <a:p>
            <a:pPr>
              <a:defRPr/>
            </a:pPr>
            <a:endParaRPr kumimoji="0" lang="ja-JP" altLang="en-US" sz="2045" kern="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83909" y="1983478"/>
            <a:ext cx="4360489" cy="275909"/>
          </a:xfrm>
          <a:prstGeom prst="rect">
            <a:avLst/>
          </a:prstGeom>
          <a:noFill/>
        </p:spPr>
        <p:txBody>
          <a:bodyPr wrap="none" rtlCol="0">
            <a:spAutoFit/>
          </a:bodyPr>
          <a:lstStyle/>
          <a:p>
            <a:pPr>
              <a:defRPr/>
            </a:pPr>
            <a:r>
              <a:rPr lang="ja-JP" altLang="en-US" sz="1193" dirty="0">
                <a:solidFill>
                  <a:srgbClr val="000000"/>
                </a:solidFill>
                <a:latin typeface="Meiryo UI" panose="020B0604030504040204" pitchFamily="50" charset="-128"/>
                <a:ea typeface="Meiryo UI" panose="020B0604030504040204" pitchFamily="50" charset="-128"/>
              </a:rPr>
              <a:t>＜新規ソリューション創出時のコスト抑制と短納期化の実現イメージ＞</a:t>
            </a:r>
          </a:p>
        </p:txBody>
      </p:sp>
      <p:sp>
        <p:nvSpPr>
          <p:cNvPr id="33" name="ホームベース 32"/>
          <p:cNvSpPr/>
          <p:nvPr/>
        </p:nvSpPr>
        <p:spPr bwMode="auto">
          <a:xfrm>
            <a:off x="1503800" y="3383951"/>
            <a:ext cx="940774"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市場調査</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マーケティング</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p:txBody>
      </p:sp>
      <p:sp>
        <p:nvSpPr>
          <p:cNvPr id="34" name="テキスト ボックス 33"/>
          <p:cNvSpPr txBox="1"/>
          <p:nvPr/>
        </p:nvSpPr>
        <p:spPr>
          <a:xfrm>
            <a:off x="6436484" y="3428065"/>
            <a:ext cx="378512" cy="249748"/>
          </a:xfrm>
          <a:prstGeom prst="rect">
            <a:avLst/>
          </a:prstGeom>
          <a:solidFill>
            <a:srgbClr val="FFFFFF"/>
          </a:solidFill>
          <a:ln>
            <a:solidFill>
              <a:srgbClr val="000000"/>
            </a:solidFill>
          </a:ln>
        </p:spPr>
        <p:txBody>
          <a:bodyPr wrap="square" rtlCol="0">
            <a:spAutoFit/>
          </a:bodyPr>
          <a:lstStyle/>
          <a:p>
            <a:pPr>
              <a:defRPr/>
            </a:pPr>
            <a:r>
              <a:rPr kumimoji="0" lang="ja-JP" altLang="en-US" sz="1023" kern="0" dirty="0">
                <a:solidFill>
                  <a:srgbClr val="000000"/>
                </a:solidFill>
                <a:latin typeface="ＭＳ Ｐゴシック"/>
                <a:ea typeface="ＭＳ Ｐゴシック"/>
              </a:rPr>
              <a:t>・・・</a:t>
            </a:r>
          </a:p>
        </p:txBody>
      </p:sp>
      <p:sp>
        <p:nvSpPr>
          <p:cNvPr id="35" name="ホームベース 34"/>
          <p:cNvSpPr/>
          <p:nvPr/>
        </p:nvSpPr>
        <p:spPr bwMode="auto">
          <a:xfrm>
            <a:off x="2476950" y="3378477"/>
            <a:ext cx="924948"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商品企画</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立ち上げ</a:t>
            </a:r>
          </a:p>
        </p:txBody>
      </p:sp>
      <p:sp>
        <p:nvSpPr>
          <p:cNvPr id="36" name="ホームベース 35"/>
          <p:cNvSpPr/>
          <p:nvPr/>
        </p:nvSpPr>
        <p:spPr bwMode="auto">
          <a:xfrm>
            <a:off x="3416739" y="3383951"/>
            <a:ext cx="946242"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業務設計</a:t>
            </a:r>
          </a:p>
        </p:txBody>
      </p:sp>
      <p:sp>
        <p:nvSpPr>
          <p:cNvPr id="37" name="ホームベース 36"/>
          <p:cNvSpPr/>
          <p:nvPr/>
        </p:nvSpPr>
        <p:spPr bwMode="auto">
          <a:xfrm>
            <a:off x="4382722" y="3385232"/>
            <a:ext cx="940774"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システム検討</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p:txBody>
      </p:sp>
      <p:sp>
        <p:nvSpPr>
          <p:cNvPr id="38" name="ホームベース 37"/>
          <p:cNvSpPr/>
          <p:nvPr/>
        </p:nvSpPr>
        <p:spPr bwMode="auto">
          <a:xfrm>
            <a:off x="5362840" y="3385232"/>
            <a:ext cx="938365"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システム開発</a:t>
            </a:r>
          </a:p>
        </p:txBody>
      </p:sp>
      <p:sp>
        <p:nvSpPr>
          <p:cNvPr id="39" name="ホームベース 38"/>
          <p:cNvSpPr/>
          <p:nvPr/>
        </p:nvSpPr>
        <p:spPr bwMode="auto">
          <a:xfrm>
            <a:off x="7277132" y="3362800"/>
            <a:ext cx="938365"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サービス追加</a:t>
            </a:r>
          </a:p>
        </p:txBody>
      </p:sp>
      <p:sp>
        <p:nvSpPr>
          <p:cNvPr id="40" name="ホームベース 39"/>
          <p:cNvSpPr/>
          <p:nvPr/>
        </p:nvSpPr>
        <p:spPr bwMode="auto">
          <a:xfrm>
            <a:off x="6318661" y="3370238"/>
            <a:ext cx="938365"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リリース</a:t>
            </a:r>
          </a:p>
        </p:txBody>
      </p:sp>
      <p:sp>
        <p:nvSpPr>
          <p:cNvPr id="41" name="テキスト ボックス 40"/>
          <p:cNvSpPr txBox="1"/>
          <p:nvPr/>
        </p:nvSpPr>
        <p:spPr>
          <a:xfrm>
            <a:off x="1180963" y="3112401"/>
            <a:ext cx="645674" cy="188321"/>
          </a:xfrm>
          <a:prstGeom prst="rect">
            <a:avLst/>
          </a:prstGeom>
          <a:solidFill>
            <a:srgbClr val="FFFFFF">
              <a:lumMod val="50000"/>
            </a:srgbClr>
          </a:solidFill>
          <a:ln w="9525" cap="flat" cmpd="sng" algn="ctr">
            <a:solidFill>
              <a:srgbClr val="FFFFFF">
                <a:lumMod val="75000"/>
              </a:srgbClr>
            </a:solidFill>
            <a:prstDash val="solid"/>
          </a:ln>
          <a:effectLst/>
        </p:spPr>
        <p:txBody>
          <a:bodyPr lIns="30675" tIns="30675" rIns="30675" bIns="30675" rtlCol="0" anchor="ctr"/>
          <a:lstStyle>
            <a:defPPr>
              <a:defRPr lang="ja-JP"/>
            </a:defPPr>
            <a:lvl1pPr algn="ctr">
              <a:defRPr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defTabSz="779173">
              <a:defRPr/>
            </a:pPr>
            <a:r>
              <a:rPr kumimoji="0" lang="en-US" altLang="ja-JP" sz="1023" kern="0" dirty="0">
                <a:solidFill>
                  <a:prstClr val="white"/>
                </a:solidFill>
                <a:latin typeface="Meiryo UI" panose="020B0604030504040204" pitchFamily="50" charset="-128"/>
                <a:ea typeface="Meiryo UI" panose="020B0604030504040204" pitchFamily="50" charset="-128"/>
              </a:rPr>
              <a:t>Before</a:t>
            </a:r>
            <a:endParaRPr kumimoji="0" lang="ja-JP" altLang="en-US" sz="1023" kern="0" dirty="0">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80963" y="4113886"/>
            <a:ext cx="645674" cy="186921"/>
          </a:xfrm>
          <a:prstGeom prst="rect">
            <a:avLst/>
          </a:prstGeom>
          <a:solidFill>
            <a:srgbClr val="2D2DB9">
              <a:lumMod val="50000"/>
            </a:srgbClr>
          </a:solidFill>
          <a:ln w="9525" cap="flat" cmpd="sng" algn="ctr">
            <a:solidFill>
              <a:srgbClr val="FFFFFF">
                <a:lumMod val="75000"/>
              </a:srgbClr>
            </a:solidFill>
            <a:prstDash val="solid"/>
          </a:ln>
          <a:effectLst/>
        </p:spPr>
        <p:txBody>
          <a:bodyPr lIns="30675" tIns="30675" rIns="30675" bIns="30675" rtlCol="0" anchor="ctr"/>
          <a:lstStyle>
            <a:defPPr>
              <a:defRPr lang="ja-JP"/>
            </a:defPPr>
            <a:lvl1pPr algn="ctr">
              <a:defRPr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defTabSz="779173">
              <a:defRPr/>
            </a:pPr>
            <a:r>
              <a:rPr kumimoji="0" lang="en-US" altLang="ja-JP" sz="1023" kern="0" dirty="0">
                <a:solidFill>
                  <a:prstClr val="white"/>
                </a:solidFill>
                <a:latin typeface="Meiryo UI" panose="020B0604030504040204" pitchFamily="50" charset="-128"/>
                <a:ea typeface="Meiryo UI" panose="020B0604030504040204" pitchFamily="50" charset="-128"/>
              </a:rPr>
              <a:t>After</a:t>
            </a:r>
            <a:endParaRPr kumimoji="0" lang="ja-JP" altLang="en-US" sz="1023" kern="0" dirty="0">
              <a:solidFill>
                <a:prstClr val="white"/>
              </a:solidFill>
              <a:latin typeface="Meiryo UI" panose="020B0604030504040204" pitchFamily="50" charset="-128"/>
              <a:ea typeface="Meiryo UI" panose="020B0604030504040204" pitchFamily="50" charset="-128"/>
            </a:endParaRPr>
          </a:p>
        </p:txBody>
      </p:sp>
      <p:sp>
        <p:nvSpPr>
          <p:cNvPr id="43" name="ホームベース 42"/>
          <p:cNvSpPr/>
          <p:nvPr/>
        </p:nvSpPr>
        <p:spPr bwMode="auto">
          <a:xfrm>
            <a:off x="1516050" y="4381574"/>
            <a:ext cx="940774"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市場調査</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マーケティング</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p:txBody>
      </p:sp>
      <p:sp>
        <p:nvSpPr>
          <p:cNvPr id="44" name="テキスト ボックス 43"/>
          <p:cNvSpPr txBox="1"/>
          <p:nvPr/>
        </p:nvSpPr>
        <p:spPr>
          <a:xfrm>
            <a:off x="6448733" y="4425688"/>
            <a:ext cx="378512" cy="249748"/>
          </a:xfrm>
          <a:prstGeom prst="rect">
            <a:avLst/>
          </a:prstGeom>
          <a:solidFill>
            <a:srgbClr val="FFFFFF"/>
          </a:solidFill>
          <a:ln>
            <a:solidFill>
              <a:srgbClr val="000000"/>
            </a:solidFill>
          </a:ln>
        </p:spPr>
        <p:txBody>
          <a:bodyPr wrap="square" rtlCol="0">
            <a:spAutoFit/>
          </a:bodyPr>
          <a:lstStyle/>
          <a:p>
            <a:pPr>
              <a:defRPr/>
            </a:pPr>
            <a:r>
              <a:rPr kumimoji="0" lang="ja-JP" altLang="en-US" sz="1023" kern="0" dirty="0">
                <a:solidFill>
                  <a:srgbClr val="000000"/>
                </a:solidFill>
                <a:latin typeface="ＭＳ Ｐゴシック"/>
                <a:ea typeface="ＭＳ Ｐゴシック"/>
              </a:rPr>
              <a:t>・・・</a:t>
            </a:r>
          </a:p>
        </p:txBody>
      </p:sp>
      <p:sp>
        <p:nvSpPr>
          <p:cNvPr id="45" name="ホームベース 44"/>
          <p:cNvSpPr/>
          <p:nvPr/>
        </p:nvSpPr>
        <p:spPr bwMode="auto">
          <a:xfrm>
            <a:off x="2489199" y="4376101"/>
            <a:ext cx="924948"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商品企画</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立ち上げ</a:t>
            </a:r>
          </a:p>
        </p:txBody>
      </p:sp>
      <p:sp>
        <p:nvSpPr>
          <p:cNvPr id="46" name="ホームベース 45"/>
          <p:cNvSpPr/>
          <p:nvPr/>
        </p:nvSpPr>
        <p:spPr bwMode="auto">
          <a:xfrm>
            <a:off x="3428989" y="4381574"/>
            <a:ext cx="946242" cy="348957"/>
          </a:xfrm>
          <a:prstGeom prst="homePlate">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業務設計</a:t>
            </a:r>
          </a:p>
        </p:txBody>
      </p:sp>
      <p:sp>
        <p:nvSpPr>
          <p:cNvPr id="47" name="ホームベース 46"/>
          <p:cNvSpPr/>
          <p:nvPr/>
        </p:nvSpPr>
        <p:spPr bwMode="auto">
          <a:xfrm>
            <a:off x="4394971" y="4382856"/>
            <a:ext cx="940774" cy="348957"/>
          </a:xfrm>
          <a:prstGeom prst="homePlate">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システム検討</a:t>
            </a:r>
            <a:endParaRPr kumimoji="0" lang="en-US" altLang="ja-JP" sz="937" kern="0" dirty="0">
              <a:solidFill>
                <a:srgbClr val="000000"/>
              </a:solidFill>
              <a:latin typeface="Meiryo UI" panose="020B0604030504040204" pitchFamily="50" charset="-128"/>
              <a:ea typeface="Meiryo UI"/>
              <a:cs typeface="Meiryo UI" panose="020B0604030504040204" pitchFamily="50" charset="-128"/>
            </a:endParaRPr>
          </a:p>
        </p:txBody>
      </p:sp>
      <p:sp>
        <p:nvSpPr>
          <p:cNvPr id="48" name="ホームベース 47"/>
          <p:cNvSpPr/>
          <p:nvPr/>
        </p:nvSpPr>
        <p:spPr bwMode="auto">
          <a:xfrm>
            <a:off x="5375089" y="4382856"/>
            <a:ext cx="938365" cy="348957"/>
          </a:xfrm>
          <a:prstGeom prst="homePlate">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システム開発</a:t>
            </a:r>
          </a:p>
        </p:txBody>
      </p:sp>
      <p:sp>
        <p:nvSpPr>
          <p:cNvPr id="49" name="ホームベース 48"/>
          <p:cNvSpPr/>
          <p:nvPr/>
        </p:nvSpPr>
        <p:spPr bwMode="auto">
          <a:xfrm>
            <a:off x="7289382" y="4360423"/>
            <a:ext cx="938365"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サービス追加</a:t>
            </a:r>
          </a:p>
        </p:txBody>
      </p:sp>
      <p:sp>
        <p:nvSpPr>
          <p:cNvPr id="50" name="ホームベース 49"/>
          <p:cNvSpPr/>
          <p:nvPr/>
        </p:nvSpPr>
        <p:spPr bwMode="auto">
          <a:xfrm>
            <a:off x="6330910" y="4367862"/>
            <a:ext cx="938365" cy="348957"/>
          </a:xfrm>
          <a:prstGeom prst="homePlat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33222" tIns="33222" rIns="33222" bIns="33222" numCol="1" rtlCol="0" anchor="ctr" anchorCtr="0" compatLnSpc="1">
            <a:prstTxWarp prst="textNoShape">
              <a:avLst/>
            </a:prstTxWarp>
          </a:bodyPr>
          <a:lstStyle/>
          <a:p>
            <a:pPr>
              <a:lnSpc>
                <a:spcPts val="1108"/>
              </a:lnSpc>
              <a:defRPr/>
            </a:pPr>
            <a:r>
              <a:rPr kumimoji="0" lang="ja-JP" altLang="en-US" sz="937" kern="0" dirty="0">
                <a:solidFill>
                  <a:srgbClr val="000000"/>
                </a:solidFill>
                <a:latin typeface="Meiryo UI" panose="020B0604030504040204" pitchFamily="50" charset="-128"/>
                <a:ea typeface="Meiryo UI"/>
                <a:cs typeface="Meiryo UI" panose="020B0604030504040204" pitchFamily="50" charset="-128"/>
              </a:rPr>
              <a:t>リリース</a:t>
            </a:r>
          </a:p>
        </p:txBody>
      </p:sp>
      <p:sp>
        <p:nvSpPr>
          <p:cNvPr id="51" name="テキスト ボックス 50"/>
          <p:cNvSpPr txBox="1"/>
          <p:nvPr/>
        </p:nvSpPr>
        <p:spPr>
          <a:xfrm>
            <a:off x="3401897" y="5086057"/>
            <a:ext cx="3007555" cy="560923"/>
          </a:xfrm>
          <a:prstGeom prst="rect">
            <a:avLst/>
          </a:prstGeom>
          <a:noFill/>
        </p:spPr>
        <p:txBody>
          <a:bodyPr wrap="none" rtlCol="0">
            <a:spAutoFit/>
          </a:bodyPr>
          <a:lstStyle/>
          <a:p>
            <a:pPr>
              <a:defRPr/>
            </a:pPr>
            <a:r>
              <a:rPr lang="ja-JP" altLang="en-US" sz="1015" dirty="0">
                <a:solidFill>
                  <a:srgbClr val="000000"/>
                </a:solidFill>
                <a:latin typeface="Meiryo UI" panose="020B0604030504040204" pitchFamily="50" charset="-128"/>
                <a:ea typeface="Meiryo UI" panose="020B0604030504040204" pitchFamily="50" charset="-128"/>
              </a:rPr>
              <a:t>標準機能を使用することで、</a:t>
            </a:r>
            <a:r>
              <a:rPr lang="ja-JP" altLang="en-US" sz="1015" b="1" dirty="0">
                <a:solidFill>
                  <a:srgbClr val="2D2DB9">
                    <a:lumMod val="50000"/>
                  </a:srgbClr>
                </a:solidFill>
                <a:latin typeface="Meiryo UI" panose="020B0604030504040204" pitchFamily="50" charset="-128"/>
                <a:ea typeface="Meiryo UI" panose="020B0604030504040204" pitchFamily="50" charset="-128"/>
              </a:rPr>
              <a:t>業務設計、システム検討、</a:t>
            </a:r>
            <a:endParaRPr lang="en-US" altLang="ja-JP" sz="1015" b="1" dirty="0">
              <a:solidFill>
                <a:srgbClr val="2D2DB9">
                  <a:lumMod val="50000"/>
                </a:srgbClr>
              </a:solidFill>
              <a:latin typeface="Meiryo UI" panose="020B0604030504040204" pitchFamily="50" charset="-128"/>
              <a:ea typeface="Meiryo UI" panose="020B0604030504040204" pitchFamily="50" charset="-128"/>
            </a:endParaRPr>
          </a:p>
          <a:p>
            <a:pPr>
              <a:defRPr/>
            </a:pPr>
            <a:r>
              <a:rPr lang="ja-JP" altLang="en-US" sz="1015" b="1" dirty="0">
                <a:solidFill>
                  <a:srgbClr val="2D2DB9">
                    <a:lumMod val="50000"/>
                  </a:srgbClr>
                </a:solidFill>
                <a:latin typeface="Meiryo UI" panose="020B0604030504040204" pitchFamily="50" charset="-128"/>
                <a:ea typeface="Meiryo UI" panose="020B0604030504040204" pitchFamily="50" charset="-128"/>
              </a:rPr>
              <a:t>システム開発が不要</a:t>
            </a:r>
            <a:r>
              <a:rPr lang="ja-JP" altLang="en-US" sz="1015" dirty="0">
                <a:solidFill>
                  <a:srgbClr val="000000"/>
                </a:solidFill>
                <a:latin typeface="Meiryo UI" panose="020B0604030504040204" pitchFamily="50" charset="-128"/>
                <a:ea typeface="Meiryo UI" panose="020B0604030504040204" pitchFamily="50" charset="-128"/>
              </a:rPr>
              <a:t>となります。</a:t>
            </a:r>
            <a:br>
              <a:rPr lang="ja-JP" altLang="en-US" sz="1015" dirty="0">
                <a:solidFill>
                  <a:srgbClr val="000000"/>
                </a:solidFill>
                <a:latin typeface="Meiryo UI" panose="020B0604030504040204" pitchFamily="50" charset="-128"/>
                <a:ea typeface="Meiryo UI" panose="020B0604030504040204" pitchFamily="50" charset="-128"/>
              </a:rPr>
            </a:br>
            <a:endParaRPr lang="ja-JP" altLang="en-US" sz="1015" dirty="0">
              <a:solidFill>
                <a:srgbClr val="000000"/>
              </a:solidFill>
              <a:latin typeface="Meiryo UI" panose="020B0604030504040204" pitchFamily="50" charset="-128"/>
              <a:ea typeface="Meiryo UI" panose="020B0604030504040204" pitchFamily="50" charset="-128"/>
            </a:endParaRPr>
          </a:p>
        </p:txBody>
      </p:sp>
      <p:sp>
        <p:nvSpPr>
          <p:cNvPr id="52" name="二等辺三角形 51"/>
          <p:cNvSpPr/>
          <p:nvPr/>
        </p:nvSpPr>
        <p:spPr bwMode="auto">
          <a:xfrm rot="10800000">
            <a:off x="4457609" y="3940315"/>
            <a:ext cx="714540" cy="148120"/>
          </a:xfrm>
          <a:prstGeom prst="triangle">
            <a:avLst/>
          </a:prstGeom>
          <a:solidFill>
            <a:srgbClr val="808080"/>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sp>
        <p:nvSpPr>
          <p:cNvPr id="53" name="左右矢印 52"/>
          <p:cNvSpPr/>
          <p:nvPr/>
        </p:nvSpPr>
        <p:spPr bwMode="auto">
          <a:xfrm>
            <a:off x="3428989" y="4821139"/>
            <a:ext cx="2869566" cy="258162"/>
          </a:xfrm>
          <a:prstGeom prst="leftRightArrow">
            <a:avLst/>
          </a:prstGeom>
          <a:solidFill>
            <a:srgbClr val="2D2DB9">
              <a:lumMod val="50000"/>
            </a:srgbClr>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534" kern="0" dirty="0">
              <a:solidFill>
                <a:srgbClr val="000000"/>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549302" y="3084881"/>
            <a:ext cx="846548" cy="214391"/>
          </a:xfrm>
          <a:prstGeom prst="rect">
            <a:avLst/>
          </a:prstGeom>
          <a:solidFill>
            <a:srgbClr val="BEE9FF"/>
          </a:solidFill>
          <a:ln w="9525" cap="flat" cmpd="sng" algn="ctr">
            <a:noFill/>
            <a:prstDash val="solid"/>
          </a:ln>
          <a:effectLst/>
        </p:spPr>
        <p:txBody>
          <a:bodyPr lIns="30675" tIns="30675" rIns="30675" bIns="30675" rtlCol="0" anchor="ctr"/>
          <a:lstStyle>
            <a:defPPr>
              <a:defRPr lang="ja-JP"/>
            </a:defPPr>
            <a:lvl1pPr algn="ctr">
              <a:defRPr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defTabSz="779173">
              <a:defRPr/>
            </a:pPr>
            <a:r>
              <a:rPr kumimoji="0" lang="ja-JP" altLang="en-US" sz="1023" b="1" kern="0" dirty="0">
                <a:solidFill>
                  <a:srgbClr val="2D2DB9">
                    <a:lumMod val="50000"/>
                  </a:srgbClr>
                </a:solidFill>
                <a:latin typeface="Meiryo UI" panose="020B0604030504040204" pitchFamily="50" charset="-128"/>
                <a:ea typeface="Meiryo UI" panose="020B0604030504040204" pitchFamily="50" charset="-128"/>
              </a:rPr>
              <a:t>改善ポイント</a:t>
            </a:r>
          </a:p>
        </p:txBody>
      </p:sp>
      <p:sp>
        <p:nvSpPr>
          <p:cNvPr id="55" name="角丸四角形吹き出し 54"/>
          <p:cNvSpPr/>
          <p:nvPr/>
        </p:nvSpPr>
        <p:spPr bwMode="auto">
          <a:xfrm>
            <a:off x="6625741" y="5060017"/>
            <a:ext cx="1814766" cy="688166"/>
          </a:xfrm>
          <a:prstGeom prst="wedgeRoundRectCallout">
            <a:avLst>
              <a:gd name="adj1" fmla="val -68498"/>
              <a:gd name="adj2" fmla="val -31340"/>
              <a:gd name="adj3" fmla="val 16667"/>
            </a:avLst>
          </a:prstGeom>
          <a:solidFill>
            <a:srgbClr val="FFFFFF"/>
          </a:solidFill>
          <a:ln w="9525" cap="flat" cmpd="sng" algn="ctr">
            <a:solidFill>
              <a:srgbClr val="808080"/>
            </a:solidFill>
            <a:prstDash val="solid"/>
            <a:round/>
            <a:headEnd type="none" w="med" len="med"/>
            <a:tailEnd type="none" w="med" len="med"/>
          </a:ln>
          <a:effectLst/>
        </p:spPr>
        <p:txBody>
          <a:bodyPr vert="horz" wrap="none" lIns="61350" tIns="30675" rIns="61350" bIns="30675" numCol="1" rtlCol="0" anchor="ctr" anchorCtr="0" compatLnSpc="1">
            <a:prstTxWarp prst="textNoShape">
              <a:avLst/>
            </a:prstTxWarp>
          </a:bodyPr>
          <a:lstStyle/>
          <a:p>
            <a:pPr>
              <a:defRPr/>
            </a:pPr>
            <a:r>
              <a:rPr kumimoji="0" lang="ja-JP" altLang="en-US" sz="1015" kern="0" dirty="0">
                <a:solidFill>
                  <a:srgbClr val="000000"/>
                </a:solidFill>
                <a:latin typeface="Meiryo UI" panose="020B0604030504040204" pitchFamily="50" charset="-128"/>
                <a:ea typeface="Meiryo UI" panose="020B0604030504040204" pitchFamily="50" charset="-128"/>
              </a:rPr>
              <a:t>標準機能でのご提供範囲外に</a:t>
            </a:r>
            <a:endParaRPr kumimoji="0" lang="en-US" altLang="ja-JP" sz="1015" kern="0" dirty="0">
              <a:solidFill>
                <a:srgbClr val="000000"/>
              </a:solidFill>
              <a:latin typeface="Meiryo UI" panose="020B0604030504040204" pitchFamily="50" charset="-128"/>
              <a:ea typeface="Meiryo UI" panose="020B0604030504040204" pitchFamily="50" charset="-128"/>
            </a:endParaRPr>
          </a:p>
          <a:p>
            <a:pPr>
              <a:defRPr/>
            </a:pPr>
            <a:r>
              <a:rPr kumimoji="0" lang="ja-JP" altLang="en-US" sz="1015" kern="0" dirty="0">
                <a:solidFill>
                  <a:srgbClr val="000000"/>
                </a:solidFill>
                <a:latin typeface="Meiryo UI" panose="020B0604030504040204" pitchFamily="50" charset="-128"/>
                <a:ea typeface="Meiryo UI" panose="020B0604030504040204" pitchFamily="50" charset="-128"/>
              </a:rPr>
              <a:t>ついては、設定作業や機能追加</a:t>
            </a:r>
            <a:br>
              <a:rPr kumimoji="0" lang="en-US" altLang="ja-JP" sz="1015" kern="0" dirty="0">
                <a:solidFill>
                  <a:srgbClr val="000000"/>
                </a:solidFill>
                <a:latin typeface="Meiryo UI" panose="020B0604030504040204" pitchFamily="50" charset="-128"/>
                <a:ea typeface="Meiryo UI" panose="020B0604030504040204" pitchFamily="50" charset="-128"/>
              </a:rPr>
            </a:br>
            <a:r>
              <a:rPr kumimoji="0" lang="ja-JP" altLang="en-US" sz="1015" kern="0" dirty="0">
                <a:solidFill>
                  <a:srgbClr val="000000"/>
                </a:solidFill>
                <a:latin typeface="Meiryo UI" panose="020B0604030504040204" pitchFamily="50" charset="-128"/>
                <a:ea typeface="Meiryo UI" panose="020B0604030504040204" pitchFamily="50" charset="-128"/>
              </a:rPr>
              <a:t>等での対応が可能です。</a:t>
            </a:r>
          </a:p>
        </p:txBody>
      </p:sp>
      <p:sp>
        <p:nvSpPr>
          <p:cNvPr id="56" name="角丸四角形吹き出し 55"/>
          <p:cNvSpPr/>
          <p:nvPr/>
        </p:nvSpPr>
        <p:spPr bwMode="auto">
          <a:xfrm>
            <a:off x="1182604" y="2315233"/>
            <a:ext cx="7031871" cy="464509"/>
          </a:xfrm>
          <a:prstGeom prst="wedgeRoundRectCallout">
            <a:avLst>
              <a:gd name="adj1" fmla="val 491"/>
              <a:gd name="adj2" fmla="val 119362"/>
              <a:gd name="adj3" fmla="val 16667"/>
            </a:avLst>
          </a:prstGeom>
          <a:solidFill>
            <a:srgbClr val="D2F0FA"/>
          </a:solidFill>
          <a:ln w="38100" cap="flat" cmpd="sng" algn="ctr">
            <a:solidFill>
              <a:srgbClr val="808080">
                <a:lumMod val="60000"/>
                <a:lumOff val="40000"/>
              </a:srgbClr>
            </a:solidFill>
            <a:prstDash val="solid"/>
            <a:round/>
            <a:headEnd type="none" w="med" len="med"/>
            <a:tailEnd type="none" w="med" len="med"/>
          </a:ln>
          <a:effectLst/>
        </p:spPr>
        <p:txBody>
          <a:bodyPr rot="0" spcFirstLastPara="0" vertOverflow="overflow" horzOverflow="overflow" vert="horz" wrap="square" lIns="76686" tIns="30675" rIns="76686" bIns="30675" numCol="1" spcCol="0" rtlCol="0" fromWordArt="0" anchor="ctr" anchorCtr="0" forceAA="0" compatLnSpc="1">
            <a:prstTxWarp prst="textNoShape">
              <a:avLst/>
            </a:prstTxWarp>
            <a:noAutofit/>
          </a:bodyPr>
          <a:lstStyle/>
          <a:p>
            <a:pPr>
              <a:defRPr/>
            </a:pP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豊富な標準機能により、新規ソリューション創出時の</a:t>
            </a:r>
            <a:r>
              <a:rPr kumimoji="0" lang="ja-JP" altLang="en-US" sz="1193" b="1" u="sng"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システム開発によるリードタイムを削減</a:t>
            </a:r>
            <a:r>
              <a:rPr kumimoji="0" lang="ja-JP" altLang="en-US"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rPr>
              <a:t>することができます。</a:t>
            </a:r>
            <a:endParaRPr kumimoji="0" lang="en-US" altLang="ja-JP" sz="1193" kern="0" dirty="0">
              <a:solidFill>
                <a:srgbClr val="2D2DB9">
                  <a:lumMod val="50000"/>
                </a:srgbClr>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3947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9863" y="38360"/>
            <a:ext cx="9025784" cy="823612"/>
          </a:xfrm>
        </p:spPr>
        <p:txBody>
          <a:bodyPr>
            <a:noAutofit/>
          </a:bodyPr>
          <a:lstStyle/>
          <a:p>
            <a:r>
              <a:rPr lang="en-US" altLang="ja-JP" sz="2800" dirty="0"/>
              <a:t>【</a:t>
            </a:r>
            <a:r>
              <a:rPr lang="ja-JP" altLang="en-US" sz="2800" dirty="0"/>
              <a:t>参考</a:t>
            </a:r>
            <a:r>
              <a:rPr lang="en-US" altLang="ja-JP" sz="2800" dirty="0"/>
              <a:t>】</a:t>
            </a:r>
            <a:r>
              <a:rPr kumimoji="0" lang="ja-JP" altLang="en-US" sz="2800" kern="0" dirty="0">
                <a:cs typeface="メイリオ" panose="020B0604030504040204" pitchFamily="50" charset="-128"/>
              </a:rPr>
              <a:t>①</a:t>
            </a:r>
            <a:r>
              <a:rPr kumimoji="0" lang="en-US" altLang="ja-JP" sz="2800" kern="0" dirty="0">
                <a:cs typeface="メイリオ" panose="020B0604030504040204" pitchFamily="50" charset="-128"/>
              </a:rPr>
              <a:t>Time-To-Market</a:t>
            </a:r>
            <a:r>
              <a:rPr kumimoji="0" lang="ja-JP" altLang="en-US" sz="2800" kern="0" dirty="0">
                <a:cs typeface="メイリオ" panose="020B0604030504040204" pitchFamily="50" charset="-128"/>
              </a:rPr>
              <a:t>の短縮</a:t>
            </a:r>
            <a:br>
              <a:rPr lang="en-US" altLang="ja-JP" sz="2800" dirty="0"/>
            </a:br>
            <a:r>
              <a:rPr lang="ja-JP" altLang="en-US" sz="2800" dirty="0"/>
              <a:t>詳細（標準業務プロセス）</a:t>
            </a:r>
          </a:p>
        </p:txBody>
      </p:sp>
      <p:sp>
        <p:nvSpPr>
          <p:cNvPr id="5" name="楕円 4"/>
          <p:cNvSpPr/>
          <p:nvPr/>
        </p:nvSpPr>
        <p:spPr bwMode="auto">
          <a:xfrm>
            <a:off x="4938808" y="3683032"/>
            <a:ext cx="245396" cy="245396"/>
          </a:xfrm>
          <a:prstGeom prst="ellipse">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6" name="楕円 5"/>
          <p:cNvSpPr/>
          <p:nvPr/>
        </p:nvSpPr>
        <p:spPr bwMode="auto">
          <a:xfrm>
            <a:off x="4588115" y="3683032"/>
            <a:ext cx="245396" cy="245396"/>
          </a:xfrm>
          <a:prstGeom prst="ellipse">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023" kern="0" dirty="0">
              <a:solidFill>
                <a:srgbClr val="000000"/>
              </a:solidFill>
              <a:latin typeface="Meiryo UI" panose="020B0604030504040204" pitchFamily="50" charset="-128"/>
              <a:ea typeface="Meiryo UI" panose="020B0604030504040204" pitchFamily="50" charset="-128"/>
            </a:endParaRPr>
          </a:p>
        </p:txBody>
      </p:sp>
      <p:sp>
        <p:nvSpPr>
          <p:cNvPr id="7" name="角丸四角形 6"/>
          <p:cNvSpPr/>
          <p:nvPr/>
        </p:nvSpPr>
        <p:spPr bwMode="auto">
          <a:xfrm>
            <a:off x="1436032" y="2620086"/>
            <a:ext cx="4849976" cy="2299207"/>
          </a:xfrm>
          <a:prstGeom prst="roundRect">
            <a:avLst>
              <a:gd name="adj" fmla="val 8477"/>
            </a:avLst>
          </a:prstGeom>
          <a:solidFill>
            <a:srgbClr val="CCEC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endParaRPr kumimoji="0" lang="ja-JP" altLang="en-US" sz="1193" kern="0" dirty="0">
              <a:solidFill>
                <a:srgbClr val="000000"/>
              </a:solidFill>
              <a:latin typeface="Meiryo UI" panose="020B0604030504040204" pitchFamily="50" charset="-128"/>
              <a:ea typeface="Meiryo UI" panose="020B0604030504040204" pitchFamily="50" charset="-128"/>
            </a:endParaRPr>
          </a:p>
        </p:txBody>
      </p:sp>
      <p:sp>
        <p:nvSpPr>
          <p:cNvPr id="8" name="角丸四角形 7"/>
          <p:cNvSpPr/>
          <p:nvPr/>
        </p:nvSpPr>
        <p:spPr bwMode="auto">
          <a:xfrm>
            <a:off x="1436032" y="5082060"/>
            <a:ext cx="6557037" cy="999255"/>
          </a:xfrm>
          <a:prstGeom prst="roundRect">
            <a:avLst>
              <a:gd name="adj" fmla="val 9494"/>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サービスリソース</a:t>
            </a:r>
            <a:endParaRPr kumimoji="0" lang="en-US" altLang="ja-JP" sz="1193" b="1" kern="0" dirty="0">
              <a:solidFill>
                <a:srgbClr val="808080">
                  <a:lumMod val="50000"/>
                </a:srgbClr>
              </a:solidFill>
              <a:latin typeface="Meiryo UI" panose="020B0604030504040204" pitchFamily="50" charset="-128"/>
              <a:ea typeface="Meiryo UI" panose="020B0604030504040204" pitchFamily="50" charset="-128"/>
            </a:endParaRPr>
          </a:p>
        </p:txBody>
      </p:sp>
      <p:sp>
        <p:nvSpPr>
          <p:cNvPr id="9" name="角丸四角形 8"/>
          <p:cNvSpPr/>
          <p:nvPr/>
        </p:nvSpPr>
        <p:spPr bwMode="auto">
          <a:xfrm>
            <a:off x="1436032" y="1352409"/>
            <a:ext cx="6557037" cy="449484"/>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顧客</a:t>
            </a:r>
          </a:p>
        </p:txBody>
      </p:sp>
      <p:sp>
        <p:nvSpPr>
          <p:cNvPr id="10" name="角丸四角形 9"/>
          <p:cNvSpPr/>
          <p:nvPr/>
        </p:nvSpPr>
        <p:spPr bwMode="auto">
          <a:xfrm>
            <a:off x="1436032" y="1871425"/>
            <a:ext cx="6557037" cy="573371"/>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顧客接点</a:t>
            </a:r>
          </a:p>
        </p:txBody>
      </p:sp>
      <p:sp>
        <p:nvSpPr>
          <p:cNvPr id="11" name="正方形/長方形 10"/>
          <p:cNvSpPr/>
          <p:nvPr/>
        </p:nvSpPr>
        <p:spPr bwMode="auto">
          <a:xfrm>
            <a:off x="2147905" y="2076500"/>
            <a:ext cx="5116962" cy="214211"/>
          </a:xfrm>
          <a:prstGeom prst="rect">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1023" kern="0" dirty="0">
                <a:solidFill>
                  <a:srgbClr val="808080">
                    <a:lumMod val="50000"/>
                  </a:srgbClr>
                </a:solidFill>
                <a:latin typeface="Meiryo UI" panose="020B0604030504040204" pitchFamily="50" charset="-128"/>
                <a:ea typeface="Meiryo UI" panose="020B0604030504040204" pitchFamily="50" charset="-128"/>
              </a:rPr>
              <a:t>UI/UX</a:t>
            </a:r>
            <a:endParaRPr kumimoji="0" lang="ja-JP" altLang="en-US" sz="1023" kern="0" dirty="0">
              <a:solidFill>
                <a:srgbClr val="808080">
                  <a:lumMod val="50000"/>
                </a:srgbClr>
              </a:solidFill>
              <a:latin typeface="Meiryo UI" panose="020B0604030504040204" pitchFamily="50" charset="-128"/>
              <a:ea typeface="Meiryo UI" panose="020B0604030504040204" pitchFamily="50" charset="-128"/>
            </a:endParaRPr>
          </a:p>
        </p:txBody>
      </p:sp>
      <p:pic>
        <p:nvPicPr>
          <p:cNvPr id="12" name="Picture 3" descr="\\filer005.soad.nttcom.co.jp\N9-知的財産室\530著作権\クリップアート\納品物\納品物\png\large_size\家電\蓄電池.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858" y="5329688"/>
            <a:ext cx="593698" cy="72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filer005.soad.nttcom.co.jp\N9-知的財産室\530著作権\クリップアート\納品物\納品物\png\large_size\乗り物\電気自動車.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380" y="5319569"/>
            <a:ext cx="842922" cy="6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iler005.soad.nttcom.co.jp\N9-知的財産室\530著作権\クリップアート\納品物\納品物\png\large_size\ITツール\スマートフォン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878" y="5320273"/>
            <a:ext cx="408824" cy="58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10.133.111.121\et_hanbai\2015\02_プロモーション\01_HP\01_運用\新クリップアート\20160325_LSから納品\20160325納品\クリップアート\PNG\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6311" y="1091701"/>
            <a:ext cx="737968" cy="737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png\large\住宅設備\084_監視カメラ（家庭用）.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8642" y="5418832"/>
            <a:ext cx="634012" cy="49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メモ 16"/>
          <p:cNvSpPr/>
          <p:nvPr/>
        </p:nvSpPr>
        <p:spPr bwMode="auto">
          <a:xfrm>
            <a:off x="6061541" y="1216300"/>
            <a:ext cx="449557" cy="562058"/>
          </a:xfrm>
          <a:prstGeom prst="foldedCorner">
            <a:avLst/>
          </a:prstGeom>
          <a:solidFill>
            <a:srgbClr val="FFFFFF"/>
          </a:solidFill>
          <a:ln w="9525" cap="flat" cmpd="sng" algn="ctr">
            <a:solidFill>
              <a:srgbClr val="808080"/>
            </a:solidFill>
            <a:prstDash val="solid"/>
            <a:round/>
            <a:headEnd type="none" w="med" len="med"/>
            <a:tailEnd type="none" w="med" len="med"/>
          </a:ln>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Xxxxx</a:t>
            </a:r>
          </a:p>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Xxxxx</a:t>
            </a:r>
          </a:p>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xxxx</a:t>
            </a:r>
          </a:p>
        </p:txBody>
      </p:sp>
      <p:sp>
        <p:nvSpPr>
          <p:cNvPr id="18" name="角丸四角形 17"/>
          <p:cNvSpPr/>
          <p:nvPr/>
        </p:nvSpPr>
        <p:spPr bwMode="auto">
          <a:xfrm>
            <a:off x="6362246" y="1415963"/>
            <a:ext cx="472506" cy="301009"/>
          </a:xfrm>
          <a:prstGeom prst="roundRect">
            <a:avLst/>
          </a:prstGeom>
          <a:solidFill>
            <a:srgbClr val="FFFFFF"/>
          </a:solidFill>
          <a:ln w="9525" cap="flat" cmpd="sng" algn="ctr">
            <a:solidFill>
              <a:srgbClr val="80808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686" tIns="30675" rIns="76686" bIns="30675" numCol="1" rtlCol="0" anchor="ctr" anchorCtr="0" compatLnSpc="1">
            <a:prstTxWarp prst="textNoShape">
              <a:avLst/>
            </a:prstTxWarp>
          </a:bodyPr>
          <a:lstStyle/>
          <a:p>
            <a:pPr defTabSz="779173">
              <a:defRPr/>
            </a:pPr>
            <a:r>
              <a:rPr kumimoji="0" lang="en-US" altLang="ja-JP" sz="681" kern="0" dirty="0">
                <a:solidFill>
                  <a:srgbClr val="000000"/>
                </a:solidFill>
                <a:latin typeface="Meiryo UI" panose="020B0604030504040204" pitchFamily="50" charset="-128"/>
                <a:ea typeface="Meiryo UI" panose="020B0604030504040204" pitchFamily="50" charset="-128"/>
              </a:rPr>
              <a:t>Credit Card</a:t>
            </a:r>
            <a:endParaRPr kumimoji="0" lang="ja-JP" altLang="en-US" sz="681" kern="0"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251188" y="971478"/>
            <a:ext cx="934871" cy="249748"/>
          </a:xfrm>
          <a:prstGeom prst="rect">
            <a:avLst/>
          </a:prstGeom>
          <a:noFill/>
        </p:spPr>
        <p:txBody>
          <a:bodyPr wrap="none" rtlCol="0">
            <a:spAutoFit/>
          </a:bodyPr>
          <a:lstStyle/>
          <a:p>
            <a:pPr defTabSz="779173">
              <a:defRPr/>
            </a:pPr>
            <a:r>
              <a:rPr lang="ja-JP" altLang="en-US" sz="1023" dirty="0">
                <a:solidFill>
                  <a:srgbClr val="000000"/>
                </a:solidFill>
                <a:latin typeface="Meiryo UI" panose="020B0604030504040204" pitchFamily="50" charset="-128"/>
                <a:ea typeface="Meiryo UI" panose="020B0604030504040204" pitchFamily="50" charset="-128"/>
              </a:rPr>
              <a:t>：業務の流れ</a:t>
            </a:r>
          </a:p>
        </p:txBody>
      </p:sp>
      <p:sp>
        <p:nvSpPr>
          <p:cNvPr id="20" name="ホームベース 19"/>
          <p:cNvSpPr/>
          <p:nvPr/>
        </p:nvSpPr>
        <p:spPr bwMode="auto">
          <a:xfrm>
            <a:off x="2565524" y="4234677"/>
            <a:ext cx="3704852" cy="185948"/>
          </a:xfrm>
          <a:prstGeom prst="homePlate">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algn="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標準</a:t>
            </a:r>
            <a:r>
              <a:rPr kumimoji="0" lang="en-US" altLang="ja-JP" sz="1193" b="1" kern="0" dirty="0">
                <a:solidFill>
                  <a:srgbClr val="808080">
                    <a:lumMod val="50000"/>
                  </a:srgbClr>
                </a:solidFill>
                <a:latin typeface="Meiryo UI" panose="020B0604030504040204" pitchFamily="50" charset="-128"/>
                <a:ea typeface="Meiryo UI" panose="020B0604030504040204" pitchFamily="50" charset="-128"/>
              </a:rPr>
              <a:t>API</a:t>
            </a: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　　　　　　　　　　　　　　　　　　　　　</a:t>
            </a:r>
          </a:p>
        </p:txBody>
      </p:sp>
      <p:sp>
        <p:nvSpPr>
          <p:cNvPr id="21" name="ホームベース 20"/>
          <p:cNvSpPr/>
          <p:nvPr/>
        </p:nvSpPr>
        <p:spPr bwMode="auto">
          <a:xfrm>
            <a:off x="4541353" y="4504961"/>
            <a:ext cx="679261" cy="389769"/>
          </a:xfrm>
          <a:prstGeom prst="homePlate">
            <a:avLst>
              <a:gd name="adj" fmla="val 3442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61350" rIns="76686" bIns="30675" numCol="1" rtlCol="0" anchor="ctr" anchorCtr="0" compatLnSpc="1">
            <a:prstTxWarp prst="textNoShape">
              <a:avLst/>
            </a:prstTxWarp>
          </a:bodyPr>
          <a:lstStyle/>
          <a:p>
            <a:pPr defTabSz="779173">
              <a:lnSpc>
                <a:spcPct val="90000"/>
              </a:lnSpc>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個別業務</a:t>
            </a:r>
            <a:br>
              <a:rPr kumimoji="0" lang="en-US" altLang="ja-JP" sz="1193" b="1" kern="0" dirty="0">
                <a:solidFill>
                  <a:srgbClr val="808080">
                    <a:lumMod val="50000"/>
                  </a:srgbClr>
                </a:solidFill>
                <a:latin typeface="Meiryo UI" panose="020B0604030504040204" pitchFamily="50" charset="-128"/>
                <a:ea typeface="Meiryo UI" panose="020B0604030504040204" pitchFamily="50" charset="-128"/>
              </a:rPr>
            </a:b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プロセス</a:t>
            </a:r>
          </a:p>
        </p:txBody>
      </p:sp>
      <p:sp>
        <p:nvSpPr>
          <p:cNvPr id="22" name="ホームベース 21"/>
          <p:cNvSpPr/>
          <p:nvPr/>
        </p:nvSpPr>
        <p:spPr bwMode="auto">
          <a:xfrm>
            <a:off x="2519756" y="3316952"/>
            <a:ext cx="3766250" cy="840243"/>
          </a:xfrm>
          <a:prstGeom prst="homePlate">
            <a:avLst>
              <a:gd name="adj" fmla="val 12875"/>
            </a:avLst>
          </a:prstGeom>
          <a:solidFill>
            <a:srgbClr val="FFCCCC"/>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t" anchorCtr="0" compatLnSpc="1">
            <a:prstTxWarp prst="textNoShape">
              <a:avLst/>
            </a:prstTxWarp>
          </a:bodyPr>
          <a:lstStyle/>
          <a:p>
            <a:pPr defTabSz="779173">
              <a:defRPr/>
            </a:pPr>
            <a:r>
              <a:rPr lang="ja-JP" altLang="en-US" sz="1363" b="1" dirty="0">
                <a:solidFill>
                  <a:srgbClr val="000000"/>
                </a:solidFill>
                <a:latin typeface="Meiryo UI" panose="020B0604030504040204" pitchFamily="50" charset="-128"/>
                <a:ea typeface="Meiryo UI" panose="020B0604030504040204" pitchFamily="50" charset="-128"/>
              </a:rPr>
              <a:t>標準業務プロセス</a:t>
            </a:r>
          </a:p>
        </p:txBody>
      </p:sp>
      <p:sp>
        <p:nvSpPr>
          <p:cNvPr id="23" name="ホームベース 22"/>
          <p:cNvSpPr/>
          <p:nvPr/>
        </p:nvSpPr>
        <p:spPr bwMode="auto">
          <a:xfrm>
            <a:off x="5314752" y="3647629"/>
            <a:ext cx="920237" cy="280668"/>
          </a:xfrm>
          <a:prstGeom prst="homePlate">
            <a:avLst>
              <a:gd name="adj" fmla="val 31935"/>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料金計算</a:t>
            </a:r>
          </a:p>
        </p:txBody>
      </p:sp>
      <p:sp>
        <p:nvSpPr>
          <p:cNvPr id="24" name="ホームベース 23"/>
          <p:cNvSpPr/>
          <p:nvPr/>
        </p:nvSpPr>
        <p:spPr bwMode="auto">
          <a:xfrm>
            <a:off x="4397782" y="3647629"/>
            <a:ext cx="920237" cy="280668"/>
          </a:xfrm>
          <a:prstGeom prst="homePlate">
            <a:avLst>
              <a:gd name="adj" fmla="val 35900"/>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en-US" altLang="ja-JP" sz="1363" b="1" kern="0" dirty="0">
                <a:solidFill>
                  <a:srgbClr val="808080">
                    <a:lumMod val="50000"/>
                  </a:srgbClr>
                </a:solidFill>
                <a:latin typeface="Meiryo UI" panose="020B0604030504040204" pitchFamily="50" charset="-128"/>
                <a:ea typeface="Meiryo UI" panose="020B0604030504040204" pitchFamily="50" charset="-128"/>
              </a:rPr>
              <a:t>SO</a:t>
            </a:r>
            <a:endParaRPr kumimoji="0" lang="ja-JP" altLang="en-US" sz="1363" b="1" kern="0" dirty="0">
              <a:solidFill>
                <a:srgbClr val="808080">
                  <a:lumMod val="50000"/>
                </a:srgbClr>
              </a:solidFill>
              <a:latin typeface="Meiryo UI" panose="020B0604030504040204" pitchFamily="50" charset="-128"/>
              <a:ea typeface="Meiryo UI" panose="020B0604030504040204" pitchFamily="50" charset="-128"/>
            </a:endParaRPr>
          </a:p>
        </p:txBody>
      </p:sp>
      <p:sp>
        <p:nvSpPr>
          <p:cNvPr id="25" name="ホームベース 24"/>
          <p:cNvSpPr/>
          <p:nvPr/>
        </p:nvSpPr>
        <p:spPr bwMode="auto">
          <a:xfrm>
            <a:off x="3478566" y="3647629"/>
            <a:ext cx="920237" cy="280668"/>
          </a:xfrm>
          <a:prstGeom prst="homePlate">
            <a:avLst>
              <a:gd name="adj" fmla="val 3442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申込</a:t>
            </a:r>
          </a:p>
        </p:txBody>
      </p:sp>
      <p:sp>
        <p:nvSpPr>
          <p:cNvPr id="26" name="ホームベース 25"/>
          <p:cNvSpPr/>
          <p:nvPr/>
        </p:nvSpPr>
        <p:spPr bwMode="auto">
          <a:xfrm>
            <a:off x="2525949" y="3647629"/>
            <a:ext cx="962391" cy="280668"/>
          </a:xfrm>
          <a:prstGeom prst="homePlate">
            <a:avLst>
              <a:gd name="adj" fmla="val 34426"/>
            </a:avLst>
          </a:prstGeom>
          <a:solidFill>
            <a:srgbClr val="FFCCCC"/>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lang="ja-JP" altLang="en-US" sz="1363" b="1" dirty="0">
                <a:solidFill>
                  <a:srgbClr val="808080">
                    <a:lumMod val="50000"/>
                  </a:srgbClr>
                </a:solidFill>
                <a:latin typeface="Meiryo UI" panose="020B0604030504040204" pitchFamily="50" charset="-128"/>
                <a:ea typeface="Meiryo UI" panose="020B0604030504040204" pitchFamily="50" charset="-128"/>
              </a:rPr>
              <a:t>商品登録</a:t>
            </a:r>
          </a:p>
        </p:txBody>
      </p:sp>
      <p:sp>
        <p:nvSpPr>
          <p:cNvPr id="27" name="テキスト ボックス 26"/>
          <p:cNvSpPr txBox="1"/>
          <p:nvPr/>
        </p:nvSpPr>
        <p:spPr>
          <a:xfrm>
            <a:off x="1445081" y="2679218"/>
            <a:ext cx="2755471" cy="319639"/>
          </a:xfrm>
          <a:prstGeom prst="rect">
            <a:avLst/>
          </a:prstGeom>
          <a:noFill/>
        </p:spPr>
        <p:txBody>
          <a:bodyPr wrap="square" rtlCol="0">
            <a:spAutoFit/>
          </a:bodyPr>
          <a:lstStyle/>
          <a:p>
            <a:pPr defTabSz="779173">
              <a:defRPr/>
            </a:pPr>
            <a:r>
              <a:rPr lang="ja-JP" altLang="en-US"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グループ共通</a:t>
            </a:r>
            <a:r>
              <a:rPr lang="en-US" altLang="ja-JP"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IT(Fulfillment)</a:t>
            </a:r>
            <a:endParaRPr lang="ja-JP" altLang="en-US" sz="1477" dirty="0">
              <a:ln w="0"/>
              <a:solidFill>
                <a:srgbClr val="FFFFFF"/>
              </a:solidFill>
              <a:effectLst>
                <a:glow rad="228600">
                  <a:srgbClr val="002060">
                    <a:alpha val="40000"/>
                  </a:srgbClr>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ホームベース 27"/>
          <p:cNvSpPr/>
          <p:nvPr/>
        </p:nvSpPr>
        <p:spPr bwMode="auto">
          <a:xfrm>
            <a:off x="2565524" y="3056960"/>
            <a:ext cx="3704852" cy="185948"/>
          </a:xfrm>
          <a:prstGeom prst="homePlate">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algn="r" defTabSz="779173">
              <a:defRPr/>
            </a:pP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　　　標準</a:t>
            </a:r>
            <a:r>
              <a:rPr kumimoji="0" lang="en-US" altLang="ja-JP" sz="1193" b="1" kern="0" dirty="0">
                <a:solidFill>
                  <a:srgbClr val="808080">
                    <a:lumMod val="50000"/>
                  </a:srgbClr>
                </a:solidFill>
                <a:latin typeface="Meiryo UI" panose="020B0604030504040204" pitchFamily="50" charset="-128"/>
                <a:ea typeface="Meiryo UI" panose="020B0604030504040204" pitchFamily="50" charset="-128"/>
              </a:rPr>
              <a:t>API</a:t>
            </a:r>
            <a:r>
              <a:rPr kumimoji="0" lang="ja-JP" altLang="en-US" sz="1193" b="1" kern="0" dirty="0">
                <a:solidFill>
                  <a:srgbClr val="808080">
                    <a:lumMod val="50000"/>
                  </a:srgbClr>
                </a:solidFill>
                <a:latin typeface="Meiryo UI" panose="020B0604030504040204" pitchFamily="50" charset="-128"/>
                <a:ea typeface="Meiryo UI" panose="020B0604030504040204" pitchFamily="50" charset="-128"/>
              </a:rPr>
              <a:t>　　　　　　　　　　　　　　　　　　　　　</a:t>
            </a:r>
          </a:p>
        </p:txBody>
      </p:sp>
      <p:cxnSp>
        <p:nvCxnSpPr>
          <p:cNvPr id="29" name="カギ線コネクタ 28"/>
          <p:cNvCxnSpPr>
            <a:endCxn id="21" idx="1"/>
          </p:cNvCxnSpPr>
          <p:nvPr/>
        </p:nvCxnSpPr>
        <p:spPr bwMode="auto">
          <a:xfrm rot="16200000" flipH="1">
            <a:off x="4096644" y="4255140"/>
            <a:ext cx="749417" cy="140000"/>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0" name="カギ線コネクタ 29"/>
          <p:cNvCxnSpPr>
            <a:stCxn id="21" idx="2"/>
          </p:cNvCxnSpPr>
          <p:nvPr/>
        </p:nvCxnSpPr>
        <p:spPr bwMode="auto">
          <a:xfrm rot="16200000" flipH="1">
            <a:off x="5537305" y="4171316"/>
            <a:ext cx="524099" cy="1970924"/>
          </a:xfrm>
          <a:prstGeom prst="bentConnector3">
            <a:avLst>
              <a:gd name="adj1" fmla="val 50000"/>
            </a:avLst>
          </a:prstGeom>
          <a:noFill/>
          <a:ln w="25400" cap="flat" cmpd="sng" algn="ctr">
            <a:solidFill>
              <a:srgbClr val="000000">
                <a:lumMod val="65000"/>
                <a:lumOff val="35000"/>
              </a:srgbClr>
            </a:solidFill>
            <a:prstDash val="solid"/>
            <a:headEnd type="triangle" w="med" len="med"/>
            <a:tailEnd type="triangle"/>
          </a:ln>
          <a:effectLst>
            <a:outerShdw blurRad="40000" dist="20000" dir="5400000" rotWithShape="0">
              <a:srgbClr val="000000">
                <a:alpha val="38000"/>
              </a:srgbClr>
            </a:outerShdw>
          </a:effectLst>
        </p:spPr>
      </p:cxnSp>
      <p:cxnSp>
        <p:nvCxnSpPr>
          <p:cNvPr id="31" name="カギ線コネクタ 30"/>
          <p:cNvCxnSpPr>
            <a:stCxn id="21" idx="3"/>
          </p:cNvCxnSpPr>
          <p:nvPr/>
        </p:nvCxnSpPr>
        <p:spPr bwMode="auto">
          <a:xfrm flipV="1">
            <a:off x="5220614" y="3928428"/>
            <a:ext cx="58746" cy="771417"/>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2" name="カギ線コネクタ 31"/>
          <p:cNvCxnSpPr>
            <a:endCxn id="25" idx="0"/>
          </p:cNvCxnSpPr>
          <p:nvPr/>
        </p:nvCxnSpPr>
        <p:spPr bwMode="auto">
          <a:xfrm rot="16200000" flipH="1">
            <a:off x="2139942" y="1897195"/>
            <a:ext cx="1827235" cy="1673627"/>
          </a:xfrm>
          <a:prstGeom prst="bentConnector3">
            <a:avLst>
              <a:gd name="adj1" fmla="val 50000"/>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cxnSp>
        <p:nvCxnSpPr>
          <p:cNvPr id="33" name="カギ線コネクタ 32"/>
          <p:cNvCxnSpPr>
            <a:endCxn id="17" idx="2"/>
          </p:cNvCxnSpPr>
          <p:nvPr/>
        </p:nvCxnSpPr>
        <p:spPr bwMode="auto">
          <a:xfrm rot="16200000" flipV="1">
            <a:off x="5347677" y="2716998"/>
            <a:ext cx="1878473" cy="1189"/>
          </a:xfrm>
          <a:prstGeom prst="bentConnector3">
            <a:avLst>
              <a:gd name="adj1" fmla="val 50000"/>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sp>
        <p:nvSpPr>
          <p:cNvPr id="34" name="線吹き出し 1 (枠付き) 33"/>
          <p:cNvSpPr/>
          <p:nvPr/>
        </p:nvSpPr>
        <p:spPr bwMode="auto">
          <a:xfrm>
            <a:off x="919902" y="4312907"/>
            <a:ext cx="1990779" cy="981586"/>
          </a:xfrm>
          <a:prstGeom prst="borderCallout1">
            <a:avLst>
              <a:gd name="adj1" fmla="val -1458"/>
              <a:gd name="adj2" fmla="val 43143"/>
              <a:gd name="adj3" fmla="val -40671"/>
              <a:gd name="adj4" fmla="val 98770"/>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1350" tIns="30675" rIns="61350" bIns="30675" numCol="1" rtlCol="0" anchor="ctr" anchorCtr="0" compatLnSpc="1">
            <a:prstTxWarp prst="textNoShape">
              <a:avLst/>
            </a:prstTxWarp>
          </a:bodyPr>
          <a:lstStyle/>
          <a:p>
            <a:pPr defTabSz="779173">
              <a:defRPr/>
            </a:pPr>
            <a:r>
              <a:rPr kumimoji="0" lang="ja-JP" altLang="en-US" sz="1363" kern="0" dirty="0">
                <a:solidFill>
                  <a:srgbClr val="000000"/>
                </a:solidFill>
                <a:latin typeface="Meiryo UI" panose="020B0604030504040204" pitchFamily="50" charset="-128"/>
                <a:ea typeface="Meiryo UI" panose="020B0604030504040204" pitchFamily="50" charset="-128"/>
              </a:rPr>
              <a:t>新サービスを設定登録する</a:t>
            </a:r>
            <a:br>
              <a:rPr kumimoji="0" lang="en-US" altLang="ja-JP" sz="1363" kern="0" dirty="0">
                <a:solidFill>
                  <a:srgbClr val="000000"/>
                </a:solidFill>
                <a:latin typeface="Meiryo UI" panose="020B0604030504040204" pitchFamily="50" charset="-128"/>
                <a:ea typeface="Meiryo UI" panose="020B0604030504040204" pitchFamily="50" charset="-128"/>
              </a:rPr>
            </a:br>
            <a:r>
              <a:rPr kumimoji="0" lang="ja-JP" altLang="en-US" sz="1363" kern="0" dirty="0">
                <a:solidFill>
                  <a:srgbClr val="000000"/>
                </a:solidFill>
                <a:latin typeface="Meiryo UI" panose="020B0604030504040204" pitchFamily="50" charset="-128"/>
                <a:ea typeface="Meiryo UI" panose="020B0604030504040204" pitchFamily="50" charset="-128"/>
              </a:rPr>
              <a:t>ことで、</a:t>
            </a:r>
            <a:r>
              <a:rPr kumimoji="0" lang="ja-JP" altLang="en-US" sz="1363" b="1" u="sng" kern="0" dirty="0">
                <a:solidFill>
                  <a:srgbClr val="002060"/>
                </a:solidFill>
                <a:latin typeface="Meiryo UI" panose="020B0604030504040204" pitchFamily="50" charset="-128"/>
                <a:ea typeface="Meiryo UI" panose="020B0604030504040204" pitchFamily="50" charset="-128"/>
              </a:rPr>
              <a:t>申込から収納まで</a:t>
            </a:r>
            <a:br>
              <a:rPr kumimoji="0" lang="en-US" altLang="ja-JP" sz="1363" b="1" u="sng" kern="0" dirty="0">
                <a:solidFill>
                  <a:srgbClr val="002060"/>
                </a:solidFill>
                <a:latin typeface="Meiryo UI" panose="020B0604030504040204" pitchFamily="50" charset="-128"/>
                <a:ea typeface="Meiryo UI" panose="020B0604030504040204" pitchFamily="50" charset="-128"/>
              </a:rPr>
            </a:br>
            <a:r>
              <a:rPr kumimoji="0" lang="ja-JP" altLang="en-US" sz="1363" b="1" u="sng" kern="0" dirty="0">
                <a:solidFill>
                  <a:srgbClr val="002060"/>
                </a:solidFill>
                <a:latin typeface="Meiryo UI" panose="020B0604030504040204" pitchFamily="50" charset="-128"/>
                <a:ea typeface="Meiryo UI" panose="020B0604030504040204" pitchFamily="50" charset="-128"/>
              </a:rPr>
              <a:t>全てのプロセスが標準業務</a:t>
            </a:r>
            <a:br>
              <a:rPr kumimoji="0" lang="en-US" altLang="ja-JP" sz="1363" b="1" u="sng" kern="0" dirty="0">
                <a:solidFill>
                  <a:srgbClr val="002060"/>
                </a:solidFill>
                <a:latin typeface="Meiryo UI" panose="020B0604030504040204" pitchFamily="50" charset="-128"/>
                <a:ea typeface="Meiryo UI" panose="020B0604030504040204" pitchFamily="50" charset="-128"/>
              </a:rPr>
            </a:br>
            <a:r>
              <a:rPr kumimoji="0" lang="ja-JP" altLang="en-US" sz="1363" kern="0" dirty="0">
                <a:solidFill>
                  <a:srgbClr val="000000"/>
                </a:solidFill>
                <a:latin typeface="Meiryo UI" panose="020B0604030504040204" pitchFamily="50" charset="-128"/>
                <a:ea typeface="Meiryo UI" panose="020B0604030504040204" pitchFamily="50" charset="-128"/>
              </a:rPr>
              <a:t>として利用可能</a:t>
            </a:r>
            <a:endParaRPr kumimoji="0" lang="ja-JP" altLang="en-US" sz="894" kern="0" dirty="0">
              <a:solidFill>
                <a:srgbClr val="000000"/>
              </a:solidFill>
              <a:latin typeface="Meiryo UI" panose="020B0604030504040204" pitchFamily="50" charset="-128"/>
              <a:ea typeface="Meiryo UI" panose="020B0604030504040204" pitchFamily="50" charset="-128"/>
            </a:endParaRPr>
          </a:p>
        </p:txBody>
      </p:sp>
      <p:cxnSp>
        <p:nvCxnSpPr>
          <p:cNvPr id="35" name="直線矢印コネクタ 34"/>
          <p:cNvCxnSpPr>
            <a:endCxn id="19" idx="1"/>
          </p:cNvCxnSpPr>
          <p:nvPr/>
        </p:nvCxnSpPr>
        <p:spPr bwMode="auto">
          <a:xfrm>
            <a:off x="6927118" y="1092840"/>
            <a:ext cx="332163" cy="4518"/>
          </a:xfrm>
          <a:prstGeom prst="straightConnector1">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sp>
        <p:nvSpPr>
          <p:cNvPr id="36" name="ホームベース 35"/>
          <p:cNvSpPr/>
          <p:nvPr/>
        </p:nvSpPr>
        <p:spPr bwMode="auto">
          <a:xfrm>
            <a:off x="7178985" y="3647629"/>
            <a:ext cx="920237" cy="280668"/>
          </a:xfrm>
          <a:prstGeom prst="homePlate">
            <a:avLst>
              <a:gd name="adj" fmla="val 3606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収納</a:t>
            </a:r>
          </a:p>
        </p:txBody>
      </p:sp>
      <p:sp>
        <p:nvSpPr>
          <p:cNvPr id="37" name="ホームベース 36"/>
          <p:cNvSpPr/>
          <p:nvPr/>
        </p:nvSpPr>
        <p:spPr bwMode="auto">
          <a:xfrm>
            <a:off x="6312401" y="3647629"/>
            <a:ext cx="920237" cy="280668"/>
          </a:xfrm>
          <a:prstGeom prst="homePlate">
            <a:avLst>
              <a:gd name="adj" fmla="val 36066"/>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76686" tIns="30675" rIns="76686" bIns="30675" numCol="1" rtlCol="0" anchor="ctr" anchorCtr="0" compatLnSpc="1">
            <a:prstTxWarp prst="textNoShape">
              <a:avLst/>
            </a:prstTxWarp>
          </a:bodyPr>
          <a:lstStyle/>
          <a:p>
            <a:pPr defTabSz="779173">
              <a:defRPr/>
            </a:pPr>
            <a:r>
              <a:rPr kumimoji="0" lang="ja-JP" altLang="en-US" sz="1363" b="1" kern="0" dirty="0">
                <a:solidFill>
                  <a:srgbClr val="808080">
                    <a:lumMod val="50000"/>
                  </a:srgbClr>
                </a:solidFill>
                <a:latin typeface="Meiryo UI" panose="020B0604030504040204" pitchFamily="50" charset="-128"/>
                <a:ea typeface="Meiryo UI" panose="020B0604030504040204" pitchFamily="50" charset="-128"/>
              </a:rPr>
              <a:t>請求</a:t>
            </a:r>
          </a:p>
        </p:txBody>
      </p:sp>
      <p:cxnSp>
        <p:nvCxnSpPr>
          <p:cNvPr id="38" name="カギ線コネクタ 37"/>
          <p:cNvCxnSpPr>
            <a:stCxn id="18" idx="3"/>
            <a:endCxn id="36" idx="0"/>
          </p:cNvCxnSpPr>
          <p:nvPr/>
        </p:nvCxnSpPr>
        <p:spPr bwMode="auto">
          <a:xfrm>
            <a:off x="6834754" y="1566465"/>
            <a:ext cx="753736" cy="2081162"/>
          </a:xfrm>
          <a:prstGeom prst="bentConnector2">
            <a:avLst/>
          </a:prstGeom>
          <a:noFill/>
          <a:ln w="25400" cap="flat" cmpd="sng" algn="ctr">
            <a:solidFill>
              <a:srgbClr val="000000">
                <a:lumMod val="65000"/>
                <a:lumOff val="35000"/>
              </a:srgbClr>
            </a:solidFill>
            <a:prstDash val="solid"/>
            <a:headEnd type="none" w="med" len="med"/>
            <a:tailEnd type="triangle"/>
          </a:ln>
          <a:effectLst>
            <a:outerShdw blurRad="40000" dist="20000" dir="5400000" rotWithShape="0">
              <a:srgbClr val="000000">
                <a:alpha val="38000"/>
              </a:srgbClr>
            </a:outerShdw>
          </a:effectLst>
        </p:spPr>
      </p:cxnSp>
      <p:sp>
        <p:nvSpPr>
          <p:cNvPr id="39" name="線吹き出し 1 (枠付き) 38"/>
          <p:cNvSpPr/>
          <p:nvPr/>
        </p:nvSpPr>
        <p:spPr bwMode="auto">
          <a:xfrm>
            <a:off x="6173303" y="2015176"/>
            <a:ext cx="1990779" cy="981586"/>
          </a:xfrm>
          <a:prstGeom prst="borderCallout1">
            <a:avLst>
              <a:gd name="adj1" fmla="val 75065"/>
              <a:gd name="adj2" fmla="val -739"/>
              <a:gd name="adj3" fmla="val 142389"/>
              <a:gd name="adj4" fmla="val -38389"/>
            </a:avLst>
          </a:prstGeom>
          <a:solidFill>
            <a:srgbClr val="FFFFFF"/>
          </a:solidFill>
          <a:ln w="28575" cap="flat" cmpd="sng"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1350" tIns="30675" rIns="61350" bIns="30675" numCol="1" rtlCol="0" anchor="ctr" anchorCtr="0" compatLnSpc="1">
            <a:prstTxWarp prst="textNoShape">
              <a:avLst/>
            </a:prstTxWarp>
          </a:bodyPr>
          <a:lstStyle/>
          <a:p>
            <a:pPr defTabSz="779173">
              <a:defRPr/>
            </a:pPr>
            <a:r>
              <a:rPr kumimoji="0" lang="ja-JP" altLang="en-US" sz="1363" kern="0" dirty="0">
                <a:solidFill>
                  <a:srgbClr val="000000"/>
                </a:solidFill>
                <a:latin typeface="Meiryo UI" panose="020B0604030504040204" pitchFamily="50" charset="-128"/>
                <a:ea typeface="Meiryo UI" panose="020B0604030504040204" pitchFamily="50" charset="-128"/>
              </a:rPr>
              <a:t>グローバルでも多数の実績があり、</a:t>
            </a:r>
            <a:r>
              <a:rPr kumimoji="0" lang="ja-JP" altLang="en-US" sz="1363" b="1" u="sng" kern="0" dirty="0">
                <a:solidFill>
                  <a:srgbClr val="002060"/>
                </a:solidFill>
                <a:latin typeface="Meiryo UI" panose="020B0604030504040204" pitchFamily="50" charset="-128"/>
                <a:ea typeface="Meiryo UI" panose="020B0604030504040204" pitchFamily="50" charset="-128"/>
              </a:rPr>
              <a:t>標準業務プロセスで多様な業務要件に対応</a:t>
            </a:r>
            <a:endParaRPr kumimoji="0" lang="ja-JP" altLang="en-US" sz="894" b="1" u="sng" kern="0"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3108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3346</TotalTime>
  <Words>6761</Words>
  <Application>Microsoft Office PowerPoint</Application>
  <PresentationFormat>画面に合わせる (4:3)</PresentationFormat>
  <Paragraphs>1329</Paragraphs>
  <Slides>43</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43</vt:i4>
      </vt:variant>
    </vt:vector>
  </HeadingPairs>
  <TitlesOfParts>
    <vt:vector size="54" baseType="lpstr">
      <vt:lpstr>HGP創英角ﾎﾟｯﾌﾟ体</vt:lpstr>
      <vt:lpstr>Meiryo UI</vt:lpstr>
      <vt:lpstr>ＭＳ Ｐゴシック</vt:lpstr>
      <vt:lpstr>游ゴシック</vt:lpstr>
      <vt:lpstr>Arial</vt:lpstr>
      <vt:lpstr>Calibri</vt:lpstr>
      <vt:lpstr>Verdana</vt:lpstr>
      <vt:lpstr>Wingdings</vt:lpstr>
      <vt:lpstr>Office テーマ</vt:lpstr>
      <vt:lpstr>Visio</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導入メリット</vt:lpstr>
      <vt:lpstr>①Time-To-Marketの短縮</vt:lpstr>
      <vt:lpstr>【参考】①Time-To-Marketの短縮 詳細（標準業務プロセス）</vt:lpstr>
      <vt:lpstr>【参考】①Time-To-Marketの短縮 詳細（標準APIと個別プロセス）</vt:lpstr>
      <vt:lpstr>【参考】①Time-To-Marketの短縮 詳細（発注イメージ）</vt:lpstr>
      <vt:lpstr>②UX・自動化</vt:lpstr>
      <vt:lpstr>②UX・自動化 詳細(PC画面)</vt:lpstr>
      <vt:lpstr>③ビジネス協創・拡張性</vt:lpstr>
      <vt:lpstr>【参考】③ビジネス協創・拡張性 詳細（テナント）</vt:lpstr>
      <vt:lpstr>【参考】③ビジネス協創・拡張性 詳細（テナント構成例）</vt:lpstr>
      <vt:lpstr>【参考】③ビジネス協創・拡張性 詳細（テナント構成特徴）</vt:lpstr>
      <vt:lpstr>【参考】③ビジネス協創・拡張性 詳細（商品×サービス）</vt:lpstr>
      <vt:lpstr>クラウド型フルフィルメントサービスの特長</vt:lpstr>
      <vt:lpstr>①顧客中心、カタログドリブンのデータモデル</vt:lpstr>
      <vt:lpstr>②実業務に則したデータモデル</vt:lpstr>
      <vt:lpstr>②実業務に則したデータモデル</vt:lpstr>
      <vt:lpstr>②実業務に則したデータモデル</vt:lpstr>
      <vt:lpstr>②実業務に則したデータモデル</vt:lpstr>
      <vt:lpstr>③テナント貸出しによる クラウドネイティブな基幹系機能提供</vt:lpstr>
      <vt:lpstr>④テナント間の卸のエコシステム</vt:lpstr>
      <vt:lpstr>④テナント間の卸のエコシステム</vt:lpstr>
      <vt:lpstr>⑤体系的なAPIによる他システムとの連携</vt:lpstr>
      <vt:lpstr>BtoBtoXにおける業務プロセス</vt:lpstr>
      <vt:lpstr>Fulfillment利用イメージ(1/7)</vt:lpstr>
      <vt:lpstr>Fulfillment利用イメージ(2/7)</vt:lpstr>
      <vt:lpstr>Fulfillment利用イメージ(3/7)</vt:lpstr>
      <vt:lpstr>Fulfillment利用イメージ(4/7)</vt:lpstr>
      <vt:lpstr>Fulfillment利用イメージ(5/7)</vt:lpstr>
      <vt:lpstr>Fulfillment利用イメージ(6/7)</vt:lpstr>
      <vt:lpstr>Fulfillment利用イメージ(7/7)</vt:lpstr>
      <vt:lpstr>PowerPoint プレゼンテーション</vt:lpstr>
      <vt:lpstr>PowerPoint プレゼンテーション</vt:lpstr>
      <vt:lpstr>グループ共通ITにおける Fulfillmentの業務領域</vt:lpstr>
      <vt:lpstr>グループ共通IT　ガバナンスレベルに応じた契約形態</vt:lpstr>
      <vt:lpstr>本サービスの特長</vt:lpstr>
      <vt:lpstr>他サービスとの比較</vt:lpstr>
      <vt:lpstr>本サービスの販売ターゲット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藤原 昌弘</dc:creator>
  <cp:lastModifiedBy>Kasumi Hashimoto（橋本佳澄）</cp:lastModifiedBy>
  <cp:revision>154</cp:revision>
  <cp:lastPrinted>2021-04-21T23:06:29Z</cp:lastPrinted>
  <dcterms:created xsi:type="dcterms:W3CDTF">2017-03-28T04:23:10Z</dcterms:created>
  <dcterms:modified xsi:type="dcterms:W3CDTF">2022-06-29T05:56:40Z</dcterms:modified>
</cp:coreProperties>
</file>