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24" r:id="rId2"/>
    <p:sldId id="325" r:id="rId3"/>
    <p:sldId id="349" r:id="rId4"/>
    <p:sldId id="350" r:id="rId5"/>
    <p:sldId id="351" r:id="rId6"/>
    <p:sldId id="352" r:id="rId7"/>
    <p:sldId id="353" r:id="rId8"/>
    <p:sldId id="354" r:id="rId9"/>
    <p:sldId id="355" r:id="rId10"/>
    <p:sldId id="356" r:id="rId11"/>
    <p:sldId id="357" r:id="rId12"/>
    <p:sldId id="358" r:id="rId13"/>
    <p:sldId id="326" r:id="rId14"/>
    <p:sldId id="366" r:id="rId15"/>
    <p:sldId id="365" r:id="rId16"/>
    <p:sldId id="327" r:id="rId17"/>
    <p:sldId id="328" r:id="rId18"/>
    <p:sldId id="329" r:id="rId19"/>
    <p:sldId id="330" r:id="rId20"/>
    <p:sldId id="331" r:id="rId21"/>
    <p:sldId id="373" r:id="rId22"/>
    <p:sldId id="375" r:id="rId23"/>
    <p:sldId id="374" r:id="rId24"/>
    <p:sldId id="359" r:id="rId25"/>
    <p:sldId id="360" r:id="rId26"/>
    <p:sldId id="361" r:id="rId27"/>
    <p:sldId id="367" r:id="rId28"/>
    <p:sldId id="362" r:id="rId29"/>
    <p:sldId id="363" r:id="rId30"/>
    <p:sldId id="364" r:id="rId31"/>
    <p:sldId id="368" r:id="rId32"/>
    <p:sldId id="369" r:id="rId33"/>
    <p:sldId id="370" r:id="rId34"/>
    <p:sldId id="371" r:id="rId35"/>
    <p:sldId id="372" r:id="rId36"/>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概要" id="{DAF20119-A256-485B-9A5E-F052B2005B4D}">
          <p14:sldIdLst>
            <p14:sldId id="324"/>
          </p14:sldIdLst>
        </p14:section>
        <p14:section name="テナント概要" id="{BD605552-00CE-411B-A939-55E700145611}">
          <p14:sldIdLst>
            <p14:sldId id="325"/>
          </p14:sldIdLst>
        </p14:section>
        <p14:section name="業務プロセス＆利用イメージ" id="{F32C5DF8-EEC3-4D2E-8012-6EAE937C438A}">
          <p14:sldIdLst>
            <p14:sldId id="349"/>
            <p14:sldId id="350"/>
            <p14:sldId id="351"/>
            <p14:sldId id="352"/>
            <p14:sldId id="353"/>
            <p14:sldId id="354"/>
            <p14:sldId id="355"/>
            <p14:sldId id="356"/>
            <p14:sldId id="357"/>
            <p14:sldId id="358"/>
          </p14:sldIdLst>
        </p14:section>
        <p14:section name="商品管理" id="{DD70AB1F-B88B-4280-A812-D4E7EC2B8F8D}">
          <p14:sldIdLst>
            <p14:sldId id="326"/>
            <p14:sldId id="366"/>
            <p14:sldId id="365"/>
            <p14:sldId id="327"/>
            <p14:sldId id="328"/>
            <p14:sldId id="329"/>
            <p14:sldId id="330"/>
            <p14:sldId id="331"/>
          </p14:sldIdLst>
        </p14:section>
        <p14:section name="顧客管理" id="{892A74DF-BB0D-4FB5-9733-1C07F57A4463}">
          <p14:sldIdLst>
            <p14:sldId id="373"/>
            <p14:sldId id="375"/>
            <p14:sldId id="374"/>
            <p14:sldId id="359"/>
            <p14:sldId id="360"/>
            <p14:sldId id="361"/>
            <p14:sldId id="367"/>
            <p14:sldId id="362"/>
            <p14:sldId id="363"/>
            <p14:sldId id="364"/>
          </p14:sldIdLst>
        </p14:section>
        <p14:section name="注文管理" id="{0FA52EE1-1483-4FB0-BDA9-78A919D069CC}">
          <p14:sldIdLst>
            <p14:sldId id="368"/>
            <p14:sldId id="369"/>
            <p14:sldId id="370"/>
          </p14:sldIdLst>
        </p14:section>
        <p14:section name="料金／請求管理" id="{2627E00F-512F-47C8-B8A9-EFB4CEDB1DB2}">
          <p14:sldIdLst>
            <p14:sldId id="371"/>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54" autoAdjust="0"/>
    <p:restoredTop sz="96010" autoAdjust="0"/>
  </p:normalViewPr>
  <p:slideViewPr>
    <p:cSldViewPr>
      <p:cViewPr>
        <p:scale>
          <a:sx n="75" d="100"/>
          <a:sy n="75" d="100"/>
        </p:scale>
        <p:origin x="936"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8887"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1"/>
            <a:ext cx="2948887" cy="498475"/>
          </a:xfrm>
          <a:prstGeom prst="rect">
            <a:avLst/>
          </a:prstGeom>
        </p:spPr>
        <p:txBody>
          <a:bodyPr vert="horz" lIns="91440" tIns="45720" rIns="91440" bIns="45720" rtlCol="0"/>
          <a:lstStyle>
            <a:lvl1pPr algn="r">
              <a:defRPr sz="1200"/>
            </a:lvl1pPr>
          </a:lstStyle>
          <a:p>
            <a:fld id="{EEF0ABFE-6485-4823-A6CD-17E9AE12E369}" type="datetimeFigureOut">
              <a:rPr kumimoji="1" lang="ja-JP" altLang="en-US" smtClean="0"/>
              <a:t>2022/7/29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83138"/>
            <a:ext cx="544385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8887"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8475"/>
          </a:xfrm>
          <a:prstGeom prst="rect">
            <a:avLst/>
          </a:prstGeom>
        </p:spPr>
        <p:txBody>
          <a:bodyPr vert="horz" lIns="91440" tIns="45720" rIns="91440" bIns="45720" rtlCol="0" anchor="b"/>
          <a:lstStyle>
            <a:lvl1pPr algn="r">
              <a:defRPr sz="1200"/>
            </a:lvl1pPr>
          </a:lstStyle>
          <a:p>
            <a:fld id="{226440F3-533C-445E-8C2B-7A9E2D3B53A9}" type="slidenum">
              <a:rPr kumimoji="1" lang="ja-JP" altLang="en-US" smtClean="0"/>
              <a:t>‹#›</a:t>
            </a:fld>
            <a:endParaRPr kumimoji="1" lang="ja-JP" altLang="en-US"/>
          </a:p>
        </p:txBody>
      </p:sp>
    </p:spTree>
    <p:extLst>
      <p:ext uri="{BB962C8B-B14F-4D97-AF65-F5344CB8AC3E}">
        <p14:creationId xmlns:p14="http://schemas.microsoft.com/office/powerpoint/2010/main" val="1598890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43019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3142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3202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9853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0315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C3377A-F21C-4E72-89F4-4FD6020875A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16770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pic>
        <p:nvPicPr>
          <p:cNvPr id="8" name="図 7" descr="temp_B01表紙_0330.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4241" y="-2132"/>
            <a:ext cx="9144000" cy="6858000"/>
          </a:xfrm>
          <a:prstGeom prst="rect">
            <a:avLst/>
          </a:prstGeom>
        </p:spPr>
      </p:pic>
      <p:sp>
        <p:nvSpPr>
          <p:cNvPr id="10" name="Text Box 282"/>
          <p:cNvSpPr txBox="1">
            <a:spLocks noChangeAspect="1" noChangeArrowheads="1"/>
          </p:cNvSpPr>
          <p:nvPr userDrawn="1"/>
        </p:nvSpPr>
        <p:spPr bwMode="auto">
          <a:xfrm>
            <a:off x="-36612" y="6525344"/>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 2021</a:t>
            </a:r>
          </a:p>
        </p:txBody>
      </p:sp>
      <p:sp>
        <p:nvSpPr>
          <p:cNvPr id="11" name="Rectangle 283"/>
          <p:cNvSpPr>
            <a:spLocks noChangeArrowheads="1"/>
          </p:cNvSpPr>
          <p:nvPr userDrawn="1"/>
        </p:nvSpPr>
        <p:spPr bwMode="auto">
          <a:xfrm>
            <a:off x="-36612" y="6680118"/>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15" name="テキスト プレースホルダ 14"/>
          <p:cNvSpPr>
            <a:spLocks noGrp="1"/>
          </p:cNvSpPr>
          <p:nvPr>
            <p:ph type="body" sz="quarter" idx="10"/>
          </p:nvPr>
        </p:nvSpPr>
        <p:spPr>
          <a:xfrm>
            <a:off x="77634" y="188640"/>
            <a:ext cx="3347864" cy="360362"/>
          </a:xfrm>
        </p:spPr>
        <p:txBody>
          <a:bodyPr>
            <a:noAutofit/>
          </a:bodyPr>
          <a:lstStyle>
            <a:lvl1pPr>
              <a:buNone/>
              <a:defRPr sz="1600" baseline="0"/>
            </a:lvl1pPr>
          </a:lstStyle>
          <a:p>
            <a:pPr lvl="0"/>
            <a:r>
              <a:rPr kumimoji="1" lang="ja-JP" altLang="en-US" dirty="0"/>
              <a:t>マスタ テキストの書式設定</a:t>
            </a:r>
          </a:p>
        </p:txBody>
      </p:sp>
      <p:sp>
        <p:nvSpPr>
          <p:cNvPr id="16" name="テキスト プレースホルダ 14"/>
          <p:cNvSpPr>
            <a:spLocks noGrp="1"/>
          </p:cNvSpPr>
          <p:nvPr>
            <p:ph type="body" sz="quarter" idx="11"/>
          </p:nvPr>
        </p:nvSpPr>
        <p:spPr>
          <a:xfrm>
            <a:off x="1515390" y="2852936"/>
            <a:ext cx="6120680" cy="360362"/>
          </a:xfrm>
        </p:spPr>
        <p:txBody>
          <a:bodyPr>
            <a:noAutofit/>
          </a:bodyPr>
          <a:lstStyle>
            <a:lvl1pPr algn="ctr">
              <a:buNone/>
              <a:defRPr sz="3200" b="1" i="0" cap="none" baseline="0"/>
            </a:lvl1pPr>
          </a:lstStyle>
          <a:p>
            <a:pPr lvl="0"/>
            <a:r>
              <a:rPr kumimoji="1" lang="ja-JP" altLang="en-US" dirty="0"/>
              <a:t>マスタ テキストの書式設定</a:t>
            </a:r>
          </a:p>
        </p:txBody>
      </p:sp>
      <p:sp>
        <p:nvSpPr>
          <p:cNvPr id="17" name="テキスト プレースホルダ 14"/>
          <p:cNvSpPr>
            <a:spLocks noGrp="1"/>
          </p:cNvSpPr>
          <p:nvPr>
            <p:ph type="body" sz="quarter" idx="12"/>
          </p:nvPr>
        </p:nvSpPr>
        <p:spPr>
          <a:xfrm>
            <a:off x="1497172" y="3821314"/>
            <a:ext cx="6120680" cy="360362"/>
          </a:xfrm>
        </p:spPr>
        <p:txBody>
          <a:bodyPr>
            <a:noAutofit/>
          </a:bodyPr>
          <a:lstStyle>
            <a:lvl1pPr algn="ctr">
              <a:buNone/>
              <a:defRPr sz="2000" b="1" i="0" baseline="0">
                <a:solidFill>
                  <a:schemeClr val="bg1">
                    <a:lumMod val="50000"/>
                  </a:schemeClr>
                </a:solidFill>
              </a:defRPr>
            </a:lvl1pPr>
          </a:lstStyle>
          <a:p>
            <a:pPr lvl="0"/>
            <a:r>
              <a:rPr kumimoji="1" lang="ja-JP" altLang="en-US" dirty="0"/>
              <a:t>マスタ テキストの書式設定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1075882" y="764704"/>
            <a:ext cx="6984776" cy="695966"/>
          </a:xfrm>
        </p:spPr>
        <p:txBody>
          <a:bodyPr>
            <a:normAutofit/>
          </a:bodyPr>
          <a:lstStyle>
            <a:lvl1pPr>
              <a:defRPr sz="36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1075882" y="1600200"/>
            <a:ext cx="6984776" cy="4525963"/>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124744"/>
            <a:ext cx="2057400" cy="5001419"/>
          </a:xfrm>
        </p:spPr>
        <p:txBody>
          <a:bodyPr vert="eaVert">
            <a:normAutofit/>
          </a:bodyPr>
          <a:lstStyle>
            <a:lvl1pPr>
              <a:defRPr sz="2800" b="1" i="0" baseline="0"/>
            </a:lvl1pPr>
          </a:lstStyle>
          <a:p>
            <a:r>
              <a:rPr kumimoji="1" lang="ja-JP" altLang="en-US" dirty="0"/>
              <a:t>マスタ タイトルの書式設定</a:t>
            </a:r>
          </a:p>
        </p:txBody>
      </p:sp>
      <p:sp>
        <p:nvSpPr>
          <p:cNvPr id="3" name="縦書きテキスト プレースホルダ 2"/>
          <p:cNvSpPr>
            <a:spLocks noGrp="1"/>
          </p:cNvSpPr>
          <p:nvPr>
            <p:ph type="body" orient="vert" idx="1"/>
          </p:nvPr>
        </p:nvSpPr>
        <p:spPr>
          <a:xfrm>
            <a:off x="457200" y="1124744"/>
            <a:ext cx="6019800" cy="500141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a:xfrm>
            <a:off x="54220" y="51134"/>
            <a:ext cx="8872178" cy="346050"/>
          </a:xfrm>
        </p:spPr>
        <p:txBody>
          <a:bodyPr/>
          <a:lstStyle>
            <a:lvl1pPr>
              <a:defRPr>
                <a:latin typeface="+mn-lt"/>
              </a:defRPr>
            </a:lvl1pPr>
          </a:lstStyle>
          <a:p>
            <a:r>
              <a:rPr kumimoji="1" lang="ja-JP" altLang="en-US" dirty="0"/>
              <a:t>マスター タイトルの書式設定</a:t>
            </a:r>
          </a:p>
        </p:txBody>
      </p:sp>
    </p:spTree>
    <p:extLst>
      <p:ext uri="{BB962C8B-B14F-4D97-AF65-F5344CB8AC3E}">
        <p14:creationId xmlns:p14="http://schemas.microsoft.com/office/powerpoint/2010/main" val="34940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7" name="図 6" descr="temp_B02はじめに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10778" y="-15154"/>
            <a:ext cx="9180000" cy="6876000"/>
          </a:xfrm>
          <a:prstGeom prst="rect">
            <a:avLst/>
          </a:prstGeom>
        </p:spPr>
      </p:pic>
      <p:sp>
        <p:nvSpPr>
          <p:cNvPr id="2" name="タイトル 1"/>
          <p:cNvSpPr>
            <a:spLocks noGrp="1"/>
          </p:cNvSpPr>
          <p:nvPr>
            <p:ph type="title" hasCustomPrompt="1"/>
          </p:nvPr>
        </p:nvSpPr>
        <p:spPr>
          <a:xfrm>
            <a:off x="539552" y="1916832"/>
            <a:ext cx="5688632" cy="3240360"/>
          </a:xfrm>
        </p:spPr>
        <p:txBody>
          <a:bodyPr>
            <a:normAutofit/>
          </a:bodyPr>
          <a:lstStyle>
            <a:lvl1pPr algn="l">
              <a:defRPr sz="1600" baseline="0"/>
            </a:lvl1pPr>
          </a:lstStyle>
          <a:p>
            <a:r>
              <a:rPr kumimoji="1" lang="ja-JP" altLang="en-US" dirty="0"/>
              <a:t>マスタ タイトルの</a:t>
            </a:r>
            <a:br>
              <a:rPr kumimoji="1" lang="en-US" altLang="ja-JP" dirty="0"/>
            </a:br>
            <a:r>
              <a:rPr kumimoji="1" lang="ja-JP" altLang="en-US" dirty="0"/>
              <a:t>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5" name="Text Box 282"/>
          <p:cNvSpPr txBox="1">
            <a:spLocks noChangeAspect="1" noChangeArrowheads="1"/>
          </p:cNvSpPr>
          <p:nvPr userDrawn="1"/>
        </p:nvSpPr>
        <p:spPr bwMode="auto">
          <a:xfrm>
            <a:off x="971500" y="6558339"/>
            <a:ext cx="1967436" cy="184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Copyright © NTT COMWARE CORPORATION</a:t>
            </a:r>
            <a:r>
              <a:rPr lang="en-US" altLang="ja-JP" sz="600" baseline="0" dirty="0">
                <a:latin typeface="Meiryo UI" pitchFamily="50" charset="-128"/>
                <a:ea typeface="Meiryo UI" pitchFamily="50" charset="-128"/>
                <a:cs typeface="Meiryo UI" pitchFamily="50" charset="-128"/>
              </a:rPr>
              <a:t> </a:t>
            </a:r>
            <a:r>
              <a:rPr lang="en-US" altLang="ja-JP" sz="600" dirty="0">
                <a:latin typeface="Meiryo UI" pitchFamily="50" charset="-128"/>
                <a:ea typeface="Meiryo UI" pitchFamily="50" charset="-128"/>
                <a:cs typeface="Meiryo UI" pitchFamily="50" charset="-128"/>
              </a:rPr>
              <a:t>2021</a:t>
            </a:r>
          </a:p>
        </p:txBody>
      </p:sp>
      <p:sp>
        <p:nvSpPr>
          <p:cNvPr id="6" name="Rectangle 283"/>
          <p:cNvSpPr>
            <a:spLocks noChangeArrowheads="1"/>
          </p:cNvSpPr>
          <p:nvPr userDrawn="1"/>
        </p:nvSpPr>
        <p:spPr bwMode="auto">
          <a:xfrm>
            <a:off x="971500" y="6680927"/>
            <a:ext cx="2592388" cy="163513"/>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600" dirty="0">
                <a:latin typeface="Meiryo UI" pitchFamily="50" charset="-128"/>
                <a:ea typeface="Meiryo UI" pitchFamily="50" charset="-128"/>
                <a:cs typeface="Meiryo UI" pitchFamily="50" charset="-128"/>
              </a:rPr>
              <a:t>NTT COMWARE CORPORATION CONFIDENTIAL PROPRIETARY</a:t>
            </a:r>
          </a:p>
        </p:txBody>
      </p:sp>
      <p:sp>
        <p:nvSpPr>
          <p:cNvPr id="10" name="テキスト プレースホルダ 14"/>
          <p:cNvSpPr>
            <a:spLocks noGrp="1"/>
          </p:cNvSpPr>
          <p:nvPr>
            <p:ph type="body" sz="quarter" idx="11"/>
          </p:nvPr>
        </p:nvSpPr>
        <p:spPr>
          <a:xfrm>
            <a:off x="5677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pic>
        <p:nvPicPr>
          <p:cNvPr id="16" name="図 15" descr="temp_B03目次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12989" y="-13648"/>
            <a:ext cx="9180000" cy="6876000"/>
          </a:xfrm>
          <a:prstGeom prst="rect">
            <a:avLst/>
          </a:prstGeom>
        </p:spPr>
      </p:pic>
      <p:sp>
        <p:nvSpPr>
          <p:cNvPr id="27" name="スライド番号プレースホルダ 5"/>
          <p:cNvSpPr>
            <a:spLocks noGrp="1"/>
          </p:cNvSpPr>
          <p:nvPr>
            <p:ph type="sldNum" sz="quarter" idx="4"/>
          </p:nvPr>
        </p:nvSpPr>
        <p:spPr>
          <a:xfrm>
            <a:off x="687625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28"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29"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
        <p:nvSpPr>
          <p:cNvPr id="38" name="テキスト プレースホルダ 38"/>
          <p:cNvSpPr>
            <a:spLocks noGrp="1"/>
          </p:cNvSpPr>
          <p:nvPr>
            <p:ph type="body" sz="quarter" idx="18"/>
          </p:nvPr>
        </p:nvSpPr>
        <p:spPr>
          <a:xfrm>
            <a:off x="1117868" y="1971588"/>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4" name="テキスト プレースホルダ 38"/>
          <p:cNvSpPr>
            <a:spLocks noGrp="1"/>
          </p:cNvSpPr>
          <p:nvPr>
            <p:ph type="body" sz="quarter" idx="19"/>
          </p:nvPr>
        </p:nvSpPr>
        <p:spPr>
          <a:xfrm>
            <a:off x="2581280"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5" name="テキスト プレースホルダ 38"/>
          <p:cNvSpPr>
            <a:spLocks noGrp="1"/>
          </p:cNvSpPr>
          <p:nvPr>
            <p:ph type="body" sz="quarter" idx="20"/>
          </p:nvPr>
        </p:nvSpPr>
        <p:spPr>
          <a:xfrm>
            <a:off x="4045742" y="1965192"/>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7" name="テキスト プレースホルダ 38"/>
          <p:cNvSpPr>
            <a:spLocks noGrp="1"/>
          </p:cNvSpPr>
          <p:nvPr>
            <p:ph type="body" sz="quarter" idx="21"/>
          </p:nvPr>
        </p:nvSpPr>
        <p:spPr>
          <a:xfrm>
            <a:off x="4045742" y="37515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8" name="テキスト プレースホルダ 38"/>
          <p:cNvSpPr>
            <a:spLocks noGrp="1"/>
          </p:cNvSpPr>
          <p:nvPr>
            <p:ph type="body" sz="quarter" idx="22"/>
          </p:nvPr>
        </p:nvSpPr>
        <p:spPr>
          <a:xfrm>
            <a:off x="5505104" y="2852936"/>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19" name="テキスト プレースホルダ 38"/>
          <p:cNvSpPr>
            <a:spLocks noGrp="1"/>
          </p:cNvSpPr>
          <p:nvPr>
            <p:ph type="body" sz="quarter" idx="23"/>
          </p:nvPr>
        </p:nvSpPr>
        <p:spPr>
          <a:xfrm>
            <a:off x="5497742" y="463162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0" name="テキスト プレースホルダ 38"/>
          <p:cNvSpPr>
            <a:spLocks noGrp="1"/>
          </p:cNvSpPr>
          <p:nvPr>
            <p:ph type="body" sz="quarter" idx="24"/>
          </p:nvPr>
        </p:nvSpPr>
        <p:spPr>
          <a:xfrm>
            <a:off x="6982768" y="3742910"/>
            <a:ext cx="1080120" cy="914400"/>
          </a:xfrm>
        </p:spPr>
        <p:txBody>
          <a:bodyPr>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aseline="0"/>
            </a:lvl1pPr>
            <a:lvl5pPr algn="ctr">
              <a:buNone/>
              <a:defRPr/>
            </a:lvl5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dirty="0"/>
              <a:t>マスタ テキストの書式</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Meiryo UI" pitchFamily="50" charset="-128"/>
              <a:ea typeface="Meiryo UI" pitchFamily="50" charset="-128"/>
              <a:cs typeface="Meiryo UI" pitchFamily="50" charset="-128"/>
            </a:endParaRPr>
          </a:p>
        </p:txBody>
      </p:sp>
      <p:sp>
        <p:nvSpPr>
          <p:cNvPr id="21" name="テキスト プレースホルダ 14"/>
          <p:cNvSpPr>
            <a:spLocks noGrp="1"/>
          </p:cNvSpPr>
          <p:nvPr>
            <p:ph type="body" sz="quarter" idx="11"/>
          </p:nvPr>
        </p:nvSpPr>
        <p:spPr>
          <a:xfrm>
            <a:off x="69008" y="260648"/>
            <a:ext cx="6120680" cy="360362"/>
          </a:xfrm>
        </p:spPr>
        <p:txBody>
          <a:bodyPr>
            <a:noAutofit/>
          </a:bodyPr>
          <a:lstStyle>
            <a:lvl1pPr algn="l">
              <a:buNone/>
              <a:defRPr sz="2400" b="1" i="0" cap="none" baseline="0"/>
            </a:lvl1pPr>
          </a:lstStyle>
          <a:p>
            <a:pPr lvl="0"/>
            <a:r>
              <a:rPr kumimoji="1"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pic>
        <p:nvPicPr>
          <p:cNvPr id="8" name="図 7" descr="temp_B04扉_0327.jpg"/>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a:off x="-3794" y="0"/>
            <a:ext cx="9144000" cy="6858000"/>
          </a:xfrm>
          <a:prstGeom prst="rect">
            <a:avLst/>
          </a:prstGeom>
        </p:spPr>
      </p:pic>
      <p:sp>
        <p:nvSpPr>
          <p:cNvPr id="2" name="タイトル 1"/>
          <p:cNvSpPr>
            <a:spLocks noGrp="1"/>
          </p:cNvSpPr>
          <p:nvPr>
            <p:ph type="title"/>
          </p:nvPr>
        </p:nvSpPr>
        <p:spPr>
          <a:xfrm>
            <a:off x="457200" y="2790056"/>
            <a:ext cx="8229600" cy="1143000"/>
          </a:xfrm>
        </p:spPr>
        <p:txBody>
          <a:bodyPr>
            <a:normAutofit/>
          </a:bodyPr>
          <a:lstStyle>
            <a:lvl1pPr>
              <a:defRPr sz="3200" b="1" i="0" baseline="0"/>
            </a:lvl1pPr>
          </a:lstStyle>
          <a:p>
            <a:r>
              <a:rPr kumimoji="1" lang="ja-JP" altLang="en-US" dirty="0"/>
              <a:t>マスタ タイトルの書式設定</a:t>
            </a:r>
          </a:p>
        </p:txBody>
      </p:sp>
      <p:sp>
        <p:nvSpPr>
          <p:cNvPr id="3" name="スライド番号プレースホルダ 2"/>
          <p:cNvSpPr>
            <a:spLocks noGrp="1"/>
          </p:cNvSpPr>
          <p:nvPr>
            <p:ph type="sldNum" sz="quarter" idx="10"/>
          </p:nvPr>
        </p:nvSpPr>
        <p:spPr/>
        <p:txBody>
          <a:bodyPr/>
          <a:lstStyle/>
          <a:p>
            <a:fld id="{D2D8002D-B5B0-4BAC-B1F6-782DDCCE6D9C}" type="slidenum">
              <a:rPr lang="ja-JP" altLang="en-US" smtClean="0"/>
              <a:pPr/>
              <a:t>‹#›</a:t>
            </a:fld>
            <a:endParaRPr lang="ja-JP" altLang="en-US"/>
          </a:p>
        </p:txBody>
      </p:sp>
      <p:sp>
        <p:nvSpPr>
          <p:cNvPr id="9" name="Text Box 282"/>
          <p:cNvSpPr txBox="1">
            <a:spLocks noChangeAspect="1" noChangeArrowheads="1"/>
          </p:cNvSpPr>
          <p:nvPr userDrawn="1"/>
        </p:nvSpPr>
        <p:spPr bwMode="auto">
          <a:xfrm>
            <a:off x="637210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 COMWARE CORPORATION</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2021</a:t>
            </a:r>
          </a:p>
        </p:txBody>
      </p:sp>
      <p:sp>
        <p:nvSpPr>
          <p:cNvPr id="10" name="Rectangle 283"/>
          <p:cNvSpPr>
            <a:spLocks noChangeArrowheads="1"/>
          </p:cNvSpPr>
          <p:nvPr userDrawn="1"/>
        </p:nvSpPr>
        <p:spPr bwMode="auto">
          <a:xfrm>
            <a:off x="637210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i="0" baseline="0"/>
            </a:lvl1pPr>
          </a:lstStyle>
          <a:p>
            <a:r>
              <a:rPr kumimoji="1" lang="ja-JP" altLang="en-US" dirty="0"/>
              <a:t>マスタ タイトルの書式設定</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図 11" descr="temp_B05_0327.jpg"/>
          <p:cNvPicPr>
            <a:picLocks noChangeAspect="1"/>
          </p:cNvPicPr>
          <p:nvPr userDrawn="1"/>
        </p:nvPicPr>
        <p:blipFill>
          <a:blip r:embed="rId18" cstate="screen">
            <a:extLst>
              <a:ext uri="{28A0092B-C50C-407E-A947-70E740481C1C}">
                <a14:useLocalDpi xmlns:a14="http://schemas.microsoft.com/office/drawing/2010/main"/>
              </a:ext>
            </a:extLst>
          </a:blip>
          <a:srcRect/>
          <a:stretch>
            <a:fillRect/>
          </a:stretch>
        </p:blipFill>
        <p:spPr>
          <a:xfrm>
            <a:off x="0" y="0"/>
            <a:ext cx="5112568" cy="6858000"/>
          </a:xfrm>
          <a:prstGeom prst="rect">
            <a:avLst/>
          </a:prstGeom>
        </p:spPr>
      </p:pic>
      <p:pic>
        <p:nvPicPr>
          <p:cNvPr id="11" name="図 10" descr="temp_B05_0327.jpg"/>
          <p:cNvPicPr>
            <a:picLocks noChangeAspect="1"/>
          </p:cNvPicPr>
          <p:nvPr userDrawn="1"/>
        </p:nvPicPr>
        <p:blipFill>
          <a:blip r:embed="rId19" cstate="screen">
            <a:extLst>
              <a:ext uri="{28A0092B-C50C-407E-A947-70E740481C1C}">
                <a14:useLocalDpi xmlns:a14="http://schemas.microsoft.com/office/drawing/2010/main"/>
              </a:ext>
            </a:extLst>
          </a:blip>
          <a:srcRect/>
          <a:stretch>
            <a:fillRect/>
          </a:stretch>
        </p:blipFill>
        <p:spPr>
          <a:xfrm>
            <a:off x="2178484" y="0"/>
            <a:ext cx="6959171" cy="6858000"/>
          </a:xfrm>
          <a:prstGeom prst="rect">
            <a:avLst/>
          </a:prstGeom>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6786996" y="6492875"/>
            <a:ext cx="2133600" cy="365125"/>
          </a:xfrm>
          <a:prstGeom prst="rect">
            <a:avLst/>
          </a:prstGeom>
        </p:spPr>
        <p:txBody>
          <a:bodyPr vert="horz" lIns="91440" tIns="45720" rIns="91440" bIns="45720" rtlCol="0" anchor="ctr"/>
          <a:lstStyle>
            <a:lvl1pPr algn="r">
              <a:defRPr sz="1200">
                <a:solidFill>
                  <a:schemeClr val="tx1"/>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
        <p:nvSpPr>
          <p:cNvPr id="7" name="Text Box 282"/>
          <p:cNvSpPr txBox="1">
            <a:spLocks noChangeAspect="1" noChangeArrowheads="1"/>
          </p:cNvSpPr>
          <p:nvPr userDrawn="1"/>
        </p:nvSpPr>
        <p:spPr bwMode="auto">
          <a:xfrm>
            <a:off x="6282840" y="6549940"/>
            <a:ext cx="1645233" cy="16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84" tIns="45710" rIns="0" bIns="45710" anchor="ctr">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Copyright © NTT</a:t>
            </a:r>
            <a:r>
              <a:rPr lang="en-US" altLang="ja-JP"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COMWARE</a:t>
            </a:r>
            <a:r>
              <a:rPr lang="ja-JP" altLang="en-US" sz="500" baseline="0" dirty="0">
                <a:latin typeface="Meiryo UI" pitchFamily="50" charset="-128"/>
                <a:ea typeface="Meiryo UI" pitchFamily="50" charset="-128"/>
                <a:cs typeface="Meiryo UI" pitchFamily="50" charset="-128"/>
              </a:rPr>
              <a:t> </a:t>
            </a:r>
            <a:r>
              <a:rPr lang="en-US" altLang="ja-JP" sz="500" dirty="0">
                <a:latin typeface="Meiryo UI" pitchFamily="50" charset="-128"/>
                <a:ea typeface="Meiryo UI" pitchFamily="50" charset="-128"/>
                <a:cs typeface="Meiryo UI" pitchFamily="50" charset="-128"/>
              </a:rPr>
              <a:t>CORPORATION 2021</a:t>
            </a:r>
          </a:p>
        </p:txBody>
      </p:sp>
      <p:sp>
        <p:nvSpPr>
          <p:cNvPr id="8" name="Rectangle 283"/>
          <p:cNvSpPr>
            <a:spLocks noChangeArrowheads="1"/>
          </p:cNvSpPr>
          <p:nvPr userDrawn="1"/>
        </p:nvSpPr>
        <p:spPr bwMode="auto">
          <a:xfrm>
            <a:off x="6282840" y="6664834"/>
            <a:ext cx="2592388" cy="14854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984" tIns="25195" rIns="0" bIns="45710">
            <a:spAutoFit/>
          </a:bodyPr>
          <a:lstStyle>
            <a:lvl1pPr algn="l">
              <a:spcBef>
                <a:spcPct val="0"/>
              </a:spcBef>
              <a:defRPr kumimoji="1" sz="2400">
                <a:solidFill>
                  <a:schemeClr val="tx1"/>
                </a:solidFill>
                <a:latin typeface="Times New Roman" pitchFamily="18" charset="0"/>
                <a:ea typeface="ＭＳ Ｐゴシック" charset="-128"/>
              </a:defRPr>
            </a:lvl1pPr>
            <a:lvl2pPr algn="l">
              <a:spcBef>
                <a:spcPct val="0"/>
              </a:spcBef>
              <a:defRPr kumimoji="1" sz="2400">
                <a:solidFill>
                  <a:schemeClr val="tx1"/>
                </a:solidFill>
                <a:latin typeface="Times New Roman" pitchFamily="18" charset="0"/>
                <a:ea typeface="ＭＳ Ｐゴシック" charset="-128"/>
              </a:defRPr>
            </a:lvl2pPr>
            <a:lvl3pPr algn="l">
              <a:spcBef>
                <a:spcPct val="0"/>
              </a:spcBef>
              <a:defRPr kumimoji="1" sz="2400">
                <a:solidFill>
                  <a:schemeClr val="tx1"/>
                </a:solidFill>
                <a:latin typeface="Times New Roman" pitchFamily="18" charset="0"/>
                <a:ea typeface="ＭＳ Ｐゴシック" charset="-128"/>
              </a:defRPr>
            </a:lvl3pPr>
            <a:lvl4pPr marL="1370013" algn="l">
              <a:spcBef>
                <a:spcPct val="0"/>
              </a:spcBef>
              <a:defRPr kumimoji="1" sz="2400">
                <a:solidFill>
                  <a:schemeClr val="tx1"/>
                </a:solidFill>
                <a:latin typeface="Times New Roman" pitchFamily="18" charset="0"/>
                <a:ea typeface="ＭＳ Ｐゴシック" charset="-128"/>
              </a:defRPr>
            </a:lvl4pPr>
            <a:lvl5pPr algn="l">
              <a:spcBef>
                <a:spcPct val="0"/>
              </a:spcBef>
              <a:defRPr kumimoji="1" sz="2400">
                <a:solidFill>
                  <a:schemeClr val="tx1"/>
                </a:solidFill>
                <a:latin typeface="Times New Roman" pitchFamily="18" charset="0"/>
                <a:ea typeface="ＭＳ Ｐゴシック" charset="-128"/>
              </a:defRPr>
            </a:lvl5pPr>
            <a:lvl6pPr fontAlgn="base">
              <a:spcBef>
                <a:spcPct val="0"/>
              </a:spcBef>
              <a:spcAft>
                <a:spcPct val="0"/>
              </a:spcAft>
              <a:defRPr kumimoji="1" sz="2400">
                <a:solidFill>
                  <a:schemeClr val="tx1"/>
                </a:solidFill>
                <a:latin typeface="Times New Roman" pitchFamily="18" charset="0"/>
                <a:ea typeface="ＭＳ Ｐゴシック" charset="-128"/>
              </a:defRPr>
            </a:lvl6pPr>
            <a:lvl7pPr fontAlgn="base">
              <a:spcBef>
                <a:spcPct val="0"/>
              </a:spcBef>
              <a:spcAft>
                <a:spcPct val="0"/>
              </a:spcAft>
              <a:defRPr kumimoji="1" sz="2400">
                <a:solidFill>
                  <a:schemeClr val="tx1"/>
                </a:solidFill>
                <a:latin typeface="Times New Roman" pitchFamily="18" charset="0"/>
                <a:ea typeface="ＭＳ Ｐゴシック" charset="-128"/>
              </a:defRPr>
            </a:lvl7pPr>
            <a:lvl8pPr fontAlgn="base">
              <a:spcBef>
                <a:spcPct val="0"/>
              </a:spcBef>
              <a:spcAft>
                <a:spcPct val="0"/>
              </a:spcAft>
              <a:defRPr kumimoji="1" sz="2400">
                <a:solidFill>
                  <a:schemeClr val="tx1"/>
                </a:solidFill>
                <a:latin typeface="Times New Roman" pitchFamily="18" charset="0"/>
                <a:ea typeface="ＭＳ Ｐゴシック" charset="-128"/>
              </a:defRPr>
            </a:lvl8pPr>
            <a:lvl9pPr fontAlgn="base">
              <a:spcBef>
                <a:spcPct val="0"/>
              </a:spcBef>
              <a:spcAft>
                <a:spcPct val="0"/>
              </a:spcAft>
              <a:defRPr kumimoji="1" sz="2400">
                <a:solidFill>
                  <a:schemeClr val="tx1"/>
                </a:solidFill>
                <a:latin typeface="Times New Roman" pitchFamily="18" charset="0"/>
                <a:ea typeface="ＭＳ Ｐゴシック" charset="-128"/>
              </a:defRPr>
            </a:lvl9pPr>
          </a:lstStyle>
          <a:p>
            <a:pPr>
              <a:lnSpc>
                <a:spcPct val="100000"/>
              </a:lnSpc>
              <a:defRPr/>
            </a:pPr>
            <a:r>
              <a:rPr lang="en-US" altLang="ja-JP" sz="500" dirty="0">
                <a:latin typeface="Meiryo UI" pitchFamily="50" charset="-128"/>
                <a:ea typeface="Meiryo UI" pitchFamily="50" charset="-128"/>
                <a:cs typeface="Meiryo UI" pitchFamily="50" charset="-128"/>
              </a:rPr>
              <a:t>NTT COMWARE CORPORATION CONFIDENTIAL PROPRIETARY</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4" r:id="rId15"/>
    <p:sldLayoutId id="2147483665" r:id="rId16"/>
  </p:sldLayoutIdLst>
  <p:txStyles>
    <p:titleStyle>
      <a:lvl1pPr algn="ctr" defTabSz="914400" rtl="0" eaLnBrk="1" latinLnBrk="0" hangingPunct="1">
        <a:spcBef>
          <a:spcPct val="0"/>
        </a:spcBef>
        <a:buNone/>
        <a:defRPr kumimoji="1" sz="4400" kern="1200">
          <a:solidFill>
            <a:schemeClr val="tx1"/>
          </a:solidFill>
          <a:latin typeface="Meiryo UI" pitchFamily="50" charset="-128"/>
          <a:ea typeface="Meiryo UI" pitchFamily="50" charset="-128"/>
          <a:cs typeface="Meiryo UI"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eiryo UI" pitchFamily="50" charset="-128"/>
          <a:ea typeface="Meiryo UI" pitchFamily="50" charset="-128"/>
          <a:cs typeface="Meiryo UI" pitchFamily="50" charset="-128"/>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eiryo UI" pitchFamily="50" charset="-128"/>
          <a:ea typeface="Meiryo UI" pitchFamily="50" charset="-128"/>
          <a:cs typeface="Meiryo UI" pitchFamily="50" charset="-128"/>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eiryo UI" pitchFamily="50" charset="-128"/>
          <a:ea typeface="Meiryo UI" pitchFamily="50" charset="-128"/>
          <a:cs typeface="Meiryo UI"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a:xfrm>
            <a:off x="457200" y="274638"/>
            <a:ext cx="8229600" cy="744742"/>
          </a:xfrm>
        </p:spPr>
        <p:txBody>
          <a:bodyPr>
            <a:normAutofit/>
          </a:bodyPr>
          <a:lstStyle/>
          <a:p>
            <a:pPr lvl="0">
              <a:defRPr/>
            </a:pPr>
            <a:r>
              <a:rPr lang="ja-JP" altLang="en-US" sz="3600" dirty="0">
                <a:solidFill>
                  <a:srgbClr val="000000"/>
                </a:solidFill>
              </a:rPr>
              <a:t>基本コンセプトと機能概要</a:t>
            </a:r>
          </a:p>
        </p:txBody>
      </p:sp>
      <p:sp>
        <p:nvSpPr>
          <p:cNvPr id="17" name="正方形/長方形 16"/>
          <p:cNvSpPr/>
          <p:nvPr/>
        </p:nvSpPr>
        <p:spPr>
          <a:xfrm>
            <a:off x="255516" y="1090481"/>
            <a:ext cx="3084499" cy="291170"/>
          </a:xfrm>
          <a:prstGeom prst="rect">
            <a:avLst/>
          </a:prstGeom>
        </p:spPr>
        <p:txBody>
          <a:bodyPr wrap="none">
            <a:spAutoFit/>
          </a:bodyPr>
          <a:lstStyle/>
          <a:p>
            <a:pPr algn="l"/>
            <a:r>
              <a:rPr lang="ja-JP" altLang="en-US" sz="1292" dirty="0">
                <a:latin typeface="Meiryo UI" panose="020B0604030504040204" pitchFamily="50" charset="-128"/>
                <a:ea typeface="Meiryo UI" panose="020B0604030504040204" pitchFamily="50" charset="-128"/>
              </a:rPr>
              <a:t>基本コンセプトとしては以下の通りとなります。</a:t>
            </a:r>
            <a:endParaRPr lang="en-US" altLang="ja-JP" sz="1292"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nvGraphicFramePr>
        <p:xfrm>
          <a:off x="292810" y="1411715"/>
          <a:ext cx="8504910" cy="1045698"/>
        </p:xfrm>
        <a:graphic>
          <a:graphicData uri="http://schemas.openxmlformats.org/drawingml/2006/table">
            <a:tbl>
              <a:tblPr firstRow="1" bandRow="1">
                <a:tableStyleId>{5940675A-B579-460E-94D1-54222C63F5DA}</a:tableStyleId>
              </a:tblPr>
              <a:tblGrid>
                <a:gridCol w="1817344">
                  <a:extLst>
                    <a:ext uri="{9D8B030D-6E8A-4147-A177-3AD203B41FA5}">
                      <a16:colId xmlns:a16="http://schemas.microsoft.com/office/drawing/2014/main" val="20000"/>
                    </a:ext>
                  </a:extLst>
                </a:gridCol>
                <a:gridCol w="6687566">
                  <a:extLst>
                    <a:ext uri="{9D8B030D-6E8A-4147-A177-3AD203B41FA5}">
                      <a16:colId xmlns:a16="http://schemas.microsoft.com/office/drawing/2014/main" val="20001"/>
                    </a:ext>
                  </a:extLst>
                </a:gridCol>
              </a:tblGrid>
              <a:tr h="281354">
                <a:tc>
                  <a:txBody>
                    <a:bodyPr/>
                    <a:lstStyle/>
                    <a:p>
                      <a:pPr algn="ctr"/>
                      <a:r>
                        <a:rPr kumimoji="1" lang="ja-JP" altLang="en-US" sz="1300" b="1" dirty="0">
                          <a:latin typeface="Meiryo UI" panose="020B0604030504040204" pitchFamily="50" charset="-128"/>
                          <a:ea typeface="Meiryo UI" panose="020B0604030504040204" pitchFamily="50" charset="-128"/>
                        </a:rPr>
                        <a:t>コンセプト</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機能内容</a:t>
                      </a:r>
                    </a:p>
                  </a:txBody>
                  <a:tcPr marL="84406" marR="84406" marT="42203" marB="42203">
                    <a:solidFill>
                      <a:schemeClr val="accent6">
                        <a:lumMod val="20000"/>
                        <a:lumOff val="80000"/>
                      </a:schemeClr>
                    </a:solidFill>
                  </a:tcPr>
                </a:tc>
                <a:extLst>
                  <a:ext uri="{0D108BD9-81ED-4DB2-BD59-A6C34878D82A}">
                    <a16:rowId xmlns:a16="http://schemas.microsoft.com/office/drawing/2014/main" val="10000"/>
                  </a:ext>
                </a:extLst>
              </a:tr>
              <a:tr h="281354">
                <a:tc>
                  <a:txBody>
                    <a:bodyPr/>
                    <a:lstStyle/>
                    <a:p>
                      <a:r>
                        <a:rPr kumimoji="1" lang="ja-JP" altLang="en-US" sz="1300" dirty="0">
                          <a:latin typeface="Meiryo UI" panose="020B0604030504040204" pitchFamily="50" charset="-128"/>
                          <a:ea typeface="Meiryo UI" panose="020B0604030504040204" pitchFamily="50" charset="-128"/>
                        </a:rPr>
                        <a:t>仮想化／標準化</a:t>
                      </a: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・同じプラットフォーム上では、異なるテナント間でも同じような操作が可能となります</a:t>
                      </a:r>
                    </a:p>
                  </a:txBody>
                  <a:tcPr marL="84406" marR="84406" marT="42203" marB="42203"/>
                </a:tc>
                <a:extLst>
                  <a:ext uri="{0D108BD9-81ED-4DB2-BD59-A6C34878D82A}">
                    <a16:rowId xmlns:a16="http://schemas.microsoft.com/office/drawing/2014/main" val="10001"/>
                  </a:ext>
                </a:extLst>
              </a:tr>
              <a:tr h="478302">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ホワイトレーベル</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・各事業社が顧客・商品を管理できると同時に、他の事業社へも同じ商品を扱えます</a:t>
                      </a:r>
                      <a:endParaRPr kumimoji="1"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・小売商品と卸商品とでは同じサービスであっても異なる価格帯を設定することができます</a:t>
                      </a:r>
                    </a:p>
                  </a:txBody>
                  <a:tcPr marL="84406" marR="84406" marT="42203" marB="42203"/>
                </a:tc>
                <a:extLst>
                  <a:ext uri="{0D108BD9-81ED-4DB2-BD59-A6C34878D82A}">
                    <a16:rowId xmlns:a16="http://schemas.microsoft.com/office/drawing/2014/main" val="10002"/>
                  </a:ext>
                </a:extLst>
              </a:tr>
            </a:tbl>
          </a:graphicData>
        </a:graphic>
      </p:graphicFrame>
      <p:sp>
        <p:nvSpPr>
          <p:cNvPr id="6" name="正方形/長方形 5"/>
          <p:cNvSpPr/>
          <p:nvPr/>
        </p:nvSpPr>
        <p:spPr>
          <a:xfrm>
            <a:off x="292811" y="2657770"/>
            <a:ext cx="8504910" cy="49000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これらを実現するためにテナント管理を備えています。プラットフォーム上の各テナントは各機能（商品管理、顧客管理、オーダ管理、料金計算＆請求の機能をテナント間で完全分離し、保持することができます。以下に機能概要を記載します。</a:t>
            </a:r>
            <a:endParaRPr lang="en-US" altLang="ja-JP" sz="1292"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nvGraphicFramePr>
        <p:xfrm>
          <a:off x="292810" y="3218877"/>
          <a:ext cx="8504910" cy="2601350"/>
        </p:xfrm>
        <a:graphic>
          <a:graphicData uri="http://schemas.openxmlformats.org/drawingml/2006/table">
            <a:tbl>
              <a:tblPr firstRow="1" bandRow="1">
                <a:tableStyleId>{5940675A-B579-460E-94D1-54222C63F5DA}</a:tableStyleId>
              </a:tblPr>
              <a:tblGrid>
                <a:gridCol w="1817344">
                  <a:extLst>
                    <a:ext uri="{9D8B030D-6E8A-4147-A177-3AD203B41FA5}">
                      <a16:colId xmlns:a16="http://schemas.microsoft.com/office/drawing/2014/main" val="20000"/>
                    </a:ext>
                  </a:extLst>
                </a:gridCol>
                <a:gridCol w="6687566">
                  <a:extLst>
                    <a:ext uri="{9D8B030D-6E8A-4147-A177-3AD203B41FA5}">
                      <a16:colId xmlns:a16="http://schemas.microsoft.com/office/drawing/2014/main" val="20001"/>
                    </a:ext>
                  </a:extLst>
                </a:gridCol>
              </a:tblGrid>
              <a:tr h="281354">
                <a:tc>
                  <a:txBody>
                    <a:bodyPr/>
                    <a:lstStyle/>
                    <a:p>
                      <a:pPr algn="ctr"/>
                      <a:r>
                        <a:rPr kumimoji="1" lang="ja-JP" altLang="en-US" sz="1300" b="1" dirty="0">
                          <a:latin typeface="Meiryo UI" panose="020B0604030504040204" pitchFamily="50" charset="-128"/>
                          <a:ea typeface="Meiryo UI" panose="020B0604030504040204" pitchFamily="50" charset="-128"/>
                        </a:rPr>
                        <a:t>機能概要</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機能内容</a:t>
                      </a:r>
                    </a:p>
                  </a:txBody>
                  <a:tcPr marL="84406" marR="84406" marT="42203" marB="42203">
                    <a:solidFill>
                      <a:schemeClr val="accent6">
                        <a:lumMod val="20000"/>
                        <a:lumOff val="80000"/>
                      </a:schemeClr>
                    </a:solidFill>
                  </a:tcPr>
                </a:tc>
                <a:extLst>
                  <a:ext uri="{0D108BD9-81ED-4DB2-BD59-A6C34878D82A}">
                    <a16:rowId xmlns:a16="http://schemas.microsoft.com/office/drawing/2014/main" val="10000"/>
                  </a:ext>
                </a:extLst>
              </a:tr>
              <a:tr h="675249">
                <a:tc>
                  <a:txBody>
                    <a:bodyPr/>
                    <a:lstStyle/>
                    <a:p>
                      <a:r>
                        <a:rPr kumimoji="1" lang="ja-JP" altLang="en-US" sz="1300" dirty="0">
                          <a:latin typeface="Meiryo UI" panose="020B0604030504040204" pitchFamily="50" charset="-128"/>
                          <a:ea typeface="Meiryo UI" panose="020B0604030504040204" pitchFamily="50" charset="-128"/>
                        </a:rPr>
                        <a:t>商品管理</a:t>
                      </a: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・柔軟な料金設定を持つ商品を定義することができる</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・小売商品または卸商品として販売することができる</a:t>
                      </a:r>
                      <a:endParaRPr kumimoji="1"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・他のテナントに卸販売し、エコシステムにてビジネスパートナーの管理ができる</a:t>
                      </a:r>
                      <a:endParaRPr kumimoji="1" lang="en-US" altLang="ja-JP"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r h="281354">
                <a:tc>
                  <a:txBody>
                    <a:bodyPr/>
                    <a:lstStyle/>
                    <a:p>
                      <a:r>
                        <a:rPr kumimoji="1" lang="ja-JP" altLang="en-US" sz="1300" dirty="0">
                          <a:latin typeface="Meiryo UI" panose="020B0604030504040204" pitchFamily="50" charset="-128"/>
                          <a:ea typeface="Meiryo UI" panose="020B0604030504040204" pitchFamily="50" charset="-128"/>
                        </a:rPr>
                        <a:t>顧客管理</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・直販／卸の顧客を管理し、各顧客の契約商品・サービスの内容を管理することができる</a:t>
                      </a:r>
                    </a:p>
                  </a:txBody>
                  <a:tcPr marL="84406" marR="84406" marT="42203" marB="42203"/>
                </a:tc>
                <a:extLst>
                  <a:ext uri="{0D108BD9-81ED-4DB2-BD59-A6C34878D82A}">
                    <a16:rowId xmlns:a16="http://schemas.microsoft.com/office/drawing/2014/main" val="10002"/>
                  </a:ext>
                </a:extLst>
              </a:tr>
              <a:tr h="675249">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オーダ管理</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・柔軟かつカタログベースのオーダ管理を実施し、プロビジョニングを管理ができる</a:t>
                      </a:r>
                      <a:endParaRPr kumimoji="1"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・複数のサービスのプロビジョニング管理を分けてシームレスに管理ができる</a:t>
                      </a:r>
                      <a:endParaRPr kumimoji="1" lang="en-US" altLang="ja-JP" sz="1300" dirty="0">
                        <a:latin typeface="Meiryo UI" panose="020B0604030504040204" pitchFamily="50" charset="-128"/>
                        <a:ea typeface="Meiryo UI" panose="020B0604030504040204" pitchFamily="50" charset="-128"/>
                      </a:endParaRPr>
                    </a:p>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・卸サービスのプロビジョニングの管理ができる</a:t>
                      </a:r>
                    </a:p>
                  </a:txBody>
                  <a:tcPr marL="84406" marR="84406" marT="42203" marB="42203"/>
                </a:tc>
                <a:extLst>
                  <a:ext uri="{0D108BD9-81ED-4DB2-BD59-A6C34878D82A}">
                    <a16:rowId xmlns:a16="http://schemas.microsoft.com/office/drawing/2014/main" val="10003"/>
                  </a:ext>
                </a:extLst>
              </a:tr>
              <a:tr h="675249">
                <a:tc>
                  <a:txBody>
                    <a:bodyPr/>
                    <a:lstStyle/>
                    <a:p>
                      <a:r>
                        <a:rPr kumimoji="1" lang="ja-JP" altLang="en-US" sz="1300" dirty="0">
                          <a:latin typeface="Meiryo UI" panose="020B0604030504040204" pitchFamily="50" charset="-128"/>
                          <a:ea typeface="Meiryo UI" panose="020B0604030504040204" pitchFamily="50" charset="-128"/>
                        </a:rPr>
                        <a:t>料金計算＆請求</a:t>
                      </a: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・顧客への請求について振替などを加味して料金計算することができる</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・複数の通貨、言語を加味して請求・収納・問合せ状態を管理することができる</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・小売と同様に卸側も独立して料金・請求ができる</a:t>
                      </a:r>
                    </a:p>
                  </a:txBody>
                  <a:tcPr marL="84406" marR="84406" marT="42203" marB="42203"/>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1133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表 83"/>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92" name="正方形/長方形 91"/>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75" name="テキスト ボックス 74"/>
          <p:cNvSpPr txBox="1"/>
          <p:nvPr/>
        </p:nvSpPr>
        <p:spPr>
          <a:xfrm>
            <a:off x="201546" y="2031667"/>
            <a:ext cx="1565919"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お客様に対する</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提供は事前設定が必須</a:t>
            </a:r>
          </a:p>
        </p:txBody>
      </p:sp>
      <p:sp>
        <p:nvSpPr>
          <p:cNvPr id="121" name="正方形/長方形 120"/>
          <p:cNvSpPr/>
          <p:nvPr/>
        </p:nvSpPr>
        <p:spPr>
          <a:xfrm>
            <a:off x="1926796" y="2348089"/>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顧客検索</a:t>
            </a:r>
          </a:p>
        </p:txBody>
      </p:sp>
      <p:cxnSp>
        <p:nvCxnSpPr>
          <p:cNvPr id="40" name="カギ線コネクタ 39"/>
          <p:cNvCxnSpPr>
            <a:stCxn id="121" idx="3"/>
            <a:endCxn id="122" idx="0"/>
          </p:cNvCxnSpPr>
          <p:nvPr/>
        </p:nvCxnSpPr>
        <p:spPr>
          <a:xfrm>
            <a:off x="2438551" y="2497627"/>
            <a:ext cx="59822"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カギ線コネクタ 141"/>
          <p:cNvCxnSpPr>
            <a:stCxn id="121" idx="3"/>
            <a:endCxn id="127" idx="0"/>
          </p:cNvCxnSpPr>
          <p:nvPr/>
        </p:nvCxnSpPr>
        <p:spPr>
          <a:xfrm>
            <a:off x="2368211" y="2497627"/>
            <a:ext cx="699238"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カギ線コネクタ 142"/>
          <p:cNvCxnSpPr>
            <a:stCxn id="121" idx="3"/>
            <a:endCxn id="133" idx="0"/>
          </p:cNvCxnSpPr>
          <p:nvPr/>
        </p:nvCxnSpPr>
        <p:spPr>
          <a:xfrm>
            <a:off x="2438550" y="2497627"/>
            <a:ext cx="1195353"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カギ線コネクタ 143"/>
          <p:cNvCxnSpPr>
            <a:stCxn id="121" idx="3"/>
            <a:endCxn id="130" idx="0"/>
          </p:cNvCxnSpPr>
          <p:nvPr/>
        </p:nvCxnSpPr>
        <p:spPr>
          <a:xfrm>
            <a:off x="2438551" y="2497628"/>
            <a:ext cx="2414960" cy="24273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カギ線コネクタ 145"/>
          <p:cNvCxnSpPr>
            <a:stCxn id="121" idx="3"/>
            <a:endCxn id="135" idx="0"/>
          </p:cNvCxnSpPr>
          <p:nvPr/>
        </p:nvCxnSpPr>
        <p:spPr>
          <a:xfrm>
            <a:off x="2438551" y="2497628"/>
            <a:ext cx="1773987" cy="241076"/>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カギ線コネクタ 148"/>
          <p:cNvCxnSpPr>
            <a:stCxn id="121" idx="3"/>
            <a:endCxn id="136" idx="0"/>
          </p:cNvCxnSpPr>
          <p:nvPr/>
        </p:nvCxnSpPr>
        <p:spPr>
          <a:xfrm>
            <a:off x="2438550" y="2497627"/>
            <a:ext cx="3097078"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2242494" y="27353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基本情報・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履歴参照</a:t>
            </a:r>
          </a:p>
        </p:txBody>
      </p:sp>
      <p:sp>
        <p:nvSpPr>
          <p:cNvPr id="123" name="正方形/長方形 122"/>
          <p:cNvSpPr/>
          <p:nvPr/>
        </p:nvSpPr>
        <p:spPr>
          <a:xfrm>
            <a:off x="2239160" y="310620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ログイン</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ユーザ登録</a:t>
            </a:r>
          </a:p>
        </p:txBody>
      </p:sp>
      <p:sp>
        <p:nvSpPr>
          <p:cNvPr id="125" name="正方形/長方形 124"/>
          <p:cNvSpPr/>
          <p:nvPr/>
        </p:nvSpPr>
        <p:spPr>
          <a:xfrm>
            <a:off x="2239160" y="347335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顧客間</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関連設定</a:t>
            </a:r>
          </a:p>
        </p:txBody>
      </p:sp>
      <p:sp>
        <p:nvSpPr>
          <p:cNvPr id="127" name="正方形/長方形 126"/>
          <p:cNvSpPr/>
          <p:nvPr/>
        </p:nvSpPr>
        <p:spPr>
          <a:xfrm>
            <a:off x="2811572" y="27353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オーダ・</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契約参照</a:t>
            </a:r>
          </a:p>
        </p:txBody>
      </p:sp>
      <p:sp>
        <p:nvSpPr>
          <p:cNvPr id="128" name="正方形/長方形 127"/>
          <p:cNvSpPr/>
          <p:nvPr/>
        </p:nvSpPr>
        <p:spPr>
          <a:xfrm>
            <a:off x="3956659" y="312400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参照</a:t>
            </a:r>
          </a:p>
        </p:txBody>
      </p:sp>
      <p:sp>
        <p:nvSpPr>
          <p:cNvPr id="130" name="正方形/長方形 129"/>
          <p:cNvSpPr/>
          <p:nvPr/>
        </p:nvSpPr>
        <p:spPr>
          <a:xfrm>
            <a:off x="4597633" y="274035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従量情報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参照</a:t>
            </a:r>
          </a:p>
        </p:txBody>
      </p:sp>
      <p:sp>
        <p:nvSpPr>
          <p:cNvPr id="133" name="正方形/長方形 132"/>
          <p:cNvSpPr/>
          <p:nvPr/>
        </p:nvSpPr>
        <p:spPr>
          <a:xfrm>
            <a:off x="3378026" y="27353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プリペイド、</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前払管理</a:t>
            </a:r>
          </a:p>
        </p:txBody>
      </p:sp>
      <p:sp>
        <p:nvSpPr>
          <p:cNvPr id="134" name="正方形/長方形 133"/>
          <p:cNvSpPr/>
          <p:nvPr/>
        </p:nvSpPr>
        <p:spPr>
          <a:xfrm>
            <a:off x="3371049" y="310620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ポイント</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管理</a:t>
            </a:r>
          </a:p>
        </p:txBody>
      </p:sp>
      <p:sp>
        <p:nvSpPr>
          <p:cNvPr id="135" name="正方形/長方形 134"/>
          <p:cNvSpPr/>
          <p:nvPr/>
        </p:nvSpPr>
        <p:spPr>
          <a:xfrm>
            <a:off x="3956659" y="2738704"/>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請求先</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顧客変更</a:t>
            </a:r>
          </a:p>
        </p:txBody>
      </p:sp>
      <p:sp>
        <p:nvSpPr>
          <p:cNvPr id="136" name="正方形/長方形 135"/>
          <p:cNvSpPr/>
          <p:nvPr/>
        </p:nvSpPr>
        <p:spPr>
          <a:xfrm>
            <a:off x="5172271" y="2735397"/>
            <a:ext cx="726713"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再掲</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督促プロ</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セス管理</a:t>
            </a:r>
          </a:p>
        </p:txBody>
      </p:sp>
      <p:sp>
        <p:nvSpPr>
          <p:cNvPr id="137" name="正方形/長方形 136"/>
          <p:cNvSpPr/>
          <p:nvPr/>
        </p:nvSpPr>
        <p:spPr>
          <a:xfrm>
            <a:off x="4507376" y="3106180"/>
            <a:ext cx="721591"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無料利用・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利用限度管理</a:t>
            </a:r>
          </a:p>
        </p:txBody>
      </p:sp>
      <p:sp>
        <p:nvSpPr>
          <p:cNvPr id="138" name="正方形/長方形 137"/>
          <p:cNvSpPr/>
          <p:nvPr/>
        </p:nvSpPr>
        <p:spPr>
          <a:xfrm>
            <a:off x="5282311" y="310763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与信管理</a:t>
            </a:r>
          </a:p>
        </p:txBody>
      </p:sp>
      <p:sp>
        <p:nvSpPr>
          <p:cNvPr id="140" name="正方形/長方形 139"/>
          <p:cNvSpPr/>
          <p:nvPr/>
        </p:nvSpPr>
        <p:spPr>
          <a:xfrm>
            <a:off x="3956659" y="349503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請求・支払</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状況参照</a:t>
            </a:r>
          </a:p>
        </p:txBody>
      </p:sp>
      <p:cxnSp>
        <p:nvCxnSpPr>
          <p:cNvPr id="81" name="カギ線コネクタ 80"/>
          <p:cNvCxnSpPr>
            <a:stCxn id="121" idx="3"/>
            <a:endCxn id="78" idx="0"/>
          </p:cNvCxnSpPr>
          <p:nvPr/>
        </p:nvCxnSpPr>
        <p:spPr>
          <a:xfrm>
            <a:off x="2438551" y="2497628"/>
            <a:ext cx="3772710" cy="241076"/>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5955383" y="2738704"/>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a:t>
            </a:r>
          </a:p>
        </p:txBody>
      </p:sp>
      <p:sp>
        <p:nvSpPr>
          <p:cNvPr id="80" name="正方形/長方形 79"/>
          <p:cNvSpPr/>
          <p:nvPr/>
        </p:nvSpPr>
        <p:spPr>
          <a:xfrm>
            <a:off x="5892626" y="3107308"/>
            <a:ext cx="637268"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a:t>
            </a:r>
          </a:p>
        </p:txBody>
      </p:sp>
      <p:sp>
        <p:nvSpPr>
          <p:cNvPr id="86" name="正方形/長方形 85"/>
          <p:cNvSpPr/>
          <p:nvPr/>
        </p:nvSpPr>
        <p:spPr>
          <a:xfrm>
            <a:off x="2811572" y="310098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契約変更</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p>
        </p:txBody>
      </p:sp>
      <p:cxnSp>
        <p:nvCxnSpPr>
          <p:cNvPr id="87" name="カギ線コネクタ 154"/>
          <p:cNvCxnSpPr>
            <a:stCxn id="86" idx="2"/>
            <a:endCxn id="88" idx="0"/>
          </p:cNvCxnSpPr>
          <p:nvPr/>
        </p:nvCxnSpPr>
        <p:spPr bwMode="auto">
          <a:xfrm>
            <a:off x="3067450" y="3400064"/>
            <a:ext cx="1768" cy="1673972"/>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正方形/長方形 87"/>
          <p:cNvSpPr/>
          <p:nvPr/>
        </p:nvSpPr>
        <p:spPr>
          <a:xfrm>
            <a:off x="2039500" y="5074037"/>
            <a:ext cx="2059433" cy="299110"/>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サービス毎の発注</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 </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サービス開通に必要なタスクの分解と処理</a:t>
            </a:r>
            <a:r>
              <a:rPr kumimoji="0" lang="en-US" altLang="ja-JP" sz="923" kern="0" dirty="0">
                <a:solidFill>
                  <a:prstClr val="black"/>
                </a:solidFill>
                <a:latin typeface="Meiryo UI" panose="020B0604030504040204" pitchFamily="50" charset="-128"/>
                <a:ea typeface="Meiryo UI" panose="020B0604030504040204" pitchFamily="50" charset="-128"/>
              </a:rPr>
              <a:t>)</a:t>
            </a:r>
          </a:p>
        </p:txBody>
      </p:sp>
      <p:sp>
        <p:nvSpPr>
          <p:cNvPr id="89" name="正方形/長方形 88"/>
          <p:cNvSpPr/>
          <p:nvPr/>
        </p:nvSpPr>
        <p:spPr>
          <a:xfrm>
            <a:off x="2811572" y="3466711"/>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契約廃止</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p>
        </p:txBody>
      </p:sp>
      <p:sp>
        <p:nvSpPr>
          <p:cNvPr id="101" name="ホームベース 100"/>
          <p:cNvSpPr/>
          <p:nvPr/>
        </p:nvSpPr>
        <p:spPr bwMode="auto">
          <a:xfrm>
            <a:off x="6663836" y="936415"/>
            <a:ext cx="2271670" cy="337420"/>
          </a:xfrm>
          <a:prstGeom prst="homePlate">
            <a:avLst>
              <a:gd name="adj" fmla="val 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周辺業務</a:t>
            </a:r>
          </a:p>
        </p:txBody>
      </p:sp>
      <p:sp>
        <p:nvSpPr>
          <p:cNvPr id="102" name="正方形/長方形 101"/>
          <p:cNvSpPr/>
          <p:nvPr/>
        </p:nvSpPr>
        <p:spPr>
          <a:xfrm>
            <a:off x="7915987" y="3362936"/>
            <a:ext cx="749259" cy="328985"/>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情報検索</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ダウンロード</a:t>
            </a:r>
            <a:endParaRPr kumimoji="0" lang="en-US" altLang="ja-JP" sz="923" kern="0" dirty="0">
              <a:solidFill>
                <a:srgbClr val="FF0000"/>
              </a:solidFill>
              <a:latin typeface="Meiryo UI" panose="020B0604030504040204" pitchFamily="50" charset="-128"/>
              <a:ea typeface="Meiryo UI" panose="020B0604030504040204" pitchFamily="50" charset="-128"/>
            </a:endParaRPr>
          </a:p>
        </p:txBody>
      </p:sp>
      <p:sp>
        <p:nvSpPr>
          <p:cNvPr id="104" name="正方形/長方形 103"/>
          <p:cNvSpPr/>
          <p:nvPr/>
        </p:nvSpPr>
        <p:spPr>
          <a:xfrm>
            <a:off x="8324737" y="3973568"/>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各種情報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更新通知</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08" name="正方形/長方形 107"/>
          <p:cNvSpPr/>
          <p:nvPr/>
        </p:nvSpPr>
        <p:spPr>
          <a:xfrm>
            <a:off x="8324737" y="5900585"/>
            <a:ext cx="511754" cy="29907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BI</a:t>
            </a:r>
            <a:r>
              <a:rPr kumimoji="0" lang="ja-JP" altLang="en-US" sz="923" kern="0" dirty="0">
                <a:solidFill>
                  <a:prstClr val="black"/>
                </a:solidFill>
                <a:latin typeface="Meiryo UI" panose="020B0604030504040204" pitchFamily="50" charset="-128"/>
                <a:ea typeface="Meiryo UI" panose="020B0604030504040204" pitchFamily="50" charset="-128"/>
              </a:rPr>
              <a:t>ツール</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DWH</a:t>
            </a:r>
            <a:r>
              <a:rPr kumimoji="0" lang="ja-JP" altLang="en-US" sz="923" kern="0" dirty="0">
                <a:solidFill>
                  <a:prstClr val="black"/>
                </a:solidFill>
                <a:latin typeface="Meiryo UI" panose="020B0604030504040204" pitchFamily="50" charset="-128"/>
                <a:ea typeface="Meiryo UI" panose="020B0604030504040204" pitchFamily="50" charset="-128"/>
              </a:rPr>
              <a:t>等</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11" name="カギ線コネクタ 154"/>
          <p:cNvCxnSpPr>
            <a:stCxn id="104" idx="2"/>
            <a:endCxn id="108" idx="0"/>
          </p:cNvCxnSpPr>
          <p:nvPr/>
        </p:nvCxnSpPr>
        <p:spPr bwMode="auto">
          <a:xfrm>
            <a:off x="8580614" y="4272646"/>
            <a:ext cx="0" cy="1627939"/>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正方形/長方形 112"/>
          <p:cNvSpPr/>
          <p:nvPr/>
        </p:nvSpPr>
        <p:spPr>
          <a:xfrm>
            <a:off x="7898253" y="2470217"/>
            <a:ext cx="771326"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日別・月別</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集計情報取得</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6806329" y="3252951"/>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一括処理</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45" name="テキスト ボックス 144"/>
          <p:cNvSpPr txBox="1"/>
          <p:nvPr/>
        </p:nvSpPr>
        <p:spPr>
          <a:xfrm>
            <a:off x="6620291" y="3535528"/>
            <a:ext cx="1089828" cy="365270"/>
          </a:xfrm>
          <a:prstGeom prst="rect">
            <a:avLst/>
          </a:prstGeom>
          <a:noFill/>
        </p:spPr>
        <p:txBody>
          <a:bodyPr wrap="none" lIns="33231" tIns="33231" rIns="33231" bIns="33231" rtlCol="0">
            <a:spAutoFit/>
          </a:bodyPr>
          <a:lstStyle/>
          <a:p>
            <a:pPr algn="ctr" defTabSz="844083">
              <a:defRPr/>
            </a:pPr>
            <a:r>
              <a:rPr lang="en-US" altLang="ja-JP" sz="646" dirty="0">
                <a:solidFill>
                  <a:prstClr val="black"/>
                </a:solidFill>
                <a:latin typeface="Meiryo UI" panose="020B0604030504040204" pitchFamily="50" charset="-128"/>
                <a:ea typeface="Meiryo UI" panose="020B0604030504040204" pitchFamily="50" charset="-128"/>
              </a:rPr>
              <a:t>※csv</a:t>
            </a:r>
            <a:r>
              <a:rPr lang="ja-JP" altLang="en-US" sz="646" dirty="0">
                <a:solidFill>
                  <a:prstClr val="black"/>
                </a:solidFill>
                <a:latin typeface="Meiryo UI" panose="020B0604030504040204" pitchFamily="50" charset="-128"/>
                <a:ea typeface="Meiryo UI" panose="020B0604030504040204" pitchFamily="50" charset="-128"/>
              </a:rPr>
              <a:t>を</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よりアップロードし</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　一括更新処理を実施。</a:t>
            </a:r>
            <a:endParaRPr lang="en-US" altLang="ja-JP" sz="646"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646" dirty="0">
                <a:solidFill>
                  <a:prstClr val="black"/>
                </a:solidFill>
                <a:latin typeface="Meiryo UI" panose="020B0604030504040204" pitchFamily="50" charset="-128"/>
                <a:ea typeface="Meiryo UI" panose="020B0604030504040204" pitchFamily="50" charset="-128"/>
              </a:rPr>
              <a:t>事前の要件確認、設定が必要</a:t>
            </a:r>
          </a:p>
        </p:txBody>
      </p:sp>
      <p:sp>
        <p:nvSpPr>
          <p:cNvPr id="119" name="ホームベース 118"/>
          <p:cNvSpPr/>
          <p:nvPr/>
        </p:nvSpPr>
        <p:spPr bwMode="auto">
          <a:xfrm>
            <a:off x="1831763" y="936415"/>
            <a:ext cx="4764664" cy="337420"/>
          </a:xfrm>
          <a:prstGeom prst="homePlate">
            <a:avLst>
              <a:gd name="adj" fmla="val 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顧客管理</a:t>
            </a:r>
          </a:p>
        </p:txBody>
      </p:sp>
      <p:grpSp>
        <p:nvGrpSpPr>
          <p:cNvPr id="85" name="グループ化 84"/>
          <p:cNvGrpSpPr/>
          <p:nvPr/>
        </p:nvGrpSpPr>
        <p:grpSpPr>
          <a:xfrm>
            <a:off x="7394083" y="6434830"/>
            <a:ext cx="304940" cy="152639"/>
            <a:chOff x="3830560" y="6623096"/>
            <a:chExt cx="852973" cy="84048"/>
          </a:xfrm>
        </p:grpSpPr>
        <p:cxnSp>
          <p:nvCxnSpPr>
            <p:cNvPr id="90"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3" name="テキスト ボックス 92"/>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96" name="テキスト ボックス 95"/>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99" name="正方形/長方形 98"/>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0" name="正方形/長方形 99"/>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05" name="テキスト ボックス 104"/>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07" name="正方形/長方形 106"/>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9" name="正方形/長方形 108"/>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0" name="正方形/長方形 109"/>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12" name="テキスト ボックス 111"/>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5" name="正方形/長方形 114"/>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17" name="正方形/長方形 116"/>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64" name="テキスト ボックス 63"/>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3" name="タイトル 2"/>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6/6</a:t>
            </a:r>
            <a:r>
              <a:rPr lang="ja-JP" altLang="en-US" sz="2400" dirty="0">
                <a:latin typeface="Meiryo UI" panose="020B0604030504040204" pitchFamily="50" charset="-128"/>
                <a:ea typeface="Meiryo UI" panose="020B0604030504040204" pitchFamily="50" charset="-128"/>
              </a:rPr>
              <a:t>）</a:t>
            </a:r>
            <a:endParaRPr kumimoji="1" lang="ja-JP" altLang="en-US" sz="2400" dirty="0"/>
          </a:p>
        </p:txBody>
      </p:sp>
      <p:sp>
        <p:nvSpPr>
          <p:cNvPr id="66" name="テキスト ボックス 65"/>
          <p:cNvSpPr txBox="1"/>
          <p:nvPr/>
        </p:nvSpPr>
        <p:spPr>
          <a:xfrm>
            <a:off x="7744499" y="2751515"/>
            <a:ext cx="1089828" cy="265883"/>
          </a:xfrm>
          <a:prstGeom prst="rect">
            <a:avLst/>
          </a:prstGeom>
          <a:noFill/>
        </p:spPr>
        <p:txBody>
          <a:bodyPr wrap="none" lIns="33231" tIns="33231" rIns="33231" bIns="33231" rtlCol="0">
            <a:spAutoFit/>
          </a:bodyPr>
          <a:lstStyle/>
          <a:p>
            <a:pPr algn="ct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特別な条件追加については</a:t>
            </a:r>
            <a:endParaRPr lang="en-US" altLang="ja-JP" sz="646"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646" dirty="0">
                <a:solidFill>
                  <a:prstClr val="black"/>
                </a:solidFill>
                <a:latin typeface="Meiryo UI" panose="020B0604030504040204" pitchFamily="50" charset="-128"/>
                <a:ea typeface="Meiryo UI" panose="020B0604030504040204" pitchFamily="50" charset="-128"/>
              </a:rPr>
              <a:t>事前の要件確認、設定が必要</a:t>
            </a:r>
            <a:endParaRPr lang="en-US" altLang="ja-JP" sz="646"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5420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170" name="正方形/長方形 169"/>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カスタマ</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rPr>
              <a:t>）</a:t>
            </a:r>
          </a:p>
        </p:txBody>
      </p:sp>
      <p:cxnSp>
        <p:nvCxnSpPr>
          <p:cNvPr id="13" name="カギ線コネクタ 108"/>
          <p:cNvCxnSpPr>
            <a:stCxn id="14" idx="2"/>
            <a:endCxn id="90" idx="0"/>
          </p:cNvCxnSpPr>
          <p:nvPr/>
        </p:nvCxnSpPr>
        <p:spPr bwMode="auto">
          <a:xfrm flipH="1">
            <a:off x="2094605" y="1692401"/>
            <a:ext cx="6991" cy="140258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正方形/長方形 13"/>
          <p:cNvSpPr/>
          <p:nvPr/>
        </p:nvSpPr>
        <p:spPr>
          <a:xfrm>
            <a:off x="1845135" y="1393291"/>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問い合わせ</a:t>
            </a:r>
          </a:p>
        </p:txBody>
      </p:sp>
      <p:sp>
        <p:nvSpPr>
          <p:cNvPr id="18" name="正方形/長方形 17"/>
          <p:cNvSpPr/>
          <p:nvPr/>
        </p:nvSpPr>
        <p:spPr>
          <a:xfrm>
            <a:off x="5969045" y="1822453"/>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情報入力</a:t>
            </a:r>
          </a:p>
        </p:txBody>
      </p:sp>
      <p:sp>
        <p:nvSpPr>
          <p:cNvPr id="90" name="正方形/長方形 89"/>
          <p:cNvSpPr/>
          <p:nvPr/>
        </p:nvSpPr>
        <p:spPr>
          <a:xfrm>
            <a:off x="1838144" y="3094983"/>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顧客検索</a:t>
            </a:r>
          </a:p>
        </p:txBody>
      </p:sp>
      <p:sp>
        <p:nvSpPr>
          <p:cNvPr id="91" name="正方形/長方形 90"/>
          <p:cNvSpPr/>
          <p:nvPr/>
        </p:nvSpPr>
        <p:spPr>
          <a:xfrm>
            <a:off x="3317429" y="3075675"/>
            <a:ext cx="512922" cy="3432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ユーザ登録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初期化</a:t>
            </a:r>
          </a:p>
        </p:txBody>
      </p:sp>
      <p:sp>
        <p:nvSpPr>
          <p:cNvPr id="165" name="正方形/長方形 164"/>
          <p:cNvSpPr/>
          <p:nvPr/>
        </p:nvSpPr>
        <p:spPr>
          <a:xfrm>
            <a:off x="5242867" y="1394260"/>
            <a:ext cx="71800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価格算定</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251" name="カギ線コネクタ 250"/>
          <p:cNvCxnSpPr>
            <a:stCxn id="165" idx="3"/>
            <a:endCxn id="18" idx="0"/>
          </p:cNvCxnSpPr>
          <p:nvPr/>
        </p:nvCxnSpPr>
        <p:spPr bwMode="auto">
          <a:xfrm>
            <a:off x="5960869" y="1543815"/>
            <a:ext cx="264637" cy="27863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 name="テキスト ボックス 274"/>
          <p:cNvSpPr txBox="1"/>
          <p:nvPr/>
        </p:nvSpPr>
        <p:spPr>
          <a:xfrm>
            <a:off x="2330958" y="1409842"/>
            <a:ext cx="1513020"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カスタマサイトのアカウントを知っている場合</a:t>
            </a:r>
          </a:p>
        </p:txBody>
      </p:sp>
      <p:sp>
        <p:nvSpPr>
          <p:cNvPr id="277" name="正方形/長方形 276"/>
          <p:cNvSpPr/>
          <p:nvPr/>
        </p:nvSpPr>
        <p:spPr>
          <a:xfrm>
            <a:off x="4610650" y="1396488"/>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履歴確認</a:t>
            </a:r>
          </a:p>
        </p:txBody>
      </p:sp>
      <p:cxnSp>
        <p:nvCxnSpPr>
          <p:cNvPr id="334" name="カギ線コネクタ 108"/>
          <p:cNvCxnSpPr>
            <a:stCxn id="277" idx="3"/>
            <a:endCxn id="165" idx="1"/>
          </p:cNvCxnSpPr>
          <p:nvPr/>
        </p:nvCxnSpPr>
        <p:spPr bwMode="auto">
          <a:xfrm flipV="1">
            <a:off x="5123572" y="1543815"/>
            <a:ext cx="119295" cy="222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 name="カギ線コネクタ 108"/>
          <p:cNvCxnSpPr>
            <a:stCxn id="14" idx="3"/>
            <a:endCxn id="151" idx="1"/>
          </p:cNvCxnSpPr>
          <p:nvPr/>
        </p:nvCxnSpPr>
        <p:spPr bwMode="auto">
          <a:xfrm>
            <a:off x="2358057" y="1542845"/>
            <a:ext cx="1581377" cy="319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6" name="テキスト ボックス 575"/>
          <p:cNvSpPr txBox="1"/>
          <p:nvPr/>
        </p:nvSpPr>
        <p:spPr>
          <a:xfrm>
            <a:off x="201546" y="2031667"/>
            <a:ext cx="1565919"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お客様に対する</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提供は事前設定が必須</a:t>
            </a:r>
          </a:p>
        </p:txBody>
      </p:sp>
      <p:cxnSp>
        <p:nvCxnSpPr>
          <p:cNvPr id="38" name="カギ線コネクタ 108"/>
          <p:cNvCxnSpPr>
            <a:stCxn id="18" idx="2"/>
            <a:endCxn id="147" idx="0"/>
          </p:cNvCxnSpPr>
          <p:nvPr/>
        </p:nvCxnSpPr>
        <p:spPr bwMode="auto">
          <a:xfrm>
            <a:off x="6225506" y="2121563"/>
            <a:ext cx="4496" cy="95769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9" name="テキスト ボックス 288"/>
          <p:cNvSpPr txBox="1"/>
          <p:nvPr/>
        </p:nvSpPr>
        <p:spPr>
          <a:xfrm>
            <a:off x="2096806" y="1659577"/>
            <a:ext cx="985632" cy="365270"/>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新規顧客の場合、または</a:t>
            </a:r>
            <a:endParaRPr lang="en-US" altLang="ja-JP" sz="646" dirty="0">
              <a:solidFill>
                <a:prstClr val="black"/>
              </a:solidFill>
              <a:latin typeface="Meiryo UI" panose="020B0604030504040204" pitchFamily="50" charset="-128"/>
              <a:ea typeface="Meiryo UI" panose="020B0604030504040204" pitchFamily="50" charset="-128"/>
            </a:endParaRPr>
          </a:p>
          <a:p>
            <a:pPr defTabSz="844083">
              <a:defRPr/>
            </a:pPr>
            <a:r>
              <a:rPr lang="ja-JP" altLang="en-US" sz="646" dirty="0">
                <a:solidFill>
                  <a:prstClr val="black"/>
                </a:solidFill>
                <a:latin typeface="Meiryo UI" panose="020B0604030504040204" pitchFamily="50" charset="-128"/>
                <a:ea typeface="Meiryo UI" panose="020B0604030504040204" pitchFamily="50" charset="-128"/>
              </a:rPr>
              <a:t>　カスタマサイトのアカウントを</a:t>
            </a:r>
            <a:endParaRPr lang="en-US" altLang="ja-JP" sz="646" dirty="0">
              <a:solidFill>
                <a:prstClr val="black"/>
              </a:solidFill>
              <a:latin typeface="Meiryo UI" panose="020B0604030504040204" pitchFamily="50" charset="-128"/>
              <a:ea typeface="Meiryo UI" panose="020B0604030504040204" pitchFamily="50" charset="-128"/>
            </a:endParaRPr>
          </a:p>
          <a:p>
            <a:pPr defTabSz="844083">
              <a:defRPr/>
            </a:pPr>
            <a:r>
              <a:rPr lang="ja-JP" altLang="en-US" sz="646" dirty="0">
                <a:solidFill>
                  <a:prstClr val="black"/>
                </a:solidFill>
                <a:latin typeface="Meiryo UI" panose="020B0604030504040204" pitchFamily="50" charset="-128"/>
                <a:ea typeface="Meiryo UI" panose="020B0604030504040204" pitchFamily="50" charset="-128"/>
              </a:rPr>
              <a:t>　知らない場合</a:t>
            </a:r>
          </a:p>
        </p:txBody>
      </p:sp>
      <p:sp>
        <p:nvSpPr>
          <p:cNvPr id="291" name="正方形/長方形 290"/>
          <p:cNvSpPr/>
          <p:nvPr/>
        </p:nvSpPr>
        <p:spPr>
          <a:xfrm>
            <a:off x="2548928" y="3075675"/>
            <a:ext cx="512922" cy="3432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顧客登録</a:t>
            </a:r>
          </a:p>
        </p:txBody>
      </p:sp>
      <p:sp>
        <p:nvSpPr>
          <p:cNvPr id="156" name="テキスト ボックス 155"/>
          <p:cNvSpPr txBox="1"/>
          <p:nvPr/>
        </p:nvSpPr>
        <p:spPr>
          <a:xfrm>
            <a:off x="139359" y="613374"/>
            <a:ext cx="3173731" cy="285825"/>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1292" dirty="0">
                <a:solidFill>
                  <a:prstClr val="black"/>
                </a:solidFill>
                <a:latin typeface="Meiryo UI" panose="020B0604030504040204" pitchFamily="50" charset="-128"/>
                <a:ea typeface="Meiryo UI" panose="020B0604030504040204" pitchFamily="50" charset="-128"/>
              </a:rPr>
              <a:t>（お客様画面（カスタマサイト）利用の場合）</a:t>
            </a:r>
          </a:p>
        </p:txBody>
      </p:sp>
      <p:sp>
        <p:nvSpPr>
          <p:cNvPr id="119" name="ホームベース 118"/>
          <p:cNvSpPr/>
          <p:nvPr/>
        </p:nvSpPr>
        <p:spPr bwMode="auto">
          <a:xfrm>
            <a:off x="3758793" y="929524"/>
            <a:ext cx="2837634"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申込</a:t>
            </a:r>
          </a:p>
        </p:txBody>
      </p:sp>
      <p:sp>
        <p:nvSpPr>
          <p:cNvPr id="132" name="正方形/長方形 131"/>
          <p:cNvSpPr/>
          <p:nvPr/>
        </p:nvSpPr>
        <p:spPr>
          <a:xfrm>
            <a:off x="3315992" y="2407878"/>
            <a:ext cx="512922" cy="343277"/>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メール</a:t>
            </a:r>
            <a:br>
              <a:rPr kumimoji="0" lang="en-US" altLang="ja-JP" sz="923" kern="0" dirty="0">
                <a:solidFill>
                  <a:prstClr val="white">
                    <a:lumMod val="50000"/>
                  </a:prstClr>
                </a:solidFill>
                <a:latin typeface="Meiryo UI" panose="020B0604030504040204" pitchFamily="50" charset="-128"/>
                <a:ea typeface="Meiryo UI" panose="020B0604030504040204" pitchFamily="50" charset="-128"/>
              </a:rPr>
            </a:b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通知</a:t>
            </a:r>
          </a:p>
        </p:txBody>
      </p:sp>
      <p:cxnSp>
        <p:nvCxnSpPr>
          <p:cNvPr id="135" name="カギ線コネクタ 108"/>
          <p:cNvCxnSpPr>
            <a:stCxn id="91" idx="0"/>
            <a:endCxn id="132" idx="2"/>
          </p:cNvCxnSpPr>
          <p:nvPr/>
        </p:nvCxnSpPr>
        <p:spPr bwMode="auto">
          <a:xfrm flipH="1" flipV="1">
            <a:off x="3572453" y="2751154"/>
            <a:ext cx="1437" cy="32452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カギ線コネクタ 108"/>
          <p:cNvCxnSpPr>
            <a:stCxn id="291" idx="3"/>
            <a:endCxn id="91" idx="1"/>
          </p:cNvCxnSpPr>
          <p:nvPr/>
        </p:nvCxnSpPr>
        <p:spPr bwMode="auto">
          <a:xfrm>
            <a:off x="3061849" y="3247314"/>
            <a:ext cx="255580"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1" name="正方形/長方形 150"/>
          <p:cNvSpPr/>
          <p:nvPr/>
        </p:nvSpPr>
        <p:spPr>
          <a:xfrm>
            <a:off x="3939434" y="1396488"/>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ログイン</a:t>
            </a:r>
          </a:p>
        </p:txBody>
      </p:sp>
      <p:sp>
        <p:nvSpPr>
          <p:cNvPr id="168" name="正方形/長方形 167"/>
          <p:cNvSpPr/>
          <p:nvPr/>
        </p:nvSpPr>
        <p:spPr>
          <a:xfrm>
            <a:off x="3316251" y="1730192"/>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内容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cxnSp>
        <p:nvCxnSpPr>
          <p:cNvPr id="169" name="カギ線コネクタ 108"/>
          <p:cNvCxnSpPr>
            <a:stCxn id="132" idx="0"/>
            <a:endCxn id="168" idx="2"/>
          </p:cNvCxnSpPr>
          <p:nvPr/>
        </p:nvCxnSpPr>
        <p:spPr bwMode="auto">
          <a:xfrm flipV="1">
            <a:off x="3572453" y="2029303"/>
            <a:ext cx="259" cy="37857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カギ線コネクタ 170"/>
          <p:cNvCxnSpPr>
            <a:stCxn id="168" idx="3"/>
            <a:endCxn id="151" idx="2"/>
          </p:cNvCxnSpPr>
          <p:nvPr/>
        </p:nvCxnSpPr>
        <p:spPr bwMode="auto">
          <a:xfrm flipV="1">
            <a:off x="3829173" y="1695599"/>
            <a:ext cx="366722" cy="184149"/>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カギ線コネクタ 108"/>
          <p:cNvCxnSpPr>
            <a:stCxn id="151" idx="3"/>
            <a:endCxn id="277" idx="1"/>
          </p:cNvCxnSpPr>
          <p:nvPr/>
        </p:nvCxnSpPr>
        <p:spPr bwMode="auto">
          <a:xfrm>
            <a:off x="4452355" y="1546043"/>
            <a:ext cx="158295"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0" name="正方形/長方形 179"/>
          <p:cNvSpPr/>
          <p:nvPr/>
        </p:nvSpPr>
        <p:spPr>
          <a:xfrm>
            <a:off x="5354277" y="1823935"/>
            <a:ext cx="494250" cy="299110"/>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見積書</a:t>
            </a:r>
            <a:br>
              <a:rPr kumimoji="0" lang="en-US" altLang="ja-JP" sz="923" kern="0" dirty="0">
                <a:solidFill>
                  <a:prstClr val="white">
                    <a:lumMod val="50000"/>
                  </a:prstClr>
                </a:solidFill>
                <a:latin typeface="Meiryo UI" panose="020B0604030504040204" pitchFamily="50" charset="-128"/>
                <a:ea typeface="Meiryo UI" panose="020B0604030504040204" pitchFamily="50" charset="-128"/>
              </a:rPr>
            </a:b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出力</a:t>
            </a:r>
          </a:p>
        </p:txBody>
      </p:sp>
      <p:cxnSp>
        <p:nvCxnSpPr>
          <p:cNvPr id="185" name="カギ線コネクタ 108"/>
          <p:cNvCxnSpPr>
            <a:stCxn id="165" idx="2"/>
            <a:endCxn id="180" idx="0"/>
          </p:cNvCxnSpPr>
          <p:nvPr/>
        </p:nvCxnSpPr>
        <p:spPr bwMode="auto">
          <a:xfrm flipH="1">
            <a:off x="5601402" y="1693370"/>
            <a:ext cx="466" cy="13056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0" name="ホームベース 189"/>
          <p:cNvSpPr/>
          <p:nvPr/>
        </p:nvSpPr>
        <p:spPr bwMode="auto">
          <a:xfrm>
            <a:off x="1779592" y="929524"/>
            <a:ext cx="761632"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問合せ</a:t>
            </a:r>
          </a:p>
        </p:txBody>
      </p:sp>
      <p:cxnSp>
        <p:nvCxnSpPr>
          <p:cNvPr id="191" name="カギ線コネクタ 190"/>
          <p:cNvCxnSpPr>
            <a:stCxn id="90" idx="2"/>
            <a:endCxn id="91" idx="2"/>
          </p:cNvCxnSpPr>
          <p:nvPr/>
        </p:nvCxnSpPr>
        <p:spPr bwMode="auto">
          <a:xfrm rot="16200000" flipH="1">
            <a:off x="2821818" y="2666880"/>
            <a:ext cx="24858" cy="1479285"/>
          </a:xfrm>
          <a:prstGeom prst="bentConnector3">
            <a:avLst>
              <a:gd name="adj1" fmla="val 948867"/>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テキスト ボックス 193"/>
          <p:cNvSpPr txBox="1"/>
          <p:nvPr/>
        </p:nvSpPr>
        <p:spPr>
          <a:xfrm>
            <a:off x="2075259" y="3492917"/>
            <a:ext cx="1009677"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顧客情報が存在した場合</a:t>
            </a:r>
          </a:p>
        </p:txBody>
      </p:sp>
      <p:sp>
        <p:nvSpPr>
          <p:cNvPr id="204" name="正方形/長方形 203"/>
          <p:cNvSpPr/>
          <p:nvPr/>
        </p:nvSpPr>
        <p:spPr>
          <a:xfrm>
            <a:off x="6789007" y="1806939"/>
            <a:ext cx="544990"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cxnSp>
        <p:nvCxnSpPr>
          <p:cNvPr id="205" name="カギ線コネクタ 120"/>
          <p:cNvCxnSpPr>
            <a:stCxn id="148" idx="0"/>
            <a:endCxn id="204" idx="2"/>
          </p:cNvCxnSpPr>
          <p:nvPr/>
        </p:nvCxnSpPr>
        <p:spPr bwMode="auto">
          <a:xfrm flipV="1">
            <a:off x="7059973" y="2106049"/>
            <a:ext cx="1530" cy="98893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2" name="ホームベース 211"/>
          <p:cNvSpPr/>
          <p:nvPr/>
        </p:nvSpPr>
        <p:spPr bwMode="auto">
          <a:xfrm>
            <a:off x="6611117" y="929524"/>
            <a:ext cx="722881"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開通</a:t>
            </a:r>
          </a:p>
        </p:txBody>
      </p:sp>
      <p:sp>
        <p:nvSpPr>
          <p:cNvPr id="213" name="ホームベース 212"/>
          <p:cNvSpPr/>
          <p:nvPr/>
        </p:nvSpPr>
        <p:spPr bwMode="auto">
          <a:xfrm>
            <a:off x="8330733" y="936415"/>
            <a:ext cx="642906"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108"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問合せ</a:t>
            </a:r>
          </a:p>
        </p:txBody>
      </p:sp>
      <p:sp>
        <p:nvSpPr>
          <p:cNvPr id="44" name="ホームベース 43"/>
          <p:cNvSpPr/>
          <p:nvPr/>
        </p:nvSpPr>
        <p:spPr bwMode="auto">
          <a:xfrm>
            <a:off x="2573776" y="929524"/>
            <a:ext cx="1300701"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顧客作成</a:t>
            </a:r>
          </a:p>
        </p:txBody>
      </p:sp>
      <p:sp>
        <p:nvSpPr>
          <p:cNvPr id="147" name="正方形/長方形 146"/>
          <p:cNvSpPr/>
          <p:nvPr/>
        </p:nvSpPr>
        <p:spPr>
          <a:xfrm>
            <a:off x="5973541" y="3079259"/>
            <a:ext cx="512922" cy="30371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申込確定</a:t>
            </a:r>
          </a:p>
        </p:txBody>
      </p:sp>
      <p:sp>
        <p:nvSpPr>
          <p:cNvPr id="148" name="正方形/長方形 147"/>
          <p:cNvSpPr/>
          <p:nvPr/>
        </p:nvSpPr>
        <p:spPr>
          <a:xfrm>
            <a:off x="6707626" y="3094982"/>
            <a:ext cx="704694" cy="299110"/>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全開通確認・</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契約開始</a:t>
            </a:r>
          </a:p>
        </p:txBody>
      </p:sp>
      <p:cxnSp>
        <p:nvCxnSpPr>
          <p:cNvPr id="155" name="カギ線コネクタ 154"/>
          <p:cNvCxnSpPr>
            <a:stCxn id="147" idx="2"/>
            <a:endCxn id="148" idx="2"/>
          </p:cNvCxnSpPr>
          <p:nvPr/>
        </p:nvCxnSpPr>
        <p:spPr bwMode="auto">
          <a:xfrm rot="16200000" flipH="1">
            <a:off x="6639429" y="2973547"/>
            <a:ext cx="11118" cy="829971"/>
          </a:xfrm>
          <a:prstGeom prst="bentConnector3">
            <a:avLst>
              <a:gd name="adj1" fmla="val 1997883"/>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7" name="正方形/長方形 156"/>
          <p:cNvSpPr/>
          <p:nvPr/>
        </p:nvSpPr>
        <p:spPr>
          <a:xfrm>
            <a:off x="6078624" y="3556339"/>
            <a:ext cx="1121738" cy="2077879"/>
          </a:xfrm>
          <a:prstGeom prst="rect">
            <a:avLst/>
          </a:prstGeom>
          <a:solidFill>
            <a:schemeClr val="bg1">
              <a:lumMod val="95000"/>
            </a:schemeClr>
          </a:solidFill>
          <a:ln w="25400" cap="flat" cmpd="sng" algn="ctr">
            <a:solidFill>
              <a:schemeClr val="bg1">
                <a:lumMod val="85000"/>
              </a:schemeClr>
            </a:solidFill>
            <a:prstDash val="solid"/>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中間処理省略</a:t>
            </a:r>
            <a:endParaRPr kumimoji="0" lang="en-US" altLang="ja-JP" sz="923" kern="0" dirty="0">
              <a:solidFill>
                <a:prstClr val="white">
                  <a:lumMod val="50000"/>
                </a:prstClr>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（通常業務フローと同じ）</a:t>
            </a:r>
          </a:p>
        </p:txBody>
      </p:sp>
      <p:sp>
        <p:nvSpPr>
          <p:cNvPr id="158" name="ホームベース 157"/>
          <p:cNvSpPr/>
          <p:nvPr/>
        </p:nvSpPr>
        <p:spPr bwMode="auto">
          <a:xfrm>
            <a:off x="7348688" y="936415"/>
            <a:ext cx="930010"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請求回収</a:t>
            </a:r>
          </a:p>
        </p:txBody>
      </p:sp>
      <p:sp>
        <p:nvSpPr>
          <p:cNvPr id="160" name="正方形/長方形 159"/>
          <p:cNvSpPr/>
          <p:nvPr/>
        </p:nvSpPr>
        <p:spPr>
          <a:xfrm>
            <a:off x="7390480" y="1428076"/>
            <a:ext cx="544990"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請求金額</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sp>
        <p:nvSpPr>
          <p:cNvPr id="174" name="正方形/長方形 173"/>
          <p:cNvSpPr/>
          <p:nvPr/>
        </p:nvSpPr>
        <p:spPr>
          <a:xfrm>
            <a:off x="7733707" y="1824506"/>
            <a:ext cx="544990"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支払状況</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sp>
        <p:nvSpPr>
          <p:cNvPr id="178" name="正方形/長方形 177"/>
          <p:cNvSpPr/>
          <p:nvPr/>
        </p:nvSpPr>
        <p:spPr>
          <a:xfrm>
            <a:off x="8330733" y="1582712"/>
            <a:ext cx="609498"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料金問合せ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81" name="正方形/長方形 180"/>
          <p:cNvSpPr/>
          <p:nvPr/>
        </p:nvSpPr>
        <p:spPr>
          <a:xfrm>
            <a:off x="8330732" y="3191767"/>
            <a:ext cx="607062"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問合せ受付</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チケット管理</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82" name="カギ線コネクタ 154"/>
          <p:cNvCxnSpPr>
            <a:stCxn id="178" idx="2"/>
            <a:endCxn id="181" idx="0"/>
          </p:cNvCxnSpPr>
          <p:nvPr/>
        </p:nvCxnSpPr>
        <p:spPr bwMode="auto">
          <a:xfrm flipH="1">
            <a:off x="8634263" y="1881790"/>
            <a:ext cx="1218" cy="130997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正方形/長方形 95"/>
          <p:cNvSpPr/>
          <p:nvPr/>
        </p:nvSpPr>
        <p:spPr>
          <a:xfrm>
            <a:off x="2460913" y="2300393"/>
            <a:ext cx="694543" cy="524547"/>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t"/>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本人性確認、</a:t>
            </a:r>
            <a:endParaRPr kumimoji="0" lang="en-US" altLang="ja-JP" sz="923" kern="0" dirty="0">
              <a:solidFill>
                <a:prstClr val="white">
                  <a:lumMod val="50000"/>
                </a:prstClr>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与信確認等タスク</a:t>
            </a:r>
          </a:p>
        </p:txBody>
      </p:sp>
      <p:sp>
        <p:nvSpPr>
          <p:cNvPr id="97" name="テキスト ボックス 96"/>
          <p:cNvSpPr txBox="1"/>
          <p:nvPr/>
        </p:nvSpPr>
        <p:spPr>
          <a:xfrm>
            <a:off x="2448957" y="2588823"/>
            <a:ext cx="743578"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オペレータによる確認</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タスクを用意</a:t>
            </a:r>
            <a:endParaRPr lang="en-US" altLang="ja-JP" sz="646" dirty="0">
              <a:solidFill>
                <a:prstClr val="black"/>
              </a:solidFill>
              <a:latin typeface="Meiryo UI" panose="020B0604030504040204" pitchFamily="50" charset="-128"/>
              <a:ea typeface="Meiryo UI" panose="020B0604030504040204" pitchFamily="50" charset="-128"/>
            </a:endParaRPr>
          </a:p>
        </p:txBody>
      </p:sp>
      <p:cxnSp>
        <p:nvCxnSpPr>
          <p:cNvPr id="99" name="カギ線コネクタ 108"/>
          <p:cNvCxnSpPr>
            <a:stCxn id="96" idx="2"/>
            <a:endCxn id="291" idx="0"/>
          </p:cNvCxnSpPr>
          <p:nvPr/>
        </p:nvCxnSpPr>
        <p:spPr bwMode="auto">
          <a:xfrm flipH="1">
            <a:off x="2805389" y="2824940"/>
            <a:ext cx="2796" cy="25073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カギ線コネクタ 101"/>
          <p:cNvCxnSpPr>
            <a:stCxn id="90" idx="3"/>
            <a:endCxn id="96" idx="1"/>
          </p:cNvCxnSpPr>
          <p:nvPr/>
        </p:nvCxnSpPr>
        <p:spPr bwMode="auto">
          <a:xfrm flipV="1">
            <a:off x="2351065" y="2562667"/>
            <a:ext cx="109848" cy="681871"/>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0" name="グループ化 99"/>
          <p:cNvGrpSpPr/>
          <p:nvPr/>
        </p:nvGrpSpPr>
        <p:grpSpPr>
          <a:xfrm>
            <a:off x="7394083" y="6434830"/>
            <a:ext cx="304940" cy="152639"/>
            <a:chOff x="3830560" y="6623096"/>
            <a:chExt cx="852973" cy="84048"/>
          </a:xfrm>
        </p:grpSpPr>
        <p:cxnSp>
          <p:nvCxnSpPr>
            <p:cNvPr id="101"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4" name="テキスト ボックス 103"/>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105" name="テキスト ボックス 104"/>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6" name="正方形/長方形 105"/>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7" name="正方形/長方形 106"/>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8" name="正方形/長方形 107"/>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09" name="テキスト ボックス 108"/>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11" name="正方形/長方形 110"/>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12" name="正方形/長方形 111"/>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3" name="正方形/長方形 112"/>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20" name="テキスト ボックス 119"/>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2" name="正方形/長方形 121"/>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23" name="正方形/長方形 122"/>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80" name="テキスト ボックス 79"/>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81" name="正方形/長方形 80"/>
          <p:cNvSpPr/>
          <p:nvPr/>
        </p:nvSpPr>
        <p:spPr>
          <a:xfrm>
            <a:off x="4986576" y="50273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現地調査</a:t>
            </a:r>
          </a:p>
        </p:txBody>
      </p:sp>
      <p:sp>
        <p:nvSpPr>
          <p:cNvPr id="82" name="正方形/長方形 81"/>
          <p:cNvSpPr/>
          <p:nvPr/>
        </p:nvSpPr>
        <p:spPr>
          <a:xfrm>
            <a:off x="3991753" y="5377078"/>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提供判定</a:t>
            </a:r>
          </a:p>
        </p:txBody>
      </p:sp>
      <p:sp>
        <p:nvSpPr>
          <p:cNvPr id="83" name="正方形/長方形 82"/>
          <p:cNvSpPr/>
          <p:nvPr/>
        </p:nvSpPr>
        <p:spPr>
          <a:xfrm>
            <a:off x="3640730" y="5014045"/>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本人性確認</a:t>
            </a:r>
            <a:endParaRPr kumimoji="0" lang="en-US" altLang="ja-JP" sz="738"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・与信</a:t>
            </a:r>
            <a:endParaRPr kumimoji="0" lang="en-US" altLang="ja-JP" sz="738" kern="0" dirty="0">
              <a:solidFill>
                <a:prstClr val="black"/>
              </a:solidFill>
              <a:latin typeface="Meiryo UI" panose="020B0604030504040204" pitchFamily="50" charset="-128"/>
              <a:ea typeface="Meiryo UI" panose="020B0604030504040204" pitchFamily="50" charset="-128"/>
            </a:endParaRPr>
          </a:p>
        </p:txBody>
      </p:sp>
      <p:sp>
        <p:nvSpPr>
          <p:cNvPr id="84" name="正方形/長方形 83"/>
          <p:cNvSpPr/>
          <p:nvPr/>
        </p:nvSpPr>
        <p:spPr>
          <a:xfrm>
            <a:off x="4631432" y="53751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稼働調整</a:t>
            </a:r>
          </a:p>
        </p:txBody>
      </p:sp>
      <p:cxnSp>
        <p:nvCxnSpPr>
          <p:cNvPr id="85" name="カギ線コネクタ 108"/>
          <p:cNvCxnSpPr>
            <a:stCxn id="86" idx="2"/>
            <a:endCxn id="82" idx="0"/>
          </p:cNvCxnSpPr>
          <p:nvPr/>
        </p:nvCxnSpPr>
        <p:spPr bwMode="auto">
          <a:xfrm flipH="1">
            <a:off x="4272571" y="4587671"/>
            <a:ext cx="366816" cy="789407"/>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正方形/長方形 85"/>
          <p:cNvSpPr/>
          <p:nvPr/>
        </p:nvSpPr>
        <p:spPr>
          <a:xfrm>
            <a:off x="4228808" y="4164546"/>
            <a:ext cx="821158" cy="42312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ワンストップ</a:t>
            </a:r>
            <a:br>
              <a:rPr kumimoji="0" lang="en-US" altLang="ja-JP" sz="923" kern="0" dirty="0">
                <a:solidFill>
                  <a:prstClr val="white">
                    <a:lumMod val="50000"/>
                  </a:prstClr>
                </a:solidFill>
                <a:latin typeface="Meiryo UI" panose="020B0604030504040204" pitchFamily="50" charset="-128"/>
                <a:ea typeface="Meiryo UI" panose="020B0604030504040204" pitchFamily="50" charset="-128"/>
              </a:rPr>
            </a:b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オペレーション</a:t>
            </a:r>
          </a:p>
        </p:txBody>
      </p:sp>
      <p:cxnSp>
        <p:nvCxnSpPr>
          <p:cNvPr id="89" name="カギ線コネクタ 108"/>
          <p:cNvCxnSpPr>
            <a:stCxn id="86" idx="2"/>
            <a:endCxn id="84" idx="0"/>
          </p:cNvCxnSpPr>
          <p:nvPr/>
        </p:nvCxnSpPr>
        <p:spPr bwMode="auto">
          <a:xfrm>
            <a:off x="4639388" y="4587671"/>
            <a:ext cx="272863" cy="787483"/>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カギ線コネクタ 108"/>
          <p:cNvCxnSpPr>
            <a:stCxn id="86" idx="2"/>
            <a:endCxn id="81" idx="0"/>
          </p:cNvCxnSpPr>
          <p:nvPr/>
        </p:nvCxnSpPr>
        <p:spPr bwMode="auto">
          <a:xfrm>
            <a:off x="4639388" y="4587670"/>
            <a:ext cx="628007" cy="439684"/>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カギ線コネクタ 108"/>
          <p:cNvCxnSpPr>
            <a:stCxn id="86" idx="2"/>
            <a:endCxn id="83" idx="0"/>
          </p:cNvCxnSpPr>
          <p:nvPr/>
        </p:nvCxnSpPr>
        <p:spPr bwMode="auto">
          <a:xfrm flipH="1">
            <a:off x="3921549" y="4587670"/>
            <a:ext cx="717839" cy="426375"/>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カギ線コネクタ 108"/>
          <p:cNvCxnSpPr>
            <a:stCxn id="18" idx="1"/>
            <a:endCxn id="86" idx="0"/>
          </p:cNvCxnSpPr>
          <p:nvPr/>
        </p:nvCxnSpPr>
        <p:spPr bwMode="auto">
          <a:xfrm flipH="1">
            <a:off x="4639388" y="1972008"/>
            <a:ext cx="1329657" cy="2192538"/>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23248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表 83"/>
          <p:cNvGraphicFramePr>
            <a:graphicFrameLocks noGrp="1"/>
          </p:cNvGraphicFramePr>
          <p:nvPr/>
        </p:nvGraphicFramePr>
        <p:xfrm>
          <a:off x="218286" y="916565"/>
          <a:ext cx="8740663" cy="5391700"/>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159248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2895957">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68" name="正方形/長方形 67"/>
          <p:cNvSpPr/>
          <p:nvPr/>
        </p:nvSpPr>
        <p:spPr>
          <a:xfrm>
            <a:off x="1837096" y="1320968"/>
            <a:ext cx="5202463" cy="1495306"/>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t"/>
          <a:lstStyle/>
          <a:p>
            <a:pPr algn="ctr" defTabSz="844083">
              <a:defRPr/>
            </a:pPr>
            <a:r>
              <a:rPr lang="ja-JP" altLang="en-US" sz="831" dirty="0">
                <a:solidFill>
                  <a:prstClr val="black"/>
                </a:solidFill>
                <a:latin typeface="Meiryo UI" panose="020B0604030504040204" pitchFamily="50" charset="-128"/>
                <a:ea typeface="Meiryo UI" panose="020B0604030504040204" pitchFamily="50" charset="-128"/>
              </a:rPr>
              <a:t>（お客様のログインユーザに権限を与えることで情報の参照・更新が可能）</a:t>
            </a:r>
          </a:p>
        </p:txBody>
      </p:sp>
      <p:sp>
        <p:nvSpPr>
          <p:cNvPr id="92" name="正方形/長方形 91"/>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75" name="テキスト ボックス 74"/>
          <p:cNvSpPr txBox="1"/>
          <p:nvPr/>
        </p:nvSpPr>
        <p:spPr>
          <a:xfrm>
            <a:off x="201546" y="2600768"/>
            <a:ext cx="1565919"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お客様に対する</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提供は事前設定が必須</a:t>
            </a:r>
          </a:p>
        </p:txBody>
      </p:sp>
      <p:sp>
        <p:nvSpPr>
          <p:cNvPr id="121" name="正方形/長方形 120"/>
          <p:cNvSpPr/>
          <p:nvPr/>
        </p:nvSpPr>
        <p:spPr>
          <a:xfrm>
            <a:off x="1926796" y="133668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ログイン</a:t>
            </a:r>
          </a:p>
        </p:txBody>
      </p:sp>
      <p:cxnSp>
        <p:nvCxnSpPr>
          <p:cNvPr id="40" name="カギ線コネクタ 39"/>
          <p:cNvCxnSpPr>
            <a:stCxn id="121" idx="3"/>
            <a:endCxn id="122" idx="0"/>
          </p:cNvCxnSpPr>
          <p:nvPr/>
        </p:nvCxnSpPr>
        <p:spPr>
          <a:xfrm>
            <a:off x="2438551" y="1486227"/>
            <a:ext cx="59822"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カギ線コネクタ 141"/>
          <p:cNvCxnSpPr>
            <a:stCxn id="121" idx="3"/>
            <a:endCxn id="127" idx="0"/>
          </p:cNvCxnSpPr>
          <p:nvPr/>
        </p:nvCxnSpPr>
        <p:spPr>
          <a:xfrm>
            <a:off x="2438549" y="1486227"/>
            <a:ext cx="628900"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カギ線コネクタ 142"/>
          <p:cNvCxnSpPr>
            <a:stCxn id="121" idx="3"/>
            <a:endCxn id="133" idx="0"/>
          </p:cNvCxnSpPr>
          <p:nvPr/>
        </p:nvCxnSpPr>
        <p:spPr>
          <a:xfrm>
            <a:off x="2438550" y="1486227"/>
            <a:ext cx="1195353"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カギ線コネクタ 143"/>
          <p:cNvCxnSpPr>
            <a:stCxn id="121" idx="3"/>
            <a:endCxn id="130" idx="0"/>
          </p:cNvCxnSpPr>
          <p:nvPr/>
        </p:nvCxnSpPr>
        <p:spPr>
          <a:xfrm>
            <a:off x="2438551" y="1486227"/>
            <a:ext cx="2414960" cy="24273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カギ線コネクタ 145"/>
          <p:cNvCxnSpPr>
            <a:stCxn id="121" idx="3"/>
            <a:endCxn id="135" idx="0"/>
          </p:cNvCxnSpPr>
          <p:nvPr/>
        </p:nvCxnSpPr>
        <p:spPr>
          <a:xfrm>
            <a:off x="2438551" y="1486227"/>
            <a:ext cx="1773987" cy="241076"/>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カギ線コネクタ 148"/>
          <p:cNvCxnSpPr>
            <a:stCxn id="121" idx="3"/>
            <a:endCxn id="136" idx="0"/>
          </p:cNvCxnSpPr>
          <p:nvPr/>
        </p:nvCxnSpPr>
        <p:spPr>
          <a:xfrm>
            <a:off x="2438550" y="1486227"/>
            <a:ext cx="3097078" cy="23777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2242494" y="17239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基本情報・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履歴参照</a:t>
            </a:r>
          </a:p>
        </p:txBody>
      </p:sp>
      <p:sp>
        <p:nvSpPr>
          <p:cNvPr id="123" name="正方形/長方形 122"/>
          <p:cNvSpPr/>
          <p:nvPr/>
        </p:nvSpPr>
        <p:spPr>
          <a:xfrm>
            <a:off x="2239160" y="2094805"/>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ログイン</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ユーザ登録</a:t>
            </a:r>
          </a:p>
        </p:txBody>
      </p:sp>
      <p:sp>
        <p:nvSpPr>
          <p:cNvPr id="125" name="正方形/長方形 124"/>
          <p:cNvSpPr/>
          <p:nvPr/>
        </p:nvSpPr>
        <p:spPr>
          <a:xfrm>
            <a:off x="2239160" y="246195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顧客間</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関連設定</a:t>
            </a:r>
          </a:p>
        </p:txBody>
      </p:sp>
      <p:sp>
        <p:nvSpPr>
          <p:cNvPr id="127" name="正方形/長方形 126"/>
          <p:cNvSpPr/>
          <p:nvPr/>
        </p:nvSpPr>
        <p:spPr>
          <a:xfrm>
            <a:off x="2811572" y="17239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オーダ・</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契約参照</a:t>
            </a:r>
          </a:p>
        </p:txBody>
      </p:sp>
      <p:sp>
        <p:nvSpPr>
          <p:cNvPr id="128" name="正方形/長方形 127"/>
          <p:cNvSpPr/>
          <p:nvPr/>
        </p:nvSpPr>
        <p:spPr>
          <a:xfrm>
            <a:off x="3956659" y="211260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参照</a:t>
            </a:r>
          </a:p>
        </p:txBody>
      </p:sp>
      <p:sp>
        <p:nvSpPr>
          <p:cNvPr id="130" name="正方形/長方形 129"/>
          <p:cNvSpPr/>
          <p:nvPr/>
        </p:nvSpPr>
        <p:spPr>
          <a:xfrm>
            <a:off x="4597633" y="172895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従量情報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参照</a:t>
            </a:r>
          </a:p>
        </p:txBody>
      </p:sp>
      <p:sp>
        <p:nvSpPr>
          <p:cNvPr id="133" name="正方形/長方形 132"/>
          <p:cNvSpPr/>
          <p:nvPr/>
        </p:nvSpPr>
        <p:spPr>
          <a:xfrm>
            <a:off x="3378026" y="172399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プリペイド、</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前払管理</a:t>
            </a:r>
          </a:p>
        </p:txBody>
      </p:sp>
      <p:sp>
        <p:nvSpPr>
          <p:cNvPr id="134" name="正方形/長方形 133"/>
          <p:cNvSpPr/>
          <p:nvPr/>
        </p:nvSpPr>
        <p:spPr>
          <a:xfrm>
            <a:off x="3371049" y="2094805"/>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ポイント</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管理</a:t>
            </a:r>
          </a:p>
        </p:txBody>
      </p:sp>
      <p:sp>
        <p:nvSpPr>
          <p:cNvPr id="135" name="正方形/長方形 134"/>
          <p:cNvSpPr/>
          <p:nvPr/>
        </p:nvSpPr>
        <p:spPr>
          <a:xfrm>
            <a:off x="3956659" y="1727303"/>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請求先</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顧客変更</a:t>
            </a:r>
          </a:p>
        </p:txBody>
      </p:sp>
      <p:sp>
        <p:nvSpPr>
          <p:cNvPr id="136" name="正方形/長方形 135"/>
          <p:cNvSpPr/>
          <p:nvPr/>
        </p:nvSpPr>
        <p:spPr>
          <a:xfrm>
            <a:off x="5172271" y="1723997"/>
            <a:ext cx="726713"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再掲</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督促プロ</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セス管理</a:t>
            </a:r>
          </a:p>
        </p:txBody>
      </p:sp>
      <p:sp>
        <p:nvSpPr>
          <p:cNvPr id="137" name="正方形/長方形 136"/>
          <p:cNvSpPr/>
          <p:nvPr/>
        </p:nvSpPr>
        <p:spPr>
          <a:xfrm>
            <a:off x="4507376" y="2094779"/>
            <a:ext cx="721591"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無料利用・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利用限度管理</a:t>
            </a:r>
          </a:p>
        </p:txBody>
      </p:sp>
      <p:sp>
        <p:nvSpPr>
          <p:cNvPr id="138" name="正方形/長方形 137"/>
          <p:cNvSpPr/>
          <p:nvPr/>
        </p:nvSpPr>
        <p:spPr>
          <a:xfrm>
            <a:off x="5282311" y="209623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与信管理</a:t>
            </a:r>
          </a:p>
        </p:txBody>
      </p:sp>
      <p:sp>
        <p:nvSpPr>
          <p:cNvPr id="140" name="正方形/長方形 139"/>
          <p:cNvSpPr/>
          <p:nvPr/>
        </p:nvSpPr>
        <p:spPr>
          <a:xfrm>
            <a:off x="3956659" y="248363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請求・支払</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状況参照</a:t>
            </a:r>
          </a:p>
        </p:txBody>
      </p:sp>
      <p:cxnSp>
        <p:nvCxnSpPr>
          <p:cNvPr id="81" name="カギ線コネクタ 80"/>
          <p:cNvCxnSpPr>
            <a:stCxn id="121" idx="3"/>
            <a:endCxn id="78" idx="0"/>
          </p:cNvCxnSpPr>
          <p:nvPr/>
        </p:nvCxnSpPr>
        <p:spPr>
          <a:xfrm>
            <a:off x="2438551" y="1486227"/>
            <a:ext cx="3772710" cy="241076"/>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正方形/長方形 77"/>
          <p:cNvSpPr/>
          <p:nvPr/>
        </p:nvSpPr>
        <p:spPr>
          <a:xfrm>
            <a:off x="5955383" y="1727303"/>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a:t>
            </a:r>
          </a:p>
        </p:txBody>
      </p:sp>
      <p:sp>
        <p:nvSpPr>
          <p:cNvPr id="80" name="正方形/長方形 79"/>
          <p:cNvSpPr/>
          <p:nvPr/>
        </p:nvSpPr>
        <p:spPr>
          <a:xfrm>
            <a:off x="5892626" y="2095907"/>
            <a:ext cx="637268"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a:t>
            </a:r>
          </a:p>
        </p:txBody>
      </p:sp>
      <p:sp>
        <p:nvSpPr>
          <p:cNvPr id="86" name="正方形/長方形 85"/>
          <p:cNvSpPr/>
          <p:nvPr/>
        </p:nvSpPr>
        <p:spPr>
          <a:xfrm>
            <a:off x="2811572" y="208958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契約変更</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p>
        </p:txBody>
      </p:sp>
      <p:cxnSp>
        <p:nvCxnSpPr>
          <p:cNvPr id="87" name="カギ線コネクタ 154"/>
          <p:cNvCxnSpPr>
            <a:stCxn id="89" idx="2"/>
            <a:endCxn id="88" idx="0"/>
          </p:cNvCxnSpPr>
          <p:nvPr/>
        </p:nvCxnSpPr>
        <p:spPr bwMode="auto">
          <a:xfrm>
            <a:off x="3067450" y="2754388"/>
            <a:ext cx="1768" cy="2319649"/>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正方形/長方形 87"/>
          <p:cNvSpPr/>
          <p:nvPr/>
        </p:nvSpPr>
        <p:spPr>
          <a:xfrm>
            <a:off x="2039500" y="5074037"/>
            <a:ext cx="2059433" cy="299110"/>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サービス毎の発注</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 </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サービス開通に必要なタスクの分解と処理</a:t>
            </a:r>
            <a:r>
              <a:rPr kumimoji="0" lang="en-US" altLang="ja-JP" sz="923" kern="0" dirty="0">
                <a:solidFill>
                  <a:prstClr val="black"/>
                </a:solidFill>
                <a:latin typeface="Meiryo UI" panose="020B0604030504040204" pitchFamily="50" charset="-128"/>
                <a:ea typeface="Meiryo UI" panose="020B0604030504040204" pitchFamily="50" charset="-128"/>
              </a:rPr>
              <a:t>)</a:t>
            </a:r>
          </a:p>
        </p:txBody>
      </p:sp>
      <p:sp>
        <p:nvSpPr>
          <p:cNvPr id="89" name="正方形/長方形 88"/>
          <p:cNvSpPr/>
          <p:nvPr/>
        </p:nvSpPr>
        <p:spPr>
          <a:xfrm>
            <a:off x="2811572" y="2455311"/>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契約廃止</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p>
        </p:txBody>
      </p:sp>
      <p:sp>
        <p:nvSpPr>
          <p:cNvPr id="119" name="ホームベース 118"/>
          <p:cNvSpPr/>
          <p:nvPr/>
        </p:nvSpPr>
        <p:spPr bwMode="auto">
          <a:xfrm>
            <a:off x="1831763" y="936415"/>
            <a:ext cx="4764664" cy="337420"/>
          </a:xfrm>
          <a:prstGeom prst="homePlate">
            <a:avLst>
              <a:gd name="adj" fmla="val 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マイページ（顧客管理）</a:t>
            </a:r>
            <a:endPar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endParaRPr>
          </a:p>
        </p:txBody>
      </p:sp>
      <p:grpSp>
        <p:nvGrpSpPr>
          <p:cNvPr id="85" name="グループ化 84"/>
          <p:cNvGrpSpPr/>
          <p:nvPr/>
        </p:nvGrpSpPr>
        <p:grpSpPr>
          <a:xfrm>
            <a:off x="7394083" y="6434830"/>
            <a:ext cx="304940" cy="152639"/>
            <a:chOff x="3830560" y="6623096"/>
            <a:chExt cx="852973" cy="84048"/>
          </a:xfrm>
        </p:grpSpPr>
        <p:cxnSp>
          <p:nvCxnSpPr>
            <p:cNvPr id="90"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3" name="テキスト ボックス 92"/>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96" name="テキスト ボックス 95"/>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99" name="正方形/長方形 98"/>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0" name="正方形/長方形 99"/>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05" name="テキスト ボックス 104"/>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6" name="テキスト ボックス 105"/>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07" name="正方形/長方形 106"/>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9" name="正方形/長方形 108"/>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0" name="正方形/長方形 109"/>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12" name="テキスト ボックス 111"/>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5" name="正方形/長方形 114"/>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17" name="正方形/長方形 116"/>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64" name="テキスト ボックス 63"/>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3" name="タイトル 2"/>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カスタマ</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rPr>
              <a:t>）</a:t>
            </a:r>
            <a:endParaRPr kumimoji="1" lang="ja-JP" altLang="en-US" sz="2400" dirty="0"/>
          </a:p>
        </p:txBody>
      </p:sp>
      <p:sp>
        <p:nvSpPr>
          <p:cNvPr id="54" name="正方形/長方形 53"/>
          <p:cNvSpPr/>
          <p:nvPr/>
        </p:nvSpPr>
        <p:spPr>
          <a:xfrm>
            <a:off x="2344089" y="3474208"/>
            <a:ext cx="1538714" cy="584380"/>
          </a:xfrm>
          <a:prstGeom prst="rect">
            <a:avLst/>
          </a:prstGeom>
          <a:solidFill>
            <a:schemeClr val="bg1"/>
          </a:solidFill>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a:defRPr/>
            </a:pPr>
            <a:r>
              <a:rPr lang="ja-JP" altLang="en-US" sz="831" dirty="0">
                <a:solidFill>
                  <a:prstClr val="black"/>
                </a:solidFill>
                <a:latin typeface="Meiryo UI" panose="020B0604030504040204" pitchFamily="50" charset="-128"/>
                <a:ea typeface="Meiryo UI" panose="020B0604030504040204" pitchFamily="50" charset="-128"/>
              </a:rPr>
              <a:t>３ページの開通と</a:t>
            </a:r>
            <a:endParaRPr lang="en-US" altLang="ja-JP" sz="831" dirty="0">
              <a:solidFill>
                <a:prstClr val="black"/>
              </a:solidFill>
              <a:latin typeface="Meiryo UI" panose="020B0604030504040204" pitchFamily="50" charset="-128"/>
              <a:ea typeface="Meiryo UI" panose="020B0604030504040204" pitchFamily="50" charset="-128"/>
            </a:endParaRPr>
          </a:p>
          <a:p>
            <a:pPr algn="ctr" defTabSz="844083">
              <a:defRPr/>
            </a:pPr>
            <a:r>
              <a:rPr lang="ja-JP" altLang="en-US" sz="831" dirty="0">
                <a:solidFill>
                  <a:prstClr val="black"/>
                </a:solidFill>
                <a:latin typeface="Meiryo UI" panose="020B0604030504040204" pitchFamily="50" charset="-128"/>
                <a:ea typeface="Meiryo UI" panose="020B0604030504040204" pitchFamily="50" charset="-128"/>
              </a:rPr>
              <a:t>同等の処理</a:t>
            </a:r>
          </a:p>
        </p:txBody>
      </p:sp>
    </p:spTree>
    <p:extLst>
      <p:ext uri="{BB962C8B-B14F-4D97-AF65-F5344CB8AC3E}">
        <p14:creationId xmlns:p14="http://schemas.microsoft.com/office/powerpoint/2010/main" val="4230689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商品管理</a:t>
            </a:r>
          </a:p>
        </p:txBody>
      </p:sp>
      <p:sp>
        <p:nvSpPr>
          <p:cNvPr id="17" name="正方形/長方形 16"/>
          <p:cNvSpPr/>
          <p:nvPr/>
        </p:nvSpPr>
        <p:spPr>
          <a:xfrm>
            <a:off x="255516" y="1348302"/>
            <a:ext cx="8513955" cy="887679"/>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クラウド型フルフィルメントサービスでは以下の商品・サービス・リソースについて管理可能であり、各商品は顧客に販売することが可能となります。</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サービスは無形の内容を扱い、リソースは有形の内容を扱います。それらの１つ、または２つを組み合わせて商品として販売します。</a:t>
            </a:r>
          </a:p>
          <a:p>
            <a:r>
              <a:rPr lang="ja-JP" altLang="en-US" sz="1292" dirty="0">
                <a:latin typeface="Meiryo UI" panose="020B0604030504040204" pitchFamily="50" charset="-128"/>
                <a:ea typeface="Meiryo UI" panose="020B0604030504040204" pitchFamily="50" charset="-128"/>
              </a:rPr>
              <a:t>例えば、スマホ本体がリソース、契約する回線サービスがサービスとなり、それらを合わせて商品と呼びます。</a:t>
            </a:r>
            <a:endParaRPr lang="en-US" altLang="ja-JP" sz="1292" dirty="0">
              <a:latin typeface="Meiryo UI" panose="020B0604030504040204" pitchFamily="50" charset="-128"/>
              <a:ea typeface="Meiryo UI" panose="020B0604030504040204" pitchFamily="50" charset="-128"/>
            </a:endParaRPr>
          </a:p>
        </p:txBody>
      </p:sp>
      <p:sp>
        <p:nvSpPr>
          <p:cNvPr id="4" name="角丸四角形 3"/>
          <p:cNvSpPr/>
          <p:nvPr/>
        </p:nvSpPr>
        <p:spPr bwMode="auto">
          <a:xfrm>
            <a:off x="6139022" y="2708920"/>
            <a:ext cx="2285609" cy="3187615"/>
          </a:xfrm>
          <a:prstGeom prst="roundRect">
            <a:avLst/>
          </a:prstGeom>
          <a:solidFill>
            <a:srgbClr val="A3D8FF"/>
          </a:solidFill>
          <a:ln w="28575" cap="flat" cmpd="sng" algn="ctr">
            <a:solidFill>
              <a:srgbClr val="7F7F7F"/>
            </a:solidFill>
            <a:prstDash val="solid"/>
            <a:round/>
            <a:headEnd type="none" w="med" len="med"/>
            <a:tailEnd type="none" w="med" len="med"/>
          </a:ln>
          <a:effectLst/>
        </p:spPr>
        <p:txBody>
          <a:bodyPr vert="horz" wrap="square" lIns="90000" tIns="144000" rIns="540000" bIns="46800" numCol="1" rtlCol="0" anchor="t"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p>
        </p:txBody>
      </p:sp>
      <p:grpSp>
        <p:nvGrpSpPr>
          <p:cNvPr id="6" name="グループ化 5"/>
          <p:cNvGrpSpPr/>
          <p:nvPr/>
        </p:nvGrpSpPr>
        <p:grpSpPr>
          <a:xfrm>
            <a:off x="683568" y="3113258"/>
            <a:ext cx="1633313" cy="841243"/>
            <a:chOff x="1216247" y="1540564"/>
            <a:chExt cx="1990039" cy="1024976"/>
          </a:xfrm>
        </p:grpSpPr>
        <p:sp>
          <p:nvSpPr>
            <p:cNvPr id="7" name="角丸四角形 6"/>
            <p:cNvSpPr/>
            <p:nvPr/>
          </p:nvSpPr>
          <p:spPr bwMode="auto">
            <a:xfrm>
              <a:off x="1236127" y="1566148"/>
              <a:ext cx="1970159" cy="979479"/>
            </a:xfrm>
            <a:prstGeom prst="roundRect">
              <a:avLst/>
            </a:prstGeom>
            <a:solidFill>
              <a:srgbClr val="D8F6C2"/>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サービス</a:t>
              </a:r>
            </a:p>
          </p:txBody>
        </p:sp>
        <p:grpSp>
          <p:nvGrpSpPr>
            <p:cNvPr id="8" name="グループ化 7"/>
            <p:cNvGrpSpPr/>
            <p:nvPr/>
          </p:nvGrpSpPr>
          <p:grpSpPr>
            <a:xfrm>
              <a:off x="1216247" y="1540564"/>
              <a:ext cx="1090343" cy="1024976"/>
              <a:chOff x="260008" y="63248"/>
              <a:chExt cx="447900" cy="448037"/>
            </a:xfrm>
          </p:grpSpPr>
          <p:grpSp>
            <p:nvGrpSpPr>
              <p:cNvPr id="9" name="グループ化 8"/>
              <p:cNvGrpSpPr/>
              <p:nvPr/>
            </p:nvGrpSpPr>
            <p:grpSpPr>
              <a:xfrm rot="2606092">
                <a:off x="260008" y="63248"/>
                <a:ext cx="447900" cy="448037"/>
                <a:chOff x="260008" y="63248"/>
                <a:chExt cx="447900" cy="448037"/>
              </a:xfrm>
            </p:grpSpPr>
            <p:sp>
              <p:nvSpPr>
                <p:cNvPr id="13" name="正方形/長方形 12"/>
                <p:cNvSpPr/>
                <p:nvPr/>
              </p:nvSpPr>
              <p:spPr bwMode="auto">
                <a:xfrm rot="5400000">
                  <a:off x="259940" y="250349"/>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 name="正方形/長方形 13"/>
                <p:cNvSpPr/>
                <p:nvPr/>
              </p:nvSpPr>
              <p:spPr bwMode="auto">
                <a:xfrm>
                  <a:off x="260008" y="250348"/>
                  <a:ext cx="447900"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377362" y="183268"/>
                <a:ext cx="213190" cy="213190"/>
                <a:chOff x="377362" y="183268"/>
                <a:chExt cx="409303" cy="409303"/>
              </a:xfrm>
            </p:grpSpPr>
            <p:sp>
              <p:nvSpPr>
                <p:cNvPr id="11" name="楕円 7"/>
                <p:cNvSpPr/>
                <p:nvPr/>
              </p:nvSpPr>
              <p:spPr bwMode="auto">
                <a:xfrm>
                  <a:off x="377362" y="183268"/>
                  <a:ext cx="409303" cy="40930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 name="楕円 8"/>
                <p:cNvSpPr/>
                <p:nvPr/>
              </p:nvSpPr>
              <p:spPr bwMode="auto">
                <a:xfrm>
                  <a:off x="449675" y="255581"/>
                  <a:ext cx="264674" cy="264674"/>
                </a:xfrm>
                <a:prstGeom prst="ellipse">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7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grpSp>
        <p:nvGrpSpPr>
          <p:cNvPr id="15" name="グループ化 14"/>
          <p:cNvGrpSpPr/>
          <p:nvPr/>
        </p:nvGrpSpPr>
        <p:grpSpPr>
          <a:xfrm>
            <a:off x="3368830" y="2948111"/>
            <a:ext cx="1577779" cy="1577779"/>
            <a:chOff x="3039941" y="1254500"/>
            <a:chExt cx="2133600" cy="2133600"/>
          </a:xfrm>
        </p:grpSpPr>
        <p:sp>
          <p:nvSpPr>
            <p:cNvPr id="16" name="円弧 15"/>
            <p:cNvSpPr/>
            <p:nvPr/>
          </p:nvSpPr>
          <p:spPr bwMode="auto">
            <a:xfrm rot="16200000">
              <a:off x="3039941" y="1254500"/>
              <a:ext cx="2133600" cy="2133600"/>
            </a:xfrm>
            <a:prstGeom prst="arc">
              <a:avLst/>
            </a:prstGeom>
            <a:noFill/>
            <a:ln w="571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円弧 17"/>
            <p:cNvSpPr/>
            <p:nvPr/>
          </p:nvSpPr>
          <p:spPr bwMode="auto">
            <a:xfrm rot="16200000">
              <a:off x="3363818" y="1554553"/>
              <a:ext cx="1533498" cy="1533498"/>
            </a:xfrm>
            <a:prstGeom prst="arc">
              <a:avLst/>
            </a:prstGeom>
            <a:noFill/>
            <a:ln w="571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円弧 18"/>
            <p:cNvSpPr/>
            <p:nvPr/>
          </p:nvSpPr>
          <p:spPr bwMode="auto">
            <a:xfrm rot="16200000">
              <a:off x="3669978" y="1860712"/>
              <a:ext cx="921178" cy="921178"/>
            </a:xfrm>
            <a:prstGeom prst="arc">
              <a:avLst/>
            </a:prstGeom>
            <a:noFill/>
            <a:ln w="571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0" name="楕円 14"/>
            <p:cNvSpPr/>
            <p:nvPr/>
          </p:nvSpPr>
          <p:spPr bwMode="auto">
            <a:xfrm>
              <a:off x="3978167" y="2168900"/>
              <a:ext cx="152400" cy="152400"/>
            </a:xfrm>
            <a:prstGeom prst="ellipse">
              <a:avLst/>
            </a:prstGeom>
            <a:solidFill>
              <a:srgbClr val="7F7F7F"/>
            </a:solid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699884" y="4611224"/>
            <a:ext cx="1616998" cy="803901"/>
            <a:chOff x="1099407" y="2807669"/>
            <a:chExt cx="2517410" cy="1160255"/>
          </a:xfrm>
        </p:grpSpPr>
        <p:sp>
          <p:nvSpPr>
            <p:cNvPr id="22" name="角丸四角形 21"/>
            <p:cNvSpPr/>
            <p:nvPr/>
          </p:nvSpPr>
          <p:spPr bwMode="auto">
            <a:xfrm>
              <a:off x="1099407" y="2807669"/>
              <a:ext cx="2517410" cy="1160255"/>
            </a:xfrm>
            <a:prstGeom prst="roundRect">
              <a:avLst/>
            </a:prstGeom>
            <a:solidFill>
              <a:srgbClr val="F6F2C2"/>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lang="ja-JP" altLang="en-US" sz="1600" b="1" dirty="0">
                  <a:latin typeface="Meiryo UI" panose="020B0604030504040204" pitchFamily="50" charset="-128"/>
                  <a:ea typeface="Meiryo UI" panose="020B0604030504040204" pitchFamily="50" charset="-128"/>
                </a:rPr>
                <a:t>リソース</a:t>
              </a:r>
              <a:endParaRPr kumimoji="1" lang="en-US" altLang="ja-JP"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nvGrpSpPr>
            <p:cNvPr id="23" name="グループ化 22"/>
            <p:cNvGrpSpPr/>
            <p:nvPr/>
          </p:nvGrpSpPr>
          <p:grpSpPr>
            <a:xfrm flipH="1">
              <a:off x="1236122" y="2922899"/>
              <a:ext cx="989372" cy="921866"/>
              <a:chOff x="8488902" y="113915"/>
              <a:chExt cx="559394" cy="559393"/>
            </a:xfrm>
          </p:grpSpPr>
          <p:sp>
            <p:nvSpPr>
              <p:cNvPr id="24" name="角丸四角形 23"/>
              <p:cNvSpPr/>
              <p:nvPr/>
            </p:nvSpPr>
            <p:spPr bwMode="auto">
              <a:xfrm>
                <a:off x="8488902" y="113915"/>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6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25" name="角丸四角形 24"/>
              <p:cNvSpPr/>
              <p:nvPr/>
            </p:nvSpPr>
            <p:spPr bwMode="auto">
              <a:xfrm>
                <a:off x="8609846" y="212489"/>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6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26" name="角丸四角形 25"/>
              <p:cNvSpPr/>
              <p:nvPr/>
            </p:nvSpPr>
            <p:spPr bwMode="auto">
              <a:xfrm>
                <a:off x="8609846" y="361862"/>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6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27" name="角丸四角形 26"/>
              <p:cNvSpPr/>
              <p:nvPr/>
            </p:nvSpPr>
            <p:spPr bwMode="auto">
              <a:xfrm>
                <a:off x="8609846" y="511235"/>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6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28" name="グループ化 27"/>
          <p:cNvGrpSpPr/>
          <p:nvPr/>
        </p:nvGrpSpPr>
        <p:grpSpPr>
          <a:xfrm>
            <a:off x="3509295" y="4380420"/>
            <a:ext cx="597710" cy="1045023"/>
            <a:chOff x="5340593" y="2913644"/>
            <a:chExt cx="597710" cy="1045023"/>
          </a:xfrm>
        </p:grpSpPr>
        <p:sp>
          <p:nvSpPr>
            <p:cNvPr id="29" name="角丸四角形 28"/>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30" name="正方形/長方形 29"/>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31" name="楕円 29"/>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32" name="右矢印 31"/>
          <p:cNvSpPr/>
          <p:nvPr/>
        </p:nvSpPr>
        <p:spPr bwMode="auto">
          <a:xfrm>
            <a:off x="2428256" y="3342182"/>
            <a:ext cx="771525" cy="396718"/>
          </a:xfrm>
          <a:prstGeom prst="righ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33" name="右矢印 32"/>
          <p:cNvSpPr/>
          <p:nvPr/>
        </p:nvSpPr>
        <p:spPr bwMode="auto">
          <a:xfrm>
            <a:off x="2411512" y="4796861"/>
            <a:ext cx="771525" cy="396718"/>
          </a:xfrm>
          <a:prstGeom prst="righ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34" name="角丸四角形 33"/>
          <p:cNvSpPr/>
          <p:nvPr/>
        </p:nvSpPr>
        <p:spPr bwMode="auto">
          <a:xfrm>
            <a:off x="3182365" y="3795761"/>
            <a:ext cx="1155049" cy="323203"/>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例）回線</a:t>
            </a:r>
          </a:p>
        </p:txBody>
      </p:sp>
      <p:sp>
        <p:nvSpPr>
          <p:cNvPr id="35" name="角丸四角形 34"/>
          <p:cNvSpPr/>
          <p:nvPr/>
        </p:nvSpPr>
        <p:spPr bwMode="auto">
          <a:xfrm>
            <a:off x="2946851" y="5495997"/>
            <a:ext cx="1700360" cy="323203"/>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例）スマホ本体</a:t>
            </a:r>
          </a:p>
        </p:txBody>
      </p:sp>
      <p:sp>
        <p:nvSpPr>
          <p:cNvPr id="36" name="右矢印 35"/>
          <p:cNvSpPr/>
          <p:nvPr/>
        </p:nvSpPr>
        <p:spPr bwMode="auto">
          <a:xfrm>
            <a:off x="4523879" y="3943054"/>
            <a:ext cx="1390690" cy="809602"/>
          </a:xfrm>
          <a:prstGeom prst="rightArrow">
            <a:avLst/>
          </a:prstGeom>
          <a:solidFill>
            <a:srgbClr val="D2F0FA"/>
          </a:solidFill>
          <a:ln w="9525" cap="flat" cmpd="sng" algn="ctr">
            <a:solidFill>
              <a:srgbClr val="77D4E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つ合わせて</a:t>
            </a:r>
          </a:p>
        </p:txBody>
      </p:sp>
      <p:grpSp>
        <p:nvGrpSpPr>
          <p:cNvPr id="37" name="グループ化 36"/>
          <p:cNvGrpSpPr/>
          <p:nvPr/>
        </p:nvGrpSpPr>
        <p:grpSpPr>
          <a:xfrm>
            <a:off x="6887299" y="4008548"/>
            <a:ext cx="782684" cy="1368428"/>
            <a:chOff x="5340593" y="2913644"/>
            <a:chExt cx="597710" cy="1045023"/>
          </a:xfrm>
        </p:grpSpPr>
        <p:sp>
          <p:nvSpPr>
            <p:cNvPr id="38" name="角丸四角形 37"/>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39" name="正方形/長方形 38"/>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40"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41" name="角丸四角形 40"/>
          <p:cNvSpPr/>
          <p:nvPr/>
        </p:nvSpPr>
        <p:spPr bwMode="auto">
          <a:xfrm>
            <a:off x="6263190" y="5425443"/>
            <a:ext cx="2030900" cy="323203"/>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例）スマホという商品</a:t>
            </a:r>
          </a:p>
        </p:txBody>
      </p:sp>
      <p:grpSp>
        <p:nvGrpSpPr>
          <p:cNvPr id="42" name="グループ化 41"/>
          <p:cNvGrpSpPr/>
          <p:nvPr/>
        </p:nvGrpSpPr>
        <p:grpSpPr>
          <a:xfrm>
            <a:off x="6528671" y="3655111"/>
            <a:ext cx="749969" cy="749969"/>
            <a:chOff x="3039941" y="1254500"/>
            <a:chExt cx="2133600" cy="2133600"/>
          </a:xfrm>
        </p:grpSpPr>
        <p:sp>
          <p:nvSpPr>
            <p:cNvPr id="43" name="円弧 42"/>
            <p:cNvSpPr/>
            <p:nvPr/>
          </p:nvSpPr>
          <p:spPr bwMode="auto">
            <a:xfrm rot="16200000">
              <a:off x="3039941" y="1254500"/>
              <a:ext cx="2133600" cy="2133600"/>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4" name="円弧 43"/>
            <p:cNvSpPr/>
            <p:nvPr/>
          </p:nvSpPr>
          <p:spPr bwMode="auto">
            <a:xfrm rot="16200000">
              <a:off x="3363818" y="1554553"/>
              <a:ext cx="1533498" cy="153349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円弧 45"/>
            <p:cNvSpPr/>
            <p:nvPr/>
          </p:nvSpPr>
          <p:spPr bwMode="auto">
            <a:xfrm rot="16200000">
              <a:off x="3669978" y="1860712"/>
              <a:ext cx="921178" cy="92117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7" name="楕円 62"/>
            <p:cNvSpPr/>
            <p:nvPr/>
          </p:nvSpPr>
          <p:spPr bwMode="auto">
            <a:xfrm>
              <a:off x="3978167" y="2168900"/>
              <a:ext cx="152400" cy="152400"/>
            </a:xfrm>
            <a:prstGeom prst="ellipse">
              <a:avLst/>
            </a:prstGeom>
            <a:solidFill>
              <a:srgbClr val="7F7F7F"/>
            </a:solidFill>
            <a:ln w="19050"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48" name="グループ化 47"/>
          <p:cNvGrpSpPr/>
          <p:nvPr/>
        </p:nvGrpSpPr>
        <p:grpSpPr>
          <a:xfrm>
            <a:off x="6538571" y="2790437"/>
            <a:ext cx="693347" cy="714822"/>
            <a:chOff x="3365466" y="101966"/>
            <a:chExt cx="490090" cy="543981"/>
          </a:xfrm>
        </p:grpSpPr>
        <p:sp>
          <p:nvSpPr>
            <p:cNvPr id="49" name="六角形 48"/>
            <p:cNvSpPr/>
            <p:nvPr/>
          </p:nvSpPr>
          <p:spPr bwMode="auto">
            <a:xfrm rot="5400000">
              <a:off x="3338520" y="128912"/>
              <a:ext cx="543981" cy="490090"/>
            </a:xfrm>
            <a:prstGeom prst="hexagon">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3405728" y="249239"/>
              <a:ext cx="409567" cy="351964"/>
              <a:chOff x="3405728" y="249239"/>
              <a:chExt cx="429373" cy="368983"/>
            </a:xfrm>
          </p:grpSpPr>
          <p:cxnSp>
            <p:nvCxnSpPr>
              <p:cNvPr id="51" name="直線コネクタ 50"/>
              <p:cNvCxnSpPr/>
              <p:nvPr/>
            </p:nvCxnSpPr>
            <p:spPr bwMode="auto">
              <a:xfrm>
                <a:off x="3405728" y="252608"/>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p:cNvCxnSpPr/>
              <p:nvPr/>
            </p:nvCxnSpPr>
            <p:spPr bwMode="auto">
              <a:xfrm flipH="1">
                <a:off x="3620566" y="249239"/>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コネクタ 52"/>
              <p:cNvCxnSpPr/>
              <p:nvPr/>
            </p:nvCxnSpPr>
            <p:spPr bwMode="auto">
              <a:xfrm>
                <a:off x="3620724" y="356505"/>
                <a:ext cx="0" cy="261717"/>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2846617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商品管理</a:t>
            </a:r>
          </a:p>
        </p:txBody>
      </p:sp>
      <p:sp>
        <p:nvSpPr>
          <p:cNvPr id="17" name="正方形/長方形 16"/>
          <p:cNvSpPr/>
          <p:nvPr/>
        </p:nvSpPr>
        <p:spPr>
          <a:xfrm>
            <a:off x="255516" y="1348302"/>
            <a:ext cx="8513955" cy="2279535"/>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商品管理は全ての販売可能なサービスやリソースから選ぶことができ以下のように商品管理情報を設定することができます</a:t>
            </a:r>
            <a:endParaRPr lang="en-US" altLang="ja-JP" sz="1292" dirty="0">
              <a:latin typeface="Meiryo UI" panose="020B0604030504040204" pitchFamily="50" charset="-128"/>
              <a:ea typeface="Meiryo UI" panose="020B0604030504040204" pitchFamily="50" charset="-128"/>
            </a:endParaRPr>
          </a:p>
          <a:p>
            <a:pPr algn="l"/>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　１．商品には料金モデルを設定することができます（詳細は「</a:t>
            </a:r>
            <a:r>
              <a:rPr lang="en-US" altLang="ja-JP" sz="1292" dirty="0">
                <a:latin typeface="Meiryo UI" panose="020B0604030504040204" pitchFamily="50" charset="-128"/>
                <a:ea typeface="Meiryo UI" panose="020B0604030504040204" pitchFamily="50" charset="-128"/>
              </a:rPr>
              <a:t>05. </a:t>
            </a:r>
            <a:r>
              <a:rPr lang="ja-JP" altLang="en-US" sz="1292" dirty="0">
                <a:latin typeface="Meiryo UI" panose="020B0604030504040204" pitchFamily="50" charset="-128"/>
                <a:ea typeface="Meiryo UI" panose="020B0604030504040204" pitchFamily="50" charset="-128"/>
              </a:rPr>
              <a:t>料金モデル」を確認ください）</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　２．商品には販売チャネルを設定することができ、オペレータにより販売商品を設定することができます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３．商品にはファイルを付与でき、商品画像や契約条項を管理することができます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４．商品には様々なルールを設定することができ、依存関係時のルール、品目変更時のルール、商品関の評価、それに加えて、</a:t>
            </a:r>
            <a:br>
              <a:rPr lang="en-US" altLang="ja-JP" sz="1292" dirty="0">
                <a:latin typeface="Meiryo UI" panose="020B0604030504040204" pitchFamily="50" charset="-128"/>
                <a:ea typeface="Meiryo UI" panose="020B0604030504040204" pitchFamily="50" charset="-128"/>
              </a:rPr>
            </a:br>
            <a:r>
              <a:rPr lang="ja-JP" altLang="en-US" sz="1292" dirty="0">
                <a:latin typeface="Meiryo UI" panose="020B0604030504040204" pitchFamily="50" charset="-128"/>
                <a:ea typeface="Meiryo UI" panose="020B0604030504040204" pitchFamily="50" charset="-128"/>
              </a:rPr>
              <a:t>　　　　プログラムによるビジネスルールを定義することができます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５．商品内の管理情報はタイムラインを持つことができ、未来日からの販売や、商品販売停止などを管理することができます</a:t>
            </a:r>
            <a:endParaRPr lang="en-US" altLang="ja-JP" sz="1292" dirty="0">
              <a:latin typeface="Meiryo UI" panose="020B0604030504040204" pitchFamily="50" charset="-128"/>
              <a:ea typeface="Meiryo UI" panose="020B0604030504040204" pitchFamily="50" charset="-128"/>
            </a:endParaRPr>
          </a:p>
          <a:p>
            <a:pPr algn="l"/>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これらの商品やサービス、リソースについては、</a:t>
            </a:r>
            <a:r>
              <a:rPr lang="en-US" altLang="ja-JP" sz="1292" dirty="0">
                <a:latin typeface="Meiryo UI" panose="020B0604030504040204" pitchFamily="50" charset="-128"/>
                <a:ea typeface="Meiryo UI" panose="020B0604030504040204" pitchFamily="50" charset="-128"/>
              </a:rPr>
              <a:t>XML</a:t>
            </a:r>
            <a:r>
              <a:rPr lang="ja-JP" altLang="en-US" sz="1292" dirty="0">
                <a:latin typeface="Meiryo UI" panose="020B0604030504040204" pitchFamily="50" charset="-128"/>
                <a:ea typeface="Meiryo UI" panose="020B0604030504040204" pitchFamily="50" charset="-128"/>
              </a:rPr>
              <a:t>ファイルを利用し</a:t>
            </a:r>
            <a:r>
              <a:rPr lang="en-US" altLang="ja-JP" sz="1292" dirty="0">
                <a:latin typeface="Meiryo UI" panose="020B0604030504040204" pitchFamily="50" charset="-128"/>
                <a:ea typeface="Meiryo UI" panose="020B0604030504040204" pitchFamily="50" charset="-128"/>
              </a:rPr>
              <a:t>UI</a:t>
            </a:r>
            <a:r>
              <a:rPr lang="ja-JP" altLang="en-US" sz="1292" dirty="0">
                <a:latin typeface="Meiryo UI" panose="020B0604030504040204" pitchFamily="50" charset="-128"/>
                <a:ea typeface="Meiryo UI" panose="020B0604030504040204" pitchFamily="50" charset="-128"/>
              </a:rPr>
              <a:t>や</a:t>
            </a:r>
            <a:r>
              <a:rPr lang="en-US" altLang="ja-JP" sz="1292" dirty="0">
                <a:latin typeface="Meiryo UI" panose="020B0604030504040204" pitchFamily="50" charset="-128"/>
                <a:ea typeface="Meiryo UI" panose="020B0604030504040204" pitchFamily="50" charset="-128"/>
              </a:rPr>
              <a:t>API</a:t>
            </a:r>
            <a:r>
              <a:rPr lang="ja-JP" altLang="en-US" sz="1292" dirty="0">
                <a:latin typeface="Meiryo UI" panose="020B0604030504040204" pitchFamily="50" charset="-128"/>
                <a:ea typeface="Meiryo UI" panose="020B0604030504040204" pitchFamily="50" charset="-128"/>
              </a:rPr>
              <a:t>を介してエクスポート／インポートすることができます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なお、各種用語の定義やデータモデルについては参考ページに記載しています</a:t>
            </a:r>
            <a:endParaRPr lang="en-US" altLang="ja-JP" sz="1292" dirty="0">
              <a:latin typeface="Meiryo UI" panose="020B0604030504040204" pitchFamily="50" charset="-128"/>
              <a:ea typeface="Meiryo UI" panose="020B0604030504040204" pitchFamily="50" charset="-128"/>
            </a:endParaRPr>
          </a:p>
        </p:txBody>
      </p:sp>
      <p:sp>
        <p:nvSpPr>
          <p:cNvPr id="4" name="角丸四角形 3"/>
          <p:cNvSpPr/>
          <p:nvPr/>
        </p:nvSpPr>
        <p:spPr bwMode="auto">
          <a:xfrm>
            <a:off x="755576" y="3594043"/>
            <a:ext cx="2285609" cy="3187615"/>
          </a:xfrm>
          <a:prstGeom prst="roundRect">
            <a:avLst/>
          </a:prstGeom>
          <a:solidFill>
            <a:srgbClr val="A3D8FF"/>
          </a:solidFill>
          <a:ln w="28575" cap="flat" cmpd="sng" algn="ctr">
            <a:solidFill>
              <a:srgbClr val="7F7F7F"/>
            </a:solidFill>
            <a:prstDash val="solid"/>
            <a:round/>
            <a:headEnd type="none" w="med" len="med"/>
            <a:tailEnd type="none" w="med" len="med"/>
          </a:ln>
          <a:effectLst/>
        </p:spPr>
        <p:txBody>
          <a:bodyPr vert="horz" wrap="square" lIns="90000" tIns="144000" rIns="540000" bIns="46800" numCol="1" rtlCol="0" anchor="t"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商品</a:t>
            </a:r>
          </a:p>
        </p:txBody>
      </p:sp>
      <p:grpSp>
        <p:nvGrpSpPr>
          <p:cNvPr id="5" name="グループ化 4"/>
          <p:cNvGrpSpPr/>
          <p:nvPr/>
        </p:nvGrpSpPr>
        <p:grpSpPr>
          <a:xfrm>
            <a:off x="1503853" y="4893671"/>
            <a:ext cx="782684" cy="1368428"/>
            <a:chOff x="5340593" y="2913644"/>
            <a:chExt cx="597710" cy="1045023"/>
          </a:xfrm>
        </p:grpSpPr>
        <p:sp>
          <p:nvSpPr>
            <p:cNvPr id="6" name="角丸四角形 5"/>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7" name="正方形/長方形 6"/>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8"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9" name="角丸四角形 8"/>
          <p:cNvSpPr/>
          <p:nvPr/>
        </p:nvSpPr>
        <p:spPr bwMode="auto">
          <a:xfrm>
            <a:off x="879744" y="6310566"/>
            <a:ext cx="2030900" cy="323203"/>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例）スマホという商品</a:t>
            </a:r>
          </a:p>
        </p:txBody>
      </p:sp>
      <p:grpSp>
        <p:nvGrpSpPr>
          <p:cNvPr id="10" name="グループ化 9"/>
          <p:cNvGrpSpPr/>
          <p:nvPr/>
        </p:nvGrpSpPr>
        <p:grpSpPr>
          <a:xfrm>
            <a:off x="1145225" y="4540234"/>
            <a:ext cx="749969" cy="749969"/>
            <a:chOff x="3039941" y="1254500"/>
            <a:chExt cx="2133600" cy="2133600"/>
          </a:xfrm>
        </p:grpSpPr>
        <p:sp>
          <p:nvSpPr>
            <p:cNvPr id="11" name="円弧 10"/>
            <p:cNvSpPr/>
            <p:nvPr/>
          </p:nvSpPr>
          <p:spPr bwMode="auto">
            <a:xfrm rot="16200000">
              <a:off x="3039941" y="1254500"/>
              <a:ext cx="2133600" cy="2133600"/>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 name="円弧 11"/>
            <p:cNvSpPr/>
            <p:nvPr/>
          </p:nvSpPr>
          <p:spPr bwMode="auto">
            <a:xfrm rot="16200000">
              <a:off x="3363818" y="1554553"/>
              <a:ext cx="1533498" cy="153349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円弧 12"/>
            <p:cNvSpPr/>
            <p:nvPr/>
          </p:nvSpPr>
          <p:spPr bwMode="auto">
            <a:xfrm rot="16200000">
              <a:off x="3669978" y="1860712"/>
              <a:ext cx="921178" cy="92117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楕円 62"/>
            <p:cNvSpPr/>
            <p:nvPr/>
          </p:nvSpPr>
          <p:spPr bwMode="auto">
            <a:xfrm>
              <a:off x="3978167" y="2168900"/>
              <a:ext cx="152400" cy="152400"/>
            </a:xfrm>
            <a:prstGeom prst="ellipse">
              <a:avLst/>
            </a:prstGeom>
            <a:solidFill>
              <a:srgbClr val="7F7F7F"/>
            </a:solidFill>
            <a:ln w="19050"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15" name="グループ化 14"/>
          <p:cNvGrpSpPr/>
          <p:nvPr/>
        </p:nvGrpSpPr>
        <p:grpSpPr>
          <a:xfrm>
            <a:off x="1155125" y="3675560"/>
            <a:ext cx="693347" cy="714822"/>
            <a:chOff x="3365466" y="101966"/>
            <a:chExt cx="490090" cy="543981"/>
          </a:xfrm>
        </p:grpSpPr>
        <p:sp>
          <p:nvSpPr>
            <p:cNvPr id="16" name="六角形 15"/>
            <p:cNvSpPr/>
            <p:nvPr/>
          </p:nvSpPr>
          <p:spPr bwMode="auto">
            <a:xfrm rot="5400000">
              <a:off x="3338520" y="128912"/>
              <a:ext cx="543981" cy="490090"/>
            </a:xfrm>
            <a:prstGeom prst="hexagon">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405728" y="249239"/>
              <a:ext cx="409567" cy="351964"/>
              <a:chOff x="3405728" y="249239"/>
              <a:chExt cx="429373" cy="368983"/>
            </a:xfrm>
          </p:grpSpPr>
          <p:cxnSp>
            <p:nvCxnSpPr>
              <p:cNvPr id="19" name="直線コネクタ 18"/>
              <p:cNvCxnSpPr/>
              <p:nvPr/>
            </p:nvCxnSpPr>
            <p:spPr bwMode="auto">
              <a:xfrm>
                <a:off x="3405728" y="252608"/>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flipH="1">
                <a:off x="3620566" y="249239"/>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3620724" y="356505"/>
                <a:ext cx="0" cy="261717"/>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二等辺三角形 1"/>
          <p:cNvSpPr/>
          <p:nvPr/>
        </p:nvSpPr>
        <p:spPr>
          <a:xfrm flipV="1">
            <a:off x="4474665" y="3719234"/>
            <a:ext cx="576064" cy="149851"/>
          </a:xfrm>
          <a:prstGeom prst="triangl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3" name="円/楕円 2"/>
          <p:cNvSpPr/>
          <p:nvPr/>
        </p:nvSpPr>
        <p:spPr>
          <a:xfrm>
            <a:off x="4402657" y="3869085"/>
            <a:ext cx="720080" cy="491315"/>
          </a:xfrm>
          <a:prstGeom prst="ellips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en-US" altLang="ja-JP" sz="1200" b="1" dirty="0">
                <a:solidFill>
                  <a:schemeClr val="tx1"/>
                </a:solidFill>
                <a:latin typeface="Meiryo UI" panose="020B0604030504040204" pitchFamily="50" charset="-128"/>
                <a:ea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5122737" y="3847032"/>
            <a:ext cx="1208985" cy="366639"/>
          </a:xfrm>
          <a:prstGeom prst="rect">
            <a:avLst/>
          </a:prstGeom>
        </p:spPr>
        <p:txBody>
          <a:bodyPr wrap="none">
            <a:spAutoFit/>
          </a:bodyPr>
          <a:lstStyle/>
          <a:p>
            <a:pPr fontAlgn="base">
              <a:lnSpc>
                <a:spcPct val="110000"/>
              </a:lnSpc>
              <a:spcBef>
                <a:spcPct val="30000"/>
              </a:spcBef>
              <a:spcAft>
                <a:spcPct val="0"/>
              </a:spcAft>
            </a:pPr>
            <a:r>
              <a:rPr lang="ja-JP" altLang="en-US" b="1" dirty="0">
                <a:latin typeface="Meiryo UI" panose="020B0604030504040204" pitchFamily="50" charset="-128"/>
                <a:ea typeface="Meiryo UI" panose="020B0604030504040204" pitchFamily="50" charset="-128"/>
              </a:rPr>
              <a:t>料金モデル</a:t>
            </a:r>
          </a:p>
        </p:txBody>
      </p:sp>
      <p:cxnSp>
        <p:nvCxnSpPr>
          <p:cNvPr id="24" name="カギ線コネクタ 23"/>
          <p:cNvCxnSpPr>
            <a:stCxn id="4" idx="3"/>
            <a:endCxn id="3" idx="2"/>
          </p:cNvCxnSpPr>
          <p:nvPr/>
        </p:nvCxnSpPr>
        <p:spPr>
          <a:xfrm flipV="1">
            <a:off x="3041185" y="4114743"/>
            <a:ext cx="1361472" cy="1073108"/>
          </a:xfrm>
          <a:prstGeom prst="bentConnector3">
            <a:avLst/>
          </a:prstGeom>
          <a:solidFill>
            <a:srgbClr val="A3D8FF"/>
          </a:solidFill>
          <a:ln w="28575" cap="flat" cmpd="sng" algn="ctr">
            <a:solidFill>
              <a:srgbClr val="7F7F7F"/>
            </a:solidFill>
            <a:prstDash val="solid"/>
            <a:round/>
            <a:headEnd type="none" w="med" len="med"/>
            <a:tailEnd type="none" w="med" len="med"/>
          </a:ln>
          <a:effectLst/>
        </p:spPr>
      </p:cxnSp>
      <p:sp>
        <p:nvSpPr>
          <p:cNvPr id="26" name="縦巻き 25"/>
          <p:cNvSpPr/>
          <p:nvPr/>
        </p:nvSpPr>
        <p:spPr>
          <a:xfrm>
            <a:off x="4402657" y="4540234"/>
            <a:ext cx="720080" cy="536884"/>
          </a:xfrm>
          <a:prstGeom prst="verticalScroll">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b="1">
              <a:solidFill>
                <a:schemeClr val="tx1"/>
              </a:solidFill>
              <a:latin typeface="Meiryo UI" panose="020B0604030504040204" pitchFamily="50" charset="-128"/>
              <a:ea typeface="Meiryo UI" panose="020B0604030504040204" pitchFamily="50" charset="-128"/>
            </a:endParaRPr>
          </a:p>
        </p:txBody>
      </p:sp>
      <p:cxnSp>
        <p:nvCxnSpPr>
          <p:cNvPr id="28" name="カギ線コネクタ 27"/>
          <p:cNvCxnSpPr>
            <a:stCxn id="4" idx="3"/>
          </p:cNvCxnSpPr>
          <p:nvPr/>
        </p:nvCxnSpPr>
        <p:spPr>
          <a:xfrm flipV="1">
            <a:off x="3041185" y="4753320"/>
            <a:ext cx="1386799" cy="434531"/>
          </a:xfrm>
          <a:prstGeom prst="bentConnector3">
            <a:avLst/>
          </a:prstGeom>
          <a:solidFill>
            <a:srgbClr val="A3D8FF"/>
          </a:solidFill>
          <a:ln w="28575" cap="flat" cmpd="sng" algn="ctr">
            <a:solidFill>
              <a:srgbClr val="7F7F7F"/>
            </a:solidFill>
            <a:prstDash val="solid"/>
            <a:round/>
            <a:headEnd type="none" w="med" len="med"/>
            <a:tailEnd type="none" w="med" len="med"/>
          </a:ln>
          <a:effectLst/>
        </p:spPr>
      </p:cxnSp>
      <p:sp>
        <p:nvSpPr>
          <p:cNvPr id="31" name="正方形/長方形 30"/>
          <p:cNvSpPr/>
          <p:nvPr/>
        </p:nvSpPr>
        <p:spPr>
          <a:xfrm>
            <a:off x="5130361" y="4602553"/>
            <a:ext cx="776175" cy="366639"/>
          </a:xfrm>
          <a:prstGeom prst="rect">
            <a:avLst/>
          </a:prstGeom>
        </p:spPr>
        <p:txBody>
          <a:bodyPr wrap="none">
            <a:spAutoFit/>
          </a:bodyPr>
          <a:lstStyle/>
          <a:p>
            <a:pPr fontAlgn="base">
              <a:lnSpc>
                <a:spcPct val="110000"/>
              </a:lnSpc>
              <a:spcBef>
                <a:spcPct val="30000"/>
              </a:spcBef>
              <a:spcAft>
                <a:spcPct val="0"/>
              </a:spcAft>
            </a:pPr>
            <a:r>
              <a:rPr lang="ja-JP" altLang="en-US" b="1" dirty="0">
                <a:latin typeface="Meiryo UI" panose="020B0604030504040204" pitchFamily="50" charset="-128"/>
                <a:ea typeface="Meiryo UI" panose="020B0604030504040204" pitchFamily="50" charset="-128"/>
              </a:rPr>
              <a:t>ルール</a:t>
            </a:r>
          </a:p>
        </p:txBody>
      </p:sp>
      <p:sp>
        <p:nvSpPr>
          <p:cNvPr id="30" name="スマイル 29"/>
          <p:cNvSpPr/>
          <p:nvPr/>
        </p:nvSpPr>
        <p:spPr>
          <a:xfrm>
            <a:off x="4422115" y="5290203"/>
            <a:ext cx="576064" cy="576064"/>
          </a:xfrm>
          <a:prstGeom prst="smileyFac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b="1">
              <a:solidFill>
                <a:schemeClr val="tx1"/>
              </a:solidFill>
              <a:latin typeface="Meiryo UI" panose="020B0604030504040204" pitchFamily="50" charset="-128"/>
              <a:ea typeface="Meiryo UI" panose="020B0604030504040204" pitchFamily="50" charset="-128"/>
            </a:endParaRPr>
          </a:p>
        </p:txBody>
      </p:sp>
      <p:cxnSp>
        <p:nvCxnSpPr>
          <p:cNvPr id="33" name="カギ線コネクタ 32"/>
          <p:cNvCxnSpPr>
            <a:stCxn id="4" idx="3"/>
            <a:endCxn id="30" idx="2"/>
          </p:cNvCxnSpPr>
          <p:nvPr/>
        </p:nvCxnSpPr>
        <p:spPr>
          <a:xfrm>
            <a:off x="3041185" y="5187851"/>
            <a:ext cx="1380930" cy="390384"/>
          </a:xfrm>
          <a:prstGeom prst="bentConnector3">
            <a:avLst/>
          </a:prstGeom>
          <a:solidFill>
            <a:srgbClr val="A3D8FF"/>
          </a:solidFill>
          <a:ln w="28575" cap="flat" cmpd="sng" algn="ctr">
            <a:solidFill>
              <a:srgbClr val="7F7F7F"/>
            </a:solidFill>
            <a:prstDash val="solid"/>
            <a:round/>
            <a:headEnd type="none" w="med" len="med"/>
            <a:tailEnd type="none" w="med" len="med"/>
          </a:ln>
          <a:effectLst/>
        </p:spPr>
      </p:cxnSp>
      <p:sp>
        <p:nvSpPr>
          <p:cNvPr id="36" name="正方形/長方形 35"/>
          <p:cNvSpPr/>
          <p:nvPr/>
        </p:nvSpPr>
        <p:spPr>
          <a:xfrm>
            <a:off x="5130361" y="5394565"/>
            <a:ext cx="646331" cy="366639"/>
          </a:xfrm>
          <a:prstGeom prst="rect">
            <a:avLst/>
          </a:prstGeom>
        </p:spPr>
        <p:txBody>
          <a:bodyPr wrap="none">
            <a:spAutoFit/>
          </a:bodyPr>
          <a:lstStyle/>
          <a:p>
            <a:pPr fontAlgn="base">
              <a:lnSpc>
                <a:spcPct val="110000"/>
              </a:lnSpc>
              <a:spcBef>
                <a:spcPct val="30000"/>
              </a:spcBef>
              <a:spcAft>
                <a:spcPct val="0"/>
              </a:spcAft>
            </a:pPr>
            <a:r>
              <a:rPr lang="ja-JP" altLang="en-US" b="1" dirty="0">
                <a:latin typeface="Meiryo UI" panose="020B0604030504040204" pitchFamily="50" charset="-128"/>
                <a:ea typeface="Meiryo UI" panose="020B0604030504040204" pitchFamily="50" charset="-128"/>
              </a:rPr>
              <a:t>画像</a:t>
            </a:r>
          </a:p>
        </p:txBody>
      </p:sp>
      <p:sp>
        <p:nvSpPr>
          <p:cNvPr id="35" name="フローチャート: 複数書類 34"/>
          <p:cNvSpPr/>
          <p:nvPr/>
        </p:nvSpPr>
        <p:spPr>
          <a:xfrm>
            <a:off x="4432624" y="6041722"/>
            <a:ext cx="591509" cy="462602"/>
          </a:xfrm>
          <a:prstGeom prst="flowChartMultidocumen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b="1">
              <a:solidFill>
                <a:schemeClr val="tx1"/>
              </a:solidFill>
              <a:latin typeface="Meiryo UI" panose="020B0604030504040204" pitchFamily="50" charset="-128"/>
              <a:ea typeface="Meiryo UI" panose="020B0604030504040204" pitchFamily="50" charset="-128"/>
            </a:endParaRPr>
          </a:p>
        </p:txBody>
      </p:sp>
      <p:cxnSp>
        <p:nvCxnSpPr>
          <p:cNvPr id="38" name="カギ線コネクタ 37"/>
          <p:cNvCxnSpPr>
            <a:stCxn id="4" idx="3"/>
            <a:endCxn id="35" idx="1"/>
          </p:cNvCxnSpPr>
          <p:nvPr/>
        </p:nvCxnSpPr>
        <p:spPr>
          <a:xfrm>
            <a:off x="3041185" y="5187851"/>
            <a:ext cx="1391439" cy="1085172"/>
          </a:xfrm>
          <a:prstGeom prst="bentConnector3">
            <a:avLst/>
          </a:prstGeom>
          <a:solidFill>
            <a:srgbClr val="A3D8FF"/>
          </a:solidFill>
          <a:ln w="28575" cap="flat" cmpd="sng" algn="ctr">
            <a:solidFill>
              <a:srgbClr val="7F7F7F"/>
            </a:solidFill>
            <a:prstDash val="solid"/>
            <a:round/>
            <a:headEnd type="none" w="med" len="med"/>
            <a:tailEnd type="none" w="med" len="med"/>
          </a:ln>
          <a:effectLst/>
        </p:spPr>
      </p:cxnSp>
      <p:sp>
        <p:nvSpPr>
          <p:cNvPr id="42" name="正方形/長方形 41"/>
          <p:cNvSpPr/>
          <p:nvPr/>
        </p:nvSpPr>
        <p:spPr>
          <a:xfrm>
            <a:off x="5130361" y="6040729"/>
            <a:ext cx="1107996" cy="366639"/>
          </a:xfrm>
          <a:prstGeom prst="rect">
            <a:avLst/>
          </a:prstGeom>
        </p:spPr>
        <p:txBody>
          <a:bodyPr wrap="none">
            <a:spAutoFit/>
          </a:bodyPr>
          <a:lstStyle/>
          <a:p>
            <a:pPr fontAlgn="base">
              <a:lnSpc>
                <a:spcPct val="110000"/>
              </a:lnSpc>
              <a:spcBef>
                <a:spcPct val="30000"/>
              </a:spcBef>
              <a:spcAft>
                <a:spcPct val="0"/>
              </a:spcAft>
            </a:pPr>
            <a:r>
              <a:rPr lang="ja-JP" altLang="en-US" b="1" dirty="0">
                <a:latin typeface="Meiryo UI" panose="020B0604030504040204" pitchFamily="50" charset="-128"/>
                <a:ea typeface="Meiryo UI" panose="020B0604030504040204" pitchFamily="50" charset="-128"/>
              </a:rPr>
              <a:t>契約条項</a:t>
            </a:r>
          </a:p>
        </p:txBody>
      </p:sp>
    </p:spTree>
    <p:extLst>
      <p:ext uri="{BB962C8B-B14F-4D97-AF65-F5344CB8AC3E}">
        <p14:creationId xmlns:p14="http://schemas.microsoft.com/office/powerpoint/2010/main" val="439052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商品管理</a:t>
            </a:r>
          </a:p>
        </p:txBody>
      </p:sp>
      <p:sp>
        <p:nvSpPr>
          <p:cNvPr id="17" name="正方形/長方形 16"/>
          <p:cNvSpPr/>
          <p:nvPr/>
        </p:nvSpPr>
        <p:spPr>
          <a:xfrm>
            <a:off x="255516" y="1348302"/>
            <a:ext cx="8513955" cy="49000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商品は基本商品、バンドル商品の構成を定義することができます。</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バンドル商品には複数の基本商品を含めることができ、基本商品とは異なる料金モデルや販売チャネルを設定することができます</a:t>
            </a:r>
            <a:endParaRPr lang="en-US" altLang="ja-JP" sz="1292" dirty="0">
              <a:latin typeface="Meiryo UI" panose="020B0604030504040204" pitchFamily="50" charset="-128"/>
              <a:ea typeface="Meiryo UI" panose="020B0604030504040204" pitchFamily="50" charset="-128"/>
            </a:endParaRPr>
          </a:p>
        </p:txBody>
      </p:sp>
      <p:sp>
        <p:nvSpPr>
          <p:cNvPr id="42" name="角丸四角形 41"/>
          <p:cNvSpPr/>
          <p:nvPr/>
        </p:nvSpPr>
        <p:spPr bwMode="auto">
          <a:xfrm>
            <a:off x="255516" y="2348880"/>
            <a:ext cx="6939018" cy="3611196"/>
          </a:xfrm>
          <a:prstGeom prst="roundRect">
            <a:avLst>
              <a:gd name="adj" fmla="val 11558"/>
            </a:avLst>
          </a:prstGeom>
          <a:solidFill>
            <a:schemeClr val="accent6">
              <a:lumMod val="20000"/>
              <a:lumOff val="80000"/>
            </a:schemeClr>
          </a:solidFill>
          <a:ln w="28575" cap="flat" cmpd="sng" algn="ctr">
            <a:solidFill>
              <a:srgbClr val="7F7F7F"/>
            </a:solidFill>
            <a:prstDash val="solid"/>
            <a:round/>
            <a:headEnd type="none" w="med" len="med"/>
            <a:tailEnd type="none" w="med" len="med"/>
          </a:ln>
          <a:effectLst/>
        </p:spPr>
        <p:txBody>
          <a:bodyPr vert="horz" wrap="square" lIns="90000" tIns="144000" rIns="540000" bIns="46800" numCol="1" rtlCol="0" anchor="t" anchorCtr="0" compatLnSpc="1">
            <a:prstTxWarp prst="textNoShape">
              <a:avLst/>
            </a:prstTxWarp>
          </a:bodyPr>
          <a:lstStyle/>
          <a:p>
            <a:pPr marL="0" marR="0" indent="0"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バンドル商品</a:t>
            </a:r>
          </a:p>
        </p:txBody>
      </p:sp>
      <p:sp>
        <p:nvSpPr>
          <p:cNvPr id="43" name="角丸四角形 42"/>
          <p:cNvSpPr/>
          <p:nvPr/>
        </p:nvSpPr>
        <p:spPr bwMode="auto">
          <a:xfrm>
            <a:off x="903587" y="3079756"/>
            <a:ext cx="2880320" cy="2592288"/>
          </a:xfrm>
          <a:prstGeom prst="roundRect">
            <a:avLst>
              <a:gd name="adj" fmla="val 11558"/>
            </a:avLst>
          </a:prstGeom>
          <a:solidFill>
            <a:srgbClr val="A3D8FF"/>
          </a:solidFill>
          <a:ln w="28575" cap="flat" cmpd="sng" algn="ctr">
            <a:solidFill>
              <a:srgbClr val="7F7F7F"/>
            </a:solidFill>
            <a:prstDash val="solid"/>
            <a:round/>
            <a:headEnd type="none" w="med" len="med"/>
            <a:tailEnd type="none" w="med" len="med"/>
          </a:ln>
          <a:effectLst/>
        </p:spPr>
        <p:txBody>
          <a:bodyPr vert="horz" wrap="square" lIns="90000" tIns="144000" rIns="540000" bIns="46800" numCol="1" rtlCol="0" anchor="t"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基本商品</a:t>
            </a:r>
          </a:p>
        </p:txBody>
      </p:sp>
      <p:grpSp>
        <p:nvGrpSpPr>
          <p:cNvPr id="44" name="グループ化 43"/>
          <p:cNvGrpSpPr/>
          <p:nvPr/>
        </p:nvGrpSpPr>
        <p:grpSpPr>
          <a:xfrm>
            <a:off x="2153487" y="4126237"/>
            <a:ext cx="642327" cy="1123030"/>
            <a:chOff x="5340593" y="2913644"/>
            <a:chExt cx="597710" cy="1045023"/>
          </a:xfrm>
        </p:grpSpPr>
        <p:sp>
          <p:nvSpPr>
            <p:cNvPr id="46" name="角丸四角形 45"/>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47" name="正方形/長方形 46"/>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48"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49" name="角丸四角形 48"/>
          <p:cNvSpPr/>
          <p:nvPr/>
        </p:nvSpPr>
        <p:spPr bwMode="auto">
          <a:xfrm>
            <a:off x="1119611" y="5289042"/>
            <a:ext cx="2448271" cy="265244"/>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例）スマホという商品</a:t>
            </a:r>
          </a:p>
        </p:txBody>
      </p:sp>
      <p:grpSp>
        <p:nvGrpSpPr>
          <p:cNvPr id="50" name="グループ化 49"/>
          <p:cNvGrpSpPr/>
          <p:nvPr/>
        </p:nvGrpSpPr>
        <p:grpSpPr>
          <a:xfrm>
            <a:off x="1859171" y="3836181"/>
            <a:ext cx="615478" cy="615478"/>
            <a:chOff x="3039941" y="1254500"/>
            <a:chExt cx="2133600" cy="2133600"/>
          </a:xfrm>
        </p:grpSpPr>
        <p:sp>
          <p:nvSpPr>
            <p:cNvPr id="51" name="円弧 50"/>
            <p:cNvSpPr/>
            <p:nvPr/>
          </p:nvSpPr>
          <p:spPr bwMode="auto">
            <a:xfrm rot="16200000">
              <a:off x="3039941" y="1254500"/>
              <a:ext cx="2133600" cy="2133600"/>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2" name="円弧 51"/>
            <p:cNvSpPr/>
            <p:nvPr/>
          </p:nvSpPr>
          <p:spPr bwMode="auto">
            <a:xfrm rot="16200000">
              <a:off x="3363818" y="1554553"/>
              <a:ext cx="1533498" cy="153349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3" name="円弧 52"/>
            <p:cNvSpPr/>
            <p:nvPr/>
          </p:nvSpPr>
          <p:spPr bwMode="auto">
            <a:xfrm rot="16200000">
              <a:off x="3669978" y="1860712"/>
              <a:ext cx="921178" cy="921178"/>
            </a:xfrm>
            <a:prstGeom prst="arc">
              <a:avLst/>
            </a:prstGeom>
            <a:noFill/>
            <a:ln w="19050" cap="flat" cmpd="sng" algn="ctr">
              <a:solidFill>
                <a:srgbClr val="7F7F7F"/>
              </a:solidFill>
              <a:prstDash val="solid"/>
              <a:round/>
              <a:headEnd type="none" w="med" len="med"/>
              <a:tailEnd type="none" w="med" len="med"/>
            </a:ln>
            <a:effectLst/>
          </p:spPr>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楕円 62"/>
            <p:cNvSpPr/>
            <p:nvPr/>
          </p:nvSpPr>
          <p:spPr bwMode="auto">
            <a:xfrm>
              <a:off x="3978167" y="2168900"/>
              <a:ext cx="152400" cy="152400"/>
            </a:xfrm>
            <a:prstGeom prst="ellipse">
              <a:avLst/>
            </a:prstGeom>
            <a:solidFill>
              <a:srgbClr val="7F7F7F"/>
            </a:solidFill>
            <a:ln w="19050"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grpSp>
        <p:nvGrpSpPr>
          <p:cNvPr id="55" name="グループ化 54"/>
          <p:cNvGrpSpPr/>
          <p:nvPr/>
        </p:nvGrpSpPr>
        <p:grpSpPr>
          <a:xfrm>
            <a:off x="1303136" y="3161272"/>
            <a:ext cx="693347" cy="714822"/>
            <a:chOff x="3365466" y="101966"/>
            <a:chExt cx="490090" cy="543981"/>
          </a:xfrm>
        </p:grpSpPr>
        <p:sp>
          <p:nvSpPr>
            <p:cNvPr id="56" name="六角形 55"/>
            <p:cNvSpPr/>
            <p:nvPr/>
          </p:nvSpPr>
          <p:spPr bwMode="auto">
            <a:xfrm rot="5400000">
              <a:off x="3338520" y="128912"/>
              <a:ext cx="543981" cy="490090"/>
            </a:xfrm>
            <a:prstGeom prst="hexagon">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57" name="グループ化 56"/>
            <p:cNvGrpSpPr/>
            <p:nvPr/>
          </p:nvGrpSpPr>
          <p:grpSpPr>
            <a:xfrm>
              <a:off x="3405728" y="249239"/>
              <a:ext cx="409567" cy="351964"/>
              <a:chOff x="3405728" y="249239"/>
              <a:chExt cx="429373" cy="368983"/>
            </a:xfrm>
          </p:grpSpPr>
          <p:cxnSp>
            <p:nvCxnSpPr>
              <p:cNvPr id="58" name="直線コネクタ 57"/>
              <p:cNvCxnSpPr/>
              <p:nvPr/>
            </p:nvCxnSpPr>
            <p:spPr bwMode="auto">
              <a:xfrm>
                <a:off x="3405728" y="252608"/>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コネクタ 58"/>
              <p:cNvCxnSpPr/>
              <p:nvPr/>
            </p:nvCxnSpPr>
            <p:spPr bwMode="auto">
              <a:xfrm flipH="1">
                <a:off x="3620566" y="249239"/>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コネクタ 59"/>
              <p:cNvCxnSpPr/>
              <p:nvPr/>
            </p:nvCxnSpPr>
            <p:spPr bwMode="auto">
              <a:xfrm>
                <a:off x="3620724" y="356505"/>
                <a:ext cx="0" cy="261717"/>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61" name="角丸四角形 60"/>
          <p:cNvSpPr/>
          <p:nvPr/>
        </p:nvSpPr>
        <p:spPr bwMode="auto">
          <a:xfrm>
            <a:off x="4045714" y="3095853"/>
            <a:ext cx="2880320" cy="2576191"/>
          </a:xfrm>
          <a:prstGeom prst="roundRect">
            <a:avLst>
              <a:gd name="adj" fmla="val 11558"/>
            </a:avLst>
          </a:prstGeom>
          <a:solidFill>
            <a:srgbClr val="A3D8FF"/>
          </a:solidFill>
          <a:ln w="28575" cap="flat" cmpd="sng" algn="ctr">
            <a:solidFill>
              <a:srgbClr val="7F7F7F"/>
            </a:solidFill>
            <a:prstDash val="solid"/>
            <a:round/>
            <a:headEnd type="none" w="med" len="med"/>
            <a:tailEnd type="none" w="med" len="med"/>
          </a:ln>
          <a:effectLst/>
        </p:spPr>
        <p:txBody>
          <a:bodyPr vert="horz" wrap="square" lIns="90000" tIns="144000" rIns="540000" bIns="46800" numCol="1" rtlCol="0" anchor="t" anchorCtr="0" compatLnSpc="1">
            <a:prstTxWarp prst="textNoShape">
              <a:avLst/>
            </a:prstTxWarp>
          </a:bodyPr>
          <a:lstStyle/>
          <a:p>
            <a:pPr marL="0" marR="0" indent="0" algn="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基本商品</a:t>
            </a:r>
          </a:p>
        </p:txBody>
      </p:sp>
      <p:sp>
        <p:nvSpPr>
          <p:cNvPr id="62" name="角丸四角形 61"/>
          <p:cNvSpPr/>
          <p:nvPr/>
        </p:nvSpPr>
        <p:spPr bwMode="auto">
          <a:xfrm>
            <a:off x="4261738" y="5262784"/>
            <a:ext cx="2448271" cy="265244"/>
          </a:xfrm>
          <a:prstGeom prst="roundRect">
            <a:avLst/>
          </a:pr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6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例）でんき</a:t>
            </a:r>
          </a:p>
        </p:txBody>
      </p:sp>
      <p:grpSp>
        <p:nvGrpSpPr>
          <p:cNvPr id="63" name="グループ化 62"/>
          <p:cNvGrpSpPr/>
          <p:nvPr/>
        </p:nvGrpSpPr>
        <p:grpSpPr>
          <a:xfrm>
            <a:off x="4445263" y="3177369"/>
            <a:ext cx="693347" cy="714822"/>
            <a:chOff x="3365466" y="101966"/>
            <a:chExt cx="490090" cy="543981"/>
          </a:xfrm>
        </p:grpSpPr>
        <p:sp>
          <p:nvSpPr>
            <p:cNvPr id="64" name="六角形 63"/>
            <p:cNvSpPr/>
            <p:nvPr/>
          </p:nvSpPr>
          <p:spPr bwMode="auto">
            <a:xfrm rot="5400000">
              <a:off x="3338520" y="128912"/>
              <a:ext cx="543981" cy="490090"/>
            </a:xfrm>
            <a:prstGeom prst="hexagon">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65" name="グループ化 64"/>
            <p:cNvGrpSpPr/>
            <p:nvPr/>
          </p:nvGrpSpPr>
          <p:grpSpPr>
            <a:xfrm>
              <a:off x="3405728" y="249239"/>
              <a:ext cx="409567" cy="351964"/>
              <a:chOff x="3405728" y="249239"/>
              <a:chExt cx="429373" cy="368983"/>
            </a:xfrm>
          </p:grpSpPr>
          <p:cxnSp>
            <p:nvCxnSpPr>
              <p:cNvPr id="66" name="直線コネクタ 65"/>
              <p:cNvCxnSpPr/>
              <p:nvPr/>
            </p:nvCxnSpPr>
            <p:spPr bwMode="auto">
              <a:xfrm>
                <a:off x="3405728" y="252608"/>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flipH="1">
                <a:off x="3620566" y="249239"/>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620724" y="356505"/>
                <a:ext cx="0" cy="261717"/>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69" name="稲妻 68"/>
          <p:cNvSpPr/>
          <p:nvPr/>
        </p:nvSpPr>
        <p:spPr>
          <a:xfrm>
            <a:off x="5242823" y="4059503"/>
            <a:ext cx="611732" cy="611732"/>
          </a:xfrm>
          <a:prstGeom prst="lightningBol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80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54755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サービス管理</a:t>
            </a:r>
          </a:p>
        </p:txBody>
      </p:sp>
      <p:sp>
        <p:nvSpPr>
          <p:cNvPr id="17" name="正方形/長方形 16"/>
          <p:cNvSpPr/>
          <p:nvPr/>
        </p:nvSpPr>
        <p:spPr>
          <a:xfrm>
            <a:off x="255516" y="1090481"/>
            <a:ext cx="8513955" cy="108651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テナントには自社サービスを載せることができ、他テナントへ卸すことができます。また、各サービスには複数のサービス特性を含めることができます。実際の申込書をサービスへ変換するイメージを下記に記載します。下記のように各サービス特性には様々な定義を設定することができます。サービスの定義は</a:t>
            </a:r>
            <a:r>
              <a:rPr lang="en-US" altLang="ja-JP" sz="1292" dirty="0">
                <a:latin typeface="Meiryo UI" panose="020B0604030504040204" pitchFamily="50" charset="-128"/>
                <a:ea typeface="Meiryo UI" panose="020B0604030504040204" pitchFamily="50" charset="-128"/>
              </a:rPr>
              <a:t>XML</a:t>
            </a:r>
            <a:r>
              <a:rPr lang="ja-JP" altLang="en-US" sz="1292" dirty="0">
                <a:latin typeface="Meiryo UI" panose="020B0604030504040204" pitchFamily="50" charset="-128"/>
                <a:ea typeface="Meiryo UI" panose="020B0604030504040204" pitchFamily="50" charset="-128"/>
              </a:rPr>
              <a:t>ファイルにて管理され、</a:t>
            </a:r>
            <a:r>
              <a:rPr lang="en-US" altLang="ja-JP" sz="1292" dirty="0">
                <a:latin typeface="Meiryo UI" panose="020B0604030504040204" pitchFamily="50" charset="-128"/>
                <a:ea typeface="Meiryo UI" panose="020B0604030504040204" pitchFamily="50" charset="-128"/>
              </a:rPr>
              <a:t>UI</a:t>
            </a:r>
            <a:r>
              <a:rPr lang="ja-JP" altLang="en-US" sz="1292" dirty="0">
                <a:latin typeface="Meiryo UI" panose="020B0604030504040204" pitchFamily="50" charset="-128"/>
                <a:ea typeface="Meiryo UI" panose="020B0604030504040204" pitchFamily="50" charset="-128"/>
              </a:rPr>
              <a:t>や</a:t>
            </a:r>
            <a:r>
              <a:rPr lang="en-US" altLang="ja-JP" sz="1292" dirty="0">
                <a:latin typeface="Meiryo UI" panose="020B0604030504040204" pitchFamily="50" charset="-128"/>
                <a:ea typeface="Meiryo UI" panose="020B0604030504040204" pitchFamily="50" charset="-128"/>
              </a:rPr>
              <a:t>API</a:t>
            </a:r>
            <a:r>
              <a:rPr lang="ja-JP" altLang="en-US" sz="1292" dirty="0">
                <a:latin typeface="Meiryo UI" panose="020B0604030504040204" pitchFamily="50" charset="-128"/>
                <a:ea typeface="Meiryo UI" panose="020B0604030504040204" pitchFamily="50" charset="-128"/>
              </a:rPr>
              <a:t>によりアップロードすることが可能です。しかし、</a:t>
            </a:r>
            <a:r>
              <a:rPr lang="en-US" altLang="ja-JP" sz="1292" dirty="0">
                <a:latin typeface="Meiryo UI" panose="020B0604030504040204" pitchFamily="50" charset="-128"/>
                <a:ea typeface="Meiryo UI" panose="020B0604030504040204" pitchFamily="50" charset="-128"/>
              </a:rPr>
              <a:t>XML</a:t>
            </a:r>
            <a:r>
              <a:rPr lang="ja-JP" altLang="en-US" sz="1292" dirty="0">
                <a:latin typeface="Meiryo UI" panose="020B0604030504040204" pitchFamily="50" charset="-128"/>
                <a:ea typeface="Meiryo UI" panose="020B0604030504040204" pitchFamily="50" charset="-128"/>
              </a:rPr>
              <a:t>ファイルを直接編集することは敷居が高いため、</a:t>
            </a:r>
            <a:r>
              <a:rPr lang="en-US" altLang="ja-JP" sz="1292" dirty="0">
                <a:latin typeface="Meiryo UI" panose="020B0604030504040204" pitchFamily="50" charset="-128"/>
                <a:ea typeface="Meiryo UI" panose="020B0604030504040204" pitchFamily="50" charset="-128"/>
              </a:rPr>
              <a:t>XML</a:t>
            </a:r>
            <a:r>
              <a:rPr lang="ja-JP" altLang="en-US" sz="1292" dirty="0">
                <a:latin typeface="Meiryo UI" panose="020B0604030504040204" pitchFamily="50" charset="-128"/>
                <a:ea typeface="Meiryo UI" panose="020B0604030504040204" pitchFamily="50" charset="-128"/>
              </a:rPr>
              <a:t>ファイルを出力するための設定補助シートを用意しています。この設定補助シートには各サービス特性の属性（入力属性、必須</a:t>
            </a:r>
            <a:r>
              <a:rPr lang="en-US" altLang="ja-JP" sz="1292" dirty="0">
                <a:latin typeface="Meiryo UI" panose="020B0604030504040204" pitchFamily="50" charset="-128"/>
                <a:ea typeface="Meiryo UI" panose="020B0604030504040204" pitchFamily="50" charset="-128"/>
              </a:rPr>
              <a:t>/</a:t>
            </a:r>
            <a:r>
              <a:rPr lang="ja-JP" altLang="en-US" sz="1292" dirty="0">
                <a:latin typeface="Meiryo UI" panose="020B0604030504040204" pitchFamily="50" charset="-128"/>
                <a:ea typeface="Meiryo UI" panose="020B0604030504040204" pitchFamily="50" charset="-128"/>
              </a:rPr>
              <a:t>任意、入力可能な桁数、申込後の変更可否等）を容易に設定可能としています。</a:t>
            </a:r>
            <a:endParaRPr lang="en-US" altLang="ja-JP" sz="1292" dirty="0">
              <a:latin typeface="Meiryo UI" panose="020B0604030504040204" pitchFamily="50" charset="-128"/>
              <a:ea typeface="Meiryo UI" panose="020B0604030504040204" pitchFamily="50" charset="-128"/>
            </a:endParaRPr>
          </a:p>
        </p:txBody>
      </p:sp>
      <p:sp>
        <p:nvSpPr>
          <p:cNvPr id="2" name="正方形/長方形 1"/>
          <p:cNvSpPr/>
          <p:nvPr/>
        </p:nvSpPr>
        <p:spPr bwMode="auto">
          <a:xfrm>
            <a:off x="343208" y="2400636"/>
            <a:ext cx="3220878" cy="202794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ja-JP" altLang="en-US" sz="1108" dirty="0">
              <a:latin typeface="Meiryo UI" panose="020B0604030504040204" pitchFamily="50" charset="-128"/>
              <a:ea typeface="Meiryo UI" panose="020B0604030504040204" pitchFamily="50" charset="-128"/>
            </a:endParaRPr>
          </a:p>
        </p:txBody>
      </p:sp>
      <p:sp>
        <p:nvSpPr>
          <p:cNvPr id="3" name="正方形/長方形 2"/>
          <p:cNvSpPr/>
          <p:nvPr/>
        </p:nvSpPr>
        <p:spPr>
          <a:xfrm>
            <a:off x="1229189" y="2481450"/>
            <a:ext cx="2103461" cy="348109"/>
          </a:xfrm>
          <a:prstGeom prst="rect">
            <a:avLst/>
          </a:prstGeom>
        </p:spPr>
        <p:txBody>
          <a:bodyPr wrap="none">
            <a:spAutoFit/>
          </a:bodyPr>
          <a:lstStyle/>
          <a:p>
            <a:r>
              <a:rPr lang="ja-JP" altLang="en-US" sz="1662" dirty="0">
                <a:latin typeface="Meiryo UI" panose="020B0604030504040204" pitchFamily="50" charset="-128"/>
                <a:ea typeface="Meiryo UI" panose="020B0604030504040204" pitchFamily="50" charset="-128"/>
              </a:rPr>
              <a:t>＜携帯電話申込書＞</a:t>
            </a:r>
            <a:endParaRPr lang="ja-JP" altLang="en-US" sz="1662" dirty="0"/>
          </a:p>
        </p:txBody>
      </p:sp>
      <p:graphicFrame>
        <p:nvGraphicFramePr>
          <p:cNvPr id="4" name="表 3"/>
          <p:cNvGraphicFramePr>
            <a:graphicFrameLocks noGrp="1"/>
          </p:cNvGraphicFramePr>
          <p:nvPr/>
        </p:nvGraphicFramePr>
        <p:xfrm>
          <a:off x="580337" y="2885639"/>
          <a:ext cx="2764514" cy="1312739"/>
        </p:xfrm>
        <a:graphic>
          <a:graphicData uri="http://schemas.openxmlformats.org/drawingml/2006/table">
            <a:tbl>
              <a:tblPr firstRow="1" bandRow="1">
                <a:tableStyleId>{5940675A-B579-460E-94D1-54222C63F5DA}</a:tableStyleId>
              </a:tblPr>
              <a:tblGrid>
                <a:gridCol w="1076389">
                  <a:extLst>
                    <a:ext uri="{9D8B030D-6E8A-4147-A177-3AD203B41FA5}">
                      <a16:colId xmlns:a16="http://schemas.microsoft.com/office/drawing/2014/main" val="20000"/>
                    </a:ext>
                  </a:extLst>
                </a:gridCol>
                <a:gridCol w="1688125">
                  <a:extLst>
                    <a:ext uri="{9D8B030D-6E8A-4147-A177-3AD203B41FA5}">
                      <a16:colId xmlns:a16="http://schemas.microsoft.com/office/drawing/2014/main" val="20001"/>
                    </a:ext>
                  </a:extLst>
                </a:gridCol>
              </a:tblGrid>
              <a:tr h="253218">
                <a:tc>
                  <a:txBody>
                    <a:bodyPr/>
                    <a:lstStyle/>
                    <a:p>
                      <a:r>
                        <a:rPr kumimoji="1" lang="ja-JP" altLang="en-US" sz="1100" dirty="0">
                          <a:latin typeface="Meiryo UI" panose="020B0604030504040204" pitchFamily="50" charset="-128"/>
                          <a:ea typeface="Meiryo UI" panose="020B0604030504040204" pitchFamily="50" charset="-128"/>
                        </a:rPr>
                        <a:t>携帯電話番号</a:t>
                      </a:r>
                    </a:p>
                  </a:txBody>
                  <a:tcPr marL="84406" marR="84406" marT="42203" marB="42203"/>
                </a:tc>
                <a:tc>
                  <a:txBody>
                    <a:bodyPr/>
                    <a:lstStyle/>
                    <a:p>
                      <a:r>
                        <a:rPr kumimoji="1" lang="en-US" altLang="ja-JP" sz="1100" dirty="0">
                          <a:latin typeface="Meiryo UI" panose="020B0604030504040204" pitchFamily="50" charset="-128"/>
                          <a:ea typeface="Meiryo UI" panose="020B0604030504040204" pitchFamily="50" charset="-128"/>
                        </a:rPr>
                        <a:t>09011112222</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0"/>
                  </a:ext>
                </a:extLst>
              </a:tr>
              <a:tr h="253218">
                <a:tc>
                  <a:txBody>
                    <a:bodyPr/>
                    <a:lstStyle/>
                    <a:p>
                      <a:r>
                        <a:rPr kumimoji="1" lang="ja-JP" altLang="en-US" sz="1100" dirty="0">
                          <a:latin typeface="Meiryo UI" panose="020B0604030504040204" pitchFamily="50" charset="-128"/>
                          <a:ea typeface="Meiryo UI" panose="020B0604030504040204" pitchFamily="50" charset="-128"/>
                        </a:rPr>
                        <a:t>メールアドレス</a:t>
                      </a:r>
                    </a:p>
                  </a:txBody>
                  <a:tcPr marL="84406" marR="84406" marT="42203" marB="42203"/>
                </a:tc>
                <a:tc>
                  <a:txBody>
                    <a:bodyPr/>
                    <a:lstStyle/>
                    <a:p>
                      <a:r>
                        <a:rPr kumimoji="1" lang="en-US" altLang="ja-JP" sz="1100" dirty="0">
                          <a:latin typeface="Meiryo UI" panose="020B0604030504040204" pitchFamily="50" charset="-128"/>
                          <a:ea typeface="Meiryo UI" panose="020B0604030504040204" pitchFamily="50" charset="-128"/>
                        </a:rPr>
                        <a:t>aaa@bbb.ccc</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r h="806303">
                <a:tc>
                  <a:txBody>
                    <a:bodyPr/>
                    <a:lstStyle/>
                    <a:p>
                      <a:r>
                        <a:rPr kumimoji="1" lang="ja-JP" altLang="en-US" sz="1100" dirty="0">
                          <a:latin typeface="Meiryo UI" panose="020B0604030504040204" pitchFamily="50" charset="-128"/>
                          <a:ea typeface="Meiryo UI" panose="020B0604030504040204" pitchFamily="50" charset="-128"/>
                        </a:rPr>
                        <a:t>プラン</a:t>
                      </a:r>
                    </a:p>
                  </a:txBody>
                  <a:tcPr marL="84406" marR="84406" marT="42203" marB="42203"/>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2"/>
                  </a:ext>
                </a:extLst>
              </a:tr>
            </a:tbl>
          </a:graphicData>
        </a:graphic>
      </p:graphicFrame>
      <p:sp>
        <p:nvSpPr>
          <p:cNvPr id="5" name="正方形/長方形 4"/>
          <p:cNvSpPr/>
          <p:nvPr/>
        </p:nvSpPr>
        <p:spPr>
          <a:xfrm>
            <a:off x="1650970" y="3410071"/>
            <a:ext cx="1080745" cy="859659"/>
          </a:xfrm>
          <a:prstGeom prst="rect">
            <a:avLst/>
          </a:prstGeom>
        </p:spPr>
        <p:txBody>
          <a:bodyPr wrap="none">
            <a:spAutoFit/>
          </a:bodyPr>
          <a:lstStyle/>
          <a:p>
            <a:pPr algn="l"/>
            <a:r>
              <a:rPr lang="ja-JP" altLang="en-US" sz="1662" dirty="0">
                <a:latin typeface="Meiryo UI" panose="020B0604030504040204" pitchFamily="50" charset="-128"/>
                <a:ea typeface="Meiryo UI" panose="020B0604030504040204" pitchFamily="50" charset="-128"/>
              </a:rPr>
              <a:t>□ プラン</a:t>
            </a:r>
            <a:r>
              <a:rPr lang="en-US" altLang="ja-JP" sz="1662" dirty="0">
                <a:latin typeface="Meiryo UI" panose="020B0604030504040204" pitchFamily="50" charset="-128"/>
                <a:ea typeface="Meiryo UI" panose="020B0604030504040204" pitchFamily="50" charset="-128"/>
              </a:rPr>
              <a:t>A</a:t>
            </a:r>
          </a:p>
          <a:p>
            <a:pPr algn="l"/>
            <a:r>
              <a:rPr lang="ja-JP" altLang="en-US" sz="1662" dirty="0">
                <a:latin typeface="Meiryo UI" panose="020B0604030504040204" pitchFamily="50" charset="-128"/>
                <a:ea typeface="Meiryo UI" panose="020B0604030504040204" pitchFamily="50" charset="-128"/>
              </a:rPr>
              <a:t>□ プラン</a:t>
            </a:r>
            <a:r>
              <a:rPr lang="en-US" altLang="ja-JP" sz="1662" dirty="0">
                <a:latin typeface="Meiryo UI" panose="020B0604030504040204" pitchFamily="50" charset="-128"/>
                <a:ea typeface="Meiryo UI" panose="020B0604030504040204" pitchFamily="50" charset="-128"/>
              </a:rPr>
              <a:t>B</a:t>
            </a:r>
          </a:p>
          <a:p>
            <a:pPr algn="l"/>
            <a:r>
              <a:rPr lang="ja-JP" altLang="en-US" sz="1662" dirty="0">
                <a:latin typeface="Meiryo UI" panose="020B0604030504040204" pitchFamily="50" charset="-128"/>
                <a:ea typeface="Meiryo UI" panose="020B0604030504040204" pitchFamily="50" charset="-128"/>
              </a:rPr>
              <a:t>□ プラン</a:t>
            </a:r>
            <a:r>
              <a:rPr lang="en-US" altLang="ja-JP" sz="1662" dirty="0">
                <a:latin typeface="Meiryo UI" panose="020B0604030504040204" pitchFamily="50" charset="-128"/>
                <a:ea typeface="Meiryo UI" panose="020B0604030504040204" pitchFamily="50" charset="-128"/>
              </a:rPr>
              <a:t>C</a:t>
            </a:r>
            <a:endParaRPr lang="ja-JP" altLang="en-US" sz="1662" dirty="0"/>
          </a:p>
        </p:txBody>
      </p:sp>
      <p:graphicFrame>
        <p:nvGraphicFramePr>
          <p:cNvPr id="9" name="表 8"/>
          <p:cNvGraphicFramePr>
            <a:graphicFrameLocks noGrp="1"/>
          </p:cNvGraphicFramePr>
          <p:nvPr/>
        </p:nvGraphicFramePr>
        <p:xfrm>
          <a:off x="4138738" y="2808907"/>
          <a:ext cx="4707465" cy="1328224"/>
        </p:xfrm>
        <a:graphic>
          <a:graphicData uri="http://schemas.openxmlformats.org/drawingml/2006/table">
            <a:tbl>
              <a:tblPr firstRow="1" bandRow="1">
                <a:tableStyleId>{5940675A-B579-460E-94D1-54222C63F5DA}</a:tableStyleId>
              </a:tblPr>
              <a:tblGrid>
                <a:gridCol w="1238687">
                  <a:extLst>
                    <a:ext uri="{9D8B030D-6E8A-4147-A177-3AD203B41FA5}">
                      <a16:colId xmlns:a16="http://schemas.microsoft.com/office/drawing/2014/main" val="20000"/>
                    </a:ext>
                  </a:extLst>
                </a:gridCol>
                <a:gridCol w="964642">
                  <a:extLst>
                    <a:ext uri="{9D8B030D-6E8A-4147-A177-3AD203B41FA5}">
                      <a16:colId xmlns:a16="http://schemas.microsoft.com/office/drawing/2014/main" val="20001"/>
                    </a:ext>
                  </a:extLst>
                </a:gridCol>
                <a:gridCol w="2504136">
                  <a:extLst>
                    <a:ext uri="{9D8B030D-6E8A-4147-A177-3AD203B41FA5}">
                      <a16:colId xmlns:a16="http://schemas.microsoft.com/office/drawing/2014/main" val="20002"/>
                    </a:ext>
                  </a:extLst>
                </a:gridCol>
              </a:tblGrid>
              <a:tr h="281354">
                <a:tc>
                  <a:txBody>
                    <a:bodyPr/>
                    <a:lstStyle/>
                    <a:p>
                      <a:pPr algn="ctr"/>
                      <a:r>
                        <a:rPr kumimoji="1" lang="ja-JP" altLang="en-US" sz="1300" b="1" dirty="0">
                          <a:latin typeface="Meiryo UI" panose="020B0604030504040204" pitchFamily="50" charset="-128"/>
                          <a:ea typeface="Meiryo UI" panose="020B0604030504040204" pitchFamily="50" charset="-128"/>
                        </a:rPr>
                        <a:t>サービス特性名</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入力属性</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その他制約</a:t>
                      </a:r>
                    </a:p>
                  </a:txBody>
                  <a:tcPr marL="84406" marR="84406" marT="42203" marB="42203">
                    <a:solidFill>
                      <a:schemeClr val="accent6">
                        <a:lumMod val="20000"/>
                        <a:lumOff val="80000"/>
                      </a:schemeClr>
                    </a:solidFill>
                  </a:tcPr>
                </a:tc>
                <a:extLst>
                  <a:ext uri="{0D108BD9-81ED-4DB2-BD59-A6C34878D82A}">
                    <a16:rowId xmlns:a16="http://schemas.microsoft.com/office/drawing/2014/main" val="10000"/>
                  </a:ext>
                </a:extLst>
              </a:tr>
              <a:tr h="281354">
                <a:tc>
                  <a:txBody>
                    <a:bodyPr/>
                    <a:lstStyle/>
                    <a:p>
                      <a:r>
                        <a:rPr kumimoji="1" lang="ja-JP" altLang="en-US" sz="1300" dirty="0">
                          <a:latin typeface="Meiryo UI" panose="020B0604030504040204" pitchFamily="50" charset="-128"/>
                          <a:ea typeface="Meiryo UI" panose="020B0604030504040204" pitchFamily="50" charset="-128"/>
                        </a:rPr>
                        <a:t>携帯電話番号</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数値型</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300" dirty="0">
                          <a:latin typeface="Meiryo UI" panose="020B0604030504040204" pitchFamily="50" charset="-128"/>
                          <a:ea typeface="Meiryo UI" panose="020B0604030504040204" pitchFamily="50" charset="-128"/>
                        </a:rPr>
                        <a:t>11</a:t>
                      </a:r>
                      <a:r>
                        <a:rPr kumimoji="1" lang="ja-JP" altLang="en-US" sz="1300" dirty="0">
                          <a:latin typeface="Meiryo UI" panose="020B0604030504040204" pitchFamily="50" charset="-128"/>
                          <a:ea typeface="Meiryo UI" panose="020B0604030504040204" pitchFamily="50" charset="-128"/>
                        </a:rPr>
                        <a:t>桁数固定</a:t>
                      </a:r>
                    </a:p>
                  </a:txBody>
                  <a:tcPr marL="84406" marR="84406" marT="42203" marB="42203"/>
                </a:tc>
                <a:extLst>
                  <a:ext uri="{0D108BD9-81ED-4DB2-BD59-A6C34878D82A}">
                    <a16:rowId xmlns:a16="http://schemas.microsoft.com/office/drawing/2014/main" val="10001"/>
                  </a:ext>
                </a:extLst>
              </a:tr>
              <a:tr h="281354">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メールアドレス</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文字列型</a:t>
                      </a:r>
                    </a:p>
                  </a:txBody>
                  <a:tcPr marL="84406" marR="84406" marT="42203" marB="42203"/>
                </a:tc>
                <a:tc>
                  <a:txBody>
                    <a:bodyPr/>
                    <a:lstStyle/>
                    <a:p>
                      <a:pPr marL="0" marR="0" lvl="0" indent="0" algn="l" defTabSz="912004" rtl="0" eaLnBrk="1" fontAlgn="auto" latinLnBrk="0" hangingPunct="1">
                        <a:lnSpc>
                          <a:spcPct val="100000"/>
                        </a:lnSpc>
                        <a:spcBef>
                          <a:spcPts val="0"/>
                        </a:spcBef>
                        <a:spcAft>
                          <a:spcPts val="0"/>
                        </a:spcAft>
                        <a:buClrTx/>
                        <a:buSzTx/>
                        <a:buFontTx/>
                        <a:buNone/>
                        <a:tabLst/>
                        <a:defRPr/>
                      </a:pPr>
                      <a:r>
                        <a:rPr kumimoji="1" lang="en-US" altLang="ja-JP" sz="1300" dirty="0">
                          <a:latin typeface="Meiryo UI" panose="020B0604030504040204" pitchFamily="50" charset="-128"/>
                          <a:ea typeface="Meiryo UI" panose="020B0604030504040204" pitchFamily="50" charset="-128"/>
                        </a:rPr>
                        <a:t>RFC</a:t>
                      </a:r>
                      <a:r>
                        <a:rPr kumimoji="1" lang="ja-JP" altLang="en-US" sz="1300" dirty="0">
                          <a:latin typeface="Meiryo UI" panose="020B0604030504040204" pitchFamily="50" charset="-128"/>
                          <a:ea typeface="Meiryo UI" panose="020B0604030504040204" pitchFamily="50" charset="-128"/>
                        </a:rPr>
                        <a:t>に沿った正規表現の入力可能</a:t>
                      </a:r>
                    </a:p>
                  </a:txBody>
                  <a:tcPr marL="84406" marR="84406" marT="42203" marB="42203"/>
                </a:tc>
                <a:extLst>
                  <a:ext uri="{0D108BD9-81ED-4DB2-BD59-A6C34878D82A}">
                    <a16:rowId xmlns:a16="http://schemas.microsoft.com/office/drawing/2014/main" val="10002"/>
                  </a:ext>
                </a:extLst>
              </a:tr>
              <a:tr h="478302">
                <a:tc>
                  <a:txBody>
                    <a:bodyPr/>
                    <a:lstStyle/>
                    <a:p>
                      <a:r>
                        <a:rPr kumimoji="1" lang="ja-JP" altLang="en-US" sz="1300" dirty="0">
                          <a:latin typeface="Meiryo UI" panose="020B0604030504040204" pitchFamily="50" charset="-128"/>
                          <a:ea typeface="Meiryo UI" panose="020B0604030504040204" pitchFamily="50" charset="-128"/>
                        </a:rPr>
                        <a:t>プラン</a:t>
                      </a: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選択型</a:t>
                      </a:r>
                    </a:p>
                  </a:txBody>
                  <a:tcPr marL="84406" marR="84406" marT="42203" marB="42203"/>
                </a:tc>
                <a:tc>
                  <a:txBody>
                    <a:bodyPr/>
                    <a:lstStyle/>
                    <a:p>
                      <a:r>
                        <a:rPr kumimoji="1" lang="ja-JP" altLang="en-US" sz="1300" dirty="0">
                          <a:latin typeface="Meiryo UI" panose="020B0604030504040204" pitchFamily="50" charset="-128"/>
                          <a:ea typeface="Meiryo UI" panose="020B0604030504040204" pitchFamily="50" charset="-128"/>
                        </a:rPr>
                        <a:t>プラン</a:t>
                      </a:r>
                      <a:r>
                        <a:rPr kumimoji="1" lang="en-US" altLang="ja-JP" sz="1300" dirty="0">
                          <a:latin typeface="Meiryo UI" panose="020B0604030504040204" pitchFamily="50" charset="-128"/>
                          <a:ea typeface="Meiryo UI" panose="020B0604030504040204" pitchFamily="50" charset="-128"/>
                        </a:rPr>
                        <a:t>A</a:t>
                      </a:r>
                      <a:r>
                        <a:rPr kumimoji="1" lang="ja-JP" altLang="en-US" sz="1300" dirty="0" err="1">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プラン</a:t>
                      </a:r>
                      <a:r>
                        <a:rPr kumimoji="1" lang="en-US" altLang="ja-JP" sz="1300" dirty="0">
                          <a:latin typeface="Meiryo UI" panose="020B0604030504040204" pitchFamily="50" charset="-128"/>
                          <a:ea typeface="Meiryo UI" panose="020B0604030504040204" pitchFamily="50" charset="-128"/>
                        </a:rPr>
                        <a:t>B</a:t>
                      </a:r>
                      <a:r>
                        <a:rPr kumimoji="1" lang="ja-JP" altLang="en-US" sz="1300" dirty="0" err="1">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プラン</a:t>
                      </a:r>
                      <a:r>
                        <a:rPr kumimoji="1" lang="en-US" altLang="ja-JP" sz="1300" dirty="0">
                          <a:latin typeface="Meiryo UI" panose="020B0604030504040204" pitchFamily="50" charset="-128"/>
                          <a:ea typeface="Meiryo UI" panose="020B0604030504040204" pitchFamily="50" charset="-128"/>
                        </a:rPr>
                        <a:t>C</a:t>
                      </a:r>
                      <a:r>
                        <a:rPr kumimoji="1" lang="ja-JP" altLang="en-US" sz="1300" dirty="0">
                          <a:latin typeface="Meiryo UI" panose="020B0604030504040204" pitchFamily="50" charset="-128"/>
                          <a:ea typeface="Meiryo UI" panose="020B0604030504040204" pitchFamily="50" charset="-128"/>
                        </a:rPr>
                        <a:t>から選択可能</a:t>
                      </a:r>
                    </a:p>
                  </a:txBody>
                  <a:tcPr marL="84406" marR="84406" marT="42203" marB="42203"/>
                </a:tc>
                <a:extLst>
                  <a:ext uri="{0D108BD9-81ED-4DB2-BD59-A6C34878D82A}">
                    <a16:rowId xmlns:a16="http://schemas.microsoft.com/office/drawing/2014/main" val="10003"/>
                  </a:ext>
                </a:extLst>
              </a:tr>
            </a:tbl>
          </a:graphicData>
        </a:graphic>
      </p:graphicFrame>
      <p:sp>
        <p:nvSpPr>
          <p:cNvPr id="7" name="正方形/長方形 6"/>
          <p:cNvSpPr/>
          <p:nvPr/>
        </p:nvSpPr>
        <p:spPr>
          <a:xfrm>
            <a:off x="4138739" y="2468435"/>
            <a:ext cx="1936749" cy="319639"/>
          </a:xfrm>
          <a:prstGeom prst="rect">
            <a:avLst/>
          </a:prstGeom>
        </p:spPr>
        <p:txBody>
          <a:bodyPr wrap="none">
            <a:spAutoFit/>
          </a:bodyPr>
          <a:lstStyle/>
          <a:p>
            <a:pPr algn="l"/>
            <a:r>
              <a:rPr lang="ja-JP" altLang="en-US" sz="1477" b="1" dirty="0">
                <a:latin typeface="Meiryo UI" panose="020B0604030504040204" pitchFamily="50" charset="-128"/>
                <a:ea typeface="Meiryo UI" panose="020B0604030504040204" pitchFamily="50" charset="-128"/>
              </a:rPr>
              <a:t>＜携帯電話サービス＞</a:t>
            </a:r>
          </a:p>
        </p:txBody>
      </p:sp>
      <p:sp>
        <p:nvSpPr>
          <p:cNvPr id="8" name="ホームベース 7"/>
          <p:cNvSpPr/>
          <p:nvPr/>
        </p:nvSpPr>
        <p:spPr bwMode="auto">
          <a:xfrm>
            <a:off x="3730927" y="2803674"/>
            <a:ext cx="295970" cy="1230277"/>
          </a:xfrm>
          <a:prstGeom prst="homePlat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ja-JP" altLang="en-US" sz="1108" dirty="0">
              <a:latin typeface="Meiryo UI" panose="020B0604030504040204" pitchFamily="50" charset="-128"/>
              <a:ea typeface="Meiryo UI" panose="020B0604030504040204" pitchFamily="50" charset="-128"/>
            </a:endParaRPr>
          </a:p>
        </p:txBody>
      </p:sp>
      <p:sp>
        <p:nvSpPr>
          <p:cNvPr id="12" name="正方形/長方形 11"/>
          <p:cNvSpPr/>
          <p:nvPr/>
        </p:nvSpPr>
        <p:spPr>
          <a:xfrm>
            <a:off x="255516" y="4517228"/>
            <a:ext cx="8513955" cy="49000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また、サービスには階層を作ることができ、サブサービスの管理が可能となります。各サービスは</a:t>
            </a:r>
            <a:r>
              <a:rPr lang="en-US" altLang="ja-JP" sz="1292" dirty="0">
                <a:latin typeface="Meiryo UI" panose="020B0604030504040204" pitchFamily="50" charset="-128"/>
                <a:ea typeface="Meiryo UI" panose="020B0604030504040204" pitchFamily="50" charset="-128"/>
              </a:rPr>
              <a:t>1</a:t>
            </a:r>
            <a:r>
              <a:rPr lang="ja-JP" altLang="en-US" sz="1292" dirty="0">
                <a:latin typeface="Meiryo UI" panose="020B0604030504040204" pitchFamily="50" charset="-128"/>
                <a:ea typeface="Meiryo UI" panose="020B0604030504040204" pitchFamily="50" charset="-128"/>
              </a:rPr>
              <a:t>つ</a:t>
            </a:r>
            <a:r>
              <a:rPr lang="en-US" altLang="ja-JP" sz="1292" dirty="0">
                <a:latin typeface="Meiryo UI" panose="020B0604030504040204" pitchFamily="50" charset="-128"/>
                <a:ea typeface="Meiryo UI" panose="020B0604030504040204" pitchFamily="50" charset="-128"/>
              </a:rPr>
              <a:t>1</a:t>
            </a:r>
            <a:r>
              <a:rPr lang="ja-JP" altLang="en-US" sz="1292" dirty="0">
                <a:latin typeface="Meiryo UI" panose="020B0604030504040204" pitchFamily="50" charset="-128"/>
                <a:ea typeface="Meiryo UI" panose="020B0604030504040204" pitchFamily="50" charset="-128"/>
              </a:rPr>
              <a:t>つ設定補助シートを用いて定義を設定します。</a:t>
            </a:r>
            <a:endParaRPr lang="en-US" altLang="ja-JP" sz="1292" dirty="0">
              <a:latin typeface="Meiryo UI" panose="020B0604030504040204" pitchFamily="50" charset="-128"/>
              <a:ea typeface="Meiryo UI" panose="020B0604030504040204" pitchFamily="50" charset="-128"/>
            </a:endParaRPr>
          </a:p>
        </p:txBody>
      </p:sp>
      <p:sp>
        <p:nvSpPr>
          <p:cNvPr id="13" name="正方形/長方形 12"/>
          <p:cNvSpPr/>
          <p:nvPr/>
        </p:nvSpPr>
        <p:spPr bwMode="auto">
          <a:xfrm>
            <a:off x="1413298" y="5086182"/>
            <a:ext cx="1264807" cy="2973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a:t>
            </a:r>
            <a:r>
              <a:rPr lang="en-US" altLang="ja-JP" sz="1292" dirty="0">
                <a:latin typeface="Meiryo UI" panose="020B0604030504040204" pitchFamily="50" charset="-128"/>
                <a:ea typeface="Meiryo UI" panose="020B0604030504040204" pitchFamily="50" charset="-128"/>
              </a:rPr>
              <a:t>A</a:t>
            </a:r>
          </a:p>
        </p:txBody>
      </p:sp>
      <p:sp>
        <p:nvSpPr>
          <p:cNvPr id="14" name="正方形/長方形 13"/>
          <p:cNvSpPr/>
          <p:nvPr/>
        </p:nvSpPr>
        <p:spPr bwMode="auto">
          <a:xfrm>
            <a:off x="596785" y="5687810"/>
            <a:ext cx="1264807" cy="2973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サブサービス</a:t>
            </a:r>
            <a:r>
              <a:rPr lang="en-US" altLang="ja-JP" sz="1292" dirty="0">
                <a:latin typeface="Meiryo UI" panose="020B0604030504040204" pitchFamily="50" charset="-128"/>
                <a:ea typeface="Meiryo UI" panose="020B0604030504040204" pitchFamily="50" charset="-128"/>
              </a:rPr>
              <a:t>B</a:t>
            </a:r>
          </a:p>
        </p:txBody>
      </p:sp>
      <p:sp>
        <p:nvSpPr>
          <p:cNvPr id="15" name="正方形/長方形 14"/>
          <p:cNvSpPr/>
          <p:nvPr/>
        </p:nvSpPr>
        <p:spPr bwMode="auto">
          <a:xfrm>
            <a:off x="2213334" y="5687810"/>
            <a:ext cx="1264807" cy="2973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サブサービス</a:t>
            </a:r>
            <a:r>
              <a:rPr lang="en-US" altLang="ja-JP" sz="1292" dirty="0">
                <a:latin typeface="Meiryo UI" panose="020B0604030504040204" pitchFamily="50" charset="-128"/>
                <a:ea typeface="Meiryo UI" panose="020B0604030504040204" pitchFamily="50" charset="-128"/>
              </a:rPr>
              <a:t>C</a:t>
            </a:r>
          </a:p>
        </p:txBody>
      </p:sp>
      <p:cxnSp>
        <p:nvCxnSpPr>
          <p:cNvPr id="16" name="カギ線コネクタ 15"/>
          <p:cNvCxnSpPr>
            <a:stCxn id="13" idx="2"/>
            <a:endCxn id="14" idx="0"/>
          </p:cNvCxnSpPr>
          <p:nvPr/>
        </p:nvCxnSpPr>
        <p:spPr bwMode="auto">
          <a:xfrm rot="5400000">
            <a:off x="1485285" y="5127392"/>
            <a:ext cx="304323" cy="816513"/>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19" name="カギ線コネクタ 18"/>
          <p:cNvCxnSpPr>
            <a:stCxn id="13" idx="2"/>
            <a:endCxn id="15" idx="0"/>
          </p:cNvCxnSpPr>
          <p:nvPr/>
        </p:nvCxnSpPr>
        <p:spPr bwMode="auto">
          <a:xfrm rot="16200000" flipH="1">
            <a:off x="2293559" y="5135631"/>
            <a:ext cx="304323" cy="800035"/>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22" name="正方形/長方形 21"/>
          <p:cNvSpPr/>
          <p:nvPr/>
        </p:nvSpPr>
        <p:spPr bwMode="auto">
          <a:xfrm>
            <a:off x="1402694" y="6364539"/>
            <a:ext cx="1264807" cy="2973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サブサービス</a:t>
            </a:r>
            <a:r>
              <a:rPr lang="en-US" altLang="ja-JP" sz="1292" dirty="0">
                <a:latin typeface="Meiryo UI" panose="020B0604030504040204" pitchFamily="50" charset="-128"/>
                <a:ea typeface="Meiryo UI" panose="020B0604030504040204" pitchFamily="50" charset="-128"/>
              </a:rPr>
              <a:t>D</a:t>
            </a:r>
          </a:p>
        </p:txBody>
      </p:sp>
      <p:sp>
        <p:nvSpPr>
          <p:cNvPr id="23" name="正方形/長方形 22"/>
          <p:cNvSpPr/>
          <p:nvPr/>
        </p:nvSpPr>
        <p:spPr bwMode="auto">
          <a:xfrm>
            <a:off x="3043716" y="6364538"/>
            <a:ext cx="1264807" cy="2973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サブサービス</a:t>
            </a:r>
            <a:r>
              <a:rPr lang="en-US" altLang="ja-JP" sz="1292" dirty="0">
                <a:latin typeface="Meiryo UI" panose="020B0604030504040204" pitchFamily="50" charset="-128"/>
                <a:ea typeface="Meiryo UI" panose="020B0604030504040204" pitchFamily="50" charset="-128"/>
              </a:rPr>
              <a:t>E</a:t>
            </a:r>
          </a:p>
        </p:txBody>
      </p:sp>
      <p:cxnSp>
        <p:nvCxnSpPr>
          <p:cNvPr id="24" name="カギ線コネクタ 23"/>
          <p:cNvCxnSpPr>
            <a:stCxn id="15" idx="2"/>
            <a:endCxn id="22" idx="0"/>
          </p:cNvCxnSpPr>
          <p:nvPr/>
        </p:nvCxnSpPr>
        <p:spPr bwMode="auto">
          <a:xfrm rot="5400000">
            <a:off x="2250706" y="5769508"/>
            <a:ext cx="379423" cy="810640"/>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27" name="カギ線コネクタ 26"/>
          <p:cNvCxnSpPr>
            <a:stCxn id="15" idx="2"/>
            <a:endCxn id="23" idx="0"/>
          </p:cNvCxnSpPr>
          <p:nvPr/>
        </p:nvCxnSpPr>
        <p:spPr bwMode="auto">
          <a:xfrm rot="16200000" flipH="1">
            <a:off x="3071218" y="5759635"/>
            <a:ext cx="379422" cy="830382"/>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912241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リソース管理</a:t>
            </a:r>
          </a:p>
        </p:txBody>
      </p:sp>
      <p:sp>
        <p:nvSpPr>
          <p:cNvPr id="17" name="正方形/長方形 16"/>
          <p:cNvSpPr/>
          <p:nvPr/>
        </p:nvSpPr>
        <p:spPr>
          <a:xfrm>
            <a:off x="255516" y="1090481"/>
            <a:ext cx="8513955" cy="1285352"/>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テナントには自社リソースを載せることができ、他テナントへ卸すことができます。リソース定義は特性や属性を設定することができます。具体的な値をリソース仕様ごとに定義することができます。リソースは</a:t>
            </a:r>
            <a:r>
              <a:rPr lang="en-US" altLang="ja-JP" sz="1292" dirty="0">
                <a:latin typeface="Meiryo UI" panose="020B0604030504040204" pitchFamily="50" charset="-128"/>
                <a:ea typeface="Meiryo UI" panose="020B0604030504040204" pitchFamily="50" charset="-128"/>
              </a:rPr>
              <a:t>1</a:t>
            </a:r>
            <a:r>
              <a:rPr lang="ja-JP" altLang="en-US" sz="1292" dirty="0">
                <a:latin typeface="Meiryo UI" panose="020B0604030504040204" pitchFamily="50" charset="-128"/>
                <a:ea typeface="Meiryo UI" panose="020B0604030504040204" pitchFamily="50" charset="-128"/>
              </a:rPr>
              <a:t>つ以上のグループを商品に追加することができます。各リソースには複数の通貨や料金分類の価格設定ができます。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リソース定義・リソースグループ・リソース価格の定義はファイルにて管理され、アップロードすることが可能です。各ファイルを直接編集することは敷居が高いため、設定補助シートを用意しています。</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サービスと異なり、商品にはサービス・リソースグループ（リソース）を組み込むこととなり、商品の構成は下記のようになります。</a:t>
            </a:r>
          </a:p>
        </p:txBody>
      </p:sp>
      <p:sp>
        <p:nvSpPr>
          <p:cNvPr id="39" name="角丸四角形 38"/>
          <p:cNvSpPr/>
          <p:nvPr/>
        </p:nvSpPr>
        <p:spPr bwMode="auto">
          <a:xfrm>
            <a:off x="1850455" y="2744918"/>
            <a:ext cx="3234461" cy="2124242"/>
          </a:xfrm>
          <a:prstGeom prst="roundRect">
            <a:avLst/>
          </a:prstGeom>
          <a:solidFill>
            <a:srgbClr val="A3D8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0" rIns="0" bIns="4680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商品</a:t>
            </a:r>
          </a:p>
        </p:txBody>
      </p:sp>
      <p:sp>
        <p:nvSpPr>
          <p:cNvPr id="40" name="角丸四角形吹き出し 39"/>
          <p:cNvSpPr/>
          <p:nvPr/>
        </p:nvSpPr>
        <p:spPr bwMode="auto">
          <a:xfrm>
            <a:off x="395536" y="2744917"/>
            <a:ext cx="1244591" cy="2124242"/>
          </a:xfrm>
          <a:prstGeom prst="wedgeRoundRectCallout">
            <a:avLst>
              <a:gd name="adj1" fmla="val 68178"/>
              <a:gd name="adj2" fmla="val -25242"/>
              <a:gd name="adj3" fmla="val 16667"/>
            </a:avLst>
          </a:prstGeom>
          <a:solidFill>
            <a:srgbClr val="D8F6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サービス</a:t>
            </a:r>
          </a:p>
        </p:txBody>
      </p:sp>
      <p:grpSp>
        <p:nvGrpSpPr>
          <p:cNvPr id="41" name="グループ化 40"/>
          <p:cNvGrpSpPr/>
          <p:nvPr/>
        </p:nvGrpSpPr>
        <p:grpSpPr>
          <a:xfrm>
            <a:off x="531073" y="2759474"/>
            <a:ext cx="262027" cy="257713"/>
            <a:chOff x="259939" y="63248"/>
            <a:chExt cx="448037" cy="448037"/>
          </a:xfrm>
        </p:grpSpPr>
        <p:grpSp>
          <p:nvGrpSpPr>
            <p:cNvPr id="42" name="グループ化 41"/>
            <p:cNvGrpSpPr/>
            <p:nvPr/>
          </p:nvGrpSpPr>
          <p:grpSpPr>
            <a:xfrm rot="2606092">
              <a:off x="259939" y="63248"/>
              <a:ext cx="448037" cy="448037"/>
              <a:chOff x="259939" y="63248"/>
              <a:chExt cx="448037" cy="448037"/>
            </a:xfrm>
          </p:grpSpPr>
          <p:sp>
            <p:nvSpPr>
              <p:cNvPr id="47" name="正方形/長方形 46"/>
              <p:cNvSpPr/>
              <p:nvPr/>
            </p:nvSpPr>
            <p:spPr bwMode="auto">
              <a:xfrm rot="5400000">
                <a:off x="259940" y="250349"/>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48" name="正方形/長方形 47"/>
              <p:cNvSpPr/>
              <p:nvPr/>
            </p:nvSpPr>
            <p:spPr bwMode="auto">
              <a:xfrm>
                <a:off x="259939" y="250348"/>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43" name="グループ化 42"/>
            <p:cNvGrpSpPr/>
            <p:nvPr/>
          </p:nvGrpSpPr>
          <p:grpSpPr>
            <a:xfrm>
              <a:off x="377362" y="183268"/>
              <a:ext cx="213190" cy="213190"/>
              <a:chOff x="377362" y="183268"/>
              <a:chExt cx="409303" cy="409303"/>
            </a:xfrm>
          </p:grpSpPr>
          <p:sp>
            <p:nvSpPr>
              <p:cNvPr id="44" name="楕円 271"/>
              <p:cNvSpPr/>
              <p:nvPr/>
            </p:nvSpPr>
            <p:spPr bwMode="auto">
              <a:xfrm>
                <a:off x="377362" y="183268"/>
                <a:ext cx="409303" cy="40930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46" name="楕円 272"/>
              <p:cNvSpPr/>
              <p:nvPr/>
            </p:nvSpPr>
            <p:spPr bwMode="auto">
              <a:xfrm>
                <a:off x="449675" y="255581"/>
                <a:ext cx="264674" cy="264674"/>
              </a:xfrm>
              <a:prstGeom prst="ellipse">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sp>
        <p:nvSpPr>
          <p:cNvPr id="49" name="角丸四角形吹き出し 48"/>
          <p:cNvSpPr/>
          <p:nvPr/>
        </p:nvSpPr>
        <p:spPr bwMode="auto">
          <a:xfrm>
            <a:off x="5360281" y="2744918"/>
            <a:ext cx="1252397" cy="2124242"/>
          </a:xfrm>
          <a:prstGeom prst="wedgeRoundRectCallout">
            <a:avLst>
              <a:gd name="adj1" fmla="val -69185"/>
              <a:gd name="adj2" fmla="val -24609"/>
              <a:gd name="adj3" fmla="val 16667"/>
            </a:avLst>
          </a:prstGeom>
          <a:solidFill>
            <a:srgbClr val="F8F692"/>
          </a:solidFill>
          <a:ln w="28575" cap="flat" cmpd="sng" algn="ctr">
            <a:solidFill>
              <a:srgbClr val="000000">
                <a:lumMod val="50000"/>
                <a:lumOff val="50000"/>
              </a:srgbClr>
            </a:solidFill>
            <a:prstDash val="solid"/>
            <a:round/>
            <a:headEnd type="none" w="med" len="med"/>
            <a:tailEnd type="none" w="med" len="med"/>
          </a:ln>
          <a:effectLst/>
        </p:spPr>
        <p:txBody>
          <a:bodyPr vert="horz" wrap="square" lIns="108000" tIns="36000" rIns="0" bIns="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リソースグループ</a:t>
            </a:r>
          </a:p>
        </p:txBody>
      </p:sp>
      <p:grpSp>
        <p:nvGrpSpPr>
          <p:cNvPr id="50" name="グループ化 49"/>
          <p:cNvGrpSpPr/>
          <p:nvPr/>
        </p:nvGrpSpPr>
        <p:grpSpPr>
          <a:xfrm flipH="1">
            <a:off x="5388110" y="2818324"/>
            <a:ext cx="205385" cy="200744"/>
            <a:chOff x="6148743" y="107655"/>
            <a:chExt cx="559394" cy="559391"/>
          </a:xfrm>
        </p:grpSpPr>
        <p:sp>
          <p:nvSpPr>
            <p:cNvPr id="51" name="角丸四角形 50"/>
            <p:cNvSpPr/>
            <p:nvPr/>
          </p:nvSpPr>
          <p:spPr bwMode="auto">
            <a:xfrm>
              <a:off x="6148743" y="107655"/>
              <a:ext cx="559394" cy="559391"/>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52" name="楕円 263"/>
            <p:cNvSpPr/>
            <p:nvPr/>
          </p:nvSpPr>
          <p:spPr bwMode="auto">
            <a:xfrm>
              <a:off x="6224221" y="439812"/>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53" name="楕円 264"/>
            <p:cNvSpPr/>
            <p:nvPr/>
          </p:nvSpPr>
          <p:spPr bwMode="auto">
            <a:xfrm>
              <a:off x="6483286" y="185518"/>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54" name="楕円 265"/>
            <p:cNvSpPr/>
            <p:nvPr/>
          </p:nvSpPr>
          <p:spPr bwMode="auto">
            <a:xfrm>
              <a:off x="6483286" y="439811"/>
              <a:ext cx="149372"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55" name="楕円 266"/>
            <p:cNvSpPr/>
            <p:nvPr/>
          </p:nvSpPr>
          <p:spPr bwMode="auto">
            <a:xfrm>
              <a:off x="6228992" y="185517"/>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56" name="角丸四角形吹き出し 55"/>
          <p:cNvSpPr/>
          <p:nvPr/>
        </p:nvSpPr>
        <p:spPr bwMode="auto">
          <a:xfrm>
            <a:off x="6841462" y="2744916"/>
            <a:ext cx="1834562" cy="2124242"/>
          </a:xfrm>
          <a:prstGeom prst="wedgeRoundRectCallout">
            <a:avLst>
              <a:gd name="adj1" fmla="val -62418"/>
              <a:gd name="adj2" fmla="val -24926"/>
              <a:gd name="adj3" fmla="val 16667"/>
            </a:avLst>
          </a:prstGeom>
          <a:solidFill>
            <a:srgbClr val="F6F2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リソース</a:t>
            </a:r>
          </a:p>
        </p:txBody>
      </p:sp>
      <p:grpSp>
        <p:nvGrpSpPr>
          <p:cNvPr id="57" name="グループ化 56"/>
          <p:cNvGrpSpPr/>
          <p:nvPr/>
        </p:nvGrpSpPr>
        <p:grpSpPr>
          <a:xfrm flipH="1">
            <a:off x="7278543" y="2810036"/>
            <a:ext cx="212275" cy="207004"/>
            <a:chOff x="8488900" y="113916"/>
            <a:chExt cx="559394" cy="559393"/>
          </a:xfrm>
        </p:grpSpPr>
        <p:sp>
          <p:nvSpPr>
            <p:cNvPr id="58" name="角丸四角形 57"/>
            <p:cNvSpPr/>
            <p:nvPr/>
          </p:nvSpPr>
          <p:spPr bwMode="auto">
            <a:xfrm>
              <a:off x="8488900" y="113916"/>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59" name="角丸四角形 58"/>
            <p:cNvSpPr/>
            <p:nvPr/>
          </p:nvSpPr>
          <p:spPr bwMode="auto">
            <a:xfrm>
              <a:off x="8609846" y="212489"/>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0" name="角丸四角形 59"/>
            <p:cNvSpPr/>
            <p:nvPr/>
          </p:nvSpPr>
          <p:spPr bwMode="auto">
            <a:xfrm>
              <a:off x="8609846" y="361862"/>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1" name="角丸四角形 60"/>
            <p:cNvSpPr/>
            <p:nvPr/>
          </p:nvSpPr>
          <p:spPr bwMode="auto">
            <a:xfrm>
              <a:off x="8609846" y="511235"/>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62" name="グループ化 61"/>
          <p:cNvGrpSpPr/>
          <p:nvPr/>
        </p:nvGrpSpPr>
        <p:grpSpPr>
          <a:xfrm>
            <a:off x="3340705" y="3126280"/>
            <a:ext cx="1691336" cy="345945"/>
            <a:chOff x="3593487" y="444604"/>
            <a:chExt cx="2138967" cy="440297"/>
          </a:xfrm>
        </p:grpSpPr>
        <p:sp>
          <p:nvSpPr>
            <p:cNvPr id="63" name="角丸四角形 62"/>
            <p:cNvSpPr/>
            <p:nvPr/>
          </p:nvSpPr>
          <p:spPr bwMode="auto">
            <a:xfrm>
              <a:off x="3593487" y="444604"/>
              <a:ext cx="2138967" cy="440297"/>
            </a:xfrm>
            <a:prstGeom prst="roundRect">
              <a:avLst/>
            </a:prstGeom>
            <a:solidFill>
              <a:srgbClr val="F8F69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リソースグループ</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64" name="グループ化 63"/>
            <p:cNvGrpSpPr/>
            <p:nvPr/>
          </p:nvGrpSpPr>
          <p:grpSpPr>
            <a:xfrm flipH="1">
              <a:off x="3676801" y="543205"/>
              <a:ext cx="259924" cy="259924"/>
              <a:chOff x="3676801" y="543205"/>
              <a:chExt cx="559394" cy="559393"/>
            </a:xfrm>
          </p:grpSpPr>
          <p:sp>
            <p:nvSpPr>
              <p:cNvPr id="65" name="角丸四角形 64"/>
              <p:cNvSpPr/>
              <p:nvPr/>
            </p:nvSpPr>
            <p:spPr bwMode="auto">
              <a:xfrm>
                <a:off x="3676801" y="543205"/>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6" name="楕円 250"/>
              <p:cNvSpPr/>
              <p:nvPr/>
            </p:nvSpPr>
            <p:spPr bwMode="auto">
              <a:xfrm>
                <a:off x="3752279" y="875362"/>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7" name="楕円 251"/>
              <p:cNvSpPr/>
              <p:nvPr/>
            </p:nvSpPr>
            <p:spPr bwMode="auto">
              <a:xfrm>
                <a:off x="4011344" y="621068"/>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8" name="楕円 252"/>
              <p:cNvSpPr/>
              <p:nvPr/>
            </p:nvSpPr>
            <p:spPr bwMode="auto">
              <a:xfrm>
                <a:off x="4011343" y="875362"/>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69" name="楕円 253"/>
              <p:cNvSpPr/>
              <p:nvPr/>
            </p:nvSpPr>
            <p:spPr bwMode="auto">
              <a:xfrm>
                <a:off x="3757050" y="621067"/>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70" name="グループ化 69"/>
          <p:cNvGrpSpPr/>
          <p:nvPr/>
        </p:nvGrpSpPr>
        <p:grpSpPr>
          <a:xfrm>
            <a:off x="3153822" y="2832379"/>
            <a:ext cx="194362" cy="209715"/>
            <a:chOff x="3365466" y="101966"/>
            <a:chExt cx="490090" cy="543981"/>
          </a:xfrm>
        </p:grpSpPr>
        <p:sp>
          <p:nvSpPr>
            <p:cNvPr id="71" name="六角形 70"/>
            <p:cNvSpPr/>
            <p:nvPr/>
          </p:nvSpPr>
          <p:spPr bwMode="auto">
            <a:xfrm rot="5400000">
              <a:off x="3338520" y="128912"/>
              <a:ext cx="543981" cy="490090"/>
            </a:xfrm>
            <a:prstGeom prst="hexagon">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72" name="グループ化 71"/>
            <p:cNvGrpSpPr/>
            <p:nvPr/>
          </p:nvGrpSpPr>
          <p:grpSpPr>
            <a:xfrm>
              <a:off x="3405728" y="249239"/>
              <a:ext cx="409567" cy="351964"/>
              <a:chOff x="3405728" y="249239"/>
              <a:chExt cx="429373" cy="368983"/>
            </a:xfrm>
          </p:grpSpPr>
          <p:cxnSp>
            <p:nvCxnSpPr>
              <p:cNvPr id="73" name="直線コネクタ 72"/>
              <p:cNvCxnSpPr/>
              <p:nvPr/>
            </p:nvCxnSpPr>
            <p:spPr bwMode="auto">
              <a:xfrm>
                <a:off x="3405728" y="252608"/>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コネクタ 73"/>
              <p:cNvCxnSpPr/>
              <p:nvPr/>
            </p:nvCxnSpPr>
            <p:spPr bwMode="auto">
              <a:xfrm flipH="1">
                <a:off x="3620566" y="249239"/>
                <a:ext cx="214535" cy="107266"/>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コネクタ 74"/>
              <p:cNvCxnSpPr/>
              <p:nvPr/>
            </p:nvCxnSpPr>
            <p:spPr bwMode="auto">
              <a:xfrm>
                <a:off x="3620724" y="356505"/>
                <a:ext cx="0" cy="261717"/>
              </a:xfrm>
              <a:prstGeom prst="line">
                <a:avLst/>
              </a:prstGeom>
              <a:solidFill>
                <a:srgbClr val="D2F0FA"/>
              </a:solidFill>
              <a:ln w="9525" cap="flat" cmpd="sng" algn="ctr">
                <a:solidFill>
                  <a:srgbClr val="000000">
                    <a:lumMod val="50000"/>
                    <a:lumOff val="50000"/>
                  </a:srgb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76" name="グループ化 75"/>
          <p:cNvGrpSpPr/>
          <p:nvPr/>
        </p:nvGrpSpPr>
        <p:grpSpPr>
          <a:xfrm>
            <a:off x="1989033" y="3120371"/>
            <a:ext cx="1063200" cy="351729"/>
            <a:chOff x="1944272" y="437716"/>
            <a:chExt cx="1344021" cy="447325"/>
          </a:xfrm>
        </p:grpSpPr>
        <p:sp>
          <p:nvSpPr>
            <p:cNvPr id="77" name="角丸四角形 76"/>
            <p:cNvSpPr/>
            <p:nvPr/>
          </p:nvSpPr>
          <p:spPr bwMode="auto">
            <a:xfrm>
              <a:off x="1944272" y="437716"/>
              <a:ext cx="1344021" cy="447325"/>
            </a:xfrm>
            <a:prstGeom prst="roundRect">
              <a:avLst/>
            </a:prstGeom>
            <a:solidFill>
              <a:srgbClr val="D8F6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dirty="0">
                  <a:latin typeface="Meiryo UI" panose="020B0604030504040204" pitchFamily="50" charset="-128"/>
                  <a:ea typeface="Meiryo UI" panose="020B0604030504040204" pitchFamily="50" charset="-128"/>
                </a:rPr>
                <a:t>サービス</a:t>
              </a:r>
              <a:endParaRPr kumimoji="1" lang="ja-JP" altLang="en-US"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p:txBody>
        </p:sp>
        <p:grpSp>
          <p:nvGrpSpPr>
            <p:cNvPr id="78" name="グループ化 77"/>
            <p:cNvGrpSpPr/>
            <p:nvPr/>
          </p:nvGrpSpPr>
          <p:grpSpPr>
            <a:xfrm>
              <a:off x="2034764" y="506464"/>
              <a:ext cx="333686" cy="333685"/>
              <a:chOff x="2034764" y="506464"/>
              <a:chExt cx="448037" cy="448037"/>
            </a:xfrm>
          </p:grpSpPr>
          <p:grpSp>
            <p:nvGrpSpPr>
              <p:cNvPr id="79" name="グループ化 78"/>
              <p:cNvGrpSpPr/>
              <p:nvPr/>
            </p:nvGrpSpPr>
            <p:grpSpPr>
              <a:xfrm rot="2606092">
                <a:off x="2034764" y="506464"/>
                <a:ext cx="448037" cy="448037"/>
                <a:chOff x="2034764" y="506464"/>
                <a:chExt cx="448037" cy="448037"/>
              </a:xfrm>
            </p:grpSpPr>
            <p:sp>
              <p:nvSpPr>
                <p:cNvPr id="83" name="正方形/長方形 82"/>
                <p:cNvSpPr/>
                <p:nvPr/>
              </p:nvSpPr>
              <p:spPr bwMode="auto">
                <a:xfrm rot="5400000">
                  <a:off x="2034765" y="693565"/>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84" name="正方形/長方形 83"/>
                <p:cNvSpPr/>
                <p:nvPr/>
              </p:nvSpPr>
              <p:spPr bwMode="auto">
                <a:xfrm>
                  <a:off x="2034764" y="693564"/>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80" name="グループ化 79"/>
              <p:cNvGrpSpPr/>
              <p:nvPr/>
            </p:nvGrpSpPr>
            <p:grpSpPr>
              <a:xfrm>
                <a:off x="2152187" y="626484"/>
                <a:ext cx="213190" cy="213190"/>
                <a:chOff x="2152187" y="626484"/>
                <a:chExt cx="409303" cy="409303"/>
              </a:xfrm>
            </p:grpSpPr>
            <p:sp>
              <p:nvSpPr>
                <p:cNvPr id="81" name="楕円 238"/>
                <p:cNvSpPr/>
                <p:nvPr/>
              </p:nvSpPr>
              <p:spPr bwMode="auto">
                <a:xfrm>
                  <a:off x="2152187" y="626484"/>
                  <a:ext cx="409303" cy="40930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82" name="楕円 239"/>
                <p:cNvSpPr/>
                <p:nvPr/>
              </p:nvSpPr>
              <p:spPr bwMode="auto">
                <a:xfrm>
                  <a:off x="2224500" y="698797"/>
                  <a:ext cx="264674" cy="264674"/>
                </a:xfrm>
                <a:prstGeom prst="ellipse">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grpSp>
        <p:nvGrpSpPr>
          <p:cNvPr id="85" name="グループ化 84"/>
          <p:cNvGrpSpPr/>
          <p:nvPr/>
        </p:nvGrpSpPr>
        <p:grpSpPr>
          <a:xfrm>
            <a:off x="1989033" y="3525916"/>
            <a:ext cx="1063200" cy="343558"/>
            <a:chOff x="1944272" y="910511"/>
            <a:chExt cx="1344021" cy="447325"/>
          </a:xfrm>
        </p:grpSpPr>
        <p:sp>
          <p:nvSpPr>
            <p:cNvPr id="86" name="角丸四角形 85"/>
            <p:cNvSpPr/>
            <p:nvPr/>
          </p:nvSpPr>
          <p:spPr bwMode="auto">
            <a:xfrm>
              <a:off x="1944272" y="910511"/>
              <a:ext cx="1344021" cy="447325"/>
            </a:xfrm>
            <a:prstGeom prst="roundRect">
              <a:avLst/>
            </a:prstGeom>
            <a:solidFill>
              <a:srgbClr val="D8F6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サービス</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87" name="グループ化 86"/>
            <p:cNvGrpSpPr/>
            <p:nvPr/>
          </p:nvGrpSpPr>
          <p:grpSpPr>
            <a:xfrm>
              <a:off x="2034764" y="979259"/>
              <a:ext cx="333686" cy="333685"/>
              <a:chOff x="2034764" y="979259"/>
              <a:chExt cx="448037" cy="448037"/>
            </a:xfrm>
          </p:grpSpPr>
          <p:grpSp>
            <p:nvGrpSpPr>
              <p:cNvPr id="88" name="グループ化 87"/>
              <p:cNvGrpSpPr/>
              <p:nvPr/>
            </p:nvGrpSpPr>
            <p:grpSpPr>
              <a:xfrm rot="2606092">
                <a:off x="2034764" y="979259"/>
                <a:ext cx="448037" cy="448037"/>
                <a:chOff x="2034764" y="979259"/>
                <a:chExt cx="448037" cy="448037"/>
              </a:xfrm>
            </p:grpSpPr>
            <p:sp>
              <p:nvSpPr>
                <p:cNvPr id="92" name="正方形/長方形 91"/>
                <p:cNvSpPr/>
                <p:nvPr/>
              </p:nvSpPr>
              <p:spPr bwMode="auto">
                <a:xfrm rot="5400000">
                  <a:off x="2034765" y="1166360"/>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93" name="正方形/長方形 92"/>
                <p:cNvSpPr/>
                <p:nvPr/>
              </p:nvSpPr>
              <p:spPr bwMode="auto">
                <a:xfrm>
                  <a:off x="2034764" y="1166359"/>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89" name="グループ化 88"/>
              <p:cNvGrpSpPr/>
              <p:nvPr/>
            </p:nvGrpSpPr>
            <p:grpSpPr>
              <a:xfrm>
                <a:off x="2152187" y="1099279"/>
                <a:ext cx="213190" cy="213190"/>
                <a:chOff x="2152187" y="1099279"/>
                <a:chExt cx="409303" cy="409303"/>
              </a:xfrm>
            </p:grpSpPr>
            <p:sp>
              <p:nvSpPr>
                <p:cNvPr id="90" name="楕円 230"/>
                <p:cNvSpPr/>
                <p:nvPr/>
              </p:nvSpPr>
              <p:spPr bwMode="auto">
                <a:xfrm>
                  <a:off x="2152187" y="1099279"/>
                  <a:ext cx="409303" cy="40930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91" name="楕円 231"/>
                <p:cNvSpPr/>
                <p:nvPr/>
              </p:nvSpPr>
              <p:spPr bwMode="auto">
                <a:xfrm>
                  <a:off x="2224500" y="1171592"/>
                  <a:ext cx="264674" cy="264674"/>
                </a:xfrm>
                <a:prstGeom prst="ellipse">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grpSp>
        <p:nvGrpSpPr>
          <p:cNvPr id="94" name="グループ化 93"/>
          <p:cNvGrpSpPr/>
          <p:nvPr/>
        </p:nvGrpSpPr>
        <p:grpSpPr>
          <a:xfrm>
            <a:off x="1989033" y="4393680"/>
            <a:ext cx="1063200" cy="343558"/>
            <a:chOff x="1944272" y="1922174"/>
            <a:chExt cx="1344021" cy="447325"/>
          </a:xfrm>
        </p:grpSpPr>
        <p:sp>
          <p:nvSpPr>
            <p:cNvPr id="95" name="角丸四角形 94"/>
            <p:cNvSpPr/>
            <p:nvPr/>
          </p:nvSpPr>
          <p:spPr bwMode="auto">
            <a:xfrm>
              <a:off x="1944272" y="1922174"/>
              <a:ext cx="1344021" cy="447325"/>
            </a:xfrm>
            <a:prstGeom prst="roundRect">
              <a:avLst/>
            </a:prstGeom>
            <a:solidFill>
              <a:srgbClr val="D8F6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サービス</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96" name="グループ化 95"/>
            <p:cNvGrpSpPr/>
            <p:nvPr/>
          </p:nvGrpSpPr>
          <p:grpSpPr>
            <a:xfrm>
              <a:off x="2034764" y="1990922"/>
              <a:ext cx="333686" cy="333685"/>
              <a:chOff x="2034764" y="1990922"/>
              <a:chExt cx="448037" cy="448037"/>
            </a:xfrm>
          </p:grpSpPr>
          <p:grpSp>
            <p:nvGrpSpPr>
              <p:cNvPr id="97" name="グループ化 96"/>
              <p:cNvGrpSpPr/>
              <p:nvPr/>
            </p:nvGrpSpPr>
            <p:grpSpPr>
              <a:xfrm rot="2606092">
                <a:off x="2034764" y="1990922"/>
                <a:ext cx="448037" cy="448037"/>
                <a:chOff x="2034764" y="1990922"/>
                <a:chExt cx="448037" cy="448037"/>
              </a:xfrm>
            </p:grpSpPr>
            <p:sp>
              <p:nvSpPr>
                <p:cNvPr id="101" name="正方形/長方形 100"/>
                <p:cNvSpPr/>
                <p:nvPr/>
              </p:nvSpPr>
              <p:spPr bwMode="auto">
                <a:xfrm rot="5400000">
                  <a:off x="2034765" y="2178023"/>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02" name="正方形/長方形 101"/>
                <p:cNvSpPr/>
                <p:nvPr/>
              </p:nvSpPr>
              <p:spPr bwMode="auto">
                <a:xfrm>
                  <a:off x="2034764" y="2178022"/>
                  <a:ext cx="448037" cy="73835"/>
                </a:xfrm>
                <a:prstGeom prst="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98" name="グループ化 97"/>
              <p:cNvGrpSpPr/>
              <p:nvPr/>
            </p:nvGrpSpPr>
            <p:grpSpPr>
              <a:xfrm>
                <a:off x="2152187" y="2110942"/>
                <a:ext cx="213190" cy="213190"/>
                <a:chOff x="2152187" y="2110942"/>
                <a:chExt cx="409303" cy="409303"/>
              </a:xfrm>
            </p:grpSpPr>
            <p:sp>
              <p:nvSpPr>
                <p:cNvPr id="99" name="楕円 222"/>
                <p:cNvSpPr/>
                <p:nvPr/>
              </p:nvSpPr>
              <p:spPr bwMode="auto">
                <a:xfrm>
                  <a:off x="2152187" y="2110942"/>
                  <a:ext cx="409303" cy="40930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00" name="楕円 223"/>
                <p:cNvSpPr/>
                <p:nvPr/>
              </p:nvSpPr>
              <p:spPr bwMode="auto">
                <a:xfrm>
                  <a:off x="2224500" y="2183255"/>
                  <a:ext cx="264674" cy="264674"/>
                </a:xfrm>
                <a:prstGeom prst="ellipse">
                  <a:avLst/>
                </a:prstGeom>
                <a:solidFill>
                  <a:srgbClr val="FFFFFF"/>
                </a:solidFill>
                <a:ln w="9525" cap="flat" cmpd="sng" algn="ctr">
                  <a:solidFill>
                    <a:srgbClr val="FFFFF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grpSp>
        <p:nvGrpSpPr>
          <p:cNvPr id="103" name="グループ化 102"/>
          <p:cNvGrpSpPr/>
          <p:nvPr/>
        </p:nvGrpSpPr>
        <p:grpSpPr>
          <a:xfrm>
            <a:off x="2483156" y="3938776"/>
            <a:ext cx="95738" cy="396512"/>
            <a:chOff x="2547167" y="1391841"/>
            <a:chExt cx="121920" cy="511684"/>
          </a:xfrm>
        </p:grpSpPr>
        <p:sp>
          <p:nvSpPr>
            <p:cNvPr id="104" name="楕円 215"/>
            <p:cNvSpPr/>
            <p:nvPr/>
          </p:nvSpPr>
          <p:spPr bwMode="auto">
            <a:xfrm>
              <a:off x="2547167" y="1391841"/>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05" name="楕円 216"/>
            <p:cNvSpPr/>
            <p:nvPr/>
          </p:nvSpPr>
          <p:spPr bwMode="auto">
            <a:xfrm>
              <a:off x="2547167" y="1586723"/>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06" name="楕円 217"/>
            <p:cNvSpPr/>
            <p:nvPr/>
          </p:nvSpPr>
          <p:spPr bwMode="auto">
            <a:xfrm>
              <a:off x="2547167" y="1781605"/>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107" name="グループ化 106"/>
          <p:cNvGrpSpPr/>
          <p:nvPr/>
        </p:nvGrpSpPr>
        <p:grpSpPr>
          <a:xfrm>
            <a:off x="3328236" y="3525916"/>
            <a:ext cx="1691336" cy="337776"/>
            <a:chOff x="3578274" y="910511"/>
            <a:chExt cx="2138967" cy="440297"/>
          </a:xfrm>
        </p:grpSpPr>
        <p:sp>
          <p:nvSpPr>
            <p:cNvPr id="108" name="角丸四角形 107"/>
            <p:cNvSpPr/>
            <p:nvPr/>
          </p:nvSpPr>
          <p:spPr bwMode="auto">
            <a:xfrm>
              <a:off x="3578274" y="910511"/>
              <a:ext cx="2138967" cy="440297"/>
            </a:xfrm>
            <a:prstGeom prst="roundRect">
              <a:avLst/>
            </a:prstGeom>
            <a:solidFill>
              <a:srgbClr val="F8F69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リソースグループ</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09" name="グループ化 108"/>
            <p:cNvGrpSpPr/>
            <p:nvPr/>
          </p:nvGrpSpPr>
          <p:grpSpPr>
            <a:xfrm flipH="1">
              <a:off x="3661588" y="1009112"/>
              <a:ext cx="259924" cy="259924"/>
              <a:chOff x="3661588" y="1009112"/>
              <a:chExt cx="559394" cy="559393"/>
            </a:xfrm>
          </p:grpSpPr>
          <p:sp>
            <p:nvSpPr>
              <p:cNvPr id="110" name="角丸四角形 109"/>
              <p:cNvSpPr/>
              <p:nvPr/>
            </p:nvSpPr>
            <p:spPr bwMode="auto">
              <a:xfrm>
                <a:off x="3661588" y="1009112"/>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11" name="楕円 211"/>
              <p:cNvSpPr/>
              <p:nvPr/>
            </p:nvSpPr>
            <p:spPr bwMode="auto">
              <a:xfrm>
                <a:off x="3737066" y="1341269"/>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12" name="楕円 212"/>
              <p:cNvSpPr/>
              <p:nvPr/>
            </p:nvSpPr>
            <p:spPr bwMode="auto">
              <a:xfrm>
                <a:off x="3996131" y="1086975"/>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13" name="楕円 213"/>
              <p:cNvSpPr/>
              <p:nvPr/>
            </p:nvSpPr>
            <p:spPr bwMode="auto">
              <a:xfrm>
                <a:off x="3996130" y="1341269"/>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14" name="楕円 214"/>
              <p:cNvSpPr/>
              <p:nvPr/>
            </p:nvSpPr>
            <p:spPr bwMode="auto">
              <a:xfrm>
                <a:off x="3741837" y="1086974"/>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115" name="グループ化 114"/>
          <p:cNvGrpSpPr/>
          <p:nvPr/>
        </p:nvGrpSpPr>
        <p:grpSpPr>
          <a:xfrm>
            <a:off x="3331638" y="4389513"/>
            <a:ext cx="1691336" cy="337776"/>
            <a:chOff x="3582424" y="1917316"/>
            <a:chExt cx="2138967" cy="440297"/>
          </a:xfrm>
        </p:grpSpPr>
        <p:sp>
          <p:nvSpPr>
            <p:cNvPr id="116" name="角丸四角形 115"/>
            <p:cNvSpPr/>
            <p:nvPr/>
          </p:nvSpPr>
          <p:spPr bwMode="auto">
            <a:xfrm>
              <a:off x="3582424" y="1917316"/>
              <a:ext cx="2138967" cy="440297"/>
            </a:xfrm>
            <a:prstGeom prst="roundRect">
              <a:avLst/>
            </a:prstGeom>
            <a:solidFill>
              <a:srgbClr val="F8F69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リソースグループ</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17" name="グループ化 116"/>
            <p:cNvGrpSpPr/>
            <p:nvPr/>
          </p:nvGrpSpPr>
          <p:grpSpPr>
            <a:xfrm flipH="1">
              <a:off x="3665738" y="2015917"/>
              <a:ext cx="259924" cy="259924"/>
              <a:chOff x="3665738" y="2015917"/>
              <a:chExt cx="559394" cy="559393"/>
            </a:xfrm>
          </p:grpSpPr>
          <p:sp>
            <p:nvSpPr>
              <p:cNvPr id="118" name="角丸四角形 117"/>
              <p:cNvSpPr/>
              <p:nvPr/>
            </p:nvSpPr>
            <p:spPr bwMode="auto">
              <a:xfrm>
                <a:off x="3665738" y="2015917"/>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19" name="楕円 204"/>
              <p:cNvSpPr/>
              <p:nvPr/>
            </p:nvSpPr>
            <p:spPr bwMode="auto">
              <a:xfrm>
                <a:off x="3741216" y="2348074"/>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0" name="楕円 205"/>
              <p:cNvSpPr/>
              <p:nvPr/>
            </p:nvSpPr>
            <p:spPr bwMode="auto">
              <a:xfrm>
                <a:off x="4000281" y="2093780"/>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1" name="楕円 206"/>
              <p:cNvSpPr/>
              <p:nvPr/>
            </p:nvSpPr>
            <p:spPr bwMode="auto">
              <a:xfrm>
                <a:off x="4000280" y="2348074"/>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2" name="楕円 207"/>
              <p:cNvSpPr/>
              <p:nvPr/>
            </p:nvSpPr>
            <p:spPr bwMode="auto">
              <a:xfrm>
                <a:off x="3745987" y="2093779"/>
                <a:ext cx="149373" cy="149373"/>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123" name="グループ化 122"/>
          <p:cNvGrpSpPr/>
          <p:nvPr/>
        </p:nvGrpSpPr>
        <p:grpSpPr>
          <a:xfrm>
            <a:off x="4145138" y="3938776"/>
            <a:ext cx="95738" cy="396512"/>
            <a:chOff x="4575000" y="1391841"/>
            <a:chExt cx="121920" cy="511684"/>
          </a:xfrm>
        </p:grpSpPr>
        <p:sp>
          <p:nvSpPr>
            <p:cNvPr id="124" name="楕円 198"/>
            <p:cNvSpPr/>
            <p:nvPr/>
          </p:nvSpPr>
          <p:spPr bwMode="auto">
            <a:xfrm>
              <a:off x="4575000" y="1391841"/>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5" name="楕円 199"/>
            <p:cNvSpPr/>
            <p:nvPr/>
          </p:nvSpPr>
          <p:spPr bwMode="auto">
            <a:xfrm>
              <a:off x="4575000" y="1586723"/>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6" name="楕円 200"/>
            <p:cNvSpPr/>
            <p:nvPr/>
          </p:nvSpPr>
          <p:spPr bwMode="auto">
            <a:xfrm>
              <a:off x="4575000" y="1781605"/>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127" name="角丸四角形 126"/>
          <p:cNvSpPr/>
          <p:nvPr/>
        </p:nvSpPr>
        <p:spPr bwMode="auto">
          <a:xfrm>
            <a:off x="5453127" y="3120371"/>
            <a:ext cx="1070646" cy="351729"/>
          </a:xfrm>
          <a:prstGeom prst="roundRect">
            <a:avLst/>
          </a:prstGeom>
          <a:solidFill>
            <a:srgbClr val="F6F2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28" name="グループ化 127"/>
          <p:cNvGrpSpPr/>
          <p:nvPr/>
        </p:nvGrpSpPr>
        <p:grpSpPr>
          <a:xfrm flipH="1">
            <a:off x="5524206" y="3174753"/>
            <a:ext cx="210469" cy="204198"/>
            <a:chOff x="6257641" y="501116"/>
            <a:chExt cx="559394" cy="559393"/>
          </a:xfrm>
        </p:grpSpPr>
        <p:sp>
          <p:nvSpPr>
            <p:cNvPr id="129" name="角丸四角形 128"/>
            <p:cNvSpPr/>
            <p:nvPr/>
          </p:nvSpPr>
          <p:spPr bwMode="auto">
            <a:xfrm>
              <a:off x="6257641" y="501116"/>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0" name="角丸四角形 129"/>
            <p:cNvSpPr/>
            <p:nvPr/>
          </p:nvSpPr>
          <p:spPr bwMode="auto">
            <a:xfrm>
              <a:off x="6378587" y="599689"/>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1" name="角丸四角形 130"/>
            <p:cNvSpPr/>
            <p:nvPr/>
          </p:nvSpPr>
          <p:spPr bwMode="auto">
            <a:xfrm>
              <a:off x="6378587" y="749062"/>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2" name="角丸四角形 131"/>
            <p:cNvSpPr/>
            <p:nvPr/>
          </p:nvSpPr>
          <p:spPr bwMode="auto">
            <a:xfrm>
              <a:off x="6378587" y="898435"/>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nvGrpSpPr>
          <p:cNvPr id="133" name="グループ化 132"/>
          <p:cNvGrpSpPr/>
          <p:nvPr/>
        </p:nvGrpSpPr>
        <p:grpSpPr>
          <a:xfrm>
            <a:off x="5455378" y="3522961"/>
            <a:ext cx="1070646" cy="343558"/>
            <a:chOff x="6173662" y="907066"/>
            <a:chExt cx="1353502" cy="447325"/>
          </a:xfrm>
        </p:grpSpPr>
        <p:sp>
          <p:nvSpPr>
            <p:cNvPr id="134" name="角丸四角形 133"/>
            <p:cNvSpPr/>
            <p:nvPr/>
          </p:nvSpPr>
          <p:spPr bwMode="auto">
            <a:xfrm>
              <a:off x="6173662" y="907066"/>
              <a:ext cx="1353502" cy="447325"/>
            </a:xfrm>
            <a:prstGeom prst="roundRect">
              <a:avLst/>
            </a:prstGeom>
            <a:solidFill>
              <a:srgbClr val="F6F2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35" name="グループ化 134"/>
            <p:cNvGrpSpPr/>
            <p:nvPr/>
          </p:nvGrpSpPr>
          <p:grpSpPr>
            <a:xfrm flipH="1">
              <a:off x="6262263" y="971756"/>
              <a:ext cx="268027" cy="268027"/>
              <a:chOff x="6262263" y="971756"/>
              <a:chExt cx="559394" cy="559393"/>
            </a:xfrm>
          </p:grpSpPr>
          <p:sp>
            <p:nvSpPr>
              <p:cNvPr id="136" name="角丸四角形 135"/>
              <p:cNvSpPr/>
              <p:nvPr/>
            </p:nvSpPr>
            <p:spPr bwMode="auto">
              <a:xfrm>
                <a:off x="6262263" y="971756"/>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7" name="角丸四角形 136"/>
              <p:cNvSpPr/>
              <p:nvPr/>
            </p:nvSpPr>
            <p:spPr bwMode="auto">
              <a:xfrm>
                <a:off x="6383209" y="1070329"/>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8" name="角丸四角形 137"/>
              <p:cNvSpPr/>
              <p:nvPr/>
            </p:nvSpPr>
            <p:spPr bwMode="auto">
              <a:xfrm>
                <a:off x="6383209" y="1219702"/>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39" name="角丸四角形 138"/>
              <p:cNvSpPr/>
              <p:nvPr/>
            </p:nvSpPr>
            <p:spPr bwMode="auto">
              <a:xfrm>
                <a:off x="6383209" y="1369075"/>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140" name="グループ化 139"/>
          <p:cNvGrpSpPr/>
          <p:nvPr/>
        </p:nvGrpSpPr>
        <p:grpSpPr>
          <a:xfrm>
            <a:off x="5453126" y="4402645"/>
            <a:ext cx="1070645" cy="311204"/>
            <a:chOff x="6170914" y="1932626"/>
            <a:chExt cx="1353502" cy="398075"/>
          </a:xfrm>
        </p:grpSpPr>
        <p:sp>
          <p:nvSpPr>
            <p:cNvPr id="141" name="角丸四角形 140"/>
            <p:cNvSpPr/>
            <p:nvPr/>
          </p:nvSpPr>
          <p:spPr bwMode="auto">
            <a:xfrm>
              <a:off x="6170914" y="1932626"/>
              <a:ext cx="1353502" cy="398075"/>
            </a:xfrm>
            <a:prstGeom prst="roundRect">
              <a:avLst/>
            </a:prstGeom>
            <a:solidFill>
              <a:srgbClr val="F6F2C2"/>
            </a:solidFill>
            <a:ln w="28575" cap="flat" cmpd="sng" algn="ctr">
              <a:solidFill>
                <a:srgbClr val="000000">
                  <a:lumMod val="50000"/>
                  <a:lumOff val="50000"/>
                </a:srgbClr>
              </a:solidFill>
              <a:prstDash val="solid"/>
              <a:round/>
              <a:headEnd type="none" w="med" len="med"/>
              <a:tailEnd type="none" w="med" len="med"/>
            </a:ln>
            <a:effectLst/>
          </p:spPr>
          <p:txBody>
            <a:bodyPr vert="horz" wrap="square" lIns="28800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リソース</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42" name="グループ化 141"/>
            <p:cNvGrpSpPr/>
            <p:nvPr/>
          </p:nvGrpSpPr>
          <p:grpSpPr>
            <a:xfrm flipH="1">
              <a:off x="6259515" y="1997316"/>
              <a:ext cx="268027" cy="268027"/>
              <a:chOff x="6259515" y="1997316"/>
              <a:chExt cx="559394" cy="559393"/>
            </a:xfrm>
          </p:grpSpPr>
          <p:sp>
            <p:nvSpPr>
              <p:cNvPr id="143" name="角丸四角形 142"/>
              <p:cNvSpPr/>
              <p:nvPr/>
            </p:nvSpPr>
            <p:spPr bwMode="auto">
              <a:xfrm>
                <a:off x="6259515" y="1997316"/>
                <a:ext cx="559394" cy="55939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4" name="角丸四角形 143"/>
              <p:cNvSpPr/>
              <p:nvPr/>
            </p:nvSpPr>
            <p:spPr bwMode="auto">
              <a:xfrm>
                <a:off x="6380461" y="2095889"/>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5" name="角丸四角形 144"/>
              <p:cNvSpPr/>
              <p:nvPr/>
            </p:nvSpPr>
            <p:spPr bwMode="auto">
              <a:xfrm>
                <a:off x="6380461" y="2245262"/>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6" name="角丸四角形 145"/>
              <p:cNvSpPr/>
              <p:nvPr/>
            </p:nvSpPr>
            <p:spPr bwMode="auto">
              <a:xfrm>
                <a:off x="6380461" y="2394635"/>
                <a:ext cx="317500" cy="63500"/>
              </a:xfrm>
              <a:prstGeom prst="roundRect">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grpSp>
      <p:grpSp>
        <p:nvGrpSpPr>
          <p:cNvPr id="147" name="グループ化 146"/>
          <p:cNvGrpSpPr/>
          <p:nvPr/>
        </p:nvGrpSpPr>
        <p:grpSpPr>
          <a:xfrm>
            <a:off x="5951052" y="3925546"/>
            <a:ext cx="95738" cy="396512"/>
            <a:chOff x="6778449" y="1376416"/>
            <a:chExt cx="121920" cy="511684"/>
          </a:xfrm>
        </p:grpSpPr>
        <p:sp>
          <p:nvSpPr>
            <p:cNvPr id="148" name="楕円 179"/>
            <p:cNvSpPr/>
            <p:nvPr/>
          </p:nvSpPr>
          <p:spPr bwMode="auto">
            <a:xfrm>
              <a:off x="6778449" y="1376416"/>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9" name="楕円 180"/>
            <p:cNvSpPr/>
            <p:nvPr/>
          </p:nvSpPr>
          <p:spPr bwMode="auto">
            <a:xfrm>
              <a:off x="6778449" y="1571298"/>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0" name="楕円 181"/>
            <p:cNvSpPr/>
            <p:nvPr/>
          </p:nvSpPr>
          <p:spPr bwMode="auto">
            <a:xfrm>
              <a:off x="6778449" y="1766180"/>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151" name="角丸四角形 150"/>
          <p:cNvSpPr/>
          <p:nvPr/>
        </p:nvSpPr>
        <p:spPr bwMode="auto">
          <a:xfrm>
            <a:off x="771134" y="3117756"/>
            <a:ext cx="505583" cy="33540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52" name="グループ化 151"/>
          <p:cNvGrpSpPr/>
          <p:nvPr/>
        </p:nvGrpSpPr>
        <p:grpSpPr>
          <a:xfrm>
            <a:off x="978501" y="3941103"/>
            <a:ext cx="95738" cy="396512"/>
            <a:chOff x="711293" y="1394553"/>
            <a:chExt cx="121920" cy="511684"/>
          </a:xfrm>
        </p:grpSpPr>
        <p:sp>
          <p:nvSpPr>
            <p:cNvPr id="153" name="楕円 176"/>
            <p:cNvSpPr/>
            <p:nvPr/>
          </p:nvSpPr>
          <p:spPr bwMode="auto">
            <a:xfrm>
              <a:off x="711293" y="1394553"/>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4" name="楕円 177"/>
            <p:cNvSpPr/>
            <p:nvPr/>
          </p:nvSpPr>
          <p:spPr bwMode="auto">
            <a:xfrm>
              <a:off x="711293" y="1589435"/>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5" name="楕円 178"/>
            <p:cNvSpPr/>
            <p:nvPr/>
          </p:nvSpPr>
          <p:spPr bwMode="auto">
            <a:xfrm>
              <a:off x="711293" y="1784317"/>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156" name="角丸四角形 155"/>
          <p:cNvSpPr/>
          <p:nvPr/>
        </p:nvSpPr>
        <p:spPr bwMode="auto">
          <a:xfrm>
            <a:off x="771134" y="3510315"/>
            <a:ext cx="505583" cy="33540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7" name="角丸四角形 156"/>
          <p:cNvSpPr/>
          <p:nvPr/>
        </p:nvSpPr>
        <p:spPr bwMode="auto">
          <a:xfrm>
            <a:off x="768367" y="4390000"/>
            <a:ext cx="505583" cy="32723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8" name="角丸四角形 157"/>
          <p:cNvSpPr/>
          <p:nvPr/>
        </p:nvSpPr>
        <p:spPr bwMode="auto">
          <a:xfrm>
            <a:off x="7221622" y="3130402"/>
            <a:ext cx="505584" cy="33540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59" name="グループ化 158"/>
          <p:cNvGrpSpPr/>
          <p:nvPr/>
        </p:nvGrpSpPr>
        <p:grpSpPr>
          <a:xfrm>
            <a:off x="7428989" y="3953753"/>
            <a:ext cx="99642" cy="388344"/>
            <a:chOff x="8581723" y="1409295"/>
            <a:chExt cx="121920" cy="511684"/>
          </a:xfrm>
        </p:grpSpPr>
        <p:sp>
          <p:nvSpPr>
            <p:cNvPr id="160" name="楕円 173"/>
            <p:cNvSpPr/>
            <p:nvPr/>
          </p:nvSpPr>
          <p:spPr bwMode="auto">
            <a:xfrm>
              <a:off x="8581723" y="1409295"/>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1" name="楕円 174"/>
            <p:cNvSpPr/>
            <p:nvPr/>
          </p:nvSpPr>
          <p:spPr bwMode="auto">
            <a:xfrm>
              <a:off x="8581723" y="1604177"/>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2" name="楕円 175"/>
            <p:cNvSpPr/>
            <p:nvPr/>
          </p:nvSpPr>
          <p:spPr bwMode="auto">
            <a:xfrm>
              <a:off x="8581723" y="1799059"/>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163" name="角丸四角形 162"/>
          <p:cNvSpPr/>
          <p:nvPr/>
        </p:nvSpPr>
        <p:spPr bwMode="auto">
          <a:xfrm>
            <a:off x="7221622" y="3522961"/>
            <a:ext cx="505584" cy="32723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4" name="角丸四角形 163"/>
          <p:cNvSpPr/>
          <p:nvPr/>
        </p:nvSpPr>
        <p:spPr bwMode="auto">
          <a:xfrm>
            <a:off x="7218855" y="4402645"/>
            <a:ext cx="505584" cy="327238"/>
          </a:xfrm>
          <a:prstGeom prst="roundRect">
            <a:avLst/>
          </a:prstGeom>
          <a:solidFill>
            <a:srgbClr val="EBCBE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特性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5" name="角丸四角形 164"/>
          <p:cNvSpPr/>
          <p:nvPr/>
        </p:nvSpPr>
        <p:spPr bwMode="auto">
          <a:xfrm>
            <a:off x="7923823" y="3136988"/>
            <a:ext cx="505583" cy="335408"/>
          </a:xfrm>
          <a:prstGeom prst="roundRect">
            <a:avLst/>
          </a:prstGeom>
          <a:solidFill>
            <a:srgbClr val="F5BF9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属性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nvGrpSpPr>
          <p:cNvPr id="166" name="グループ化 165"/>
          <p:cNvGrpSpPr/>
          <p:nvPr/>
        </p:nvGrpSpPr>
        <p:grpSpPr>
          <a:xfrm>
            <a:off x="8135093" y="3960340"/>
            <a:ext cx="95738" cy="388344"/>
            <a:chOff x="9443261" y="1416974"/>
            <a:chExt cx="121920" cy="511684"/>
          </a:xfrm>
        </p:grpSpPr>
        <p:sp>
          <p:nvSpPr>
            <p:cNvPr id="167" name="楕円 170"/>
            <p:cNvSpPr/>
            <p:nvPr/>
          </p:nvSpPr>
          <p:spPr bwMode="auto">
            <a:xfrm>
              <a:off x="9443261" y="1416974"/>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8" name="楕円 171"/>
            <p:cNvSpPr/>
            <p:nvPr/>
          </p:nvSpPr>
          <p:spPr bwMode="auto">
            <a:xfrm>
              <a:off x="9443261" y="1611856"/>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9" name="楕円 172"/>
            <p:cNvSpPr/>
            <p:nvPr/>
          </p:nvSpPr>
          <p:spPr bwMode="auto">
            <a:xfrm>
              <a:off x="9443261" y="1806738"/>
              <a:ext cx="121920" cy="121920"/>
            </a:xfrm>
            <a:prstGeom prst="ellipse">
              <a:avLst/>
            </a:prstGeom>
            <a:solidFill>
              <a:srgbClr val="000000">
                <a:lumMod val="50000"/>
                <a:lumOff val="50000"/>
              </a:srgbClr>
            </a:solidFill>
            <a:ln w="952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0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grpSp>
      <p:sp>
        <p:nvSpPr>
          <p:cNvPr id="170" name="角丸四角形 169"/>
          <p:cNvSpPr/>
          <p:nvPr/>
        </p:nvSpPr>
        <p:spPr bwMode="auto">
          <a:xfrm>
            <a:off x="7923823" y="3529547"/>
            <a:ext cx="505583" cy="327238"/>
          </a:xfrm>
          <a:prstGeom prst="roundRect">
            <a:avLst/>
          </a:prstGeom>
          <a:solidFill>
            <a:srgbClr val="F5BF9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a:latin typeface="Meiryo UI" panose="020B0604030504040204" pitchFamily="50" charset="-128"/>
                <a:ea typeface="Meiryo UI" panose="020B0604030504040204" pitchFamily="50" charset="-128"/>
              </a:rPr>
              <a:t>属性</a:t>
            </a:r>
            <a:endParaRPr kumimoji="1" lang="ja-JP" altLang="en-US"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71" name="角丸四角形 170"/>
          <p:cNvSpPr/>
          <p:nvPr/>
        </p:nvSpPr>
        <p:spPr bwMode="auto">
          <a:xfrm>
            <a:off x="7921056" y="4409232"/>
            <a:ext cx="505583" cy="327238"/>
          </a:xfrm>
          <a:prstGeom prst="roundRect">
            <a:avLst/>
          </a:prstGeom>
          <a:solidFill>
            <a:srgbClr val="F5BF9D"/>
          </a:solidFill>
          <a:ln w="28575" cap="flat" cmpd="sng" algn="ctr">
            <a:solidFill>
              <a:srgbClr val="000000">
                <a:lumMod val="50000"/>
                <a:lumOff val="50000"/>
              </a:srgbClr>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lang="ja-JP" altLang="en-US" sz="1000" b="1" dirty="0">
                <a:latin typeface="Meiryo UI" panose="020B0604030504040204" pitchFamily="50" charset="-128"/>
                <a:ea typeface="Meiryo UI" panose="020B0604030504040204" pitchFamily="50" charset="-128"/>
              </a:rPr>
              <a:t>属性</a:t>
            </a:r>
            <a:endParaRPr kumimoji="1" lang="ja-JP" altLang="en-US"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28033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normAutofit fontScale="90000"/>
          </a:bodyPr>
          <a:lstStyle/>
          <a:p>
            <a:pPr lvl="0">
              <a:defRPr/>
            </a:pPr>
            <a:r>
              <a:rPr lang="en-US" altLang="ja-JP" dirty="0">
                <a:solidFill>
                  <a:srgbClr val="000000"/>
                </a:solidFill>
              </a:rPr>
              <a:t>【</a:t>
            </a:r>
            <a:r>
              <a:rPr lang="ja-JP" altLang="en-US" dirty="0">
                <a:solidFill>
                  <a:srgbClr val="000000"/>
                </a:solidFill>
              </a:rPr>
              <a:t>参考</a:t>
            </a:r>
            <a:r>
              <a:rPr lang="en-US" altLang="ja-JP" dirty="0">
                <a:solidFill>
                  <a:srgbClr val="000000"/>
                </a:solidFill>
              </a:rPr>
              <a:t>】 </a:t>
            </a:r>
            <a:r>
              <a:rPr lang="ja-JP" altLang="en-US" dirty="0">
                <a:solidFill>
                  <a:srgbClr val="000000"/>
                </a:solidFill>
              </a:rPr>
              <a:t>商品管理に関する各種用語</a:t>
            </a:r>
          </a:p>
        </p:txBody>
      </p:sp>
      <p:graphicFrame>
        <p:nvGraphicFramePr>
          <p:cNvPr id="21" name="表 20"/>
          <p:cNvGraphicFramePr>
            <a:graphicFrameLocks noGrp="1"/>
          </p:cNvGraphicFramePr>
          <p:nvPr>
            <p:extLst>
              <p:ext uri="{D42A27DB-BD31-4B8C-83A1-F6EECF244321}">
                <p14:modId xmlns:p14="http://schemas.microsoft.com/office/powerpoint/2010/main" val="1978894115"/>
              </p:ext>
            </p:extLst>
          </p:nvPr>
        </p:nvGraphicFramePr>
        <p:xfrm>
          <a:off x="223338" y="1196752"/>
          <a:ext cx="8669141" cy="5401997"/>
        </p:xfrm>
        <a:graphic>
          <a:graphicData uri="http://schemas.openxmlformats.org/drawingml/2006/table">
            <a:tbl>
              <a:tblPr firstRow="1" bandRow="1">
                <a:tableStyleId>{5940675A-B579-460E-94D1-54222C63F5DA}</a:tableStyleId>
              </a:tblPr>
              <a:tblGrid>
                <a:gridCol w="1415786">
                  <a:extLst>
                    <a:ext uri="{9D8B030D-6E8A-4147-A177-3AD203B41FA5}">
                      <a16:colId xmlns:a16="http://schemas.microsoft.com/office/drawing/2014/main" val="20000"/>
                    </a:ext>
                  </a:extLst>
                </a:gridCol>
                <a:gridCol w="1855926">
                  <a:extLst>
                    <a:ext uri="{9D8B030D-6E8A-4147-A177-3AD203B41FA5}">
                      <a16:colId xmlns:a16="http://schemas.microsoft.com/office/drawing/2014/main" val="20001"/>
                    </a:ext>
                  </a:extLst>
                </a:gridCol>
                <a:gridCol w="5397429">
                  <a:extLst>
                    <a:ext uri="{9D8B030D-6E8A-4147-A177-3AD203B41FA5}">
                      <a16:colId xmlns:a16="http://schemas.microsoft.com/office/drawing/2014/main" val="20002"/>
                    </a:ext>
                  </a:extLst>
                </a:gridCol>
              </a:tblGrid>
              <a:tr h="281354">
                <a:tc gridSpan="2">
                  <a:txBody>
                    <a:bodyPr/>
                    <a:lstStyle/>
                    <a:p>
                      <a:pPr algn="ctr"/>
                      <a:r>
                        <a:rPr kumimoji="1" lang="ja-JP" altLang="en-US" sz="1200" b="1" dirty="0">
                          <a:latin typeface="Meiryo UI" panose="020B0604030504040204" pitchFamily="50" charset="-128"/>
                          <a:ea typeface="Meiryo UI" panose="020B0604030504040204" pitchFamily="50" charset="-128"/>
                        </a:rPr>
                        <a:t>用語</a:t>
                      </a:r>
                    </a:p>
                  </a:txBody>
                  <a:tcPr marL="33231" marR="33231" marT="42203" marB="42203">
                    <a:solidFill>
                      <a:schemeClr val="accent6">
                        <a:lumMod val="20000"/>
                        <a:lumOff val="80000"/>
                      </a:schemeClr>
                    </a:solidFill>
                  </a:tcPr>
                </a:tc>
                <a:tc hMerge="1">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36000" marR="36000">
                    <a:solidFill>
                      <a:schemeClr val="accent6">
                        <a:lumMod val="20000"/>
                        <a:lumOff val="80000"/>
                      </a:schemeClr>
                    </a:solidFill>
                  </a:tcPr>
                </a:tc>
                <a:tc rowSpan="2">
                  <a:txBody>
                    <a:bodyPr/>
                    <a:lstStyle/>
                    <a:p>
                      <a:pPr algn="ctr"/>
                      <a:r>
                        <a:rPr kumimoji="1" lang="ja-JP" altLang="en-US" sz="1200" b="1" dirty="0">
                          <a:latin typeface="Meiryo UI" panose="020B0604030504040204" pitchFamily="50" charset="-128"/>
                          <a:ea typeface="Meiryo UI" panose="020B0604030504040204" pitchFamily="50" charset="-128"/>
                        </a:rPr>
                        <a:t>用語の意味</a:t>
                      </a: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281354">
                <a:tc>
                  <a:txBody>
                    <a:bodyPr/>
                    <a:lstStyle/>
                    <a:p>
                      <a:pPr algn="ctr"/>
                      <a:r>
                        <a:rPr kumimoji="1" lang="ja-JP" altLang="en-US" sz="1200" b="1" dirty="0">
                          <a:latin typeface="Meiryo UI" panose="020B0604030504040204" pitchFamily="50" charset="-128"/>
                          <a:ea typeface="Meiryo UI" panose="020B0604030504040204" pitchFamily="50" charset="-128"/>
                        </a:rPr>
                        <a:t>日本語</a:t>
                      </a:r>
                    </a:p>
                  </a:txBody>
                  <a:tcPr marL="33231" marR="33231" marT="42203" marB="42203">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英語</a:t>
                      </a:r>
                    </a:p>
                  </a:txBody>
                  <a:tcPr marL="33231" marR="33231" marT="42203" marB="42203">
                    <a:solidFill>
                      <a:schemeClr val="accent6">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0001"/>
                  </a:ext>
                </a:extLst>
              </a:tr>
              <a:tr h="478302">
                <a:tc>
                  <a:txBody>
                    <a:bodyPr/>
                    <a:lstStyle/>
                    <a:p>
                      <a:pPr algn="ctr"/>
                      <a:r>
                        <a:rPr kumimoji="1" lang="ja-JP" altLang="en-US" sz="1200" dirty="0">
                          <a:latin typeface="Meiryo UI" panose="020B0604030504040204" pitchFamily="50" charset="-128"/>
                          <a:ea typeface="Meiryo UI" panose="020B0604030504040204" pitchFamily="50" charset="-128"/>
                        </a:rPr>
                        <a:t>基本商品</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(Base) offer</a:t>
                      </a:r>
                      <a:br>
                        <a:rPr kumimoji="1" lang="en-US" altLang="ja-JP" sz="1200" dirty="0">
                          <a:latin typeface="Meiryo UI" panose="020B0604030504040204" pitchFamily="50" charset="-128"/>
                          <a:ea typeface="Meiryo UI" panose="020B0604030504040204" pitchFamily="50" charset="-128"/>
                        </a:rPr>
                      </a:br>
                      <a:r>
                        <a:rPr kumimoji="1" lang="en-US" altLang="ja-JP" sz="1200" dirty="0">
                          <a:latin typeface="Meiryo UI" panose="020B0604030504040204" pitchFamily="50" charset="-128"/>
                          <a:ea typeface="Meiryo UI" panose="020B0604030504040204" pitchFamily="50" charset="-128"/>
                        </a:rPr>
                        <a:t>Product offering</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顧客に販売可能な商品</a:t>
                      </a:r>
                    </a:p>
                  </a:txBody>
                  <a:tcPr marL="33231" marR="33231" marT="42203" marB="42203"/>
                </a:tc>
                <a:extLst>
                  <a:ext uri="{0D108BD9-81ED-4DB2-BD59-A6C34878D82A}">
                    <a16:rowId xmlns:a16="http://schemas.microsoft.com/office/drawing/2014/main" val="10002"/>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契約商品</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Product</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顧客に販売した商品</a:t>
                      </a:r>
                    </a:p>
                  </a:txBody>
                  <a:tcPr marL="33231" marR="33231" marT="42203" marB="42203"/>
                </a:tc>
                <a:extLst>
                  <a:ext uri="{0D108BD9-81ED-4DB2-BD59-A6C34878D82A}">
                    <a16:rowId xmlns:a16="http://schemas.microsoft.com/office/drawing/2014/main" val="10003"/>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商品グループ</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Offer group</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バンドルで販売する場合に必ず選択する基本商品のグループ</a:t>
                      </a:r>
                    </a:p>
                  </a:txBody>
                  <a:tcPr marL="33231" marR="33231" marT="42203" marB="42203"/>
                </a:tc>
                <a:extLst>
                  <a:ext uri="{0D108BD9-81ED-4DB2-BD59-A6C34878D82A}">
                    <a16:rowId xmlns:a16="http://schemas.microsoft.com/office/drawing/2014/main" val="10004"/>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バンドル商品</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Bundle offer</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つ以上の基本商品、商品グループが複数バンドルされた商品</a:t>
                      </a:r>
                    </a:p>
                  </a:txBody>
                  <a:tcPr marL="33231" marR="33231" marT="42203" marB="42203"/>
                </a:tc>
                <a:extLst>
                  <a:ext uri="{0D108BD9-81ED-4DB2-BD59-A6C34878D82A}">
                    <a16:rowId xmlns:a16="http://schemas.microsoft.com/office/drawing/2014/main" val="10005"/>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チャネル</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Channel</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商品の販売チャネル（例：オンライン・小売・ディーラー・パートナー等）</a:t>
                      </a:r>
                    </a:p>
                  </a:txBody>
                  <a:tcPr marL="33231" marR="33231" marT="42203" marB="42203"/>
                </a:tc>
                <a:extLst>
                  <a:ext uri="{0D108BD9-81ED-4DB2-BD59-A6C34878D82A}">
                    <a16:rowId xmlns:a16="http://schemas.microsoft.com/office/drawing/2014/main" val="10006"/>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商品構成</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Offer component</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基本商品の料金や特性</a:t>
                      </a:r>
                    </a:p>
                  </a:txBody>
                  <a:tcPr marL="33231" marR="33231" marT="42203" marB="42203"/>
                </a:tc>
                <a:extLst>
                  <a:ext uri="{0D108BD9-81ED-4DB2-BD59-A6C34878D82A}">
                    <a16:rowId xmlns:a16="http://schemas.microsoft.com/office/drawing/2014/main" val="10007"/>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サービス</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Service</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顧客へ提供可能なサービス</a:t>
                      </a:r>
                    </a:p>
                  </a:txBody>
                  <a:tcPr marL="33231" marR="33231" marT="42203" marB="42203"/>
                </a:tc>
                <a:extLst>
                  <a:ext uri="{0D108BD9-81ED-4DB2-BD59-A6C34878D82A}">
                    <a16:rowId xmlns:a16="http://schemas.microsoft.com/office/drawing/2014/main" val="10008"/>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サービス特性</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Service feature</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商品内の具体的なサービス特性の定義</a:t>
                      </a:r>
                    </a:p>
                  </a:txBody>
                  <a:tcPr marL="33231" marR="33231" marT="42203" marB="42203"/>
                </a:tc>
                <a:extLst>
                  <a:ext uri="{0D108BD9-81ED-4DB2-BD59-A6C34878D82A}">
                    <a16:rowId xmlns:a16="http://schemas.microsoft.com/office/drawing/2014/main" val="10009"/>
                  </a:ext>
                </a:extLst>
              </a:tr>
              <a:tr h="478302">
                <a:tc>
                  <a:txBody>
                    <a:bodyPr/>
                    <a:lstStyle/>
                    <a:p>
                      <a:pPr algn="ctr"/>
                      <a:r>
                        <a:rPr kumimoji="1" lang="ja-JP" altLang="en-US" sz="1200" dirty="0">
                          <a:latin typeface="Meiryo UI" panose="020B0604030504040204" pitchFamily="50" charset="-128"/>
                          <a:ea typeface="Meiryo UI" panose="020B0604030504040204" pitchFamily="50" charset="-128"/>
                        </a:rPr>
                        <a:t>リソース</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Resource</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モデムや電話のような物品を指す。リソースとサービスはそれぞれ分離して販売することが可能</a:t>
                      </a:r>
                    </a:p>
                  </a:txBody>
                  <a:tcPr marL="33231" marR="33231" marT="42203" marB="42203"/>
                </a:tc>
                <a:extLst>
                  <a:ext uri="{0D108BD9-81ED-4DB2-BD59-A6C34878D82A}">
                    <a16:rowId xmlns:a16="http://schemas.microsoft.com/office/drawing/2014/main" val="10010"/>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商品構成グループ</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Offer</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component group</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定義されたグループからの選択を強制するための商品構成設定</a:t>
                      </a:r>
                    </a:p>
                  </a:txBody>
                  <a:tcPr marL="33231" marR="33231" marT="42203" marB="42203"/>
                </a:tc>
                <a:extLst>
                  <a:ext uri="{0D108BD9-81ED-4DB2-BD59-A6C34878D82A}">
                    <a16:rowId xmlns:a16="http://schemas.microsoft.com/office/drawing/2014/main" val="10011"/>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料金設定</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Charge</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商品への設定した各料金（月額料金や従量課金等）と請求に関する設定</a:t>
                      </a:r>
                    </a:p>
                  </a:txBody>
                  <a:tcPr marL="33231" marR="33231" marT="42203" marB="42203"/>
                </a:tc>
                <a:extLst>
                  <a:ext uri="{0D108BD9-81ED-4DB2-BD59-A6C34878D82A}">
                    <a16:rowId xmlns:a16="http://schemas.microsoft.com/office/drawing/2014/main" val="10012"/>
                  </a:ext>
                </a:extLst>
              </a:tr>
              <a:tr h="281354">
                <a:tc>
                  <a:txBody>
                    <a:bodyPr/>
                    <a:lstStyle/>
                    <a:p>
                      <a:pPr algn="ctr"/>
                      <a:r>
                        <a:rPr kumimoji="1" lang="ja-JP" altLang="en-US" sz="1200" dirty="0">
                          <a:latin typeface="Meiryo UI" panose="020B0604030504040204" pitchFamily="50" charset="-128"/>
                          <a:ea typeface="Meiryo UI" panose="020B0604030504040204" pitchFamily="50" charset="-128"/>
                        </a:rPr>
                        <a:t>タリフモデル</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Tariff model</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商品へ設定した各種料金を</a:t>
                      </a:r>
                      <a:r>
                        <a:rPr kumimoji="1" lang="en-US" altLang="ja-JP" sz="1200" dirty="0">
                          <a:latin typeface="Meiryo UI" panose="020B0604030504040204" pitchFamily="50" charset="-128"/>
                          <a:ea typeface="Meiryo UI" panose="020B0604030504040204" pitchFamily="50" charset="-128"/>
                        </a:rPr>
                        <a:t>1</a:t>
                      </a:r>
                      <a:r>
                        <a:rPr kumimoji="1" lang="ja-JP" altLang="en-US" sz="1200" dirty="0" err="1">
                          <a:latin typeface="Meiryo UI" panose="020B0604030504040204" pitchFamily="50" charset="-128"/>
                          <a:ea typeface="Meiryo UI" panose="020B0604030504040204" pitchFamily="50" charset="-128"/>
                        </a:rPr>
                        <a:t>つに</a:t>
                      </a:r>
                      <a:r>
                        <a:rPr kumimoji="1" lang="ja-JP" altLang="en-US" sz="1200" dirty="0">
                          <a:latin typeface="Meiryo UI" panose="020B0604030504040204" pitchFamily="50" charset="-128"/>
                          <a:ea typeface="Meiryo UI" panose="020B0604030504040204" pitchFamily="50" charset="-128"/>
                        </a:rPr>
                        <a:t>グループ化したもの</a:t>
                      </a:r>
                    </a:p>
                  </a:txBody>
                  <a:tcPr marL="33231" marR="33231" marT="42203" marB="42203"/>
                </a:tc>
                <a:extLst>
                  <a:ext uri="{0D108BD9-81ED-4DB2-BD59-A6C34878D82A}">
                    <a16:rowId xmlns:a16="http://schemas.microsoft.com/office/drawing/2014/main" val="10013"/>
                  </a:ext>
                </a:extLst>
              </a:tr>
              <a:tr h="1069145">
                <a:tc>
                  <a:txBody>
                    <a:bodyPr/>
                    <a:lstStyle/>
                    <a:p>
                      <a:pPr algn="ctr"/>
                      <a:r>
                        <a:rPr kumimoji="1" lang="ja-JP" altLang="en-US" sz="1200" dirty="0">
                          <a:latin typeface="Meiryo UI" panose="020B0604030504040204" pitchFamily="50" charset="-128"/>
                          <a:ea typeface="Meiryo UI" panose="020B0604030504040204" pitchFamily="50" charset="-128"/>
                        </a:rPr>
                        <a:t>ルール</a:t>
                      </a:r>
                    </a:p>
                  </a:txBody>
                  <a:tcPr marL="33231" marR="33231" marT="42203" marB="42203"/>
                </a:tc>
                <a:tc>
                  <a:txBody>
                    <a:bodyPr/>
                    <a:lstStyle/>
                    <a:p>
                      <a:pPr algn="ctr"/>
                      <a:r>
                        <a:rPr kumimoji="1" lang="en-US" altLang="ja-JP" sz="1200" dirty="0">
                          <a:latin typeface="Meiryo UI" panose="020B0604030504040204" pitchFamily="50" charset="-128"/>
                          <a:ea typeface="Meiryo UI" panose="020B0604030504040204" pitchFamily="50" charset="-128"/>
                        </a:rPr>
                        <a:t>Rule</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商品へのオーダや変更があったときの振る舞いの定義</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・アップグレード／ダウングレードのルール（商品の品目変更パスの定義）</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・顧客タイプの制限（顧客のタイプやリスクにより販売を制限する事が可能）</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　・最大注文数（顧客がオーダ可能な最大数）</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・商品の関連定義（</a:t>
                      </a:r>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プランを選択したら、</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と</a:t>
                      </a:r>
                      <a:r>
                        <a:rPr kumimoji="1" lang="en-US" altLang="ja-JP" sz="1200" dirty="0">
                          <a:latin typeface="Meiryo UI" panose="020B0604030504040204" pitchFamily="50" charset="-128"/>
                          <a:ea typeface="Meiryo UI" panose="020B0604030504040204" pitchFamily="50" charset="-128"/>
                        </a:rPr>
                        <a:t>C</a:t>
                      </a:r>
                      <a:r>
                        <a:rPr kumimoji="1" lang="ja-JP" altLang="en-US" sz="1200" dirty="0">
                          <a:latin typeface="Meiryo UI" panose="020B0604030504040204" pitchFamily="50" charset="-128"/>
                          <a:ea typeface="Meiryo UI" panose="020B0604030504040204" pitchFamily="50" charset="-128"/>
                        </a:rPr>
                        <a:t>を記入しなければいけない）</a:t>
                      </a:r>
                    </a:p>
                  </a:txBody>
                  <a:tcPr marL="33231" marR="33231" marT="42203" marB="42203"/>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372265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a:xfrm>
            <a:off x="107504" y="274638"/>
            <a:ext cx="8579296" cy="1143000"/>
          </a:xfrm>
        </p:spPr>
        <p:txBody>
          <a:bodyPr>
            <a:normAutofit fontScale="90000"/>
          </a:bodyPr>
          <a:lstStyle/>
          <a:p>
            <a:pPr lvl="0">
              <a:defRPr/>
            </a:pPr>
            <a:r>
              <a:rPr lang="en-US" altLang="ja-JP" dirty="0">
                <a:solidFill>
                  <a:srgbClr val="000000"/>
                </a:solidFill>
              </a:rPr>
              <a:t>【</a:t>
            </a:r>
            <a:r>
              <a:rPr lang="ja-JP" altLang="en-US" dirty="0">
                <a:solidFill>
                  <a:srgbClr val="000000"/>
                </a:solidFill>
              </a:rPr>
              <a:t>参考</a:t>
            </a:r>
            <a:r>
              <a:rPr lang="en-US" altLang="ja-JP" dirty="0">
                <a:solidFill>
                  <a:srgbClr val="000000"/>
                </a:solidFill>
              </a:rPr>
              <a:t>】 </a:t>
            </a:r>
            <a:r>
              <a:rPr lang="ja-JP" altLang="en-US" dirty="0">
                <a:solidFill>
                  <a:srgbClr val="000000"/>
                </a:solidFill>
              </a:rPr>
              <a:t>基本商品のデータモデルについて</a:t>
            </a:r>
          </a:p>
        </p:txBody>
      </p:sp>
      <p:sp>
        <p:nvSpPr>
          <p:cNvPr id="4" name="正方形/長方形 3"/>
          <p:cNvSpPr/>
          <p:nvPr/>
        </p:nvSpPr>
        <p:spPr bwMode="auto">
          <a:xfrm>
            <a:off x="3138166" y="4676656"/>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商品特性</a:t>
            </a:r>
          </a:p>
        </p:txBody>
      </p:sp>
      <p:sp>
        <p:nvSpPr>
          <p:cNvPr id="5" name="正方形/長方形 4"/>
          <p:cNvSpPr/>
          <p:nvPr/>
        </p:nvSpPr>
        <p:spPr bwMode="auto">
          <a:xfrm>
            <a:off x="3138166" y="6045911"/>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リソース</a:t>
            </a:r>
          </a:p>
        </p:txBody>
      </p:sp>
      <p:sp>
        <p:nvSpPr>
          <p:cNvPr id="6" name="正方形/長方形 5"/>
          <p:cNvSpPr/>
          <p:nvPr/>
        </p:nvSpPr>
        <p:spPr bwMode="auto">
          <a:xfrm>
            <a:off x="3138166" y="5373398"/>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サービス特性</a:t>
            </a:r>
          </a:p>
        </p:txBody>
      </p:sp>
      <p:sp>
        <p:nvSpPr>
          <p:cNvPr id="7" name="正方形/長方形 6"/>
          <p:cNvSpPr/>
          <p:nvPr/>
        </p:nvSpPr>
        <p:spPr bwMode="auto">
          <a:xfrm>
            <a:off x="3179820" y="3419855"/>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8" name="カギ線コネクタ 7"/>
          <p:cNvCxnSpPr>
            <a:stCxn id="18" idx="3"/>
            <a:endCxn id="20" idx="1"/>
          </p:cNvCxnSpPr>
          <p:nvPr/>
        </p:nvCxnSpPr>
        <p:spPr bwMode="auto">
          <a:xfrm>
            <a:off x="2595813" y="2038079"/>
            <a:ext cx="542352" cy="0"/>
          </a:xfrm>
          <a:prstGeom prst="straightConnector1">
            <a:avLst/>
          </a:prstGeom>
          <a:solidFill>
            <a:srgbClr val="FFFF00"/>
          </a:solidFill>
          <a:ln w="9525" cap="flat" cmpd="sng" algn="ctr">
            <a:solidFill>
              <a:schemeClr val="tx1"/>
            </a:solidFill>
            <a:prstDash val="solid"/>
            <a:round/>
            <a:headEnd type="none" w="med" len="med"/>
            <a:tailEnd type="none" w="med" len="med"/>
          </a:ln>
          <a:effectLst/>
        </p:spPr>
      </p:cxnSp>
      <p:cxnSp>
        <p:nvCxnSpPr>
          <p:cNvPr id="9" name="カギ線コネクタ 8"/>
          <p:cNvCxnSpPr>
            <a:stCxn id="18" idx="3"/>
            <a:endCxn id="6" idx="1"/>
          </p:cNvCxnSpPr>
          <p:nvPr/>
        </p:nvCxnSpPr>
        <p:spPr bwMode="auto">
          <a:xfrm>
            <a:off x="2595813" y="2038080"/>
            <a:ext cx="542352" cy="3611039"/>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10" name="カギ線コネクタ 9"/>
          <p:cNvCxnSpPr>
            <a:stCxn id="18" idx="3"/>
            <a:endCxn id="5" idx="1"/>
          </p:cNvCxnSpPr>
          <p:nvPr/>
        </p:nvCxnSpPr>
        <p:spPr bwMode="auto">
          <a:xfrm>
            <a:off x="2595813" y="2038080"/>
            <a:ext cx="542352" cy="4283552"/>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11" name="正方形/長方形 10"/>
          <p:cNvSpPr/>
          <p:nvPr/>
        </p:nvSpPr>
        <p:spPr bwMode="auto">
          <a:xfrm>
            <a:off x="6520552" y="3511632"/>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割引</a:t>
            </a:r>
          </a:p>
        </p:txBody>
      </p:sp>
      <p:cxnSp>
        <p:nvCxnSpPr>
          <p:cNvPr id="13" name="カギ線コネクタ 12"/>
          <p:cNvCxnSpPr>
            <a:stCxn id="23" idx="3"/>
            <a:endCxn id="11" idx="1"/>
          </p:cNvCxnSpPr>
          <p:nvPr/>
        </p:nvCxnSpPr>
        <p:spPr bwMode="auto">
          <a:xfrm flipV="1">
            <a:off x="5812354" y="3787352"/>
            <a:ext cx="708198" cy="386306"/>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16" name="正方形/長方形 15"/>
          <p:cNvSpPr/>
          <p:nvPr/>
        </p:nvSpPr>
        <p:spPr bwMode="auto">
          <a:xfrm>
            <a:off x="369164" y="2062599"/>
            <a:ext cx="151518"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17" name="カギ線コネクタ 16"/>
          <p:cNvCxnSpPr>
            <a:stCxn id="18" idx="3"/>
            <a:endCxn id="4" idx="1"/>
          </p:cNvCxnSpPr>
          <p:nvPr/>
        </p:nvCxnSpPr>
        <p:spPr bwMode="auto">
          <a:xfrm>
            <a:off x="2595813" y="2038080"/>
            <a:ext cx="542352" cy="2914297"/>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18" name="正方形/長方形 17"/>
          <p:cNvSpPr/>
          <p:nvPr/>
        </p:nvSpPr>
        <p:spPr bwMode="auto">
          <a:xfrm>
            <a:off x="357887" y="1773854"/>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sp>
        <p:nvSpPr>
          <p:cNvPr id="20" name="正方形/長方形 19"/>
          <p:cNvSpPr/>
          <p:nvPr/>
        </p:nvSpPr>
        <p:spPr bwMode="auto">
          <a:xfrm>
            <a:off x="3138165" y="1773854"/>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チャネル</a:t>
            </a:r>
            <a:endParaRPr lang="en-US" altLang="ja-JP" sz="1292" dirty="0">
              <a:latin typeface="Meiryo UI" panose="020B0604030504040204" pitchFamily="50" charset="-128"/>
              <a:ea typeface="Meiryo UI" panose="020B0604030504040204" pitchFamily="50" charset="-128"/>
            </a:endParaRPr>
          </a:p>
        </p:txBody>
      </p:sp>
      <p:sp>
        <p:nvSpPr>
          <p:cNvPr id="21" name="正方形/長方形 20"/>
          <p:cNvSpPr/>
          <p:nvPr/>
        </p:nvSpPr>
        <p:spPr bwMode="auto">
          <a:xfrm>
            <a:off x="3138165" y="2452719"/>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ルール</a:t>
            </a:r>
            <a:endParaRPr lang="en-US" altLang="ja-JP" sz="1292" dirty="0">
              <a:latin typeface="Meiryo UI" panose="020B0604030504040204" pitchFamily="50" charset="-128"/>
              <a:ea typeface="Meiryo UI" panose="020B0604030504040204" pitchFamily="50" charset="-128"/>
            </a:endParaRPr>
          </a:p>
        </p:txBody>
      </p:sp>
      <p:sp>
        <p:nvSpPr>
          <p:cNvPr id="22" name="正方形/長方形 21"/>
          <p:cNvSpPr/>
          <p:nvPr/>
        </p:nvSpPr>
        <p:spPr bwMode="auto">
          <a:xfrm>
            <a:off x="3138165" y="3130182"/>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タリフモデル</a:t>
            </a:r>
            <a:endParaRPr lang="en-US" altLang="ja-JP" sz="1292" dirty="0">
              <a:latin typeface="Meiryo UI" panose="020B0604030504040204" pitchFamily="50" charset="-128"/>
              <a:ea typeface="Meiryo UI" panose="020B0604030504040204" pitchFamily="50" charset="-128"/>
            </a:endParaRPr>
          </a:p>
        </p:txBody>
      </p:sp>
      <p:cxnSp>
        <p:nvCxnSpPr>
          <p:cNvPr id="31" name="カギ線コネクタ 30"/>
          <p:cNvCxnSpPr>
            <a:stCxn id="18" idx="3"/>
            <a:endCxn id="21" idx="1"/>
          </p:cNvCxnSpPr>
          <p:nvPr/>
        </p:nvCxnSpPr>
        <p:spPr bwMode="auto">
          <a:xfrm>
            <a:off x="2595813" y="2038080"/>
            <a:ext cx="542352" cy="678865"/>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34" name="カギ線コネクタ 33"/>
          <p:cNvCxnSpPr>
            <a:stCxn id="18" idx="3"/>
            <a:endCxn id="22" idx="1"/>
          </p:cNvCxnSpPr>
          <p:nvPr/>
        </p:nvCxnSpPr>
        <p:spPr bwMode="auto">
          <a:xfrm>
            <a:off x="2595813" y="2038079"/>
            <a:ext cx="542352" cy="135632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37" name="カギ線コネクタ 36"/>
          <p:cNvCxnSpPr>
            <a:stCxn id="7" idx="2"/>
            <a:endCxn id="23" idx="1"/>
          </p:cNvCxnSpPr>
          <p:nvPr/>
        </p:nvCxnSpPr>
        <p:spPr bwMode="auto">
          <a:xfrm rot="16200000" flipH="1">
            <a:off x="3249699" y="3752079"/>
            <a:ext cx="514098" cy="32906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2" name="正方形/長方形 41"/>
          <p:cNvSpPr/>
          <p:nvPr/>
        </p:nvSpPr>
        <p:spPr bwMode="auto">
          <a:xfrm>
            <a:off x="6514792" y="4262506"/>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無料利用</a:t>
            </a:r>
          </a:p>
        </p:txBody>
      </p:sp>
      <p:cxnSp>
        <p:nvCxnSpPr>
          <p:cNvPr id="43" name="カギ線コネクタ 42"/>
          <p:cNvCxnSpPr>
            <a:stCxn id="23" idx="3"/>
            <a:endCxn id="42" idx="1"/>
          </p:cNvCxnSpPr>
          <p:nvPr/>
        </p:nvCxnSpPr>
        <p:spPr bwMode="auto">
          <a:xfrm>
            <a:off x="5812354" y="4173659"/>
            <a:ext cx="702438" cy="36456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46" name="正方形/長方形 45"/>
          <p:cNvSpPr/>
          <p:nvPr/>
        </p:nvSpPr>
        <p:spPr bwMode="auto">
          <a:xfrm>
            <a:off x="6514792" y="2742995"/>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初期費用</a:t>
            </a:r>
          </a:p>
        </p:txBody>
      </p:sp>
      <p:cxnSp>
        <p:nvCxnSpPr>
          <p:cNvPr id="47" name="カギ線コネクタ 46"/>
          <p:cNvCxnSpPr>
            <a:stCxn id="23" idx="3"/>
            <a:endCxn id="46" idx="1"/>
          </p:cNvCxnSpPr>
          <p:nvPr/>
        </p:nvCxnSpPr>
        <p:spPr bwMode="auto">
          <a:xfrm flipV="1">
            <a:off x="5812354" y="3018715"/>
            <a:ext cx="702438" cy="1154943"/>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50" name="正方形/長方形 49"/>
          <p:cNvSpPr/>
          <p:nvPr/>
        </p:nvSpPr>
        <p:spPr bwMode="auto">
          <a:xfrm>
            <a:off x="6514791" y="5008496"/>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利用制限</a:t>
            </a:r>
          </a:p>
        </p:txBody>
      </p:sp>
      <p:cxnSp>
        <p:nvCxnSpPr>
          <p:cNvPr id="51" name="カギ線コネクタ 50"/>
          <p:cNvCxnSpPr>
            <a:stCxn id="23" idx="3"/>
            <a:endCxn id="50" idx="1"/>
          </p:cNvCxnSpPr>
          <p:nvPr/>
        </p:nvCxnSpPr>
        <p:spPr bwMode="auto">
          <a:xfrm>
            <a:off x="5812354" y="4173659"/>
            <a:ext cx="702437" cy="111055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54" name="正方形/長方形 53"/>
          <p:cNvSpPr/>
          <p:nvPr/>
        </p:nvSpPr>
        <p:spPr>
          <a:xfrm rot="5400000">
            <a:off x="7244289" y="5669967"/>
            <a:ext cx="502061" cy="348109"/>
          </a:xfrm>
          <a:prstGeom prst="rect">
            <a:avLst/>
          </a:prstGeom>
        </p:spPr>
        <p:txBody>
          <a:bodyPr wrap="none">
            <a:spAutoFit/>
          </a:bodyPr>
          <a:lstStyle/>
          <a:p>
            <a:r>
              <a:rPr lang="ja-JP" altLang="en-US" sz="1662" dirty="0">
                <a:latin typeface="Meiryo UI" panose="020B0604030504040204" pitchFamily="50" charset="-128"/>
                <a:ea typeface="Meiryo UI" panose="020B0604030504040204" pitchFamily="50" charset="-128"/>
              </a:rPr>
              <a:t>・・・</a:t>
            </a:r>
            <a:endParaRPr lang="ja-JP" altLang="en-US" sz="1662" dirty="0"/>
          </a:p>
        </p:txBody>
      </p:sp>
      <p:sp>
        <p:nvSpPr>
          <p:cNvPr id="55" name="正方形/長方形 54"/>
          <p:cNvSpPr/>
          <p:nvPr/>
        </p:nvSpPr>
        <p:spPr bwMode="auto">
          <a:xfrm>
            <a:off x="5481802" y="4198178"/>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56" name="カギ線コネクタ 55"/>
          <p:cNvCxnSpPr>
            <a:stCxn id="55" idx="2"/>
            <a:endCxn id="4" idx="3"/>
          </p:cNvCxnSpPr>
          <p:nvPr/>
        </p:nvCxnSpPr>
        <p:spPr bwMode="auto">
          <a:xfrm rot="5400000">
            <a:off x="5096888" y="4405064"/>
            <a:ext cx="514493"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23" name="正方形/長方形 22"/>
          <p:cNvSpPr/>
          <p:nvPr/>
        </p:nvSpPr>
        <p:spPr bwMode="auto">
          <a:xfrm>
            <a:off x="3671277" y="3909433"/>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料金設定</a:t>
            </a:r>
            <a:endParaRPr lang="en-US" altLang="ja-JP" sz="1292" dirty="0">
              <a:latin typeface="Meiryo UI" panose="020B0604030504040204" pitchFamily="50" charset="-128"/>
              <a:ea typeface="Meiryo UI" panose="020B0604030504040204" pitchFamily="50" charset="-128"/>
            </a:endParaRPr>
          </a:p>
        </p:txBody>
      </p:sp>
      <p:cxnSp>
        <p:nvCxnSpPr>
          <p:cNvPr id="59" name="カギ線コネクタ 58"/>
          <p:cNvCxnSpPr>
            <a:stCxn id="55" idx="2"/>
            <a:endCxn id="6" idx="3"/>
          </p:cNvCxnSpPr>
          <p:nvPr/>
        </p:nvCxnSpPr>
        <p:spPr bwMode="auto">
          <a:xfrm rot="5400000">
            <a:off x="4748517" y="4753435"/>
            <a:ext cx="1211235"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62" name="カギ線コネクタ 61"/>
          <p:cNvCxnSpPr>
            <a:stCxn id="55" idx="2"/>
            <a:endCxn id="5" idx="3"/>
          </p:cNvCxnSpPr>
          <p:nvPr/>
        </p:nvCxnSpPr>
        <p:spPr bwMode="auto">
          <a:xfrm rot="5400000">
            <a:off x="4412260" y="5089692"/>
            <a:ext cx="1883748"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65" name="正方形/長方形 64"/>
          <p:cNvSpPr/>
          <p:nvPr/>
        </p:nvSpPr>
        <p:spPr>
          <a:xfrm>
            <a:off x="255516" y="1386234"/>
            <a:ext cx="3562194" cy="291170"/>
          </a:xfrm>
          <a:prstGeom prst="rect">
            <a:avLst/>
          </a:prstGeom>
        </p:spPr>
        <p:txBody>
          <a:bodyPr wrap="none">
            <a:spAutoFit/>
          </a:bodyPr>
          <a:lstStyle/>
          <a:p>
            <a:pPr algn="l"/>
            <a:r>
              <a:rPr lang="ja-JP" altLang="en-US" sz="1292" dirty="0">
                <a:latin typeface="Meiryo UI" panose="020B0604030504040204" pitchFamily="50" charset="-128"/>
                <a:ea typeface="Meiryo UI" panose="020B0604030504040204" pitchFamily="50" charset="-128"/>
              </a:rPr>
              <a:t>基本商品の定義は以下となり、各種設定ができます</a:t>
            </a:r>
            <a:endParaRPr lang="en-US" altLang="ja-JP" sz="129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622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a:xfrm>
            <a:off x="457200" y="274638"/>
            <a:ext cx="8229600" cy="716015"/>
          </a:xfrm>
        </p:spPr>
        <p:txBody>
          <a:bodyPr>
            <a:normAutofit fontScale="90000"/>
          </a:bodyPr>
          <a:lstStyle/>
          <a:p>
            <a:pPr lvl="0">
              <a:defRPr/>
            </a:pPr>
            <a:r>
              <a:rPr lang="ja-JP" altLang="en-US" dirty="0">
                <a:solidFill>
                  <a:srgbClr val="000000"/>
                </a:solidFill>
              </a:rPr>
              <a:t>マルチテナント／テナントグループ</a:t>
            </a:r>
          </a:p>
        </p:txBody>
      </p:sp>
      <p:sp>
        <p:nvSpPr>
          <p:cNvPr id="20" name="正方形/長方形 19"/>
          <p:cNvSpPr/>
          <p:nvPr/>
        </p:nvSpPr>
        <p:spPr>
          <a:xfrm>
            <a:off x="255516" y="1238100"/>
            <a:ext cx="7730001" cy="887679"/>
          </a:xfrm>
          <a:prstGeom prst="rect">
            <a:avLst/>
          </a:prstGeom>
        </p:spPr>
        <p:txBody>
          <a:bodyPr wrap="none">
            <a:spAutoFit/>
          </a:bodyPr>
          <a:lstStyle/>
          <a:p>
            <a:pPr algn="l"/>
            <a:r>
              <a:rPr lang="ja-JP" altLang="en-US" sz="1292" dirty="0">
                <a:latin typeface="Meiryo UI" panose="020B0604030504040204" pitchFamily="50" charset="-128"/>
                <a:ea typeface="Meiryo UI" panose="020B0604030504040204" pitchFamily="50" charset="-128"/>
              </a:rPr>
              <a:t>クラウド型フルフィルメントサービスではマルチテナントをサポートしています。</a:t>
            </a:r>
            <a:endParaRPr lang="en-US" altLang="ja-JP" sz="1292" dirty="0">
              <a:latin typeface="Meiryo UI" panose="020B0604030504040204" pitchFamily="50" charset="-128"/>
              <a:ea typeface="Meiryo UI" panose="020B0604030504040204" pitchFamily="50" charset="-128"/>
            </a:endParaRPr>
          </a:p>
          <a:p>
            <a:pPr algn="l"/>
            <a:r>
              <a:rPr lang="en-US" altLang="ja-JP" sz="1292" dirty="0">
                <a:latin typeface="Meiryo UI" panose="020B0604030504040204" pitchFamily="50" charset="-128"/>
                <a:ea typeface="Meiryo UI" panose="020B0604030504040204" pitchFamily="50" charset="-128"/>
              </a:rPr>
              <a:t>1</a:t>
            </a:r>
            <a:r>
              <a:rPr lang="ja-JP" altLang="en-US" sz="1292" dirty="0" err="1">
                <a:latin typeface="Meiryo UI" panose="020B0604030504040204" pitchFamily="50" charset="-128"/>
                <a:ea typeface="Meiryo UI" panose="020B0604030504040204" pitchFamily="50" charset="-128"/>
              </a:rPr>
              <a:t>つの</a:t>
            </a:r>
            <a:r>
              <a:rPr lang="ja-JP" altLang="en-US" sz="1292" dirty="0">
                <a:latin typeface="Meiryo UI" panose="020B0604030504040204" pitchFamily="50" charset="-128"/>
                <a:ea typeface="Meiryo UI" panose="020B0604030504040204" pitchFamily="50" charset="-128"/>
              </a:rPr>
              <a:t>プラットフォーム上にテナントレベルで独立した情報を持ち、他のテナントからは見ることができません。</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ただし、明示的に他テナントへの表示設定をすることが可能であり、これらにより容易に自社商品を卸すことができます。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以下に利用シーンを記載します。</a:t>
            </a:r>
            <a:endParaRPr lang="en-US" altLang="ja-JP" sz="1292" dirty="0">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nvGraphicFramePr>
        <p:xfrm>
          <a:off x="255516" y="2255835"/>
          <a:ext cx="8504910" cy="3840120"/>
        </p:xfrm>
        <a:graphic>
          <a:graphicData uri="http://schemas.openxmlformats.org/drawingml/2006/table">
            <a:tbl>
              <a:tblPr firstRow="1" bandRow="1">
                <a:tableStyleId>{5940675A-B579-460E-94D1-54222C63F5DA}</a:tableStyleId>
              </a:tblPr>
              <a:tblGrid>
                <a:gridCol w="4267788">
                  <a:extLst>
                    <a:ext uri="{9D8B030D-6E8A-4147-A177-3AD203B41FA5}">
                      <a16:colId xmlns:a16="http://schemas.microsoft.com/office/drawing/2014/main" val="20000"/>
                    </a:ext>
                  </a:extLst>
                </a:gridCol>
                <a:gridCol w="4237122">
                  <a:extLst>
                    <a:ext uri="{9D8B030D-6E8A-4147-A177-3AD203B41FA5}">
                      <a16:colId xmlns:a16="http://schemas.microsoft.com/office/drawing/2014/main" val="20001"/>
                    </a:ext>
                  </a:extLst>
                </a:gridCol>
              </a:tblGrid>
              <a:tr h="281354">
                <a:tc>
                  <a:txBody>
                    <a:bodyPr/>
                    <a:lstStyle/>
                    <a:p>
                      <a:pPr algn="ctr"/>
                      <a:r>
                        <a:rPr kumimoji="1" lang="ja-JP" altLang="en-US" sz="1300" b="1" dirty="0">
                          <a:latin typeface="Meiryo UI" panose="020B0604030504040204" pitchFamily="50" charset="-128"/>
                          <a:ea typeface="Meiryo UI" panose="020B0604030504040204" pitchFamily="50" charset="-128"/>
                        </a:rPr>
                        <a:t>自社商品を自社の顧客へ販売する場合</a:t>
                      </a:r>
                    </a:p>
                  </a:txBody>
                  <a:tcPr marL="84406" marR="84406" marT="42203" marB="42203">
                    <a:solidFill>
                      <a:schemeClr val="accent6">
                        <a:lumMod val="20000"/>
                        <a:lumOff val="80000"/>
                      </a:schemeClr>
                    </a:solidFill>
                  </a:tcPr>
                </a:tc>
                <a:tc>
                  <a:txBody>
                    <a:bodyPr/>
                    <a:lstStyle/>
                    <a:p>
                      <a:pPr algn="ctr"/>
                      <a:r>
                        <a:rPr kumimoji="1" lang="ja-JP" altLang="en-US" sz="1300" b="1" dirty="0">
                          <a:latin typeface="Meiryo UI" panose="020B0604030504040204" pitchFamily="50" charset="-128"/>
                          <a:ea typeface="Meiryo UI" panose="020B0604030504040204" pitchFamily="50" charset="-128"/>
                        </a:rPr>
                        <a:t>各種商品を多数卸した場合</a:t>
                      </a:r>
                    </a:p>
                  </a:txBody>
                  <a:tcPr marL="84406" marR="84406" marT="42203" marB="42203">
                    <a:solidFill>
                      <a:schemeClr val="accent6">
                        <a:lumMod val="20000"/>
                        <a:lumOff val="80000"/>
                      </a:schemeClr>
                    </a:solidFill>
                  </a:tcPr>
                </a:tc>
                <a:extLst>
                  <a:ext uri="{0D108BD9-81ED-4DB2-BD59-A6C34878D82A}">
                    <a16:rowId xmlns:a16="http://schemas.microsoft.com/office/drawing/2014/main" val="10000"/>
                  </a:ext>
                </a:extLst>
              </a:tr>
              <a:tr h="3557594">
                <a:tc>
                  <a:txBody>
                    <a:bodyPr/>
                    <a:lstStyle/>
                    <a:p>
                      <a:endParaRPr kumimoji="1" lang="ja-JP" altLang="en-US" sz="1300" dirty="0">
                        <a:latin typeface="Meiryo UI" panose="020B0604030504040204" pitchFamily="50" charset="-128"/>
                        <a:ea typeface="Meiryo UI" panose="020B0604030504040204" pitchFamily="50" charset="-128"/>
                      </a:endParaRPr>
                    </a:p>
                  </a:txBody>
                  <a:tcPr marL="84406" marR="84406" marT="42203" marB="42203"/>
                </a:tc>
                <a:tc>
                  <a:txBody>
                    <a:bodyPr/>
                    <a:lstStyle/>
                    <a:p>
                      <a:endParaRPr kumimoji="1" lang="en-US" altLang="ja-JP" sz="1300" dirty="0">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1"/>
                  </a:ext>
                </a:extLst>
              </a:tr>
            </a:tbl>
          </a:graphicData>
        </a:graphic>
      </p:graphicFrame>
      <p:pic>
        <p:nvPicPr>
          <p:cNvPr id="26" name="図 25"/>
          <p:cNvPicPr>
            <a:picLocks noChangeAspect="1"/>
          </p:cNvPicPr>
          <p:nvPr/>
        </p:nvPicPr>
        <p:blipFill>
          <a:blip r:embed="rId2"/>
          <a:stretch>
            <a:fillRect/>
          </a:stretch>
        </p:blipFill>
        <p:spPr>
          <a:xfrm>
            <a:off x="950039" y="2625131"/>
            <a:ext cx="2534681" cy="3370996"/>
          </a:xfrm>
          <a:prstGeom prst="rect">
            <a:avLst/>
          </a:prstGeom>
        </p:spPr>
      </p:pic>
      <p:pic>
        <p:nvPicPr>
          <p:cNvPr id="27" name="図 26"/>
          <p:cNvPicPr>
            <a:picLocks noChangeAspect="1"/>
          </p:cNvPicPr>
          <p:nvPr/>
        </p:nvPicPr>
        <p:blipFill>
          <a:blip r:embed="rId3"/>
          <a:stretch>
            <a:fillRect/>
          </a:stretch>
        </p:blipFill>
        <p:spPr>
          <a:xfrm>
            <a:off x="4795650" y="2625130"/>
            <a:ext cx="3356341" cy="3370998"/>
          </a:xfrm>
          <a:prstGeom prst="rect">
            <a:avLst/>
          </a:prstGeom>
        </p:spPr>
      </p:pic>
      <p:sp>
        <p:nvSpPr>
          <p:cNvPr id="29" name="正方形/長方形 28"/>
          <p:cNvSpPr/>
          <p:nvPr/>
        </p:nvSpPr>
        <p:spPr>
          <a:xfrm>
            <a:off x="255517" y="6160956"/>
            <a:ext cx="8504910" cy="49000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なお、卸設定を可能とするためには同一テナントグループ上にテナントが配置されている必要があります。同一テナントグループ上のテナントはいつでも卸設定が可能と</a:t>
            </a:r>
            <a:r>
              <a:rPr lang="ja-JP" altLang="en-US" sz="1292">
                <a:latin typeface="Meiryo UI" panose="020B0604030504040204" pitchFamily="50" charset="-128"/>
                <a:ea typeface="Meiryo UI" panose="020B0604030504040204" pitchFamily="50" charset="-128"/>
              </a:rPr>
              <a:t>なります。（テナントグループの変更はできません）</a:t>
            </a:r>
            <a:endParaRPr lang="en-US" altLang="ja-JP" sz="129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21127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a:xfrm>
            <a:off x="179512" y="274638"/>
            <a:ext cx="8507288" cy="1143000"/>
          </a:xfrm>
        </p:spPr>
        <p:txBody>
          <a:bodyPr>
            <a:normAutofit/>
          </a:bodyPr>
          <a:lstStyle/>
          <a:p>
            <a:pPr lvl="0">
              <a:defRPr/>
            </a:pPr>
            <a:r>
              <a:rPr lang="en-US" altLang="ja-JP" dirty="0">
                <a:solidFill>
                  <a:srgbClr val="000000"/>
                </a:solidFill>
              </a:rPr>
              <a:t>【</a:t>
            </a:r>
            <a:r>
              <a:rPr lang="ja-JP" altLang="en-US" dirty="0">
                <a:solidFill>
                  <a:srgbClr val="000000"/>
                </a:solidFill>
              </a:rPr>
              <a:t>参考</a:t>
            </a:r>
            <a:r>
              <a:rPr lang="en-US" altLang="ja-JP" dirty="0">
                <a:solidFill>
                  <a:srgbClr val="000000"/>
                </a:solidFill>
              </a:rPr>
              <a:t>】 </a:t>
            </a:r>
            <a:r>
              <a:rPr lang="ja-JP" altLang="en-US" dirty="0">
                <a:solidFill>
                  <a:srgbClr val="000000"/>
                </a:solidFill>
              </a:rPr>
              <a:t>バンドル商品のデータモデル</a:t>
            </a:r>
          </a:p>
        </p:txBody>
      </p:sp>
      <p:sp>
        <p:nvSpPr>
          <p:cNvPr id="4" name="正方形/長方形 3"/>
          <p:cNvSpPr/>
          <p:nvPr/>
        </p:nvSpPr>
        <p:spPr bwMode="auto">
          <a:xfrm>
            <a:off x="3762982" y="4604648"/>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商品特性</a:t>
            </a:r>
          </a:p>
        </p:txBody>
      </p:sp>
      <p:sp>
        <p:nvSpPr>
          <p:cNvPr id="5" name="正方形/長方形 4"/>
          <p:cNvSpPr/>
          <p:nvPr/>
        </p:nvSpPr>
        <p:spPr bwMode="auto">
          <a:xfrm>
            <a:off x="3762982" y="5973903"/>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リソース</a:t>
            </a:r>
          </a:p>
        </p:txBody>
      </p:sp>
      <p:sp>
        <p:nvSpPr>
          <p:cNvPr id="6" name="正方形/長方形 5"/>
          <p:cNvSpPr/>
          <p:nvPr/>
        </p:nvSpPr>
        <p:spPr bwMode="auto">
          <a:xfrm>
            <a:off x="3762982" y="5301390"/>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サービス特性</a:t>
            </a:r>
          </a:p>
        </p:txBody>
      </p:sp>
      <p:sp>
        <p:nvSpPr>
          <p:cNvPr id="7" name="正方形/長方形 6"/>
          <p:cNvSpPr/>
          <p:nvPr/>
        </p:nvSpPr>
        <p:spPr bwMode="auto">
          <a:xfrm>
            <a:off x="3804636" y="3347847"/>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8" name="カギ線コネクタ 7"/>
          <p:cNvCxnSpPr>
            <a:stCxn id="18" idx="3"/>
            <a:endCxn id="20" idx="1"/>
          </p:cNvCxnSpPr>
          <p:nvPr/>
        </p:nvCxnSpPr>
        <p:spPr bwMode="auto">
          <a:xfrm>
            <a:off x="3121980" y="1966071"/>
            <a:ext cx="641002" cy="0"/>
          </a:xfrm>
          <a:prstGeom prst="straightConnector1">
            <a:avLst/>
          </a:prstGeom>
          <a:solidFill>
            <a:srgbClr val="FFFF00"/>
          </a:solidFill>
          <a:ln w="9525" cap="flat" cmpd="sng" algn="ctr">
            <a:solidFill>
              <a:schemeClr val="tx1"/>
            </a:solidFill>
            <a:prstDash val="solid"/>
            <a:round/>
            <a:headEnd type="none" w="med" len="med"/>
            <a:tailEnd type="none" w="med" len="med"/>
          </a:ln>
          <a:effectLst/>
        </p:spPr>
      </p:cxnSp>
      <p:cxnSp>
        <p:nvCxnSpPr>
          <p:cNvPr id="9" name="カギ線コネクタ 8"/>
          <p:cNvCxnSpPr>
            <a:stCxn id="18" idx="3"/>
            <a:endCxn id="6" idx="1"/>
          </p:cNvCxnSpPr>
          <p:nvPr/>
        </p:nvCxnSpPr>
        <p:spPr bwMode="auto">
          <a:xfrm>
            <a:off x="3121980" y="1966072"/>
            <a:ext cx="641002" cy="3611039"/>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10" name="カギ線コネクタ 9"/>
          <p:cNvCxnSpPr>
            <a:stCxn id="18" idx="3"/>
            <a:endCxn id="5" idx="1"/>
          </p:cNvCxnSpPr>
          <p:nvPr/>
        </p:nvCxnSpPr>
        <p:spPr bwMode="auto">
          <a:xfrm>
            <a:off x="3121980" y="1966072"/>
            <a:ext cx="641002" cy="4283552"/>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11" name="正方形/長方形 10"/>
          <p:cNvSpPr/>
          <p:nvPr/>
        </p:nvSpPr>
        <p:spPr bwMode="auto">
          <a:xfrm>
            <a:off x="6959021" y="3439624"/>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割引</a:t>
            </a:r>
          </a:p>
        </p:txBody>
      </p:sp>
      <p:cxnSp>
        <p:nvCxnSpPr>
          <p:cNvPr id="13" name="カギ線コネクタ 12"/>
          <p:cNvCxnSpPr>
            <a:stCxn id="23" idx="3"/>
            <a:endCxn id="11" idx="1"/>
          </p:cNvCxnSpPr>
          <p:nvPr/>
        </p:nvCxnSpPr>
        <p:spPr bwMode="auto">
          <a:xfrm flipV="1">
            <a:off x="6437170" y="3715344"/>
            <a:ext cx="521850" cy="386306"/>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16" name="正方形/長方形 15"/>
          <p:cNvSpPr/>
          <p:nvPr/>
        </p:nvSpPr>
        <p:spPr bwMode="auto">
          <a:xfrm>
            <a:off x="369164" y="1990591"/>
            <a:ext cx="151518"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17" name="カギ線コネクタ 16"/>
          <p:cNvCxnSpPr>
            <a:stCxn id="18" idx="3"/>
            <a:endCxn id="4" idx="1"/>
          </p:cNvCxnSpPr>
          <p:nvPr/>
        </p:nvCxnSpPr>
        <p:spPr bwMode="auto">
          <a:xfrm>
            <a:off x="3121980" y="1966072"/>
            <a:ext cx="641002" cy="2914297"/>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20" name="正方形/長方形 19"/>
          <p:cNvSpPr/>
          <p:nvPr/>
        </p:nvSpPr>
        <p:spPr bwMode="auto">
          <a:xfrm>
            <a:off x="3762981" y="1701846"/>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チャネル</a:t>
            </a:r>
            <a:endParaRPr lang="en-US" altLang="ja-JP" sz="1292" dirty="0">
              <a:latin typeface="Meiryo UI" panose="020B0604030504040204" pitchFamily="50" charset="-128"/>
              <a:ea typeface="Meiryo UI" panose="020B0604030504040204" pitchFamily="50" charset="-128"/>
            </a:endParaRPr>
          </a:p>
        </p:txBody>
      </p:sp>
      <p:sp>
        <p:nvSpPr>
          <p:cNvPr id="21" name="正方形/長方形 20"/>
          <p:cNvSpPr/>
          <p:nvPr/>
        </p:nvSpPr>
        <p:spPr bwMode="auto">
          <a:xfrm>
            <a:off x="3762981" y="2380711"/>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ルール</a:t>
            </a:r>
            <a:endParaRPr lang="en-US" altLang="ja-JP" sz="1292" dirty="0">
              <a:latin typeface="Meiryo UI" panose="020B0604030504040204" pitchFamily="50" charset="-128"/>
              <a:ea typeface="Meiryo UI" panose="020B0604030504040204" pitchFamily="50" charset="-128"/>
            </a:endParaRPr>
          </a:p>
        </p:txBody>
      </p:sp>
      <p:sp>
        <p:nvSpPr>
          <p:cNvPr id="22" name="正方形/長方形 21"/>
          <p:cNvSpPr/>
          <p:nvPr/>
        </p:nvSpPr>
        <p:spPr bwMode="auto">
          <a:xfrm>
            <a:off x="3762981" y="3058174"/>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タリフモデル</a:t>
            </a:r>
            <a:endParaRPr lang="en-US" altLang="ja-JP" sz="1292" dirty="0">
              <a:latin typeface="Meiryo UI" panose="020B0604030504040204" pitchFamily="50" charset="-128"/>
              <a:ea typeface="Meiryo UI" panose="020B0604030504040204" pitchFamily="50" charset="-128"/>
            </a:endParaRPr>
          </a:p>
        </p:txBody>
      </p:sp>
      <p:cxnSp>
        <p:nvCxnSpPr>
          <p:cNvPr id="31" name="カギ線コネクタ 30"/>
          <p:cNvCxnSpPr>
            <a:stCxn id="18" idx="3"/>
            <a:endCxn id="21" idx="1"/>
          </p:cNvCxnSpPr>
          <p:nvPr/>
        </p:nvCxnSpPr>
        <p:spPr bwMode="auto">
          <a:xfrm>
            <a:off x="3121980" y="1966072"/>
            <a:ext cx="641002" cy="678865"/>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34" name="カギ線コネクタ 33"/>
          <p:cNvCxnSpPr>
            <a:stCxn id="18" idx="3"/>
            <a:endCxn id="22" idx="1"/>
          </p:cNvCxnSpPr>
          <p:nvPr/>
        </p:nvCxnSpPr>
        <p:spPr bwMode="auto">
          <a:xfrm>
            <a:off x="3121980" y="1966071"/>
            <a:ext cx="641002" cy="135632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cxnSp>
        <p:nvCxnSpPr>
          <p:cNvPr id="37" name="カギ線コネクタ 36"/>
          <p:cNvCxnSpPr>
            <a:stCxn id="7" idx="2"/>
            <a:endCxn id="23" idx="1"/>
          </p:cNvCxnSpPr>
          <p:nvPr/>
        </p:nvCxnSpPr>
        <p:spPr bwMode="auto">
          <a:xfrm rot="16200000" flipH="1">
            <a:off x="3874515" y="3680071"/>
            <a:ext cx="514098" cy="32906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2" name="正方形/長方形 41"/>
          <p:cNvSpPr/>
          <p:nvPr/>
        </p:nvSpPr>
        <p:spPr bwMode="auto">
          <a:xfrm>
            <a:off x="6953261" y="4190498"/>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無料利用</a:t>
            </a:r>
          </a:p>
        </p:txBody>
      </p:sp>
      <p:cxnSp>
        <p:nvCxnSpPr>
          <p:cNvPr id="43" name="カギ線コネクタ 42"/>
          <p:cNvCxnSpPr>
            <a:stCxn id="23" idx="3"/>
            <a:endCxn id="42" idx="1"/>
          </p:cNvCxnSpPr>
          <p:nvPr/>
        </p:nvCxnSpPr>
        <p:spPr bwMode="auto">
          <a:xfrm>
            <a:off x="6437170" y="4101651"/>
            <a:ext cx="516090" cy="36456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46" name="正方形/長方形 45"/>
          <p:cNvSpPr/>
          <p:nvPr/>
        </p:nvSpPr>
        <p:spPr bwMode="auto">
          <a:xfrm>
            <a:off x="6953261" y="2670987"/>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初期費用</a:t>
            </a:r>
          </a:p>
        </p:txBody>
      </p:sp>
      <p:cxnSp>
        <p:nvCxnSpPr>
          <p:cNvPr id="47" name="カギ線コネクタ 46"/>
          <p:cNvCxnSpPr>
            <a:stCxn id="23" idx="3"/>
            <a:endCxn id="46" idx="1"/>
          </p:cNvCxnSpPr>
          <p:nvPr/>
        </p:nvCxnSpPr>
        <p:spPr bwMode="auto">
          <a:xfrm flipV="1">
            <a:off x="6437170" y="2946707"/>
            <a:ext cx="516090" cy="1154943"/>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50" name="正方形/長方形 49"/>
          <p:cNvSpPr/>
          <p:nvPr/>
        </p:nvSpPr>
        <p:spPr bwMode="auto">
          <a:xfrm>
            <a:off x="6953260" y="4936488"/>
            <a:ext cx="1925903" cy="55144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利用制限</a:t>
            </a:r>
          </a:p>
        </p:txBody>
      </p:sp>
      <p:cxnSp>
        <p:nvCxnSpPr>
          <p:cNvPr id="51" name="カギ線コネクタ 50"/>
          <p:cNvCxnSpPr>
            <a:stCxn id="23" idx="3"/>
            <a:endCxn id="50" idx="1"/>
          </p:cNvCxnSpPr>
          <p:nvPr/>
        </p:nvCxnSpPr>
        <p:spPr bwMode="auto">
          <a:xfrm>
            <a:off x="6437170" y="4101651"/>
            <a:ext cx="516090" cy="1110558"/>
          </a:xfrm>
          <a:prstGeom prst="bentConnector3">
            <a:avLst>
              <a:gd name="adj1" fmla="val 50000"/>
            </a:avLst>
          </a:prstGeom>
          <a:solidFill>
            <a:srgbClr val="FFFF00"/>
          </a:solidFill>
          <a:ln w="9525" cap="flat" cmpd="sng" algn="ctr">
            <a:solidFill>
              <a:schemeClr val="tx1"/>
            </a:solidFill>
            <a:prstDash val="solid"/>
            <a:round/>
            <a:headEnd type="none" w="med" len="med"/>
            <a:tailEnd type="none" w="med" len="med"/>
          </a:ln>
          <a:effectLst/>
        </p:spPr>
      </p:cxnSp>
      <p:sp>
        <p:nvSpPr>
          <p:cNvPr id="54" name="正方形/長方形 53"/>
          <p:cNvSpPr/>
          <p:nvPr/>
        </p:nvSpPr>
        <p:spPr>
          <a:xfrm rot="5400000">
            <a:off x="7682758" y="5597959"/>
            <a:ext cx="502061" cy="348109"/>
          </a:xfrm>
          <a:prstGeom prst="rect">
            <a:avLst/>
          </a:prstGeom>
        </p:spPr>
        <p:txBody>
          <a:bodyPr wrap="none">
            <a:spAutoFit/>
          </a:bodyPr>
          <a:lstStyle/>
          <a:p>
            <a:r>
              <a:rPr lang="ja-JP" altLang="en-US" sz="1662" dirty="0">
                <a:latin typeface="Meiryo UI" panose="020B0604030504040204" pitchFamily="50" charset="-128"/>
                <a:ea typeface="Meiryo UI" panose="020B0604030504040204" pitchFamily="50" charset="-128"/>
              </a:rPr>
              <a:t>・・・</a:t>
            </a:r>
            <a:endParaRPr lang="ja-JP" altLang="en-US" sz="1662" dirty="0"/>
          </a:p>
        </p:txBody>
      </p:sp>
      <p:sp>
        <p:nvSpPr>
          <p:cNvPr id="55" name="正方形/長方形 54"/>
          <p:cNvSpPr/>
          <p:nvPr/>
        </p:nvSpPr>
        <p:spPr bwMode="auto">
          <a:xfrm>
            <a:off x="6106618" y="4126170"/>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56" name="カギ線コネクタ 55"/>
          <p:cNvCxnSpPr>
            <a:stCxn id="55" idx="2"/>
            <a:endCxn id="4" idx="3"/>
          </p:cNvCxnSpPr>
          <p:nvPr/>
        </p:nvCxnSpPr>
        <p:spPr bwMode="auto">
          <a:xfrm rot="5400000">
            <a:off x="5721704" y="4333056"/>
            <a:ext cx="514493"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23" name="正方形/長方形 22"/>
          <p:cNvSpPr/>
          <p:nvPr/>
        </p:nvSpPr>
        <p:spPr bwMode="auto">
          <a:xfrm>
            <a:off x="4296093" y="3837425"/>
            <a:ext cx="214107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料金設定</a:t>
            </a:r>
            <a:endParaRPr lang="en-US" altLang="ja-JP" sz="1292" dirty="0">
              <a:latin typeface="Meiryo UI" panose="020B0604030504040204" pitchFamily="50" charset="-128"/>
              <a:ea typeface="Meiryo UI" panose="020B0604030504040204" pitchFamily="50" charset="-128"/>
            </a:endParaRPr>
          </a:p>
        </p:txBody>
      </p:sp>
      <p:cxnSp>
        <p:nvCxnSpPr>
          <p:cNvPr id="59" name="カギ線コネクタ 58"/>
          <p:cNvCxnSpPr>
            <a:stCxn id="55" idx="2"/>
            <a:endCxn id="6" idx="3"/>
          </p:cNvCxnSpPr>
          <p:nvPr/>
        </p:nvCxnSpPr>
        <p:spPr bwMode="auto">
          <a:xfrm rot="5400000">
            <a:off x="5373333" y="4681427"/>
            <a:ext cx="1211235"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62" name="カギ線コネクタ 61"/>
          <p:cNvCxnSpPr>
            <a:stCxn id="55" idx="2"/>
            <a:endCxn id="5" idx="3"/>
          </p:cNvCxnSpPr>
          <p:nvPr/>
        </p:nvCxnSpPr>
        <p:spPr bwMode="auto">
          <a:xfrm rot="5400000">
            <a:off x="5037076" y="5017684"/>
            <a:ext cx="1883748" cy="580130"/>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65" name="正方形/長方形 64"/>
          <p:cNvSpPr/>
          <p:nvPr/>
        </p:nvSpPr>
        <p:spPr>
          <a:xfrm>
            <a:off x="255516" y="1314226"/>
            <a:ext cx="3748142" cy="291170"/>
          </a:xfrm>
          <a:prstGeom prst="rect">
            <a:avLst/>
          </a:prstGeom>
        </p:spPr>
        <p:txBody>
          <a:bodyPr wrap="none">
            <a:spAutoFit/>
          </a:bodyPr>
          <a:lstStyle/>
          <a:p>
            <a:pPr algn="l"/>
            <a:r>
              <a:rPr lang="ja-JP" altLang="en-US" sz="1292" dirty="0">
                <a:latin typeface="Meiryo UI" panose="020B0604030504040204" pitchFamily="50" charset="-128"/>
                <a:ea typeface="Meiryo UI" panose="020B0604030504040204" pitchFamily="50" charset="-128"/>
              </a:rPr>
              <a:t>バンドル商品の定義は以下となり、各種設定ができます</a:t>
            </a:r>
            <a:endParaRPr lang="en-US" altLang="ja-JP" sz="1292" dirty="0">
              <a:latin typeface="Meiryo UI" panose="020B0604030504040204" pitchFamily="50" charset="-128"/>
              <a:ea typeface="Meiryo UI" panose="020B0604030504040204" pitchFamily="50" charset="-128"/>
            </a:endParaRPr>
          </a:p>
        </p:txBody>
      </p:sp>
      <p:sp>
        <p:nvSpPr>
          <p:cNvPr id="36" name="正方形/長方形 35"/>
          <p:cNvSpPr/>
          <p:nvPr/>
        </p:nvSpPr>
        <p:spPr bwMode="auto">
          <a:xfrm>
            <a:off x="361671" y="1988018"/>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38" name="カギ線コネクタ 37"/>
          <p:cNvCxnSpPr>
            <a:stCxn id="36" idx="2"/>
            <a:endCxn id="35" idx="1"/>
          </p:cNvCxnSpPr>
          <p:nvPr/>
        </p:nvCxnSpPr>
        <p:spPr bwMode="auto">
          <a:xfrm rot="16200000" flipH="1">
            <a:off x="346310" y="2405482"/>
            <a:ext cx="501358" cy="145842"/>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0" name="正方形/長方形 39"/>
          <p:cNvSpPr/>
          <p:nvPr/>
        </p:nvSpPr>
        <p:spPr bwMode="auto">
          <a:xfrm>
            <a:off x="1004989" y="4178684"/>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sp>
        <p:nvSpPr>
          <p:cNvPr id="41" name="正方形/長方形 40"/>
          <p:cNvSpPr/>
          <p:nvPr/>
        </p:nvSpPr>
        <p:spPr bwMode="auto">
          <a:xfrm>
            <a:off x="682332" y="3597102"/>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44" name="カギ線コネクタ 43"/>
          <p:cNvCxnSpPr>
            <a:stCxn id="40" idx="1"/>
            <a:endCxn id="41" idx="2"/>
          </p:cNvCxnSpPr>
          <p:nvPr/>
        </p:nvCxnSpPr>
        <p:spPr bwMode="auto">
          <a:xfrm rot="10800000">
            <a:off x="844729" y="3836807"/>
            <a:ext cx="160259" cy="606102"/>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48" name="正方形/長方形 47"/>
          <p:cNvSpPr/>
          <p:nvPr/>
        </p:nvSpPr>
        <p:spPr bwMode="auto">
          <a:xfrm>
            <a:off x="1000057" y="5051131"/>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cxnSp>
        <p:nvCxnSpPr>
          <p:cNvPr id="49" name="カギ線コネクタ 48"/>
          <p:cNvCxnSpPr>
            <a:stCxn id="48" idx="1"/>
            <a:endCxn id="41" idx="2"/>
          </p:cNvCxnSpPr>
          <p:nvPr/>
        </p:nvCxnSpPr>
        <p:spPr bwMode="auto">
          <a:xfrm rot="10800000">
            <a:off x="844730" y="3836809"/>
            <a:ext cx="155327" cy="1478549"/>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cxnSp>
        <p:nvCxnSpPr>
          <p:cNvPr id="52" name="カギ線コネクタ 51"/>
          <p:cNvCxnSpPr>
            <a:stCxn id="39" idx="1"/>
            <a:endCxn id="36" idx="2"/>
          </p:cNvCxnSpPr>
          <p:nvPr/>
        </p:nvCxnSpPr>
        <p:spPr bwMode="auto">
          <a:xfrm rot="10800000">
            <a:off x="524068" y="2227724"/>
            <a:ext cx="145842" cy="1345209"/>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18" name="正方形/長方形 17"/>
          <p:cNvSpPr/>
          <p:nvPr/>
        </p:nvSpPr>
        <p:spPr bwMode="auto">
          <a:xfrm>
            <a:off x="365778" y="1701846"/>
            <a:ext cx="2756202"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バンドル商品</a:t>
            </a:r>
            <a:endParaRPr lang="en-US" altLang="ja-JP" sz="1292" dirty="0">
              <a:latin typeface="Meiryo UI" panose="020B0604030504040204" pitchFamily="50" charset="-128"/>
              <a:ea typeface="Meiryo UI" panose="020B0604030504040204" pitchFamily="50" charset="-128"/>
            </a:endParaRPr>
          </a:p>
        </p:txBody>
      </p:sp>
      <p:sp>
        <p:nvSpPr>
          <p:cNvPr id="35" name="正方形/長方形 34"/>
          <p:cNvSpPr/>
          <p:nvPr/>
        </p:nvSpPr>
        <p:spPr bwMode="auto">
          <a:xfrm>
            <a:off x="669911" y="2464857"/>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sp>
        <p:nvSpPr>
          <p:cNvPr id="39" name="正方形/長方形 38"/>
          <p:cNvSpPr/>
          <p:nvPr/>
        </p:nvSpPr>
        <p:spPr bwMode="auto">
          <a:xfrm>
            <a:off x="669911" y="3308708"/>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商品グループ</a:t>
            </a:r>
            <a:endParaRPr lang="en-US" altLang="ja-JP" sz="129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4095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顧客管理</a:t>
            </a:r>
          </a:p>
        </p:txBody>
      </p:sp>
      <p:sp>
        <p:nvSpPr>
          <p:cNvPr id="17" name="正方形/長方形 16"/>
          <p:cNvSpPr/>
          <p:nvPr/>
        </p:nvSpPr>
        <p:spPr>
          <a:xfrm>
            <a:off x="255516" y="1348302"/>
            <a:ext cx="8513955" cy="1683025"/>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顧客管理については以下の機能が提供されています。</a:t>
            </a:r>
            <a:endParaRPr lang="en-US" altLang="ja-JP" sz="1292" dirty="0">
              <a:latin typeface="Meiryo UI" panose="020B0604030504040204" pitchFamily="50" charset="-128"/>
              <a:ea typeface="Meiryo UI" panose="020B0604030504040204" pitchFamily="50" charset="-128"/>
            </a:endParaRPr>
          </a:p>
          <a:p>
            <a:pPr algn="l"/>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a:t>
            </a:r>
            <a:r>
              <a:rPr lang="en-US" altLang="ja-JP" sz="1292" dirty="0">
                <a:latin typeface="Meiryo UI" panose="020B0604030504040204" pitchFamily="50" charset="-128"/>
                <a:ea typeface="Meiryo UI" panose="020B0604030504040204" pitchFamily="50" charset="-128"/>
              </a:rPr>
              <a:t>UI</a:t>
            </a:r>
            <a:r>
              <a:rPr lang="ja-JP" altLang="en-US" sz="1292" dirty="0">
                <a:latin typeface="Meiryo UI" panose="020B0604030504040204" pitchFamily="50" charset="-128"/>
                <a:ea typeface="Meiryo UI" panose="020B0604030504040204" pitchFamily="50" charset="-128"/>
              </a:rPr>
              <a:t>画面、</a:t>
            </a:r>
            <a:r>
              <a:rPr lang="en-US" altLang="ja-JP" sz="1292" dirty="0">
                <a:latin typeface="Meiryo UI" panose="020B0604030504040204" pitchFamily="50" charset="-128"/>
                <a:ea typeface="Meiryo UI" panose="020B0604030504040204" pitchFamily="50" charset="-128"/>
              </a:rPr>
              <a:t>CSM</a:t>
            </a:r>
            <a:r>
              <a:rPr lang="ja-JP" altLang="en-US" sz="1292" dirty="0">
                <a:latin typeface="Meiryo UI" panose="020B0604030504040204" pitchFamily="50" charset="-128"/>
                <a:ea typeface="Meiryo UI" panose="020B0604030504040204" pitchFamily="50" charset="-128"/>
              </a:rPr>
              <a:t>画面にて管理することが可能となります。なお、</a:t>
            </a:r>
            <a:r>
              <a:rPr lang="en-US" altLang="ja-JP" sz="1292" dirty="0">
                <a:latin typeface="Meiryo UI" panose="020B0604030504040204" pitchFamily="50" charset="-128"/>
                <a:ea typeface="Meiryo UI" panose="020B0604030504040204" pitchFamily="50" charset="-128"/>
              </a:rPr>
              <a:t>UI</a:t>
            </a:r>
            <a:r>
              <a:rPr lang="ja-JP" altLang="en-US" sz="1292" dirty="0">
                <a:latin typeface="Meiryo UI" panose="020B0604030504040204" pitchFamily="50" charset="-128"/>
                <a:ea typeface="Meiryo UI" panose="020B0604030504040204" pitchFamily="50" charset="-128"/>
              </a:rPr>
              <a:t>はオペレータ用、</a:t>
            </a:r>
            <a:r>
              <a:rPr lang="en-US" altLang="ja-JP" sz="1292" dirty="0">
                <a:latin typeface="Meiryo UI" panose="020B0604030504040204" pitchFamily="50" charset="-128"/>
                <a:ea typeface="Meiryo UI" panose="020B0604030504040204" pitchFamily="50" charset="-128"/>
              </a:rPr>
              <a:t>CSM</a:t>
            </a:r>
            <a:r>
              <a:rPr lang="ja-JP" altLang="en-US" sz="1292" dirty="0">
                <a:latin typeface="Meiryo UI" panose="020B0604030504040204" pitchFamily="50" charset="-128"/>
                <a:ea typeface="Meiryo UI" panose="020B0604030504040204" pitchFamily="50" charset="-128"/>
              </a:rPr>
              <a:t>はお客様自身用の画面となります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なお、</a:t>
            </a:r>
            <a:r>
              <a:rPr lang="en-US" altLang="ja-JP" sz="1292" dirty="0">
                <a:latin typeface="Meiryo UI" panose="020B0604030504040204" pitchFamily="50" charset="-128"/>
                <a:ea typeface="Meiryo UI" panose="020B0604030504040204" pitchFamily="50" charset="-128"/>
              </a:rPr>
              <a:t>UI</a:t>
            </a:r>
            <a:r>
              <a:rPr lang="ja-JP" altLang="en-US" sz="1292" dirty="0">
                <a:latin typeface="Meiryo UI" panose="020B0604030504040204" pitchFamily="50" charset="-128"/>
                <a:ea typeface="Meiryo UI" panose="020B0604030504040204" pitchFamily="50" charset="-128"/>
              </a:rPr>
              <a:t>カスタマイズはそれぞれ画面管理することができます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・顧客情報は</a:t>
            </a:r>
            <a:r>
              <a:rPr lang="en-US" altLang="ja-JP" sz="1292" dirty="0">
                <a:latin typeface="Meiryo UI" panose="020B0604030504040204" pitchFamily="50" charset="-128"/>
                <a:ea typeface="Meiryo UI" panose="020B0604030504040204" pitchFamily="50" charset="-128"/>
              </a:rPr>
              <a:t>UI</a:t>
            </a:r>
            <a:r>
              <a:rPr lang="ja-JP" altLang="en-US" sz="1292" dirty="0" err="1">
                <a:latin typeface="Meiryo UI" panose="020B0604030504040204" pitchFamily="50" charset="-128"/>
                <a:ea typeface="Meiryo UI" panose="020B0604030504040204" pitchFamily="50" charset="-128"/>
              </a:rPr>
              <a:t>、</a:t>
            </a:r>
            <a:r>
              <a:rPr lang="en-US" altLang="ja-JP" sz="1292" dirty="0">
                <a:latin typeface="Meiryo UI" panose="020B0604030504040204" pitchFamily="50" charset="-128"/>
                <a:ea typeface="Meiryo UI" panose="020B0604030504040204" pitchFamily="50" charset="-128"/>
              </a:rPr>
              <a:t>API</a:t>
            </a:r>
            <a:r>
              <a:rPr lang="ja-JP" altLang="en-US" sz="1292" dirty="0">
                <a:latin typeface="Meiryo UI" panose="020B0604030504040204" pitchFamily="50" charset="-128"/>
                <a:ea typeface="Meiryo UI" panose="020B0604030504040204" pitchFamily="50" charset="-128"/>
              </a:rPr>
              <a:t>のいずれでも可能となります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　・管理可能な顧客はアカウント管理グループにて制御が可能となります</a:t>
            </a:r>
            <a:endParaRPr lang="en-US" altLang="ja-JP" sz="1292" dirty="0">
              <a:latin typeface="Meiryo UI" panose="020B0604030504040204" pitchFamily="50" charset="-128"/>
              <a:ea typeface="Meiryo UI" panose="020B0604030504040204" pitchFamily="50" charset="-128"/>
            </a:endParaRPr>
          </a:p>
          <a:p>
            <a:pPr algn="l"/>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また、法人の組織構造は以下のように管理することが可能です。</a:t>
            </a:r>
            <a:endParaRPr lang="en-US" altLang="ja-JP" sz="1292" dirty="0">
              <a:latin typeface="Meiryo UI" panose="020B0604030504040204" pitchFamily="50" charset="-128"/>
              <a:ea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2014727759"/>
              </p:ext>
            </p:extLst>
          </p:nvPr>
        </p:nvGraphicFramePr>
        <p:xfrm>
          <a:off x="229779" y="3038486"/>
          <a:ext cx="8086637" cy="3558866"/>
        </p:xfrm>
        <a:graphic>
          <a:graphicData uri="http://schemas.openxmlformats.org/drawingml/2006/table">
            <a:tbl>
              <a:tblPr firstRow="1" bandRow="1">
                <a:tableStyleId>{5940675A-B579-460E-94D1-54222C63F5DA}</a:tableStyleId>
              </a:tblPr>
              <a:tblGrid>
                <a:gridCol w="3772598">
                  <a:extLst>
                    <a:ext uri="{9D8B030D-6E8A-4147-A177-3AD203B41FA5}">
                      <a16:colId xmlns:a16="http://schemas.microsoft.com/office/drawing/2014/main" val="20002"/>
                    </a:ext>
                  </a:extLst>
                </a:gridCol>
                <a:gridCol w="4314039">
                  <a:extLst>
                    <a:ext uri="{9D8B030D-6E8A-4147-A177-3AD203B41FA5}">
                      <a16:colId xmlns:a16="http://schemas.microsoft.com/office/drawing/2014/main" val="20001"/>
                    </a:ext>
                  </a:extLst>
                </a:gridCol>
              </a:tblGrid>
              <a:tr h="144016">
                <a:tc>
                  <a:txBody>
                    <a:bodyPr/>
                    <a:lstStyle/>
                    <a:p>
                      <a:pPr algn="ctr"/>
                      <a:r>
                        <a:rPr kumimoji="1" lang="ja-JP" altLang="en-US" sz="1200" b="1" dirty="0">
                          <a:latin typeface="Meiryo UI" panose="020B0604030504040204" pitchFamily="50" charset="-128"/>
                          <a:ea typeface="Meiryo UI" panose="020B0604030504040204" pitchFamily="50" charset="-128"/>
                        </a:rPr>
                        <a:t>各顧客ごとに支払・請求管理する場合</a:t>
                      </a:r>
                    </a:p>
                  </a:txBody>
                  <a:tcPr marL="33231" marR="33231" marT="42203" marB="42203">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顧客がまとめて支払・請求する場合（パーティ管理）</a:t>
                      </a: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3291580">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1"/>
                  </a:ext>
                </a:extLst>
              </a:tr>
            </a:tbl>
          </a:graphicData>
        </a:graphic>
      </p:graphicFrame>
      <p:grpSp>
        <p:nvGrpSpPr>
          <p:cNvPr id="22" name="グループ化 21"/>
          <p:cNvGrpSpPr/>
          <p:nvPr/>
        </p:nvGrpSpPr>
        <p:grpSpPr>
          <a:xfrm>
            <a:off x="766738" y="5990485"/>
            <a:ext cx="354191" cy="315375"/>
            <a:chOff x="3151417" y="5561172"/>
            <a:chExt cx="720080" cy="641166"/>
          </a:xfrm>
        </p:grpSpPr>
        <p:sp>
          <p:nvSpPr>
            <p:cNvPr id="42" name="二等辺三角形 41"/>
            <p:cNvSpPr/>
            <p:nvPr/>
          </p:nvSpPr>
          <p:spPr>
            <a:xfrm flipV="1">
              <a:off x="3223425" y="5561172"/>
              <a:ext cx="576064" cy="149851"/>
            </a:xfrm>
            <a:prstGeom prst="triangl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43" name="円/楕円 42"/>
            <p:cNvSpPr/>
            <p:nvPr/>
          </p:nvSpPr>
          <p:spPr>
            <a:xfrm>
              <a:off x="3151417" y="5711023"/>
              <a:ext cx="720080" cy="491315"/>
            </a:xfrm>
            <a:prstGeom prst="ellips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en-US" altLang="ja-JP" sz="1200" b="1" dirty="0">
                  <a:solidFill>
                    <a:schemeClr val="tx1"/>
                  </a:solidFill>
                  <a:latin typeface="Meiryo UI" panose="020B0604030504040204" pitchFamily="50" charset="-128"/>
                  <a:ea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46" name="グループ化 45">
            <a:extLst>
              <a:ext uri="{FF2B5EF4-FFF2-40B4-BE49-F238E27FC236}">
                <a16:creationId xmlns:a16="http://schemas.microsoft.com/office/drawing/2014/main" id="{EF916C03-BE8A-2A45-B3B7-63855568F697}"/>
              </a:ext>
            </a:extLst>
          </p:cNvPr>
          <p:cNvGrpSpPr/>
          <p:nvPr/>
        </p:nvGrpSpPr>
        <p:grpSpPr>
          <a:xfrm>
            <a:off x="395536" y="3356992"/>
            <a:ext cx="288032" cy="457670"/>
            <a:chOff x="379413" y="4686300"/>
            <a:chExt cx="450850" cy="663575"/>
          </a:xfrm>
        </p:grpSpPr>
        <p:sp>
          <p:nvSpPr>
            <p:cNvPr id="47"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48"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grpSp>
        <p:nvGrpSpPr>
          <p:cNvPr id="49" name="グループ化 48">
            <a:extLst>
              <a:ext uri="{FF2B5EF4-FFF2-40B4-BE49-F238E27FC236}">
                <a16:creationId xmlns:a16="http://schemas.microsoft.com/office/drawing/2014/main" id="{EF916C03-BE8A-2A45-B3B7-63855568F697}"/>
              </a:ext>
            </a:extLst>
          </p:cNvPr>
          <p:cNvGrpSpPr/>
          <p:nvPr/>
        </p:nvGrpSpPr>
        <p:grpSpPr>
          <a:xfrm>
            <a:off x="395536" y="4891205"/>
            <a:ext cx="288032" cy="457670"/>
            <a:chOff x="379413" y="4686300"/>
            <a:chExt cx="450850" cy="663575"/>
          </a:xfrm>
        </p:grpSpPr>
        <p:sp>
          <p:nvSpPr>
            <p:cNvPr id="50"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51"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grpSp>
        <p:nvGrpSpPr>
          <p:cNvPr id="52" name="グループ化 51">
            <a:extLst>
              <a:ext uri="{FF2B5EF4-FFF2-40B4-BE49-F238E27FC236}">
                <a16:creationId xmlns:a16="http://schemas.microsoft.com/office/drawing/2014/main" id="{EF916C03-BE8A-2A45-B3B7-63855568F697}"/>
              </a:ext>
            </a:extLst>
          </p:cNvPr>
          <p:cNvGrpSpPr/>
          <p:nvPr/>
        </p:nvGrpSpPr>
        <p:grpSpPr>
          <a:xfrm>
            <a:off x="2267744" y="4891205"/>
            <a:ext cx="288032" cy="457670"/>
            <a:chOff x="379413" y="4686300"/>
            <a:chExt cx="450850" cy="663575"/>
          </a:xfrm>
        </p:grpSpPr>
        <p:sp>
          <p:nvSpPr>
            <p:cNvPr id="53"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56"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59" name="正方形/長方形 58"/>
          <p:cNvSpPr/>
          <p:nvPr/>
        </p:nvSpPr>
        <p:spPr>
          <a:xfrm>
            <a:off x="734278" y="3494810"/>
            <a:ext cx="606256"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A</a:t>
            </a:r>
            <a:endParaRPr lang="ja-JP" altLang="en-US" dirty="0"/>
          </a:p>
        </p:txBody>
      </p:sp>
      <p:sp>
        <p:nvSpPr>
          <p:cNvPr id="60" name="正方形/長方形 59"/>
          <p:cNvSpPr/>
          <p:nvPr/>
        </p:nvSpPr>
        <p:spPr>
          <a:xfrm>
            <a:off x="746111" y="4972239"/>
            <a:ext cx="1420582" cy="461665"/>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B</a:t>
            </a:r>
            <a:br>
              <a:rPr lang="en-US" altLang="ja-JP" sz="1200" b="1" dirty="0">
                <a:solidFill>
                  <a:prstClr val="black"/>
                </a:solidFill>
                <a:latin typeface="Meiryo UI" panose="020B0604030504040204" pitchFamily="50" charset="-128"/>
                <a:ea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rPr>
              <a:t>（サブアカウント）</a:t>
            </a:r>
            <a:endParaRPr lang="ja-JP" altLang="en-US" dirty="0"/>
          </a:p>
        </p:txBody>
      </p:sp>
      <p:sp>
        <p:nvSpPr>
          <p:cNvPr id="61" name="正方形/長方形 60"/>
          <p:cNvSpPr/>
          <p:nvPr/>
        </p:nvSpPr>
        <p:spPr>
          <a:xfrm>
            <a:off x="2647361" y="4989134"/>
            <a:ext cx="1367682" cy="461665"/>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C</a:t>
            </a:r>
            <a:br>
              <a:rPr lang="en-US" altLang="ja-JP" sz="1200" b="1" dirty="0">
                <a:solidFill>
                  <a:prstClr val="black"/>
                </a:solidFill>
                <a:latin typeface="Meiryo UI" panose="020B0604030504040204" pitchFamily="50" charset="-128"/>
                <a:ea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rPr>
              <a:t>（サブアカウント）</a:t>
            </a:r>
            <a:endParaRPr lang="ja-JP" altLang="en-US" sz="1200" dirty="0"/>
          </a:p>
        </p:txBody>
      </p:sp>
      <p:sp>
        <p:nvSpPr>
          <p:cNvPr id="76" name="正方形/長方形 75"/>
          <p:cNvSpPr/>
          <p:nvPr/>
        </p:nvSpPr>
        <p:spPr>
          <a:xfrm>
            <a:off x="1157793" y="6009673"/>
            <a:ext cx="604653"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請求</a:t>
            </a:r>
            <a:r>
              <a:rPr lang="en-US" altLang="ja-JP" sz="1200" b="1" dirty="0">
                <a:solidFill>
                  <a:prstClr val="black"/>
                </a:solidFill>
                <a:latin typeface="Meiryo UI" panose="020B0604030504040204" pitchFamily="50" charset="-128"/>
                <a:ea typeface="Meiryo UI" panose="020B0604030504040204" pitchFamily="50" charset="-128"/>
              </a:rPr>
              <a:t>B</a:t>
            </a:r>
          </a:p>
        </p:txBody>
      </p:sp>
      <p:grpSp>
        <p:nvGrpSpPr>
          <p:cNvPr id="77" name="グループ化 76"/>
          <p:cNvGrpSpPr/>
          <p:nvPr/>
        </p:nvGrpSpPr>
        <p:grpSpPr>
          <a:xfrm>
            <a:off x="787533" y="5484214"/>
            <a:ext cx="241166" cy="421650"/>
            <a:chOff x="5340593" y="2913644"/>
            <a:chExt cx="597710" cy="1045023"/>
          </a:xfrm>
        </p:grpSpPr>
        <p:sp>
          <p:nvSpPr>
            <p:cNvPr id="78" name="角丸四角形 77"/>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79" name="正方形/長方形 78"/>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80"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81" name="正方形/長方形 80"/>
          <p:cNvSpPr/>
          <p:nvPr/>
        </p:nvSpPr>
        <p:spPr>
          <a:xfrm>
            <a:off x="1131355" y="5549448"/>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B</a:t>
            </a:r>
          </a:p>
        </p:txBody>
      </p:sp>
      <p:cxnSp>
        <p:nvCxnSpPr>
          <p:cNvPr id="82" name="直線コネクタ 81"/>
          <p:cNvCxnSpPr/>
          <p:nvPr/>
        </p:nvCxnSpPr>
        <p:spPr>
          <a:xfrm>
            <a:off x="539045" y="5393652"/>
            <a:ext cx="0" cy="791374"/>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84" name="直線コネクタ 83"/>
          <p:cNvCxnSpPr/>
          <p:nvPr/>
        </p:nvCxnSpPr>
        <p:spPr>
          <a:xfrm flipH="1">
            <a:off x="520166" y="5674808"/>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88" name="直線コネクタ 87"/>
          <p:cNvCxnSpPr/>
          <p:nvPr/>
        </p:nvCxnSpPr>
        <p:spPr>
          <a:xfrm flipH="1">
            <a:off x="547012" y="6162478"/>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grpSp>
        <p:nvGrpSpPr>
          <p:cNvPr id="89" name="グループ化 88"/>
          <p:cNvGrpSpPr/>
          <p:nvPr/>
        </p:nvGrpSpPr>
        <p:grpSpPr>
          <a:xfrm>
            <a:off x="2645003" y="5993945"/>
            <a:ext cx="354191" cy="315375"/>
            <a:chOff x="3151417" y="5561172"/>
            <a:chExt cx="720080" cy="641166"/>
          </a:xfrm>
        </p:grpSpPr>
        <p:sp>
          <p:nvSpPr>
            <p:cNvPr id="90" name="二等辺三角形 89"/>
            <p:cNvSpPr/>
            <p:nvPr/>
          </p:nvSpPr>
          <p:spPr>
            <a:xfrm flipV="1">
              <a:off x="3223425" y="5561172"/>
              <a:ext cx="576064" cy="149851"/>
            </a:xfrm>
            <a:prstGeom prst="triangl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91" name="円/楕円 90"/>
            <p:cNvSpPr/>
            <p:nvPr/>
          </p:nvSpPr>
          <p:spPr>
            <a:xfrm>
              <a:off x="3151417" y="5711023"/>
              <a:ext cx="720080" cy="491315"/>
            </a:xfrm>
            <a:prstGeom prst="ellips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en-US" altLang="ja-JP" sz="1200" b="1" dirty="0">
                  <a:solidFill>
                    <a:schemeClr val="tx1"/>
                  </a:solidFill>
                  <a:latin typeface="Meiryo UI" panose="020B0604030504040204" pitchFamily="50" charset="-128"/>
                  <a:ea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92" name="正方形/長方形 91"/>
          <p:cNvSpPr/>
          <p:nvPr/>
        </p:nvSpPr>
        <p:spPr>
          <a:xfrm>
            <a:off x="3036058" y="6013133"/>
            <a:ext cx="598241"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請求</a:t>
            </a:r>
            <a:r>
              <a:rPr lang="en-US" altLang="ja-JP" sz="1200" b="1" dirty="0">
                <a:solidFill>
                  <a:prstClr val="black"/>
                </a:solidFill>
                <a:latin typeface="Meiryo UI" panose="020B0604030504040204" pitchFamily="50" charset="-128"/>
                <a:ea typeface="Meiryo UI" panose="020B0604030504040204" pitchFamily="50" charset="-128"/>
              </a:rPr>
              <a:t>C</a:t>
            </a:r>
          </a:p>
        </p:txBody>
      </p:sp>
      <p:grpSp>
        <p:nvGrpSpPr>
          <p:cNvPr id="93" name="グループ化 92"/>
          <p:cNvGrpSpPr/>
          <p:nvPr/>
        </p:nvGrpSpPr>
        <p:grpSpPr>
          <a:xfrm>
            <a:off x="2665798" y="5487674"/>
            <a:ext cx="241166" cy="421650"/>
            <a:chOff x="5340593" y="2913644"/>
            <a:chExt cx="597710" cy="1045023"/>
          </a:xfrm>
        </p:grpSpPr>
        <p:sp>
          <p:nvSpPr>
            <p:cNvPr id="94" name="角丸四角形 93"/>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95" name="正方形/長方形 94"/>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96"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97" name="正方形/長方形 96"/>
          <p:cNvSpPr/>
          <p:nvPr/>
        </p:nvSpPr>
        <p:spPr>
          <a:xfrm>
            <a:off x="3009620" y="5552908"/>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C</a:t>
            </a:r>
          </a:p>
        </p:txBody>
      </p:sp>
      <p:cxnSp>
        <p:nvCxnSpPr>
          <p:cNvPr id="98" name="直線コネクタ 97"/>
          <p:cNvCxnSpPr/>
          <p:nvPr/>
        </p:nvCxnSpPr>
        <p:spPr>
          <a:xfrm>
            <a:off x="2417310" y="5397112"/>
            <a:ext cx="0" cy="791374"/>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99" name="直線コネクタ 98"/>
          <p:cNvCxnSpPr/>
          <p:nvPr/>
        </p:nvCxnSpPr>
        <p:spPr>
          <a:xfrm flipH="1">
            <a:off x="2398431" y="5678268"/>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00" name="直線コネクタ 99"/>
          <p:cNvCxnSpPr/>
          <p:nvPr/>
        </p:nvCxnSpPr>
        <p:spPr>
          <a:xfrm flipH="1">
            <a:off x="2425277" y="6165938"/>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grpSp>
        <p:nvGrpSpPr>
          <p:cNvPr id="101" name="グループ化 100"/>
          <p:cNvGrpSpPr/>
          <p:nvPr/>
        </p:nvGrpSpPr>
        <p:grpSpPr>
          <a:xfrm>
            <a:off x="2019446" y="3875209"/>
            <a:ext cx="354191" cy="315375"/>
            <a:chOff x="3151417" y="5561172"/>
            <a:chExt cx="720080" cy="641166"/>
          </a:xfrm>
        </p:grpSpPr>
        <p:sp>
          <p:nvSpPr>
            <p:cNvPr id="102" name="二等辺三角形 101"/>
            <p:cNvSpPr/>
            <p:nvPr/>
          </p:nvSpPr>
          <p:spPr>
            <a:xfrm flipV="1">
              <a:off x="3223425" y="5561172"/>
              <a:ext cx="576064" cy="149851"/>
            </a:xfrm>
            <a:prstGeom prst="triangl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103" name="円/楕円 102"/>
            <p:cNvSpPr/>
            <p:nvPr/>
          </p:nvSpPr>
          <p:spPr>
            <a:xfrm>
              <a:off x="3151417" y="5711023"/>
              <a:ext cx="720080" cy="491315"/>
            </a:xfrm>
            <a:prstGeom prst="ellips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en-US" altLang="ja-JP" sz="1200" b="1" dirty="0">
                  <a:solidFill>
                    <a:schemeClr val="tx1"/>
                  </a:solidFill>
                  <a:latin typeface="Meiryo UI" panose="020B0604030504040204" pitchFamily="50" charset="-128"/>
                  <a:ea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104" name="正方形/長方形 103"/>
          <p:cNvSpPr/>
          <p:nvPr/>
        </p:nvSpPr>
        <p:spPr>
          <a:xfrm>
            <a:off x="2410501" y="3894397"/>
            <a:ext cx="604653"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請求</a:t>
            </a:r>
            <a:r>
              <a:rPr lang="en-US" altLang="ja-JP" sz="1200" b="1" dirty="0">
                <a:solidFill>
                  <a:prstClr val="black"/>
                </a:solidFill>
                <a:latin typeface="Meiryo UI" panose="020B0604030504040204" pitchFamily="50" charset="-128"/>
                <a:ea typeface="Meiryo UI" panose="020B0604030504040204" pitchFamily="50" charset="-128"/>
              </a:rPr>
              <a:t>A</a:t>
            </a:r>
          </a:p>
        </p:txBody>
      </p:sp>
      <p:grpSp>
        <p:nvGrpSpPr>
          <p:cNvPr id="105" name="グループ化 104"/>
          <p:cNvGrpSpPr/>
          <p:nvPr/>
        </p:nvGrpSpPr>
        <p:grpSpPr>
          <a:xfrm>
            <a:off x="2040241" y="3368938"/>
            <a:ext cx="241166" cy="421650"/>
            <a:chOff x="5340593" y="2913644"/>
            <a:chExt cx="597710" cy="1045023"/>
          </a:xfrm>
        </p:grpSpPr>
        <p:sp>
          <p:nvSpPr>
            <p:cNvPr id="106" name="角丸四角形 105"/>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07" name="正方形/長方形 106"/>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108"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109" name="正方形/長方形 108"/>
          <p:cNvSpPr/>
          <p:nvPr/>
        </p:nvSpPr>
        <p:spPr>
          <a:xfrm>
            <a:off x="2384063" y="3434172"/>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A</a:t>
            </a:r>
          </a:p>
        </p:txBody>
      </p:sp>
      <p:cxnSp>
        <p:nvCxnSpPr>
          <p:cNvPr id="110" name="直線コネクタ 109"/>
          <p:cNvCxnSpPr>
            <a:endCxn id="51" idx="21"/>
          </p:cNvCxnSpPr>
          <p:nvPr/>
        </p:nvCxnSpPr>
        <p:spPr>
          <a:xfrm flipH="1">
            <a:off x="534241" y="3832888"/>
            <a:ext cx="4804" cy="105859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11" name="直線コネクタ 110"/>
          <p:cNvCxnSpPr/>
          <p:nvPr/>
        </p:nvCxnSpPr>
        <p:spPr>
          <a:xfrm>
            <a:off x="2425277" y="4628795"/>
            <a:ext cx="0" cy="259158"/>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14" name="直線コネクタ 113"/>
          <p:cNvCxnSpPr/>
          <p:nvPr/>
        </p:nvCxnSpPr>
        <p:spPr>
          <a:xfrm flipH="1">
            <a:off x="539045" y="4655032"/>
            <a:ext cx="1870076"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16" name="直線コネクタ 115"/>
          <p:cNvCxnSpPr/>
          <p:nvPr/>
        </p:nvCxnSpPr>
        <p:spPr>
          <a:xfrm flipH="1">
            <a:off x="1318795" y="3630996"/>
            <a:ext cx="724989"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17" name="直線コネクタ 116"/>
          <p:cNvCxnSpPr/>
          <p:nvPr/>
        </p:nvCxnSpPr>
        <p:spPr>
          <a:xfrm flipH="1">
            <a:off x="1803643" y="4032896"/>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19" name="直線コネクタ 118"/>
          <p:cNvCxnSpPr/>
          <p:nvPr/>
        </p:nvCxnSpPr>
        <p:spPr>
          <a:xfrm>
            <a:off x="1803643" y="3616051"/>
            <a:ext cx="0" cy="416845"/>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grpSp>
        <p:nvGrpSpPr>
          <p:cNvPr id="125" name="グループ化 124">
            <a:extLst>
              <a:ext uri="{FF2B5EF4-FFF2-40B4-BE49-F238E27FC236}">
                <a16:creationId xmlns:a16="http://schemas.microsoft.com/office/drawing/2014/main" id="{EF916C03-BE8A-2A45-B3B7-63855568F697}"/>
              </a:ext>
            </a:extLst>
          </p:cNvPr>
          <p:cNvGrpSpPr/>
          <p:nvPr/>
        </p:nvGrpSpPr>
        <p:grpSpPr>
          <a:xfrm>
            <a:off x="4314428" y="3375218"/>
            <a:ext cx="288032" cy="457670"/>
            <a:chOff x="379413" y="4686300"/>
            <a:chExt cx="450850" cy="663575"/>
          </a:xfrm>
        </p:grpSpPr>
        <p:sp>
          <p:nvSpPr>
            <p:cNvPr id="126"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127"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grpSp>
        <p:nvGrpSpPr>
          <p:cNvPr id="128" name="グループ化 127">
            <a:extLst>
              <a:ext uri="{FF2B5EF4-FFF2-40B4-BE49-F238E27FC236}">
                <a16:creationId xmlns:a16="http://schemas.microsoft.com/office/drawing/2014/main" id="{EF916C03-BE8A-2A45-B3B7-63855568F697}"/>
              </a:ext>
            </a:extLst>
          </p:cNvPr>
          <p:cNvGrpSpPr/>
          <p:nvPr/>
        </p:nvGrpSpPr>
        <p:grpSpPr>
          <a:xfrm>
            <a:off x="4314428" y="4909431"/>
            <a:ext cx="288032" cy="457670"/>
            <a:chOff x="379413" y="4686300"/>
            <a:chExt cx="450850" cy="663575"/>
          </a:xfrm>
        </p:grpSpPr>
        <p:sp>
          <p:nvSpPr>
            <p:cNvPr id="129"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130"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grpSp>
        <p:nvGrpSpPr>
          <p:cNvPr id="131" name="グループ化 130">
            <a:extLst>
              <a:ext uri="{FF2B5EF4-FFF2-40B4-BE49-F238E27FC236}">
                <a16:creationId xmlns:a16="http://schemas.microsoft.com/office/drawing/2014/main" id="{EF916C03-BE8A-2A45-B3B7-63855568F697}"/>
              </a:ext>
            </a:extLst>
          </p:cNvPr>
          <p:cNvGrpSpPr/>
          <p:nvPr/>
        </p:nvGrpSpPr>
        <p:grpSpPr>
          <a:xfrm>
            <a:off x="6186636" y="4909431"/>
            <a:ext cx="288032" cy="457670"/>
            <a:chOff x="379413" y="4686300"/>
            <a:chExt cx="450850" cy="663575"/>
          </a:xfrm>
        </p:grpSpPr>
        <p:sp>
          <p:nvSpPr>
            <p:cNvPr id="132"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133"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134" name="正方形/長方形 133"/>
          <p:cNvSpPr/>
          <p:nvPr/>
        </p:nvSpPr>
        <p:spPr>
          <a:xfrm>
            <a:off x="4653170" y="3513036"/>
            <a:ext cx="606256"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A</a:t>
            </a:r>
            <a:endParaRPr lang="ja-JP" altLang="en-US" dirty="0"/>
          </a:p>
        </p:txBody>
      </p:sp>
      <p:sp>
        <p:nvSpPr>
          <p:cNvPr id="135" name="正方形/長方形 134"/>
          <p:cNvSpPr/>
          <p:nvPr/>
        </p:nvSpPr>
        <p:spPr>
          <a:xfrm>
            <a:off x="4665003" y="4990465"/>
            <a:ext cx="1144865" cy="461665"/>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B</a:t>
            </a:r>
            <a:br>
              <a:rPr lang="en-US" altLang="ja-JP" sz="1200" b="1" dirty="0">
                <a:solidFill>
                  <a:prstClr val="black"/>
                </a:solidFill>
                <a:latin typeface="Meiryo UI" panose="020B0604030504040204" pitchFamily="50" charset="-128"/>
                <a:ea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rPr>
              <a:t>（パーティー）</a:t>
            </a:r>
            <a:endParaRPr lang="ja-JP" altLang="en-US" dirty="0"/>
          </a:p>
        </p:txBody>
      </p:sp>
      <p:sp>
        <p:nvSpPr>
          <p:cNvPr id="136" name="正方形/長方形 135"/>
          <p:cNvSpPr/>
          <p:nvPr/>
        </p:nvSpPr>
        <p:spPr>
          <a:xfrm>
            <a:off x="6566253" y="5007360"/>
            <a:ext cx="1144865" cy="461665"/>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C</a:t>
            </a:r>
            <a:br>
              <a:rPr lang="en-US" altLang="ja-JP" sz="1200" b="1" dirty="0">
                <a:solidFill>
                  <a:prstClr val="black"/>
                </a:solidFill>
                <a:latin typeface="Meiryo UI" panose="020B0604030504040204" pitchFamily="50" charset="-128"/>
                <a:ea typeface="Meiryo UI" panose="020B0604030504040204" pitchFamily="50" charset="-128"/>
              </a:rPr>
            </a:br>
            <a:r>
              <a:rPr lang="ja-JP" altLang="en-US" sz="1200" b="1" dirty="0">
                <a:solidFill>
                  <a:prstClr val="black"/>
                </a:solidFill>
                <a:latin typeface="Meiryo UI" panose="020B0604030504040204" pitchFamily="50" charset="-128"/>
                <a:ea typeface="Meiryo UI" panose="020B0604030504040204" pitchFamily="50" charset="-128"/>
              </a:rPr>
              <a:t>（パーティー）</a:t>
            </a:r>
            <a:endParaRPr lang="ja-JP" altLang="en-US" sz="1200" dirty="0"/>
          </a:p>
        </p:txBody>
      </p:sp>
      <p:grpSp>
        <p:nvGrpSpPr>
          <p:cNvPr id="138" name="グループ化 137"/>
          <p:cNvGrpSpPr/>
          <p:nvPr/>
        </p:nvGrpSpPr>
        <p:grpSpPr>
          <a:xfrm>
            <a:off x="4706425" y="5502440"/>
            <a:ext cx="241166" cy="421650"/>
            <a:chOff x="5340593" y="2913644"/>
            <a:chExt cx="597710" cy="1045023"/>
          </a:xfrm>
        </p:grpSpPr>
        <p:sp>
          <p:nvSpPr>
            <p:cNvPr id="139" name="角丸四角形 138"/>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40" name="正方形/長方形 139"/>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141"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142" name="正方形/長方形 141"/>
          <p:cNvSpPr/>
          <p:nvPr/>
        </p:nvSpPr>
        <p:spPr>
          <a:xfrm>
            <a:off x="5050247" y="5567674"/>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B</a:t>
            </a:r>
          </a:p>
        </p:txBody>
      </p:sp>
      <p:cxnSp>
        <p:nvCxnSpPr>
          <p:cNvPr id="143" name="直線コネクタ 142"/>
          <p:cNvCxnSpPr/>
          <p:nvPr/>
        </p:nvCxnSpPr>
        <p:spPr>
          <a:xfrm>
            <a:off x="4457937" y="5411878"/>
            <a:ext cx="0" cy="281156"/>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44" name="直線コネクタ 143"/>
          <p:cNvCxnSpPr/>
          <p:nvPr/>
        </p:nvCxnSpPr>
        <p:spPr>
          <a:xfrm flipH="1">
            <a:off x="4439058" y="5693034"/>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grpSp>
        <p:nvGrpSpPr>
          <p:cNvPr id="150" name="グループ化 149"/>
          <p:cNvGrpSpPr/>
          <p:nvPr/>
        </p:nvGrpSpPr>
        <p:grpSpPr>
          <a:xfrm>
            <a:off x="6584690" y="5505900"/>
            <a:ext cx="241166" cy="421650"/>
            <a:chOff x="5340593" y="2913644"/>
            <a:chExt cx="597710" cy="1045023"/>
          </a:xfrm>
        </p:grpSpPr>
        <p:sp>
          <p:nvSpPr>
            <p:cNvPr id="151" name="角丸四角形 150"/>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52" name="正方形/長方形 151"/>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153"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154" name="正方形/長方形 153"/>
          <p:cNvSpPr/>
          <p:nvPr/>
        </p:nvSpPr>
        <p:spPr>
          <a:xfrm>
            <a:off x="6928512" y="5571134"/>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C</a:t>
            </a:r>
          </a:p>
        </p:txBody>
      </p:sp>
      <p:cxnSp>
        <p:nvCxnSpPr>
          <p:cNvPr id="155" name="直線コネクタ 154"/>
          <p:cNvCxnSpPr/>
          <p:nvPr/>
        </p:nvCxnSpPr>
        <p:spPr>
          <a:xfrm>
            <a:off x="6336202" y="5415338"/>
            <a:ext cx="0" cy="277696"/>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56" name="直線コネクタ 155"/>
          <p:cNvCxnSpPr/>
          <p:nvPr/>
        </p:nvCxnSpPr>
        <p:spPr>
          <a:xfrm flipH="1">
            <a:off x="6317323" y="5696494"/>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grpSp>
        <p:nvGrpSpPr>
          <p:cNvPr id="158" name="グループ化 157"/>
          <p:cNvGrpSpPr/>
          <p:nvPr/>
        </p:nvGrpSpPr>
        <p:grpSpPr>
          <a:xfrm>
            <a:off x="5938338" y="3893435"/>
            <a:ext cx="354191" cy="315375"/>
            <a:chOff x="3151417" y="5561172"/>
            <a:chExt cx="720080" cy="641166"/>
          </a:xfrm>
        </p:grpSpPr>
        <p:sp>
          <p:nvSpPr>
            <p:cNvPr id="159" name="二等辺三角形 158"/>
            <p:cNvSpPr/>
            <p:nvPr/>
          </p:nvSpPr>
          <p:spPr>
            <a:xfrm flipV="1">
              <a:off x="3223425" y="5561172"/>
              <a:ext cx="576064" cy="149851"/>
            </a:xfrm>
            <a:prstGeom prst="triangl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solidFill>
                  <a:schemeClr val="tx1"/>
                </a:solidFill>
                <a:latin typeface="Meiryo UI" panose="020B0604030504040204" pitchFamily="50" charset="-128"/>
                <a:ea typeface="Meiryo UI" panose="020B0604030504040204" pitchFamily="50" charset="-128"/>
              </a:endParaRPr>
            </a:p>
          </p:txBody>
        </p:sp>
        <p:sp>
          <p:nvSpPr>
            <p:cNvPr id="160" name="円/楕円 159"/>
            <p:cNvSpPr/>
            <p:nvPr/>
          </p:nvSpPr>
          <p:spPr>
            <a:xfrm>
              <a:off x="3151417" y="5711023"/>
              <a:ext cx="720080" cy="491315"/>
            </a:xfrm>
            <a:prstGeom prst="ellipse">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en-US" altLang="ja-JP" sz="1200" b="1" dirty="0">
                  <a:solidFill>
                    <a:schemeClr val="tx1"/>
                  </a:solidFill>
                  <a:latin typeface="Meiryo UI" panose="020B0604030504040204" pitchFamily="50" charset="-128"/>
                  <a:ea typeface="Meiryo UI" panose="020B0604030504040204" pitchFamily="50" charset="-128"/>
                </a:rPr>
                <a:t>\</a:t>
              </a:r>
              <a:endParaRPr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161" name="正方形/長方形 160"/>
          <p:cNvSpPr/>
          <p:nvPr/>
        </p:nvSpPr>
        <p:spPr>
          <a:xfrm>
            <a:off x="6329393" y="3912623"/>
            <a:ext cx="604653"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請求</a:t>
            </a:r>
            <a:r>
              <a:rPr lang="en-US" altLang="ja-JP" sz="1200" b="1" dirty="0">
                <a:solidFill>
                  <a:prstClr val="black"/>
                </a:solidFill>
                <a:latin typeface="Meiryo UI" panose="020B0604030504040204" pitchFamily="50" charset="-128"/>
                <a:ea typeface="Meiryo UI" panose="020B0604030504040204" pitchFamily="50" charset="-128"/>
              </a:rPr>
              <a:t>A</a:t>
            </a:r>
          </a:p>
        </p:txBody>
      </p:sp>
      <p:grpSp>
        <p:nvGrpSpPr>
          <p:cNvPr id="162" name="グループ化 161"/>
          <p:cNvGrpSpPr/>
          <p:nvPr/>
        </p:nvGrpSpPr>
        <p:grpSpPr>
          <a:xfrm>
            <a:off x="5959133" y="3387164"/>
            <a:ext cx="241166" cy="421650"/>
            <a:chOff x="5340593" y="2913644"/>
            <a:chExt cx="597710" cy="1045023"/>
          </a:xfrm>
        </p:grpSpPr>
        <p:sp>
          <p:nvSpPr>
            <p:cNvPr id="163" name="角丸四角形 162"/>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64" name="正方形/長方形 163"/>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165"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166" name="正方形/長方形 165"/>
          <p:cNvSpPr/>
          <p:nvPr/>
        </p:nvSpPr>
        <p:spPr>
          <a:xfrm>
            <a:off x="6302955" y="3452398"/>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A</a:t>
            </a:r>
          </a:p>
        </p:txBody>
      </p:sp>
      <p:cxnSp>
        <p:nvCxnSpPr>
          <p:cNvPr id="167" name="直線コネクタ 166"/>
          <p:cNvCxnSpPr>
            <a:endCxn id="130" idx="21"/>
          </p:cNvCxnSpPr>
          <p:nvPr/>
        </p:nvCxnSpPr>
        <p:spPr>
          <a:xfrm flipH="1">
            <a:off x="4453133" y="3851114"/>
            <a:ext cx="4804" cy="105859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68" name="直線コネクタ 167"/>
          <p:cNvCxnSpPr/>
          <p:nvPr/>
        </p:nvCxnSpPr>
        <p:spPr>
          <a:xfrm>
            <a:off x="6344169" y="4647021"/>
            <a:ext cx="0" cy="259158"/>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69" name="直線コネクタ 168"/>
          <p:cNvCxnSpPr/>
          <p:nvPr/>
        </p:nvCxnSpPr>
        <p:spPr>
          <a:xfrm flipH="1">
            <a:off x="4457937" y="4673258"/>
            <a:ext cx="1870076"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70" name="直線コネクタ 169"/>
          <p:cNvCxnSpPr/>
          <p:nvPr/>
        </p:nvCxnSpPr>
        <p:spPr>
          <a:xfrm flipH="1">
            <a:off x="5237687" y="3649222"/>
            <a:ext cx="724989"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71" name="直線コネクタ 170"/>
          <p:cNvCxnSpPr/>
          <p:nvPr/>
        </p:nvCxnSpPr>
        <p:spPr>
          <a:xfrm flipH="1">
            <a:off x="5722535" y="4051122"/>
            <a:ext cx="223142" cy="1"/>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cxnSp>
        <p:nvCxnSpPr>
          <p:cNvPr id="172" name="直線コネクタ 171"/>
          <p:cNvCxnSpPr/>
          <p:nvPr/>
        </p:nvCxnSpPr>
        <p:spPr>
          <a:xfrm>
            <a:off x="5722535" y="3634277"/>
            <a:ext cx="0" cy="416845"/>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spTree>
    <p:extLst>
      <p:ext uri="{BB962C8B-B14F-4D97-AF65-F5344CB8AC3E}">
        <p14:creationId xmlns:p14="http://schemas.microsoft.com/office/powerpoint/2010/main" val="386067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顧客管理</a:t>
            </a:r>
          </a:p>
        </p:txBody>
      </p:sp>
      <p:sp>
        <p:nvSpPr>
          <p:cNvPr id="17" name="正方形/長方形 16"/>
          <p:cNvSpPr/>
          <p:nvPr/>
        </p:nvSpPr>
        <p:spPr>
          <a:xfrm>
            <a:off x="255516" y="1348302"/>
            <a:ext cx="8513955" cy="108651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アカウント管理グループは、オペレータにどの顧客を表示して良いか制御します。</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オペレータ、顧客それぞれにアカウント管理グループを設定して利用します。</a:t>
            </a:r>
            <a:endParaRPr lang="en-US" altLang="ja-JP" sz="1292" dirty="0">
              <a:latin typeface="Meiryo UI" panose="020B0604030504040204" pitchFamily="50" charset="-128"/>
              <a:ea typeface="Meiryo UI" panose="020B0604030504040204" pitchFamily="50" charset="-128"/>
            </a:endParaRPr>
          </a:p>
          <a:p>
            <a:pPr algn="l"/>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なお、テナントにアカウント管理グループが登録されていない場合、オペレータや顧客へのグループ設定はできません。</a:t>
            </a:r>
            <a:endParaRPr lang="en-US" altLang="ja-JP" sz="1292" dirty="0">
              <a:latin typeface="Meiryo UI" panose="020B0604030504040204" pitchFamily="50" charset="-128"/>
              <a:ea typeface="Meiryo UI" panose="020B0604030504040204" pitchFamily="50" charset="-128"/>
            </a:endParaRPr>
          </a:p>
          <a:p>
            <a:pPr algn="l"/>
            <a:r>
              <a:rPr lang="ja-JP" altLang="en-US" sz="1292" dirty="0">
                <a:latin typeface="Meiryo UI" panose="020B0604030504040204" pitchFamily="50" charset="-128"/>
                <a:ea typeface="Meiryo UI" panose="020B0604030504040204" pitchFamily="50" charset="-128"/>
              </a:rPr>
              <a:t>この場合、全オペレータが全顧客にアクセスすることができます。</a:t>
            </a:r>
            <a:endParaRPr lang="en-US" altLang="ja-JP" sz="1292" dirty="0">
              <a:latin typeface="Meiryo UI" panose="020B0604030504040204" pitchFamily="50" charset="-128"/>
              <a:ea typeface="Meiryo UI" panose="020B0604030504040204" pitchFamily="50" charset="-128"/>
            </a:endParaRPr>
          </a:p>
        </p:txBody>
      </p:sp>
      <p:sp>
        <p:nvSpPr>
          <p:cNvPr id="2" name="角丸四角形 1"/>
          <p:cNvSpPr/>
          <p:nvPr/>
        </p:nvSpPr>
        <p:spPr>
          <a:xfrm>
            <a:off x="4322203" y="2772594"/>
            <a:ext cx="4282245" cy="1761521"/>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u="sng" dirty="0">
                <a:solidFill>
                  <a:schemeClr val="tx1"/>
                </a:solidFill>
                <a:latin typeface="Meiryo UI" panose="020B0604030504040204" pitchFamily="50" charset="-128"/>
                <a:ea typeface="Meiryo UI" panose="020B0604030504040204" pitchFamily="50" charset="-128"/>
              </a:rPr>
              <a:t>AMG_01</a:t>
            </a:r>
            <a:r>
              <a:rPr kumimoji="1" lang="ja-JP" altLang="en-US" sz="1400" b="1" u="sng" dirty="0">
                <a:solidFill>
                  <a:schemeClr val="tx1"/>
                </a:solidFill>
                <a:latin typeface="Meiryo UI" panose="020B0604030504040204" pitchFamily="50" charset="-128"/>
                <a:ea typeface="Meiryo UI" panose="020B0604030504040204" pitchFamily="50" charset="-128"/>
              </a:rPr>
              <a:t>のグループ</a:t>
            </a:r>
          </a:p>
        </p:txBody>
      </p:sp>
      <p:grpSp>
        <p:nvGrpSpPr>
          <p:cNvPr id="253" name="グループ化 252">
            <a:extLst>
              <a:ext uri="{FF2B5EF4-FFF2-40B4-BE49-F238E27FC236}">
                <a16:creationId xmlns:a16="http://schemas.microsoft.com/office/drawing/2014/main" id="{EF916C03-BE8A-2A45-B3B7-63855568F697}"/>
              </a:ext>
            </a:extLst>
          </p:cNvPr>
          <p:cNvGrpSpPr/>
          <p:nvPr/>
        </p:nvGrpSpPr>
        <p:grpSpPr>
          <a:xfrm>
            <a:off x="620936" y="3365252"/>
            <a:ext cx="288032" cy="457670"/>
            <a:chOff x="379413" y="4686300"/>
            <a:chExt cx="450850" cy="663575"/>
          </a:xfrm>
        </p:grpSpPr>
        <p:sp>
          <p:nvSpPr>
            <p:cNvPr id="254"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255"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256" name="正方形/長方形 255"/>
          <p:cNvSpPr/>
          <p:nvPr/>
        </p:nvSpPr>
        <p:spPr>
          <a:xfrm>
            <a:off x="959678" y="3503070"/>
            <a:ext cx="931665"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オペレータ</a:t>
            </a:r>
            <a:r>
              <a:rPr lang="en-US" altLang="ja-JP" sz="1200" b="1" dirty="0">
                <a:solidFill>
                  <a:prstClr val="black"/>
                </a:solidFill>
                <a:latin typeface="Meiryo UI" panose="020B0604030504040204" pitchFamily="50" charset="-128"/>
                <a:ea typeface="Meiryo UI" panose="020B0604030504040204" pitchFamily="50" charset="-128"/>
              </a:rPr>
              <a:t>D</a:t>
            </a:r>
            <a:endParaRPr lang="ja-JP" altLang="en-US" dirty="0"/>
          </a:p>
        </p:txBody>
      </p:sp>
      <p:grpSp>
        <p:nvGrpSpPr>
          <p:cNvPr id="257" name="グループ化 256">
            <a:extLst>
              <a:ext uri="{FF2B5EF4-FFF2-40B4-BE49-F238E27FC236}">
                <a16:creationId xmlns:a16="http://schemas.microsoft.com/office/drawing/2014/main" id="{EF916C03-BE8A-2A45-B3B7-63855568F697}"/>
              </a:ext>
            </a:extLst>
          </p:cNvPr>
          <p:cNvGrpSpPr/>
          <p:nvPr/>
        </p:nvGrpSpPr>
        <p:grpSpPr>
          <a:xfrm>
            <a:off x="620936" y="5531394"/>
            <a:ext cx="288032" cy="457670"/>
            <a:chOff x="379413" y="4686300"/>
            <a:chExt cx="450850" cy="663575"/>
          </a:xfrm>
        </p:grpSpPr>
        <p:sp>
          <p:nvSpPr>
            <p:cNvPr id="258"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259"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260" name="正方形/長方形 259"/>
          <p:cNvSpPr/>
          <p:nvPr/>
        </p:nvSpPr>
        <p:spPr>
          <a:xfrm>
            <a:off x="959678" y="5669212"/>
            <a:ext cx="931665"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オペレータ</a:t>
            </a:r>
            <a:r>
              <a:rPr lang="en-US" altLang="ja-JP" sz="1200" b="1" dirty="0">
                <a:solidFill>
                  <a:prstClr val="black"/>
                </a:solidFill>
                <a:latin typeface="Meiryo UI" panose="020B0604030504040204" pitchFamily="50" charset="-128"/>
                <a:ea typeface="Meiryo UI" panose="020B0604030504040204" pitchFamily="50" charset="-128"/>
              </a:rPr>
              <a:t>E</a:t>
            </a:r>
            <a:endParaRPr lang="ja-JP" altLang="en-US" dirty="0"/>
          </a:p>
        </p:txBody>
      </p:sp>
      <p:grpSp>
        <p:nvGrpSpPr>
          <p:cNvPr id="112" name="グループ化 111">
            <a:extLst>
              <a:ext uri="{FF2B5EF4-FFF2-40B4-BE49-F238E27FC236}">
                <a16:creationId xmlns:a16="http://schemas.microsoft.com/office/drawing/2014/main" id="{EF916C03-BE8A-2A45-B3B7-63855568F697}"/>
              </a:ext>
            </a:extLst>
          </p:cNvPr>
          <p:cNvGrpSpPr/>
          <p:nvPr/>
        </p:nvGrpSpPr>
        <p:grpSpPr>
          <a:xfrm>
            <a:off x="5016933" y="3660903"/>
            <a:ext cx="288032" cy="457670"/>
            <a:chOff x="379413" y="4686300"/>
            <a:chExt cx="450850" cy="663575"/>
          </a:xfrm>
        </p:grpSpPr>
        <p:sp>
          <p:nvSpPr>
            <p:cNvPr id="113"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115"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118" name="正方形/長方形 117"/>
          <p:cNvSpPr/>
          <p:nvPr/>
        </p:nvSpPr>
        <p:spPr>
          <a:xfrm>
            <a:off x="5355675" y="3798721"/>
            <a:ext cx="606256"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A</a:t>
            </a:r>
            <a:endParaRPr lang="ja-JP" altLang="en-US" dirty="0"/>
          </a:p>
        </p:txBody>
      </p:sp>
      <p:grpSp>
        <p:nvGrpSpPr>
          <p:cNvPr id="120" name="グループ化 119"/>
          <p:cNvGrpSpPr/>
          <p:nvPr/>
        </p:nvGrpSpPr>
        <p:grpSpPr>
          <a:xfrm>
            <a:off x="6661638" y="3672849"/>
            <a:ext cx="241166" cy="421650"/>
            <a:chOff x="5340593" y="2913644"/>
            <a:chExt cx="597710" cy="1045023"/>
          </a:xfrm>
        </p:grpSpPr>
        <p:sp>
          <p:nvSpPr>
            <p:cNvPr id="121" name="角丸四角形 120"/>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122" name="正方形/長方形 121"/>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123"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124" name="正方形/長方形 123"/>
          <p:cNvSpPr/>
          <p:nvPr/>
        </p:nvSpPr>
        <p:spPr>
          <a:xfrm>
            <a:off x="7005460" y="3738083"/>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A</a:t>
            </a:r>
          </a:p>
        </p:txBody>
      </p:sp>
      <p:cxnSp>
        <p:nvCxnSpPr>
          <p:cNvPr id="137" name="直線コネクタ 136"/>
          <p:cNvCxnSpPr/>
          <p:nvPr/>
        </p:nvCxnSpPr>
        <p:spPr>
          <a:xfrm flipH="1">
            <a:off x="5940192" y="3934907"/>
            <a:ext cx="724989"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sp>
        <p:nvSpPr>
          <p:cNvPr id="261" name="テキスト ボックス 260"/>
          <p:cNvSpPr txBox="1"/>
          <p:nvPr/>
        </p:nvSpPr>
        <p:spPr>
          <a:xfrm>
            <a:off x="5357915" y="3346779"/>
            <a:ext cx="1035060" cy="340519"/>
          </a:xfrm>
          <a:prstGeom prst="wedgeRoundRectCallout">
            <a:avLst>
              <a:gd name="adj1" fmla="val -43457"/>
              <a:gd name="adj2" fmla="val 75599"/>
              <a:gd name="adj3" fmla="val 16667"/>
            </a:avLst>
          </a:prstGeom>
          <a:solidFill>
            <a:schemeClr val="accent1"/>
          </a:solidFill>
          <a:ln w="19050">
            <a:solidFill>
              <a:schemeClr val="accent1"/>
            </a:solidFill>
          </a:ln>
        </p:spPr>
        <p:txBody>
          <a:bodyPr wrap="square" rtlCol="0">
            <a:spAutoFit/>
          </a:bodyPr>
          <a:lstStyle/>
          <a:p>
            <a:pPr algn="ctr"/>
            <a:r>
              <a:rPr kumimoji="1" lang="en-US" altLang="ja-JP" sz="1400" dirty="0">
                <a:solidFill>
                  <a:schemeClr val="bg1"/>
                </a:solidFill>
                <a:latin typeface="Meiryo UI" panose="020B0604030504040204" pitchFamily="50" charset="-128"/>
                <a:ea typeface="Meiryo UI" panose="020B0604030504040204" pitchFamily="50" charset="-128"/>
              </a:rPr>
              <a:t>AMG_01</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65" name="角丸四角形 264"/>
          <p:cNvSpPr/>
          <p:nvPr/>
        </p:nvSpPr>
        <p:spPr>
          <a:xfrm>
            <a:off x="4322204" y="4653136"/>
            <a:ext cx="4282244" cy="17604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u="sng" dirty="0">
                <a:solidFill>
                  <a:schemeClr val="tx1"/>
                </a:solidFill>
                <a:latin typeface="Meiryo UI" panose="020B0604030504040204" pitchFamily="50" charset="-128"/>
                <a:ea typeface="Meiryo UI" panose="020B0604030504040204" pitchFamily="50" charset="-128"/>
              </a:rPr>
              <a:t>AMG_02</a:t>
            </a:r>
            <a:r>
              <a:rPr kumimoji="1" lang="ja-JP" altLang="en-US" sz="1400" b="1" u="sng" dirty="0">
                <a:solidFill>
                  <a:schemeClr val="tx1"/>
                </a:solidFill>
                <a:latin typeface="Meiryo UI" panose="020B0604030504040204" pitchFamily="50" charset="-128"/>
                <a:ea typeface="Meiryo UI" panose="020B0604030504040204" pitchFamily="50" charset="-128"/>
              </a:rPr>
              <a:t>のグループ</a:t>
            </a:r>
          </a:p>
        </p:txBody>
      </p:sp>
      <p:sp>
        <p:nvSpPr>
          <p:cNvPr id="262" name="テキスト ボックス 261"/>
          <p:cNvSpPr txBox="1"/>
          <p:nvPr/>
        </p:nvSpPr>
        <p:spPr>
          <a:xfrm>
            <a:off x="5357915" y="5171883"/>
            <a:ext cx="1035060" cy="340519"/>
          </a:xfrm>
          <a:prstGeom prst="wedgeRoundRectCallout">
            <a:avLst>
              <a:gd name="adj1" fmla="val -43457"/>
              <a:gd name="adj2" fmla="val 75599"/>
              <a:gd name="adj3" fmla="val 16667"/>
            </a:avLst>
          </a:prstGeom>
          <a:solidFill>
            <a:schemeClr val="accent2"/>
          </a:solidFill>
          <a:ln w="19050">
            <a:solidFill>
              <a:schemeClr val="accent2"/>
            </a:solidFill>
          </a:ln>
        </p:spPr>
        <p:txBody>
          <a:bodyPr wrap="square" rtlCol="0">
            <a:spAutoFit/>
          </a:bodyPr>
          <a:lstStyle/>
          <a:p>
            <a:pPr algn="ctr"/>
            <a:r>
              <a:rPr kumimoji="1" lang="en-US" altLang="ja-JP" sz="1400" dirty="0">
                <a:solidFill>
                  <a:schemeClr val="bg1"/>
                </a:solidFill>
                <a:latin typeface="Meiryo UI" panose="020B0604030504040204" pitchFamily="50" charset="-128"/>
                <a:ea typeface="Meiryo UI" panose="020B0604030504040204" pitchFamily="50" charset="-128"/>
              </a:rPr>
              <a:t>AMG_02</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66" name="テキスト ボックス 265"/>
          <p:cNvSpPr txBox="1"/>
          <p:nvPr/>
        </p:nvSpPr>
        <p:spPr>
          <a:xfrm>
            <a:off x="974657" y="2973975"/>
            <a:ext cx="1035060" cy="340519"/>
          </a:xfrm>
          <a:prstGeom prst="wedgeRoundRectCallout">
            <a:avLst>
              <a:gd name="adj1" fmla="val -43457"/>
              <a:gd name="adj2" fmla="val 75599"/>
              <a:gd name="adj3" fmla="val 16667"/>
            </a:avLst>
          </a:prstGeom>
          <a:solidFill>
            <a:schemeClr val="accent1"/>
          </a:solidFill>
          <a:ln w="19050">
            <a:solidFill>
              <a:schemeClr val="accent1"/>
            </a:solidFill>
          </a:ln>
        </p:spPr>
        <p:txBody>
          <a:bodyPr wrap="square" rtlCol="0">
            <a:spAutoFit/>
          </a:bodyPr>
          <a:lstStyle/>
          <a:p>
            <a:pPr algn="ctr"/>
            <a:r>
              <a:rPr kumimoji="1" lang="en-US" altLang="ja-JP" sz="1400" dirty="0">
                <a:solidFill>
                  <a:schemeClr val="bg1"/>
                </a:solidFill>
                <a:latin typeface="Meiryo UI" panose="020B0604030504040204" pitchFamily="50" charset="-128"/>
                <a:ea typeface="Meiryo UI" panose="020B0604030504040204" pitchFamily="50" charset="-128"/>
              </a:rPr>
              <a:t>AMG_01</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67" name="テキスト ボックス 266"/>
          <p:cNvSpPr txBox="1"/>
          <p:nvPr/>
        </p:nvSpPr>
        <p:spPr>
          <a:xfrm>
            <a:off x="974657" y="5207697"/>
            <a:ext cx="1035060" cy="340519"/>
          </a:xfrm>
          <a:prstGeom prst="wedgeRoundRectCallout">
            <a:avLst>
              <a:gd name="adj1" fmla="val -43457"/>
              <a:gd name="adj2" fmla="val 75599"/>
              <a:gd name="adj3" fmla="val 16667"/>
            </a:avLst>
          </a:prstGeom>
          <a:solidFill>
            <a:schemeClr val="accent2"/>
          </a:solidFill>
          <a:ln w="19050">
            <a:solidFill>
              <a:schemeClr val="accent2"/>
            </a:solidFill>
          </a:ln>
        </p:spPr>
        <p:txBody>
          <a:bodyPr wrap="square" rtlCol="0">
            <a:spAutoFit/>
          </a:bodyPr>
          <a:lstStyle/>
          <a:p>
            <a:pPr algn="ctr"/>
            <a:r>
              <a:rPr kumimoji="1" lang="en-US" altLang="ja-JP" sz="1400" dirty="0">
                <a:solidFill>
                  <a:schemeClr val="bg1"/>
                </a:solidFill>
                <a:latin typeface="Meiryo UI" panose="020B0604030504040204" pitchFamily="50" charset="-128"/>
                <a:ea typeface="Meiryo UI" panose="020B0604030504040204" pitchFamily="50" charset="-128"/>
              </a:rPr>
              <a:t>AMG_02</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a:off x="2206038" y="5785010"/>
            <a:ext cx="2016224" cy="0"/>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268" name="正方形/長方形 267"/>
          <p:cNvSpPr/>
          <p:nvPr/>
        </p:nvSpPr>
        <p:spPr>
          <a:xfrm>
            <a:off x="2683949" y="5488094"/>
            <a:ext cx="646331"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参照可</a:t>
            </a:r>
            <a:endParaRPr lang="ja-JP" altLang="en-US" dirty="0"/>
          </a:p>
        </p:txBody>
      </p:sp>
      <p:cxnSp>
        <p:nvCxnSpPr>
          <p:cNvPr id="269" name="直線矢印コネクタ 268"/>
          <p:cNvCxnSpPr/>
          <p:nvPr/>
        </p:nvCxnSpPr>
        <p:spPr>
          <a:xfrm flipV="1">
            <a:off x="2215520" y="4269383"/>
            <a:ext cx="1772819" cy="1319376"/>
          </a:xfrm>
          <a:prstGeom prst="straightConnector1">
            <a:avLst/>
          </a:prstGeom>
          <a:ln w="28575">
            <a:prstDash val="sysDot"/>
            <a:tailEnd type="triangle"/>
          </a:ln>
        </p:spPr>
        <p:style>
          <a:lnRef idx="1">
            <a:schemeClr val="accent2"/>
          </a:lnRef>
          <a:fillRef idx="0">
            <a:schemeClr val="accent2"/>
          </a:fillRef>
          <a:effectRef idx="0">
            <a:schemeClr val="accent2"/>
          </a:effectRef>
          <a:fontRef idx="minor">
            <a:schemeClr val="tx1"/>
          </a:fontRef>
        </p:style>
      </p:cxnSp>
      <p:cxnSp>
        <p:nvCxnSpPr>
          <p:cNvPr id="270" name="直線矢印コネクタ 269"/>
          <p:cNvCxnSpPr/>
          <p:nvPr/>
        </p:nvCxnSpPr>
        <p:spPr>
          <a:xfrm>
            <a:off x="2206038" y="3565620"/>
            <a:ext cx="2016224" cy="0"/>
          </a:xfrm>
          <a:prstGeom prst="straightConnector1">
            <a:avLst/>
          </a:prstGeom>
          <a:ln w="28575">
            <a:solidFill>
              <a:schemeClr val="accent1"/>
            </a:solidFill>
            <a:tailEnd type="triangle"/>
          </a:ln>
        </p:spPr>
        <p:style>
          <a:lnRef idx="1">
            <a:schemeClr val="accent2"/>
          </a:lnRef>
          <a:fillRef idx="0">
            <a:schemeClr val="accent2"/>
          </a:fillRef>
          <a:effectRef idx="0">
            <a:schemeClr val="accent2"/>
          </a:effectRef>
          <a:fontRef idx="minor">
            <a:schemeClr val="tx1"/>
          </a:fontRef>
        </p:style>
      </p:cxnSp>
      <p:sp>
        <p:nvSpPr>
          <p:cNvPr id="271" name="正方形/長方形 270"/>
          <p:cNvSpPr/>
          <p:nvPr/>
        </p:nvSpPr>
        <p:spPr>
          <a:xfrm>
            <a:off x="2683949" y="3268704"/>
            <a:ext cx="646331"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参照可</a:t>
            </a:r>
            <a:endParaRPr lang="ja-JP" altLang="en-US" dirty="0"/>
          </a:p>
        </p:txBody>
      </p:sp>
      <p:cxnSp>
        <p:nvCxnSpPr>
          <p:cNvPr id="272" name="直線矢印コネクタ 271"/>
          <p:cNvCxnSpPr/>
          <p:nvPr/>
        </p:nvCxnSpPr>
        <p:spPr>
          <a:xfrm>
            <a:off x="2213092" y="3798421"/>
            <a:ext cx="1766864" cy="1318549"/>
          </a:xfrm>
          <a:prstGeom prst="straightConnector1">
            <a:avLst/>
          </a:prstGeom>
          <a:ln w="28575">
            <a:solidFill>
              <a:schemeClr val="accent1"/>
            </a:solidFill>
            <a:prstDash val="sysDot"/>
            <a:tailEnd type="triangle"/>
          </a:ln>
        </p:spPr>
        <p:style>
          <a:lnRef idx="1">
            <a:schemeClr val="accent2"/>
          </a:lnRef>
          <a:fillRef idx="0">
            <a:schemeClr val="accent2"/>
          </a:fillRef>
          <a:effectRef idx="0">
            <a:schemeClr val="accent2"/>
          </a:effectRef>
          <a:fontRef idx="minor">
            <a:schemeClr val="tx1"/>
          </a:fontRef>
        </p:style>
      </p:cxnSp>
      <p:sp>
        <p:nvSpPr>
          <p:cNvPr id="273" name="正方形/長方形 272"/>
          <p:cNvSpPr/>
          <p:nvPr/>
        </p:nvSpPr>
        <p:spPr>
          <a:xfrm>
            <a:off x="3902725" y="3905452"/>
            <a:ext cx="484428" cy="523220"/>
          </a:xfrm>
          <a:prstGeom prst="rect">
            <a:avLst/>
          </a:prstGeom>
        </p:spPr>
        <p:txBody>
          <a:bodyPr wrap="none">
            <a:spAutoFit/>
          </a:bodyPr>
          <a:lstStyle/>
          <a:p>
            <a:r>
              <a:rPr lang="en-US" altLang="ja-JP" sz="2800" b="1" dirty="0">
                <a:latin typeface="Meiryo UI" panose="020B0604030504040204" pitchFamily="50" charset="-128"/>
                <a:ea typeface="Meiryo UI" panose="020B0604030504040204" pitchFamily="50" charset="-128"/>
              </a:rPr>
              <a:t>×</a:t>
            </a:r>
            <a:endParaRPr lang="ja-JP" altLang="en-US" sz="2800" b="1" dirty="0">
              <a:latin typeface="Meiryo UI" panose="020B0604030504040204" pitchFamily="50" charset="-128"/>
              <a:ea typeface="Meiryo UI" panose="020B0604030504040204" pitchFamily="50" charset="-128"/>
            </a:endParaRPr>
          </a:p>
        </p:txBody>
      </p:sp>
      <p:sp>
        <p:nvSpPr>
          <p:cNvPr id="274" name="正方形/長方形 273"/>
          <p:cNvSpPr/>
          <p:nvPr/>
        </p:nvSpPr>
        <p:spPr>
          <a:xfrm>
            <a:off x="3902725" y="4932543"/>
            <a:ext cx="484428" cy="523220"/>
          </a:xfrm>
          <a:prstGeom prst="rect">
            <a:avLst/>
          </a:prstGeom>
        </p:spPr>
        <p:txBody>
          <a:bodyPr wrap="none">
            <a:spAutoFit/>
          </a:bodyPr>
          <a:lstStyle/>
          <a:p>
            <a:r>
              <a:rPr lang="en-US" altLang="ja-JP" sz="2800" b="1" dirty="0">
                <a:latin typeface="Meiryo UI" panose="020B0604030504040204" pitchFamily="50" charset="-128"/>
                <a:ea typeface="Meiryo UI" panose="020B0604030504040204" pitchFamily="50" charset="-128"/>
              </a:rPr>
              <a:t>×</a:t>
            </a:r>
            <a:endParaRPr lang="ja-JP" altLang="en-US" sz="2800" b="1" dirty="0">
              <a:latin typeface="Meiryo UI" panose="020B0604030504040204" pitchFamily="50" charset="-128"/>
              <a:ea typeface="Meiryo UI" panose="020B0604030504040204" pitchFamily="50" charset="-128"/>
            </a:endParaRPr>
          </a:p>
        </p:txBody>
      </p:sp>
      <p:sp>
        <p:nvSpPr>
          <p:cNvPr id="275" name="正方形/長方形 274"/>
          <p:cNvSpPr/>
          <p:nvPr/>
        </p:nvSpPr>
        <p:spPr>
          <a:xfrm>
            <a:off x="3771781" y="4518943"/>
            <a:ext cx="80021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参照不可</a:t>
            </a:r>
            <a:endParaRPr lang="ja-JP" altLang="en-US" dirty="0"/>
          </a:p>
        </p:txBody>
      </p:sp>
      <p:grpSp>
        <p:nvGrpSpPr>
          <p:cNvPr id="276" name="グループ化 275">
            <a:extLst>
              <a:ext uri="{FF2B5EF4-FFF2-40B4-BE49-F238E27FC236}">
                <a16:creationId xmlns:a16="http://schemas.microsoft.com/office/drawing/2014/main" id="{EF916C03-BE8A-2A45-B3B7-63855568F697}"/>
              </a:ext>
            </a:extLst>
          </p:cNvPr>
          <p:cNvGrpSpPr/>
          <p:nvPr/>
        </p:nvGrpSpPr>
        <p:grpSpPr>
          <a:xfrm>
            <a:off x="5016933" y="5640697"/>
            <a:ext cx="288032" cy="457670"/>
            <a:chOff x="379413" y="4686300"/>
            <a:chExt cx="450850" cy="663575"/>
          </a:xfrm>
        </p:grpSpPr>
        <p:sp>
          <p:nvSpPr>
            <p:cNvPr id="277" name="Freeform 19">
              <a:extLst>
                <a:ext uri="{FF2B5EF4-FFF2-40B4-BE49-F238E27FC236}">
                  <a16:creationId xmlns:a16="http://schemas.microsoft.com/office/drawing/2014/main" id="{244BF6E3-D2D4-FB42-8218-0CEC82F2BC2F}"/>
                </a:ext>
              </a:extLst>
            </p:cNvPr>
            <p:cNvSpPr>
              <a:spLocks/>
            </p:cNvSpPr>
            <p:nvPr/>
          </p:nvSpPr>
          <p:spPr bwMode="auto">
            <a:xfrm>
              <a:off x="379413" y="4978400"/>
              <a:ext cx="450850" cy="371475"/>
            </a:xfrm>
            <a:custGeom>
              <a:avLst/>
              <a:gdLst>
                <a:gd name="T0" fmla="*/ 241 w 1135"/>
                <a:gd name="T1" fmla="*/ 934 h 935"/>
                <a:gd name="T2" fmla="*/ 213 w 1135"/>
                <a:gd name="T3" fmla="*/ 926 h 935"/>
                <a:gd name="T4" fmla="*/ 185 w 1135"/>
                <a:gd name="T5" fmla="*/ 911 h 935"/>
                <a:gd name="T6" fmla="*/ 159 w 1135"/>
                <a:gd name="T7" fmla="*/ 886 h 935"/>
                <a:gd name="T8" fmla="*/ 127 w 1135"/>
                <a:gd name="T9" fmla="*/ 838 h 935"/>
                <a:gd name="T10" fmla="*/ 83 w 1135"/>
                <a:gd name="T11" fmla="*/ 739 h 935"/>
                <a:gd name="T12" fmla="*/ 44 w 1135"/>
                <a:gd name="T13" fmla="*/ 604 h 935"/>
                <a:gd name="T14" fmla="*/ 10 w 1135"/>
                <a:gd name="T15" fmla="*/ 435 h 935"/>
                <a:gd name="T16" fmla="*/ 4 w 1135"/>
                <a:gd name="T17" fmla="*/ 382 h 935"/>
                <a:gd name="T18" fmla="*/ 0 w 1135"/>
                <a:gd name="T19" fmla="*/ 309 h 935"/>
                <a:gd name="T20" fmla="*/ 7 w 1135"/>
                <a:gd name="T21" fmla="*/ 243 h 935"/>
                <a:gd name="T22" fmla="*/ 23 w 1135"/>
                <a:gd name="T23" fmla="*/ 184 h 935"/>
                <a:gd name="T24" fmla="*/ 47 w 1135"/>
                <a:gd name="T25" fmla="*/ 132 h 935"/>
                <a:gd name="T26" fmla="*/ 69 w 1135"/>
                <a:gd name="T27" fmla="*/ 102 h 935"/>
                <a:gd name="T28" fmla="*/ 115 w 1135"/>
                <a:gd name="T29" fmla="*/ 59 h 935"/>
                <a:gd name="T30" fmla="*/ 163 w 1135"/>
                <a:gd name="T31" fmla="*/ 30 h 935"/>
                <a:gd name="T32" fmla="*/ 211 w 1135"/>
                <a:gd name="T33" fmla="*/ 12 h 935"/>
                <a:gd name="T34" fmla="*/ 274 w 1135"/>
                <a:gd name="T35" fmla="*/ 1 h 935"/>
                <a:gd name="T36" fmla="*/ 292 w 1135"/>
                <a:gd name="T37" fmla="*/ 0 h 935"/>
                <a:gd name="T38" fmla="*/ 319 w 1135"/>
                <a:gd name="T39" fmla="*/ 4 h 935"/>
                <a:gd name="T40" fmla="*/ 362 w 1135"/>
                <a:gd name="T41" fmla="*/ 25 h 935"/>
                <a:gd name="T42" fmla="*/ 396 w 1135"/>
                <a:gd name="T43" fmla="*/ 44 h 935"/>
                <a:gd name="T44" fmla="*/ 464 w 1135"/>
                <a:gd name="T45" fmla="*/ 69 h 935"/>
                <a:gd name="T46" fmla="*/ 528 w 1135"/>
                <a:gd name="T47" fmla="*/ 78 h 935"/>
                <a:gd name="T48" fmla="*/ 568 w 1135"/>
                <a:gd name="T49" fmla="*/ 79 h 935"/>
                <a:gd name="T50" fmla="*/ 624 w 1135"/>
                <a:gd name="T51" fmla="*/ 76 h 935"/>
                <a:gd name="T52" fmla="*/ 697 w 1135"/>
                <a:gd name="T53" fmla="*/ 61 h 935"/>
                <a:gd name="T54" fmla="*/ 757 w 1135"/>
                <a:gd name="T55" fmla="*/ 34 h 935"/>
                <a:gd name="T56" fmla="*/ 791 w 1135"/>
                <a:gd name="T57" fmla="*/ 15 h 935"/>
                <a:gd name="T58" fmla="*/ 825 w 1135"/>
                <a:gd name="T59" fmla="*/ 2 h 935"/>
                <a:gd name="T60" fmla="*/ 846 w 1135"/>
                <a:gd name="T61" fmla="*/ 0 h 935"/>
                <a:gd name="T62" fmla="*/ 883 w 1135"/>
                <a:gd name="T63" fmla="*/ 3 h 935"/>
                <a:gd name="T64" fmla="*/ 940 w 1135"/>
                <a:gd name="T65" fmla="*/ 17 h 935"/>
                <a:gd name="T66" fmla="*/ 989 w 1135"/>
                <a:gd name="T67" fmla="*/ 38 h 935"/>
                <a:gd name="T68" fmla="*/ 1037 w 1135"/>
                <a:gd name="T69" fmla="*/ 72 h 935"/>
                <a:gd name="T70" fmla="*/ 1066 w 1135"/>
                <a:gd name="T71" fmla="*/ 102 h 935"/>
                <a:gd name="T72" fmla="*/ 1097 w 1135"/>
                <a:gd name="T73" fmla="*/ 148 h 935"/>
                <a:gd name="T74" fmla="*/ 1119 w 1135"/>
                <a:gd name="T75" fmla="*/ 202 h 935"/>
                <a:gd name="T76" fmla="*/ 1132 w 1135"/>
                <a:gd name="T77" fmla="*/ 264 h 935"/>
                <a:gd name="T78" fmla="*/ 1135 w 1135"/>
                <a:gd name="T79" fmla="*/ 333 h 935"/>
                <a:gd name="T80" fmla="*/ 1129 w 1135"/>
                <a:gd name="T81" fmla="*/ 408 h 935"/>
                <a:gd name="T82" fmla="*/ 1114 w 1135"/>
                <a:gd name="T83" fmla="*/ 495 h 935"/>
                <a:gd name="T84" fmla="*/ 1080 w 1135"/>
                <a:gd name="T85" fmla="*/ 653 h 935"/>
                <a:gd name="T86" fmla="*/ 1038 w 1135"/>
                <a:gd name="T87" fmla="*/ 776 h 935"/>
                <a:gd name="T88" fmla="*/ 992 w 1135"/>
                <a:gd name="T89" fmla="*/ 864 h 935"/>
                <a:gd name="T90" fmla="*/ 967 w 1135"/>
                <a:gd name="T91" fmla="*/ 895 h 935"/>
                <a:gd name="T92" fmla="*/ 941 w 1135"/>
                <a:gd name="T93" fmla="*/ 917 h 935"/>
                <a:gd name="T94" fmla="*/ 914 w 1135"/>
                <a:gd name="T95" fmla="*/ 931 h 935"/>
                <a:gd name="T96" fmla="*/ 885 w 1135"/>
                <a:gd name="T97" fmla="*/ 93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35" h="935">
                  <a:moveTo>
                    <a:pt x="251" y="935"/>
                  </a:moveTo>
                  <a:lnTo>
                    <a:pt x="251" y="935"/>
                  </a:lnTo>
                  <a:lnTo>
                    <a:pt x="241" y="934"/>
                  </a:lnTo>
                  <a:lnTo>
                    <a:pt x="231" y="933"/>
                  </a:lnTo>
                  <a:lnTo>
                    <a:pt x="221" y="931"/>
                  </a:lnTo>
                  <a:lnTo>
                    <a:pt x="213" y="926"/>
                  </a:lnTo>
                  <a:lnTo>
                    <a:pt x="203" y="922"/>
                  </a:lnTo>
                  <a:lnTo>
                    <a:pt x="194" y="917"/>
                  </a:lnTo>
                  <a:lnTo>
                    <a:pt x="185" y="911"/>
                  </a:lnTo>
                  <a:lnTo>
                    <a:pt x="177" y="903"/>
                  </a:lnTo>
                  <a:lnTo>
                    <a:pt x="168" y="895"/>
                  </a:lnTo>
                  <a:lnTo>
                    <a:pt x="159" y="886"/>
                  </a:lnTo>
                  <a:lnTo>
                    <a:pt x="151" y="875"/>
                  </a:lnTo>
                  <a:lnTo>
                    <a:pt x="143" y="864"/>
                  </a:lnTo>
                  <a:lnTo>
                    <a:pt x="127" y="838"/>
                  </a:lnTo>
                  <a:lnTo>
                    <a:pt x="111" y="810"/>
                  </a:lnTo>
                  <a:lnTo>
                    <a:pt x="97" y="776"/>
                  </a:lnTo>
                  <a:lnTo>
                    <a:pt x="83" y="739"/>
                  </a:lnTo>
                  <a:lnTo>
                    <a:pt x="69" y="698"/>
                  </a:lnTo>
                  <a:lnTo>
                    <a:pt x="56" y="653"/>
                  </a:lnTo>
                  <a:lnTo>
                    <a:pt x="44" y="604"/>
                  </a:lnTo>
                  <a:lnTo>
                    <a:pt x="32" y="552"/>
                  </a:lnTo>
                  <a:lnTo>
                    <a:pt x="21" y="495"/>
                  </a:lnTo>
                  <a:lnTo>
                    <a:pt x="10" y="435"/>
                  </a:lnTo>
                  <a:lnTo>
                    <a:pt x="10" y="435"/>
                  </a:lnTo>
                  <a:lnTo>
                    <a:pt x="7" y="408"/>
                  </a:lnTo>
                  <a:lnTo>
                    <a:pt x="4" y="382"/>
                  </a:lnTo>
                  <a:lnTo>
                    <a:pt x="1" y="357"/>
                  </a:lnTo>
                  <a:lnTo>
                    <a:pt x="0" y="333"/>
                  </a:lnTo>
                  <a:lnTo>
                    <a:pt x="0" y="309"/>
                  </a:lnTo>
                  <a:lnTo>
                    <a:pt x="1" y="286"/>
                  </a:lnTo>
                  <a:lnTo>
                    <a:pt x="4" y="264"/>
                  </a:lnTo>
                  <a:lnTo>
                    <a:pt x="7" y="243"/>
                  </a:lnTo>
                  <a:lnTo>
                    <a:pt x="11" y="222"/>
                  </a:lnTo>
                  <a:lnTo>
                    <a:pt x="17" y="202"/>
                  </a:lnTo>
                  <a:lnTo>
                    <a:pt x="23" y="184"/>
                  </a:lnTo>
                  <a:lnTo>
                    <a:pt x="30" y="165"/>
                  </a:lnTo>
                  <a:lnTo>
                    <a:pt x="38" y="148"/>
                  </a:lnTo>
                  <a:lnTo>
                    <a:pt x="47" y="132"/>
                  </a:lnTo>
                  <a:lnTo>
                    <a:pt x="58" y="116"/>
                  </a:lnTo>
                  <a:lnTo>
                    <a:pt x="69" y="102"/>
                  </a:lnTo>
                  <a:lnTo>
                    <a:pt x="69" y="102"/>
                  </a:lnTo>
                  <a:lnTo>
                    <a:pt x="83" y="86"/>
                  </a:lnTo>
                  <a:lnTo>
                    <a:pt x="98" y="72"/>
                  </a:lnTo>
                  <a:lnTo>
                    <a:pt x="115" y="59"/>
                  </a:lnTo>
                  <a:lnTo>
                    <a:pt x="130" y="48"/>
                  </a:lnTo>
                  <a:lnTo>
                    <a:pt x="146" y="38"/>
                  </a:lnTo>
                  <a:lnTo>
                    <a:pt x="163" y="30"/>
                  </a:lnTo>
                  <a:lnTo>
                    <a:pt x="179" y="23"/>
                  </a:lnTo>
                  <a:lnTo>
                    <a:pt x="195" y="17"/>
                  </a:lnTo>
                  <a:lnTo>
                    <a:pt x="211" y="12"/>
                  </a:lnTo>
                  <a:lnTo>
                    <a:pt x="225" y="9"/>
                  </a:lnTo>
                  <a:lnTo>
                    <a:pt x="252" y="3"/>
                  </a:lnTo>
                  <a:lnTo>
                    <a:pt x="274" y="1"/>
                  </a:lnTo>
                  <a:lnTo>
                    <a:pt x="289" y="0"/>
                  </a:lnTo>
                  <a:lnTo>
                    <a:pt x="292" y="0"/>
                  </a:lnTo>
                  <a:lnTo>
                    <a:pt x="292" y="0"/>
                  </a:lnTo>
                  <a:lnTo>
                    <a:pt x="301" y="0"/>
                  </a:lnTo>
                  <a:lnTo>
                    <a:pt x="311" y="2"/>
                  </a:lnTo>
                  <a:lnTo>
                    <a:pt x="319" y="4"/>
                  </a:lnTo>
                  <a:lnTo>
                    <a:pt x="327" y="8"/>
                  </a:lnTo>
                  <a:lnTo>
                    <a:pt x="344" y="15"/>
                  </a:lnTo>
                  <a:lnTo>
                    <a:pt x="362" y="25"/>
                  </a:lnTo>
                  <a:lnTo>
                    <a:pt x="362" y="25"/>
                  </a:lnTo>
                  <a:lnTo>
                    <a:pt x="378" y="34"/>
                  </a:lnTo>
                  <a:lnTo>
                    <a:pt x="396" y="44"/>
                  </a:lnTo>
                  <a:lnTo>
                    <a:pt x="415" y="52"/>
                  </a:lnTo>
                  <a:lnTo>
                    <a:pt x="438" y="61"/>
                  </a:lnTo>
                  <a:lnTo>
                    <a:pt x="464" y="69"/>
                  </a:lnTo>
                  <a:lnTo>
                    <a:pt x="495" y="74"/>
                  </a:lnTo>
                  <a:lnTo>
                    <a:pt x="511" y="76"/>
                  </a:lnTo>
                  <a:lnTo>
                    <a:pt x="528" y="78"/>
                  </a:lnTo>
                  <a:lnTo>
                    <a:pt x="548" y="79"/>
                  </a:lnTo>
                  <a:lnTo>
                    <a:pt x="568" y="79"/>
                  </a:lnTo>
                  <a:lnTo>
                    <a:pt x="568" y="79"/>
                  </a:lnTo>
                  <a:lnTo>
                    <a:pt x="587" y="79"/>
                  </a:lnTo>
                  <a:lnTo>
                    <a:pt x="607" y="78"/>
                  </a:lnTo>
                  <a:lnTo>
                    <a:pt x="624" y="76"/>
                  </a:lnTo>
                  <a:lnTo>
                    <a:pt x="641" y="74"/>
                  </a:lnTo>
                  <a:lnTo>
                    <a:pt x="671" y="69"/>
                  </a:lnTo>
                  <a:lnTo>
                    <a:pt x="697" y="61"/>
                  </a:lnTo>
                  <a:lnTo>
                    <a:pt x="720" y="52"/>
                  </a:lnTo>
                  <a:lnTo>
                    <a:pt x="740" y="44"/>
                  </a:lnTo>
                  <a:lnTo>
                    <a:pt x="757" y="34"/>
                  </a:lnTo>
                  <a:lnTo>
                    <a:pt x="774" y="25"/>
                  </a:lnTo>
                  <a:lnTo>
                    <a:pt x="774" y="25"/>
                  </a:lnTo>
                  <a:lnTo>
                    <a:pt x="791" y="15"/>
                  </a:lnTo>
                  <a:lnTo>
                    <a:pt x="808" y="8"/>
                  </a:lnTo>
                  <a:lnTo>
                    <a:pt x="816" y="4"/>
                  </a:lnTo>
                  <a:lnTo>
                    <a:pt x="825" y="2"/>
                  </a:lnTo>
                  <a:lnTo>
                    <a:pt x="834" y="0"/>
                  </a:lnTo>
                  <a:lnTo>
                    <a:pt x="843" y="0"/>
                  </a:lnTo>
                  <a:lnTo>
                    <a:pt x="846" y="0"/>
                  </a:lnTo>
                  <a:lnTo>
                    <a:pt x="846" y="0"/>
                  </a:lnTo>
                  <a:lnTo>
                    <a:pt x="862" y="1"/>
                  </a:lnTo>
                  <a:lnTo>
                    <a:pt x="883" y="3"/>
                  </a:lnTo>
                  <a:lnTo>
                    <a:pt x="911" y="9"/>
                  </a:lnTo>
                  <a:lnTo>
                    <a:pt x="925" y="12"/>
                  </a:lnTo>
                  <a:lnTo>
                    <a:pt x="940" y="17"/>
                  </a:lnTo>
                  <a:lnTo>
                    <a:pt x="956" y="23"/>
                  </a:lnTo>
                  <a:lnTo>
                    <a:pt x="973" y="30"/>
                  </a:lnTo>
                  <a:lnTo>
                    <a:pt x="989" y="38"/>
                  </a:lnTo>
                  <a:lnTo>
                    <a:pt x="1005" y="48"/>
                  </a:lnTo>
                  <a:lnTo>
                    <a:pt x="1021" y="59"/>
                  </a:lnTo>
                  <a:lnTo>
                    <a:pt x="1037" y="72"/>
                  </a:lnTo>
                  <a:lnTo>
                    <a:pt x="1052" y="86"/>
                  </a:lnTo>
                  <a:lnTo>
                    <a:pt x="1066" y="102"/>
                  </a:lnTo>
                  <a:lnTo>
                    <a:pt x="1066" y="102"/>
                  </a:lnTo>
                  <a:lnTo>
                    <a:pt x="1077" y="116"/>
                  </a:lnTo>
                  <a:lnTo>
                    <a:pt x="1088" y="132"/>
                  </a:lnTo>
                  <a:lnTo>
                    <a:pt x="1097" y="148"/>
                  </a:lnTo>
                  <a:lnTo>
                    <a:pt x="1106" y="165"/>
                  </a:lnTo>
                  <a:lnTo>
                    <a:pt x="1112" y="184"/>
                  </a:lnTo>
                  <a:lnTo>
                    <a:pt x="1119" y="202"/>
                  </a:lnTo>
                  <a:lnTo>
                    <a:pt x="1124" y="222"/>
                  </a:lnTo>
                  <a:lnTo>
                    <a:pt x="1129" y="243"/>
                  </a:lnTo>
                  <a:lnTo>
                    <a:pt x="1132" y="264"/>
                  </a:lnTo>
                  <a:lnTo>
                    <a:pt x="1134" y="286"/>
                  </a:lnTo>
                  <a:lnTo>
                    <a:pt x="1135" y="309"/>
                  </a:lnTo>
                  <a:lnTo>
                    <a:pt x="1135" y="333"/>
                  </a:lnTo>
                  <a:lnTo>
                    <a:pt x="1134" y="357"/>
                  </a:lnTo>
                  <a:lnTo>
                    <a:pt x="1132" y="382"/>
                  </a:lnTo>
                  <a:lnTo>
                    <a:pt x="1129" y="408"/>
                  </a:lnTo>
                  <a:lnTo>
                    <a:pt x="1125" y="435"/>
                  </a:lnTo>
                  <a:lnTo>
                    <a:pt x="1125" y="435"/>
                  </a:lnTo>
                  <a:lnTo>
                    <a:pt x="1114" y="495"/>
                  </a:lnTo>
                  <a:lnTo>
                    <a:pt x="1103" y="552"/>
                  </a:lnTo>
                  <a:lnTo>
                    <a:pt x="1091" y="604"/>
                  </a:lnTo>
                  <a:lnTo>
                    <a:pt x="1080" y="653"/>
                  </a:lnTo>
                  <a:lnTo>
                    <a:pt x="1066" y="698"/>
                  </a:lnTo>
                  <a:lnTo>
                    <a:pt x="1052" y="739"/>
                  </a:lnTo>
                  <a:lnTo>
                    <a:pt x="1038" y="776"/>
                  </a:lnTo>
                  <a:lnTo>
                    <a:pt x="1024" y="810"/>
                  </a:lnTo>
                  <a:lnTo>
                    <a:pt x="1009" y="838"/>
                  </a:lnTo>
                  <a:lnTo>
                    <a:pt x="992" y="864"/>
                  </a:lnTo>
                  <a:lnTo>
                    <a:pt x="985" y="875"/>
                  </a:lnTo>
                  <a:lnTo>
                    <a:pt x="976" y="886"/>
                  </a:lnTo>
                  <a:lnTo>
                    <a:pt x="967" y="895"/>
                  </a:lnTo>
                  <a:lnTo>
                    <a:pt x="959" y="903"/>
                  </a:lnTo>
                  <a:lnTo>
                    <a:pt x="950" y="911"/>
                  </a:lnTo>
                  <a:lnTo>
                    <a:pt x="941" y="917"/>
                  </a:lnTo>
                  <a:lnTo>
                    <a:pt x="932" y="922"/>
                  </a:lnTo>
                  <a:lnTo>
                    <a:pt x="923" y="926"/>
                  </a:lnTo>
                  <a:lnTo>
                    <a:pt x="914" y="931"/>
                  </a:lnTo>
                  <a:lnTo>
                    <a:pt x="904" y="933"/>
                  </a:lnTo>
                  <a:lnTo>
                    <a:pt x="894" y="934"/>
                  </a:lnTo>
                  <a:lnTo>
                    <a:pt x="885" y="935"/>
                  </a:lnTo>
                  <a:lnTo>
                    <a:pt x="251" y="9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sp>
          <p:nvSpPr>
            <p:cNvPr id="278" name="Freeform 20">
              <a:extLst>
                <a:ext uri="{FF2B5EF4-FFF2-40B4-BE49-F238E27FC236}">
                  <a16:creationId xmlns:a16="http://schemas.microsoft.com/office/drawing/2014/main" id="{3892AFEF-B4F6-9A41-BDD4-FD23E56519AD}"/>
                </a:ext>
              </a:extLst>
            </p:cNvPr>
            <p:cNvSpPr>
              <a:spLocks/>
            </p:cNvSpPr>
            <p:nvPr/>
          </p:nvSpPr>
          <p:spPr bwMode="auto">
            <a:xfrm>
              <a:off x="458788" y="4686300"/>
              <a:ext cx="290513" cy="290513"/>
            </a:xfrm>
            <a:custGeom>
              <a:avLst/>
              <a:gdLst>
                <a:gd name="T0" fmla="*/ 348 w 734"/>
                <a:gd name="T1" fmla="*/ 735 h 735"/>
                <a:gd name="T2" fmla="*/ 293 w 734"/>
                <a:gd name="T3" fmla="*/ 727 h 735"/>
                <a:gd name="T4" fmla="*/ 240 w 734"/>
                <a:gd name="T5" fmla="*/ 713 h 735"/>
                <a:gd name="T6" fmla="*/ 191 w 734"/>
                <a:gd name="T7" fmla="*/ 690 h 735"/>
                <a:gd name="T8" fmla="*/ 147 w 734"/>
                <a:gd name="T9" fmla="*/ 662 h 735"/>
                <a:gd name="T10" fmla="*/ 108 w 734"/>
                <a:gd name="T11" fmla="*/ 627 h 735"/>
                <a:gd name="T12" fmla="*/ 73 w 734"/>
                <a:gd name="T13" fmla="*/ 587 h 735"/>
                <a:gd name="T14" fmla="*/ 43 w 734"/>
                <a:gd name="T15" fmla="*/ 542 h 735"/>
                <a:gd name="T16" fmla="*/ 22 w 734"/>
                <a:gd name="T17" fmla="*/ 494 h 735"/>
                <a:gd name="T18" fmla="*/ 6 w 734"/>
                <a:gd name="T19" fmla="*/ 442 h 735"/>
                <a:gd name="T20" fmla="*/ 0 w 734"/>
                <a:gd name="T21" fmla="*/ 386 h 735"/>
                <a:gd name="T22" fmla="*/ 0 w 734"/>
                <a:gd name="T23" fmla="*/ 348 h 735"/>
                <a:gd name="T24" fmla="*/ 6 w 734"/>
                <a:gd name="T25" fmla="*/ 294 h 735"/>
                <a:gd name="T26" fmla="*/ 22 w 734"/>
                <a:gd name="T27" fmla="*/ 242 h 735"/>
                <a:gd name="T28" fmla="*/ 43 w 734"/>
                <a:gd name="T29" fmla="*/ 193 h 735"/>
                <a:gd name="T30" fmla="*/ 73 w 734"/>
                <a:gd name="T31" fmla="*/ 148 h 735"/>
                <a:gd name="T32" fmla="*/ 108 w 734"/>
                <a:gd name="T33" fmla="*/ 108 h 735"/>
                <a:gd name="T34" fmla="*/ 147 w 734"/>
                <a:gd name="T35" fmla="*/ 73 h 735"/>
                <a:gd name="T36" fmla="*/ 191 w 734"/>
                <a:gd name="T37" fmla="*/ 44 h 735"/>
                <a:gd name="T38" fmla="*/ 240 w 734"/>
                <a:gd name="T39" fmla="*/ 23 h 735"/>
                <a:gd name="T40" fmla="*/ 293 w 734"/>
                <a:gd name="T41" fmla="*/ 7 h 735"/>
                <a:gd name="T42" fmla="*/ 348 w 734"/>
                <a:gd name="T43" fmla="*/ 1 h 735"/>
                <a:gd name="T44" fmla="*/ 385 w 734"/>
                <a:gd name="T45" fmla="*/ 1 h 735"/>
                <a:gd name="T46" fmla="*/ 441 w 734"/>
                <a:gd name="T47" fmla="*/ 7 h 735"/>
                <a:gd name="T48" fmla="*/ 493 w 734"/>
                <a:gd name="T49" fmla="*/ 23 h 735"/>
                <a:gd name="T50" fmla="*/ 542 w 734"/>
                <a:gd name="T51" fmla="*/ 44 h 735"/>
                <a:gd name="T52" fmla="*/ 587 w 734"/>
                <a:gd name="T53" fmla="*/ 73 h 735"/>
                <a:gd name="T54" fmla="*/ 626 w 734"/>
                <a:gd name="T55" fmla="*/ 108 h 735"/>
                <a:gd name="T56" fmla="*/ 661 w 734"/>
                <a:gd name="T57" fmla="*/ 148 h 735"/>
                <a:gd name="T58" fmla="*/ 690 w 734"/>
                <a:gd name="T59" fmla="*/ 193 h 735"/>
                <a:gd name="T60" fmla="*/ 712 w 734"/>
                <a:gd name="T61" fmla="*/ 242 h 735"/>
                <a:gd name="T62" fmla="*/ 727 w 734"/>
                <a:gd name="T63" fmla="*/ 294 h 735"/>
                <a:gd name="T64" fmla="*/ 734 w 734"/>
                <a:gd name="T65" fmla="*/ 348 h 735"/>
                <a:gd name="T66" fmla="*/ 734 w 734"/>
                <a:gd name="T67" fmla="*/ 386 h 735"/>
                <a:gd name="T68" fmla="*/ 727 w 734"/>
                <a:gd name="T69" fmla="*/ 442 h 735"/>
                <a:gd name="T70" fmla="*/ 712 w 734"/>
                <a:gd name="T71" fmla="*/ 494 h 735"/>
                <a:gd name="T72" fmla="*/ 690 w 734"/>
                <a:gd name="T73" fmla="*/ 542 h 735"/>
                <a:gd name="T74" fmla="*/ 661 w 734"/>
                <a:gd name="T75" fmla="*/ 587 h 735"/>
                <a:gd name="T76" fmla="*/ 626 w 734"/>
                <a:gd name="T77" fmla="*/ 627 h 735"/>
                <a:gd name="T78" fmla="*/ 587 w 734"/>
                <a:gd name="T79" fmla="*/ 662 h 735"/>
                <a:gd name="T80" fmla="*/ 542 w 734"/>
                <a:gd name="T81" fmla="*/ 690 h 735"/>
                <a:gd name="T82" fmla="*/ 493 w 734"/>
                <a:gd name="T83" fmla="*/ 713 h 735"/>
                <a:gd name="T84" fmla="*/ 441 w 734"/>
                <a:gd name="T85" fmla="*/ 727 h 735"/>
                <a:gd name="T86" fmla="*/ 385 w 734"/>
                <a:gd name="T87" fmla="*/ 735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735">
                  <a:moveTo>
                    <a:pt x="367" y="735"/>
                  </a:moveTo>
                  <a:lnTo>
                    <a:pt x="367" y="735"/>
                  </a:lnTo>
                  <a:lnTo>
                    <a:pt x="348" y="735"/>
                  </a:lnTo>
                  <a:lnTo>
                    <a:pt x="330" y="732"/>
                  </a:lnTo>
                  <a:lnTo>
                    <a:pt x="311" y="730"/>
                  </a:lnTo>
                  <a:lnTo>
                    <a:pt x="293" y="727"/>
                  </a:lnTo>
                  <a:lnTo>
                    <a:pt x="275" y="723"/>
                  </a:lnTo>
                  <a:lnTo>
                    <a:pt x="258" y="718"/>
                  </a:lnTo>
                  <a:lnTo>
                    <a:pt x="240" y="713"/>
                  </a:lnTo>
                  <a:lnTo>
                    <a:pt x="224" y="706"/>
                  </a:lnTo>
                  <a:lnTo>
                    <a:pt x="208" y="699"/>
                  </a:lnTo>
                  <a:lnTo>
                    <a:pt x="191" y="690"/>
                  </a:lnTo>
                  <a:lnTo>
                    <a:pt x="176" y="681"/>
                  </a:lnTo>
                  <a:lnTo>
                    <a:pt x="161" y="671"/>
                  </a:lnTo>
                  <a:lnTo>
                    <a:pt x="147" y="662"/>
                  </a:lnTo>
                  <a:lnTo>
                    <a:pt x="133" y="651"/>
                  </a:lnTo>
                  <a:lnTo>
                    <a:pt x="120" y="639"/>
                  </a:lnTo>
                  <a:lnTo>
                    <a:pt x="108" y="627"/>
                  </a:lnTo>
                  <a:lnTo>
                    <a:pt x="94" y="614"/>
                  </a:lnTo>
                  <a:lnTo>
                    <a:pt x="84" y="601"/>
                  </a:lnTo>
                  <a:lnTo>
                    <a:pt x="73" y="587"/>
                  </a:lnTo>
                  <a:lnTo>
                    <a:pt x="62" y="572"/>
                  </a:lnTo>
                  <a:lnTo>
                    <a:pt x="53" y="557"/>
                  </a:lnTo>
                  <a:lnTo>
                    <a:pt x="43" y="542"/>
                  </a:lnTo>
                  <a:lnTo>
                    <a:pt x="36" y="527"/>
                  </a:lnTo>
                  <a:lnTo>
                    <a:pt x="28" y="510"/>
                  </a:lnTo>
                  <a:lnTo>
                    <a:pt x="22" y="494"/>
                  </a:lnTo>
                  <a:lnTo>
                    <a:pt x="16" y="477"/>
                  </a:lnTo>
                  <a:lnTo>
                    <a:pt x="11" y="459"/>
                  </a:lnTo>
                  <a:lnTo>
                    <a:pt x="6" y="442"/>
                  </a:lnTo>
                  <a:lnTo>
                    <a:pt x="3" y="423"/>
                  </a:lnTo>
                  <a:lnTo>
                    <a:pt x="1" y="405"/>
                  </a:lnTo>
                  <a:lnTo>
                    <a:pt x="0" y="386"/>
                  </a:lnTo>
                  <a:lnTo>
                    <a:pt x="0" y="368"/>
                  </a:lnTo>
                  <a:lnTo>
                    <a:pt x="0" y="368"/>
                  </a:lnTo>
                  <a:lnTo>
                    <a:pt x="0" y="348"/>
                  </a:lnTo>
                  <a:lnTo>
                    <a:pt x="1" y="330"/>
                  </a:lnTo>
                  <a:lnTo>
                    <a:pt x="3" y="311"/>
                  </a:lnTo>
                  <a:lnTo>
                    <a:pt x="6" y="294"/>
                  </a:lnTo>
                  <a:lnTo>
                    <a:pt x="11" y="275"/>
                  </a:lnTo>
                  <a:lnTo>
                    <a:pt x="16" y="258"/>
                  </a:lnTo>
                  <a:lnTo>
                    <a:pt x="22" y="242"/>
                  </a:lnTo>
                  <a:lnTo>
                    <a:pt x="28" y="224"/>
                  </a:lnTo>
                  <a:lnTo>
                    <a:pt x="36" y="208"/>
                  </a:lnTo>
                  <a:lnTo>
                    <a:pt x="43" y="193"/>
                  </a:lnTo>
                  <a:lnTo>
                    <a:pt x="53" y="177"/>
                  </a:lnTo>
                  <a:lnTo>
                    <a:pt x="62" y="162"/>
                  </a:lnTo>
                  <a:lnTo>
                    <a:pt x="73" y="148"/>
                  </a:lnTo>
                  <a:lnTo>
                    <a:pt x="84" y="134"/>
                  </a:lnTo>
                  <a:lnTo>
                    <a:pt x="94" y="121"/>
                  </a:lnTo>
                  <a:lnTo>
                    <a:pt x="108" y="108"/>
                  </a:lnTo>
                  <a:lnTo>
                    <a:pt x="120" y="96"/>
                  </a:lnTo>
                  <a:lnTo>
                    <a:pt x="133" y="84"/>
                  </a:lnTo>
                  <a:lnTo>
                    <a:pt x="147" y="73"/>
                  </a:lnTo>
                  <a:lnTo>
                    <a:pt x="161" y="63"/>
                  </a:lnTo>
                  <a:lnTo>
                    <a:pt x="176" y="53"/>
                  </a:lnTo>
                  <a:lnTo>
                    <a:pt x="191" y="44"/>
                  </a:lnTo>
                  <a:lnTo>
                    <a:pt x="208" y="37"/>
                  </a:lnTo>
                  <a:lnTo>
                    <a:pt x="224" y="29"/>
                  </a:lnTo>
                  <a:lnTo>
                    <a:pt x="240" y="23"/>
                  </a:lnTo>
                  <a:lnTo>
                    <a:pt x="258" y="16"/>
                  </a:lnTo>
                  <a:lnTo>
                    <a:pt x="275" y="12"/>
                  </a:lnTo>
                  <a:lnTo>
                    <a:pt x="293" y="7"/>
                  </a:lnTo>
                  <a:lnTo>
                    <a:pt x="311" y="4"/>
                  </a:lnTo>
                  <a:lnTo>
                    <a:pt x="330" y="2"/>
                  </a:lnTo>
                  <a:lnTo>
                    <a:pt x="348" y="1"/>
                  </a:lnTo>
                  <a:lnTo>
                    <a:pt x="367" y="0"/>
                  </a:lnTo>
                  <a:lnTo>
                    <a:pt x="367" y="0"/>
                  </a:lnTo>
                  <a:lnTo>
                    <a:pt x="385" y="1"/>
                  </a:lnTo>
                  <a:lnTo>
                    <a:pt x="404" y="2"/>
                  </a:lnTo>
                  <a:lnTo>
                    <a:pt x="422" y="4"/>
                  </a:lnTo>
                  <a:lnTo>
                    <a:pt x="441" y="7"/>
                  </a:lnTo>
                  <a:lnTo>
                    <a:pt x="458" y="12"/>
                  </a:lnTo>
                  <a:lnTo>
                    <a:pt x="476" y="16"/>
                  </a:lnTo>
                  <a:lnTo>
                    <a:pt x="493" y="23"/>
                  </a:lnTo>
                  <a:lnTo>
                    <a:pt x="509" y="29"/>
                  </a:lnTo>
                  <a:lnTo>
                    <a:pt x="526" y="37"/>
                  </a:lnTo>
                  <a:lnTo>
                    <a:pt x="542" y="44"/>
                  </a:lnTo>
                  <a:lnTo>
                    <a:pt x="557" y="53"/>
                  </a:lnTo>
                  <a:lnTo>
                    <a:pt x="573" y="63"/>
                  </a:lnTo>
                  <a:lnTo>
                    <a:pt x="587" y="73"/>
                  </a:lnTo>
                  <a:lnTo>
                    <a:pt x="601" y="84"/>
                  </a:lnTo>
                  <a:lnTo>
                    <a:pt x="614" y="96"/>
                  </a:lnTo>
                  <a:lnTo>
                    <a:pt x="626" y="108"/>
                  </a:lnTo>
                  <a:lnTo>
                    <a:pt x="639" y="121"/>
                  </a:lnTo>
                  <a:lnTo>
                    <a:pt x="650" y="134"/>
                  </a:lnTo>
                  <a:lnTo>
                    <a:pt x="661" y="148"/>
                  </a:lnTo>
                  <a:lnTo>
                    <a:pt x="672" y="162"/>
                  </a:lnTo>
                  <a:lnTo>
                    <a:pt x="681" y="177"/>
                  </a:lnTo>
                  <a:lnTo>
                    <a:pt x="690" y="193"/>
                  </a:lnTo>
                  <a:lnTo>
                    <a:pt x="698" y="208"/>
                  </a:lnTo>
                  <a:lnTo>
                    <a:pt x="705" y="224"/>
                  </a:lnTo>
                  <a:lnTo>
                    <a:pt x="712" y="242"/>
                  </a:lnTo>
                  <a:lnTo>
                    <a:pt x="717" y="258"/>
                  </a:lnTo>
                  <a:lnTo>
                    <a:pt x="723" y="275"/>
                  </a:lnTo>
                  <a:lnTo>
                    <a:pt x="727" y="294"/>
                  </a:lnTo>
                  <a:lnTo>
                    <a:pt x="730" y="311"/>
                  </a:lnTo>
                  <a:lnTo>
                    <a:pt x="733" y="330"/>
                  </a:lnTo>
                  <a:lnTo>
                    <a:pt x="734" y="348"/>
                  </a:lnTo>
                  <a:lnTo>
                    <a:pt x="734" y="368"/>
                  </a:lnTo>
                  <a:lnTo>
                    <a:pt x="734" y="368"/>
                  </a:lnTo>
                  <a:lnTo>
                    <a:pt x="734" y="386"/>
                  </a:lnTo>
                  <a:lnTo>
                    <a:pt x="733" y="405"/>
                  </a:lnTo>
                  <a:lnTo>
                    <a:pt x="730" y="423"/>
                  </a:lnTo>
                  <a:lnTo>
                    <a:pt x="727" y="442"/>
                  </a:lnTo>
                  <a:lnTo>
                    <a:pt x="723" y="459"/>
                  </a:lnTo>
                  <a:lnTo>
                    <a:pt x="717" y="477"/>
                  </a:lnTo>
                  <a:lnTo>
                    <a:pt x="712" y="494"/>
                  </a:lnTo>
                  <a:lnTo>
                    <a:pt x="705" y="510"/>
                  </a:lnTo>
                  <a:lnTo>
                    <a:pt x="698" y="527"/>
                  </a:lnTo>
                  <a:lnTo>
                    <a:pt x="690" y="542"/>
                  </a:lnTo>
                  <a:lnTo>
                    <a:pt x="681" y="557"/>
                  </a:lnTo>
                  <a:lnTo>
                    <a:pt x="672" y="572"/>
                  </a:lnTo>
                  <a:lnTo>
                    <a:pt x="661" y="587"/>
                  </a:lnTo>
                  <a:lnTo>
                    <a:pt x="650" y="601"/>
                  </a:lnTo>
                  <a:lnTo>
                    <a:pt x="639" y="614"/>
                  </a:lnTo>
                  <a:lnTo>
                    <a:pt x="626" y="627"/>
                  </a:lnTo>
                  <a:lnTo>
                    <a:pt x="614" y="639"/>
                  </a:lnTo>
                  <a:lnTo>
                    <a:pt x="601" y="651"/>
                  </a:lnTo>
                  <a:lnTo>
                    <a:pt x="587" y="662"/>
                  </a:lnTo>
                  <a:lnTo>
                    <a:pt x="573" y="671"/>
                  </a:lnTo>
                  <a:lnTo>
                    <a:pt x="557" y="681"/>
                  </a:lnTo>
                  <a:lnTo>
                    <a:pt x="542" y="690"/>
                  </a:lnTo>
                  <a:lnTo>
                    <a:pt x="526" y="699"/>
                  </a:lnTo>
                  <a:lnTo>
                    <a:pt x="509" y="706"/>
                  </a:lnTo>
                  <a:lnTo>
                    <a:pt x="493" y="713"/>
                  </a:lnTo>
                  <a:lnTo>
                    <a:pt x="476" y="718"/>
                  </a:lnTo>
                  <a:lnTo>
                    <a:pt x="458" y="723"/>
                  </a:lnTo>
                  <a:lnTo>
                    <a:pt x="441" y="727"/>
                  </a:lnTo>
                  <a:lnTo>
                    <a:pt x="422" y="730"/>
                  </a:lnTo>
                  <a:lnTo>
                    <a:pt x="404" y="732"/>
                  </a:lnTo>
                  <a:lnTo>
                    <a:pt x="385" y="735"/>
                  </a:lnTo>
                  <a:lnTo>
                    <a:pt x="367" y="735"/>
                  </a:lnTo>
                  <a:lnTo>
                    <a:pt x="367" y="735"/>
                  </a:lnTo>
                  <a:close/>
                </a:path>
              </a:pathLst>
            </a:custGeom>
            <a:solidFill>
              <a:schemeClr val="bg1"/>
            </a:solid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endParaRPr lang="ja-JP" altLang="en-US" sz="1200">
                <a:latin typeface="Meiryo UI" panose="020B0604030504040204" pitchFamily="50" charset="-128"/>
                <a:ea typeface="Meiryo UI" panose="020B0604030504040204" pitchFamily="50" charset="-128"/>
              </a:endParaRPr>
            </a:p>
          </p:txBody>
        </p:sp>
      </p:grpSp>
      <p:sp>
        <p:nvSpPr>
          <p:cNvPr id="279" name="正方形/長方形 278"/>
          <p:cNvSpPr/>
          <p:nvPr/>
        </p:nvSpPr>
        <p:spPr>
          <a:xfrm>
            <a:off x="5355675" y="5778515"/>
            <a:ext cx="604653"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顧客</a:t>
            </a:r>
            <a:r>
              <a:rPr lang="en-US" altLang="ja-JP" sz="1200" b="1" dirty="0">
                <a:solidFill>
                  <a:prstClr val="black"/>
                </a:solidFill>
                <a:latin typeface="Meiryo UI" panose="020B0604030504040204" pitchFamily="50" charset="-128"/>
                <a:ea typeface="Meiryo UI" panose="020B0604030504040204" pitchFamily="50" charset="-128"/>
              </a:rPr>
              <a:t>B</a:t>
            </a:r>
            <a:endParaRPr lang="ja-JP" altLang="en-US" dirty="0"/>
          </a:p>
        </p:txBody>
      </p:sp>
      <p:grpSp>
        <p:nvGrpSpPr>
          <p:cNvPr id="280" name="グループ化 279"/>
          <p:cNvGrpSpPr/>
          <p:nvPr/>
        </p:nvGrpSpPr>
        <p:grpSpPr>
          <a:xfrm>
            <a:off x="6661638" y="5652643"/>
            <a:ext cx="241166" cy="421650"/>
            <a:chOff x="5340593" y="2913644"/>
            <a:chExt cx="597710" cy="1045023"/>
          </a:xfrm>
        </p:grpSpPr>
        <p:sp>
          <p:nvSpPr>
            <p:cNvPr id="281" name="角丸四角形 280"/>
            <p:cNvSpPr/>
            <p:nvPr/>
          </p:nvSpPr>
          <p:spPr bwMode="auto">
            <a:xfrm flipH="1">
              <a:off x="5340593" y="2913644"/>
              <a:ext cx="597710" cy="1045023"/>
            </a:xfrm>
            <a:prstGeom prst="round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8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endParaRPr>
            </a:p>
          </p:txBody>
        </p:sp>
        <p:sp>
          <p:nvSpPr>
            <p:cNvPr id="282" name="正方形/長方形 281"/>
            <p:cNvSpPr/>
            <p:nvPr/>
          </p:nvSpPr>
          <p:spPr bwMode="auto">
            <a:xfrm>
              <a:off x="5413046" y="3018937"/>
              <a:ext cx="454306" cy="787488"/>
            </a:xfrm>
            <a:prstGeom prst="rect">
              <a:avLst/>
            </a:prstGeom>
            <a:noFill/>
            <a:ln w="2857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283" name="楕円 56"/>
            <p:cNvSpPr/>
            <p:nvPr/>
          </p:nvSpPr>
          <p:spPr bwMode="auto">
            <a:xfrm>
              <a:off x="5592383" y="3835481"/>
              <a:ext cx="94129" cy="94129"/>
            </a:xfrm>
            <a:prstGeom prst="ellipse">
              <a:avLst/>
            </a:prstGeom>
            <a:noFill/>
            <a:ln w="9525" cap="flat" cmpd="sng" algn="ctr">
              <a:solidFill>
                <a:srgbClr val="7F7F7F"/>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p>
              <a:pPr marL="0" marR="0" indent="0" algn="ctr" defTabSz="914400" rtl="0" eaLnBrk="1" fontAlgn="base" latinLnBrk="0" hangingPunct="1">
                <a:lnSpc>
                  <a:spcPct val="110000"/>
                </a:lnSpc>
                <a:spcBef>
                  <a:spcPct val="30000"/>
                </a:spcBef>
                <a:spcAft>
                  <a:spcPct val="0"/>
                </a:spcAft>
                <a:buClrTx/>
                <a:buSzTx/>
                <a:buFontTx/>
                <a:buNone/>
                <a:tabLst/>
              </a:pPr>
              <a:endPar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grpSp>
      <p:sp>
        <p:nvSpPr>
          <p:cNvPr id="284" name="正方形/長方形 283"/>
          <p:cNvSpPr/>
          <p:nvPr/>
        </p:nvSpPr>
        <p:spPr>
          <a:xfrm>
            <a:off x="7005460" y="5717877"/>
            <a:ext cx="912429" cy="276999"/>
          </a:xfrm>
          <a:prstGeom prst="rect">
            <a:avLst/>
          </a:prstGeom>
        </p:spPr>
        <p:txBody>
          <a:bodyPr wrap="none">
            <a:spAutoFit/>
          </a:bodyPr>
          <a:lstStyle/>
          <a:p>
            <a:r>
              <a:rPr lang="ja-JP" altLang="en-US" sz="1200" b="1" dirty="0">
                <a:solidFill>
                  <a:prstClr val="black"/>
                </a:solidFill>
                <a:latin typeface="Meiryo UI" panose="020B0604030504040204" pitchFamily="50" charset="-128"/>
                <a:ea typeface="Meiryo UI" panose="020B0604030504040204" pitchFamily="50" charset="-128"/>
              </a:rPr>
              <a:t>契約商品</a:t>
            </a:r>
            <a:r>
              <a:rPr lang="en-US" altLang="ja-JP" sz="1200" b="1" dirty="0">
                <a:solidFill>
                  <a:prstClr val="black"/>
                </a:solidFill>
                <a:latin typeface="Meiryo UI" panose="020B0604030504040204" pitchFamily="50" charset="-128"/>
                <a:ea typeface="Meiryo UI" panose="020B0604030504040204" pitchFamily="50" charset="-128"/>
              </a:rPr>
              <a:t>B</a:t>
            </a:r>
          </a:p>
        </p:txBody>
      </p:sp>
      <p:cxnSp>
        <p:nvCxnSpPr>
          <p:cNvPr id="285" name="直線コネクタ 284"/>
          <p:cNvCxnSpPr/>
          <p:nvPr/>
        </p:nvCxnSpPr>
        <p:spPr>
          <a:xfrm flipH="1">
            <a:off x="5940192" y="5914701"/>
            <a:ext cx="724989" cy="0"/>
          </a:xfrm>
          <a:prstGeom prst="line">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cxnSp>
    </p:spTree>
    <p:extLst>
      <p:ext uri="{BB962C8B-B14F-4D97-AF65-F5344CB8AC3E}">
        <p14:creationId xmlns:p14="http://schemas.microsoft.com/office/powerpoint/2010/main" val="48135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顧客管理</a:t>
            </a:r>
          </a:p>
        </p:txBody>
      </p:sp>
      <p:sp>
        <p:nvSpPr>
          <p:cNvPr id="17" name="正方形/長方形 16"/>
          <p:cNvSpPr/>
          <p:nvPr/>
        </p:nvSpPr>
        <p:spPr>
          <a:xfrm>
            <a:off x="255516" y="1348302"/>
            <a:ext cx="8513955" cy="291170"/>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顧客管理については以下の機能が提供されています。</a:t>
            </a:r>
            <a:endParaRPr lang="en-US" altLang="ja-JP" sz="1292"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414408328"/>
              </p:ext>
            </p:extLst>
          </p:nvPr>
        </p:nvGraphicFramePr>
        <p:xfrm>
          <a:off x="256957" y="1639472"/>
          <a:ext cx="8597135" cy="4779360"/>
        </p:xfrm>
        <a:graphic>
          <a:graphicData uri="http://schemas.openxmlformats.org/drawingml/2006/table">
            <a:tbl>
              <a:tblPr firstRow="1" bandRow="1">
                <a:tableStyleId>{5940675A-B579-460E-94D1-54222C63F5DA}</a:tableStyleId>
              </a:tblPr>
              <a:tblGrid>
                <a:gridCol w="748262">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1152129">
                  <a:extLst>
                    <a:ext uri="{9D8B030D-6E8A-4147-A177-3AD203B41FA5}">
                      <a16:colId xmlns:a16="http://schemas.microsoft.com/office/drawing/2014/main" val="20003"/>
                    </a:ext>
                  </a:extLst>
                </a:gridCol>
              </a:tblGrid>
              <a:tr h="0">
                <a:tc gridSpan="2">
                  <a:txBody>
                    <a:bodyPr/>
                    <a:lstStyle/>
                    <a:p>
                      <a:pPr algn="ctr"/>
                      <a:r>
                        <a:rPr kumimoji="1" lang="ja-JP" altLang="en-US" sz="1200" b="1" dirty="0">
                          <a:latin typeface="Meiryo UI" panose="020B0604030504040204" pitchFamily="50" charset="-128"/>
                          <a:ea typeface="Meiryo UI" panose="020B0604030504040204" pitchFamily="50" charset="-128"/>
                        </a:rPr>
                        <a:t>管理項目</a:t>
                      </a:r>
                    </a:p>
                  </a:txBody>
                  <a:tcPr marL="33231" marR="33231" marT="18000" marB="18000">
                    <a:solidFill>
                      <a:schemeClr val="accent6">
                        <a:lumMod val="20000"/>
                        <a:lumOff val="80000"/>
                      </a:schemeClr>
                    </a:solidFill>
                  </a:tcPr>
                </a:tc>
                <a:tc hMerge="1">
                  <a:txBody>
                    <a:bodyPr/>
                    <a:lstStyle/>
                    <a:p>
                      <a:endParaRPr kumimoji="1" lang="ja-JP" altLang="en-US"/>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管理内容</a:t>
                      </a:r>
                    </a:p>
                  </a:txBody>
                  <a:tcPr marL="33231" marR="33231" marT="18000" marB="18000">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備考</a:t>
                      </a:r>
                    </a:p>
                  </a:txBody>
                  <a:tcPr marL="33231" marR="33231" marT="18000" marB="18000">
                    <a:solidFill>
                      <a:schemeClr val="accent6">
                        <a:lumMod val="20000"/>
                        <a:lumOff val="80000"/>
                      </a:schemeClr>
                    </a:solidFill>
                  </a:tcPr>
                </a:tc>
                <a:extLst>
                  <a:ext uri="{0D108BD9-81ED-4DB2-BD59-A6C34878D82A}">
                    <a16:rowId xmlns:a16="http://schemas.microsoft.com/office/drawing/2014/main" val="10000"/>
                  </a:ext>
                </a:extLst>
              </a:tr>
              <a:tr h="0">
                <a:tc rowSpan="5">
                  <a:txBody>
                    <a:bodyPr/>
                    <a:lstStyle/>
                    <a:p>
                      <a:pPr algn="l"/>
                      <a:r>
                        <a:rPr kumimoji="1" lang="ja-JP" altLang="en-US" sz="1200" dirty="0">
                          <a:latin typeface="Meiryo UI" panose="020B0604030504040204" pitchFamily="50" charset="-128"/>
                          <a:ea typeface="Meiryo UI" panose="020B0604030504040204" pitchFamily="50" charset="-128"/>
                        </a:rPr>
                        <a:t>アカウント</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プロフィール</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顧客情報の詳細・変更が可能です</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管理項目は次頁以降記載</a:t>
                      </a:r>
                    </a:p>
                  </a:txBody>
                  <a:tcPr marL="33231" marR="33231" marT="18000" marB="18000"/>
                </a:tc>
                <a:extLst>
                  <a:ext uri="{0D108BD9-81ED-4DB2-BD59-A6C34878D82A}">
                    <a16:rowId xmlns:a16="http://schemas.microsoft.com/office/drawing/2014/main" val="10002"/>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履歴管理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顧客情報、商品情報、請求情報などの変更履歴を管理することが可能です</a:t>
                      </a:r>
                    </a:p>
                  </a:txBody>
                  <a:tcPr marL="33231" marR="33231" marT="18000" marB="18000"/>
                </a:tc>
                <a:tc>
                  <a:txBody>
                    <a:bodyPr/>
                    <a:lstStyle/>
                    <a:p>
                      <a:pPr algn="l"/>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8"/>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通知管理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顧客へ通知した情報を管理します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9"/>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ユーザ管理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a:t>
                      </a:r>
                      <a:r>
                        <a:rPr kumimoji="1" lang="en-US" altLang="ja-JP" sz="1200" dirty="0">
                          <a:latin typeface="Meiryo UI" panose="020B0604030504040204" pitchFamily="50" charset="-128"/>
                          <a:ea typeface="Meiryo UI" panose="020B0604030504040204" pitchFamily="50" charset="-128"/>
                        </a:rPr>
                        <a:t>CSM</a:t>
                      </a:r>
                      <a:r>
                        <a:rPr kumimoji="1" lang="ja-JP" altLang="en-US" sz="1200" dirty="0">
                          <a:latin typeface="Meiryo UI" panose="020B0604030504040204" pitchFamily="50" charset="-128"/>
                          <a:ea typeface="Meiryo UI" panose="020B0604030504040204" pitchFamily="50" charset="-128"/>
                        </a:rPr>
                        <a:t>画面を表示するためのユーザ情報を管理します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3"/>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サブアカウント管理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アカウント階層を持ち、サブアカウントを管理します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4"/>
                  </a:ext>
                </a:extLst>
              </a:tr>
              <a:tr h="0">
                <a:tc rowSpan="3">
                  <a:txBody>
                    <a:bodyPr/>
                    <a:lstStyle/>
                    <a:p>
                      <a:pPr algn="l"/>
                      <a:r>
                        <a:rPr kumimoji="1" lang="ja-JP" altLang="en-US" sz="1200" dirty="0">
                          <a:latin typeface="Meiryo UI" panose="020B0604030504040204" pitchFamily="50" charset="-128"/>
                          <a:ea typeface="Meiryo UI" panose="020B0604030504040204" pitchFamily="50" charset="-128"/>
                        </a:rPr>
                        <a:t>商品管理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商品情報</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契約している商品情報を管理します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5"/>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オーダ管理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顧客へのオーダ情報を管理します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6"/>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一時保存オーダ</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一時保存オーダ情報を管理します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07"/>
                  </a:ext>
                </a:extLst>
              </a:tr>
              <a:tr h="0">
                <a:tc rowSpan="10">
                  <a:txBody>
                    <a:bodyPr/>
                    <a:lstStyle/>
                    <a:p>
                      <a:pPr algn="l"/>
                      <a:r>
                        <a:rPr kumimoji="1" lang="ja-JP" altLang="en-US" sz="1200" dirty="0">
                          <a:latin typeface="Meiryo UI" panose="020B0604030504040204" pitchFamily="50" charset="-128"/>
                          <a:ea typeface="Meiryo UI" panose="020B0604030504040204" pitchFamily="50" charset="-128"/>
                        </a:rPr>
                        <a:t>料金管理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請求管理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顧客への請求情報を管理します。また、随時請求を発行することができます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0"/>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従量課金（未請求分）</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請求前の従量課金情報を管理します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1"/>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無料利用</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顧客の従量課金に対して無料利用／利用限度状況を管理します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2"/>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リソースファンド</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顧客のリソース購入時に事前購入のファンドの使用状況を管理します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3"/>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請求および払い戻し</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顧客への補正金情報を管理します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4"/>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請求振替</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顧客への請求振替を管理します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5"/>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督促</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顧客の支払いが停滞した場合の督促計画を管理します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6"/>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利用限度</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顧客の利用限度に対して利用額に応じたアクションを管理します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7"/>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与信限度</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顧客の支払い状況に応じて与信限度を管理します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8"/>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取引情報（料金関連）</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顧客の取引情報を管理します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19"/>
                  </a:ext>
                </a:extLst>
              </a:tr>
              <a:tr h="0">
                <a:tc rowSpan="2">
                  <a:txBody>
                    <a:bodyPr/>
                    <a:lstStyle/>
                    <a:p>
                      <a:pPr algn="l"/>
                      <a:r>
                        <a:rPr kumimoji="1" lang="ja-JP" altLang="en-US" sz="1200" dirty="0">
                          <a:latin typeface="Meiryo UI" panose="020B0604030504040204" pitchFamily="50" charset="-128"/>
                          <a:ea typeface="Meiryo UI" panose="020B0604030504040204" pitchFamily="50" charset="-128"/>
                        </a:rPr>
                        <a:t>チケット</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ケース</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顧客のチケット、タスクを起票したり、状況を管理します</a:t>
                      </a:r>
                    </a:p>
                  </a:txBody>
                  <a:tcPr marL="33231" marR="33231" marT="18000" marB="18000"/>
                </a:tc>
                <a:tc>
                  <a:txBody>
                    <a:bodyPr/>
                    <a:lstStyle/>
                    <a:p>
                      <a:pPr algn="l"/>
                      <a:r>
                        <a:rPr kumimoji="1" lang="ja-JP" altLang="en-US" sz="1200">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20"/>
                  </a:ext>
                </a:extLst>
              </a:tr>
              <a:tr h="0">
                <a:tc vMerge="1">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料金のお問合せ</a:t>
                      </a:r>
                    </a:p>
                  </a:txBody>
                  <a:tcPr marL="33231" marR="33231" marT="18000" marB="18000"/>
                </a:tc>
                <a:tc>
                  <a:txBody>
                    <a:bodyPr/>
                    <a:lstStyle/>
                    <a:p>
                      <a:pPr algn="l"/>
                      <a:r>
                        <a:rPr kumimoji="1" lang="ja-JP" altLang="en-US" sz="1200" dirty="0">
                          <a:latin typeface="Meiryo UI" panose="020B0604030504040204" pitchFamily="50" charset="-128"/>
                          <a:ea typeface="Meiryo UI" panose="020B0604030504040204" pitchFamily="50" charset="-128"/>
                        </a:rPr>
                        <a:t>顧客への請求に対して料金問合せをし、返金などの状況を管理します</a:t>
                      </a:r>
                    </a:p>
                  </a:txBody>
                  <a:tcPr marL="33231" marR="33231" marT="18000" marB="18000"/>
                </a:tc>
                <a:tc>
                  <a:txBody>
                    <a:bodyPr/>
                    <a:lstStyle/>
                    <a:p>
                      <a:pPr algn="l"/>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18000" marB="18000"/>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3864811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nvGraphicFramePr>
        <p:xfrm>
          <a:off x="422800" y="1642381"/>
          <a:ext cx="8361162" cy="4557036"/>
        </p:xfrm>
        <a:graphic>
          <a:graphicData uri="http://schemas.openxmlformats.org/drawingml/2006/table">
            <a:tbl>
              <a:tblPr firstRow="1" bandRow="1"/>
              <a:tblGrid>
                <a:gridCol w="866368">
                  <a:extLst>
                    <a:ext uri="{9D8B030D-6E8A-4147-A177-3AD203B41FA5}">
                      <a16:colId xmlns:a16="http://schemas.microsoft.com/office/drawing/2014/main" val="20000"/>
                    </a:ext>
                  </a:extLst>
                </a:gridCol>
                <a:gridCol w="1517933">
                  <a:extLst>
                    <a:ext uri="{9D8B030D-6E8A-4147-A177-3AD203B41FA5}">
                      <a16:colId xmlns:a16="http://schemas.microsoft.com/office/drawing/2014/main" val="20001"/>
                    </a:ext>
                  </a:extLst>
                </a:gridCol>
                <a:gridCol w="2276899">
                  <a:extLst>
                    <a:ext uri="{9D8B030D-6E8A-4147-A177-3AD203B41FA5}">
                      <a16:colId xmlns:a16="http://schemas.microsoft.com/office/drawing/2014/main" val="20006"/>
                    </a:ext>
                  </a:extLst>
                </a:gridCol>
                <a:gridCol w="948708">
                  <a:extLst>
                    <a:ext uri="{9D8B030D-6E8A-4147-A177-3AD203B41FA5}">
                      <a16:colId xmlns:a16="http://schemas.microsoft.com/office/drawing/2014/main" val="20003"/>
                    </a:ext>
                  </a:extLst>
                </a:gridCol>
                <a:gridCol w="1802546">
                  <a:extLst>
                    <a:ext uri="{9D8B030D-6E8A-4147-A177-3AD203B41FA5}">
                      <a16:colId xmlns:a16="http://schemas.microsoft.com/office/drawing/2014/main" val="20002"/>
                    </a:ext>
                  </a:extLst>
                </a:gridCol>
                <a:gridCol w="948708">
                  <a:extLst>
                    <a:ext uri="{9D8B030D-6E8A-4147-A177-3AD203B41FA5}">
                      <a16:colId xmlns:a16="http://schemas.microsoft.com/office/drawing/2014/main" val="20005"/>
                    </a:ext>
                  </a:extLst>
                </a:gridCol>
              </a:tblGrid>
              <a:tr h="207138">
                <a:tc rowSpan="2">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gridSpan="2">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hMerge="1">
                  <a:txBody>
                    <a:bodyPr/>
                    <a:lstStyle/>
                    <a:p>
                      <a:endParaRPr kumimoji="1" lang="ja-JP" altLang="en-US"/>
                    </a:p>
                  </a:txBody>
                  <a:tcPr/>
                </a:tc>
                <a:tc gridSpan="3">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設定変更</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extLst>
                  <a:ext uri="{0D108BD9-81ED-4DB2-BD59-A6C34878D82A}">
                    <a16:rowId xmlns:a16="http://schemas.microsoft.com/office/drawing/2014/main" val="10002"/>
                  </a:ext>
                </a:extLst>
              </a:tr>
              <a:tr h="207138">
                <a:tc rowSpan="11">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顧客情報</a:t>
                      </a:r>
                      <a:br>
                        <a:rPr kumimoji="1" lang="en-US" altLang="ja-JP" sz="900" dirty="0">
                          <a:solidFill>
                            <a:schemeClr val="tx1"/>
                          </a:solidFill>
                          <a:latin typeface="Meiryo UI" panose="020B0604030504040204" pitchFamily="50" charset="-128"/>
                          <a:ea typeface="Meiryo UI" panose="020B0604030504040204" pitchFamily="50" charset="-128"/>
                        </a:rPr>
                      </a:br>
                      <a:r>
                        <a:rPr kumimoji="1" lang="ja-JP" altLang="en-US" sz="900" dirty="0">
                          <a:solidFill>
                            <a:schemeClr val="tx1"/>
                          </a:solidFill>
                          <a:latin typeface="Meiryo UI" panose="020B0604030504040204" pitchFamily="50" charset="-128"/>
                          <a:ea typeface="Meiryo UI" panose="020B0604030504040204" pitchFamily="50" charset="-128"/>
                        </a:rPr>
                        <a:t>（法人） </a:t>
                      </a:r>
                      <a:br>
                        <a:rPr kumimoji="1" lang="en-US" altLang="ja-JP" sz="900" dirty="0">
                          <a:solidFill>
                            <a:schemeClr val="tx1"/>
                          </a:solidFill>
                          <a:latin typeface="Meiryo UI" panose="020B0604030504040204" pitchFamily="50" charset="-128"/>
                          <a:ea typeface="Meiryo UI" panose="020B0604030504040204" pitchFamily="50" charset="-128"/>
                        </a:rPr>
                      </a:b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個人が申し込む場合は記入しない</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グループ共通企業</a:t>
                      </a:r>
                      <a:r>
                        <a:rPr kumimoji="1" lang="en-US" altLang="ja-JP" sz="900" dirty="0">
                          <a:solidFill>
                            <a:schemeClr val="tx1"/>
                          </a:solidFill>
                          <a:latin typeface="Meiryo UI" panose="020B0604030504040204" pitchFamily="50" charset="-128"/>
                          <a:ea typeface="Meiryo UI" panose="020B0604030504040204" pitchFamily="50" charset="-128"/>
                        </a:rPr>
                        <a:t>ID</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Group Common Company ID</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DUNS-No.</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DUNS Number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072489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法人番号</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Corporate Number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(13</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TSR</a:t>
                      </a:r>
                      <a:r>
                        <a:rPr kumimoji="1" lang="ja-JP" altLang="en-US" sz="900" dirty="0">
                          <a:solidFill>
                            <a:schemeClr val="tx1"/>
                          </a:solidFill>
                          <a:latin typeface="Meiryo UI" panose="020B0604030504040204" pitchFamily="50" charset="-128"/>
                          <a:ea typeface="Meiryo UI" panose="020B0604030504040204" pitchFamily="50" charset="-128"/>
                        </a:rPr>
                        <a:t>企業コード</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TSR</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Business Number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351891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企業形態</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Business type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 </a:t>
                      </a:r>
                      <a:r>
                        <a:rPr kumimoji="1" lang="en-US" altLang="ja-JP" sz="900" dirty="0">
                          <a:solidFill>
                            <a:schemeClr val="tx1"/>
                          </a:solidFill>
                          <a:latin typeface="Meiryo UI" panose="020B0604030504040204" pitchFamily="50" charset="-128"/>
                          <a:ea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714676"/>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業種</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dirty="0">
                          <a:solidFill>
                            <a:schemeClr val="tx1"/>
                          </a:solidFill>
                          <a:latin typeface="Meiryo UI" panose="020B0604030504040204" pitchFamily="50" charset="-128"/>
                          <a:ea typeface="Meiryo UI" panose="020B0604030504040204" pitchFamily="50" charset="-128"/>
                        </a:rPr>
                        <a:t>Industry type</a:t>
                      </a:r>
                      <a:endParaRPr kumimoji="1" lang="ja-JP" altLang="en-US"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 </a:t>
                      </a:r>
                      <a:r>
                        <a:rPr kumimoji="1" lang="en-US" altLang="ja-JP" sz="900" dirty="0">
                          <a:solidFill>
                            <a:schemeClr val="tx1"/>
                          </a:solidFill>
                          <a:latin typeface="Meiryo UI" panose="020B0604030504040204" pitchFamily="50" charset="-128"/>
                          <a:ea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21"/>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企業名</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Business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22"/>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企業名カナ</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Business name Furigana</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6687503"/>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企業正式名称</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Legal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58209713"/>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dirty="0">
                          <a:solidFill>
                            <a:schemeClr val="tx1"/>
                          </a:solidFill>
                          <a:latin typeface="Meiryo UI" panose="020B0604030504040204" pitchFamily="50" charset="-128"/>
                          <a:ea typeface="Meiryo UI" panose="020B0604030504040204" pitchFamily="50" charset="-128"/>
                        </a:rPr>
                        <a:t>企業内固有番号</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dirty="0">
                          <a:solidFill>
                            <a:schemeClr val="tx1"/>
                          </a:solidFill>
                          <a:latin typeface="Meiryo UI" panose="020B0604030504040204" pitchFamily="50" charset="-128"/>
                          <a:ea typeface="Meiryo UI" panose="020B0604030504040204" pitchFamily="50" charset="-128"/>
                        </a:rPr>
                        <a:t>Business number</a:t>
                      </a:r>
                      <a:endParaRPr kumimoji="1" lang="ja-JP" altLang="en-US"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sngStrike"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部署名</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Department</a:t>
                      </a:r>
                      <a:r>
                        <a:rPr kumimoji="1" lang="en-US" altLang="ja-JP" sz="900" baseline="0" dirty="0">
                          <a:solidFill>
                            <a:schemeClr val="tx1"/>
                          </a:solidFill>
                          <a:latin typeface="Meiryo UI" panose="020B0604030504040204" pitchFamily="50" charset="-128"/>
                          <a:ea typeface="Meiryo UI" panose="020B0604030504040204" pitchFamily="50" charset="-128"/>
                        </a:rPr>
                        <a:t>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6013965"/>
                  </a:ext>
                </a:extLst>
              </a:tr>
              <a:tr h="207138">
                <a:tc rowSpan="9">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契約者情報</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敬称／役職</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Title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4637224"/>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ミドルネーム</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Middle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ニックネーム</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Preferred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7"/>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姓カナ</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 </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 kana</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必須</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名カナ</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 kana</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2004"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11418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電話番号</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Phone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電話番号型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059302"/>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E</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メールアドレス</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Email</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メールアドレス型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1696101"/>
                  </a:ext>
                </a:extLst>
              </a:tr>
            </a:tbl>
          </a:graphicData>
        </a:graphic>
      </p:graphicFrame>
      <p:sp>
        <p:nvSpPr>
          <p:cNvPr id="8" name="正方形/長方形 7"/>
          <p:cNvSpPr/>
          <p:nvPr/>
        </p:nvSpPr>
        <p:spPr>
          <a:xfrm>
            <a:off x="422800" y="6217552"/>
            <a:ext cx="5011308" cy="518412"/>
          </a:xfrm>
          <a:prstGeom prst="rect">
            <a:avLst/>
          </a:prstGeom>
        </p:spPr>
        <p:txBody>
          <a:bodyPr wrap="none">
            <a:spAutoFit/>
          </a:bodyPr>
          <a:lstStyle/>
          <a:p>
            <a:r>
              <a:rPr lang="en-US" altLang="ja-JP" sz="923" dirty="0">
                <a:solidFill>
                  <a:prstClr val="black"/>
                </a:solidFill>
                <a:latin typeface="Meiryo UI" panose="020B0604030504040204" pitchFamily="50" charset="-128"/>
                <a:ea typeface="Meiryo UI" panose="020B0604030504040204" pitchFamily="50" charset="-128"/>
              </a:rPr>
              <a:t>*1</a:t>
            </a:r>
            <a:r>
              <a:rPr lang="ja-JP" altLang="en-US" sz="923" dirty="0">
                <a:solidFill>
                  <a:prstClr val="black"/>
                </a:solidFill>
                <a:latin typeface="Meiryo UI" panose="020B0604030504040204" pitchFamily="50" charset="-128"/>
                <a:ea typeface="Meiryo UI" panose="020B0604030504040204" pitchFamily="50" charset="-128"/>
              </a:rPr>
              <a:t>：デフォルト数字</a:t>
            </a: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桁以上であるが、設定変更により日本独自形式として数字</a:t>
            </a:r>
            <a:r>
              <a:rPr lang="en-US" altLang="ja-JP" sz="923" dirty="0">
                <a:solidFill>
                  <a:prstClr val="black"/>
                </a:solidFill>
                <a:latin typeface="Meiryo UI" panose="020B0604030504040204" pitchFamily="50" charset="-128"/>
                <a:ea typeface="Meiryo UI" panose="020B0604030504040204" pitchFamily="50" charset="-128"/>
              </a:rPr>
              <a:t>10</a:t>
            </a:r>
            <a:r>
              <a:rPr lang="ja-JP" altLang="en-US" sz="923" dirty="0">
                <a:solidFill>
                  <a:prstClr val="black"/>
                </a:solidFill>
                <a:latin typeface="Meiryo UI" panose="020B0604030504040204" pitchFamily="50" charset="-128"/>
                <a:ea typeface="Meiryo UI" panose="020B0604030504040204" pitchFamily="50" charset="-128"/>
              </a:rPr>
              <a:t>桁～</a:t>
            </a:r>
            <a:r>
              <a:rPr lang="en-US" altLang="ja-JP" sz="923" dirty="0">
                <a:solidFill>
                  <a:prstClr val="black"/>
                </a:solidFill>
                <a:latin typeface="Meiryo UI" panose="020B0604030504040204" pitchFamily="50" charset="-128"/>
                <a:ea typeface="Meiryo UI" panose="020B0604030504040204" pitchFamily="50" charset="-128"/>
              </a:rPr>
              <a:t>11</a:t>
            </a:r>
            <a:r>
              <a:rPr lang="ja-JP" altLang="en-US" sz="923" dirty="0">
                <a:solidFill>
                  <a:prstClr val="black"/>
                </a:solidFill>
                <a:latin typeface="Meiryo UI" panose="020B0604030504040204" pitchFamily="50" charset="-128"/>
                <a:ea typeface="Meiryo UI" panose="020B0604030504040204" pitchFamily="50" charset="-128"/>
              </a:rPr>
              <a:t>桁とする</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*2</a:t>
            </a:r>
            <a:r>
              <a:rPr lang="ja-JP" altLang="en-US" sz="923" dirty="0">
                <a:solidFill>
                  <a:prstClr val="black"/>
                </a:solidFill>
                <a:latin typeface="Meiryo UI" panose="020B0604030504040204" pitchFamily="50" charset="-128"/>
                <a:ea typeface="Meiryo UI" panose="020B0604030504040204" pitchFamily="50" charset="-128"/>
              </a:rPr>
              <a:t>：デフォルトでは法人、法人内組織、個人事業主から選択可</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：デフォルトでは小売、卸、専門事業者、その他から選択可</a:t>
            </a:r>
            <a:endParaRPr lang="en-US" altLang="ja-JP" sz="923" dirty="0">
              <a:solidFill>
                <a:prstClr val="black"/>
              </a:solidFill>
              <a:latin typeface="Meiryo UI" panose="020B0604030504040204" pitchFamily="50" charset="-128"/>
              <a:ea typeface="Meiryo UI" panose="020B0604030504040204" pitchFamily="50" charset="-128"/>
            </a:endParaRPr>
          </a:p>
        </p:txBody>
      </p:sp>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顧客情報管理項目（</a:t>
            </a:r>
            <a:r>
              <a:rPr lang="en-US" altLang="ja-JP" sz="2215" kern="0" dirty="0"/>
              <a:t>1/2</a:t>
            </a:r>
            <a:r>
              <a:rPr lang="ja-JP" altLang="en-US" sz="2215" kern="0" dirty="0"/>
              <a:t>）</a:t>
            </a:r>
          </a:p>
        </p:txBody>
      </p:sp>
      <p:sp>
        <p:nvSpPr>
          <p:cNvPr id="10" name="テキスト ボックス 9"/>
          <p:cNvSpPr txBox="1"/>
          <p:nvPr/>
        </p:nvSpPr>
        <p:spPr>
          <a:xfrm>
            <a:off x="158086" y="1080556"/>
            <a:ext cx="8704883" cy="503128"/>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lIns="66462" tIns="33231" rIns="66462" bIns="33231" rtlCol="0">
            <a:spAutoFit/>
          </a:bodyPr>
          <a:lstStyle>
            <a:defPPr>
              <a:defRPr lang="ja-JP"/>
            </a:defPPr>
            <a:lvl1pPr>
              <a:defRPr sz="1600">
                <a:latin typeface="Meiryo UI" panose="020B0604030504040204" pitchFamily="50" charset="-128"/>
                <a:ea typeface="Meiryo UI" panose="020B0604030504040204" pitchFamily="50" charset="-128"/>
                <a:cs typeface="Meiryo UI" panose="020B0604030504040204" pitchFamily="50" charset="-128"/>
              </a:defRPr>
            </a:lvl1pPr>
          </a:lstStyle>
          <a:p>
            <a:pPr>
              <a:lnSpc>
                <a:spcPts val="1662"/>
              </a:lnSpc>
              <a:defRPr/>
            </a:pPr>
            <a:r>
              <a:rPr lang="ja-JP" altLang="en-US" sz="1292" dirty="0">
                <a:solidFill>
                  <a:srgbClr val="000000"/>
                </a:solidFill>
              </a:rPr>
              <a:t>クラウド型フルフィルメントサービスで管理する顧客情報、請求情報、商品情報のうち設定は商品情報のみであり、顧客・請求情報は固定となっています。</a:t>
            </a:r>
            <a:endParaRPr lang="en-US" altLang="ja-JP" sz="1292" dirty="0">
              <a:solidFill>
                <a:srgbClr val="000000"/>
              </a:solidFill>
            </a:endParaRPr>
          </a:p>
        </p:txBody>
      </p:sp>
    </p:spTree>
    <p:extLst>
      <p:ext uri="{BB962C8B-B14F-4D97-AF65-F5344CB8AC3E}">
        <p14:creationId xmlns:p14="http://schemas.microsoft.com/office/powerpoint/2010/main" val="4741689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顧客情報管理項目（</a:t>
            </a:r>
            <a:r>
              <a:rPr lang="en-US" altLang="ja-JP" sz="2215" kern="0" dirty="0"/>
              <a:t>2/2</a:t>
            </a:r>
            <a:r>
              <a:rPr lang="ja-JP" altLang="en-US" sz="2215" kern="0" dirty="0"/>
              <a:t>）</a:t>
            </a:r>
          </a:p>
        </p:txBody>
      </p:sp>
      <p:graphicFrame>
        <p:nvGraphicFramePr>
          <p:cNvPr id="6" name="表 5"/>
          <p:cNvGraphicFramePr>
            <a:graphicFrameLocks noGrp="1"/>
          </p:cNvGraphicFramePr>
          <p:nvPr>
            <p:extLst>
              <p:ext uri="{D42A27DB-BD31-4B8C-83A1-F6EECF244321}">
                <p14:modId xmlns:p14="http://schemas.microsoft.com/office/powerpoint/2010/main" val="2732379700"/>
              </p:ext>
            </p:extLst>
          </p:nvPr>
        </p:nvGraphicFramePr>
        <p:xfrm>
          <a:off x="422800" y="1359419"/>
          <a:ext cx="8296785" cy="4764174"/>
        </p:xfrm>
        <a:graphic>
          <a:graphicData uri="http://schemas.openxmlformats.org/drawingml/2006/table">
            <a:tbl>
              <a:tblPr firstRow="1" bandRow="1"/>
              <a:tblGrid>
                <a:gridCol w="859697">
                  <a:extLst>
                    <a:ext uri="{9D8B030D-6E8A-4147-A177-3AD203B41FA5}">
                      <a16:colId xmlns:a16="http://schemas.microsoft.com/office/drawing/2014/main" val="20000"/>
                    </a:ext>
                  </a:extLst>
                </a:gridCol>
                <a:gridCol w="1506246">
                  <a:extLst>
                    <a:ext uri="{9D8B030D-6E8A-4147-A177-3AD203B41FA5}">
                      <a16:colId xmlns:a16="http://schemas.microsoft.com/office/drawing/2014/main" val="20001"/>
                    </a:ext>
                  </a:extLst>
                </a:gridCol>
                <a:gridCol w="2259368">
                  <a:extLst>
                    <a:ext uri="{9D8B030D-6E8A-4147-A177-3AD203B41FA5}">
                      <a16:colId xmlns:a16="http://schemas.microsoft.com/office/drawing/2014/main" val="20006"/>
                    </a:ext>
                  </a:extLst>
                </a:gridCol>
                <a:gridCol w="941404">
                  <a:extLst>
                    <a:ext uri="{9D8B030D-6E8A-4147-A177-3AD203B41FA5}">
                      <a16:colId xmlns:a16="http://schemas.microsoft.com/office/drawing/2014/main" val="20003"/>
                    </a:ext>
                  </a:extLst>
                </a:gridCol>
                <a:gridCol w="1788666">
                  <a:extLst>
                    <a:ext uri="{9D8B030D-6E8A-4147-A177-3AD203B41FA5}">
                      <a16:colId xmlns:a16="http://schemas.microsoft.com/office/drawing/2014/main" val="20002"/>
                    </a:ext>
                  </a:extLst>
                </a:gridCol>
                <a:gridCol w="941404">
                  <a:extLst>
                    <a:ext uri="{9D8B030D-6E8A-4147-A177-3AD203B41FA5}">
                      <a16:colId xmlns:a16="http://schemas.microsoft.com/office/drawing/2014/main" val="20005"/>
                    </a:ext>
                  </a:extLst>
                </a:gridCol>
              </a:tblGrid>
              <a:tr h="207138">
                <a:tc rowSpan="2">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gridSpan="2">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hMerge="1">
                  <a:txBody>
                    <a:bodyPr/>
                    <a:lstStyle/>
                    <a:p>
                      <a:endParaRPr kumimoji="1" lang="ja-JP" altLang="en-US"/>
                    </a:p>
                  </a:txBody>
                  <a:tcPr/>
                </a:tc>
                <a:tc gridSpan="3">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設定変更</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DEADA"/>
                    </a:solidFill>
                  </a:tcPr>
                </a:tc>
                <a:extLst>
                  <a:ext uri="{0D108BD9-81ED-4DB2-BD59-A6C34878D82A}">
                    <a16:rowId xmlns:a16="http://schemas.microsoft.com/office/drawing/2014/main" val="10002"/>
                  </a:ext>
                </a:extLst>
              </a:tr>
              <a:tr h="207138">
                <a:tc rowSpan="5">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住所情報</a:t>
                      </a:r>
                      <a:br>
                        <a:rPr kumimoji="1" lang="en-US" altLang="ja-JP" sz="900" dirty="0">
                          <a:solidFill>
                            <a:schemeClr val="tx1"/>
                          </a:solidFill>
                          <a:latin typeface="Meiryo UI" panose="020B0604030504040204" pitchFamily="50" charset="-128"/>
                          <a:ea typeface="Meiryo UI" panose="020B0604030504040204" pitchFamily="50" charset="-128"/>
                        </a:rPr>
                      </a:b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郵便番号</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postcode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(7</a:t>
                      </a:r>
                      <a:r>
                        <a:rPr kumimoji="1" lang="ja-JP" altLang="en-US" sz="900" dirty="0">
                          <a:solidFill>
                            <a:schemeClr val="tx1"/>
                          </a:solidFill>
                          <a:latin typeface="Meiryo UI" panose="020B0604030504040204" pitchFamily="50" charset="-128"/>
                          <a:ea typeface="Meiryo UI" panose="020B0604030504040204" pitchFamily="50" charset="-128"/>
                        </a:rPr>
                        <a:t>桁・数字のみ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73107879"/>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都道府県</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State / Province / Region</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r>
                        <a:rPr kumimoji="1" lang="en-US" altLang="ja-JP" sz="900" dirty="0">
                          <a:solidFill>
                            <a:schemeClr val="tx1"/>
                          </a:solidFill>
                          <a:latin typeface="Meiryo UI" panose="020B0604030504040204" pitchFamily="50" charset="-128"/>
                          <a:ea typeface="Meiryo UI" panose="020B0604030504040204" pitchFamily="50" charset="-128"/>
                        </a:rPr>
                        <a:t>(16</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5443592"/>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zh-CN" altLang="en-US" sz="900" strike="noStrike" baseline="0" dirty="0">
                          <a:solidFill>
                            <a:schemeClr val="tx1"/>
                          </a:solidFill>
                          <a:latin typeface="Meiryo UI" panose="020B0604030504040204" pitchFamily="50" charset="-128"/>
                          <a:ea typeface="Meiryo UI" panose="020B0604030504040204" pitchFamily="50" charset="-128"/>
                        </a:rPr>
                        <a:t>市区郡町村名</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Town / suburb</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(48</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9368168"/>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町名・番地</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street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0089778"/>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町名・番地２</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building</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(52</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393898"/>
                  </a:ext>
                </a:extLst>
              </a:tr>
              <a:tr h="207138">
                <a:tc rowSpan="11">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連絡先情報</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企業名</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Business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dirty="0">
                          <a:solidFill>
                            <a:schemeClr val="tx1"/>
                          </a:solidFill>
                          <a:latin typeface="Meiryo UI" panose="020B0604030504040204" pitchFamily="50" charset="-128"/>
                          <a:ea typeface="Meiryo UI" panose="020B0604030504040204" pitchFamily="50" charset="-128"/>
                        </a:rPr>
                        <a:t>部署名</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Department</a:t>
                      </a:r>
                      <a:r>
                        <a:rPr kumimoji="1" lang="en-US" altLang="ja-JP" sz="900" baseline="0" dirty="0">
                          <a:solidFill>
                            <a:schemeClr val="tx1"/>
                          </a:solidFill>
                          <a:latin typeface="Meiryo UI" panose="020B0604030504040204" pitchFamily="50" charset="-128"/>
                          <a:ea typeface="Meiryo UI" panose="020B0604030504040204" pitchFamily="50" charset="-128"/>
                        </a:rPr>
                        <a:t>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072489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a:t>
                      </a: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714676"/>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姓カナ</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 </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 </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kana</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21"/>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名カナ</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 kana</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22"/>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連絡手段</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Preferred contact method</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r>
                        <a:rPr kumimoji="1" lang="ja-JP" altLang="en-US" sz="900" baseline="0" dirty="0">
                          <a:solidFill>
                            <a:schemeClr val="tx1"/>
                          </a:solidFill>
                          <a:latin typeface="Meiryo UI" panose="020B0604030504040204" pitchFamily="50" charset="-128"/>
                          <a:ea typeface="Meiryo UI" panose="020B0604030504040204" pitchFamily="50" charset="-128"/>
                        </a:rPr>
                        <a:t> </a:t>
                      </a:r>
                      <a:r>
                        <a:rPr kumimoji="1" lang="en-US" altLang="ja-JP" sz="900" baseline="0" dirty="0">
                          <a:solidFill>
                            <a:schemeClr val="tx1"/>
                          </a:solidFill>
                          <a:latin typeface="Meiryo UI" panose="020B0604030504040204" pitchFamily="50" charset="-128"/>
                          <a:ea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62216541"/>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電話番号</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Phone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条件付必須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電話番号型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58209713"/>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携帯電話番号</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dirty="0">
                          <a:solidFill>
                            <a:schemeClr val="tx1"/>
                          </a:solidFill>
                          <a:latin typeface="Meiryo UI" panose="020B0604030504040204" pitchFamily="50" charset="-128"/>
                          <a:ea typeface="Meiryo UI" panose="020B0604030504040204" pitchFamily="50" charset="-128"/>
                        </a:rPr>
                        <a:t>Mobile</a:t>
                      </a:r>
                      <a:endParaRPr kumimoji="1" lang="ja-JP" altLang="en-US"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条件付必須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電話番号型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207138">
                <a:tc vMerge="1">
                  <a:txBody>
                    <a:bodyPr/>
                    <a:lstStyle/>
                    <a:p>
                      <a:endParaRPr kumimoji="1" lang="ja-JP" altLang="en-US"/>
                    </a:p>
                  </a:txBody>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メールアドレス</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Email</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条件付必須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メールアドレス型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6013965"/>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言語</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Preferred contact language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可能</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07138">
                <a:tc rowSpan="4">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追加情報</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タイムゾーン</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Time Zone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可能</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その他情報１</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dirty="0">
                          <a:solidFill>
                            <a:schemeClr val="tx1"/>
                          </a:solidFill>
                          <a:latin typeface="Meiryo UI" panose="020B0604030504040204" pitchFamily="50" charset="-128"/>
                          <a:ea typeface="Meiryo UI" panose="020B0604030504040204" pitchFamily="50" charset="-128"/>
                        </a:rPr>
                        <a:t>Additional information</a:t>
                      </a:r>
                      <a:r>
                        <a:rPr kumimoji="1" lang="en-US" altLang="ja-JP" sz="900" baseline="0" dirty="0">
                          <a:solidFill>
                            <a:schemeClr val="tx1"/>
                          </a:solidFill>
                          <a:latin typeface="Meiryo UI" panose="020B0604030504040204" pitchFamily="50" charset="-128"/>
                          <a:ea typeface="Meiryo UI" panose="020B0604030504040204" pitchFamily="50" charset="-128"/>
                        </a:rPr>
                        <a:t> 01</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その他情報２</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Additional information 02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その他情報３</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Additional information 02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207138">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r>
                        <a:rPr kumimoji="1" lang="ja-JP" altLang="en-US" sz="900" dirty="0">
                          <a:solidFill>
                            <a:schemeClr val="tx1"/>
                          </a:solidFill>
                          <a:latin typeface="Meiryo UI" panose="020B0604030504040204" pitchFamily="50" charset="-128"/>
                          <a:ea typeface="Meiryo UI" panose="020B0604030504040204" pitchFamily="50" charset="-128"/>
                        </a:rPr>
                        <a:t>ドキュメント</a:t>
                      </a: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カテゴリ </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Document</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ファイル</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2004" rtl="0" eaLnBrk="1" latinLnBrk="0" hangingPunct="1">
                        <a:defRPr kumimoji="1" sz="1800" kern="1200">
                          <a:solidFill>
                            <a:schemeClr val="tx1"/>
                          </a:solidFill>
                          <a:latin typeface="Calibri"/>
                        </a:defRPr>
                      </a:lvl1pPr>
                      <a:lvl2pPr marL="456004" algn="l" defTabSz="912004" rtl="0" eaLnBrk="1" latinLnBrk="0" hangingPunct="1">
                        <a:defRPr kumimoji="1" sz="1800" kern="1200">
                          <a:solidFill>
                            <a:schemeClr val="tx1"/>
                          </a:solidFill>
                          <a:latin typeface="Calibri"/>
                        </a:defRPr>
                      </a:lvl2pPr>
                      <a:lvl3pPr marL="912004" algn="l" defTabSz="912004" rtl="0" eaLnBrk="1" latinLnBrk="0" hangingPunct="1">
                        <a:defRPr kumimoji="1" sz="1800" kern="1200">
                          <a:solidFill>
                            <a:schemeClr val="tx1"/>
                          </a:solidFill>
                          <a:latin typeface="Calibri"/>
                        </a:defRPr>
                      </a:lvl3pPr>
                      <a:lvl4pPr marL="1368012" algn="l" defTabSz="912004" rtl="0" eaLnBrk="1" latinLnBrk="0" hangingPunct="1">
                        <a:defRPr kumimoji="1" sz="1800" kern="1200">
                          <a:solidFill>
                            <a:schemeClr val="tx1"/>
                          </a:solidFill>
                          <a:latin typeface="Calibri"/>
                        </a:defRPr>
                      </a:lvl4pPr>
                      <a:lvl5pPr marL="1824014" algn="l" defTabSz="912004" rtl="0" eaLnBrk="1" latinLnBrk="0" hangingPunct="1">
                        <a:defRPr kumimoji="1" sz="1800" kern="1200">
                          <a:solidFill>
                            <a:schemeClr val="tx1"/>
                          </a:solidFill>
                          <a:latin typeface="Calibri"/>
                        </a:defRPr>
                      </a:lvl5pPr>
                      <a:lvl6pPr marL="2280014" algn="l" defTabSz="912004" rtl="0" eaLnBrk="1" latinLnBrk="0" hangingPunct="1">
                        <a:defRPr kumimoji="1" sz="1800" kern="1200">
                          <a:solidFill>
                            <a:schemeClr val="tx1"/>
                          </a:solidFill>
                          <a:latin typeface="Calibri"/>
                        </a:defRPr>
                      </a:lvl6pPr>
                      <a:lvl7pPr marL="2736015" algn="l" defTabSz="912004" rtl="0" eaLnBrk="1" latinLnBrk="0" hangingPunct="1">
                        <a:defRPr kumimoji="1" sz="1800" kern="1200">
                          <a:solidFill>
                            <a:schemeClr val="tx1"/>
                          </a:solidFill>
                          <a:latin typeface="Calibri"/>
                        </a:defRPr>
                      </a:lvl7pPr>
                      <a:lvl8pPr marL="3192015" algn="l" defTabSz="912004" rtl="0" eaLnBrk="1" latinLnBrk="0" hangingPunct="1">
                        <a:defRPr kumimoji="1" sz="1800" kern="1200">
                          <a:solidFill>
                            <a:schemeClr val="tx1"/>
                          </a:solidFill>
                          <a:latin typeface="Calibri"/>
                        </a:defRPr>
                      </a:lvl8pPr>
                      <a:lvl9pPr marL="3648016" algn="l" defTabSz="912004" rtl="0" eaLnBrk="1" latinLnBrk="0" hangingPunct="1">
                        <a:defRPr kumimoji="1" sz="1800" kern="1200">
                          <a:solidFill>
                            <a:schemeClr val="tx1"/>
                          </a:solidFill>
                          <a:latin typeface="Calibri"/>
                        </a:defRPr>
                      </a:lvl9pPr>
                    </a:lstStyle>
                    <a:p>
                      <a:pPr algn="ctr"/>
                      <a:r>
                        <a:rPr kumimoji="1" lang="ja-JP" altLang="en-US" sz="900" dirty="0" err="1">
                          <a:solidFill>
                            <a:schemeClr val="tx1"/>
                          </a:solidFill>
                          <a:latin typeface="Meiryo UI" panose="020B0604030504040204" pitchFamily="50" charset="-128"/>
                          <a:ea typeface="Meiryo UI" panose="020B0604030504040204" pitchFamily="50" charset="-128"/>
                        </a:rPr>
                        <a:t>ー</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094637224"/>
                  </a:ext>
                </a:extLst>
              </a:tr>
            </a:tbl>
          </a:graphicData>
        </a:graphic>
      </p:graphicFrame>
      <p:sp>
        <p:nvSpPr>
          <p:cNvPr id="10" name="正方形/長方形 9"/>
          <p:cNvSpPr/>
          <p:nvPr/>
        </p:nvSpPr>
        <p:spPr>
          <a:xfrm>
            <a:off x="417470" y="6137910"/>
            <a:ext cx="8816837" cy="518412"/>
          </a:xfrm>
          <a:prstGeom prst="rect">
            <a:avLst/>
          </a:prstGeom>
        </p:spPr>
        <p:txBody>
          <a:bodyPr wrap="none">
            <a:spAutoFit/>
          </a:bodyPr>
          <a:lstStyle/>
          <a:p>
            <a:r>
              <a:rPr lang="en-US" altLang="ja-JP" sz="923" dirty="0">
                <a:solidFill>
                  <a:prstClr val="black"/>
                </a:solidFill>
                <a:latin typeface="Meiryo UI" panose="020B0604030504040204" pitchFamily="50" charset="-128"/>
                <a:ea typeface="Meiryo UI" panose="020B0604030504040204" pitchFamily="50" charset="-128"/>
              </a:rPr>
              <a:t>*1</a:t>
            </a:r>
            <a:r>
              <a:rPr lang="ja-JP" altLang="en-US" sz="923" dirty="0">
                <a:solidFill>
                  <a:prstClr val="black"/>
                </a:solidFill>
                <a:latin typeface="Meiryo UI" panose="020B0604030504040204" pitchFamily="50" charset="-128"/>
                <a:ea typeface="Meiryo UI" panose="020B0604030504040204" pitchFamily="50" charset="-128"/>
              </a:rPr>
              <a:t>：デフォルト数字</a:t>
            </a: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桁以上であるが、設定変更により日本独自形式として数字</a:t>
            </a:r>
            <a:r>
              <a:rPr lang="en-US" altLang="ja-JP" sz="923" dirty="0">
                <a:solidFill>
                  <a:prstClr val="black"/>
                </a:solidFill>
                <a:latin typeface="Meiryo UI" panose="020B0604030504040204" pitchFamily="50" charset="-128"/>
                <a:ea typeface="Meiryo UI" panose="020B0604030504040204" pitchFamily="50" charset="-128"/>
              </a:rPr>
              <a:t>10</a:t>
            </a:r>
            <a:r>
              <a:rPr lang="ja-JP" altLang="en-US" sz="923" dirty="0">
                <a:solidFill>
                  <a:prstClr val="black"/>
                </a:solidFill>
                <a:latin typeface="Meiryo UI" panose="020B0604030504040204" pitchFamily="50" charset="-128"/>
                <a:ea typeface="Meiryo UI" panose="020B0604030504040204" pitchFamily="50" charset="-128"/>
              </a:rPr>
              <a:t>桁～</a:t>
            </a:r>
            <a:r>
              <a:rPr lang="en-US" altLang="ja-JP" sz="923" dirty="0">
                <a:solidFill>
                  <a:prstClr val="black"/>
                </a:solidFill>
                <a:latin typeface="Meiryo UI" panose="020B0604030504040204" pitchFamily="50" charset="-128"/>
                <a:ea typeface="Meiryo UI" panose="020B0604030504040204" pitchFamily="50" charset="-128"/>
              </a:rPr>
              <a:t>11</a:t>
            </a:r>
            <a:r>
              <a:rPr lang="ja-JP" altLang="en-US" sz="923" dirty="0">
                <a:solidFill>
                  <a:prstClr val="black"/>
                </a:solidFill>
                <a:latin typeface="Meiryo UI" panose="020B0604030504040204" pitchFamily="50" charset="-128"/>
                <a:ea typeface="Meiryo UI" panose="020B0604030504040204" pitchFamily="50" charset="-128"/>
              </a:rPr>
              <a:t>桁とする</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*2</a:t>
            </a:r>
            <a:r>
              <a:rPr lang="ja-JP" altLang="en-US" sz="923" dirty="0">
                <a:solidFill>
                  <a:prstClr val="black"/>
                </a:solidFill>
                <a:latin typeface="Meiryo UI" panose="020B0604030504040204" pitchFamily="50" charset="-128"/>
                <a:ea typeface="Meiryo UI" panose="020B0604030504040204" pitchFamily="50" charset="-128"/>
              </a:rPr>
              <a:t>：</a:t>
            </a:r>
            <a:r>
              <a:rPr lang="en-US" altLang="ja-JP" sz="923" dirty="0">
                <a:solidFill>
                  <a:prstClr val="black"/>
                </a:solidFill>
                <a:latin typeface="Meiryo UI" panose="020B0604030504040204" pitchFamily="50" charset="-128"/>
                <a:ea typeface="Meiryo UI" panose="020B0604030504040204" pitchFamily="50" charset="-128"/>
              </a:rPr>
              <a:t>E</a:t>
            </a:r>
            <a:r>
              <a:rPr lang="ja-JP" altLang="en-US" sz="923" dirty="0">
                <a:solidFill>
                  <a:prstClr val="black"/>
                </a:solidFill>
                <a:latin typeface="Meiryo UI" panose="020B0604030504040204" pitchFamily="50" charset="-128"/>
                <a:ea typeface="Meiryo UI" panose="020B0604030504040204" pitchFamily="50" charset="-128"/>
              </a:rPr>
              <a:t>メール、郵便、電話、ショートメッセージ</a:t>
            </a:r>
            <a:r>
              <a:rPr lang="en-US" altLang="ja-JP" sz="923" dirty="0">
                <a:solidFill>
                  <a:prstClr val="black"/>
                </a:solidFill>
                <a:latin typeface="Meiryo UI" panose="020B0604030504040204" pitchFamily="50" charset="-128"/>
                <a:ea typeface="Meiryo UI" panose="020B0604030504040204" pitchFamily="50" charset="-128"/>
              </a:rPr>
              <a:t>(SMS)</a:t>
            </a:r>
            <a:r>
              <a:rPr lang="ja-JP" altLang="en-US" sz="923" dirty="0">
                <a:solidFill>
                  <a:prstClr val="black"/>
                </a:solidFill>
                <a:latin typeface="Meiryo UI" panose="020B0604030504040204" pitchFamily="50" charset="-128"/>
                <a:ea typeface="Meiryo UI" panose="020B0604030504040204" pitchFamily="50" charset="-128"/>
              </a:rPr>
              <a:t>から選択可。</a:t>
            </a:r>
            <a:r>
              <a:rPr lang="en-US" altLang="ja-JP" sz="923" dirty="0">
                <a:solidFill>
                  <a:prstClr val="black"/>
                </a:solidFill>
                <a:latin typeface="Meiryo UI" panose="020B0604030504040204" pitchFamily="50" charset="-128"/>
                <a:ea typeface="Meiryo UI" panose="020B0604030504040204" pitchFamily="50" charset="-128"/>
              </a:rPr>
              <a:t>E</a:t>
            </a:r>
            <a:r>
              <a:rPr lang="ja-JP" altLang="en-US" sz="923" dirty="0">
                <a:solidFill>
                  <a:prstClr val="black"/>
                </a:solidFill>
                <a:latin typeface="Meiryo UI" panose="020B0604030504040204" pitchFamily="50" charset="-128"/>
                <a:ea typeface="Meiryo UI" panose="020B0604030504040204" pitchFamily="50" charset="-128"/>
              </a:rPr>
              <a:t>メールの場合、メールアドレスが必須。電話の場合、電話番号が必須。ショートメッセージの場合、携帯電話番号が必須</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：ドキュメントについて案件により選択可能。デフォルトでは</a:t>
            </a:r>
            <a:r>
              <a:rPr lang="en-US" altLang="ja-JP" sz="923" dirty="0">
                <a:solidFill>
                  <a:prstClr val="black"/>
                </a:solidFill>
                <a:latin typeface="Meiryo UI" panose="020B0604030504040204" pitchFamily="50" charset="-128"/>
                <a:ea typeface="Meiryo UI" panose="020B0604030504040204" pitchFamily="50" charset="-128"/>
              </a:rPr>
              <a:t>”</a:t>
            </a:r>
            <a:r>
              <a:rPr lang="ja-JP" altLang="en-US" sz="923" dirty="0">
                <a:solidFill>
                  <a:prstClr val="black"/>
                </a:solidFill>
                <a:latin typeface="Meiryo UI" panose="020B0604030504040204" pitchFamily="50" charset="-128"/>
                <a:ea typeface="Meiryo UI" panose="020B0604030504040204" pitchFamily="50" charset="-128"/>
              </a:rPr>
              <a:t>その他</a:t>
            </a:r>
            <a:r>
              <a:rPr lang="en-US" altLang="ja-JP" sz="923" dirty="0">
                <a:solidFill>
                  <a:prstClr val="black"/>
                </a:solidFill>
                <a:latin typeface="Meiryo UI" panose="020B0604030504040204" pitchFamily="50" charset="-128"/>
                <a:ea typeface="Meiryo UI" panose="020B0604030504040204" pitchFamily="50" charset="-128"/>
              </a:rPr>
              <a:t>”</a:t>
            </a:r>
            <a:r>
              <a:rPr lang="ja-JP" altLang="en-US" sz="923" dirty="0">
                <a:solidFill>
                  <a:prstClr val="black"/>
                </a:solidFill>
                <a:latin typeface="Meiryo UI" panose="020B0604030504040204" pitchFamily="50" charset="-128"/>
                <a:ea typeface="Meiryo UI" panose="020B0604030504040204" pitchFamily="50" charset="-128"/>
              </a:rPr>
              <a:t>のみ選択可能とする</a:t>
            </a:r>
            <a:endParaRPr lang="ja-JP" altLang="en-US" sz="1477" dirty="0"/>
          </a:p>
        </p:txBody>
      </p:sp>
    </p:spTree>
    <p:extLst>
      <p:ext uri="{BB962C8B-B14F-4D97-AF65-F5344CB8AC3E}">
        <p14:creationId xmlns:p14="http://schemas.microsoft.com/office/powerpoint/2010/main" val="791912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請求情報管理項目（</a:t>
            </a:r>
            <a:r>
              <a:rPr lang="en-US" altLang="ja-JP" sz="2215" kern="0" dirty="0"/>
              <a:t>1/4</a:t>
            </a:r>
            <a:r>
              <a:rPr lang="ja-JP" altLang="en-US" sz="2215" kern="0" dirty="0"/>
              <a:t>）</a:t>
            </a:r>
          </a:p>
        </p:txBody>
      </p:sp>
      <p:sp>
        <p:nvSpPr>
          <p:cNvPr id="5" name="正方形/長方形 4"/>
          <p:cNvSpPr/>
          <p:nvPr/>
        </p:nvSpPr>
        <p:spPr>
          <a:xfrm>
            <a:off x="404231" y="5106657"/>
            <a:ext cx="7050328" cy="518412"/>
          </a:xfrm>
          <a:prstGeom prst="rect">
            <a:avLst/>
          </a:prstGeom>
        </p:spPr>
        <p:txBody>
          <a:bodyPr wrap="none">
            <a:spAutoFit/>
          </a:bodyPr>
          <a:lstStyle/>
          <a:p>
            <a:pPr algn="l"/>
            <a:r>
              <a:rPr lang="en-US" altLang="ja-JP" sz="923" dirty="0">
                <a:latin typeface="Meiryo UI" panose="020B0604030504040204" pitchFamily="50" charset="-128"/>
                <a:ea typeface="Meiryo UI" panose="020B0604030504040204" pitchFamily="50" charset="-128"/>
              </a:rPr>
              <a:t>*1</a:t>
            </a:r>
            <a:r>
              <a:rPr lang="ja-JP" altLang="en-US" sz="923" dirty="0">
                <a:latin typeface="Meiryo UI" panose="020B0604030504040204" pitchFamily="50" charset="-128"/>
                <a:ea typeface="Meiryo UI" panose="020B0604030504040204" pitchFamily="50" charset="-128"/>
              </a:rPr>
              <a:t>：</a:t>
            </a:r>
            <a:r>
              <a:rPr lang="en-US" altLang="ja-JP" sz="923" dirty="0" err="1">
                <a:latin typeface="Meiryo UI" panose="020B0604030504040204" pitchFamily="50" charset="-128"/>
                <a:ea typeface="Meiryo UI" panose="020B0604030504040204" pitchFamily="50" charset="-128"/>
              </a:rPr>
              <a:t>SmartBilling</a:t>
            </a:r>
            <a:r>
              <a:rPr lang="ja-JP" altLang="en-US" sz="923" dirty="0">
                <a:latin typeface="Meiryo UI" panose="020B0604030504040204" pitchFamily="50" charset="-128"/>
                <a:ea typeface="Meiryo UI" panose="020B0604030504040204" pitchFamily="50" charset="-128"/>
              </a:rPr>
              <a:t>を利用しない場合、請求書、または口座引き落としから選択可能。</a:t>
            </a:r>
            <a:br>
              <a:rPr lang="en-US" altLang="ja-JP" sz="923" dirty="0">
                <a:latin typeface="Meiryo UI" panose="020B0604030504040204" pitchFamily="50" charset="-128"/>
                <a:ea typeface="Meiryo UI" panose="020B0604030504040204" pitchFamily="50" charset="-128"/>
              </a:rPr>
            </a:br>
            <a:r>
              <a:rPr lang="ja-JP" altLang="en-US" sz="923" dirty="0">
                <a:latin typeface="Meiryo UI" panose="020B0604030504040204" pitchFamily="50" charset="-128"/>
                <a:ea typeface="Meiryo UI" panose="020B0604030504040204" pitchFamily="50" charset="-128"/>
              </a:rPr>
              <a:t>　　　 </a:t>
            </a:r>
            <a:r>
              <a:rPr lang="en-US" altLang="ja-JP" sz="923" dirty="0" err="1">
                <a:latin typeface="Meiryo UI" panose="020B0604030504040204" pitchFamily="50" charset="-128"/>
                <a:ea typeface="Meiryo UI" panose="020B0604030504040204" pitchFamily="50" charset="-128"/>
              </a:rPr>
              <a:t>SmartBilling</a:t>
            </a:r>
            <a:r>
              <a:rPr lang="ja-JP" altLang="en-US" sz="923" dirty="0">
                <a:latin typeface="Meiryo UI" panose="020B0604030504040204" pitchFamily="50" charset="-128"/>
                <a:ea typeface="Meiryo UI" panose="020B0604030504040204" pitchFamily="50" charset="-128"/>
              </a:rPr>
              <a:t>を利用する場合、口座振替、払込票、クレジットカード、請求書払い（外部）、電話料金合算、支払方法なしから選択可能。</a:t>
            </a:r>
            <a:br>
              <a:rPr lang="en-US" altLang="ja-JP" sz="923" dirty="0">
                <a:latin typeface="Meiryo UI" panose="020B0604030504040204" pitchFamily="50" charset="-128"/>
                <a:ea typeface="Meiryo UI" panose="020B0604030504040204" pitchFamily="50" charset="-128"/>
              </a:rPr>
            </a:br>
            <a:r>
              <a:rPr lang="en-US" altLang="ja-JP" sz="923" dirty="0">
                <a:latin typeface="Meiryo UI" panose="020B0604030504040204" pitchFamily="50" charset="-128"/>
                <a:ea typeface="Meiryo UI" panose="020B0604030504040204" pitchFamily="50" charset="-128"/>
              </a:rPr>
              <a:t>*2</a:t>
            </a:r>
            <a:r>
              <a:rPr lang="ja-JP" altLang="en-US" sz="923" dirty="0">
                <a:latin typeface="Meiryo UI" panose="020B0604030504040204" pitchFamily="50" charset="-128"/>
                <a:ea typeface="Meiryo UI" panose="020B0604030504040204" pitchFamily="50" charset="-128"/>
              </a:rPr>
              <a:t>：デジタル請求の場合</a:t>
            </a:r>
            <a:endParaRPr lang="en-US" altLang="ja-JP" sz="923"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15827944"/>
              </p:ext>
            </p:extLst>
          </p:nvPr>
        </p:nvGraphicFramePr>
        <p:xfrm>
          <a:off x="422799" y="1226488"/>
          <a:ext cx="8425542" cy="3869161"/>
        </p:xfrm>
        <a:graphic>
          <a:graphicData uri="http://schemas.openxmlformats.org/drawingml/2006/table">
            <a:tbl>
              <a:tblPr firstRow="1" bandRow="1">
                <a:tableStyleId>{5940675A-B579-460E-94D1-54222C63F5DA}</a:tableStyleId>
              </a:tblPr>
              <a:tblGrid>
                <a:gridCol w="873039">
                  <a:extLst>
                    <a:ext uri="{9D8B030D-6E8A-4147-A177-3AD203B41FA5}">
                      <a16:colId xmlns:a16="http://schemas.microsoft.com/office/drawing/2014/main" val="20000"/>
                    </a:ext>
                  </a:extLst>
                </a:gridCol>
                <a:gridCol w="1434019">
                  <a:extLst>
                    <a:ext uri="{9D8B030D-6E8A-4147-A177-3AD203B41FA5}">
                      <a16:colId xmlns:a16="http://schemas.microsoft.com/office/drawing/2014/main" val="20001"/>
                    </a:ext>
                  </a:extLst>
                </a:gridCol>
                <a:gridCol w="2390033">
                  <a:extLst>
                    <a:ext uri="{9D8B030D-6E8A-4147-A177-3AD203B41FA5}">
                      <a16:colId xmlns:a16="http://schemas.microsoft.com/office/drawing/2014/main" val="20006"/>
                    </a:ext>
                  </a:extLst>
                </a:gridCol>
                <a:gridCol w="956013">
                  <a:extLst>
                    <a:ext uri="{9D8B030D-6E8A-4147-A177-3AD203B41FA5}">
                      <a16:colId xmlns:a16="http://schemas.microsoft.com/office/drawing/2014/main" val="20003"/>
                    </a:ext>
                  </a:extLst>
                </a:gridCol>
                <a:gridCol w="1871150">
                  <a:extLst>
                    <a:ext uri="{9D8B030D-6E8A-4147-A177-3AD203B41FA5}">
                      <a16:colId xmlns:a16="http://schemas.microsoft.com/office/drawing/2014/main" val="20002"/>
                    </a:ext>
                  </a:extLst>
                </a:gridCol>
                <a:gridCol w="901288">
                  <a:extLst>
                    <a:ext uri="{9D8B030D-6E8A-4147-A177-3AD203B41FA5}">
                      <a16:colId xmlns:a16="http://schemas.microsoft.com/office/drawing/2014/main" val="20005"/>
                    </a:ext>
                  </a:extLst>
                </a:gridCol>
              </a:tblGrid>
              <a:tr h="207138">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solidFill>
                      <a:srgbClr val="FDEADA"/>
                    </a:solidFill>
                  </a:tcPr>
                </a:tc>
                <a:tc grid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hMerge="1">
                  <a:txBody>
                    <a:bodyPr/>
                    <a:lstStyle/>
                    <a:p>
                      <a:endParaRPr kumimoji="1" lang="ja-JP" altLang="en-US"/>
                    </a:p>
                  </a:txBody>
                  <a:tcPr/>
                </a:tc>
                <a:tc gridSpan="3">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設定変更</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extLst>
                  <a:ext uri="{0D108BD9-81ED-4DB2-BD59-A6C34878D82A}">
                    <a16:rowId xmlns:a16="http://schemas.microsoft.com/office/drawing/2014/main" val="10002"/>
                  </a:ext>
                </a:extLst>
              </a:tr>
              <a:tr h="347815">
                <a:tc>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請求種別</a:t>
                      </a:r>
                    </a:p>
                  </a:txBody>
                  <a:tcPr marL="84406" marR="84406" marT="33231" marB="33231">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請求種別</a:t>
                      </a:r>
                    </a:p>
                  </a:txBody>
                  <a:tcPr marL="84406" marR="84406" marT="33231" marB="3323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Payment method</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リスト型 </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SmaB</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利用により異なる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01"/>
                  </a:ext>
                </a:extLst>
              </a:tr>
              <a:tr h="207138">
                <a:tc rowSpan="10">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口座振替</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金融機関名</a:t>
                      </a:r>
                    </a:p>
                  </a:txBody>
                  <a:tcPr marL="84406" marR="84406" marT="33231" marB="3323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smaB_bank</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10">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請求種別が</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口座振替</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の場合、必須</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全角</a:t>
                      </a:r>
                      <a:r>
                        <a:rPr kumimoji="1" lang="en-US" altLang="ja-JP" sz="900" dirty="0">
                          <a:solidFill>
                            <a:schemeClr val="tx1"/>
                          </a:solidFill>
                          <a:latin typeface="Meiryo UI" panose="020B0604030504040204" pitchFamily="50" charset="-128"/>
                          <a:ea typeface="Meiryo UI" panose="020B0604030504040204" pitchFamily="50" charset="-128"/>
                        </a:rPr>
                        <a:t>15</a:t>
                      </a:r>
                      <a:r>
                        <a:rPr kumimoji="1" lang="ja-JP" altLang="en-US" sz="900" dirty="0">
                          <a:solidFill>
                            <a:schemeClr val="tx1"/>
                          </a:solidFill>
                          <a:latin typeface="Meiryo UI" panose="020B0604030504040204" pitchFamily="50" charset="-128"/>
                          <a:ea typeface="Meiryo UI" panose="020B0604030504040204" pitchFamily="50" charset="-128"/>
                        </a:rPr>
                        <a:t>桁</a:t>
                      </a: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340724890"/>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金融機関コード</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smaB_bankIdentificationNumber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04"/>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金融機関支店名</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smaB_branch</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全角</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15</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492978478"/>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支店名支店コード</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smaB_branchNumber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48714676"/>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預金種別</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en-US" sz="900" b="0" i="0" u="none" strike="noStrike">
                          <a:solidFill>
                            <a:schemeClr val="tx1"/>
                          </a:solidFill>
                          <a:effectLst/>
                          <a:latin typeface="Meiryo UI" panose="020B0604030504040204" pitchFamily="50" charset="-128"/>
                          <a:ea typeface="Meiryo UI" panose="020B0604030504040204" pitchFamily="50" charset="-128"/>
                        </a:rPr>
                        <a:t>smaB_accountType</a:t>
                      </a:r>
                    </a:p>
                  </a:txBody>
                  <a:tcPr marL="83077" marR="8792" marT="87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algn="ctr" rtl="0"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当座</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普通</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21"/>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口座番号</a:t>
                      </a:r>
                    </a:p>
                  </a:txBody>
                  <a:tcPr marL="84406" marR="84406" marT="33231" marB="33231">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smaB_accountNumber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8</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22"/>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口座名義人</a:t>
                      </a:r>
                    </a:p>
                  </a:txBody>
                  <a:tcPr marL="84406" marR="84406" marT="33231" marB="33231">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smaB_accountKanaCharacters</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全銀許容文字</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30</a:t>
                      </a: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962216541"/>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振込時の手数料負担</a:t>
                      </a:r>
                    </a:p>
                  </a:txBody>
                  <a:tcPr marL="84406" marR="84406" marT="33231" marB="33231">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a:solidFill>
                            <a:schemeClr val="tx1"/>
                          </a:solidFill>
                          <a:effectLst/>
                          <a:latin typeface="Meiryo UI" panose="020B0604030504040204" pitchFamily="50" charset="-128"/>
                          <a:ea typeface="Meiryo UI" panose="020B0604030504040204" pitchFamily="50" charset="-128"/>
                        </a:rPr>
                        <a:t>smaB_bankChargePayer</a:t>
                      </a:r>
                    </a:p>
                  </a:txBody>
                  <a:tcPr marL="83077" marR="8792" marT="8792" marB="0" anchor="ct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企業</a:t>
                      </a:r>
                      <a:r>
                        <a:rPr lang="en-US" altLang="ja-JP" sz="900" b="0" i="0" u="none" strike="noStrike">
                          <a:solidFill>
                            <a:schemeClr val="tx1"/>
                          </a:solidFill>
                          <a:effectLst/>
                          <a:latin typeface="Meiryo UI" panose="020B0604030504040204" pitchFamily="50" charset="-128"/>
                          <a:ea typeface="Meiryo UI" panose="020B0604030504040204" pitchFamily="50" charset="-128"/>
                        </a:rPr>
                        <a:t>", "</a:t>
                      </a:r>
                      <a:r>
                        <a:rPr lang="ja-JP" altLang="en-US" sz="900" b="0" i="0" u="none" strike="noStrike">
                          <a:solidFill>
                            <a:schemeClr val="tx1"/>
                          </a:solidFill>
                          <a:effectLst/>
                          <a:latin typeface="Meiryo UI" panose="020B0604030504040204" pitchFamily="50" charset="-128"/>
                          <a:ea typeface="Meiryo UI" panose="020B0604030504040204" pitchFamily="50" charset="-128"/>
                        </a:rPr>
                        <a:t>お客様</a:t>
                      </a: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458209713"/>
                  </a:ext>
                </a:extLst>
              </a:tr>
              <a:tr h="207138">
                <a:tc vMerge="1">
                  <a:txBody>
                    <a:bodyPr/>
                    <a:lstStyle/>
                    <a:p>
                      <a:endParaRPr kumimoji="1" lang="ja-JP" altLang="en-US"/>
                    </a:p>
                  </a:txBody>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電話（請求時）</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smaB_billingContactTel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endParaRPr kumimoji="1" lang="ja-JP" altLang="en-US"/>
                    </a:p>
                  </a:txBody>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3"/>
                  </a:ext>
                </a:extLst>
              </a:tr>
              <a:tr h="20713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strike="noStrike"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Ｅメールアドレス</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smaB_email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メールアドレス</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txBody>
                  <a:tcPr marL="84406" marR="84406" marT="33231" marB="33231">
                    <a:solidFill>
                      <a:schemeClr val="bg1"/>
                    </a:solidFill>
                  </a:tcPr>
                </a:tc>
                <a:extLst>
                  <a:ext uri="{0D108BD9-81ED-4DB2-BD59-A6C34878D82A}">
                    <a16:rowId xmlns:a16="http://schemas.microsoft.com/office/drawing/2014/main" val="10010"/>
                  </a:ext>
                </a:extLst>
              </a:tr>
              <a:tr h="207138">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dirty="0">
                          <a:solidFill>
                            <a:schemeClr val="tx1"/>
                          </a:solidFill>
                          <a:latin typeface="Meiryo UI" panose="020B0604030504040204" pitchFamily="50" charset="-128"/>
                          <a:ea typeface="Meiryo UI" panose="020B0604030504040204" pitchFamily="50" charset="-128"/>
                        </a:rPr>
                        <a:t>払込票</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支払期限</a:t>
                      </a:r>
                    </a:p>
                  </a:txBody>
                  <a:tcPr marL="84406" marR="84406" marT="33231" marB="33231">
                    <a:lnT w="12700" cap="flat" cmpd="sng" algn="ctr">
                      <a:solidFill>
                        <a:schemeClr val="tx1"/>
                      </a:solidFill>
                      <a:prstDash val="solid"/>
                      <a:round/>
                      <a:headEnd type="none" w="med" len="med"/>
                      <a:tailEnd type="none" w="med" len="med"/>
                    </a:lnT>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smaB_paymentDueBy</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rowSpan="5">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請求種別が</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払込票払い</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の場合、必須</a:t>
                      </a:r>
                    </a:p>
                  </a:txBody>
                  <a:tcPr marL="84406" marR="84406" marT="33231" marB="33231">
                    <a:solidFill>
                      <a:schemeClr val="bg1"/>
                    </a:solidFill>
                  </a:tcPr>
                </a:tc>
                <a:tc>
                  <a:txBody>
                    <a:bodyPr/>
                    <a:lstStyle/>
                    <a:p>
                      <a:pPr algn="ctr" rtl="0"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"9","10"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"58"</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1"/>
                  </a:ext>
                </a:extLst>
              </a:tr>
              <a:tr h="207138">
                <a:tc vMerge="1">
                  <a:txBody>
                    <a:bodyPr/>
                    <a:lstStyle/>
                    <a:p>
                      <a:endParaRPr kumimoji="1" lang="ja-JP" altLang="en-US"/>
                    </a:p>
                  </a:txBody>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未納判定日</a:t>
                      </a:r>
                    </a:p>
                  </a:txBody>
                  <a:tcPr marL="84406" marR="84406" marT="33231" marB="33231">
                    <a:solidFill>
                      <a:schemeClr val="bg1"/>
                    </a:solidFill>
                  </a:tcPr>
                </a:tc>
                <a:tc>
                  <a:txBody>
                    <a:bodyPr/>
                    <a:lstStyle/>
                    <a:p>
                      <a:pPr algn="l" rtl="0" fontAlgn="ctr"/>
                      <a:r>
                        <a:rPr lang="en-US" sz="900" b="0" i="0" u="none" strike="noStrike">
                          <a:solidFill>
                            <a:schemeClr val="tx1"/>
                          </a:solidFill>
                          <a:effectLst/>
                          <a:latin typeface="Meiryo UI" panose="020B0604030504040204" pitchFamily="50" charset="-128"/>
                          <a:ea typeface="Meiryo UI" panose="020B0604030504040204" pitchFamily="50" charset="-128"/>
                        </a:rPr>
                        <a:t>smaB_daysUntilPayArrearDecision</a:t>
                      </a:r>
                    </a:p>
                  </a:txBody>
                  <a:tcPr marL="83077" marR="8792" marT="8792" marB="0" anchor="ct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"7"</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2"/>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振込時の手数料負担</a:t>
                      </a:r>
                    </a:p>
                  </a:txBody>
                  <a:tcPr marL="84406" marR="84406" marT="33231" marB="33231">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smaB_bankChargePayer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企業</a:t>
                      </a:r>
                      <a:r>
                        <a:rPr lang="en-US" altLang="ja-JP" sz="900" b="0" i="0" u="none" strike="noStrike">
                          <a:solidFill>
                            <a:schemeClr val="tx1"/>
                          </a:solidFill>
                          <a:effectLst/>
                          <a:latin typeface="Meiryo UI" panose="020B0604030504040204" pitchFamily="50" charset="-128"/>
                          <a:ea typeface="Meiryo UI" panose="020B0604030504040204" pitchFamily="50" charset="-128"/>
                        </a:rPr>
                        <a:t>", "</a:t>
                      </a:r>
                      <a:r>
                        <a:rPr lang="ja-JP" altLang="en-US" sz="900" b="0" i="0" u="none" strike="noStrike">
                          <a:solidFill>
                            <a:schemeClr val="tx1"/>
                          </a:solidFill>
                          <a:effectLst/>
                          <a:latin typeface="Meiryo UI" panose="020B0604030504040204" pitchFamily="50" charset="-128"/>
                          <a:ea typeface="Meiryo UI" panose="020B0604030504040204" pitchFamily="50" charset="-128"/>
                        </a:rPr>
                        <a:t>お客様</a:t>
                      </a: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4256013965"/>
                  </a:ext>
                </a:extLst>
              </a:tr>
              <a:tr h="207138">
                <a:tc vMerge="1">
                  <a:txBody>
                    <a:bodyPr/>
                    <a:lstStyle/>
                    <a:p>
                      <a:endParaRPr kumimoji="1" lang="ja-JP" altLang="en-US"/>
                    </a:p>
                  </a:txBody>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電話（請求時）</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smaB_billingContactTel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11</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6"/>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Ｅメールアドレス</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smaB_email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T w="12700" cap="flat" cmpd="sng" algn="ctr">
                      <a:solidFill>
                        <a:schemeClr val="tx1"/>
                      </a:solidFill>
                      <a:prstDash val="solid"/>
                      <a:round/>
                      <a:headEnd type="none" w="med" len="med"/>
                      <a:tailEnd type="none" w="med" len="med"/>
                    </a:lnT>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メールアドレス</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txBody>
                  <a:tcPr marL="84406" marR="84406" marT="33231" marB="33231">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65812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請求情報管理項目（</a:t>
            </a:r>
            <a:r>
              <a:rPr lang="en-US" altLang="ja-JP" sz="2215" kern="0" dirty="0"/>
              <a:t>2/4</a:t>
            </a:r>
            <a:r>
              <a:rPr lang="ja-JP" altLang="en-US" sz="2215" kern="0" dirty="0"/>
              <a:t>）</a:t>
            </a:r>
          </a:p>
        </p:txBody>
      </p:sp>
      <p:sp>
        <p:nvSpPr>
          <p:cNvPr id="5" name="正方形/長方形 4"/>
          <p:cNvSpPr/>
          <p:nvPr/>
        </p:nvSpPr>
        <p:spPr>
          <a:xfrm>
            <a:off x="396943" y="4365104"/>
            <a:ext cx="1393330" cy="234360"/>
          </a:xfrm>
          <a:prstGeom prst="rect">
            <a:avLst/>
          </a:prstGeom>
        </p:spPr>
        <p:txBody>
          <a:bodyPr wrap="none">
            <a:spAutoFit/>
          </a:bodyPr>
          <a:lstStyle/>
          <a:p>
            <a:r>
              <a:rPr lang="en-US" altLang="ja-JP" sz="923" dirty="0">
                <a:latin typeface="Meiryo UI" panose="020B0604030504040204" pitchFamily="50" charset="-128"/>
                <a:ea typeface="Meiryo UI" panose="020B0604030504040204" pitchFamily="50" charset="-128"/>
              </a:rPr>
              <a:t>*2</a:t>
            </a:r>
            <a:r>
              <a:rPr lang="ja-JP" altLang="en-US" sz="923" dirty="0">
                <a:latin typeface="Meiryo UI" panose="020B0604030504040204" pitchFamily="50" charset="-128"/>
                <a:ea typeface="Meiryo UI" panose="020B0604030504040204" pitchFamily="50" charset="-128"/>
              </a:rPr>
              <a:t>：デジタル請求の場合</a:t>
            </a:r>
            <a:endParaRPr lang="en-US" altLang="ja-JP" sz="923"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056313949"/>
              </p:ext>
            </p:extLst>
          </p:nvPr>
        </p:nvGraphicFramePr>
        <p:xfrm>
          <a:off x="422799" y="1226488"/>
          <a:ext cx="8425542" cy="3107070"/>
        </p:xfrm>
        <a:graphic>
          <a:graphicData uri="http://schemas.openxmlformats.org/drawingml/2006/table">
            <a:tbl>
              <a:tblPr firstRow="1" bandRow="1">
                <a:tableStyleId>{5940675A-B579-460E-94D1-54222C63F5DA}</a:tableStyleId>
              </a:tblPr>
              <a:tblGrid>
                <a:gridCol w="873039">
                  <a:extLst>
                    <a:ext uri="{9D8B030D-6E8A-4147-A177-3AD203B41FA5}">
                      <a16:colId xmlns:a16="http://schemas.microsoft.com/office/drawing/2014/main" val="20000"/>
                    </a:ext>
                  </a:extLst>
                </a:gridCol>
                <a:gridCol w="1434019">
                  <a:extLst>
                    <a:ext uri="{9D8B030D-6E8A-4147-A177-3AD203B41FA5}">
                      <a16:colId xmlns:a16="http://schemas.microsoft.com/office/drawing/2014/main" val="20001"/>
                    </a:ext>
                  </a:extLst>
                </a:gridCol>
                <a:gridCol w="2390033">
                  <a:extLst>
                    <a:ext uri="{9D8B030D-6E8A-4147-A177-3AD203B41FA5}">
                      <a16:colId xmlns:a16="http://schemas.microsoft.com/office/drawing/2014/main" val="20006"/>
                    </a:ext>
                  </a:extLst>
                </a:gridCol>
                <a:gridCol w="956013">
                  <a:extLst>
                    <a:ext uri="{9D8B030D-6E8A-4147-A177-3AD203B41FA5}">
                      <a16:colId xmlns:a16="http://schemas.microsoft.com/office/drawing/2014/main" val="20003"/>
                    </a:ext>
                  </a:extLst>
                </a:gridCol>
                <a:gridCol w="1871150">
                  <a:extLst>
                    <a:ext uri="{9D8B030D-6E8A-4147-A177-3AD203B41FA5}">
                      <a16:colId xmlns:a16="http://schemas.microsoft.com/office/drawing/2014/main" val="20002"/>
                    </a:ext>
                  </a:extLst>
                </a:gridCol>
                <a:gridCol w="901288">
                  <a:extLst>
                    <a:ext uri="{9D8B030D-6E8A-4147-A177-3AD203B41FA5}">
                      <a16:colId xmlns:a16="http://schemas.microsoft.com/office/drawing/2014/main" val="20005"/>
                    </a:ext>
                  </a:extLst>
                </a:gridCol>
              </a:tblGrid>
              <a:tr h="207138">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solidFill>
                      <a:srgbClr val="FDEADA"/>
                    </a:solidFill>
                  </a:tcPr>
                </a:tc>
                <a:tc grid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hMerge="1">
                  <a:txBody>
                    <a:bodyPr/>
                    <a:lstStyle/>
                    <a:p>
                      <a:endParaRPr kumimoji="1" lang="ja-JP" altLang="en-US"/>
                    </a:p>
                  </a:txBody>
                  <a:tcPr/>
                </a:tc>
                <a:tc gridSpan="3">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設定変更</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extLst>
                  <a:ext uri="{0D108BD9-81ED-4DB2-BD59-A6C34878D82A}">
                    <a16:rowId xmlns:a16="http://schemas.microsoft.com/office/drawing/2014/main" val="10002"/>
                  </a:ext>
                </a:extLst>
              </a:tr>
              <a:tr h="207138">
                <a:tc rowSpan="7">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クレジットカード </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カード番号</a:t>
                      </a:r>
                    </a:p>
                  </a:txBody>
                  <a:tcPr marL="83077" marR="8792" marT="8792"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smaB_maskedCreditCardNumber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請求種別が</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クレジットカード</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の場合、必須</a:t>
                      </a: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4</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5"/>
                  </a:ext>
                </a:extLst>
              </a:tr>
              <a:tr h="207138">
                <a:tc vMerge="1">
                  <a:txBody>
                    <a:bodyPr/>
                    <a:lstStyle/>
                    <a:p>
                      <a:endParaRPr kumimoji="1" lang="ja-JP" altLang="en-US"/>
                    </a:p>
                  </a:txBody>
                  <a:tcPr/>
                </a:tc>
                <a:tc>
                  <a:txBody>
                    <a:bodyPr/>
                    <a:lstStyle/>
                    <a:p>
                      <a:pPr algn="l" rtl="0"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有効期限・年</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smaB_goodThruYear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290799774"/>
                  </a:ext>
                </a:extLst>
              </a:tr>
              <a:tr h="207138">
                <a:tc vMerge="1">
                  <a:txBody>
                    <a:bodyPr/>
                    <a:lstStyle/>
                    <a:p>
                      <a:endParaRPr kumimoji="1" lang="ja-JP" altLang="en-US"/>
                    </a:p>
                  </a:txBody>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有効期限・月</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smaB_goodThruMonth</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594011263"/>
                  </a:ext>
                </a:extLst>
              </a:tr>
              <a:tr h="207138">
                <a:tc vMerge="1">
                  <a:txBody>
                    <a:bodyPr/>
                    <a:lstStyle/>
                    <a:p>
                      <a:endParaRPr kumimoji="1" lang="ja-JP" altLang="en-US"/>
                    </a:p>
                  </a:txBody>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セキュリティコード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ー</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err="1">
                          <a:solidFill>
                            <a:schemeClr val="tx1"/>
                          </a:solidFill>
                          <a:effectLst/>
                          <a:latin typeface="Meiryo UI" panose="020B0604030504040204" pitchFamily="50" charset="-128"/>
                          <a:ea typeface="Meiryo UI" panose="020B0604030504040204" pitchFamily="50" charset="-128"/>
                        </a:rPr>
                        <a:t>ー</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193467984"/>
                  </a:ext>
                </a:extLst>
              </a:tr>
              <a:tr h="207138">
                <a:tc vMerge="1">
                  <a:txBody>
                    <a:bodyPr/>
                    <a:lstStyle/>
                    <a:p>
                      <a:endParaRPr kumimoji="1" lang="ja-JP" altLang="en-US"/>
                    </a:p>
                  </a:txBody>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商品番号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smaB_easyDoProductNumber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039179036"/>
                  </a:ext>
                </a:extLst>
              </a:tr>
              <a:tr h="207138">
                <a:tc vMerge="1">
                  <a:txBody>
                    <a:bodyPr/>
                    <a:lstStyle/>
                    <a:p>
                      <a:endParaRPr kumimoji="1" lang="ja-JP" altLang="en-US"/>
                    </a:p>
                  </a:txBody>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シリアル番号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smaB_renewalNumber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半角数字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6"/>
                  </a:ext>
                </a:extLst>
              </a:tr>
              <a:tr h="207138">
                <a:tc vMerge="1">
                  <a:txBody>
                    <a:bodyPr/>
                    <a:lstStyle/>
                    <a:p>
                      <a:endParaRPr kumimoji="1" lang="ja-JP" altLang="en-US"/>
                    </a:p>
                  </a:txBody>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利用者名</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smaB_cardholdersName</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T="36000" marB="36000">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半角大文字英字</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スペース</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桁</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8"/>
                  </a:ext>
                </a:extLst>
              </a:tr>
              <a:tr h="207138">
                <a:tc rowSpan="6">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電話料金合算</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請求先電話番号</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smaB_chargingNumber</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請求種別が</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電話料金合算</a:t>
                      </a: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の場合、必須</a:t>
                      </a: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電話番号</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09"/>
                  </a:ext>
                </a:extLst>
              </a:tr>
              <a:tr h="207138">
                <a:tc vMerge="1">
                  <a:txBody>
                    <a:bodyPr/>
                    <a:lstStyle/>
                    <a:p>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申込者</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smaB_applicant</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全角文字</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0"/>
                  </a:ext>
                </a:extLst>
              </a:tr>
              <a:tr h="207138">
                <a:tc vMerge="1">
                  <a:txBody>
                    <a:bodyPr/>
                    <a:lstStyle/>
                    <a:p>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申込者カナ</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smaB_applicantKanaCharacters</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全角カナ文字</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1"/>
                  </a:ext>
                </a:extLst>
              </a:tr>
              <a:tr h="207138">
                <a:tc vMerge="1">
                  <a:txBody>
                    <a:bodyPr/>
                    <a:lstStyle/>
                    <a:p>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申込者連絡先電話番号</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smaB_applicantContactTel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電話番号</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2"/>
                  </a:ext>
                </a:extLst>
              </a:tr>
              <a:tr h="207138">
                <a:tc vMerge="1">
                  <a:txBody>
                    <a:bodyPr/>
                    <a:lstStyle/>
                    <a:p>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個人／法人区分</a:t>
                      </a:r>
                    </a:p>
                  </a:txBody>
                  <a:tcPr marL="83077" marR="8792" marT="8792"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b="0" i="0" u="none" strike="noStrike" dirty="0" err="1">
                          <a:solidFill>
                            <a:schemeClr val="tx1"/>
                          </a:solidFill>
                          <a:effectLst/>
                          <a:latin typeface="Meiryo UI" panose="020B0604030504040204" pitchFamily="50" charset="-128"/>
                          <a:ea typeface="Meiryo UI" panose="020B0604030504040204" pitchFamily="50" charset="-128"/>
                        </a:rPr>
                        <a:t>smaB_applicantCategoly</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rtl="0"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個人”、</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法人</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13"/>
                  </a:ext>
                </a:extLst>
              </a:tr>
              <a:tr h="207138">
                <a:tc vMerge="1">
                  <a:txBody>
                    <a:bodyPr/>
                    <a:lstStyle/>
                    <a:p>
                      <a:endParaRPr kumimoji="1" lang="en-US" altLang="ja-JP"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ja-JP" altLang="en-US" sz="900" strike="noStrike" dirty="0">
                          <a:solidFill>
                            <a:schemeClr val="tx1"/>
                          </a:solidFill>
                          <a:latin typeface="Meiryo UI" panose="020B0604030504040204" pitchFamily="50" charset="-128"/>
                          <a:ea typeface="Meiryo UI" panose="020B0604030504040204" pitchFamily="50" charset="-128"/>
                        </a:rPr>
                        <a:t>Ｅメールアドレス</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sz="900" b="0" i="0" u="none" strike="noStrike" dirty="0" err="1">
                          <a:solidFill>
                            <a:schemeClr val="tx1"/>
                          </a:solidFill>
                          <a:effectLst/>
                          <a:latin typeface="Meiryo UI" panose="020B0604030504040204" pitchFamily="50" charset="-128"/>
                          <a:ea typeface="Meiryo UI" panose="020B0604030504040204" pitchFamily="50" charset="-128"/>
                        </a:rPr>
                        <a:t>smaB_email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83077" marR="8792" marT="8792" marB="0" anchor="ct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rtl="0"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メールアドレス</a:t>
                      </a:r>
                    </a:p>
                  </a:txBody>
                  <a:tcPr marL="8792" marR="8792" marT="8792" marB="0"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p>
                  </a:txBody>
                  <a:tcPr marL="84406" marR="84406" marT="33231" marB="33231">
                    <a:solidFill>
                      <a:schemeClr val="bg1"/>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773685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請求情報管理項目（</a:t>
            </a:r>
            <a:r>
              <a:rPr lang="en-US" altLang="ja-JP" sz="2215" kern="0" dirty="0"/>
              <a:t>3/4</a:t>
            </a:r>
            <a:r>
              <a:rPr lang="ja-JP" altLang="en-US" sz="2215" kern="0" dirty="0"/>
              <a:t>）</a:t>
            </a:r>
          </a:p>
        </p:txBody>
      </p:sp>
      <p:graphicFrame>
        <p:nvGraphicFramePr>
          <p:cNvPr id="6" name="表 5"/>
          <p:cNvGraphicFramePr>
            <a:graphicFrameLocks noGrp="1"/>
          </p:cNvGraphicFramePr>
          <p:nvPr>
            <p:extLst>
              <p:ext uri="{D42A27DB-BD31-4B8C-83A1-F6EECF244321}">
                <p14:modId xmlns:p14="http://schemas.microsoft.com/office/powerpoint/2010/main" val="2927211337"/>
              </p:ext>
            </p:extLst>
          </p:nvPr>
        </p:nvGraphicFramePr>
        <p:xfrm>
          <a:off x="422800" y="1241635"/>
          <a:ext cx="8203795" cy="4142760"/>
        </p:xfrm>
        <a:graphic>
          <a:graphicData uri="http://schemas.openxmlformats.org/drawingml/2006/table">
            <a:tbl>
              <a:tblPr firstRow="1" bandRow="1">
                <a:tableStyleId>{5940675A-B579-460E-94D1-54222C63F5DA}</a:tableStyleId>
              </a:tblPr>
              <a:tblGrid>
                <a:gridCol w="850062">
                  <a:extLst>
                    <a:ext uri="{9D8B030D-6E8A-4147-A177-3AD203B41FA5}">
                      <a16:colId xmlns:a16="http://schemas.microsoft.com/office/drawing/2014/main" val="20000"/>
                    </a:ext>
                  </a:extLst>
                </a:gridCol>
                <a:gridCol w="1489363">
                  <a:extLst>
                    <a:ext uri="{9D8B030D-6E8A-4147-A177-3AD203B41FA5}">
                      <a16:colId xmlns:a16="http://schemas.microsoft.com/office/drawing/2014/main" val="20001"/>
                    </a:ext>
                  </a:extLst>
                </a:gridCol>
                <a:gridCol w="2234046">
                  <a:extLst>
                    <a:ext uri="{9D8B030D-6E8A-4147-A177-3AD203B41FA5}">
                      <a16:colId xmlns:a16="http://schemas.microsoft.com/office/drawing/2014/main" val="20006"/>
                    </a:ext>
                  </a:extLst>
                </a:gridCol>
                <a:gridCol w="930852">
                  <a:extLst>
                    <a:ext uri="{9D8B030D-6E8A-4147-A177-3AD203B41FA5}">
                      <a16:colId xmlns:a16="http://schemas.microsoft.com/office/drawing/2014/main" val="20003"/>
                    </a:ext>
                  </a:extLst>
                </a:gridCol>
                <a:gridCol w="1675534">
                  <a:extLst>
                    <a:ext uri="{9D8B030D-6E8A-4147-A177-3AD203B41FA5}">
                      <a16:colId xmlns:a16="http://schemas.microsoft.com/office/drawing/2014/main" val="20002"/>
                    </a:ext>
                  </a:extLst>
                </a:gridCol>
                <a:gridCol w="1023938">
                  <a:extLst>
                    <a:ext uri="{9D8B030D-6E8A-4147-A177-3AD203B41FA5}">
                      <a16:colId xmlns:a16="http://schemas.microsoft.com/office/drawing/2014/main" val="20005"/>
                    </a:ext>
                  </a:extLst>
                </a:gridCol>
              </a:tblGrid>
              <a:tr h="207138">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solidFill>
                      <a:srgbClr val="FDEADA"/>
                    </a:solidFill>
                  </a:tcPr>
                </a:tc>
                <a:tc grid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hMerge="1">
                  <a:txBody>
                    <a:bodyPr/>
                    <a:lstStyle/>
                    <a:p>
                      <a:endParaRPr kumimoji="1" lang="ja-JP" altLang="en-US"/>
                    </a:p>
                  </a:txBody>
                  <a:tcPr/>
                </a:tc>
                <a:tc gridSpan="3">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変更可否</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extLst>
                  <a:ext uri="{0D108BD9-81ED-4DB2-BD59-A6C34878D82A}">
                    <a16:rowId xmlns:a16="http://schemas.microsoft.com/office/drawing/2014/main" val="10002"/>
                  </a:ext>
                </a:extLst>
              </a:tr>
              <a:tr h="207138">
                <a:tc rowSpan="3">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口座情報</a:t>
                      </a:r>
                      <a:br>
                        <a:rPr kumimoji="1" lang="en-US" altLang="ja-JP" sz="900" strike="noStrike" dirty="0">
                          <a:solidFill>
                            <a:schemeClr val="tx1"/>
                          </a:solidFill>
                          <a:latin typeface="Meiryo UI" panose="020B0604030504040204" pitchFamily="50" charset="-128"/>
                          <a:ea typeface="Meiryo UI" panose="020B0604030504040204" pitchFamily="50" charset="-128"/>
                        </a:rPr>
                      </a:br>
                      <a:br>
                        <a:rPr kumimoji="1" lang="en-US" altLang="ja-JP" sz="900" strike="noStrike" dirty="0">
                          <a:solidFill>
                            <a:schemeClr val="tx1"/>
                          </a:solidFill>
                          <a:latin typeface="Meiryo UI" panose="020B0604030504040204" pitchFamily="50" charset="-128"/>
                          <a:ea typeface="Meiryo UI" panose="020B0604030504040204" pitchFamily="50" charset="-128"/>
                        </a:rPr>
                      </a:br>
                      <a:r>
                        <a:rPr kumimoji="1" lang="en-US" altLang="ja-JP" sz="900" strike="noStrike" dirty="0">
                          <a:solidFill>
                            <a:schemeClr val="tx1"/>
                          </a:solidFill>
                          <a:latin typeface="Meiryo UI" panose="020B0604030504040204" pitchFamily="50" charset="-128"/>
                          <a:ea typeface="Meiryo UI" panose="020B0604030504040204" pitchFamily="50" charset="-128"/>
                        </a:rPr>
                        <a:t>*2</a:t>
                      </a:r>
                      <a:endParaRPr kumimoji="1" lang="ja-JP" altLang="en-US" sz="900" strike="noStrike"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口座名義人</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Account holder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3">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請求種別が</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口座引き落とし</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の場合、必須</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0001"/>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口座番号</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Account number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157752582"/>
                  </a:ext>
                </a:extLst>
              </a:tr>
              <a:tr h="207138">
                <a:tc vMerge="1">
                  <a:txBody>
                    <a:bodyPr/>
                    <a:lstStyle/>
                    <a:p>
                      <a:endParaRPr kumimoji="1" lang="ja-JP" altLang="en-US"/>
                    </a:p>
                  </a:txBody>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金融機関番号</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Routing number</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pPr algn="ctr"/>
                      <a:endParaRPr kumimoji="1" lang="ja-JP" altLang="en-US" sz="800" strike="noStrike" baseline="0" dirty="0">
                        <a:solidFill>
                          <a:schemeClr val="tx1"/>
                        </a:solidFill>
                        <a:latin typeface="Meiryo UI" panose="020B0604030504040204" pitchFamily="50" charset="-128"/>
                        <a:ea typeface="Meiryo UI" panose="020B0604030504040204" pitchFamily="50" charset="-128"/>
                      </a:endParaRPr>
                    </a:p>
                  </a:txBody>
                  <a:tcPr marT="36000" marB="36000">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(7</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340724890"/>
                  </a:ext>
                </a:extLst>
              </a:tr>
              <a:tr h="207138">
                <a:tc rowSpan="10">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請求者受領情報</a:t>
                      </a:r>
                      <a:br>
                        <a:rPr kumimoji="1" lang="en-US" altLang="ja-JP" sz="900" strike="noStrike" dirty="0">
                          <a:solidFill>
                            <a:schemeClr val="tx1"/>
                          </a:solidFill>
                          <a:latin typeface="Meiryo UI" panose="020B0604030504040204" pitchFamily="50" charset="-128"/>
                          <a:ea typeface="Meiryo UI" panose="020B0604030504040204" pitchFamily="50" charset="-128"/>
                        </a:rPr>
                      </a:br>
                      <a:br>
                        <a:rPr kumimoji="1" lang="en-US" altLang="ja-JP" sz="900" strike="noStrike" dirty="0">
                          <a:solidFill>
                            <a:schemeClr val="tx1"/>
                          </a:solidFill>
                          <a:latin typeface="Meiryo UI" panose="020B0604030504040204" pitchFamily="50" charset="-128"/>
                          <a:ea typeface="Meiryo UI" panose="020B0604030504040204" pitchFamily="50" charset="-128"/>
                        </a:rPr>
                      </a:br>
                      <a:r>
                        <a:rPr kumimoji="1" lang="en-US" altLang="ja-JP" sz="900" strike="noStrike" dirty="0">
                          <a:solidFill>
                            <a:schemeClr val="tx1"/>
                          </a:solidFill>
                          <a:latin typeface="Meiryo UI" panose="020B0604030504040204" pitchFamily="50" charset="-128"/>
                          <a:ea typeface="Meiryo UI" panose="020B0604030504040204" pitchFamily="50" charset="-128"/>
                        </a:rPr>
                        <a:t>* </a:t>
                      </a:r>
                      <a:r>
                        <a:rPr kumimoji="1" lang="ja-JP" altLang="en-US" sz="900" strike="noStrike" dirty="0">
                          <a:solidFill>
                            <a:schemeClr val="tx1"/>
                          </a:solidFill>
                          <a:latin typeface="Meiryo UI" panose="020B0604030504040204" pitchFamily="50" charset="-128"/>
                          <a:ea typeface="Meiryo UI" panose="020B0604030504040204" pitchFamily="50" charset="-128"/>
                        </a:rPr>
                        <a:t>契約者情報から自動コピー</a:t>
                      </a:r>
                    </a:p>
                  </a:txBody>
                  <a:tcPr marL="84406" marR="84406" marT="33231" marB="33231">
                    <a:solidFill>
                      <a:schemeClr val="bg1"/>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企業名</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Business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141618444"/>
                  </a:ext>
                </a:extLst>
              </a:tr>
              <a:tr h="207138">
                <a:tc vMerge="1">
                  <a:txBody>
                    <a:bodyPr/>
                    <a:lstStyle/>
                    <a:p>
                      <a:endParaRPr kumimoji="1" lang="ja-JP" altLang="en-US"/>
                    </a:p>
                  </a:txBody>
                  <a:tcPr>
                    <a:solidFill>
                      <a:schemeClr val="bg1"/>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企業名カナ</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Business name Furigana</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262157936"/>
                  </a:ext>
                </a:extLst>
              </a:tr>
              <a:tr h="207138">
                <a:tc vMerge="1">
                  <a:txBody>
                    <a:bodyPr/>
                    <a:lstStyle/>
                    <a:p>
                      <a:endParaRPr kumimoji="1" lang="ja-JP" altLang="en-US"/>
                    </a:p>
                  </a:txBody>
                  <a:tcPr>
                    <a:solidFill>
                      <a:schemeClr val="bg1"/>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部署名</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latin typeface="Meiryo UI" panose="020B0604030504040204" pitchFamily="50" charset="-128"/>
                          <a:ea typeface="Meiryo UI" panose="020B0604030504040204" pitchFamily="50" charset="-128"/>
                        </a:rPr>
                        <a:t>Department</a:t>
                      </a:r>
                      <a:r>
                        <a:rPr kumimoji="1" lang="en-US" altLang="ja-JP" sz="900" baseline="0" dirty="0">
                          <a:solidFill>
                            <a:schemeClr val="tx1"/>
                          </a:solidFill>
                          <a:latin typeface="Meiryo UI" panose="020B0604030504040204" pitchFamily="50" charset="-128"/>
                          <a:ea typeface="Meiryo UI" panose="020B0604030504040204" pitchFamily="50" charset="-128"/>
                        </a:rPr>
                        <a:t> name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573389600"/>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817313773"/>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任意</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174097401"/>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姓カナ</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 </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baseline="0" dirty="0">
                          <a:solidFill>
                            <a:schemeClr val="tx1"/>
                          </a:solidFill>
                          <a:latin typeface="Meiryo UI" panose="020B0604030504040204" pitchFamily="50" charset="-128"/>
                          <a:ea typeface="Meiryo UI" panose="020B0604030504040204" pitchFamily="50" charset="-128"/>
                        </a:rPr>
                        <a:t>Last name</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 </a:t>
                      </a:r>
                      <a:r>
                        <a:rPr kumimoji="1" lang="en-US" altLang="ja-JP" sz="900" strike="noStrike" baseline="0" dirty="0">
                          <a:solidFill>
                            <a:schemeClr val="tx1"/>
                          </a:solidFill>
                          <a:latin typeface="Meiryo UI" panose="020B0604030504040204" pitchFamily="50" charset="-128"/>
                          <a:ea typeface="Meiryo UI" panose="020B0604030504040204" pitchFamily="50" charset="-128"/>
                        </a:rPr>
                        <a:t>kana</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634196222"/>
                  </a:ext>
                </a:extLst>
              </a:tr>
              <a:tr h="207138">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T="18000" marB="18000">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名カナ</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First name kana</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(64</a:t>
                      </a:r>
                      <a:r>
                        <a:rPr kumimoji="1" lang="ja-JP" altLang="en-US" sz="900" dirty="0">
                          <a:solidFill>
                            <a:schemeClr val="tx1"/>
                          </a:solidFill>
                          <a:latin typeface="Meiryo UI" panose="020B0604030504040204" pitchFamily="50" charset="-128"/>
                          <a:ea typeface="Meiryo UI" panose="020B0604030504040204" pitchFamily="50" charset="-128"/>
                        </a:rPr>
                        <a:t>桁・カナのみ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456228478"/>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電話番号</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Phone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電話番号型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p>
                  </a:txBody>
                  <a:tcPr marL="84406" marR="84406" marT="33231" marB="33231">
                    <a:solidFill>
                      <a:schemeClr val="bg1"/>
                    </a:solidFill>
                  </a:tcPr>
                </a:tc>
                <a:extLst>
                  <a:ext uri="{0D108BD9-81ED-4DB2-BD59-A6C34878D82A}">
                    <a16:rowId xmlns:a16="http://schemas.microsoft.com/office/drawing/2014/main" val="2877100632"/>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メールアドレス</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Email</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メールアドレス型</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99278471"/>
                  </a:ext>
                </a:extLst>
              </a:tr>
              <a:tr h="207138">
                <a:tc vMerge="1">
                  <a:txBody>
                    <a:bodyPr/>
                    <a:lstStyle/>
                    <a:p>
                      <a:endParaRPr kumimoji="1" lang="ja-JP" altLang="en-US"/>
                    </a:p>
                  </a:txBody>
                  <a:tcPr>
                    <a:solidFill>
                      <a:schemeClr val="bg1"/>
                    </a:solidFill>
                  </a:tcPr>
                </a:tc>
                <a:tc>
                  <a:txBody>
                    <a:bodyPr/>
                    <a:lstStyle/>
                    <a:p>
                      <a:pPr algn="l"/>
                      <a:r>
                        <a:rPr kumimoji="1" lang="zh-TW" altLang="en-US" sz="900" strike="noStrike" baseline="0" dirty="0">
                          <a:solidFill>
                            <a:schemeClr val="tx1"/>
                          </a:solidFill>
                          <a:latin typeface="Meiryo UI" panose="020B0604030504040204" pitchFamily="50" charset="-128"/>
                          <a:ea typeface="Meiryo UI" panose="020B0604030504040204" pitchFamily="50" charset="-128"/>
                        </a:rPr>
                        <a:t>請求書送付先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Recipient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2382541002"/>
                  </a:ext>
                </a:extLst>
              </a:tr>
              <a:tr h="207138">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dirty="0">
                          <a:solidFill>
                            <a:schemeClr val="tx1"/>
                          </a:solidFill>
                          <a:latin typeface="Meiryo UI" panose="020B0604030504040204" pitchFamily="50" charset="-128"/>
                          <a:ea typeface="Meiryo UI" panose="020B0604030504040204" pitchFamily="50" charset="-128"/>
                        </a:rPr>
                        <a:t>請求先住所</a:t>
                      </a:r>
                    </a:p>
                    <a:p>
                      <a:br>
                        <a:rPr kumimoji="1" lang="en-US" altLang="ja-JP" sz="900" strike="noStrike" dirty="0">
                          <a:solidFill>
                            <a:schemeClr val="tx1"/>
                          </a:solidFill>
                          <a:latin typeface="Meiryo UI" panose="020B0604030504040204" pitchFamily="50" charset="-128"/>
                          <a:ea typeface="Meiryo UI" panose="020B0604030504040204" pitchFamily="50" charset="-128"/>
                        </a:rPr>
                      </a:br>
                      <a:r>
                        <a:rPr kumimoji="1" lang="en-US" altLang="ja-JP" sz="900" strike="noStrike" dirty="0">
                          <a:solidFill>
                            <a:schemeClr val="tx1"/>
                          </a:solidFill>
                          <a:latin typeface="Meiryo UI" panose="020B0604030504040204" pitchFamily="50" charset="-128"/>
                          <a:ea typeface="Meiryo UI" panose="020B0604030504040204" pitchFamily="50" charset="-128"/>
                        </a:rPr>
                        <a:t>* </a:t>
                      </a:r>
                      <a:r>
                        <a:rPr kumimoji="1" lang="ja-JP" altLang="en-US" sz="900" strike="noStrike" dirty="0">
                          <a:solidFill>
                            <a:schemeClr val="tx1"/>
                          </a:solidFill>
                          <a:latin typeface="Meiryo UI" panose="020B0604030504040204" pitchFamily="50" charset="-128"/>
                          <a:ea typeface="Meiryo UI" panose="020B0604030504040204" pitchFamily="50" charset="-128"/>
                        </a:rPr>
                        <a:t>契約者住所から自動コピー</a:t>
                      </a:r>
                    </a:p>
                  </a:txBody>
                  <a:tcPr marL="84406" marR="84406" marT="33231" marB="33231">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郵便番号</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postcode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(7</a:t>
                      </a:r>
                      <a:r>
                        <a:rPr kumimoji="1" lang="ja-JP" altLang="en-US" sz="900" dirty="0">
                          <a:solidFill>
                            <a:schemeClr val="tx1"/>
                          </a:solidFill>
                          <a:latin typeface="Meiryo UI" panose="020B0604030504040204" pitchFamily="50" charset="-128"/>
                          <a:ea typeface="Meiryo UI" panose="020B0604030504040204" pitchFamily="50" charset="-128"/>
                        </a:rPr>
                        <a:t>桁・数字のみ</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1475419437"/>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都道府県</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State / Province / Region</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r>
                        <a:rPr kumimoji="1" lang="en-US" altLang="ja-JP" sz="900" dirty="0">
                          <a:solidFill>
                            <a:schemeClr val="tx1"/>
                          </a:solidFill>
                          <a:latin typeface="Meiryo UI" panose="020B0604030504040204" pitchFamily="50" charset="-128"/>
                          <a:ea typeface="Meiryo UI" panose="020B0604030504040204" pitchFamily="50" charset="-128"/>
                        </a:rPr>
                        <a:t>(16</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solidFill>
                      <a:schemeClr val="bg1"/>
                    </a:solidFill>
                  </a:tcPr>
                </a:tc>
                <a:extLst>
                  <a:ext uri="{0D108BD9-81ED-4DB2-BD59-A6C34878D82A}">
                    <a16:rowId xmlns:a16="http://schemas.microsoft.com/office/drawing/2014/main" val="448372358"/>
                  </a:ext>
                </a:extLst>
              </a:tr>
              <a:tr h="207138">
                <a:tc vMerge="1">
                  <a:txBody>
                    <a:bodyPr/>
                    <a:lstStyle/>
                    <a:p>
                      <a:endParaRPr kumimoji="1" lang="ja-JP" altLang="en-US"/>
                    </a:p>
                  </a:txBody>
                  <a:tcPr>
                    <a:solidFill>
                      <a:schemeClr val="bg1"/>
                    </a:solidFill>
                  </a:tcPr>
                </a:tc>
                <a:tc>
                  <a:txBody>
                    <a:bodyPr/>
                    <a:lstStyle/>
                    <a:p>
                      <a:pPr algn="l"/>
                      <a:r>
                        <a:rPr kumimoji="1" lang="zh-CN" altLang="en-US" sz="900" strike="noStrike" baseline="0" dirty="0">
                          <a:solidFill>
                            <a:schemeClr val="tx1"/>
                          </a:solidFill>
                          <a:latin typeface="Meiryo UI" panose="020B0604030504040204" pitchFamily="50" charset="-128"/>
                          <a:ea typeface="Meiryo UI" panose="020B0604030504040204" pitchFamily="50" charset="-128"/>
                        </a:rPr>
                        <a:t>市区郡町村名</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Town / suburb</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3593808536"/>
                  </a:ext>
                </a:extLst>
              </a:tr>
              <a:tr h="207138">
                <a:tc vMerge="1">
                  <a:txBody>
                    <a:bodyPr/>
                    <a:lstStyle/>
                    <a:p>
                      <a:endParaRPr kumimoji="1" lang="ja-JP" altLang="en-US"/>
                    </a:p>
                  </a:txBody>
                  <a:tcPr>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町名・番地</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street name</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(20</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609762489"/>
                  </a:ext>
                </a:extLst>
              </a:tr>
              <a:tr h="207138">
                <a:tc vMerge="1">
                  <a:txBody>
                    <a:bodyPr/>
                    <a:lstStyle/>
                    <a:p>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strike="noStrike" baseline="0" dirty="0">
                          <a:solidFill>
                            <a:schemeClr val="tx1"/>
                          </a:solidFill>
                          <a:latin typeface="Meiryo UI" panose="020B0604030504040204" pitchFamily="50" charset="-128"/>
                          <a:ea typeface="Meiryo UI" panose="020B0604030504040204" pitchFamily="50" charset="-128"/>
                        </a:rPr>
                        <a:t>町名・番地２</a:t>
                      </a:r>
                    </a:p>
                  </a:txBody>
                  <a:tcPr marL="84406" marR="84406" marT="33231" marB="3323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strike="noStrike" baseline="0" dirty="0" err="1">
                          <a:solidFill>
                            <a:schemeClr val="tx1"/>
                          </a:solidFill>
                          <a:latin typeface="Meiryo UI" panose="020B0604030504040204" pitchFamily="50" charset="-128"/>
                          <a:ea typeface="Meiryo UI" panose="020B0604030504040204" pitchFamily="50" charset="-128"/>
                        </a:rPr>
                        <a:t>buiding</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必須</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文字列型</a:t>
                      </a:r>
                      <a:r>
                        <a:rPr kumimoji="1" lang="en-US" altLang="ja-JP" sz="900" dirty="0">
                          <a:solidFill>
                            <a:schemeClr val="tx1"/>
                          </a:solidFill>
                          <a:latin typeface="Meiryo UI" panose="020B0604030504040204" pitchFamily="50" charset="-128"/>
                          <a:ea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rPr>
                        <a:t>桁</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extLst>
                  <a:ext uri="{0D108BD9-81ED-4DB2-BD59-A6C34878D82A}">
                    <a16:rowId xmlns:a16="http://schemas.microsoft.com/office/drawing/2014/main" val="780478837"/>
                  </a:ext>
                </a:extLst>
              </a:tr>
            </a:tbl>
          </a:graphicData>
        </a:graphic>
      </p:graphicFrame>
      <p:sp>
        <p:nvSpPr>
          <p:cNvPr id="8" name="正方形/長方形 7"/>
          <p:cNvSpPr/>
          <p:nvPr/>
        </p:nvSpPr>
        <p:spPr>
          <a:xfrm>
            <a:off x="426707" y="5384404"/>
            <a:ext cx="7058343" cy="376385"/>
          </a:xfrm>
          <a:prstGeom prst="rect">
            <a:avLst/>
          </a:prstGeom>
        </p:spPr>
        <p:txBody>
          <a:bodyPr wrap="none">
            <a:spAutoFit/>
          </a:bodyPr>
          <a:lstStyle/>
          <a:p>
            <a:r>
              <a:rPr lang="en-US" altLang="ja-JP" sz="923" dirty="0">
                <a:solidFill>
                  <a:prstClr val="black"/>
                </a:solidFill>
                <a:latin typeface="Meiryo UI" panose="020B0604030504040204" pitchFamily="50" charset="-128"/>
                <a:ea typeface="Meiryo UI" panose="020B0604030504040204" pitchFamily="50" charset="-128"/>
              </a:rPr>
              <a:t>*1</a:t>
            </a:r>
            <a:r>
              <a:rPr lang="ja-JP" altLang="en-US" sz="923" dirty="0">
                <a:solidFill>
                  <a:prstClr val="black"/>
                </a:solidFill>
                <a:latin typeface="Meiryo UI" panose="020B0604030504040204" pitchFamily="50" charset="-128"/>
                <a:ea typeface="Meiryo UI" panose="020B0604030504040204" pitchFamily="50" charset="-128"/>
              </a:rPr>
              <a:t>：デフォルト数字</a:t>
            </a: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桁以上であるが、設定変更により日本独自形式として数字</a:t>
            </a:r>
            <a:r>
              <a:rPr lang="en-US" altLang="ja-JP" sz="923" dirty="0">
                <a:solidFill>
                  <a:prstClr val="black"/>
                </a:solidFill>
                <a:latin typeface="Meiryo UI" panose="020B0604030504040204" pitchFamily="50" charset="-128"/>
                <a:ea typeface="Meiryo UI" panose="020B0604030504040204" pitchFamily="50" charset="-128"/>
              </a:rPr>
              <a:t>10</a:t>
            </a:r>
            <a:r>
              <a:rPr lang="ja-JP" altLang="en-US" sz="923" dirty="0">
                <a:solidFill>
                  <a:prstClr val="black"/>
                </a:solidFill>
                <a:latin typeface="Meiryo UI" panose="020B0604030504040204" pitchFamily="50" charset="-128"/>
                <a:ea typeface="Meiryo UI" panose="020B0604030504040204" pitchFamily="50" charset="-128"/>
              </a:rPr>
              <a:t>桁～</a:t>
            </a:r>
            <a:r>
              <a:rPr lang="en-US" altLang="ja-JP" sz="923" dirty="0">
                <a:solidFill>
                  <a:prstClr val="black"/>
                </a:solidFill>
                <a:latin typeface="Meiryo UI" panose="020B0604030504040204" pitchFamily="50" charset="-128"/>
                <a:ea typeface="Meiryo UI" panose="020B0604030504040204" pitchFamily="50" charset="-128"/>
              </a:rPr>
              <a:t>11</a:t>
            </a:r>
            <a:r>
              <a:rPr lang="ja-JP" altLang="en-US" sz="923" dirty="0">
                <a:solidFill>
                  <a:prstClr val="black"/>
                </a:solidFill>
                <a:latin typeface="Meiryo UI" panose="020B0604030504040204" pitchFamily="50" charset="-128"/>
                <a:ea typeface="Meiryo UI" panose="020B0604030504040204" pitchFamily="50" charset="-128"/>
              </a:rPr>
              <a:t>桁とする</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*2</a:t>
            </a:r>
            <a:r>
              <a:rPr lang="ja-JP" altLang="en-US" sz="923" dirty="0">
                <a:solidFill>
                  <a:prstClr val="black"/>
                </a:solidFill>
                <a:latin typeface="Meiryo UI" panose="020B0604030504040204" pitchFamily="50" charset="-128"/>
                <a:ea typeface="Meiryo UI" panose="020B0604030504040204" pitchFamily="50" charset="-128"/>
              </a:rPr>
              <a:t>：</a:t>
            </a:r>
            <a:r>
              <a:rPr lang="en-US" altLang="ja-JP" sz="923" dirty="0">
                <a:solidFill>
                  <a:prstClr val="black"/>
                </a:solidFill>
                <a:latin typeface="Meiryo UI" panose="020B0604030504040204" pitchFamily="50" charset="-128"/>
                <a:ea typeface="Meiryo UI" panose="020B0604030504040204" pitchFamily="50" charset="-128"/>
              </a:rPr>
              <a:t>SEPA </a:t>
            </a:r>
            <a:r>
              <a:rPr lang="ja-JP" altLang="en-US" sz="923" dirty="0">
                <a:solidFill>
                  <a:prstClr val="black"/>
                </a:solidFill>
                <a:latin typeface="Meiryo UI" panose="020B0604030504040204" pitchFamily="50" charset="-128"/>
                <a:ea typeface="Meiryo UI" panose="020B0604030504040204" pitchFamily="50" charset="-128"/>
              </a:rPr>
              <a:t>（</a:t>
            </a:r>
            <a:r>
              <a:rPr lang="en-US" altLang="ja-JP" sz="923" dirty="0">
                <a:solidFill>
                  <a:prstClr val="black"/>
                </a:solidFill>
                <a:latin typeface="Meiryo UI" panose="020B0604030504040204" pitchFamily="50" charset="-128"/>
                <a:ea typeface="Meiryo UI" panose="020B0604030504040204" pitchFamily="50" charset="-128"/>
              </a:rPr>
              <a:t>Single Euro Payment Area</a:t>
            </a:r>
            <a:r>
              <a:rPr lang="ja-JP" altLang="en-US" sz="923" dirty="0">
                <a:solidFill>
                  <a:prstClr val="black"/>
                </a:solidFill>
                <a:latin typeface="Meiryo UI" panose="020B0604030504040204" pitchFamily="50" charset="-128"/>
                <a:ea typeface="Meiryo UI" panose="020B0604030504040204" pitchFamily="50" charset="-128"/>
              </a:rPr>
              <a:t>：単一ユーロ決済圏）による登録のみとなるため、日本向けの銀行口座利用には利用ができません</a:t>
            </a:r>
            <a:endParaRPr lang="ja-JP" altLang="en-US" sz="1477" dirty="0"/>
          </a:p>
        </p:txBody>
      </p:sp>
    </p:spTree>
    <p:extLst>
      <p:ext uri="{BB962C8B-B14F-4D97-AF65-F5344CB8AC3E}">
        <p14:creationId xmlns:p14="http://schemas.microsoft.com/office/powerpoint/2010/main" val="619603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請求情報管理項目（</a:t>
            </a:r>
            <a:r>
              <a:rPr lang="en-US" altLang="ja-JP" sz="2215" kern="0" dirty="0"/>
              <a:t>4/4</a:t>
            </a:r>
            <a:r>
              <a:rPr lang="ja-JP" altLang="en-US" sz="2215" kern="0" dirty="0"/>
              <a:t>）</a:t>
            </a:r>
          </a:p>
        </p:txBody>
      </p:sp>
      <p:graphicFrame>
        <p:nvGraphicFramePr>
          <p:cNvPr id="5" name="表 4"/>
          <p:cNvGraphicFramePr>
            <a:graphicFrameLocks noGrp="1"/>
          </p:cNvGraphicFramePr>
          <p:nvPr/>
        </p:nvGraphicFramePr>
        <p:xfrm>
          <a:off x="422800" y="1241634"/>
          <a:ext cx="8232406" cy="2212057"/>
        </p:xfrm>
        <a:graphic>
          <a:graphicData uri="http://schemas.openxmlformats.org/drawingml/2006/table">
            <a:tbl>
              <a:tblPr firstRow="1" bandRow="1">
                <a:tableStyleId>{5940675A-B579-460E-94D1-54222C63F5DA}</a:tableStyleId>
              </a:tblPr>
              <a:tblGrid>
                <a:gridCol w="853026">
                  <a:extLst>
                    <a:ext uri="{9D8B030D-6E8A-4147-A177-3AD203B41FA5}">
                      <a16:colId xmlns:a16="http://schemas.microsoft.com/office/drawing/2014/main" val="20000"/>
                    </a:ext>
                  </a:extLst>
                </a:gridCol>
                <a:gridCol w="1494558">
                  <a:extLst>
                    <a:ext uri="{9D8B030D-6E8A-4147-A177-3AD203B41FA5}">
                      <a16:colId xmlns:a16="http://schemas.microsoft.com/office/drawing/2014/main" val="20001"/>
                    </a:ext>
                  </a:extLst>
                </a:gridCol>
                <a:gridCol w="2241837">
                  <a:extLst>
                    <a:ext uri="{9D8B030D-6E8A-4147-A177-3AD203B41FA5}">
                      <a16:colId xmlns:a16="http://schemas.microsoft.com/office/drawing/2014/main" val="20006"/>
                    </a:ext>
                  </a:extLst>
                </a:gridCol>
                <a:gridCol w="934098">
                  <a:extLst>
                    <a:ext uri="{9D8B030D-6E8A-4147-A177-3AD203B41FA5}">
                      <a16:colId xmlns:a16="http://schemas.microsoft.com/office/drawing/2014/main" val="20003"/>
                    </a:ext>
                  </a:extLst>
                </a:gridCol>
                <a:gridCol w="1681378">
                  <a:extLst>
                    <a:ext uri="{9D8B030D-6E8A-4147-A177-3AD203B41FA5}">
                      <a16:colId xmlns:a16="http://schemas.microsoft.com/office/drawing/2014/main" val="20002"/>
                    </a:ext>
                  </a:extLst>
                </a:gridCol>
                <a:gridCol w="1027509">
                  <a:extLst>
                    <a:ext uri="{9D8B030D-6E8A-4147-A177-3AD203B41FA5}">
                      <a16:colId xmlns:a16="http://schemas.microsoft.com/office/drawing/2014/main" val="20005"/>
                    </a:ext>
                  </a:extLst>
                </a:gridCol>
              </a:tblGrid>
              <a:tr h="207138">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solidFill>
                      <a:srgbClr val="FDEADA"/>
                    </a:solidFill>
                  </a:tcPr>
                </a:tc>
                <a:tc grid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hMerge="1">
                  <a:txBody>
                    <a:bodyPr/>
                    <a:lstStyle/>
                    <a:p>
                      <a:endParaRPr kumimoji="1" lang="ja-JP" altLang="en-US"/>
                    </a:p>
                  </a:txBody>
                  <a:tcPr/>
                </a:tc>
                <a:tc gridSpan="3">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変更可否</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extLst>
                  <a:ext uri="{0D108BD9-81ED-4DB2-BD59-A6C34878D82A}">
                    <a16:rowId xmlns:a16="http://schemas.microsoft.com/office/drawing/2014/main" val="10002"/>
                  </a:ext>
                </a:extLst>
              </a:tr>
              <a:tr h="207138">
                <a:tc rowSpan="7">
                  <a:txBody>
                    <a:bodyPr/>
                    <a:lstStyle/>
                    <a:p>
                      <a:r>
                        <a:rPr kumimoji="1" lang="ja-JP" altLang="en-US" sz="900" strike="noStrike" dirty="0">
                          <a:solidFill>
                            <a:schemeClr val="tx1"/>
                          </a:solidFill>
                          <a:latin typeface="Meiryo UI" panose="020B0604030504040204" pitchFamily="50" charset="-128"/>
                          <a:ea typeface="Meiryo UI" panose="020B0604030504040204" pitchFamily="50" charset="-128"/>
                        </a:rPr>
                        <a:t>請求詳細</a:t>
                      </a:r>
                    </a:p>
                  </a:txBody>
                  <a:tcPr marL="84406" marR="84406" marT="33231" marB="33231">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通貨</a:t>
                      </a:r>
                    </a:p>
                  </a:txBody>
                  <a:tcPr marL="84406" marR="84406" marT="33231" marB="33231">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Invoice currency</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 </a:t>
                      </a:r>
                      <a:r>
                        <a:rPr kumimoji="1" lang="en-US" altLang="ja-JP" sz="900" dirty="0">
                          <a:solidFill>
                            <a:schemeClr val="tx1"/>
                          </a:solidFill>
                          <a:latin typeface="Meiryo UI" panose="020B0604030504040204" pitchFamily="50" charset="-128"/>
                          <a:ea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solidFill>
                      <a:schemeClr val="bg1"/>
                    </a:solidFill>
                  </a:tcPr>
                </a:tc>
                <a:extLst>
                  <a:ext uri="{0D108BD9-81ED-4DB2-BD59-A6C34878D82A}">
                    <a16:rowId xmlns:a16="http://schemas.microsoft.com/office/drawing/2014/main" val="10015"/>
                  </a:ext>
                </a:extLst>
              </a:tr>
              <a:tr h="20713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請求サイクル</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Bill cycle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画面より変更可</a:t>
                      </a:r>
                    </a:p>
                  </a:txBody>
                  <a:tcPr marL="84406" marR="84406" marT="33231" marB="33231">
                    <a:solidFill>
                      <a:schemeClr val="bg1"/>
                    </a:solidFill>
                  </a:tcPr>
                </a:tc>
                <a:extLst>
                  <a:ext uri="{0D108BD9-81ED-4DB2-BD59-A6C34878D82A}">
                    <a16:rowId xmlns:a16="http://schemas.microsoft.com/office/drawing/2014/main" val="10016"/>
                  </a:ext>
                </a:extLst>
              </a:tr>
              <a:tr h="20713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請求間隔</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Invoice interval</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可能</a:t>
                      </a:r>
                    </a:p>
                  </a:txBody>
                  <a:tcPr marL="84406" marR="84406" marT="33231" marB="33231">
                    <a:solidFill>
                      <a:schemeClr val="bg1"/>
                    </a:solidFill>
                  </a:tcPr>
                </a:tc>
                <a:extLst>
                  <a:ext uri="{0D108BD9-81ED-4DB2-BD59-A6C34878D82A}">
                    <a16:rowId xmlns:a16="http://schemas.microsoft.com/office/drawing/2014/main" val="10017"/>
                  </a:ext>
                </a:extLst>
              </a:tr>
              <a:tr h="347815">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請求書テンプレート</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Invoice template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テンプレート設定次第</a:t>
                      </a:r>
                    </a:p>
                  </a:txBody>
                  <a:tcPr marL="84406" marR="84406" marT="33231" marB="33231">
                    <a:solidFill>
                      <a:schemeClr val="bg1"/>
                    </a:solidFill>
                  </a:tcPr>
                </a:tc>
                <a:extLst>
                  <a:ext uri="{0D108BD9-81ED-4DB2-BD59-A6C34878D82A}">
                    <a16:rowId xmlns:a16="http://schemas.microsoft.com/office/drawing/2014/main" val="10018"/>
                  </a:ext>
                </a:extLst>
              </a:tr>
              <a:tr h="20713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請求タイプ</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Invoice type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solidFill>
                      <a:schemeClr val="bg1"/>
                    </a:solidFill>
                  </a:tcPr>
                </a:tc>
                <a:tc>
                  <a:txBody>
                    <a:bodyPr/>
                    <a:lstStyle/>
                    <a:p>
                      <a:pPr algn="ctr"/>
                      <a:r>
                        <a:rPr kumimoji="1" lang="ja-JP" altLang="en-US" sz="900" dirty="0" err="1">
                          <a:solidFill>
                            <a:schemeClr val="tx1"/>
                          </a:solidFill>
                          <a:latin typeface="Meiryo UI" panose="020B0604030504040204" pitchFamily="50" charset="-128"/>
                          <a:ea typeface="Meiryo UI" panose="020B0604030504040204" pitchFamily="50" charset="-128"/>
                        </a:rPr>
                        <a:t>ー</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extLst>
                  <a:ext uri="{0D108BD9-81ED-4DB2-BD59-A6C34878D82A}">
                    <a16:rowId xmlns:a16="http://schemas.microsoft.com/office/drawing/2014/main" val="10019"/>
                  </a:ext>
                </a:extLst>
              </a:tr>
              <a:tr h="20713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税表示</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Invoice display</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任意</a:t>
                      </a:r>
                      <a:endPar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リスト型</a:t>
                      </a:r>
                    </a:p>
                  </a:txBody>
                  <a:tcPr marL="84406" marR="84406" marT="33231" marB="33231">
                    <a:solidFill>
                      <a:schemeClr val="bg1"/>
                    </a:solidFill>
                  </a:tcPr>
                </a:tc>
                <a:tc>
                  <a:txBody>
                    <a:bodyPr/>
                    <a:lstStyle/>
                    <a:p>
                      <a:pPr algn="ctr"/>
                      <a:r>
                        <a:rPr kumimoji="1" lang="ja-JP" altLang="en-US" sz="900" dirty="0" err="1">
                          <a:solidFill>
                            <a:schemeClr val="tx1"/>
                          </a:solidFill>
                          <a:latin typeface="Meiryo UI" panose="020B0604030504040204" pitchFamily="50" charset="-128"/>
                          <a:ea typeface="Meiryo UI" panose="020B0604030504040204" pitchFamily="50" charset="-128"/>
                        </a:rPr>
                        <a:t>ー</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extLst>
                  <a:ext uri="{0D108BD9-81ED-4DB2-BD59-A6C34878D82A}">
                    <a16:rowId xmlns:a16="http://schemas.microsoft.com/office/drawing/2014/main" val="10020"/>
                  </a:ext>
                </a:extLst>
              </a:tr>
              <a:tr h="207138">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最初の請求日</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First invoice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リスト型</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自動生成</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err="1">
                          <a:solidFill>
                            <a:schemeClr val="tx1"/>
                          </a:solidFill>
                          <a:latin typeface="Meiryo UI" panose="020B0604030504040204" pitchFamily="50" charset="-128"/>
                          <a:ea typeface="Meiryo UI" panose="020B0604030504040204" pitchFamily="50" charset="-128"/>
                        </a:rPr>
                        <a:t>ー</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extLst>
                  <a:ext uri="{0D108BD9-81ED-4DB2-BD59-A6C34878D82A}">
                    <a16:rowId xmlns:a16="http://schemas.microsoft.com/office/drawing/2014/main" val="10023"/>
                  </a:ext>
                </a:extLst>
              </a:tr>
              <a:tr h="207138">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免税対象</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免税対象</a:t>
                      </a:r>
                    </a:p>
                  </a:txBody>
                  <a:tcPr marL="84406" marR="84406" marT="33231" marB="33231">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900" strike="noStrike" baseline="0" dirty="0">
                          <a:solidFill>
                            <a:schemeClr val="tx1"/>
                          </a:solidFill>
                          <a:latin typeface="Meiryo UI" panose="020B0604030504040204" pitchFamily="50" charset="-128"/>
                          <a:ea typeface="Meiryo UI" panose="020B0604030504040204" pitchFamily="50" charset="-128"/>
                        </a:rPr>
                        <a:t>Customer is tax exempt</a:t>
                      </a: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任意</a:t>
                      </a:r>
                    </a:p>
                  </a:txBody>
                  <a:tcPr marL="84406" marR="84406" marT="33231" marB="33231"/>
                </a:tc>
                <a:tc>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チェックボックス</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tc>
                <a:tc>
                  <a:txBody>
                    <a:bodyPr/>
                    <a:lstStyle/>
                    <a:p>
                      <a:pPr algn="ctr"/>
                      <a:r>
                        <a:rPr kumimoji="1" lang="ja-JP" altLang="en-US" sz="900" dirty="0" err="1">
                          <a:solidFill>
                            <a:schemeClr val="tx1"/>
                          </a:solidFill>
                          <a:latin typeface="Meiryo UI" panose="020B0604030504040204" pitchFamily="50" charset="-128"/>
                          <a:ea typeface="Meiryo UI" panose="020B0604030504040204" pitchFamily="50" charset="-128"/>
                        </a:rPr>
                        <a:t>ー</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tc>
                <a:extLst>
                  <a:ext uri="{0D108BD9-81ED-4DB2-BD59-A6C34878D82A}">
                    <a16:rowId xmlns:a16="http://schemas.microsoft.com/office/drawing/2014/main" val="4094637224"/>
                  </a:ext>
                </a:extLst>
              </a:tr>
            </a:tbl>
          </a:graphicData>
        </a:graphic>
      </p:graphicFrame>
      <p:sp>
        <p:nvSpPr>
          <p:cNvPr id="7" name="正方形/長方形 6"/>
          <p:cNvSpPr/>
          <p:nvPr/>
        </p:nvSpPr>
        <p:spPr>
          <a:xfrm>
            <a:off x="393012" y="3453696"/>
            <a:ext cx="8319420" cy="1228541"/>
          </a:xfrm>
          <a:prstGeom prst="rect">
            <a:avLst/>
          </a:prstGeom>
        </p:spPr>
        <p:txBody>
          <a:bodyPr wrap="square">
            <a:spAutoFit/>
          </a:bodyPr>
          <a:lstStyle/>
          <a:p>
            <a:pPr algn="l"/>
            <a:r>
              <a:rPr lang="en-US" altLang="ja-JP" sz="923" dirty="0">
                <a:solidFill>
                  <a:prstClr val="black"/>
                </a:solidFill>
                <a:latin typeface="Meiryo UI" panose="020B0604030504040204" pitchFamily="50" charset="-128"/>
                <a:ea typeface="Meiryo UI" panose="020B0604030504040204" pitchFamily="50" charset="-128"/>
              </a:rPr>
              <a:t>*1</a:t>
            </a:r>
            <a:r>
              <a:rPr lang="ja-JP" altLang="en-US" sz="923" dirty="0">
                <a:solidFill>
                  <a:prstClr val="black"/>
                </a:solidFill>
                <a:latin typeface="Meiryo UI" panose="020B0604030504040204" pitchFamily="50" charset="-128"/>
                <a:ea typeface="Meiryo UI" panose="020B0604030504040204" pitchFamily="50" charset="-128"/>
              </a:rPr>
              <a:t>：デフォルトでは、</a:t>
            </a:r>
            <a:r>
              <a:rPr lang="en-US" altLang="ja-JP" sz="923" dirty="0">
                <a:solidFill>
                  <a:prstClr val="black"/>
                </a:solidFill>
                <a:latin typeface="Meiryo UI" panose="020B0604030504040204" pitchFamily="50" charset="-128"/>
                <a:ea typeface="Meiryo UI" panose="020B0604030504040204" pitchFamily="50" charset="-128"/>
              </a:rPr>
              <a:t>”</a:t>
            </a:r>
            <a:r>
              <a:rPr lang="ja-JP" altLang="en-US" sz="923" dirty="0">
                <a:solidFill>
                  <a:prstClr val="black"/>
                </a:solidFill>
                <a:latin typeface="Meiryo UI" panose="020B0604030504040204" pitchFamily="50" charset="-128"/>
                <a:ea typeface="Meiryo UI" panose="020B0604030504040204" pitchFamily="50" charset="-128"/>
              </a:rPr>
              <a:t>円</a:t>
            </a:r>
            <a:r>
              <a:rPr lang="en-US" altLang="ja-JP" sz="923" dirty="0">
                <a:solidFill>
                  <a:prstClr val="black"/>
                </a:solidFill>
                <a:latin typeface="Meiryo UI" panose="020B0604030504040204" pitchFamily="50" charset="-128"/>
                <a:ea typeface="Meiryo UI" panose="020B0604030504040204" pitchFamily="50" charset="-128"/>
              </a:rPr>
              <a:t>”</a:t>
            </a:r>
            <a:r>
              <a:rPr lang="ja-JP" altLang="en-US" sz="923" dirty="0">
                <a:solidFill>
                  <a:prstClr val="black"/>
                </a:solidFill>
                <a:latin typeface="Meiryo UI" panose="020B0604030504040204" pitchFamily="50" charset="-128"/>
                <a:ea typeface="Meiryo UI" panose="020B0604030504040204" pitchFamily="50" charset="-128"/>
              </a:rPr>
              <a:t>のみ選択可能</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*2</a:t>
            </a:r>
            <a:r>
              <a:rPr lang="ja-JP" altLang="en-US" sz="923" dirty="0">
                <a:solidFill>
                  <a:prstClr val="black"/>
                </a:solidFill>
                <a:latin typeface="Meiryo UI" panose="020B0604030504040204" pitchFamily="50" charset="-128"/>
                <a:ea typeface="Meiryo UI" panose="020B0604030504040204" pitchFamily="50" charset="-128"/>
              </a:rPr>
              <a:t>：請求サイクルは案件により異なる</a:t>
            </a:r>
            <a:br>
              <a:rPr lang="en-US" altLang="ja-JP" sz="923" dirty="0">
                <a:solidFill>
                  <a:prstClr val="black"/>
                </a:solidFill>
                <a:latin typeface="Meiryo UI" panose="020B0604030504040204" pitchFamily="50" charset="-128"/>
                <a:ea typeface="Meiryo UI" panose="020B0604030504040204" pitchFamily="50" charset="-128"/>
              </a:rPr>
            </a:br>
            <a:r>
              <a:rPr lang="en-US" altLang="ja-JP" sz="923" dirty="0">
                <a:solidFill>
                  <a:prstClr val="black"/>
                </a:solidFill>
                <a:latin typeface="Meiryo UI" panose="020B0604030504040204" pitchFamily="50" charset="-128"/>
                <a:ea typeface="Meiryo UI" panose="020B0604030504040204" pitchFamily="50" charset="-128"/>
              </a:rPr>
              <a:t>*3</a:t>
            </a:r>
            <a:r>
              <a:rPr lang="ja-JP" altLang="en-US" sz="923" dirty="0">
                <a:solidFill>
                  <a:prstClr val="black"/>
                </a:solidFill>
                <a:latin typeface="Meiryo UI" panose="020B0604030504040204" pitchFamily="50" charset="-128"/>
                <a:ea typeface="Meiryo UI" panose="020B0604030504040204" pitchFamily="50" charset="-128"/>
              </a:rPr>
              <a:t>：請求間隔は毎月、隔月、四半期、半年、毎年</a:t>
            </a:r>
            <a:br>
              <a:rPr lang="en-US" altLang="ja-JP" sz="923" dirty="0">
                <a:latin typeface="Meiryo UI" panose="020B0604030504040204" pitchFamily="50" charset="-128"/>
                <a:ea typeface="Meiryo UI" panose="020B0604030504040204" pitchFamily="50" charset="-128"/>
              </a:rPr>
            </a:br>
            <a:r>
              <a:rPr lang="ja-JP" altLang="en-US" sz="923" dirty="0">
                <a:latin typeface="Meiryo UI" panose="020B0604030504040204" pitchFamily="50" charset="-128"/>
                <a:ea typeface="Meiryo UI" panose="020B0604030504040204" pitchFamily="50" charset="-128"/>
              </a:rPr>
              <a:t>*</a:t>
            </a:r>
            <a:r>
              <a:rPr lang="en-US" altLang="ja-JP" sz="923" dirty="0">
                <a:latin typeface="Meiryo UI" panose="020B0604030504040204" pitchFamily="50" charset="-128"/>
                <a:ea typeface="Meiryo UI" panose="020B0604030504040204" pitchFamily="50" charset="-128"/>
              </a:rPr>
              <a:t>4</a:t>
            </a:r>
            <a:r>
              <a:rPr lang="ja-JP" altLang="en-US" sz="923" dirty="0">
                <a:latin typeface="Meiryo UI" panose="020B0604030504040204" pitchFamily="50" charset="-128"/>
                <a:ea typeface="Meiryo UI" panose="020B0604030504040204" pitchFamily="50" charset="-128"/>
              </a:rPr>
              <a:t>：請求書テンプレートは案件により異なる。請求書を用いない場合は、</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初期設定</a:t>
            </a:r>
            <a:r>
              <a:rPr lang="en-US" altLang="ja-JP" sz="923" dirty="0">
                <a:latin typeface="Meiryo UI" panose="020B0604030504040204" pitchFamily="50" charset="-128"/>
                <a:ea typeface="Meiryo UI" panose="020B0604030504040204" pitchFamily="50" charset="-128"/>
              </a:rPr>
              <a:t>”</a:t>
            </a:r>
            <a:br>
              <a:rPr lang="en-US" altLang="ja-JP" sz="923" dirty="0">
                <a:latin typeface="Meiryo UI" panose="020B0604030504040204" pitchFamily="50" charset="-128"/>
                <a:ea typeface="Meiryo UI" panose="020B0604030504040204" pitchFamily="50" charset="-128"/>
              </a:rPr>
            </a:br>
            <a:r>
              <a:rPr lang="en-US" altLang="ja-JP" sz="923" dirty="0">
                <a:latin typeface="Meiryo UI" panose="020B0604030504040204" pitchFamily="50" charset="-128"/>
                <a:ea typeface="Meiryo UI" panose="020B0604030504040204" pitchFamily="50" charset="-128"/>
              </a:rPr>
              <a:t>*5</a:t>
            </a:r>
            <a:r>
              <a:rPr lang="ja-JP" altLang="en-US" sz="923" dirty="0">
                <a:latin typeface="Meiryo UI" panose="020B0604030504040204" pitchFamily="50" charset="-128"/>
                <a:ea typeface="Meiryo UI" panose="020B0604030504040204" pitchFamily="50" charset="-128"/>
              </a:rPr>
              <a:t>：請求タイプは</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メールによるオンライン請求</a:t>
            </a:r>
            <a:r>
              <a:rPr lang="en-US" altLang="ja-JP" sz="923" dirty="0">
                <a:latin typeface="Meiryo UI" panose="020B0604030504040204" pitchFamily="50" charset="-128"/>
                <a:ea typeface="Meiryo UI" panose="020B0604030504040204" pitchFamily="50" charset="-128"/>
              </a:rPr>
              <a:t>”</a:t>
            </a:r>
            <a:r>
              <a:rPr lang="ja-JP" altLang="en-US" sz="923" dirty="0" err="1">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または</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オンライン請求と紙の請求</a:t>
            </a:r>
            <a:r>
              <a:rPr lang="en-US" altLang="ja-JP" sz="923" dirty="0">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が選択可能</a:t>
            </a:r>
            <a:br>
              <a:rPr lang="en-US" altLang="ja-JP" sz="923" dirty="0">
                <a:latin typeface="Meiryo UI" panose="020B0604030504040204" pitchFamily="50" charset="-128"/>
                <a:ea typeface="Meiryo UI" panose="020B0604030504040204" pitchFamily="50" charset="-128"/>
              </a:rPr>
            </a:br>
            <a:r>
              <a:rPr lang="en-US" altLang="ja-JP" sz="923" dirty="0">
                <a:latin typeface="Meiryo UI" panose="020B0604030504040204" pitchFamily="50" charset="-128"/>
                <a:ea typeface="Meiryo UI" panose="020B0604030504040204" pitchFamily="50" charset="-128"/>
              </a:rPr>
              <a:t>*6</a:t>
            </a:r>
            <a:r>
              <a:rPr lang="ja-JP" altLang="en-US" sz="923" dirty="0">
                <a:latin typeface="Meiryo UI" panose="020B0604030504040204" pitchFamily="50" charset="-128"/>
                <a:ea typeface="Meiryo UI" panose="020B0604030504040204" pitchFamily="50" charset="-128"/>
              </a:rPr>
              <a:t>：制表示は外税、内税より選択可能</a:t>
            </a:r>
            <a:br>
              <a:rPr lang="en-US" altLang="ja-JP" sz="923" dirty="0">
                <a:latin typeface="Meiryo UI" panose="020B0604030504040204" pitchFamily="50" charset="-128"/>
                <a:ea typeface="Meiryo UI" panose="020B0604030504040204" pitchFamily="50" charset="-128"/>
              </a:rPr>
            </a:br>
            <a:r>
              <a:rPr lang="ja-JP" altLang="en-US" sz="923" dirty="0">
                <a:latin typeface="Meiryo UI" panose="020B0604030504040204" pitchFamily="50" charset="-128"/>
                <a:ea typeface="Meiryo UI" panose="020B0604030504040204" pitchFamily="50" charset="-128"/>
              </a:rPr>
              <a:t>*</a:t>
            </a:r>
            <a:r>
              <a:rPr lang="en-US" altLang="ja-JP" sz="923" dirty="0">
                <a:latin typeface="Meiryo UI" panose="020B0604030504040204" pitchFamily="50" charset="-128"/>
                <a:ea typeface="Meiryo UI" panose="020B0604030504040204" pitchFamily="50" charset="-128"/>
              </a:rPr>
              <a:t>7</a:t>
            </a:r>
            <a:r>
              <a:rPr lang="ja-JP" altLang="en-US" sz="923" dirty="0">
                <a:latin typeface="Meiryo UI" panose="020B0604030504040204" pitchFamily="50" charset="-128"/>
                <a:ea typeface="Meiryo UI" panose="020B0604030504040204" pitchFamily="50" charset="-128"/>
              </a:rPr>
              <a:t>：最初の請求日は、請求サイクル、請求間隔を踏まえた日付を選択。例えば、請求サイクルが</a:t>
            </a:r>
            <a:r>
              <a:rPr lang="en-US" altLang="ja-JP" sz="923" dirty="0">
                <a:latin typeface="Meiryo UI" panose="020B0604030504040204" pitchFamily="50" charset="-128"/>
                <a:ea typeface="Meiryo UI" panose="020B0604030504040204" pitchFamily="50" charset="-128"/>
              </a:rPr>
              <a:t>1</a:t>
            </a:r>
            <a:r>
              <a:rPr lang="ja-JP" altLang="en-US" sz="923" dirty="0">
                <a:latin typeface="Meiryo UI" panose="020B0604030504040204" pitchFamily="50" charset="-128"/>
                <a:ea typeface="Meiryo UI" panose="020B0604030504040204" pitchFamily="50" charset="-128"/>
              </a:rPr>
              <a:t>日開始、請求間隔が毎月の場合、</a:t>
            </a:r>
            <a:r>
              <a:rPr lang="en-US" altLang="ja-JP" sz="923" dirty="0">
                <a:latin typeface="Meiryo UI" panose="020B0604030504040204" pitchFamily="50" charset="-128"/>
                <a:ea typeface="Meiryo UI" panose="020B0604030504040204" pitchFamily="50" charset="-128"/>
              </a:rPr>
              <a:t>2</a:t>
            </a:r>
            <a:r>
              <a:rPr lang="ja-JP" altLang="en-US" sz="923" dirty="0">
                <a:latin typeface="Meiryo UI" panose="020B0604030504040204" pitchFamily="50" charset="-128"/>
                <a:ea typeface="Meiryo UI" panose="020B0604030504040204" pitchFamily="50" charset="-128"/>
              </a:rPr>
              <a:t>月の申込では、</a:t>
            </a:r>
            <a:r>
              <a:rPr lang="en-US" altLang="ja-JP" sz="923" dirty="0">
                <a:latin typeface="Meiryo UI" panose="020B0604030504040204" pitchFamily="50" charset="-128"/>
                <a:ea typeface="Meiryo UI" panose="020B0604030504040204" pitchFamily="50" charset="-128"/>
              </a:rPr>
              <a:t>2021/3/1</a:t>
            </a:r>
            <a:r>
              <a:rPr lang="ja-JP" altLang="en-US" sz="923" dirty="0" err="1">
                <a:latin typeface="Meiryo UI" panose="020B0604030504040204" pitchFamily="50" charset="-128"/>
                <a:ea typeface="Meiryo UI" panose="020B0604030504040204" pitchFamily="50" charset="-128"/>
              </a:rPr>
              <a:t>、</a:t>
            </a:r>
            <a:r>
              <a:rPr lang="ja-JP" altLang="en-US" sz="923" dirty="0">
                <a:latin typeface="Meiryo UI" panose="020B0604030504040204" pitchFamily="50" charset="-128"/>
                <a:ea typeface="Meiryo UI" panose="020B0604030504040204" pitchFamily="50" charset="-128"/>
              </a:rPr>
              <a:t>または</a:t>
            </a:r>
            <a:r>
              <a:rPr lang="en-US" altLang="ja-JP" sz="923" dirty="0">
                <a:latin typeface="Meiryo UI" panose="020B0604030504040204" pitchFamily="50" charset="-128"/>
                <a:ea typeface="Meiryo UI" panose="020B0604030504040204" pitchFamily="50" charset="-128"/>
              </a:rPr>
              <a:t>2021/4/1</a:t>
            </a:r>
            <a:r>
              <a:rPr lang="ja-JP" altLang="en-US" sz="923" dirty="0">
                <a:latin typeface="Meiryo UI" panose="020B0604030504040204" pitchFamily="50" charset="-128"/>
                <a:ea typeface="Meiryo UI" panose="020B0604030504040204" pitchFamily="50" charset="-128"/>
              </a:rPr>
              <a:t>が選択可能。</a:t>
            </a:r>
            <a:endParaRPr lang="en-US" altLang="ja-JP" sz="923"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08207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38134" y="2908634"/>
            <a:ext cx="8366250" cy="346050"/>
          </a:xfrm>
        </p:spPr>
        <p:txBody>
          <a:bodyPr>
            <a:normAutofit fontScale="90000"/>
          </a:bodyPr>
          <a:lstStyle/>
          <a:p>
            <a:r>
              <a:rPr kumimoji="1" lang="ja-JP" altLang="en-US" dirty="0"/>
              <a:t>別添：ヒアリングシートにより実施できる標準ワークフロー</a:t>
            </a:r>
          </a:p>
        </p:txBody>
      </p:sp>
    </p:spTree>
    <p:extLst>
      <p:ext uri="{BB962C8B-B14F-4D97-AF65-F5344CB8AC3E}">
        <p14:creationId xmlns:p14="http://schemas.microsoft.com/office/powerpoint/2010/main" val="826126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2"/>
          <p:cNvSpPr txBox="1">
            <a:spLocks/>
          </p:cNvSpPr>
          <p:nvPr/>
        </p:nvSpPr>
        <p:spPr>
          <a:xfrm>
            <a:off x="61373" y="72593"/>
            <a:ext cx="8872178" cy="835846"/>
          </a:xfrm>
          <a:prstGeom prst="rect">
            <a:avLst/>
          </a:prstGeom>
        </p:spPr>
        <p:txBody>
          <a:bodyPr/>
          <a:lstStyle>
            <a:lvl1pPr algn="l" defTabSz="682419" rtl="0" eaLnBrk="0" fontAlgn="base" hangingPunct="0">
              <a:spcBef>
                <a:spcPct val="0"/>
              </a:spcBef>
              <a:spcAft>
                <a:spcPct val="0"/>
              </a:spcAft>
              <a:defRPr kumimoji="1" sz="24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2pPr>
            <a:lvl3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3pPr>
            <a:lvl4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4pPr>
            <a:lvl5pPr algn="l" defTabSz="682419" rtl="0" eaLnBrk="0" fontAlgn="base" hangingPunct="0">
              <a:spcBef>
                <a:spcPct val="0"/>
              </a:spcBef>
              <a:spcAft>
                <a:spcPct val="0"/>
              </a:spcAft>
              <a:defRPr kumimoji="1" sz="2400" b="1">
                <a:solidFill>
                  <a:schemeClr val="tx1"/>
                </a:solidFill>
                <a:latin typeface="Meiryo UI" pitchFamily="50" charset="-128"/>
                <a:ea typeface="Meiryo UI" pitchFamily="50" charset="-128"/>
                <a:cs typeface="Meiryo UI" pitchFamily="50" charset="-128"/>
              </a:defRPr>
            </a:lvl5pPr>
            <a:lvl6pPr marL="456004" algn="l" defTabSz="682419" rtl="0" fontAlgn="base">
              <a:spcBef>
                <a:spcPct val="0"/>
              </a:spcBef>
              <a:spcAft>
                <a:spcPct val="0"/>
              </a:spcAft>
              <a:defRPr kumimoji="1" sz="2400" b="1">
                <a:solidFill>
                  <a:schemeClr val="tx1"/>
                </a:solidFill>
                <a:latin typeface="ＭＳ Ｐゴシック" charset="-128"/>
                <a:ea typeface="ＭＳ Ｐゴシック" charset="-128"/>
              </a:defRPr>
            </a:lvl6pPr>
            <a:lvl7pPr marL="912004" algn="l" defTabSz="682419" rtl="0" fontAlgn="base">
              <a:spcBef>
                <a:spcPct val="0"/>
              </a:spcBef>
              <a:spcAft>
                <a:spcPct val="0"/>
              </a:spcAft>
              <a:defRPr kumimoji="1" sz="2400" b="1">
                <a:solidFill>
                  <a:schemeClr val="tx1"/>
                </a:solidFill>
                <a:latin typeface="ＭＳ Ｐゴシック" charset="-128"/>
                <a:ea typeface="ＭＳ Ｐゴシック" charset="-128"/>
              </a:defRPr>
            </a:lvl7pPr>
            <a:lvl8pPr marL="1368012" algn="l" defTabSz="682419" rtl="0" fontAlgn="base">
              <a:spcBef>
                <a:spcPct val="0"/>
              </a:spcBef>
              <a:spcAft>
                <a:spcPct val="0"/>
              </a:spcAft>
              <a:defRPr kumimoji="1" sz="2400" b="1">
                <a:solidFill>
                  <a:schemeClr val="tx1"/>
                </a:solidFill>
                <a:latin typeface="ＭＳ Ｐゴシック" charset="-128"/>
                <a:ea typeface="ＭＳ Ｐゴシック" charset="-128"/>
              </a:defRPr>
            </a:lvl8pPr>
            <a:lvl9pPr marL="1824014" algn="l" defTabSz="682419" rtl="0" fontAlgn="base">
              <a:spcBef>
                <a:spcPct val="0"/>
              </a:spcBef>
              <a:spcAft>
                <a:spcPct val="0"/>
              </a:spcAft>
              <a:defRPr kumimoji="1" sz="2400" b="1">
                <a:solidFill>
                  <a:schemeClr val="tx1"/>
                </a:solidFill>
                <a:latin typeface="ＭＳ Ｐゴシック" charset="-128"/>
                <a:ea typeface="ＭＳ Ｐゴシック" charset="-128"/>
              </a:defRPr>
            </a:lvl9pPr>
          </a:lstStyle>
          <a:p>
            <a:pPr>
              <a:lnSpc>
                <a:spcPct val="100000"/>
              </a:lnSpc>
            </a:pPr>
            <a:r>
              <a:rPr lang="ja-JP" altLang="en-US" sz="2215" kern="0" dirty="0"/>
              <a:t>クラウド型フルフィルメントサービスの</a:t>
            </a:r>
            <a:endParaRPr lang="en-US" altLang="ja-JP" sz="2215" kern="0" dirty="0"/>
          </a:p>
          <a:p>
            <a:pPr>
              <a:lnSpc>
                <a:spcPct val="100000"/>
              </a:lnSpc>
            </a:pPr>
            <a:r>
              <a:rPr lang="ja-JP" altLang="en-US" sz="2215" kern="0" dirty="0"/>
              <a:t>商品情報管理項目</a:t>
            </a:r>
          </a:p>
        </p:txBody>
      </p:sp>
      <p:graphicFrame>
        <p:nvGraphicFramePr>
          <p:cNvPr id="5" name="表 4"/>
          <p:cNvGraphicFramePr>
            <a:graphicFrameLocks noGrp="1"/>
          </p:cNvGraphicFramePr>
          <p:nvPr/>
        </p:nvGraphicFramePr>
        <p:xfrm>
          <a:off x="422800" y="1169804"/>
          <a:ext cx="8354010" cy="4688554"/>
        </p:xfrm>
        <a:graphic>
          <a:graphicData uri="http://schemas.openxmlformats.org/drawingml/2006/table">
            <a:tbl>
              <a:tblPr firstRow="1" bandRow="1">
                <a:tableStyleId>{5940675A-B579-460E-94D1-54222C63F5DA}</a:tableStyleId>
              </a:tblPr>
              <a:tblGrid>
                <a:gridCol w="907670">
                  <a:extLst>
                    <a:ext uri="{9D8B030D-6E8A-4147-A177-3AD203B41FA5}">
                      <a16:colId xmlns:a16="http://schemas.microsoft.com/office/drawing/2014/main" val="20000"/>
                    </a:ext>
                  </a:extLst>
                </a:gridCol>
                <a:gridCol w="1261146">
                  <a:extLst>
                    <a:ext uri="{9D8B030D-6E8A-4147-A177-3AD203B41FA5}">
                      <a16:colId xmlns:a16="http://schemas.microsoft.com/office/drawing/2014/main" val="20001"/>
                    </a:ext>
                  </a:extLst>
                </a:gridCol>
                <a:gridCol w="1261146">
                  <a:extLst>
                    <a:ext uri="{9D8B030D-6E8A-4147-A177-3AD203B41FA5}">
                      <a16:colId xmlns:a16="http://schemas.microsoft.com/office/drawing/2014/main" val="201435471"/>
                    </a:ext>
                  </a:extLst>
                </a:gridCol>
                <a:gridCol w="703435">
                  <a:extLst>
                    <a:ext uri="{9D8B030D-6E8A-4147-A177-3AD203B41FA5}">
                      <a16:colId xmlns:a16="http://schemas.microsoft.com/office/drawing/2014/main" val="20003"/>
                    </a:ext>
                  </a:extLst>
                </a:gridCol>
                <a:gridCol w="2210798">
                  <a:extLst>
                    <a:ext uri="{9D8B030D-6E8A-4147-A177-3AD203B41FA5}">
                      <a16:colId xmlns:a16="http://schemas.microsoft.com/office/drawing/2014/main" val="20002"/>
                    </a:ext>
                  </a:extLst>
                </a:gridCol>
                <a:gridCol w="1205889">
                  <a:extLst>
                    <a:ext uri="{9D8B030D-6E8A-4147-A177-3AD203B41FA5}">
                      <a16:colId xmlns:a16="http://schemas.microsoft.com/office/drawing/2014/main" val="20005"/>
                    </a:ext>
                  </a:extLst>
                </a:gridCol>
                <a:gridCol w="803926">
                  <a:extLst>
                    <a:ext uri="{9D8B030D-6E8A-4147-A177-3AD203B41FA5}">
                      <a16:colId xmlns:a16="http://schemas.microsoft.com/office/drawing/2014/main" val="20006"/>
                    </a:ext>
                  </a:extLst>
                </a:gridCol>
              </a:tblGrid>
              <a:tr h="207138">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情報</a:t>
                      </a:r>
                    </a:p>
                  </a:txBody>
                  <a:tcPr marL="84406" marR="84406" marT="33231" marB="33231">
                    <a:solidFill>
                      <a:srgbClr val="FDEADA"/>
                    </a:solidFill>
                  </a:tcPr>
                </a:tc>
                <a:tc grid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項目</a:t>
                      </a:r>
                    </a:p>
                  </a:txBody>
                  <a:tcPr marL="84406" marR="84406" marT="33231" marB="3323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gridSpan="4">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入力規則</a:t>
                      </a:r>
                    </a:p>
                  </a:txBody>
                  <a:tcPr marL="84406" marR="84406" marT="33231" marB="3323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marT="36000" marB="36000">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7138">
                <a:tc vMerge="1">
                  <a:txBody>
                    <a:bodyPr/>
                    <a:lstStyle/>
                    <a:p>
                      <a:endParaRPr kumimoji="1" lang="ja-JP" altLang="en-US"/>
                    </a:p>
                  </a:txBody>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和名</a:t>
                      </a:r>
                    </a:p>
                  </a:txBody>
                  <a:tcPr marL="84406" marR="84406" marT="33231" marB="3323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英名</a:t>
                      </a:r>
                    </a:p>
                  </a:txBody>
                  <a:tcPr marL="84406" marR="84406" marT="33231" marB="332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必須</a:t>
                      </a:r>
                    </a:p>
                  </a:txBody>
                  <a:tcPr marL="84406" marR="84406" marT="33231" marB="3323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型桁</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その他</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変更可否</a:t>
                      </a:r>
                    </a:p>
                  </a:txBody>
                  <a:tcPr marL="84406" marR="84406" marT="33231" marB="33231">
                    <a:lnT w="12700" cap="flat" cmpd="sng" algn="ctr">
                      <a:solidFill>
                        <a:schemeClr val="tx1"/>
                      </a:solidFill>
                      <a:prstDash val="solid"/>
                      <a:round/>
                      <a:headEnd type="none" w="med" len="med"/>
                      <a:tailEnd type="none" w="med" len="med"/>
                    </a:lnT>
                    <a:solidFill>
                      <a:srgbClr val="FDEADA"/>
                    </a:solidFill>
                  </a:tcPr>
                </a:tc>
                <a:extLst>
                  <a:ext uri="{0D108BD9-81ED-4DB2-BD59-A6C34878D82A}">
                    <a16:rowId xmlns:a16="http://schemas.microsoft.com/office/drawing/2014/main" val="10002"/>
                  </a:ext>
                </a:extLst>
              </a:tr>
              <a:tr h="207138">
                <a:tc rowSpan="2">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商品情報</a:t>
                      </a:r>
                    </a:p>
                  </a:txBody>
                  <a:tcPr marL="84406" marR="84406" marT="33231" marB="33231">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対象日</a:t>
                      </a:r>
                    </a:p>
                  </a:txBody>
                  <a:tcPr marL="84406" marR="84406" marT="33231" marB="33231">
                    <a:lnR w="12700" cap="flat" cmpd="sng" algn="ctr">
                      <a:solidFill>
                        <a:schemeClr val="tx1"/>
                      </a:solidFill>
                      <a:prstDash val="solid"/>
                      <a:round/>
                      <a:headEnd type="none" w="med" len="med"/>
                      <a:tailEnd type="none" w="med" len="med"/>
                    </a:lnR>
                    <a:solidFill>
                      <a:schemeClr val="bg1"/>
                    </a:solidFill>
                  </a:tcP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target date</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bg1"/>
                    </a:solidFill>
                  </a:tcPr>
                </a:tc>
                <a:tc>
                  <a:txBody>
                    <a:bodyPr/>
                    <a:lstStyle/>
                    <a:p>
                      <a:pPr algn="ctr"/>
                      <a:r>
                        <a:rPr kumimoji="1" lang="ja-JP" altLang="en-US" sz="900" strike="noStrike" baseline="0" dirty="0">
                          <a:solidFill>
                            <a:schemeClr val="tx1"/>
                          </a:solidFill>
                          <a:latin typeface="Meiryo UI" panose="020B0604030504040204" pitchFamily="50" charset="-128"/>
                          <a:ea typeface="Meiryo UI" panose="020B0604030504040204" pitchFamily="50" charset="-128"/>
                        </a:rPr>
                        <a:t>必須</a:t>
                      </a: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日付型</a:t>
                      </a:r>
                    </a:p>
                  </a:txBody>
                  <a:tcPr marL="84406" marR="84406" marT="33231" marB="33231">
                    <a:solidFill>
                      <a:schemeClr val="bg1"/>
                    </a:solid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bg1"/>
                    </a:solid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不可</a:t>
                      </a:r>
                    </a:p>
                  </a:txBody>
                  <a:tcPr marL="84406" marR="84406" marT="33231" marB="33231">
                    <a:solidFill>
                      <a:schemeClr val="bg1"/>
                    </a:solidFill>
                  </a:tcPr>
                </a:tc>
                <a:extLst>
                  <a:ext uri="{0D108BD9-81ED-4DB2-BD59-A6C34878D82A}">
                    <a16:rowId xmlns:a16="http://schemas.microsoft.com/office/drawing/2014/main" val="10018"/>
                  </a:ext>
                </a:extLst>
              </a:tr>
              <a:tr h="40671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lnL w="12700" cap="flat" cmpd="sng" algn="ctr">
                      <a:solidFill>
                        <a:schemeClr val="tx1"/>
                      </a:solidFill>
                      <a:prstDash val="solid"/>
                      <a:round/>
                      <a:headEnd type="none" w="med" len="med"/>
                      <a:tailEnd type="none" w="med" len="med"/>
                    </a:lnL>
                    <a:solidFill>
                      <a:schemeClr val="accent3">
                        <a:lumMod val="40000"/>
                        <a:lumOff val="60000"/>
                      </a:schemeClr>
                    </a:solidFill>
                  </a:tcPr>
                </a:tc>
                <a:tc>
                  <a:txBody>
                    <a:bodyPr/>
                    <a:lstStyle/>
                    <a:p>
                      <a:pPr algn="ctr"/>
                      <a:endParaRPr kumimoji="1" lang="ja-JP" altLang="en-US" sz="900" strike="noStrike" baseline="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accent3">
                        <a:lumMod val="40000"/>
                        <a:lumOff val="60000"/>
                      </a:schemeClr>
                    </a:solidFill>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accent3">
                        <a:lumMod val="40000"/>
                        <a:lumOff val="60000"/>
                      </a:schemeClr>
                    </a:solidFill>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accent3">
                        <a:lumMod val="40000"/>
                        <a:lumOff val="60000"/>
                      </a:schemeClr>
                    </a:solidFill>
                  </a:tcPr>
                </a:tc>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84406" marR="84406" marT="33231" marB="33231">
                    <a:solidFill>
                      <a:schemeClr val="accent3">
                        <a:lumMod val="40000"/>
                        <a:lumOff val="60000"/>
                      </a:schemeClr>
                    </a:solidFill>
                  </a:tcPr>
                </a:tc>
                <a:extLst>
                  <a:ext uri="{0D108BD9-81ED-4DB2-BD59-A6C34878D82A}">
                    <a16:rowId xmlns:a16="http://schemas.microsoft.com/office/drawing/2014/main" val="2304840152"/>
                  </a:ext>
                </a:extLst>
              </a:tr>
            </a:tbl>
          </a:graphicData>
        </a:graphic>
      </p:graphicFrame>
      <p:sp>
        <p:nvSpPr>
          <p:cNvPr id="2" name="正方形/長方形 1"/>
          <p:cNvSpPr/>
          <p:nvPr/>
        </p:nvSpPr>
        <p:spPr bwMode="auto">
          <a:xfrm>
            <a:off x="1530756" y="1959940"/>
            <a:ext cx="7024308" cy="3669522"/>
          </a:xfrm>
          <a:prstGeom prst="rect">
            <a:avLst/>
          </a:prstGeom>
          <a:solidFill>
            <a:schemeClr val="bg1"/>
          </a:solidFill>
          <a:ln w="9525" algn="ctr">
            <a:solidFill>
              <a:schemeClr val="tx1"/>
            </a:solidFill>
            <a:prstDash val="solid"/>
            <a:miter lim="800000"/>
            <a:headEnd/>
            <a:tailEnd/>
          </a:ln>
        </p:spPr>
        <p:txBody>
          <a:bodyPr rot="0" spcFirstLastPara="0" vertOverflow="overflow" horzOverflow="overflow" vert="horz" wrap="square" lIns="66462" tIns="33231" rIns="33231" bIns="33231" numCol="1" spcCol="0" rtlCol="0" fromWordArt="0" anchor="ctr" anchorCtr="0" forceAA="0" compatLnSpc="1">
            <a:prstTxWarp prst="textNoShape">
              <a:avLst/>
            </a:prstTxWarp>
            <a:noAutofit/>
          </a:bodyPr>
          <a:lstStyle/>
          <a:p>
            <a:pPr defTabSz="825033" fontAlgn="base">
              <a:lnSpc>
                <a:spcPct val="110000"/>
              </a:lnSpc>
              <a:spcBef>
                <a:spcPct val="30000"/>
              </a:spcBef>
              <a:spcAft>
                <a:spcPct val="0"/>
              </a:spcAft>
            </a:pPr>
            <a:r>
              <a:rPr lang="ja-JP" altLang="en-US" sz="1477" dirty="0">
                <a:latin typeface="Meiryo UI" pitchFamily="50" charset="-128"/>
                <a:ea typeface="Meiryo UI" pitchFamily="50" charset="-128"/>
                <a:cs typeface="Meiryo UI" pitchFamily="50" charset="-128"/>
              </a:rPr>
              <a:t>「</a:t>
            </a:r>
            <a:r>
              <a:rPr lang="en-US" altLang="ja-JP" sz="1477" dirty="0">
                <a:latin typeface="Meiryo UI" pitchFamily="50" charset="-128"/>
                <a:ea typeface="Meiryo UI" pitchFamily="50" charset="-128"/>
                <a:cs typeface="Meiryo UI" pitchFamily="50" charset="-128"/>
              </a:rPr>
              <a:t>121_</a:t>
            </a:r>
            <a:r>
              <a:rPr lang="ja-JP" altLang="en-US" sz="1477" dirty="0">
                <a:latin typeface="Meiryo UI" pitchFamily="50" charset="-128"/>
                <a:ea typeface="Meiryo UI" pitchFamily="50" charset="-128"/>
                <a:cs typeface="Meiryo UI" pitchFamily="50" charset="-128"/>
              </a:rPr>
              <a:t>サービス」「</a:t>
            </a:r>
            <a:r>
              <a:rPr lang="en-US" altLang="ja-JP" sz="1477" dirty="0">
                <a:latin typeface="Meiryo UI" pitchFamily="50" charset="-128"/>
                <a:ea typeface="Meiryo UI" pitchFamily="50" charset="-128"/>
                <a:cs typeface="Meiryo UI" pitchFamily="50" charset="-128"/>
              </a:rPr>
              <a:t>123_</a:t>
            </a:r>
            <a:r>
              <a:rPr lang="ja-JP" altLang="en-US" sz="1477" dirty="0">
                <a:latin typeface="Meiryo UI" pitchFamily="50" charset="-128"/>
                <a:ea typeface="Meiryo UI" pitchFamily="50" charset="-128"/>
                <a:cs typeface="Meiryo UI" pitchFamily="50" charset="-128"/>
              </a:rPr>
              <a:t>商品」のヒアリングシートに基づいて設定されます</a:t>
            </a:r>
          </a:p>
        </p:txBody>
      </p:sp>
    </p:spTree>
    <p:extLst>
      <p:ext uri="{BB962C8B-B14F-4D97-AF65-F5344CB8AC3E}">
        <p14:creationId xmlns:p14="http://schemas.microsoft.com/office/powerpoint/2010/main" val="524610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注文管理</a:t>
            </a:r>
          </a:p>
        </p:txBody>
      </p:sp>
      <p:sp>
        <p:nvSpPr>
          <p:cNvPr id="17" name="正方形/長方形 16"/>
          <p:cNvSpPr/>
          <p:nvPr/>
        </p:nvSpPr>
        <p:spPr>
          <a:xfrm>
            <a:off x="255516" y="1348302"/>
            <a:ext cx="8513955" cy="506614"/>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クラウド型フルフィルメントサービスでは注文管理として以下の種別を扱うことができます</a:t>
            </a:r>
            <a:endParaRPr lang="en-US" altLang="ja-JP" sz="1292" dirty="0">
              <a:latin typeface="Meiryo UI" panose="020B0604030504040204" pitchFamily="50" charset="-128"/>
              <a:ea typeface="Meiryo UI" panose="020B0604030504040204" pitchFamily="50" charset="-128"/>
            </a:endParaRPr>
          </a:p>
          <a:p>
            <a:r>
              <a:rPr lang="ja-JP" altLang="en-US" sz="1292" dirty="0">
                <a:latin typeface="Meiryo UI" panose="020B0604030504040204" pitchFamily="50" charset="-128"/>
                <a:ea typeface="Meiryo UI" panose="020B0604030504040204" pitchFamily="50" charset="-128"/>
              </a:rPr>
              <a:t>下記の注文についてはカート画面または</a:t>
            </a:r>
            <a:r>
              <a:rPr lang="en-US" altLang="ja-JP" sz="1292" dirty="0">
                <a:latin typeface="Meiryo UI" panose="020B0604030504040204" pitchFamily="50" charset="-128"/>
                <a:ea typeface="Meiryo UI" panose="020B0604030504040204" pitchFamily="50" charset="-128"/>
              </a:rPr>
              <a:t>API</a:t>
            </a:r>
            <a:r>
              <a:rPr lang="ja-JP" altLang="en-US" sz="1400" dirty="0">
                <a:latin typeface="Meiryo UI" panose="020B0604030504040204" pitchFamily="50" charset="-128"/>
                <a:ea typeface="Meiryo UI" panose="020B0604030504040204" pitchFamily="50" charset="-128"/>
              </a:rPr>
              <a:t>を利用して申込が可能となり、完了するまでは取消することが可能です</a:t>
            </a:r>
            <a:endParaRPr lang="en-US" altLang="ja-JP" sz="1292" dirty="0">
              <a:latin typeface="Meiryo UI" panose="020B0604030504040204" pitchFamily="50" charset="-128"/>
              <a:ea typeface="Meiryo UI"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1393243422"/>
              </p:ext>
            </p:extLst>
          </p:nvPr>
        </p:nvGraphicFramePr>
        <p:xfrm>
          <a:off x="223338" y="1916832"/>
          <a:ext cx="8546134" cy="4192172"/>
        </p:xfrm>
        <a:graphic>
          <a:graphicData uri="http://schemas.openxmlformats.org/drawingml/2006/table">
            <a:tbl>
              <a:tblPr firstRow="1" bandRow="1">
                <a:tableStyleId>{5940675A-B579-460E-94D1-54222C63F5DA}</a:tableStyleId>
              </a:tblPr>
              <a:tblGrid>
                <a:gridCol w="388222">
                  <a:extLst>
                    <a:ext uri="{9D8B030D-6E8A-4147-A177-3AD203B41FA5}">
                      <a16:colId xmlns:a16="http://schemas.microsoft.com/office/drawing/2014/main" val="20002"/>
                    </a:ext>
                  </a:extLst>
                </a:gridCol>
                <a:gridCol w="1584176">
                  <a:extLst>
                    <a:ext uri="{9D8B030D-6E8A-4147-A177-3AD203B41FA5}">
                      <a16:colId xmlns:a16="http://schemas.microsoft.com/office/drawing/2014/main" val="20001"/>
                    </a:ext>
                  </a:extLst>
                </a:gridCol>
                <a:gridCol w="5400600">
                  <a:extLst>
                    <a:ext uri="{9D8B030D-6E8A-4147-A177-3AD203B41FA5}">
                      <a16:colId xmlns:a16="http://schemas.microsoft.com/office/drawing/2014/main" val="20003"/>
                    </a:ext>
                  </a:extLst>
                </a:gridCol>
                <a:gridCol w="1173136">
                  <a:extLst>
                    <a:ext uri="{9D8B030D-6E8A-4147-A177-3AD203B41FA5}">
                      <a16:colId xmlns:a16="http://schemas.microsoft.com/office/drawing/2014/main" val="20004"/>
                    </a:ext>
                  </a:extLst>
                </a:gridCol>
              </a:tblGrid>
              <a:tr h="562708">
                <a:tc gridSpan="2">
                  <a:txBody>
                    <a:bodyPr/>
                    <a:lstStyle/>
                    <a:p>
                      <a:pPr algn="ctr"/>
                      <a:r>
                        <a:rPr kumimoji="1" lang="ja-JP" altLang="en-US" sz="1200" b="1" dirty="0">
                          <a:latin typeface="Meiryo UI" panose="020B0604030504040204" pitchFamily="50" charset="-128"/>
                          <a:ea typeface="Meiryo UI" panose="020B0604030504040204" pitchFamily="50" charset="-128"/>
                        </a:rPr>
                        <a:t>オーダ種別</a:t>
                      </a:r>
                    </a:p>
                  </a:txBody>
                  <a:tcPr marL="33231" marR="33231" marT="42203" marB="42203">
                    <a:solidFill>
                      <a:schemeClr val="accent6">
                        <a:lumMod val="20000"/>
                        <a:lumOff val="80000"/>
                      </a:schemeClr>
                    </a:solidFill>
                  </a:tcPr>
                </a:tc>
                <a:tc hMerge="1">
                  <a:txBody>
                    <a:bodyPr/>
                    <a:lstStyle/>
                    <a:p>
                      <a:endParaRPr kumimoji="1" lang="ja-JP" altLang="en-US"/>
                    </a:p>
                  </a:txBody>
                  <a:tcPr/>
                </a:tc>
                <a:tc>
                  <a:txBody>
                    <a:bodyPr/>
                    <a:lstStyle/>
                    <a:p>
                      <a:pPr algn="ctr"/>
                      <a:r>
                        <a:rPr kumimoji="1" lang="ja-JP" altLang="en-US" sz="1200" b="1" dirty="0">
                          <a:latin typeface="Meiryo UI" panose="020B0604030504040204" pitchFamily="50" charset="-128"/>
                          <a:ea typeface="Meiryo UI" panose="020B0604030504040204" pitchFamily="50" charset="-128"/>
                        </a:rPr>
                        <a:t>オーダ概要</a:t>
                      </a:r>
                    </a:p>
                  </a:txBody>
                  <a:tcPr marL="33231" marR="33231" marT="42203" marB="42203">
                    <a:solidFill>
                      <a:schemeClr val="accent6">
                        <a:lumMod val="20000"/>
                        <a:lumOff val="80000"/>
                      </a:schemeClr>
                    </a:solidFill>
                  </a:tcPr>
                </a:tc>
                <a:tc>
                  <a:txBody>
                    <a:bodyPr/>
                    <a:lstStyle/>
                    <a:p>
                      <a:pPr algn="ctr"/>
                      <a:r>
                        <a:rPr kumimoji="1" lang="en-US" altLang="ja-JP" sz="1200" b="1" dirty="0" err="1">
                          <a:latin typeface="Meiryo UI" panose="020B0604030504040204" pitchFamily="50" charset="-128"/>
                          <a:ea typeface="Meiryo UI" panose="020B0604030504040204" pitchFamily="50" charset="-128"/>
                        </a:rPr>
                        <a:t>SmartBilling</a:t>
                      </a:r>
                      <a:br>
                        <a:rPr kumimoji="1" lang="en-US" altLang="ja-JP" sz="1200" b="1" dirty="0">
                          <a:latin typeface="Meiryo UI" panose="020B0604030504040204" pitchFamily="50" charset="-128"/>
                          <a:ea typeface="Meiryo UI" panose="020B0604030504040204" pitchFamily="50" charset="-128"/>
                        </a:rPr>
                      </a:br>
                      <a:r>
                        <a:rPr kumimoji="1" lang="ja-JP" altLang="en-US" sz="1200" b="1" dirty="0">
                          <a:latin typeface="Meiryo UI" panose="020B0604030504040204" pitchFamily="50" charset="-128"/>
                          <a:ea typeface="Meiryo UI" panose="020B0604030504040204" pitchFamily="50" charset="-128"/>
                        </a:rPr>
                        <a:t>連携対象</a:t>
                      </a:r>
                      <a:br>
                        <a:rPr kumimoji="1" lang="en-US" altLang="ja-JP" sz="1200" b="1" dirty="0">
                          <a:latin typeface="Meiryo UI" panose="020B0604030504040204" pitchFamily="50" charset="-128"/>
                          <a:ea typeface="Meiryo UI" panose="020B0604030504040204" pitchFamily="50" charset="-128"/>
                        </a:rPr>
                      </a:br>
                      <a:r>
                        <a:rPr kumimoji="1" lang="en-US" altLang="ja-JP"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158769">
                <a:tc gridSpan="2">
                  <a:txBody>
                    <a:bodyPr/>
                    <a:lstStyle/>
                    <a:p>
                      <a:pPr algn="l"/>
                      <a:r>
                        <a:rPr kumimoji="1" lang="ja-JP" altLang="en-US" sz="1200" dirty="0">
                          <a:latin typeface="Meiryo UI" panose="020B0604030504040204" pitchFamily="50" charset="-128"/>
                          <a:ea typeface="Meiryo UI" panose="020B0604030504040204" pitchFamily="50" charset="-128"/>
                        </a:rPr>
                        <a:t>商品の新規申込</a:t>
                      </a:r>
                    </a:p>
                  </a:txBody>
                  <a:tcPr marL="33231" marR="33231" marT="42203" marB="42203">
                    <a:lnB w="12700" cmpd="sng">
                      <a:noFill/>
                    </a:lnB>
                  </a:tcPr>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小売商品／バンドル商品を新規申込が可能となります</a:t>
                      </a:r>
                    </a:p>
                  </a:txBody>
                  <a:tcPr marL="33231" marR="33231" marT="42203" marB="42203"/>
                </a:tc>
                <a:tc rowSpan="2">
                  <a:txBody>
                    <a:bodyPr/>
                    <a:lstStyle/>
                    <a:p>
                      <a:pPr algn="ctr"/>
                      <a:r>
                        <a:rPr kumimoji="1" lang="ja-JP" altLang="en-US" sz="1200" dirty="0">
                          <a:latin typeface="Meiryo UI" panose="020B0604030504040204" pitchFamily="50" charset="-128"/>
                          <a:ea typeface="Meiryo UI" panose="020B0604030504040204" pitchFamily="50" charset="-128"/>
                        </a:rPr>
                        <a:t>対象</a:t>
                      </a:r>
                    </a:p>
                  </a:txBody>
                  <a:tcPr marL="33231" marR="33231" marT="42203" marB="42203"/>
                </a:tc>
                <a:extLst>
                  <a:ext uri="{0D108BD9-81ED-4DB2-BD59-A6C34878D82A}">
                    <a16:rowId xmlns:a16="http://schemas.microsoft.com/office/drawing/2014/main" val="10002"/>
                  </a:ext>
                </a:extLst>
              </a:tr>
              <a:tr h="158769">
                <a:tc>
                  <a:txBody>
                    <a:bodyPr/>
                    <a:lstStyle/>
                    <a:p>
                      <a:pPr algn="l"/>
                      <a:r>
                        <a:rPr kumimoji="1" lang="ja-JP" altLang="en-US" sz="1200" dirty="0">
                          <a:latin typeface="Meiryo UI" panose="020B0604030504040204" pitchFamily="50" charset="-128"/>
                          <a:ea typeface="Meiryo UI" panose="020B0604030504040204" pitchFamily="50" charset="-128"/>
                        </a:rPr>
                        <a:t>　　　</a:t>
                      </a:r>
                    </a:p>
                  </a:txBody>
                  <a:tcPr marL="33231" marR="33231" marT="42203" marB="42203">
                    <a:lnT w="12700" cmpd="sng">
                      <a:noFill/>
                    </a:lnT>
                  </a:tcPr>
                </a:tc>
                <a:tc>
                  <a:txBody>
                    <a:bodyPr/>
                    <a:lstStyle/>
                    <a:p>
                      <a:pPr algn="l"/>
                      <a:r>
                        <a:rPr kumimoji="1" lang="ja-JP" altLang="en-US" sz="1200" dirty="0">
                          <a:latin typeface="Meiryo UI" panose="020B0604030504040204" pitchFamily="50" charset="-128"/>
                          <a:ea typeface="Meiryo UI" panose="020B0604030504040204" pitchFamily="50" charset="-128"/>
                        </a:rPr>
                        <a:t>大量申込</a:t>
                      </a:r>
                    </a:p>
                  </a:txBody>
                  <a:tcPr marL="33231" marR="33231" marT="42203" marB="42203"/>
                </a:tc>
                <a:tc>
                  <a:txBody>
                    <a:bodyPr/>
                    <a:lstStyle/>
                    <a:p>
                      <a:pPr algn="l"/>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つ以上の小売商品を一度に大量申込することが可能です</a:t>
                      </a:r>
                    </a:p>
                  </a:txBody>
                  <a:tcPr marL="33231" marR="33231" marT="42203" marB="42203"/>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8"/>
                  </a:ext>
                </a:extLst>
              </a:tr>
              <a:tr h="158769">
                <a:tc gridSpan="2">
                  <a:txBody>
                    <a:bodyPr/>
                    <a:lstStyle/>
                    <a:p>
                      <a:pPr algn="l"/>
                      <a:r>
                        <a:rPr kumimoji="1" lang="ja-JP" altLang="en-US" sz="1200" dirty="0">
                          <a:latin typeface="Meiryo UI" panose="020B0604030504040204" pitchFamily="50" charset="-128"/>
                          <a:ea typeface="Meiryo UI" panose="020B0604030504040204" pitchFamily="50" charset="-128"/>
                        </a:rPr>
                        <a:t>商品の変更申込</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契約済商品に対して料金情報や項目情報を変更することが可能となります</a:t>
                      </a:r>
                    </a:p>
                  </a:txBody>
                  <a:tcPr marL="33231" marR="33231" marT="42203" marB="42203"/>
                </a:tc>
                <a:tc>
                  <a:txBody>
                    <a:bodyPr/>
                    <a:lstStyle/>
                    <a:p>
                      <a:pPr algn="ctr"/>
                      <a:r>
                        <a:rPr kumimoji="1" lang="ja-JP" altLang="en-US" sz="1200">
                          <a:latin typeface="Meiryo UI" panose="020B0604030504040204" pitchFamily="50" charset="-128"/>
                          <a:ea typeface="Meiryo UI" panose="020B0604030504040204" pitchFamily="50" charset="-128"/>
                        </a:rPr>
                        <a:t>対象</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9"/>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商品の品目変更</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契約済商品に対してアップグレード／ダウングレードという名目で商品を解約せずに別の商品へ変更することが可能となります</a:t>
                      </a:r>
                    </a:p>
                  </a:txBody>
                  <a:tcPr marL="33231" marR="33231" marT="42203" marB="42203"/>
                </a:tc>
                <a:tc>
                  <a:txBody>
                    <a:bodyPr/>
                    <a:lstStyle/>
                    <a:p>
                      <a:pPr algn="ctr"/>
                      <a:r>
                        <a:rPr kumimoji="1" lang="ja-JP" altLang="en-US" sz="1200">
                          <a:latin typeface="Meiryo UI" panose="020B0604030504040204" pitchFamily="50" charset="-128"/>
                          <a:ea typeface="Meiryo UI" panose="020B0604030504040204" pitchFamily="50" charset="-128"/>
                        </a:rPr>
                        <a:t>対象</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3"/>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商品の解約申込</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契約済商品に対して解約申込が可能となります</a:t>
                      </a:r>
                    </a:p>
                  </a:txBody>
                  <a:tcPr marL="33231" marR="33231" marT="42203" marB="42203"/>
                </a:tc>
                <a:tc>
                  <a:txBody>
                    <a:bodyPr/>
                    <a:lstStyle/>
                    <a:p>
                      <a:pPr algn="ctr"/>
                      <a:r>
                        <a:rPr kumimoji="1" lang="ja-JP" altLang="en-US" sz="1200" dirty="0">
                          <a:latin typeface="Meiryo UI" panose="020B0604030504040204" pitchFamily="50" charset="-128"/>
                          <a:ea typeface="Meiryo UI" panose="020B0604030504040204" pitchFamily="50" charset="-128"/>
                        </a:rPr>
                        <a:t>対象</a:t>
                      </a:r>
                    </a:p>
                  </a:txBody>
                  <a:tcPr marL="33231" marR="33231" marT="42203" marB="42203"/>
                </a:tc>
                <a:extLst>
                  <a:ext uri="{0D108BD9-81ED-4DB2-BD59-A6C34878D82A}">
                    <a16:rowId xmlns:a16="http://schemas.microsoft.com/office/drawing/2014/main" val="10004"/>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既契約商品のバンドル申込</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既契約商品をバンドル商品に組み込むことが可能となります</a:t>
                      </a:r>
                    </a:p>
                  </a:txBody>
                  <a:tcPr marL="33231" marR="33231" marT="42203" marB="42203"/>
                </a:tc>
                <a:tc>
                  <a:txBody>
                    <a:bodyPr/>
                    <a:lstStyle/>
                    <a:p>
                      <a:pPr algn="ctr"/>
                      <a:r>
                        <a:rPr kumimoji="1" lang="ja-JP" altLang="en-US" sz="1200" dirty="0">
                          <a:latin typeface="Meiryo UI" panose="020B0604030504040204" pitchFamily="50" charset="-128"/>
                          <a:ea typeface="Meiryo UI" panose="020B0604030504040204" pitchFamily="50" charset="-128"/>
                        </a:rPr>
                        <a:t>対象外</a:t>
                      </a:r>
                    </a:p>
                  </a:txBody>
                  <a:tcPr marL="33231" marR="33231" marT="42203" marB="42203"/>
                </a:tc>
                <a:extLst>
                  <a:ext uri="{0D108BD9-81ED-4DB2-BD59-A6C34878D82A}">
                    <a16:rowId xmlns:a16="http://schemas.microsoft.com/office/drawing/2014/main" val="10005"/>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バンドル解除</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バンドル契約を解除し、小売商品としての契約へ変更します</a:t>
                      </a:r>
                    </a:p>
                  </a:txBody>
                  <a:tcPr marL="33231" marR="33231" marT="42203" marB="42203"/>
                </a:tc>
                <a:tc>
                  <a:txBody>
                    <a:bodyPr/>
                    <a:lstStyle/>
                    <a:p>
                      <a:pPr algn="ctr"/>
                      <a:r>
                        <a:rPr kumimoji="1" lang="ja-JP" altLang="en-US" sz="1200">
                          <a:latin typeface="Meiryo UI" panose="020B0604030504040204" pitchFamily="50" charset="-128"/>
                          <a:ea typeface="Meiryo UI" panose="020B0604030504040204" pitchFamily="50" charset="-128"/>
                        </a:rPr>
                        <a:t>対象外</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6"/>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商品の契約振替</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別の顧客へ既契約の商品を振替します</a:t>
                      </a:r>
                    </a:p>
                  </a:txBody>
                  <a:tcPr marL="33231" marR="33231" marT="42203" marB="42203"/>
                </a:tc>
                <a:tc>
                  <a:txBody>
                    <a:bodyPr/>
                    <a:lstStyle/>
                    <a:p>
                      <a:pPr algn="ctr"/>
                      <a:r>
                        <a:rPr kumimoji="1" lang="ja-JP" altLang="en-US" sz="1200">
                          <a:latin typeface="Meiryo UI" panose="020B0604030504040204" pitchFamily="50" charset="-128"/>
                          <a:ea typeface="Meiryo UI" panose="020B0604030504040204" pitchFamily="50" charset="-128"/>
                        </a:rPr>
                        <a:t>対象外</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7"/>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商品の利用停止／解除</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既契約商品の利用停止／解除ができます。これらは料金請求への影響はなく、利用停止状態を管理するのみに留まります。</a:t>
                      </a:r>
                    </a:p>
                  </a:txBody>
                  <a:tcPr marL="33231" marR="33231" marT="42203" marB="42203"/>
                </a:tc>
                <a:tc>
                  <a:txBody>
                    <a:bodyPr/>
                    <a:lstStyle/>
                    <a:p>
                      <a:pPr algn="ctr"/>
                      <a:r>
                        <a:rPr kumimoji="1" lang="ja-JP" altLang="en-US" sz="1200" dirty="0">
                          <a:latin typeface="Meiryo UI" panose="020B0604030504040204" pitchFamily="50" charset="-128"/>
                          <a:ea typeface="Meiryo UI" panose="020B0604030504040204" pitchFamily="50" charset="-128"/>
                        </a:rPr>
                        <a:t>対象外</a:t>
                      </a:r>
                    </a:p>
                  </a:txBody>
                  <a:tcPr marL="33231" marR="33231" marT="42203" marB="42203"/>
                </a:tc>
                <a:extLst>
                  <a:ext uri="{0D108BD9-81ED-4DB2-BD59-A6C34878D82A}">
                    <a16:rowId xmlns:a16="http://schemas.microsoft.com/office/drawing/2014/main" val="10010"/>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前払い情報の登録</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商品の料金に対して前払い情報を登録することができます</a:t>
                      </a:r>
                    </a:p>
                  </a:txBody>
                  <a:tcPr marL="33231" marR="33231" marT="42203" marB="42203"/>
                </a:tc>
                <a:tc>
                  <a:txBody>
                    <a:bodyPr/>
                    <a:lstStyle/>
                    <a:p>
                      <a:pPr algn="ctr"/>
                      <a:r>
                        <a:rPr kumimoji="1" lang="ja-JP" altLang="en-US" sz="1200" dirty="0">
                          <a:latin typeface="Meiryo UI" panose="020B0604030504040204" pitchFamily="50" charset="-128"/>
                          <a:ea typeface="Meiryo UI" panose="020B0604030504040204" pitchFamily="50" charset="-128"/>
                        </a:rPr>
                        <a:t>対象外</a:t>
                      </a:r>
                    </a:p>
                  </a:txBody>
                  <a:tcPr marL="33231" marR="33231" marT="42203" marB="42203"/>
                </a:tc>
                <a:extLst>
                  <a:ext uri="{0D108BD9-81ED-4DB2-BD59-A6C34878D82A}">
                    <a16:rowId xmlns:a16="http://schemas.microsoft.com/office/drawing/2014/main" val="10011"/>
                  </a:ext>
                </a:extLst>
              </a:tr>
              <a:tr h="281354">
                <a:tc gridSpan="2">
                  <a:txBody>
                    <a:bodyPr/>
                    <a:lstStyle/>
                    <a:p>
                      <a:pPr algn="l"/>
                      <a:r>
                        <a:rPr kumimoji="1" lang="ja-JP" altLang="en-US" sz="1200" dirty="0">
                          <a:latin typeface="Meiryo UI" panose="020B0604030504040204" pitchFamily="50" charset="-128"/>
                          <a:ea typeface="Meiryo UI" panose="020B0604030504040204" pitchFamily="50" charset="-128"/>
                        </a:rPr>
                        <a:t>複合オーダ</a:t>
                      </a:r>
                    </a:p>
                  </a:txBody>
                  <a:tcPr marL="33231" marR="33231" marT="42203" marB="42203"/>
                </a:tc>
                <a:tc hMerge="1">
                  <a:txBody>
                    <a:bodyPr/>
                    <a:lstStyle/>
                    <a:p>
                      <a:endParaRPr kumimoji="1" lang="ja-JP" altLang="en-US"/>
                    </a:p>
                  </a:txBody>
                  <a:tcPr/>
                </a:tc>
                <a:tc>
                  <a:txBody>
                    <a:bodyPr/>
                    <a:lstStyle/>
                    <a:p>
                      <a:pPr algn="l"/>
                      <a:r>
                        <a:rPr kumimoji="1" lang="ja-JP" altLang="en-US" sz="1200" dirty="0">
                          <a:latin typeface="Meiryo UI" panose="020B0604030504040204" pitchFamily="50" charset="-128"/>
                          <a:ea typeface="Meiryo UI" panose="020B0604030504040204" pitchFamily="50" charset="-128"/>
                        </a:rPr>
                        <a:t>新規・変更・解約・品目変更・バンドル申込・バンドル解除をまとめて注文管理とすることができます（</a:t>
                      </a:r>
                      <a:r>
                        <a:rPr kumimoji="1" lang="en-US" altLang="ja-JP" sz="1200" dirty="0">
                          <a:latin typeface="Meiryo UI" panose="020B0604030504040204" pitchFamily="50" charset="-128"/>
                          <a:ea typeface="Meiryo UI" panose="020B0604030504040204" pitchFamily="50" charset="-128"/>
                        </a:rPr>
                        <a:t>API</a:t>
                      </a:r>
                      <a:r>
                        <a:rPr kumimoji="1" lang="ja-JP" altLang="en-US" sz="1200" dirty="0">
                          <a:latin typeface="Meiryo UI" panose="020B0604030504040204" pitchFamily="50" charset="-128"/>
                          <a:ea typeface="Meiryo UI" panose="020B0604030504040204" pitchFamily="50" charset="-128"/>
                        </a:rPr>
                        <a:t>でのみ可能）</a:t>
                      </a:r>
                    </a:p>
                  </a:txBody>
                  <a:tcPr marL="33231" marR="33231" marT="42203" marB="42203"/>
                </a:tc>
                <a:tc>
                  <a:txBody>
                    <a:bodyPr/>
                    <a:lstStyle/>
                    <a:p>
                      <a:pPr algn="ctr"/>
                      <a:r>
                        <a:rPr kumimoji="1" lang="ja-JP" altLang="en-US" sz="1200" dirty="0" err="1">
                          <a:latin typeface="Meiryo UI" panose="020B0604030504040204" pitchFamily="50" charset="-128"/>
                          <a:ea typeface="Meiryo UI" panose="020B0604030504040204" pitchFamily="50" charset="-128"/>
                        </a:rPr>
                        <a:t>ー</a:t>
                      </a:r>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12"/>
                  </a:ext>
                </a:extLst>
              </a:tr>
            </a:tbl>
          </a:graphicData>
        </a:graphic>
      </p:graphicFrame>
      <p:sp>
        <p:nvSpPr>
          <p:cNvPr id="55" name="正方形/長方形 54"/>
          <p:cNvSpPr/>
          <p:nvPr/>
        </p:nvSpPr>
        <p:spPr>
          <a:xfrm>
            <a:off x="223338" y="6109004"/>
            <a:ext cx="7811306" cy="276999"/>
          </a:xfrm>
          <a:prstGeom prst="rect">
            <a:avLst/>
          </a:prstGeom>
        </p:spPr>
        <p:txBody>
          <a:bodyPr wrap="none">
            <a:spAutoFit/>
          </a:bodyPr>
          <a:lstStyle/>
          <a:p>
            <a:pPr algn="l"/>
            <a:r>
              <a:rPr lang="en-US" altLang="ja-JP" sz="1200" dirty="0">
                <a:latin typeface="Meiryo UI" panose="020B0604030504040204" pitchFamily="50" charset="-128"/>
                <a:ea typeface="Meiryo UI" panose="020B0604030504040204" pitchFamily="50" charset="-128"/>
                <a:cs typeface="Meiryo UI" panose="020B0604030504040204" pitchFamily="50" charset="-128"/>
              </a:rPr>
              <a:t> (*) :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SmartBilling</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連携機能を利用するためには、</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SmartBilling</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と合わせたワンストップソリューションの契約が必要となります</a:t>
            </a:r>
            <a:endParaRPr lang="ja-JP" altLang="en-US" sz="1200" dirty="0"/>
          </a:p>
        </p:txBody>
      </p:sp>
    </p:spTree>
    <p:extLst>
      <p:ext uri="{BB962C8B-B14F-4D97-AF65-F5344CB8AC3E}">
        <p14:creationId xmlns:p14="http://schemas.microsoft.com/office/powerpoint/2010/main" val="428785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注文管理</a:t>
            </a:r>
          </a:p>
        </p:txBody>
      </p:sp>
      <p:sp>
        <p:nvSpPr>
          <p:cNvPr id="17" name="正方形/長方形 16"/>
          <p:cNvSpPr/>
          <p:nvPr/>
        </p:nvSpPr>
        <p:spPr>
          <a:xfrm>
            <a:off x="255516" y="1348302"/>
            <a:ext cx="8513955" cy="291170"/>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小売商品／バンドル商品を注文した際には、サービス／リソースに分解され、プロビジョニング（開通管理）されます</a:t>
            </a:r>
            <a:endParaRPr lang="en-US" altLang="ja-JP" sz="1292" dirty="0">
              <a:latin typeface="Meiryo UI" panose="020B0604030504040204" pitchFamily="50" charset="-128"/>
              <a:ea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231602026"/>
              </p:ext>
            </p:extLst>
          </p:nvPr>
        </p:nvGraphicFramePr>
        <p:xfrm>
          <a:off x="611560" y="1700808"/>
          <a:ext cx="7372998" cy="3024336"/>
        </p:xfrm>
        <a:graphic>
          <a:graphicData uri="http://schemas.openxmlformats.org/drawingml/2006/table">
            <a:tbl>
              <a:tblPr firstRow="1" bandRow="1">
                <a:tableStyleId>{5940675A-B579-460E-94D1-54222C63F5DA}</a:tableStyleId>
              </a:tblPr>
              <a:tblGrid>
                <a:gridCol w="3772598">
                  <a:extLst>
                    <a:ext uri="{9D8B030D-6E8A-4147-A177-3AD203B41FA5}">
                      <a16:colId xmlns:a16="http://schemas.microsoft.com/office/drawing/2014/main" val="20002"/>
                    </a:ext>
                  </a:extLst>
                </a:gridCol>
                <a:gridCol w="3600400">
                  <a:extLst>
                    <a:ext uri="{9D8B030D-6E8A-4147-A177-3AD203B41FA5}">
                      <a16:colId xmlns:a16="http://schemas.microsoft.com/office/drawing/2014/main" val="20001"/>
                    </a:ext>
                  </a:extLst>
                </a:gridCol>
              </a:tblGrid>
              <a:tr h="144016">
                <a:tc>
                  <a:txBody>
                    <a:bodyPr/>
                    <a:lstStyle/>
                    <a:p>
                      <a:pPr algn="ctr"/>
                      <a:r>
                        <a:rPr kumimoji="1" lang="ja-JP" altLang="en-US" sz="1200" b="1" dirty="0">
                          <a:latin typeface="Meiryo UI" panose="020B0604030504040204" pitchFamily="50" charset="-128"/>
                          <a:ea typeface="Meiryo UI" panose="020B0604030504040204" pitchFamily="50" charset="-128"/>
                        </a:rPr>
                        <a:t>小売商品の場合</a:t>
                      </a:r>
                    </a:p>
                  </a:txBody>
                  <a:tcPr marL="33231" marR="33231" marT="42203" marB="42203">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バンドル商品の場合</a:t>
                      </a: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2757050">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tc>
                  <a:txBody>
                    <a:bodyPr/>
                    <a:lstStyle/>
                    <a:p>
                      <a:pPr algn="l"/>
                      <a:endParaRPr kumimoji="1" lang="ja-JP" altLang="en-US"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1"/>
                  </a:ext>
                </a:extLst>
              </a:tr>
            </a:tbl>
          </a:graphicData>
        </a:graphic>
      </p:graphicFrame>
      <p:grpSp>
        <p:nvGrpSpPr>
          <p:cNvPr id="28" name="グループ化 27"/>
          <p:cNvGrpSpPr/>
          <p:nvPr/>
        </p:nvGrpSpPr>
        <p:grpSpPr>
          <a:xfrm>
            <a:off x="1356935" y="2059673"/>
            <a:ext cx="2237927" cy="1183679"/>
            <a:chOff x="1356935" y="2275697"/>
            <a:chExt cx="2237927" cy="1898077"/>
          </a:xfrm>
        </p:grpSpPr>
        <p:sp>
          <p:nvSpPr>
            <p:cNvPr id="58" name="正方形/長方形 57"/>
            <p:cNvSpPr/>
            <p:nvPr/>
          </p:nvSpPr>
          <p:spPr bwMode="auto">
            <a:xfrm>
              <a:off x="1373488" y="2539258"/>
              <a:ext cx="324793" cy="21880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sp>
          <p:nvSpPr>
            <p:cNvPr id="59" name="正方形/長方形 58"/>
            <p:cNvSpPr/>
            <p:nvPr/>
          </p:nvSpPr>
          <p:spPr bwMode="auto">
            <a:xfrm>
              <a:off x="1698281" y="3021618"/>
              <a:ext cx="1889372" cy="48236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a:t>
              </a:r>
              <a:endParaRPr lang="en-US" altLang="ja-JP" sz="1292" dirty="0">
                <a:latin typeface="Meiryo UI" panose="020B0604030504040204" pitchFamily="50" charset="-128"/>
                <a:ea typeface="Meiryo UI" panose="020B0604030504040204" pitchFamily="50" charset="-128"/>
              </a:endParaRPr>
            </a:p>
          </p:txBody>
        </p:sp>
        <p:cxnSp>
          <p:nvCxnSpPr>
            <p:cNvPr id="60" name="カギ線コネクタ 59"/>
            <p:cNvCxnSpPr>
              <a:stCxn id="58" idx="2"/>
              <a:endCxn id="59" idx="1"/>
            </p:cNvCxnSpPr>
            <p:nvPr/>
          </p:nvCxnSpPr>
          <p:spPr bwMode="auto">
            <a:xfrm rot="16200000" flipH="1">
              <a:off x="1364713" y="2929229"/>
              <a:ext cx="504741" cy="162396"/>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61" name="正方形/長方形 60"/>
            <p:cNvSpPr/>
            <p:nvPr/>
          </p:nvSpPr>
          <p:spPr bwMode="auto">
            <a:xfrm>
              <a:off x="1356935" y="2275697"/>
              <a:ext cx="2237927" cy="48236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sp>
          <p:nvSpPr>
            <p:cNvPr id="63" name="正方形/長方形 62"/>
            <p:cNvSpPr/>
            <p:nvPr/>
          </p:nvSpPr>
          <p:spPr bwMode="auto">
            <a:xfrm>
              <a:off x="1685676" y="3691414"/>
              <a:ext cx="1889372" cy="48236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リソース</a:t>
              </a:r>
              <a:endParaRPr lang="en-US" altLang="ja-JP" sz="1292" dirty="0">
                <a:latin typeface="Meiryo UI" panose="020B0604030504040204" pitchFamily="50" charset="-128"/>
                <a:ea typeface="Meiryo UI" panose="020B0604030504040204" pitchFamily="50" charset="-128"/>
              </a:endParaRPr>
            </a:p>
          </p:txBody>
        </p:sp>
        <p:cxnSp>
          <p:nvCxnSpPr>
            <p:cNvPr id="64" name="カギ線コネクタ 63"/>
            <p:cNvCxnSpPr>
              <a:stCxn id="58" idx="2"/>
              <a:endCxn id="63" idx="1"/>
            </p:cNvCxnSpPr>
            <p:nvPr/>
          </p:nvCxnSpPr>
          <p:spPr bwMode="auto">
            <a:xfrm rot="16200000" flipH="1">
              <a:off x="1023512" y="3270430"/>
              <a:ext cx="1174537" cy="149791"/>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grpSp>
      <p:grpSp>
        <p:nvGrpSpPr>
          <p:cNvPr id="65" name="グループ化 64"/>
          <p:cNvGrpSpPr/>
          <p:nvPr/>
        </p:nvGrpSpPr>
        <p:grpSpPr>
          <a:xfrm>
            <a:off x="4968110" y="2039641"/>
            <a:ext cx="2576266" cy="2541488"/>
            <a:chOff x="463371" y="2089925"/>
            <a:chExt cx="2576266" cy="4464783"/>
          </a:xfrm>
        </p:grpSpPr>
        <p:sp>
          <p:nvSpPr>
            <p:cNvPr id="66" name="正方形/長方形 65"/>
            <p:cNvSpPr/>
            <p:nvPr/>
          </p:nvSpPr>
          <p:spPr bwMode="auto">
            <a:xfrm>
              <a:off x="469424" y="2376097"/>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cxnSp>
          <p:nvCxnSpPr>
            <p:cNvPr id="67" name="カギ線コネクタ 66"/>
            <p:cNvCxnSpPr>
              <a:stCxn id="66" idx="2"/>
              <a:endCxn id="72" idx="1"/>
            </p:cNvCxnSpPr>
            <p:nvPr/>
          </p:nvCxnSpPr>
          <p:spPr bwMode="auto">
            <a:xfrm rot="16200000" flipH="1">
              <a:off x="454063" y="2793560"/>
              <a:ext cx="501358" cy="145843"/>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68" name="正方形/長方形 67"/>
            <p:cNvSpPr/>
            <p:nvPr/>
          </p:nvSpPr>
          <p:spPr bwMode="auto">
            <a:xfrm>
              <a:off x="463371" y="2089925"/>
              <a:ext cx="2552220"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バンドル商品</a:t>
              </a:r>
              <a:endParaRPr lang="en-US" altLang="ja-JP" sz="1292" dirty="0">
                <a:latin typeface="Meiryo UI" panose="020B0604030504040204" pitchFamily="50" charset="-128"/>
                <a:ea typeface="Meiryo UI" panose="020B0604030504040204" pitchFamily="50" charset="-128"/>
              </a:endParaRPr>
            </a:p>
          </p:txBody>
        </p:sp>
        <p:sp>
          <p:nvSpPr>
            <p:cNvPr id="69" name="正方形/長方形 68"/>
            <p:cNvSpPr/>
            <p:nvPr/>
          </p:nvSpPr>
          <p:spPr bwMode="auto">
            <a:xfrm>
              <a:off x="794217" y="3141680"/>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sp>
          <p:nvSpPr>
            <p:cNvPr id="70" name="正方形/長方形 69"/>
            <p:cNvSpPr/>
            <p:nvPr/>
          </p:nvSpPr>
          <p:spPr bwMode="auto">
            <a:xfrm>
              <a:off x="1119010" y="3670130"/>
              <a:ext cx="1889372"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a:t>
              </a:r>
              <a:endParaRPr lang="en-US" altLang="ja-JP" sz="1292" dirty="0">
                <a:latin typeface="Meiryo UI" panose="020B0604030504040204" pitchFamily="50" charset="-128"/>
                <a:ea typeface="Meiryo UI" panose="020B0604030504040204" pitchFamily="50" charset="-128"/>
              </a:endParaRPr>
            </a:p>
          </p:txBody>
        </p:sp>
        <p:cxnSp>
          <p:nvCxnSpPr>
            <p:cNvPr id="71" name="カギ線コネクタ 70"/>
            <p:cNvCxnSpPr>
              <a:stCxn id="69" idx="2"/>
              <a:endCxn id="70" idx="1"/>
            </p:cNvCxnSpPr>
            <p:nvPr/>
          </p:nvCxnSpPr>
          <p:spPr bwMode="auto">
            <a:xfrm rot="16200000" flipH="1">
              <a:off x="761328" y="3576672"/>
              <a:ext cx="552969" cy="162396"/>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72" name="正方形/長方形 71"/>
            <p:cNvSpPr/>
            <p:nvPr/>
          </p:nvSpPr>
          <p:spPr bwMode="auto">
            <a:xfrm>
              <a:off x="777664" y="2852936"/>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sp>
          <p:nvSpPr>
            <p:cNvPr id="73" name="正方形/長方形 72"/>
            <p:cNvSpPr/>
            <p:nvPr/>
          </p:nvSpPr>
          <p:spPr bwMode="auto">
            <a:xfrm>
              <a:off x="818263" y="4764013"/>
              <a:ext cx="324793" cy="23970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endParaRPr lang="en-US" altLang="ja-JP" sz="1292" dirty="0">
                <a:latin typeface="Meiryo UI" panose="020B0604030504040204" pitchFamily="50" charset="-128"/>
                <a:ea typeface="Meiryo UI" panose="020B0604030504040204" pitchFamily="50" charset="-128"/>
              </a:endParaRPr>
            </a:p>
          </p:txBody>
        </p:sp>
        <p:sp>
          <p:nvSpPr>
            <p:cNvPr id="74" name="正方形/長方形 73"/>
            <p:cNvSpPr/>
            <p:nvPr/>
          </p:nvSpPr>
          <p:spPr bwMode="auto">
            <a:xfrm>
              <a:off x="1143056" y="5292463"/>
              <a:ext cx="1889372"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サービス</a:t>
              </a:r>
              <a:endParaRPr lang="en-US" altLang="ja-JP" sz="1292" dirty="0">
                <a:latin typeface="Meiryo UI" panose="020B0604030504040204" pitchFamily="50" charset="-128"/>
                <a:ea typeface="Meiryo UI" panose="020B0604030504040204" pitchFamily="50" charset="-128"/>
              </a:endParaRPr>
            </a:p>
          </p:txBody>
        </p:sp>
        <p:cxnSp>
          <p:nvCxnSpPr>
            <p:cNvPr id="75" name="カギ線コネクタ 74"/>
            <p:cNvCxnSpPr>
              <a:stCxn id="73" idx="2"/>
              <a:endCxn id="74" idx="1"/>
            </p:cNvCxnSpPr>
            <p:nvPr/>
          </p:nvCxnSpPr>
          <p:spPr bwMode="auto">
            <a:xfrm rot="16200000" flipH="1">
              <a:off x="785374" y="5199005"/>
              <a:ext cx="552969" cy="162396"/>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76" name="正方形/長方形 75"/>
            <p:cNvSpPr/>
            <p:nvPr/>
          </p:nvSpPr>
          <p:spPr bwMode="auto">
            <a:xfrm>
              <a:off x="801710" y="4475269"/>
              <a:ext cx="2237927"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基本商品</a:t>
              </a:r>
              <a:endParaRPr lang="en-US" altLang="ja-JP" sz="1292" dirty="0">
                <a:latin typeface="Meiryo UI" panose="020B0604030504040204" pitchFamily="50" charset="-128"/>
                <a:ea typeface="Meiryo UI" panose="020B0604030504040204" pitchFamily="50" charset="-128"/>
              </a:endParaRPr>
            </a:p>
          </p:txBody>
        </p:sp>
        <p:cxnSp>
          <p:nvCxnSpPr>
            <p:cNvPr id="77" name="カギ線コネクタ 76"/>
            <p:cNvCxnSpPr>
              <a:stCxn id="66" idx="2"/>
              <a:endCxn id="76" idx="1"/>
            </p:cNvCxnSpPr>
            <p:nvPr/>
          </p:nvCxnSpPr>
          <p:spPr bwMode="auto">
            <a:xfrm rot="16200000" flipH="1">
              <a:off x="-345080" y="3592703"/>
              <a:ext cx="2123691" cy="169889"/>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sp>
          <p:nvSpPr>
            <p:cNvPr id="78" name="正方形/長方形 77"/>
            <p:cNvSpPr/>
            <p:nvPr/>
          </p:nvSpPr>
          <p:spPr bwMode="auto">
            <a:xfrm>
              <a:off x="1130451" y="6026258"/>
              <a:ext cx="1889372" cy="52845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83077" tIns="9969" rIns="83077" bIns="43200" numCol="1" rtlCol="0" anchor="ctr" anchorCtr="0" compatLnSpc="1">
              <a:prstTxWarp prst="textNoShape">
                <a:avLst/>
              </a:prstTxWarp>
            </a:bodyPr>
            <a:lstStyle/>
            <a:p>
              <a:pPr defTabSz="844083" fontAlgn="base">
                <a:lnSpc>
                  <a:spcPct val="110000"/>
                </a:lnSpc>
                <a:spcBef>
                  <a:spcPct val="30000"/>
                </a:spcBef>
                <a:spcAft>
                  <a:spcPct val="0"/>
                </a:spcAft>
              </a:pPr>
              <a:r>
                <a:rPr lang="ja-JP" altLang="en-US" sz="1292" dirty="0">
                  <a:latin typeface="Meiryo UI" panose="020B0604030504040204" pitchFamily="50" charset="-128"/>
                  <a:ea typeface="Meiryo UI" panose="020B0604030504040204" pitchFamily="50" charset="-128"/>
                </a:rPr>
                <a:t>リソース</a:t>
              </a:r>
              <a:endParaRPr lang="en-US" altLang="ja-JP" sz="1292" dirty="0">
                <a:latin typeface="Meiryo UI" panose="020B0604030504040204" pitchFamily="50" charset="-128"/>
                <a:ea typeface="Meiryo UI" panose="020B0604030504040204" pitchFamily="50" charset="-128"/>
              </a:endParaRPr>
            </a:p>
          </p:txBody>
        </p:sp>
        <p:cxnSp>
          <p:nvCxnSpPr>
            <p:cNvPr id="79" name="カギ線コネクタ 78"/>
            <p:cNvCxnSpPr>
              <a:stCxn id="73" idx="2"/>
              <a:endCxn id="78" idx="1"/>
            </p:cNvCxnSpPr>
            <p:nvPr/>
          </p:nvCxnSpPr>
          <p:spPr bwMode="auto">
            <a:xfrm rot="16200000" flipH="1">
              <a:off x="412173" y="5572205"/>
              <a:ext cx="1286764" cy="149791"/>
            </a:xfrm>
            <a:prstGeom prst="bentConnector2">
              <a:avLst/>
            </a:prstGeom>
            <a:solidFill>
              <a:srgbClr val="FFFF00"/>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580018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開通管理</a:t>
            </a:r>
          </a:p>
        </p:txBody>
      </p:sp>
      <p:sp>
        <p:nvSpPr>
          <p:cNvPr id="17" name="正方形/長方形 16"/>
          <p:cNvSpPr/>
          <p:nvPr/>
        </p:nvSpPr>
        <p:spPr>
          <a:xfrm>
            <a:off x="255516" y="1348302"/>
            <a:ext cx="8513955" cy="490006"/>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開通管理の方法は新規申込、変更申込、解約申込、利用停止／解除申込、前払いの追加の５種それぞれに選ぶことができます。開通方法は以下の３種があります。</a:t>
            </a:r>
            <a:endParaRPr lang="en-US" altLang="ja-JP" sz="1292" dirty="0">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2478978757"/>
              </p:ext>
            </p:extLst>
          </p:nvPr>
        </p:nvGraphicFramePr>
        <p:xfrm>
          <a:off x="223338" y="1916832"/>
          <a:ext cx="8525126" cy="1730326"/>
        </p:xfrm>
        <a:graphic>
          <a:graphicData uri="http://schemas.openxmlformats.org/drawingml/2006/table">
            <a:tbl>
              <a:tblPr firstRow="1" bandRow="1">
                <a:tableStyleId>{5940675A-B579-460E-94D1-54222C63F5DA}</a:tableStyleId>
              </a:tblPr>
              <a:tblGrid>
                <a:gridCol w="1972398">
                  <a:extLst>
                    <a:ext uri="{9D8B030D-6E8A-4147-A177-3AD203B41FA5}">
                      <a16:colId xmlns:a16="http://schemas.microsoft.com/office/drawing/2014/main" val="20002"/>
                    </a:ext>
                  </a:extLst>
                </a:gridCol>
                <a:gridCol w="6552728">
                  <a:extLst>
                    <a:ext uri="{9D8B030D-6E8A-4147-A177-3AD203B41FA5}">
                      <a16:colId xmlns:a16="http://schemas.microsoft.com/office/drawing/2014/main" val="20001"/>
                    </a:ext>
                  </a:extLst>
                </a:gridCol>
              </a:tblGrid>
              <a:tr h="562708">
                <a:tc>
                  <a:txBody>
                    <a:bodyPr/>
                    <a:lstStyle/>
                    <a:p>
                      <a:pPr algn="ctr"/>
                      <a:r>
                        <a:rPr kumimoji="1" lang="ja-JP" altLang="en-US" sz="1200" b="1" dirty="0">
                          <a:latin typeface="Meiryo UI" panose="020B0604030504040204" pitchFamily="50" charset="-128"/>
                          <a:ea typeface="Meiryo UI" panose="020B0604030504040204" pitchFamily="50" charset="-128"/>
                        </a:rPr>
                        <a:t>開通方法</a:t>
                      </a:r>
                    </a:p>
                  </a:txBody>
                  <a:tcPr marL="33231" marR="33231" marT="42203" marB="42203">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オーダ概要</a:t>
                      </a: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158769">
                <a:tc>
                  <a:txBody>
                    <a:bodyPr/>
                    <a:lstStyle/>
                    <a:p>
                      <a:pPr algn="l"/>
                      <a:r>
                        <a:rPr kumimoji="1" lang="ja-JP" altLang="en-US" sz="1200" dirty="0">
                          <a:latin typeface="Meiryo UI" panose="020B0604030504040204" pitchFamily="50" charset="-128"/>
                          <a:ea typeface="Meiryo UI" panose="020B0604030504040204" pitchFamily="50" charset="-128"/>
                        </a:rPr>
                        <a:t>即時完了</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プロビジョニングを即時完了する</a:t>
                      </a:r>
                    </a:p>
                  </a:txBody>
                  <a:tcPr marL="33231" marR="33231" marT="42203" marB="42203"/>
                </a:tc>
                <a:extLst>
                  <a:ext uri="{0D108BD9-81ED-4DB2-BD59-A6C34878D82A}">
                    <a16:rowId xmlns:a16="http://schemas.microsoft.com/office/drawing/2014/main" val="10001"/>
                  </a:ext>
                </a:extLst>
              </a:tr>
              <a:tr h="281354">
                <a:tc>
                  <a:txBody>
                    <a:bodyPr/>
                    <a:lstStyle/>
                    <a:p>
                      <a:pPr algn="l"/>
                      <a:r>
                        <a:rPr kumimoji="1" lang="ja-JP" altLang="en-US" sz="1200" dirty="0">
                          <a:latin typeface="Meiryo UI" panose="020B0604030504040204" pitchFamily="50" charset="-128"/>
                          <a:ea typeface="Meiryo UI" panose="020B0604030504040204" pitchFamily="50" charset="-128"/>
                        </a:rPr>
                        <a:t>タスク管理</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プロビジョニング時にタスクを利用し、タスク画面にて管理する</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タスク画面にて完了することで開通完了とみなします</a:t>
                      </a:r>
                    </a:p>
                  </a:txBody>
                  <a:tcPr marL="33231" marR="33231" marT="42203" marB="42203"/>
                </a:tc>
                <a:extLst>
                  <a:ext uri="{0D108BD9-81ED-4DB2-BD59-A6C34878D82A}">
                    <a16:rowId xmlns:a16="http://schemas.microsoft.com/office/drawing/2014/main" val="10003"/>
                  </a:ext>
                </a:extLst>
              </a:tr>
              <a:tr h="281354">
                <a:tc>
                  <a:txBody>
                    <a:bodyPr/>
                    <a:lstStyle/>
                    <a:p>
                      <a:pPr algn="l"/>
                      <a:r>
                        <a:rPr kumimoji="1" lang="ja-JP" altLang="en-US" sz="1200" dirty="0">
                          <a:latin typeface="Meiryo UI" panose="020B0604030504040204" pitchFamily="50" charset="-128"/>
                          <a:ea typeface="Meiryo UI" panose="020B0604030504040204" pitchFamily="50" charset="-128"/>
                        </a:rPr>
                        <a:t>プロビジョニング管理</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クラウド型フルフィルメントサービス以外のシステムにて開通管理している場合、他システムへ開通依頼をします。他システムから開通完了の通知をもって開通完了とみなします</a:t>
                      </a:r>
                    </a:p>
                  </a:txBody>
                  <a:tcPr marL="33231" marR="33231" marT="42203" marB="42203"/>
                </a:tc>
                <a:extLst>
                  <a:ext uri="{0D108BD9-81ED-4DB2-BD59-A6C34878D82A}">
                    <a16:rowId xmlns:a16="http://schemas.microsoft.com/office/drawing/2014/main" val="10004"/>
                  </a:ext>
                </a:extLst>
              </a:tr>
            </a:tbl>
          </a:graphicData>
        </a:graphic>
      </p:graphicFrame>
      <p:sp>
        <p:nvSpPr>
          <p:cNvPr id="29" name="正方形/長方形 28"/>
          <p:cNvSpPr/>
          <p:nvPr/>
        </p:nvSpPr>
        <p:spPr>
          <a:xfrm>
            <a:off x="255515" y="3725682"/>
            <a:ext cx="8513955" cy="291170"/>
          </a:xfrm>
          <a:prstGeom prst="rect">
            <a:avLst/>
          </a:prstGeom>
        </p:spPr>
        <p:txBody>
          <a:bodyPr wrap="square">
            <a:spAutoFit/>
          </a:bodyPr>
          <a:lstStyle/>
          <a:p>
            <a:pPr algn="l"/>
            <a:r>
              <a:rPr lang="ja-JP" altLang="en-US" sz="1292" dirty="0">
                <a:latin typeface="Meiryo UI" panose="020B0604030504040204" pitchFamily="50" charset="-128"/>
                <a:ea typeface="Meiryo UI" panose="020B0604030504040204" pitchFamily="50" charset="-128"/>
              </a:rPr>
              <a:t>なお、関連サービスの機能を利用することで、</a:t>
            </a:r>
            <a:r>
              <a:rPr lang="en-US" altLang="ja-JP" sz="1292" dirty="0">
                <a:latin typeface="Meiryo UI" panose="020B0604030504040204" pitchFamily="50" charset="-128"/>
                <a:ea typeface="Meiryo UI" panose="020B0604030504040204" pitchFamily="50" charset="-128"/>
              </a:rPr>
              <a:t>A</a:t>
            </a:r>
            <a:r>
              <a:rPr lang="ja-JP" altLang="en-US" sz="1292" dirty="0">
                <a:latin typeface="Meiryo UI" panose="020B0604030504040204" pitchFamily="50" charset="-128"/>
                <a:ea typeface="Meiryo UI" panose="020B0604030504040204" pitchFamily="50" charset="-128"/>
              </a:rPr>
              <a:t>サービス完了後、</a:t>
            </a:r>
            <a:r>
              <a:rPr lang="en-US" altLang="ja-JP" sz="1292" dirty="0">
                <a:latin typeface="Meiryo UI" panose="020B0604030504040204" pitchFamily="50" charset="-128"/>
                <a:ea typeface="Meiryo UI" panose="020B0604030504040204" pitchFamily="50" charset="-128"/>
              </a:rPr>
              <a:t>B</a:t>
            </a:r>
            <a:r>
              <a:rPr lang="ja-JP" altLang="en-US" sz="1292" dirty="0">
                <a:latin typeface="Meiryo UI" panose="020B0604030504040204" pitchFamily="50" charset="-128"/>
                <a:ea typeface="Meiryo UI" panose="020B0604030504040204" pitchFamily="50" charset="-128"/>
              </a:rPr>
              <a:t>サービスの開通処理を動作するということもできます</a:t>
            </a:r>
            <a:endParaRPr lang="en-US" altLang="ja-JP" sz="129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40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料金／請求管理</a:t>
            </a:r>
          </a:p>
        </p:txBody>
      </p:sp>
      <p:sp>
        <p:nvSpPr>
          <p:cNvPr id="17" name="正方形/長方形 16"/>
          <p:cNvSpPr/>
          <p:nvPr/>
        </p:nvSpPr>
        <p:spPr>
          <a:xfrm>
            <a:off x="255516" y="1348302"/>
            <a:ext cx="8513955" cy="830997"/>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料金登録／請求の流れとしては以下の通りとなります。</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①商品カタログ登録　（</a:t>
            </a:r>
            <a:r>
              <a:rPr lang="en-US" altLang="ja-JP" sz="1200" dirty="0">
                <a:latin typeface="Meiryo UI" panose="020B0604030504040204" pitchFamily="50" charset="-128"/>
                <a:ea typeface="Meiryo UI" panose="020B0604030504040204" pitchFamily="50" charset="-128"/>
              </a:rPr>
              <a:t>”05. </a:t>
            </a:r>
            <a:r>
              <a:rPr lang="ja-JP" altLang="en-US" sz="1200" dirty="0">
                <a:latin typeface="Meiryo UI" panose="020B0604030504040204" pitchFamily="50" charset="-128"/>
                <a:ea typeface="Meiryo UI" panose="020B0604030504040204" pitchFamily="50" charset="-128"/>
              </a:rPr>
              <a:t>料金モデル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に詳細記載あり</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②料金〆日から請求確定日に実施する作業</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③収納作業</a:t>
            </a:r>
            <a:endParaRPr lang="en-US" altLang="ja-JP" sz="12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07504" y="2420888"/>
            <a:ext cx="8893575" cy="1180399"/>
            <a:chOff x="59785" y="2678198"/>
            <a:chExt cx="9782932" cy="1180399"/>
          </a:xfrm>
        </p:grpSpPr>
        <p:sp>
          <p:nvSpPr>
            <p:cNvPr id="27" name="ホームベース 26"/>
            <p:cNvSpPr/>
            <p:nvPr/>
          </p:nvSpPr>
          <p:spPr bwMode="auto">
            <a:xfrm>
              <a:off x="1392811" y="3029655"/>
              <a:ext cx="1149836" cy="828942"/>
            </a:xfrm>
            <a:prstGeom prst="homePlate">
              <a:avLst/>
            </a:prstGeom>
            <a:solidFill>
              <a:srgbClr val="FFFFFF"/>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サービス</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申込</a:t>
              </a:r>
            </a:p>
          </p:txBody>
        </p:sp>
        <p:sp>
          <p:nvSpPr>
            <p:cNvPr id="28" name="二等辺三角形 27"/>
            <p:cNvSpPr/>
            <p:nvPr/>
          </p:nvSpPr>
          <p:spPr bwMode="auto">
            <a:xfrm flipH="1" flipV="1">
              <a:off x="3705967" y="2710563"/>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29" name="正方形/長方形 28"/>
            <p:cNvSpPr/>
            <p:nvPr/>
          </p:nvSpPr>
          <p:spPr>
            <a:xfrm>
              <a:off x="3843173" y="2688682"/>
              <a:ext cx="880242"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料金〆日</a:t>
              </a:r>
              <a:endParaRPr lang="ja-JP" altLang="en-US" sz="1200" dirty="0">
                <a:solidFill>
                  <a:srgbClr val="000000"/>
                </a:solidFill>
                <a:latin typeface="ＭＳ Ｐゴシック" charset="-128"/>
              </a:endParaRPr>
            </a:p>
          </p:txBody>
        </p:sp>
        <p:sp>
          <p:nvSpPr>
            <p:cNvPr id="30" name="ホームベース 29"/>
            <p:cNvSpPr/>
            <p:nvPr/>
          </p:nvSpPr>
          <p:spPr bwMode="auto">
            <a:xfrm>
              <a:off x="6213274" y="3029655"/>
              <a:ext cx="1149836" cy="828942"/>
            </a:xfrm>
            <a:prstGeom prst="homePlate">
              <a:avLst/>
            </a:prstGeom>
            <a:solidFill>
              <a:srgbClr val="FFFF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請求料金</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計算</a:t>
              </a:r>
              <a: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確定</a:t>
              </a:r>
            </a:p>
          </p:txBody>
        </p:sp>
        <p:sp>
          <p:nvSpPr>
            <p:cNvPr id="31" name="二等辺三角形 30"/>
            <p:cNvSpPr/>
            <p:nvPr/>
          </p:nvSpPr>
          <p:spPr bwMode="auto">
            <a:xfrm flipH="1" flipV="1">
              <a:off x="7249708" y="2710563"/>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2" name="正方形/長方形 31"/>
            <p:cNvSpPr/>
            <p:nvPr/>
          </p:nvSpPr>
          <p:spPr>
            <a:xfrm>
              <a:off x="7332025" y="2678198"/>
              <a:ext cx="1049518"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請求確定日</a:t>
              </a:r>
              <a:endParaRPr lang="ja-JP" altLang="en-US" sz="1200" dirty="0">
                <a:solidFill>
                  <a:srgbClr val="000000"/>
                </a:solidFill>
                <a:latin typeface="ＭＳ Ｐゴシック" charset="-128"/>
              </a:endParaRPr>
            </a:p>
          </p:txBody>
        </p:sp>
        <p:sp>
          <p:nvSpPr>
            <p:cNvPr id="33" name="ホームベース 32"/>
            <p:cNvSpPr/>
            <p:nvPr/>
          </p:nvSpPr>
          <p:spPr bwMode="auto">
            <a:xfrm>
              <a:off x="7473670" y="3029655"/>
              <a:ext cx="1149836" cy="828942"/>
            </a:xfrm>
            <a:prstGeom prst="homePlate">
              <a:avLst/>
            </a:prstGeom>
            <a:solidFill>
              <a:srgbClr val="FFFFFF"/>
            </a:solidFill>
            <a:ln w="9525" cap="flat" cmpd="sng" algn="ctr">
              <a:solidFill>
                <a:srgbClr val="000000"/>
              </a:solidFill>
              <a:prstDash val="dash"/>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お客様</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支払時期</a:t>
              </a:r>
            </a:p>
          </p:txBody>
        </p:sp>
        <p:sp>
          <p:nvSpPr>
            <p:cNvPr id="34" name="二等辺三角形 33"/>
            <p:cNvSpPr/>
            <p:nvPr/>
          </p:nvSpPr>
          <p:spPr bwMode="auto">
            <a:xfrm flipH="1" flipV="1">
              <a:off x="8510103" y="2710563"/>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5" name="正方形/長方形 34"/>
            <p:cNvSpPr/>
            <p:nvPr/>
          </p:nvSpPr>
          <p:spPr>
            <a:xfrm>
              <a:off x="8691255" y="2678198"/>
              <a:ext cx="710965"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収納日</a:t>
              </a:r>
              <a:endParaRPr lang="ja-JP" altLang="en-US" sz="1200" dirty="0">
                <a:solidFill>
                  <a:srgbClr val="000000"/>
                </a:solidFill>
                <a:latin typeface="ＭＳ Ｐゴシック" charset="-128"/>
              </a:endParaRPr>
            </a:p>
          </p:txBody>
        </p:sp>
        <p:sp>
          <p:nvSpPr>
            <p:cNvPr id="36" name="ホームベース 35"/>
            <p:cNvSpPr/>
            <p:nvPr/>
          </p:nvSpPr>
          <p:spPr bwMode="auto">
            <a:xfrm>
              <a:off x="8692881" y="3029655"/>
              <a:ext cx="1149836" cy="828942"/>
            </a:xfrm>
            <a:prstGeom prst="homePlate">
              <a:avLst/>
            </a:prstGeom>
            <a:solidFill>
              <a:srgbClr val="FFFF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収納</a:t>
              </a:r>
            </a:p>
          </p:txBody>
        </p:sp>
        <p:sp>
          <p:nvSpPr>
            <p:cNvPr id="37" name="二等辺三角形 36"/>
            <p:cNvSpPr/>
            <p:nvPr/>
          </p:nvSpPr>
          <p:spPr bwMode="auto">
            <a:xfrm flipH="1" flipV="1">
              <a:off x="1267691" y="2710563"/>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38" name="正方形/長方形 37"/>
            <p:cNvSpPr/>
            <p:nvPr/>
          </p:nvSpPr>
          <p:spPr>
            <a:xfrm>
              <a:off x="1434713" y="2688682"/>
              <a:ext cx="1067152"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サービス申込</a:t>
              </a:r>
              <a:endParaRPr lang="ja-JP" altLang="en-US" sz="1200" dirty="0">
                <a:solidFill>
                  <a:srgbClr val="000000"/>
                </a:solidFill>
                <a:latin typeface="ＭＳ Ｐゴシック" charset="-128"/>
              </a:endParaRPr>
            </a:p>
          </p:txBody>
        </p:sp>
        <p:sp>
          <p:nvSpPr>
            <p:cNvPr id="39" name="ホームベース 38"/>
            <p:cNvSpPr/>
            <p:nvPr/>
          </p:nvSpPr>
          <p:spPr bwMode="auto">
            <a:xfrm>
              <a:off x="2640184" y="3029655"/>
              <a:ext cx="1149836" cy="828942"/>
            </a:xfrm>
            <a:prstGeom prst="homePlate">
              <a:avLst/>
            </a:prstGeom>
            <a:solidFill>
              <a:srgbClr val="FFFFFF"/>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サービス</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開通</a:t>
              </a:r>
            </a:p>
          </p:txBody>
        </p:sp>
        <p:sp>
          <p:nvSpPr>
            <p:cNvPr id="40" name="二等辺三角形 39"/>
            <p:cNvSpPr/>
            <p:nvPr/>
          </p:nvSpPr>
          <p:spPr bwMode="auto">
            <a:xfrm flipH="1" flipV="1">
              <a:off x="2515065" y="2710563"/>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2682087" y="2678198"/>
              <a:ext cx="1067152"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サービス開通</a:t>
              </a:r>
              <a:endParaRPr lang="ja-JP" altLang="en-US" sz="1200" dirty="0">
                <a:solidFill>
                  <a:srgbClr val="000000"/>
                </a:solidFill>
                <a:latin typeface="ＭＳ Ｐゴシック" charset="-128"/>
              </a:endParaRPr>
            </a:p>
          </p:txBody>
        </p:sp>
        <p:sp>
          <p:nvSpPr>
            <p:cNvPr id="42" name="ホームベース 41"/>
            <p:cNvSpPr/>
            <p:nvPr/>
          </p:nvSpPr>
          <p:spPr bwMode="auto">
            <a:xfrm>
              <a:off x="3843442" y="3029655"/>
              <a:ext cx="1149836" cy="828942"/>
            </a:xfrm>
            <a:prstGeom prst="homePlate">
              <a:avLst/>
            </a:prstGeom>
            <a:solidFill>
              <a:srgbClr val="FFFF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従量課金</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登録</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次頁参照</a:t>
              </a:r>
              <a: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3" name="ホームベース 42"/>
            <p:cNvSpPr/>
            <p:nvPr/>
          </p:nvSpPr>
          <p:spPr bwMode="auto">
            <a:xfrm>
              <a:off x="5020374" y="3029655"/>
              <a:ext cx="1149836" cy="828942"/>
            </a:xfrm>
            <a:prstGeom prst="homePlate">
              <a:avLst/>
            </a:prstGeom>
            <a:solidFill>
              <a:srgbClr val="FFFF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料金補正</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請求振替</a:t>
              </a:r>
            </a:p>
          </p:txBody>
        </p:sp>
        <p:sp>
          <p:nvSpPr>
            <p:cNvPr id="44" name="ホームベース 43"/>
            <p:cNvSpPr/>
            <p:nvPr/>
          </p:nvSpPr>
          <p:spPr bwMode="auto">
            <a:xfrm>
              <a:off x="184905" y="3019264"/>
              <a:ext cx="1149836" cy="828942"/>
            </a:xfrm>
            <a:prstGeom prst="homePlate">
              <a:avLst/>
            </a:prstGeom>
            <a:solidFill>
              <a:srgbClr val="FFFF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algn="ctr" defTabSz="914400" eaLnBrk="1" fontAlgn="base" latinLnBrk="0" hangingPunct="1">
                <a:lnSpc>
                  <a:spcPct val="110000"/>
                </a:lnSpc>
                <a:spcBef>
                  <a:spcPct val="30000"/>
                </a:spcBef>
                <a:spcAft>
                  <a:spcPct val="0"/>
                </a:spcAft>
                <a:buClrTx/>
                <a:buSzTx/>
                <a:buFontTx/>
                <a:buNone/>
                <a:tabLst/>
                <a:defRPr/>
              </a:pP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商品カタログ</a:t>
              </a:r>
              <a:b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登録</a:t>
              </a:r>
            </a:p>
          </p:txBody>
        </p:sp>
        <p:sp>
          <p:nvSpPr>
            <p:cNvPr id="46" name="二等辺三角形 45"/>
            <p:cNvSpPr/>
            <p:nvPr/>
          </p:nvSpPr>
          <p:spPr bwMode="auto">
            <a:xfrm flipH="1" flipV="1">
              <a:off x="59785" y="2700172"/>
              <a:ext cx="226803" cy="230737"/>
            </a:xfrm>
            <a:prstGeom prst="triangle">
              <a:avLst/>
            </a:prstGeom>
            <a:solidFill>
              <a:srgbClr val="000000"/>
            </a:solidFill>
            <a:ln w="9525" cap="flat" cmpd="sng" algn="ctr">
              <a:solidFill>
                <a:srgbClr val="000000"/>
              </a:solidFill>
              <a:prstDash val="solid"/>
              <a:round/>
              <a:headEnd type="none" w="med" len="med"/>
              <a:tailEnd type="none" w="med" len="med"/>
            </a:ln>
            <a:effectLst/>
          </p:spPr>
          <p:txBody>
            <a:bodyPr vert="horz" wrap="none" lIns="90000" tIns="10800" rIns="90000" bIns="46800" numCol="1" rtlCol="0" anchor="ctr" anchorCtr="0" compatLnSpc="1">
              <a:prstTxWarp prst="textNoShape">
                <a:avLst/>
              </a:prstTxWarp>
            </a:bodyPr>
            <a:lstStyle/>
            <a:p>
              <a:pPr marL="0" marR="0" lvl="0" indent="0" defTabSz="914400" eaLnBrk="1" fontAlgn="base" latinLnBrk="0" hangingPunct="1">
                <a:lnSpc>
                  <a:spcPct val="110000"/>
                </a:lnSpc>
                <a:spcBef>
                  <a:spcPct val="30000"/>
                </a:spcBef>
                <a:spcAft>
                  <a:spcPct val="0"/>
                </a:spcAft>
                <a:buClrTx/>
                <a:buSzTx/>
                <a:buFontTx/>
                <a:buNone/>
                <a:tabLst/>
                <a:defRPr/>
              </a:pPr>
              <a:endPar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47" name="正方形/長方形 46"/>
            <p:cNvSpPr/>
            <p:nvPr/>
          </p:nvSpPr>
          <p:spPr>
            <a:xfrm>
              <a:off x="257913" y="2678291"/>
              <a:ext cx="880241" cy="295466"/>
            </a:xfrm>
            <a:prstGeom prst="rect">
              <a:avLst/>
            </a:prstGeom>
          </p:spPr>
          <p:txBody>
            <a:bodyPr wrap="none">
              <a:spAutoFit/>
            </a:bodyPr>
            <a:lstStyle/>
            <a:p>
              <a:pPr algn="ctr" fontAlgn="base">
                <a:lnSpc>
                  <a:spcPct val="110000"/>
                </a:lnSpc>
                <a:spcBef>
                  <a:spcPct val="3000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商品登録</a:t>
              </a:r>
              <a:endParaRPr lang="ja-JP" altLang="en-US" sz="1200" dirty="0">
                <a:solidFill>
                  <a:srgbClr val="000000"/>
                </a:solidFill>
                <a:latin typeface="ＭＳ Ｐゴシック" charset="-128"/>
              </a:endParaRPr>
            </a:p>
          </p:txBody>
        </p:sp>
      </p:grpSp>
      <p:graphicFrame>
        <p:nvGraphicFramePr>
          <p:cNvPr id="48" name="表 47"/>
          <p:cNvGraphicFramePr>
            <a:graphicFrameLocks noGrp="1"/>
          </p:cNvGraphicFramePr>
          <p:nvPr>
            <p:extLst>
              <p:ext uri="{D42A27DB-BD31-4B8C-83A1-F6EECF244321}">
                <p14:modId xmlns:p14="http://schemas.microsoft.com/office/powerpoint/2010/main" val="125571283"/>
              </p:ext>
            </p:extLst>
          </p:nvPr>
        </p:nvGraphicFramePr>
        <p:xfrm>
          <a:off x="210596" y="3861048"/>
          <a:ext cx="8525126" cy="2194560"/>
        </p:xfrm>
        <a:graphic>
          <a:graphicData uri="http://schemas.openxmlformats.org/drawingml/2006/table">
            <a:tbl>
              <a:tblPr firstRow="1" bandRow="1">
                <a:tableStyleId>{5940675A-B579-460E-94D1-54222C63F5DA}</a:tableStyleId>
              </a:tblPr>
              <a:tblGrid>
                <a:gridCol w="1481084">
                  <a:extLst>
                    <a:ext uri="{9D8B030D-6E8A-4147-A177-3AD203B41FA5}">
                      <a16:colId xmlns:a16="http://schemas.microsoft.com/office/drawing/2014/main" val="20002"/>
                    </a:ext>
                  </a:extLst>
                </a:gridCol>
                <a:gridCol w="7044042">
                  <a:extLst>
                    <a:ext uri="{9D8B030D-6E8A-4147-A177-3AD203B41FA5}">
                      <a16:colId xmlns:a16="http://schemas.microsoft.com/office/drawing/2014/main" val="20001"/>
                    </a:ext>
                  </a:extLst>
                </a:gridCol>
              </a:tblGrid>
              <a:tr h="562708">
                <a:tc>
                  <a:txBody>
                    <a:bodyPr/>
                    <a:lstStyle/>
                    <a:p>
                      <a:pPr algn="ctr"/>
                      <a:r>
                        <a:rPr kumimoji="1" lang="ja-JP" altLang="en-US" sz="1200" b="1" dirty="0">
                          <a:latin typeface="Meiryo UI" panose="020B0604030504040204" pitchFamily="50" charset="-128"/>
                          <a:ea typeface="Meiryo UI" panose="020B0604030504040204" pitchFamily="50" charset="-128"/>
                        </a:rPr>
                        <a:t>開通方法</a:t>
                      </a:r>
                    </a:p>
                  </a:txBody>
                  <a:tcPr marL="33231" marR="33231" marT="42203" marB="42203">
                    <a:solidFill>
                      <a:schemeClr val="accent6">
                        <a:lumMod val="20000"/>
                        <a:lumOff val="80000"/>
                      </a:schemeClr>
                    </a:solidFill>
                  </a:tcPr>
                </a:tc>
                <a:tc>
                  <a:txBody>
                    <a:bodyPr/>
                    <a:lstStyle/>
                    <a:p>
                      <a:pPr algn="ctr"/>
                      <a:r>
                        <a:rPr kumimoji="1" lang="ja-JP" altLang="en-US" sz="1200" b="1" dirty="0">
                          <a:latin typeface="Meiryo UI" panose="020B0604030504040204" pitchFamily="50" charset="-128"/>
                          <a:ea typeface="Meiryo UI" panose="020B0604030504040204" pitchFamily="50" charset="-128"/>
                        </a:rPr>
                        <a:t>オーダ概要</a:t>
                      </a:r>
                    </a:p>
                  </a:txBody>
                  <a:tcPr marL="33231" marR="33231" marT="42203" marB="42203">
                    <a:solidFill>
                      <a:schemeClr val="accent6">
                        <a:lumMod val="20000"/>
                        <a:lumOff val="80000"/>
                      </a:schemeClr>
                    </a:solidFill>
                  </a:tcPr>
                </a:tc>
                <a:extLst>
                  <a:ext uri="{0D108BD9-81ED-4DB2-BD59-A6C34878D82A}">
                    <a16:rowId xmlns:a16="http://schemas.microsoft.com/office/drawing/2014/main" val="10000"/>
                  </a:ext>
                </a:extLst>
              </a:tr>
              <a:tr h="158769">
                <a:tc>
                  <a:txBody>
                    <a:bodyPr/>
                    <a:lstStyle/>
                    <a:p>
                      <a:pPr algn="l"/>
                      <a:r>
                        <a:rPr kumimoji="1" lang="ja-JP" altLang="en-US" sz="1200" dirty="0">
                          <a:latin typeface="Meiryo UI" panose="020B0604030504040204" pitchFamily="50" charset="-128"/>
                          <a:ea typeface="Meiryo UI" panose="020B0604030504040204" pitchFamily="50" charset="-128"/>
                        </a:rPr>
                        <a:t>料金補正</a:t>
                      </a:r>
                    </a:p>
                  </a:txBody>
                  <a:tcPr marL="33231" marR="33231" marT="42203" marB="4220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お客様への請求情報に対して加算・減算します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”05. </a:t>
                      </a:r>
                      <a:r>
                        <a:rPr lang="ja-JP" altLang="en-US" sz="1200" dirty="0">
                          <a:latin typeface="Meiryo UI" panose="020B0604030504040204" pitchFamily="50" charset="-128"/>
                          <a:ea typeface="Meiryo UI" panose="020B0604030504040204" pitchFamily="50" charset="-128"/>
                        </a:rPr>
                        <a:t>料金モデル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に詳細記載あり</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txBody>
                  <a:tcPr marL="33231" marR="33231" marT="42203" marB="42203"/>
                </a:tc>
                <a:extLst>
                  <a:ext uri="{0D108BD9-81ED-4DB2-BD59-A6C34878D82A}">
                    <a16:rowId xmlns:a16="http://schemas.microsoft.com/office/drawing/2014/main" val="10001"/>
                  </a:ext>
                </a:extLst>
              </a:tr>
              <a:tr h="281354">
                <a:tc>
                  <a:txBody>
                    <a:bodyPr/>
                    <a:lstStyle/>
                    <a:p>
                      <a:pPr algn="l"/>
                      <a:r>
                        <a:rPr kumimoji="1" lang="ja-JP" altLang="en-US" sz="1200" dirty="0">
                          <a:latin typeface="Meiryo UI" panose="020B0604030504040204" pitchFamily="50" charset="-128"/>
                          <a:ea typeface="Meiryo UI" panose="020B0604030504040204" pitchFamily="50" charset="-128"/>
                        </a:rPr>
                        <a:t>請求振替</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お客様への請求を他のお客様へ請求するようにします</a:t>
                      </a:r>
                    </a:p>
                  </a:txBody>
                  <a:tcPr marL="33231" marR="33231" marT="42203" marB="42203"/>
                </a:tc>
                <a:extLst>
                  <a:ext uri="{0D108BD9-81ED-4DB2-BD59-A6C34878D82A}">
                    <a16:rowId xmlns:a16="http://schemas.microsoft.com/office/drawing/2014/main" val="10003"/>
                  </a:ext>
                </a:extLst>
              </a:tr>
              <a:tr h="281354">
                <a:tc>
                  <a:txBody>
                    <a:bodyPr/>
                    <a:lstStyle/>
                    <a:p>
                      <a:pPr algn="l"/>
                      <a:r>
                        <a:rPr kumimoji="1" lang="ja-JP" altLang="en-US" sz="1200" dirty="0">
                          <a:latin typeface="Meiryo UI" panose="020B0604030504040204" pitchFamily="50" charset="-128"/>
                          <a:ea typeface="Meiryo UI" panose="020B0604030504040204" pitchFamily="50" charset="-128"/>
                        </a:rPr>
                        <a:t>請求確定計算</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確定</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お客様への請求について事前のシミュレーション、料金計算・確定をすることができます</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料金確定後の料金補正はできません</a:t>
                      </a:r>
                    </a:p>
                  </a:txBody>
                  <a:tcPr marL="33231" marR="33231" marT="42203" marB="42203"/>
                </a:tc>
                <a:extLst>
                  <a:ext uri="{0D108BD9-81ED-4DB2-BD59-A6C34878D82A}">
                    <a16:rowId xmlns:a16="http://schemas.microsoft.com/office/drawing/2014/main" val="10004"/>
                  </a:ext>
                </a:extLst>
              </a:tr>
              <a:tr h="281354">
                <a:tc>
                  <a:txBody>
                    <a:bodyPr/>
                    <a:lstStyle/>
                    <a:p>
                      <a:pPr algn="l"/>
                      <a:r>
                        <a:rPr kumimoji="1" lang="ja-JP" altLang="en-US" sz="1200" dirty="0">
                          <a:latin typeface="Meiryo UI" panose="020B0604030504040204" pitchFamily="50" charset="-128"/>
                          <a:ea typeface="Meiryo UI" panose="020B0604030504040204" pitchFamily="50" charset="-128"/>
                        </a:rPr>
                        <a:t>収納</a:t>
                      </a:r>
                    </a:p>
                  </a:txBody>
                  <a:tcPr marL="33231" marR="33231" marT="42203" marB="42203"/>
                </a:tc>
                <a:tc>
                  <a:txBody>
                    <a:bodyPr/>
                    <a:lstStyle/>
                    <a:p>
                      <a:pPr algn="l"/>
                      <a:r>
                        <a:rPr kumimoji="1" lang="ja-JP" altLang="en-US" sz="1200" dirty="0">
                          <a:latin typeface="Meiryo UI" panose="020B0604030504040204" pitchFamily="50" charset="-128"/>
                          <a:ea typeface="Meiryo UI" panose="020B0604030504040204" pitchFamily="50" charset="-128"/>
                        </a:rPr>
                        <a:t>お客様への請求に対して支払状況を登録します</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支払状況については必ず登録する必要があり、収納管理を利用しないことはできません</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収納状態に問題がある場合、督促管理なども可能です</a:t>
                      </a:r>
                    </a:p>
                  </a:txBody>
                  <a:tcPr marL="33231" marR="33231" marT="42203" marB="42203"/>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25963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タイトル 1"/>
          <p:cNvSpPr>
            <a:spLocks noGrp="1"/>
          </p:cNvSpPr>
          <p:nvPr>
            <p:ph type="title"/>
          </p:nvPr>
        </p:nvSpPr>
        <p:spPr/>
        <p:txBody>
          <a:bodyPr/>
          <a:lstStyle/>
          <a:p>
            <a:pPr lvl="0">
              <a:defRPr/>
            </a:pPr>
            <a:r>
              <a:rPr lang="ja-JP" altLang="en-US" dirty="0">
                <a:solidFill>
                  <a:srgbClr val="000000"/>
                </a:solidFill>
              </a:rPr>
              <a:t>従量課金登録</a:t>
            </a:r>
          </a:p>
        </p:txBody>
      </p:sp>
      <p:sp>
        <p:nvSpPr>
          <p:cNvPr id="17" name="正方形/長方形 16"/>
          <p:cNvSpPr/>
          <p:nvPr/>
        </p:nvSpPr>
        <p:spPr>
          <a:xfrm>
            <a:off x="255516" y="1348302"/>
            <a:ext cx="85139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　従量課金登録には</a:t>
            </a:r>
            <a:r>
              <a:rPr lang="en-US" altLang="ja-JP" sz="1200" dirty="0">
                <a:latin typeface="Meiryo UI" panose="020B0604030504040204" pitchFamily="50" charset="-128"/>
                <a:ea typeface="Meiryo UI" panose="020B0604030504040204" pitchFamily="50" charset="-128"/>
              </a:rPr>
              <a:t>API</a:t>
            </a:r>
            <a:r>
              <a:rPr lang="ja-JP" altLang="en-US" sz="1200" dirty="0">
                <a:latin typeface="Meiryo UI" panose="020B0604030504040204" pitchFamily="50" charset="-128"/>
                <a:ea typeface="Meiryo UI" panose="020B0604030504040204" pitchFamily="50" charset="-128"/>
              </a:rPr>
              <a:t>を利用して、従量課金の元となる利用量の情報を登録され、小売商品、卸商品の料金計算がされます</a:t>
            </a:r>
            <a:endParaRPr lang="en-US" altLang="ja-JP" sz="1200" dirty="0">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043064811"/>
              </p:ext>
            </p:extLst>
          </p:nvPr>
        </p:nvGraphicFramePr>
        <p:xfrm>
          <a:off x="4871095" y="4221088"/>
          <a:ext cx="2016224" cy="2182183"/>
        </p:xfrm>
        <a:graphic>
          <a:graphicData uri="http://schemas.openxmlformats.org/drawingml/2006/table">
            <a:tbl>
              <a:tblPr firstRow="1" bandRow="1"/>
              <a:tblGrid>
                <a:gridCol w="226868">
                  <a:extLst>
                    <a:ext uri="{9D8B030D-6E8A-4147-A177-3AD203B41FA5}">
                      <a16:colId xmlns:a16="http://schemas.microsoft.com/office/drawing/2014/main" val="3808130841"/>
                    </a:ext>
                  </a:extLst>
                </a:gridCol>
                <a:gridCol w="883633">
                  <a:extLst>
                    <a:ext uri="{9D8B030D-6E8A-4147-A177-3AD203B41FA5}">
                      <a16:colId xmlns:a16="http://schemas.microsoft.com/office/drawing/2014/main" val="3496724480"/>
                    </a:ext>
                  </a:extLst>
                </a:gridCol>
                <a:gridCol w="905723">
                  <a:extLst>
                    <a:ext uri="{9D8B030D-6E8A-4147-A177-3AD203B41FA5}">
                      <a16:colId xmlns:a16="http://schemas.microsoft.com/office/drawing/2014/main" val="1064852864"/>
                    </a:ext>
                  </a:extLst>
                </a:gridCol>
              </a:tblGrid>
              <a:tr h="275794">
                <a:tc gridSpan="3">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商品</a:t>
                      </a:r>
                    </a:p>
                  </a:txBody>
                  <a:tcPr marL="90820" marR="90820" marT="45409" marB="45409" anchor="ctr">
                    <a:lnL w="12700" cmpd="sng">
                      <a:solidFill>
                        <a:srgbClr val="000000"/>
                      </a:solidFill>
                    </a:lnL>
                    <a:lnR w="12700" cmpd="sng">
                      <a:solidFill>
                        <a:srgbClr val="000000"/>
                      </a:solidFill>
                    </a:lnR>
                    <a:lnT w="12700" cmpd="sng">
                      <a:solidFill>
                        <a:srgbClr val="000000"/>
                      </a:solidFill>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pPr algn="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682842"/>
                  </a:ext>
                </a:extLst>
              </a:tr>
              <a:tr h="797092">
                <a:tc rowSpan="2">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Ａ社</a:t>
                      </a:r>
                    </a:p>
                  </a:txBody>
                  <a:tcPr marL="90820" marR="90820" marT="45409" marB="45409" vert="eaVert" anchor="ctr">
                    <a:lnL w="12700" cmpd="sng">
                      <a:solidFill>
                        <a:srgbClr val="000000"/>
                      </a:solidFill>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r>
                        <a:rPr kumimoji="1" lang="ja-JP" altLang="en-US" sz="1100" dirty="0">
                          <a:latin typeface="Meiryo UI" panose="020B0604030504040204" pitchFamily="50" charset="-128"/>
                          <a:ea typeface="Meiryo UI" panose="020B0604030504040204" pitchFamily="50" charset="-128"/>
                        </a:rPr>
                        <a:t>小売</a:t>
                      </a:r>
                    </a:p>
                  </a:txBody>
                  <a:tcPr marL="90820" marR="90820" marT="45409" marB="45409">
                    <a:lnL w="12700" cmpd="sng">
                      <a:solidFill>
                        <a:srgbClr val="000000"/>
                      </a:solid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r"/>
                      <a:r>
                        <a:rPr kumimoji="1" lang="ja-JP" altLang="en-US" sz="1100" dirty="0">
                          <a:latin typeface="Meiryo UI" panose="020B0604030504040204" pitchFamily="50" charset="-128"/>
                          <a:ea typeface="Meiryo UI" panose="020B0604030504040204" pitchFamily="50" charset="-128"/>
                        </a:rPr>
                        <a:t>卸</a:t>
                      </a:r>
                    </a:p>
                  </a:txBody>
                  <a:tcPr marL="90820" marR="90820" marT="45409" marB="45409">
                    <a:lnL w="12700" cap="flat" cmpd="sng" algn="ctr">
                      <a:solidFill>
                        <a:srgbClr val="002060"/>
                      </a:solidFill>
                      <a:prstDash val="solid"/>
                      <a:round/>
                      <a:headEnd type="none" w="med" len="med"/>
                      <a:tailEnd type="none" w="med" len="med"/>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9609629"/>
                  </a:ext>
                </a:extLst>
              </a:tr>
              <a:tr h="852808">
                <a:tc vMerge="1">
                  <a:txBody>
                    <a:bodyPr/>
                    <a:lstStyle/>
                    <a:p>
                      <a:endParaRPr kumimoji="1" lang="ja-JP" altLang="en-US" dirty="0">
                        <a:latin typeface="Meiryo UI" panose="020B0604030504040204" pitchFamily="50" charset="-128"/>
                        <a:ea typeface="Meiryo UI" panose="020B0604030504040204" pitchFamily="50" charset="-128"/>
                      </a:endParaRPr>
                    </a:p>
                  </a:txBody>
                  <a:tcPr anchor="b"/>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r>
                        <a:rPr kumimoji="1" lang="ja-JP" altLang="en-US" sz="1100" dirty="0">
                          <a:latin typeface="Meiryo UI" panose="020B0604030504040204" pitchFamily="50" charset="-128"/>
                          <a:ea typeface="Meiryo UI" panose="020B0604030504040204" pitchFamily="50" charset="-128"/>
                        </a:rPr>
                        <a:t>自社</a:t>
                      </a:r>
                    </a:p>
                  </a:txBody>
                  <a:tcPr marL="90820" marR="90820" marT="45409" marB="45409" anchor="b">
                    <a:lnL w="12700" cmpd="sng">
                      <a:solidFill>
                        <a:srgbClr val="000000"/>
                      </a:solid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r"/>
                      <a:r>
                        <a:rPr kumimoji="1" lang="ja-JP" altLang="en-US" sz="1100" dirty="0">
                          <a:latin typeface="Meiryo UI" panose="020B0604030504040204" pitchFamily="50" charset="-128"/>
                          <a:ea typeface="Meiryo UI" panose="020B0604030504040204" pitchFamily="50" charset="-128"/>
                        </a:rPr>
                        <a:t>他社</a:t>
                      </a:r>
                    </a:p>
                  </a:txBody>
                  <a:tcPr marL="90820" marR="90820" marT="45409" marB="45409" anchor="b">
                    <a:lnL w="12700" cap="flat" cmpd="sng" algn="ctr">
                      <a:solidFill>
                        <a:srgbClr val="002060"/>
                      </a:solidFill>
                      <a:prstDash val="solid"/>
                      <a:round/>
                      <a:headEnd type="none" w="med" len="med"/>
                      <a:tailEnd type="none" w="med" len="med"/>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7474981"/>
                  </a:ext>
                </a:extLst>
              </a:tr>
              <a:tr h="256489">
                <a:tc gridSpan="3">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サービス</a:t>
                      </a:r>
                    </a:p>
                  </a:txBody>
                  <a:tcPr marL="90820" marR="90820" marT="35756" marB="35756" anchor="ctr">
                    <a:lnL w="12700" cmpd="sng">
                      <a:solidFill>
                        <a:srgbClr val="000000"/>
                      </a:solidFill>
                    </a:lnL>
                    <a:lnR w="12700" cmpd="sng">
                      <a:solidFill>
                        <a:srgbClr val="000000"/>
                      </a:solidFill>
                    </a:lnR>
                    <a:lnT w="12700" cap="flat" cmpd="sng" algn="ctr">
                      <a:solidFill>
                        <a:srgbClr val="00206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nchor="b"/>
                </a:tc>
                <a:tc hMerge="1">
                  <a:txBody>
                    <a:bodyPr/>
                    <a:lstStyle/>
                    <a:p>
                      <a:pPr algn="r"/>
                      <a:endParaRPr kumimoji="1" lang="ja-JP" altLang="en-US" dirty="0">
                        <a:latin typeface="Meiryo UI" panose="020B0604030504040204" pitchFamily="50" charset="-128"/>
                        <a:ea typeface="Meiryo UI" panose="020B0604030504040204" pitchFamily="50" charset="-128"/>
                      </a:endParaRPr>
                    </a:p>
                  </a:txBody>
                  <a:tcPr anchor="b"/>
                </a:tc>
                <a:extLst>
                  <a:ext uri="{0D108BD9-81ED-4DB2-BD59-A6C34878D82A}">
                    <a16:rowId xmlns:a16="http://schemas.microsoft.com/office/drawing/2014/main" val="278586568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164473000"/>
              </p:ext>
            </p:extLst>
          </p:nvPr>
        </p:nvGraphicFramePr>
        <p:xfrm>
          <a:off x="4860032" y="1916832"/>
          <a:ext cx="2016224" cy="2182183"/>
        </p:xfrm>
        <a:graphic>
          <a:graphicData uri="http://schemas.openxmlformats.org/drawingml/2006/table">
            <a:tbl>
              <a:tblPr firstRow="1" bandRow="1"/>
              <a:tblGrid>
                <a:gridCol w="226868">
                  <a:extLst>
                    <a:ext uri="{9D8B030D-6E8A-4147-A177-3AD203B41FA5}">
                      <a16:colId xmlns:a16="http://schemas.microsoft.com/office/drawing/2014/main" val="3808130841"/>
                    </a:ext>
                  </a:extLst>
                </a:gridCol>
                <a:gridCol w="883633">
                  <a:extLst>
                    <a:ext uri="{9D8B030D-6E8A-4147-A177-3AD203B41FA5}">
                      <a16:colId xmlns:a16="http://schemas.microsoft.com/office/drawing/2014/main" val="3496724480"/>
                    </a:ext>
                  </a:extLst>
                </a:gridCol>
                <a:gridCol w="905723">
                  <a:extLst>
                    <a:ext uri="{9D8B030D-6E8A-4147-A177-3AD203B41FA5}">
                      <a16:colId xmlns:a16="http://schemas.microsoft.com/office/drawing/2014/main" val="1064852864"/>
                    </a:ext>
                  </a:extLst>
                </a:gridCol>
              </a:tblGrid>
              <a:tr h="275794">
                <a:tc gridSpan="3">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商品</a:t>
                      </a:r>
                    </a:p>
                  </a:txBody>
                  <a:tcPr marL="90820" marR="90820" marT="45409" marB="45409" anchor="ctr">
                    <a:lnL w="12700" cmpd="sng">
                      <a:solidFill>
                        <a:srgbClr val="000000"/>
                      </a:solidFill>
                    </a:lnL>
                    <a:lnR w="12700" cmpd="sng">
                      <a:solidFill>
                        <a:srgbClr val="000000"/>
                      </a:solidFill>
                    </a:lnR>
                    <a:lnT w="12700" cmpd="sng">
                      <a:solidFill>
                        <a:srgbClr val="000000"/>
                      </a:solidFill>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tc>
                <a:tc hMerge="1">
                  <a:txBody>
                    <a:bodyPr/>
                    <a:lstStyle/>
                    <a:p>
                      <a:pPr algn="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0682842"/>
                  </a:ext>
                </a:extLst>
              </a:tr>
              <a:tr h="797092">
                <a:tc rowSpan="2">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Ａ社</a:t>
                      </a:r>
                    </a:p>
                  </a:txBody>
                  <a:tcPr marL="90820" marR="90820" marT="45409" marB="45409" vert="eaVert" anchor="ctr">
                    <a:lnL w="12700" cmpd="sng">
                      <a:solidFill>
                        <a:srgbClr val="000000"/>
                      </a:solidFill>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r>
                        <a:rPr kumimoji="1" lang="ja-JP" altLang="en-US" sz="1100" dirty="0">
                          <a:latin typeface="Meiryo UI" panose="020B0604030504040204" pitchFamily="50" charset="-128"/>
                          <a:ea typeface="Meiryo UI" panose="020B0604030504040204" pitchFamily="50" charset="-128"/>
                        </a:rPr>
                        <a:t>小売</a:t>
                      </a:r>
                    </a:p>
                  </a:txBody>
                  <a:tcPr marL="90820" marR="90820" marT="45409" marB="45409">
                    <a:lnL w="12700" cmpd="sng">
                      <a:solidFill>
                        <a:srgbClr val="000000"/>
                      </a:solid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r"/>
                      <a:r>
                        <a:rPr kumimoji="1" lang="ja-JP" altLang="en-US" sz="1100" dirty="0">
                          <a:latin typeface="Meiryo UI" panose="020B0604030504040204" pitchFamily="50" charset="-128"/>
                          <a:ea typeface="Meiryo UI" panose="020B0604030504040204" pitchFamily="50" charset="-128"/>
                        </a:rPr>
                        <a:t>卸</a:t>
                      </a:r>
                    </a:p>
                  </a:txBody>
                  <a:tcPr marL="90820" marR="90820" marT="45409" marB="45409">
                    <a:lnL w="12700" cap="flat" cmpd="sng" algn="ctr">
                      <a:solidFill>
                        <a:srgbClr val="002060"/>
                      </a:solidFill>
                      <a:prstDash val="solid"/>
                      <a:round/>
                      <a:headEnd type="none" w="med" len="med"/>
                      <a:tailEnd type="none" w="med" len="med"/>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9609629"/>
                  </a:ext>
                </a:extLst>
              </a:tr>
              <a:tr h="852808">
                <a:tc vMerge="1">
                  <a:txBody>
                    <a:bodyPr/>
                    <a:lstStyle/>
                    <a:p>
                      <a:endParaRPr kumimoji="1" lang="ja-JP" altLang="en-US" dirty="0">
                        <a:latin typeface="Meiryo UI" panose="020B0604030504040204" pitchFamily="50" charset="-128"/>
                        <a:ea typeface="Meiryo UI" panose="020B0604030504040204" pitchFamily="50" charset="-128"/>
                      </a:endParaRPr>
                    </a:p>
                  </a:txBody>
                  <a:tcPr anchor="b"/>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r>
                        <a:rPr kumimoji="1" lang="ja-JP" altLang="en-US" sz="1100" dirty="0">
                          <a:latin typeface="Meiryo UI" panose="020B0604030504040204" pitchFamily="50" charset="-128"/>
                          <a:ea typeface="Meiryo UI" panose="020B0604030504040204" pitchFamily="50" charset="-128"/>
                        </a:rPr>
                        <a:t>自社</a:t>
                      </a:r>
                    </a:p>
                  </a:txBody>
                  <a:tcPr marL="90820" marR="90820" marT="45409" marB="45409" anchor="b">
                    <a:lnL w="12700" cmpd="sng">
                      <a:solidFill>
                        <a:srgbClr val="000000"/>
                      </a:solidFill>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r"/>
                      <a:r>
                        <a:rPr kumimoji="1" lang="ja-JP" altLang="en-US" sz="1100" dirty="0">
                          <a:latin typeface="Meiryo UI" panose="020B0604030504040204" pitchFamily="50" charset="-128"/>
                          <a:ea typeface="Meiryo UI" panose="020B0604030504040204" pitchFamily="50" charset="-128"/>
                        </a:rPr>
                        <a:t>他社</a:t>
                      </a:r>
                    </a:p>
                  </a:txBody>
                  <a:tcPr marL="90820" marR="90820" marT="45409" marB="45409" anchor="b">
                    <a:lnL w="12700" cap="flat" cmpd="sng" algn="ctr">
                      <a:solidFill>
                        <a:srgbClr val="002060"/>
                      </a:solidFill>
                      <a:prstDash val="solid"/>
                      <a:round/>
                      <a:headEnd type="none" w="med" len="med"/>
                      <a:tailEnd type="none" w="med" len="med"/>
                    </a:lnL>
                    <a:lnR w="12700" cmpd="sng">
                      <a:solidFill>
                        <a:srgbClr val="000000"/>
                      </a:solidFill>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7474981"/>
                  </a:ext>
                </a:extLst>
              </a:tr>
              <a:tr h="256489">
                <a:tc gridSpan="3">
                  <a:txBody>
                    <a:bodyPr/>
                    <a:lstStyle>
                      <a:lvl1pPr marL="0" algn="l" defTabSz="914400" rtl="0" eaLnBrk="1" latinLnBrk="0" hangingPunct="1">
                        <a:defRPr kumimoji="1" sz="1800" kern="1200">
                          <a:solidFill>
                            <a:schemeClr val="tx1"/>
                          </a:solidFill>
                          <a:latin typeface="ＭＳ Ｐゴシック"/>
                          <a:ea typeface="ＭＳ Ｐゴシック"/>
                        </a:defRPr>
                      </a:lvl1pPr>
                      <a:lvl2pPr marL="457200" algn="l" defTabSz="914400" rtl="0" eaLnBrk="1" latinLnBrk="0" hangingPunct="1">
                        <a:defRPr kumimoji="1" sz="1800" kern="1200">
                          <a:solidFill>
                            <a:schemeClr val="tx1"/>
                          </a:solidFill>
                          <a:latin typeface="ＭＳ Ｐゴシック"/>
                          <a:ea typeface="ＭＳ Ｐゴシック"/>
                        </a:defRPr>
                      </a:lvl2pPr>
                      <a:lvl3pPr marL="914400" algn="l" defTabSz="914400" rtl="0" eaLnBrk="1" latinLnBrk="0" hangingPunct="1">
                        <a:defRPr kumimoji="1" sz="1800" kern="1200">
                          <a:solidFill>
                            <a:schemeClr val="tx1"/>
                          </a:solidFill>
                          <a:latin typeface="ＭＳ Ｐゴシック"/>
                          <a:ea typeface="ＭＳ Ｐゴシック"/>
                        </a:defRPr>
                      </a:lvl3pPr>
                      <a:lvl4pPr marL="1371600" algn="l" defTabSz="914400" rtl="0" eaLnBrk="1" latinLnBrk="0" hangingPunct="1">
                        <a:defRPr kumimoji="1" sz="1800" kern="1200">
                          <a:solidFill>
                            <a:schemeClr val="tx1"/>
                          </a:solidFill>
                          <a:latin typeface="ＭＳ Ｐゴシック"/>
                          <a:ea typeface="ＭＳ Ｐゴシック"/>
                        </a:defRPr>
                      </a:lvl4pPr>
                      <a:lvl5pPr marL="1828800" algn="l" defTabSz="914400" rtl="0" eaLnBrk="1" latinLnBrk="0" hangingPunct="1">
                        <a:defRPr kumimoji="1" sz="1800" kern="1200">
                          <a:solidFill>
                            <a:schemeClr val="tx1"/>
                          </a:solidFill>
                          <a:latin typeface="ＭＳ Ｐゴシック"/>
                          <a:ea typeface="ＭＳ Ｐゴシック"/>
                        </a:defRPr>
                      </a:lvl5pPr>
                      <a:lvl6pPr marL="2286000" algn="l" defTabSz="914400" rtl="0" eaLnBrk="1" latinLnBrk="0" hangingPunct="1">
                        <a:defRPr kumimoji="1" sz="1800" kern="1200">
                          <a:solidFill>
                            <a:schemeClr val="tx1"/>
                          </a:solidFill>
                          <a:latin typeface="ＭＳ Ｐゴシック"/>
                          <a:ea typeface="ＭＳ Ｐゴシック"/>
                        </a:defRPr>
                      </a:lvl6pPr>
                      <a:lvl7pPr marL="2743200" algn="l" defTabSz="914400" rtl="0" eaLnBrk="1" latinLnBrk="0" hangingPunct="1">
                        <a:defRPr kumimoji="1" sz="1800" kern="1200">
                          <a:solidFill>
                            <a:schemeClr val="tx1"/>
                          </a:solidFill>
                          <a:latin typeface="ＭＳ Ｐゴシック"/>
                          <a:ea typeface="ＭＳ Ｐゴシック"/>
                        </a:defRPr>
                      </a:lvl7pPr>
                      <a:lvl8pPr marL="3200400" algn="l" defTabSz="914400" rtl="0" eaLnBrk="1" latinLnBrk="0" hangingPunct="1">
                        <a:defRPr kumimoji="1" sz="1800" kern="1200">
                          <a:solidFill>
                            <a:schemeClr val="tx1"/>
                          </a:solidFill>
                          <a:latin typeface="ＭＳ Ｐゴシック"/>
                          <a:ea typeface="ＭＳ Ｐゴシック"/>
                        </a:defRPr>
                      </a:lvl8pPr>
                      <a:lvl9pPr marL="3657600" algn="l" defTabSz="914400" rtl="0" eaLnBrk="1" latinLnBrk="0" hangingPunct="1">
                        <a:defRPr kumimoji="1" sz="1800" kern="1200">
                          <a:solidFill>
                            <a:schemeClr val="tx1"/>
                          </a:solidFill>
                          <a:latin typeface="ＭＳ Ｐゴシック"/>
                          <a:ea typeface="ＭＳ Ｐゴシック"/>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サービス</a:t>
                      </a:r>
                    </a:p>
                  </a:txBody>
                  <a:tcPr marL="90820" marR="90820" marT="35756" marB="35756" anchor="ctr">
                    <a:lnL w="12700" cmpd="sng">
                      <a:solidFill>
                        <a:srgbClr val="000000"/>
                      </a:solidFill>
                    </a:lnL>
                    <a:lnR w="12700" cmpd="sng">
                      <a:solidFill>
                        <a:srgbClr val="000000"/>
                      </a:solidFill>
                    </a:lnR>
                    <a:lnT w="12700" cap="flat" cmpd="sng" algn="ctr">
                      <a:solidFill>
                        <a:srgbClr val="00206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002060"/>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nchor="b"/>
                </a:tc>
                <a:tc hMerge="1">
                  <a:txBody>
                    <a:bodyPr/>
                    <a:lstStyle/>
                    <a:p>
                      <a:pPr algn="r"/>
                      <a:endParaRPr kumimoji="1" lang="ja-JP" altLang="en-US" dirty="0">
                        <a:latin typeface="Meiryo UI" panose="020B0604030504040204" pitchFamily="50" charset="-128"/>
                        <a:ea typeface="Meiryo UI" panose="020B0604030504040204" pitchFamily="50" charset="-128"/>
                      </a:endParaRPr>
                    </a:p>
                  </a:txBody>
                  <a:tcPr anchor="b"/>
                </a:tc>
                <a:extLst>
                  <a:ext uri="{0D108BD9-81ED-4DB2-BD59-A6C34878D82A}">
                    <a16:rowId xmlns:a16="http://schemas.microsoft.com/office/drawing/2014/main" val="2785865680"/>
                  </a:ext>
                </a:extLst>
              </a:tr>
            </a:tbl>
          </a:graphicData>
        </a:graphic>
      </p:graphicFrame>
      <p:sp>
        <p:nvSpPr>
          <p:cNvPr id="48" name="フローチャート: 書類 47"/>
          <p:cNvSpPr/>
          <p:nvPr/>
        </p:nvSpPr>
        <p:spPr bwMode="auto">
          <a:xfrm>
            <a:off x="1115616" y="5085184"/>
            <a:ext cx="714822" cy="693347"/>
          </a:xfrm>
          <a:prstGeom prst="flowChartDocumen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従量課金の元情報</a:t>
            </a:r>
          </a:p>
        </p:txBody>
      </p:sp>
      <p:sp>
        <p:nvSpPr>
          <p:cNvPr id="49" name="正方形/長方形 48"/>
          <p:cNvSpPr/>
          <p:nvPr/>
        </p:nvSpPr>
        <p:spPr bwMode="auto">
          <a:xfrm>
            <a:off x="2555777" y="4693162"/>
            <a:ext cx="432048" cy="1477390"/>
          </a:xfrm>
          <a:prstGeom prst="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eaVert"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ja-JP" altLang="en-US" sz="1000" dirty="0">
                <a:solidFill>
                  <a:srgbClr val="000000"/>
                </a:solidFill>
                <a:latin typeface="Meiryo UI" panose="020B0604030504040204" pitchFamily="50" charset="-128"/>
                <a:ea typeface="Meiryo UI" panose="020B0604030504040204" pitchFamily="50" charset="-128"/>
              </a:rPr>
              <a:t>データ変換</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50" name="正方形/長方形 49"/>
          <p:cNvSpPr/>
          <p:nvPr/>
        </p:nvSpPr>
        <p:spPr bwMode="auto">
          <a:xfrm>
            <a:off x="3680514" y="4693162"/>
            <a:ext cx="432048" cy="1477390"/>
          </a:xfrm>
          <a:prstGeom prst="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eaVert"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ja-JP" altLang="en-US" sz="1000" dirty="0">
                <a:solidFill>
                  <a:srgbClr val="000000"/>
                </a:solidFill>
                <a:latin typeface="Meiryo UI" panose="020B0604030504040204" pitchFamily="50" charset="-128"/>
                <a:ea typeface="Meiryo UI" panose="020B0604030504040204" pitchFamily="50" charset="-128"/>
              </a:rPr>
              <a:t>卸の料金計算</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51" name="正方形/長方形 50"/>
          <p:cNvSpPr/>
          <p:nvPr/>
        </p:nvSpPr>
        <p:spPr bwMode="auto">
          <a:xfrm>
            <a:off x="3680514" y="2269228"/>
            <a:ext cx="432048" cy="1477390"/>
          </a:xfrm>
          <a:prstGeom prst="rect">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eaVert" wrap="square" lIns="90000" tIns="10800" rIns="90000" bIns="46800" numCol="1" rtlCol="0" anchor="ctr" anchorCtr="0" compatLnSpc="1">
            <a:prstTxWarp prst="textNoShape">
              <a:avLst/>
            </a:prstTxWarp>
          </a:bodyPr>
          <a:lstStyle/>
          <a:p>
            <a:pPr algn="ctr" fontAlgn="base">
              <a:lnSpc>
                <a:spcPct val="110000"/>
              </a:lnSpc>
              <a:spcBef>
                <a:spcPct val="30000"/>
              </a:spcBef>
              <a:spcAft>
                <a:spcPct val="0"/>
              </a:spcAft>
            </a:pPr>
            <a:r>
              <a:rPr lang="ja-JP" altLang="en-US" sz="1000" dirty="0">
                <a:solidFill>
                  <a:srgbClr val="000000"/>
                </a:solidFill>
                <a:latin typeface="Meiryo UI" panose="020B0604030504040204" pitchFamily="50" charset="-128"/>
                <a:ea typeface="Meiryo UI" panose="020B0604030504040204" pitchFamily="50" charset="-128"/>
              </a:rPr>
              <a:t>小売の料金計算</a:t>
            </a:r>
            <a:endParaRPr lang="en-US" altLang="ja-JP" sz="1000" dirty="0">
              <a:solidFill>
                <a:srgbClr val="000000"/>
              </a:solidFill>
              <a:latin typeface="Meiryo UI" panose="020B0604030504040204" pitchFamily="50" charset="-128"/>
              <a:ea typeface="Meiryo UI" panose="020B0604030504040204" pitchFamily="50" charset="-128"/>
            </a:endParaRPr>
          </a:p>
        </p:txBody>
      </p:sp>
      <p:cxnSp>
        <p:nvCxnSpPr>
          <p:cNvPr id="4" name="直線矢印コネクタ 3"/>
          <p:cNvCxnSpPr>
            <a:stCxn id="48" idx="3"/>
            <a:endCxn id="49" idx="1"/>
          </p:cNvCxnSpPr>
          <p:nvPr/>
        </p:nvCxnSpPr>
        <p:spPr>
          <a:xfrm flipV="1">
            <a:off x="1830438" y="5431857"/>
            <a:ext cx="725339" cy="1"/>
          </a:xfrm>
          <a:prstGeom prst="straightConnector1">
            <a:avLst/>
          </a:prstGeom>
          <a:solidFill>
            <a:srgbClr val="FFFFFF"/>
          </a:solidFill>
          <a:ln w="28575" cap="flat" cmpd="sng" algn="ctr">
            <a:solidFill>
              <a:srgbClr val="000000">
                <a:lumMod val="50000"/>
                <a:lumOff val="50000"/>
              </a:srgbClr>
            </a:solidFill>
            <a:prstDash val="solid"/>
            <a:round/>
            <a:headEnd type="none" w="med" len="med"/>
            <a:tailEnd type="arrow" w="med" len="med"/>
          </a:ln>
          <a:effectLst/>
        </p:spPr>
      </p:cxnSp>
      <p:cxnSp>
        <p:nvCxnSpPr>
          <p:cNvPr id="52" name="直線矢印コネクタ 51"/>
          <p:cNvCxnSpPr>
            <a:stCxn id="49" idx="3"/>
            <a:endCxn id="50" idx="1"/>
          </p:cNvCxnSpPr>
          <p:nvPr/>
        </p:nvCxnSpPr>
        <p:spPr>
          <a:xfrm>
            <a:off x="2987825" y="5431857"/>
            <a:ext cx="692689" cy="0"/>
          </a:xfrm>
          <a:prstGeom prst="straightConnector1">
            <a:avLst/>
          </a:prstGeom>
          <a:solidFill>
            <a:srgbClr val="FFFFFF"/>
          </a:solidFill>
          <a:ln w="28575" cap="flat" cmpd="sng" algn="ctr">
            <a:solidFill>
              <a:srgbClr val="000000">
                <a:lumMod val="50000"/>
                <a:lumOff val="50000"/>
              </a:srgbClr>
            </a:solidFill>
            <a:prstDash val="solid"/>
            <a:round/>
            <a:headEnd type="none" w="med" len="med"/>
            <a:tailEnd type="arrow" w="med" len="med"/>
          </a:ln>
          <a:effectLst/>
        </p:spPr>
      </p:cxnSp>
      <p:cxnSp>
        <p:nvCxnSpPr>
          <p:cNvPr id="53" name="直線矢印コネクタ 52"/>
          <p:cNvCxnSpPr>
            <a:stCxn id="49" idx="3"/>
            <a:endCxn id="51" idx="1"/>
          </p:cNvCxnSpPr>
          <p:nvPr/>
        </p:nvCxnSpPr>
        <p:spPr>
          <a:xfrm flipV="1">
            <a:off x="2987825" y="3007923"/>
            <a:ext cx="692689" cy="2423934"/>
          </a:xfrm>
          <a:prstGeom prst="bentConnector3">
            <a:avLst>
              <a:gd name="adj1" fmla="val 50000"/>
            </a:avLst>
          </a:prstGeom>
          <a:solidFill>
            <a:srgbClr val="FFFFFF"/>
          </a:solidFill>
          <a:ln w="28575" cap="flat" cmpd="sng" algn="ctr">
            <a:solidFill>
              <a:srgbClr val="000000">
                <a:lumMod val="50000"/>
                <a:lumOff val="50000"/>
              </a:srgbClr>
            </a:solidFill>
            <a:prstDash val="solid"/>
            <a:round/>
            <a:headEnd type="none" w="med" len="med"/>
            <a:tailEnd type="arrow" w="med" len="med"/>
          </a:ln>
          <a:effectLst/>
        </p:spPr>
      </p:cxnSp>
      <p:cxnSp>
        <p:nvCxnSpPr>
          <p:cNvPr id="54" name="直線矢印コネクタ 53"/>
          <p:cNvCxnSpPr/>
          <p:nvPr/>
        </p:nvCxnSpPr>
        <p:spPr>
          <a:xfrm flipV="1">
            <a:off x="4133198" y="5431857"/>
            <a:ext cx="725339" cy="1"/>
          </a:xfrm>
          <a:prstGeom prst="straightConnector1">
            <a:avLst/>
          </a:prstGeom>
          <a:solidFill>
            <a:srgbClr val="FFFFFF"/>
          </a:solidFill>
          <a:ln w="28575" cap="flat" cmpd="sng" algn="ctr">
            <a:solidFill>
              <a:srgbClr val="000000">
                <a:lumMod val="50000"/>
                <a:lumOff val="50000"/>
              </a:srgbClr>
            </a:solidFill>
            <a:prstDash val="solid"/>
            <a:round/>
            <a:headEnd type="none" w="med" len="med"/>
            <a:tailEnd type="arrow" w="med" len="med"/>
          </a:ln>
          <a:effectLst/>
        </p:spPr>
      </p:cxnSp>
      <p:cxnSp>
        <p:nvCxnSpPr>
          <p:cNvPr id="55" name="直線矢印コネクタ 54"/>
          <p:cNvCxnSpPr/>
          <p:nvPr/>
        </p:nvCxnSpPr>
        <p:spPr>
          <a:xfrm flipV="1">
            <a:off x="4119370" y="3007922"/>
            <a:ext cx="725339" cy="1"/>
          </a:xfrm>
          <a:prstGeom prst="straightConnector1">
            <a:avLst/>
          </a:prstGeom>
          <a:solidFill>
            <a:srgbClr val="FFFFFF"/>
          </a:solidFill>
          <a:ln w="28575" cap="flat" cmpd="sng" algn="ctr">
            <a:solidFill>
              <a:srgbClr val="000000">
                <a:lumMod val="50000"/>
                <a:lumOff val="50000"/>
              </a:srgbClr>
            </a:solidFill>
            <a:prstDash val="solid"/>
            <a:round/>
            <a:headEnd type="none" w="med" len="med"/>
            <a:tailEnd type="arrow" w="med" len="med"/>
          </a:ln>
          <a:effectLst/>
        </p:spPr>
      </p:cxnSp>
      <p:pic>
        <p:nvPicPr>
          <p:cNvPr id="56" name="図 55"/>
          <p:cNvPicPr>
            <a:picLocks noChangeAspect="1"/>
          </p:cNvPicPr>
          <p:nvPr/>
        </p:nvPicPr>
        <p:blipFill>
          <a:blip r:embed="rId2"/>
          <a:stretch>
            <a:fillRect/>
          </a:stretch>
        </p:blipFill>
        <p:spPr>
          <a:xfrm>
            <a:off x="5229349" y="2459488"/>
            <a:ext cx="649858" cy="491892"/>
          </a:xfrm>
          <a:prstGeom prst="rect">
            <a:avLst/>
          </a:prstGeom>
        </p:spPr>
      </p:pic>
      <p:pic>
        <p:nvPicPr>
          <p:cNvPr id="57" name="図 56"/>
          <p:cNvPicPr>
            <a:picLocks noChangeAspect="1"/>
          </p:cNvPicPr>
          <p:nvPr/>
        </p:nvPicPr>
        <p:blipFill>
          <a:blip r:embed="rId2"/>
          <a:stretch>
            <a:fillRect/>
          </a:stretch>
        </p:blipFill>
        <p:spPr>
          <a:xfrm>
            <a:off x="6086815" y="4746951"/>
            <a:ext cx="649858" cy="491892"/>
          </a:xfrm>
          <a:prstGeom prst="rect">
            <a:avLst/>
          </a:prstGeom>
        </p:spPr>
      </p:pic>
      <p:pic>
        <p:nvPicPr>
          <p:cNvPr id="5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6499" y="5453884"/>
            <a:ext cx="315558" cy="330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3965" y="3153947"/>
            <a:ext cx="315558" cy="330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四角形吹き出し 59"/>
          <p:cNvSpPr/>
          <p:nvPr/>
        </p:nvSpPr>
        <p:spPr bwMode="auto">
          <a:xfrm>
            <a:off x="6041777" y="2551761"/>
            <a:ext cx="1203796" cy="306078"/>
          </a:xfrm>
          <a:prstGeom prst="wedgeRectCallout">
            <a:avLst>
              <a:gd name="adj1" fmla="val -71057"/>
              <a:gd name="adj2" fmla="val -5983"/>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en-US"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3</a:t>
            </a: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分</a:t>
            </a:r>
            <a:r>
              <a:rPr kumimoji="1" lang="en-US"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10</a:t>
            </a: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円</a:t>
            </a:r>
          </a:p>
        </p:txBody>
      </p:sp>
      <p:sp>
        <p:nvSpPr>
          <p:cNvPr id="61" name="四角形吹き出し 60"/>
          <p:cNvSpPr/>
          <p:nvPr/>
        </p:nvSpPr>
        <p:spPr bwMode="auto">
          <a:xfrm>
            <a:off x="6899877" y="4839858"/>
            <a:ext cx="1203796" cy="306078"/>
          </a:xfrm>
          <a:prstGeom prst="wedgeRectCallout">
            <a:avLst>
              <a:gd name="adj1" fmla="val -71057"/>
              <a:gd name="adj2" fmla="val -5983"/>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en-US"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3</a:t>
            </a: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分</a:t>
            </a:r>
            <a:r>
              <a:rPr lang="en-US" altLang="ja-JP" sz="1000" dirty="0">
                <a:solidFill>
                  <a:srgbClr val="000000"/>
                </a:solidFill>
                <a:latin typeface="Meiryo UI" panose="020B0604030504040204" pitchFamily="50" charset="-128"/>
                <a:ea typeface="Meiryo UI" panose="020B0604030504040204" pitchFamily="50" charset="-128"/>
              </a:rPr>
              <a:t>6</a:t>
            </a: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円</a:t>
            </a:r>
          </a:p>
        </p:txBody>
      </p:sp>
      <p:sp>
        <p:nvSpPr>
          <p:cNvPr id="62" name="四角形吹き出し 61"/>
          <p:cNvSpPr/>
          <p:nvPr/>
        </p:nvSpPr>
        <p:spPr bwMode="auto">
          <a:xfrm>
            <a:off x="972715" y="5874766"/>
            <a:ext cx="1203796" cy="306078"/>
          </a:xfrm>
          <a:prstGeom prst="wedgeRectCallout">
            <a:avLst>
              <a:gd name="adj1" fmla="val 5796"/>
              <a:gd name="adj2" fmla="val -104394"/>
            </a:avLst>
          </a:prstGeom>
          <a:solidFill>
            <a:srgbClr val="FFFFFF"/>
          </a:solidFill>
          <a:ln w="28575" cap="flat" cmpd="sng" algn="ctr">
            <a:solidFill>
              <a:srgbClr val="000000">
                <a:lumMod val="50000"/>
                <a:lumOff val="50000"/>
              </a:srgbClr>
            </a:solidFill>
            <a:prstDash val="solid"/>
            <a:round/>
            <a:headEnd type="none" w="med" len="med"/>
            <a:tailEnd type="none" w="med" len="med"/>
          </a:ln>
          <a:effectLst/>
        </p:spPr>
        <p:txBody>
          <a:bodyPr vert="horz" wrap="square" lIns="90000" tIns="10800" rIns="90000" bIns="46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10000"/>
              </a:lnSpc>
              <a:spcBef>
                <a:spcPct val="30000"/>
              </a:spcBef>
              <a:spcAft>
                <a:spcPct val="0"/>
              </a:spcAft>
              <a:buClrTx/>
              <a:buSzTx/>
              <a:buFontTx/>
              <a:buNone/>
              <a:tabLst/>
            </a:pPr>
            <a:r>
              <a:rPr kumimoji="1" lang="en-US" altLang="ja-JP"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3</a:t>
            </a:r>
            <a:r>
              <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分</a:t>
            </a:r>
            <a:r>
              <a:rPr lang="ja-JP" altLang="en-US" sz="1000" dirty="0">
                <a:solidFill>
                  <a:srgbClr val="000000"/>
                </a:solidFill>
                <a:latin typeface="Meiryo UI" panose="020B0604030504040204" pitchFamily="50" charset="-128"/>
                <a:ea typeface="Meiryo UI" panose="020B0604030504040204" pitchFamily="50" charset="-128"/>
              </a:rPr>
              <a:t>利用</a:t>
            </a:r>
            <a:endParaRPr kumimoji="1" lang="ja-JP" altLang="en-US" sz="10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2920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 name="表 64"/>
          <p:cNvGraphicFramePr>
            <a:graphicFrameLocks noGrp="1"/>
          </p:cNvGraphicFramePr>
          <p:nvPr/>
        </p:nvGraphicFramePr>
        <p:xfrm>
          <a:off x="218286" y="916564"/>
          <a:ext cx="8740664" cy="5383985"/>
        </p:xfrm>
        <a:graphic>
          <a:graphicData uri="http://schemas.openxmlformats.org/drawingml/2006/table">
            <a:tbl>
              <a:tblPr firstRow="1" bandRow="1">
                <a:tableStyleId>{5940675A-B579-460E-94D1-54222C63F5DA}</a:tableStyleId>
              </a:tblPr>
              <a:tblGrid>
                <a:gridCol w="1562020">
                  <a:extLst>
                    <a:ext uri="{9D8B030D-6E8A-4147-A177-3AD203B41FA5}">
                      <a16:colId xmlns:a16="http://schemas.microsoft.com/office/drawing/2014/main" val="1700284170"/>
                    </a:ext>
                  </a:extLst>
                </a:gridCol>
                <a:gridCol w="7178644">
                  <a:extLst>
                    <a:ext uri="{9D8B030D-6E8A-4147-A177-3AD203B41FA5}">
                      <a16:colId xmlns:a16="http://schemas.microsoft.com/office/drawing/2014/main" val="2490045266"/>
                    </a:ext>
                  </a:extLst>
                </a:gridCol>
              </a:tblGrid>
              <a:tr h="374470">
                <a:tc>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4315946">
                <a:tc>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000" dirty="0"/>
                    </a:p>
                  </a:txBody>
                  <a:tcPr marL="84406" marR="84406" marT="42203" marB="42203">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0585931"/>
                  </a:ext>
                </a:extLst>
              </a:tr>
              <a:tr h="693569">
                <a:tc>
                  <a:txBody>
                    <a:bodyPr/>
                    <a:lstStyle/>
                    <a:p>
                      <a:r>
                        <a:rPr kumimoji="1" lang="en-US" altLang="ja-JP" sz="1000" dirty="0">
                          <a:solidFill>
                            <a:schemeClr val="tx1"/>
                          </a:solidFill>
                        </a:rPr>
                        <a:t>NTT</a:t>
                      </a:r>
                      <a:r>
                        <a:rPr kumimoji="1" lang="ja-JP" altLang="en-US" sz="1000" dirty="0">
                          <a:solidFill>
                            <a:schemeClr val="tx1"/>
                          </a:solidFill>
                        </a:rPr>
                        <a:t>コムウェア</a:t>
                      </a:r>
                    </a:p>
                  </a:txBody>
                  <a:tcPr marL="84406" marR="84406" marT="42203" marB="42203">
                    <a:lnT w="12700" cap="flat" cmpd="sng" algn="ctr">
                      <a:solidFill>
                        <a:schemeClr val="tx1"/>
                      </a:solidFill>
                      <a:prstDash val="solid"/>
                      <a:round/>
                      <a:headEnd type="none" w="med" len="med"/>
                      <a:tailEnd type="none" w="med" len="med"/>
                    </a:lnT>
                    <a:solidFill>
                      <a:schemeClr val="accent3">
                        <a:lumMod val="20000"/>
                        <a:lumOff val="80000"/>
                      </a:schemeClr>
                    </a:solidFill>
                  </a:tcPr>
                </a:tc>
                <a:tc>
                  <a:txBody>
                    <a:bodyPr/>
                    <a:lstStyle/>
                    <a:p>
                      <a:endParaRPr kumimoji="1" lang="ja-JP" altLang="en-US" sz="1000" dirty="0"/>
                    </a:p>
                  </a:txBody>
                  <a:tcPr marL="84406" marR="84406" marT="42203" marB="42203">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79049336"/>
                  </a:ext>
                </a:extLst>
              </a:tr>
            </a:tbl>
          </a:graphicData>
        </a:graphic>
      </p:graphicFrame>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設定</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1/1</a:t>
            </a:r>
            <a:r>
              <a:rPr lang="ja-JP" altLang="en-US" sz="2400" dirty="0">
                <a:latin typeface="Meiryo UI" panose="020B0604030504040204" pitchFamily="50" charset="-128"/>
                <a:ea typeface="Meiryo UI" panose="020B0604030504040204" pitchFamily="50" charset="-128"/>
              </a:rPr>
              <a:t>）</a:t>
            </a:r>
          </a:p>
        </p:txBody>
      </p:sp>
      <p:sp>
        <p:nvSpPr>
          <p:cNvPr id="13" name="正方形/長方形 12"/>
          <p:cNvSpPr/>
          <p:nvPr/>
        </p:nvSpPr>
        <p:spPr>
          <a:xfrm>
            <a:off x="4662813" y="2260443"/>
            <a:ext cx="613491" cy="368094"/>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(XML UL)</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7837973" y="1790226"/>
            <a:ext cx="613491" cy="368094"/>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商品定義、</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料金設定</a:t>
            </a:r>
          </a:p>
        </p:txBody>
      </p:sp>
      <p:sp>
        <p:nvSpPr>
          <p:cNvPr id="31" name="ホームベース 30"/>
          <p:cNvSpPr/>
          <p:nvPr/>
        </p:nvSpPr>
        <p:spPr bwMode="auto">
          <a:xfrm>
            <a:off x="1801391" y="936415"/>
            <a:ext cx="7068225"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カタログ管理</a:t>
            </a:r>
          </a:p>
        </p:txBody>
      </p:sp>
      <p:sp>
        <p:nvSpPr>
          <p:cNvPr id="72" name="正方形/長方形 71"/>
          <p:cNvSpPr/>
          <p:nvPr/>
        </p:nvSpPr>
        <p:spPr>
          <a:xfrm>
            <a:off x="5314013" y="5829903"/>
            <a:ext cx="613491" cy="368094"/>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(XML UL)</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7837973" y="5828114"/>
            <a:ext cx="613491" cy="368094"/>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商品定義、</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料金設定</a:t>
            </a:r>
          </a:p>
        </p:txBody>
      </p:sp>
      <p:cxnSp>
        <p:nvCxnSpPr>
          <p:cNvPr id="75" name="カギ線コネクタ 108"/>
          <p:cNvCxnSpPr>
            <a:stCxn id="72" idx="3"/>
            <a:endCxn id="134" idx="1"/>
          </p:cNvCxnSpPr>
          <p:nvPr/>
        </p:nvCxnSpPr>
        <p:spPr bwMode="auto">
          <a:xfrm flipV="1">
            <a:off x="5927504" y="6010865"/>
            <a:ext cx="529556" cy="308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正方形/長方形 79"/>
          <p:cNvSpPr/>
          <p:nvPr/>
        </p:nvSpPr>
        <p:spPr>
          <a:xfrm>
            <a:off x="1976417" y="1787628"/>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サービス検討</a:t>
            </a:r>
          </a:p>
        </p:txBody>
      </p:sp>
      <p:sp>
        <p:nvSpPr>
          <p:cNvPr id="81" name="正方形/長方形 80"/>
          <p:cNvSpPr/>
          <p:nvPr/>
        </p:nvSpPr>
        <p:spPr>
          <a:xfrm>
            <a:off x="1976417" y="5865899"/>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コンサル</a:t>
            </a:r>
          </a:p>
        </p:txBody>
      </p:sp>
      <p:sp>
        <p:nvSpPr>
          <p:cNvPr id="85" name="正方形/長方形 84"/>
          <p:cNvSpPr/>
          <p:nvPr/>
        </p:nvSpPr>
        <p:spPr>
          <a:xfrm>
            <a:off x="2823080" y="4117557"/>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設定依頼</a:t>
            </a:r>
          </a:p>
        </p:txBody>
      </p:sp>
      <p:sp>
        <p:nvSpPr>
          <p:cNvPr id="86" name="正方形/長方形 85"/>
          <p:cNvSpPr/>
          <p:nvPr/>
        </p:nvSpPr>
        <p:spPr>
          <a:xfrm>
            <a:off x="2827183" y="5865899"/>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p>
        </p:txBody>
      </p:sp>
      <p:cxnSp>
        <p:nvCxnSpPr>
          <p:cNvPr id="35" name="曲線コネクタ 34"/>
          <p:cNvCxnSpPr>
            <a:stCxn id="80" idx="2"/>
            <a:endCxn id="81" idx="0"/>
          </p:cNvCxnSpPr>
          <p:nvPr/>
        </p:nvCxnSpPr>
        <p:spPr bwMode="auto">
          <a:xfrm rot="5400000">
            <a:off x="379312" y="3987975"/>
            <a:ext cx="3755848" cy="11723"/>
          </a:xfrm>
          <a:prstGeom prst="curvedConnector3">
            <a:avLst/>
          </a:prstGeom>
          <a:solidFill>
            <a:srgbClr val="D2F0FA"/>
          </a:solidFill>
          <a:ln w="9525" cap="flat" cmpd="sng" algn="ctr">
            <a:solidFill>
              <a:schemeClr val="tx1">
                <a:lumMod val="65000"/>
                <a:lumOff val="35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正方形/長方形 69"/>
          <p:cNvSpPr/>
          <p:nvPr/>
        </p:nvSpPr>
        <p:spPr>
          <a:xfrm>
            <a:off x="3819894" y="5857996"/>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提供サービス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XML</a:t>
            </a:r>
            <a:r>
              <a:rPr kumimoji="0" lang="ja-JP" altLang="en-US" sz="923" kern="0" dirty="0">
                <a:solidFill>
                  <a:prstClr val="black"/>
                </a:solidFill>
                <a:latin typeface="Meiryo UI" panose="020B0604030504040204" pitchFamily="50" charset="-128"/>
                <a:ea typeface="Meiryo UI" panose="020B0604030504040204" pitchFamily="50" charset="-128"/>
              </a:rPr>
              <a:t>作成</a:t>
            </a:r>
          </a:p>
        </p:txBody>
      </p:sp>
      <p:sp>
        <p:nvSpPr>
          <p:cNvPr id="71" name="正方形/長方形 70"/>
          <p:cNvSpPr/>
          <p:nvPr/>
        </p:nvSpPr>
        <p:spPr>
          <a:xfrm>
            <a:off x="3819894" y="2284997"/>
            <a:ext cx="561637" cy="322423"/>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提供サービス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XML</a:t>
            </a:r>
            <a:r>
              <a:rPr kumimoji="0" lang="ja-JP" altLang="en-US" sz="923" kern="0" dirty="0">
                <a:solidFill>
                  <a:prstClr val="black"/>
                </a:solidFill>
                <a:latin typeface="Meiryo UI" panose="020B0604030504040204" pitchFamily="50" charset="-128"/>
                <a:ea typeface="Meiryo UI" panose="020B0604030504040204" pitchFamily="50" charset="-128"/>
              </a:rPr>
              <a:t>作成</a:t>
            </a:r>
          </a:p>
        </p:txBody>
      </p:sp>
      <p:cxnSp>
        <p:nvCxnSpPr>
          <p:cNvPr id="82" name="曲線コネクタ 81"/>
          <p:cNvCxnSpPr>
            <a:stCxn id="71" idx="3"/>
            <a:endCxn id="13" idx="1"/>
          </p:cNvCxnSpPr>
          <p:nvPr/>
        </p:nvCxnSpPr>
        <p:spPr bwMode="auto">
          <a:xfrm flipV="1">
            <a:off x="4381530" y="2444491"/>
            <a:ext cx="281282" cy="1718"/>
          </a:xfrm>
          <a:prstGeom prst="curvedConnector3">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0" name="グループ化 99"/>
          <p:cNvGrpSpPr/>
          <p:nvPr/>
        </p:nvGrpSpPr>
        <p:grpSpPr>
          <a:xfrm>
            <a:off x="7394083" y="6434830"/>
            <a:ext cx="304940" cy="152639"/>
            <a:chOff x="3830560" y="6623096"/>
            <a:chExt cx="852973" cy="84048"/>
          </a:xfrm>
        </p:grpSpPr>
        <p:cxnSp>
          <p:nvCxnSpPr>
            <p:cNvPr id="101"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3" name="テキスト ボックス 102"/>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104" name="テキスト ボックス 103"/>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6" name="正方形/長方形 105"/>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7" name="正方形/長方形 106"/>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108" name="テキスト ボックス 107"/>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9" name="テキスト ボックス 108"/>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10" name="正方形/長方形 109"/>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11" name="正方形/長方形 110"/>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2" name="正方形/長方形 111"/>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113" name="正方形/長方形 112"/>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14" name="テキスト ボックス 113"/>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5" name="正方形/長方形 114"/>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116" name="テキスト ボックス 115"/>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4669345" y="1508766"/>
            <a:ext cx="613491" cy="368094"/>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51" name="カギ線コネクタ 50"/>
          <p:cNvCxnSpPr>
            <a:stCxn id="80" idx="3"/>
            <a:endCxn id="85" idx="0"/>
          </p:cNvCxnSpPr>
          <p:nvPr/>
        </p:nvCxnSpPr>
        <p:spPr bwMode="auto">
          <a:xfrm>
            <a:off x="2538054" y="1948839"/>
            <a:ext cx="565845" cy="216871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カギ線コネクタ 53"/>
          <p:cNvCxnSpPr>
            <a:stCxn id="80" idx="3"/>
            <a:endCxn id="71" idx="1"/>
          </p:cNvCxnSpPr>
          <p:nvPr/>
        </p:nvCxnSpPr>
        <p:spPr bwMode="auto">
          <a:xfrm>
            <a:off x="2538054" y="1948840"/>
            <a:ext cx="1281840" cy="497369"/>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矢印コネクタ 8"/>
          <p:cNvCxnSpPr>
            <a:stCxn id="85" idx="2"/>
            <a:endCxn id="86" idx="0"/>
          </p:cNvCxnSpPr>
          <p:nvPr/>
        </p:nvCxnSpPr>
        <p:spPr bwMode="auto">
          <a:xfrm>
            <a:off x="3103899" y="4439981"/>
            <a:ext cx="4103" cy="142591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直線矢印コネクタ 62"/>
          <p:cNvCxnSpPr>
            <a:stCxn id="86" idx="3"/>
            <a:endCxn id="70" idx="1"/>
          </p:cNvCxnSpPr>
          <p:nvPr/>
        </p:nvCxnSpPr>
        <p:spPr bwMode="auto">
          <a:xfrm flipV="1">
            <a:off x="3388820" y="6019208"/>
            <a:ext cx="431073" cy="790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カギ線コネクタ 76"/>
          <p:cNvCxnSpPr>
            <a:stCxn id="80" idx="3"/>
            <a:endCxn id="118" idx="1"/>
          </p:cNvCxnSpPr>
          <p:nvPr/>
        </p:nvCxnSpPr>
        <p:spPr bwMode="auto">
          <a:xfrm flipV="1">
            <a:off x="2538054" y="1692813"/>
            <a:ext cx="2131291" cy="256026"/>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70" idx="3"/>
            <a:endCxn id="72" idx="1"/>
          </p:cNvCxnSpPr>
          <p:nvPr/>
        </p:nvCxnSpPr>
        <p:spPr bwMode="auto">
          <a:xfrm flipV="1">
            <a:off x="4381531" y="6013951"/>
            <a:ext cx="932482" cy="525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正方形/長方形 95"/>
          <p:cNvSpPr/>
          <p:nvPr/>
        </p:nvSpPr>
        <p:spPr>
          <a:xfrm>
            <a:off x="6457060" y="1790226"/>
            <a:ext cx="613491" cy="36809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在庫設定</a:t>
            </a:r>
          </a:p>
        </p:txBody>
      </p:sp>
      <p:cxnSp>
        <p:nvCxnSpPr>
          <p:cNvPr id="97" name="カギ線コネクタ 96"/>
          <p:cNvCxnSpPr>
            <a:stCxn id="118" idx="3"/>
            <a:endCxn id="96" idx="1"/>
          </p:cNvCxnSpPr>
          <p:nvPr/>
        </p:nvCxnSpPr>
        <p:spPr bwMode="auto">
          <a:xfrm>
            <a:off x="5282836" y="1692814"/>
            <a:ext cx="1174224" cy="281460"/>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カギ線コネクタ 120"/>
          <p:cNvCxnSpPr>
            <a:stCxn id="13" idx="3"/>
            <a:endCxn id="96" idx="1"/>
          </p:cNvCxnSpPr>
          <p:nvPr/>
        </p:nvCxnSpPr>
        <p:spPr bwMode="auto">
          <a:xfrm flipV="1">
            <a:off x="5276303" y="1974273"/>
            <a:ext cx="1180757" cy="470217"/>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カギ線コネクタ 108"/>
          <p:cNvCxnSpPr>
            <a:stCxn id="96" idx="3"/>
            <a:endCxn id="15" idx="1"/>
          </p:cNvCxnSpPr>
          <p:nvPr/>
        </p:nvCxnSpPr>
        <p:spPr bwMode="auto">
          <a:xfrm>
            <a:off x="7070551" y="1974273"/>
            <a:ext cx="767422"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カギ線コネクタ 122"/>
          <p:cNvCxnSpPr>
            <a:stCxn id="70" idx="3"/>
            <a:endCxn id="13" idx="2"/>
          </p:cNvCxnSpPr>
          <p:nvPr/>
        </p:nvCxnSpPr>
        <p:spPr bwMode="auto">
          <a:xfrm flipV="1">
            <a:off x="4381530" y="2628537"/>
            <a:ext cx="588028" cy="339067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正方形/長方形 133"/>
          <p:cNvSpPr/>
          <p:nvPr/>
        </p:nvSpPr>
        <p:spPr>
          <a:xfrm>
            <a:off x="6457060" y="5826818"/>
            <a:ext cx="613491" cy="36809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在庫設定</a:t>
            </a:r>
          </a:p>
        </p:txBody>
      </p:sp>
      <p:cxnSp>
        <p:nvCxnSpPr>
          <p:cNvPr id="138" name="カギ線コネクタ 108"/>
          <p:cNvCxnSpPr>
            <a:stCxn id="134" idx="3"/>
            <a:endCxn id="73" idx="1"/>
          </p:cNvCxnSpPr>
          <p:nvPr/>
        </p:nvCxnSpPr>
        <p:spPr bwMode="auto">
          <a:xfrm>
            <a:off x="7070551" y="6010865"/>
            <a:ext cx="767422" cy="129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0" name="テキスト ボックス 159"/>
          <p:cNvSpPr txBox="1"/>
          <p:nvPr/>
        </p:nvSpPr>
        <p:spPr>
          <a:xfrm>
            <a:off x="4997835" y="5293556"/>
            <a:ext cx="1034849" cy="166497"/>
          </a:xfrm>
          <a:prstGeom prst="rect">
            <a:avLst/>
          </a:prstGeom>
          <a:noFill/>
        </p:spPr>
        <p:txBody>
          <a:bodyPr wrap="squar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XML</a:t>
            </a:r>
            <a:r>
              <a:rPr lang="ja-JP" altLang="en-US" sz="646" dirty="0">
                <a:solidFill>
                  <a:prstClr val="black"/>
                </a:solidFill>
                <a:latin typeface="Meiryo UI" panose="020B0604030504040204" pitchFamily="50" charset="-128"/>
                <a:ea typeface="Meiryo UI" panose="020B0604030504040204" pitchFamily="50" charset="-128"/>
              </a:rPr>
              <a:t>作成支援のみの場合</a:t>
            </a:r>
          </a:p>
        </p:txBody>
      </p:sp>
      <p:sp>
        <p:nvSpPr>
          <p:cNvPr id="52" name="テキスト ボックス 51"/>
          <p:cNvSpPr txBox="1"/>
          <p:nvPr/>
        </p:nvSpPr>
        <p:spPr>
          <a:xfrm>
            <a:off x="2629318" y="1773543"/>
            <a:ext cx="1034849" cy="166497"/>
          </a:xfrm>
          <a:prstGeom prst="rect">
            <a:avLst/>
          </a:prstGeom>
          <a:noFill/>
        </p:spPr>
        <p:txBody>
          <a:bodyPr wrap="square" lIns="33231" tIns="33231" rIns="33231" bIns="33231" rtlCol="0">
            <a:spAutoFit/>
          </a:bodyPr>
          <a:lstStyle/>
          <a:p>
            <a:pPr algn="ctr" defTabSz="844083">
              <a:defRPr/>
            </a:pPr>
            <a:r>
              <a:rPr lang="ja-JP" altLang="en-US" sz="646" dirty="0">
                <a:solidFill>
                  <a:prstClr val="black"/>
                </a:solidFill>
                <a:latin typeface="Meiryo UI" panose="020B0604030504040204" pitchFamily="50" charset="-128"/>
                <a:ea typeface="Meiryo UI" panose="020B0604030504040204" pitchFamily="50" charset="-128"/>
              </a:rPr>
              <a:t>いずれかのルートを選択</a:t>
            </a:r>
          </a:p>
        </p:txBody>
      </p:sp>
      <p:sp>
        <p:nvSpPr>
          <p:cNvPr id="53" name="テキスト ボックス 52"/>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Tree>
    <p:extLst>
      <p:ext uri="{BB962C8B-B14F-4D97-AF65-F5344CB8AC3E}">
        <p14:creationId xmlns:p14="http://schemas.microsoft.com/office/powerpoint/2010/main" val="107960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170" name="正方形/長方形 169"/>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1/6</a:t>
            </a:r>
            <a:r>
              <a:rPr lang="ja-JP" altLang="en-US" sz="2400" dirty="0">
                <a:latin typeface="Meiryo UI" panose="020B0604030504040204" pitchFamily="50" charset="-128"/>
                <a:ea typeface="Meiryo UI" panose="020B0604030504040204" pitchFamily="50" charset="-128"/>
              </a:rPr>
              <a:t>）</a:t>
            </a:r>
          </a:p>
        </p:txBody>
      </p:sp>
      <p:sp>
        <p:nvSpPr>
          <p:cNvPr id="154" name="テキスト ボックス 153"/>
          <p:cNvSpPr txBox="1"/>
          <p:nvPr/>
        </p:nvSpPr>
        <p:spPr>
          <a:xfrm>
            <a:off x="1716889" y="530663"/>
            <a:ext cx="2030790" cy="442085"/>
          </a:xfrm>
          <a:prstGeom prst="rect">
            <a:avLst/>
          </a:prstGeom>
          <a:noFill/>
        </p:spPr>
        <p:txBody>
          <a:bodyPr wrap="none" lIns="33231" tIns="33231" rIns="33231" bIns="33231" rtlCol="0">
            <a:spAutoFit/>
          </a:bodyPr>
          <a:lstStyle>
            <a:defPPr>
              <a:defRPr lang="ja-JP"/>
            </a:defPPr>
            <a:lvl1pPr algn="l">
              <a:defRPr sz="2400" b="1">
                <a:latin typeface="Meiryo UI" panose="020B0604030504040204" pitchFamily="50" charset="-128"/>
                <a:ea typeface="Meiryo UI" panose="020B0604030504040204" pitchFamily="50" charset="-128"/>
              </a:defRPr>
            </a:lvl1pPr>
          </a:lstStyle>
          <a:p>
            <a:pPr defTabSz="844083" fontAlgn="base">
              <a:lnSpc>
                <a:spcPct val="110000"/>
              </a:lnSpc>
              <a:spcBef>
                <a:spcPct val="30000"/>
              </a:spcBef>
              <a:spcAft>
                <a:spcPct val="0"/>
              </a:spcAft>
              <a:defRPr/>
            </a:pPr>
            <a:r>
              <a:rPr lang="ja-JP" altLang="en-US" sz="2215" dirty="0">
                <a:solidFill>
                  <a:prstClr val="black"/>
                </a:solidFill>
              </a:rPr>
              <a:t>新規顧客の場合</a:t>
            </a:r>
          </a:p>
        </p:txBody>
      </p:sp>
      <p:sp>
        <p:nvSpPr>
          <p:cNvPr id="168" name="正方形/長方形 167"/>
          <p:cNvSpPr/>
          <p:nvPr/>
        </p:nvSpPr>
        <p:spPr>
          <a:xfrm>
            <a:off x="1846353" y="2987647"/>
            <a:ext cx="512922" cy="343277"/>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入力</a:t>
            </a:r>
          </a:p>
        </p:txBody>
      </p:sp>
      <p:sp>
        <p:nvSpPr>
          <p:cNvPr id="169" name="正方形/長方形 168"/>
          <p:cNvSpPr/>
          <p:nvPr/>
        </p:nvSpPr>
        <p:spPr>
          <a:xfrm>
            <a:off x="1805262" y="5130853"/>
            <a:ext cx="561637" cy="32242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en-US" altLang="ja-JP" sz="738" kern="0" dirty="0">
                <a:solidFill>
                  <a:prstClr val="black"/>
                </a:solidFill>
                <a:latin typeface="Meiryo UI" panose="020B0604030504040204" pitchFamily="50" charset="-128"/>
                <a:ea typeface="Meiryo UI" panose="020B0604030504040204" pitchFamily="50" charset="-128"/>
              </a:rPr>
              <a:t>CRM</a:t>
            </a:r>
            <a:endParaRPr kumimoji="0" lang="ja-JP" altLang="en-US" sz="738" kern="0" dirty="0">
              <a:solidFill>
                <a:prstClr val="black"/>
              </a:solidFill>
              <a:latin typeface="Meiryo UI" panose="020B0604030504040204" pitchFamily="50" charset="-128"/>
              <a:ea typeface="Meiryo UI" panose="020B0604030504040204" pitchFamily="50" charset="-128"/>
            </a:endParaRPr>
          </a:p>
        </p:txBody>
      </p:sp>
      <p:cxnSp>
        <p:nvCxnSpPr>
          <p:cNvPr id="245" name="カギ線コネクタ 108"/>
          <p:cNvCxnSpPr>
            <a:stCxn id="168" idx="2"/>
            <a:endCxn id="169" idx="0"/>
          </p:cNvCxnSpPr>
          <p:nvPr/>
        </p:nvCxnSpPr>
        <p:spPr bwMode="auto">
          <a:xfrm flipH="1">
            <a:off x="2086081" y="3330923"/>
            <a:ext cx="16734" cy="1799930"/>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6" name="正方形/長方形 175"/>
          <p:cNvSpPr/>
          <p:nvPr/>
        </p:nvSpPr>
        <p:spPr>
          <a:xfrm>
            <a:off x="2251142" y="3486179"/>
            <a:ext cx="512922" cy="343277"/>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顧客登録</a:t>
            </a:r>
          </a:p>
        </p:txBody>
      </p:sp>
      <p:cxnSp>
        <p:nvCxnSpPr>
          <p:cNvPr id="177" name="カギ線コネクタ 176"/>
          <p:cNvCxnSpPr>
            <a:stCxn id="168" idx="3"/>
            <a:endCxn id="176" idx="0"/>
          </p:cNvCxnSpPr>
          <p:nvPr/>
        </p:nvCxnSpPr>
        <p:spPr bwMode="auto">
          <a:xfrm>
            <a:off x="2359275" y="3159286"/>
            <a:ext cx="148328" cy="326894"/>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正方形/長方形 108"/>
          <p:cNvSpPr/>
          <p:nvPr/>
        </p:nvSpPr>
        <p:spPr>
          <a:xfrm>
            <a:off x="5321681" y="1755809"/>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意思表示</a:t>
            </a:r>
          </a:p>
        </p:txBody>
      </p:sp>
      <p:sp>
        <p:nvSpPr>
          <p:cNvPr id="112" name="正方形/長方形 111"/>
          <p:cNvSpPr/>
          <p:nvPr/>
        </p:nvSpPr>
        <p:spPr>
          <a:xfrm>
            <a:off x="6082632" y="4219482"/>
            <a:ext cx="512922"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情報入力</a:t>
            </a:r>
          </a:p>
        </p:txBody>
      </p:sp>
      <p:sp>
        <p:nvSpPr>
          <p:cNvPr id="116" name="正方形/長方形 115"/>
          <p:cNvSpPr/>
          <p:nvPr/>
        </p:nvSpPr>
        <p:spPr>
          <a:xfrm>
            <a:off x="5986245" y="3608065"/>
            <a:ext cx="71800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価格算定</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18" name="正方形/長方形 117"/>
          <p:cNvSpPr/>
          <p:nvPr/>
        </p:nvSpPr>
        <p:spPr>
          <a:xfrm>
            <a:off x="4986576" y="50273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現地調査</a:t>
            </a:r>
          </a:p>
        </p:txBody>
      </p:sp>
      <p:sp>
        <p:nvSpPr>
          <p:cNvPr id="120" name="正方形/長方形 119"/>
          <p:cNvSpPr/>
          <p:nvPr/>
        </p:nvSpPr>
        <p:spPr>
          <a:xfrm>
            <a:off x="3991753" y="5377078"/>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提供判定</a:t>
            </a:r>
          </a:p>
        </p:txBody>
      </p:sp>
      <p:sp>
        <p:nvSpPr>
          <p:cNvPr id="121" name="正方形/長方形 120"/>
          <p:cNvSpPr/>
          <p:nvPr/>
        </p:nvSpPr>
        <p:spPr>
          <a:xfrm>
            <a:off x="3640730" y="5014045"/>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本人性確認</a:t>
            </a:r>
            <a:endParaRPr kumimoji="0" lang="en-US" altLang="ja-JP" sz="738"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・与信</a:t>
            </a:r>
            <a:endParaRPr kumimoji="0" lang="en-US" altLang="ja-JP" sz="738" kern="0" dirty="0">
              <a:solidFill>
                <a:prstClr val="black"/>
              </a:solidFill>
              <a:latin typeface="Meiryo UI" panose="020B0604030504040204" pitchFamily="50" charset="-128"/>
              <a:ea typeface="Meiryo UI" panose="020B0604030504040204" pitchFamily="50" charset="-128"/>
            </a:endParaRPr>
          </a:p>
        </p:txBody>
      </p:sp>
      <p:sp>
        <p:nvSpPr>
          <p:cNvPr id="122" name="正方形/長方形 121"/>
          <p:cNvSpPr/>
          <p:nvPr/>
        </p:nvSpPr>
        <p:spPr>
          <a:xfrm>
            <a:off x="4631432" y="53751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稼働調整</a:t>
            </a:r>
          </a:p>
        </p:txBody>
      </p:sp>
      <p:sp>
        <p:nvSpPr>
          <p:cNvPr id="123" name="正方形/長方形 122"/>
          <p:cNvSpPr/>
          <p:nvPr/>
        </p:nvSpPr>
        <p:spPr>
          <a:xfrm>
            <a:off x="6829938" y="4219482"/>
            <a:ext cx="512922"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申込内容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sp>
        <p:nvSpPr>
          <p:cNvPr id="124" name="正方形/長方形 123"/>
          <p:cNvSpPr/>
          <p:nvPr/>
        </p:nvSpPr>
        <p:spPr>
          <a:xfrm>
            <a:off x="7529129" y="4219703"/>
            <a:ext cx="512922" cy="30371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申込確定</a:t>
            </a:r>
          </a:p>
        </p:txBody>
      </p:sp>
      <p:cxnSp>
        <p:nvCxnSpPr>
          <p:cNvPr id="125" name="カギ線コネクタ 108"/>
          <p:cNvCxnSpPr>
            <a:stCxn id="112" idx="3"/>
            <a:endCxn id="123" idx="1"/>
          </p:cNvCxnSpPr>
          <p:nvPr/>
        </p:nvCxnSpPr>
        <p:spPr bwMode="auto">
          <a:xfrm>
            <a:off x="6595554" y="4371339"/>
            <a:ext cx="234384" cy="0"/>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カギ線コネクタ 108"/>
          <p:cNvCxnSpPr>
            <a:stCxn id="123" idx="3"/>
            <a:endCxn id="124" idx="1"/>
          </p:cNvCxnSpPr>
          <p:nvPr/>
        </p:nvCxnSpPr>
        <p:spPr bwMode="auto">
          <a:xfrm>
            <a:off x="7342859" y="4371339"/>
            <a:ext cx="186270" cy="22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カギ線コネクタ 108"/>
          <p:cNvCxnSpPr>
            <a:stCxn id="112" idx="0"/>
            <a:endCxn id="116" idx="2"/>
          </p:cNvCxnSpPr>
          <p:nvPr/>
        </p:nvCxnSpPr>
        <p:spPr bwMode="auto">
          <a:xfrm flipV="1">
            <a:off x="6339094" y="3907175"/>
            <a:ext cx="6152" cy="312306"/>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正方形/長方形 128"/>
          <p:cNvSpPr/>
          <p:nvPr/>
        </p:nvSpPr>
        <p:spPr>
          <a:xfrm>
            <a:off x="8216545" y="3194732"/>
            <a:ext cx="715698" cy="461036"/>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申込票</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アップロード</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srgbClr val="FF0000"/>
                </a:solidFill>
                <a:latin typeface="Meiryo UI" panose="020B0604030504040204" pitchFamily="50" charset="-128"/>
                <a:ea typeface="Meiryo UI" panose="020B0604030504040204" pitchFamily="50" charset="-128"/>
              </a:rPr>
              <a:t>(</a:t>
            </a:r>
            <a:r>
              <a:rPr kumimoji="0" lang="ja-JP" altLang="en-US" sz="923" kern="0" dirty="0">
                <a:solidFill>
                  <a:srgbClr val="FF0000"/>
                </a:solidFill>
                <a:latin typeface="Meiryo UI" panose="020B0604030504040204" pitchFamily="50" charset="-128"/>
                <a:ea typeface="Meiryo UI" panose="020B0604030504040204" pitchFamily="50" charset="-128"/>
              </a:rPr>
              <a:t>エクセル</a:t>
            </a:r>
            <a:r>
              <a:rPr kumimoji="0" lang="en-US" altLang="ja-JP" sz="923" kern="0" dirty="0">
                <a:solidFill>
                  <a:srgbClr val="FF0000"/>
                </a:solidFill>
                <a:latin typeface="Meiryo UI" panose="020B0604030504040204" pitchFamily="50" charset="-128"/>
                <a:ea typeface="Meiryo UI" panose="020B0604030504040204" pitchFamily="50" charset="-128"/>
              </a:rPr>
              <a:t>)</a:t>
            </a:r>
          </a:p>
        </p:txBody>
      </p:sp>
      <p:sp>
        <p:nvSpPr>
          <p:cNvPr id="134" name="正方形/長方形 133"/>
          <p:cNvSpPr/>
          <p:nvPr/>
        </p:nvSpPr>
        <p:spPr>
          <a:xfrm>
            <a:off x="7030412" y="1334783"/>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入力</a:t>
            </a:r>
          </a:p>
        </p:txBody>
      </p:sp>
      <p:cxnSp>
        <p:nvCxnSpPr>
          <p:cNvPr id="135" name="カギ線コネクタ 134"/>
          <p:cNvCxnSpPr>
            <a:stCxn id="109" idx="0"/>
            <a:endCxn id="134" idx="1"/>
          </p:cNvCxnSpPr>
          <p:nvPr/>
        </p:nvCxnSpPr>
        <p:spPr bwMode="auto">
          <a:xfrm rot="5400000" flipH="1" flipV="1">
            <a:off x="6168543" y="893939"/>
            <a:ext cx="271470" cy="145227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カギ線コネクタ 135"/>
          <p:cNvCxnSpPr>
            <a:stCxn id="129" idx="2"/>
            <a:endCxn id="124" idx="0"/>
          </p:cNvCxnSpPr>
          <p:nvPr/>
        </p:nvCxnSpPr>
        <p:spPr bwMode="auto">
          <a:xfrm rot="5400000">
            <a:off x="7898025" y="3543333"/>
            <a:ext cx="563935" cy="788804"/>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7" name="カギ線コネクタ 108"/>
          <p:cNvCxnSpPr>
            <a:stCxn id="152" idx="2"/>
            <a:endCxn id="129" idx="0"/>
          </p:cNvCxnSpPr>
          <p:nvPr/>
        </p:nvCxnSpPr>
        <p:spPr bwMode="auto">
          <a:xfrm>
            <a:off x="8570718" y="2815208"/>
            <a:ext cx="3677" cy="379524"/>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8" name="正方形/長方形 137"/>
          <p:cNvSpPr/>
          <p:nvPr/>
        </p:nvSpPr>
        <p:spPr>
          <a:xfrm>
            <a:off x="7441460" y="3200729"/>
            <a:ext cx="715698" cy="461036"/>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複数申込</a:t>
            </a:r>
            <a:br>
              <a:rPr kumimoji="0" lang="en-US" altLang="ja-JP" sz="923" kern="0" dirty="0">
                <a:solidFill>
                  <a:srgbClr val="FF0000"/>
                </a:solidFill>
                <a:latin typeface="Meiryo UI" panose="020B0604030504040204" pitchFamily="50" charset="-128"/>
                <a:ea typeface="Meiryo UI" panose="020B0604030504040204" pitchFamily="50" charset="-128"/>
              </a:rPr>
            </a:br>
            <a:r>
              <a:rPr kumimoji="0" lang="ja-JP" altLang="en-US" sz="923" kern="0" dirty="0">
                <a:solidFill>
                  <a:srgbClr val="FF0000"/>
                </a:solidFill>
                <a:latin typeface="Meiryo UI" panose="020B0604030504040204" pitchFamily="50" charset="-128"/>
                <a:ea typeface="Meiryo UI" panose="020B0604030504040204" pitchFamily="50" charset="-128"/>
              </a:rPr>
              <a:t>アップロード</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srgbClr val="FF0000"/>
                </a:solidFill>
                <a:latin typeface="Meiryo UI" panose="020B0604030504040204" pitchFamily="50" charset="-128"/>
                <a:ea typeface="Meiryo UI" panose="020B0604030504040204" pitchFamily="50" charset="-128"/>
              </a:rPr>
              <a:t>(CSV)</a:t>
            </a:r>
          </a:p>
        </p:txBody>
      </p:sp>
      <p:cxnSp>
        <p:nvCxnSpPr>
          <p:cNvPr id="143" name="カギ線コネクタ 142"/>
          <p:cNvCxnSpPr>
            <a:stCxn id="134" idx="3"/>
            <a:endCxn id="144" idx="0"/>
          </p:cNvCxnSpPr>
          <p:nvPr/>
        </p:nvCxnSpPr>
        <p:spPr bwMode="auto">
          <a:xfrm>
            <a:off x="7543333" y="1484338"/>
            <a:ext cx="250128" cy="103365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正方形/長方形 143"/>
          <p:cNvSpPr/>
          <p:nvPr/>
        </p:nvSpPr>
        <p:spPr>
          <a:xfrm>
            <a:off x="7537000" y="2517996"/>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CSV</a:t>
            </a:r>
            <a:r>
              <a:rPr kumimoji="0" lang="ja-JP" altLang="en-US" sz="923" kern="0" dirty="0">
                <a:solidFill>
                  <a:prstClr val="black"/>
                </a:solidFill>
                <a:latin typeface="Meiryo UI" panose="020B0604030504040204" pitchFamily="50" charset="-128"/>
                <a:ea typeface="Meiryo UI" panose="020B0604030504040204" pitchFamily="50" charset="-128"/>
              </a:rPr>
              <a:t>集約</a:t>
            </a:r>
          </a:p>
        </p:txBody>
      </p:sp>
      <p:cxnSp>
        <p:nvCxnSpPr>
          <p:cNvPr id="147" name="カギ線コネクタ 108"/>
          <p:cNvCxnSpPr>
            <a:stCxn id="144" idx="2"/>
            <a:endCxn id="138" idx="0"/>
          </p:cNvCxnSpPr>
          <p:nvPr/>
        </p:nvCxnSpPr>
        <p:spPr bwMode="auto">
          <a:xfrm>
            <a:off x="7793461" y="2817107"/>
            <a:ext cx="5848" cy="38362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0" name="カギ線コネクタ 108"/>
          <p:cNvCxnSpPr>
            <a:stCxn id="138" idx="2"/>
            <a:endCxn id="124" idx="0"/>
          </p:cNvCxnSpPr>
          <p:nvPr/>
        </p:nvCxnSpPr>
        <p:spPr bwMode="auto">
          <a:xfrm flipH="1">
            <a:off x="7785590" y="3661765"/>
            <a:ext cx="13719" cy="55793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正方形/長方形 151"/>
          <p:cNvSpPr/>
          <p:nvPr/>
        </p:nvSpPr>
        <p:spPr>
          <a:xfrm>
            <a:off x="8314257" y="2516097"/>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55" name="カギ線コネクタ 108"/>
          <p:cNvCxnSpPr>
            <a:stCxn id="159" idx="2"/>
            <a:endCxn id="120" idx="0"/>
          </p:cNvCxnSpPr>
          <p:nvPr/>
        </p:nvCxnSpPr>
        <p:spPr bwMode="auto">
          <a:xfrm flipH="1">
            <a:off x="4272571" y="4545754"/>
            <a:ext cx="366816" cy="831323"/>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正方形/長方形 158"/>
          <p:cNvSpPr/>
          <p:nvPr/>
        </p:nvSpPr>
        <p:spPr>
          <a:xfrm>
            <a:off x="4228808" y="4213952"/>
            <a:ext cx="821158" cy="331802"/>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ワンストップ</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オペレーション</a:t>
            </a:r>
          </a:p>
        </p:txBody>
      </p:sp>
      <p:sp>
        <p:nvSpPr>
          <p:cNvPr id="183" name="テキスト ボックス 182"/>
          <p:cNvSpPr txBox="1"/>
          <p:nvPr/>
        </p:nvSpPr>
        <p:spPr>
          <a:xfrm>
            <a:off x="5573147" y="1615659"/>
            <a:ext cx="782331"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申込書入力の場合</a:t>
            </a:r>
          </a:p>
        </p:txBody>
      </p:sp>
      <p:cxnSp>
        <p:nvCxnSpPr>
          <p:cNvPr id="184" name="カギ線コネクタ 183"/>
          <p:cNvCxnSpPr>
            <a:stCxn id="134" idx="3"/>
            <a:endCxn id="152" idx="0"/>
          </p:cNvCxnSpPr>
          <p:nvPr/>
        </p:nvCxnSpPr>
        <p:spPr bwMode="auto">
          <a:xfrm>
            <a:off x="7543333" y="1484339"/>
            <a:ext cx="1027385" cy="1031759"/>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6" name="正方形/長方形 185"/>
          <p:cNvSpPr/>
          <p:nvPr/>
        </p:nvSpPr>
        <p:spPr>
          <a:xfrm>
            <a:off x="5315067" y="4202477"/>
            <a:ext cx="512922" cy="343277"/>
          </a:xfrm>
          <a:prstGeom prst="rect">
            <a:avLst/>
          </a:prstGeom>
          <a:solidFill>
            <a:schemeClr val="accent5">
              <a:lumMod val="40000"/>
              <a:lumOff val="60000"/>
            </a:schemeClr>
          </a:solidFill>
          <a:ln w="25400" cap="flat" cmpd="sng" algn="ctr">
            <a:solidFill>
              <a:schemeClr val="tx1"/>
            </a:solidFill>
            <a:prstDash val="solid"/>
          </a:ln>
          <a:effectLst/>
        </p:spPr>
        <p:txBody>
          <a:bodyPr wrap="none" t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入力</a:t>
            </a:r>
          </a:p>
        </p:txBody>
      </p:sp>
      <p:sp>
        <p:nvSpPr>
          <p:cNvPr id="191" name="正方形/長方形 190"/>
          <p:cNvSpPr/>
          <p:nvPr/>
        </p:nvSpPr>
        <p:spPr>
          <a:xfrm>
            <a:off x="3691607" y="2979525"/>
            <a:ext cx="821934" cy="365968"/>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t"/>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価格算定</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95" name="正方形/長方形 194"/>
          <p:cNvSpPr/>
          <p:nvPr/>
        </p:nvSpPr>
        <p:spPr>
          <a:xfrm>
            <a:off x="3843422" y="2516403"/>
            <a:ext cx="512922" cy="299110"/>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見積り書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発行</a:t>
            </a:r>
          </a:p>
        </p:txBody>
      </p:sp>
      <p:sp>
        <p:nvSpPr>
          <p:cNvPr id="196" name="正方形/長方形 195"/>
          <p:cNvSpPr/>
          <p:nvPr/>
        </p:nvSpPr>
        <p:spPr>
          <a:xfrm>
            <a:off x="4528278" y="1753225"/>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p>
        </p:txBody>
      </p:sp>
      <p:sp>
        <p:nvSpPr>
          <p:cNvPr id="200" name="正方形/長方形 199"/>
          <p:cNvSpPr/>
          <p:nvPr/>
        </p:nvSpPr>
        <p:spPr>
          <a:xfrm>
            <a:off x="4535669" y="2516116"/>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見積書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提示</a:t>
            </a:r>
          </a:p>
        </p:txBody>
      </p:sp>
      <p:cxnSp>
        <p:nvCxnSpPr>
          <p:cNvPr id="202" name="カギ線コネクタ 108"/>
          <p:cNvCxnSpPr>
            <a:stCxn id="200" idx="0"/>
            <a:endCxn id="196" idx="2"/>
          </p:cNvCxnSpPr>
          <p:nvPr/>
        </p:nvCxnSpPr>
        <p:spPr bwMode="auto">
          <a:xfrm flipH="1" flipV="1">
            <a:off x="4784739" y="2052335"/>
            <a:ext cx="7391" cy="46378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カギ線コネクタ 108"/>
          <p:cNvCxnSpPr>
            <a:stCxn id="195" idx="3"/>
            <a:endCxn id="200" idx="1"/>
          </p:cNvCxnSpPr>
          <p:nvPr/>
        </p:nvCxnSpPr>
        <p:spPr bwMode="auto">
          <a:xfrm flipV="1">
            <a:off x="4356344" y="2665671"/>
            <a:ext cx="179325" cy="28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テキスト ボックス 215"/>
          <p:cNvSpPr txBox="1"/>
          <p:nvPr/>
        </p:nvSpPr>
        <p:spPr>
          <a:xfrm>
            <a:off x="4095328" y="3334812"/>
            <a:ext cx="868613" cy="265883"/>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見積書およびお客様の</a:t>
            </a:r>
            <a:endParaRPr lang="en-US" altLang="ja-JP" sz="646" dirty="0">
              <a:solidFill>
                <a:prstClr val="black"/>
              </a:solidFill>
              <a:latin typeface="Meiryo UI" panose="020B0604030504040204" pitchFamily="50" charset="-128"/>
              <a:ea typeface="Meiryo UI" panose="020B0604030504040204" pitchFamily="50" charset="-128"/>
            </a:endParaRPr>
          </a:p>
          <a:p>
            <a:pPr defTabSz="844083">
              <a:defRPr/>
            </a:pPr>
            <a:r>
              <a:rPr lang="ja-JP" altLang="en-US" sz="646" dirty="0">
                <a:solidFill>
                  <a:prstClr val="black"/>
                </a:solidFill>
                <a:latin typeface="Meiryo UI" panose="020B0604030504040204" pitchFamily="50" charset="-128"/>
                <a:ea typeface="Meiryo UI" panose="020B0604030504040204" pitchFamily="50" charset="-128"/>
              </a:rPr>
              <a:t>意思決定が不要の場合</a:t>
            </a:r>
          </a:p>
        </p:txBody>
      </p:sp>
      <p:cxnSp>
        <p:nvCxnSpPr>
          <p:cNvPr id="217" name="カギ線コネクタ 216"/>
          <p:cNvCxnSpPr>
            <a:stCxn id="222" idx="2"/>
            <a:endCxn id="102" idx="1"/>
          </p:cNvCxnSpPr>
          <p:nvPr/>
        </p:nvCxnSpPr>
        <p:spPr bwMode="auto">
          <a:xfrm rot="16200000" flipH="1">
            <a:off x="2495602" y="2535632"/>
            <a:ext cx="2010407" cy="617411"/>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8" name="テキスト ボックス 217"/>
          <p:cNvSpPr txBox="1"/>
          <p:nvPr/>
        </p:nvSpPr>
        <p:spPr>
          <a:xfrm>
            <a:off x="3180437" y="3681890"/>
            <a:ext cx="632354"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申込前提の場合</a:t>
            </a:r>
          </a:p>
        </p:txBody>
      </p:sp>
      <p:cxnSp>
        <p:nvCxnSpPr>
          <p:cNvPr id="219" name="カギ線コネクタ 108"/>
          <p:cNvCxnSpPr>
            <a:stCxn id="191" idx="0"/>
            <a:endCxn id="195" idx="2"/>
          </p:cNvCxnSpPr>
          <p:nvPr/>
        </p:nvCxnSpPr>
        <p:spPr bwMode="auto">
          <a:xfrm flipH="1" flipV="1">
            <a:off x="4099883" y="2815514"/>
            <a:ext cx="2691" cy="16401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0" name="カギ線コネクタ 108"/>
          <p:cNvCxnSpPr>
            <a:stCxn id="196" idx="3"/>
          </p:cNvCxnSpPr>
          <p:nvPr/>
        </p:nvCxnSpPr>
        <p:spPr bwMode="auto">
          <a:xfrm>
            <a:off x="5041200" y="1902780"/>
            <a:ext cx="280481" cy="2584"/>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2" name="正方形/長方形 221"/>
          <p:cNvSpPr/>
          <p:nvPr/>
        </p:nvSpPr>
        <p:spPr>
          <a:xfrm>
            <a:off x="2935638" y="1540025"/>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問い合わせ</a:t>
            </a:r>
          </a:p>
        </p:txBody>
      </p:sp>
      <p:cxnSp>
        <p:nvCxnSpPr>
          <p:cNvPr id="225" name="カギ線コネクタ 224"/>
          <p:cNvCxnSpPr>
            <a:stCxn id="102" idx="2"/>
            <a:endCxn id="159" idx="1"/>
          </p:cNvCxnSpPr>
          <p:nvPr/>
        </p:nvCxnSpPr>
        <p:spPr bwMode="auto">
          <a:xfrm rot="16200000" flipH="1">
            <a:off x="3974466" y="4125511"/>
            <a:ext cx="378454" cy="13023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カギ線コネクタ 225"/>
          <p:cNvCxnSpPr>
            <a:stCxn id="222" idx="2"/>
            <a:endCxn id="191" idx="1"/>
          </p:cNvCxnSpPr>
          <p:nvPr/>
        </p:nvCxnSpPr>
        <p:spPr bwMode="auto">
          <a:xfrm rot="16200000" flipH="1">
            <a:off x="2780167" y="2251067"/>
            <a:ext cx="1323374" cy="49950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9" name="ホームベース 228"/>
          <p:cNvSpPr/>
          <p:nvPr/>
        </p:nvSpPr>
        <p:spPr bwMode="auto">
          <a:xfrm>
            <a:off x="4900086" y="938840"/>
            <a:ext cx="4026311" cy="328105"/>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申込</a:t>
            </a:r>
          </a:p>
        </p:txBody>
      </p:sp>
      <p:sp>
        <p:nvSpPr>
          <p:cNvPr id="224" name="ホームベース 223"/>
          <p:cNvSpPr/>
          <p:nvPr/>
        </p:nvSpPr>
        <p:spPr bwMode="auto">
          <a:xfrm>
            <a:off x="1813789" y="938840"/>
            <a:ext cx="3324428" cy="328105"/>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営業・予約</a:t>
            </a:r>
          </a:p>
        </p:txBody>
      </p:sp>
      <p:sp>
        <p:nvSpPr>
          <p:cNvPr id="244" name="テキスト ボックス 243"/>
          <p:cNvSpPr txBox="1"/>
          <p:nvPr/>
        </p:nvSpPr>
        <p:spPr>
          <a:xfrm>
            <a:off x="3645754" y="3200729"/>
            <a:ext cx="956778"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ダミーの新規申込を作成</a:t>
            </a:r>
          </a:p>
        </p:txBody>
      </p:sp>
      <p:cxnSp>
        <p:nvCxnSpPr>
          <p:cNvPr id="107" name="カギ線コネクタ 108"/>
          <p:cNvCxnSpPr>
            <a:stCxn id="186" idx="3"/>
            <a:endCxn id="112" idx="1"/>
          </p:cNvCxnSpPr>
          <p:nvPr/>
        </p:nvCxnSpPr>
        <p:spPr bwMode="auto">
          <a:xfrm flipV="1">
            <a:off x="5827988" y="4371339"/>
            <a:ext cx="254644" cy="2777"/>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テキスト ボックス 110"/>
          <p:cNvSpPr txBox="1"/>
          <p:nvPr/>
        </p:nvSpPr>
        <p:spPr>
          <a:xfrm>
            <a:off x="5573564" y="2043951"/>
            <a:ext cx="782331"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口頭で伝達の場合</a:t>
            </a:r>
          </a:p>
        </p:txBody>
      </p:sp>
      <p:cxnSp>
        <p:nvCxnSpPr>
          <p:cNvPr id="119" name="カギ線コネクタ 108"/>
          <p:cNvCxnSpPr>
            <a:stCxn id="109" idx="2"/>
            <a:endCxn id="186" idx="0"/>
          </p:cNvCxnSpPr>
          <p:nvPr/>
        </p:nvCxnSpPr>
        <p:spPr bwMode="auto">
          <a:xfrm flipH="1">
            <a:off x="5571528" y="2054919"/>
            <a:ext cx="6614" cy="214755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グループ化 81"/>
          <p:cNvGrpSpPr/>
          <p:nvPr/>
        </p:nvGrpSpPr>
        <p:grpSpPr>
          <a:xfrm>
            <a:off x="7394083" y="6434830"/>
            <a:ext cx="304940" cy="152639"/>
            <a:chOff x="3830560" y="6623096"/>
            <a:chExt cx="852973" cy="84048"/>
          </a:xfrm>
        </p:grpSpPr>
        <p:cxnSp>
          <p:nvCxnSpPr>
            <p:cNvPr id="83"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5" name="テキスト ボックス 84"/>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86" name="テキスト ボックス 85"/>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88" name="正方形/長方形 87"/>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89" name="正方形/長方形 88"/>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90" name="テキスト ボックス 89"/>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92" name="正方形/長方形 91"/>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93" name="正方形/長方形 92"/>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94" name="正方形/長方形 93"/>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95" name="正方形/長方形 94"/>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96" name="テキスト ボックス 95"/>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98" name="テキスト ボックス 97"/>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87037" y="4115620"/>
            <a:ext cx="645796" cy="350971"/>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738" dirty="0">
                <a:solidFill>
                  <a:prstClr val="black"/>
                </a:solidFill>
                <a:latin typeface="Meiryo UI" panose="020B0604030504040204" pitchFamily="50" charset="-128"/>
                <a:ea typeface="Meiryo UI" panose="020B0604030504040204" pitchFamily="50" charset="-128"/>
              </a:rPr>
              <a:t>以降、次ページ</a:t>
            </a:r>
            <a:endParaRPr lang="en-US" altLang="ja-JP" sz="738" dirty="0">
              <a:solidFill>
                <a:prstClr val="black"/>
              </a:solidFill>
              <a:latin typeface="Meiryo UI" panose="020B0604030504040204" pitchFamily="50" charset="-128"/>
              <a:ea typeface="Meiryo UI" panose="020B0604030504040204" pitchFamily="50" charset="-128"/>
            </a:endParaRPr>
          </a:p>
          <a:p>
            <a:pPr algn="ctr" defTabSz="844083" fontAlgn="base">
              <a:lnSpc>
                <a:spcPct val="110000"/>
              </a:lnSpc>
              <a:spcBef>
                <a:spcPct val="30000"/>
              </a:spcBef>
              <a:spcAft>
                <a:spcPct val="0"/>
              </a:spcAft>
              <a:defRPr/>
            </a:pPr>
            <a:r>
              <a:rPr lang="ja-JP" altLang="en-US" sz="738" dirty="0">
                <a:solidFill>
                  <a:prstClr val="black"/>
                </a:solidFill>
                <a:latin typeface="Meiryo UI" panose="020B0604030504040204" pitchFamily="50" charset="-128"/>
                <a:ea typeface="Meiryo UI" panose="020B0604030504040204" pitchFamily="50" charset="-128"/>
              </a:rPr>
              <a:t>訪問営業へ</a:t>
            </a:r>
          </a:p>
        </p:txBody>
      </p:sp>
      <p:cxnSp>
        <p:nvCxnSpPr>
          <p:cNvPr id="101" name="カギ線コネクタ 108"/>
          <p:cNvCxnSpPr>
            <a:stCxn id="176" idx="2"/>
            <a:endCxn id="4" idx="0"/>
          </p:cNvCxnSpPr>
          <p:nvPr/>
        </p:nvCxnSpPr>
        <p:spPr bwMode="auto">
          <a:xfrm>
            <a:off x="2507603" y="3829456"/>
            <a:ext cx="2332" cy="286164"/>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正方形/長方形 101"/>
          <p:cNvSpPr/>
          <p:nvPr/>
        </p:nvSpPr>
        <p:spPr>
          <a:xfrm>
            <a:off x="3809510" y="3697685"/>
            <a:ext cx="578136"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情報仮入力</a:t>
            </a:r>
          </a:p>
        </p:txBody>
      </p:sp>
      <p:cxnSp>
        <p:nvCxnSpPr>
          <p:cNvPr id="130" name="カギ線コネクタ 108"/>
          <p:cNvCxnSpPr>
            <a:stCxn id="159" idx="3"/>
            <a:endCxn id="186" idx="1"/>
          </p:cNvCxnSpPr>
          <p:nvPr/>
        </p:nvCxnSpPr>
        <p:spPr bwMode="auto">
          <a:xfrm flipV="1">
            <a:off x="5049967" y="4374115"/>
            <a:ext cx="265100" cy="573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カギ線コネクタ 108"/>
          <p:cNvCxnSpPr>
            <a:stCxn id="191" idx="2"/>
            <a:endCxn id="102" idx="0"/>
          </p:cNvCxnSpPr>
          <p:nvPr/>
        </p:nvCxnSpPr>
        <p:spPr bwMode="auto">
          <a:xfrm flipH="1">
            <a:off x="4098578" y="3345492"/>
            <a:ext cx="3996" cy="35219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カギ線コネクタ 108"/>
          <p:cNvCxnSpPr>
            <a:stCxn id="159" idx="2"/>
            <a:endCxn id="122" idx="0"/>
          </p:cNvCxnSpPr>
          <p:nvPr/>
        </p:nvCxnSpPr>
        <p:spPr bwMode="auto">
          <a:xfrm>
            <a:off x="4639388" y="4545754"/>
            <a:ext cx="272863" cy="829399"/>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カギ線コネクタ 108"/>
          <p:cNvCxnSpPr>
            <a:stCxn id="159" idx="2"/>
            <a:endCxn id="118" idx="0"/>
          </p:cNvCxnSpPr>
          <p:nvPr/>
        </p:nvCxnSpPr>
        <p:spPr bwMode="auto">
          <a:xfrm>
            <a:off x="4639388" y="4545754"/>
            <a:ext cx="628007" cy="481600"/>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カギ線コネクタ 108"/>
          <p:cNvCxnSpPr>
            <a:stCxn id="159" idx="2"/>
            <a:endCxn id="121" idx="0"/>
          </p:cNvCxnSpPr>
          <p:nvPr/>
        </p:nvCxnSpPr>
        <p:spPr bwMode="auto">
          <a:xfrm flipH="1">
            <a:off x="3921549" y="4545755"/>
            <a:ext cx="717839" cy="468291"/>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正方形/長方形 99"/>
          <p:cNvSpPr/>
          <p:nvPr/>
        </p:nvSpPr>
        <p:spPr>
          <a:xfrm>
            <a:off x="6610067" y="5075889"/>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在庫管理</a:t>
            </a:r>
          </a:p>
        </p:txBody>
      </p:sp>
      <p:sp>
        <p:nvSpPr>
          <p:cNvPr id="106" name="正方形/長方形 105"/>
          <p:cNvSpPr/>
          <p:nvPr/>
        </p:nvSpPr>
        <p:spPr>
          <a:xfrm>
            <a:off x="6610067" y="4603369"/>
            <a:ext cx="561637" cy="230753"/>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在庫管理</a:t>
            </a:r>
          </a:p>
        </p:txBody>
      </p:sp>
      <p:cxnSp>
        <p:nvCxnSpPr>
          <p:cNvPr id="113" name="カギ線コネクタ 112"/>
          <p:cNvCxnSpPr>
            <a:stCxn id="112" idx="2"/>
            <a:endCxn id="106" idx="1"/>
          </p:cNvCxnSpPr>
          <p:nvPr/>
        </p:nvCxnSpPr>
        <p:spPr bwMode="auto">
          <a:xfrm rot="16200000" flipH="1">
            <a:off x="6376806" y="4485483"/>
            <a:ext cx="195549" cy="270974"/>
          </a:xfrm>
          <a:prstGeom prst="bentConnector2">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カギ線コネクタ 108"/>
          <p:cNvCxnSpPr>
            <a:stCxn id="106" idx="2"/>
            <a:endCxn id="100" idx="0"/>
          </p:cNvCxnSpPr>
          <p:nvPr/>
        </p:nvCxnSpPr>
        <p:spPr bwMode="auto">
          <a:xfrm>
            <a:off x="6890886" y="4834121"/>
            <a:ext cx="0" cy="241767"/>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ホームベース 164"/>
          <p:cNvSpPr/>
          <p:nvPr/>
        </p:nvSpPr>
        <p:spPr bwMode="auto">
          <a:xfrm>
            <a:off x="1813788" y="1075427"/>
            <a:ext cx="871346" cy="186847"/>
          </a:xfrm>
          <a:prstGeom prst="homePlate">
            <a:avLst>
              <a:gd name="adj" fmla="val 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015"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見込顧客作成</a:t>
            </a:r>
          </a:p>
        </p:txBody>
      </p:sp>
      <p:sp>
        <p:nvSpPr>
          <p:cNvPr id="99" name="テキスト ボックス 98"/>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Tree>
    <p:extLst>
      <p:ext uri="{BB962C8B-B14F-4D97-AF65-F5344CB8AC3E}">
        <p14:creationId xmlns:p14="http://schemas.microsoft.com/office/powerpoint/2010/main" val="2880470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170" name="正方形/長方形 169"/>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2/6</a:t>
            </a:r>
            <a:r>
              <a:rPr lang="ja-JP" altLang="en-US" sz="2400" dirty="0">
                <a:latin typeface="Meiryo UI" panose="020B0604030504040204" pitchFamily="50" charset="-128"/>
                <a:ea typeface="Meiryo UI" panose="020B0604030504040204" pitchFamily="50" charset="-128"/>
              </a:rPr>
              <a:t>）</a:t>
            </a:r>
          </a:p>
        </p:txBody>
      </p:sp>
      <p:sp>
        <p:nvSpPr>
          <p:cNvPr id="14" name="正方形/長方形 13"/>
          <p:cNvSpPr/>
          <p:nvPr/>
        </p:nvSpPr>
        <p:spPr>
          <a:xfrm>
            <a:off x="1853928" y="1694311"/>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問い合わせ</a:t>
            </a:r>
          </a:p>
        </p:txBody>
      </p:sp>
      <p:sp>
        <p:nvSpPr>
          <p:cNvPr id="90" name="正方形/長方形 89"/>
          <p:cNvSpPr/>
          <p:nvPr/>
        </p:nvSpPr>
        <p:spPr>
          <a:xfrm>
            <a:off x="2296041" y="3016724"/>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顧客検索</a:t>
            </a:r>
          </a:p>
        </p:txBody>
      </p:sp>
      <p:cxnSp>
        <p:nvCxnSpPr>
          <p:cNvPr id="96" name="カギ線コネクタ 108"/>
          <p:cNvCxnSpPr>
            <a:stCxn id="90" idx="3"/>
            <a:endCxn id="314" idx="1"/>
          </p:cNvCxnSpPr>
          <p:nvPr/>
        </p:nvCxnSpPr>
        <p:spPr bwMode="auto">
          <a:xfrm>
            <a:off x="2808963" y="3166280"/>
            <a:ext cx="157828" cy="154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4" name="正方形/長方形 313"/>
          <p:cNvSpPr/>
          <p:nvPr/>
        </p:nvSpPr>
        <p:spPr>
          <a:xfrm>
            <a:off x="2966791" y="3018271"/>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履歴確認</a:t>
            </a:r>
          </a:p>
        </p:txBody>
      </p:sp>
      <p:sp>
        <p:nvSpPr>
          <p:cNvPr id="140" name="ホームベース 139"/>
          <p:cNvSpPr/>
          <p:nvPr/>
        </p:nvSpPr>
        <p:spPr bwMode="auto">
          <a:xfrm>
            <a:off x="4900086" y="929524"/>
            <a:ext cx="4026311"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申込</a:t>
            </a:r>
          </a:p>
        </p:txBody>
      </p:sp>
      <p:cxnSp>
        <p:nvCxnSpPr>
          <p:cNvPr id="83" name="カギ線コネクタ 82"/>
          <p:cNvCxnSpPr>
            <a:stCxn id="14" idx="2"/>
            <a:endCxn id="90" idx="1"/>
          </p:cNvCxnSpPr>
          <p:nvPr/>
        </p:nvCxnSpPr>
        <p:spPr bwMode="auto">
          <a:xfrm rot="16200000" flipH="1">
            <a:off x="1616786" y="2487024"/>
            <a:ext cx="1172858" cy="185652"/>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ホームベース 138"/>
          <p:cNvSpPr/>
          <p:nvPr/>
        </p:nvSpPr>
        <p:spPr bwMode="auto">
          <a:xfrm>
            <a:off x="1807229" y="929524"/>
            <a:ext cx="3330988"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営業・予約</a:t>
            </a:r>
          </a:p>
        </p:txBody>
      </p:sp>
      <p:sp>
        <p:nvSpPr>
          <p:cNvPr id="204" name="正方形/長方形 203"/>
          <p:cNvSpPr/>
          <p:nvPr/>
        </p:nvSpPr>
        <p:spPr>
          <a:xfrm>
            <a:off x="1853928" y="3848088"/>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訪問営業</a:t>
            </a:r>
          </a:p>
        </p:txBody>
      </p:sp>
      <p:cxnSp>
        <p:nvCxnSpPr>
          <p:cNvPr id="205" name="カギ線コネクタ 204"/>
          <p:cNvCxnSpPr>
            <a:stCxn id="204" idx="0"/>
            <a:endCxn id="90" idx="1"/>
          </p:cNvCxnSpPr>
          <p:nvPr/>
        </p:nvCxnSpPr>
        <p:spPr bwMode="auto">
          <a:xfrm rot="5400000" flipH="1" flipV="1">
            <a:off x="1862310" y="3414359"/>
            <a:ext cx="681809" cy="185652"/>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カギ線コネクタ 206"/>
          <p:cNvCxnSpPr>
            <a:stCxn id="314" idx="2"/>
            <a:endCxn id="116" idx="1"/>
          </p:cNvCxnSpPr>
          <p:nvPr/>
        </p:nvCxnSpPr>
        <p:spPr bwMode="auto">
          <a:xfrm rot="16200000" flipH="1">
            <a:off x="3250300" y="3290332"/>
            <a:ext cx="532161" cy="58625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1" name="カギ線コネクタ 108"/>
          <p:cNvCxnSpPr>
            <a:stCxn id="314" idx="3"/>
            <a:endCxn id="105" idx="1"/>
          </p:cNvCxnSpPr>
          <p:nvPr/>
        </p:nvCxnSpPr>
        <p:spPr bwMode="auto">
          <a:xfrm flipV="1">
            <a:off x="3479713" y="3162509"/>
            <a:ext cx="211895" cy="531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1" name="テキスト ボックス 260"/>
          <p:cNvSpPr txBox="1"/>
          <p:nvPr/>
        </p:nvSpPr>
        <p:spPr>
          <a:xfrm>
            <a:off x="1716889" y="520434"/>
            <a:ext cx="2030790" cy="442085"/>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2215" b="1" dirty="0">
                <a:solidFill>
                  <a:prstClr val="black"/>
                </a:solidFill>
                <a:latin typeface="Meiryo UI" panose="020B0604030504040204" pitchFamily="50" charset="-128"/>
                <a:ea typeface="Meiryo UI" panose="020B0604030504040204" pitchFamily="50" charset="-128"/>
              </a:rPr>
              <a:t>既存顧客の場合</a:t>
            </a:r>
          </a:p>
        </p:txBody>
      </p:sp>
      <p:sp>
        <p:nvSpPr>
          <p:cNvPr id="121" name="正方形/長方形 120"/>
          <p:cNvSpPr/>
          <p:nvPr/>
        </p:nvSpPr>
        <p:spPr>
          <a:xfrm>
            <a:off x="5321681" y="1755809"/>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意思表示</a:t>
            </a:r>
          </a:p>
        </p:txBody>
      </p:sp>
      <p:sp>
        <p:nvSpPr>
          <p:cNvPr id="135" name="正方形/長方形 134"/>
          <p:cNvSpPr/>
          <p:nvPr/>
        </p:nvSpPr>
        <p:spPr>
          <a:xfrm>
            <a:off x="7030412" y="1334783"/>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入力</a:t>
            </a:r>
          </a:p>
        </p:txBody>
      </p:sp>
      <p:cxnSp>
        <p:nvCxnSpPr>
          <p:cNvPr id="136" name="カギ線コネクタ 135"/>
          <p:cNvCxnSpPr>
            <a:stCxn id="121" idx="0"/>
            <a:endCxn id="135" idx="1"/>
          </p:cNvCxnSpPr>
          <p:nvPr/>
        </p:nvCxnSpPr>
        <p:spPr bwMode="auto">
          <a:xfrm rot="5400000" flipH="1" flipV="1">
            <a:off x="6168543" y="893939"/>
            <a:ext cx="271470" cy="145227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カギ線コネクタ 146"/>
          <p:cNvCxnSpPr>
            <a:stCxn id="135" idx="3"/>
            <a:endCxn id="151" idx="0"/>
          </p:cNvCxnSpPr>
          <p:nvPr/>
        </p:nvCxnSpPr>
        <p:spPr bwMode="auto">
          <a:xfrm>
            <a:off x="7543333" y="1484338"/>
            <a:ext cx="250128" cy="103177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1" name="正方形/長方形 150"/>
          <p:cNvSpPr/>
          <p:nvPr/>
        </p:nvSpPr>
        <p:spPr>
          <a:xfrm>
            <a:off x="7537000" y="2516116"/>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CSV</a:t>
            </a:r>
            <a:r>
              <a:rPr kumimoji="0" lang="ja-JP" altLang="en-US" sz="923" kern="0" dirty="0">
                <a:solidFill>
                  <a:prstClr val="black"/>
                </a:solidFill>
                <a:latin typeface="Meiryo UI" panose="020B0604030504040204" pitchFamily="50" charset="-128"/>
                <a:ea typeface="Meiryo UI" panose="020B0604030504040204" pitchFamily="50" charset="-128"/>
              </a:rPr>
              <a:t>集約</a:t>
            </a:r>
          </a:p>
        </p:txBody>
      </p:sp>
      <p:sp>
        <p:nvSpPr>
          <p:cNvPr id="160" name="正方形/長方形 159"/>
          <p:cNvSpPr/>
          <p:nvPr/>
        </p:nvSpPr>
        <p:spPr>
          <a:xfrm>
            <a:off x="8314257" y="2514217"/>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66" name="テキスト ボックス 165"/>
          <p:cNvSpPr txBox="1"/>
          <p:nvPr/>
        </p:nvSpPr>
        <p:spPr>
          <a:xfrm>
            <a:off x="5573147" y="1615659"/>
            <a:ext cx="782331"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申込書入力の場合</a:t>
            </a:r>
          </a:p>
        </p:txBody>
      </p:sp>
      <p:cxnSp>
        <p:nvCxnSpPr>
          <p:cNvPr id="167" name="カギ線コネクタ 166"/>
          <p:cNvCxnSpPr>
            <a:stCxn id="135" idx="3"/>
            <a:endCxn id="160" idx="0"/>
          </p:cNvCxnSpPr>
          <p:nvPr/>
        </p:nvCxnSpPr>
        <p:spPr bwMode="auto">
          <a:xfrm>
            <a:off x="7543333" y="1484338"/>
            <a:ext cx="1027385" cy="1029879"/>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テキスト ボックス 182"/>
          <p:cNvSpPr txBox="1"/>
          <p:nvPr/>
        </p:nvSpPr>
        <p:spPr>
          <a:xfrm>
            <a:off x="5573564" y="2043951"/>
            <a:ext cx="782331"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口頭で伝達の場合</a:t>
            </a:r>
          </a:p>
        </p:txBody>
      </p:sp>
      <p:sp>
        <p:nvSpPr>
          <p:cNvPr id="198" name="正方形/長方形 197"/>
          <p:cNvSpPr/>
          <p:nvPr/>
        </p:nvSpPr>
        <p:spPr>
          <a:xfrm>
            <a:off x="4528278" y="1753225"/>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p>
        </p:txBody>
      </p:sp>
      <p:cxnSp>
        <p:nvCxnSpPr>
          <p:cNvPr id="208" name="カギ線コネクタ 108"/>
          <p:cNvCxnSpPr>
            <a:stCxn id="107" idx="0"/>
            <a:endCxn id="198" idx="2"/>
          </p:cNvCxnSpPr>
          <p:nvPr/>
        </p:nvCxnSpPr>
        <p:spPr bwMode="auto">
          <a:xfrm flipH="1" flipV="1">
            <a:off x="4784739" y="2052335"/>
            <a:ext cx="7391" cy="46378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0" name="カギ線コネクタ 108"/>
          <p:cNvCxnSpPr>
            <a:stCxn id="198" idx="3"/>
            <a:endCxn id="121" idx="1"/>
          </p:cNvCxnSpPr>
          <p:nvPr/>
        </p:nvCxnSpPr>
        <p:spPr bwMode="auto">
          <a:xfrm>
            <a:off x="5041200" y="1902780"/>
            <a:ext cx="280481" cy="2584"/>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13" name="グループ化 212"/>
          <p:cNvGrpSpPr/>
          <p:nvPr/>
        </p:nvGrpSpPr>
        <p:grpSpPr>
          <a:xfrm>
            <a:off x="7394083" y="6434830"/>
            <a:ext cx="304940" cy="152639"/>
            <a:chOff x="3830560" y="6623096"/>
            <a:chExt cx="852973" cy="84048"/>
          </a:xfrm>
        </p:grpSpPr>
        <p:cxnSp>
          <p:nvCxnSpPr>
            <p:cNvPr id="214"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6" name="テキスト ボックス 215"/>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217" name="テキスト ボックス 216"/>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218" name="正方形/長方形 217"/>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219" name="正方形/長方形 218"/>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220" name="正方形/長方形 219"/>
          <p:cNvSpPr/>
          <p:nvPr/>
        </p:nvSpPr>
        <p:spPr>
          <a:xfrm>
            <a:off x="4228808" y="6326656"/>
            <a:ext cx="1108881" cy="166154"/>
          </a:xfrm>
          <a:prstGeom prst="rect">
            <a:avLst/>
          </a:prstGeom>
          <a:solidFill>
            <a:schemeClr val="accent5">
              <a:lumMod val="40000"/>
              <a:lumOff val="60000"/>
            </a:schemeClr>
          </a:solidFill>
          <a:ln w="12700" cap="flat" cmpd="sng" algn="ctr">
            <a:solidFill>
              <a:schemeClr val="tx1"/>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221" name="テキスト ボックス 220"/>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222" name="テキスト ボックス 221"/>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223" name="正方形/長方形 222"/>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224" name="正方形/長方形 223"/>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225" name="正方形/長方形 224"/>
          <p:cNvSpPr/>
          <p:nvPr/>
        </p:nvSpPr>
        <p:spPr>
          <a:xfrm>
            <a:off x="4228808" y="6526371"/>
            <a:ext cx="1108881" cy="166154"/>
          </a:xfrm>
          <a:prstGeom prst="rect">
            <a:avLst/>
          </a:prstGeom>
          <a:solidFill>
            <a:schemeClr val="accent4">
              <a:lumMod val="20000"/>
              <a:lumOff val="80000"/>
            </a:schemeClr>
          </a:solidFill>
          <a:ln w="12700" cap="flat" cmpd="sng" algn="ctr">
            <a:solidFill>
              <a:schemeClr val="tx1"/>
            </a:solidFill>
            <a:prstDash val="dash"/>
          </a:ln>
          <a:effectLst/>
        </p:spPr>
        <p:txBody>
          <a:bodyPr wrap="none" rtlCol="0" anchor="ctr"/>
          <a:lstStyle/>
          <a:p>
            <a:pPr algn="ctr" defTabSz="779173">
              <a:spcBef>
                <a:spcPct val="0"/>
              </a:spcBef>
              <a:defRPr/>
            </a:pPr>
            <a:r>
              <a:rPr kumimoji="0" lang="ja-JP" altLang="en-US" sz="646" kern="0" dirty="0">
                <a:solidFill>
                  <a:prstClr val="black"/>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black"/>
                </a:solidFill>
                <a:latin typeface="Meiryo UI" panose="020B0604030504040204" pitchFamily="50" charset="-128"/>
                <a:ea typeface="Meiryo UI" panose="020B0604030504040204" pitchFamily="50" charset="-128"/>
              </a:rPr>
              <a:t>(</a:t>
            </a:r>
            <a:r>
              <a:rPr kumimoji="0" lang="ja-JP" altLang="en-US" sz="646" kern="0" dirty="0">
                <a:solidFill>
                  <a:prstClr val="black"/>
                </a:solidFill>
                <a:latin typeface="Meiryo UI" panose="020B0604030504040204" pitchFamily="50" charset="-128"/>
                <a:ea typeface="Meiryo UI" panose="020B0604030504040204" pitchFamily="50" charset="-128"/>
              </a:rPr>
              <a:t>代表例</a:t>
            </a:r>
            <a:r>
              <a:rPr kumimoji="0" lang="en-US" altLang="ja-JP" sz="646" kern="0" dirty="0">
                <a:solidFill>
                  <a:prstClr val="black"/>
                </a:solidFill>
                <a:latin typeface="Meiryo UI" panose="020B0604030504040204" pitchFamily="50" charset="-128"/>
                <a:ea typeface="Meiryo UI" panose="020B0604030504040204" pitchFamily="50" charset="-128"/>
              </a:rPr>
              <a:t>)</a:t>
            </a:r>
          </a:p>
        </p:txBody>
      </p:sp>
      <p:sp>
        <p:nvSpPr>
          <p:cNvPr id="227" name="テキスト ボックス 226"/>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229" name="テキスト ボックス 228"/>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230" name="正方形/長方形 229"/>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231" name="正方形/長方形 230"/>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80" name="正方形/長方形 79"/>
          <p:cNvSpPr/>
          <p:nvPr/>
        </p:nvSpPr>
        <p:spPr>
          <a:xfrm>
            <a:off x="6082632" y="4219482"/>
            <a:ext cx="512922"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情報入力</a:t>
            </a:r>
          </a:p>
        </p:txBody>
      </p:sp>
      <p:sp>
        <p:nvSpPr>
          <p:cNvPr id="81" name="正方形/長方形 80"/>
          <p:cNvSpPr/>
          <p:nvPr/>
        </p:nvSpPr>
        <p:spPr>
          <a:xfrm>
            <a:off x="5986245" y="3608065"/>
            <a:ext cx="71800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価格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シミュレーション</a:t>
            </a:r>
          </a:p>
        </p:txBody>
      </p:sp>
      <p:sp>
        <p:nvSpPr>
          <p:cNvPr id="88" name="正方形/長方形 87"/>
          <p:cNvSpPr/>
          <p:nvPr/>
        </p:nvSpPr>
        <p:spPr>
          <a:xfrm>
            <a:off x="6829938" y="4219482"/>
            <a:ext cx="512922"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申込内容</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p>
        </p:txBody>
      </p:sp>
      <p:sp>
        <p:nvSpPr>
          <p:cNvPr id="89" name="正方形/長方形 88"/>
          <p:cNvSpPr/>
          <p:nvPr/>
        </p:nvSpPr>
        <p:spPr>
          <a:xfrm>
            <a:off x="7529129" y="4219703"/>
            <a:ext cx="512922" cy="30371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顧客登録・</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申込確定</a:t>
            </a:r>
          </a:p>
        </p:txBody>
      </p:sp>
      <p:cxnSp>
        <p:nvCxnSpPr>
          <p:cNvPr id="91" name="カギ線コネクタ 108"/>
          <p:cNvCxnSpPr>
            <a:stCxn id="80" idx="3"/>
            <a:endCxn id="88" idx="1"/>
          </p:cNvCxnSpPr>
          <p:nvPr/>
        </p:nvCxnSpPr>
        <p:spPr bwMode="auto">
          <a:xfrm>
            <a:off x="6595554" y="4371339"/>
            <a:ext cx="234384" cy="0"/>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カギ線コネクタ 108"/>
          <p:cNvCxnSpPr>
            <a:stCxn id="88" idx="3"/>
            <a:endCxn id="89" idx="1"/>
          </p:cNvCxnSpPr>
          <p:nvPr/>
        </p:nvCxnSpPr>
        <p:spPr bwMode="auto">
          <a:xfrm>
            <a:off x="7342859" y="4371339"/>
            <a:ext cx="186270" cy="22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カギ線コネクタ 108"/>
          <p:cNvCxnSpPr>
            <a:stCxn id="80" idx="0"/>
            <a:endCxn id="81" idx="2"/>
          </p:cNvCxnSpPr>
          <p:nvPr/>
        </p:nvCxnSpPr>
        <p:spPr bwMode="auto">
          <a:xfrm flipV="1">
            <a:off x="6339094" y="3907175"/>
            <a:ext cx="6152" cy="312306"/>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4" name="正方形/長方形 93"/>
          <p:cNvSpPr/>
          <p:nvPr/>
        </p:nvSpPr>
        <p:spPr>
          <a:xfrm>
            <a:off x="8216545" y="3194732"/>
            <a:ext cx="715698" cy="461036"/>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申込票</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アップロード</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srgbClr val="FF0000"/>
                </a:solidFill>
                <a:latin typeface="Meiryo UI" panose="020B0604030504040204" pitchFamily="50" charset="-128"/>
                <a:ea typeface="Meiryo UI" panose="020B0604030504040204" pitchFamily="50" charset="-128"/>
              </a:rPr>
              <a:t>(</a:t>
            </a:r>
            <a:r>
              <a:rPr kumimoji="0" lang="ja-JP" altLang="en-US" sz="923" kern="0" dirty="0">
                <a:solidFill>
                  <a:srgbClr val="FF0000"/>
                </a:solidFill>
                <a:latin typeface="Meiryo UI" panose="020B0604030504040204" pitchFamily="50" charset="-128"/>
                <a:ea typeface="Meiryo UI" panose="020B0604030504040204" pitchFamily="50" charset="-128"/>
              </a:rPr>
              <a:t>エクセル</a:t>
            </a:r>
            <a:r>
              <a:rPr kumimoji="0" lang="en-US" altLang="ja-JP" sz="923" kern="0" dirty="0">
                <a:solidFill>
                  <a:srgbClr val="FF0000"/>
                </a:solidFill>
                <a:latin typeface="Meiryo UI" panose="020B0604030504040204" pitchFamily="50" charset="-128"/>
                <a:ea typeface="Meiryo UI" panose="020B0604030504040204" pitchFamily="50" charset="-128"/>
              </a:rPr>
              <a:t>)</a:t>
            </a:r>
          </a:p>
        </p:txBody>
      </p:sp>
      <p:cxnSp>
        <p:nvCxnSpPr>
          <p:cNvPr id="95" name="カギ線コネクタ 94"/>
          <p:cNvCxnSpPr>
            <a:stCxn id="94" idx="2"/>
            <a:endCxn id="89" idx="0"/>
          </p:cNvCxnSpPr>
          <p:nvPr/>
        </p:nvCxnSpPr>
        <p:spPr bwMode="auto">
          <a:xfrm rot="5400000">
            <a:off x="7898025" y="3543333"/>
            <a:ext cx="563935" cy="788804"/>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カギ線コネクタ 108"/>
          <p:cNvCxnSpPr>
            <a:stCxn id="160" idx="2"/>
            <a:endCxn id="94" idx="0"/>
          </p:cNvCxnSpPr>
          <p:nvPr/>
        </p:nvCxnSpPr>
        <p:spPr bwMode="auto">
          <a:xfrm>
            <a:off x="8570718" y="2813327"/>
            <a:ext cx="3677" cy="381404"/>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正方形/長方形 97"/>
          <p:cNvSpPr/>
          <p:nvPr/>
        </p:nvSpPr>
        <p:spPr>
          <a:xfrm>
            <a:off x="7441460" y="3200729"/>
            <a:ext cx="715698" cy="461036"/>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複数申込</a:t>
            </a:r>
            <a:br>
              <a:rPr kumimoji="0" lang="en-US" altLang="ja-JP" sz="923" kern="0" dirty="0">
                <a:solidFill>
                  <a:srgbClr val="FF0000"/>
                </a:solidFill>
                <a:latin typeface="Meiryo UI" panose="020B0604030504040204" pitchFamily="50" charset="-128"/>
                <a:ea typeface="Meiryo UI" panose="020B0604030504040204" pitchFamily="50" charset="-128"/>
              </a:rPr>
            </a:br>
            <a:r>
              <a:rPr kumimoji="0" lang="ja-JP" altLang="en-US" sz="923" kern="0" dirty="0">
                <a:solidFill>
                  <a:srgbClr val="FF0000"/>
                </a:solidFill>
                <a:latin typeface="Meiryo UI" panose="020B0604030504040204" pitchFamily="50" charset="-128"/>
                <a:ea typeface="Meiryo UI" panose="020B0604030504040204" pitchFamily="50" charset="-128"/>
              </a:rPr>
              <a:t>アップロード</a:t>
            </a:r>
            <a:endParaRPr kumimoji="0" lang="en-US" altLang="ja-JP" sz="923" kern="0" dirty="0">
              <a:solidFill>
                <a:srgbClr val="FF0000"/>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srgbClr val="FF0000"/>
                </a:solidFill>
                <a:latin typeface="Meiryo UI" panose="020B0604030504040204" pitchFamily="50" charset="-128"/>
                <a:ea typeface="Meiryo UI" panose="020B0604030504040204" pitchFamily="50" charset="-128"/>
              </a:rPr>
              <a:t>(CSV)</a:t>
            </a:r>
          </a:p>
        </p:txBody>
      </p:sp>
      <p:cxnSp>
        <p:nvCxnSpPr>
          <p:cNvPr id="99" name="カギ線コネクタ 108"/>
          <p:cNvCxnSpPr>
            <a:stCxn id="151" idx="2"/>
            <a:endCxn id="98" idx="0"/>
          </p:cNvCxnSpPr>
          <p:nvPr/>
        </p:nvCxnSpPr>
        <p:spPr bwMode="auto">
          <a:xfrm>
            <a:off x="7793461" y="2815226"/>
            <a:ext cx="5848" cy="38550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カギ線コネクタ 108"/>
          <p:cNvCxnSpPr>
            <a:stCxn id="98" idx="2"/>
            <a:endCxn id="89" idx="0"/>
          </p:cNvCxnSpPr>
          <p:nvPr/>
        </p:nvCxnSpPr>
        <p:spPr bwMode="auto">
          <a:xfrm flipH="1">
            <a:off x="7785590" y="3661765"/>
            <a:ext cx="13719" cy="55793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正方形/長方形 104"/>
          <p:cNvSpPr/>
          <p:nvPr/>
        </p:nvSpPr>
        <p:spPr>
          <a:xfrm>
            <a:off x="3691607" y="2979525"/>
            <a:ext cx="821934" cy="365968"/>
          </a:xfrm>
          <a:prstGeom prst="rect">
            <a:avLst/>
          </a:prstGeom>
          <a:solidFill>
            <a:schemeClr val="accent5">
              <a:lumMod val="40000"/>
              <a:lumOff val="60000"/>
            </a:schemeClr>
          </a:solidFill>
          <a:ln w="25400" cap="flat" cmpd="sng" algn="ctr">
            <a:solidFill>
              <a:schemeClr val="tx1"/>
            </a:solidFill>
            <a:prstDash val="solid"/>
          </a:ln>
          <a:effectLst/>
        </p:spPr>
        <p:txBody>
          <a:bodyPr wrap="none" lIns="0" tIns="0" rIns="0" bIns="0" rtlCol="0" anchor="t"/>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価格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シミュレーション</a:t>
            </a:r>
          </a:p>
        </p:txBody>
      </p:sp>
      <p:sp>
        <p:nvSpPr>
          <p:cNvPr id="106" name="正方形/長方形 105"/>
          <p:cNvSpPr/>
          <p:nvPr/>
        </p:nvSpPr>
        <p:spPr>
          <a:xfrm>
            <a:off x="3843422" y="2516403"/>
            <a:ext cx="512922" cy="299110"/>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見積り書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発行</a:t>
            </a:r>
          </a:p>
        </p:txBody>
      </p:sp>
      <p:sp>
        <p:nvSpPr>
          <p:cNvPr id="107" name="正方形/長方形 106"/>
          <p:cNvSpPr/>
          <p:nvPr/>
        </p:nvSpPr>
        <p:spPr>
          <a:xfrm>
            <a:off x="4535669" y="2516116"/>
            <a:ext cx="512922"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見積書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提示</a:t>
            </a:r>
          </a:p>
        </p:txBody>
      </p:sp>
      <p:cxnSp>
        <p:nvCxnSpPr>
          <p:cNvPr id="109" name="カギ線コネクタ 108"/>
          <p:cNvCxnSpPr>
            <a:stCxn id="106" idx="3"/>
            <a:endCxn id="107" idx="1"/>
          </p:cNvCxnSpPr>
          <p:nvPr/>
        </p:nvCxnSpPr>
        <p:spPr bwMode="auto">
          <a:xfrm flipV="1">
            <a:off x="4356344" y="2665671"/>
            <a:ext cx="179325" cy="28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テキスト ボックス 109"/>
          <p:cNvSpPr txBox="1"/>
          <p:nvPr/>
        </p:nvSpPr>
        <p:spPr>
          <a:xfrm>
            <a:off x="4095328" y="3334812"/>
            <a:ext cx="868613" cy="265883"/>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見積書およびお客様の</a:t>
            </a:r>
            <a:endParaRPr lang="en-US" altLang="ja-JP" sz="646" dirty="0">
              <a:solidFill>
                <a:prstClr val="black"/>
              </a:solidFill>
              <a:latin typeface="Meiryo UI" panose="020B0604030504040204" pitchFamily="50" charset="-128"/>
              <a:ea typeface="Meiryo UI" panose="020B0604030504040204" pitchFamily="50" charset="-128"/>
            </a:endParaRPr>
          </a:p>
          <a:p>
            <a:pPr defTabSz="844083">
              <a:defRPr/>
            </a:pPr>
            <a:r>
              <a:rPr lang="ja-JP" altLang="en-US" sz="646" dirty="0">
                <a:solidFill>
                  <a:prstClr val="black"/>
                </a:solidFill>
                <a:latin typeface="Meiryo UI" panose="020B0604030504040204" pitchFamily="50" charset="-128"/>
                <a:ea typeface="Meiryo UI" panose="020B0604030504040204" pitchFamily="50" charset="-128"/>
              </a:rPr>
              <a:t>意思決定が不要の場合</a:t>
            </a:r>
          </a:p>
        </p:txBody>
      </p:sp>
      <p:sp>
        <p:nvSpPr>
          <p:cNvPr id="111" name="テキスト ボックス 110"/>
          <p:cNvSpPr txBox="1"/>
          <p:nvPr/>
        </p:nvSpPr>
        <p:spPr>
          <a:xfrm>
            <a:off x="3180437" y="3681890"/>
            <a:ext cx="632354" cy="166497"/>
          </a:xfrm>
          <a:prstGeom prst="rect">
            <a:avLst/>
          </a:prstGeom>
          <a:noFill/>
        </p:spPr>
        <p:txBody>
          <a:bodyPr wrap="squar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申込前提の場合</a:t>
            </a:r>
          </a:p>
        </p:txBody>
      </p:sp>
      <p:cxnSp>
        <p:nvCxnSpPr>
          <p:cNvPr id="112" name="カギ線コネクタ 108"/>
          <p:cNvCxnSpPr>
            <a:stCxn id="105" idx="0"/>
            <a:endCxn id="106" idx="2"/>
          </p:cNvCxnSpPr>
          <p:nvPr/>
        </p:nvCxnSpPr>
        <p:spPr bwMode="auto">
          <a:xfrm flipH="1" flipV="1">
            <a:off x="4099883" y="2815514"/>
            <a:ext cx="2691" cy="16401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カギ線コネクタ 112"/>
          <p:cNvCxnSpPr>
            <a:stCxn id="116" idx="2"/>
            <a:endCxn id="122" idx="1"/>
          </p:cNvCxnSpPr>
          <p:nvPr/>
        </p:nvCxnSpPr>
        <p:spPr bwMode="auto">
          <a:xfrm rot="16200000" flipH="1">
            <a:off x="3980709" y="4119267"/>
            <a:ext cx="365967" cy="13023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正方形/長方形 115"/>
          <p:cNvSpPr/>
          <p:nvPr/>
        </p:nvSpPr>
        <p:spPr>
          <a:xfrm>
            <a:off x="3809510" y="3697685"/>
            <a:ext cx="578136" cy="30371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情報仮入力</a:t>
            </a:r>
          </a:p>
        </p:txBody>
      </p:sp>
      <p:cxnSp>
        <p:nvCxnSpPr>
          <p:cNvPr id="117" name="カギ線コネクタ 108"/>
          <p:cNvCxnSpPr>
            <a:stCxn id="122" idx="3"/>
            <a:endCxn id="80" idx="1"/>
          </p:cNvCxnSpPr>
          <p:nvPr/>
        </p:nvCxnSpPr>
        <p:spPr bwMode="auto">
          <a:xfrm>
            <a:off x="5049967" y="4367366"/>
            <a:ext cx="1032666" cy="397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8" name="カギ線コネクタ 108"/>
          <p:cNvCxnSpPr>
            <a:stCxn id="105" idx="2"/>
            <a:endCxn id="116" idx="0"/>
          </p:cNvCxnSpPr>
          <p:nvPr/>
        </p:nvCxnSpPr>
        <p:spPr bwMode="auto">
          <a:xfrm flipH="1">
            <a:off x="4098578" y="3345492"/>
            <a:ext cx="3996" cy="35219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曲線コネクタ 14"/>
          <p:cNvCxnSpPr>
            <a:stCxn id="121" idx="2"/>
            <a:endCxn id="80" idx="1"/>
          </p:cNvCxnSpPr>
          <p:nvPr/>
        </p:nvCxnSpPr>
        <p:spPr bwMode="auto">
          <a:xfrm rot="16200000" flipH="1">
            <a:off x="4672177" y="2960883"/>
            <a:ext cx="2316420" cy="504490"/>
          </a:xfrm>
          <a:prstGeom prst="curved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正方形/長方形 107"/>
          <p:cNvSpPr/>
          <p:nvPr/>
        </p:nvSpPr>
        <p:spPr>
          <a:xfrm>
            <a:off x="4986576" y="50273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現地調査</a:t>
            </a:r>
          </a:p>
        </p:txBody>
      </p:sp>
      <p:sp>
        <p:nvSpPr>
          <p:cNvPr id="114" name="正方形/長方形 113"/>
          <p:cNvSpPr/>
          <p:nvPr/>
        </p:nvSpPr>
        <p:spPr>
          <a:xfrm>
            <a:off x="3991753" y="5377078"/>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提供判定</a:t>
            </a:r>
          </a:p>
        </p:txBody>
      </p:sp>
      <p:sp>
        <p:nvSpPr>
          <p:cNvPr id="115" name="正方形/長方形 114"/>
          <p:cNvSpPr/>
          <p:nvPr/>
        </p:nvSpPr>
        <p:spPr>
          <a:xfrm>
            <a:off x="3640730" y="5014045"/>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本人性確認</a:t>
            </a:r>
            <a:endParaRPr kumimoji="0" lang="en-US" altLang="ja-JP" sz="738"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・与信</a:t>
            </a:r>
            <a:endParaRPr kumimoji="0" lang="en-US" altLang="ja-JP" sz="738" kern="0" dirty="0">
              <a:solidFill>
                <a:prstClr val="black"/>
              </a:solidFill>
              <a:latin typeface="Meiryo UI" panose="020B0604030504040204" pitchFamily="50" charset="-128"/>
              <a:ea typeface="Meiryo UI" panose="020B0604030504040204" pitchFamily="50" charset="-128"/>
            </a:endParaRPr>
          </a:p>
        </p:txBody>
      </p:sp>
      <p:sp>
        <p:nvSpPr>
          <p:cNvPr id="119" name="正方形/長方形 118"/>
          <p:cNvSpPr/>
          <p:nvPr/>
        </p:nvSpPr>
        <p:spPr>
          <a:xfrm>
            <a:off x="4631432" y="5375154"/>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稼働調整</a:t>
            </a:r>
          </a:p>
        </p:txBody>
      </p:sp>
      <p:cxnSp>
        <p:nvCxnSpPr>
          <p:cNvPr id="120" name="カギ線コネクタ 108"/>
          <p:cNvCxnSpPr>
            <a:stCxn id="122" idx="2"/>
            <a:endCxn id="114" idx="0"/>
          </p:cNvCxnSpPr>
          <p:nvPr/>
        </p:nvCxnSpPr>
        <p:spPr bwMode="auto">
          <a:xfrm flipH="1">
            <a:off x="4272571" y="4520779"/>
            <a:ext cx="366816" cy="856298"/>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正方形/長方形 121"/>
          <p:cNvSpPr/>
          <p:nvPr/>
        </p:nvSpPr>
        <p:spPr>
          <a:xfrm>
            <a:off x="4228808" y="4213952"/>
            <a:ext cx="821158" cy="306828"/>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ワンストップ</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オペレーション</a:t>
            </a:r>
          </a:p>
        </p:txBody>
      </p:sp>
      <p:cxnSp>
        <p:nvCxnSpPr>
          <p:cNvPr id="125" name="カギ線コネクタ 108"/>
          <p:cNvCxnSpPr>
            <a:stCxn id="122" idx="2"/>
            <a:endCxn id="119" idx="0"/>
          </p:cNvCxnSpPr>
          <p:nvPr/>
        </p:nvCxnSpPr>
        <p:spPr bwMode="auto">
          <a:xfrm>
            <a:off x="4639388" y="4520779"/>
            <a:ext cx="272863" cy="854374"/>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カギ線コネクタ 108"/>
          <p:cNvCxnSpPr>
            <a:stCxn id="122" idx="2"/>
            <a:endCxn id="108" idx="0"/>
          </p:cNvCxnSpPr>
          <p:nvPr/>
        </p:nvCxnSpPr>
        <p:spPr bwMode="auto">
          <a:xfrm>
            <a:off x="4639388" y="4520780"/>
            <a:ext cx="628007" cy="506574"/>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カギ線コネクタ 108"/>
          <p:cNvCxnSpPr>
            <a:stCxn id="122" idx="2"/>
            <a:endCxn id="115" idx="0"/>
          </p:cNvCxnSpPr>
          <p:nvPr/>
        </p:nvCxnSpPr>
        <p:spPr bwMode="auto">
          <a:xfrm flipH="1">
            <a:off x="3921549" y="4520780"/>
            <a:ext cx="717839" cy="493266"/>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8" name="正方形/長方形 127"/>
          <p:cNvSpPr/>
          <p:nvPr/>
        </p:nvSpPr>
        <p:spPr>
          <a:xfrm>
            <a:off x="6610067" y="5075889"/>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在庫管理</a:t>
            </a:r>
          </a:p>
        </p:txBody>
      </p:sp>
      <p:cxnSp>
        <p:nvCxnSpPr>
          <p:cNvPr id="129" name="カギ線コネクタ 108"/>
          <p:cNvCxnSpPr>
            <a:stCxn id="101" idx="2"/>
            <a:endCxn id="128" idx="0"/>
          </p:cNvCxnSpPr>
          <p:nvPr/>
        </p:nvCxnSpPr>
        <p:spPr bwMode="auto">
          <a:xfrm>
            <a:off x="6890886" y="4834121"/>
            <a:ext cx="0" cy="241767"/>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正方形/長方形 100"/>
          <p:cNvSpPr/>
          <p:nvPr/>
        </p:nvSpPr>
        <p:spPr>
          <a:xfrm>
            <a:off x="6610067" y="4603369"/>
            <a:ext cx="561637" cy="230753"/>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在庫管理</a:t>
            </a:r>
          </a:p>
        </p:txBody>
      </p:sp>
      <p:cxnSp>
        <p:nvCxnSpPr>
          <p:cNvPr id="102" name="カギ線コネクタ 101"/>
          <p:cNvCxnSpPr>
            <a:stCxn id="80" idx="2"/>
            <a:endCxn id="101" idx="1"/>
          </p:cNvCxnSpPr>
          <p:nvPr/>
        </p:nvCxnSpPr>
        <p:spPr bwMode="auto">
          <a:xfrm rot="16200000" flipH="1">
            <a:off x="6376806" y="4485483"/>
            <a:ext cx="195549" cy="270974"/>
          </a:xfrm>
          <a:prstGeom prst="bentConnector2">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テキスト ボックス 84"/>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Tree>
    <p:extLst>
      <p:ext uri="{BB962C8B-B14F-4D97-AF65-F5344CB8AC3E}">
        <p14:creationId xmlns:p14="http://schemas.microsoft.com/office/powerpoint/2010/main" val="3121606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309" name="正方形/長方形 308"/>
          <p:cNvSpPr/>
          <p:nvPr/>
        </p:nvSpPr>
        <p:spPr>
          <a:xfrm>
            <a:off x="6297941" y="3303858"/>
            <a:ext cx="317980" cy="299110"/>
          </a:xfrm>
          <a:prstGeom prst="rect">
            <a:avLst/>
          </a:prstGeom>
          <a:solidFill>
            <a:schemeClr val="bg1"/>
          </a:solidFill>
          <a:ln w="25400" cap="flat" cmpd="sng" algn="ctr">
            <a:solidFill>
              <a:srgbClr val="4F81BD">
                <a:shade val="50000"/>
              </a:srgbClr>
            </a:solidFill>
            <a:prstDash val="solid"/>
          </a:ln>
          <a:effectLst/>
        </p:spPr>
        <p:txBody>
          <a:bodyPr wrap="none" rtlCol="0" anchor="ctr"/>
          <a:lstStyle/>
          <a:p>
            <a:pPr algn="ctr" defTabSz="779173">
              <a:spcBef>
                <a:spcPct val="0"/>
              </a:spcBef>
              <a:defRPr/>
            </a:pP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295" name="正方形/長方形 294"/>
          <p:cNvSpPr/>
          <p:nvPr/>
        </p:nvSpPr>
        <p:spPr>
          <a:xfrm>
            <a:off x="7185722" y="3305402"/>
            <a:ext cx="342534" cy="299110"/>
          </a:xfrm>
          <a:prstGeom prst="rect">
            <a:avLst/>
          </a:prstGeom>
          <a:solidFill>
            <a:schemeClr val="bg1"/>
          </a:solidFill>
          <a:ln w="25400" cap="flat" cmpd="sng" algn="ctr">
            <a:solidFill>
              <a:srgbClr val="4F81BD">
                <a:shade val="50000"/>
              </a:srgbClr>
            </a:solidFill>
            <a:prstDash val="solid"/>
          </a:ln>
          <a:effectLst/>
        </p:spPr>
        <p:txBody>
          <a:bodyPr wrap="none" rtlCol="0" anchor="ctr"/>
          <a:lstStyle/>
          <a:p>
            <a:pPr algn="ctr" defTabSz="779173">
              <a:spcBef>
                <a:spcPct val="0"/>
              </a:spcBef>
              <a:defRPr/>
            </a:pP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70" name="正方形/長方形 169"/>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3/6</a:t>
            </a:r>
            <a:r>
              <a:rPr lang="ja-JP" altLang="en-US" sz="2400" dirty="0">
                <a:latin typeface="Meiryo UI" panose="020B0604030504040204" pitchFamily="50" charset="-128"/>
                <a:ea typeface="Meiryo UI" panose="020B0604030504040204" pitchFamily="50" charset="-128"/>
              </a:rPr>
              <a:t>）</a:t>
            </a:r>
          </a:p>
        </p:txBody>
      </p:sp>
      <p:sp>
        <p:nvSpPr>
          <p:cNvPr id="20" name="正方形/長方形 19"/>
          <p:cNvSpPr/>
          <p:nvPr/>
        </p:nvSpPr>
        <p:spPr>
          <a:xfrm>
            <a:off x="8136769" y="2295028"/>
            <a:ext cx="694566"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結果の確認</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顧客管理画面</a:t>
            </a:r>
            <a:r>
              <a:rPr kumimoji="0" lang="en-US" altLang="ja-JP" sz="923" kern="0" dirty="0">
                <a:solidFill>
                  <a:prstClr val="black"/>
                </a:solidFill>
                <a:latin typeface="Meiryo UI" panose="020B0604030504040204" pitchFamily="50" charset="-128"/>
                <a:ea typeface="Meiryo UI" panose="020B0604030504040204" pitchFamily="50" charset="-128"/>
              </a:rPr>
              <a:t>)</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sp>
        <p:nvSpPr>
          <p:cNvPr id="350" name="正方形/長方形 349"/>
          <p:cNvSpPr/>
          <p:nvPr/>
        </p:nvSpPr>
        <p:spPr>
          <a:xfrm>
            <a:off x="8130728" y="2748163"/>
            <a:ext cx="704694" cy="299110"/>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全完了確認・</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契約開始</a:t>
            </a:r>
          </a:p>
        </p:txBody>
      </p:sp>
      <p:cxnSp>
        <p:nvCxnSpPr>
          <p:cNvPr id="413" name="カギ線コネクタ 108"/>
          <p:cNvCxnSpPr>
            <a:stCxn id="764" idx="0"/>
            <a:endCxn id="350" idx="2"/>
          </p:cNvCxnSpPr>
          <p:nvPr/>
        </p:nvCxnSpPr>
        <p:spPr bwMode="auto">
          <a:xfrm flipV="1">
            <a:off x="8230327" y="3047273"/>
            <a:ext cx="252749" cy="258129"/>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9" name="カギ線コネクタ 108"/>
          <p:cNvCxnSpPr>
            <a:stCxn id="350" idx="0"/>
            <a:endCxn id="20" idx="2"/>
          </p:cNvCxnSpPr>
          <p:nvPr/>
        </p:nvCxnSpPr>
        <p:spPr bwMode="auto">
          <a:xfrm flipV="1">
            <a:off x="8483075" y="2594138"/>
            <a:ext cx="977" cy="15402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8" name="正方形/長方形 467"/>
          <p:cNvSpPr/>
          <p:nvPr/>
        </p:nvSpPr>
        <p:spPr>
          <a:xfrm>
            <a:off x="7313825" y="2290265"/>
            <a:ext cx="727119" cy="299110"/>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通知</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メール等</a:t>
            </a:r>
            <a:r>
              <a:rPr kumimoji="0" lang="en-US" altLang="ja-JP" sz="923" kern="0" dirty="0">
                <a:solidFill>
                  <a:prstClr val="black"/>
                </a:solidFill>
                <a:latin typeface="Meiryo UI" panose="020B0604030504040204" pitchFamily="50" charset="-128"/>
                <a:ea typeface="Meiryo UI" panose="020B0604030504040204" pitchFamily="50" charset="-128"/>
              </a:rPr>
              <a:t>)</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sp>
        <p:nvSpPr>
          <p:cNvPr id="470" name="正方形/長方形 469"/>
          <p:cNvSpPr/>
          <p:nvPr/>
        </p:nvSpPr>
        <p:spPr>
          <a:xfrm>
            <a:off x="7309571" y="1595484"/>
            <a:ext cx="730901"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p>
        </p:txBody>
      </p:sp>
      <p:cxnSp>
        <p:nvCxnSpPr>
          <p:cNvPr id="478" name="カギ線コネクタ 108"/>
          <p:cNvCxnSpPr>
            <a:stCxn id="458" idx="0"/>
            <a:endCxn id="468" idx="2"/>
          </p:cNvCxnSpPr>
          <p:nvPr/>
        </p:nvCxnSpPr>
        <p:spPr bwMode="auto">
          <a:xfrm flipV="1">
            <a:off x="7677385" y="2589375"/>
            <a:ext cx="0" cy="15387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 name="カギ線コネクタ 108"/>
          <p:cNvCxnSpPr>
            <a:stCxn id="468" idx="0"/>
            <a:endCxn id="470" idx="2"/>
          </p:cNvCxnSpPr>
          <p:nvPr/>
        </p:nvCxnSpPr>
        <p:spPr bwMode="auto">
          <a:xfrm flipH="1" flipV="1">
            <a:off x="7675022" y="1894595"/>
            <a:ext cx="2363" cy="39567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8" name="正方形/長方形 457"/>
          <p:cNvSpPr/>
          <p:nvPr/>
        </p:nvSpPr>
        <p:spPr>
          <a:xfrm>
            <a:off x="7314298" y="2743247"/>
            <a:ext cx="726174" cy="299110"/>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使用開始</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開通案内発行</a:t>
            </a:r>
          </a:p>
        </p:txBody>
      </p:sp>
      <p:sp>
        <p:nvSpPr>
          <p:cNvPr id="575" name="ホームベース 574"/>
          <p:cNvSpPr/>
          <p:nvPr/>
        </p:nvSpPr>
        <p:spPr bwMode="auto">
          <a:xfrm>
            <a:off x="1868994" y="929524"/>
            <a:ext cx="7092958"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開通・活性化</a:t>
            </a:r>
          </a:p>
        </p:txBody>
      </p:sp>
      <p:sp>
        <p:nvSpPr>
          <p:cNvPr id="717" name="正方形/長方形 716"/>
          <p:cNvSpPr/>
          <p:nvPr/>
        </p:nvSpPr>
        <p:spPr>
          <a:xfrm>
            <a:off x="2472430" y="3305402"/>
            <a:ext cx="317980" cy="299110"/>
          </a:xfrm>
          <a:prstGeom prst="rect">
            <a:avLst/>
          </a:prstGeom>
          <a:solidFill>
            <a:schemeClr val="bg1"/>
          </a:solidFill>
          <a:ln w="25400" cap="flat" cmpd="sng" algn="ctr">
            <a:solidFill>
              <a:srgbClr val="4F81BD">
                <a:shade val="50000"/>
              </a:srgbClr>
            </a:solidFill>
            <a:prstDash val="solid"/>
          </a:ln>
          <a:effectLst/>
        </p:spPr>
        <p:txBody>
          <a:bodyPr wrap="none" rtlCol="0" anchor="ctr"/>
          <a:lstStyle/>
          <a:p>
            <a:pPr algn="ctr" defTabSz="779173">
              <a:spcBef>
                <a:spcPct val="0"/>
              </a:spcBef>
              <a:defRPr/>
            </a:pP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764" name="正方形/長方形 763"/>
          <p:cNvSpPr/>
          <p:nvPr/>
        </p:nvSpPr>
        <p:spPr>
          <a:xfrm>
            <a:off x="8059059" y="3305402"/>
            <a:ext cx="342534" cy="299110"/>
          </a:xfrm>
          <a:prstGeom prst="rect">
            <a:avLst/>
          </a:prstGeom>
          <a:solidFill>
            <a:schemeClr val="bg1"/>
          </a:solidFill>
          <a:ln w="25400" cap="flat" cmpd="sng" algn="ctr">
            <a:solidFill>
              <a:srgbClr val="4F81BD">
                <a:shade val="50000"/>
              </a:srgbClr>
            </a:solidFill>
            <a:prstDash val="solid"/>
          </a:ln>
          <a:effectLst/>
        </p:spPr>
        <p:txBody>
          <a:bodyPr wrap="none" rtlCol="0" anchor="ctr"/>
          <a:lstStyle/>
          <a:p>
            <a:pPr algn="ctr" defTabSz="779173">
              <a:spcBef>
                <a:spcPct val="0"/>
              </a:spcBef>
              <a:defRPr/>
            </a:pP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765" name="カギ線コネクタ 764"/>
          <p:cNvCxnSpPr>
            <a:stCxn id="695" idx="3"/>
            <a:endCxn id="764" idx="2"/>
          </p:cNvCxnSpPr>
          <p:nvPr/>
        </p:nvCxnSpPr>
        <p:spPr bwMode="auto">
          <a:xfrm flipV="1">
            <a:off x="7494564" y="3604512"/>
            <a:ext cx="735763" cy="1035029"/>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8" name="カギ線コネクタ 767"/>
          <p:cNvCxnSpPr>
            <a:stCxn id="694" idx="3"/>
            <a:endCxn id="764" idx="2"/>
          </p:cNvCxnSpPr>
          <p:nvPr/>
        </p:nvCxnSpPr>
        <p:spPr bwMode="auto">
          <a:xfrm flipV="1">
            <a:off x="4290222" y="3604512"/>
            <a:ext cx="3940104" cy="37046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4" name="正方形/長方形 693"/>
          <p:cNvSpPr/>
          <p:nvPr/>
        </p:nvSpPr>
        <p:spPr>
          <a:xfrm>
            <a:off x="3140831" y="3882768"/>
            <a:ext cx="1149392" cy="184408"/>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内容確認</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完了登録</a:t>
            </a:r>
          </a:p>
        </p:txBody>
      </p:sp>
      <p:sp>
        <p:nvSpPr>
          <p:cNvPr id="695" name="正方形/長方形 694"/>
          <p:cNvSpPr/>
          <p:nvPr/>
        </p:nvSpPr>
        <p:spPr>
          <a:xfrm>
            <a:off x="3143514" y="4547337"/>
            <a:ext cx="4351049" cy="184408"/>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サービス提供依頼（他システムへの連携）</a:t>
            </a:r>
          </a:p>
        </p:txBody>
      </p:sp>
      <p:cxnSp>
        <p:nvCxnSpPr>
          <p:cNvPr id="705" name="カギ線コネクタ 704"/>
          <p:cNvCxnSpPr>
            <a:stCxn id="717" idx="2"/>
            <a:endCxn id="694" idx="1"/>
          </p:cNvCxnSpPr>
          <p:nvPr/>
        </p:nvCxnSpPr>
        <p:spPr bwMode="auto">
          <a:xfrm rot="16200000" flipH="1">
            <a:off x="2700895" y="3535037"/>
            <a:ext cx="370460" cy="50941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8" name="カギ線コネクタ 707"/>
          <p:cNvCxnSpPr>
            <a:stCxn id="717" idx="2"/>
            <a:endCxn id="695" idx="1"/>
          </p:cNvCxnSpPr>
          <p:nvPr/>
        </p:nvCxnSpPr>
        <p:spPr bwMode="auto">
          <a:xfrm rot="16200000" flipH="1">
            <a:off x="2369953" y="3865979"/>
            <a:ext cx="1035029" cy="512094"/>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4" name="正方形/長方形 793"/>
          <p:cNvSpPr/>
          <p:nvPr/>
        </p:nvSpPr>
        <p:spPr>
          <a:xfrm>
            <a:off x="2460568" y="3305791"/>
            <a:ext cx="6338133" cy="299110"/>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提供サービス単位への分解、ステータス管理</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179" name="正方形/長方形 178"/>
          <p:cNvSpPr/>
          <p:nvPr/>
        </p:nvSpPr>
        <p:spPr>
          <a:xfrm>
            <a:off x="3238128" y="5327355"/>
            <a:ext cx="4290127" cy="299110"/>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サービスの提供 </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サービス開通に必要なタスクの分解と処理</a:t>
            </a:r>
            <a:r>
              <a:rPr kumimoji="0" lang="en-US" altLang="ja-JP" sz="923" kern="0" dirty="0">
                <a:solidFill>
                  <a:prstClr val="black"/>
                </a:solidFill>
                <a:latin typeface="Meiryo UI" panose="020B0604030504040204" pitchFamily="50" charset="-128"/>
                <a:ea typeface="Meiryo UI" panose="020B0604030504040204" pitchFamily="50" charset="-128"/>
              </a:rPr>
              <a:t>)</a:t>
            </a:r>
          </a:p>
        </p:txBody>
      </p:sp>
      <p:cxnSp>
        <p:nvCxnSpPr>
          <p:cNvPr id="184" name="カギ線コネクタ 108"/>
          <p:cNvCxnSpPr/>
          <p:nvPr/>
        </p:nvCxnSpPr>
        <p:spPr bwMode="auto">
          <a:xfrm>
            <a:off x="3322986" y="4628385"/>
            <a:ext cx="0" cy="698970"/>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正方形/長方形 121"/>
          <p:cNvSpPr/>
          <p:nvPr/>
        </p:nvSpPr>
        <p:spPr>
          <a:xfrm>
            <a:off x="1884372" y="2296114"/>
            <a:ext cx="512922" cy="30371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b"/>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申込確定</a:t>
            </a:r>
          </a:p>
        </p:txBody>
      </p:sp>
      <p:sp>
        <p:nvSpPr>
          <p:cNvPr id="128" name="テキスト ボックス 127"/>
          <p:cNvSpPr txBox="1"/>
          <p:nvPr/>
        </p:nvSpPr>
        <p:spPr>
          <a:xfrm>
            <a:off x="1879394" y="2267988"/>
            <a:ext cx="23382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再掲</a:t>
            </a:r>
          </a:p>
        </p:txBody>
      </p:sp>
      <p:cxnSp>
        <p:nvCxnSpPr>
          <p:cNvPr id="137" name="カギ線コネクタ 136"/>
          <p:cNvCxnSpPr>
            <a:stCxn id="122" idx="2"/>
            <a:endCxn id="794" idx="1"/>
          </p:cNvCxnSpPr>
          <p:nvPr/>
        </p:nvCxnSpPr>
        <p:spPr bwMode="auto">
          <a:xfrm rot="16200000" flipH="1">
            <a:off x="1872942" y="2867720"/>
            <a:ext cx="855517" cy="319734"/>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正方形/長方形 143"/>
          <p:cNvSpPr/>
          <p:nvPr/>
        </p:nvSpPr>
        <p:spPr>
          <a:xfrm>
            <a:off x="6681617" y="2729251"/>
            <a:ext cx="512922" cy="299110"/>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進捗確認</a:t>
            </a:r>
          </a:p>
        </p:txBody>
      </p:sp>
      <p:cxnSp>
        <p:nvCxnSpPr>
          <p:cNvPr id="147" name="カギ線コネクタ 108"/>
          <p:cNvCxnSpPr>
            <a:stCxn id="144" idx="2"/>
            <a:endCxn id="295" idx="0"/>
          </p:cNvCxnSpPr>
          <p:nvPr/>
        </p:nvCxnSpPr>
        <p:spPr bwMode="auto">
          <a:xfrm>
            <a:off x="6938078" y="3028362"/>
            <a:ext cx="418911" cy="27704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カギ線コネクタ 108"/>
          <p:cNvCxnSpPr>
            <a:stCxn id="295" idx="0"/>
            <a:endCxn id="458" idx="2"/>
          </p:cNvCxnSpPr>
          <p:nvPr/>
        </p:nvCxnSpPr>
        <p:spPr bwMode="auto">
          <a:xfrm flipV="1">
            <a:off x="7356989" y="3042358"/>
            <a:ext cx="320396" cy="26304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 name="正方形/長方形 224"/>
          <p:cNvSpPr/>
          <p:nvPr/>
        </p:nvSpPr>
        <p:spPr>
          <a:xfrm>
            <a:off x="5840163" y="1595484"/>
            <a:ext cx="542319" cy="299110"/>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キャンセル</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変更依頼</a:t>
            </a:r>
          </a:p>
        </p:txBody>
      </p:sp>
      <p:sp>
        <p:nvSpPr>
          <p:cNvPr id="229" name="正方形/長方形 228"/>
          <p:cNvSpPr/>
          <p:nvPr/>
        </p:nvSpPr>
        <p:spPr>
          <a:xfrm>
            <a:off x="5840163" y="2533024"/>
            <a:ext cx="542319" cy="299110"/>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キャンセル</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変更登録</a:t>
            </a:r>
          </a:p>
        </p:txBody>
      </p:sp>
      <p:sp>
        <p:nvSpPr>
          <p:cNvPr id="230" name="テキスト ボックス 229"/>
          <p:cNvSpPr txBox="1"/>
          <p:nvPr/>
        </p:nvSpPr>
        <p:spPr>
          <a:xfrm>
            <a:off x="4781527" y="2392554"/>
            <a:ext cx="1237303"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標準</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からの実施は条件付き可能</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各社要件に合わせ個別に実現</a:t>
            </a:r>
            <a:endParaRPr lang="en-US" altLang="ja-JP" sz="646" dirty="0">
              <a:solidFill>
                <a:prstClr val="black"/>
              </a:solidFill>
              <a:latin typeface="Meiryo UI" panose="020B0604030504040204" pitchFamily="50" charset="-128"/>
              <a:ea typeface="Meiryo UI" panose="020B0604030504040204" pitchFamily="50" charset="-128"/>
            </a:endParaRPr>
          </a:p>
        </p:txBody>
      </p:sp>
      <p:cxnSp>
        <p:nvCxnSpPr>
          <p:cNvPr id="231" name="カギ線コネクタ 108"/>
          <p:cNvCxnSpPr>
            <a:stCxn id="225" idx="2"/>
            <a:endCxn id="229" idx="0"/>
          </p:cNvCxnSpPr>
          <p:nvPr/>
        </p:nvCxnSpPr>
        <p:spPr bwMode="auto">
          <a:xfrm>
            <a:off x="6111322" y="1894594"/>
            <a:ext cx="0" cy="63843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 name="カギ線コネクタ 357"/>
          <p:cNvCxnSpPr>
            <a:stCxn id="229" idx="3"/>
            <a:endCxn id="309" idx="0"/>
          </p:cNvCxnSpPr>
          <p:nvPr/>
        </p:nvCxnSpPr>
        <p:spPr bwMode="auto">
          <a:xfrm>
            <a:off x="6382481" y="2682579"/>
            <a:ext cx="74450" cy="621279"/>
          </a:xfrm>
          <a:prstGeom prst="bentConnector2">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7" name="カギ線コネクタ 108"/>
          <p:cNvCxnSpPr/>
          <p:nvPr/>
        </p:nvCxnSpPr>
        <p:spPr bwMode="auto">
          <a:xfrm flipV="1">
            <a:off x="7142673" y="3602968"/>
            <a:ext cx="0" cy="169991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テキスト ボックス 103"/>
          <p:cNvSpPr txBox="1"/>
          <p:nvPr/>
        </p:nvSpPr>
        <p:spPr>
          <a:xfrm>
            <a:off x="2640685" y="3623177"/>
            <a:ext cx="1192419" cy="176436"/>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サービス毎にいずれかのルートをとる</a:t>
            </a:r>
            <a:endParaRPr lang="en-US" altLang="ja-JP" sz="646" dirty="0">
              <a:solidFill>
                <a:prstClr val="black"/>
              </a:solidFill>
              <a:latin typeface="Meiryo UI" panose="020B0604030504040204" pitchFamily="50" charset="-128"/>
              <a:ea typeface="Meiryo UI" panose="020B0604030504040204" pitchFamily="50" charset="-128"/>
            </a:endParaRPr>
          </a:p>
        </p:txBody>
      </p:sp>
      <p:sp>
        <p:nvSpPr>
          <p:cNvPr id="267" name="正方形/長方形 266"/>
          <p:cNvSpPr/>
          <p:nvPr/>
        </p:nvSpPr>
        <p:spPr>
          <a:xfrm>
            <a:off x="5863146" y="4984320"/>
            <a:ext cx="519336" cy="23222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キャンセル</a:t>
            </a:r>
            <a:r>
              <a:rPr kumimoji="0" lang="en-US" altLang="ja-JP" sz="738" kern="0" dirty="0">
                <a:solidFill>
                  <a:prstClr val="black"/>
                </a:solidFill>
                <a:latin typeface="Meiryo UI" panose="020B0604030504040204" pitchFamily="50" charset="-128"/>
                <a:ea typeface="Meiryo UI" panose="020B0604030504040204" pitchFamily="50" charset="-128"/>
              </a:rPr>
              <a:t>/</a:t>
            </a:r>
            <a:r>
              <a:rPr kumimoji="0" lang="ja-JP" altLang="en-US" sz="738" kern="0" dirty="0">
                <a:solidFill>
                  <a:prstClr val="black"/>
                </a:solidFill>
                <a:latin typeface="Meiryo UI" panose="020B0604030504040204" pitchFamily="50" charset="-128"/>
                <a:ea typeface="Meiryo UI" panose="020B0604030504040204" pitchFamily="50" charset="-128"/>
              </a:rPr>
              <a:t>変更</a:t>
            </a:r>
            <a:endParaRPr kumimoji="0" lang="en-US" altLang="ja-JP" sz="738"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可否確認</a:t>
            </a:r>
          </a:p>
        </p:txBody>
      </p:sp>
      <p:grpSp>
        <p:nvGrpSpPr>
          <p:cNvPr id="98" name="グループ化 97"/>
          <p:cNvGrpSpPr/>
          <p:nvPr/>
        </p:nvGrpSpPr>
        <p:grpSpPr>
          <a:xfrm>
            <a:off x="7394083" y="6434830"/>
            <a:ext cx="304940" cy="152639"/>
            <a:chOff x="3830560" y="6623096"/>
            <a:chExt cx="852973" cy="84048"/>
          </a:xfrm>
        </p:grpSpPr>
        <p:cxnSp>
          <p:nvCxnSpPr>
            <p:cNvPr id="99"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2" name="テキスト ボックス 101"/>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105" name="テキスト ボックス 104"/>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6" name="正方形/長方形 105"/>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7" name="正方形/長方形 106"/>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8" name="正方形/長方形 107"/>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09" name="テキスト ボックス 108"/>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11" name="正方形/長方形 110"/>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12" name="正方形/長方形 111"/>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3" name="正方形/長方形 112"/>
          <p:cNvSpPr/>
          <p:nvPr/>
        </p:nvSpPr>
        <p:spPr>
          <a:xfrm>
            <a:off x="4228808" y="6526371"/>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19" name="テキスト ボックス 118"/>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1" name="正方形/長方形 120"/>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23" name="正方形/長方形 122"/>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124" name="正方形/長方形 123"/>
          <p:cNvSpPr/>
          <p:nvPr/>
        </p:nvSpPr>
        <p:spPr>
          <a:xfrm>
            <a:off x="3143514" y="4218536"/>
            <a:ext cx="3383533" cy="184408"/>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サービス提供業務プロセス（申込情報の更新</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キャンセル等）</a:t>
            </a:r>
          </a:p>
        </p:txBody>
      </p:sp>
      <p:cxnSp>
        <p:nvCxnSpPr>
          <p:cNvPr id="129" name="カギ線コネクタ 128"/>
          <p:cNvCxnSpPr>
            <a:stCxn id="717" idx="2"/>
            <a:endCxn id="124" idx="1"/>
          </p:cNvCxnSpPr>
          <p:nvPr/>
        </p:nvCxnSpPr>
        <p:spPr bwMode="auto">
          <a:xfrm rot="16200000" flipH="1">
            <a:off x="2534353" y="3701579"/>
            <a:ext cx="706228" cy="512094"/>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カギ線コネクタ 129"/>
          <p:cNvCxnSpPr>
            <a:stCxn id="124" idx="3"/>
            <a:endCxn id="764" idx="2"/>
          </p:cNvCxnSpPr>
          <p:nvPr/>
        </p:nvCxnSpPr>
        <p:spPr bwMode="auto">
          <a:xfrm flipV="1">
            <a:off x="6527048" y="3604512"/>
            <a:ext cx="1703279" cy="706228"/>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カギ線コネクタ 108"/>
          <p:cNvCxnSpPr/>
          <p:nvPr/>
        </p:nvCxnSpPr>
        <p:spPr bwMode="auto">
          <a:xfrm>
            <a:off x="7381902" y="4695093"/>
            <a:ext cx="0" cy="632262"/>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テキスト ボックス 141"/>
          <p:cNvSpPr txBox="1"/>
          <p:nvPr/>
        </p:nvSpPr>
        <p:spPr>
          <a:xfrm>
            <a:off x="6744323" y="5081384"/>
            <a:ext cx="422979" cy="285761"/>
          </a:xfrm>
          <a:prstGeom prst="rect">
            <a:avLst/>
          </a:prstGeom>
          <a:noFill/>
        </p:spPr>
        <p:txBody>
          <a:bodyPr wrap="none" lIns="33231" tIns="33231" rIns="33231" bIns="33231" rtlCol="0">
            <a:spAutoFit/>
          </a:bodyPr>
          <a:lstStyle/>
          <a:p>
            <a:pPr algn="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キャンセル</a:t>
            </a:r>
            <a:r>
              <a:rPr lang="en-US" altLang="ja-JP" sz="646" dirty="0">
                <a:solidFill>
                  <a:prstClr val="black"/>
                </a:solidFill>
                <a:latin typeface="Meiryo UI" panose="020B0604030504040204" pitchFamily="50" charset="-128"/>
                <a:ea typeface="Meiryo UI" panose="020B0604030504040204" pitchFamily="50" charset="-128"/>
              </a:rPr>
              <a:t>/</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変更登録</a:t>
            </a:r>
            <a:endParaRPr lang="en-US" altLang="ja-JP" sz="646" dirty="0">
              <a:solidFill>
                <a:prstClr val="black"/>
              </a:solidFill>
              <a:latin typeface="Meiryo UI" panose="020B0604030504040204" pitchFamily="50" charset="-128"/>
              <a:ea typeface="Meiryo UI" panose="020B0604030504040204" pitchFamily="50" charset="-128"/>
            </a:endParaRPr>
          </a:p>
        </p:txBody>
      </p:sp>
      <p:sp>
        <p:nvSpPr>
          <p:cNvPr id="143" name="テキスト ボックス 142"/>
          <p:cNvSpPr txBox="1"/>
          <p:nvPr/>
        </p:nvSpPr>
        <p:spPr>
          <a:xfrm>
            <a:off x="7192674" y="5081384"/>
            <a:ext cx="233824" cy="285761"/>
          </a:xfrm>
          <a:prstGeom prst="rect">
            <a:avLst/>
          </a:prstGeom>
          <a:noFill/>
        </p:spPr>
        <p:txBody>
          <a:bodyPr wrap="none" lIns="33231" tIns="33231" rIns="33231" bIns="33231" rtlCol="0">
            <a:spAutoFit/>
          </a:bodyPr>
          <a:lstStyle/>
          <a:p>
            <a:pPr algn="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完了</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通知</a:t>
            </a:r>
            <a:endParaRPr lang="en-US" altLang="ja-JP" sz="646" dirty="0">
              <a:solidFill>
                <a:prstClr val="black"/>
              </a:solidFill>
              <a:latin typeface="Meiryo UI" panose="020B0604030504040204" pitchFamily="50" charset="-128"/>
              <a:ea typeface="Meiryo UI" panose="020B0604030504040204" pitchFamily="50" charset="-128"/>
            </a:endParaRPr>
          </a:p>
        </p:txBody>
      </p:sp>
      <p:cxnSp>
        <p:nvCxnSpPr>
          <p:cNvPr id="268" name="カギ線コネクタ 108"/>
          <p:cNvCxnSpPr>
            <a:stCxn id="267" idx="0"/>
            <a:endCxn id="229" idx="2"/>
          </p:cNvCxnSpPr>
          <p:nvPr/>
        </p:nvCxnSpPr>
        <p:spPr bwMode="auto">
          <a:xfrm flipH="1" flipV="1">
            <a:off x="6111322" y="2832134"/>
            <a:ext cx="11492" cy="2152186"/>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7"/>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70" name="正方形/長方形 69"/>
          <p:cNvSpPr/>
          <p:nvPr/>
        </p:nvSpPr>
        <p:spPr>
          <a:xfrm>
            <a:off x="8312704" y="5075889"/>
            <a:ext cx="561637" cy="308183"/>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在庫管理</a:t>
            </a:r>
          </a:p>
        </p:txBody>
      </p:sp>
      <p:cxnSp>
        <p:nvCxnSpPr>
          <p:cNvPr id="72" name="カギ線コネクタ 108"/>
          <p:cNvCxnSpPr>
            <a:stCxn id="73" idx="2"/>
            <a:endCxn id="70" idx="0"/>
          </p:cNvCxnSpPr>
          <p:nvPr/>
        </p:nvCxnSpPr>
        <p:spPr bwMode="auto">
          <a:xfrm>
            <a:off x="8593522" y="4834121"/>
            <a:ext cx="0" cy="241767"/>
          </a:xfrm>
          <a:prstGeom prst="straightConnector1">
            <a:avLst/>
          </a:prstGeom>
          <a:solidFill>
            <a:srgbClr val="D2F0FA"/>
          </a:solidFill>
          <a:ln w="9525" cap="flat" cmpd="sng" algn="ctr">
            <a:solidFill>
              <a:schemeClr val="tx1">
                <a:lumMod val="65000"/>
                <a:lumOff val="35000"/>
              </a:schemeClr>
            </a:solidFill>
            <a:prstDash val="dash"/>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8312704" y="4603369"/>
            <a:ext cx="561637" cy="230753"/>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srgbClr val="FF0000"/>
                </a:solidFill>
                <a:latin typeface="Meiryo UI" panose="020B0604030504040204" pitchFamily="50" charset="-128"/>
                <a:ea typeface="Meiryo UI" panose="020B0604030504040204" pitchFamily="50" charset="-128"/>
              </a:rPr>
              <a:t>在庫管理</a:t>
            </a:r>
          </a:p>
        </p:txBody>
      </p:sp>
      <p:cxnSp>
        <p:nvCxnSpPr>
          <p:cNvPr id="75" name="カギ線コネクタ 108"/>
          <p:cNvCxnSpPr>
            <a:endCxn id="73" idx="0"/>
          </p:cNvCxnSpPr>
          <p:nvPr/>
        </p:nvCxnSpPr>
        <p:spPr bwMode="auto">
          <a:xfrm>
            <a:off x="8593099" y="3602968"/>
            <a:ext cx="423" cy="1000401"/>
          </a:xfrm>
          <a:prstGeom prst="straightConnector1">
            <a:avLst/>
          </a:prstGeom>
          <a:solidFill>
            <a:srgbClr val="D2F0FA"/>
          </a:solidFill>
          <a:ln w="9525" cap="flat" cmpd="sng" algn="ctr">
            <a:solidFill>
              <a:schemeClr val="tx1">
                <a:lumMod val="65000"/>
                <a:lumOff val="35000"/>
              </a:schemeClr>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8691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 name="表 129"/>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136" name="正方形/長方形 135"/>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4/6</a:t>
            </a:r>
            <a:r>
              <a:rPr lang="ja-JP" altLang="en-US" sz="2400" dirty="0">
                <a:latin typeface="Meiryo UI" panose="020B0604030504040204" pitchFamily="50" charset="-128"/>
                <a:ea typeface="Meiryo UI" panose="020B0604030504040204" pitchFamily="50" charset="-128"/>
              </a:rPr>
              <a:t>）</a:t>
            </a:r>
          </a:p>
        </p:txBody>
      </p:sp>
      <p:sp>
        <p:nvSpPr>
          <p:cNvPr id="54" name="正方形/長方形 53"/>
          <p:cNvSpPr/>
          <p:nvPr/>
        </p:nvSpPr>
        <p:spPr>
          <a:xfrm>
            <a:off x="1946477" y="5088208"/>
            <a:ext cx="511754" cy="29907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利用実績</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管理</a:t>
            </a:r>
          </a:p>
        </p:txBody>
      </p:sp>
      <p:sp>
        <p:nvSpPr>
          <p:cNvPr id="59" name="正方形/長方形 58"/>
          <p:cNvSpPr/>
          <p:nvPr/>
        </p:nvSpPr>
        <p:spPr>
          <a:xfrm>
            <a:off x="6966920" y="1474973"/>
            <a:ext cx="511754" cy="299077"/>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支払い</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61" name="カギ線コネクタ 154"/>
          <p:cNvCxnSpPr>
            <a:stCxn id="59" idx="2"/>
            <a:endCxn id="81" idx="0"/>
          </p:cNvCxnSpPr>
          <p:nvPr/>
        </p:nvCxnSpPr>
        <p:spPr bwMode="auto">
          <a:xfrm>
            <a:off x="7222797" y="1774049"/>
            <a:ext cx="0" cy="136321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正方形/長方形 66"/>
          <p:cNvSpPr/>
          <p:nvPr/>
        </p:nvSpPr>
        <p:spPr>
          <a:xfrm>
            <a:off x="8380642" y="5088208"/>
            <a:ext cx="511754" cy="29907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会計</a:t>
            </a:r>
          </a:p>
        </p:txBody>
      </p:sp>
      <p:sp>
        <p:nvSpPr>
          <p:cNvPr id="77" name="正方形/長方形 76"/>
          <p:cNvSpPr/>
          <p:nvPr/>
        </p:nvSpPr>
        <p:spPr>
          <a:xfrm>
            <a:off x="4124743" y="313726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請求額</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確認</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4795203" y="313726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料金補正</a:t>
            </a:r>
          </a:p>
        </p:txBody>
      </p:sp>
      <p:sp>
        <p:nvSpPr>
          <p:cNvPr id="80" name="正方形/長方形 79"/>
          <p:cNvSpPr/>
          <p:nvPr/>
        </p:nvSpPr>
        <p:spPr>
          <a:xfrm>
            <a:off x="5514061" y="313726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請求情報</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確定</a:t>
            </a:r>
          </a:p>
        </p:txBody>
      </p:sp>
      <p:sp>
        <p:nvSpPr>
          <p:cNvPr id="81" name="正方形/長方形 80"/>
          <p:cNvSpPr/>
          <p:nvPr/>
        </p:nvSpPr>
        <p:spPr>
          <a:xfrm>
            <a:off x="6914405" y="3137266"/>
            <a:ext cx="616785"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支払い登録</a:t>
            </a:r>
          </a:p>
        </p:txBody>
      </p:sp>
      <p:sp>
        <p:nvSpPr>
          <p:cNvPr id="82" name="正方形/長方形 81"/>
          <p:cNvSpPr/>
          <p:nvPr/>
        </p:nvSpPr>
        <p:spPr>
          <a:xfrm>
            <a:off x="8365668" y="3137266"/>
            <a:ext cx="511754" cy="299077"/>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会計情報</a:t>
            </a:r>
            <a:endParaRPr kumimoji="0" lang="en-US" altLang="ja-JP" sz="923" kern="0" dirty="0">
              <a:solidFill>
                <a:prstClr val="white">
                  <a:lumMod val="50000"/>
                </a:prstClr>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作成</a:t>
            </a:r>
            <a:endParaRPr kumimoji="0" lang="en-US" altLang="ja-JP" sz="923" kern="0" dirty="0">
              <a:solidFill>
                <a:prstClr val="white">
                  <a:lumMod val="50000"/>
                </a:prstClr>
              </a:solidFill>
              <a:latin typeface="Meiryo UI" panose="020B0604030504040204" pitchFamily="50" charset="-128"/>
              <a:ea typeface="Meiryo UI" panose="020B0604030504040204" pitchFamily="50" charset="-128"/>
            </a:endParaRPr>
          </a:p>
        </p:txBody>
      </p:sp>
      <p:sp>
        <p:nvSpPr>
          <p:cNvPr id="49" name="ホームベース 48"/>
          <p:cNvSpPr/>
          <p:nvPr/>
        </p:nvSpPr>
        <p:spPr bwMode="auto">
          <a:xfrm>
            <a:off x="7999432" y="936415"/>
            <a:ext cx="959518"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会計</a:t>
            </a:r>
          </a:p>
        </p:txBody>
      </p:sp>
      <p:sp>
        <p:nvSpPr>
          <p:cNvPr id="44" name="ホームベース 43"/>
          <p:cNvSpPr/>
          <p:nvPr/>
        </p:nvSpPr>
        <p:spPr bwMode="auto">
          <a:xfrm>
            <a:off x="2744105" y="936415"/>
            <a:ext cx="5430249"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請求回収</a:t>
            </a:r>
          </a:p>
        </p:txBody>
      </p:sp>
      <p:sp>
        <p:nvSpPr>
          <p:cNvPr id="46" name="ホームベース 45"/>
          <p:cNvSpPr/>
          <p:nvPr/>
        </p:nvSpPr>
        <p:spPr bwMode="auto">
          <a:xfrm>
            <a:off x="1801390" y="936415"/>
            <a:ext cx="1491280"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料金計算</a:t>
            </a:r>
          </a:p>
        </p:txBody>
      </p:sp>
      <p:cxnSp>
        <p:nvCxnSpPr>
          <p:cNvPr id="91" name="カギ線コネクタ 154"/>
          <p:cNvCxnSpPr>
            <a:stCxn id="54" idx="0"/>
            <a:endCxn id="84" idx="2"/>
          </p:cNvCxnSpPr>
          <p:nvPr/>
        </p:nvCxnSpPr>
        <p:spPr bwMode="auto">
          <a:xfrm flipV="1">
            <a:off x="2202354" y="3436597"/>
            <a:ext cx="0" cy="1651611"/>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カギ線コネクタ 154"/>
          <p:cNvCxnSpPr>
            <a:endCxn id="249" idx="1"/>
          </p:cNvCxnSpPr>
          <p:nvPr/>
        </p:nvCxnSpPr>
        <p:spPr bwMode="auto">
          <a:xfrm>
            <a:off x="2458233" y="3286805"/>
            <a:ext cx="187541"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カギ線コネクタ 154"/>
          <p:cNvCxnSpPr>
            <a:stCxn id="77" idx="3"/>
            <a:endCxn id="79" idx="1"/>
          </p:cNvCxnSpPr>
          <p:nvPr/>
        </p:nvCxnSpPr>
        <p:spPr bwMode="auto">
          <a:xfrm>
            <a:off x="4636498" y="3286805"/>
            <a:ext cx="158706"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カギ線コネクタ 154"/>
          <p:cNvCxnSpPr>
            <a:stCxn id="79" idx="3"/>
            <a:endCxn id="80" idx="1"/>
          </p:cNvCxnSpPr>
          <p:nvPr/>
        </p:nvCxnSpPr>
        <p:spPr bwMode="auto">
          <a:xfrm>
            <a:off x="5306958" y="3286805"/>
            <a:ext cx="207104"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カギ線コネクタ 154"/>
          <p:cNvCxnSpPr>
            <a:stCxn id="81" idx="3"/>
            <a:endCxn id="161" idx="1"/>
          </p:cNvCxnSpPr>
          <p:nvPr/>
        </p:nvCxnSpPr>
        <p:spPr bwMode="auto">
          <a:xfrm>
            <a:off x="7531191" y="3286805"/>
            <a:ext cx="135309"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カギ線コネクタ 154"/>
          <p:cNvCxnSpPr>
            <a:stCxn id="82" idx="2"/>
            <a:endCxn id="67" idx="0"/>
          </p:cNvCxnSpPr>
          <p:nvPr/>
        </p:nvCxnSpPr>
        <p:spPr bwMode="auto">
          <a:xfrm>
            <a:off x="8621545" y="3436343"/>
            <a:ext cx="14974" cy="1651865"/>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テキスト ボックス 74"/>
          <p:cNvSpPr txBox="1"/>
          <p:nvPr/>
        </p:nvSpPr>
        <p:spPr>
          <a:xfrm>
            <a:off x="201546" y="2031667"/>
            <a:ext cx="1565919"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お客様に対する</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提供は事前設定が必須</a:t>
            </a:r>
          </a:p>
        </p:txBody>
      </p:sp>
      <p:sp>
        <p:nvSpPr>
          <p:cNvPr id="84" name="正方形/長方形 83"/>
          <p:cNvSpPr/>
          <p:nvPr/>
        </p:nvSpPr>
        <p:spPr>
          <a:xfrm>
            <a:off x="1946477" y="3137520"/>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利用実績</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ja-JP" altLang="en-US" sz="923" kern="0" dirty="0">
                <a:solidFill>
                  <a:prstClr val="black"/>
                </a:solidFill>
                <a:latin typeface="Meiryo UI" panose="020B0604030504040204" pitchFamily="50" charset="-128"/>
                <a:ea typeface="Meiryo UI" panose="020B0604030504040204" pitchFamily="50" charset="-128"/>
              </a:rPr>
              <a:t>取得</a:t>
            </a:r>
          </a:p>
        </p:txBody>
      </p:sp>
      <p:sp>
        <p:nvSpPr>
          <p:cNvPr id="86" name="正方形/長方形 85"/>
          <p:cNvSpPr/>
          <p:nvPr/>
        </p:nvSpPr>
        <p:spPr>
          <a:xfrm>
            <a:off x="3371079" y="3137266"/>
            <a:ext cx="511754" cy="299077"/>
          </a:xfrm>
          <a:prstGeom prst="rect">
            <a:avLst/>
          </a:prstGeom>
          <a:gradFill>
            <a:gsLst>
              <a:gs pos="0">
                <a:schemeClr val="accent4">
                  <a:lumMod val="40000"/>
                  <a:lumOff val="60000"/>
                </a:schemeClr>
              </a:gs>
              <a:gs pos="100000">
                <a:schemeClr val="accent5">
                  <a:lumMod val="60000"/>
                  <a:lumOff val="40000"/>
                </a:schemeClr>
              </a:gs>
            </a:gsLst>
            <a:lin ang="16200000" scaled="1"/>
          </a:gra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作成</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88" name="カギ線コネクタ 154"/>
          <p:cNvCxnSpPr>
            <a:stCxn id="86" idx="3"/>
            <a:endCxn id="77" idx="1"/>
          </p:cNvCxnSpPr>
          <p:nvPr/>
        </p:nvCxnSpPr>
        <p:spPr bwMode="auto">
          <a:xfrm>
            <a:off x="3882833" y="3286805"/>
            <a:ext cx="241911"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正方形/長方形 101"/>
          <p:cNvSpPr/>
          <p:nvPr/>
        </p:nvSpPr>
        <p:spPr>
          <a:xfrm>
            <a:off x="6139624" y="313726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出力</a:t>
            </a:r>
          </a:p>
        </p:txBody>
      </p:sp>
      <p:sp>
        <p:nvSpPr>
          <p:cNvPr id="103" name="正方形/長方形 102"/>
          <p:cNvSpPr/>
          <p:nvPr/>
        </p:nvSpPr>
        <p:spPr>
          <a:xfrm>
            <a:off x="6139957" y="1474973"/>
            <a:ext cx="511754" cy="299077"/>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請求書</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受領</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04" name="カギ線コネクタ 154"/>
          <p:cNvCxnSpPr>
            <a:stCxn id="80" idx="3"/>
            <a:endCxn id="102" idx="1"/>
          </p:cNvCxnSpPr>
          <p:nvPr/>
        </p:nvCxnSpPr>
        <p:spPr bwMode="auto">
          <a:xfrm>
            <a:off x="6025816" y="3286805"/>
            <a:ext cx="113809"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カギ線コネクタ 154"/>
          <p:cNvCxnSpPr>
            <a:stCxn id="102" idx="0"/>
            <a:endCxn id="137" idx="2"/>
          </p:cNvCxnSpPr>
          <p:nvPr/>
        </p:nvCxnSpPr>
        <p:spPr bwMode="auto">
          <a:xfrm flipV="1">
            <a:off x="6395501" y="2802495"/>
            <a:ext cx="0" cy="33477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正方形/長方形 130"/>
          <p:cNvSpPr/>
          <p:nvPr/>
        </p:nvSpPr>
        <p:spPr>
          <a:xfrm>
            <a:off x="5970660" y="5104129"/>
            <a:ext cx="511754" cy="29907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請求</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32" name="カギ線コネクタ 154"/>
          <p:cNvCxnSpPr>
            <a:stCxn id="80" idx="2"/>
            <a:endCxn id="131" idx="0"/>
          </p:cNvCxnSpPr>
          <p:nvPr/>
        </p:nvCxnSpPr>
        <p:spPr bwMode="auto">
          <a:xfrm>
            <a:off x="5769938" y="3436343"/>
            <a:ext cx="456599" cy="166778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5" name="正方形/長方形 154"/>
          <p:cNvSpPr/>
          <p:nvPr/>
        </p:nvSpPr>
        <p:spPr>
          <a:xfrm>
            <a:off x="7312531" y="5104129"/>
            <a:ext cx="511754" cy="299077"/>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支払い</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156" name="カギ線コネクタ 154"/>
          <p:cNvCxnSpPr>
            <a:stCxn id="155" idx="0"/>
            <a:endCxn id="81" idx="2"/>
          </p:cNvCxnSpPr>
          <p:nvPr/>
        </p:nvCxnSpPr>
        <p:spPr bwMode="auto">
          <a:xfrm flipH="1" flipV="1">
            <a:off x="7222797" y="3436343"/>
            <a:ext cx="345611" cy="166778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正方形/長方形 160"/>
          <p:cNvSpPr/>
          <p:nvPr/>
        </p:nvSpPr>
        <p:spPr>
          <a:xfrm>
            <a:off x="7666499" y="3137266"/>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消込処理</a:t>
            </a:r>
          </a:p>
        </p:txBody>
      </p:sp>
      <p:sp>
        <p:nvSpPr>
          <p:cNvPr id="249" name="正方形/長方形 248"/>
          <p:cNvSpPr/>
          <p:nvPr/>
        </p:nvSpPr>
        <p:spPr>
          <a:xfrm>
            <a:off x="2645772" y="3137266"/>
            <a:ext cx="511754" cy="299077"/>
          </a:xfrm>
          <a:prstGeom prst="rect">
            <a:avLst/>
          </a:prstGeom>
          <a:gradFill>
            <a:gsLst>
              <a:gs pos="0">
                <a:schemeClr val="accent4">
                  <a:lumMod val="40000"/>
                  <a:lumOff val="60000"/>
                </a:schemeClr>
              </a:gs>
              <a:gs pos="100000">
                <a:schemeClr val="accent5">
                  <a:lumMod val="60000"/>
                  <a:lumOff val="40000"/>
                </a:schemeClr>
              </a:gs>
            </a:gsLst>
            <a:lin ang="16200000" scaled="1"/>
          </a:gra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料金計算</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255" name="カギ線コネクタ 154"/>
          <p:cNvCxnSpPr>
            <a:stCxn id="249" idx="3"/>
            <a:endCxn id="86" idx="1"/>
          </p:cNvCxnSpPr>
          <p:nvPr/>
        </p:nvCxnSpPr>
        <p:spPr bwMode="auto">
          <a:xfrm>
            <a:off x="3157527" y="3286805"/>
            <a:ext cx="213553"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正方形/長方形 136"/>
          <p:cNvSpPr/>
          <p:nvPr/>
        </p:nvSpPr>
        <p:spPr>
          <a:xfrm>
            <a:off x="6139624" y="2503418"/>
            <a:ext cx="511754" cy="299077"/>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請求書</a:t>
            </a:r>
            <a:endParaRPr kumimoji="0" lang="en-US" altLang="ja-JP" sz="923" kern="0" dirty="0">
              <a:solidFill>
                <a:prstClr val="white">
                  <a:lumMod val="50000"/>
                </a:prstClr>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white">
                    <a:lumMod val="50000"/>
                  </a:prstClr>
                </a:solidFill>
                <a:latin typeface="Meiryo UI" panose="020B0604030504040204" pitchFamily="50" charset="-128"/>
                <a:ea typeface="Meiryo UI" panose="020B0604030504040204" pitchFamily="50" charset="-128"/>
              </a:rPr>
              <a:t>送付</a:t>
            </a:r>
          </a:p>
        </p:txBody>
      </p:sp>
      <p:cxnSp>
        <p:nvCxnSpPr>
          <p:cNvPr id="138" name="カギ線コネクタ 154"/>
          <p:cNvCxnSpPr>
            <a:stCxn id="137" idx="0"/>
            <a:endCxn id="103" idx="2"/>
          </p:cNvCxnSpPr>
          <p:nvPr/>
        </p:nvCxnSpPr>
        <p:spPr bwMode="auto">
          <a:xfrm flipV="1">
            <a:off x="6395501" y="1774050"/>
            <a:ext cx="333" cy="729368"/>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カギ線コネクタ 110"/>
          <p:cNvCxnSpPr>
            <a:stCxn id="84" idx="3"/>
            <a:endCxn id="249" idx="1"/>
          </p:cNvCxnSpPr>
          <p:nvPr/>
        </p:nvCxnSpPr>
        <p:spPr bwMode="auto">
          <a:xfrm flipV="1">
            <a:off x="2458232" y="3286805"/>
            <a:ext cx="187541" cy="254"/>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正方形/長方形 117"/>
          <p:cNvSpPr/>
          <p:nvPr/>
        </p:nvSpPr>
        <p:spPr>
          <a:xfrm>
            <a:off x="4144889" y="2451270"/>
            <a:ext cx="1119302" cy="263443"/>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料金詳細確認タスク</a:t>
            </a:r>
          </a:p>
        </p:txBody>
      </p:sp>
      <p:cxnSp>
        <p:nvCxnSpPr>
          <p:cNvPr id="113" name="カギ線コネクタ 112"/>
          <p:cNvCxnSpPr>
            <a:stCxn id="86" idx="3"/>
            <a:endCxn id="118" idx="1"/>
          </p:cNvCxnSpPr>
          <p:nvPr/>
        </p:nvCxnSpPr>
        <p:spPr bwMode="auto">
          <a:xfrm flipV="1">
            <a:off x="3882833" y="2582992"/>
            <a:ext cx="262056" cy="703813"/>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カギ線コネクタ 115"/>
          <p:cNvCxnSpPr>
            <a:stCxn id="118" idx="3"/>
            <a:endCxn id="80" idx="1"/>
          </p:cNvCxnSpPr>
          <p:nvPr/>
        </p:nvCxnSpPr>
        <p:spPr bwMode="auto">
          <a:xfrm>
            <a:off x="5264191" y="2582992"/>
            <a:ext cx="249870" cy="703813"/>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上下矢印 12"/>
          <p:cNvSpPr/>
          <p:nvPr/>
        </p:nvSpPr>
        <p:spPr>
          <a:xfrm>
            <a:off x="4310562" y="2764041"/>
            <a:ext cx="104034" cy="281719"/>
          </a:xfrm>
          <a:prstGeom prst="upDownArrow">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fontAlgn="base">
              <a:lnSpc>
                <a:spcPct val="110000"/>
              </a:lnSpc>
              <a:spcBef>
                <a:spcPct val="30000"/>
              </a:spcBef>
              <a:spcAft>
                <a:spcPct val="0"/>
              </a:spcAft>
              <a:defRPr/>
            </a:pPr>
            <a:endParaRPr lang="ja-JP" altLang="en-US" sz="1108">
              <a:solidFill>
                <a:prstClr val="black"/>
              </a:solidFill>
              <a:latin typeface="Verdana"/>
              <a:ea typeface="HG丸ｺﾞｼｯｸM-PRO"/>
            </a:endParaRPr>
          </a:p>
        </p:txBody>
      </p:sp>
      <p:sp>
        <p:nvSpPr>
          <p:cNvPr id="133" name="上下矢印 132"/>
          <p:cNvSpPr/>
          <p:nvPr/>
        </p:nvSpPr>
        <p:spPr>
          <a:xfrm>
            <a:off x="4950928" y="2764041"/>
            <a:ext cx="104034" cy="281719"/>
          </a:xfrm>
          <a:prstGeom prst="upDownArrow">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fontAlgn="base">
              <a:lnSpc>
                <a:spcPct val="110000"/>
              </a:lnSpc>
              <a:spcBef>
                <a:spcPct val="30000"/>
              </a:spcBef>
              <a:spcAft>
                <a:spcPct val="0"/>
              </a:spcAft>
              <a:defRPr/>
            </a:pPr>
            <a:endParaRPr lang="ja-JP" altLang="en-US" sz="1108">
              <a:solidFill>
                <a:prstClr val="black"/>
              </a:solidFill>
              <a:latin typeface="Verdana"/>
              <a:ea typeface="HG丸ｺﾞｼｯｸM-PRO"/>
            </a:endParaRPr>
          </a:p>
        </p:txBody>
      </p:sp>
      <p:sp>
        <p:nvSpPr>
          <p:cNvPr id="134" name="テキスト ボックス 133"/>
          <p:cNvSpPr txBox="1"/>
          <p:nvPr/>
        </p:nvSpPr>
        <p:spPr>
          <a:xfrm>
            <a:off x="4412907" y="2814557"/>
            <a:ext cx="567248" cy="176436"/>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相互画面遷移</a:t>
            </a:r>
          </a:p>
        </p:txBody>
      </p:sp>
      <p:grpSp>
        <p:nvGrpSpPr>
          <p:cNvPr id="153" name="グループ化 152"/>
          <p:cNvGrpSpPr/>
          <p:nvPr/>
        </p:nvGrpSpPr>
        <p:grpSpPr>
          <a:xfrm>
            <a:off x="7394083" y="6434830"/>
            <a:ext cx="304940" cy="152639"/>
            <a:chOff x="3830560" y="6623096"/>
            <a:chExt cx="852973" cy="84048"/>
          </a:xfrm>
        </p:grpSpPr>
        <p:cxnSp>
          <p:nvCxnSpPr>
            <p:cNvPr id="154"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58" name="テキスト ボックス 157"/>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159" name="テキスト ボックス 158"/>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60" name="正方形/長方形 159"/>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62" name="正方形/長方形 161"/>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63" name="正方形/長方形 162"/>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64" name="テキスト ボックス 163"/>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65" name="テキスト ボックス 164"/>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69" name="正方形/長方形 168"/>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70" name="正方形/長方形 169"/>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71" name="正方形/長方形 170"/>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72" name="テキスト ボックス 171"/>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73" name="テキスト ボックス 172"/>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74" name="正方形/長方形 173"/>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75" name="正方形/長方形 174"/>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176" name="正方形/長方形 175"/>
          <p:cNvSpPr/>
          <p:nvPr/>
        </p:nvSpPr>
        <p:spPr>
          <a:xfrm>
            <a:off x="2388842" y="4025768"/>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利用実績</a:t>
            </a:r>
            <a:br>
              <a:rPr kumimoji="0" lang="en-US" altLang="ja-JP" sz="923" kern="0" dirty="0">
                <a:solidFill>
                  <a:prstClr val="black"/>
                </a:solidFill>
                <a:latin typeface="Meiryo UI" panose="020B0604030504040204" pitchFamily="50" charset="-128"/>
                <a:ea typeface="Meiryo UI" panose="020B0604030504040204" pitchFamily="50" charset="-128"/>
              </a:rPr>
            </a:br>
            <a:r>
              <a:rPr kumimoji="0" lang="en-US" altLang="ja-JP" sz="923" kern="0" dirty="0">
                <a:solidFill>
                  <a:prstClr val="black"/>
                </a:solidFill>
                <a:latin typeface="Meiryo UI" panose="020B0604030504040204" pitchFamily="50" charset="-128"/>
                <a:ea typeface="Meiryo UI" panose="020B0604030504040204" pitchFamily="50" charset="-128"/>
              </a:rPr>
              <a:t>CSV</a:t>
            </a:r>
            <a:r>
              <a:rPr kumimoji="0" lang="ja-JP" altLang="en-US" sz="923" kern="0" dirty="0">
                <a:solidFill>
                  <a:prstClr val="black"/>
                </a:solidFill>
                <a:latin typeface="Meiryo UI" panose="020B0604030504040204" pitchFamily="50" charset="-128"/>
                <a:ea typeface="Meiryo UI" panose="020B0604030504040204" pitchFamily="50" charset="-128"/>
              </a:rPr>
              <a:t>登録</a:t>
            </a:r>
          </a:p>
        </p:txBody>
      </p:sp>
      <p:cxnSp>
        <p:nvCxnSpPr>
          <p:cNvPr id="177" name="カギ線コネクタ 154"/>
          <p:cNvCxnSpPr>
            <a:stCxn id="176" idx="0"/>
            <a:endCxn id="84" idx="2"/>
          </p:cNvCxnSpPr>
          <p:nvPr/>
        </p:nvCxnSpPr>
        <p:spPr bwMode="auto">
          <a:xfrm flipH="1" flipV="1">
            <a:off x="2202355" y="3436598"/>
            <a:ext cx="442364" cy="589171"/>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テキスト ボックス 77"/>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87" name="正方形/長方形 86"/>
          <p:cNvSpPr/>
          <p:nvPr/>
        </p:nvSpPr>
        <p:spPr>
          <a:xfrm>
            <a:off x="5251802" y="5104129"/>
            <a:ext cx="511754" cy="299077"/>
          </a:xfrm>
          <a:prstGeom prst="rect">
            <a:avLst/>
          </a:prstGeom>
          <a:solidFill>
            <a:schemeClr val="bg1"/>
          </a:solidFill>
          <a:ln w="25400" cap="flat" cmpd="sng" algn="ctr">
            <a:solidFill>
              <a:schemeClr val="tx1"/>
            </a:solidFill>
            <a:prstDash val="sysDash"/>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Smart</a:t>
            </a: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Billing</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cxnSp>
        <p:nvCxnSpPr>
          <p:cNvPr id="89" name="カギ線コネクタ 154"/>
          <p:cNvCxnSpPr>
            <a:stCxn id="80" idx="2"/>
            <a:endCxn id="87" idx="0"/>
          </p:cNvCxnSpPr>
          <p:nvPr/>
        </p:nvCxnSpPr>
        <p:spPr bwMode="auto">
          <a:xfrm flipH="1">
            <a:off x="5507679" y="3436343"/>
            <a:ext cx="262259" cy="166778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テキスト ボックス 89"/>
          <p:cNvSpPr txBox="1"/>
          <p:nvPr/>
        </p:nvSpPr>
        <p:spPr>
          <a:xfrm>
            <a:off x="7347728" y="3487221"/>
            <a:ext cx="1181199" cy="285761"/>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古い請求へ自動で引き当てる。</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手動で消込先変更も可能</a:t>
            </a:r>
            <a:endParaRPr lang="en-US" altLang="ja-JP" sz="646" dirty="0">
              <a:solidFill>
                <a:prstClr val="black"/>
              </a:solidFill>
              <a:latin typeface="Meiryo UI" panose="020B0604030504040204" pitchFamily="50" charset="-128"/>
              <a:ea typeface="Meiryo UI" panose="020B0604030504040204" pitchFamily="50" charset="-128"/>
            </a:endParaRPr>
          </a:p>
        </p:txBody>
      </p:sp>
      <p:sp>
        <p:nvSpPr>
          <p:cNvPr id="96" name="正方形/長方形 95"/>
          <p:cNvSpPr/>
          <p:nvPr/>
        </p:nvSpPr>
        <p:spPr>
          <a:xfrm>
            <a:off x="7666499" y="3762756"/>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消込管理</a:t>
            </a:r>
          </a:p>
        </p:txBody>
      </p:sp>
      <p:cxnSp>
        <p:nvCxnSpPr>
          <p:cNvPr id="97" name="カギ線コネクタ 154"/>
          <p:cNvCxnSpPr>
            <a:stCxn id="96" idx="0"/>
            <a:endCxn id="161" idx="2"/>
          </p:cNvCxnSpPr>
          <p:nvPr/>
        </p:nvCxnSpPr>
        <p:spPr bwMode="auto">
          <a:xfrm flipV="1">
            <a:off x="7922376" y="3436343"/>
            <a:ext cx="0" cy="326413"/>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6722991" y="5103381"/>
            <a:ext cx="511754" cy="299077"/>
          </a:xfrm>
          <a:prstGeom prst="rect">
            <a:avLst/>
          </a:prstGeom>
          <a:solidFill>
            <a:schemeClr val="bg1"/>
          </a:solidFill>
          <a:ln w="25400" cap="flat" cmpd="sng" algn="ctr">
            <a:solidFill>
              <a:schemeClr val="tx1"/>
            </a:solidFill>
            <a:prstDash val="sysDash"/>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Smart</a:t>
            </a: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Billing</a:t>
            </a:r>
            <a:endParaRPr kumimoji="0" lang="ja-JP" altLang="en-US" sz="923" kern="0" dirty="0">
              <a:solidFill>
                <a:prstClr val="black"/>
              </a:solidFill>
              <a:latin typeface="Meiryo UI" panose="020B0604030504040204" pitchFamily="50" charset="-128"/>
              <a:ea typeface="Meiryo UI" panose="020B0604030504040204" pitchFamily="50" charset="-128"/>
            </a:endParaRPr>
          </a:p>
        </p:txBody>
      </p:sp>
      <p:cxnSp>
        <p:nvCxnSpPr>
          <p:cNvPr id="74" name="カギ線コネクタ 154"/>
          <p:cNvCxnSpPr>
            <a:stCxn id="73" idx="0"/>
            <a:endCxn id="81" idx="2"/>
          </p:cNvCxnSpPr>
          <p:nvPr/>
        </p:nvCxnSpPr>
        <p:spPr bwMode="auto">
          <a:xfrm flipV="1">
            <a:off x="6978868" y="3436343"/>
            <a:ext cx="243930" cy="1667038"/>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6742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7" name="表 96"/>
          <p:cNvGraphicFramePr>
            <a:graphicFrameLocks noGrp="1"/>
          </p:cNvGraphicFramePr>
          <p:nvPr/>
        </p:nvGraphicFramePr>
        <p:xfrm>
          <a:off x="218286" y="916564"/>
          <a:ext cx="8740663" cy="5383984"/>
        </p:xfrm>
        <a:graphic>
          <a:graphicData uri="http://schemas.openxmlformats.org/drawingml/2006/table">
            <a:tbl>
              <a:tblPr firstRow="1" bandRow="1">
                <a:tableStyleId>{5940675A-B579-460E-94D1-54222C63F5DA}</a:tableStyleId>
              </a:tblPr>
              <a:tblGrid>
                <a:gridCol w="493891">
                  <a:extLst>
                    <a:ext uri="{9D8B030D-6E8A-4147-A177-3AD203B41FA5}">
                      <a16:colId xmlns:a16="http://schemas.microsoft.com/office/drawing/2014/main" val="1700284170"/>
                    </a:ext>
                  </a:extLst>
                </a:gridCol>
                <a:gridCol w="1068128">
                  <a:extLst>
                    <a:ext uri="{9D8B030D-6E8A-4147-A177-3AD203B41FA5}">
                      <a16:colId xmlns:a16="http://schemas.microsoft.com/office/drawing/2014/main" val="4046040946"/>
                    </a:ext>
                  </a:extLst>
                </a:gridCol>
                <a:gridCol w="7178644">
                  <a:extLst>
                    <a:ext uri="{9D8B030D-6E8A-4147-A177-3AD203B41FA5}">
                      <a16:colId xmlns:a16="http://schemas.microsoft.com/office/drawing/2014/main" val="2490045266"/>
                    </a:ext>
                  </a:extLst>
                </a:gridCol>
              </a:tblGrid>
              <a:tr h="374470">
                <a:tc gridSpan="2">
                  <a:txBody>
                    <a:bodyPr/>
                    <a:lstStyle/>
                    <a:p>
                      <a:endParaRPr kumimoji="1" lang="ja-JP" altLang="en-US" sz="1000" dirty="0">
                        <a:solidFill>
                          <a:schemeClr val="tx1"/>
                        </a:solidFill>
                      </a:endParaRP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1972391317"/>
                  </a:ext>
                </a:extLst>
              </a:tr>
              <a:tr h="896145">
                <a:tc gridSpan="2">
                  <a:txBody>
                    <a:bodyPr/>
                    <a:lstStyle/>
                    <a:p>
                      <a:r>
                        <a:rPr kumimoji="1" lang="ja-JP" altLang="en-US" sz="1000" dirty="0">
                          <a:solidFill>
                            <a:schemeClr val="tx1"/>
                          </a:solidFill>
                        </a:rPr>
                        <a:t>エンドユーザ</a:t>
                      </a:r>
                      <a:br>
                        <a:rPr kumimoji="1" lang="en-US" altLang="ja-JP" sz="1000" dirty="0">
                          <a:solidFill>
                            <a:schemeClr val="tx1"/>
                          </a:solidFill>
                        </a:rPr>
                      </a:br>
                      <a:r>
                        <a:rPr kumimoji="1" lang="ja-JP" altLang="en-US" sz="1000" dirty="0">
                          <a:solidFill>
                            <a:schemeClr val="tx1"/>
                          </a:solidFill>
                        </a:rPr>
                        <a:t>（お客様）</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710585931"/>
                  </a:ext>
                </a:extLst>
              </a:tr>
              <a:tr h="3584581">
                <a:tc>
                  <a:txBody>
                    <a:bodyPr/>
                    <a:lstStyle/>
                    <a:p>
                      <a:r>
                        <a:rPr kumimoji="1" lang="ja-JP" altLang="en-US" sz="1000" dirty="0">
                          <a:solidFill>
                            <a:schemeClr val="tx1"/>
                          </a:solidFill>
                        </a:rPr>
                        <a:t>貴社内業務</a:t>
                      </a:r>
                    </a:p>
                  </a:txBody>
                  <a:tcPr marL="84406" marR="0" marT="42203" marB="42203">
                    <a:lnR w="12700" cap="flat" cmpd="sng" algn="ctr">
                      <a:solidFill>
                        <a:schemeClr val="accent3">
                          <a:lumMod val="20000"/>
                          <a:lumOff val="80000"/>
                        </a:schemeClr>
                      </a:solidFill>
                      <a:prstDash val="solid"/>
                      <a:round/>
                      <a:headEnd type="none" w="med" len="med"/>
                      <a:tailEnd type="none" w="med" len="med"/>
                    </a:lnR>
                    <a:solidFill>
                      <a:schemeClr val="accent3">
                        <a:lumMod val="20000"/>
                        <a:lumOff val="80000"/>
                      </a:schemeClr>
                    </a:solidFill>
                  </a:tcPr>
                </a:tc>
                <a:tc>
                  <a:txBody>
                    <a:bodyPr/>
                    <a:lstStyle/>
                    <a:p>
                      <a:endParaRPr kumimoji="1" lang="ja-JP" altLang="en-US" sz="1000" dirty="0">
                        <a:solidFill>
                          <a:schemeClr val="tx1"/>
                        </a:solidFill>
                      </a:endParaRPr>
                    </a:p>
                  </a:txBody>
                  <a:tcPr marL="84406" marR="84406" marT="42203" marB="42203">
                    <a:lnL w="12700" cap="flat" cmpd="sng" algn="ctr">
                      <a:solidFill>
                        <a:schemeClr val="accent3">
                          <a:lumMod val="20000"/>
                          <a:lumOff val="80000"/>
                        </a:schemeClr>
                      </a:solidFill>
                      <a:prstDash val="solid"/>
                      <a:round/>
                      <a:headEnd type="none" w="med" len="med"/>
                      <a:tailEnd type="none" w="med" len="med"/>
                    </a:lnL>
                    <a:noFill/>
                  </a:tcPr>
                </a:tc>
                <a:tc>
                  <a:txBody>
                    <a:bodyPr/>
                    <a:lstStyle/>
                    <a:p>
                      <a:endParaRPr kumimoji="1" lang="ja-JP" altLang="en-US" sz="1000" dirty="0"/>
                    </a:p>
                  </a:txBody>
                  <a:tcPr marL="84406" marR="84406" marT="42203" marB="42203"/>
                </a:tc>
                <a:extLst>
                  <a:ext uri="{0D108BD9-81ED-4DB2-BD59-A6C34878D82A}">
                    <a16:rowId xmlns:a16="http://schemas.microsoft.com/office/drawing/2014/main" val="1321734804"/>
                  </a:ext>
                </a:extLst>
              </a:tr>
              <a:tr h="528788">
                <a:tc gridSpan="2">
                  <a:txBody>
                    <a:bodyPr/>
                    <a:lstStyle/>
                    <a:p>
                      <a:r>
                        <a:rPr kumimoji="1" lang="ja-JP" altLang="en-US" sz="1000" dirty="0">
                          <a:solidFill>
                            <a:schemeClr val="tx1"/>
                          </a:solidFill>
                        </a:rPr>
                        <a:t>企画／運用</a:t>
                      </a:r>
                      <a:endParaRPr kumimoji="1" lang="en-US" altLang="ja-JP" sz="1000" dirty="0">
                        <a:solidFill>
                          <a:schemeClr val="tx1"/>
                        </a:solidFill>
                      </a:endParaRPr>
                    </a:p>
                    <a:p>
                      <a:r>
                        <a:rPr kumimoji="1" lang="ja-JP" altLang="en-US" sz="1000" dirty="0">
                          <a:solidFill>
                            <a:schemeClr val="tx1"/>
                          </a:solidFill>
                        </a:rPr>
                        <a:t>システム</a:t>
                      </a:r>
                    </a:p>
                  </a:txBody>
                  <a:tcPr marL="84406" marR="84406" marT="42203" marB="42203">
                    <a:solidFill>
                      <a:schemeClr val="accent3">
                        <a:lumMod val="20000"/>
                        <a:lumOff val="80000"/>
                      </a:schemeClr>
                    </a:solidFill>
                  </a:tcPr>
                </a:tc>
                <a:tc hMerge="1">
                  <a:txBody>
                    <a:bodyPr/>
                    <a:lstStyle/>
                    <a:p>
                      <a:endParaRPr kumimoji="1" lang="ja-JP" altLang="en-US"/>
                    </a:p>
                  </a:txBody>
                  <a:tcPr/>
                </a:tc>
                <a:tc>
                  <a:txBody>
                    <a:bodyPr/>
                    <a:lstStyle/>
                    <a:p>
                      <a:endParaRPr kumimoji="1" lang="ja-JP" altLang="en-US" sz="1000" dirty="0"/>
                    </a:p>
                  </a:txBody>
                  <a:tcPr marL="84406" marR="84406" marT="42203" marB="42203"/>
                </a:tc>
                <a:extLst>
                  <a:ext uri="{0D108BD9-81ED-4DB2-BD59-A6C34878D82A}">
                    <a16:rowId xmlns:a16="http://schemas.microsoft.com/office/drawing/2014/main" val="470358828"/>
                  </a:ext>
                </a:extLst>
              </a:tr>
            </a:tbl>
          </a:graphicData>
        </a:graphic>
      </p:graphicFrame>
      <p:sp>
        <p:nvSpPr>
          <p:cNvPr id="101" name="正方形/長方形 100"/>
          <p:cNvSpPr/>
          <p:nvPr/>
        </p:nvSpPr>
        <p:spPr>
          <a:xfrm>
            <a:off x="817685" y="4897946"/>
            <a:ext cx="8108714" cy="821584"/>
          </a:xfrm>
          <a:prstGeom prst="rect">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defTabSz="844083" fontAlgn="base">
              <a:lnSpc>
                <a:spcPct val="110000"/>
              </a:lnSpc>
              <a:spcBef>
                <a:spcPct val="30000"/>
              </a:spcBef>
              <a:spcAft>
                <a:spcPct val="0"/>
              </a:spcAft>
              <a:defRPr/>
            </a:pPr>
            <a:r>
              <a:rPr lang="ja-JP" altLang="en-US" sz="1108" dirty="0">
                <a:solidFill>
                  <a:prstClr val="black"/>
                </a:solidFill>
                <a:latin typeface="Verdana"/>
                <a:ea typeface="HG丸ｺﾞｼｯｸM-PRO"/>
              </a:rPr>
              <a:t>その他領域</a:t>
            </a:r>
          </a:p>
        </p:txBody>
      </p:sp>
      <p:sp>
        <p:nvSpPr>
          <p:cNvPr id="30" name="タイトル 1">
            <a:extLst>
              <a:ext uri="{FF2B5EF4-FFF2-40B4-BE49-F238E27FC236}">
                <a16:creationId xmlns:a16="http://schemas.microsoft.com/office/drawing/2014/main" id="{F59B25AE-8352-43B0-99BF-7407A122F0A7}"/>
              </a:ext>
            </a:extLst>
          </p:cNvPr>
          <p:cNvSpPr txBox="1">
            <a:spLocks/>
          </p:cNvSpPr>
          <p:nvPr/>
        </p:nvSpPr>
        <p:spPr>
          <a:xfrm>
            <a:off x="54220" y="310970"/>
            <a:ext cx="8872178" cy="319431"/>
          </a:xfrm>
          <a:prstGeom prst="rect">
            <a:avLst/>
          </a:prstGeom>
        </p:spPr>
        <p:txBody>
          <a:bodyPr anchor="ctr"/>
          <a:lstStyle>
            <a:lvl1pPr algn="l" defTabSz="914400" rtl="0" eaLnBrk="1" latinLnBrk="0" hangingPunct="1">
              <a:spcBef>
                <a:spcPct val="0"/>
              </a:spcBef>
              <a:buNone/>
              <a:defRPr kumimoji="1" sz="2000" kern="1200">
                <a:solidFill>
                  <a:schemeClr val="tx1"/>
                </a:solidFill>
                <a:latin typeface="+mn-lt"/>
                <a:ea typeface="+mn-ea"/>
                <a:cs typeface="+mj-cs"/>
              </a:defRPr>
            </a:lvl1pPr>
          </a:lstStyle>
          <a:p>
            <a:pPr defTabSz="844083">
              <a:defRPr/>
            </a:pPr>
            <a:endParaRPr lang="ja-JP" altLang="en-US" sz="1846" dirty="0">
              <a:solidFill>
                <a:prstClr val="black"/>
              </a:solidFill>
              <a:latin typeface="Verdana"/>
              <a:ea typeface="HG丸ｺﾞｼｯｸM-PRO"/>
            </a:endParaRPr>
          </a:p>
        </p:txBody>
      </p:sp>
      <p:sp>
        <p:nvSpPr>
          <p:cNvPr id="2" name="タイトル 1"/>
          <p:cNvSpPr>
            <a:spLocks noGrp="1"/>
          </p:cNvSpPr>
          <p:nvPr>
            <p:ph type="title"/>
          </p:nvPr>
        </p:nvSpPr>
        <p:spPr/>
        <p:txBody>
          <a:bodyPr>
            <a:noAutofit/>
          </a:bodyPr>
          <a:lstStyle/>
          <a:p>
            <a:r>
              <a:rPr lang="ja-JP" altLang="en-US" sz="2400" dirty="0">
                <a:latin typeface="Meiryo UI" panose="020B0604030504040204" pitchFamily="50" charset="-128"/>
                <a:ea typeface="Meiryo UI" panose="020B0604030504040204" pitchFamily="50" charset="-128"/>
              </a:rPr>
              <a:t>クラウド型フルフィルメントサービスの</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オペレータ</a:t>
            </a:r>
            <a:r>
              <a:rPr lang="en-US" altLang="ja-JP" sz="2400" dirty="0">
                <a:latin typeface="Meiryo UI" panose="020B0604030504040204" pitchFamily="50" charset="-128"/>
                <a:ea typeface="Meiryo UI" panose="020B0604030504040204" pitchFamily="50" charset="-128"/>
              </a:rPr>
              <a:t>UI】</a:t>
            </a:r>
            <a:r>
              <a:rPr lang="ja-JP" altLang="en-US" sz="2400" dirty="0">
                <a:latin typeface="Meiryo UI" panose="020B0604030504040204" pitchFamily="50" charset="-128"/>
                <a:ea typeface="Meiryo UI" panose="020B0604030504040204" pitchFamily="50" charset="-128"/>
              </a:rPr>
              <a:t>業務フロー（</a:t>
            </a:r>
            <a:r>
              <a:rPr lang="en-US" altLang="ja-JP" sz="2400" dirty="0">
                <a:latin typeface="Meiryo UI" panose="020B0604030504040204" pitchFamily="50" charset="-128"/>
                <a:ea typeface="Meiryo UI" panose="020B0604030504040204" pitchFamily="50" charset="-128"/>
              </a:rPr>
              <a:t>5/6</a:t>
            </a:r>
            <a:r>
              <a:rPr lang="ja-JP" altLang="en-US" sz="2400" dirty="0">
                <a:latin typeface="Meiryo UI" panose="020B0604030504040204" pitchFamily="50" charset="-128"/>
                <a:ea typeface="Meiryo UI" panose="020B0604030504040204" pitchFamily="50" charset="-128"/>
              </a:rPr>
              <a:t>）</a:t>
            </a:r>
          </a:p>
        </p:txBody>
      </p:sp>
      <p:sp>
        <p:nvSpPr>
          <p:cNvPr id="64" name="正方形/長方形 63"/>
          <p:cNvSpPr/>
          <p:nvPr/>
        </p:nvSpPr>
        <p:spPr>
          <a:xfrm>
            <a:off x="4948378" y="3473909"/>
            <a:ext cx="589758" cy="299077"/>
          </a:xfrm>
          <a:prstGeom prst="rect">
            <a:avLst/>
          </a:prstGeom>
          <a:gradFill>
            <a:gsLst>
              <a:gs pos="0">
                <a:schemeClr val="accent4">
                  <a:lumMod val="40000"/>
                  <a:lumOff val="60000"/>
                </a:schemeClr>
              </a:gs>
              <a:gs pos="100000">
                <a:schemeClr val="accent5">
                  <a:lumMod val="60000"/>
                  <a:lumOff val="40000"/>
                </a:schemeClr>
              </a:gs>
            </a:gsLst>
            <a:lin ang="16200000" scaled="1"/>
          </a:gra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利用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停止</a:t>
            </a: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廃止</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83" name="正方形/長方形 82"/>
          <p:cNvSpPr/>
          <p:nvPr/>
        </p:nvSpPr>
        <p:spPr>
          <a:xfrm>
            <a:off x="1936886" y="3218218"/>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延滞判定</a:t>
            </a:r>
          </a:p>
        </p:txBody>
      </p:sp>
      <p:cxnSp>
        <p:nvCxnSpPr>
          <p:cNvPr id="126" name="カギ線コネクタ 154"/>
          <p:cNvCxnSpPr>
            <a:stCxn id="64" idx="2"/>
            <a:endCxn id="163" idx="0"/>
          </p:cNvCxnSpPr>
          <p:nvPr/>
        </p:nvCxnSpPr>
        <p:spPr bwMode="auto">
          <a:xfrm>
            <a:off x="5243257" y="3772986"/>
            <a:ext cx="1768" cy="1301051"/>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テキスト ボックス 74"/>
          <p:cNvSpPr txBox="1"/>
          <p:nvPr/>
        </p:nvSpPr>
        <p:spPr>
          <a:xfrm>
            <a:off x="201546" y="2031667"/>
            <a:ext cx="1565919"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お客様に対する</a:t>
            </a:r>
            <a:r>
              <a:rPr lang="en-US" altLang="ja-JP" sz="646" dirty="0">
                <a:solidFill>
                  <a:prstClr val="black"/>
                </a:solidFill>
                <a:latin typeface="Meiryo UI" panose="020B0604030504040204" pitchFamily="50" charset="-128"/>
                <a:ea typeface="Meiryo UI" panose="020B0604030504040204" pitchFamily="50" charset="-128"/>
              </a:rPr>
              <a:t>UI</a:t>
            </a:r>
            <a:r>
              <a:rPr lang="ja-JP" altLang="en-US" sz="646" dirty="0">
                <a:solidFill>
                  <a:prstClr val="black"/>
                </a:solidFill>
                <a:latin typeface="Meiryo UI" panose="020B0604030504040204" pitchFamily="50" charset="-128"/>
                <a:ea typeface="Meiryo UI" panose="020B0604030504040204" pitchFamily="50" charset="-128"/>
              </a:rPr>
              <a:t>提供は事前設定が必須</a:t>
            </a:r>
          </a:p>
        </p:txBody>
      </p:sp>
      <p:sp>
        <p:nvSpPr>
          <p:cNvPr id="174" name="正方形/長方形 173"/>
          <p:cNvSpPr/>
          <p:nvPr/>
        </p:nvSpPr>
        <p:spPr>
          <a:xfrm>
            <a:off x="2861462" y="3218218"/>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督促プロ</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セス処理</a:t>
            </a:r>
          </a:p>
        </p:txBody>
      </p:sp>
      <p:cxnSp>
        <p:nvCxnSpPr>
          <p:cNvPr id="179" name="カギ線コネクタ 154"/>
          <p:cNvCxnSpPr>
            <a:stCxn id="83" idx="3"/>
            <a:endCxn id="174" idx="1"/>
          </p:cNvCxnSpPr>
          <p:nvPr/>
        </p:nvCxnSpPr>
        <p:spPr bwMode="auto">
          <a:xfrm>
            <a:off x="2448640" y="3367757"/>
            <a:ext cx="412822"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カギ線コネクタ 109"/>
          <p:cNvCxnSpPr>
            <a:stCxn id="174" idx="2"/>
            <a:endCxn id="64" idx="1"/>
          </p:cNvCxnSpPr>
          <p:nvPr/>
        </p:nvCxnSpPr>
        <p:spPr bwMode="auto">
          <a:xfrm rot="16200000" flipH="1">
            <a:off x="3979782" y="2654852"/>
            <a:ext cx="106152" cy="1831039"/>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正方形/長方形 111"/>
          <p:cNvSpPr/>
          <p:nvPr/>
        </p:nvSpPr>
        <p:spPr>
          <a:xfrm>
            <a:off x="3726539" y="2466905"/>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支払計画</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の作成</a:t>
            </a:r>
          </a:p>
        </p:txBody>
      </p:sp>
      <p:sp>
        <p:nvSpPr>
          <p:cNvPr id="114" name="正方形/長方形 113"/>
          <p:cNvSpPr/>
          <p:nvPr/>
        </p:nvSpPr>
        <p:spPr>
          <a:xfrm>
            <a:off x="1936886" y="3623262"/>
            <a:ext cx="511754" cy="299077"/>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再掲</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消込処理</a:t>
            </a:r>
          </a:p>
        </p:txBody>
      </p:sp>
      <p:cxnSp>
        <p:nvCxnSpPr>
          <p:cNvPr id="117" name="カギ線コネクタ 116"/>
          <p:cNvCxnSpPr>
            <a:stCxn id="114" idx="3"/>
            <a:endCxn id="174" idx="1"/>
          </p:cNvCxnSpPr>
          <p:nvPr/>
        </p:nvCxnSpPr>
        <p:spPr bwMode="auto">
          <a:xfrm flipV="1">
            <a:off x="2448640" y="3367757"/>
            <a:ext cx="412822" cy="405044"/>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カギ線コネクタ 168"/>
          <p:cNvCxnSpPr>
            <a:stCxn id="174" idx="0"/>
            <a:endCxn id="112" idx="1"/>
          </p:cNvCxnSpPr>
          <p:nvPr/>
        </p:nvCxnSpPr>
        <p:spPr bwMode="auto">
          <a:xfrm rot="5400000" flipH="1" flipV="1">
            <a:off x="3121052" y="2612732"/>
            <a:ext cx="601775" cy="609200"/>
          </a:xfrm>
          <a:prstGeom prst="bentConnector2">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正方形/長方形 64"/>
          <p:cNvSpPr/>
          <p:nvPr/>
        </p:nvSpPr>
        <p:spPr>
          <a:xfrm>
            <a:off x="3728706" y="3218363"/>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支払計画</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進捗管理</a:t>
            </a:r>
          </a:p>
        </p:txBody>
      </p:sp>
      <p:cxnSp>
        <p:nvCxnSpPr>
          <p:cNvPr id="71" name="カギ線コネクタ 154"/>
          <p:cNvCxnSpPr>
            <a:stCxn id="112" idx="2"/>
            <a:endCxn id="65" idx="0"/>
          </p:cNvCxnSpPr>
          <p:nvPr/>
        </p:nvCxnSpPr>
        <p:spPr bwMode="auto">
          <a:xfrm>
            <a:off x="3982416" y="2765981"/>
            <a:ext cx="2167" cy="452382"/>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カギ線コネクタ 154"/>
          <p:cNvCxnSpPr>
            <a:stCxn id="65" idx="1"/>
            <a:endCxn id="174" idx="3"/>
          </p:cNvCxnSpPr>
          <p:nvPr/>
        </p:nvCxnSpPr>
        <p:spPr bwMode="auto">
          <a:xfrm flipH="1" flipV="1">
            <a:off x="3373217" y="3367758"/>
            <a:ext cx="355491" cy="14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ホームベース 54"/>
          <p:cNvSpPr/>
          <p:nvPr/>
        </p:nvSpPr>
        <p:spPr bwMode="auto">
          <a:xfrm>
            <a:off x="5953517" y="936415"/>
            <a:ext cx="2929307"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問い合わせ</a:t>
            </a:r>
          </a:p>
        </p:txBody>
      </p:sp>
      <p:sp>
        <p:nvSpPr>
          <p:cNvPr id="56" name="正方形/長方形 55"/>
          <p:cNvSpPr/>
          <p:nvPr/>
        </p:nvSpPr>
        <p:spPr>
          <a:xfrm>
            <a:off x="6701325" y="2466974"/>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チケット</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管理</a:t>
            </a:r>
          </a:p>
        </p:txBody>
      </p:sp>
      <p:sp>
        <p:nvSpPr>
          <p:cNvPr id="61" name="正方形/長方形 60"/>
          <p:cNvSpPr/>
          <p:nvPr/>
        </p:nvSpPr>
        <p:spPr>
          <a:xfrm>
            <a:off x="7311485" y="3354437"/>
            <a:ext cx="643916"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受付</a:t>
            </a:r>
          </a:p>
        </p:txBody>
      </p:sp>
      <p:sp>
        <p:nvSpPr>
          <p:cNvPr id="62" name="正方形/長方形 61"/>
          <p:cNvSpPr/>
          <p:nvPr/>
        </p:nvSpPr>
        <p:spPr>
          <a:xfrm>
            <a:off x="7377475" y="1582712"/>
            <a:ext cx="511754" cy="299077"/>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料金</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cxnSp>
        <p:nvCxnSpPr>
          <p:cNvPr id="66" name="カギ線コネクタ 154"/>
          <p:cNvCxnSpPr>
            <a:stCxn id="62" idx="2"/>
            <a:endCxn id="61" idx="0"/>
          </p:cNvCxnSpPr>
          <p:nvPr/>
        </p:nvCxnSpPr>
        <p:spPr bwMode="auto">
          <a:xfrm>
            <a:off x="7633353" y="1881789"/>
            <a:ext cx="90" cy="147264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正方形/長方形 78"/>
          <p:cNvSpPr/>
          <p:nvPr/>
        </p:nvSpPr>
        <p:spPr>
          <a:xfrm>
            <a:off x="5988844" y="1582712"/>
            <a:ext cx="511754" cy="299077"/>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5988844" y="2466974"/>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問合せ</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受付</a:t>
            </a:r>
            <a:endParaRPr kumimoji="0" lang="en-US" altLang="ja-JP" sz="923" kern="0" dirty="0">
              <a:solidFill>
                <a:prstClr val="black"/>
              </a:solidFill>
              <a:latin typeface="Meiryo UI" panose="020B0604030504040204" pitchFamily="50" charset="-128"/>
              <a:ea typeface="Meiryo UI" panose="020B0604030504040204" pitchFamily="50" charset="-128"/>
            </a:endParaRPr>
          </a:p>
        </p:txBody>
      </p:sp>
      <p:sp>
        <p:nvSpPr>
          <p:cNvPr id="82" name="正方形/長方形 81"/>
          <p:cNvSpPr/>
          <p:nvPr/>
        </p:nvSpPr>
        <p:spPr>
          <a:xfrm>
            <a:off x="8104884" y="3354437"/>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係争</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管理</a:t>
            </a:r>
          </a:p>
        </p:txBody>
      </p:sp>
      <p:cxnSp>
        <p:nvCxnSpPr>
          <p:cNvPr id="84" name="カギ線コネクタ 154"/>
          <p:cNvCxnSpPr>
            <a:stCxn id="61" idx="3"/>
            <a:endCxn id="82" idx="1"/>
          </p:cNvCxnSpPr>
          <p:nvPr/>
        </p:nvCxnSpPr>
        <p:spPr bwMode="auto">
          <a:xfrm>
            <a:off x="7955401" y="3503975"/>
            <a:ext cx="149483"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カギ線コネクタ 154"/>
          <p:cNvCxnSpPr>
            <a:stCxn id="80" idx="3"/>
            <a:endCxn id="56" idx="1"/>
          </p:cNvCxnSpPr>
          <p:nvPr/>
        </p:nvCxnSpPr>
        <p:spPr bwMode="auto">
          <a:xfrm>
            <a:off x="6500599" y="2616512"/>
            <a:ext cx="200728" cy="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カギ線コネクタ 154"/>
          <p:cNvCxnSpPr>
            <a:stCxn id="79" idx="2"/>
            <a:endCxn id="80" idx="0"/>
          </p:cNvCxnSpPr>
          <p:nvPr/>
        </p:nvCxnSpPr>
        <p:spPr bwMode="auto">
          <a:xfrm>
            <a:off x="6244721" y="1881789"/>
            <a:ext cx="0" cy="58518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テキスト ボックス 110"/>
          <p:cNvSpPr txBox="1"/>
          <p:nvPr/>
        </p:nvSpPr>
        <p:spPr>
          <a:xfrm>
            <a:off x="3547059" y="1102589"/>
            <a:ext cx="1208449" cy="166497"/>
          </a:xfrm>
          <a:prstGeom prst="rect">
            <a:avLst/>
          </a:prstGeom>
          <a:noFill/>
        </p:spPr>
        <p:txBody>
          <a:bodyPr wrap="none" lIns="33231" tIns="33231" rIns="33231" bIns="33231" rtlCol="0">
            <a:spAutoFit/>
          </a:bodyPr>
          <a:lstStyle/>
          <a:p>
            <a:pPr defTabSz="844083">
              <a:defRPr/>
            </a:pPr>
            <a:r>
              <a:rPr lang="en-US" altLang="ja-JP" sz="646" dirty="0">
                <a:solidFill>
                  <a:prstClr val="white"/>
                </a:solidFill>
                <a:latin typeface="Meiryo UI" panose="020B0604030504040204" pitchFamily="50" charset="-128"/>
                <a:ea typeface="Meiryo UI" panose="020B0604030504040204" pitchFamily="50" charset="-128"/>
              </a:rPr>
              <a:t>※</a:t>
            </a:r>
            <a:r>
              <a:rPr lang="ja-JP" altLang="en-US" sz="646" dirty="0">
                <a:solidFill>
                  <a:prstClr val="white"/>
                </a:solidFill>
                <a:latin typeface="Meiryo UI" panose="020B0604030504040204" pitchFamily="50" charset="-128"/>
                <a:ea typeface="Meiryo UI" panose="020B0604030504040204" pitchFamily="50" charset="-128"/>
              </a:rPr>
              <a:t>督促プロセスは事前設定が必要</a:t>
            </a:r>
          </a:p>
        </p:txBody>
      </p:sp>
      <p:sp>
        <p:nvSpPr>
          <p:cNvPr id="163" name="正方形/長方形 162"/>
          <p:cNvSpPr/>
          <p:nvPr/>
        </p:nvSpPr>
        <p:spPr>
          <a:xfrm>
            <a:off x="4245329" y="5074037"/>
            <a:ext cx="1999392" cy="299110"/>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サービス毎の発注</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サービス開通に必要なタスクの分解と処理</a:t>
            </a:r>
            <a:r>
              <a:rPr kumimoji="0" lang="en-US" altLang="ja-JP" sz="923" kern="0" dirty="0">
                <a:solidFill>
                  <a:prstClr val="black"/>
                </a:solidFill>
                <a:latin typeface="Meiryo UI" panose="020B0604030504040204" pitchFamily="50" charset="-128"/>
                <a:ea typeface="Meiryo UI" panose="020B0604030504040204" pitchFamily="50" charset="-128"/>
              </a:rPr>
              <a:t>)</a:t>
            </a:r>
          </a:p>
        </p:txBody>
      </p:sp>
      <p:sp>
        <p:nvSpPr>
          <p:cNvPr id="165" name="テキスト ボックス 164"/>
          <p:cNvSpPr txBox="1"/>
          <p:nvPr/>
        </p:nvSpPr>
        <p:spPr>
          <a:xfrm>
            <a:off x="5238336" y="4864385"/>
            <a:ext cx="1711792" cy="166497"/>
          </a:xfrm>
          <a:prstGeom prst="rect">
            <a:avLst/>
          </a:prstGeom>
          <a:noFill/>
        </p:spPr>
        <p:txBody>
          <a:bodyPr wrap="none" lIns="33231" tIns="33231" rIns="33231" bIns="33231" rtlCol="0">
            <a:spAutoFit/>
          </a:bodyPr>
          <a:lstStyle/>
          <a:p>
            <a:pPr defTabSz="844083">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顧客に紐づくすべての提供サービスに対して実施</a:t>
            </a:r>
          </a:p>
        </p:txBody>
      </p:sp>
      <p:sp>
        <p:nvSpPr>
          <p:cNvPr id="48" name="ホームベース 47"/>
          <p:cNvSpPr/>
          <p:nvPr/>
        </p:nvSpPr>
        <p:spPr bwMode="auto">
          <a:xfrm>
            <a:off x="4605234" y="936415"/>
            <a:ext cx="1495551"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利用停止</a:t>
            </a:r>
          </a:p>
        </p:txBody>
      </p:sp>
      <p:sp>
        <p:nvSpPr>
          <p:cNvPr id="109" name="ホームベース 108"/>
          <p:cNvSpPr/>
          <p:nvPr/>
        </p:nvSpPr>
        <p:spPr bwMode="auto">
          <a:xfrm>
            <a:off x="1763149" y="936415"/>
            <a:ext cx="2988906" cy="337420"/>
          </a:xfrm>
          <a:prstGeom prst="homePlate">
            <a:avLst>
              <a:gd name="adj" fmla="val 29320"/>
            </a:avLst>
          </a:prstGeom>
          <a:solidFill>
            <a:srgbClr val="16165D"/>
          </a:solidFill>
          <a:ln w="19050" cap="flat" cmpd="sng" algn="ctr">
            <a:solidFill>
              <a:srgbClr val="F8F8F8"/>
            </a:solidFill>
            <a:prstDash val="soli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718053" fontAlgn="base">
              <a:lnSpc>
                <a:spcPct val="110000"/>
              </a:lnSpc>
              <a:spcBef>
                <a:spcPct val="30000"/>
              </a:spcBef>
              <a:spcAft>
                <a:spcPct val="0"/>
              </a:spcAft>
              <a:defRPr/>
            </a:pPr>
            <a:r>
              <a:rPr kumimoji="0" lang="ja-JP" altLang="en-US" sz="1292" b="1" kern="0" spc="39" dirty="0">
                <a:ln w="13500">
                  <a:solidFill>
                    <a:srgbClr val="00CC99">
                      <a:shade val="2500"/>
                      <a:alpha val="6500"/>
                    </a:srgbClr>
                  </a:solidFill>
                  <a:prstDash val="solid"/>
                </a:ln>
                <a:solidFill>
                  <a:prstClr val="white">
                    <a:alpha val="95000"/>
                  </a:prstClr>
                </a:solidFill>
                <a:effectLst>
                  <a:innerShdw blurRad="50900" dist="38500" dir="13500000">
                    <a:srgbClr val="000000">
                      <a:alpha val="60000"/>
                    </a:srgbClr>
                  </a:innerShdw>
                </a:effectLst>
                <a:latin typeface="HG丸ｺﾞｼｯｸM-PRO"/>
                <a:ea typeface="HG丸ｺﾞｼｯｸM-PRO"/>
                <a:cs typeface="Meiryo UI" panose="020B0604030504040204" pitchFamily="50" charset="-128"/>
              </a:rPr>
              <a:t>督促</a:t>
            </a:r>
          </a:p>
        </p:txBody>
      </p:sp>
      <p:cxnSp>
        <p:nvCxnSpPr>
          <p:cNvPr id="102" name="カギ線コネクタ 154"/>
          <p:cNvCxnSpPr>
            <a:stCxn id="79" idx="2"/>
            <a:endCxn id="56" idx="0"/>
          </p:cNvCxnSpPr>
          <p:nvPr/>
        </p:nvCxnSpPr>
        <p:spPr bwMode="auto">
          <a:xfrm>
            <a:off x="6244721" y="1881789"/>
            <a:ext cx="712482" cy="585185"/>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カギ線コネクタ 154"/>
          <p:cNvCxnSpPr>
            <a:stCxn id="62" idx="2"/>
            <a:endCxn id="82" idx="0"/>
          </p:cNvCxnSpPr>
          <p:nvPr/>
        </p:nvCxnSpPr>
        <p:spPr bwMode="auto">
          <a:xfrm>
            <a:off x="7633352" y="1881789"/>
            <a:ext cx="727409" cy="1472647"/>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6" name="グループ化 85"/>
          <p:cNvGrpSpPr/>
          <p:nvPr/>
        </p:nvGrpSpPr>
        <p:grpSpPr>
          <a:xfrm>
            <a:off x="7394083" y="6434830"/>
            <a:ext cx="304940" cy="152639"/>
            <a:chOff x="3830560" y="6623096"/>
            <a:chExt cx="852973" cy="84048"/>
          </a:xfrm>
        </p:grpSpPr>
        <p:cxnSp>
          <p:nvCxnSpPr>
            <p:cNvPr id="87" name="カギ線コネクタ 108"/>
            <p:cNvCxnSpPr/>
            <p:nvPr/>
          </p:nvCxnSpPr>
          <p:spPr bwMode="auto">
            <a:xfrm>
              <a:off x="3830560" y="6623096"/>
              <a:ext cx="852973" cy="3006"/>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カギ線コネクタ 108"/>
            <p:cNvCxnSpPr/>
            <p:nvPr/>
          </p:nvCxnSpPr>
          <p:spPr bwMode="auto">
            <a:xfrm>
              <a:off x="3830560" y="6704138"/>
              <a:ext cx="852973" cy="3006"/>
            </a:xfrm>
            <a:prstGeom prst="straightConnector1">
              <a:avLst/>
            </a:prstGeom>
            <a:solidFill>
              <a:srgbClr val="D2F0FA"/>
            </a:solidFill>
            <a:ln w="9525" cap="flat" cmpd="sng" algn="ctr">
              <a:solidFill>
                <a:schemeClr val="tx1">
                  <a:lumMod val="65000"/>
                  <a:lumOff val="35000"/>
                </a:schemeClr>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8" name="テキスト ボックス 97"/>
          <p:cNvSpPr txBox="1"/>
          <p:nvPr/>
        </p:nvSpPr>
        <p:spPr>
          <a:xfrm>
            <a:off x="7684132" y="6353629"/>
            <a:ext cx="458244" cy="176436"/>
          </a:xfrm>
          <a:prstGeom prst="rect">
            <a:avLst/>
          </a:prstGeom>
          <a:noFill/>
        </p:spPr>
        <p:txBody>
          <a:bodyPr wrap="none" lIns="33231" tIns="33231" rIns="33231" bIns="33231" rtlCol="0">
            <a:spAutoFit/>
          </a:bodyPr>
          <a:lstStyle/>
          <a:p>
            <a:pPr algn="ct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業務の流れ</a:t>
            </a:r>
          </a:p>
        </p:txBody>
      </p:sp>
      <p:sp>
        <p:nvSpPr>
          <p:cNvPr id="99" name="テキスト ボックス 98"/>
          <p:cNvSpPr txBox="1"/>
          <p:nvPr/>
        </p:nvSpPr>
        <p:spPr>
          <a:xfrm>
            <a:off x="7684380" y="6505396"/>
            <a:ext cx="125653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ja-JP" altLang="en-US" sz="646" dirty="0">
                <a:solidFill>
                  <a:prstClr val="black"/>
                </a:solidFill>
                <a:latin typeface="Meiryo UI" panose="020B0604030504040204" pitchFamily="50" charset="-128"/>
                <a:ea typeface="Meiryo UI" panose="020B0604030504040204" pitchFamily="50" charset="-128"/>
              </a:rPr>
              <a:t>代表的なシステム連携例</a:t>
            </a:r>
            <a:br>
              <a:rPr lang="en-US" altLang="ja-JP" sz="646" dirty="0">
                <a:solidFill>
                  <a:prstClr val="black"/>
                </a:solidFill>
                <a:latin typeface="Meiryo UI" panose="020B0604030504040204" pitchFamily="50" charset="-128"/>
                <a:ea typeface="Meiryo UI" panose="020B0604030504040204" pitchFamily="50" charset="-128"/>
              </a:rPr>
            </a:b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対向システム毎にカスタマイズ必要</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0" name="正方形/長方形 99"/>
          <p:cNvSpPr/>
          <p:nvPr/>
        </p:nvSpPr>
        <p:spPr>
          <a:xfrm>
            <a:off x="3458221" y="6327047"/>
            <a:ext cx="708570" cy="166154"/>
          </a:xfrm>
          <a:prstGeom prst="rect">
            <a:avLst/>
          </a:prstGeom>
          <a:solidFill>
            <a:schemeClr val="accent5">
              <a:lumMod val="40000"/>
              <a:lumOff val="6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04" name="正方形/長方形 103"/>
          <p:cNvSpPr/>
          <p:nvPr/>
        </p:nvSpPr>
        <p:spPr>
          <a:xfrm>
            <a:off x="2673108" y="6326656"/>
            <a:ext cx="708570" cy="166154"/>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05" name="正方形/長方形 104"/>
          <p:cNvSpPr/>
          <p:nvPr/>
        </p:nvSpPr>
        <p:spPr>
          <a:xfrm>
            <a:off x="4228808" y="6326656"/>
            <a:ext cx="1108881" cy="166154"/>
          </a:xfrm>
          <a:prstGeom prst="rect">
            <a:avLst/>
          </a:prstGeom>
          <a:solidFill>
            <a:schemeClr val="accent5">
              <a:lumMod val="40000"/>
              <a:lumOff val="6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06" name="テキスト ボックス 105"/>
          <p:cNvSpPr txBox="1"/>
          <p:nvPr/>
        </p:nvSpPr>
        <p:spPr>
          <a:xfrm>
            <a:off x="2101217" y="6322756"/>
            <a:ext cx="59770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画面</a:t>
            </a:r>
            <a:r>
              <a:rPr lang="en-US" altLang="ja-JP" sz="646" dirty="0">
                <a:solidFill>
                  <a:prstClr val="black"/>
                </a:solidFill>
                <a:latin typeface="Meiryo UI" panose="020B0604030504040204" pitchFamily="50" charset="-128"/>
                <a:ea typeface="Meiryo UI" panose="020B0604030504040204" pitchFamily="50" charset="-128"/>
              </a:rPr>
              <a:t>(API</a:t>
            </a:r>
            <a:r>
              <a:rPr lang="ja-JP" altLang="en-US" sz="646" dirty="0">
                <a:solidFill>
                  <a:prstClr val="black"/>
                </a:solidFill>
                <a:latin typeface="Meiryo UI" panose="020B0604030504040204" pitchFamily="50" charset="-128"/>
                <a:ea typeface="Meiryo UI" panose="020B0604030504040204" pitchFamily="50" charset="-128"/>
              </a:rPr>
              <a:t>含む</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07" name="テキスト ボックス 106"/>
          <p:cNvSpPr txBox="1"/>
          <p:nvPr/>
        </p:nvSpPr>
        <p:spPr>
          <a:xfrm>
            <a:off x="2101217" y="6520176"/>
            <a:ext cx="496716"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システム処理</a:t>
            </a:r>
          </a:p>
        </p:txBody>
      </p:sp>
      <p:sp>
        <p:nvSpPr>
          <p:cNvPr id="108" name="正方形/長方形 107"/>
          <p:cNvSpPr/>
          <p:nvPr/>
        </p:nvSpPr>
        <p:spPr>
          <a:xfrm>
            <a:off x="3458221" y="6526762"/>
            <a:ext cx="708570" cy="166154"/>
          </a:xfrm>
          <a:prstGeom prst="rect">
            <a:avLst/>
          </a:prstGeom>
          <a:solidFill>
            <a:schemeClr val="accent4">
              <a:lumMod val="20000"/>
              <a:lumOff val="80000"/>
            </a:schemeClr>
          </a:solidFill>
          <a:ln w="25400" cap="flat" cmpd="sng" algn="ctr">
            <a:solidFill>
              <a:schemeClr val="tx1"/>
            </a:solidFill>
            <a:prstDash val="sysDash"/>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アドバンスドで提供</a:t>
            </a:r>
          </a:p>
        </p:txBody>
      </p:sp>
      <p:sp>
        <p:nvSpPr>
          <p:cNvPr id="113" name="正方形/長方形 112"/>
          <p:cNvSpPr/>
          <p:nvPr/>
        </p:nvSpPr>
        <p:spPr>
          <a:xfrm>
            <a:off x="2673108" y="6526371"/>
            <a:ext cx="708570" cy="166154"/>
          </a:xfrm>
          <a:prstGeom prst="rect">
            <a:avLst/>
          </a:prstGeom>
          <a:solidFill>
            <a:schemeClr val="accent4">
              <a:lumMod val="20000"/>
              <a:lumOff val="8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スタンダードで提供</a:t>
            </a:r>
          </a:p>
        </p:txBody>
      </p:sp>
      <p:sp>
        <p:nvSpPr>
          <p:cNvPr id="115" name="正方形/長方形 114"/>
          <p:cNvSpPr/>
          <p:nvPr/>
        </p:nvSpPr>
        <p:spPr>
          <a:xfrm>
            <a:off x="4228808" y="6526371"/>
            <a:ext cx="1108881" cy="166154"/>
          </a:xfrm>
          <a:prstGeom prst="rect">
            <a:avLst/>
          </a:prstGeom>
          <a:solidFill>
            <a:schemeClr val="accent4">
              <a:lumMod val="20000"/>
              <a:lumOff val="80000"/>
            </a:schemeClr>
          </a:solidFill>
          <a:ln w="12700" cap="flat" cmpd="sng" algn="ctr">
            <a:solidFill>
              <a:schemeClr val="bg1">
                <a:lumMod val="50000"/>
              </a:schemeClr>
            </a:solidFill>
            <a:prstDash val="dash"/>
          </a:ln>
          <a:effectLst/>
        </p:spPr>
        <p:txBody>
          <a:bodyPr wrap="none" rtlCol="0" anchor="ctr"/>
          <a:lstStyle/>
          <a:p>
            <a:pPr algn="ctr" defTabSz="779173">
              <a:spcBef>
                <a:spcPct val="0"/>
              </a:spcBef>
              <a:defRPr/>
            </a:pP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カスタマイズ提供箇所</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r>
              <a:rPr kumimoji="0" lang="ja-JP" altLang="en-US" sz="646" kern="0" dirty="0">
                <a:solidFill>
                  <a:prstClr val="white">
                    <a:lumMod val="50000"/>
                  </a:prstClr>
                </a:solidFill>
                <a:latin typeface="Meiryo UI" panose="020B0604030504040204" pitchFamily="50" charset="-128"/>
                <a:ea typeface="Meiryo UI" panose="020B0604030504040204" pitchFamily="50" charset="-128"/>
              </a:rPr>
              <a:t>代表例</a:t>
            </a:r>
            <a:r>
              <a:rPr kumimoji="0" lang="en-US" altLang="ja-JP" sz="646" kern="0" dirty="0">
                <a:solidFill>
                  <a:prstClr val="white">
                    <a:lumMod val="50000"/>
                  </a:prstClr>
                </a:solidFill>
                <a:latin typeface="Meiryo UI" panose="020B0604030504040204" pitchFamily="50" charset="-128"/>
                <a:ea typeface="Meiryo UI" panose="020B0604030504040204" pitchFamily="50" charset="-128"/>
              </a:rPr>
              <a:t>)</a:t>
            </a:r>
          </a:p>
        </p:txBody>
      </p:sp>
      <p:sp>
        <p:nvSpPr>
          <p:cNvPr id="119" name="テキスト ボックス 118"/>
          <p:cNvSpPr txBox="1"/>
          <p:nvPr/>
        </p:nvSpPr>
        <p:spPr>
          <a:xfrm>
            <a:off x="5581760" y="6327153"/>
            <a:ext cx="919909"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オペレーション</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システム外</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5676505" y="6507267"/>
            <a:ext cx="820522" cy="166497"/>
          </a:xfrm>
          <a:prstGeom prst="rect">
            <a:avLst/>
          </a:prstGeom>
          <a:noFill/>
        </p:spPr>
        <p:txBody>
          <a:bodyPr wrap="none" lIns="33231" tIns="33231" rIns="33231" bIns="33231" rtlCol="0">
            <a:spAutoFit/>
          </a:bodyPr>
          <a:lstStyle/>
          <a:p>
            <a:pPr defTabSz="844083">
              <a:defRPr/>
            </a:pPr>
            <a:r>
              <a:rPr lang="ja-JP" altLang="en-US" sz="646" dirty="0">
                <a:solidFill>
                  <a:prstClr val="black"/>
                </a:solidFill>
                <a:latin typeface="Meiryo UI" panose="020B0604030504040204" pitchFamily="50" charset="-128"/>
                <a:ea typeface="Meiryo UI" panose="020B0604030504040204" pitchFamily="50" charset="-128"/>
              </a:rPr>
              <a:t>対向システム</a:t>
            </a: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代表例</a:t>
            </a:r>
            <a:r>
              <a:rPr lang="en-US" altLang="ja-JP" sz="646" dirty="0">
                <a:solidFill>
                  <a:prstClr val="black"/>
                </a:solidFill>
                <a:latin typeface="Meiryo UI" panose="020B0604030504040204" pitchFamily="50" charset="-128"/>
                <a:ea typeface="Meiryo UI" panose="020B0604030504040204" pitchFamily="50" charset="-128"/>
              </a:rPr>
              <a:t>)</a:t>
            </a:r>
            <a:endParaRPr lang="ja-JP" altLang="en-US" sz="646" dirty="0">
              <a:solidFill>
                <a:prstClr val="black"/>
              </a:solidFill>
              <a:latin typeface="Meiryo UI" panose="020B0604030504040204" pitchFamily="50" charset="-128"/>
              <a:ea typeface="Meiryo UI" panose="020B0604030504040204" pitchFamily="50" charset="-128"/>
            </a:endParaRPr>
          </a:p>
        </p:txBody>
      </p:sp>
      <p:sp>
        <p:nvSpPr>
          <p:cNvPr id="122" name="正方形/長方形 121"/>
          <p:cNvSpPr/>
          <p:nvPr/>
        </p:nvSpPr>
        <p:spPr>
          <a:xfrm>
            <a:off x="6474959" y="6331489"/>
            <a:ext cx="708570" cy="166154"/>
          </a:xfrm>
          <a:prstGeom prst="rect">
            <a:avLst/>
          </a:prstGeom>
          <a:solidFill>
            <a:schemeClr val="bg1"/>
          </a:solidFill>
          <a:ln w="9525" cap="flat" cmpd="sng" algn="ctr">
            <a:solidFill>
              <a:schemeClr val="tx1"/>
            </a:solidFill>
            <a:prstDash val="solid"/>
          </a:ln>
          <a:effectLst/>
        </p:spPr>
        <p:txBody>
          <a:bodyPr wrap="none" rtlCol="0" anchor="ctr"/>
          <a:lstStyle/>
          <a:p>
            <a:pPr algn="ctr" defTabSz="779173">
              <a:spcBef>
                <a:spcPct val="0"/>
              </a:spcBef>
              <a:defRPr/>
            </a:pPr>
            <a:r>
              <a:rPr kumimoji="0" lang="ja-JP" altLang="en-US" sz="681" kern="0" dirty="0">
                <a:solidFill>
                  <a:prstClr val="black"/>
                </a:solidFill>
                <a:latin typeface="Meiryo UI" panose="020B0604030504040204" pitchFamily="50" charset="-128"/>
                <a:ea typeface="Meiryo UI" panose="020B0604030504040204" pitchFamily="50" charset="-128"/>
              </a:rPr>
              <a:t>手動作業内容</a:t>
            </a:r>
          </a:p>
        </p:txBody>
      </p:sp>
      <p:sp>
        <p:nvSpPr>
          <p:cNvPr id="123" name="正方形/長方形 122"/>
          <p:cNvSpPr/>
          <p:nvPr/>
        </p:nvSpPr>
        <p:spPr>
          <a:xfrm>
            <a:off x="6484664" y="6526762"/>
            <a:ext cx="708570" cy="166154"/>
          </a:xfrm>
          <a:prstGeom prst="rect">
            <a:avLst/>
          </a:prstGeom>
          <a:solidFill>
            <a:schemeClr val="bg1"/>
          </a:solidFill>
          <a:ln w="25400" cap="flat" cmpd="sng" algn="ctr">
            <a:solidFill>
              <a:schemeClr val="accent1">
                <a:lumMod val="20000"/>
                <a:lumOff val="80000"/>
              </a:schemeClr>
            </a:solidFill>
            <a:prstDash val="solid"/>
          </a:ln>
          <a:effectLst/>
        </p:spPr>
        <p:txBody>
          <a:bodyPr wrap="none" rtlCol="0" anchor="ctr"/>
          <a:lstStyle/>
          <a:p>
            <a:pPr algn="ctr" defTabSz="779173">
              <a:spcBef>
                <a:spcPct val="0"/>
              </a:spcBef>
              <a:defRPr/>
            </a:pPr>
            <a:r>
              <a:rPr kumimoji="0" lang="ja-JP" altLang="en-US" sz="738" kern="0" dirty="0">
                <a:solidFill>
                  <a:prstClr val="black"/>
                </a:solidFill>
                <a:latin typeface="Meiryo UI" panose="020B0604030504040204" pitchFamily="50" charset="-128"/>
                <a:ea typeface="Meiryo UI" panose="020B0604030504040204" pitchFamily="50" charset="-128"/>
              </a:rPr>
              <a:t>システムの領域</a:t>
            </a:r>
          </a:p>
        </p:txBody>
      </p:sp>
      <p:sp>
        <p:nvSpPr>
          <p:cNvPr id="57" name="テキスト ボックス 56"/>
          <p:cNvSpPr txBox="1"/>
          <p:nvPr/>
        </p:nvSpPr>
        <p:spPr>
          <a:xfrm>
            <a:off x="2865750" y="6670351"/>
            <a:ext cx="1122423" cy="232949"/>
          </a:xfrm>
          <a:prstGeom prst="rect">
            <a:avLst/>
          </a:prstGeom>
          <a:noFill/>
        </p:spPr>
        <p:txBody>
          <a:bodyPr wrap="none" rtlCol="0">
            <a:spAutoFit/>
          </a:bodyPr>
          <a:lstStyle/>
          <a:p>
            <a:pPr algn="ctr" defTabSz="844083" fontAlgn="base">
              <a:lnSpc>
                <a:spcPct val="110000"/>
              </a:lnSpc>
              <a:spcBef>
                <a:spcPct val="30000"/>
              </a:spcBef>
              <a:spcAft>
                <a:spcPct val="0"/>
              </a:spcAft>
              <a:defRPr/>
            </a:pPr>
            <a:r>
              <a:rPr lang="ja-JP" altLang="en-US" sz="831" dirty="0">
                <a:solidFill>
                  <a:srgbClr val="FF0000"/>
                </a:solidFill>
                <a:latin typeface="Meiryo UI" panose="020B0604030504040204" pitchFamily="50" charset="-128"/>
                <a:ea typeface="Meiryo UI" panose="020B0604030504040204" pitchFamily="50" charset="-128"/>
              </a:rPr>
              <a:t>赤文字は未実現箇所</a:t>
            </a:r>
          </a:p>
        </p:txBody>
      </p:sp>
      <p:sp>
        <p:nvSpPr>
          <p:cNvPr id="60" name="正方形/長方形 59"/>
          <p:cNvSpPr/>
          <p:nvPr/>
        </p:nvSpPr>
        <p:spPr>
          <a:xfrm>
            <a:off x="1938982" y="4263959"/>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en-US" altLang="ja-JP" sz="923" kern="0" dirty="0">
                <a:solidFill>
                  <a:prstClr val="black"/>
                </a:solidFill>
                <a:latin typeface="Meiryo UI" panose="020B0604030504040204" pitchFamily="50" charset="-128"/>
                <a:ea typeface="Meiryo UI" panose="020B0604030504040204" pitchFamily="50" charset="-128"/>
              </a:rPr>
              <a:t>(</a:t>
            </a:r>
            <a:r>
              <a:rPr kumimoji="0" lang="ja-JP" altLang="en-US" sz="923" kern="0" dirty="0">
                <a:solidFill>
                  <a:prstClr val="black"/>
                </a:solidFill>
                <a:latin typeface="Meiryo UI" panose="020B0604030504040204" pitchFamily="50" charset="-128"/>
                <a:ea typeface="Meiryo UI" panose="020B0604030504040204" pitchFamily="50" charset="-128"/>
              </a:rPr>
              <a:t>再掲</a:t>
            </a:r>
            <a:r>
              <a:rPr kumimoji="0" lang="en-US" altLang="ja-JP" sz="923" kern="0" dirty="0">
                <a:solidFill>
                  <a:prstClr val="black"/>
                </a:solidFill>
                <a:latin typeface="Meiryo UI" panose="020B0604030504040204" pitchFamily="50" charset="-128"/>
                <a:ea typeface="Meiryo UI" panose="020B0604030504040204" pitchFamily="50" charset="-128"/>
              </a:rPr>
              <a:t>)</a:t>
            </a: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消込管理</a:t>
            </a:r>
          </a:p>
        </p:txBody>
      </p:sp>
      <p:cxnSp>
        <p:nvCxnSpPr>
          <p:cNvPr id="63" name="カギ線コネクタ 154"/>
          <p:cNvCxnSpPr>
            <a:stCxn id="60" idx="0"/>
            <a:endCxn id="114" idx="2"/>
          </p:cNvCxnSpPr>
          <p:nvPr/>
        </p:nvCxnSpPr>
        <p:spPr bwMode="auto">
          <a:xfrm flipH="1" flipV="1">
            <a:off x="2192763" y="3922339"/>
            <a:ext cx="2096" cy="341620"/>
          </a:xfrm>
          <a:prstGeom prst="straightConnector1">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正方形/長方形 66"/>
          <p:cNvSpPr/>
          <p:nvPr/>
        </p:nvSpPr>
        <p:spPr>
          <a:xfrm>
            <a:off x="1938982" y="2781099"/>
            <a:ext cx="511754" cy="299077"/>
          </a:xfrm>
          <a:prstGeom prst="rect">
            <a:avLst/>
          </a:prstGeom>
          <a:solidFill>
            <a:schemeClr val="accent5">
              <a:lumMod val="40000"/>
              <a:lumOff val="60000"/>
            </a:schemeClr>
          </a:solidFill>
          <a:ln w="25400" cap="flat" cmpd="sng" algn="ctr">
            <a:solidFill>
              <a:schemeClr val="tx1"/>
            </a:solidFill>
            <a:prstDash val="solid"/>
          </a:ln>
          <a:effectLst/>
        </p:spPr>
        <p:txBody>
          <a:bodyPr wrap="none" rtlCol="0" anchor="ctr"/>
          <a:lstStyle/>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督促プロ</a:t>
            </a:r>
            <a:endParaRPr kumimoji="0" lang="en-US" altLang="ja-JP" sz="923" kern="0" dirty="0">
              <a:solidFill>
                <a:prstClr val="black"/>
              </a:solidFill>
              <a:latin typeface="Meiryo UI" panose="020B0604030504040204" pitchFamily="50" charset="-128"/>
              <a:ea typeface="Meiryo UI" panose="020B0604030504040204" pitchFamily="50" charset="-128"/>
            </a:endParaRPr>
          </a:p>
          <a:p>
            <a:pPr algn="ctr" defTabSz="779173">
              <a:spcBef>
                <a:spcPct val="0"/>
              </a:spcBef>
              <a:defRPr/>
            </a:pPr>
            <a:r>
              <a:rPr kumimoji="0" lang="ja-JP" altLang="en-US" sz="923" kern="0" dirty="0">
                <a:solidFill>
                  <a:prstClr val="black"/>
                </a:solidFill>
                <a:latin typeface="Meiryo UI" panose="020B0604030504040204" pitchFamily="50" charset="-128"/>
                <a:ea typeface="Meiryo UI" panose="020B0604030504040204" pitchFamily="50" charset="-128"/>
              </a:rPr>
              <a:t>セス管理</a:t>
            </a:r>
          </a:p>
        </p:txBody>
      </p:sp>
      <p:cxnSp>
        <p:nvCxnSpPr>
          <p:cNvPr id="68" name="カギ線コネクタ 67"/>
          <p:cNvCxnSpPr>
            <a:stCxn id="67" idx="3"/>
            <a:endCxn id="174" idx="1"/>
          </p:cNvCxnSpPr>
          <p:nvPr/>
        </p:nvCxnSpPr>
        <p:spPr bwMode="auto">
          <a:xfrm>
            <a:off x="2450736" y="2930637"/>
            <a:ext cx="410726" cy="437119"/>
          </a:xfrm>
          <a:prstGeom prst="bentConnector3">
            <a:avLst>
              <a:gd name="adj1" fmla="val 50000"/>
            </a:avLst>
          </a:prstGeom>
          <a:solidFill>
            <a:srgbClr val="D2F0FA"/>
          </a:solidFill>
          <a:ln w="9525" cap="flat" cmpd="sng" algn="ctr">
            <a:solidFill>
              <a:schemeClr val="tx1">
                <a:lumMod val="65000"/>
                <a:lumOff val="35000"/>
              </a:schemeClr>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テキスト ボックス 68"/>
          <p:cNvSpPr txBox="1"/>
          <p:nvPr/>
        </p:nvSpPr>
        <p:spPr>
          <a:xfrm>
            <a:off x="4746816" y="3220447"/>
            <a:ext cx="984029" cy="285761"/>
          </a:xfrm>
          <a:prstGeom prst="rect">
            <a:avLst/>
          </a:prstGeom>
          <a:noFill/>
        </p:spPr>
        <p:txBody>
          <a:bodyPr wrap="none" lIns="33231" tIns="33231" rIns="33231" bIns="33231" rtlCol="0">
            <a:spAutoFit/>
          </a:bodyPr>
          <a:lstStyle/>
          <a:p>
            <a:pPr defTabSz="844083" fontAlgn="base">
              <a:lnSpc>
                <a:spcPct val="110000"/>
              </a:lnSpc>
              <a:spcBef>
                <a:spcPct val="30000"/>
              </a:spcBef>
              <a:spcAft>
                <a:spcPct val="0"/>
              </a:spcAft>
              <a:defRPr/>
            </a:pPr>
            <a:r>
              <a:rPr lang="en-US" altLang="ja-JP" sz="646" dirty="0">
                <a:solidFill>
                  <a:prstClr val="black"/>
                </a:solidFill>
                <a:latin typeface="Meiryo UI" panose="020B0604030504040204" pitchFamily="50" charset="-128"/>
                <a:ea typeface="Meiryo UI" panose="020B0604030504040204" pitchFamily="50" charset="-128"/>
              </a:rPr>
              <a:t>※</a:t>
            </a:r>
            <a:r>
              <a:rPr lang="ja-JP" altLang="en-US" sz="646" dirty="0">
                <a:solidFill>
                  <a:prstClr val="black"/>
                </a:solidFill>
                <a:latin typeface="Meiryo UI" panose="020B0604030504040204" pitchFamily="50" charset="-128"/>
                <a:ea typeface="Meiryo UI" panose="020B0604030504040204" pitchFamily="50" charset="-128"/>
              </a:rPr>
              <a:t>督促プロセスからの起動、</a:t>
            </a:r>
            <a:br>
              <a:rPr lang="en-US" altLang="ja-JP" sz="646" dirty="0">
                <a:solidFill>
                  <a:prstClr val="black"/>
                </a:solidFill>
                <a:latin typeface="Meiryo UI" panose="020B0604030504040204" pitchFamily="50" charset="-128"/>
                <a:ea typeface="Meiryo UI" panose="020B0604030504040204" pitchFamily="50" charset="-128"/>
              </a:rPr>
            </a:br>
            <a:r>
              <a:rPr lang="ja-JP" altLang="en-US" sz="646" dirty="0">
                <a:solidFill>
                  <a:prstClr val="black"/>
                </a:solidFill>
                <a:latin typeface="Meiryo UI" panose="020B0604030504040204" pitchFamily="50" charset="-128"/>
                <a:ea typeface="Meiryo UI" panose="020B0604030504040204" pitchFamily="50" charset="-128"/>
              </a:rPr>
              <a:t>手動のいずれでも実施可能</a:t>
            </a:r>
          </a:p>
        </p:txBody>
      </p:sp>
    </p:spTree>
    <p:extLst>
      <p:ext uri="{BB962C8B-B14F-4D97-AF65-F5344CB8AC3E}">
        <p14:creationId xmlns:p14="http://schemas.microsoft.com/office/powerpoint/2010/main" val="42274572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4450</TotalTime>
  <Words>6826</Words>
  <Application>Microsoft Office PowerPoint</Application>
  <PresentationFormat>画面に合わせる (4:3)</PresentationFormat>
  <Paragraphs>1571</Paragraphs>
  <Slides>35</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HG丸ｺﾞｼｯｸM-PRO</vt:lpstr>
      <vt:lpstr>Meiryo UI</vt:lpstr>
      <vt:lpstr>ＭＳ Ｐゴシック</vt:lpstr>
      <vt:lpstr>游ゴシック</vt:lpstr>
      <vt:lpstr>Arial</vt:lpstr>
      <vt:lpstr>Calibri</vt:lpstr>
      <vt:lpstr>Verdana</vt:lpstr>
      <vt:lpstr>Office テーマ</vt:lpstr>
      <vt:lpstr>基本コンセプトと機能概要</vt:lpstr>
      <vt:lpstr>マルチテナント／テナントグループ</vt:lpstr>
      <vt:lpstr>別添：ヒアリングシートにより実施できる標準ワークフロー</vt:lpstr>
      <vt:lpstr>クラウド型フルフィルメントサービスの【設定】業務フロー（1/1）</vt:lpstr>
      <vt:lpstr>クラウド型フルフィルメントサービスの【オペレータUI】業務フロー（1/6）</vt:lpstr>
      <vt:lpstr>クラウド型フルフィルメントサービスの【オペレータUI】業務フロー（2/6）</vt:lpstr>
      <vt:lpstr>クラウド型フルフィルメントサービスの【オペレータUI】業務フロー（3/6）</vt:lpstr>
      <vt:lpstr>クラウド型フルフィルメントサービスの【オペレータUI】業務フロー（4/6）</vt:lpstr>
      <vt:lpstr>クラウド型フルフィルメントサービスの【オペレータUI】業務フロー（5/6）</vt:lpstr>
      <vt:lpstr>クラウド型フルフィルメントサービスの【オペレータUI】業務フロー（6/6）</vt:lpstr>
      <vt:lpstr>クラウド型フルフィルメントサービスの【カスタマUI】業務フロー（1/2）</vt:lpstr>
      <vt:lpstr>クラウド型フルフィルメントサービスの【カスタマUI】業務フロー（1/2）</vt:lpstr>
      <vt:lpstr>商品管理</vt:lpstr>
      <vt:lpstr>商品管理</vt:lpstr>
      <vt:lpstr>商品管理</vt:lpstr>
      <vt:lpstr>サービス管理</vt:lpstr>
      <vt:lpstr>リソース管理</vt:lpstr>
      <vt:lpstr>【参考】 商品管理に関する各種用語</vt:lpstr>
      <vt:lpstr>【参考】 基本商品のデータモデルについて</vt:lpstr>
      <vt:lpstr>【参考】 バンドル商品のデータモデル</vt:lpstr>
      <vt:lpstr>顧客管理</vt:lpstr>
      <vt:lpstr>顧客管理</vt:lpstr>
      <vt:lpstr>顧客管理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注文管理</vt:lpstr>
      <vt:lpstr>注文管理</vt:lpstr>
      <vt:lpstr>開通管理</vt:lpstr>
      <vt:lpstr>料金／請求管理</vt:lpstr>
      <vt:lpstr>従量課金登録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藤原 昌弘</dc:creator>
  <cp:lastModifiedBy>Shinobu Nishioka（西岡忍）</cp:lastModifiedBy>
  <cp:revision>177</cp:revision>
  <cp:lastPrinted>2021-04-21T23:06:29Z</cp:lastPrinted>
  <dcterms:created xsi:type="dcterms:W3CDTF">2017-03-28T04:23:10Z</dcterms:created>
  <dcterms:modified xsi:type="dcterms:W3CDTF">2022-07-29T04:29:01Z</dcterms:modified>
</cp:coreProperties>
</file>