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6" r:id="rId2"/>
    <p:sldId id="347" r:id="rId3"/>
    <p:sldId id="348" r:id="rId4"/>
    <p:sldId id="359" r:id="rId5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PI概要" id="{7B34E4D4-60BD-4F84-9027-B07973E8C041}">
          <p14:sldIdLst>
            <p14:sldId id="346"/>
          </p14:sldIdLst>
        </p14:section>
        <p14:section name="Infonova API 概要" id="{49F35036-DDB5-40E6-88FB-D454D8870FAA}">
          <p14:sldIdLst>
            <p14:sldId id="347"/>
            <p14:sldId id="34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7" autoAdjust="0"/>
    <p:restoredTop sz="96010" autoAdjust="0"/>
  </p:normalViewPr>
  <p:slideViewPr>
    <p:cSldViewPr>
      <p:cViewPr varScale="1">
        <p:scale>
          <a:sx n="124" d="100"/>
          <a:sy n="124" d="100"/>
        </p:scale>
        <p:origin x="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0ABFE-6485-4823-A6CD-17E9AE12E369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440F3-533C-445E-8C2B-7A9E2D3B5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9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Infonova</a:t>
            </a:r>
            <a:r>
              <a:rPr kumimoji="1" lang="ja-JP" altLang="en-US" dirty="0"/>
              <a:t>は他シスと直接つなげることはできない為、</a:t>
            </a:r>
            <a:r>
              <a:rPr kumimoji="1" lang="en-US" altLang="ja-JP" dirty="0"/>
              <a:t>Integration </a:t>
            </a:r>
            <a:r>
              <a:rPr kumimoji="1" lang="ja-JP" altLang="en-US" dirty="0"/>
              <a:t>の部分が存在する。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今回の説明範囲をざっくり説明</a:t>
            </a:r>
            <a:r>
              <a:rPr kumimoji="1" lang="en-US" altLang="ja-JP" dirty="0"/>
              <a:t>(APIGW,</a:t>
            </a:r>
            <a:r>
              <a:rPr kumimoji="1" lang="en-US" altLang="ja-JP" baseline="0" dirty="0"/>
              <a:t> Event HUB, Provisioning</a:t>
            </a:r>
            <a:r>
              <a:rPr kumimoji="1" lang="en-US" altLang="ja-JP" dirty="0"/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C3E19-A0F2-48BC-B427-D189DA4F4AE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326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Infonova</a:t>
            </a:r>
            <a:r>
              <a:rPr kumimoji="1" lang="ja-JP" altLang="en-US" dirty="0"/>
              <a:t>は他シスと直接つなげることはできない為、</a:t>
            </a:r>
            <a:r>
              <a:rPr kumimoji="1" lang="en-US" altLang="ja-JP" dirty="0"/>
              <a:t>Integration </a:t>
            </a:r>
            <a:r>
              <a:rPr kumimoji="1" lang="ja-JP" altLang="en-US" dirty="0"/>
              <a:t>の部分が存在する。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今回の説明範囲をざっくり説明</a:t>
            </a:r>
            <a:r>
              <a:rPr kumimoji="1" lang="en-US" altLang="ja-JP" dirty="0"/>
              <a:t>(APIGW,</a:t>
            </a:r>
            <a:r>
              <a:rPr kumimoji="1" lang="en-US" altLang="ja-JP" baseline="0" dirty="0"/>
              <a:t> Event HUB, Provisioning</a:t>
            </a:r>
            <a:r>
              <a:rPr kumimoji="1" lang="en-US" altLang="ja-JP" dirty="0"/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C3E19-A0F2-48BC-B427-D189DA4F4AE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31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では、本腰である「</a:t>
            </a:r>
            <a:r>
              <a:rPr kumimoji="1" lang="en-US" altLang="ja-JP" dirty="0"/>
              <a:t>REST</a:t>
            </a:r>
            <a:r>
              <a:rPr kumimoji="1" lang="ja-JP" altLang="en-US" dirty="0"/>
              <a:t> </a:t>
            </a:r>
            <a:r>
              <a:rPr kumimoji="1" lang="en-US" altLang="ja-JP" dirty="0"/>
              <a:t>API</a:t>
            </a:r>
            <a:r>
              <a:rPr kumimoji="1" lang="ja-JP" altLang="en-US" dirty="0"/>
              <a:t>」のリクエスト</a:t>
            </a:r>
            <a:r>
              <a:rPr kumimoji="1" lang="en-US" altLang="ja-JP" dirty="0"/>
              <a:t>/</a:t>
            </a:r>
            <a:r>
              <a:rPr kumimoji="1" lang="ja-JP" altLang="en-US" dirty="0"/>
              <a:t>レスポンスの概要を説明したいと思います。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REST</a:t>
            </a:r>
            <a:r>
              <a:rPr kumimoji="1" lang="ja-JP" altLang="en-US" dirty="0"/>
              <a:t> </a:t>
            </a:r>
            <a:r>
              <a:rPr kumimoji="1" lang="en-US" altLang="ja-JP" dirty="0"/>
              <a:t>API</a:t>
            </a:r>
            <a:r>
              <a:rPr kumimoji="1" lang="ja-JP" altLang="en-US" dirty="0"/>
              <a:t>によるリクエスト</a:t>
            </a:r>
            <a:r>
              <a:rPr kumimoji="1" lang="en-US" altLang="ja-JP" dirty="0"/>
              <a:t>/</a:t>
            </a:r>
            <a:r>
              <a:rPr kumimoji="1" lang="ja-JP" altLang="en-US" dirty="0"/>
              <a:t>レスポンスは図のように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1 HTTP</a:t>
            </a:r>
            <a:r>
              <a:rPr kumimoji="1" lang="ja-JP" altLang="en-US" dirty="0"/>
              <a:t>メソッド</a:t>
            </a:r>
            <a:r>
              <a:rPr kumimoji="1" lang="en-US" altLang="ja-JP" dirty="0"/>
              <a:t>/</a:t>
            </a:r>
            <a:r>
              <a:rPr kumimoji="1" lang="ja-JP" altLang="en-US" dirty="0"/>
              <a:t>エンドポイントを含んだリクエストをサーバに送付する。</a:t>
            </a:r>
            <a:endParaRPr kumimoji="1" lang="en-US" altLang="ja-JP" dirty="0"/>
          </a:p>
          <a:p>
            <a:r>
              <a:rPr kumimoji="1" lang="en-US" altLang="ja-JP" dirty="0"/>
              <a:t>2 HTTP</a:t>
            </a:r>
            <a:r>
              <a:rPr kumimoji="1" lang="ja-JP" altLang="en-US" dirty="0"/>
              <a:t>レスポンスコード</a:t>
            </a:r>
            <a:r>
              <a:rPr kumimoji="1" lang="en-US" altLang="ja-JP" dirty="0"/>
              <a:t>/</a:t>
            </a:r>
            <a:r>
              <a:rPr kumimoji="1" lang="ja-JP" altLang="en-US" dirty="0"/>
              <a:t>ボディを含んだ</a:t>
            </a:r>
            <a:r>
              <a:rPr kumimoji="1" lang="ja-JP" altLang="en-US" dirty="0" err="1"/>
              <a:t>レスポンスががサーバから</a:t>
            </a:r>
            <a:r>
              <a:rPr kumimoji="1" lang="ja-JP" altLang="en-US" dirty="0"/>
              <a:t>送付される。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というやり取りになります。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図の例で言うと</a:t>
            </a:r>
            <a:endParaRPr kumimoji="1" lang="en-US" altLang="ja-JP" dirty="0"/>
          </a:p>
          <a:p>
            <a:r>
              <a:rPr kumimoji="1" lang="ja-JP" altLang="en-US" dirty="0"/>
              <a:t>リクエストの内容としては</a:t>
            </a:r>
            <a:endParaRPr kumimoji="1" lang="en-US" altLang="ja-JP" dirty="0"/>
          </a:p>
          <a:p>
            <a:r>
              <a:rPr kumimoji="1" lang="en-US" altLang="ja-JP" dirty="0"/>
              <a:t>HTTP</a:t>
            </a:r>
            <a:r>
              <a:rPr kumimoji="1" lang="ja-JP" altLang="en-US" dirty="0"/>
              <a:t>メソッドは</a:t>
            </a:r>
            <a:r>
              <a:rPr kumimoji="1" lang="en-US" altLang="ja-JP" dirty="0"/>
              <a:t>GET</a:t>
            </a:r>
            <a:r>
              <a:rPr kumimoji="1" lang="ja-JP" altLang="en-US" dirty="0"/>
              <a:t>なので、情報の取得を行います</a:t>
            </a:r>
            <a:endParaRPr kumimoji="1" lang="en-US" altLang="ja-JP" dirty="0"/>
          </a:p>
          <a:p>
            <a:r>
              <a:rPr kumimoji="1" lang="ja-JP" altLang="en-US" dirty="0"/>
              <a:t>エンドポイントは</a:t>
            </a:r>
            <a:r>
              <a:rPr kumimoji="1" lang="en-US" altLang="ja-JP" dirty="0"/>
              <a:t>host</a:t>
            </a:r>
            <a:r>
              <a:rPr kumimoji="1" lang="ja-JP" altLang="en-US" dirty="0"/>
              <a:t>と</a:t>
            </a:r>
            <a:r>
              <a:rPr kumimoji="1" lang="en-US" altLang="ja-JP" dirty="0"/>
              <a:t>URI</a:t>
            </a:r>
            <a:r>
              <a:rPr kumimoji="1" lang="ja-JP" altLang="en-US" dirty="0"/>
              <a:t>を組み合わせた 「</a:t>
            </a:r>
            <a:r>
              <a:rPr kumimoji="1" lang="en-US" altLang="ja-JP" dirty="0" err="1"/>
              <a:t>host.domain.cloud</a:t>
            </a:r>
            <a:r>
              <a:rPr kumimoji="1" lang="en-US" altLang="ja-JP" dirty="0"/>
              <a:t>/app-</a:t>
            </a:r>
            <a:r>
              <a:rPr kumimoji="1" lang="en-US" altLang="ja-JP" dirty="0" err="1"/>
              <a:t>api</a:t>
            </a:r>
            <a:r>
              <a:rPr kumimoji="1" lang="en-US" altLang="ja-JP" dirty="0"/>
              <a:t>/customer/313</a:t>
            </a:r>
            <a:r>
              <a:rPr kumimoji="1" lang="ja-JP" altLang="en-US" dirty="0"/>
              <a:t>」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レスポンスの内容としては</a:t>
            </a:r>
            <a:endParaRPr kumimoji="1" lang="en-US" altLang="ja-JP" dirty="0"/>
          </a:p>
          <a:p>
            <a:r>
              <a:rPr kumimoji="1" lang="en-US" altLang="ja-JP" dirty="0"/>
              <a:t>HTTP</a:t>
            </a:r>
            <a:r>
              <a:rPr kumimoji="1" lang="ja-JP" altLang="en-US" dirty="0"/>
              <a:t>レスポンスコードは</a:t>
            </a:r>
            <a:r>
              <a:rPr kumimoji="1" lang="en-US" altLang="ja-JP" dirty="0"/>
              <a:t>200 OK</a:t>
            </a:r>
          </a:p>
          <a:p>
            <a:r>
              <a:rPr kumimoji="1" lang="ja-JP" altLang="en-US" dirty="0"/>
              <a:t>コンテントタイプは </a:t>
            </a:r>
            <a:r>
              <a:rPr kumimoji="1" lang="en-US" altLang="ja-JP" dirty="0"/>
              <a:t>application/</a:t>
            </a:r>
            <a:r>
              <a:rPr kumimoji="1" lang="en-US" altLang="ja-JP" dirty="0" err="1"/>
              <a:t>json</a:t>
            </a:r>
            <a:r>
              <a:rPr kumimoji="1" lang="ja-JP" altLang="en-US" dirty="0"/>
              <a:t>となっており、</a:t>
            </a:r>
            <a:r>
              <a:rPr kumimoji="1" lang="en-US" altLang="ja-JP" dirty="0" err="1"/>
              <a:t>json</a:t>
            </a:r>
            <a:r>
              <a:rPr kumimoji="1" lang="ja-JP" altLang="en-US" dirty="0"/>
              <a:t>形式のボディが返ってきていることが確認できます。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(60</a:t>
            </a:r>
            <a:r>
              <a:rPr kumimoji="1" lang="ja-JP" altLang="en-US" dirty="0"/>
              <a:t>秒</a:t>
            </a:r>
            <a:r>
              <a:rPr kumimoji="1" lang="en-US" altLang="ja-JP" dirty="0"/>
              <a:t>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24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1表紙_0330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1" y="-2132"/>
            <a:ext cx="9144000" cy="6858000"/>
          </a:xfrm>
          <a:prstGeom prst="rect">
            <a:avLst/>
          </a:prstGeom>
        </p:spPr>
      </p:pic>
      <p:sp>
        <p:nvSpPr>
          <p:cNvPr id="10" name="Text Box 282"/>
          <p:cNvSpPr txBox="1">
            <a:spLocks noChangeAspect="1" noChangeArrowheads="1"/>
          </p:cNvSpPr>
          <p:nvPr userDrawn="1"/>
        </p:nvSpPr>
        <p:spPr bwMode="auto">
          <a:xfrm>
            <a:off x="-36612" y="6525344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 2021</a:t>
            </a:r>
          </a:p>
        </p:txBody>
      </p:sp>
      <p:sp>
        <p:nvSpPr>
          <p:cNvPr id="11" name="Rectangle 283"/>
          <p:cNvSpPr>
            <a:spLocks noChangeArrowheads="1"/>
          </p:cNvSpPr>
          <p:nvPr userDrawn="1"/>
        </p:nvSpPr>
        <p:spPr bwMode="auto">
          <a:xfrm>
            <a:off x="-36612" y="6680118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0"/>
          </p:nvPr>
        </p:nvSpPr>
        <p:spPr>
          <a:xfrm>
            <a:off x="77634" y="188640"/>
            <a:ext cx="3347864" cy="360362"/>
          </a:xfrm>
        </p:spPr>
        <p:txBody>
          <a:bodyPr>
            <a:noAutofit/>
          </a:bodyPr>
          <a:lstStyle>
            <a:lvl1pPr>
              <a:buNone/>
              <a:defRPr sz="1600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1515390" y="2852936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32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497172" y="3821314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2000" b="1" i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882" y="764704"/>
            <a:ext cx="6984776" cy="695966"/>
          </a:xfrm>
        </p:spPr>
        <p:txBody>
          <a:bodyPr>
            <a:normAutofit/>
          </a:bodyPr>
          <a:lstStyle>
            <a:lvl1pPr>
              <a:defRPr sz="36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75882" y="1600200"/>
            <a:ext cx="6984776" cy="4525963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temp_B02はじめに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778" y="-15154"/>
            <a:ext cx="9180000" cy="6876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39552" y="1916832"/>
            <a:ext cx="5688632" cy="3240360"/>
          </a:xfrm>
        </p:spPr>
        <p:txBody>
          <a:bodyPr>
            <a:normAutofit/>
          </a:bodyPr>
          <a:lstStyle>
            <a:lvl1pPr algn="l">
              <a:defRPr sz="1600" baseline="0"/>
            </a:lvl1pPr>
          </a:lstStyle>
          <a:p>
            <a:r>
              <a:rPr kumimoji="1" lang="ja-JP" altLang="en-US" dirty="0"/>
              <a:t>マスタ タイトルの</a:t>
            </a:r>
            <a:br>
              <a:rPr kumimoji="1" lang="en-US" altLang="ja-JP" dirty="0"/>
            </a:br>
            <a:r>
              <a:rPr kumimoji="1" lang="ja-JP" altLang="en-US" dirty="0"/>
              <a:t>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Text Box 282"/>
          <p:cNvSpPr txBox="1">
            <a:spLocks noChangeAspect="1" noChangeArrowheads="1"/>
          </p:cNvSpPr>
          <p:nvPr userDrawn="1"/>
        </p:nvSpPr>
        <p:spPr bwMode="auto">
          <a:xfrm>
            <a:off x="971500" y="6558339"/>
            <a:ext cx="1967436" cy="18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6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6" name="Rectangle 283"/>
          <p:cNvSpPr>
            <a:spLocks noChangeArrowheads="1"/>
          </p:cNvSpPr>
          <p:nvPr userDrawn="1"/>
        </p:nvSpPr>
        <p:spPr bwMode="auto">
          <a:xfrm>
            <a:off x="971500" y="6680927"/>
            <a:ext cx="25923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0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5677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temp_B03目次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989" y="-13648"/>
            <a:ext cx="9180000" cy="6876000"/>
          </a:xfrm>
          <a:prstGeom prst="rect">
            <a:avLst/>
          </a:prstGeom>
        </p:spPr>
      </p:pic>
      <p:sp>
        <p:nvSpPr>
          <p:cNvPr id="2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7625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8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29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38" name="テキスト プレースホルダ 38"/>
          <p:cNvSpPr>
            <a:spLocks noGrp="1"/>
          </p:cNvSpPr>
          <p:nvPr>
            <p:ph type="body" sz="quarter" idx="18"/>
          </p:nvPr>
        </p:nvSpPr>
        <p:spPr>
          <a:xfrm>
            <a:off x="1117868" y="1971588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プレースホルダ 38"/>
          <p:cNvSpPr>
            <a:spLocks noGrp="1"/>
          </p:cNvSpPr>
          <p:nvPr>
            <p:ph type="body" sz="quarter" idx="19"/>
          </p:nvPr>
        </p:nvSpPr>
        <p:spPr>
          <a:xfrm>
            <a:off x="2581280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プレースホルダ 38"/>
          <p:cNvSpPr>
            <a:spLocks noGrp="1"/>
          </p:cNvSpPr>
          <p:nvPr>
            <p:ph type="body" sz="quarter" idx="20"/>
          </p:nvPr>
        </p:nvSpPr>
        <p:spPr>
          <a:xfrm>
            <a:off x="4045742" y="1965192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プレースホルダ 38"/>
          <p:cNvSpPr>
            <a:spLocks noGrp="1"/>
          </p:cNvSpPr>
          <p:nvPr>
            <p:ph type="body" sz="quarter" idx="21"/>
          </p:nvPr>
        </p:nvSpPr>
        <p:spPr>
          <a:xfrm>
            <a:off x="4045742" y="37515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プレースホルダ 38"/>
          <p:cNvSpPr>
            <a:spLocks noGrp="1"/>
          </p:cNvSpPr>
          <p:nvPr>
            <p:ph type="body" sz="quarter" idx="22"/>
          </p:nvPr>
        </p:nvSpPr>
        <p:spPr>
          <a:xfrm>
            <a:off x="5505104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プレースホルダ 38"/>
          <p:cNvSpPr>
            <a:spLocks noGrp="1"/>
          </p:cNvSpPr>
          <p:nvPr>
            <p:ph type="body" sz="quarter" idx="23"/>
          </p:nvPr>
        </p:nvSpPr>
        <p:spPr>
          <a:xfrm>
            <a:off x="5497742" y="463162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プレースホルダ 38"/>
          <p:cNvSpPr>
            <a:spLocks noGrp="1"/>
          </p:cNvSpPr>
          <p:nvPr>
            <p:ph type="body" sz="quarter" idx="24"/>
          </p:nvPr>
        </p:nvSpPr>
        <p:spPr>
          <a:xfrm>
            <a:off x="6982768" y="374291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6900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4扉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94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/>
          </a:bodyPr>
          <a:lstStyle>
            <a:lvl1pPr>
              <a:defRPr sz="32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10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temp_B05_0327.jp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</p:spPr>
      </p:pic>
      <p:pic>
        <p:nvPicPr>
          <p:cNvPr id="11" name="図 10" descr="temp_B05_0327.jpg"/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78484" y="0"/>
            <a:ext cx="6959171" cy="6858000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99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Text Box 282"/>
          <p:cNvSpPr txBox="1">
            <a:spLocks noChangeAspect="1" noChangeArrowheads="1"/>
          </p:cNvSpPr>
          <p:nvPr userDrawn="1"/>
        </p:nvSpPr>
        <p:spPr bwMode="auto">
          <a:xfrm>
            <a:off x="628284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COMWARE</a:t>
            </a:r>
            <a:r>
              <a:rPr lang="ja-JP" altLang="en-US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CORPORATION 2021</a:t>
            </a:r>
          </a:p>
        </p:txBody>
      </p:sp>
      <p:sp>
        <p:nvSpPr>
          <p:cNvPr id="8" name="Rectangle 283"/>
          <p:cNvSpPr>
            <a:spLocks noChangeArrowheads="1"/>
          </p:cNvSpPr>
          <p:nvPr userDrawn="1"/>
        </p:nvSpPr>
        <p:spPr bwMode="auto">
          <a:xfrm>
            <a:off x="628284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4" r:id="rId15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8889"/>
          </a:xfrm>
        </p:spPr>
        <p:txBody>
          <a:bodyPr>
            <a:noAutofit/>
          </a:bodyPr>
          <a:lstStyle/>
          <a:p>
            <a:pPr algn="l"/>
            <a:r>
              <a:rPr lang="en-US" altLang="ja-JP" sz="3200" dirty="0"/>
              <a:t>API</a:t>
            </a:r>
            <a:r>
              <a:rPr lang="ja-JP" altLang="en-US" sz="3200" dirty="0"/>
              <a:t>とインタフェースとは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765" y="910715"/>
            <a:ext cx="8501526" cy="14628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u="sng" dirty="0"/>
              <a:t>API</a:t>
            </a:r>
            <a:r>
              <a:rPr lang="ja-JP" altLang="en-US" sz="900" u="sng" dirty="0"/>
              <a:t>　</a:t>
            </a:r>
            <a:r>
              <a:rPr lang="ja-JP" altLang="en-US" sz="1400" u="sng" dirty="0"/>
              <a:t>（</a:t>
            </a:r>
            <a:r>
              <a:rPr lang="en-US" altLang="ja-JP" sz="1400" u="sng" dirty="0"/>
              <a:t>Application Programming </a:t>
            </a:r>
            <a:r>
              <a:rPr lang="en-US" altLang="ja-JP" sz="1400" u="sng" dirty="0">
                <a:solidFill>
                  <a:srgbClr val="FF0000"/>
                </a:solidFill>
              </a:rPr>
              <a:t>Interface</a:t>
            </a:r>
            <a:r>
              <a:rPr lang="en-US" altLang="ja-JP" sz="1400" u="sng" dirty="0"/>
              <a:t> </a:t>
            </a:r>
            <a:r>
              <a:rPr lang="ja-JP" altLang="en-US" sz="1400" u="sng" dirty="0"/>
              <a:t>）</a:t>
            </a:r>
            <a:endParaRPr lang="en-US" altLang="ja-JP" sz="2400" u="sng" dirty="0"/>
          </a:p>
          <a:p>
            <a:r>
              <a:rPr lang="ja-JP" altLang="en-US" sz="1600" dirty="0"/>
              <a:t>あるコンピュータプログラム（ソフトウェア）の機能や管理するデータなどを、外部の他のプログラムから呼び出して利用するための手順やデータ形式などを定めた規約のこと。（</a:t>
            </a:r>
            <a:r>
              <a:rPr lang="en-US" altLang="ja-JP" sz="1600" dirty="0"/>
              <a:t>e-Words </a:t>
            </a:r>
            <a:r>
              <a:rPr lang="ja-JP" altLang="en-US" sz="1600" dirty="0"/>
              <a:t>抜粋）</a:t>
            </a:r>
            <a:endParaRPr lang="en-US" altLang="ja-JP" sz="1600" dirty="0"/>
          </a:p>
          <a:p>
            <a:r>
              <a:rPr lang="ja-JP" altLang="en-US" sz="1600" dirty="0"/>
              <a:t>何かしらのサービス提供者が、そのサービスを利用するために提供する</a:t>
            </a:r>
            <a:r>
              <a:rPr lang="ja-JP" altLang="en-US" sz="1600" b="1" dirty="0"/>
              <a:t>インタフェース</a:t>
            </a:r>
            <a:r>
              <a:rPr lang="ja-JP" altLang="en-US" sz="1600" dirty="0"/>
              <a:t>のこと（</a:t>
            </a:r>
            <a:r>
              <a:rPr lang="en-US" altLang="ja-JP" sz="1600" dirty="0"/>
              <a:t>Tech Target Japan</a:t>
            </a:r>
            <a:r>
              <a:rPr lang="ja-JP" altLang="en-US" sz="1600" dirty="0"/>
              <a:t>　抜粋）</a:t>
            </a:r>
            <a:endParaRPr lang="en-US" altLang="ja-JP" sz="24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01788" y="2517875"/>
            <a:ext cx="8229600" cy="218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インタフェース</a:t>
            </a:r>
            <a:endParaRPr lang="en-US" altLang="ja-JP" sz="20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ものごとの境界となる部分と、その境界での処理方式であるプロトコル</a:t>
            </a: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62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wikipedia</a:t>
            </a: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　抜粋）</a:t>
            </a:r>
            <a:endParaRPr lang="en-US" altLang="ja-JP" sz="166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85275" y="3280583"/>
            <a:ext cx="8634453" cy="2884721"/>
          </a:xfrm>
          <a:prstGeom prst="roundRect">
            <a:avLst>
              <a:gd name="adj" fmla="val 997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sz="1846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インタフェース</a:t>
            </a:r>
            <a:endParaRPr lang="en-US" altLang="ja-JP" sz="1846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422457" y="4213346"/>
            <a:ext cx="4981128" cy="178711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192793" y="3397068"/>
            <a:ext cx="5588022" cy="2685817"/>
          </a:xfrm>
          <a:prstGeom prst="roundRect">
            <a:avLst>
              <a:gd name="adj" fmla="val 94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33146" y="3390213"/>
            <a:ext cx="2880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ソフトウェアインタフェース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6269334" y="3647870"/>
            <a:ext cx="1960266" cy="448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ファイル連携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3311205" y="3660356"/>
            <a:ext cx="2746879" cy="436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69" b="1" dirty="0">
                <a:latin typeface="Meiryo UI" panose="020B0604030504040204" pitchFamily="50" charset="-128"/>
                <a:ea typeface="Meiryo UI" panose="020B0604030504040204" pitchFamily="50" charset="-128"/>
              </a:rPr>
              <a:t>IPC</a:t>
            </a:r>
            <a:r>
              <a:rPr lang="ja-JP" altLang="en-US" sz="969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69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69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InterProcess</a:t>
            </a:r>
            <a:r>
              <a:rPr lang="en-US" altLang="ja-JP" sz="969" dirty="0">
                <a:latin typeface="Meiryo UI" panose="020B0604030504040204" pitchFamily="50" charset="-128"/>
                <a:ea typeface="Meiryo UI" panose="020B0604030504040204" pitchFamily="50" charset="-128"/>
              </a:rPr>
              <a:t> Communication </a:t>
            </a:r>
            <a:r>
              <a:rPr lang="ja-JP" altLang="en-US" sz="969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9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69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69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プロセス間通信 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285075" y="3769713"/>
            <a:ext cx="2805049" cy="2271961"/>
            <a:chOff x="308831" y="4588241"/>
            <a:chExt cx="3967114" cy="2461291"/>
          </a:xfrm>
        </p:grpSpPr>
        <p:sp>
          <p:nvSpPr>
            <p:cNvPr id="7" name="楕円 6"/>
            <p:cNvSpPr/>
            <p:nvPr/>
          </p:nvSpPr>
          <p:spPr>
            <a:xfrm>
              <a:off x="308831" y="4588241"/>
              <a:ext cx="3911167" cy="121124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969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楕円 9"/>
            <p:cNvSpPr/>
            <p:nvPr/>
          </p:nvSpPr>
          <p:spPr>
            <a:xfrm>
              <a:off x="1493652" y="4981624"/>
              <a:ext cx="1695857" cy="6119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UI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13981" y="4728019"/>
              <a:ext cx="2780060" cy="261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69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ユーザーインタフェース</a:t>
              </a:r>
            </a:p>
          </p:txBody>
        </p:sp>
        <p:sp>
          <p:nvSpPr>
            <p:cNvPr id="16" name="楕円 15"/>
            <p:cNvSpPr/>
            <p:nvPr/>
          </p:nvSpPr>
          <p:spPr>
            <a:xfrm>
              <a:off x="312888" y="5844131"/>
              <a:ext cx="3963057" cy="12054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969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楕円 16"/>
            <p:cNvSpPr/>
            <p:nvPr/>
          </p:nvSpPr>
          <p:spPr>
            <a:xfrm>
              <a:off x="2341581" y="6290576"/>
              <a:ext cx="1399420" cy="6119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HDMI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38847" y="6016949"/>
              <a:ext cx="3170241" cy="261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69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ハードウェアインタフェース</a:t>
              </a:r>
            </a:p>
          </p:txBody>
        </p:sp>
        <p:sp>
          <p:nvSpPr>
            <p:cNvPr id="19" name="楕円 18"/>
            <p:cNvSpPr/>
            <p:nvPr/>
          </p:nvSpPr>
          <p:spPr>
            <a:xfrm>
              <a:off x="838846" y="6290576"/>
              <a:ext cx="1399420" cy="6119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USB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角丸四角形 19"/>
          <p:cNvSpPr/>
          <p:nvPr/>
        </p:nvSpPr>
        <p:spPr>
          <a:xfrm>
            <a:off x="3989549" y="4697669"/>
            <a:ext cx="3921738" cy="1208262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Web API</a:t>
            </a:r>
            <a:endParaRPr lang="ja-JP" altLang="en-US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393407" y="5109723"/>
            <a:ext cx="3160227" cy="68949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REST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endParaRPr lang="ja-JP" altLang="en-US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6786996" y="6492875"/>
            <a:ext cx="2133600" cy="365125"/>
          </a:xfrm>
          <a:noFill/>
        </p:spPr>
        <p:txBody>
          <a:bodyPr/>
          <a:lstStyle>
            <a:lvl1pPr algn="l" eaLnBrk="0" hangingPunct="0">
              <a:buFont typeface="Wingdings" pitchFamily="2" charset="2"/>
              <a:defRPr sz="1477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685817" indent="-263776" algn="l" eaLnBrk="0" hangingPunct="0">
              <a:buClr>
                <a:srgbClr val="009D96"/>
              </a:buClr>
              <a:buFont typeface="Wingdings" pitchFamily="2" charset="2"/>
              <a:buChar char="n"/>
              <a:defRPr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1055103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n"/>
              <a:defRPr kumimoji="1"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477145" indent="-211021" algn="l" eaLnBrk="0" hangingPunct="0">
              <a:buClr>
                <a:srgbClr val="009D96"/>
              </a:buClr>
              <a:buFont typeface="Wingdings" pitchFamily="2" charset="2"/>
              <a:buChar char="l"/>
              <a:defRPr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899186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2321227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6pPr>
            <a:lvl7pPr marL="2743269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7pPr>
            <a:lvl8pPr marL="3165310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8pPr>
            <a:lvl9pPr marL="3587351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9pPr>
          </a:lstStyle>
          <a:p>
            <a:pPr algn="r" eaLnBrk="1" hangingPunct="1">
              <a:buFontTx/>
              <a:buNone/>
            </a:pPr>
            <a:fld id="{047F47BA-0938-4B63-9709-6DFE71BBCD6A}" type="slidenum">
              <a:rPr lang="en-US" altLang="ja-JP" sz="923"/>
              <a:pPr algn="r" eaLnBrk="1" hangingPunct="1">
                <a:buFontTx/>
                <a:buNone/>
              </a:pPr>
              <a:t>1</a:t>
            </a:fld>
            <a:endParaRPr lang="en-US" altLang="ja-JP" sz="923" dirty="0"/>
          </a:p>
        </p:txBody>
      </p:sp>
    </p:spTree>
    <p:extLst>
      <p:ext uri="{BB962C8B-B14F-4D97-AF65-F5344CB8AC3E}">
        <p14:creationId xmlns:p14="http://schemas.microsoft.com/office/powerpoint/2010/main" val="78632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088" y="127399"/>
            <a:ext cx="8229600" cy="652286"/>
          </a:xfrm>
        </p:spPr>
        <p:txBody>
          <a:bodyPr>
            <a:normAutofit/>
          </a:bodyPr>
          <a:lstStyle/>
          <a:p>
            <a:pPr algn="l"/>
            <a:r>
              <a:rPr lang="en-US" altLang="ja-JP" sz="2954" dirty="0" err="1"/>
              <a:t>Infonova</a:t>
            </a:r>
            <a:r>
              <a:rPr lang="ja-JP" altLang="en-US" sz="2954" dirty="0"/>
              <a:t>における</a:t>
            </a:r>
            <a:r>
              <a:rPr lang="en-US" altLang="ja-JP" sz="2954" dirty="0"/>
              <a:t>API</a:t>
            </a:r>
            <a:r>
              <a:rPr lang="ja-JP" altLang="en-US" sz="2954" dirty="0"/>
              <a:t>の特徴について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313533" y="2347547"/>
            <a:ext cx="8270144" cy="4153494"/>
            <a:chOff x="339660" y="2208508"/>
            <a:chExt cx="8959323" cy="4836950"/>
          </a:xfrm>
        </p:grpSpPr>
        <p:sp>
          <p:nvSpPr>
            <p:cNvPr id="14" name="角丸四角形 13"/>
            <p:cNvSpPr/>
            <p:nvPr/>
          </p:nvSpPr>
          <p:spPr>
            <a:xfrm>
              <a:off x="2895175" y="2208508"/>
              <a:ext cx="6403808" cy="4798741"/>
            </a:xfrm>
            <a:prstGeom prst="roundRect">
              <a:avLst>
                <a:gd name="adj" fmla="val 3859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846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Infonova</a:t>
              </a:r>
              <a:endParaRPr lang="ja-JP" altLang="en-US" sz="184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115159" y="3533614"/>
              <a:ext cx="3631558" cy="337088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1846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API</a:t>
              </a:r>
              <a:endParaRPr lang="ja-JP" altLang="en-US" sz="184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3" name="Graphic 23">
              <a:extLst>
                <a:ext uri="{FF2B5EF4-FFF2-40B4-BE49-F238E27FC236}">
                  <a16:creationId xmlns:a16="http://schemas.microsoft.com/office/drawing/2014/main" id="{45A044CB-C106-F74D-AA21-6DC6C59A50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 bwMode="auto">
            <a:xfrm flipH="1">
              <a:off x="687839" y="3839146"/>
              <a:ext cx="837050" cy="83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正方形/長方形 23"/>
            <p:cNvSpPr/>
            <p:nvPr/>
          </p:nvSpPr>
          <p:spPr>
            <a:xfrm>
              <a:off x="339660" y="4716998"/>
              <a:ext cx="1494831" cy="4383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844083"/>
              <a:r>
                <a:rPr kumimoji="0" lang="ja-JP" altLang="en-US" sz="1846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ユーザ</a:t>
              </a:r>
              <a:endParaRPr kumimoji="0" lang="ja-JP" altLang="en-US" sz="1292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5" name="Graphic 21">
              <a:extLst>
                <a:ext uri="{FF2B5EF4-FFF2-40B4-BE49-F238E27FC236}">
                  <a16:creationId xmlns:a16="http://schemas.microsoft.com/office/drawing/2014/main" id="{43A5B764-EB99-6548-893C-ADBEBF33B0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839" y="5729288"/>
              <a:ext cx="837050" cy="83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正方形/長方形 25"/>
            <p:cNvSpPr/>
            <p:nvPr/>
          </p:nvSpPr>
          <p:spPr>
            <a:xfrm>
              <a:off x="339660" y="6607139"/>
              <a:ext cx="1494831" cy="4383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844083"/>
              <a:r>
                <a:rPr kumimoji="0" lang="ja-JP" altLang="en-US" sz="1846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他</a:t>
              </a:r>
              <a:r>
                <a:rPr kumimoji="0" lang="en-US" altLang="ja-JP" sz="1846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SYS</a:t>
              </a:r>
              <a:endParaRPr kumimoji="0" lang="ja-JP" altLang="en-US" sz="1292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223434" y="2729481"/>
              <a:ext cx="3338149" cy="6119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UI</a:t>
              </a: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（ユーザインタフェース）</a:t>
              </a:r>
            </a:p>
          </p:txBody>
        </p:sp>
        <p:cxnSp>
          <p:nvCxnSpPr>
            <p:cNvPr id="4" name="直線矢印コネクタ 3"/>
            <p:cNvCxnSpPr>
              <a:stCxn id="23" idx="1"/>
              <a:endCxn id="27" idx="1"/>
            </p:cNvCxnSpPr>
            <p:nvPr/>
          </p:nvCxnSpPr>
          <p:spPr bwMode="auto">
            <a:xfrm flipV="1">
              <a:off x="1524889" y="3035432"/>
              <a:ext cx="1698545" cy="12222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" name="角丸四角形 27"/>
            <p:cNvSpPr/>
            <p:nvPr/>
          </p:nvSpPr>
          <p:spPr>
            <a:xfrm>
              <a:off x="7074976" y="2729481"/>
              <a:ext cx="1765082" cy="40510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各種機能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3261863" y="4387391"/>
              <a:ext cx="3338149" cy="6119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アプリケーションインタフェース</a:t>
              </a:r>
              <a:b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API-GW</a:t>
              </a: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cxnSp>
          <p:nvCxnSpPr>
            <p:cNvPr id="30" name="直線矢印コネクタ 29"/>
            <p:cNvCxnSpPr>
              <a:stCxn id="23" idx="1"/>
              <a:endCxn id="29" idx="1"/>
            </p:cNvCxnSpPr>
            <p:nvPr/>
          </p:nvCxnSpPr>
          <p:spPr bwMode="auto">
            <a:xfrm>
              <a:off x="1524889" y="4257671"/>
              <a:ext cx="1736974" cy="4356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直線矢印コネクタ 30"/>
            <p:cNvCxnSpPr>
              <a:stCxn id="25" idx="3"/>
            </p:cNvCxnSpPr>
            <p:nvPr/>
          </p:nvCxnSpPr>
          <p:spPr bwMode="auto">
            <a:xfrm flipV="1">
              <a:off x="1524889" y="4805916"/>
              <a:ext cx="1736974" cy="13418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2" name="角丸四角形 31"/>
            <p:cNvSpPr/>
            <p:nvPr/>
          </p:nvSpPr>
          <p:spPr>
            <a:xfrm>
              <a:off x="3261863" y="6114198"/>
              <a:ext cx="3338149" cy="6119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他</a:t>
              </a:r>
              <a: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SYS</a:t>
              </a: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通知機能</a:t>
              </a:r>
              <a:b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662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EventHub</a:t>
              </a:r>
              <a:r>
                <a:rPr lang="en-US" altLang="ja-JP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/Provisioning</a:t>
              </a:r>
              <a:r>
                <a:rPr lang="ja-JP" altLang="en-US" sz="1662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cxnSp>
          <p:nvCxnSpPr>
            <p:cNvPr id="33" name="直線矢印コネクタ 32"/>
            <p:cNvCxnSpPr>
              <a:stCxn id="32" idx="1"/>
            </p:cNvCxnSpPr>
            <p:nvPr/>
          </p:nvCxnSpPr>
          <p:spPr bwMode="auto">
            <a:xfrm flipH="1" flipV="1">
              <a:off x="1522042" y="6336162"/>
              <a:ext cx="1739821" cy="839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直線矢印コネクタ 35"/>
            <p:cNvCxnSpPr/>
            <p:nvPr/>
          </p:nvCxnSpPr>
          <p:spPr bwMode="auto">
            <a:xfrm flipV="1">
              <a:off x="6566688" y="3035432"/>
              <a:ext cx="508288" cy="39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直線矢印コネクタ 37"/>
            <p:cNvCxnSpPr/>
            <p:nvPr/>
          </p:nvCxnSpPr>
          <p:spPr bwMode="auto">
            <a:xfrm flipV="1">
              <a:off x="6600012" y="4715044"/>
              <a:ext cx="508288" cy="39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直線矢印コネクタ 38"/>
            <p:cNvCxnSpPr/>
            <p:nvPr/>
          </p:nvCxnSpPr>
          <p:spPr bwMode="auto">
            <a:xfrm flipH="1">
              <a:off x="6591690" y="6420149"/>
              <a:ext cx="51661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2" name="正方形/長方形 41"/>
          <p:cNvSpPr/>
          <p:nvPr/>
        </p:nvSpPr>
        <p:spPr>
          <a:xfrm>
            <a:off x="135185" y="1093462"/>
            <a:ext cx="5295039" cy="774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①ユーザインターフェースとほぼ同等の機能が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として用意されている</a:t>
            </a:r>
            <a:b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RFC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TMF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といった標準に基づいて利用することができる</a:t>
            </a:r>
            <a:b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③他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SYS</a:t>
            </a:r>
            <a:r>
              <a:rPr lang="ja-JP" altLang="en-US" sz="1477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通知機能も上記同様に標準化されている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6786996" y="6492875"/>
            <a:ext cx="2133600" cy="365125"/>
          </a:xfrm>
          <a:noFill/>
        </p:spPr>
        <p:txBody>
          <a:bodyPr/>
          <a:lstStyle>
            <a:lvl1pPr algn="l" eaLnBrk="0" hangingPunct="0">
              <a:buFont typeface="Wingdings" pitchFamily="2" charset="2"/>
              <a:defRPr sz="1477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685817" indent="-263776" algn="l" eaLnBrk="0" hangingPunct="0">
              <a:buClr>
                <a:srgbClr val="009D96"/>
              </a:buClr>
              <a:buFont typeface="Wingdings" pitchFamily="2" charset="2"/>
              <a:buChar char="n"/>
              <a:defRPr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1055103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n"/>
              <a:defRPr kumimoji="1"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477145" indent="-211021" algn="l" eaLnBrk="0" hangingPunct="0">
              <a:buClr>
                <a:srgbClr val="009D96"/>
              </a:buClr>
              <a:buFont typeface="Wingdings" pitchFamily="2" charset="2"/>
              <a:buChar char="l"/>
              <a:defRPr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899186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2321227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6pPr>
            <a:lvl7pPr marL="2743269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7pPr>
            <a:lvl8pPr marL="3165310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8pPr>
            <a:lvl9pPr marL="3587351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9pPr>
          </a:lstStyle>
          <a:p>
            <a:pPr algn="r" eaLnBrk="1" hangingPunct="1">
              <a:buFontTx/>
              <a:buNone/>
            </a:pPr>
            <a:fld id="{047F47BA-0938-4B63-9709-6DFE71BBCD6A}" type="slidenum">
              <a:rPr lang="en-US" altLang="ja-JP" sz="923"/>
              <a:pPr algn="r" eaLnBrk="1" hangingPunct="1">
                <a:buFontTx/>
                <a:buNone/>
              </a:pPr>
              <a:t>2</a:t>
            </a:fld>
            <a:endParaRPr lang="en-US" altLang="ja-JP" sz="923" dirty="0"/>
          </a:p>
        </p:txBody>
      </p:sp>
    </p:spTree>
    <p:extLst>
      <p:ext uri="{BB962C8B-B14F-4D97-AF65-F5344CB8AC3E}">
        <p14:creationId xmlns:p14="http://schemas.microsoft.com/office/powerpoint/2010/main" val="91368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088" y="127399"/>
            <a:ext cx="8229600" cy="652286"/>
          </a:xfrm>
        </p:spPr>
        <p:txBody>
          <a:bodyPr>
            <a:normAutofit/>
          </a:bodyPr>
          <a:lstStyle/>
          <a:p>
            <a:pPr algn="l"/>
            <a:r>
              <a:rPr lang="en-US" altLang="ja-JP" sz="2954" dirty="0" err="1"/>
              <a:t>Infonova</a:t>
            </a:r>
            <a:r>
              <a:rPr lang="ja-JP" altLang="en-US" sz="2954" dirty="0"/>
              <a:t>における</a:t>
            </a:r>
            <a:r>
              <a:rPr lang="en-US" altLang="ja-JP" sz="2954" dirty="0"/>
              <a:t>API</a:t>
            </a:r>
            <a:r>
              <a:rPr lang="ja-JP" altLang="en-US" sz="2954" dirty="0"/>
              <a:t>の概要について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135185" y="1093461"/>
            <a:ext cx="7858433" cy="100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①認証方式は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OAuth2.0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により、トークン取得後、アクセス可能となります</a:t>
            </a:r>
            <a:b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HTTP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により、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REST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方式（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JSON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ファイル）にてリクエストすることで、レスポンスの結果が返却されます</a:t>
            </a:r>
            <a:b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なお、各種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仕様については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NDA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締結後に公開可能となります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567724" y="2840235"/>
            <a:ext cx="2291714" cy="7410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OAuth2.0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による認証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5946463" y="2760243"/>
            <a:ext cx="2585976" cy="1704808"/>
          </a:xfrm>
          <a:prstGeom prst="roundRect">
            <a:avLst>
              <a:gd name="adj" fmla="val 882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GW</a:t>
            </a:r>
            <a:endParaRPr lang="ja-JP" altLang="en-US" sz="166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0" name="Graphic 21">
            <a:extLst>
              <a:ext uri="{FF2B5EF4-FFF2-40B4-BE49-F238E27FC236}">
                <a16:creationId xmlns:a16="http://schemas.microsoft.com/office/drawing/2014/main" id="{43A5B764-EB99-6548-893C-ADBEBF33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61" y="2950897"/>
            <a:ext cx="891630" cy="1030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303283" y="3980861"/>
            <a:ext cx="1364175" cy="499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クライアント</a:t>
            </a:r>
          </a:p>
        </p:txBody>
      </p:sp>
      <p:cxnSp>
        <p:nvCxnSpPr>
          <p:cNvPr id="52" name="直線矢印コネクタ 51"/>
          <p:cNvCxnSpPr/>
          <p:nvPr/>
        </p:nvCxnSpPr>
        <p:spPr bwMode="auto">
          <a:xfrm flipV="1">
            <a:off x="1444394" y="3059204"/>
            <a:ext cx="973027" cy="16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正方形/長方形 4"/>
          <p:cNvSpPr/>
          <p:nvPr/>
        </p:nvSpPr>
        <p:spPr>
          <a:xfrm>
            <a:off x="1648402" y="2682208"/>
            <a:ext cx="705152" cy="499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認証</a:t>
            </a:r>
            <a:endParaRPr lang="ja-JP" altLang="en-US" sz="1662" dirty="0"/>
          </a:p>
        </p:txBody>
      </p:sp>
      <p:cxnSp>
        <p:nvCxnSpPr>
          <p:cNvPr id="53" name="直線矢印コネクタ 52"/>
          <p:cNvCxnSpPr/>
          <p:nvPr/>
        </p:nvCxnSpPr>
        <p:spPr bwMode="auto">
          <a:xfrm flipH="1">
            <a:off x="1424101" y="3282152"/>
            <a:ext cx="10111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" name="正方形/長方形 53"/>
          <p:cNvSpPr/>
          <p:nvPr/>
        </p:nvSpPr>
        <p:spPr>
          <a:xfrm>
            <a:off x="1404478" y="3295379"/>
            <a:ext cx="1433981" cy="499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トークン払出</a:t>
            </a:r>
            <a:endParaRPr lang="ja-JP" altLang="en-US" sz="1662" dirty="0"/>
          </a:p>
        </p:txBody>
      </p:sp>
      <p:cxnSp>
        <p:nvCxnSpPr>
          <p:cNvPr id="55" name="直線矢印コネクタ 54"/>
          <p:cNvCxnSpPr/>
          <p:nvPr/>
        </p:nvCxnSpPr>
        <p:spPr bwMode="auto">
          <a:xfrm>
            <a:off x="1462272" y="3957333"/>
            <a:ext cx="43619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6" name="正方形/長方形 55"/>
          <p:cNvSpPr/>
          <p:nvPr/>
        </p:nvSpPr>
        <p:spPr>
          <a:xfrm>
            <a:off x="2812838" y="3610671"/>
            <a:ext cx="2051821" cy="499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によるリクエスト</a:t>
            </a:r>
            <a:endParaRPr lang="ja-JP" altLang="en-US" sz="1662" dirty="0"/>
          </a:p>
        </p:txBody>
      </p:sp>
      <p:cxnSp>
        <p:nvCxnSpPr>
          <p:cNvPr id="57" name="直線矢印コネクタ 56"/>
          <p:cNvCxnSpPr/>
          <p:nvPr/>
        </p:nvCxnSpPr>
        <p:spPr bwMode="auto">
          <a:xfrm flipH="1">
            <a:off x="1434248" y="4135704"/>
            <a:ext cx="43619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8" name="正方形/長方形 57"/>
          <p:cNvSpPr/>
          <p:nvPr/>
        </p:nvSpPr>
        <p:spPr>
          <a:xfrm>
            <a:off x="2771856" y="4153896"/>
            <a:ext cx="2173909" cy="499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662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による結果返却</a:t>
            </a:r>
            <a:endParaRPr lang="ja-JP" altLang="en-US" sz="1662" dirty="0"/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6786996" y="6492875"/>
            <a:ext cx="2133600" cy="365125"/>
          </a:xfrm>
          <a:noFill/>
        </p:spPr>
        <p:txBody>
          <a:bodyPr/>
          <a:lstStyle>
            <a:lvl1pPr algn="l" eaLnBrk="0" hangingPunct="0">
              <a:buFont typeface="Wingdings" pitchFamily="2" charset="2"/>
              <a:defRPr sz="1477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685817" indent="-263776" algn="l" eaLnBrk="0" hangingPunct="0">
              <a:buClr>
                <a:srgbClr val="009D96"/>
              </a:buClr>
              <a:buFont typeface="Wingdings" pitchFamily="2" charset="2"/>
              <a:buChar char="n"/>
              <a:defRPr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1055103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n"/>
              <a:defRPr kumimoji="1"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477145" indent="-211021" algn="l" eaLnBrk="0" hangingPunct="0">
              <a:buClr>
                <a:srgbClr val="009D96"/>
              </a:buClr>
              <a:buFont typeface="Wingdings" pitchFamily="2" charset="2"/>
              <a:buChar char="l"/>
              <a:defRPr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899186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2321227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6pPr>
            <a:lvl7pPr marL="2743269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7pPr>
            <a:lvl8pPr marL="3165310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8pPr>
            <a:lvl9pPr marL="3587351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9pPr>
          </a:lstStyle>
          <a:p>
            <a:pPr algn="r" eaLnBrk="1" hangingPunct="1">
              <a:buFontTx/>
              <a:buNone/>
            </a:pPr>
            <a:fld id="{047F47BA-0938-4B63-9709-6DFE71BBCD6A}" type="slidenum">
              <a:rPr lang="en-US" altLang="ja-JP" sz="923"/>
              <a:pPr algn="r" eaLnBrk="1" hangingPunct="1">
                <a:buFontTx/>
                <a:buNone/>
              </a:pPr>
              <a:t>3</a:t>
            </a:fld>
            <a:endParaRPr lang="en-US" altLang="ja-JP" sz="923" dirty="0"/>
          </a:p>
        </p:txBody>
      </p:sp>
    </p:spTree>
    <p:extLst>
      <p:ext uri="{BB962C8B-B14F-4D97-AF65-F5344CB8AC3E}">
        <p14:creationId xmlns:p14="http://schemas.microsoft.com/office/powerpoint/2010/main" val="185744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115" y="238338"/>
            <a:ext cx="8229600" cy="548889"/>
          </a:xfrm>
        </p:spPr>
        <p:txBody>
          <a:bodyPr>
            <a:noAutofit/>
          </a:bodyPr>
          <a:lstStyle/>
          <a:p>
            <a:pPr algn="l"/>
            <a:r>
              <a:rPr lang="en-US" altLang="ja-JP" sz="3200" dirty="0"/>
              <a:t>REST API</a:t>
            </a:r>
            <a:r>
              <a:rPr lang="ja-JP" altLang="en-US" sz="3200" dirty="0"/>
              <a:t>のリクエスト</a:t>
            </a:r>
            <a:r>
              <a:rPr lang="en-US" altLang="ja-JP" sz="3200" dirty="0"/>
              <a:t>/</a:t>
            </a:r>
            <a:r>
              <a:rPr lang="ja-JP" altLang="en-US" sz="3200" dirty="0"/>
              <a:t>レスポンス例</a:t>
            </a:r>
          </a:p>
        </p:txBody>
      </p:sp>
      <p:sp>
        <p:nvSpPr>
          <p:cNvPr id="23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6786996" y="6492875"/>
            <a:ext cx="2133600" cy="365125"/>
          </a:xfrm>
          <a:noFill/>
        </p:spPr>
        <p:txBody>
          <a:bodyPr/>
          <a:lstStyle>
            <a:lvl1pPr algn="l" eaLnBrk="0" hangingPunct="0">
              <a:buFont typeface="Wingdings" pitchFamily="2" charset="2"/>
              <a:defRPr sz="1477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685817" indent="-263776" algn="l" eaLnBrk="0" hangingPunct="0">
              <a:buClr>
                <a:srgbClr val="009D96"/>
              </a:buClr>
              <a:buFont typeface="Wingdings" pitchFamily="2" charset="2"/>
              <a:buChar char="n"/>
              <a:defRPr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1055103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n"/>
              <a:defRPr kumimoji="1" sz="1292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477145" indent="-211021" algn="l" eaLnBrk="0" hangingPunct="0">
              <a:buClr>
                <a:srgbClr val="009D96"/>
              </a:buClr>
              <a:buFont typeface="Wingdings" pitchFamily="2" charset="2"/>
              <a:buChar char="l"/>
              <a:defRPr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899186" indent="-211021" algn="l" eaLnBrk="0" hangingPunct="0"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2321227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6pPr>
            <a:lvl7pPr marL="2743269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7pPr>
            <a:lvl8pPr marL="3165310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8pPr>
            <a:lvl9pPr marL="3587351" indent="-211021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>
                <a:srgbClr val="868686"/>
              </a:buClr>
              <a:buSzPct val="90000"/>
              <a:buFont typeface="Wingdings" pitchFamily="2" charset="2"/>
              <a:buChar char="l"/>
              <a:defRPr kumimoji="1" sz="1108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9pPr>
          </a:lstStyle>
          <a:p>
            <a:pPr algn="r" eaLnBrk="1" hangingPunct="1">
              <a:buFontTx/>
              <a:buNone/>
            </a:pPr>
            <a:fld id="{047F47BA-0938-4B63-9709-6DFE71BBCD6A}" type="slidenum">
              <a:rPr lang="en-US" altLang="ja-JP" sz="923"/>
              <a:pPr algn="r" eaLnBrk="1" hangingPunct="1">
                <a:buFontTx/>
                <a:buNone/>
              </a:pPr>
              <a:t>4</a:t>
            </a:fld>
            <a:endParaRPr lang="en-US" altLang="ja-JP" sz="923" dirty="0"/>
          </a:p>
        </p:txBody>
      </p:sp>
      <p:grpSp>
        <p:nvGrpSpPr>
          <p:cNvPr id="22" name="Group 27">
            <a:extLst>
              <a:ext uri="{FF2B5EF4-FFF2-40B4-BE49-F238E27FC236}">
                <a16:creationId xmlns:a16="http://schemas.microsoft.com/office/drawing/2014/main" id="{C6BC33C4-0F14-488C-B72A-B0FCD5B1D1A4}"/>
              </a:ext>
            </a:extLst>
          </p:cNvPr>
          <p:cNvGrpSpPr/>
          <p:nvPr/>
        </p:nvGrpSpPr>
        <p:grpSpPr>
          <a:xfrm>
            <a:off x="971600" y="2132856"/>
            <a:ext cx="7300317" cy="3329723"/>
            <a:chOff x="2657474" y="2515845"/>
            <a:chExt cx="7300317" cy="3329723"/>
          </a:xfrm>
        </p:grpSpPr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id="{61AD2AD5-3F73-4018-8E23-626B7BB2377B}"/>
                </a:ext>
              </a:extLst>
            </p:cNvPr>
            <p:cNvGrpSpPr/>
            <p:nvPr/>
          </p:nvGrpSpPr>
          <p:grpSpPr>
            <a:xfrm>
              <a:off x="2657474" y="2515845"/>
              <a:ext cx="7300317" cy="2360573"/>
              <a:chOff x="2657474" y="2515845"/>
              <a:chExt cx="7300317" cy="2360573"/>
            </a:xfrm>
          </p:grpSpPr>
          <p:sp>
            <p:nvSpPr>
              <p:cNvPr id="26" name="Rectangle: Rounded Corners 6">
                <a:extLst>
                  <a:ext uri="{FF2B5EF4-FFF2-40B4-BE49-F238E27FC236}">
                    <a16:creationId xmlns:a16="http://schemas.microsoft.com/office/drawing/2014/main" id="{97D2092B-09B5-415F-8360-6F70A478CACF}"/>
                  </a:ext>
                </a:extLst>
              </p:cNvPr>
              <p:cNvSpPr/>
              <p:nvPr/>
            </p:nvSpPr>
            <p:spPr>
              <a:xfrm>
                <a:off x="7995641" y="2895218"/>
                <a:ext cx="1962150" cy="1981200"/>
              </a:xfrm>
              <a:prstGeom prst="roundRect">
                <a:avLst/>
              </a:prstGeom>
              <a:solidFill>
                <a:srgbClr val="93D522"/>
              </a:solidFill>
              <a:ln w="12700" cap="flat" cmpd="sng" algn="ctr">
                <a:solidFill>
                  <a:srgbClr val="93D522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サーバ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27" name="Group 12">
                <a:extLst>
                  <a:ext uri="{FF2B5EF4-FFF2-40B4-BE49-F238E27FC236}">
                    <a16:creationId xmlns:a16="http://schemas.microsoft.com/office/drawing/2014/main" id="{8A2E25C7-8939-48C9-BCF3-CE797EFD35A2}"/>
                  </a:ext>
                </a:extLst>
              </p:cNvPr>
              <p:cNvGrpSpPr/>
              <p:nvPr/>
            </p:nvGrpSpPr>
            <p:grpSpPr>
              <a:xfrm>
                <a:off x="2657474" y="3022015"/>
                <a:ext cx="1543050" cy="1747540"/>
                <a:chOff x="2047874" y="3162300"/>
                <a:chExt cx="1543050" cy="1747540"/>
              </a:xfrm>
            </p:grpSpPr>
            <p:pic>
              <p:nvPicPr>
                <p:cNvPr id="31" name="Graphic 10" descr="User">
                  <a:extLst>
                    <a:ext uri="{FF2B5EF4-FFF2-40B4-BE49-F238E27FC236}">
                      <a16:creationId xmlns:a16="http://schemas.microsoft.com/office/drawing/2014/main" id="{4FC4E46A-65DE-43B7-AFC0-8CCFD4227A5D}"/>
                    </a:ext>
                    <a:ext uri="{C183D7F6-B498-43B3-948B-1728B52AA6E4}">
                      <adec:decorative xmlns:adec="http://schemas.microsoft.com/office/drawing/2017/decorative" val="0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76462" y="3162300"/>
                  <a:ext cx="1285875" cy="1285875"/>
                </a:xfrm>
                <a:prstGeom prst="rect">
                  <a:avLst/>
                </a:prstGeom>
              </p:spPr>
            </p:pic>
            <p:sp>
              <p:nvSpPr>
                <p:cNvPr id="32" name="TextBox 11">
                  <a:extLst>
                    <a:ext uri="{FF2B5EF4-FFF2-40B4-BE49-F238E27FC236}">
                      <a16:creationId xmlns:a16="http://schemas.microsoft.com/office/drawing/2014/main" id="{B67D6242-91CE-4B5F-B79D-13A783B3D445}"/>
                    </a:ext>
                  </a:extLst>
                </p:cNvPr>
                <p:cNvSpPr txBox="1"/>
                <p:nvPr/>
              </p:nvSpPr>
              <p:spPr>
                <a:xfrm>
                  <a:off x="2047874" y="4448175"/>
                  <a:ext cx="1543050" cy="46166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121917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クライアント</a:t>
                  </a: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cxnSp>
            <p:nvCxnSpPr>
              <p:cNvPr id="28" name="Straight Arrow Connector 14">
                <a:extLst>
                  <a:ext uri="{FF2B5EF4-FFF2-40B4-BE49-F238E27FC236}">
                    <a16:creationId xmlns:a16="http://schemas.microsoft.com/office/drawing/2014/main" id="{EAA583BA-106A-4E3B-8AD0-2428BEB5EC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1937" y="3603040"/>
                <a:ext cx="3923704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93D522"/>
                </a:solidFill>
                <a:prstDash val="solid"/>
                <a:miter lim="800000"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29" name="Straight Arrow Connector 15">
                <a:extLst>
                  <a:ext uri="{FF2B5EF4-FFF2-40B4-BE49-F238E27FC236}">
                    <a16:creationId xmlns:a16="http://schemas.microsoft.com/office/drawing/2014/main" id="{30A9B807-4DB6-48C5-B96A-8F1BB669BC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71937" y="4021414"/>
                <a:ext cx="3923704" cy="726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93D522"/>
                </a:solidFill>
                <a:prstDash val="solid"/>
                <a:miter lim="800000"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940339C6-0126-4EB3-9CA2-EF4D29D98094}"/>
                  </a:ext>
                </a:extLst>
              </p:cNvPr>
              <p:cNvSpPr txBox="1"/>
              <p:nvPr/>
            </p:nvSpPr>
            <p:spPr>
              <a:xfrm>
                <a:off x="4314230" y="2515845"/>
                <a:ext cx="3343870" cy="677108"/>
              </a:xfrm>
              <a:prstGeom prst="rect">
                <a:avLst/>
              </a:prstGeom>
              <a:noFill/>
              <a:ln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ourier New" panose="02070309020205020404" pitchFamily="49" charset="0"/>
                  </a:rPr>
                  <a:t>HTTP request: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</a:b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  <a:t>GET /app-</a:t>
                </a:r>
                <a:r>
                  <a:rPr kumimoji="0" lang="en-US" sz="12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  <a:t>api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  <a:t>/customer/313 HTTP/1.1</a:t>
                </a:r>
                <a:b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</a:b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  <a:t>Host: </a:t>
                </a:r>
                <a:r>
                  <a:rPr kumimoji="0" lang="en-US" sz="12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urier New" panose="02070309020205020404" pitchFamily="49" charset="0"/>
                    <a:cs typeface="Courier New" panose="02070309020205020404" pitchFamily="49" charset="0"/>
                  </a:rPr>
                  <a:t>host.domain.cloud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5" name="TextBox 25">
              <a:extLst>
                <a:ext uri="{FF2B5EF4-FFF2-40B4-BE49-F238E27FC236}">
                  <a16:creationId xmlns:a16="http://schemas.microsoft.com/office/drawing/2014/main" id="{A1AFC295-6733-43DA-A840-2461B34CA21C}"/>
                </a:ext>
              </a:extLst>
            </p:cNvPr>
            <p:cNvSpPr txBox="1"/>
            <p:nvPr/>
          </p:nvSpPr>
          <p:spPr>
            <a:xfrm>
              <a:off x="4307085" y="4245130"/>
              <a:ext cx="3351015" cy="160043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ourier New" panose="02070309020205020404" pitchFamily="49" charset="0"/>
                </a:rPr>
                <a:t>HTTP response: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HTTP/1.1 200 OK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Content-Type: application/json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  "example": "body",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   "string": "value"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</p:grpSp>
      <p:pic>
        <p:nvPicPr>
          <p:cNvPr id="33" name="Graphic 29" descr="Badge">
            <a:extLst>
              <a:ext uri="{FF2B5EF4-FFF2-40B4-BE49-F238E27FC236}">
                <a16:creationId xmlns:a16="http://schemas.microsoft.com/office/drawing/2014/main" id="{E24976D3-1A97-4DBD-9AEC-E56CAF2237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86526" y="4662360"/>
            <a:ext cx="228003" cy="225421"/>
          </a:xfrm>
          <a:prstGeom prst="rect">
            <a:avLst/>
          </a:prstGeom>
        </p:spPr>
      </p:pic>
      <p:pic>
        <p:nvPicPr>
          <p:cNvPr id="34" name="Graphic 31" descr="Badge 1">
            <a:extLst>
              <a:ext uri="{FF2B5EF4-FFF2-40B4-BE49-F238E27FC236}">
                <a16:creationId xmlns:a16="http://schemas.microsoft.com/office/drawing/2014/main" id="{3EFF69DE-2D3A-4D80-AFC9-E99A471F8F8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04150" y="2379112"/>
            <a:ext cx="228003" cy="22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6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575</Words>
  <Application>Microsoft Office PowerPoint</Application>
  <PresentationFormat>画面に合わせる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Courier New</vt:lpstr>
      <vt:lpstr>Office テーマ</vt:lpstr>
      <vt:lpstr>APIとインタフェースとは</vt:lpstr>
      <vt:lpstr>InfonovaにおけるAPIの特徴について</vt:lpstr>
      <vt:lpstr>InfonovaにおけるAPIの概要について</vt:lpstr>
      <vt:lpstr>REST APIのリクエスト/レスポンス例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藤原 昌弘</dc:creator>
  <cp:lastModifiedBy>Kazushi Fukebaru（布花原一志）</cp:lastModifiedBy>
  <cp:revision>167</cp:revision>
  <cp:lastPrinted>2021-04-21T23:06:29Z</cp:lastPrinted>
  <dcterms:created xsi:type="dcterms:W3CDTF">2017-03-28T04:23:10Z</dcterms:created>
  <dcterms:modified xsi:type="dcterms:W3CDTF">2022-07-11T02:37:10Z</dcterms:modified>
</cp:coreProperties>
</file>