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0" r:id="rId2"/>
    <p:sldId id="311" r:id="rId3"/>
    <p:sldId id="312" r:id="rId4"/>
    <p:sldId id="306" r:id="rId5"/>
    <p:sldId id="307" r:id="rId6"/>
    <p:sldId id="308" r:id="rId7"/>
    <p:sldId id="309" r:id="rId8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導入事例" id="{5DF69604-360C-4DFC-AEA2-61BA49B0DF8F}">
          <p14:sldIdLst>
            <p14:sldId id="310"/>
            <p14:sldId id="311"/>
            <p14:sldId id="312"/>
          </p14:sldIdLst>
        </p14:section>
        <p14:section name="機能利用表" id="{DAF20119-A256-485B-9A5E-F052B2005B4D}">
          <p14:sldIdLst>
            <p14:sldId id="306"/>
          </p14:sldIdLst>
        </p14:section>
        <p14:section name="案件B" id="{EB75B34A-7E59-4A99-B6B6-870496FD23B4}">
          <p14:sldIdLst>
            <p14:sldId id="307"/>
            <p14:sldId id="308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74" autoAdjust="0"/>
    <p:restoredTop sz="96010" autoAdjust="0"/>
  </p:normalViewPr>
  <p:slideViewPr>
    <p:cSldViewPr>
      <p:cViewPr varScale="1">
        <p:scale>
          <a:sx n="86" d="100"/>
          <a:sy n="86" d="100"/>
        </p:scale>
        <p:origin x="11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140" y="1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0ABFE-6485-4823-A6CD-17E9AE12E369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879" y="4783138"/>
            <a:ext cx="544385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140" y="9440864"/>
            <a:ext cx="29488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440F3-533C-445E-8C2B-7A9E2D3B53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89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762000"/>
            <a:ext cx="4976812" cy="37322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722957-ADD2-4714-A93D-F422FE8AACE2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8671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762000"/>
            <a:ext cx="4976812" cy="37322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722957-ADD2-4714-A93D-F422FE8AACE2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7364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762000"/>
            <a:ext cx="4976812" cy="37322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722957-ADD2-4714-A93D-F422FE8AACE2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8034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762000"/>
            <a:ext cx="4976812" cy="37322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722957-ADD2-4714-A93D-F422FE8AACE2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5839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762000"/>
            <a:ext cx="4976812" cy="37322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722957-ADD2-4714-A93D-F422FE8AACE2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1676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762000"/>
            <a:ext cx="4976812" cy="37322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722957-ADD2-4714-A93D-F422FE8AACE2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588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4088" y="762000"/>
            <a:ext cx="4976812" cy="37322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722957-ADD2-4714-A93D-F422FE8AACE2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572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temp_B01表紙_0330.jpg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1" y="-2132"/>
            <a:ext cx="9144000" cy="6858000"/>
          </a:xfrm>
          <a:prstGeom prst="rect">
            <a:avLst/>
          </a:prstGeom>
        </p:spPr>
      </p:pic>
      <p:sp>
        <p:nvSpPr>
          <p:cNvPr id="10" name="Text Box 282"/>
          <p:cNvSpPr txBox="1">
            <a:spLocks noChangeAspect="1" noChangeArrowheads="1"/>
          </p:cNvSpPr>
          <p:nvPr userDrawn="1"/>
        </p:nvSpPr>
        <p:spPr bwMode="auto">
          <a:xfrm>
            <a:off x="-36612" y="6525344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 2021</a:t>
            </a:r>
          </a:p>
        </p:txBody>
      </p:sp>
      <p:sp>
        <p:nvSpPr>
          <p:cNvPr id="11" name="Rectangle 283"/>
          <p:cNvSpPr>
            <a:spLocks noChangeArrowheads="1"/>
          </p:cNvSpPr>
          <p:nvPr userDrawn="1"/>
        </p:nvSpPr>
        <p:spPr bwMode="auto">
          <a:xfrm>
            <a:off x="-36612" y="6680118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10"/>
          </p:nvPr>
        </p:nvSpPr>
        <p:spPr>
          <a:xfrm>
            <a:off x="77634" y="188640"/>
            <a:ext cx="3347864" cy="360362"/>
          </a:xfrm>
        </p:spPr>
        <p:txBody>
          <a:bodyPr>
            <a:noAutofit/>
          </a:bodyPr>
          <a:lstStyle>
            <a:lvl1pPr>
              <a:buNone/>
              <a:defRPr sz="1600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6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1515390" y="2852936"/>
            <a:ext cx="6120680" cy="360362"/>
          </a:xfrm>
        </p:spPr>
        <p:txBody>
          <a:bodyPr>
            <a:noAutofit/>
          </a:bodyPr>
          <a:lstStyle>
            <a:lvl1pPr algn="ctr">
              <a:buNone/>
              <a:defRPr sz="3200" b="1" i="0" cap="none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17" name="テキスト プレースホルダ 14"/>
          <p:cNvSpPr>
            <a:spLocks noGrp="1"/>
          </p:cNvSpPr>
          <p:nvPr>
            <p:ph type="body" sz="quarter" idx="12"/>
          </p:nvPr>
        </p:nvSpPr>
        <p:spPr>
          <a:xfrm>
            <a:off x="1497172" y="3821314"/>
            <a:ext cx="6120680" cy="360362"/>
          </a:xfrm>
        </p:spPr>
        <p:txBody>
          <a:bodyPr>
            <a:noAutofit/>
          </a:bodyPr>
          <a:lstStyle>
            <a:lvl1pPr algn="ctr">
              <a:buNone/>
              <a:defRPr sz="2000" b="1" i="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882" y="764704"/>
            <a:ext cx="6984776" cy="695966"/>
          </a:xfrm>
        </p:spPr>
        <p:txBody>
          <a:bodyPr>
            <a:normAutofit/>
          </a:bodyPr>
          <a:lstStyle>
            <a:lvl1pPr>
              <a:defRPr sz="3600"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75882" y="1600200"/>
            <a:ext cx="6984776" cy="4525963"/>
          </a:xfrm>
        </p:spPr>
        <p:txBody>
          <a:bodyPr vert="eaVert"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6019800" cy="5001419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220" y="51134"/>
            <a:ext cx="8872178" cy="3460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9178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temp_B02はじめに_0327.jpg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778" y="-15154"/>
            <a:ext cx="9180000" cy="6876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539552" y="1916832"/>
            <a:ext cx="5688632" cy="3240360"/>
          </a:xfrm>
        </p:spPr>
        <p:txBody>
          <a:bodyPr>
            <a:normAutofit/>
          </a:bodyPr>
          <a:lstStyle>
            <a:lvl1pPr algn="l">
              <a:defRPr sz="1600" baseline="0"/>
            </a:lvl1pPr>
          </a:lstStyle>
          <a:p>
            <a:r>
              <a:rPr kumimoji="1" lang="ja-JP" altLang="en-US" dirty="0"/>
              <a:t>マスタ タイトルの</a:t>
            </a:r>
            <a:br>
              <a:rPr kumimoji="1" lang="en-US" altLang="ja-JP" dirty="0"/>
            </a:br>
            <a:r>
              <a:rPr kumimoji="1" lang="ja-JP" altLang="en-US" dirty="0"/>
              <a:t>書式設定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5" name="Text Box 282"/>
          <p:cNvSpPr txBox="1">
            <a:spLocks noChangeAspect="1" noChangeArrowheads="1"/>
          </p:cNvSpPr>
          <p:nvPr userDrawn="1"/>
        </p:nvSpPr>
        <p:spPr bwMode="auto">
          <a:xfrm>
            <a:off x="971500" y="6558339"/>
            <a:ext cx="1967436" cy="18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6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6" name="Rectangle 283"/>
          <p:cNvSpPr>
            <a:spLocks noChangeArrowheads="1"/>
          </p:cNvSpPr>
          <p:nvPr userDrawn="1"/>
        </p:nvSpPr>
        <p:spPr bwMode="auto">
          <a:xfrm>
            <a:off x="971500" y="6680927"/>
            <a:ext cx="2592388" cy="16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10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56778" y="260648"/>
            <a:ext cx="6120680" cy="360362"/>
          </a:xfrm>
        </p:spPr>
        <p:txBody>
          <a:bodyPr>
            <a:noAutofit/>
          </a:bodyPr>
          <a:lstStyle>
            <a:lvl1pPr algn="l">
              <a:buNone/>
              <a:defRPr sz="2400" b="1" i="0" cap="none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temp_B03目次_0327.jpg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989" y="-13648"/>
            <a:ext cx="9180000" cy="6876000"/>
          </a:xfrm>
          <a:prstGeom prst="rect">
            <a:avLst/>
          </a:prstGeom>
        </p:spPr>
      </p:pic>
      <p:sp>
        <p:nvSpPr>
          <p:cNvPr id="2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7625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8" name="Text Box 282"/>
          <p:cNvSpPr txBox="1">
            <a:spLocks noChangeAspect="1" noChangeArrowheads="1"/>
          </p:cNvSpPr>
          <p:nvPr userDrawn="1"/>
        </p:nvSpPr>
        <p:spPr bwMode="auto">
          <a:xfrm>
            <a:off x="637210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29" name="Rectangle 283"/>
          <p:cNvSpPr>
            <a:spLocks noChangeArrowheads="1"/>
          </p:cNvSpPr>
          <p:nvPr userDrawn="1"/>
        </p:nvSpPr>
        <p:spPr bwMode="auto">
          <a:xfrm>
            <a:off x="637210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  <p:sp>
        <p:nvSpPr>
          <p:cNvPr id="38" name="テキスト プレースホルダ 38"/>
          <p:cNvSpPr>
            <a:spLocks noGrp="1"/>
          </p:cNvSpPr>
          <p:nvPr>
            <p:ph type="body" sz="quarter" idx="18"/>
          </p:nvPr>
        </p:nvSpPr>
        <p:spPr>
          <a:xfrm>
            <a:off x="1117868" y="1971588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テキスト プレースホルダ 38"/>
          <p:cNvSpPr>
            <a:spLocks noGrp="1"/>
          </p:cNvSpPr>
          <p:nvPr>
            <p:ph type="body" sz="quarter" idx="19"/>
          </p:nvPr>
        </p:nvSpPr>
        <p:spPr>
          <a:xfrm>
            <a:off x="2581280" y="28529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プレースホルダ 38"/>
          <p:cNvSpPr>
            <a:spLocks noGrp="1"/>
          </p:cNvSpPr>
          <p:nvPr>
            <p:ph type="body" sz="quarter" idx="20"/>
          </p:nvPr>
        </p:nvSpPr>
        <p:spPr>
          <a:xfrm>
            <a:off x="4045742" y="1965192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7" name="テキスト プレースホルダ 38"/>
          <p:cNvSpPr>
            <a:spLocks noGrp="1"/>
          </p:cNvSpPr>
          <p:nvPr>
            <p:ph type="body" sz="quarter" idx="21"/>
          </p:nvPr>
        </p:nvSpPr>
        <p:spPr>
          <a:xfrm>
            <a:off x="4045742" y="37515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8" name="テキスト プレースホルダ 38"/>
          <p:cNvSpPr>
            <a:spLocks noGrp="1"/>
          </p:cNvSpPr>
          <p:nvPr>
            <p:ph type="body" sz="quarter" idx="22"/>
          </p:nvPr>
        </p:nvSpPr>
        <p:spPr>
          <a:xfrm>
            <a:off x="5505104" y="2852936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テキスト プレースホルダ 38"/>
          <p:cNvSpPr>
            <a:spLocks noGrp="1"/>
          </p:cNvSpPr>
          <p:nvPr>
            <p:ph type="body" sz="quarter" idx="23"/>
          </p:nvPr>
        </p:nvSpPr>
        <p:spPr>
          <a:xfrm>
            <a:off x="5497742" y="4631620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テキスト プレースホルダ 38"/>
          <p:cNvSpPr>
            <a:spLocks noGrp="1"/>
          </p:cNvSpPr>
          <p:nvPr>
            <p:ph type="body" sz="quarter" idx="24"/>
          </p:nvPr>
        </p:nvSpPr>
        <p:spPr>
          <a:xfrm>
            <a:off x="6982768" y="3742910"/>
            <a:ext cx="1080120" cy="9144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aseline="0"/>
            </a:lvl1pPr>
            <a:lvl5pPr algn="ctr">
              <a:buNone/>
              <a:defRPr/>
            </a:lvl5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マスタ テキストの書式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" name="テキスト プレースホルダ 14"/>
          <p:cNvSpPr>
            <a:spLocks noGrp="1"/>
          </p:cNvSpPr>
          <p:nvPr>
            <p:ph type="body" sz="quarter" idx="11"/>
          </p:nvPr>
        </p:nvSpPr>
        <p:spPr>
          <a:xfrm>
            <a:off x="69008" y="260648"/>
            <a:ext cx="6120680" cy="360362"/>
          </a:xfrm>
        </p:spPr>
        <p:txBody>
          <a:bodyPr>
            <a:noAutofit/>
          </a:bodyPr>
          <a:lstStyle>
            <a:lvl1pPr algn="l">
              <a:buNone/>
              <a:defRPr sz="2400" b="1" i="0" cap="none" baseline="0"/>
            </a:lvl1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temp_B04扉_0327.jpg"/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794" y="0"/>
            <a:ext cx="9144000" cy="685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90056"/>
            <a:ext cx="8229600" cy="1143000"/>
          </a:xfrm>
        </p:spPr>
        <p:txBody>
          <a:bodyPr>
            <a:normAutofit/>
          </a:bodyPr>
          <a:lstStyle>
            <a:lvl1pPr>
              <a:defRPr sz="3200"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Text Box 282"/>
          <p:cNvSpPr txBox="1">
            <a:spLocks noChangeAspect="1" noChangeArrowheads="1"/>
          </p:cNvSpPr>
          <p:nvPr userDrawn="1"/>
        </p:nvSpPr>
        <p:spPr bwMode="auto">
          <a:xfrm>
            <a:off x="637210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 COMWARE CORPORATION</a:t>
            </a:r>
            <a:r>
              <a:rPr lang="en-US" altLang="ja-JP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2021</a:t>
            </a:r>
          </a:p>
        </p:txBody>
      </p:sp>
      <p:sp>
        <p:nvSpPr>
          <p:cNvPr id="10" name="Rectangle 283"/>
          <p:cNvSpPr>
            <a:spLocks noChangeArrowheads="1"/>
          </p:cNvSpPr>
          <p:nvPr userDrawn="1"/>
        </p:nvSpPr>
        <p:spPr bwMode="auto">
          <a:xfrm>
            <a:off x="637210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temp_B05_0327.jpg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112568" cy="6858000"/>
          </a:xfrm>
          <a:prstGeom prst="rect">
            <a:avLst/>
          </a:prstGeom>
        </p:spPr>
      </p:pic>
      <p:pic>
        <p:nvPicPr>
          <p:cNvPr id="11" name="図 10" descr="temp_B05_0327.jpg"/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78484" y="0"/>
            <a:ext cx="6959171" cy="6858000"/>
          </a:xfrm>
          <a:prstGeom prst="rect">
            <a:avLst/>
          </a:prstGeom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78699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Text Box 282"/>
          <p:cNvSpPr txBox="1">
            <a:spLocks noChangeAspect="1" noChangeArrowheads="1"/>
          </p:cNvSpPr>
          <p:nvPr userDrawn="1"/>
        </p:nvSpPr>
        <p:spPr bwMode="auto">
          <a:xfrm>
            <a:off x="6282840" y="6549940"/>
            <a:ext cx="1645233" cy="169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984" tIns="45710" rIns="0" bIns="45710" anchor="ctr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Copyright © NTT</a:t>
            </a:r>
            <a:r>
              <a:rPr lang="en-US" altLang="ja-JP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COMWARE</a:t>
            </a:r>
            <a:r>
              <a:rPr lang="ja-JP" altLang="en-US" sz="500" baseline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CORPORATION 2021</a:t>
            </a:r>
          </a:p>
        </p:txBody>
      </p:sp>
      <p:sp>
        <p:nvSpPr>
          <p:cNvPr id="8" name="Rectangle 283"/>
          <p:cNvSpPr>
            <a:spLocks noChangeArrowheads="1"/>
          </p:cNvSpPr>
          <p:nvPr userDrawn="1"/>
        </p:nvSpPr>
        <p:spPr bwMode="auto">
          <a:xfrm>
            <a:off x="6282840" y="6664834"/>
            <a:ext cx="2592388" cy="14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984" tIns="25195" rIns="0" bIns="45710">
            <a:spAutoFit/>
          </a:bodyPr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370013"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altLang="ja-JP" sz="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NTT COMWARE CORPORATION CONFIDENTIAL PROPRIETARY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4" r:id="rId15"/>
    <p:sldLayoutId id="2147483665" r:id="rId16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タイトル 1"/>
          <p:cNvSpPr txBox="1">
            <a:spLocks/>
          </p:cNvSpPr>
          <p:nvPr/>
        </p:nvSpPr>
        <p:spPr>
          <a:xfrm>
            <a:off x="457200" y="274638"/>
            <a:ext cx="8229600" cy="619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n-lt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導入事例 </a:t>
            </a: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①国内</a:t>
            </a:r>
            <a:endParaRPr lang="ja-JP" altLang="en-US" b="1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6997434-8CCF-4CA8-A1A6-5E5D6EB60F10}"/>
              </a:ext>
            </a:extLst>
          </p:cNvPr>
          <p:cNvSpPr txBox="1"/>
          <p:nvPr/>
        </p:nvSpPr>
        <p:spPr>
          <a:xfrm>
            <a:off x="137635" y="1042716"/>
            <a:ext cx="83666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チャットツールの卸元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社と卸先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社とで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を導入し、関連システムと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API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で連携しました。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手作業が介在していた各種業務と、</a:t>
            </a:r>
            <a:r>
              <a:rPr lang="ja-JP" altLang="en-US" sz="14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パートナーや関連システムへの情報の連携・コントロールが自動化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できました。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拡張性として、新規商材の追加や、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の利用各社との販売連携を予定しています。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Rectangle 262">
            <a:extLst>
              <a:ext uri="{FF2B5EF4-FFF2-40B4-BE49-F238E27FC236}">
                <a16:creationId xmlns:a16="http://schemas.microsoft.com/office/drawing/2014/main" id="{7BE05767-A04F-40D1-AFCF-D517F76C35AA}"/>
              </a:ext>
            </a:extLst>
          </p:cNvPr>
          <p:cNvSpPr/>
          <p:nvPr/>
        </p:nvSpPr>
        <p:spPr>
          <a:xfrm>
            <a:off x="2060244" y="2472070"/>
            <a:ext cx="2446663" cy="854787"/>
          </a:xfrm>
          <a:prstGeom prst="rect">
            <a:avLst/>
          </a:prstGeom>
          <a:solidFill>
            <a:srgbClr val="AAE2CA">
              <a:lumMod val="20000"/>
              <a:lumOff val="80000"/>
            </a:srgbClr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申込受付サイト（</a:t>
            </a: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社個別構築）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Rectangle 262">
            <a:extLst>
              <a:ext uri="{FF2B5EF4-FFF2-40B4-BE49-F238E27FC236}">
                <a16:creationId xmlns:a16="http://schemas.microsoft.com/office/drawing/2014/main" id="{C18B0F46-F500-4C04-915A-12648C563522}"/>
              </a:ext>
            </a:extLst>
          </p:cNvPr>
          <p:cNvSpPr/>
          <p:nvPr/>
        </p:nvSpPr>
        <p:spPr>
          <a:xfrm>
            <a:off x="631439" y="3435551"/>
            <a:ext cx="3876018" cy="854787"/>
          </a:xfrm>
          <a:prstGeom prst="rect">
            <a:avLst/>
          </a:prstGeom>
          <a:solidFill>
            <a:srgbClr val="5E7086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defTabSz="914354">
              <a:defRPr/>
            </a:pPr>
            <a:r>
              <a:rPr kumimoji="0" lang="en-US" altLang="ja-JP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kumimoji="0" lang="ja-JP" altLang="en-US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0" lang="ja-JP" altLang="en-US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社テナント</a:t>
            </a:r>
            <a:endParaRPr kumimoji="0" lang="en-US" altLang="ja-JP" sz="13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354">
              <a:defRPr/>
            </a:pPr>
            <a:r>
              <a:rPr kumimoji="0" lang="ja-JP" altLang="en-US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（卸先）</a:t>
            </a:r>
            <a:endParaRPr kumimoji="0" lang="en-US" sz="13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Rectangle 262">
            <a:extLst>
              <a:ext uri="{FF2B5EF4-FFF2-40B4-BE49-F238E27FC236}">
                <a16:creationId xmlns:a16="http://schemas.microsoft.com/office/drawing/2014/main" id="{DAC3861D-170E-4832-9DAA-E06F29B479E0}"/>
              </a:ext>
            </a:extLst>
          </p:cNvPr>
          <p:cNvSpPr/>
          <p:nvPr/>
        </p:nvSpPr>
        <p:spPr>
          <a:xfrm>
            <a:off x="4866503" y="3435551"/>
            <a:ext cx="1614554" cy="854787"/>
          </a:xfrm>
          <a:prstGeom prst="rect">
            <a:avLst/>
          </a:prstGeom>
          <a:solidFill>
            <a:srgbClr val="AAE2CA">
              <a:lumMod val="20000"/>
              <a:lumOff val="80000"/>
            </a:srgbClr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algn="ctr" defTabSz="914354">
              <a:defRPr/>
            </a:pP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SalesForce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Rectangle 262">
            <a:extLst>
              <a:ext uri="{FF2B5EF4-FFF2-40B4-BE49-F238E27FC236}">
                <a16:creationId xmlns:a16="http://schemas.microsoft.com/office/drawing/2014/main" id="{5392D114-183E-464E-BDFB-C7D3F7DFA5FD}"/>
              </a:ext>
            </a:extLst>
          </p:cNvPr>
          <p:cNvSpPr/>
          <p:nvPr/>
        </p:nvSpPr>
        <p:spPr>
          <a:xfrm>
            <a:off x="4866503" y="4392855"/>
            <a:ext cx="1614554" cy="854787"/>
          </a:xfrm>
          <a:prstGeom prst="rect">
            <a:avLst/>
          </a:prstGeom>
          <a:solidFill>
            <a:srgbClr val="AAE2CA">
              <a:lumMod val="20000"/>
              <a:lumOff val="80000"/>
            </a:srgbClr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algn="ctr" defTabSz="914354">
              <a:defRPr/>
            </a:pP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SmartBilling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Rectangle 245">
            <a:extLst>
              <a:ext uri="{FF2B5EF4-FFF2-40B4-BE49-F238E27FC236}">
                <a16:creationId xmlns:a16="http://schemas.microsoft.com/office/drawing/2014/main" id="{EA23BAE7-D5A9-4F6A-9305-6FC87BAF249D}"/>
              </a:ext>
            </a:extLst>
          </p:cNvPr>
          <p:cNvSpPr/>
          <p:nvPr/>
        </p:nvSpPr>
        <p:spPr>
          <a:xfrm>
            <a:off x="644738" y="4392855"/>
            <a:ext cx="3862169" cy="854787"/>
          </a:xfrm>
          <a:prstGeom prst="rect">
            <a:avLst/>
          </a:prstGeom>
          <a:solidFill>
            <a:srgbClr val="5E708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108000" tIns="0" rIns="72000" bIns="0" rtlCol="0" anchor="t"/>
          <a:lstStyle/>
          <a:p>
            <a:pPr defTabSz="914354">
              <a:defRPr/>
            </a:pPr>
            <a:r>
              <a:rPr kumimoji="0" lang="en-US" altLang="ja-JP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kumimoji="0" lang="ja-JP" altLang="en-US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0" lang="ja-JP" altLang="en-US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社テナント</a:t>
            </a:r>
            <a:endParaRPr kumimoji="0" lang="en-US" altLang="ja-JP" sz="13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354">
              <a:defRPr/>
            </a:pPr>
            <a:r>
              <a:rPr kumimoji="0" lang="ja-JP" altLang="en-US" sz="13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（卸元）</a:t>
            </a:r>
            <a:endParaRPr kumimoji="0" lang="en-US" sz="13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Rectangle 262">
            <a:extLst>
              <a:ext uri="{FF2B5EF4-FFF2-40B4-BE49-F238E27FC236}">
                <a16:creationId xmlns:a16="http://schemas.microsoft.com/office/drawing/2014/main" id="{4DA17EF0-4FE1-45CF-8ABA-D88AB1FE138E}"/>
              </a:ext>
            </a:extLst>
          </p:cNvPr>
          <p:cNvSpPr/>
          <p:nvPr/>
        </p:nvSpPr>
        <p:spPr>
          <a:xfrm>
            <a:off x="1925563" y="5350159"/>
            <a:ext cx="2254552" cy="854787"/>
          </a:xfrm>
          <a:prstGeom prst="rect">
            <a:avLst/>
          </a:prstGeom>
          <a:solidFill>
            <a:srgbClr val="EEF9F4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サービス管理（</a:t>
            </a: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社個別構築）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Rectangle 262">
            <a:extLst>
              <a:ext uri="{FF2B5EF4-FFF2-40B4-BE49-F238E27FC236}">
                <a16:creationId xmlns:a16="http://schemas.microsoft.com/office/drawing/2014/main" id="{F95574A1-B4D7-4CD9-8EB4-6365A3103C6F}"/>
              </a:ext>
            </a:extLst>
          </p:cNvPr>
          <p:cNvSpPr/>
          <p:nvPr/>
        </p:nvSpPr>
        <p:spPr>
          <a:xfrm>
            <a:off x="2202083" y="2815023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Rectangle 262">
            <a:extLst>
              <a:ext uri="{FF2B5EF4-FFF2-40B4-BE49-F238E27FC236}">
                <a16:creationId xmlns:a16="http://schemas.microsoft.com/office/drawing/2014/main" id="{120A5BA1-50FD-480C-BCDB-0FFD4EE056E8}"/>
              </a:ext>
            </a:extLst>
          </p:cNvPr>
          <p:cNvSpPr/>
          <p:nvPr/>
        </p:nvSpPr>
        <p:spPr>
          <a:xfrm>
            <a:off x="2202083" y="3794162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Rectangle 262">
            <a:extLst>
              <a:ext uri="{FF2B5EF4-FFF2-40B4-BE49-F238E27FC236}">
                <a16:creationId xmlns:a16="http://schemas.microsoft.com/office/drawing/2014/main" id="{847E7E8B-841B-4408-946A-67C5C7A3C120}"/>
              </a:ext>
            </a:extLst>
          </p:cNvPr>
          <p:cNvSpPr/>
          <p:nvPr/>
        </p:nvSpPr>
        <p:spPr>
          <a:xfrm>
            <a:off x="1469851" y="4716361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カタログ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Rectangle 262">
            <a:extLst>
              <a:ext uri="{FF2B5EF4-FFF2-40B4-BE49-F238E27FC236}">
                <a16:creationId xmlns:a16="http://schemas.microsoft.com/office/drawing/2014/main" id="{1EDED581-4369-4C8D-B509-BB788E2475BB}"/>
              </a:ext>
            </a:extLst>
          </p:cNvPr>
          <p:cNvSpPr/>
          <p:nvPr/>
        </p:nvSpPr>
        <p:spPr>
          <a:xfrm>
            <a:off x="2202083" y="4716361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Rectangle 262">
            <a:extLst>
              <a:ext uri="{FF2B5EF4-FFF2-40B4-BE49-F238E27FC236}">
                <a16:creationId xmlns:a16="http://schemas.microsoft.com/office/drawing/2014/main" id="{B6A4C41A-6AA4-4E06-A960-4D2427C78282}"/>
              </a:ext>
            </a:extLst>
          </p:cNvPr>
          <p:cNvSpPr/>
          <p:nvPr/>
        </p:nvSpPr>
        <p:spPr>
          <a:xfrm>
            <a:off x="2202083" y="5677920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Rectangle 262">
            <a:extLst>
              <a:ext uri="{FF2B5EF4-FFF2-40B4-BE49-F238E27FC236}">
                <a16:creationId xmlns:a16="http://schemas.microsoft.com/office/drawing/2014/main" id="{F1B7D218-0970-4F9F-B16F-7754A04CC3FD}"/>
              </a:ext>
            </a:extLst>
          </p:cNvPr>
          <p:cNvSpPr/>
          <p:nvPr/>
        </p:nvSpPr>
        <p:spPr>
          <a:xfrm>
            <a:off x="2982723" y="5677920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開通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Rectangle 262">
            <a:extLst>
              <a:ext uri="{FF2B5EF4-FFF2-40B4-BE49-F238E27FC236}">
                <a16:creationId xmlns:a16="http://schemas.microsoft.com/office/drawing/2014/main" id="{4AD257D6-AAD6-4978-9AA1-868FFCE3AE3E}"/>
              </a:ext>
            </a:extLst>
          </p:cNvPr>
          <p:cNvSpPr/>
          <p:nvPr/>
        </p:nvSpPr>
        <p:spPr>
          <a:xfrm>
            <a:off x="1469851" y="3794162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カタログ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Rectangle 262">
            <a:extLst>
              <a:ext uri="{FF2B5EF4-FFF2-40B4-BE49-F238E27FC236}">
                <a16:creationId xmlns:a16="http://schemas.microsoft.com/office/drawing/2014/main" id="{CDB961FF-3327-4FF2-A998-6663ACEC9C20}"/>
              </a:ext>
            </a:extLst>
          </p:cNvPr>
          <p:cNvSpPr/>
          <p:nvPr/>
        </p:nvSpPr>
        <p:spPr>
          <a:xfrm>
            <a:off x="3736340" y="4716361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料金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Rectangle 262">
            <a:extLst>
              <a:ext uri="{FF2B5EF4-FFF2-40B4-BE49-F238E27FC236}">
                <a16:creationId xmlns:a16="http://schemas.microsoft.com/office/drawing/2014/main" id="{63DDE953-420D-4445-988E-EEFC992F5066}"/>
              </a:ext>
            </a:extLst>
          </p:cNvPr>
          <p:cNvSpPr/>
          <p:nvPr/>
        </p:nvSpPr>
        <p:spPr>
          <a:xfrm>
            <a:off x="3736340" y="3794162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料金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Rectangle 262">
            <a:extLst>
              <a:ext uri="{FF2B5EF4-FFF2-40B4-BE49-F238E27FC236}">
                <a16:creationId xmlns:a16="http://schemas.microsoft.com/office/drawing/2014/main" id="{F87987E3-56C0-4E87-9615-418810422F2D}"/>
              </a:ext>
            </a:extLst>
          </p:cNvPr>
          <p:cNvSpPr/>
          <p:nvPr/>
        </p:nvSpPr>
        <p:spPr>
          <a:xfrm>
            <a:off x="2982723" y="4716361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開通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endParaRPr kumimoji="0" lang="en-US" altLang="ja-JP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Rectangle 262">
            <a:extLst>
              <a:ext uri="{FF2B5EF4-FFF2-40B4-BE49-F238E27FC236}">
                <a16:creationId xmlns:a16="http://schemas.microsoft.com/office/drawing/2014/main" id="{3506B7EF-E469-4F07-AAFB-C22F2B065F69}"/>
              </a:ext>
            </a:extLst>
          </p:cNvPr>
          <p:cNvSpPr/>
          <p:nvPr/>
        </p:nvSpPr>
        <p:spPr>
          <a:xfrm>
            <a:off x="2982723" y="3794162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開通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endParaRPr kumimoji="0" lang="en-US" altLang="ja-JP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Rectangle 262">
            <a:extLst>
              <a:ext uri="{FF2B5EF4-FFF2-40B4-BE49-F238E27FC236}">
                <a16:creationId xmlns:a16="http://schemas.microsoft.com/office/drawing/2014/main" id="{45E6AC12-049E-421B-A617-C1BA8A1930BF}"/>
              </a:ext>
            </a:extLst>
          </p:cNvPr>
          <p:cNvSpPr/>
          <p:nvPr/>
        </p:nvSpPr>
        <p:spPr>
          <a:xfrm>
            <a:off x="2989372" y="2815023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開通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endParaRPr kumimoji="0" lang="en-US" altLang="ja-JP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Rectangle 262">
            <a:extLst>
              <a:ext uri="{FF2B5EF4-FFF2-40B4-BE49-F238E27FC236}">
                <a16:creationId xmlns:a16="http://schemas.microsoft.com/office/drawing/2014/main" id="{741056D6-6EE1-4AB8-AD59-7EE5F6F6B880}"/>
              </a:ext>
            </a:extLst>
          </p:cNvPr>
          <p:cNvSpPr/>
          <p:nvPr/>
        </p:nvSpPr>
        <p:spPr>
          <a:xfrm>
            <a:off x="5139846" y="4716361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料金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Rectangle 262">
            <a:extLst>
              <a:ext uri="{FF2B5EF4-FFF2-40B4-BE49-F238E27FC236}">
                <a16:creationId xmlns:a16="http://schemas.microsoft.com/office/drawing/2014/main" id="{D9D9127D-FE8F-4F8F-93A5-5DC0F4848895}"/>
              </a:ext>
            </a:extLst>
          </p:cNvPr>
          <p:cNvSpPr/>
          <p:nvPr/>
        </p:nvSpPr>
        <p:spPr>
          <a:xfrm>
            <a:off x="6677941" y="4392855"/>
            <a:ext cx="1614554" cy="854787"/>
          </a:xfrm>
          <a:prstGeom prst="rect">
            <a:avLst/>
          </a:prstGeom>
          <a:solidFill>
            <a:srgbClr val="AAE2CA">
              <a:lumMod val="20000"/>
              <a:lumOff val="80000"/>
            </a:srgbClr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回収代行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Rectangle 262">
            <a:extLst>
              <a:ext uri="{FF2B5EF4-FFF2-40B4-BE49-F238E27FC236}">
                <a16:creationId xmlns:a16="http://schemas.microsoft.com/office/drawing/2014/main" id="{9176A99C-1D68-49DF-B502-2541CE607206}"/>
              </a:ext>
            </a:extLst>
          </p:cNvPr>
          <p:cNvSpPr/>
          <p:nvPr/>
        </p:nvSpPr>
        <p:spPr>
          <a:xfrm>
            <a:off x="6894825" y="4716361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回収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Rectangle 262">
            <a:extLst>
              <a:ext uri="{FF2B5EF4-FFF2-40B4-BE49-F238E27FC236}">
                <a16:creationId xmlns:a16="http://schemas.microsoft.com/office/drawing/2014/main" id="{19A00DA0-A0BD-4486-A45D-31FB7C2975E7}"/>
              </a:ext>
            </a:extLst>
          </p:cNvPr>
          <p:cNvSpPr/>
          <p:nvPr/>
        </p:nvSpPr>
        <p:spPr>
          <a:xfrm>
            <a:off x="3736340" y="2815023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料金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Rectangle 262">
            <a:extLst>
              <a:ext uri="{FF2B5EF4-FFF2-40B4-BE49-F238E27FC236}">
                <a16:creationId xmlns:a16="http://schemas.microsoft.com/office/drawing/2014/main" id="{95F577BC-AF32-4D93-B12C-8F228DB71A81}"/>
              </a:ext>
            </a:extLst>
          </p:cNvPr>
          <p:cNvSpPr/>
          <p:nvPr/>
        </p:nvSpPr>
        <p:spPr>
          <a:xfrm>
            <a:off x="5139846" y="3794162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402627FF-59E8-42F2-B725-3D1F44D5F9DA}"/>
              </a:ext>
            </a:extLst>
          </p:cNvPr>
          <p:cNvCxnSpPr>
            <a:stCxn id="70" idx="0"/>
            <a:endCxn id="74" idx="2"/>
          </p:cNvCxnSpPr>
          <p:nvPr/>
        </p:nvCxnSpPr>
        <p:spPr bwMode="auto">
          <a:xfrm flipV="1">
            <a:off x="1765047" y="4208990"/>
            <a:ext cx="0" cy="507371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E9756D52-229C-439A-BC5D-AA99852985DE}"/>
              </a:ext>
            </a:extLst>
          </p:cNvPr>
          <p:cNvCxnSpPr>
            <a:stCxn id="68" idx="2"/>
            <a:endCxn id="69" idx="0"/>
          </p:cNvCxnSpPr>
          <p:nvPr/>
        </p:nvCxnSpPr>
        <p:spPr bwMode="auto">
          <a:xfrm>
            <a:off x="2497280" y="3229851"/>
            <a:ext cx="0" cy="56431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EAC8764F-A0DC-4B59-BC50-29FAC5EA2A11}"/>
              </a:ext>
            </a:extLst>
          </p:cNvPr>
          <p:cNvCxnSpPr>
            <a:stCxn id="69" idx="2"/>
            <a:endCxn id="71" idx="0"/>
          </p:cNvCxnSpPr>
          <p:nvPr/>
        </p:nvCxnSpPr>
        <p:spPr bwMode="auto">
          <a:xfrm>
            <a:off x="2497280" y="4208990"/>
            <a:ext cx="0" cy="507371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6E79306F-4A4F-4E9B-8BEB-FCFCC3C39412}"/>
              </a:ext>
            </a:extLst>
          </p:cNvPr>
          <p:cNvCxnSpPr>
            <a:stCxn id="71" idx="2"/>
            <a:endCxn id="72" idx="0"/>
          </p:cNvCxnSpPr>
          <p:nvPr/>
        </p:nvCxnSpPr>
        <p:spPr bwMode="auto">
          <a:xfrm>
            <a:off x="2497280" y="5131190"/>
            <a:ext cx="0" cy="54673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2AB0AA33-3A84-4896-917F-990DFBE9E84B}"/>
              </a:ext>
            </a:extLst>
          </p:cNvPr>
          <p:cNvCxnSpPr>
            <a:stCxn id="72" idx="3"/>
            <a:endCxn id="73" idx="1"/>
          </p:cNvCxnSpPr>
          <p:nvPr/>
        </p:nvCxnSpPr>
        <p:spPr bwMode="auto">
          <a:xfrm>
            <a:off x="2792476" y="5885334"/>
            <a:ext cx="190247" cy="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80808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063DA0A5-1C1D-4D03-B94F-2E120A028999}"/>
              </a:ext>
            </a:extLst>
          </p:cNvPr>
          <p:cNvCxnSpPr>
            <a:stCxn id="73" idx="0"/>
            <a:endCxn id="77" idx="2"/>
          </p:cNvCxnSpPr>
          <p:nvPr/>
        </p:nvCxnSpPr>
        <p:spPr bwMode="auto">
          <a:xfrm flipV="1">
            <a:off x="3277919" y="5131190"/>
            <a:ext cx="0" cy="54673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24734F7A-AE9F-4BDE-912C-51AD653E82A2}"/>
              </a:ext>
            </a:extLst>
          </p:cNvPr>
          <p:cNvCxnSpPr>
            <a:stCxn id="77" idx="0"/>
            <a:endCxn id="78" idx="2"/>
          </p:cNvCxnSpPr>
          <p:nvPr/>
        </p:nvCxnSpPr>
        <p:spPr bwMode="auto">
          <a:xfrm flipV="1">
            <a:off x="3277919" y="4208990"/>
            <a:ext cx="0" cy="507371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BCD39198-9605-4A31-884A-1FBBF9727F93}"/>
              </a:ext>
            </a:extLst>
          </p:cNvPr>
          <p:cNvCxnSpPr>
            <a:stCxn id="78" idx="0"/>
            <a:endCxn id="79" idx="2"/>
          </p:cNvCxnSpPr>
          <p:nvPr/>
        </p:nvCxnSpPr>
        <p:spPr bwMode="auto">
          <a:xfrm flipV="1">
            <a:off x="3277919" y="3229851"/>
            <a:ext cx="6649" cy="56431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直線矢印コネクタ 92">
            <a:extLst>
              <a:ext uri="{FF2B5EF4-FFF2-40B4-BE49-F238E27FC236}">
                <a16:creationId xmlns:a16="http://schemas.microsoft.com/office/drawing/2014/main" id="{349CFE65-6044-4C95-A5BF-014AE42DE433}"/>
              </a:ext>
            </a:extLst>
          </p:cNvPr>
          <p:cNvCxnSpPr>
            <a:stCxn id="75" idx="0"/>
          </p:cNvCxnSpPr>
          <p:nvPr/>
        </p:nvCxnSpPr>
        <p:spPr bwMode="auto">
          <a:xfrm flipH="1" flipV="1">
            <a:off x="4031536" y="4208991"/>
            <a:ext cx="1" cy="50737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直線矢印コネクタ 93">
            <a:extLst>
              <a:ext uri="{FF2B5EF4-FFF2-40B4-BE49-F238E27FC236}">
                <a16:creationId xmlns:a16="http://schemas.microsoft.com/office/drawing/2014/main" id="{504BAD89-F86B-400B-B42A-96836DC906E3}"/>
              </a:ext>
            </a:extLst>
          </p:cNvPr>
          <p:cNvCxnSpPr/>
          <p:nvPr/>
        </p:nvCxnSpPr>
        <p:spPr bwMode="auto">
          <a:xfrm flipV="1">
            <a:off x="4031536" y="3229851"/>
            <a:ext cx="0" cy="56431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E57E7043-FF7C-4024-BF51-E2FDEEC66A60}"/>
              </a:ext>
            </a:extLst>
          </p:cNvPr>
          <p:cNvCxnSpPr/>
          <p:nvPr/>
        </p:nvCxnSpPr>
        <p:spPr bwMode="auto">
          <a:xfrm>
            <a:off x="4507457" y="4054405"/>
            <a:ext cx="605389" cy="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直線矢印コネクタ 96">
            <a:extLst>
              <a:ext uri="{FF2B5EF4-FFF2-40B4-BE49-F238E27FC236}">
                <a16:creationId xmlns:a16="http://schemas.microsoft.com/office/drawing/2014/main" id="{F7E01583-4EAA-41BE-BE20-360A5260E63B}"/>
              </a:ext>
            </a:extLst>
          </p:cNvPr>
          <p:cNvCxnSpPr>
            <a:endCxn id="80" idx="1"/>
          </p:cNvCxnSpPr>
          <p:nvPr/>
        </p:nvCxnSpPr>
        <p:spPr bwMode="auto">
          <a:xfrm>
            <a:off x="4506907" y="4054405"/>
            <a:ext cx="632939" cy="86937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69C28560-1094-4C28-95B2-3EF355ABA660}"/>
              </a:ext>
            </a:extLst>
          </p:cNvPr>
          <p:cNvCxnSpPr>
            <a:stCxn id="80" idx="3"/>
            <a:endCxn id="82" idx="1"/>
          </p:cNvCxnSpPr>
          <p:nvPr/>
        </p:nvCxnSpPr>
        <p:spPr bwMode="auto">
          <a:xfrm>
            <a:off x="5730239" y="4923775"/>
            <a:ext cx="1164586" cy="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直線矢印コネクタ 98">
            <a:extLst>
              <a:ext uri="{FF2B5EF4-FFF2-40B4-BE49-F238E27FC236}">
                <a16:creationId xmlns:a16="http://schemas.microsoft.com/office/drawing/2014/main" id="{C85E9415-898A-4046-9D79-42F534BB3F78}"/>
              </a:ext>
            </a:extLst>
          </p:cNvPr>
          <p:cNvCxnSpPr>
            <a:stCxn id="103" idx="2"/>
          </p:cNvCxnSpPr>
          <p:nvPr/>
        </p:nvCxnSpPr>
        <p:spPr bwMode="auto">
          <a:xfrm flipH="1">
            <a:off x="2753813" y="2283315"/>
            <a:ext cx="1925" cy="188754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aphic 28">
            <a:extLst>
              <a:ext uri="{FF2B5EF4-FFF2-40B4-BE49-F238E27FC236}">
                <a16:creationId xmlns:a16="http://schemas.microsoft.com/office/drawing/2014/main" id="{1A0E6040-A6A8-4C2E-844F-0BF9CE5A54CA}"/>
              </a:ext>
            </a:extLst>
          </p:cNvPr>
          <p:cNvGrpSpPr/>
          <p:nvPr/>
        </p:nvGrpSpPr>
        <p:grpSpPr>
          <a:xfrm>
            <a:off x="2266160" y="1879107"/>
            <a:ext cx="142047" cy="376485"/>
            <a:chOff x="7448020" y="3124084"/>
            <a:chExt cx="217272" cy="618391"/>
          </a:xfrm>
          <a:solidFill>
            <a:srgbClr val="001A44"/>
          </a:solidFill>
        </p:grpSpPr>
        <p:sp>
          <p:nvSpPr>
            <p:cNvPr id="101" name="Freeform: Shape 307">
              <a:extLst>
                <a:ext uri="{FF2B5EF4-FFF2-40B4-BE49-F238E27FC236}">
                  <a16:creationId xmlns:a16="http://schemas.microsoft.com/office/drawing/2014/main" id="{D60FCA69-7A70-4160-8729-1D4D728612F3}"/>
                </a:ext>
              </a:extLst>
            </p:cNvPr>
            <p:cNvSpPr/>
            <p:nvPr/>
          </p:nvSpPr>
          <p:spPr>
            <a:xfrm>
              <a:off x="7496488" y="3124084"/>
              <a:ext cx="116993" cy="116993"/>
            </a:xfrm>
            <a:custGeom>
              <a:avLst/>
              <a:gdLst>
                <a:gd name="connsiteX0" fmla="*/ 127021 w 116992"/>
                <a:gd name="connsiteY0" fmla="*/ 63510 h 116992"/>
                <a:gd name="connsiteX1" fmla="*/ 63510 w 116992"/>
                <a:gd name="connsiteY1" fmla="*/ 127021 h 116992"/>
                <a:gd name="connsiteX2" fmla="*/ 0 w 116992"/>
                <a:gd name="connsiteY2" fmla="*/ 63510 h 116992"/>
                <a:gd name="connsiteX3" fmla="*/ 63510 w 116992"/>
                <a:gd name="connsiteY3" fmla="*/ 0 h 116992"/>
                <a:gd name="connsiteX4" fmla="*/ 127021 w 116992"/>
                <a:gd name="connsiteY4" fmla="*/ 63510 h 116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992" h="116992">
                  <a:moveTo>
                    <a:pt x="127021" y="63510"/>
                  </a:moveTo>
                  <a:cubicBezTo>
                    <a:pt x="127021" y="98608"/>
                    <a:pt x="98608" y="127021"/>
                    <a:pt x="63510" y="127021"/>
                  </a:cubicBezTo>
                  <a:cubicBezTo>
                    <a:pt x="28413" y="127021"/>
                    <a:pt x="0" y="98608"/>
                    <a:pt x="0" y="63510"/>
                  </a:cubicBezTo>
                  <a:cubicBezTo>
                    <a:pt x="0" y="28413"/>
                    <a:pt x="28413" y="0"/>
                    <a:pt x="63510" y="0"/>
                  </a:cubicBezTo>
                  <a:cubicBezTo>
                    <a:pt x="98608" y="0"/>
                    <a:pt x="127021" y="28413"/>
                    <a:pt x="127021" y="63510"/>
                  </a:cubicBezTo>
                </a:path>
              </a:pathLst>
            </a:custGeom>
            <a:grpFill/>
            <a:ln w="1663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219170">
                <a:defRPr/>
              </a:pPr>
              <a:endParaRPr kumimoji="0" lang="en-US" sz="7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02" name="Freeform: Shape 308">
              <a:extLst>
                <a:ext uri="{FF2B5EF4-FFF2-40B4-BE49-F238E27FC236}">
                  <a16:creationId xmlns:a16="http://schemas.microsoft.com/office/drawing/2014/main" id="{37255FD8-2ECD-43EC-A33D-D716CE1C053F}"/>
                </a:ext>
              </a:extLst>
            </p:cNvPr>
            <p:cNvSpPr/>
            <p:nvPr/>
          </p:nvSpPr>
          <p:spPr>
            <a:xfrm>
              <a:off x="7448020" y="3277846"/>
              <a:ext cx="217272" cy="451258"/>
            </a:xfrm>
            <a:custGeom>
              <a:avLst/>
              <a:gdLst>
                <a:gd name="connsiteX0" fmla="*/ 213930 w 217272"/>
                <a:gd name="connsiteY0" fmla="*/ 218944 h 451258"/>
                <a:gd name="connsiteX1" fmla="*/ 223958 w 217272"/>
                <a:gd name="connsiteY1" fmla="*/ 40112 h 451258"/>
                <a:gd name="connsiteX2" fmla="*/ 175489 w 217272"/>
                <a:gd name="connsiteY2" fmla="*/ 0 h 451258"/>
                <a:gd name="connsiteX3" fmla="*/ 175489 w 217272"/>
                <a:gd name="connsiteY3" fmla="*/ 0 h 451258"/>
                <a:gd name="connsiteX4" fmla="*/ 147077 w 217272"/>
                <a:gd name="connsiteY4" fmla="*/ 0 h 451258"/>
                <a:gd name="connsiteX5" fmla="*/ 111979 w 217272"/>
                <a:gd name="connsiteY5" fmla="*/ 25070 h 451258"/>
                <a:gd name="connsiteX6" fmla="*/ 76881 w 217272"/>
                <a:gd name="connsiteY6" fmla="*/ 0 h 451258"/>
                <a:gd name="connsiteX7" fmla="*/ 48468 w 217272"/>
                <a:gd name="connsiteY7" fmla="*/ 0 h 451258"/>
                <a:gd name="connsiteX8" fmla="*/ 0 w 217272"/>
                <a:gd name="connsiteY8" fmla="*/ 40112 h 451258"/>
                <a:gd name="connsiteX9" fmla="*/ 10028 w 217272"/>
                <a:gd name="connsiteY9" fmla="*/ 218944 h 451258"/>
                <a:gd name="connsiteX10" fmla="*/ 33427 w 217272"/>
                <a:gd name="connsiteY10" fmla="*/ 240671 h 451258"/>
                <a:gd name="connsiteX11" fmla="*/ 50140 w 217272"/>
                <a:gd name="connsiteY11" fmla="*/ 240671 h 451258"/>
                <a:gd name="connsiteX12" fmla="*/ 60168 w 217272"/>
                <a:gd name="connsiteY12" fmla="*/ 446244 h 451258"/>
                <a:gd name="connsiteX13" fmla="*/ 80224 w 217272"/>
                <a:gd name="connsiteY13" fmla="*/ 464629 h 451258"/>
                <a:gd name="connsiteX14" fmla="*/ 140391 w 217272"/>
                <a:gd name="connsiteY14" fmla="*/ 464629 h 451258"/>
                <a:gd name="connsiteX15" fmla="*/ 160447 w 217272"/>
                <a:gd name="connsiteY15" fmla="*/ 446244 h 451258"/>
                <a:gd name="connsiteX16" fmla="*/ 170475 w 217272"/>
                <a:gd name="connsiteY16" fmla="*/ 240671 h 451258"/>
                <a:gd name="connsiteX17" fmla="*/ 187188 w 217272"/>
                <a:gd name="connsiteY17" fmla="*/ 240671 h 451258"/>
                <a:gd name="connsiteX18" fmla="*/ 213930 w 217272"/>
                <a:gd name="connsiteY18" fmla="*/ 218944 h 451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7272" h="451258">
                  <a:moveTo>
                    <a:pt x="213930" y="218944"/>
                  </a:moveTo>
                  <a:lnTo>
                    <a:pt x="223958" y="40112"/>
                  </a:lnTo>
                  <a:cubicBezTo>
                    <a:pt x="223958" y="8357"/>
                    <a:pt x="193874" y="0"/>
                    <a:pt x="175489" y="0"/>
                  </a:cubicBezTo>
                  <a:cubicBezTo>
                    <a:pt x="175489" y="0"/>
                    <a:pt x="175489" y="0"/>
                    <a:pt x="175489" y="0"/>
                  </a:cubicBezTo>
                  <a:lnTo>
                    <a:pt x="147077" y="0"/>
                  </a:lnTo>
                  <a:lnTo>
                    <a:pt x="111979" y="25070"/>
                  </a:lnTo>
                  <a:lnTo>
                    <a:pt x="76881" y="0"/>
                  </a:lnTo>
                  <a:lnTo>
                    <a:pt x="48468" y="0"/>
                  </a:lnTo>
                  <a:cubicBezTo>
                    <a:pt x="30084" y="0"/>
                    <a:pt x="0" y="8357"/>
                    <a:pt x="0" y="40112"/>
                  </a:cubicBezTo>
                  <a:lnTo>
                    <a:pt x="10028" y="218944"/>
                  </a:lnTo>
                  <a:cubicBezTo>
                    <a:pt x="10028" y="232314"/>
                    <a:pt x="21727" y="240671"/>
                    <a:pt x="33427" y="240671"/>
                  </a:cubicBezTo>
                  <a:lnTo>
                    <a:pt x="50140" y="240671"/>
                  </a:lnTo>
                  <a:lnTo>
                    <a:pt x="60168" y="446244"/>
                  </a:lnTo>
                  <a:cubicBezTo>
                    <a:pt x="60168" y="456272"/>
                    <a:pt x="70196" y="464629"/>
                    <a:pt x="80224" y="464629"/>
                  </a:cubicBezTo>
                  <a:lnTo>
                    <a:pt x="140391" y="464629"/>
                  </a:lnTo>
                  <a:cubicBezTo>
                    <a:pt x="150419" y="464629"/>
                    <a:pt x="160447" y="456272"/>
                    <a:pt x="160447" y="446244"/>
                  </a:cubicBezTo>
                  <a:lnTo>
                    <a:pt x="170475" y="240671"/>
                  </a:lnTo>
                  <a:lnTo>
                    <a:pt x="187188" y="240671"/>
                  </a:lnTo>
                  <a:cubicBezTo>
                    <a:pt x="203902" y="242342"/>
                    <a:pt x="213930" y="232314"/>
                    <a:pt x="213930" y="218944"/>
                  </a:cubicBezTo>
                  <a:close/>
                </a:path>
              </a:pathLst>
            </a:custGeom>
            <a:grpFill/>
            <a:ln w="1663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219170">
                <a:defRPr/>
              </a:pPr>
              <a:endParaRPr kumimoji="0" lang="en-US" sz="7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</p:grp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96F84EAC-911E-4199-9062-EEC2E91E5CE3}"/>
              </a:ext>
            </a:extLst>
          </p:cNvPr>
          <p:cNvSpPr txBox="1"/>
          <p:nvPr/>
        </p:nvSpPr>
        <p:spPr>
          <a:xfrm>
            <a:off x="2528753" y="2029399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</a:t>
            </a:r>
          </a:p>
        </p:txBody>
      </p:sp>
      <p:cxnSp>
        <p:nvCxnSpPr>
          <p:cNvPr id="104" name="カギ線コネクタ 45">
            <a:extLst>
              <a:ext uri="{FF2B5EF4-FFF2-40B4-BE49-F238E27FC236}">
                <a16:creationId xmlns:a16="http://schemas.microsoft.com/office/drawing/2014/main" id="{2D047146-B144-4002-9D32-77F37C14E44F}"/>
              </a:ext>
            </a:extLst>
          </p:cNvPr>
          <p:cNvCxnSpPr>
            <a:stCxn id="81" idx="0"/>
            <a:endCxn id="103" idx="3"/>
          </p:cNvCxnSpPr>
          <p:nvPr/>
        </p:nvCxnSpPr>
        <p:spPr bwMode="auto">
          <a:xfrm rot="16200000" flipV="1">
            <a:off x="4115722" y="1023358"/>
            <a:ext cx="2236498" cy="4502495"/>
          </a:xfrm>
          <a:prstGeom prst="bentConnector2">
            <a:avLst/>
          </a:prstGeom>
          <a:solidFill>
            <a:srgbClr val="D2F0FA"/>
          </a:solidFill>
          <a:ln w="1905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Rectangle 262">
            <a:extLst>
              <a:ext uri="{FF2B5EF4-FFF2-40B4-BE49-F238E27FC236}">
                <a16:creationId xmlns:a16="http://schemas.microsoft.com/office/drawing/2014/main" id="{C5E78F81-D5C5-4C14-B653-4AA5EDCD71F7}"/>
              </a:ext>
            </a:extLst>
          </p:cNvPr>
          <p:cNvSpPr/>
          <p:nvPr/>
        </p:nvSpPr>
        <p:spPr>
          <a:xfrm>
            <a:off x="637812" y="2460723"/>
            <a:ext cx="1337285" cy="854787"/>
          </a:xfrm>
          <a:prstGeom prst="rect">
            <a:avLst/>
          </a:prstGeom>
          <a:solidFill>
            <a:srgbClr val="9AA8B8"/>
          </a:solidFill>
          <a:ln w="12700" cap="flat" cmpd="sng" algn="ctr">
            <a:solidFill>
              <a:srgbClr val="808080">
                <a:lumMod val="75000"/>
              </a:srgbClr>
            </a:solidFill>
            <a:prstDash val="dash"/>
            <a:miter lim="800000"/>
          </a:ln>
          <a:effectLst/>
        </p:spPr>
        <p:txBody>
          <a:bodyPr lIns="36000" tIns="36000" rIns="36000" bIns="36000" rtlCol="0" anchor="t"/>
          <a:lstStyle/>
          <a:p>
            <a:pPr defTabSz="914354">
              <a:defRPr/>
            </a:pPr>
            <a: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kumimoji="0" lang="ja-JP" altLang="en-US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0" lang="en-US" altLang="ja-JP" sz="12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354">
              <a:defRPr/>
            </a:pPr>
            <a: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0" lang="ja-JP" altLang="en-US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社テナント</a:t>
            </a:r>
            <a:endParaRPr kumimoji="0" lang="en-US" altLang="ja-JP" sz="12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14354">
              <a:defRPr/>
            </a:pPr>
            <a:r>
              <a:rPr kumimoji="0" lang="ja-JP" altLang="en-US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（今後連携予定）</a:t>
            </a:r>
            <a:endParaRPr kumimoji="0" lang="en-US" altLang="ja-JP" sz="12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AFA9E413-23B5-43DE-81F6-CBEE7699B829}"/>
              </a:ext>
            </a:extLst>
          </p:cNvPr>
          <p:cNvGrpSpPr/>
          <p:nvPr/>
        </p:nvGrpSpPr>
        <p:grpSpPr>
          <a:xfrm>
            <a:off x="6677941" y="5493261"/>
            <a:ext cx="2284633" cy="686889"/>
            <a:chOff x="7019025" y="5787377"/>
            <a:chExt cx="2284633" cy="686889"/>
          </a:xfrm>
        </p:grpSpPr>
        <p:sp>
          <p:nvSpPr>
            <p:cNvPr id="107" name="Rectangle 262">
              <a:extLst>
                <a:ext uri="{FF2B5EF4-FFF2-40B4-BE49-F238E27FC236}">
                  <a16:creationId xmlns:a16="http://schemas.microsoft.com/office/drawing/2014/main" id="{38FD5C28-5C04-4525-984E-C1517B1E50F4}"/>
                </a:ext>
              </a:extLst>
            </p:cNvPr>
            <p:cNvSpPr/>
            <p:nvPr/>
          </p:nvSpPr>
          <p:spPr>
            <a:xfrm>
              <a:off x="7019025" y="5787377"/>
              <a:ext cx="2284633" cy="686889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808080">
                  <a:lumMod val="75000"/>
                </a:srgbClr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defTabSz="914354">
                <a:defRPr/>
              </a:pPr>
              <a:r>
                <a:rPr kumimoji="0" lang="en-US" altLang="ja-JP" sz="9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API</a:t>
              </a:r>
              <a:r>
                <a:rPr kumimoji="0" lang="ja-JP" altLang="en-US" sz="9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</a:t>
              </a:r>
              <a:r>
                <a:rPr kumimoji="0" lang="en-US" altLang="ja-JP" sz="9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Fulfill</a:t>
              </a:r>
              <a:r>
                <a:rPr kumimoji="0" lang="ja-JP" altLang="en-US" sz="9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その他</a:t>
              </a:r>
              <a:endParaRPr kumimoji="0" lang="en-US" altLang="ja-JP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4354">
                <a:defRPr/>
              </a:pPr>
              <a:endParaRPr kumimoji="0" 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4354">
                <a:defRPr/>
              </a:pPr>
              <a:endParaRPr kumimoji="0" 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08" name="直線矢印コネクタ 107">
              <a:extLst>
                <a:ext uri="{FF2B5EF4-FFF2-40B4-BE49-F238E27FC236}">
                  <a16:creationId xmlns:a16="http://schemas.microsoft.com/office/drawing/2014/main" id="{1C6A2D68-9D2F-4337-AB77-12C765FAEBDE}"/>
                </a:ext>
              </a:extLst>
            </p:cNvPr>
            <p:cNvCxnSpPr/>
            <p:nvPr/>
          </p:nvCxnSpPr>
          <p:spPr bwMode="auto">
            <a:xfrm>
              <a:off x="7348980" y="5997101"/>
              <a:ext cx="261345" cy="0"/>
            </a:xfrm>
            <a:prstGeom prst="straightConnector1">
              <a:avLst/>
            </a:prstGeom>
            <a:solidFill>
              <a:srgbClr val="D2F0FA"/>
            </a:solidFill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直線矢印コネクタ 108">
              <a:extLst>
                <a:ext uri="{FF2B5EF4-FFF2-40B4-BE49-F238E27FC236}">
                  <a16:creationId xmlns:a16="http://schemas.microsoft.com/office/drawing/2014/main" id="{0487B1A5-86FA-41AF-9B42-9598356FC0B3}"/>
                </a:ext>
              </a:extLst>
            </p:cNvPr>
            <p:cNvCxnSpPr/>
            <p:nvPr/>
          </p:nvCxnSpPr>
          <p:spPr bwMode="auto">
            <a:xfrm>
              <a:off x="8164203" y="5997101"/>
              <a:ext cx="261345" cy="0"/>
            </a:xfrm>
            <a:prstGeom prst="straightConnector1">
              <a:avLst/>
            </a:prstGeom>
            <a:solidFill>
              <a:srgbClr val="D2F0FA"/>
            </a:solidFill>
            <a:ln w="1905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直線矢印コネクタ 109">
              <a:extLst>
                <a:ext uri="{FF2B5EF4-FFF2-40B4-BE49-F238E27FC236}">
                  <a16:creationId xmlns:a16="http://schemas.microsoft.com/office/drawing/2014/main" id="{1818C592-E93A-41C2-9162-153EE184E93F}"/>
                </a:ext>
              </a:extLst>
            </p:cNvPr>
            <p:cNvCxnSpPr/>
            <p:nvPr/>
          </p:nvCxnSpPr>
          <p:spPr bwMode="auto">
            <a:xfrm>
              <a:off x="8916945" y="5997101"/>
              <a:ext cx="261345" cy="0"/>
            </a:xfrm>
            <a:prstGeom prst="straightConnector1">
              <a:avLst/>
            </a:prstGeom>
            <a:solidFill>
              <a:srgbClr val="D2F0FA"/>
            </a:solidFill>
            <a:ln w="19050" cap="flat" cmpd="sng" algn="ctr">
              <a:solidFill>
                <a:srgbClr val="000000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" name="正方形/長方形 110">
              <a:extLst>
                <a:ext uri="{FF2B5EF4-FFF2-40B4-BE49-F238E27FC236}">
                  <a16:creationId xmlns:a16="http://schemas.microsoft.com/office/drawing/2014/main" id="{DA72A20D-1651-4AA3-9883-71E7D90DA2A4}"/>
                </a:ext>
              </a:extLst>
            </p:cNvPr>
            <p:cNvSpPr/>
            <p:nvPr/>
          </p:nvSpPr>
          <p:spPr bwMode="auto">
            <a:xfrm>
              <a:off x="7078134" y="6158756"/>
              <a:ext cx="828000" cy="222552"/>
            </a:xfrm>
            <a:prstGeom prst="rect">
              <a:avLst/>
            </a:prstGeom>
            <a:solidFill>
              <a:srgbClr val="5E708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10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kumimoji="0" lang="en-US" altLang="ja-JP" sz="800" kern="0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Fulfillment</a:t>
              </a:r>
              <a:endParaRPr kumimoji="0" lang="ja-JP" altLang="en-US" sz="8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14C549F2-C40F-499C-8CD7-8AE13B220BAF}"/>
                </a:ext>
              </a:extLst>
            </p:cNvPr>
            <p:cNvSpPr/>
            <p:nvPr/>
          </p:nvSpPr>
          <p:spPr bwMode="auto">
            <a:xfrm>
              <a:off x="8161341" y="6158756"/>
              <a:ext cx="828000" cy="222552"/>
            </a:xfrm>
            <a:prstGeom prst="rect">
              <a:avLst/>
            </a:prstGeom>
            <a:solidFill>
              <a:srgbClr val="EEF9F4"/>
            </a:solidFill>
            <a:ln w="9525" cap="flat" cmpd="sng" algn="ctr">
              <a:solidFill>
                <a:srgbClr val="000000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10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kumimoji="0" lang="ja-JP" altLang="en-US" sz="8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その他システム</a:t>
              </a:r>
            </a:p>
          </p:txBody>
        </p:sp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5357853C-12D8-422A-A2F7-638FA33DE91E}"/>
              </a:ext>
            </a:extLst>
          </p:cNvPr>
          <p:cNvSpPr txBox="1"/>
          <p:nvPr/>
        </p:nvSpPr>
        <p:spPr>
          <a:xfrm>
            <a:off x="2004745" y="6392882"/>
            <a:ext cx="209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顧客の申込～開通までの業務が</a:t>
            </a:r>
            <a:br>
              <a:rPr lang="en-US" altLang="ja-JP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一気通貫で自動化される</a:t>
            </a:r>
          </a:p>
        </p:txBody>
      </p:sp>
      <p:sp>
        <p:nvSpPr>
          <p:cNvPr id="114" name="右中かっこ 113">
            <a:extLst>
              <a:ext uri="{FF2B5EF4-FFF2-40B4-BE49-F238E27FC236}">
                <a16:creationId xmlns:a16="http://schemas.microsoft.com/office/drawing/2014/main" id="{3F963AED-1C52-4C2E-AA12-908E32748FB4}"/>
              </a:ext>
            </a:extLst>
          </p:cNvPr>
          <p:cNvSpPr/>
          <p:nvPr/>
        </p:nvSpPr>
        <p:spPr bwMode="auto">
          <a:xfrm rot="5400000">
            <a:off x="2801031" y="5614148"/>
            <a:ext cx="179786" cy="1377682"/>
          </a:xfrm>
          <a:prstGeom prst="rightBrace">
            <a:avLst>
              <a:gd name="adj1" fmla="val 74806"/>
              <a:gd name="adj2" fmla="val 50000"/>
            </a:avLst>
          </a:prstGeom>
          <a:noFill/>
          <a:ln w="9525" cap="flat" cmpd="sng" algn="ctr">
            <a:solidFill>
              <a:srgbClr val="FA451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ja-JP" altLang="en-US">
              <a:solidFill>
                <a:srgbClr val="000000"/>
              </a:solidFill>
              <a:latin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5769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タイトル 1"/>
          <p:cNvSpPr txBox="1">
            <a:spLocks/>
          </p:cNvSpPr>
          <p:nvPr/>
        </p:nvSpPr>
        <p:spPr>
          <a:xfrm>
            <a:off x="457200" y="274638"/>
            <a:ext cx="8229600" cy="619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n-lt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導入事例 </a:t>
            </a: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②海外・</a:t>
            </a:r>
            <a: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PoC</a:t>
            </a:r>
            <a:endParaRPr lang="ja-JP" altLang="en-US" b="1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6997434-8CCF-4CA8-A1A6-5E5D6EB60F10}"/>
              </a:ext>
            </a:extLst>
          </p:cNvPr>
          <p:cNvSpPr txBox="1"/>
          <p:nvPr/>
        </p:nvSpPr>
        <p:spPr>
          <a:xfrm>
            <a:off x="137636" y="1042716"/>
            <a:ext cx="88268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海外の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Smart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Agriculture Solution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PoC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では、農家がモニタリングを希望した農地に対して必要な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デバイスや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NW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等を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社（</a:t>
            </a:r>
            <a:r>
              <a:rPr lang="en-US" altLang="ja-JP" sz="1400" dirty="0" err="1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BrightCom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）がトータルで提供し、複雑なパートナーへの連携・コントロールを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で行いました。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各社各製品が指定する料金計算方法に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が対応することで、パートナー間の収益化を自動で行います。</a:t>
            </a:r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8" name="Rectangle 262">
            <a:extLst>
              <a:ext uri="{FF2B5EF4-FFF2-40B4-BE49-F238E27FC236}">
                <a16:creationId xmlns:a16="http://schemas.microsoft.com/office/drawing/2014/main" id="{902A0CB0-029B-4E05-88EE-90EF611A4ACA}"/>
              </a:ext>
            </a:extLst>
          </p:cNvPr>
          <p:cNvSpPr/>
          <p:nvPr/>
        </p:nvSpPr>
        <p:spPr>
          <a:xfrm>
            <a:off x="206895" y="2651684"/>
            <a:ext cx="7603605" cy="854787"/>
          </a:xfrm>
          <a:prstGeom prst="rect">
            <a:avLst/>
          </a:prstGeom>
          <a:solidFill>
            <a:srgbClr val="AAE2CA">
              <a:lumMod val="20000"/>
              <a:lumOff val="80000"/>
            </a:srgbClr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algn="ctr" defTabSz="914354">
              <a:defRPr/>
            </a:pP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Smart Agriculture Solution</a:t>
            </a: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Bright</a:t>
            </a: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Com</a:t>
            </a: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個別構築）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9" name="Rectangle 262">
            <a:extLst>
              <a:ext uri="{FF2B5EF4-FFF2-40B4-BE49-F238E27FC236}">
                <a16:creationId xmlns:a16="http://schemas.microsoft.com/office/drawing/2014/main" id="{EDAC47AD-3CC7-4E9E-AC2E-E732C35015B0}"/>
              </a:ext>
            </a:extLst>
          </p:cNvPr>
          <p:cNvSpPr/>
          <p:nvPr/>
        </p:nvSpPr>
        <p:spPr>
          <a:xfrm>
            <a:off x="206894" y="3615165"/>
            <a:ext cx="7603606" cy="854787"/>
          </a:xfrm>
          <a:prstGeom prst="rect">
            <a:avLst/>
          </a:prstGeom>
          <a:solidFill>
            <a:srgbClr val="5E7086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defTabSz="914354">
              <a:defRPr/>
            </a:pPr>
            <a: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kumimoji="0" lang="ja-JP" altLang="en-US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BrightCom</a:t>
            </a:r>
            <a:r>
              <a:rPr kumimoji="0" lang="ja-JP" altLang="en-US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社テナント</a:t>
            </a:r>
            <a:endParaRPr kumimoji="0" lang="en-US" altLang="ja-JP" sz="12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0" name="Rectangle 262">
            <a:extLst>
              <a:ext uri="{FF2B5EF4-FFF2-40B4-BE49-F238E27FC236}">
                <a16:creationId xmlns:a16="http://schemas.microsoft.com/office/drawing/2014/main" id="{BF9CED6D-A875-43EA-B639-FB26FC184310}"/>
              </a:ext>
            </a:extLst>
          </p:cNvPr>
          <p:cNvSpPr/>
          <p:nvPr/>
        </p:nvSpPr>
        <p:spPr>
          <a:xfrm>
            <a:off x="3421292" y="2962011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1" name="Rectangle 262">
            <a:extLst>
              <a:ext uri="{FF2B5EF4-FFF2-40B4-BE49-F238E27FC236}">
                <a16:creationId xmlns:a16="http://schemas.microsoft.com/office/drawing/2014/main" id="{4253ED16-9B1E-4B30-81BC-4B76AB00582A}"/>
              </a:ext>
            </a:extLst>
          </p:cNvPr>
          <p:cNvSpPr/>
          <p:nvPr/>
        </p:nvSpPr>
        <p:spPr>
          <a:xfrm>
            <a:off x="3421292" y="3941150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2" name="Rectangle 262">
            <a:extLst>
              <a:ext uri="{FF2B5EF4-FFF2-40B4-BE49-F238E27FC236}">
                <a16:creationId xmlns:a16="http://schemas.microsoft.com/office/drawing/2014/main" id="{6BD46C35-ABB2-4314-95D1-4C48AB4FDF3C}"/>
              </a:ext>
            </a:extLst>
          </p:cNvPr>
          <p:cNvSpPr/>
          <p:nvPr/>
        </p:nvSpPr>
        <p:spPr>
          <a:xfrm>
            <a:off x="4955549" y="3941150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料金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3" name="Rectangle 262">
            <a:extLst>
              <a:ext uri="{FF2B5EF4-FFF2-40B4-BE49-F238E27FC236}">
                <a16:creationId xmlns:a16="http://schemas.microsoft.com/office/drawing/2014/main" id="{4C6D1EAF-B4D5-4C45-AAD7-A2521E49A86D}"/>
              </a:ext>
            </a:extLst>
          </p:cNvPr>
          <p:cNvSpPr/>
          <p:nvPr/>
        </p:nvSpPr>
        <p:spPr>
          <a:xfrm>
            <a:off x="4201932" y="3941150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開通</a:t>
            </a:r>
            <a:endParaRPr kumimoji="0" lang="en-US" altLang="ja-JP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4" name="Rectangle 262">
            <a:extLst>
              <a:ext uri="{FF2B5EF4-FFF2-40B4-BE49-F238E27FC236}">
                <a16:creationId xmlns:a16="http://schemas.microsoft.com/office/drawing/2014/main" id="{169DF299-38BA-4B1B-BBFD-8C9C38FB9676}"/>
              </a:ext>
            </a:extLst>
          </p:cNvPr>
          <p:cNvSpPr/>
          <p:nvPr/>
        </p:nvSpPr>
        <p:spPr>
          <a:xfrm>
            <a:off x="4208581" y="2962011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開通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  <a:endParaRPr kumimoji="0" lang="en-US" altLang="ja-JP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5" name="Rectangle 262">
            <a:extLst>
              <a:ext uri="{FF2B5EF4-FFF2-40B4-BE49-F238E27FC236}">
                <a16:creationId xmlns:a16="http://schemas.microsoft.com/office/drawing/2014/main" id="{67163152-FBF2-4DB4-A893-7FDD71DFB2E4}"/>
              </a:ext>
            </a:extLst>
          </p:cNvPr>
          <p:cNvSpPr/>
          <p:nvPr/>
        </p:nvSpPr>
        <p:spPr>
          <a:xfrm>
            <a:off x="4955549" y="2962011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料金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確認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66" name="直線矢印コネクタ 165">
            <a:extLst>
              <a:ext uri="{FF2B5EF4-FFF2-40B4-BE49-F238E27FC236}">
                <a16:creationId xmlns:a16="http://schemas.microsoft.com/office/drawing/2014/main" id="{3FEB3364-F5DC-415D-B24A-EDF091BCD354}"/>
              </a:ext>
            </a:extLst>
          </p:cNvPr>
          <p:cNvCxnSpPr>
            <a:stCxn id="160" idx="2"/>
            <a:endCxn id="161" idx="0"/>
          </p:cNvCxnSpPr>
          <p:nvPr/>
        </p:nvCxnSpPr>
        <p:spPr bwMode="auto">
          <a:xfrm>
            <a:off x="3716489" y="3376839"/>
            <a:ext cx="0" cy="56431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直線矢印コネクタ 166">
            <a:extLst>
              <a:ext uri="{FF2B5EF4-FFF2-40B4-BE49-F238E27FC236}">
                <a16:creationId xmlns:a16="http://schemas.microsoft.com/office/drawing/2014/main" id="{40BD4771-908C-410F-B078-15B56AD68DD2}"/>
              </a:ext>
            </a:extLst>
          </p:cNvPr>
          <p:cNvCxnSpPr>
            <a:stCxn id="163" idx="0"/>
            <a:endCxn id="164" idx="2"/>
          </p:cNvCxnSpPr>
          <p:nvPr/>
        </p:nvCxnSpPr>
        <p:spPr bwMode="auto">
          <a:xfrm flipV="1">
            <a:off x="4497128" y="3376839"/>
            <a:ext cx="6649" cy="56431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直線矢印コネクタ 167">
            <a:extLst>
              <a:ext uri="{FF2B5EF4-FFF2-40B4-BE49-F238E27FC236}">
                <a16:creationId xmlns:a16="http://schemas.microsoft.com/office/drawing/2014/main" id="{754A3D96-4C19-4335-9C83-A475D0A18819}"/>
              </a:ext>
            </a:extLst>
          </p:cNvPr>
          <p:cNvCxnSpPr/>
          <p:nvPr/>
        </p:nvCxnSpPr>
        <p:spPr bwMode="auto">
          <a:xfrm flipV="1">
            <a:off x="5250745" y="3376839"/>
            <a:ext cx="0" cy="56431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直線矢印コネクタ 168">
            <a:extLst>
              <a:ext uri="{FF2B5EF4-FFF2-40B4-BE49-F238E27FC236}">
                <a16:creationId xmlns:a16="http://schemas.microsoft.com/office/drawing/2014/main" id="{9D08025A-3F5E-4EB4-9151-6B9F95D466BF}"/>
              </a:ext>
            </a:extLst>
          </p:cNvPr>
          <p:cNvCxnSpPr>
            <a:stCxn id="173" idx="2"/>
          </p:cNvCxnSpPr>
          <p:nvPr/>
        </p:nvCxnSpPr>
        <p:spPr bwMode="auto">
          <a:xfrm>
            <a:off x="2491240" y="2448912"/>
            <a:ext cx="1588" cy="215555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0" name="Graphic 28">
            <a:extLst>
              <a:ext uri="{FF2B5EF4-FFF2-40B4-BE49-F238E27FC236}">
                <a16:creationId xmlns:a16="http://schemas.microsoft.com/office/drawing/2014/main" id="{C596B9F3-CA89-45A5-999E-833B31229D70}"/>
              </a:ext>
            </a:extLst>
          </p:cNvPr>
          <p:cNvGrpSpPr/>
          <p:nvPr/>
        </p:nvGrpSpPr>
        <p:grpSpPr>
          <a:xfrm>
            <a:off x="1878767" y="2084018"/>
            <a:ext cx="142047" cy="376485"/>
            <a:chOff x="7448020" y="3124084"/>
            <a:chExt cx="217272" cy="618391"/>
          </a:xfrm>
          <a:solidFill>
            <a:srgbClr val="001A44"/>
          </a:solidFill>
        </p:grpSpPr>
        <p:sp>
          <p:nvSpPr>
            <p:cNvPr id="171" name="Freeform: Shape 307">
              <a:extLst>
                <a:ext uri="{FF2B5EF4-FFF2-40B4-BE49-F238E27FC236}">
                  <a16:creationId xmlns:a16="http://schemas.microsoft.com/office/drawing/2014/main" id="{7E43D920-D1A8-4959-8296-1C3D3E75135F}"/>
                </a:ext>
              </a:extLst>
            </p:cNvPr>
            <p:cNvSpPr/>
            <p:nvPr/>
          </p:nvSpPr>
          <p:spPr>
            <a:xfrm>
              <a:off x="7496488" y="3124084"/>
              <a:ext cx="116993" cy="116993"/>
            </a:xfrm>
            <a:custGeom>
              <a:avLst/>
              <a:gdLst>
                <a:gd name="connsiteX0" fmla="*/ 127021 w 116992"/>
                <a:gd name="connsiteY0" fmla="*/ 63510 h 116992"/>
                <a:gd name="connsiteX1" fmla="*/ 63510 w 116992"/>
                <a:gd name="connsiteY1" fmla="*/ 127021 h 116992"/>
                <a:gd name="connsiteX2" fmla="*/ 0 w 116992"/>
                <a:gd name="connsiteY2" fmla="*/ 63510 h 116992"/>
                <a:gd name="connsiteX3" fmla="*/ 63510 w 116992"/>
                <a:gd name="connsiteY3" fmla="*/ 0 h 116992"/>
                <a:gd name="connsiteX4" fmla="*/ 127021 w 116992"/>
                <a:gd name="connsiteY4" fmla="*/ 63510 h 116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992" h="116992">
                  <a:moveTo>
                    <a:pt x="127021" y="63510"/>
                  </a:moveTo>
                  <a:cubicBezTo>
                    <a:pt x="127021" y="98608"/>
                    <a:pt x="98608" y="127021"/>
                    <a:pt x="63510" y="127021"/>
                  </a:cubicBezTo>
                  <a:cubicBezTo>
                    <a:pt x="28413" y="127021"/>
                    <a:pt x="0" y="98608"/>
                    <a:pt x="0" y="63510"/>
                  </a:cubicBezTo>
                  <a:cubicBezTo>
                    <a:pt x="0" y="28413"/>
                    <a:pt x="28413" y="0"/>
                    <a:pt x="63510" y="0"/>
                  </a:cubicBezTo>
                  <a:cubicBezTo>
                    <a:pt x="98608" y="0"/>
                    <a:pt x="127021" y="28413"/>
                    <a:pt x="127021" y="63510"/>
                  </a:cubicBezTo>
                </a:path>
              </a:pathLst>
            </a:custGeom>
            <a:grpFill/>
            <a:ln w="1663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219170">
                <a:defRPr/>
              </a:pPr>
              <a:endParaRPr kumimoji="0" lang="en-US" sz="7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72" name="Freeform: Shape 308">
              <a:extLst>
                <a:ext uri="{FF2B5EF4-FFF2-40B4-BE49-F238E27FC236}">
                  <a16:creationId xmlns:a16="http://schemas.microsoft.com/office/drawing/2014/main" id="{39FB7DE2-0571-4E0D-A44F-CFBE825579EC}"/>
                </a:ext>
              </a:extLst>
            </p:cNvPr>
            <p:cNvSpPr/>
            <p:nvPr/>
          </p:nvSpPr>
          <p:spPr>
            <a:xfrm>
              <a:off x="7448020" y="3277846"/>
              <a:ext cx="217272" cy="451258"/>
            </a:xfrm>
            <a:custGeom>
              <a:avLst/>
              <a:gdLst>
                <a:gd name="connsiteX0" fmla="*/ 213930 w 217272"/>
                <a:gd name="connsiteY0" fmla="*/ 218944 h 451258"/>
                <a:gd name="connsiteX1" fmla="*/ 223958 w 217272"/>
                <a:gd name="connsiteY1" fmla="*/ 40112 h 451258"/>
                <a:gd name="connsiteX2" fmla="*/ 175489 w 217272"/>
                <a:gd name="connsiteY2" fmla="*/ 0 h 451258"/>
                <a:gd name="connsiteX3" fmla="*/ 175489 w 217272"/>
                <a:gd name="connsiteY3" fmla="*/ 0 h 451258"/>
                <a:gd name="connsiteX4" fmla="*/ 147077 w 217272"/>
                <a:gd name="connsiteY4" fmla="*/ 0 h 451258"/>
                <a:gd name="connsiteX5" fmla="*/ 111979 w 217272"/>
                <a:gd name="connsiteY5" fmla="*/ 25070 h 451258"/>
                <a:gd name="connsiteX6" fmla="*/ 76881 w 217272"/>
                <a:gd name="connsiteY6" fmla="*/ 0 h 451258"/>
                <a:gd name="connsiteX7" fmla="*/ 48468 w 217272"/>
                <a:gd name="connsiteY7" fmla="*/ 0 h 451258"/>
                <a:gd name="connsiteX8" fmla="*/ 0 w 217272"/>
                <a:gd name="connsiteY8" fmla="*/ 40112 h 451258"/>
                <a:gd name="connsiteX9" fmla="*/ 10028 w 217272"/>
                <a:gd name="connsiteY9" fmla="*/ 218944 h 451258"/>
                <a:gd name="connsiteX10" fmla="*/ 33427 w 217272"/>
                <a:gd name="connsiteY10" fmla="*/ 240671 h 451258"/>
                <a:gd name="connsiteX11" fmla="*/ 50140 w 217272"/>
                <a:gd name="connsiteY11" fmla="*/ 240671 h 451258"/>
                <a:gd name="connsiteX12" fmla="*/ 60168 w 217272"/>
                <a:gd name="connsiteY12" fmla="*/ 446244 h 451258"/>
                <a:gd name="connsiteX13" fmla="*/ 80224 w 217272"/>
                <a:gd name="connsiteY13" fmla="*/ 464629 h 451258"/>
                <a:gd name="connsiteX14" fmla="*/ 140391 w 217272"/>
                <a:gd name="connsiteY14" fmla="*/ 464629 h 451258"/>
                <a:gd name="connsiteX15" fmla="*/ 160447 w 217272"/>
                <a:gd name="connsiteY15" fmla="*/ 446244 h 451258"/>
                <a:gd name="connsiteX16" fmla="*/ 170475 w 217272"/>
                <a:gd name="connsiteY16" fmla="*/ 240671 h 451258"/>
                <a:gd name="connsiteX17" fmla="*/ 187188 w 217272"/>
                <a:gd name="connsiteY17" fmla="*/ 240671 h 451258"/>
                <a:gd name="connsiteX18" fmla="*/ 213930 w 217272"/>
                <a:gd name="connsiteY18" fmla="*/ 218944 h 451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7272" h="451258">
                  <a:moveTo>
                    <a:pt x="213930" y="218944"/>
                  </a:moveTo>
                  <a:lnTo>
                    <a:pt x="223958" y="40112"/>
                  </a:lnTo>
                  <a:cubicBezTo>
                    <a:pt x="223958" y="8357"/>
                    <a:pt x="193874" y="0"/>
                    <a:pt x="175489" y="0"/>
                  </a:cubicBezTo>
                  <a:cubicBezTo>
                    <a:pt x="175489" y="0"/>
                    <a:pt x="175489" y="0"/>
                    <a:pt x="175489" y="0"/>
                  </a:cubicBezTo>
                  <a:lnTo>
                    <a:pt x="147077" y="0"/>
                  </a:lnTo>
                  <a:lnTo>
                    <a:pt x="111979" y="25070"/>
                  </a:lnTo>
                  <a:lnTo>
                    <a:pt x="76881" y="0"/>
                  </a:lnTo>
                  <a:lnTo>
                    <a:pt x="48468" y="0"/>
                  </a:lnTo>
                  <a:cubicBezTo>
                    <a:pt x="30084" y="0"/>
                    <a:pt x="0" y="8357"/>
                    <a:pt x="0" y="40112"/>
                  </a:cubicBezTo>
                  <a:lnTo>
                    <a:pt x="10028" y="218944"/>
                  </a:lnTo>
                  <a:cubicBezTo>
                    <a:pt x="10028" y="232314"/>
                    <a:pt x="21727" y="240671"/>
                    <a:pt x="33427" y="240671"/>
                  </a:cubicBezTo>
                  <a:lnTo>
                    <a:pt x="50140" y="240671"/>
                  </a:lnTo>
                  <a:lnTo>
                    <a:pt x="60168" y="446244"/>
                  </a:lnTo>
                  <a:cubicBezTo>
                    <a:pt x="60168" y="456272"/>
                    <a:pt x="70196" y="464629"/>
                    <a:pt x="80224" y="464629"/>
                  </a:cubicBezTo>
                  <a:lnTo>
                    <a:pt x="140391" y="464629"/>
                  </a:lnTo>
                  <a:cubicBezTo>
                    <a:pt x="150419" y="464629"/>
                    <a:pt x="160447" y="456272"/>
                    <a:pt x="160447" y="446244"/>
                  </a:cubicBezTo>
                  <a:lnTo>
                    <a:pt x="170475" y="240671"/>
                  </a:lnTo>
                  <a:lnTo>
                    <a:pt x="187188" y="240671"/>
                  </a:lnTo>
                  <a:cubicBezTo>
                    <a:pt x="203902" y="242342"/>
                    <a:pt x="213930" y="232314"/>
                    <a:pt x="213930" y="218944"/>
                  </a:cubicBezTo>
                  <a:close/>
                </a:path>
              </a:pathLst>
            </a:custGeom>
            <a:grpFill/>
            <a:ln w="1663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219170">
                <a:defRPr/>
              </a:pPr>
              <a:endParaRPr kumimoji="0" lang="en-US" sz="7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endParaRPr>
            </a:p>
          </p:txBody>
        </p:sp>
      </p:grp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4BBC400D-0069-41BF-9432-9283020467AD}"/>
              </a:ext>
            </a:extLst>
          </p:cNvPr>
          <p:cNvSpPr txBox="1"/>
          <p:nvPr/>
        </p:nvSpPr>
        <p:spPr>
          <a:xfrm>
            <a:off x="1994950" y="2194996"/>
            <a:ext cx="99257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顧客（農家）</a:t>
            </a:r>
          </a:p>
        </p:txBody>
      </p:sp>
      <p:sp>
        <p:nvSpPr>
          <p:cNvPr id="174" name="Rectangle 262">
            <a:extLst>
              <a:ext uri="{FF2B5EF4-FFF2-40B4-BE49-F238E27FC236}">
                <a16:creationId xmlns:a16="http://schemas.microsoft.com/office/drawing/2014/main" id="{8EDEAE9E-C267-483A-9230-FCE574B9E587}"/>
              </a:ext>
            </a:extLst>
          </p:cNvPr>
          <p:cNvSpPr/>
          <p:nvPr/>
        </p:nvSpPr>
        <p:spPr>
          <a:xfrm>
            <a:off x="1054833" y="2962011"/>
            <a:ext cx="940117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モニタリングしたい農地を選択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DC736E16-55FF-4161-96FE-43C6B50448B0}"/>
              </a:ext>
            </a:extLst>
          </p:cNvPr>
          <p:cNvCxnSpPr>
            <a:stCxn id="177" idx="3"/>
            <a:endCxn id="160" idx="1"/>
          </p:cNvCxnSpPr>
          <p:nvPr/>
        </p:nvCxnSpPr>
        <p:spPr bwMode="auto">
          <a:xfrm>
            <a:off x="3192082" y="3169425"/>
            <a:ext cx="229210" cy="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Rectangle 262">
            <a:extLst>
              <a:ext uri="{FF2B5EF4-FFF2-40B4-BE49-F238E27FC236}">
                <a16:creationId xmlns:a16="http://schemas.microsoft.com/office/drawing/2014/main" id="{0AC14963-E6DF-4491-A76C-DAC943EF5DC8}"/>
              </a:ext>
            </a:extLst>
          </p:cNvPr>
          <p:cNvSpPr/>
          <p:nvPr/>
        </p:nvSpPr>
        <p:spPr>
          <a:xfrm>
            <a:off x="206895" y="4999878"/>
            <a:ext cx="3760947" cy="854787"/>
          </a:xfrm>
          <a:prstGeom prst="rect">
            <a:avLst/>
          </a:prstGeom>
          <a:solidFill>
            <a:srgbClr val="5E7086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defTabSz="914354">
              <a:defRPr/>
            </a:pPr>
            <a: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kumimoji="0" lang="ja-JP" altLang="en-US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AWS</a:t>
            </a:r>
            <a:r>
              <a:rPr kumimoji="0" lang="ja-JP" altLang="en-US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社テナント</a:t>
            </a:r>
            <a:endParaRPr kumimoji="0" lang="en-US" altLang="ja-JP" sz="12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7" name="Rectangle 262">
            <a:extLst>
              <a:ext uri="{FF2B5EF4-FFF2-40B4-BE49-F238E27FC236}">
                <a16:creationId xmlns:a16="http://schemas.microsoft.com/office/drawing/2014/main" id="{209166AC-5C7C-411B-BDE5-BFACD9CFE2C4}"/>
              </a:ext>
            </a:extLst>
          </p:cNvPr>
          <p:cNvSpPr/>
          <p:nvPr/>
        </p:nvSpPr>
        <p:spPr>
          <a:xfrm>
            <a:off x="2251965" y="2962011"/>
            <a:ext cx="940117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必要機器の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自動計算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78" name="直線矢印コネクタ 177">
            <a:extLst>
              <a:ext uri="{FF2B5EF4-FFF2-40B4-BE49-F238E27FC236}">
                <a16:creationId xmlns:a16="http://schemas.microsoft.com/office/drawing/2014/main" id="{CC368FCA-3DA6-46CC-8181-D7D789B2876D}"/>
              </a:ext>
            </a:extLst>
          </p:cNvPr>
          <p:cNvCxnSpPr>
            <a:stCxn id="174" idx="3"/>
            <a:endCxn id="177" idx="1"/>
          </p:cNvCxnSpPr>
          <p:nvPr/>
        </p:nvCxnSpPr>
        <p:spPr bwMode="auto">
          <a:xfrm>
            <a:off x="1994950" y="3169425"/>
            <a:ext cx="257015" cy="0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9" name="Rectangle 262">
            <a:extLst>
              <a:ext uri="{FF2B5EF4-FFF2-40B4-BE49-F238E27FC236}">
                <a16:creationId xmlns:a16="http://schemas.microsoft.com/office/drawing/2014/main" id="{4711CCAF-1BA2-4C35-9750-5591641B5FC2}"/>
              </a:ext>
            </a:extLst>
          </p:cNvPr>
          <p:cNvSpPr/>
          <p:nvPr/>
        </p:nvSpPr>
        <p:spPr>
          <a:xfrm>
            <a:off x="4049553" y="4999878"/>
            <a:ext cx="3760947" cy="854787"/>
          </a:xfrm>
          <a:prstGeom prst="rect">
            <a:avLst/>
          </a:prstGeom>
          <a:solidFill>
            <a:srgbClr val="5E7086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defTabSz="914354">
              <a:defRPr/>
            </a:pPr>
            <a: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kumimoji="0" lang="ja-JP" altLang="en-US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kumimoji="0" lang="ja-JP" altLang="en-US" sz="12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プロバイダテナント</a:t>
            </a:r>
            <a:endParaRPr kumimoji="0" lang="en-US" altLang="ja-JP" sz="12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0" name="Rectangle 262">
            <a:extLst>
              <a:ext uri="{FF2B5EF4-FFF2-40B4-BE49-F238E27FC236}">
                <a16:creationId xmlns:a16="http://schemas.microsoft.com/office/drawing/2014/main" id="{A6C6AE89-BB42-4D3E-A892-344DBA3F5A80}"/>
              </a:ext>
            </a:extLst>
          </p:cNvPr>
          <p:cNvSpPr/>
          <p:nvPr/>
        </p:nvSpPr>
        <p:spPr>
          <a:xfrm>
            <a:off x="1359398" y="5219857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1" name="Rectangle 262">
            <a:extLst>
              <a:ext uri="{FF2B5EF4-FFF2-40B4-BE49-F238E27FC236}">
                <a16:creationId xmlns:a16="http://schemas.microsoft.com/office/drawing/2014/main" id="{17CA49F1-41FA-4F7C-A063-6DCC0FE350D4}"/>
              </a:ext>
            </a:extLst>
          </p:cNvPr>
          <p:cNvSpPr/>
          <p:nvPr/>
        </p:nvSpPr>
        <p:spPr>
          <a:xfrm>
            <a:off x="2139824" y="5216669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開通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82" name="直線矢印コネクタ 181">
            <a:extLst>
              <a:ext uri="{FF2B5EF4-FFF2-40B4-BE49-F238E27FC236}">
                <a16:creationId xmlns:a16="http://schemas.microsoft.com/office/drawing/2014/main" id="{D908EB39-BA55-42F2-A852-07151EF6F70D}"/>
              </a:ext>
            </a:extLst>
          </p:cNvPr>
          <p:cNvCxnSpPr>
            <a:stCxn id="161" idx="2"/>
            <a:endCxn id="180" idx="0"/>
          </p:cNvCxnSpPr>
          <p:nvPr/>
        </p:nvCxnSpPr>
        <p:spPr bwMode="auto">
          <a:xfrm flipH="1">
            <a:off x="1654595" y="4355978"/>
            <a:ext cx="2061894" cy="863879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75DEAE1F-28A0-4899-BCDB-C2E19925EF4F}"/>
              </a:ext>
            </a:extLst>
          </p:cNvPr>
          <p:cNvSpPr txBox="1"/>
          <p:nvPr/>
        </p:nvSpPr>
        <p:spPr>
          <a:xfrm>
            <a:off x="1012425" y="4654641"/>
            <a:ext cx="16851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srgbClr val="DEA9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sz="1100" dirty="0">
                <a:solidFill>
                  <a:srgbClr val="DEA9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コア、デジタルツイン等</a:t>
            </a:r>
          </a:p>
        </p:txBody>
      </p:sp>
      <p:sp>
        <p:nvSpPr>
          <p:cNvPr id="184" name="Rectangle 262">
            <a:extLst>
              <a:ext uri="{FF2B5EF4-FFF2-40B4-BE49-F238E27FC236}">
                <a16:creationId xmlns:a16="http://schemas.microsoft.com/office/drawing/2014/main" id="{7ECC2B92-AC84-4BE3-9E01-3D866756D27F}"/>
              </a:ext>
            </a:extLst>
          </p:cNvPr>
          <p:cNvSpPr/>
          <p:nvPr/>
        </p:nvSpPr>
        <p:spPr>
          <a:xfrm>
            <a:off x="2920249" y="5218263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料金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5" name="Rectangle 262">
            <a:extLst>
              <a:ext uri="{FF2B5EF4-FFF2-40B4-BE49-F238E27FC236}">
                <a16:creationId xmlns:a16="http://schemas.microsoft.com/office/drawing/2014/main" id="{B78C027B-04F1-4F9D-BFAC-F91B7E2647D8}"/>
              </a:ext>
            </a:extLst>
          </p:cNvPr>
          <p:cNvSpPr/>
          <p:nvPr/>
        </p:nvSpPr>
        <p:spPr>
          <a:xfrm>
            <a:off x="5547190" y="5216669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6" name="Rectangle 262">
            <a:extLst>
              <a:ext uri="{FF2B5EF4-FFF2-40B4-BE49-F238E27FC236}">
                <a16:creationId xmlns:a16="http://schemas.microsoft.com/office/drawing/2014/main" id="{60FE299F-8925-46C0-A892-E3BFD1C4B8FD}"/>
              </a:ext>
            </a:extLst>
          </p:cNvPr>
          <p:cNvSpPr/>
          <p:nvPr/>
        </p:nvSpPr>
        <p:spPr>
          <a:xfrm>
            <a:off x="6327616" y="5213481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開通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7" name="Rectangle 262">
            <a:extLst>
              <a:ext uri="{FF2B5EF4-FFF2-40B4-BE49-F238E27FC236}">
                <a16:creationId xmlns:a16="http://schemas.microsoft.com/office/drawing/2014/main" id="{4BA272CA-B056-4B7C-8D12-E09EEFB491CF}"/>
              </a:ext>
            </a:extLst>
          </p:cNvPr>
          <p:cNvSpPr/>
          <p:nvPr/>
        </p:nvSpPr>
        <p:spPr>
          <a:xfrm>
            <a:off x="7108041" y="5215075"/>
            <a:ext cx="590393" cy="41482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808080">
                <a:lumMod val="75000"/>
              </a:srgbClr>
            </a:solidFill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algn="ctr" defTabSz="914354">
              <a:defRPr/>
            </a:pP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料金</a:t>
            </a:r>
            <a:br>
              <a:rPr kumimoji="0" lang="en-US" altLang="ja-JP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1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kumimoji="0" lang="en-US" sz="11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88" name="直線矢印コネクタ 187">
            <a:extLst>
              <a:ext uri="{FF2B5EF4-FFF2-40B4-BE49-F238E27FC236}">
                <a16:creationId xmlns:a16="http://schemas.microsoft.com/office/drawing/2014/main" id="{76EA5C46-4DA0-480B-9C50-5911A9DC9A20}"/>
              </a:ext>
            </a:extLst>
          </p:cNvPr>
          <p:cNvCxnSpPr>
            <a:stCxn id="161" idx="2"/>
            <a:endCxn id="185" idx="0"/>
          </p:cNvCxnSpPr>
          <p:nvPr/>
        </p:nvCxnSpPr>
        <p:spPr bwMode="auto">
          <a:xfrm>
            <a:off x="3716489" y="4355978"/>
            <a:ext cx="2125898" cy="860691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テキスト ボックス 188">
            <a:extLst>
              <a:ext uri="{FF2B5EF4-FFF2-40B4-BE49-F238E27FC236}">
                <a16:creationId xmlns:a16="http://schemas.microsoft.com/office/drawing/2014/main" id="{4B9A31A0-8922-4558-8843-EF816FAEA296}"/>
              </a:ext>
            </a:extLst>
          </p:cNvPr>
          <p:cNvSpPr txBox="1"/>
          <p:nvPr/>
        </p:nvSpPr>
        <p:spPr>
          <a:xfrm>
            <a:off x="7863137" y="5549163"/>
            <a:ext cx="919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</a:t>
            </a:r>
          </a:p>
        </p:txBody>
      </p:sp>
      <p:cxnSp>
        <p:nvCxnSpPr>
          <p:cNvPr id="190" name="直線矢印コネクタ 189">
            <a:extLst>
              <a:ext uri="{FF2B5EF4-FFF2-40B4-BE49-F238E27FC236}">
                <a16:creationId xmlns:a16="http://schemas.microsoft.com/office/drawing/2014/main" id="{4838CB18-7884-4E5F-8EB1-FA99FB36BE9C}"/>
              </a:ext>
            </a:extLst>
          </p:cNvPr>
          <p:cNvCxnSpPr>
            <a:stCxn id="181" idx="0"/>
            <a:endCxn id="163" idx="2"/>
          </p:cNvCxnSpPr>
          <p:nvPr/>
        </p:nvCxnSpPr>
        <p:spPr bwMode="auto">
          <a:xfrm flipV="1">
            <a:off x="2435021" y="4355978"/>
            <a:ext cx="2062108" cy="860691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直線矢印コネクタ 190">
            <a:extLst>
              <a:ext uri="{FF2B5EF4-FFF2-40B4-BE49-F238E27FC236}">
                <a16:creationId xmlns:a16="http://schemas.microsoft.com/office/drawing/2014/main" id="{CBB05341-A55A-49F0-B417-03BC38EE9D32}"/>
              </a:ext>
            </a:extLst>
          </p:cNvPr>
          <p:cNvCxnSpPr>
            <a:stCxn id="186" idx="0"/>
          </p:cNvCxnSpPr>
          <p:nvPr/>
        </p:nvCxnSpPr>
        <p:spPr bwMode="auto">
          <a:xfrm flipH="1" flipV="1">
            <a:off x="4453071" y="4352790"/>
            <a:ext cx="2169742" cy="860691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直線矢印コネクタ 191">
            <a:extLst>
              <a:ext uri="{FF2B5EF4-FFF2-40B4-BE49-F238E27FC236}">
                <a16:creationId xmlns:a16="http://schemas.microsoft.com/office/drawing/2014/main" id="{0522C58A-A31F-4BB4-BF89-D90DE924E088}"/>
              </a:ext>
            </a:extLst>
          </p:cNvPr>
          <p:cNvCxnSpPr>
            <a:stCxn id="184" idx="0"/>
            <a:endCxn id="162" idx="2"/>
          </p:cNvCxnSpPr>
          <p:nvPr/>
        </p:nvCxnSpPr>
        <p:spPr bwMode="auto">
          <a:xfrm flipV="1">
            <a:off x="3215446" y="4355978"/>
            <a:ext cx="2035300" cy="862285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直線矢印コネクタ 192">
            <a:extLst>
              <a:ext uri="{FF2B5EF4-FFF2-40B4-BE49-F238E27FC236}">
                <a16:creationId xmlns:a16="http://schemas.microsoft.com/office/drawing/2014/main" id="{108B2124-4C9F-4749-A580-FDB074840B2B}"/>
              </a:ext>
            </a:extLst>
          </p:cNvPr>
          <p:cNvCxnSpPr>
            <a:stCxn id="187" idx="0"/>
            <a:endCxn id="162" idx="2"/>
          </p:cNvCxnSpPr>
          <p:nvPr/>
        </p:nvCxnSpPr>
        <p:spPr bwMode="auto">
          <a:xfrm flipH="1" flipV="1">
            <a:off x="5250746" y="4355978"/>
            <a:ext cx="2152492" cy="859097"/>
          </a:xfrm>
          <a:prstGeom prst="straightConnector1">
            <a:avLst/>
          </a:prstGeom>
          <a:solidFill>
            <a:srgbClr val="D2F0FA"/>
          </a:solidFill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" name="テキスト ボックス 193">
            <a:extLst>
              <a:ext uri="{FF2B5EF4-FFF2-40B4-BE49-F238E27FC236}">
                <a16:creationId xmlns:a16="http://schemas.microsoft.com/office/drawing/2014/main" id="{98C14B15-A489-42F5-9395-B3FF2F5FDAE9}"/>
              </a:ext>
            </a:extLst>
          </p:cNvPr>
          <p:cNvSpPr txBox="1"/>
          <p:nvPr/>
        </p:nvSpPr>
        <p:spPr>
          <a:xfrm>
            <a:off x="6636211" y="4556238"/>
            <a:ext cx="15340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DEA9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各種センサー、</a:t>
            </a:r>
            <a:br>
              <a:rPr lang="en-US" altLang="ja-JP" sz="1100" dirty="0">
                <a:solidFill>
                  <a:srgbClr val="DEA9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100" dirty="0">
                <a:solidFill>
                  <a:srgbClr val="DEA9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GPS</a:t>
            </a:r>
            <a:r>
              <a:rPr lang="ja-JP" altLang="en-US" sz="1100" dirty="0">
                <a:solidFill>
                  <a:srgbClr val="DEA9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トラッカー等</a:t>
            </a:r>
          </a:p>
        </p:txBody>
      </p:sp>
      <p:sp>
        <p:nvSpPr>
          <p:cNvPr id="195" name="テキスト ボックス 194">
            <a:extLst>
              <a:ext uri="{FF2B5EF4-FFF2-40B4-BE49-F238E27FC236}">
                <a16:creationId xmlns:a16="http://schemas.microsoft.com/office/drawing/2014/main" id="{CA9E33A4-CA23-4167-9CAC-7E2C45553522}"/>
              </a:ext>
            </a:extLst>
          </p:cNvPr>
          <p:cNvSpPr txBox="1"/>
          <p:nvPr/>
        </p:nvSpPr>
        <p:spPr>
          <a:xfrm>
            <a:off x="8028384" y="2587551"/>
            <a:ext cx="10098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顧客にとっては</a:t>
            </a:r>
            <a:endParaRPr lang="en-US" altLang="ja-JP" sz="1100" dirty="0">
              <a:solidFill>
                <a:srgbClr val="FA451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社からの</a:t>
            </a:r>
            <a:endParaRPr lang="en-US" altLang="ja-JP" sz="1100" dirty="0">
              <a:solidFill>
                <a:srgbClr val="FA451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シンプルな</a:t>
            </a:r>
            <a:endParaRPr lang="en-US" altLang="ja-JP" sz="1100" dirty="0">
              <a:solidFill>
                <a:srgbClr val="FA451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サービス提供</a:t>
            </a:r>
          </a:p>
        </p:txBody>
      </p:sp>
      <p:sp>
        <p:nvSpPr>
          <p:cNvPr id="196" name="右中かっこ 195">
            <a:extLst>
              <a:ext uri="{FF2B5EF4-FFF2-40B4-BE49-F238E27FC236}">
                <a16:creationId xmlns:a16="http://schemas.microsoft.com/office/drawing/2014/main" id="{F24FFAE5-85C5-4E37-8454-9F390191F998}"/>
              </a:ext>
            </a:extLst>
          </p:cNvPr>
          <p:cNvSpPr/>
          <p:nvPr/>
        </p:nvSpPr>
        <p:spPr bwMode="auto">
          <a:xfrm>
            <a:off x="7873435" y="2440011"/>
            <a:ext cx="179786" cy="1044000"/>
          </a:xfrm>
          <a:prstGeom prst="rightBrace">
            <a:avLst>
              <a:gd name="adj1" fmla="val 74806"/>
              <a:gd name="adj2" fmla="val 50000"/>
            </a:avLst>
          </a:prstGeom>
          <a:noFill/>
          <a:ln w="9525" cap="flat" cmpd="sng" algn="ctr">
            <a:solidFill>
              <a:srgbClr val="FA451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ja-JP" altLang="en-US">
              <a:solidFill>
                <a:srgbClr val="000000"/>
              </a:solidFill>
              <a:latin typeface="ＭＳ Ｐゴシック"/>
            </a:endParaRPr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1F12EA7A-E3B3-4CF5-9219-58BAB5423708}"/>
              </a:ext>
            </a:extLst>
          </p:cNvPr>
          <p:cNvSpPr txBox="1"/>
          <p:nvPr/>
        </p:nvSpPr>
        <p:spPr>
          <a:xfrm>
            <a:off x="8028384" y="4221088"/>
            <a:ext cx="121883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複数のパートナーとの複雑な連携・</a:t>
            </a:r>
            <a:endParaRPr lang="en-US" altLang="ja-JP" sz="1100" dirty="0">
              <a:solidFill>
                <a:srgbClr val="FA451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コントロールは</a:t>
            </a:r>
            <a:r>
              <a:rPr lang="en-US" altLang="ja-JP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lang="ja-JP" altLang="en-US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endParaRPr lang="en-US" altLang="ja-JP" sz="1100" dirty="0">
              <a:solidFill>
                <a:srgbClr val="FA451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FA4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</a:p>
        </p:txBody>
      </p:sp>
      <p:sp>
        <p:nvSpPr>
          <p:cNvPr id="198" name="右中かっこ 197">
            <a:extLst>
              <a:ext uri="{FF2B5EF4-FFF2-40B4-BE49-F238E27FC236}">
                <a16:creationId xmlns:a16="http://schemas.microsoft.com/office/drawing/2014/main" id="{A0A55A03-CE38-4BBA-8ED0-EC32BDD23E2F}"/>
              </a:ext>
            </a:extLst>
          </p:cNvPr>
          <p:cNvSpPr/>
          <p:nvPr/>
        </p:nvSpPr>
        <p:spPr bwMode="auto">
          <a:xfrm>
            <a:off x="7864408" y="3667276"/>
            <a:ext cx="188813" cy="1967409"/>
          </a:xfrm>
          <a:prstGeom prst="rightBrace">
            <a:avLst>
              <a:gd name="adj1" fmla="val 74806"/>
              <a:gd name="adj2" fmla="val 50000"/>
            </a:avLst>
          </a:prstGeom>
          <a:noFill/>
          <a:ln w="9525" cap="flat" cmpd="sng" algn="ctr">
            <a:solidFill>
              <a:srgbClr val="FA451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ja-JP" altLang="en-US">
              <a:solidFill>
                <a:srgbClr val="000000"/>
              </a:solidFill>
              <a:latin typeface="ＭＳ Ｐゴシック"/>
            </a:endParaRPr>
          </a:p>
        </p:txBody>
      </p:sp>
      <p:grpSp>
        <p:nvGrpSpPr>
          <p:cNvPr id="199" name="グループ化 198">
            <a:extLst>
              <a:ext uri="{FF2B5EF4-FFF2-40B4-BE49-F238E27FC236}">
                <a16:creationId xmlns:a16="http://schemas.microsoft.com/office/drawing/2014/main" id="{A253547D-994B-48FE-8C14-DE9432A01019}"/>
              </a:ext>
            </a:extLst>
          </p:cNvPr>
          <p:cNvGrpSpPr/>
          <p:nvPr/>
        </p:nvGrpSpPr>
        <p:grpSpPr>
          <a:xfrm>
            <a:off x="206607" y="6079581"/>
            <a:ext cx="2284633" cy="686889"/>
            <a:chOff x="7019025" y="5787377"/>
            <a:chExt cx="2284633" cy="686889"/>
          </a:xfrm>
        </p:grpSpPr>
        <p:sp>
          <p:nvSpPr>
            <p:cNvPr id="200" name="Rectangle 262">
              <a:extLst>
                <a:ext uri="{FF2B5EF4-FFF2-40B4-BE49-F238E27FC236}">
                  <a16:creationId xmlns:a16="http://schemas.microsoft.com/office/drawing/2014/main" id="{D7E2B9A4-B442-4391-BB4C-CA5FE141ABD6}"/>
                </a:ext>
              </a:extLst>
            </p:cNvPr>
            <p:cNvSpPr/>
            <p:nvPr/>
          </p:nvSpPr>
          <p:spPr>
            <a:xfrm>
              <a:off x="7019025" y="5787377"/>
              <a:ext cx="2284633" cy="686889"/>
            </a:xfrm>
            <a:prstGeom prst="rect">
              <a:avLst/>
            </a:prstGeom>
            <a:solidFill>
              <a:srgbClr val="FFFFFF"/>
            </a:solidFill>
            <a:ln w="3175" cap="flat" cmpd="sng" algn="ctr">
              <a:solidFill>
                <a:srgbClr val="808080">
                  <a:lumMod val="75000"/>
                </a:srgbClr>
              </a:solidFill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defTabSz="914354">
                <a:defRPr/>
              </a:pPr>
              <a:r>
                <a:rPr kumimoji="0" lang="en-US" altLang="ja-JP" sz="9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API</a:t>
              </a:r>
              <a:r>
                <a:rPr kumimoji="0" lang="ja-JP" altLang="en-US" sz="9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　</a:t>
              </a:r>
              <a:r>
                <a:rPr kumimoji="0" lang="en-US" altLang="ja-JP" sz="9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Fulfill</a:t>
              </a:r>
              <a:r>
                <a:rPr kumimoji="0" lang="ja-JP" altLang="en-US" sz="900" kern="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</a:t>
              </a:r>
              <a:endParaRPr kumimoji="0" lang="en-US" altLang="ja-JP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4354">
                <a:defRPr/>
              </a:pPr>
              <a:endParaRPr kumimoji="0" 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914354">
                <a:defRPr/>
              </a:pPr>
              <a:endParaRPr kumimoji="0" 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01" name="直線矢印コネクタ 200">
              <a:extLst>
                <a:ext uri="{FF2B5EF4-FFF2-40B4-BE49-F238E27FC236}">
                  <a16:creationId xmlns:a16="http://schemas.microsoft.com/office/drawing/2014/main" id="{6615A1B6-A18C-4660-A301-E76BAA3B1876}"/>
                </a:ext>
              </a:extLst>
            </p:cNvPr>
            <p:cNvCxnSpPr/>
            <p:nvPr/>
          </p:nvCxnSpPr>
          <p:spPr bwMode="auto">
            <a:xfrm>
              <a:off x="7348980" y="5997101"/>
              <a:ext cx="261345" cy="0"/>
            </a:xfrm>
            <a:prstGeom prst="straightConnector1">
              <a:avLst/>
            </a:prstGeom>
            <a:solidFill>
              <a:srgbClr val="D2F0FA"/>
            </a:solidFill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直線矢印コネクタ 201">
              <a:extLst>
                <a:ext uri="{FF2B5EF4-FFF2-40B4-BE49-F238E27FC236}">
                  <a16:creationId xmlns:a16="http://schemas.microsoft.com/office/drawing/2014/main" id="{C7C4F36B-6604-49FB-95AC-608C6BE8EC31}"/>
                </a:ext>
              </a:extLst>
            </p:cNvPr>
            <p:cNvCxnSpPr/>
            <p:nvPr/>
          </p:nvCxnSpPr>
          <p:spPr bwMode="auto">
            <a:xfrm>
              <a:off x="8164203" y="5997101"/>
              <a:ext cx="261345" cy="0"/>
            </a:xfrm>
            <a:prstGeom prst="straightConnector1">
              <a:avLst/>
            </a:prstGeom>
            <a:solidFill>
              <a:srgbClr val="D2F0FA"/>
            </a:solidFill>
            <a:ln w="19050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正方形/長方形 202">
              <a:extLst>
                <a:ext uri="{FF2B5EF4-FFF2-40B4-BE49-F238E27FC236}">
                  <a16:creationId xmlns:a16="http://schemas.microsoft.com/office/drawing/2014/main" id="{F8506392-88C5-4FD6-A177-9B38470002DC}"/>
                </a:ext>
              </a:extLst>
            </p:cNvPr>
            <p:cNvSpPr/>
            <p:nvPr/>
          </p:nvSpPr>
          <p:spPr bwMode="auto">
            <a:xfrm>
              <a:off x="7078134" y="6158756"/>
              <a:ext cx="828000" cy="222552"/>
            </a:xfrm>
            <a:prstGeom prst="rect">
              <a:avLst/>
            </a:prstGeom>
            <a:solidFill>
              <a:srgbClr val="5E708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10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kumimoji="0" lang="en-US" altLang="ja-JP" sz="800" kern="0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Fulfillment</a:t>
              </a:r>
              <a:endParaRPr kumimoji="0" lang="ja-JP" altLang="en-US" sz="8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4" name="正方形/長方形 203">
              <a:extLst>
                <a:ext uri="{FF2B5EF4-FFF2-40B4-BE49-F238E27FC236}">
                  <a16:creationId xmlns:a16="http://schemas.microsoft.com/office/drawing/2014/main" id="{B4612524-39A6-4814-983D-F517C452ECF2}"/>
                </a:ext>
              </a:extLst>
            </p:cNvPr>
            <p:cNvSpPr/>
            <p:nvPr/>
          </p:nvSpPr>
          <p:spPr bwMode="auto">
            <a:xfrm>
              <a:off x="8161341" y="6158756"/>
              <a:ext cx="828000" cy="222552"/>
            </a:xfrm>
            <a:prstGeom prst="rect">
              <a:avLst/>
            </a:prstGeom>
            <a:solidFill>
              <a:srgbClr val="EEF9F4"/>
            </a:solidFill>
            <a:ln w="9525" cap="flat" cmpd="sng" algn="ctr">
              <a:solidFill>
                <a:srgbClr val="000000">
                  <a:lumMod val="50000"/>
                  <a:lumOff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10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>
                <a:defRPr/>
              </a:pPr>
              <a:r>
                <a:rPr kumimoji="0" lang="ja-JP" altLang="en-US" sz="800" kern="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その他システム</a:t>
              </a:r>
            </a:p>
          </p:txBody>
        </p:sp>
      </p:grpSp>
      <p:sp>
        <p:nvSpPr>
          <p:cNvPr id="205" name="正方形/長方形 204">
            <a:extLst>
              <a:ext uri="{FF2B5EF4-FFF2-40B4-BE49-F238E27FC236}">
                <a16:creationId xmlns:a16="http://schemas.microsoft.com/office/drawing/2014/main" id="{F257DFFE-DBD8-4E74-983D-A6F9B44CB482}"/>
              </a:ext>
            </a:extLst>
          </p:cNvPr>
          <p:cNvSpPr/>
          <p:nvPr/>
        </p:nvSpPr>
        <p:spPr>
          <a:xfrm>
            <a:off x="2607128" y="6535638"/>
            <a:ext cx="4953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参考：https://www.youtube.com/watch?v=svbW1AeYu6Y</a:t>
            </a:r>
          </a:p>
        </p:txBody>
      </p:sp>
    </p:spTree>
    <p:extLst>
      <p:ext uri="{BB962C8B-B14F-4D97-AF65-F5344CB8AC3E}">
        <p14:creationId xmlns:p14="http://schemas.microsoft.com/office/powerpoint/2010/main" val="351092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タイトル 1"/>
          <p:cNvSpPr txBox="1">
            <a:spLocks/>
          </p:cNvSpPr>
          <p:nvPr/>
        </p:nvSpPr>
        <p:spPr>
          <a:xfrm>
            <a:off x="457200" y="274638"/>
            <a:ext cx="8229600" cy="619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n-lt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導入事例 </a:t>
            </a: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③ビジネス</a:t>
            </a:r>
            <a:r>
              <a:rPr lang="en-US" altLang="ja-JP" sz="44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ストア</a:t>
            </a:r>
            <a:endParaRPr lang="ja-JP" altLang="en-US" b="1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16997434-8CCF-4CA8-A1A6-5E5D6EB60F10}"/>
              </a:ext>
            </a:extLst>
          </p:cNvPr>
          <p:cNvSpPr txBox="1"/>
          <p:nvPr/>
        </p:nvSpPr>
        <p:spPr>
          <a:xfrm>
            <a:off x="137636" y="1042716"/>
            <a:ext cx="8826852" cy="542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895349" rtl="0" eaLnBrk="0" fontAlgn="base" latinLnBrk="0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ドコモが提供している「ビジネス</a:t>
            </a:r>
            <a:r>
              <a:rPr kumimoji="0" lang="en-US" altLang="ja-JP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ストア」（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月サービス開始）の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法人向け新商品のオーダー管理と、取引先企業との連携のため、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Fulfillment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を導入いただきました。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5" name="図 54">
            <a:extLst>
              <a:ext uri="{FF2B5EF4-FFF2-40B4-BE49-F238E27FC236}">
                <a16:creationId xmlns:a16="http://schemas.microsoft.com/office/drawing/2014/main" id="{3F01F896-665E-4763-A15A-EAA4D1A5CD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0" r="3126" b="1581"/>
          <a:stretch/>
        </p:blipFill>
        <p:spPr>
          <a:xfrm>
            <a:off x="69137" y="2365642"/>
            <a:ext cx="4430855" cy="4078538"/>
          </a:xfrm>
          <a:prstGeom prst="rect">
            <a:avLst/>
          </a:prstGeom>
          <a:ln>
            <a:solidFill>
              <a:sysClr val="windowText" lastClr="000000">
                <a:lumMod val="50000"/>
                <a:lumOff val="50000"/>
              </a:sysClr>
            </a:solidFill>
          </a:ln>
        </p:spPr>
      </p:pic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321FABF-CE52-4F0C-82A1-EDE972D0A296}"/>
              </a:ext>
            </a:extLst>
          </p:cNvPr>
          <p:cNvSpPr txBox="1"/>
          <p:nvPr/>
        </p:nvSpPr>
        <p:spPr>
          <a:xfrm>
            <a:off x="4644009" y="2060848"/>
            <a:ext cx="1584176" cy="273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47663">
              <a:defRPr/>
            </a:pPr>
            <a:r>
              <a:rPr kumimoji="0" lang="ja-JP" altLang="en-US" sz="1175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＜提供イメージ＞</a:t>
            </a:r>
            <a:endParaRPr kumimoji="0" lang="en-US" altLang="ja-JP" sz="1175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BD642116-B672-4605-BCF8-8F89DEA162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9992" y="2365642"/>
            <a:ext cx="4575942" cy="396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426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テキスト ボックス 94"/>
          <p:cNvSpPr txBox="1"/>
          <p:nvPr/>
        </p:nvSpPr>
        <p:spPr>
          <a:xfrm>
            <a:off x="201266" y="836712"/>
            <a:ext cx="8741468" cy="294417"/>
          </a:xfrm>
          <a:prstGeom prst="rect">
            <a:avLst/>
          </a:prstGeom>
          <a:noFill/>
        </p:spPr>
        <p:txBody>
          <a:bodyPr wrap="square" lIns="33231" tIns="33231" rIns="33231" bIns="33231" rtlCol="0">
            <a:spAutoFit/>
          </a:bodyPr>
          <a:lstStyle/>
          <a:p>
            <a:pPr marL="164126" indent="-164126">
              <a:buFont typeface="Wingdings" panose="05000000000000000000" pitchFamily="2" charset="2"/>
              <a:buChar char="n"/>
            </a:pP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</a:rPr>
              <a:t>連携事例ごとに、クラウド型フルフィルメントサービス提供機能の利用例を示す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0" name="タイトル 1"/>
          <p:cNvSpPr txBox="1">
            <a:spLocks/>
          </p:cNvSpPr>
          <p:nvPr/>
        </p:nvSpPr>
        <p:spPr>
          <a:xfrm>
            <a:off x="457200" y="274638"/>
            <a:ext cx="8229600" cy="619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n-lt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案件別 機能利用例</a:t>
            </a:r>
            <a:endParaRPr lang="ja-JP" altLang="en-US" b="1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656870"/>
              </p:ext>
            </p:extLst>
          </p:nvPr>
        </p:nvGraphicFramePr>
        <p:xfrm>
          <a:off x="213541" y="1196752"/>
          <a:ext cx="8716918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4405">
                  <a:extLst>
                    <a:ext uri="{9D8B030D-6E8A-4147-A177-3AD203B41FA5}">
                      <a16:colId xmlns:a16="http://schemas.microsoft.com/office/drawing/2014/main" val="2989953501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2827261435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62668005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941301128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1831568006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2738265388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2125406626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3394321438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1941114484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2820064823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3696626889"/>
                    </a:ext>
                  </a:extLst>
                </a:gridCol>
                <a:gridCol w="705683">
                  <a:extLst>
                    <a:ext uri="{9D8B030D-6E8A-4147-A177-3AD203B41FA5}">
                      <a16:colId xmlns:a16="http://schemas.microsoft.com/office/drawing/2014/main" val="959223804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機能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案件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00111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21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商品管理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03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顧客管理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858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注文管理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×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754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契約管理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015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料金計算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×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138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請求作成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637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請求連携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510662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1187624" y="1844824"/>
            <a:ext cx="648072" cy="2520280"/>
          </a:xfrm>
          <a:prstGeom prst="rect">
            <a:avLst/>
          </a:prstGeom>
          <a:solidFill>
            <a:srgbClr val="D9D9D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別途記載予定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030660" y="1831133"/>
            <a:ext cx="4870272" cy="2520280"/>
          </a:xfrm>
          <a:prstGeom prst="rect">
            <a:avLst/>
          </a:prstGeom>
          <a:solidFill>
            <a:srgbClr val="D9D9D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別途記載予定</a:t>
            </a:r>
          </a:p>
        </p:txBody>
      </p:sp>
    </p:spTree>
    <p:extLst>
      <p:ext uri="{BB962C8B-B14F-4D97-AF65-F5344CB8AC3E}">
        <p14:creationId xmlns:p14="http://schemas.microsoft.com/office/powerpoint/2010/main" val="263937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タイトル 1"/>
          <p:cNvSpPr txBox="1">
            <a:spLocks/>
          </p:cNvSpPr>
          <p:nvPr/>
        </p:nvSpPr>
        <p:spPr>
          <a:xfrm>
            <a:off x="457200" y="274638"/>
            <a:ext cx="8229600" cy="619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n-lt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利用事例 </a:t>
            </a: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案件</a:t>
            </a: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B-</a:t>
            </a:r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①</a:t>
            </a: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】</a:t>
            </a:r>
            <a:endParaRPr lang="ja-JP" altLang="en-US" b="1" dirty="0"/>
          </a:p>
        </p:txBody>
      </p:sp>
      <p:sp>
        <p:nvSpPr>
          <p:cNvPr id="44" name="正方形/長方形 43"/>
          <p:cNvSpPr/>
          <p:nvPr/>
        </p:nvSpPr>
        <p:spPr bwMode="auto">
          <a:xfrm>
            <a:off x="457324" y="1069694"/>
            <a:ext cx="8229352" cy="52911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171450" marR="0" indent="-171450" defTabSz="914400" rtl="0" eaLnBrk="1" fontAlgn="base" latinLnBrk="0" hangingPunct="1"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ポイント１：</a:t>
            </a:r>
            <a:r>
              <a: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SaaS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事業者がそれぞれ</a:t>
            </a:r>
            <a:r>
              <a:rPr kumimoji="1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Fulfill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サプライヤテナントを保有し、注文管理、契約管理を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行います。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marR="0" indent="-171450" defTabSz="914400" rtl="0" eaLnBrk="1" fontAlgn="base" latinLnBrk="0" hangingPunct="1"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ポイント２：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Fulfill</a:t>
            </a:r>
            <a:r>
              <a:rPr kumimoji="0" lang="ja-JP" altLang="en-US" sz="1200" kern="0" dirty="0" err="1">
                <a:solidFill>
                  <a:srgbClr val="000000"/>
                </a:solidFill>
                <a:latin typeface="Meiryo UI"/>
                <a:ea typeface="Meiryo UI"/>
              </a:rPr>
              <a:t>での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請求確定を契機に、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Fulfill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→請求システムへ請求情報を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API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連携します。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42894" y="1710649"/>
          <a:ext cx="8858212" cy="511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4212">
                  <a:extLst>
                    <a:ext uri="{9D8B030D-6E8A-4147-A177-3AD203B41FA5}">
                      <a16:colId xmlns:a16="http://schemas.microsoft.com/office/drawing/2014/main" val="1301702344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510224060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21411080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1138357516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296609710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449572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849514014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39316079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お客様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営業担当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サービス主管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Fulfill(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リセーラ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Fulfill(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サプライヤ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複数テナント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SaaS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65133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</a:t>
                      </a:r>
                    </a:p>
                  </a:txBody>
                  <a:tcPr vert="eaVert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496991"/>
                  </a:ext>
                </a:extLst>
              </a:tr>
              <a:tr h="16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顧客・注文・契約管理</a:t>
                      </a:r>
                    </a:p>
                  </a:txBody>
                  <a:tcPr vert="eaVert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784178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料金計算</a:t>
                      </a:r>
                    </a:p>
                  </a:txBody>
                  <a:tcPr vert="eaVert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619739"/>
                  </a:ext>
                </a:extLst>
              </a:tr>
              <a:tr h="11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請求作成・連携</a:t>
                      </a:r>
                    </a:p>
                  </a:txBody>
                  <a:tcPr vert="eaVert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954423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 bwMode="auto">
          <a:xfrm>
            <a:off x="1043608" y="2260672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申込書送付</a:t>
            </a:r>
          </a:p>
        </p:txBody>
      </p:sp>
      <p:sp>
        <p:nvSpPr>
          <p:cNvPr id="9" name="正方形/長方形 8"/>
          <p:cNvSpPr/>
          <p:nvPr/>
        </p:nvSpPr>
        <p:spPr bwMode="auto">
          <a:xfrm>
            <a:off x="5652224" y="5255321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料金計算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請求確定</a:t>
            </a:r>
          </a:p>
        </p:txBody>
      </p:sp>
      <p:cxnSp>
        <p:nvCxnSpPr>
          <p:cNvPr id="10" name="カギ線コネクタ 9"/>
          <p:cNvCxnSpPr>
            <a:stCxn id="24" idx="3"/>
            <a:endCxn id="9" idx="0"/>
          </p:cNvCxnSpPr>
          <p:nvPr/>
        </p:nvCxnSpPr>
        <p:spPr bwMode="auto">
          <a:xfrm>
            <a:off x="4283968" y="5006385"/>
            <a:ext cx="1836256" cy="248936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メモ 10"/>
          <p:cNvSpPr/>
          <p:nvPr/>
        </p:nvSpPr>
        <p:spPr bwMode="auto">
          <a:xfrm>
            <a:off x="4154784" y="3611085"/>
            <a:ext cx="1122879" cy="495528"/>
          </a:xfrm>
          <a:prstGeom prst="foldedCorner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・顧客情報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・利用者情報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・販売店コード　など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195736" y="2482739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申込書受領</a:t>
            </a:r>
          </a:p>
        </p:txBody>
      </p:sp>
      <p:cxnSp>
        <p:nvCxnSpPr>
          <p:cNvPr id="14" name="カギ線コネクタ 13"/>
          <p:cNvCxnSpPr>
            <a:stCxn id="8" idx="3"/>
            <a:endCxn id="12" idx="0"/>
          </p:cNvCxnSpPr>
          <p:nvPr/>
        </p:nvCxnSpPr>
        <p:spPr bwMode="auto">
          <a:xfrm>
            <a:off x="1979608" y="2373525"/>
            <a:ext cx="684128" cy="109214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正方形/長方形 14"/>
          <p:cNvSpPr/>
          <p:nvPr/>
        </p:nvSpPr>
        <p:spPr bwMode="auto">
          <a:xfrm>
            <a:off x="5652224" y="3473304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申込情報登録</a:t>
            </a:r>
          </a:p>
        </p:txBody>
      </p:sp>
      <p:cxnSp>
        <p:nvCxnSpPr>
          <p:cNvPr id="16" name="カギ線コネクタ 15"/>
          <p:cNvCxnSpPr>
            <a:stCxn id="12" idx="3"/>
            <a:endCxn id="35" idx="0"/>
          </p:cNvCxnSpPr>
          <p:nvPr/>
        </p:nvCxnSpPr>
        <p:spPr bwMode="auto">
          <a:xfrm>
            <a:off x="3131736" y="2595592"/>
            <a:ext cx="684232" cy="165857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正方形/長方形 16"/>
          <p:cNvSpPr/>
          <p:nvPr/>
        </p:nvSpPr>
        <p:spPr bwMode="auto">
          <a:xfrm>
            <a:off x="6798853" y="3736486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申込情報登録</a:t>
            </a:r>
          </a:p>
        </p:txBody>
      </p:sp>
      <p:cxnSp>
        <p:nvCxnSpPr>
          <p:cNvPr id="18" name="カギ線コネクタ 17"/>
          <p:cNvCxnSpPr>
            <a:stCxn id="15" idx="3"/>
            <a:endCxn id="17" idx="0"/>
          </p:cNvCxnSpPr>
          <p:nvPr/>
        </p:nvCxnSpPr>
        <p:spPr bwMode="auto">
          <a:xfrm>
            <a:off x="6588224" y="3586157"/>
            <a:ext cx="678629" cy="150329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正方形/長方形 18"/>
          <p:cNvSpPr/>
          <p:nvPr/>
        </p:nvSpPr>
        <p:spPr bwMode="auto">
          <a:xfrm>
            <a:off x="7956480" y="3923162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noProof="0" dirty="0">
                <a:solidFill>
                  <a:srgbClr val="000000"/>
                </a:solidFill>
                <a:latin typeface="Meiryo UI"/>
                <a:ea typeface="Meiryo UI"/>
              </a:rPr>
              <a:t>プロビジョニング完了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798853" y="4219923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契約開始</a:t>
            </a:r>
          </a:p>
        </p:txBody>
      </p:sp>
      <p:cxnSp>
        <p:nvCxnSpPr>
          <p:cNvPr id="21" name="直線矢印コネクタ 20"/>
          <p:cNvCxnSpPr>
            <a:stCxn id="17" idx="2"/>
            <a:endCxn id="20" idx="0"/>
          </p:cNvCxnSpPr>
          <p:nvPr/>
        </p:nvCxnSpPr>
        <p:spPr bwMode="auto">
          <a:xfrm>
            <a:off x="7266853" y="3962192"/>
            <a:ext cx="0" cy="257731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/>
          <p:cNvCxnSpPr>
            <a:stCxn id="19" idx="1"/>
          </p:cNvCxnSpPr>
          <p:nvPr/>
        </p:nvCxnSpPr>
        <p:spPr bwMode="auto">
          <a:xfrm flipH="1">
            <a:off x="7266853" y="4036015"/>
            <a:ext cx="689627" cy="0"/>
          </a:xfrm>
          <a:prstGeom prst="straightConnector1">
            <a:avLst/>
          </a:prstGeom>
          <a:solidFill>
            <a:srgbClr val="D2F0F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直線コネクタ 22"/>
          <p:cNvCxnSpPr>
            <a:endCxn id="11" idx="0"/>
          </p:cNvCxnSpPr>
          <p:nvPr/>
        </p:nvCxnSpPr>
        <p:spPr bwMode="auto">
          <a:xfrm flipH="1">
            <a:off x="4716224" y="3206698"/>
            <a:ext cx="395121" cy="404387"/>
          </a:xfrm>
          <a:prstGeom prst="line">
            <a:avLst/>
          </a:prstGeom>
          <a:solidFill>
            <a:srgbClr val="00CC99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正方形/長方形 23"/>
          <p:cNvSpPr/>
          <p:nvPr/>
        </p:nvSpPr>
        <p:spPr bwMode="auto">
          <a:xfrm>
            <a:off x="3347968" y="4893532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料金計算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請求確定操作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26" name="カギ線コネクタ 25"/>
          <p:cNvCxnSpPr>
            <a:stCxn id="9" idx="2"/>
            <a:endCxn id="40" idx="0"/>
          </p:cNvCxnSpPr>
          <p:nvPr/>
        </p:nvCxnSpPr>
        <p:spPr bwMode="auto">
          <a:xfrm rot="5400000">
            <a:off x="5413090" y="5036033"/>
            <a:ext cx="262141" cy="1152128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正方形/長方形 32"/>
          <p:cNvSpPr/>
          <p:nvPr/>
        </p:nvSpPr>
        <p:spPr bwMode="auto">
          <a:xfrm>
            <a:off x="3347968" y="3104874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申込情報登録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34" name="カギ線コネクタ 33"/>
          <p:cNvCxnSpPr>
            <a:stCxn id="33" idx="3"/>
            <a:endCxn id="15" idx="0"/>
          </p:cNvCxnSpPr>
          <p:nvPr/>
        </p:nvCxnSpPr>
        <p:spPr bwMode="auto">
          <a:xfrm>
            <a:off x="4283968" y="3217727"/>
            <a:ext cx="1836256" cy="255577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正方形/長方形 34"/>
          <p:cNvSpPr/>
          <p:nvPr/>
        </p:nvSpPr>
        <p:spPr bwMode="auto">
          <a:xfrm>
            <a:off x="3347968" y="2761449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申込書受領</a:t>
            </a:r>
          </a:p>
        </p:txBody>
      </p:sp>
      <p:cxnSp>
        <p:nvCxnSpPr>
          <p:cNvPr id="36" name="直線矢印コネクタ 35"/>
          <p:cNvCxnSpPr>
            <a:stCxn id="35" idx="2"/>
            <a:endCxn id="33" idx="0"/>
          </p:cNvCxnSpPr>
          <p:nvPr/>
        </p:nvCxnSpPr>
        <p:spPr bwMode="auto">
          <a:xfrm>
            <a:off x="3815968" y="2987155"/>
            <a:ext cx="0" cy="117719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正方形/長方形 36"/>
          <p:cNvSpPr/>
          <p:nvPr/>
        </p:nvSpPr>
        <p:spPr bwMode="auto">
          <a:xfrm>
            <a:off x="1043608" y="6311034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支払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38" name="カギ線コネクタ 37"/>
          <p:cNvCxnSpPr>
            <a:stCxn id="40" idx="2"/>
            <a:endCxn id="37" idx="0"/>
          </p:cNvCxnSpPr>
          <p:nvPr/>
        </p:nvCxnSpPr>
        <p:spPr bwMode="auto">
          <a:xfrm rot="5400000">
            <a:off x="3068772" y="4411710"/>
            <a:ext cx="342160" cy="3456488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正方形/長方形 39"/>
          <p:cNvSpPr/>
          <p:nvPr/>
        </p:nvSpPr>
        <p:spPr bwMode="auto">
          <a:xfrm>
            <a:off x="4500096" y="5743168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請求処理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347966" y="5743168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請求業務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42" name="カギ線コネクタ 41"/>
          <p:cNvCxnSpPr>
            <a:stCxn id="9" idx="2"/>
            <a:endCxn id="41" idx="0"/>
          </p:cNvCxnSpPr>
          <p:nvPr/>
        </p:nvCxnSpPr>
        <p:spPr bwMode="auto">
          <a:xfrm rot="5400000">
            <a:off x="4837025" y="4459968"/>
            <a:ext cx="262141" cy="2304258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カギ線コネクタ 42"/>
          <p:cNvCxnSpPr>
            <a:stCxn id="41" idx="2"/>
            <a:endCxn id="37" idx="0"/>
          </p:cNvCxnSpPr>
          <p:nvPr/>
        </p:nvCxnSpPr>
        <p:spPr bwMode="auto">
          <a:xfrm rot="5400000">
            <a:off x="2492707" y="4987775"/>
            <a:ext cx="342160" cy="2304358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角丸四角形 44"/>
          <p:cNvSpPr/>
          <p:nvPr/>
        </p:nvSpPr>
        <p:spPr bwMode="auto">
          <a:xfrm>
            <a:off x="6759614" y="1747777"/>
            <a:ext cx="2176042" cy="377235"/>
          </a:xfrm>
          <a:prstGeom prst="roundRect">
            <a:avLst/>
          </a:prstGeom>
          <a:noFill/>
          <a:ln w="19050" cap="flat" cmpd="sng" algn="ctr">
            <a:solidFill>
              <a:srgbClr val="6699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8244408" y="2042114"/>
            <a:ext cx="682047" cy="303849"/>
          </a:xfrm>
          <a:prstGeom prst="roundRect">
            <a:avLst/>
          </a:prstGeom>
          <a:solidFill>
            <a:srgbClr val="6699FF"/>
          </a:solidFill>
          <a:ln w="1270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7000" tIns="27000" rIns="27000" bIns="27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</a:rPr>
              <a:t>ポイント１</a:t>
            </a:r>
            <a:endParaRPr kumimoji="0" lang="en-US" altLang="ja-JP" sz="1000" kern="0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5652224" y="4219923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契約開始</a:t>
            </a:r>
          </a:p>
        </p:txBody>
      </p:sp>
      <p:cxnSp>
        <p:nvCxnSpPr>
          <p:cNvPr id="50" name="カギ線コネクタ 49"/>
          <p:cNvCxnSpPr>
            <a:stCxn id="17" idx="2"/>
            <a:endCxn id="49" idx="0"/>
          </p:cNvCxnSpPr>
          <p:nvPr/>
        </p:nvCxnSpPr>
        <p:spPr bwMode="auto">
          <a:xfrm rot="5400000">
            <a:off x="6564674" y="3517743"/>
            <a:ext cx="257731" cy="1146629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角丸四角形 62"/>
          <p:cNvSpPr/>
          <p:nvPr/>
        </p:nvSpPr>
        <p:spPr bwMode="auto">
          <a:xfrm>
            <a:off x="4460652" y="4823732"/>
            <a:ext cx="2171642" cy="1264552"/>
          </a:xfrm>
          <a:prstGeom prst="roundRect">
            <a:avLst>
              <a:gd name="adj" fmla="val 11175"/>
            </a:avLst>
          </a:prstGeom>
          <a:noFill/>
          <a:ln w="19050" cap="flat" cmpd="sng" algn="ctr">
            <a:solidFill>
              <a:srgbClr val="6699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 bwMode="auto">
          <a:xfrm>
            <a:off x="5978185" y="4637319"/>
            <a:ext cx="682047" cy="303849"/>
          </a:xfrm>
          <a:prstGeom prst="roundRect">
            <a:avLst/>
          </a:prstGeom>
          <a:solidFill>
            <a:srgbClr val="6699FF"/>
          </a:solidFill>
          <a:ln w="1270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7000" tIns="27000" rIns="27000" bIns="27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</a:rPr>
              <a:t>ポイント２</a:t>
            </a:r>
            <a:endParaRPr kumimoji="0" lang="en-US" altLang="ja-JP" sz="1000" kern="0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pic>
        <p:nvPicPr>
          <p:cNvPr id="66" name="Picture 2" descr="ペイジェント決済 - CS-Cartスタンダード版 4.x オンラインマニュアル - 4.13.2-jp-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64038" y="1629766"/>
            <a:ext cx="808113" cy="43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898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タイトル 1"/>
          <p:cNvSpPr txBox="1">
            <a:spLocks/>
          </p:cNvSpPr>
          <p:nvPr/>
        </p:nvSpPr>
        <p:spPr>
          <a:xfrm>
            <a:off x="457200" y="274638"/>
            <a:ext cx="8229600" cy="619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n-lt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利用事例 </a:t>
            </a: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案件</a:t>
            </a: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B-</a:t>
            </a:r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②</a:t>
            </a: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】</a:t>
            </a:r>
            <a:endParaRPr lang="ja-JP" altLang="en-US" b="1" dirty="0"/>
          </a:p>
        </p:txBody>
      </p:sp>
      <p:sp>
        <p:nvSpPr>
          <p:cNvPr id="44" name="正方形/長方形 43"/>
          <p:cNvSpPr/>
          <p:nvPr/>
        </p:nvSpPr>
        <p:spPr bwMode="auto">
          <a:xfrm>
            <a:off x="457324" y="1000956"/>
            <a:ext cx="8229352" cy="59785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171450" lvl="0" indent="-171450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ポイント１：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お客様は</a:t>
            </a:r>
            <a:r>
              <a:rPr kumimoji="0" lang="en-US" altLang="ja-JP" sz="1200" kern="0" dirty="0" err="1">
                <a:solidFill>
                  <a:srgbClr val="000000"/>
                </a:solidFill>
                <a:latin typeface="Meiryo UI"/>
                <a:ea typeface="Meiryo UI"/>
              </a:rPr>
              <a:t>Subsphere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より申込登録。申込情報はシステム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A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→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Fulfill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へ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API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連携します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lvl="0" indent="-171450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ポイント２：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SaaS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事業者がそれぞれ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Fulfill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サプライヤテナントを保有し、注文管理、契約管理を行います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。</a:t>
            </a:r>
            <a:endParaRPr kumimoji="0" lang="en-US" altLang="ja-JP" sz="1200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1450" lvl="0" indent="-171450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ポイント３：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Fulfill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が料金計算を担い、計算結果をもとにサービス主管にて社内システムにより請求業務を実施します。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42894" y="1710649"/>
          <a:ext cx="8786212" cy="5174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4212">
                  <a:extLst>
                    <a:ext uri="{9D8B030D-6E8A-4147-A177-3AD203B41FA5}">
                      <a16:colId xmlns:a16="http://schemas.microsoft.com/office/drawing/2014/main" val="1301702344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51022406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21411080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138357516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44957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2849514014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9316079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お客様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Subsphere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サービス主管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Fulfill(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リセーラ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Fulfill(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サプライヤ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複数テナント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SaaS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65133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</a:t>
                      </a:r>
                    </a:p>
                  </a:txBody>
                  <a:tcPr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496991"/>
                  </a:ext>
                </a:extLst>
              </a:tr>
              <a:tr h="12864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顧客・注文・契約管理</a:t>
                      </a:r>
                    </a:p>
                  </a:txBody>
                  <a:tcPr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78417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料金計算</a:t>
                      </a:r>
                    </a:p>
                  </a:txBody>
                  <a:tcPr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619739"/>
                  </a:ext>
                </a:extLst>
              </a:tr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請求作成・連携</a:t>
                      </a:r>
                    </a:p>
                  </a:txBody>
                  <a:tcPr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954423"/>
                  </a:ext>
                </a:extLst>
              </a:tr>
            </a:tbl>
          </a:graphicData>
        </a:graphic>
      </p:graphicFrame>
      <p:sp>
        <p:nvSpPr>
          <p:cNvPr id="47" name="正方形/長方形 46"/>
          <p:cNvSpPr/>
          <p:nvPr/>
        </p:nvSpPr>
        <p:spPr bwMode="auto">
          <a:xfrm>
            <a:off x="1130254" y="2189422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申込投入</a:t>
            </a: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5144716" y="4424718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料金計算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請求確定</a:t>
            </a:r>
          </a:p>
        </p:txBody>
      </p:sp>
      <p:cxnSp>
        <p:nvCxnSpPr>
          <p:cNvPr id="52" name="カギ線コネクタ 51"/>
          <p:cNvCxnSpPr>
            <a:stCxn id="68" idx="3"/>
            <a:endCxn id="51" idx="0"/>
          </p:cNvCxnSpPr>
          <p:nvPr/>
        </p:nvCxnSpPr>
        <p:spPr bwMode="auto">
          <a:xfrm>
            <a:off x="4716016" y="4319618"/>
            <a:ext cx="896700" cy="105100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正方形/長方形 52"/>
          <p:cNvSpPr/>
          <p:nvPr/>
        </p:nvSpPr>
        <p:spPr bwMode="auto">
          <a:xfrm>
            <a:off x="2474347" y="5834813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請求情報取得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2483872" y="2409408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申込情報登録</a:t>
            </a:r>
          </a:p>
        </p:txBody>
      </p:sp>
      <p:cxnSp>
        <p:nvCxnSpPr>
          <p:cNvPr id="55" name="カギ線コネクタ 54"/>
          <p:cNvCxnSpPr>
            <a:stCxn id="47" idx="3"/>
            <a:endCxn id="54" idx="0"/>
          </p:cNvCxnSpPr>
          <p:nvPr/>
        </p:nvCxnSpPr>
        <p:spPr bwMode="auto">
          <a:xfrm>
            <a:off x="2066254" y="2302275"/>
            <a:ext cx="885618" cy="107133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正方形/長方形 55"/>
          <p:cNvSpPr/>
          <p:nvPr/>
        </p:nvSpPr>
        <p:spPr bwMode="auto">
          <a:xfrm>
            <a:off x="5148168" y="2980536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申込情報登録</a:t>
            </a:r>
          </a:p>
        </p:txBody>
      </p:sp>
      <p:cxnSp>
        <p:nvCxnSpPr>
          <p:cNvPr id="57" name="カギ線コネクタ 56"/>
          <p:cNvCxnSpPr>
            <a:stCxn id="58" idx="3"/>
            <a:endCxn id="56" idx="0"/>
          </p:cNvCxnSpPr>
          <p:nvPr/>
        </p:nvCxnSpPr>
        <p:spPr bwMode="auto">
          <a:xfrm>
            <a:off x="3419872" y="2859344"/>
            <a:ext cx="2196296" cy="121192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正方形/長方形 57"/>
          <p:cNvSpPr/>
          <p:nvPr/>
        </p:nvSpPr>
        <p:spPr bwMode="auto">
          <a:xfrm>
            <a:off x="2483872" y="2746491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申込情報連携</a:t>
            </a:r>
          </a:p>
        </p:txBody>
      </p:sp>
      <p:cxnSp>
        <p:nvCxnSpPr>
          <p:cNvPr id="59" name="直線矢印コネクタ 58"/>
          <p:cNvCxnSpPr>
            <a:stCxn id="54" idx="2"/>
            <a:endCxn id="58" idx="0"/>
          </p:cNvCxnSpPr>
          <p:nvPr/>
        </p:nvCxnSpPr>
        <p:spPr bwMode="auto">
          <a:xfrm>
            <a:off x="2951872" y="2635114"/>
            <a:ext cx="0" cy="111377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正方形/長方形 59"/>
          <p:cNvSpPr/>
          <p:nvPr/>
        </p:nvSpPr>
        <p:spPr bwMode="auto">
          <a:xfrm>
            <a:off x="6444312" y="3213652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申込情報登録</a:t>
            </a:r>
          </a:p>
        </p:txBody>
      </p:sp>
      <p:cxnSp>
        <p:nvCxnSpPr>
          <p:cNvPr id="61" name="カギ線コネクタ 60"/>
          <p:cNvCxnSpPr>
            <a:stCxn id="56" idx="3"/>
            <a:endCxn id="60" idx="0"/>
          </p:cNvCxnSpPr>
          <p:nvPr/>
        </p:nvCxnSpPr>
        <p:spPr bwMode="auto">
          <a:xfrm>
            <a:off x="6084168" y="3093389"/>
            <a:ext cx="828144" cy="120263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正方形/長方形 61"/>
          <p:cNvSpPr/>
          <p:nvPr/>
        </p:nvSpPr>
        <p:spPr bwMode="auto">
          <a:xfrm>
            <a:off x="7812464" y="3385513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noProof="0" dirty="0">
                <a:solidFill>
                  <a:srgbClr val="000000"/>
                </a:solidFill>
                <a:latin typeface="Meiryo UI"/>
                <a:ea typeface="Meiryo UI"/>
              </a:rPr>
              <a:t>プロビジョニング完了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6444312" y="3643343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契約開始</a:t>
            </a:r>
          </a:p>
        </p:txBody>
      </p:sp>
      <p:cxnSp>
        <p:nvCxnSpPr>
          <p:cNvPr id="65" name="直線矢印コネクタ 64"/>
          <p:cNvCxnSpPr>
            <a:stCxn id="60" idx="2"/>
            <a:endCxn id="64" idx="0"/>
          </p:cNvCxnSpPr>
          <p:nvPr/>
        </p:nvCxnSpPr>
        <p:spPr bwMode="auto">
          <a:xfrm>
            <a:off x="6912312" y="3439358"/>
            <a:ext cx="0" cy="203985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直線矢印コネクタ 65"/>
          <p:cNvCxnSpPr>
            <a:stCxn id="62" idx="1"/>
          </p:cNvCxnSpPr>
          <p:nvPr/>
        </p:nvCxnSpPr>
        <p:spPr bwMode="auto">
          <a:xfrm flipH="1">
            <a:off x="6912312" y="3498366"/>
            <a:ext cx="900152" cy="0"/>
          </a:xfrm>
          <a:prstGeom prst="straightConnector1">
            <a:avLst/>
          </a:prstGeom>
          <a:solidFill>
            <a:srgbClr val="D2F0F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直線コネクタ 66"/>
          <p:cNvCxnSpPr>
            <a:endCxn id="83" idx="0"/>
          </p:cNvCxnSpPr>
          <p:nvPr/>
        </p:nvCxnSpPr>
        <p:spPr bwMode="auto">
          <a:xfrm flipH="1">
            <a:off x="3882131" y="2859344"/>
            <a:ext cx="172435" cy="281995"/>
          </a:xfrm>
          <a:prstGeom prst="line">
            <a:avLst/>
          </a:prstGeom>
          <a:solidFill>
            <a:srgbClr val="00CC99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正方形/長方形 67"/>
          <p:cNvSpPr/>
          <p:nvPr/>
        </p:nvSpPr>
        <p:spPr bwMode="auto">
          <a:xfrm>
            <a:off x="3780016" y="4206765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料金計算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請求確定操作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69" name="カギ線コネクタ 68"/>
          <p:cNvCxnSpPr/>
          <p:nvPr/>
        </p:nvCxnSpPr>
        <p:spPr bwMode="auto">
          <a:xfrm rot="5400000">
            <a:off x="3314336" y="5942903"/>
            <a:ext cx="83547" cy="9525"/>
          </a:xfrm>
          <a:prstGeom prst="bentConnector4">
            <a:avLst>
              <a:gd name="adj1" fmla="val 12994"/>
              <a:gd name="adj2" fmla="val -19110919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正方形/長方形 69"/>
          <p:cNvSpPr/>
          <p:nvPr/>
        </p:nvSpPr>
        <p:spPr bwMode="auto">
          <a:xfrm>
            <a:off x="5144716" y="5834812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請求情報返却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2474347" y="6197020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請求情報表示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72" name="直線矢印コネクタ 71"/>
          <p:cNvCxnSpPr>
            <a:stCxn id="53" idx="2"/>
            <a:endCxn id="71" idx="0"/>
          </p:cNvCxnSpPr>
          <p:nvPr/>
        </p:nvCxnSpPr>
        <p:spPr bwMode="auto">
          <a:xfrm>
            <a:off x="2942347" y="6060519"/>
            <a:ext cx="0" cy="136501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正方形/長方形 72"/>
          <p:cNvSpPr/>
          <p:nvPr/>
        </p:nvSpPr>
        <p:spPr bwMode="auto">
          <a:xfrm>
            <a:off x="3780016" y="4873767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請求業務</a:t>
            </a:r>
          </a:p>
        </p:txBody>
      </p:sp>
      <p:cxnSp>
        <p:nvCxnSpPr>
          <p:cNvPr id="74" name="カギ線コネクタ 73"/>
          <p:cNvCxnSpPr>
            <a:stCxn id="51" idx="2"/>
            <a:endCxn id="73" idx="0"/>
          </p:cNvCxnSpPr>
          <p:nvPr/>
        </p:nvCxnSpPr>
        <p:spPr bwMode="auto">
          <a:xfrm rot="5400000">
            <a:off x="4818695" y="4079745"/>
            <a:ext cx="223343" cy="1364700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正方形/長方形 74"/>
          <p:cNvSpPr/>
          <p:nvPr/>
        </p:nvSpPr>
        <p:spPr bwMode="auto">
          <a:xfrm>
            <a:off x="1130254" y="5335421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支払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76" name="カギ線コネクタ 75"/>
          <p:cNvCxnSpPr>
            <a:stCxn id="73" idx="2"/>
            <a:endCxn id="75" idx="0"/>
          </p:cNvCxnSpPr>
          <p:nvPr/>
        </p:nvCxnSpPr>
        <p:spPr bwMode="auto">
          <a:xfrm rot="5400000">
            <a:off x="2805161" y="3892566"/>
            <a:ext cx="235948" cy="2649762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正方形/長方形 76"/>
          <p:cNvSpPr/>
          <p:nvPr/>
        </p:nvSpPr>
        <p:spPr bwMode="auto">
          <a:xfrm>
            <a:off x="1130254" y="5624195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請求情報参照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78" name="カギ線コネクタ 77"/>
          <p:cNvCxnSpPr>
            <a:stCxn id="77" idx="3"/>
            <a:endCxn id="53" idx="0"/>
          </p:cNvCxnSpPr>
          <p:nvPr/>
        </p:nvCxnSpPr>
        <p:spPr bwMode="auto">
          <a:xfrm>
            <a:off x="2066254" y="5737048"/>
            <a:ext cx="876093" cy="97765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9" name="正方形/長方形 78"/>
          <p:cNvSpPr/>
          <p:nvPr/>
        </p:nvSpPr>
        <p:spPr bwMode="auto">
          <a:xfrm>
            <a:off x="1130254" y="6609552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noProof="0" dirty="0">
                <a:solidFill>
                  <a:srgbClr val="000000"/>
                </a:solidFill>
                <a:latin typeface="Meiryo UI"/>
                <a:ea typeface="Meiryo UI"/>
              </a:rPr>
              <a:t>請求情報確認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80" name="カギ線コネクタ 79"/>
          <p:cNvCxnSpPr>
            <a:stCxn id="71" idx="2"/>
            <a:endCxn id="79" idx="0"/>
          </p:cNvCxnSpPr>
          <p:nvPr/>
        </p:nvCxnSpPr>
        <p:spPr bwMode="auto">
          <a:xfrm rot="5400000">
            <a:off x="2176888" y="5844093"/>
            <a:ext cx="186826" cy="1344093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1" name="角丸四角形 80"/>
          <p:cNvSpPr/>
          <p:nvPr/>
        </p:nvSpPr>
        <p:spPr bwMode="auto">
          <a:xfrm>
            <a:off x="1081758" y="2164142"/>
            <a:ext cx="5077595" cy="1143411"/>
          </a:xfrm>
          <a:prstGeom prst="roundRect">
            <a:avLst>
              <a:gd name="adj" fmla="val 7281"/>
            </a:avLst>
          </a:prstGeom>
          <a:noFill/>
          <a:ln w="19050" cap="flat" cmpd="sng" algn="ctr">
            <a:solidFill>
              <a:srgbClr val="6699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 bwMode="auto">
          <a:xfrm>
            <a:off x="1172956" y="3155821"/>
            <a:ext cx="682047" cy="303849"/>
          </a:xfrm>
          <a:prstGeom prst="roundRect">
            <a:avLst/>
          </a:prstGeom>
          <a:solidFill>
            <a:srgbClr val="6699FF"/>
          </a:solidFill>
          <a:ln w="1270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7000" tIns="27000" rIns="27000" bIns="27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</a:rPr>
              <a:t>ポイント１</a:t>
            </a:r>
            <a:endParaRPr kumimoji="0" lang="en-US" altLang="ja-JP" sz="1000" kern="0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83" name="メモ 82"/>
          <p:cNvSpPr/>
          <p:nvPr/>
        </p:nvSpPr>
        <p:spPr bwMode="auto">
          <a:xfrm>
            <a:off x="3320691" y="3141339"/>
            <a:ext cx="1122879" cy="495528"/>
          </a:xfrm>
          <a:prstGeom prst="foldedCorner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・顧客情報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・利用者情報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・外部注文番号 など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84" name="角丸四角形 83"/>
          <p:cNvSpPr/>
          <p:nvPr/>
        </p:nvSpPr>
        <p:spPr bwMode="auto">
          <a:xfrm>
            <a:off x="3657600" y="4167609"/>
            <a:ext cx="2501754" cy="1020839"/>
          </a:xfrm>
          <a:prstGeom prst="roundRect">
            <a:avLst>
              <a:gd name="adj" fmla="val 8730"/>
            </a:avLst>
          </a:prstGeom>
          <a:noFill/>
          <a:ln w="19050" cap="flat" cmpd="sng" algn="ctr">
            <a:solidFill>
              <a:srgbClr val="6699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 bwMode="auto">
          <a:xfrm>
            <a:off x="5683096" y="5018664"/>
            <a:ext cx="682047" cy="303849"/>
          </a:xfrm>
          <a:prstGeom prst="roundRect">
            <a:avLst/>
          </a:prstGeom>
          <a:solidFill>
            <a:srgbClr val="6699FF"/>
          </a:solidFill>
          <a:ln w="1270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7000" tIns="27000" rIns="27000" bIns="27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</a:rPr>
              <a:t>ポイント３</a:t>
            </a:r>
            <a:endParaRPr kumimoji="0" lang="en-US" altLang="ja-JP" sz="1000" kern="0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86" name="正方形/長方形 85"/>
          <p:cNvSpPr/>
          <p:nvPr/>
        </p:nvSpPr>
        <p:spPr bwMode="auto">
          <a:xfrm>
            <a:off x="5144716" y="3643343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契約開始</a:t>
            </a:r>
          </a:p>
        </p:txBody>
      </p:sp>
      <p:cxnSp>
        <p:nvCxnSpPr>
          <p:cNvPr id="87" name="カギ線コネクタ 86"/>
          <p:cNvCxnSpPr>
            <a:stCxn id="60" idx="2"/>
            <a:endCxn id="86" idx="0"/>
          </p:cNvCxnSpPr>
          <p:nvPr/>
        </p:nvCxnSpPr>
        <p:spPr bwMode="auto">
          <a:xfrm rot="5400000">
            <a:off x="6160522" y="2891552"/>
            <a:ext cx="203985" cy="1299596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正方形/長方形 87"/>
          <p:cNvSpPr/>
          <p:nvPr/>
        </p:nvSpPr>
        <p:spPr bwMode="auto">
          <a:xfrm>
            <a:off x="2483872" y="4062956"/>
            <a:ext cx="936000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注文完了受領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89" name="カギ線コネクタ 88"/>
          <p:cNvCxnSpPr>
            <a:stCxn id="86" idx="2"/>
            <a:endCxn id="88" idx="0"/>
          </p:cNvCxnSpPr>
          <p:nvPr/>
        </p:nvCxnSpPr>
        <p:spPr bwMode="auto">
          <a:xfrm rot="5400000">
            <a:off x="4185341" y="2635580"/>
            <a:ext cx="193907" cy="2660844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角丸四角形 89"/>
          <p:cNvSpPr/>
          <p:nvPr/>
        </p:nvSpPr>
        <p:spPr bwMode="auto">
          <a:xfrm>
            <a:off x="6365144" y="1747777"/>
            <a:ext cx="2489490" cy="377235"/>
          </a:xfrm>
          <a:prstGeom prst="roundRect">
            <a:avLst/>
          </a:prstGeom>
          <a:noFill/>
          <a:ln w="19050" cap="flat" cmpd="sng" algn="ctr">
            <a:solidFill>
              <a:srgbClr val="6699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 bwMode="auto">
          <a:xfrm>
            <a:off x="8113625" y="2031101"/>
            <a:ext cx="682047" cy="303849"/>
          </a:xfrm>
          <a:prstGeom prst="roundRect">
            <a:avLst/>
          </a:prstGeom>
          <a:solidFill>
            <a:srgbClr val="6699FF"/>
          </a:solidFill>
          <a:ln w="1270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7000" tIns="27000" rIns="27000" bIns="27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</a:rPr>
              <a:t>ポイント２</a:t>
            </a:r>
            <a:endParaRPr kumimoji="0" lang="en-US" altLang="ja-JP" sz="1000" kern="0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pic>
        <p:nvPicPr>
          <p:cNvPr id="93" name="図 92"/>
          <p:cNvPicPr>
            <a:picLocks noChangeAspect="1"/>
          </p:cNvPicPr>
          <p:nvPr/>
        </p:nvPicPr>
        <p:blipFill>
          <a:blip r:embed="rId3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36495" y="1772816"/>
            <a:ext cx="773280" cy="16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1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タイトル 1"/>
          <p:cNvSpPr txBox="1">
            <a:spLocks/>
          </p:cNvSpPr>
          <p:nvPr/>
        </p:nvSpPr>
        <p:spPr>
          <a:xfrm>
            <a:off x="457200" y="274638"/>
            <a:ext cx="8229600" cy="619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n-lt"/>
                <a:ea typeface="Meiryo UI" pitchFamily="50" charset="-128"/>
                <a:cs typeface="Meiryo UI" pitchFamily="50" charset="-128"/>
              </a:defRPr>
            </a:lvl1pPr>
          </a:lstStyle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利用事例 </a:t>
            </a: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案件</a:t>
            </a: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B-</a:t>
            </a:r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③</a:t>
            </a: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</a:rPr>
              <a:t>】</a:t>
            </a:r>
            <a:endParaRPr lang="ja-JP" altLang="en-US" b="1" dirty="0"/>
          </a:p>
        </p:txBody>
      </p:sp>
      <p:sp>
        <p:nvSpPr>
          <p:cNvPr id="44" name="正方形/長方形 43"/>
          <p:cNvSpPr/>
          <p:nvPr/>
        </p:nvSpPr>
        <p:spPr bwMode="auto">
          <a:xfrm>
            <a:off x="457324" y="804347"/>
            <a:ext cx="8229352" cy="5068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171450" lvl="0" indent="-171450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ポイント１：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料金計算は他システムが担い、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Fulfill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は従量課金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(1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円＝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件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)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として請求取込します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lvl="0" indent="-171450" defTabSz="6858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ポイント２：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 Fulfill</a:t>
            </a:r>
            <a:r>
              <a:rPr kumimoji="0" lang="ja-JP" altLang="en-US" sz="1200" kern="0" dirty="0" err="1">
                <a:solidFill>
                  <a:srgbClr val="000000"/>
                </a:solidFill>
                <a:latin typeface="Meiryo UI"/>
                <a:ea typeface="Meiryo UI"/>
              </a:rPr>
              <a:t>での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請求確定を契機に、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Fulfill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→請求システムへ請求情報を</a:t>
            </a:r>
            <a:r>
              <a:rPr kumimoji="0" lang="en-US" altLang="ja-JP" sz="1200" kern="0" dirty="0">
                <a:solidFill>
                  <a:srgbClr val="000000"/>
                </a:solidFill>
                <a:latin typeface="Meiryo UI"/>
                <a:ea typeface="Meiryo UI"/>
              </a:rPr>
              <a:t>API</a:t>
            </a:r>
            <a:r>
              <a:rPr kumimoji="0" lang="ja-JP" altLang="en-US" sz="1200" kern="0" dirty="0">
                <a:solidFill>
                  <a:srgbClr val="000000"/>
                </a:solidFill>
                <a:latin typeface="Meiryo UI"/>
                <a:ea typeface="Meiryo UI"/>
              </a:rPr>
              <a:t>連携します。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142894" y="1362995"/>
          <a:ext cx="8786207" cy="5522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5924">
                  <a:extLst>
                    <a:ext uri="{9D8B030D-6E8A-4147-A177-3AD203B41FA5}">
                      <a16:colId xmlns:a16="http://schemas.microsoft.com/office/drawing/2014/main" val="1301702344"/>
                    </a:ext>
                  </a:extLst>
                </a:gridCol>
                <a:gridCol w="915587">
                  <a:extLst>
                    <a:ext uri="{9D8B030D-6E8A-4147-A177-3AD203B41FA5}">
                      <a16:colId xmlns:a16="http://schemas.microsoft.com/office/drawing/2014/main" val="2510224060"/>
                    </a:ext>
                  </a:extLst>
                </a:gridCol>
                <a:gridCol w="915587">
                  <a:extLst>
                    <a:ext uri="{9D8B030D-6E8A-4147-A177-3AD203B41FA5}">
                      <a16:colId xmlns:a16="http://schemas.microsoft.com/office/drawing/2014/main" val="221411080"/>
                    </a:ext>
                  </a:extLst>
                </a:gridCol>
                <a:gridCol w="915587">
                  <a:extLst>
                    <a:ext uri="{9D8B030D-6E8A-4147-A177-3AD203B41FA5}">
                      <a16:colId xmlns:a16="http://schemas.microsoft.com/office/drawing/2014/main" val="1138357516"/>
                    </a:ext>
                  </a:extLst>
                </a:gridCol>
                <a:gridCol w="915587">
                  <a:extLst>
                    <a:ext uri="{9D8B030D-6E8A-4147-A177-3AD203B41FA5}">
                      <a16:colId xmlns:a16="http://schemas.microsoft.com/office/drawing/2014/main" val="1396640061"/>
                    </a:ext>
                  </a:extLst>
                </a:gridCol>
                <a:gridCol w="915587">
                  <a:extLst>
                    <a:ext uri="{9D8B030D-6E8A-4147-A177-3AD203B41FA5}">
                      <a16:colId xmlns:a16="http://schemas.microsoft.com/office/drawing/2014/main" val="2449572"/>
                    </a:ext>
                  </a:extLst>
                </a:gridCol>
                <a:gridCol w="915587">
                  <a:extLst>
                    <a:ext uri="{9D8B030D-6E8A-4147-A177-3AD203B41FA5}">
                      <a16:colId xmlns:a16="http://schemas.microsoft.com/office/drawing/2014/main" val="2849514014"/>
                    </a:ext>
                  </a:extLst>
                </a:gridCol>
                <a:gridCol w="915587">
                  <a:extLst>
                    <a:ext uri="{9D8B030D-6E8A-4147-A177-3AD203B41FA5}">
                      <a16:colId xmlns:a16="http://schemas.microsoft.com/office/drawing/2014/main" val="339316079"/>
                    </a:ext>
                  </a:extLst>
                </a:gridCol>
                <a:gridCol w="915587">
                  <a:extLst>
                    <a:ext uri="{9D8B030D-6E8A-4147-A177-3AD203B41FA5}">
                      <a16:colId xmlns:a16="http://schemas.microsoft.com/office/drawing/2014/main" val="1033708642"/>
                    </a:ext>
                  </a:extLst>
                </a:gridCol>
                <a:gridCol w="915587">
                  <a:extLst>
                    <a:ext uri="{9D8B030D-6E8A-4147-A177-3AD203B41FA5}">
                      <a16:colId xmlns:a16="http://schemas.microsoft.com/office/drawing/2014/main" val="1426212848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お客様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営業担当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サービス主管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他社ポータル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Fulfill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</a:p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サービス①用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</a:p>
                    <a:p>
                      <a:pPr algn="ctr"/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サービス②用</a:t>
                      </a:r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651334"/>
                  </a:ext>
                </a:extLst>
              </a:tr>
              <a:tr h="100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申込</a:t>
                      </a:r>
                    </a:p>
                  </a:txBody>
                  <a:tcPr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496991"/>
                  </a:ext>
                </a:extLst>
              </a:tr>
              <a:tr h="15981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顧客・注文・契約管理</a:t>
                      </a:r>
                    </a:p>
                  </a:txBody>
                  <a:tcPr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784178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料金計算</a:t>
                      </a:r>
                    </a:p>
                  </a:txBody>
                  <a:tcPr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619739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請求作成・連携</a:t>
                      </a:r>
                    </a:p>
                  </a:txBody>
                  <a:tcPr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954423"/>
                  </a:ext>
                </a:extLst>
              </a:tr>
            </a:tbl>
          </a:graphicData>
        </a:graphic>
      </p:graphicFrame>
      <p:sp>
        <p:nvSpPr>
          <p:cNvPr id="46" name="正方形/長方形 45"/>
          <p:cNvSpPr/>
          <p:nvPr/>
        </p:nvSpPr>
        <p:spPr bwMode="auto">
          <a:xfrm>
            <a:off x="827584" y="1854840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申込書送付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1691680" y="2054505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申込書受領</a:t>
            </a: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627784" y="2254167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申込書受領</a:t>
            </a:r>
          </a:p>
        </p:txBody>
      </p:sp>
      <p:cxnSp>
        <p:nvCxnSpPr>
          <p:cNvPr id="50" name="カギ線コネクタ 49"/>
          <p:cNvCxnSpPr>
            <a:stCxn id="46" idx="3"/>
            <a:endCxn id="48" idx="0"/>
          </p:cNvCxnSpPr>
          <p:nvPr/>
        </p:nvCxnSpPr>
        <p:spPr bwMode="auto">
          <a:xfrm>
            <a:off x="1530746" y="1967693"/>
            <a:ext cx="512515" cy="86812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カギ線コネクタ 62"/>
          <p:cNvCxnSpPr>
            <a:stCxn id="48" idx="3"/>
            <a:endCxn id="49" idx="0"/>
          </p:cNvCxnSpPr>
          <p:nvPr/>
        </p:nvCxnSpPr>
        <p:spPr bwMode="auto">
          <a:xfrm>
            <a:off x="2394842" y="2167358"/>
            <a:ext cx="584523" cy="86809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2" name="正方形/長方形 91"/>
          <p:cNvSpPr/>
          <p:nvPr/>
        </p:nvSpPr>
        <p:spPr bwMode="auto">
          <a:xfrm>
            <a:off x="2627784" y="2580216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申込投入</a:t>
            </a:r>
            <a:b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</a:b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(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ポータル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)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93" name="直線矢印コネクタ 92"/>
          <p:cNvCxnSpPr>
            <a:stCxn id="49" idx="2"/>
            <a:endCxn id="92" idx="0"/>
          </p:cNvCxnSpPr>
          <p:nvPr/>
        </p:nvCxnSpPr>
        <p:spPr bwMode="auto">
          <a:xfrm>
            <a:off x="2979365" y="2479873"/>
            <a:ext cx="0" cy="100343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正方形/長方形 93"/>
          <p:cNvSpPr/>
          <p:nvPr/>
        </p:nvSpPr>
        <p:spPr bwMode="auto">
          <a:xfrm>
            <a:off x="3563888" y="2790153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申込データ登録</a:t>
            </a:r>
          </a:p>
        </p:txBody>
      </p:sp>
      <p:cxnSp>
        <p:nvCxnSpPr>
          <p:cNvPr id="95" name="カギ線コネクタ 94"/>
          <p:cNvCxnSpPr>
            <a:stCxn id="92" idx="3"/>
            <a:endCxn id="94" idx="0"/>
          </p:cNvCxnSpPr>
          <p:nvPr/>
        </p:nvCxnSpPr>
        <p:spPr bwMode="auto">
          <a:xfrm>
            <a:off x="3330946" y="2693069"/>
            <a:ext cx="584523" cy="97084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正方形/長方形 95"/>
          <p:cNvSpPr/>
          <p:nvPr/>
        </p:nvSpPr>
        <p:spPr bwMode="auto">
          <a:xfrm>
            <a:off x="3563888" y="3112944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関連システム連携</a:t>
            </a:r>
          </a:p>
        </p:txBody>
      </p:sp>
      <p:cxnSp>
        <p:nvCxnSpPr>
          <p:cNvPr id="97" name="直線矢印コネクタ 96"/>
          <p:cNvCxnSpPr>
            <a:stCxn id="94" idx="2"/>
            <a:endCxn id="96" idx="0"/>
          </p:cNvCxnSpPr>
          <p:nvPr/>
        </p:nvCxnSpPr>
        <p:spPr bwMode="auto">
          <a:xfrm>
            <a:off x="3915469" y="3015859"/>
            <a:ext cx="0" cy="97085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正方形/長方形 97"/>
          <p:cNvSpPr/>
          <p:nvPr/>
        </p:nvSpPr>
        <p:spPr bwMode="auto">
          <a:xfrm>
            <a:off x="6309497" y="3338650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データ連携</a:t>
            </a:r>
          </a:p>
        </p:txBody>
      </p:sp>
      <p:cxnSp>
        <p:nvCxnSpPr>
          <p:cNvPr id="99" name="カギ線コネクタ 98"/>
          <p:cNvCxnSpPr>
            <a:stCxn id="96" idx="3"/>
            <a:endCxn id="98" idx="0"/>
          </p:cNvCxnSpPr>
          <p:nvPr/>
        </p:nvCxnSpPr>
        <p:spPr bwMode="auto">
          <a:xfrm>
            <a:off x="4267050" y="3225797"/>
            <a:ext cx="2394028" cy="112853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正方形/長方形 99"/>
          <p:cNvSpPr/>
          <p:nvPr/>
        </p:nvSpPr>
        <p:spPr bwMode="auto">
          <a:xfrm>
            <a:off x="7208681" y="3338650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データ連携</a:t>
            </a:r>
          </a:p>
        </p:txBody>
      </p:sp>
      <p:sp>
        <p:nvSpPr>
          <p:cNvPr id="101" name="正方形/長方形 100"/>
          <p:cNvSpPr/>
          <p:nvPr/>
        </p:nvSpPr>
        <p:spPr bwMode="auto">
          <a:xfrm>
            <a:off x="8117310" y="3338650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データ連携</a:t>
            </a:r>
          </a:p>
        </p:txBody>
      </p:sp>
      <p:cxnSp>
        <p:nvCxnSpPr>
          <p:cNvPr id="102" name="カギ線コネクタ 101"/>
          <p:cNvCxnSpPr>
            <a:stCxn id="96" idx="3"/>
            <a:endCxn id="100" idx="0"/>
          </p:cNvCxnSpPr>
          <p:nvPr/>
        </p:nvCxnSpPr>
        <p:spPr bwMode="auto">
          <a:xfrm>
            <a:off x="4267050" y="3225797"/>
            <a:ext cx="3293212" cy="112853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カギ線コネクタ 102"/>
          <p:cNvCxnSpPr>
            <a:stCxn id="96" idx="3"/>
            <a:endCxn id="101" idx="0"/>
          </p:cNvCxnSpPr>
          <p:nvPr/>
        </p:nvCxnSpPr>
        <p:spPr bwMode="auto">
          <a:xfrm>
            <a:off x="4267050" y="3225797"/>
            <a:ext cx="4201841" cy="112853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4" name="正方形/長方形 103"/>
          <p:cNvSpPr/>
          <p:nvPr/>
        </p:nvSpPr>
        <p:spPr bwMode="auto">
          <a:xfrm>
            <a:off x="2627784" y="3548214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申込投入</a:t>
            </a:r>
            <a:b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</a:b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(Fulfill)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105" name="正方形/長方形 104"/>
          <p:cNvSpPr/>
          <p:nvPr/>
        </p:nvSpPr>
        <p:spPr bwMode="auto">
          <a:xfrm>
            <a:off x="4454420" y="3773920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申込データ登録</a:t>
            </a:r>
          </a:p>
        </p:txBody>
      </p:sp>
      <p:cxnSp>
        <p:nvCxnSpPr>
          <p:cNvPr id="106" name="カギ線コネクタ 105"/>
          <p:cNvCxnSpPr>
            <a:stCxn id="104" idx="3"/>
            <a:endCxn id="105" idx="0"/>
          </p:cNvCxnSpPr>
          <p:nvPr/>
        </p:nvCxnSpPr>
        <p:spPr bwMode="auto">
          <a:xfrm>
            <a:off x="3330946" y="3661067"/>
            <a:ext cx="1475055" cy="112853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直線矢印コネクタ 106"/>
          <p:cNvCxnSpPr>
            <a:stCxn id="92" idx="2"/>
            <a:endCxn id="104" idx="0"/>
          </p:cNvCxnSpPr>
          <p:nvPr/>
        </p:nvCxnSpPr>
        <p:spPr bwMode="auto">
          <a:xfrm>
            <a:off x="2979365" y="2805922"/>
            <a:ext cx="0" cy="742292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8" name="正方形/長方形 107"/>
          <p:cNvSpPr/>
          <p:nvPr/>
        </p:nvSpPr>
        <p:spPr bwMode="auto">
          <a:xfrm>
            <a:off x="4454420" y="4112478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契約開始</a:t>
            </a:r>
          </a:p>
        </p:txBody>
      </p:sp>
      <p:cxnSp>
        <p:nvCxnSpPr>
          <p:cNvPr id="109" name="直線矢印コネクタ 108"/>
          <p:cNvCxnSpPr>
            <a:stCxn id="105" idx="2"/>
            <a:endCxn id="108" idx="0"/>
          </p:cNvCxnSpPr>
          <p:nvPr/>
        </p:nvCxnSpPr>
        <p:spPr bwMode="auto">
          <a:xfrm>
            <a:off x="4806001" y="3999625"/>
            <a:ext cx="0" cy="112853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0" name="正方形/長方形 109"/>
          <p:cNvSpPr/>
          <p:nvPr/>
        </p:nvSpPr>
        <p:spPr bwMode="auto">
          <a:xfrm>
            <a:off x="7208681" y="4526242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従量情報</a:t>
            </a:r>
          </a:p>
        </p:txBody>
      </p:sp>
      <p:sp>
        <p:nvSpPr>
          <p:cNvPr id="111" name="正方形/長方形 110"/>
          <p:cNvSpPr/>
          <p:nvPr/>
        </p:nvSpPr>
        <p:spPr bwMode="auto">
          <a:xfrm>
            <a:off x="8117310" y="4526242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従量情報</a:t>
            </a:r>
          </a:p>
        </p:txBody>
      </p:sp>
      <p:sp>
        <p:nvSpPr>
          <p:cNvPr id="112" name="正方形/長方形 111"/>
          <p:cNvSpPr/>
          <p:nvPr/>
        </p:nvSpPr>
        <p:spPr bwMode="auto">
          <a:xfrm>
            <a:off x="6309497" y="4954787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料金計算</a:t>
            </a:r>
          </a:p>
        </p:txBody>
      </p:sp>
      <p:cxnSp>
        <p:nvCxnSpPr>
          <p:cNvPr id="113" name="カギ線コネクタ 112"/>
          <p:cNvCxnSpPr>
            <a:stCxn id="110" idx="2"/>
            <a:endCxn id="112" idx="0"/>
          </p:cNvCxnSpPr>
          <p:nvPr/>
        </p:nvCxnSpPr>
        <p:spPr bwMode="auto">
          <a:xfrm rot="5400000">
            <a:off x="7009251" y="4403775"/>
            <a:ext cx="202839" cy="899184"/>
          </a:xfrm>
          <a:prstGeom prst="bentConnector3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4" name="カギ線コネクタ 113"/>
          <p:cNvCxnSpPr>
            <a:stCxn id="111" idx="2"/>
            <a:endCxn id="112" idx="0"/>
          </p:cNvCxnSpPr>
          <p:nvPr/>
        </p:nvCxnSpPr>
        <p:spPr bwMode="auto">
          <a:xfrm rot="5400000">
            <a:off x="7463566" y="3949461"/>
            <a:ext cx="202839" cy="1807813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5" name="メモ 114"/>
          <p:cNvSpPr/>
          <p:nvPr/>
        </p:nvSpPr>
        <p:spPr bwMode="auto">
          <a:xfrm>
            <a:off x="6302679" y="4519875"/>
            <a:ext cx="424747" cy="273164"/>
          </a:xfrm>
          <a:prstGeom prst="foldedCorner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料金表</a:t>
            </a:r>
          </a:p>
        </p:txBody>
      </p:sp>
      <p:cxnSp>
        <p:nvCxnSpPr>
          <p:cNvPr id="116" name="直線矢印コネクタ 115"/>
          <p:cNvCxnSpPr/>
          <p:nvPr/>
        </p:nvCxnSpPr>
        <p:spPr bwMode="auto">
          <a:xfrm>
            <a:off x="6515051" y="4800923"/>
            <a:ext cx="0" cy="97085"/>
          </a:xfrm>
          <a:prstGeom prst="straightConnector1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7" name="正方形/長方形 116"/>
          <p:cNvSpPr/>
          <p:nvPr/>
        </p:nvSpPr>
        <p:spPr bwMode="auto">
          <a:xfrm>
            <a:off x="4454420" y="5402357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請求取込</a:t>
            </a:r>
          </a:p>
        </p:txBody>
      </p:sp>
      <p:cxnSp>
        <p:nvCxnSpPr>
          <p:cNvPr id="118" name="カギ線コネクタ 117"/>
          <p:cNvCxnSpPr>
            <a:stCxn id="112" idx="2"/>
            <a:endCxn id="117" idx="0"/>
          </p:cNvCxnSpPr>
          <p:nvPr/>
        </p:nvCxnSpPr>
        <p:spPr bwMode="auto">
          <a:xfrm rot="5400000">
            <a:off x="5622608" y="4363887"/>
            <a:ext cx="221864" cy="1855077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9" name="正方形/長方形 118"/>
          <p:cNvSpPr/>
          <p:nvPr/>
        </p:nvSpPr>
        <p:spPr bwMode="auto">
          <a:xfrm>
            <a:off x="4454420" y="5905279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請求確定</a:t>
            </a:r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2627784" y="5679573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料金計算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請求確定操作</a:t>
            </a:r>
          </a:p>
        </p:txBody>
      </p:sp>
      <p:cxnSp>
        <p:nvCxnSpPr>
          <p:cNvPr id="121" name="カギ線コネクタ 120"/>
          <p:cNvCxnSpPr>
            <a:stCxn id="120" idx="3"/>
            <a:endCxn id="119" idx="0"/>
          </p:cNvCxnSpPr>
          <p:nvPr/>
        </p:nvCxnSpPr>
        <p:spPr bwMode="auto">
          <a:xfrm>
            <a:off x="3330946" y="5792426"/>
            <a:ext cx="1475055" cy="112853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2" name="正方形/長方形 121"/>
          <p:cNvSpPr/>
          <p:nvPr/>
        </p:nvSpPr>
        <p:spPr bwMode="auto">
          <a:xfrm>
            <a:off x="5381006" y="6130985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請求処理</a:t>
            </a:r>
          </a:p>
        </p:txBody>
      </p:sp>
      <p:cxnSp>
        <p:nvCxnSpPr>
          <p:cNvPr id="123" name="カギ線コネクタ 122"/>
          <p:cNvCxnSpPr>
            <a:stCxn id="119" idx="3"/>
            <a:endCxn id="122" idx="0"/>
          </p:cNvCxnSpPr>
          <p:nvPr/>
        </p:nvCxnSpPr>
        <p:spPr bwMode="auto">
          <a:xfrm>
            <a:off x="5157582" y="6018132"/>
            <a:ext cx="575005" cy="112853"/>
          </a:xfrm>
          <a:prstGeom prst="bentConnector2">
            <a:avLst/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4" name="正方形/長方形 123"/>
          <p:cNvSpPr/>
          <p:nvPr/>
        </p:nvSpPr>
        <p:spPr bwMode="auto">
          <a:xfrm>
            <a:off x="827584" y="6569089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支払</a:t>
            </a:r>
          </a:p>
        </p:txBody>
      </p:sp>
      <p:cxnSp>
        <p:nvCxnSpPr>
          <p:cNvPr id="125" name="カギ線コネクタ 124"/>
          <p:cNvCxnSpPr>
            <a:stCxn id="122" idx="2"/>
            <a:endCxn id="124" idx="0"/>
          </p:cNvCxnSpPr>
          <p:nvPr/>
        </p:nvCxnSpPr>
        <p:spPr bwMode="auto">
          <a:xfrm rot="5400000">
            <a:off x="3349677" y="4186179"/>
            <a:ext cx="212398" cy="4553422"/>
          </a:xfrm>
          <a:prstGeom prst="bentConnector3">
            <a:avLst>
              <a:gd name="adj1" fmla="val 50000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6" name="カギ線コネクタ 125"/>
          <p:cNvCxnSpPr>
            <a:endCxn id="117" idx="3"/>
          </p:cNvCxnSpPr>
          <p:nvPr/>
        </p:nvCxnSpPr>
        <p:spPr bwMode="auto">
          <a:xfrm rot="5400000">
            <a:off x="5115808" y="5473437"/>
            <a:ext cx="83547" cy="9525"/>
          </a:xfrm>
          <a:prstGeom prst="bentConnector4">
            <a:avLst>
              <a:gd name="adj1" fmla="val 12994"/>
              <a:gd name="adj2" fmla="val -12154289"/>
            </a:avLst>
          </a:prstGeom>
          <a:solidFill>
            <a:srgbClr val="00CC99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7" name="正方形/長方形 126"/>
          <p:cNvSpPr/>
          <p:nvPr/>
        </p:nvSpPr>
        <p:spPr bwMode="auto">
          <a:xfrm>
            <a:off x="6309497" y="5399058"/>
            <a:ext cx="703162" cy="22570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78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計算結果返却</a:t>
            </a:r>
          </a:p>
        </p:txBody>
      </p:sp>
      <p:pic>
        <p:nvPicPr>
          <p:cNvPr id="128" name="図 1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6758" y="5349531"/>
            <a:ext cx="185804" cy="185804"/>
          </a:xfrm>
          <a:prstGeom prst="rect">
            <a:avLst/>
          </a:prstGeom>
        </p:spPr>
      </p:pic>
      <p:sp>
        <p:nvSpPr>
          <p:cNvPr id="129" name="テキスト ボックス 128"/>
          <p:cNvSpPr txBox="1"/>
          <p:nvPr/>
        </p:nvSpPr>
        <p:spPr>
          <a:xfrm>
            <a:off x="3923928" y="5180493"/>
            <a:ext cx="790349" cy="308443"/>
          </a:xfrm>
          <a:prstGeom prst="rect">
            <a:avLst/>
          </a:prstGeom>
          <a:noFill/>
        </p:spPr>
        <p:txBody>
          <a:bodyPr wrap="square" lIns="27000" tIns="27000" rIns="27000" bIns="27000" rtlCol="0">
            <a:spAutoFit/>
          </a:bodyPr>
          <a:lstStyle/>
          <a:p>
            <a:pPr defTabSz="457200"/>
            <a:r>
              <a:rPr lang="ja-JP" altLang="en-US" sz="825" dirty="0">
                <a:solidFill>
                  <a:srgbClr val="000000"/>
                </a:solidFill>
                <a:latin typeface="Meiryo UI"/>
                <a:ea typeface="Meiryo UI"/>
              </a:rPr>
              <a:t>毎月</a:t>
            </a:r>
            <a:r>
              <a:rPr lang="en-US" altLang="ja-JP" sz="825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lang="ja-JP" altLang="en-US" sz="825" dirty="0">
                <a:solidFill>
                  <a:srgbClr val="000000"/>
                </a:solidFill>
                <a:latin typeface="Meiryo UI"/>
                <a:ea typeface="Meiryo UI"/>
              </a:rPr>
              <a:t>～</a:t>
            </a:r>
            <a:r>
              <a:rPr lang="en-US" altLang="ja-JP" sz="825" dirty="0">
                <a:solidFill>
                  <a:srgbClr val="000000"/>
                </a:solidFill>
                <a:latin typeface="Meiryo UI"/>
                <a:ea typeface="Meiryo UI"/>
              </a:rPr>
              <a:t>10</a:t>
            </a:r>
            <a:r>
              <a:rPr lang="ja-JP" altLang="en-US" sz="825" dirty="0">
                <a:solidFill>
                  <a:srgbClr val="000000"/>
                </a:solidFill>
                <a:latin typeface="Meiryo UI"/>
                <a:ea typeface="Meiryo UI"/>
              </a:rPr>
              <a:t>日</a:t>
            </a:r>
            <a:br>
              <a:rPr lang="en-US" altLang="ja-JP" sz="825" dirty="0">
                <a:solidFill>
                  <a:srgbClr val="000000"/>
                </a:solidFill>
                <a:latin typeface="Meiryo UI"/>
                <a:ea typeface="Meiryo UI"/>
              </a:rPr>
            </a:br>
            <a:r>
              <a:rPr lang="ja-JP" altLang="en-US" sz="825" dirty="0">
                <a:solidFill>
                  <a:srgbClr val="000000"/>
                </a:solidFill>
                <a:latin typeface="Meiryo UI"/>
                <a:ea typeface="Meiryo UI"/>
              </a:rPr>
              <a:t>取込バッチ</a:t>
            </a:r>
          </a:p>
        </p:txBody>
      </p:sp>
      <p:sp>
        <p:nvSpPr>
          <p:cNvPr id="130" name="角丸四角形 129"/>
          <p:cNvSpPr/>
          <p:nvPr/>
        </p:nvSpPr>
        <p:spPr bwMode="auto">
          <a:xfrm>
            <a:off x="6215606" y="4447531"/>
            <a:ext cx="2639028" cy="763304"/>
          </a:xfrm>
          <a:prstGeom prst="roundRect">
            <a:avLst>
              <a:gd name="adj" fmla="val 7569"/>
            </a:avLst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27000" tIns="27000" rIns="27000" bIns="27000" numCol="1" rtlCol="0" anchor="ctr" anchorCtr="0" compatLnSpc="1">
            <a:prstTxWarp prst="textNoShape">
              <a:avLst/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endParaRPr lang="ja-JP" altLang="en-US" sz="9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7703926" y="4910578"/>
            <a:ext cx="1116546" cy="308443"/>
          </a:xfrm>
          <a:prstGeom prst="rect">
            <a:avLst/>
          </a:prstGeom>
          <a:noFill/>
        </p:spPr>
        <p:txBody>
          <a:bodyPr wrap="square" lIns="27000" tIns="27000" rIns="27000" bIns="27000" rtlCol="0">
            <a:spAutoFit/>
          </a:bodyPr>
          <a:lstStyle/>
          <a:p>
            <a:pPr defTabSz="457200"/>
            <a:r>
              <a:rPr lang="ja-JP" altLang="en-US" sz="825" dirty="0">
                <a:solidFill>
                  <a:schemeClr val="bg1">
                    <a:lumMod val="65000"/>
                  </a:schemeClr>
                </a:solidFill>
                <a:latin typeface="Meiryo UI"/>
                <a:ea typeface="Meiryo UI"/>
              </a:rPr>
              <a:t>他システムで料金計算</a:t>
            </a:r>
            <a:endParaRPr lang="en-US" altLang="ja-JP" sz="825" dirty="0">
              <a:solidFill>
                <a:schemeClr val="bg1">
                  <a:lumMod val="65000"/>
                </a:schemeClr>
              </a:solidFill>
              <a:latin typeface="Meiryo UI"/>
              <a:ea typeface="Meiryo UI"/>
            </a:endParaRPr>
          </a:p>
          <a:p>
            <a:pPr defTabSz="457200"/>
            <a:r>
              <a:rPr lang="ja-JP" altLang="en-US" sz="825" dirty="0">
                <a:solidFill>
                  <a:schemeClr val="bg1">
                    <a:lumMod val="65000"/>
                  </a:schemeClr>
                </a:solidFill>
                <a:latin typeface="Meiryo UI"/>
                <a:ea typeface="Meiryo UI"/>
              </a:rPr>
              <a:t>毎月</a:t>
            </a:r>
            <a:r>
              <a:rPr lang="en-US" altLang="ja-JP" sz="825" dirty="0">
                <a:solidFill>
                  <a:schemeClr val="bg1">
                    <a:lumMod val="65000"/>
                  </a:schemeClr>
                </a:solidFill>
                <a:latin typeface="Meiryo UI"/>
                <a:ea typeface="Meiryo UI"/>
              </a:rPr>
              <a:t>4</a:t>
            </a:r>
            <a:r>
              <a:rPr lang="ja-JP" altLang="en-US" sz="825" dirty="0">
                <a:solidFill>
                  <a:schemeClr val="bg1">
                    <a:lumMod val="65000"/>
                  </a:schemeClr>
                </a:solidFill>
                <a:latin typeface="Meiryo UI"/>
                <a:ea typeface="Meiryo UI"/>
              </a:rPr>
              <a:t>～</a:t>
            </a:r>
            <a:r>
              <a:rPr lang="en-US" altLang="ja-JP" sz="825" dirty="0">
                <a:solidFill>
                  <a:schemeClr val="bg1">
                    <a:lumMod val="65000"/>
                  </a:schemeClr>
                </a:solidFill>
                <a:latin typeface="Meiryo UI"/>
                <a:ea typeface="Meiryo UI"/>
              </a:rPr>
              <a:t>5</a:t>
            </a:r>
            <a:r>
              <a:rPr lang="ja-JP" altLang="en-US" sz="825" dirty="0">
                <a:solidFill>
                  <a:schemeClr val="bg1">
                    <a:lumMod val="65000"/>
                  </a:schemeClr>
                </a:solidFill>
                <a:latin typeface="Meiryo UI"/>
                <a:ea typeface="Meiryo UI"/>
              </a:rPr>
              <a:t>日に請求確定</a:t>
            </a:r>
          </a:p>
        </p:txBody>
      </p:sp>
      <p:sp>
        <p:nvSpPr>
          <p:cNvPr id="132" name="メモ 131"/>
          <p:cNvSpPr/>
          <p:nvPr/>
        </p:nvSpPr>
        <p:spPr bwMode="auto">
          <a:xfrm>
            <a:off x="3457992" y="3823519"/>
            <a:ext cx="904200" cy="495528"/>
          </a:xfrm>
          <a:prstGeom prst="foldedCorner">
            <a:avLst/>
          </a:prstGeom>
          <a:solidFill>
            <a:srgbClr val="FFFFFF"/>
          </a:solidFill>
          <a:ln w="12700" cap="flat" cmpd="sng" algn="ctr">
            <a:solidFill>
              <a:srgbClr val="000000">
                <a:lumMod val="50000"/>
                <a:lumOff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27000" tIns="27000" rIns="27000" bIns="27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・顧客情報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</a:rPr>
              <a:t>・契約管理番号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  <a:p>
            <a:pPr marL="0" marR="0" lvl="0" indent="0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・記事欄 など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cxnSp>
        <p:nvCxnSpPr>
          <p:cNvPr id="133" name="直線コネクタ 132"/>
          <p:cNvCxnSpPr>
            <a:endCxn id="132" idx="0"/>
          </p:cNvCxnSpPr>
          <p:nvPr/>
        </p:nvCxnSpPr>
        <p:spPr bwMode="auto">
          <a:xfrm flipH="1">
            <a:off x="3910092" y="3661066"/>
            <a:ext cx="68731" cy="162453"/>
          </a:xfrm>
          <a:prstGeom prst="line">
            <a:avLst/>
          </a:prstGeom>
          <a:solidFill>
            <a:srgbClr val="00CC99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角丸四角形 133"/>
          <p:cNvSpPr/>
          <p:nvPr/>
        </p:nvSpPr>
        <p:spPr bwMode="auto">
          <a:xfrm>
            <a:off x="3791160" y="4395420"/>
            <a:ext cx="5086622" cy="1310483"/>
          </a:xfrm>
          <a:prstGeom prst="roundRect">
            <a:avLst>
              <a:gd name="adj" fmla="val 7281"/>
            </a:avLst>
          </a:prstGeom>
          <a:noFill/>
          <a:ln w="19050" cap="flat" cmpd="sng" algn="ctr">
            <a:solidFill>
              <a:srgbClr val="6699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角丸四角形 134"/>
          <p:cNvSpPr/>
          <p:nvPr/>
        </p:nvSpPr>
        <p:spPr bwMode="auto">
          <a:xfrm>
            <a:off x="3391497" y="4538444"/>
            <a:ext cx="682047" cy="303849"/>
          </a:xfrm>
          <a:prstGeom prst="roundRect">
            <a:avLst/>
          </a:prstGeom>
          <a:solidFill>
            <a:srgbClr val="6699FF"/>
          </a:solidFill>
          <a:ln w="1270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7000" tIns="27000" rIns="27000" bIns="27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</a:rPr>
              <a:t>ポイント１</a:t>
            </a:r>
            <a:endParaRPr kumimoji="0" lang="en-US" altLang="ja-JP" sz="1000" kern="0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sp>
        <p:nvSpPr>
          <p:cNvPr id="136" name="角丸四角形 135"/>
          <p:cNvSpPr/>
          <p:nvPr/>
        </p:nvSpPr>
        <p:spPr bwMode="auto">
          <a:xfrm>
            <a:off x="4427984" y="5846629"/>
            <a:ext cx="1693287" cy="731568"/>
          </a:xfrm>
          <a:prstGeom prst="roundRect">
            <a:avLst>
              <a:gd name="adj" fmla="val 7281"/>
            </a:avLst>
          </a:prstGeom>
          <a:noFill/>
          <a:ln w="19050" cap="flat" cmpd="sng" algn="ctr">
            <a:solidFill>
              <a:srgbClr val="6699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10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7" name="角丸四角形 136"/>
          <p:cNvSpPr/>
          <p:nvPr/>
        </p:nvSpPr>
        <p:spPr bwMode="auto">
          <a:xfrm>
            <a:off x="5853011" y="6427290"/>
            <a:ext cx="682047" cy="303849"/>
          </a:xfrm>
          <a:prstGeom prst="roundRect">
            <a:avLst/>
          </a:prstGeom>
          <a:solidFill>
            <a:srgbClr val="6699FF"/>
          </a:solidFill>
          <a:ln w="12700" cap="flat" cmpd="sng" algn="ctr">
            <a:solidFill>
              <a:srgbClr val="66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27000" tIns="27000" rIns="27000" bIns="270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6858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1" i="0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/>
                <a:ea typeface="Meiryo UI"/>
              </a:rPr>
              <a:t>ポイント２</a:t>
            </a:r>
            <a:endParaRPr kumimoji="0" lang="en-US" altLang="ja-JP" sz="1000" kern="0" dirty="0">
              <a:solidFill>
                <a:schemeClr val="bg1"/>
              </a:solidFill>
              <a:latin typeface="Meiryo UI"/>
              <a:ea typeface="Meiryo UI"/>
            </a:endParaRPr>
          </a:p>
        </p:txBody>
      </p:sp>
      <p:pic>
        <p:nvPicPr>
          <p:cNvPr id="143" name="Picture 2" descr="ペイジェント決済 - CS-Cartスタンダード版 4.x オンラインマニュアル - 4.13.2-jp-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8530" y="1291264"/>
            <a:ext cx="808113" cy="43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230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1033</Words>
  <Application>Microsoft Office PowerPoint</Application>
  <PresentationFormat>画面に合わせる (4:3)</PresentationFormat>
  <Paragraphs>252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Meiryo UI</vt:lpstr>
      <vt:lpstr>ＭＳ Ｐゴシック</vt:lpstr>
      <vt:lpstr>游ゴシック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藤原 昌弘</dc:creator>
  <cp:lastModifiedBy>Kasumi Hashimoto（橋本佳澄）</cp:lastModifiedBy>
  <cp:revision>175</cp:revision>
  <cp:lastPrinted>2021-04-21T23:06:29Z</cp:lastPrinted>
  <dcterms:created xsi:type="dcterms:W3CDTF">2017-03-28T04:23:10Z</dcterms:created>
  <dcterms:modified xsi:type="dcterms:W3CDTF">2022-06-27T07:16:00Z</dcterms:modified>
</cp:coreProperties>
</file>