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94" r:id="rId3"/>
    <p:sldId id="296" r:id="rId4"/>
    <p:sldId id="291" r:id="rId5"/>
    <p:sldId id="295" r:id="rId6"/>
    <p:sldId id="297" r:id="rId7"/>
    <p:sldId id="298" r:id="rId8"/>
    <p:sldId id="299" r:id="rId9"/>
    <p:sldId id="302" r:id="rId10"/>
    <p:sldId id="303" r:id="rId11"/>
    <p:sldId id="304" r:id="rId12"/>
    <p:sldId id="305" r:id="rId13"/>
    <p:sldId id="306" r:id="rId14"/>
    <p:sldId id="307" r:id="rId15"/>
    <p:sldId id="300" r:id="rId16"/>
    <p:sldId id="301" r:id="rId1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AF20119-A256-485B-9A5E-F052B2005B4D}">
          <p14:sldIdLst>
            <p14:sldId id="289"/>
            <p14:sldId id="294"/>
            <p14:sldId id="296"/>
            <p14:sldId id="291"/>
            <p14:sldId id="295"/>
            <p14:sldId id="297"/>
            <p14:sldId id="298"/>
            <p14:sldId id="299"/>
            <p14:sldId id="302"/>
            <p14:sldId id="303"/>
            <p14:sldId id="304"/>
            <p14:sldId id="305"/>
            <p14:sldId id="306"/>
            <p14:sldId id="307"/>
          </p14:sldIdLst>
        </p14:section>
        <p14:section name="参考資料" id="{C5BB1466-1D4F-40B1-9F84-71035FD0162B}">
          <p14:sldIdLst>
            <p14:sldId id="300"/>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39" autoAdjust="0"/>
    <p:restoredTop sz="96010" autoAdjust="0"/>
  </p:normalViewPr>
  <p:slideViewPr>
    <p:cSldViewPr>
      <p:cViewPr varScale="1">
        <p:scale>
          <a:sx n="135" d="100"/>
          <a:sy n="135" d="100"/>
        </p:scale>
        <p:origin x="1304"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EEF0ABFE-6485-4823-A6CD-17E9AE12E369}" type="datetimeFigureOut">
              <a:rPr kumimoji="1" lang="ja-JP" altLang="en-US" smtClean="0"/>
              <a:t>2022/7/11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226440F3-533C-445E-8C2B-7A9E2D3B53A9}" type="slidenum">
              <a:rPr kumimoji="1" lang="ja-JP" altLang="en-US" smtClean="0"/>
              <a:t>‹#›</a:t>
            </a:fld>
            <a:endParaRPr kumimoji="1" lang="ja-JP" altLang="en-US"/>
          </a:p>
        </p:txBody>
      </p:sp>
    </p:spTree>
    <p:extLst>
      <p:ext uri="{BB962C8B-B14F-4D97-AF65-F5344CB8AC3E}">
        <p14:creationId xmlns:p14="http://schemas.microsoft.com/office/powerpoint/2010/main" val="159889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a:t>
            </a:fld>
            <a:endParaRPr kumimoji="1" lang="ja-JP" altLang="en-US"/>
          </a:p>
        </p:txBody>
      </p:sp>
    </p:spTree>
    <p:extLst>
      <p:ext uri="{BB962C8B-B14F-4D97-AF65-F5344CB8AC3E}">
        <p14:creationId xmlns:p14="http://schemas.microsoft.com/office/powerpoint/2010/main" val="31812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11</a:t>
            </a:fld>
            <a:endParaRPr kumimoji="1" lang="ja-JP" altLang="en-US"/>
          </a:p>
        </p:txBody>
      </p:sp>
    </p:spTree>
    <p:extLst>
      <p:ext uri="{BB962C8B-B14F-4D97-AF65-F5344CB8AC3E}">
        <p14:creationId xmlns:p14="http://schemas.microsoft.com/office/powerpoint/2010/main" val="332497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12</a:t>
            </a:fld>
            <a:endParaRPr kumimoji="1" lang="ja-JP" altLang="en-US"/>
          </a:p>
        </p:txBody>
      </p:sp>
    </p:spTree>
    <p:extLst>
      <p:ext uri="{BB962C8B-B14F-4D97-AF65-F5344CB8AC3E}">
        <p14:creationId xmlns:p14="http://schemas.microsoft.com/office/powerpoint/2010/main" val="418664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13</a:t>
            </a:fld>
            <a:endParaRPr kumimoji="1" lang="ja-JP" altLang="en-US"/>
          </a:p>
        </p:txBody>
      </p:sp>
    </p:spTree>
    <p:extLst>
      <p:ext uri="{BB962C8B-B14F-4D97-AF65-F5344CB8AC3E}">
        <p14:creationId xmlns:p14="http://schemas.microsoft.com/office/powerpoint/2010/main" val="340555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14</a:t>
            </a:fld>
            <a:endParaRPr kumimoji="1" lang="ja-JP" altLang="en-US"/>
          </a:p>
        </p:txBody>
      </p:sp>
    </p:spTree>
    <p:extLst>
      <p:ext uri="{BB962C8B-B14F-4D97-AF65-F5344CB8AC3E}">
        <p14:creationId xmlns:p14="http://schemas.microsoft.com/office/powerpoint/2010/main" val="128004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15</a:t>
            </a:fld>
            <a:endParaRPr kumimoji="1" lang="ja-JP" altLang="en-US"/>
          </a:p>
        </p:txBody>
      </p:sp>
    </p:spTree>
    <p:extLst>
      <p:ext uri="{BB962C8B-B14F-4D97-AF65-F5344CB8AC3E}">
        <p14:creationId xmlns:p14="http://schemas.microsoft.com/office/powerpoint/2010/main" val="233601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16</a:t>
            </a:fld>
            <a:endParaRPr kumimoji="1" lang="ja-JP" altLang="en-US"/>
          </a:p>
        </p:txBody>
      </p:sp>
    </p:spTree>
    <p:extLst>
      <p:ext uri="{BB962C8B-B14F-4D97-AF65-F5344CB8AC3E}">
        <p14:creationId xmlns:p14="http://schemas.microsoft.com/office/powerpoint/2010/main" val="46904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a:t>
            </a:fld>
            <a:endParaRPr kumimoji="1" lang="ja-JP" altLang="en-US"/>
          </a:p>
        </p:txBody>
      </p:sp>
    </p:spTree>
    <p:extLst>
      <p:ext uri="{BB962C8B-B14F-4D97-AF65-F5344CB8AC3E}">
        <p14:creationId xmlns:p14="http://schemas.microsoft.com/office/powerpoint/2010/main" val="288254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a:t>
            </a:fld>
            <a:endParaRPr kumimoji="1" lang="ja-JP" altLang="en-US"/>
          </a:p>
        </p:txBody>
      </p:sp>
    </p:spTree>
    <p:extLst>
      <p:ext uri="{BB962C8B-B14F-4D97-AF65-F5344CB8AC3E}">
        <p14:creationId xmlns:p14="http://schemas.microsoft.com/office/powerpoint/2010/main" val="201823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5</a:t>
            </a:fld>
            <a:endParaRPr kumimoji="1" lang="ja-JP" altLang="en-US"/>
          </a:p>
        </p:txBody>
      </p:sp>
    </p:spTree>
    <p:extLst>
      <p:ext uri="{BB962C8B-B14F-4D97-AF65-F5344CB8AC3E}">
        <p14:creationId xmlns:p14="http://schemas.microsoft.com/office/powerpoint/2010/main" val="77610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6</a:t>
            </a:fld>
            <a:endParaRPr kumimoji="1" lang="ja-JP" altLang="en-US"/>
          </a:p>
        </p:txBody>
      </p:sp>
    </p:spTree>
    <p:extLst>
      <p:ext uri="{BB962C8B-B14F-4D97-AF65-F5344CB8AC3E}">
        <p14:creationId xmlns:p14="http://schemas.microsoft.com/office/powerpoint/2010/main" val="416118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7</a:t>
            </a:fld>
            <a:endParaRPr kumimoji="1" lang="ja-JP" altLang="en-US"/>
          </a:p>
        </p:txBody>
      </p:sp>
    </p:spTree>
    <p:extLst>
      <p:ext uri="{BB962C8B-B14F-4D97-AF65-F5344CB8AC3E}">
        <p14:creationId xmlns:p14="http://schemas.microsoft.com/office/powerpoint/2010/main" val="18951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8</a:t>
            </a:fld>
            <a:endParaRPr kumimoji="1" lang="ja-JP" altLang="en-US"/>
          </a:p>
        </p:txBody>
      </p:sp>
    </p:spTree>
    <p:extLst>
      <p:ext uri="{BB962C8B-B14F-4D97-AF65-F5344CB8AC3E}">
        <p14:creationId xmlns:p14="http://schemas.microsoft.com/office/powerpoint/2010/main" val="406102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9</a:t>
            </a:fld>
            <a:endParaRPr kumimoji="1" lang="ja-JP" altLang="en-US"/>
          </a:p>
        </p:txBody>
      </p:sp>
    </p:spTree>
    <p:extLst>
      <p:ext uri="{BB962C8B-B14F-4D97-AF65-F5344CB8AC3E}">
        <p14:creationId xmlns:p14="http://schemas.microsoft.com/office/powerpoint/2010/main" val="280660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10</a:t>
            </a:fld>
            <a:endParaRPr kumimoji="1" lang="ja-JP" altLang="en-US"/>
          </a:p>
        </p:txBody>
      </p:sp>
    </p:spTree>
    <p:extLst>
      <p:ext uri="{BB962C8B-B14F-4D97-AF65-F5344CB8AC3E}">
        <p14:creationId xmlns:p14="http://schemas.microsoft.com/office/powerpoint/2010/main" val="221686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図 7" descr="temp_B01表紙_0330.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241" y="-2132"/>
            <a:ext cx="9144000" cy="6858000"/>
          </a:xfrm>
          <a:prstGeom prst="rect">
            <a:avLst/>
          </a:prstGeom>
        </p:spPr>
      </p:pic>
      <p:sp>
        <p:nvSpPr>
          <p:cNvPr id="10" name="Text Box 282"/>
          <p:cNvSpPr txBox="1">
            <a:spLocks noChangeAspect="1" noChangeArrowheads="1"/>
          </p:cNvSpPr>
          <p:nvPr userDrawn="1"/>
        </p:nvSpPr>
        <p:spPr bwMode="auto">
          <a:xfrm>
            <a:off x="-36612" y="6525344"/>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 2021</a:t>
            </a:r>
          </a:p>
        </p:txBody>
      </p:sp>
      <p:sp>
        <p:nvSpPr>
          <p:cNvPr id="11" name="Rectangle 283"/>
          <p:cNvSpPr>
            <a:spLocks noChangeArrowheads="1"/>
          </p:cNvSpPr>
          <p:nvPr userDrawn="1"/>
        </p:nvSpPr>
        <p:spPr bwMode="auto">
          <a:xfrm>
            <a:off x="-36612" y="6680118"/>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15" name="テキスト プレースホルダ 14"/>
          <p:cNvSpPr>
            <a:spLocks noGrp="1"/>
          </p:cNvSpPr>
          <p:nvPr>
            <p:ph type="body" sz="quarter" idx="10"/>
          </p:nvPr>
        </p:nvSpPr>
        <p:spPr>
          <a:xfrm>
            <a:off x="77634" y="188640"/>
            <a:ext cx="3347864" cy="360362"/>
          </a:xfrm>
        </p:spPr>
        <p:txBody>
          <a:bodyPr>
            <a:noAutofit/>
          </a:bodyPr>
          <a:lstStyle>
            <a:lvl1pPr>
              <a:buNone/>
              <a:defRPr sz="1600" baseline="0"/>
            </a:lvl1pPr>
          </a:lstStyle>
          <a:p>
            <a:pPr lvl="0"/>
            <a:r>
              <a:rPr kumimoji="1" lang="ja-JP" altLang="en-US" dirty="0"/>
              <a:t>マスタ テキストの書式設定</a:t>
            </a:r>
          </a:p>
        </p:txBody>
      </p:sp>
      <p:sp>
        <p:nvSpPr>
          <p:cNvPr id="16" name="テキスト プレースホルダ 14"/>
          <p:cNvSpPr>
            <a:spLocks noGrp="1"/>
          </p:cNvSpPr>
          <p:nvPr>
            <p:ph type="body" sz="quarter" idx="11"/>
          </p:nvPr>
        </p:nvSpPr>
        <p:spPr>
          <a:xfrm>
            <a:off x="1515390" y="2852936"/>
            <a:ext cx="6120680" cy="360362"/>
          </a:xfrm>
        </p:spPr>
        <p:txBody>
          <a:bodyPr>
            <a:noAutofit/>
          </a:bodyPr>
          <a:lstStyle>
            <a:lvl1pPr algn="ctr">
              <a:buNone/>
              <a:defRPr sz="3200" b="1" i="0" cap="none" baseline="0"/>
            </a:lvl1pPr>
          </a:lstStyle>
          <a:p>
            <a:pPr lvl="0"/>
            <a:r>
              <a:rPr kumimoji="1" lang="ja-JP" altLang="en-US" dirty="0"/>
              <a:t>マスタ テキストの書式設定</a:t>
            </a:r>
          </a:p>
        </p:txBody>
      </p:sp>
      <p:sp>
        <p:nvSpPr>
          <p:cNvPr id="17" name="テキスト プレースホルダ 14"/>
          <p:cNvSpPr>
            <a:spLocks noGrp="1"/>
          </p:cNvSpPr>
          <p:nvPr>
            <p:ph type="body" sz="quarter" idx="12"/>
          </p:nvPr>
        </p:nvSpPr>
        <p:spPr>
          <a:xfrm>
            <a:off x="1497172" y="3821314"/>
            <a:ext cx="6120680" cy="360362"/>
          </a:xfrm>
        </p:spPr>
        <p:txBody>
          <a:bodyPr>
            <a:noAutofit/>
          </a:bodyPr>
          <a:lstStyle>
            <a:lvl1pPr algn="ctr">
              <a:buNone/>
              <a:defRPr sz="2000" b="1" i="0" baseline="0">
                <a:solidFill>
                  <a:schemeClr val="bg1">
                    <a:lumMod val="50000"/>
                  </a:schemeClr>
                </a:solidFill>
              </a:defRPr>
            </a:lvl1pPr>
          </a:lstStyle>
          <a:p>
            <a:pPr lvl="0"/>
            <a:r>
              <a:rPr kumimoji="1" lang="ja-JP" altLang="en-US" dirty="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75882" y="764704"/>
            <a:ext cx="6984776" cy="695966"/>
          </a:xfrm>
        </p:spPr>
        <p:txBody>
          <a:bodyPr>
            <a:normAutofit/>
          </a:bodyPr>
          <a:lstStyle>
            <a:lvl1pPr>
              <a:defRPr sz="36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1075882" y="1600200"/>
            <a:ext cx="6984776" cy="4525963"/>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4744"/>
            <a:ext cx="2057400" cy="5001419"/>
          </a:xfrm>
        </p:spPr>
        <p:txBody>
          <a:bodyPr vert="eaVert">
            <a:normAutofit/>
          </a:bodyPr>
          <a:lstStyle>
            <a:lvl1pPr>
              <a:defRPr sz="28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457200" y="1124744"/>
            <a:ext cx="6019800" cy="5001419"/>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temp_B02はじめに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78" y="-15154"/>
            <a:ext cx="9180000" cy="6876000"/>
          </a:xfrm>
          <a:prstGeom prst="rect">
            <a:avLst/>
          </a:prstGeom>
        </p:spPr>
      </p:pic>
      <p:sp>
        <p:nvSpPr>
          <p:cNvPr id="2" name="タイトル 1"/>
          <p:cNvSpPr>
            <a:spLocks noGrp="1"/>
          </p:cNvSpPr>
          <p:nvPr>
            <p:ph type="title" hasCustomPrompt="1"/>
          </p:nvPr>
        </p:nvSpPr>
        <p:spPr>
          <a:xfrm>
            <a:off x="539552" y="1916832"/>
            <a:ext cx="5688632" cy="3240360"/>
          </a:xfrm>
        </p:spPr>
        <p:txBody>
          <a:bodyPr>
            <a:normAutofit/>
          </a:bodyPr>
          <a:lstStyle>
            <a:lvl1pPr algn="l">
              <a:defRPr sz="1600" baseline="0"/>
            </a:lvl1pPr>
          </a:lstStyle>
          <a:p>
            <a:r>
              <a:rPr kumimoji="1" lang="ja-JP" altLang="en-US" dirty="0"/>
              <a:t>マスタ タイトルの</a:t>
            </a:r>
            <a:br>
              <a:rPr kumimoji="1" lang="en-US" altLang="ja-JP" dirty="0"/>
            </a:br>
            <a:r>
              <a:rPr kumimoji="1" lang="ja-JP" altLang="en-US" dirty="0"/>
              <a:t>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5" name="Text Box 282"/>
          <p:cNvSpPr txBox="1">
            <a:spLocks noChangeAspect="1" noChangeArrowheads="1"/>
          </p:cNvSpPr>
          <p:nvPr userDrawn="1"/>
        </p:nvSpPr>
        <p:spPr bwMode="auto">
          <a:xfrm>
            <a:off x="971500" y="6558339"/>
            <a:ext cx="1967436" cy="1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Copyright © NTT COMWARE CORPORATION</a:t>
            </a:r>
            <a:r>
              <a:rPr lang="en-US" altLang="ja-JP" sz="600" baseline="0" dirty="0">
                <a:latin typeface="Meiryo UI" pitchFamily="50" charset="-128"/>
                <a:ea typeface="Meiryo UI" pitchFamily="50" charset="-128"/>
                <a:cs typeface="Meiryo UI" pitchFamily="50" charset="-128"/>
              </a:rPr>
              <a:t> </a:t>
            </a:r>
            <a:r>
              <a:rPr lang="en-US" altLang="ja-JP" sz="600" dirty="0">
                <a:latin typeface="Meiryo UI" pitchFamily="50" charset="-128"/>
                <a:ea typeface="Meiryo UI" pitchFamily="50" charset="-128"/>
                <a:cs typeface="Meiryo UI" pitchFamily="50" charset="-128"/>
              </a:rPr>
              <a:t>2021</a:t>
            </a:r>
          </a:p>
        </p:txBody>
      </p:sp>
      <p:sp>
        <p:nvSpPr>
          <p:cNvPr id="6" name="Rectangle 283"/>
          <p:cNvSpPr>
            <a:spLocks noChangeArrowheads="1"/>
          </p:cNvSpPr>
          <p:nvPr userDrawn="1"/>
        </p:nvSpPr>
        <p:spPr bwMode="auto">
          <a:xfrm>
            <a:off x="971500" y="6680927"/>
            <a:ext cx="2592388"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NTT COMWARE CORPORATION CONFIDENTIAL PROPRIETARY</a:t>
            </a:r>
          </a:p>
        </p:txBody>
      </p:sp>
      <p:sp>
        <p:nvSpPr>
          <p:cNvPr id="10" name="テキスト プレースホルダ 14"/>
          <p:cNvSpPr>
            <a:spLocks noGrp="1"/>
          </p:cNvSpPr>
          <p:nvPr>
            <p:ph type="body" sz="quarter" idx="11"/>
          </p:nvPr>
        </p:nvSpPr>
        <p:spPr>
          <a:xfrm>
            <a:off x="5677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6" name="図 15" descr="temp_B03目次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2989" y="-13648"/>
            <a:ext cx="9180000" cy="6876000"/>
          </a:xfrm>
          <a:prstGeom prst="rect">
            <a:avLst/>
          </a:prstGeom>
        </p:spPr>
      </p:pic>
      <p:sp>
        <p:nvSpPr>
          <p:cNvPr id="27" name="スライド番号プレースホルダ 5"/>
          <p:cNvSpPr>
            <a:spLocks noGrp="1"/>
          </p:cNvSpPr>
          <p:nvPr>
            <p:ph type="sldNum" sz="quarter" idx="4"/>
          </p:nvPr>
        </p:nvSpPr>
        <p:spPr>
          <a:xfrm>
            <a:off x="687625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28"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29"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38" name="テキスト プレースホルダ 38"/>
          <p:cNvSpPr>
            <a:spLocks noGrp="1"/>
          </p:cNvSpPr>
          <p:nvPr>
            <p:ph type="body" sz="quarter" idx="18"/>
          </p:nvPr>
        </p:nvSpPr>
        <p:spPr>
          <a:xfrm>
            <a:off x="1117868" y="1971588"/>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4" name="テキスト プレースホルダ 38"/>
          <p:cNvSpPr>
            <a:spLocks noGrp="1"/>
          </p:cNvSpPr>
          <p:nvPr>
            <p:ph type="body" sz="quarter" idx="19"/>
          </p:nvPr>
        </p:nvSpPr>
        <p:spPr>
          <a:xfrm>
            <a:off x="2581280"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5" name="テキスト プレースホルダ 38"/>
          <p:cNvSpPr>
            <a:spLocks noGrp="1"/>
          </p:cNvSpPr>
          <p:nvPr>
            <p:ph type="body" sz="quarter" idx="20"/>
          </p:nvPr>
        </p:nvSpPr>
        <p:spPr>
          <a:xfrm>
            <a:off x="4045742" y="1965192"/>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7" name="テキスト プレースホルダ 38"/>
          <p:cNvSpPr>
            <a:spLocks noGrp="1"/>
          </p:cNvSpPr>
          <p:nvPr>
            <p:ph type="body" sz="quarter" idx="21"/>
          </p:nvPr>
        </p:nvSpPr>
        <p:spPr>
          <a:xfrm>
            <a:off x="4045742" y="37515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8" name="テキスト プレースホルダ 38"/>
          <p:cNvSpPr>
            <a:spLocks noGrp="1"/>
          </p:cNvSpPr>
          <p:nvPr>
            <p:ph type="body" sz="quarter" idx="22"/>
          </p:nvPr>
        </p:nvSpPr>
        <p:spPr>
          <a:xfrm>
            <a:off x="5505104"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9" name="テキスト プレースホルダ 38"/>
          <p:cNvSpPr>
            <a:spLocks noGrp="1"/>
          </p:cNvSpPr>
          <p:nvPr>
            <p:ph type="body" sz="quarter" idx="23"/>
          </p:nvPr>
        </p:nvSpPr>
        <p:spPr>
          <a:xfrm>
            <a:off x="5497742" y="463162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0" name="テキスト プレースホルダ 38"/>
          <p:cNvSpPr>
            <a:spLocks noGrp="1"/>
          </p:cNvSpPr>
          <p:nvPr>
            <p:ph type="body" sz="quarter" idx="24"/>
          </p:nvPr>
        </p:nvSpPr>
        <p:spPr>
          <a:xfrm>
            <a:off x="6982768" y="374291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1" name="テキスト プレースホルダ 14"/>
          <p:cNvSpPr>
            <a:spLocks noGrp="1"/>
          </p:cNvSpPr>
          <p:nvPr>
            <p:ph type="body" sz="quarter" idx="11"/>
          </p:nvPr>
        </p:nvSpPr>
        <p:spPr>
          <a:xfrm>
            <a:off x="6900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descr="temp_B04扉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94" y="0"/>
            <a:ext cx="9144000" cy="6858000"/>
          </a:xfrm>
          <a:prstGeom prst="rect">
            <a:avLst/>
          </a:prstGeom>
        </p:spPr>
      </p:pic>
      <p:sp>
        <p:nvSpPr>
          <p:cNvPr id="2" name="タイトル 1"/>
          <p:cNvSpPr>
            <a:spLocks noGrp="1"/>
          </p:cNvSpPr>
          <p:nvPr>
            <p:ph type="title"/>
          </p:nvPr>
        </p:nvSpPr>
        <p:spPr>
          <a:xfrm>
            <a:off x="457200" y="2790056"/>
            <a:ext cx="8229600" cy="1143000"/>
          </a:xfrm>
        </p:spPr>
        <p:txBody>
          <a:bodyPr>
            <a:normAutofit/>
          </a:bodyPr>
          <a:lstStyle>
            <a:lvl1pPr>
              <a:defRPr sz="3200" b="1" i="0" baseline="0"/>
            </a:lvl1pPr>
          </a:lstStyle>
          <a:p>
            <a:r>
              <a:rPr kumimoji="1" lang="ja-JP" altLang="en-US" dirty="0"/>
              <a:t>マスタ タイトルの書式設定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9"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10"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temp_B05_0327.jp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a:xfrm>
            <a:off x="0" y="0"/>
            <a:ext cx="5112568" cy="6858000"/>
          </a:xfrm>
          <a:prstGeom prst="rect">
            <a:avLst/>
          </a:prstGeom>
        </p:spPr>
      </p:pic>
      <p:pic>
        <p:nvPicPr>
          <p:cNvPr id="11" name="図 10" descr="temp_B05_0327.jp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a:xfrm>
            <a:off x="2178484" y="0"/>
            <a:ext cx="6959171" cy="6858000"/>
          </a:xfrm>
          <a:prstGeom prst="rect">
            <a:avLst/>
          </a:prstGeom>
        </p:spPr>
      </p:pic>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4"/>
          </p:nvPr>
        </p:nvSpPr>
        <p:spPr>
          <a:xfrm>
            <a:off x="678699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7" name="Text Box 282"/>
          <p:cNvSpPr txBox="1">
            <a:spLocks noChangeAspect="1" noChangeArrowheads="1"/>
          </p:cNvSpPr>
          <p:nvPr userDrawn="1"/>
        </p:nvSpPr>
        <p:spPr bwMode="auto">
          <a:xfrm>
            <a:off x="628284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COMWARE</a:t>
            </a:r>
            <a:r>
              <a:rPr lang="ja-JP" altLang="en-US"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CORPORATION 2021</a:t>
            </a:r>
          </a:p>
        </p:txBody>
      </p:sp>
      <p:sp>
        <p:nvSpPr>
          <p:cNvPr id="8" name="Rectangle 283"/>
          <p:cNvSpPr>
            <a:spLocks noChangeArrowheads="1"/>
          </p:cNvSpPr>
          <p:nvPr userDrawn="1"/>
        </p:nvSpPr>
        <p:spPr bwMode="auto">
          <a:xfrm>
            <a:off x="628284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hdr="0" ftr="0" dt="0"/>
  <p:txStyles>
    <p:titleStyle>
      <a:lvl1pPr algn="ctr" defTabSz="914400" rtl="0" eaLnBrk="1" latinLnBrk="0" hangingPunct="1">
        <a:spcBef>
          <a:spcPct val="0"/>
        </a:spcBef>
        <a:buNone/>
        <a:defRPr kumimoji="1" sz="4400" kern="1200">
          <a:solidFill>
            <a:schemeClr val="tx1"/>
          </a:solidFill>
          <a:latin typeface="Meiryo UI" pitchFamily="50" charset="-128"/>
          <a:ea typeface="Meiryo UI" pitchFamily="50" charset="-128"/>
          <a:cs typeface="Meiryo UI"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サービス提供方式</a:t>
            </a:r>
            <a:endParaRPr kumimoji="1" lang="ja-JP" altLang="en-US" dirty="0"/>
          </a:p>
        </p:txBody>
      </p:sp>
      <p:sp>
        <p:nvSpPr>
          <p:cNvPr id="13" name="正方形/長方形 12"/>
          <p:cNvSpPr/>
          <p:nvPr/>
        </p:nvSpPr>
        <p:spPr>
          <a:xfrm>
            <a:off x="284682" y="1484784"/>
            <a:ext cx="5529078" cy="646331"/>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１．はじめに</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本ドキュメントではクラウド型フルフィルメントサービスでのサービス提供方式を記載します。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各種提供方式は概要として簡易理解するものとなっています。</a:t>
            </a:r>
            <a:endParaRPr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71948295"/>
              </p:ext>
            </p:extLst>
          </p:nvPr>
        </p:nvGraphicFramePr>
        <p:xfrm>
          <a:off x="386496" y="2221591"/>
          <a:ext cx="8505984" cy="3367649"/>
        </p:xfrm>
        <a:graphic>
          <a:graphicData uri="http://schemas.openxmlformats.org/drawingml/2006/table">
            <a:tbl>
              <a:tblPr firstRow="1" bandRow="1"/>
              <a:tblGrid>
                <a:gridCol w="224128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04800">
                <a:tc>
                  <a:txBody>
                    <a:bodyPr/>
                    <a:lstStyle>
                      <a:lvl1pPr marL="0" algn="l" defTabSz="914400" rtl="0" eaLnBrk="1" latinLnBrk="0" hangingPunct="1">
                        <a:defRPr kumimoji="1" sz="1800" b="1" kern="1200">
                          <a:solidFill>
                            <a:schemeClr val="lt1"/>
                          </a:solidFill>
                          <a:latin typeface="Verdana"/>
                          <a:ea typeface="HG丸ｺﾞｼｯｸM-PRO"/>
                        </a:defRPr>
                      </a:lvl1pPr>
                      <a:lvl2pPr marL="457200" algn="l" defTabSz="914400" rtl="0" eaLnBrk="1" latinLnBrk="0" hangingPunct="1">
                        <a:defRPr kumimoji="1" sz="1800" b="1" kern="1200">
                          <a:solidFill>
                            <a:schemeClr val="lt1"/>
                          </a:solidFill>
                          <a:latin typeface="Verdana"/>
                          <a:ea typeface="HG丸ｺﾞｼｯｸM-PRO"/>
                        </a:defRPr>
                      </a:lvl2pPr>
                      <a:lvl3pPr marL="914400" algn="l" defTabSz="914400" rtl="0" eaLnBrk="1" latinLnBrk="0" hangingPunct="1">
                        <a:defRPr kumimoji="1" sz="1800" b="1" kern="1200">
                          <a:solidFill>
                            <a:schemeClr val="lt1"/>
                          </a:solidFill>
                          <a:latin typeface="Verdana"/>
                          <a:ea typeface="HG丸ｺﾞｼｯｸM-PRO"/>
                        </a:defRPr>
                      </a:lvl3pPr>
                      <a:lvl4pPr marL="1371600" algn="l" defTabSz="914400" rtl="0" eaLnBrk="1" latinLnBrk="0" hangingPunct="1">
                        <a:defRPr kumimoji="1" sz="1800" b="1" kern="1200">
                          <a:solidFill>
                            <a:schemeClr val="lt1"/>
                          </a:solidFill>
                          <a:latin typeface="Verdana"/>
                          <a:ea typeface="HG丸ｺﾞｼｯｸM-PRO"/>
                        </a:defRPr>
                      </a:lvl4pPr>
                      <a:lvl5pPr marL="1828800" algn="l" defTabSz="914400" rtl="0" eaLnBrk="1" latinLnBrk="0" hangingPunct="1">
                        <a:defRPr kumimoji="1" sz="1800" b="1" kern="1200">
                          <a:solidFill>
                            <a:schemeClr val="lt1"/>
                          </a:solidFill>
                          <a:latin typeface="Verdana"/>
                          <a:ea typeface="HG丸ｺﾞｼｯｸM-PRO"/>
                        </a:defRPr>
                      </a:lvl5pPr>
                      <a:lvl6pPr marL="2286000" algn="l" defTabSz="914400" rtl="0" eaLnBrk="1" latinLnBrk="0" hangingPunct="1">
                        <a:defRPr kumimoji="1" sz="1800" b="1" kern="1200">
                          <a:solidFill>
                            <a:schemeClr val="lt1"/>
                          </a:solidFill>
                          <a:latin typeface="Verdana"/>
                          <a:ea typeface="HG丸ｺﾞｼｯｸM-PRO"/>
                        </a:defRPr>
                      </a:lvl6pPr>
                      <a:lvl7pPr marL="2743200" algn="l" defTabSz="914400" rtl="0" eaLnBrk="1" latinLnBrk="0" hangingPunct="1">
                        <a:defRPr kumimoji="1" sz="1800" b="1" kern="1200">
                          <a:solidFill>
                            <a:schemeClr val="lt1"/>
                          </a:solidFill>
                          <a:latin typeface="Verdana"/>
                          <a:ea typeface="HG丸ｺﾞｼｯｸM-PRO"/>
                        </a:defRPr>
                      </a:lvl7pPr>
                      <a:lvl8pPr marL="3200400" algn="l" defTabSz="914400" rtl="0" eaLnBrk="1" latinLnBrk="0" hangingPunct="1">
                        <a:defRPr kumimoji="1" sz="1800" b="1" kern="1200">
                          <a:solidFill>
                            <a:schemeClr val="lt1"/>
                          </a:solidFill>
                          <a:latin typeface="Verdana"/>
                          <a:ea typeface="HG丸ｺﾞｼｯｸM-PRO"/>
                        </a:defRPr>
                      </a:lvl8pPr>
                      <a:lvl9pPr marL="3657600" algn="l" defTabSz="914400" rtl="0" eaLnBrk="1" latinLnBrk="0" hangingPunct="1">
                        <a:defRPr kumimoji="1" sz="1800" b="1" kern="1200">
                          <a:solidFill>
                            <a:schemeClr val="lt1"/>
                          </a:solidFill>
                          <a:latin typeface="Verdana"/>
                          <a:ea typeface="HG丸ｺﾞｼｯｸM-PRO"/>
                        </a:defRPr>
                      </a:lvl9p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外部</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Verdana"/>
                          <a:ea typeface="HG丸ｺﾞｼｯｸM-PRO"/>
                        </a:defRPr>
                      </a:lvl1pPr>
                      <a:lvl2pPr marL="457200" algn="l" defTabSz="914400" rtl="0" eaLnBrk="1" latinLnBrk="0" hangingPunct="1">
                        <a:defRPr kumimoji="1" sz="1800" b="1" kern="1200">
                          <a:solidFill>
                            <a:schemeClr val="lt1"/>
                          </a:solidFill>
                          <a:latin typeface="Verdana"/>
                          <a:ea typeface="HG丸ｺﾞｼｯｸM-PRO"/>
                        </a:defRPr>
                      </a:lvl2pPr>
                      <a:lvl3pPr marL="914400" algn="l" defTabSz="914400" rtl="0" eaLnBrk="1" latinLnBrk="0" hangingPunct="1">
                        <a:defRPr kumimoji="1" sz="1800" b="1" kern="1200">
                          <a:solidFill>
                            <a:schemeClr val="lt1"/>
                          </a:solidFill>
                          <a:latin typeface="Verdana"/>
                          <a:ea typeface="HG丸ｺﾞｼｯｸM-PRO"/>
                        </a:defRPr>
                      </a:lvl3pPr>
                      <a:lvl4pPr marL="1371600" algn="l" defTabSz="914400" rtl="0" eaLnBrk="1" latinLnBrk="0" hangingPunct="1">
                        <a:defRPr kumimoji="1" sz="1800" b="1" kern="1200">
                          <a:solidFill>
                            <a:schemeClr val="lt1"/>
                          </a:solidFill>
                          <a:latin typeface="Verdana"/>
                          <a:ea typeface="HG丸ｺﾞｼｯｸM-PRO"/>
                        </a:defRPr>
                      </a:lvl4pPr>
                      <a:lvl5pPr marL="1828800" algn="l" defTabSz="914400" rtl="0" eaLnBrk="1" latinLnBrk="0" hangingPunct="1">
                        <a:defRPr kumimoji="1" sz="1800" b="1" kern="1200">
                          <a:solidFill>
                            <a:schemeClr val="lt1"/>
                          </a:solidFill>
                          <a:latin typeface="Verdana"/>
                          <a:ea typeface="HG丸ｺﾞｼｯｸM-PRO"/>
                        </a:defRPr>
                      </a:lvl5pPr>
                      <a:lvl6pPr marL="2286000" algn="l" defTabSz="914400" rtl="0" eaLnBrk="1" latinLnBrk="0" hangingPunct="1">
                        <a:defRPr kumimoji="1" sz="1800" b="1" kern="1200">
                          <a:solidFill>
                            <a:schemeClr val="lt1"/>
                          </a:solidFill>
                          <a:latin typeface="Verdana"/>
                          <a:ea typeface="HG丸ｺﾞｼｯｸM-PRO"/>
                        </a:defRPr>
                      </a:lvl6pPr>
                      <a:lvl7pPr marL="2743200" algn="l" defTabSz="914400" rtl="0" eaLnBrk="1" latinLnBrk="0" hangingPunct="1">
                        <a:defRPr kumimoji="1" sz="1800" b="1" kern="1200">
                          <a:solidFill>
                            <a:schemeClr val="lt1"/>
                          </a:solidFill>
                          <a:latin typeface="Verdana"/>
                          <a:ea typeface="HG丸ｺﾞｼｯｸM-PRO"/>
                        </a:defRPr>
                      </a:lvl7pPr>
                      <a:lvl8pPr marL="3200400" algn="l" defTabSz="914400" rtl="0" eaLnBrk="1" latinLnBrk="0" hangingPunct="1">
                        <a:defRPr kumimoji="1" sz="1800" b="1" kern="1200">
                          <a:solidFill>
                            <a:schemeClr val="lt1"/>
                          </a:solidFill>
                          <a:latin typeface="Verdana"/>
                          <a:ea typeface="HG丸ｺﾞｼｯｸM-PRO"/>
                        </a:defRPr>
                      </a:lvl8pPr>
                      <a:lvl9pPr marL="3657600" algn="l" defTabSz="914400" rtl="0" eaLnBrk="1" latinLnBrk="0" hangingPunct="1">
                        <a:defRPr kumimoji="1" sz="1800" b="1" kern="1200">
                          <a:solidFill>
                            <a:schemeClr val="lt1"/>
                          </a:solidFill>
                          <a:latin typeface="Verdana"/>
                          <a:ea typeface="HG丸ｺﾞｼｯｸM-PRO"/>
                        </a:defRPr>
                      </a:lvl9p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本サービスの領域</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lvl1pPr marL="0" algn="l" defTabSz="914400" rtl="0" eaLnBrk="1" latinLnBrk="0" hangingPunct="1">
                        <a:defRPr kumimoji="1" sz="1800" b="1" kern="1200">
                          <a:solidFill>
                            <a:schemeClr val="lt1"/>
                          </a:solidFill>
                          <a:latin typeface="Verdana"/>
                          <a:ea typeface="HG丸ｺﾞｼｯｸM-PRO"/>
                        </a:defRPr>
                      </a:lvl1pPr>
                      <a:lvl2pPr marL="457200" algn="l" defTabSz="914400" rtl="0" eaLnBrk="1" latinLnBrk="0" hangingPunct="1">
                        <a:defRPr kumimoji="1" sz="1800" b="1" kern="1200">
                          <a:solidFill>
                            <a:schemeClr val="lt1"/>
                          </a:solidFill>
                          <a:latin typeface="Verdana"/>
                          <a:ea typeface="HG丸ｺﾞｼｯｸM-PRO"/>
                        </a:defRPr>
                      </a:lvl2pPr>
                      <a:lvl3pPr marL="914400" algn="l" defTabSz="914400" rtl="0" eaLnBrk="1" latinLnBrk="0" hangingPunct="1">
                        <a:defRPr kumimoji="1" sz="1800" b="1" kern="1200">
                          <a:solidFill>
                            <a:schemeClr val="lt1"/>
                          </a:solidFill>
                          <a:latin typeface="Verdana"/>
                          <a:ea typeface="HG丸ｺﾞｼｯｸM-PRO"/>
                        </a:defRPr>
                      </a:lvl3pPr>
                      <a:lvl4pPr marL="1371600" algn="l" defTabSz="914400" rtl="0" eaLnBrk="1" latinLnBrk="0" hangingPunct="1">
                        <a:defRPr kumimoji="1" sz="1800" b="1" kern="1200">
                          <a:solidFill>
                            <a:schemeClr val="lt1"/>
                          </a:solidFill>
                          <a:latin typeface="Verdana"/>
                          <a:ea typeface="HG丸ｺﾞｼｯｸM-PRO"/>
                        </a:defRPr>
                      </a:lvl4pPr>
                      <a:lvl5pPr marL="1828800" algn="l" defTabSz="914400" rtl="0" eaLnBrk="1" latinLnBrk="0" hangingPunct="1">
                        <a:defRPr kumimoji="1" sz="1800" b="1" kern="1200">
                          <a:solidFill>
                            <a:schemeClr val="lt1"/>
                          </a:solidFill>
                          <a:latin typeface="Verdana"/>
                          <a:ea typeface="HG丸ｺﾞｼｯｸM-PRO"/>
                        </a:defRPr>
                      </a:lvl5pPr>
                      <a:lvl6pPr marL="2286000" algn="l" defTabSz="914400" rtl="0" eaLnBrk="1" latinLnBrk="0" hangingPunct="1">
                        <a:defRPr kumimoji="1" sz="1800" b="1" kern="1200">
                          <a:solidFill>
                            <a:schemeClr val="lt1"/>
                          </a:solidFill>
                          <a:latin typeface="Verdana"/>
                          <a:ea typeface="HG丸ｺﾞｼｯｸM-PRO"/>
                        </a:defRPr>
                      </a:lvl6pPr>
                      <a:lvl7pPr marL="2743200" algn="l" defTabSz="914400" rtl="0" eaLnBrk="1" latinLnBrk="0" hangingPunct="1">
                        <a:defRPr kumimoji="1" sz="1800" b="1" kern="1200">
                          <a:solidFill>
                            <a:schemeClr val="lt1"/>
                          </a:solidFill>
                          <a:latin typeface="Verdana"/>
                          <a:ea typeface="HG丸ｺﾞｼｯｸM-PRO"/>
                        </a:defRPr>
                      </a:lvl7pPr>
                      <a:lvl8pPr marL="3200400" algn="l" defTabSz="914400" rtl="0" eaLnBrk="1" latinLnBrk="0" hangingPunct="1">
                        <a:defRPr kumimoji="1" sz="1800" b="1" kern="1200">
                          <a:solidFill>
                            <a:schemeClr val="lt1"/>
                          </a:solidFill>
                          <a:latin typeface="Verdana"/>
                          <a:ea typeface="HG丸ｺﾞｼｯｸM-PRO"/>
                        </a:defRPr>
                      </a:lvl8pPr>
                      <a:lvl9pPr marL="3657600" algn="l" defTabSz="914400" rtl="0" eaLnBrk="1" latinLnBrk="0" hangingPunct="1">
                        <a:defRPr kumimoji="1" sz="1800" b="1" kern="1200">
                          <a:solidFill>
                            <a:schemeClr val="lt1"/>
                          </a:solidFill>
                          <a:latin typeface="Verdana"/>
                          <a:ea typeface="HG丸ｺﾞｼｯｸM-PRO"/>
                        </a:defRPr>
                      </a:lvl9pPr>
                    </a:lstStyle>
                    <a:p>
                      <a:pPr algn="ct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062849">
                <a:tc>
                  <a:txBody>
                    <a:bodyPr/>
                    <a:lstStyle>
                      <a:lvl1pPr marL="0" algn="l" defTabSz="914400" rtl="0" eaLnBrk="1" latinLnBrk="0" hangingPunct="1">
                        <a:defRPr kumimoji="1" sz="1800" kern="1200">
                          <a:solidFill>
                            <a:schemeClr val="dk1"/>
                          </a:solidFill>
                          <a:latin typeface="Verdana"/>
                          <a:ea typeface="HG丸ｺﾞｼｯｸM-PRO"/>
                        </a:defRPr>
                      </a:lvl1pPr>
                      <a:lvl2pPr marL="457200" algn="l" defTabSz="914400" rtl="0" eaLnBrk="1" latinLnBrk="0" hangingPunct="1">
                        <a:defRPr kumimoji="1" sz="1800" kern="1200">
                          <a:solidFill>
                            <a:schemeClr val="dk1"/>
                          </a:solidFill>
                          <a:latin typeface="Verdana"/>
                          <a:ea typeface="HG丸ｺﾞｼｯｸM-PRO"/>
                        </a:defRPr>
                      </a:lvl2pPr>
                      <a:lvl3pPr marL="914400" algn="l" defTabSz="914400" rtl="0" eaLnBrk="1" latinLnBrk="0" hangingPunct="1">
                        <a:defRPr kumimoji="1" sz="1800" kern="1200">
                          <a:solidFill>
                            <a:schemeClr val="dk1"/>
                          </a:solidFill>
                          <a:latin typeface="Verdana"/>
                          <a:ea typeface="HG丸ｺﾞｼｯｸM-PRO"/>
                        </a:defRPr>
                      </a:lvl3pPr>
                      <a:lvl4pPr marL="1371600" algn="l" defTabSz="914400" rtl="0" eaLnBrk="1" latinLnBrk="0" hangingPunct="1">
                        <a:defRPr kumimoji="1" sz="1800" kern="1200">
                          <a:solidFill>
                            <a:schemeClr val="dk1"/>
                          </a:solidFill>
                          <a:latin typeface="Verdana"/>
                          <a:ea typeface="HG丸ｺﾞｼｯｸM-PRO"/>
                        </a:defRPr>
                      </a:lvl4pPr>
                      <a:lvl5pPr marL="1828800" algn="l" defTabSz="914400" rtl="0" eaLnBrk="1" latinLnBrk="0" hangingPunct="1">
                        <a:defRPr kumimoji="1" sz="1800" kern="1200">
                          <a:solidFill>
                            <a:schemeClr val="dk1"/>
                          </a:solidFill>
                          <a:latin typeface="Verdana"/>
                          <a:ea typeface="HG丸ｺﾞｼｯｸM-PRO"/>
                        </a:defRPr>
                      </a:lvl5pPr>
                      <a:lvl6pPr marL="2286000" algn="l" defTabSz="914400" rtl="0" eaLnBrk="1" latinLnBrk="0" hangingPunct="1">
                        <a:defRPr kumimoji="1" sz="1800" kern="1200">
                          <a:solidFill>
                            <a:schemeClr val="dk1"/>
                          </a:solidFill>
                          <a:latin typeface="Verdana"/>
                          <a:ea typeface="HG丸ｺﾞｼｯｸM-PRO"/>
                        </a:defRPr>
                      </a:lvl6pPr>
                      <a:lvl7pPr marL="2743200" algn="l" defTabSz="914400" rtl="0" eaLnBrk="1" latinLnBrk="0" hangingPunct="1">
                        <a:defRPr kumimoji="1" sz="1800" kern="1200">
                          <a:solidFill>
                            <a:schemeClr val="dk1"/>
                          </a:solidFill>
                          <a:latin typeface="Verdana"/>
                          <a:ea typeface="HG丸ｺﾞｼｯｸM-PRO"/>
                        </a:defRPr>
                      </a:lvl7pPr>
                      <a:lvl8pPr marL="3200400" algn="l" defTabSz="914400" rtl="0" eaLnBrk="1" latinLnBrk="0" hangingPunct="1">
                        <a:defRPr kumimoji="1" sz="1800" kern="1200">
                          <a:solidFill>
                            <a:schemeClr val="dk1"/>
                          </a:solidFill>
                          <a:latin typeface="Verdana"/>
                          <a:ea typeface="HG丸ｺﾞｼｯｸM-PRO"/>
                        </a:defRPr>
                      </a:lvl8pPr>
                      <a:lvl9pPr marL="3657600" algn="l" defTabSz="914400" rtl="0" eaLnBrk="1" latinLnBrk="0" hangingPunct="1">
                        <a:defRPr kumimoji="1" sz="1800" kern="1200">
                          <a:solidFill>
                            <a:schemeClr val="dk1"/>
                          </a:solidFill>
                          <a:latin typeface="Verdana"/>
                          <a:ea typeface="HG丸ｺﾞｼｯｸM-PRO"/>
                        </a:defRPr>
                      </a:lvl9p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Verdana"/>
                          <a:ea typeface="HG丸ｺﾞｼｯｸM-PRO"/>
                        </a:defRPr>
                      </a:lvl1pPr>
                      <a:lvl2pPr marL="457200" algn="l" defTabSz="914400" rtl="0" eaLnBrk="1" latinLnBrk="0" hangingPunct="1">
                        <a:defRPr kumimoji="1" sz="1800" kern="1200">
                          <a:solidFill>
                            <a:schemeClr val="dk1"/>
                          </a:solidFill>
                          <a:latin typeface="Verdana"/>
                          <a:ea typeface="HG丸ｺﾞｼｯｸM-PRO"/>
                        </a:defRPr>
                      </a:lvl2pPr>
                      <a:lvl3pPr marL="914400" algn="l" defTabSz="914400" rtl="0" eaLnBrk="1" latinLnBrk="0" hangingPunct="1">
                        <a:defRPr kumimoji="1" sz="1800" kern="1200">
                          <a:solidFill>
                            <a:schemeClr val="dk1"/>
                          </a:solidFill>
                          <a:latin typeface="Verdana"/>
                          <a:ea typeface="HG丸ｺﾞｼｯｸM-PRO"/>
                        </a:defRPr>
                      </a:lvl3pPr>
                      <a:lvl4pPr marL="1371600" algn="l" defTabSz="914400" rtl="0" eaLnBrk="1" latinLnBrk="0" hangingPunct="1">
                        <a:defRPr kumimoji="1" sz="1800" kern="1200">
                          <a:solidFill>
                            <a:schemeClr val="dk1"/>
                          </a:solidFill>
                          <a:latin typeface="Verdana"/>
                          <a:ea typeface="HG丸ｺﾞｼｯｸM-PRO"/>
                        </a:defRPr>
                      </a:lvl4pPr>
                      <a:lvl5pPr marL="1828800" algn="l" defTabSz="914400" rtl="0" eaLnBrk="1" latinLnBrk="0" hangingPunct="1">
                        <a:defRPr kumimoji="1" sz="1800" kern="1200">
                          <a:solidFill>
                            <a:schemeClr val="dk1"/>
                          </a:solidFill>
                          <a:latin typeface="Verdana"/>
                          <a:ea typeface="HG丸ｺﾞｼｯｸM-PRO"/>
                        </a:defRPr>
                      </a:lvl5pPr>
                      <a:lvl6pPr marL="2286000" algn="l" defTabSz="914400" rtl="0" eaLnBrk="1" latinLnBrk="0" hangingPunct="1">
                        <a:defRPr kumimoji="1" sz="1800" kern="1200">
                          <a:solidFill>
                            <a:schemeClr val="dk1"/>
                          </a:solidFill>
                          <a:latin typeface="Verdana"/>
                          <a:ea typeface="HG丸ｺﾞｼｯｸM-PRO"/>
                        </a:defRPr>
                      </a:lvl6pPr>
                      <a:lvl7pPr marL="2743200" algn="l" defTabSz="914400" rtl="0" eaLnBrk="1" latinLnBrk="0" hangingPunct="1">
                        <a:defRPr kumimoji="1" sz="1800" kern="1200">
                          <a:solidFill>
                            <a:schemeClr val="dk1"/>
                          </a:solidFill>
                          <a:latin typeface="Verdana"/>
                          <a:ea typeface="HG丸ｺﾞｼｯｸM-PRO"/>
                        </a:defRPr>
                      </a:lvl7pPr>
                      <a:lvl8pPr marL="3200400" algn="l" defTabSz="914400" rtl="0" eaLnBrk="1" latinLnBrk="0" hangingPunct="1">
                        <a:defRPr kumimoji="1" sz="1800" kern="1200">
                          <a:solidFill>
                            <a:schemeClr val="dk1"/>
                          </a:solidFill>
                          <a:latin typeface="Verdana"/>
                          <a:ea typeface="HG丸ｺﾞｼｯｸM-PRO"/>
                        </a:defRPr>
                      </a:lvl8pPr>
                      <a:lvl9pPr marL="3657600" algn="l" defTabSz="914400" rtl="0" eaLnBrk="1" latinLnBrk="0" hangingPunct="1">
                        <a:defRPr kumimoji="1" sz="1800" kern="1200">
                          <a:solidFill>
                            <a:schemeClr val="dk1"/>
                          </a:solidFill>
                          <a:latin typeface="Verdana"/>
                          <a:ea typeface="HG丸ｺﾞｼｯｸM-PRO"/>
                        </a:defRPr>
                      </a:lvl9p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Verdana"/>
                          <a:ea typeface="HG丸ｺﾞｼｯｸM-PRO"/>
                        </a:defRPr>
                      </a:lvl1pPr>
                      <a:lvl2pPr marL="457200" algn="l" defTabSz="914400" rtl="0" eaLnBrk="1" latinLnBrk="0" hangingPunct="1">
                        <a:defRPr kumimoji="1" sz="1800" kern="1200">
                          <a:solidFill>
                            <a:schemeClr val="dk1"/>
                          </a:solidFill>
                          <a:latin typeface="Verdana"/>
                          <a:ea typeface="HG丸ｺﾞｼｯｸM-PRO"/>
                        </a:defRPr>
                      </a:lvl2pPr>
                      <a:lvl3pPr marL="914400" algn="l" defTabSz="914400" rtl="0" eaLnBrk="1" latinLnBrk="0" hangingPunct="1">
                        <a:defRPr kumimoji="1" sz="1800" kern="1200">
                          <a:solidFill>
                            <a:schemeClr val="dk1"/>
                          </a:solidFill>
                          <a:latin typeface="Verdana"/>
                          <a:ea typeface="HG丸ｺﾞｼｯｸM-PRO"/>
                        </a:defRPr>
                      </a:lvl3pPr>
                      <a:lvl4pPr marL="1371600" algn="l" defTabSz="914400" rtl="0" eaLnBrk="1" latinLnBrk="0" hangingPunct="1">
                        <a:defRPr kumimoji="1" sz="1800" kern="1200">
                          <a:solidFill>
                            <a:schemeClr val="dk1"/>
                          </a:solidFill>
                          <a:latin typeface="Verdana"/>
                          <a:ea typeface="HG丸ｺﾞｼｯｸM-PRO"/>
                        </a:defRPr>
                      </a:lvl4pPr>
                      <a:lvl5pPr marL="1828800" algn="l" defTabSz="914400" rtl="0" eaLnBrk="1" latinLnBrk="0" hangingPunct="1">
                        <a:defRPr kumimoji="1" sz="1800" kern="1200">
                          <a:solidFill>
                            <a:schemeClr val="dk1"/>
                          </a:solidFill>
                          <a:latin typeface="Verdana"/>
                          <a:ea typeface="HG丸ｺﾞｼｯｸM-PRO"/>
                        </a:defRPr>
                      </a:lvl5pPr>
                      <a:lvl6pPr marL="2286000" algn="l" defTabSz="914400" rtl="0" eaLnBrk="1" latinLnBrk="0" hangingPunct="1">
                        <a:defRPr kumimoji="1" sz="1800" kern="1200">
                          <a:solidFill>
                            <a:schemeClr val="dk1"/>
                          </a:solidFill>
                          <a:latin typeface="Verdana"/>
                          <a:ea typeface="HG丸ｺﾞｼｯｸM-PRO"/>
                        </a:defRPr>
                      </a:lvl6pPr>
                      <a:lvl7pPr marL="2743200" algn="l" defTabSz="914400" rtl="0" eaLnBrk="1" latinLnBrk="0" hangingPunct="1">
                        <a:defRPr kumimoji="1" sz="1800" kern="1200">
                          <a:solidFill>
                            <a:schemeClr val="dk1"/>
                          </a:solidFill>
                          <a:latin typeface="Verdana"/>
                          <a:ea typeface="HG丸ｺﾞｼｯｸM-PRO"/>
                        </a:defRPr>
                      </a:lvl7pPr>
                      <a:lvl8pPr marL="3200400" algn="l" defTabSz="914400" rtl="0" eaLnBrk="1" latinLnBrk="0" hangingPunct="1">
                        <a:defRPr kumimoji="1" sz="1800" kern="1200">
                          <a:solidFill>
                            <a:schemeClr val="dk1"/>
                          </a:solidFill>
                          <a:latin typeface="Verdana"/>
                          <a:ea typeface="HG丸ｺﾞｼｯｸM-PRO"/>
                        </a:defRPr>
                      </a:lvl8pPr>
                      <a:lvl9pPr marL="3657600" algn="l" defTabSz="914400" rtl="0" eaLnBrk="1" latinLnBrk="0" hangingPunct="1">
                        <a:defRPr kumimoji="1" sz="1800" kern="1200">
                          <a:solidFill>
                            <a:schemeClr val="dk1"/>
                          </a:solidFill>
                          <a:latin typeface="Verdana"/>
                          <a:ea typeface="HG丸ｺﾞｼｯｸM-PRO"/>
                        </a:defRPr>
                      </a:lvl9p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7" name="グループ化 6"/>
          <p:cNvGrpSpPr/>
          <p:nvPr/>
        </p:nvGrpSpPr>
        <p:grpSpPr>
          <a:xfrm>
            <a:off x="1804110" y="3187562"/>
            <a:ext cx="370417" cy="994696"/>
            <a:chOff x="1249255" y="2867025"/>
            <a:chExt cx="370417" cy="994696"/>
          </a:xfrm>
        </p:grpSpPr>
        <p:sp>
          <p:nvSpPr>
            <p:cNvPr id="8" name="円/楕円 21"/>
            <p:cNvSpPr/>
            <p:nvPr/>
          </p:nvSpPr>
          <p:spPr bwMode="auto">
            <a:xfrm>
              <a:off x="1249255" y="2867025"/>
              <a:ext cx="370417" cy="994696"/>
            </a:xfrm>
            <a:prstGeom prst="ellipse">
              <a:avLst/>
            </a:prstGeom>
            <a:no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95" rtl="0" eaLnBrk="1" fontAlgn="base" latinLnBrk="0" hangingPunct="1">
                <a:lnSpc>
                  <a:spcPct val="100000"/>
                </a:lnSpc>
                <a:spcBef>
                  <a:spcPct val="50000"/>
                </a:spcBef>
                <a:spcAft>
                  <a:spcPct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 name="直線コネクタ 8"/>
            <p:cNvCxnSpPr>
              <a:stCxn id="8" idx="1"/>
              <a:endCxn id="8" idx="5"/>
            </p:cNvCxnSpPr>
            <p:nvPr/>
          </p:nvCxnSpPr>
          <p:spPr bwMode="auto">
            <a:xfrm>
              <a:off x="1303501" y="3012695"/>
              <a:ext cx="261925" cy="7033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直線コネクタ 9"/>
            <p:cNvCxnSpPr>
              <a:stCxn id="8" idx="3"/>
              <a:endCxn id="8" idx="7"/>
            </p:cNvCxnSpPr>
            <p:nvPr/>
          </p:nvCxnSpPr>
          <p:spPr bwMode="auto">
            <a:xfrm flipV="1">
              <a:off x="1303501" y="3012695"/>
              <a:ext cx="261925" cy="70335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 name="テキスト ボックス 10"/>
          <p:cNvSpPr txBox="1"/>
          <p:nvPr/>
        </p:nvSpPr>
        <p:spPr>
          <a:xfrm>
            <a:off x="1547664" y="2966926"/>
            <a:ext cx="962122" cy="260008"/>
          </a:xfrm>
          <a:prstGeom prst="rect">
            <a:avLst/>
          </a:prstGeom>
          <a:noFill/>
        </p:spPr>
        <p:txBody>
          <a:bodyPr wrap="none" rtlCol="0">
            <a:spAutoFit/>
          </a:bodyPr>
          <a:lstStyle/>
          <a:p>
            <a:pPr marL="0" marR="0" lvl="0" indent="0" algn="ctr" defTabSz="844083" rtl="0" eaLnBrk="1" fontAlgn="base" latinLnBrk="0" hangingPunct="1">
              <a:lnSpc>
                <a:spcPct val="110000"/>
              </a:lnSpc>
              <a:spcBef>
                <a:spcPct val="3000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インターネット</a:t>
            </a:r>
          </a:p>
        </p:txBody>
      </p:sp>
      <p:sp>
        <p:nvSpPr>
          <p:cNvPr id="12" name="正方形/長方形 11"/>
          <p:cNvSpPr/>
          <p:nvPr/>
        </p:nvSpPr>
        <p:spPr bwMode="auto">
          <a:xfrm>
            <a:off x="2722581" y="3063024"/>
            <a:ext cx="483052" cy="1243775"/>
          </a:xfrm>
          <a:prstGeom prst="rect">
            <a:avLst/>
          </a:prstGeom>
          <a:ln w="127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FW/IPS/WAF</a:t>
            </a:r>
          </a:p>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/SSL-A/LB</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auto">
          <a:xfrm>
            <a:off x="3363176" y="3000834"/>
            <a:ext cx="947566" cy="1368152"/>
          </a:xfrm>
          <a:prstGeom prst="rect">
            <a:avLst/>
          </a:prstGeom>
          <a:solidFill>
            <a:srgbClr val="CCFFFF"/>
          </a:solidFill>
          <a:ln w="19050"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95" rtl="0" eaLnBrk="1" fontAlgn="base" latinLnBrk="0" hangingPunct="1">
              <a:lnSpc>
                <a:spcPct val="100000"/>
              </a:lnSpc>
              <a:spcBef>
                <a:spcPct val="50000"/>
              </a:spcBef>
              <a:spcAft>
                <a:spcPct val="0"/>
              </a:spcAft>
              <a:buClrTx/>
              <a:buSzTx/>
              <a:buFontTx/>
              <a:buNone/>
              <a:tabLst/>
              <a:defRPr/>
            </a:pPr>
            <a: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DMZ</a:t>
            </a:r>
            <a:b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セグメント</a:t>
            </a:r>
          </a:p>
        </p:txBody>
      </p:sp>
      <p:cxnSp>
        <p:nvCxnSpPr>
          <p:cNvPr id="15" name="直線コネクタ 14"/>
          <p:cNvCxnSpPr>
            <a:stCxn id="8" idx="6"/>
            <a:endCxn id="12" idx="1"/>
          </p:cNvCxnSpPr>
          <p:nvPr/>
        </p:nvCxnSpPr>
        <p:spPr bwMode="auto">
          <a:xfrm>
            <a:off x="2174527" y="3684910"/>
            <a:ext cx="548054"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6" name="Picture 8" descr="D:\Users\hon-58236220002\AppData\Local\Microsoft\Windows\Temporary Internet Files\Content.IE5\C988660U\MC9004339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24" y="3395949"/>
            <a:ext cx="515299" cy="57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358129" y="3925471"/>
            <a:ext cx="1414170" cy="278538"/>
          </a:xfrm>
          <a:prstGeom prst="rect">
            <a:avLst/>
          </a:prstGeom>
          <a:noFill/>
        </p:spPr>
        <p:txBody>
          <a:bodyPr wrap="none" rtlCol="0">
            <a:spAutoFit/>
          </a:bodyPr>
          <a:lstStyle/>
          <a:p>
            <a:pPr algn="l" defTabSz="844083" fontAlgn="base">
              <a:lnSpc>
                <a:spcPct val="110000"/>
              </a:lnSpc>
              <a:spcBef>
                <a:spcPct val="30000"/>
              </a:spcBef>
              <a:spcAft>
                <a:spcPct val="0"/>
              </a:spcAft>
              <a:defRPr/>
            </a:pP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アクセスユーザの端末</a:t>
            </a:r>
            <a:endParaRPr kumimoji="1" lang="ja-JP" altLang="en-US" sz="11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a:stCxn id="16" idx="3"/>
            <a:endCxn id="8" idx="2"/>
          </p:cNvCxnSpPr>
          <p:nvPr/>
        </p:nvCxnSpPr>
        <p:spPr bwMode="auto">
          <a:xfrm>
            <a:off x="1041323" y="3682948"/>
            <a:ext cx="762787" cy="19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正方形/長方形 18"/>
          <p:cNvSpPr/>
          <p:nvPr/>
        </p:nvSpPr>
        <p:spPr bwMode="auto">
          <a:xfrm>
            <a:off x="3457307" y="3419591"/>
            <a:ext cx="793743" cy="530641"/>
          </a:xfrm>
          <a:prstGeom prst="rect">
            <a:avLst/>
          </a:prstGeom>
          <a:solidFill>
            <a:schemeClr val="bg1"/>
          </a:solidFill>
          <a:ln w="952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auto">
          <a:xfrm>
            <a:off x="4901710" y="3000835"/>
            <a:ext cx="3558722" cy="1368152"/>
          </a:xfrm>
          <a:prstGeom prst="rect">
            <a:avLst/>
          </a:prstGeom>
          <a:solidFill>
            <a:srgbClr val="C0504D">
              <a:lumMod val="20000"/>
              <a:lumOff val="80000"/>
            </a:srgbClr>
          </a:solidFill>
          <a:ln w="19050"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95" rtl="0" eaLnBrk="1" fontAlgn="base" latinLnBrk="0" hangingPunct="1">
              <a:lnSpc>
                <a:spcPct val="100000"/>
              </a:lnSpc>
              <a:spcBef>
                <a:spcPct val="50000"/>
              </a:spcBef>
              <a:spcAft>
                <a:spcPct val="0"/>
              </a:spcAft>
              <a:buClrTx/>
              <a:buSzTx/>
              <a:buFontTx/>
              <a:buNone/>
              <a:tabLst/>
              <a:defRPr/>
            </a:pP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社外</a:t>
            </a:r>
            <a: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MZ</a:t>
            </a:r>
            <a:b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セグメント</a:t>
            </a:r>
          </a:p>
        </p:txBody>
      </p:sp>
      <p:sp>
        <p:nvSpPr>
          <p:cNvPr id="21" name="正方形/長方形 20"/>
          <p:cNvSpPr/>
          <p:nvPr/>
        </p:nvSpPr>
        <p:spPr bwMode="auto">
          <a:xfrm>
            <a:off x="5148064" y="3419591"/>
            <a:ext cx="3064357" cy="530641"/>
          </a:xfrm>
          <a:prstGeom prst="rect">
            <a:avLst/>
          </a:prstGeom>
          <a:solidFill>
            <a:schemeClr val="bg1"/>
          </a:solidFill>
          <a:ln w="952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パッケージ提供個所</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（後述）</a:t>
            </a:r>
          </a:p>
        </p:txBody>
      </p:sp>
      <p:cxnSp>
        <p:nvCxnSpPr>
          <p:cNvPr id="22" name="直線コネクタ 21"/>
          <p:cNvCxnSpPr>
            <a:stCxn id="12" idx="3"/>
            <a:endCxn id="19" idx="1"/>
          </p:cNvCxnSpPr>
          <p:nvPr/>
        </p:nvCxnSpPr>
        <p:spPr bwMode="auto">
          <a:xfrm>
            <a:off x="3205634" y="3684911"/>
            <a:ext cx="2516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直線コネクタ 22"/>
          <p:cNvCxnSpPr>
            <a:stCxn id="19" idx="3"/>
            <a:endCxn id="25" idx="1"/>
          </p:cNvCxnSpPr>
          <p:nvPr/>
        </p:nvCxnSpPr>
        <p:spPr bwMode="auto">
          <a:xfrm>
            <a:off x="4251049" y="3684911"/>
            <a:ext cx="2521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正方形/長方形 24"/>
          <p:cNvSpPr/>
          <p:nvPr/>
        </p:nvSpPr>
        <p:spPr bwMode="auto">
          <a:xfrm>
            <a:off x="4503202" y="3063024"/>
            <a:ext cx="307329" cy="1243775"/>
          </a:xfrm>
          <a:prstGeom prst="rect">
            <a:avLst/>
          </a:prstGeom>
          <a:ln w="127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FW/LB</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a:stCxn id="25" idx="3"/>
            <a:endCxn id="21" idx="1"/>
          </p:cNvCxnSpPr>
          <p:nvPr/>
        </p:nvCxnSpPr>
        <p:spPr bwMode="auto">
          <a:xfrm>
            <a:off x="4810531" y="3684912"/>
            <a:ext cx="33753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a:off x="2627784" y="2784810"/>
            <a:ext cx="1800200" cy="0"/>
          </a:xfrm>
          <a:prstGeom prst="line">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4" name="テキスト ボックス 33"/>
          <p:cNvSpPr txBox="1"/>
          <p:nvPr/>
        </p:nvSpPr>
        <p:spPr>
          <a:xfrm>
            <a:off x="2833516" y="2528615"/>
            <a:ext cx="1526379" cy="278538"/>
          </a:xfrm>
          <a:prstGeom prst="rect">
            <a:avLst/>
          </a:prstGeom>
          <a:noFill/>
        </p:spPr>
        <p:txBody>
          <a:bodyPr wrap="none" rtlCol="0">
            <a:spAutoFit/>
          </a:bodyPr>
          <a:lstStyle/>
          <a:p>
            <a:pPr marL="0" marR="0" lvl="0" indent="0" algn="ctr" defTabSz="844083" rtl="0" eaLnBrk="1" fontAlgn="base" latinLnBrk="0" hangingPunct="1">
              <a:lnSpc>
                <a:spcPct val="110000"/>
              </a:lnSpc>
              <a:spcBef>
                <a:spcPct val="3000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インターネット公開基盤</a:t>
            </a:r>
          </a:p>
        </p:txBody>
      </p:sp>
      <p:cxnSp>
        <p:nvCxnSpPr>
          <p:cNvPr id="35" name="直線コネクタ 34"/>
          <p:cNvCxnSpPr/>
          <p:nvPr/>
        </p:nvCxnSpPr>
        <p:spPr bwMode="auto">
          <a:xfrm>
            <a:off x="4450845" y="2784810"/>
            <a:ext cx="4047464" cy="20804"/>
          </a:xfrm>
          <a:prstGeom prst="line">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6" name="テキスト ボックス 35"/>
          <p:cNvSpPr txBox="1"/>
          <p:nvPr/>
        </p:nvSpPr>
        <p:spPr>
          <a:xfrm>
            <a:off x="5969311" y="2528615"/>
            <a:ext cx="944489" cy="278538"/>
          </a:xfrm>
          <a:prstGeom prst="rect">
            <a:avLst/>
          </a:prstGeom>
          <a:noFill/>
        </p:spPr>
        <p:txBody>
          <a:bodyPr wrap="none" rtlCol="0">
            <a:spAutoFit/>
          </a:bodyPr>
          <a:lstStyle/>
          <a:p>
            <a:pPr marL="0" marR="0" lvl="0" indent="0" algn="ctr" defTabSz="844083" rtl="0" eaLnBrk="1" fontAlgn="base" latinLnBrk="0" hangingPunct="1">
              <a:lnSpc>
                <a:spcPct val="110000"/>
              </a:lnSpc>
              <a:spcBef>
                <a:spcPct val="30000"/>
              </a:spcBef>
              <a:spcAft>
                <a:spcPct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GVM(</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業務</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7374108" y="1774754"/>
            <a:ext cx="1584345" cy="260008"/>
            <a:chOff x="6155971" y="1080490"/>
            <a:chExt cx="1584345" cy="260008"/>
          </a:xfrm>
        </p:grpSpPr>
        <p:sp>
          <p:nvSpPr>
            <p:cNvPr id="50" name="テキスト ボックス 49"/>
            <p:cNvSpPr txBox="1"/>
            <p:nvPr/>
          </p:nvSpPr>
          <p:spPr>
            <a:xfrm>
              <a:off x="6732176" y="1080490"/>
              <a:ext cx="1008140" cy="260008"/>
            </a:xfrm>
            <a:prstGeom prst="rect">
              <a:avLst/>
            </a:prstGeom>
            <a:noFill/>
          </p:spPr>
          <p:txBody>
            <a:bodyPr wrap="square" rtlCol="0">
              <a:spAutoFit/>
            </a:bodyPr>
            <a:lstStyle/>
            <a:p>
              <a:pPr marL="0" marR="0" lvl="0" indent="0" algn="ctr" defTabSz="844083" rtl="0" eaLnBrk="1" fontAlgn="base" latinLnBrk="0" hangingPunct="1">
                <a:lnSpc>
                  <a:spcPct val="110000"/>
                </a:lnSpc>
                <a:spcBef>
                  <a:spcPct val="300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アクセスルート</a:t>
              </a:r>
            </a:p>
          </p:txBody>
        </p:sp>
        <p:cxnSp>
          <p:nvCxnSpPr>
            <p:cNvPr id="52" name="直線コネクタ 51"/>
            <p:cNvCxnSpPr/>
            <p:nvPr/>
          </p:nvCxnSpPr>
          <p:spPr bwMode="auto">
            <a:xfrm>
              <a:off x="6300192" y="1206277"/>
              <a:ext cx="518771" cy="0"/>
            </a:xfrm>
            <a:prstGeom prst="line">
              <a:avLst/>
            </a:prstGeom>
            <a:solidFill>
              <a:schemeClr val="accent1"/>
            </a:solidFill>
            <a:ln w="57150" cap="flat" cmpd="sng" algn="ctr">
              <a:solidFill>
                <a:srgbClr val="FF0000">
                  <a:alpha val="60000"/>
                </a:srgbClr>
              </a:solidFill>
              <a:prstDash val="solid"/>
              <a:round/>
              <a:headEnd type="none" w="med" len="med"/>
              <a:tailEnd type="triangle" w="med" len="med"/>
            </a:ln>
            <a:effectLst/>
          </p:spPr>
        </p:cxnSp>
        <p:sp>
          <p:nvSpPr>
            <p:cNvPr id="54" name="正方形/長方形 53"/>
            <p:cNvSpPr/>
            <p:nvPr/>
          </p:nvSpPr>
          <p:spPr bwMode="auto">
            <a:xfrm>
              <a:off x="6155971" y="1089374"/>
              <a:ext cx="1584345" cy="236674"/>
            </a:xfrm>
            <a:prstGeom prst="rect">
              <a:avLst/>
            </a:prstGeom>
            <a:noFill/>
            <a:ln w="9525">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9" name="直線コネクタ 88"/>
          <p:cNvCxnSpPr/>
          <p:nvPr/>
        </p:nvCxnSpPr>
        <p:spPr bwMode="auto">
          <a:xfrm>
            <a:off x="1191426" y="3836296"/>
            <a:ext cx="4001119" cy="0"/>
          </a:xfrm>
          <a:prstGeom prst="line">
            <a:avLst/>
          </a:prstGeom>
          <a:solidFill>
            <a:schemeClr val="accent1"/>
          </a:solidFill>
          <a:ln w="57150" cap="flat" cmpd="sng" algn="ctr">
            <a:solidFill>
              <a:srgbClr val="FF0000">
                <a:alpha val="60000"/>
              </a:srgbClr>
            </a:solidFill>
            <a:prstDash val="solid"/>
            <a:round/>
            <a:headEnd type="none" w="med" len="med"/>
            <a:tailEnd type="triangle" w="med" len="med"/>
          </a:ln>
          <a:effectLst/>
        </p:spPr>
      </p:cxnSp>
      <p:pic>
        <p:nvPicPr>
          <p:cNvPr id="38" name="Graphic 21">
            <a:extLst>
              <a:ext uri="{FF2B5EF4-FFF2-40B4-BE49-F238E27FC236}">
                <a16:creationId xmlns:a16="http://schemas.microsoft.com/office/drawing/2014/main" id="{86F43A81-A909-6B49-A7F5-65BA7813E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526" y="4500208"/>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線コネクタ 38"/>
          <p:cNvCxnSpPr/>
          <p:nvPr/>
        </p:nvCxnSpPr>
        <p:spPr bwMode="auto">
          <a:xfrm flipV="1">
            <a:off x="1191426" y="3852468"/>
            <a:ext cx="1257128" cy="800668"/>
          </a:xfrm>
          <a:prstGeom prst="line">
            <a:avLst/>
          </a:prstGeom>
          <a:solidFill>
            <a:schemeClr val="accent1"/>
          </a:solidFill>
          <a:ln w="57150" cap="flat" cmpd="sng" algn="ctr">
            <a:solidFill>
              <a:srgbClr val="FF0000">
                <a:alpha val="60000"/>
              </a:srgbClr>
            </a:solidFill>
            <a:prstDash val="solid"/>
            <a:round/>
            <a:headEnd type="none" w="med" len="med"/>
            <a:tailEnd type="none" w="med" len="med"/>
          </a:ln>
          <a:effectLst/>
        </p:spPr>
      </p:cxnSp>
      <p:cxnSp>
        <p:nvCxnSpPr>
          <p:cNvPr id="46" name="直線コネクタ 45"/>
          <p:cNvCxnSpPr/>
          <p:nvPr/>
        </p:nvCxnSpPr>
        <p:spPr bwMode="auto">
          <a:xfrm>
            <a:off x="6665728" y="3969946"/>
            <a:ext cx="0" cy="1311405"/>
          </a:xfrm>
          <a:prstGeom prst="line">
            <a:avLst/>
          </a:prstGeom>
          <a:solidFill>
            <a:schemeClr val="accent1"/>
          </a:solidFill>
          <a:ln w="57150" cap="flat" cmpd="sng" algn="ctr">
            <a:solidFill>
              <a:srgbClr val="7030A0">
                <a:alpha val="60000"/>
              </a:srgbClr>
            </a:solidFill>
            <a:prstDash val="solid"/>
            <a:round/>
            <a:headEnd type="none" w="med" len="med"/>
            <a:tailEnd type="none" w="med" len="med"/>
          </a:ln>
          <a:effectLst/>
        </p:spPr>
      </p:cxnSp>
      <p:sp>
        <p:nvSpPr>
          <p:cNvPr id="51" name="正方形/長方形 50"/>
          <p:cNvSpPr/>
          <p:nvPr/>
        </p:nvSpPr>
        <p:spPr bwMode="auto">
          <a:xfrm>
            <a:off x="2722581" y="4488864"/>
            <a:ext cx="1580721" cy="1006025"/>
          </a:xfrm>
          <a:prstGeom prst="rect">
            <a:avLst/>
          </a:prstGeom>
          <a:solidFill>
            <a:srgbClr val="92D050"/>
          </a:solidFill>
          <a:ln w="19050"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95" rtl="0" eaLnBrk="1" fontAlgn="base" latinLnBrk="0" hangingPunct="1">
              <a:lnSpc>
                <a:spcPct val="100000"/>
              </a:lnSpc>
              <a:spcBef>
                <a:spcPct val="50000"/>
              </a:spcBef>
              <a:spcAft>
                <a:spcPct val="0"/>
              </a:spcAft>
              <a:buClrTx/>
              <a:buSzTx/>
              <a:buFontTx/>
              <a:buNone/>
              <a:tabLst/>
              <a:defRPr/>
            </a:pP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プロキシセグメント</a:t>
            </a:r>
          </a:p>
        </p:txBody>
      </p:sp>
      <p:cxnSp>
        <p:nvCxnSpPr>
          <p:cNvPr id="56" name="直線コネクタ 55"/>
          <p:cNvCxnSpPr/>
          <p:nvPr/>
        </p:nvCxnSpPr>
        <p:spPr bwMode="auto">
          <a:xfrm flipH="1">
            <a:off x="1191428" y="4869160"/>
            <a:ext cx="5488814" cy="0"/>
          </a:xfrm>
          <a:prstGeom prst="line">
            <a:avLst/>
          </a:prstGeom>
          <a:solidFill>
            <a:schemeClr val="accent1"/>
          </a:solidFill>
          <a:ln w="57150" cap="flat" cmpd="sng" algn="ctr">
            <a:solidFill>
              <a:srgbClr val="7030A0">
                <a:alpha val="60000"/>
              </a:srgbClr>
            </a:solidFill>
            <a:prstDash val="solid"/>
            <a:round/>
            <a:headEnd type="none" w="med" len="med"/>
            <a:tailEnd type="triangle" w="med" len="med"/>
          </a:ln>
          <a:effectLst/>
        </p:spPr>
      </p:cxnSp>
      <p:cxnSp>
        <p:nvCxnSpPr>
          <p:cNvPr id="58" name="直線コネクタ 57"/>
          <p:cNvCxnSpPr>
            <a:stCxn id="59" idx="1"/>
          </p:cNvCxnSpPr>
          <p:nvPr/>
        </p:nvCxnSpPr>
        <p:spPr bwMode="auto">
          <a:xfrm flipH="1" flipV="1">
            <a:off x="1219793" y="4223417"/>
            <a:ext cx="868359" cy="1062325"/>
          </a:xfrm>
          <a:prstGeom prst="line">
            <a:avLst/>
          </a:prstGeom>
          <a:solidFill>
            <a:schemeClr val="accent1"/>
          </a:solidFill>
          <a:ln w="57150" cap="flat" cmpd="sng" algn="ctr">
            <a:solidFill>
              <a:srgbClr val="7030A0">
                <a:alpha val="60000"/>
              </a:srgbClr>
            </a:solidFill>
            <a:prstDash val="solid"/>
            <a:round/>
            <a:headEnd type="none" w="med" len="med"/>
            <a:tailEnd type="triangle" w="med" len="med"/>
          </a:ln>
          <a:effectLst/>
        </p:spPr>
      </p:cxnSp>
      <p:pic>
        <p:nvPicPr>
          <p:cNvPr id="59" name="Picture 14" descr="12_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152" y="5152298"/>
            <a:ext cx="380475" cy="2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正方形/長方形 59"/>
          <p:cNvSpPr/>
          <p:nvPr/>
        </p:nvSpPr>
        <p:spPr bwMode="auto">
          <a:xfrm>
            <a:off x="3171604" y="5104611"/>
            <a:ext cx="793743" cy="353480"/>
          </a:xfrm>
          <a:prstGeom prst="rect">
            <a:avLst/>
          </a:prstGeom>
          <a:solidFill>
            <a:schemeClr val="bg1"/>
          </a:solidFill>
          <a:ln w="952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メール</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bwMode="auto">
          <a:xfrm>
            <a:off x="457201" y="5875370"/>
            <a:ext cx="5218708" cy="938006"/>
          </a:xfrm>
          <a:prstGeom prst="rect">
            <a:avLst/>
          </a:prstGeom>
          <a:solidFill>
            <a:srgbClr val="FFFF99"/>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844083" fontAlgn="base">
              <a:lnSpc>
                <a:spcPct val="110000"/>
              </a:lnSpc>
              <a:spcBef>
                <a:spcPct val="50000"/>
              </a:spcBef>
              <a:spcAft>
                <a:spcPct val="0"/>
              </a:spcAft>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パッケージへのアクセスの前段にインターネット公開基盤を配置し、</a:t>
            </a:r>
            <a:b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FW</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IPS/WAF</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によるアクセス制御、</a:t>
            </a:r>
            <a:r>
              <a:rPr lang="ja-JP" altLang="en-US" sz="900" noProof="0" dirty="0">
                <a:solidFill>
                  <a:prstClr val="black"/>
                </a:solidFill>
                <a:latin typeface="Meiryo UI" panose="020B0604030504040204" pitchFamily="50" charset="-128"/>
                <a:ea typeface="Meiryo UI" panose="020B0604030504040204" pitchFamily="50" charset="-128"/>
              </a:rPr>
              <a:t>及び</a:t>
            </a:r>
            <a:r>
              <a:rPr lang="en-US" altLang="ja-JP" sz="900" noProof="0" dirty="0">
                <a:solidFill>
                  <a:prstClr val="black"/>
                </a:solidFill>
                <a:latin typeface="Meiryo UI" panose="020B0604030504040204" pitchFamily="50" charset="-128"/>
                <a:ea typeface="Meiryo UI" panose="020B0604030504040204" pitchFamily="50" charset="-128"/>
              </a:rPr>
              <a:t>Web</a:t>
            </a:r>
            <a:r>
              <a:rPr lang="ja-JP" altLang="en-US" sz="900" noProof="0" dirty="0">
                <a:solidFill>
                  <a:prstClr val="black"/>
                </a:solidFill>
                <a:latin typeface="Meiryo UI" panose="020B0604030504040204" pitchFamily="50" charset="-128"/>
                <a:ea typeface="Meiryo UI" panose="020B0604030504040204" pitchFamily="50" charset="-128"/>
              </a:rPr>
              <a:t>サービスによる</a:t>
            </a:r>
            <a:r>
              <a:rPr lang="en-US" altLang="ja-JP" sz="900" noProof="0" dirty="0">
                <a:solidFill>
                  <a:prstClr val="black"/>
                </a:solidFill>
                <a:latin typeface="Meiryo UI" panose="020B0604030504040204" pitchFamily="50" charset="-128"/>
                <a:ea typeface="Meiryo UI" panose="020B0604030504040204" pitchFamily="50" charset="-128"/>
              </a:rPr>
              <a:t>IP</a:t>
            </a:r>
            <a:r>
              <a:rPr lang="ja-JP" altLang="en-US" sz="900" noProof="0" dirty="0">
                <a:solidFill>
                  <a:prstClr val="black"/>
                </a:solidFill>
                <a:latin typeface="Meiryo UI" panose="020B0604030504040204" pitchFamily="50" charset="-128"/>
                <a:ea typeface="Meiryo UI" panose="020B0604030504040204" pitchFamily="50" charset="-128"/>
              </a:rPr>
              <a:t>アドレス制限、</a:t>
            </a:r>
            <a:r>
              <a:rPr lang="en-US" altLang="ja-JP" sz="900" noProof="0" dirty="0">
                <a:solidFill>
                  <a:prstClr val="black"/>
                </a:solidFill>
                <a:latin typeface="Meiryo UI" panose="020B0604030504040204" pitchFamily="50" charset="-128"/>
                <a:ea typeface="Meiryo UI" panose="020B0604030504040204" pitchFamily="50" charset="-128"/>
              </a:rPr>
              <a:t>URL</a:t>
            </a:r>
            <a:r>
              <a:rPr lang="ja-JP" altLang="en-US" sz="900" noProof="0" dirty="0">
                <a:solidFill>
                  <a:prstClr val="black"/>
                </a:solidFill>
                <a:latin typeface="Meiryo UI" panose="020B0604030504040204" pitchFamily="50" charset="-128"/>
                <a:ea typeface="Meiryo UI" panose="020B0604030504040204" pitchFamily="50" charset="-128"/>
              </a:rPr>
              <a:t>フィルタ等をしています。</a:t>
            </a:r>
            <a:br>
              <a:rPr lang="en-US" altLang="ja-JP" sz="900" noProof="0" dirty="0">
                <a:solidFill>
                  <a:prstClr val="black"/>
                </a:solidFill>
                <a:latin typeface="Meiryo UI" panose="020B0604030504040204" pitchFamily="50" charset="-128"/>
                <a:ea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rPr>
              <a:t>なお、アクセスはインターネットによる接続のみ許可し、二要素認証として、ベーシック認証に加えて</a:t>
            </a:r>
            <a:r>
              <a:rPr lang="en-US" altLang="ja-JP" sz="900" dirty="0">
                <a:solidFill>
                  <a:prstClr val="black"/>
                </a:solidFill>
                <a:latin typeface="Meiryo UI" panose="020B0604030504040204" pitchFamily="50" charset="-128"/>
                <a:ea typeface="Meiryo UI" panose="020B0604030504040204" pitchFamily="50" charset="-128"/>
              </a:rPr>
              <a:t>IP</a:t>
            </a:r>
            <a:r>
              <a:rPr lang="ja-JP" altLang="en-US" sz="900" dirty="0">
                <a:solidFill>
                  <a:prstClr val="black"/>
                </a:solidFill>
                <a:latin typeface="Meiryo UI" panose="020B0604030504040204" pitchFamily="50" charset="-128"/>
                <a:ea typeface="Meiryo UI" panose="020B0604030504040204" pitchFamily="50" charset="-128"/>
              </a:rPr>
              <a:t>アドレス制限またはワンタイムパスワードによる認証を実装しています（＊接続先</a:t>
            </a:r>
            <a:r>
              <a:rPr lang="en-US" altLang="ja-JP" sz="900" dirty="0">
                <a:solidFill>
                  <a:prstClr val="black"/>
                </a:solidFill>
                <a:latin typeface="Meiryo UI" panose="020B0604030504040204" pitchFamily="50" charset="-128"/>
                <a:ea typeface="Meiryo UI" panose="020B0604030504040204" pitchFamily="50" charset="-128"/>
              </a:rPr>
              <a:t>URL</a:t>
            </a:r>
            <a:r>
              <a:rPr lang="ja-JP" altLang="en-US" sz="900" dirty="0">
                <a:solidFill>
                  <a:prstClr val="black"/>
                </a:solidFill>
                <a:latin typeface="Meiryo UI" panose="020B0604030504040204" pitchFamily="50" charset="-128"/>
                <a:ea typeface="Meiryo UI" panose="020B0604030504040204" pitchFamily="50" charset="-128"/>
              </a:rPr>
              <a:t>は申込後お伝えします）</a:t>
            </a:r>
            <a:endParaRPr lang="en-US" altLang="ja-JP" sz="900" noProof="0" dirty="0">
              <a:solidFill>
                <a:prstClr val="black"/>
              </a:solidFill>
              <a:latin typeface="Meiryo UI" panose="020B0604030504040204" pitchFamily="50" charset="-128"/>
              <a:ea typeface="Meiryo UI" panose="020B0604030504040204" pitchFamily="50" charset="-128"/>
            </a:endParaRPr>
          </a:p>
          <a:p>
            <a:pPr marL="0" marR="0" lvl="0" indent="0" defTabSz="844083" rtl="0" eaLnBrk="1" fontAlgn="base" latinLnBrk="0" hangingPunct="1">
              <a:lnSpc>
                <a:spcPct val="110000"/>
              </a:lnSpc>
              <a:spcBef>
                <a:spcPct val="50000"/>
              </a:spcBef>
              <a:spcAft>
                <a:spcPct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また、システム送信やメール送信の時には限られた接続先のみ接続できるよう制御しています。</a:t>
            </a:r>
            <a:endParaRPr lang="en-US" altLang="ja-JP" sz="900" noProof="0" dirty="0">
              <a:solidFill>
                <a:prstClr val="black"/>
              </a:solidFill>
              <a:latin typeface="Meiryo UI" panose="020B0604030504040204" pitchFamily="50" charset="-128"/>
              <a:ea typeface="Meiryo UI" panose="020B0604030504040204" pitchFamily="50" charset="-128"/>
            </a:endParaRPr>
          </a:p>
        </p:txBody>
      </p:sp>
      <p:cxnSp>
        <p:nvCxnSpPr>
          <p:cNvPr id="62" name="直線コネクタ 61"/>
          <p:cNvCxnSpPr/>
          <p:nvPr/>
        </p:nvCxnSpPr>
        <p:spPr bwMode="auto">
          <a:xfrm flipH="1" flipV="1">
            <a:off x="3355736" y="5510020"/>
            <a:ext cx="1216264" cy="365350"/>
          </a:xfrm>
          <a:prstGeom prst="line">
            <a:avLst/>
          </a:prstGeom>
          <a:solidFill>
            <a:schemeClr val="accent1"/>
          </a:solidFill>
          <a:ln w="19050" cap="flat" cmpd="sng" algn="ctr">
            <a:solidFill>
              <a:schemeClr val="bg1">
                <a:lumMod val="50000"/>
              </a:schemeClr>
            </a:solidFill>
            <a:prstDash val="dash"/>
            <a:round/>
            <a:headEnd type="none" w="med" len="med"/>
            <a:tailEnd type="none" w="med" len="med"/>
          </a:ln>
          <a:effectLst/>
        </p:spPr>
      </p:cxnSp>
      <p:sp>
        <p:nvSpPr>
          <p:cNvPr id="63" name="正方形/長方形 62"/>
          <p:cNvSpPr/>
          <p:nvPr/>
        </p:nvSpPr>
        <p:spPr bwMode="auto">
          <a:xfrm>
            <a:off x="6082830" y="5875370"/>
            <a:ext cx="2430844" cy="938006"/>
          </a:xfrm>
          <a:prstGeom prst="rect">
            <a:avLst/>
          </a:prstGeom>
          <a:solidFill>
            <a:srgbClr val="FFFF99"/>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defTabSz="844083" fontAlgn="base">
              <a:lnSpc>
                <a:spcPct val="110000"/>
              </a:lnSpc>
              <a:spcBef>
                <a:spcPct val="5000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rPr>
              <a:t>次ページ以降の「パッケージの処理</a:t>
            </a:r>
            <a:r>
              <a:rPr lang="ja-JP" altLang="en-US" sz="900">
                <a:solidFill>
                  <a:prstClr val="black"/>
                </a:solidFill>
                <a:latin typeface="Meiryo UI" panose="020B0604030504040204" pitchFamily="50" charset="-128"/>
                <a:ea typeface="Meiryo UI" panose="020B0604030504040204" pitchFamily="50" charset="-128"/>
              </a:rPr>
              <a:t>方式」を参照</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64" name="直線コネクタ 63"/>
          <p:cNvCxnSpPr>
            <a:stCxn id="63" idx="0"/>
          </p:cNvCxnSpPr>
          <p:nvPr/>
        </p:nvCxnSpPr>
        <p:spPr bwMode="auto">
          <a:xfrm flipH="1" flipV="1">
            <a:off x="6948264" y="3950232"/>
            <a:ext cx="349988" cy="1925138"/>
          </a:xfrm>
          <a:prstGeom prst="line">
            <a:avLst/>
          </a:prstGeom>
          <a:solidFill>
            <a:schemeClr val="accent1"/>
          </a:solidFill>
          <a:ln w="19050" cap="flat" cmpd="sng" algn="ctr">
            <a:solidFill>
              <a:schemeClr val="bg1">
                <a:lumMod val="50000"/>
              </a:schemeClr>
            </a:solidFill>
            <a:prstDash val="dash"/>
            <a:round/>
            <a:headEnd type="none" w="med" len="med"/>
            <a:tailEnd type="none" w="med" len="med"/>
          </a:ln>
          <a:effectLst/>
        </p:spPr>
      </p:cxnSp>
      <p:cxnSp>
        <p:nvCxnSpPr>
          <p:cNvPr id="65" name="直線コネクタ 64"/>
          <p:cNvCxnSpPr>
            <a:stCxn id="60" idx="1"/>
            <a:endCxn id="59" idx="3"/>
          </p:cNvCxnSpPr>
          <p:nvPr/>
        </p:nvCxnSpPr>
        <p:spPr bwMode="auto">
          <a:xfrm flipH="1">
            <a:off x="2468627" y="5281351"/>
            <a:ext cx="702977" cy="4391"/>
          </a:xfrm>
          <a:prstGeom prst="line">
            <a:avLst/>
          </a:prstGeom>
          <a:solidFill>
            <a:schemeClr val="accent1"/>
          </a:solidFill>
          <a:ln w="57150" cap="flat" cmpd="sng" algn="ctr">
            <a:solidFill>
              <a:srgbClr val="7030A0">
                <a:alpha val="60000"/>
              </a:srgbClr>
            </a:solidFill>
            <a:prstDash val="solid"/>
            <a:round/>
            <a:headEnd type="none" w="med" len="med"/>
            <a:tailEnd type="none" w="med" len="med"/>
          </a:ln>
          <a:effectLst/>
        </p:spPr>
      </p:cxnSp>
      <p:cxnSp>
        <p:nvCxnSpPr>
          <p:cNvPr id="72" name="直線コネクタ 71"/>
          <p:cNvCxnSpPr>
            <a:endCxn id="60" idx="3"/>
          </p:cNvCxnSpPr>
          <p:nvPr/>
        </p:nvCxnSpPr>
        <p:spPr bwMode="auto">
          <a:xfrm flipH="1" flipV="1">
            <a:off x="3965347" y="5281351"/>
            <a:ext cx="2714895" cy="9567"/>
          </a:xfrm>
          <a:prstGeom prst="line">
            <a:avLst/>
          </a:prstGeom>
          <a:solidFill>
            <a:schemeClr val="accent1"/>
          </a:solidFill>
          <a:ln w="57150" cap="flat" cmpd="sng" algn="ctr">
            <a:solidFill>
              <a:srgbClr val="7030A0">
                <a:alpha val="60000"/>
              </a:srgbClr>
            </a:solidFill>
            <a:prstDash val="solid"/>
            <a:round/>
            <a:headEnd type="none" w="med" len="med"/>
            <a:tailEnd type="none" w="med" len="med"/>
          </a:ln>
          <a:effectLst/>
        </p:spPr>
      </p:cxnSp>
      <p:sp>
        <p:nvSpPr>
          <p:cNvPr id="80" name="正方形/長方形 79"/>
          <p:cNvSpPr/>
          <p:nvPr/>
        </p:nvSpPr>
        <p:spPr bwMode="auto">
          <a:xfrm>
            <a:off x="3166337" y="4706197"/>
            <a:ext cx="793743" cy="353480"/>
          </a:xfrm>
          <a:prstGeom prst="rect">
            <a:avLst/>
          </a:prstGeom>
          <a:solidFill>
            <a:schemeClr val="bg1"/>
          </a:solidFill>
          <a:ln w="952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36000" tIns="36000" rIns="36000" bIns="36000" numCol="1" rtlCol="0" anchor="ctr" anchorCtr="0" compatLnSpc="1">
            <a:prstTxWarp prst="textNoShape">
              <a:avLst/>
            </a:prstTxWarp>
          </a:body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プロキシ</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59587" y="4970108"/>
            <a:ext cx="923651" cy="278538"/>
          </a:xfrm>
          <a:prstGeom prst="rect">
            <a:avLst/>
          </a:prstGeom>
          <a:noFill/>
        </p:spPr>
        <p:txBody>
          <a:bodyPr wrap="none" rtlCol="0">
            <a:spAutoFit/>
          </a:bodyPr>
          <a:lstStyle/>
          <a:p>
            <a:pPr algn="l" defTabSz="844083" fontAlgn="base">
              <a:lnSpc>
                <a:spcPct val="110000"/>
              </a:lnSpc>
              <a:spcBef>
                <a:spcPct val="30000"/>
              </a:spcBef>
              <a:spcAft>
                <a:spcPct val="0"/>
              </a:spcAft>
              <a:defRPr/>
            </a:pP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接続システム</a:t>
            </a:r>
            <a:endParaRPr kumimoji="1" lang="ja-JP" altLang="en-US" sz="11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a:endCxn id="14" idx="2"/>
          </p:cNvCxnSpPr>
          <p:nvPr/>
        </p:nvCxnSpPr>
        <p:spPr bwMode="auto">
          <a:xfrm flipH="1" flipV="1">
            <a:off x="3836959" y="4368986"/>
            <a:ext cx="879057" cy="1506384"/>
          </a:xfrm>
          <a:prstGeom prst="line">
            <a:avLst/>
          </a:prstGeom>
          <a:solidFill>
            <a:schemeClr val="accent1"/>
          </a:solidFill>
          <a:ln w="19050" cap="flat" cmpd="sng" algn="ctr">
            <a:solidFill>
              <a:schemeClr val="bg1">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127111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7" name="正方形/長方形 6"/>
          <p:cNvSpPr/>
          <p:nvPr/>
        </p:nvSpPr>
        <p:spPr>
          <a:xfrm>
            <a:off x="284682" y="692696"/>
            <a:ext cx="3180679"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８．サービス提供の信頼性</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本サービスの信頼性について詳細を記載します。</a:t>
            </a:r>
            <a:endParaRPr lang="en-US" altLang="ja-JP" sz="12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72725815"/>
              </p:ext>
            </p:extLst>
          </p:nvPr>
        </p:nvGraphicFramePr>
        <p:xfrm>
          <a:off x="394702" y="1164745"/>
          <a:ext cx="8545710" cy="4469260"/>
        </p:xfrm>
        <a:graphic>
          <a:graphicData uri="http://schemas.openxmlformats.org/drawingml/2006/table">
            <a:tbl>
              <a:tblPr firstRow="1" firstCol="1" lastRow="1" lastCol="1" bandRow="1" bandCol="1"/>
              <a:tblGrid>
                <a:gridCol w="375487">
                  <a:extLst>
                    <a:ext uri="{9D8B030D-6E8A-4147-A177-3AD203B41FA5}">
                      <a16:colId xmlns:a16="http://schemas.microsoft.com/office/drawing/2014/main" val="4241345398"/>
                    </a:ext>
                  </a:extLst>
                </a:gridCol>
                <a:gridCol w="1971304">
                  <a:extLst>
                    <a:ext uri="{9D8B030D-6E8A-4147-A177-3AD203B41FA5}">
                      <a16:colId xmlns:a16="http://schemas.microsoft.com/office/drawing/2014/main" val="2055383561"/>
                    </a:ext>
                  </a:extLst>
                </a:gridCol>
                <a:gridCol w="6198919">
                  <a:extLst>
                    <a:ext uri="{9D8B030D-6E8A-4147-A177-3AD203B41FA5}">
                      <a16:colId xmlns:a16="http://schemas.microsoft.com/office/drawing/2014/main" val="3511635896"/>
                    </a:ext>
                  </a:extLst>
                </a:gridCol>
              </a:tblGrid>
              <a:tr h="376897">
                <a:tc>
                  <a:txBody>
                    <a:bodyPr/>
                    <a:lstStyle/>
                    <a:p>
                      <a:pPr algn="ctr">
                        <a:spcAft>
                          <a:spcPts val="0"/>
                        </a:spcAft>
                      </a:pPr>
                      <a:r>
                        <a:rPr lang="en-US" alt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rPr>
                        <a:t>No.</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項目</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内容</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336474813"/>
                  </a:ext>
                </a:extLst>
              </a:tr>
              <a:tr h="335341">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復旧時間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当社、</a:t>
                      </a:r>
                      <a:r>
                        <a:rPr 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営業日以内</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153462"/>
                  </a:ext>
                </a:extLst>
              </a:tr>
              <a:tr h="316792">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システム監視基準</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システムは、常時監視</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（ツールによる自動監視）</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563132"/>
                  </a:ext>
                </a:extLst>
              </a:tr>
              <a:tr h="452032">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故障通知プロセス</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当社監視または、お客様からの問合せによる故障検知</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13905"/>
                  </a:ext>
                </a:extLst>
              </a:tr>
              <a:tr h="783193">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故障通知時間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故障検知後、すみやかにお客様へ通知</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ただし、ツールによる自動監視であり、当社保守サポート体制での故障検知、お客様への故障通知、および故障対応については、「保守時間帯」のみで実施</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748844"/>
                  </a:ext>
                </a:extLst>
              </a:tr>
              <a:tr h="472736">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故障監視間隔</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常時　（キャパシティに関する監視は</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分間隔）</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862304"/>
                  </a:ext>
                </a:extLst>
              </a:tr>
              <a:tr h="502589">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サービス提供状況の報告方法</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間隔</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ポータルサイトにて、工事・故障情報、計画停止スケジュール等をお知らせします。</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278512"/>
                  </a:ext>
                </a:extLst>
              </a:tr>
              <a:tr h="1229680">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ログの取得</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ログはご契約者様のお問い合わせ対応、および故障の原因究明などの本サービスの品質向上その他本サービスを運営するために必要な範囲において、利用することがあります。 なお、法令に基づく司法</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行政関係の命令や指示に従い、ログの開示請求があった場合には開示することがあります。</a:t>
                      </a:r>
                    </a:p>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また、利用者の利用状況を把握するために、個人を特定する情報を含まずにアクセスログを収集します。アクセス状況に関する統計分析・管理、利用品質の向上を目的としており、それ以外に利用されることはありませ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429490"/>
                  </a:ext>
                </a:extLst>
              </a:tr>
            </a:tbl>
          </a:graphicData>
        </a:graphic>
      </p:graphicFrame>
    </p:spTree>
    <p:extLst>
      <p:ext uri="{BB962C8B-B14F-4D97-AF65-F5344CB8AC3E}">
        <p14:creationId xmlns:p14="http://schemas.microsoft.com/office/powerpoint/2010/main" val="327665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7" name="正方形/長方形 6"/>
          <p:cNvSpPr/>
          <p:nvPr/>
        </p:nvSpPr>
        <p:spPr>
          <a:xfrm>
            <a:off x="284682" y="692696"/>
            <a:ext cx="8635914" cy="5958041"/>
          </a:xfrm>
          <a:prstGeom prst="rect">
            <a:avLst/>
          </a:prstGeom>
        </p:spPr>
        <p:txBody>
          <a:bodyPr wrap="square">
            <a:spAutoFit/>
          </a:bodyPr>
          <a:lstStyle/>
          <a:p>
            <a:pPr algn="l"/>
            <a:r>
              <a:rPr lang="ja-JP" altLang="en-US" sz="1200" dirty="0">
                <a:latin typeface="Meiryo UI" panose="020B0604030504040204" pitchFamily="50" charset="-128"/>
                <a:ea typeface="Meiryo UI" panose="020B0604030504040204" pitchFamily="50" charset="-128"/>
              </a:rPr>
              <a:t>９．メンテナンス</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　本サービスでは、下記のサービス計画停止期間に、定期的なメンテナンスを実施することがあります。</a:t>
            </a: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また、以下の理由等により、不定期にメンテナンスを行う場合があります。</a:t>
            </a: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本サービス用設備、ソフトウェアの機能向上等を目的にバージョンアップを行う場合</a:t>
            </a: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本サービス用設備、ソフトウェアに関する故障の原因調査及び解析を行い、判明したものの改修を行う場合</a:t>
            </a: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いずれの定期・不定期のメンテナンス時には、ご契約しております、お客様へご連絡申し上げます。</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なお、原則として通知は、</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週間前までとさせていただきますが、緊急時などやむを得ない場合は、この限りではありません。</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個別のご連絡は行わず、お客様自身でポータルサイトにてご確認いただくこととします。</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4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運用ポータルサイト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https://ff-managementportal.ml/</a:t>
            </a:r>
            <a:endParaRPr lang="ja-JP" altLang="en-US"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サービス計画停止期間</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本サービスのメンテナンスにおける計画停止、サービスのアップグレードにおける計画停止、当社事情による緊急時（セキュリティや料金の</a:t>
            </a:r>
            <a:r>
              <a:rPr lang="en-US" altLang="ja-JP" sz="1200" dirty="0">
                <a:latin typeface="Meiryo UI" panose="020B0604030504040204" pitchFamily="50" charset="-128"/>
                <a:ea typeface="Meiryo UI" panose="020B0604030504040204" pitchFamily="50" charset="-128"/>
              </a:rPr>
              <a:t>AP</a:t>
            </a:r>
            <a:r>
              <a:rPr lang="ja-JP" altLang="en-US" sz="1200" dirty="0">
                <a:latin typeface="Meiryo UI" panose="020B0604030504040204" pitchFamily="50" charset="-128"/>
                <a:ea typeface="Meiryo UI" panose="020B0604030504040204" pitchFamily="50" charset="-128"/>
              </a:rPr>
              <a:t>にかかわる不具合対応、または</a:t>
            </a:r>
            <a:r>
              <a:rPr lang="en-US" altLang="ja-JP" sz="1200" dirty="0">
                <a:latin typeface="Meiryo UI" panose="020B0604030504040204" pitchFamily="50" charset="-128"/>
                <a:ea typeface="Meiryo UI" panose="020B0604030504040204" pitchFamily="50" charset="-128"/>
              </a:rPr>
              <a:t>NTT</a:t>
            </a:r>
            <a:r>
              <a:rPr lang="ja-JP" altLang="en-US" sz="1200" dirty="0">
                <a:latin typeface="Meiryo UI" panose="020B0604030504040204" pitchFamily="50" charset="-128"/>
                <a:ea typeface="Meiryo UI" panose="020B0604030504040204" pitchFamily="50" charset="-128"/>
              </a:rPr>
              <a:t>クラウドが緊急と判断した場合）の停止等による時間等に関しては、以下の期間を想定していますが、あくまで、停止を可能とする期間であり、かならずしも全期間を停止するものではありません。</a:t>
            </a:r>
            <a:endParaRPr lang="en-US" altLang="ja-JP" sz="1200" dirty="0">
              <a:latin typeface="Meiryo UI" panose="020B0604030504040204" pitchFamily="50" charset="-128"/>
              <a:ea typeface="Meiryo UI" panose="020B0604030504040204" pitchFamily="50" charset="-128"/>
            </a:endParaRPr>
          </a:p>
          <a:p>
            <a:pPr marL="984250" lvl="0" indent="-98425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①　実施時間帯：</a:t>
            </a:r>
            <a:endParaRPr lang="en-US" altLang="ja-JP" sz="1200" dirty="0">
              <a:latin typeface="Meiryo UI" panose="020B0604030504040204" pitchFamily="50" charset="-128"/>
              <a:ea typeface="Meiryo UI" panose="020B0604030504040204" pitchFamily="50" charset="-128"/>
            </a:endParaRPr>
          </a:p>
          <a:p>
            <a:pPr marL="182563" lvl="0" indent="-182563"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原則、毎月最終火曜日の</a:t>
            </a:r>
            <a:r>
              <a:rPr lang="en-US" altLang="ja-JP" sz="1200" dirty="0">
                <a:latin typeface="Meiryo UI" panose="020B0604030504040204" pitchFamily="50" charset="-128"/>
                <a:ea typeface="Meiryo UI" panose="020B0604030504040204" pitchFamily="50" charset="-128"/>
              </a:rPr>
              <a:t>22:00~7:00</a:t>
            </a:r>
            <a:r>
              <a:rPr lang="ja-JP" altLang="en-US" sz="1200" dirty="0">
                <a:latin typeface="Meiryo UI" panose="020B0604030504040204" pitchFamily="50" charset="-128"/>
                <a:ea typeface="Meiryo UI" panose="020B0604030504040204" pitchFamily="50" charset="-128"/>
              </a:rPr>
              <a:t>の間　（年末およびゴールデンウイーク、祝日等により、実施日を変更する場合があります。また、メンテナンス内容によっては、時間枠を拡張して実施する場合があります。）</a:t>
            </a:r>
            <a:endParaRPr lang="en-US" altLang="ja-JP" sz="1200" dirty="0">
              <a:latin typeface="Meiryo UI" panose="020B0604030504040204" pitchFamily="50" charset="-128"/>
              <a:ea typeface="Meiryo UI" panose="020B0604030504040204" pitchFamily="50" charset="-128"/>
            </a:endParaRPr>
          </a:p>
          <a:p>
            <a:pPr marL="182563" lvl="0" indent="-182563"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関連システムとの調整の結果、最終月曜日とする場合もあります。詳細は運用ポータルサイトの年間工事スケジュールをご覧ください。</a:t>
            </a:r>
          </a:p>
          <a:p>
            <a:pPr marL="182563" lvl="0" indent="-182563"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②　実施頻度：</a:t>
            </a:r>
            <a:endParaRPr lang="en-US" altLang="ja-JP" sz="1200" dirty="0">
              <a:latin typeface="Meiryo UI" panose="020B0604030504040204" pitchFamily="50" charset="-128"/>
              <a:ea typeface="Meiryo UI" panose="020B0604030504040204" pitchFamily="50" charset="-128"/>
            </a:endParaRPr>
          </a:p>
          <a:p>
            <a:pPr marL="182563" lvl="0" indent="-182563"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①のとおり、原則、月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回（メンテナンスがない場合はサービス停止しません。また、メンテナンス内容によっては、複数回実施する場合があります。 ）</a:t>
            </a:r>
            <a:endParaRPr lang="en-US" altLang="ja-JP" sz="1200" kern="0" dirty="0"/>
          </a:p>
        </p:txBody>
      </p:sp>
    </p:spTree>
    <p:extLst>
      <p:ext uri="{BB962C8B-B14F-4D97-AF65-F5344CB8AC3E}">
        <p14:creationId xmlns:p14="http://schemas.microsoft.com/office/powerpoint/2010/main" val="387739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
        <p:nvSpPr>
          <p:cNvPr id="7" name="正方形/長方形 6"/>
          <p:cNvSpPr/>
          <p:nvPr/>
        </p:nvSpPr>
        <p:spPr>
          <a:xfrm>
            <a:off x="284682" y="692696"/>
            <a:ext cx="8635914" cy="841256"/>
          </a:xfrm>
          <a:prstGeom prst="rect">
            <a:avLst/>
          </a:prstGeom>
        </p:spPr>
        <p:txBody>
          <a:bodyPr wrap="square">
            <a:spAutoFit/>
          </a:bodyPr>
          <a:lstStyle/>
          <a:p>
            <a:pPr algn="l"/>
            <a:r>
              <a:rPr lang="ja-JP" altLang="en-US" sz="1200" dirty="0">
                <a:latin typeface="Meiryo UI" panose="020B0604030504040204" pitchFamily="50" charset="-128"/>
                <a:ea typeface="Meiryo UI" panose="020B0604030504040204" pitchFamily="50" charset="-128"/>
              </a:rPr>
              <a:t>１０．サポート</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　クラウド型フルフィルメントサービスの一般的な問合せについて、以下に記載します。</a:t>
            </a:r>
          </a:p>
          <a:p>
            <a:pPr lvl="0" eaLnBrk="0" fontAlgn="base" hangingPunct="0">
              <a:lnSpc>
                <a:spcPts val="1400"/>
              </a:lnSpc>
              <a:spcBef>
                <a:spcPts val="600"/>
              </a:spcBef>
              <a:spcAft>
                <a:spcPct val="0"/>
              </a:spcAft>
              <a:defRPr/>
            </a:pPr>
            <a:endParaRPr lang="en-US" altLang="ja-JP" sz="1200" kern="0" dirty="0"/>
          </a:p>
        </p:txBody>
      </p:sp>
      <p:graphicFrame>
        <p:nvGraphicFramePr>
          <p:cNvPr id="4" name="表 3"/>
          <p:cNvGraphicFramePr>
            <a:graphicFrameLocks noGrp="1"/>
          </p:cNvGraphicFramePr>
          <p:nvPr>
            <p:extLst>
              <p:ext uri="{D42A27DB-BD31-4B8C-83A1-F6EECF244321}">
                <p14:modId xmlns:p14="http://schemas.microsoft.com/office/powerpoint/2010/main" val="2405768129"/>
              </p:ext>
            </p:extLst>
          </p:nvPr>
        </p:nvGraphicFramePr>
        <p:xfrm>
          <a:off x="395536" y="1268760"/>
          <a:ext cx="8653227" cy="5336244"/>
        </p:xfrm>
        <a:graphic>
          <a:graphicData uri="http://schemas.openxmlformats.org/drawingml/2006/table">
            <a:tbl>
              <a:tblPr firstRow="1" firstCol="1" lastRow="1" lastCol="1" bandRow="1" bandCol="1"/>
              <a:tblGrid>
                <a:gridCol w="411752">
                  <a:extLst>
                    <a:ext uri="{9D8B030D-6E8A-4147-A177-3AD203B41FA5}">
                      <a16:colId xmlns:a16="http://schemas.microsoft.com/office/drawing/2014/main" val="3407456884"/>
                    </a:ext>
                  </a:extLst>
                </a:gridCol>
                <a:gridCol w="1567543">
                  <a:extLst>
                    <a:ext uri="{9D8B030D-6E8A-4147-A177-3AD203B41FA5}">
                      <a16:colId xmlns:a16="http://schemas.microsoft.com/office/drawing/2014/main" val="2055383561"/>
                    </a:ext>
                  </a:extLst>
                </a:gridCol>
                <a:gridCol w="6673932">
                  <a:extLst>
                    <a:ext uri="{9D8B030D-6E8A-4147-A177-3AD203B41FA5}">
                      <a16:colId xmlns:a16="http://schemas.microsoft.com/office/drawing/2014/main" val="3511635896"/>
                    </a:ext>
                  </a:extLst>
                </a:gridCol>
              </a:tblGrid>
              <a:tr h="297470">
                <a:tc>
                  <a:txBody>
                    <a:bodyPr/>
                    <a:lstStyle/>
                    <a:p>
                      <a:pPr algn="ctr">
                        <a:spcAft>
                          <a:spcPts val="0"/>
                        </a:spcAft>
                      </a:pPr>
                      <a:r>
                        <a:rPr lang="en-US" alt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rPr>
                        <a:t>No.</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項目</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内容</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336474813"/>
                  </a:ext>
                </a:extLst>
              </a:tr>
              <a:tr h="392681">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ヘルプデスク窓口</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クラウド型フルフィルメントサービス担当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2962079"/>
                  </a:ext>
                </a:extLst>
              </a:tr>
              <a:tr h="535427">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サポート対応</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時間帯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営業日における </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（回答期限は、最大</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受付日を除き</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営業日以内</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原則、メールまたはポータルサイトの問合せフォームですが、緊急の場合は、別途お知らせする連絡先までご連絡ください。</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153462"/>
                  </a:ext>
                </a:extLst>
              </a:tr>
              <a:tr h="845781">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連絡方法</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原則、メールまたはポータルサイトの問合せフォーム</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メール宛先：</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fulfill-support-ml@nttcom.co.jp</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当社指定の問合せ様式（指定のメールのフォーマット）にて、上記メール宛先までご連絡ください。</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6735796"/>
                  </a:ext>
                </a:extLst>
              </a:tr>
              <a:tr h="748173">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問合せ件数</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か月あたり、</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件まで（当社指定の問合せメール</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通または問合せフォームからの問合せ</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件につき、</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件とします。月</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件を超える場合には、上記回答期限をお約束できません。また、定常的に月</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件を超える場合は、別途追加メニューをご提案いたします。）</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貴社の本サービスの利用主管様にて、</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次対応を実施いただくことを想定しています。</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9528614"/>
                  </a:ext>
                </a:extLst>
              </a:tr>
              <a:tr h="2193272">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問合せ対応内容</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以下のお問い合わせに対応いたします。</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・各種手続き 及び 手続き方法に関するお問い合わせ</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・サービス仕様に関するお問合せ</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その他、技術的なお問合せ（なお、問題解決を支援しますが、お問合せに対する回答により問題を解決すること、契約者の希望する内容及び期間において提供すること、及び契約者に生じた問題を解決することを保証するものではありません）</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また、以下に掲げるものについては問合せの対象外とします。</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・契約者の業務内容</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・当社が提供する関連資料により解決可能なもの</a:t>
                      </a:r>
                    </a:p>
                    <a:p>
                      <a:pPr algn="l">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・上記の他、本サービスに関する技術的な問合せ以外の事項</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858901"/>
                  </a:ext>
                </a:extLst>
              </a:tr>
            </a:tbl>
          </a:graphicData>
        </a:graphic>
      </p:graphicFrame>
    </p:spTree>
    <p:extLst>
      <p:ext uri="{BB962C8B-B14F-4D97-AF65-F5344CB8AC3E}">
        <p14:creationId xmlns:p14="http://schemas.microsoft.com/office/powerpoint/2010/main" val="59107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7" name="正方形/長方形 6"/>
          <p:cNvSpPr/>
          <p:nvPr/>
        </p:nvSpPr>
        <p:spPr>
          <a:xfrm>
            <a:off x="284682" y="692696"/>
            <a:ext cx="8635914" cy="551946"/>
          </a:xfrm>
          <a:prstGeom prst="rect">
            <a:avLst/>
          </a:prstGeom>
        </p:spPr>
        <p:txBody>
          <a:bodyPr wrap="square">
            <a:spAutoFit/>
          </a:bodyPr>
          <a:lstStyle/>
          <a:p>
            <a:pPr lvl="0" defTabSz="684213" fontAlgn="base">
              <a:lnSpc>
                <a:spcPct val="110000"/>
              </a:lnSpc>
              <a:spcBef>
                <a:spcPct val="0"/>
              </a:spcBef>
              <a:spcAft>
                <a:spcPct val="0"/>
              </a:spcAft>
              <a:defRPr/>
            </a:pPr>
            <a:r>
              <a:rPr lang="ja-JP" altLang="en-US" sz="1200" dirty="0">
                <a:solidFill>
                  <a:srgbClr val="000000"/>
                </a:solidFill>
                <a:latin typeface="Meiryo UI" panose="020B0604030504040204" pitchFamily="50" charset="-128"/>
                <a:ea typeface="Meiryo UI" panose="020B0604030504040204" pitchFamily="50" charset="-128"/>
              </a:rPr>
              <a:t>サポートサイトご利用イメージ（参考）</a:t>
            </a:r>
            <a:endParaRPr lang="en-US" altLang="ja-JP" sz="2400" b="1" dirty="0">
              <a:solidFill>
                <a:srgbClr val="000000"/>
              </a:solidFill>
              <a:latin typeface="Meiryo UI" panose="020B0604030504040204" pitchFamily="50" charset="-128"/>
              <a:ea typeface="Meiryo UI" panose="020B0604030504040204" pitchFamily="50" charset="-128"/>
            </a:endParaRPr>
          </a:p>
          <a:p>
            <a:pPr lvl="0" eaLnBrk="0" fontAlgn="base" hangingPunct="0">
              <a:lnSpc>
                <a:spcPts val="1400"/>
              </a:lnSpc>
              <a:spcBef>
                <a:spcPts val="600"/>
              </a:spcBef>
              <a:spcAft>
                <a:spcPct val="0"/>
              </a:spcAft>
              <a:defRPr/>
            </a:pPr>
            <a:endParaRPr lang="en-US" altLang="ja-JP" sz="1200" kern="0" dirty="0"/>
          </a:p>
        </p:txBody>
      </p:sp>
      <p:sp>
        <p:nvSpPr>
          <p:cNvPr id="6" name="正方形/長方形 5"/>
          <p:cNvSpPr/>
          <p:nvPr/>
        </p:nvSpPr>
        <p:spPr bwMode="auto">
          <a:xfrm>
            <a:off x="250989" y="1412776"/>
            <a:ext cx="1939759" cy="1292505"/>
          </a:xfrm>
          <a:prstGeom prst="rect">
            <a:avLst/>
          </a:prstGeom>
          <a:solidFill>
            <a:srgbClr val="00A99E"/>
          </a:solidFill>
          <a:ln w="9525" cap="flat" cmpd="sng" algn="ctr">
            <a:noFill/>
            <a:prstDash val="solid"/>
            <a:round/>
            <a:headEnd type="none" w="med" len="med"/>
            <a:tailEnd type="none" w="med" len="med"/>
          </a:ln>
          <a:effectLst/>
        </p:spPr>
        <p:txBody>
          <a:bodyPr vert="horz" wrap="square" lIns="90000" tIns="10800" rIns="90000" bIns="4680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ja-JP" altLang="en-US" sz="11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クラウド型</a:t>
            </a:r>
            <a:br>
              <a:rPr kumimoji="1" lang="en-US" altLang="ja-JP" sz="11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br>
            <a:r>
              <a:rPr kumimoji="1" lang="ja-JP" altLang="en-US" sz="11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フルフィルメントサービス</a:t>
            </a:r>
          </a:p>
        </p:txBody>
      </p:sp>
      <p:pic>
        <p:nvPicPr>
          <p:cNvPr id="8" name="Graphic 5">
            <a:extLst>
              <a:ext uri="{FF2B5EF4-FFF2-40B4-BE49-F238E27FC236}">
                <a16:creationId xmlns:a16="http://schemas.microsoft.com/office/drawing/2014/main" id="{A8498156-136D-CD4E-93D2-73E18D06A2FE}"/>
              </a:ext>
            </a:extLst>
          </p:cNvPr>
          <p:cNvPicPr>
            <a:picLocks noChangeAspect="1"/>
          </p:cNvPicPr>
          <p:nvPr/>
        </p:nvPicPr>
        <p:blipFill>
          <a:blip r:embed="rId3"/>
          <a:stretch>
            <a:fillRect/>
          </a:stretch>
        </p:blipFill>
        <p:spPr>
          <a:xfrm flipH="1">
            <a:off x="356599" y="3117174"/>
            <a:ext cx="484188" cy="469900"/>
          </a:xfrm>
          <a:prstGeom prst="rect">
            <a:avLst/>
          </a:prstGeom>
        </p:spPr>
      </p:pic>
      <p:pic>
        <p:nvPicPr>
          <p:cNvPr id="9" name="Graphic 5">
            <a:extLst>
              <a:ext uri="{FF2B5EF4-FFF2-40B4-BE49-F238E27FC236}">
                <a16:creationId xmlns:a16="http://schemas.microsoft.com/office/drawing/2014/main" id="{A8498156-136D-CD4E-93D2-73E18D06A2FE}"/>
              </a:ext>
            </a:extLst>
          </p:cNvPr>
          <p:cNvPicPr>
            <a:picLocks noChangeAspect="1"/>
          </p:cNvPicPr>
          <p:nvPr/>
        </p:nvPicPr>
        <p:blipFill>
          <a:blip r:embed="rId3"/>
          <a:stretch>
            <a:fillRect/>
          </a:stretch>
        </p:blipFill>
        <p:spPr>
          <a:xfrm flipH="1">
            <a:off x="1679822" y="3117174"/>
            <a:ext cx="484188" cy="469900"/>
          </a:xfrm>
          <a:prstGeom prst="rect">
            <a:avLst/>
          </a:prstGeom>
        </p:spPr>
      </p:pic>
      <p:sp>
        <p:nvSpPr>
          <p:cNvPr id="10" name="テキスト ボックス 9"/>
          <p:cNvSpPr txBox="1"/>
          <p:nvPr/>
        </p:nvSpPr>
        <p:spPr>
          <a:xfrm>
            <a:off x="117631" y="3638714"/>
            <a:ext cx="96212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全てのユーザ</a:t>
            </a:r>
          </a:p>
        </p:txBody>
      </p:sp>
      <p:sp>
        <p:nvSpPr>
          <p:cNvPr id="11" name="テキスト ボックス 10"/>
          <p:cNvSpPr txBox="1"/>
          <p:nvPr/>
        </p:nvSpPr>
        <p:spPr>
          <a:xfrm>
            <a:off x="1355091" y="3638714"/>
            <a:ext cx="113364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各社</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システム管理者</a:t>
            </a:r>
          </a:p>
        </p:txBody>
      </p:sp>
      <p:cxnSp>
        <p:nvCxnSpPr>
          <p:cNvPr id="12" name="直線矢印コネクタ 11"/>
          <p:cNvCxnSpPr>
            <a:stCxn id="8" idx="0"/>
          </p:cNvCxnSpPr>
          <p:nvPr/>
        </p:nvCxnSpPr>
        <p:spPr bwMode="auto">
          <a:xfrm flipV="1">
            <a:off x="598693" y="2705281"/>
            <a:ext cx="3958" cy="411893"/>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3" name="直線矢印コネクタ 12"/>
          <p:cNvCxnSpPr>
            <a:stCxn id="6" idx="3"/>
          </p:cNvCxnSpPr>
          <p:nvPr/>
        </p:nvCxnSpPr>
        <p:spPr bwMode="auto">
          <a:xfrm>
            <a:off x="2190748" y="2059029"/>
            <a:ext cx="438504" cy="0"/>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4" name="直線矢印コネクタ 13"/>
          <p:cNvCxnSpPr/>
          <p:nvPr/>
        </p:nvCxnSpPr>
        <p:spPr bwMode="auto">
          <a:xfrm flipV="1">
            <a:off x="2190748" y="3429287"/>
            <a:ext cx="438504" cy="1"/>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5" name="正方形/長方形 14"/>
          <p:cNvSpPr/>
          <p:nvPr/>
        </p:nvSpPr>
        <p:spPr>
          <a:xfrm>
            <a:off x="2164010" y="1658541"/>
            <a:ext cx="444352" cy="400110"/>
          </a:xfrm>
          <a:prstGeom prst="rect">
            <a:avLst/>
          </a:prstGeom>
        </p:spPr>
        <p:txBody>
          <a:bodyPr wrap="none">
            <a:spAutoFit/>
          </a:bodyPr>
          <a:lstStyle/>
          <a:p>
            <a:pPr algn="l" eaLnBrk="0" hangingPunct="0">
              <a:lnSpc>
                <a:spcPct val="100000"/>
              </a:lnSpc>
              <a:spcBef>
                <a:spcPct val="0"/>
              </a:spcBef>
              <a:defRPr/>
            </a:pPr>
            <a:r>
              <a:rPr lang="ja-JP" altLang="en-US" sz="1000" dirty="0">
                <a:solidFill>
                  <a:sysClr val="windowText" lastClr="000000"/>
                </a:solidFill>
                <a:latin typeface="Meiryo UI" panose="020B0604030504040204" pitchFamily="50" charset="-128"/>
                <a:ea typeface="Meiryo UI" panose="020B0604030504040204" pitchFamily="50" charset="-128"/>
              </a:rPr>
              <a:t>リンク</a:t>
            </a:r>
            <a:br>
              <a:rPr lang="en-US" altLang="ja-JP" sz="1000" dirty="0">
                <a:solidFill>
                  <a:sysClr val="windowText" lastClr="000000"/>
                </a:solidFill>
                <a:latin typeface="Meiryo UI" panose="020B0604030504040204" pitchFamily="50" charset="-128"/>
                <a:ea typeface="Meiryo UI" panose="020B0604030504040204" pitchFamily="50" charset="-128"/>
              </a:rPr>
            </a:br>
            <a:r>
              <a:rPr lang="en-US" altLang="ja-JP" sz="1000" dirty="0">
                <a:solidFill>
                  <a:sysClr val="windowText" lastClr="000000"/>
                </a:solidFill>
                <a:latin typeface="Meiryo UI" panose="020B0604030504040204" pitchFamily="50" charset="-128"/>
                <a:ea typeface="Meiryo UI" panose="020B0604030504040204" pitchFamily="50" charset="-128"/>
              </a:rPr>
              <a:t>*1</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6512" y="6253003"/>
            <a:ext cx="8522278" cy="230832"/>
          </a:xfrm>
          <a:prstGeom prst="rect">
            <a:avLst/>
          </a:prstGeom>
        </p:spPr>
        <p:txBody>
          <a:bodyPr wrap="square">
            <a:spAutoFit/>
          </a:bodyPr>
          <a:lstStyle/>
          <a:p>
            <a:pPr marL="174625" indent="-174625" algn="l" eaLnBrk="0" hangingPunct="0">
              <a:lnSpc>
                <a:spcPct val="100000"/>
              </a:lnSpc>
              <a:spcBef>
                <a:spcPct val="0"/>
              </a:spcBef>
              <a:defRPr/>
            </a:pPr>
            <a:r>
              <a:rPr lang="en-US" altLang="ja-JP" sz="900" dirty="0">
                <a:solidFill>
                  <a:sysClr val="windowText" lastClr="000000"/>
                </a:solidFill>
                <a:latin typeface="Meiryo UI" panose="020B0604030504040204" pitchFamily="50" charset="-128"/>
                <a:ea typeface="Meiryo UI" panose="020B0604030504040204" pitchFamily="50" charset="-128"/>
              </a:rPr>
              <a:t>*1</a:t>
            </a:r>
            <a:r>
              <a:rPr lang="ja-JP" altLang="en-US" sz="900" dirty="0">
                <a:solidFill>
                  <a:sysClr val="windowText" lastClr="000000"/>
                </a:solidFill>
                <a:latin typeface="Meiryo UI" panose="020B0604030504040204" pitchFamily="50" charset="-128"/>
                <a:ea typeface="Meiryo UI" panose="020B0604030504040204" pitchFamily="50" charset="-128"/>
              </a:rPr>
              <a:t>：</a:t>
            </a:r>
            <a:r>
              <a:rPr lang="en-US" altLang="ja-JP" sz="900" dirty="0">
                <a:solidFill>
                  <a:sysClr val="windowText" lastClr="000000"/>
                </a:solidFill>
                <a:latin typeface="Meiryo UI" panose="020B0604030504040204" pitchFamily="50" charset="-128"/>
                <a:ea typeface="Meiryo UI" panose="020B0604030504040204" pitchFamily="50" charset="-128"/>
              </a:rPr>
              <a:t>Fulfillment</a:t>
            </a:r>
            <a:r>
              <a:rPr lang="ja-JP" altLang="en-US" sz="900" dirty="0">
                <a:solidFill>
                  <a:sysClr val="windowText" lastClr="000000"/>
                </a:solidFill>
                <a:latin typeface="Meiryo UI" panose="020B0604030504040204" pitchFamily="50" charset="-128"/>
                <a:ea typeface="Meiryo UI" panose="020B0604030504040204" pitchFamily="50" charset="-128"/>
              </a:rPr>
              <a:t>の各テナントのトップページ、及びソーリー画面にリンクを張り、運用ポータルサイトへ遷移します。</a:t>
            </a:r>
            <a:endParaRPr lang="en-US" altLang="ja-JP" sz="900" dirty="0">
              <a:solidFill>
                <a:sysClr val="windowText" lastClr="000000"/>
              </a:solidFill>
              <a:latin typeface="Meiryo UI" panose="020B0604030504040204" pitchFamily="50" charset="-128"/>
              <a:ea typeface="Meiryo UI" panose="020B0604030504040204" pitchFamily="50" charset="-128"/>
            </a:endParaRPr>
          </a:p>
        </p:txBody>
      </p:sp>
      <p:cxnSp>
        <p:nvCxnSpPr>
          <p:cNvPr id="17" name="直線矢印コネクタ 16"/>
          <p:cNvCxnSpPr/>
          <p:nvPr/>
        </p:nvCxnSpPr>
        <p:spPr bwMode="auto">
          <a:xfrm flipV="1">
            <a:off x="6916152" y="2097058"/>
            <a:ext cx="438504" cy="1"/>
          </a:xfrm>
          <a:prstGeom prst="straightConnector1">
            <a:avLst/>
          </a:prstGeom>
          <a:ln w="28575">
            <a:headEnd type="triangle" w="med" len="med"/>
            <a:tailEnd type="none" w="med" len="med"/>
          </a:ln>
        </p:spPr>
        <p:style>
          <a:lnRef idx="1">
            <a:schemeClr val="accent6"/>
          </a:lnRef>
          <a:fillRef idx="0">
            <a:schemeClr val="accent6"/>
          </a:fillRef>
          <a:effectRef idx="0">
            <a:schemeClr val="accent6"/>
          </a:effectRef>
          <a:fontRef idx="minor">
            <a:schemeClr val="tx1"/>
          </a:fontRef>
        </p:style>
      </p:cxnSp>
      <p:pic>
        <p:nvPicPr>
          <p:cNvPr id="18" name="Graphic 5">
            <a:extLst>
              <a:ext uri="{FF2B5EF4-FFF2-40B4-BE49-F238E27FC236}">
                <a16:creationId xmlns:a16="http://schemas.microsoft.com/office/drawing/2014/main" id="{A8498156-136D-CD4E-93D2-73E18D06A2FE}"/>
              </a:ext>
            </a:extLst>
          </p:cNvPr>
          <p:cNvPicPr>
            <a:picLocks noChangeAspect="1"/>
          </p:cNvPicPr>
          <p:nvPr/>
        </p:nvPicPr>
        <p:blipFill>
          <a:blip r:embed="rId3"/>
          <a:stretch>
            <a:fillRect/>
          </a:stretch>
        </p:blipFill>
        <p:spPr>
          <a:xfrm flipH="1">
            <a:off x="7405630" y="1862108"/>
            <a:ext cx="484188" cy="469900"/>
          </a:xfrm>
          <a:prstGeom prst="rect">
            <a:avLst/>
          </a:prstGeom>
        </p:spPr>
      </p:pic>
      <p:sp>
        <p:nvSpPr>
          <p:cNvPr id="19" name="テキスト ボックス 18"/>
          <p:cNvSpPr txBox="1"/>
          <p:nvPr/>
        </p:nvSpPr>
        <p:spPr>
          <a:xfrm>
            <a:off x="7096931" y="2321344"/>
            <a:ext cx="1210588"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弊社　運用担当</a:t>
            </a:r>
            <a:endParaRPr kumimoji="1"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7235008" y="2616810"/>
            <a:ext cx="1841952" cy="461665"/>
          </a:xfrm>
          <a:prstGeom prst="rect">
            <a:avLst/>
          </a:prstGeom>
          <a:ln>
            <a:solidFill>
              <a:srgbClr val="FFFFFF">
                <a:lumMod val="65000"/>
              </a:srgbClr>
            </a:solidFill>
          </a:ln>
        </p:spPr>
        <p:txBody>
          <a:bodyPr wrap="square">
            <a:spAutoFit/>
          </a:body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・通常工事</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年間スケジュール含む</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0" marR="0" lvl="0" indent="0" algn="l" defTabSz="914400" eaLnBrk="0" fontAlgn="auto" latinLnBrk="0" hangingPunct="0">
              <a:lnSpc>
                <a:spcPct val="100000"/>
              </a:lnSpc>
              <a:spcBef>
                <a:spcPct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・緊急工事</a:t>
            </a:r>
            <a:endPar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・故障状況</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アップデート　等の通知</a:t>
            </a:r>
          </a:p>
        </p:txBody>
      </p:sp>
      <p:cxnSp>
        <p:nvCxnSpPr>
          <p:cNvPr id="21" name="直線矢印コネクタ 20"/>
          <p:cNvCxnSpPr/>
          <p:nvPr/>
        </p:nvCxnSpPr>
        <p:spPr bwMode="auto">
          <a:xfrm flipV="1">
            <a:off x="6916152" y="3749944"/>
            <a:ext cx="438504" cy="1"/>
          </a:xfrm>
          <a:prstGeom prst="straightConnector1">
            <a:avLst/>
          </a:prstGeom>
          <a:ln w="28575">
            <a:headEnd type="triangle" w="med" len="med"/>
            <a:tailEnd type="none" w="med" len="med"/>
          </a:ln>
        </p:spPr>
        <p:style>
          <a:lnRef idx="1">
            <a:schemeClr val="accent6"/>
          </a:lnRef>
          <a:fillRef idx="0">
            <a:schemeClr val="accent6"/>
          </a:fillRef>
          <a:effectRef idx="0">
            <a:schemeClr val="accent6"/>
          </a:effectRef>
          <a:fontRef idx="minor">
            <a:schemeClr val="tx1"/>
          </a:fontRef>
        </p:style>
      </p:cxnSp>
      <p:pic>
        <p:nvPicPr>
          <p:cNvPr id="22" name="Graphic 5">
            <a:extLst>
              <a:ext uri="{FF2B5EF4-FFF2-40B4-BE49-F238E27FC236}">
                <a16:creationId xmlns:a16="http://schemas.microsoft.com/office/drawing/2014/main" id="{A8498156-136D-CD4E-93D2-73E18D06A2FE}"/>
              </a:ext>
            </a:extLst>
          </p:cNvPr>
          <p:cNvPicPr>
            <a:picLocks noChangeAspect="1"/>
          </p:cNvPicPr>
          <p:nvPr/>
        </p:nvPicPr>
        <p:blipFill>
          <a:blip r:embed="rId3"/>
          <a:stretch>
            <a:fillRect/>
          </a:stretch>
        </p:blipFill>
        <p:spPr>
          <a:xfrm flipH="1">
            <a:off x="7405630" y="3514994"/>
            <a:ext cx="484188" cy="469900"/>
          </a:xfrm>
          <a:prstGeom prst="rect">
            <a:avLst/>
          </a:prstGeom>
        </p:spPr>
      </p:pic>
      <p:sp>
        <p:nvSpPr>
          <p:cNvPr id="23" name="テキスト ボックス 22"/>
          <p:cNvSpPr txBox="1"/>
          <p:nvPr/>
        </p:nvSpPr>
        <p:spPr>
          <a:xfrm>
            <a:off x="7096931" y="3980007"/>
            <a:ext cx="1980029" cy="276999"/>
          </a:xfrm>
          <a:prstGeom prst="rect">
            <a:avLst/>
          </a:prstGeom>
          <a:noFill/>
        </p:spPr>
        <p:txBody>
          <a:bodyPr wrap="none" rtlCol="0">
            <a:spAutoFit/>
          </a:bodyPr>
          <a:lstStyle/>
          <a:p>
            <a:pPr algn="l"/>
            <a:r>
              <a:rPr lang="ja-JP" altLang="en-US" sz="1200" dirty="0">
                <a:latin typeface="Meiryo UI" panose="020B0604030504040204" pitchFamily="50" charset="-128"/>
                <a:ea typeface="Meiryo UI" panose="020B0604030504040204" pitchFamily="50" charset="-128"/>
              </a:rPr>
              <a:t>弊社　企画・開発・保守担当</a:t>
            </a:r>
            <a:endParaRPr kumimoji="1" lang="ja-JP" altLang="en-US" sz="1200" dirty="0">
              <a:latin typeface="Meiryo UI" panose="020B0604030504040204" pitchFamily="50" charset="-128"/>
              <a:ea typeface="Meiryo UI" panose="020B0604030504040204" pitchFamily="50" charset="-128"/>
            </a:endParaRPr>
          </a:p>
        </p:txBody>
      </p:sp>
      <p:sp>
        <p:nvSpPr>
          <p:cNvPr id="24" name="正方形/長方形 23"/>
          <p:cNvSpPr/>
          <p:nvPr/>
        </p:nvSpPr>
        <p:spPr>
          <a:xfrm>
            <a:off x="7235008" y="4269696"/>
            <a:ext cx="1841952" cy="507831"/>
          </a:xfrm>
          <a:prstGeom prst="rect">
            <a:avLst/>
          </a:prstGeom>
          <a:ln>
            <a:solidFill>
              <a:srgbClr val="FFFFFF">
                <a:lumMod val="65000"/>
              </a:srgbClr>
            </a:solidFill>
          </a:ln>
        </p:spPr>
        <p:txBody>
          <a:bodyPr wrap="square">
            <a:spAutoFit/>
          </a:bodyPr>
          <a:lstStyle/>
          <a:p>
            <a:pPr marL="171450" marR="0" lvl="0" indent="-171450" algn="l" defTabSz="914400" eaLnBrk="0" fontAlgn="auto" latinLnBrk="0" hangingPunct="0">
              <a:lnSpc>
                <a:spcPct val="100000"/>
              </a:lnSpc>
              <a:spcBef>
                <a:spcPct val="0"/>
              </a:spcBef>
              <a:spcAft>
                <a:spcPts val="0"/>
              </a:spcAft>
              <a:buClrTx/>
              <a:buSzTx/>
              <a:buFont typeface="Arial" panose="020B0604020202020204" pitchFamily="34" charset="0"/>
              <a:buChar char="•"/>
              <a:tabLst/>
              <a:defRPr/>
            </a:pP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FAQ</a:t>
            </a:r>
          </a:p>
          <a:p>
            <a:pPr marL="0" marR="0" lvl="0" indent="0" algn="l" defTabSz="914400" eaLnBrk="0" fontAlgn="auto" latinLnBrk="0" hangingPunct="0">
              <a:lnSpc>
                <a:spcPct val="100000"/>
              </a:lnSpc>
              <a:spcBef>
                <a:spcPct val="0"/>
              </a:spcBef>
              <a:spcAft>
                <a:spcPts val="0"/>
              </a:spcAft>
              <a:buClrTx/>
              <a:buSzTx/>
              <a:buFontTx/>
              <a:buNone/>
              <a:tabLst/>
              <a:defRPr/>
            </a:pPr>
            <a:r>
              <a:rPr kumimoji="0" lang="ja-JP" altLang="en-US" sz="1000" kern="0" dirty="0">
                <a:solidFill>
                  <a:srgbClr val="000000"/>
                </a:solidFill>
                <a:latin typeface="Meiryo UI" panose="020B0604030504040204" pitchFamily="50" charset="-128"/>
                <a:ea typeface="Meiryo UI" panose="020B0604030504040204" pitchFamily="50" charset="-128"/>
              </a:rPr>
              <a:t>・お客様の声</a:t>
            </a:r>
            <a:endParaRPr kumimoji="0" lang="en-US" altLang="ja-JP" sz="1000" kern="0" dirty="0">
              <a:solidFill>
                <a:srgbClr val="000000"/>
              </a:solidFill>
              <a:latin typeface="Meiryo UI" panose="020B0604030504040204" pitchFamily="50" charset="-128"/>
              <a:ea typeface="Meiryo UI" panose="020B0604030504040204" pitchFamily="50" charset="-128"/>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en-US" altLang="ja-JP" sz="700" b="1" kern="0" dirty="0">
                <a:solidFill>
                  <a:srgbClr val="000000"/>
                </a:solidFill>
                <a:latin typeface="Meiryo UI" panose="020B0604030504040204" pitchFamily="50" charset="-128"/>
                <a:ea typeface="Meiryo UI" panose="020B0604030504040204" pitchFamily="50" charset="-128"/>
              </a:rPr>
              <a:t> </a:t>
            </a:r>
            <a:r>
              <a:rPr kumimoji="0" lang="ja-JP" altLang="en-US" sz="800" kern="0" dirty="0">
                <a:solidFill>
                  <a:srgbClr val="000000"/>
                </a:solidFill>
                <a:latin typeface="Meiryo UI" panose="020B0604030504040204" pitchFamily="50" charset="-128"/>
                <a:ea typeface="Meiryo UI" panose="020B0604030504040204" pitchFamily="50" charset="-128"/>
              </a:rPr>
              <a:t>（問合せ</a:t>
            </a:r>
            <a:r>
              <a:rPr kumimoji="0" lang="en-US" altLang="ja-JP" sz="800" kern="0" dirty="0">
                <a:solidFill>
                  <a:srgbClr val="000000"/>
                </a:solidFill>
                <a:latin typeface="Meiryo UI" panose="020B0604030504040204" pitchFamily="50" charset="-128"/>
                <a:ea typeface="Meiryo UI" panose="020B0604030504040204" pitchFamily="50" charset="-128"/>
              </a:rPr>
              <a:t>/</a:t>
            </a:r>
            <a:r>
              <a:rPr kumimoji="0" lang="ja-JP" altLang="en-US" sz="800" kern="0" dirty="0">
                <a:solidFill>
                  <a:srgbClr val="000000"/>
                </a:solidFill>
                <a:latin typeface="Meiryo UI" panose="020B0604030504040204" pitchFamily="50" charset="-128"/>
                <a:ea typeface="Meiryo UI" panose="020B0604030504040204" pitchFamily="50" charset="-128"/>
              </a:rPr>
              <a:t>作業依頼</a:t>
            </a:r>
            <a:r>
              <a:rPr kumimoji="0" lang="en-US" altLang="ja-JP" sz="800" kern="0" dirty="0">
                <a:solidFill>
                  <a:srgbClr val="000000"/>
                </a:solidFill>
                <a:latin typeface="Meiryo UI" panose="020B0604030504040204" pitchFamily="50" charset="-128"/>
                <a:ea typeface="Meiryo UI" panose="020B0604030504040204" pitchFamily="50" charset="-128"/>
              </a:rPr>
              <a:t>/</a:t>
            </a:r>
            <a:r>
              <a:rPr kumimoji="0" lang="ja-JP" altLang="en-US" sz="800" kern="0" dirty="0">
                <a:solidFill>
                  <a:srgbClr val="000000"/>
                </a:solidFill>
                <a:latin typeface="Meiryo UI" panose="020B0604030504040204" pitchFamily="50" charset="-128"/>
                <a:ea typeface="Meiryo UI" panose="020B0604030504040204" pitchFamily="50" charset="-128"/>
              </a:rPr>
              <a:t>ご意見ご要望）</a:t>
            </a:r>
            <a:endParaRPr kumimoji="0" lang="en-US" altLang="ja-JP" sz="800" kern="0" dirty="0">
              <a:solidFill>
                <a:srgbClr val="000000"/>
              </a:solidFill>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0E25F43D-BF97-4640-AAF1-1857C52987F2}"/>
              </a:ext>
            </a:extLst>
          </p:cNvPr>
          <p:cNvPicPr>
            <a:picLocks noChangeAspect="1"/>
          </p:cNvPicPr>
          <p:nvPr/>
        </p:nvPicPr>
        <p:blipFill rotWithShape="1">
          <a:blip r:embed="rId4"/>
          <a:srcRect b="89899"/>
          <a:stretch/>
        </p:blipFill>
        <p:spPr>
          <a:xfrm>
            <a:off x="2636604" y="1412776"/>
            <a:ext cx="4267117" cy="40665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302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7" name="正方形/長方形 6"/>
          <p:cNvSpPr/>
          <p:nvPr/>
        </p:nvSpPr>
        <p:spPr>
          <a:xfrm>
            <a:off x="284682" y="692696"/>
            <a:ext cx="8635914" cy="584775"/>
          </a:xfrm>
          <a:prstGeom prst="rect">
            <a:avLst/>
          </a:prstGeom>
        </p:spPr>
        <p:txBody>
          <a:bodyPr wrap="square">
            <a:spAutoFit/>
          </a:bodyPr>
          <a:lstStyle/>
          <a:p>
            <a:pPr algn="l"/>
            <a:r>
              <a:rPr lang="ja-JP" altLang="en-US" sz="1200" dirty="0">
                <a:latin typeface="Meiryo UI" panose="020B0604030504040204" pitchFamily="50" charset="-128"/>
                <a:ea typeface="Meiryo UI" panose="020B0604030504040204" pitchFamily="50" charset="-128"/>
              </a:rPr>
              <a:t>１１．保守</a:t>
            </a:r>
            <a:endParaRPr lang="en-US" altLang="ja-JP" sz="1200" dirty="0">
              <a:latin typeface="Meiryo UI" panose="020B0604030504040204" pitchFamily="50" charset="-128"/>
              <a:ea typeface="Meiryo UI" panose="020B0604030504040204" pitchFamily="50" charset="-128"/>
            </a:endParaRPr>
          </a:p>
          <a:p>
            <a:pPr lvl="0" eaLnBrk="0" fontAlgn="base" hangingPunct="0">
              <a:lnSpc>
                <a:spcPts val="1800"/>
              </a:lnSpc>
              <a:spcBef>
                <a:spcPts val="600"/>
              </a:spcBef>
              <a:spcAft>
                <a:spcPct val="0"/>
              </a:spcAft>
              <a:defRPr/>
            </a:pPr>
            <a:r>
              <a:rPr lang="ja-JP" altLang="en-US" sz="1200" dirty="0">
                <a:latin typeface="Meiryo UI" panose="020B0604030504040204" pitchFamily="50" charset="-128"/>
                <a:ea typeface="Meiryo UI" panose="020B0604030504040204" pitchFamily="50" charset="-128"/>
              </a:rPr>
              <a:t>　・　クラウド型フルフィルメントサービスの保守体制・保守時間帯内容について、以下に記載します。</a:t>
            </a:r>
          </a:p>
        </p:txBody>
      </p:sp>
      <p:graphicFrame>
        <p:nvGraphicFramePr>
          <p:cNvPr id="5" name="表 4"/>
          <p:cNvGraphicFramePr>
            <a:graphicFrameLocks noGrp="1"/>
          </p:cNvGraphicFramePr>
          <p:nvPr>
            <p:extLst>
              <p:ext uri="{D42A27DB-BD31-4B8C-83A1-F6EECF244321}">
                <p14:modId xmlns:p14="http://schemas.microsoft.com/office/powerpoint/2010/main" val="4044005906"/>
              </p:ext>
            </p:extLst>
          </p:nvPr>
        </p:nvGraphicFramePr>
        <p:xfrm>
          <a:off x="449245" y="1340768"/>
          <a:ext cx="8371227" cy="4559512"/>
        </p:xfrm>
        <a:graphic>
          <a:graphicData uri="http://schemas.openxmlformats.org/drawingml/2006/table">
            <a:tbl>
              <a:tblPr firstRow="1" firstCol="1" lastRow="1" lastCol="1" bandRow="1" bandCol="1"/>
              <a:tblGrid>
                <a:gridCol w="312110">
                  <a:extLst>
                    <a:ext uri="{9D8B030D-6E8A-4147-A177-3AD203B41FA5}">
                      <a16:colId xmlns:a16="http://schemas.microsoft.com/office/drawing/2014/main" val="1311325169"/>
                    </a:ext>
                  </a:extLst>
                </a:gridCol>
                <a:gridCol w="256375">
                  <a:extLst>
                    <a:ext uri="{9D8B030D-6E8A-4147-A177-3AD203B41FA5}">
                      <a16:colId xmlns:a16="http://schemas.microsoft.com/office/drawing/2014/main" val="2055383561"/>
                    </a:ext>
                  </a:extLst>
                </a:gridCol>
                <a:gridCol w="211789">
                  <a:extLst>
                    <a:ext uri="{9D8B030D-6E8A-4147-A177-3AD203B41FA5}">
                      <a16:colId xmlns:a16="http://schemas.microsoft.com/office/drawing/2014/main" val="3596865244"/>
                    </a:ext>
                  </a:extLst>
                </a:gridCol>
                <a:gridCol w="1672016">
                  <a:extLst>
                    <a:ext uri="{9D8B030D-6E8A-4147-A177-3AD203B41FA5}">
                      <a16:colId xmlns:a16="http://schemas.microsoft.com/office/drawing/2014/main" val="3273656746"/>
                    </a:ext>
                  </a:extLst>
                </a:gridCol>
                <a:gridCol w="5918937">
                  <a:extLst>
                    <a:ext uri="{9D8B030D-6E8A-4147-A177-3AD203B41FA5}">
                      <a16:colId xmlns:a16="http://schemas.microsoft.com/office/drawing/2014/main" val="3511635896"/>
                    </a:ext>
                  </a:extLst>
                </a:gridCol>
              </a:tblGrid>
              <a:tr h="366489">
                <a:tc>
                  <a:txBody>
                    <a:bodyPr/>
                    <a:lstStyle/>
                    <a:p>
                      <a:pPr algn="ctr">
                        <a:spcAft>
                          <a:spcPts val="0"/>
                        </a:spcAft>
                      </a:pPr>
                      <a:r>
                        <a:rPr lang="en-US" alt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rPr>
                        <a:t>No.</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gridSpan="3">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項目</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内容</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336474813"/>
                  </a:ext>
                </a:extLst>
              </a:tr>
              <a:tr h="383303">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保守体制</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alt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クラウド型フルフィルメントサービス担当</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153462"/>
                  </a:ext>
                </a:extLst>
              </a:tr>
              <a:tr h="734419">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保守時間帯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営業日における </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00</a:t>
                      </a:r>
                    </a:p>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なお、上記、保守時間外に発生した故障も、保守時間内にて改修します。ただし、年間稼働率</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99%</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以上を維持できるように早急な回復に努めます。</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563132"/>
                  </a:ext>
                </a:extLst>
              </a:tr>
              <a:tr h="343546">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3">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保守内容（サービス標準）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以下の保守サービスを実施します</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4151959"/>
                  </a:ext>
                </a:extLst>
              </a:tr>
              <a:tr h="500371">
                <a:tc rowSpan="4">
                  <a:txBody>
                    <a:bodyPr/>
                    <a:lstStyle/>
                    <a:p>
                      <a:pPr algn="just">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rowSpan="4">
                  <a:txBody>
                    <a:bodyPr/>
                    <a:lstStyle/>
                    <a:p>
                      <a:pPr algn="just">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システム監視</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・アラート、エラーログの</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常時監視</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（ツールによる自動監視）</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・営業日における</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9:00</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時点のログイン可否の確認</a:t>
                      </a:r>
                      <a:endParaRPr lang="en-US" altLang="ja-JP" sz="1200" strike="dblStrike"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45933870"/>
                  </a:ext>
                </a:extLst>
              </a:tr>
              <a:tr h="91844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故障通知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・保守時間帯において、故障検知後、すみやかにお客様へ通知（保守体制にて検知してから、</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時間以内の通知を目標）</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なお、お客様のご要望によっては、指定のメールアドレスへの自動故障通知（</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365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日）を行います。（只今準備中）</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82445227"/>
                  </a:ext>
                </a:extLst>
              </a:tr>
              <a:tr h="500371">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故障対応</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・故障の回復まで、</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当社、</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営業日以内</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に実施。ただし、年間稼働率</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99%</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以上を維持できるように早急な回復に努めます。</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31064289"/>
                  </a:ext>
                </a:extLst>
              </a:tr>
              <a:tr h="312198">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故障回復通知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・故障回復後、すみやかにお客様へ通知</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20828510"/>
                  </a:ext>
                </a:extLst>
              </a:tr>
              <a:tr h="500371">
                <a:tc>
                  <a:txBody>
                    <a:bodyPr/>
                    <a:lstStyle/>
                    <a:p>
                      <a:pPr algn="just">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メンテナンス作業開始・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終了連絡</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・メンテナンスの作業開始時、および作業完了時に、あらかじめ指定したお客様連絡先窓口に連絡します。ただし、緊急時などやむを得ない場合は、この限りではありません。</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66383877"/>
                  </a:ext>
                </a:extLst>
              </a:tr>
            </a:tbl>
          </a:graphicData>
        </a:graphic>
      </p:graphicFrame>
    </p:spTree>
    <p:extLst>
      <p:ext uri="{BB962C8B-B14F-4D97-AF65-F5344CB8AC3E}">
        <p14:creationId xmlns:p14="http://schemas.microsoft.com/office/powerpoint/2010/main" val="423237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
        <p:nvSpPr>
          <p:cNvPr id="7" name="正方形/長方形 6"/>
          <p:cNvSpPr/>
          <p:nvPr/>
        </p:nvSpPr>
        <p:spPr>
          <a:xfrm>
            <a:off x="179512" y="338772"/>
            <a:ext cx="2031325"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＜参考資料＞各種詳細機能</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6728431"/>
              </p:ext>
            </p:extLst>
          </p:nvPr>
        </p:nvGraphicFramePr>
        <p:xfrm>
          <a:off x="323528" y="610696"/>
          <a:ext cx="8568952" cy="6202680"/>
        </p:xfrm>
        <a:graphic>
          <a:graphicData uri="http://schemas.openxmlformats.org/drawingml/2006/table">
            <a:tbl>
              <a:tblPr firstRow="1" bandRow="1">
                <a:tableStyleId>{5940675A-B579-460E-94D1-54222C63F5DA}</a:tableStyleId>
              </a:tblPr>
              <a:tblGrid>
                <a:gridCol w="26274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3"/>
                    </a:ext>
                  </a:extLst>
                </a:gridCol>
                <a:gridCol w="7298097">
                  <a:extLst>
                    <a:ext uri="{9D8B030D-6E8A-4147-A177-3AD203B41FA5}">
                      <a16:colId xmlns:a16="http://schemas.microsoft.com/office/drawing/2014/main" val="20002"/>
                    </a:ext>
                  </a:extLst>
                </a:gridCol>
              </a:tblGrid>
              <a:tr h="304800">
                <a:tc gridSpan="2">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概要</a:t>
                      </a:r>
                    </a:p>
                  </a:txBody>
                  <a:tcPr>
                    <a:solidFill>
                      <a:schemeClr val="accent1">
                        <a:lumMod val="20000"/>
                        <a:lumOff val="80000"/>
                      </a:schemeClr>
                    </a:solidFill>
                  </a:tcPr>
                </a:tc>
                <a:extLst>
                  <a:ext uri="{0D108BD9-81ED-4DB2-BD59-A6C34878D82A}">
                    <a16:rowId xmlns:a16="http://schemas.microsoft.com/office/drawing/2014/main" val="10000"/>
                  </a:ext>
                </a:extLst>
              </a:tr>
              <a:tr h="127248">
                <a:tc gridSpan="2">
                  <a:txBody>
                    <a:bodyPr/>
                    <a:lstStyle/>
                    <a:p>
                      <a:r>
                        <a:rPr kumimoji="1" lang="ja-JP" altLang="en-US" sz="1100" dirty="0">
                          <a:latin typeface="Meiryo UI" panose="020B0604030504040204" pitchFamily="50" charset="-128"/>
                          <a:ea typeface="Meiryo UI" panose="020B0604030504040204" pitchFamily="50" charset="-128"/>
                        </a:rPr>
                        <a:t>セキュリティ</a:t>
                      </a:r>
                    </a:p>
                  </a:txBody>
                  <a:tcPr>
                    <a:solidFill>
                      <a:schemeClr val="bg1"/>
                    </a:solidFill>
                  </a:tcPr>
                </a:tc>
                <a:tc hMerge="1">
                  <a:txBody>
                    <a:bodyPr/>
                    <a:lstStyle/>
                    <a:p>
                      <a:endParaRPr kumimoji="1" lang="ja-JP" altLang="en-US"/>
                    </a:p>
                  </a:txBody>
                  <a:tcPr/>
                </a:tc>
                <a:tc>
                  <a:txBody>
                    <a:bodyPr/>
                    <a:lstStyle/>
                    <a:p>
                      <a:pPr algn="l"/>
                      <a:r>
                        <a:rPr kumimoji="1" lang="en-US" altLang="ja-JP" sz="1100" dirty="0" err="1">
                          <a:latin typeface="Meiryo UI" panose="020B0604030504040204" pitchFamily="50" charset="-128"/>
                          <a:ea typeface="Meiryo UI" panose="020B0604030504040204" pitchFamily="50" charset="-128"/>
                        </a:rPr>
                        <a:t>Keycloak</a:t>
                      </a:r>
                      <a:r>
                        <a:rPr kumimoji="1" lang="ja-JP" altLang="en-US" sz="1100" dirty="0">
                          <a:latin typeface="Meiryo UI" panose="020B0604030504040204" pitchFamily="50" charset="-128"/>
                          <a:ea typeface="Meiryo UI" panose="020B0604030504040204" pitchFamily="50" charset="-128"/>
                        </a:rPr>
                        <a:t>と</a:t>
                      </a:r>
                      <a:r>
                        <a:rPr kumimoji="1" lang="en-US" altLang="ja-JP" sz="1100" dirty="0" err="1">
                          <a:latin typeface="Meiryo UI" panose="020B0604030504040204" pitchFamily="50" charset="-128"/>
                          <a:ea typeface="Meiryo UI" panose="020B0604030504040204" pitchFamily="50" charset="-128"/>
                        </a:rPr>
                        <a:t>RedHat</a:t>
                      </a:r>
                      <a:r>
                        <a:rPr kumimoji="1" lang="ja-JP" altLang="en-US"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AccessManagermentServer</a:t>
                      </a:r>
                      <a:r>
                        <a:rPr kumimoji="1" lang="ja-JP" altLang="en-US" sz="1100" dirty="0">
                          <a:latin typeface="Meiryo UI" panose="020B0604030504040204" pitchFamily="50" charset="-128"/>
                          <a:ea typeface="Meiryo UI" panose="020B0604030504040204" pitchFamily="50" charset="-128"/>
                        </a:rPr>
                        <a:t>）によりセキュリティ機構が搭載されています</a:t>
                      </a:r>
                    </a:p>
                  </a:txBody>
                  <a:tcPr>
                    <a:solidFill>
                      <a:schemeClr val="bg1"/>
                    </a:solidFill>
                  </a:tcPr>
                </a:tc>
                <a:extLst>
                  <a:ext uri="{0D108BD9-81ED-4DB2-BD59-A6C34878D82A}">
                    <a16:rowId xmlns:a16="http://schemas.microsoft.com/office/drawing/2014/main" val="10001"/>
                  </a:ext>
                </a:extLst>
              </a:tr>
              <a:tr h="0">
                <a:tc gridSpan="2">
                  <a:txBody>
                    <a:bodyPr/>
                    <a:lstStyle/>
                    <a:p>
                      <a:r>
                        <a:rPr kumimoji="1" lang="ja-JP" altLang="en-US" sz="1100" dirty="0">
                          <a:latin typeface="Meiryo UI" panose="020B0604030504040204" pitchFamily="50" charset="-128"/>
                          <a:ea typeface="Meiryo UI" panose="020B0604030504040204" pitchFamily="50" charset="-128"/>
                        </a:rPr>
                        <a:t>フロントエンド</a:t>
                      </a:r>
                    </a:p>
                  </a:txBody>
                  <a:tcPr>
                    <a:lnB w="12700" cmpd="sng">
                      <a:noFill/>
                    </a:lnB>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フロントエンドはバックエンドのビジネスロジックと内部の</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を介してアクセスされます。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その間は</a:t>
                      </a:r>
                      <a:r>
                        <a:rPr kumimoji="1" lang="en-US" altLang="ja-JP" sz="1100" dirty="0" err="1">
                          <a:latin typeface="Meiryo UI" panose="020B0604030504040204" pitchFamily="50" charset="-128"/>
                          <a:ea typeface="Meiryo UI" panose="020B0604030504040204" pitchFamily="50" charset="-128"/>
                        </a:rPr>
                        <a:t>Smesh</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Service</a:t>
                      </a:r>
                      <a:r>
                        <a:rPr kumimoji="1" lang="ja-JP" altLang="en-US" sz="1100" baseline="0" dirty="0">
                          <a:latin typeface="Meiryo UI" panose="020B0604030504040204" pitchFamily="50" charset="-128"/>
                          <a:ea typeface="Meiryo UI" panose="020B0604030504040204" pitchFamily="50" charset="-128"/>
                        </a:rPr>
                        <a:t> </a:t>
                      </a:r>
                      <a:r>
                        <a:rPr kumimoji="1" lang="en-US" altLang="ja-JP" sz="1100" baseline="0" dirty="0">
                          <a:latin typeface="Meiryo UI" panose="020B0604030504040204" pitchFamily="50" charset="-128"/>
                          <a:ea typeface="Meiryo UI" panose="020B0604030504040204" pitchFamily="50" charset="-128"/>
                        </a:rPr>
                        <a:t>mesh</a:t>
                      </a:r>
                      <a:r>
                        <a:rPr kumimoji="1" lang="ja-JP" altLang="en-US" sz="1100" dirty="0">
                          <a:latin typeface="Meiryo UI" panose="020B0604030504040204" pitchFamily="50" charset="-128"/>
                          <a:ea typeface="Meiryo UI" panose="020B0604030504040204" pitchFamily="50" charset="-128"/>
                        </a:rPr>
                        <a:t>）と呼ばれる独自の</a:t>
                      </a:r>
                      <a:r>
                        <a:rPr kumimoji="1" lang="en-US" altLang="ja-JP" sz="1100" dirty="0">
                          <a:latin typeface="Meiryo UI" panose="020B0604030504040204" pitchFamily="50" charset="-128"/>
                          <a:ea typeface="Meiryo UI" panose="020B0604030504040204" pitchFamily="50" charset="-128"/>
                        </a:rPr>
                        <a:t>RPC</a:t>
                      </a:r>
                      <a:r>
                        <a:rPr kumimoji="1" lang="ja-JP" altLang="en-US" sz="1100" dirty="0">
                          <a:latin typeface="Meiryo UI" panose="020B0604030504040204" pitchFamily="50" charset="-128"/>
                          <a:ea typeface="Meiryo UI" panose="020B0604030504040204" pitchFamily="50" charset="-128"/>
                        </a:rPr>
                        <a:t>により接続されます</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Infonova</a:t>
                      </a:r>
                      <a:r>
                        <a:rPr kumimoji="1" lang="ja-JP" altLang="en-US" sz="1100" dirty="0">
                          <a:latin typeface="Meiryo UI" panose="020B0604030504040204" pitchFamily="50" charset="-128"/>
                          <a:ea typeface="Meiryo UI" panose="020B0604030504040204" pitchFamily="50" charset="-128"/>
                        </a:rPr>
                        <a:t>の全ての機能を利用できるオペレータ向けのページを提供されます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CSM</a:t>
                      </a:r>
                      <a:r>
                        <a:rPr kumimoji="1" lang="ja-JP" altLang="en-US" sz="1100" dirty="0">
                          <a:latin typeface="Meiryo UI" panose="020B0604030504040204" pitchFamily="50" charset="-128"/>
                          <a:ea typeface="Meiryo UI" panose="020B0604030504040204" pitchFamily="50" charset="-128"/>
                        </a:rPr>
                        <a:t>：エンドユーザ向けに自身のためのセルフサービスページを提供されます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を介してバックエンドのビジネスロジックへアクセスされます</a:t>
                      </a:r>
                    </a:p>
                  </a:txBody>
                  <a:tcPr>
                    <a:solidFill>
                      <a:schemeClr val="bg1"/>
                    </a:solidFill>
                  </a:tcPr>
                </a:tc>
                <a:extLst>
                  <a:ext uri="{0D108BD9-81ED-4DB2-BD59-A6C34878D82A}">
                    <a16:rowId xmlns:a16="http://schemas.microsoft.com/office/drawing/2014/main" val="10002"/>
                  </a:ext>
                </a:extLst>
              </a:tr>
              <a:tr h="1639416">
                <a:tc>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mpd="sng">
                      <a:noFill/>
                    </a:lnT>
                    <a:lnB w="12700" cmpd="sng">
                      <a:noFill/>
                    </a:lnB>
                    <a:solidFill>
                      <a:schemeClr val="bg1"/>
                    </a:solidFill>
                  </a:tcPr>
                </a:tc>
                <a:tc>
                  <a:txBody>
                    <a:bodyPr/>
                    <a:lstStyle/>
                    <a:p>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CSM</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はシングルの</a:t>
                      </a:r>
                      <a:r>
                        <a:rPr kumimoji="1" lang="en-US" altLang="ja-JP" sz="1100" dirty="0">
                          <a:latin typeface="Meiryo UI" panose="020B0604030504040204" pitchFamily="50" charset="-128"/>
                          <a:ea typeface="Meiryo UI" panose="020B0604030504040204" pitchFamily="50" charset="-128"/>
                        </a:rPr>
                        <a:t>WEB</a:t>
                      </a:r>
                      <a:r>
                        <a:rPr kumimoji="1" lang="ja-JP" altLang="en-US" sz="1100" dirty="0">
                          <a:latin typeface="Meiryo UI" panose="020B0604030504040204" pitchFamily="50" charset="-128"/>
                          <a:ea typeface="Meiryo UI" panose="020B0604030504040204" pitchFamily="50" charset="-128"/>
                        </a:rPr>
                        <a:t>ページアプリケーションであり、コントローラやバリデーション、ナビゲーション機能を持ち、</a:t>
                      </a:r>
                      <a:r>
                        <a:rPr kumimoji="1" lang="en-US" altLang="ja-JP" sz="1100" dirty="0">
                          <a:latin typeface="Meiryo UI" panose="020B0604030504040204" pitchFamily="50" charset="-128"/>
                          <a:ea typeface="Meiryo UI" panose="020B0604030504040204" pitchFamily="50" charset="-128"/>
                        </a:rPr>
                        <a:t>JavaScript</a:t>
                      </a:r>
                      <a:r>
                        <a:rPr kumimoji="1" lang="ja-JP" altLang="en-US" sz="1100" dirty="0">
                          <a:latin typeface="Meiryo UI" panose="020B0604030504040204" pitchFamily="50" charset="-128"/>
                          <a:ea typeface="Meiryo UI" panose="020B0604030504040204" pitchFamily="50" charset="-128"/>
                        </a:rPr>
                        <a:t>により制御されています。概念図は以下の通り。</a:t>
                      </a:r>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・フロント</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は</a:t>
                      </a:r>
                      <a:r>
                        <a:rPr kumimoji="1" lang="en-US" altLang="ja-JP" sz="1100" dirty="0">
                          <a:latin typeface="Meiryo UI" panose="020B0604030504040204" pitchFamily="50" charset="-128"/>
                          <a:ea typeface="Meiryo UI" panose="020B0604030504040204" pitchFamily="50" charset="-128"/>
                        </a:rPr>
                        <a:t>JavaScript</a:t>
                      </a:r>
                      <a:r>
                        <a:rPr kumimoji="1" lang="ja-JP" altLang="en-US" sz="1100" dirty="0">
                          <a:latin typeface="Meiryo UI" panose="020B0604030504040204" pitchFamily="50" charset="-128"/>
                          <a:ea typeface="Meiryo UI" panose="020B0604030504040204" pitchFamily="50" charset="-128"/>
                        </a:rPr>
                        <a:t>のための</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ライクのインタフェースを提供されています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AngularJS</a:t>
                      </a:r>
                      <a:r>
                        <a:rPr kumimoji="1" lang="ja-JP" altLang="en-US" sz="1100" dirty="0">
                          <a:latin typeface="Meiryo UI" panose="020B0604030504040204" pitchFamily="50" charset="-128"/>
                          <a:ea typeface="Meiryo UI" panose="020B0604030504040204" pitchFamily="50" charset="-128"/>
                        </a:rPr>
                        <a:t>とフロント</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の間の通信は</a:t>
                      </a:r>
                      <a:r>
                        <a:rPr kumimoji="1" lang="en-US" altLang="ja-JP" sz="1100" dirty="0">
                          <a:latin typeface="Meiryo UI" panose="020B0604030504040204" pitchFamily="50" charset="-128"/>
                          <a:ea typeface="Meiryo UI" panose="020B0604030504040204" pitchFamily="50" charset="-128"/>
                        </a:rPr>
                        <a:t>HTTPS</a:t>
                      </a:r>
                      <a:r>
                        <a:rPr kumimoji="1" lang="ja-JP" altLang="en-US" sz="1100" dirty="0">
                          <a:latin typeface="Meiryo UI" panose="020B0604030504040204" pitchFamily="50" charset="-128"/>
                          <a:ea typeface="Meiryo UI" panose="020B0604030504040204" pitchFamily="50" charset="-128"/>
                        </a:rPr>
                        <a:t>によりコールされます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フロント</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は</a:t>
                      </a:r>
                      <a:r>
                        <a:rPr kumimoji="1" lang="en-US" altLang="ja-JP" sz="1100" dirty="0">
                          <a:latin typeface="Meiryo UI" panose="020B0604030504040204" pitchFamily="50" charset="-128"/>
                          <a:ea typeface="Meiryo UI" panose="020B0604030504040204" pitchFamily="50" charset="-128"/>
                        </a:rPr>
                        <a:t>Sprint</a:t>
                      </a:r>
                      <a:r>
                        <a:rPr kumimoji="1" lang="ja-JP" altLang="en-US" sz="1100" dirty="0">
                          <a:latin typeface="Meiryo UI" panose="020B0604030504040204" pitchFamily="50" charset="-128"/>
                          <a:ea typeface="Meiryo UI" panose="020B0604030504040204" pitchFamily="50" charset="-128"/>
                        </a:rPr>
                        <a:t> </a:t>
                      </a:r>
                      <a:r>
                        <a:rPr kumimoji="1" lang="en-US" altLang="ja-JP" sz="1100" dirty="0" err="1">
                          <a:latin typeface="Meiryo UI" panose="020B0604030504040204" pitchFamily="50" charset="-128"/>
                          <a:ea typeface="Meiryo UI" panose="020B0604030504040204" pitchFamily="50" charset="-128"/>
                        </a:rPr>
                        <a:t>WebMVC</a:t>
                      </a:r>
                      <a:r>
                        <a:rPr kumimoji="1" lang="ja-JP" altLang="en-US" sz="1100" dirty="0">
                          <a:latin typeface="Meiryo UI" panose="020B0604030504040204" pitchFamily="50" charset="-128"/>
                          <a:ea typeface="Meiryo UI" panose="020B0604030504040204" pitchFamily="50" charset="-128"/>
                        </a:rPr>
                        <a:t>により動作し、</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ライクなコントローラにより構成されています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コールは</a:t>
                      </a:r>
                      <a:r>
                        <a:rPr kumimoji="1" lang="en-US" altLang="ja-JP"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api</a:t>
                      </a:r>
                      <a:r>
                        <a:rPr kumimoji="1" lang="en-US" altLang="ja-JP" sz="1100" dirty="0">
                          <a:latin typeface="Meiryo UI" panose="020B0604030504040204" pitchFamily="50" charset="-128"/>
                          <a:ea typeface="Meiryo UI" panose="020B0604030504040204" pitchFamily="50" charset="-128"/>
                        </a:rPr>
                        <a:t>/v{version}/{context}/{action}</a:t>
                      </a:r>
                      <a:r>
                        <a:rPr kumimoji="1" lang="ja-JP" altLang="en-US" sz="1100" dirty="0">
                          <a:latin typeface="Meiryo UI" panose="020B0604030504040204" pitchFamily="50" charset="-128"/>
                          <a:ea typeface="Meiryo UI" panose="020B0604030504040204" pitchFamily="50" charset="-128"/>
                        </a:rPr>
                        <a:t>とネーミングされています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たとえば、</a:t>
                      </a:r>
                      <a:r>
                        <a:rPr kumimoji="1" lang="en-US" altLang="ja-JP"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api</a:t>
                      </a:r>
                      <a:r>
                        <a:rPr kumimoji="1" lang="en-US" altLang="ja-JP" sz="1100" dirty="0">
                          <a:latin typeface="Meiryo UI" panose="020B0604030504040204" pitchFamily="50" charset="-128"/>
                          <a:ea typeface="Meiryo UI" panose="020B0604030504040204" pitchFamily="50" charset="-128"/>
                        </a:rPr>
                        <a:t>/v1/</a:t>
                      </a:r>
                      <a:r>
                        <a:rPr kumimoji="1" lang="en-US" altLang="ja-JP" sz="1100" dirty="0" err="1">
                          <a:latin typeface="Meiryo UI" panose="020B0604030504040204" pitchFamily="50" charset="-128"/>
                          <a:ea typeface="Meiryo UI" panose="020B0604030504040204" pitchFamily="50" charset="-128"/>
                        </a:rPr>
                        <a:t>customermanagemnet</a:t>
                      </a:r>
                      <a:r>
                        <a:rPr kumimoji="1" lang="en-US" altLang="ja-JP" sz="1100" dirty="0">
                          <a:latin typeface="Meiryo UI" panose="020B0604030504040204" pitchFamily="50" charset="-128"/>
                          <a:ea typeface="Meiryo UI" panose="020B0604030504040204" pitchFamily="50" charset="-128"/>
                        </a:rPr>
                        <a:t>/find</a:t>
                      </a:r>
                      <a:r>
                        <a:rPr kumimoji="1" lang="en-US" altLang="ja-JP" sz="1100" baseline="0" dirty="0">
                          <a:latin typeface="Meiryo UI" panose="020B0604030504040204" pitchFamily="50" charset="-128"/>
                          <a:ea typeface="Meiryo UI"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rPr>
                        <a:t>となります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JavaScript</a:t>
                      </a:r>
                      <a:r>
                        <a:rPr kumimoji="1" lang="ja-JP" altLang="en-US" sz="1100" dirty="0">
                          <a:latin typeface="Meiryo UI" panose="020B0604030504040204" pitchFamily="50" charset="-128"/>
                          <a:ea typeface="Meiryo UI" panose="020B0604030504040204" pitchFamily="50" charset="-128"/>
                        </a:rPr>
                        <a:t>は</a:t>
                      </a:r>
                      <a:r>
                        <a:rPr kumimoji="1" lang="en-US" altLang="ja-JP" sz="1100" dirty="0">
                          <a:latin typeface="Meiryo UI" panose="020B0604030504040204" pitchFamily="50" charset="-128"/>
                          <a:ea typeface="Meiryo UI" panose="020B0604030504040204" pitchFamily="50" charset="-128"/>
                        </a:rPr>
                        <a:t>View</a:t>
                      </a:r>
                      <a:r>
                        <a:rPr kumimoji="1" lang="ja-JP" altLang="en-US" sz="1100" dirty="0">
                          <a:latin typeface="Meiryo UI" panose="020B0604030504040204" pitchFamily="50" charset="-128"/>
                          <a:ea typeface="Meiryo UI" panose="020B0604030504040204" pitchFamily="50" charset="-128"/>
                        </a:rPr>
                        <a:t>と</a:t>
                      </a:r>
                      <a:r>
                        <a:rPr kumimoji="1" lang="en-US" altLang="ja-JP" sz="1100" dirty="0">
                          <a:latin typeface="Meiryo UI" panose="020B0604030504040204" pitchFamily="50" charset="-128"/>
                          <a:ea typeface="Meiryo UI" panose="020B0604030504040204" pitchFamily="50" charset="-128"/>
                        </a:rPr>
                        <a:t>Model</a:t>
                      </a:r>
                      <a:r>
                        <a:rPr kumimoji="1" lang="ja-JP" altLang="en-US" sz="1100" dirty="0">
                          <a:latin typeface="Meiryo UI" panose="020B0604030504040204" pitchFamily="50" charset="-128"/>
                          <a:ea typeface="Meiryo UI" panose="020B0604030504040204" pitchFamily="50" charset="-128"/>
                        </a:rPr>
                        <a:t>がありフロント</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経由でバックエンドの</a:t>
                      </a:r>
                      <a:r>
                        <a:rPr kumimoji="1" lang="en-US" altLang="ja-JP" sz="1100" dirty="0" err="1">
                          <a:latin typeface="Meiryo UI" panose="020B0604030504040204" pitchFamily="50" charset="-128"/>
                          <a:ea typeface="Meiryo UI" panose="020B0604030504040204" pitchFamily="50" charset="-128"/>
                        </a:rPr>
                        <a:t>JavaAPI</a:t>
                      </a:r>
                      <a:r>
                        <a:rPr kumimoji="1" lang="ja-JP" altLang="en-US" sz="1100" dirty="0">
                          <a:latin typeface="Meiryo UI" panose="020B0604030504040204" pitchFamily="50" charset="-128"/>
                          <a:ea typeface="Meiryo UI" panose="020B0604030504040204" pitchFamily="50" charset="-128"/>
                        </a:rPr>
                        <a:t>へアクセスします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なお、</a:t>
                      </a:r>
                      <a:r>
                        <a:rPr kumimoji="1" lang="en-US" altLang="ja-JP" sz="1100" dirty="0">
                          <a:latin typeface="Meiryo UI" panose="020B0604030504040204" pitchFamily="50" charset="-128"/>
                          <a:ea typeface="Meiryo UI" panose="020B0604030504040204" pitchFamily="50" charset="-128"/>
                        </a:rPr>
                        <a:t>View</a:t>
                      </a:r>
                      <a:r>
                        <a:rPr kumimoji="1" lang="ja-JP" altLang="en-US" sz="1100" dirty="0">
                          <a:latin typeface="Meiryo UI" panose="020B0604030504040204" pitchFamily="50" charset="-128"/>
                          <a:ea typeface="Meiryo UI" panose="020B0604030504040204" pitchFamily="50" charset="-128"/>
                        </a:rPr>
                        <a:t>は</a:t>
                      </a:r>
                      <a:r>
                        <a:rPr kumimoji="1" lang="en-US" altLang="ja-JP" sz="1100" dirty="0" err="1">
                          <a:latin typeface="Meiryo UI" panose="020B0604030504040204" pitchFamily="50" charset="-128"/>
                          <a:ea typeface="Meiryo UI" panose="020B0604030504040204" pitchFamily="50" charset="-128"/>
                        </a:rPr>
                        <a:t>FreeMaker</a:t>
                      </a:r>
                      <a:r>
                        <a:rPr kumimoji="1" lang="ja-JP" altLang="en-US" sz="1100" dirty="0">
                          <a:latin typeface="Meiryo UI" panose="020B0604030504040204" pitchFamily="50" charset="-128"/>
                          <a:ea typeface="Meiryo UI" panose="020B0604030504040204" pitchFamily="50" charset="-128"/>
                        </a:rPr>
                        <a:t>テンプレートによりレンダリングされています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・利用されているテクノロジーは以下の通り</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AngularJS</a:t>
                      </a: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Spring </a:t>
                      </a:r>
                      <a:r>
                        <a:rPr kumimoji="1" lang="en-US" altLang="ja-JP" sz="1100" dirty="0" err="1">
                          <a:latin typeface="Meiryo UI" panose="020B0604030504040204" pitchFamily="50" charset="-128"/>
                          <a:ea typeface="Meiryo UI" panose="020B0604030504040204" pitchFamily="50" charset="-128"/>
                        </a:rPr>
                        <a:t>WebMVC</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Spring Security </a:t>
                      </a:r>
                      <a:r>
                        <a:rPr kumimoji="1" lang="ja-JP" altLang="en-US" sz="1100" dirty="0">
                          <a:latin typeface="Meiryo UI" panose="020B0604030504040204" pitchFamily="50" charset="-128"/>
                          <a:ea typeface="Meiryo UI" panose="020B0604030504040204" pitchFamily="50" charset="-128"/>
                        </a:rPr>
                        <a:t>・・・ フロントエンドのアプリケーションへのセキュリティ制御のため</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Free</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maker </a:t>
                      </a:r>
                      <a:r>
                        <a:rPr kumimoji="1" lang="ja-JP" altLang="en-US" sz="1100" dirty="0">
                          <a:latin typeface="Meiryo UI" panose="020B0604030504040204" pitchFamily="50" charset="-128"/>
                          <a:ea typeface="Meiryo UI" panose="020B0604030504040204" pitchFamily="50" charset="-128"/>
                        </a:rPr>
                        <a:t>・・・</a:t>
                      </a:r>
                      <a:r>
                        <a:rPr kumimoji="1" lang="ja-JP" altLang="en-US" sz="1100" baseline="0" dirty="0">
                          <a:latin typeface="Meiryo UI" panose="020B0604030504040204" pitchFamily="50" charset="-128"/>
                          <a:ea typeface="Meiryo UI" panose="020B0604030504040204" pitchFamily="50" charset="-128"/>
                        </a:rPr>
                        <a:t> オープンソース</a:t>
                      </a:r>
                      <a:r>
                        <a:rPr kumimoji="1" lang="en-US" altLang="ja-JP" sz="1100" baseline="0" dirty="0">
                          <a:latin typeface="Meiryo UI" panose="020B0604030504040204" pitchFamily="50" charset="-128"/>
                          <a:ea typeface="Meiryo UI" panose="020B0604030504040204" pitchFamily="50" charset="-128"/>
                        </a:rPr>
                        <a:t>Java</a:t>
                      </a:r>
                      <a:r>
                        <a:rPr kumimoji="1" lang="ja-JP" altLang="en-US" sz="1100" baseline="0" dirty="0">
                          <a:latin typeface="Meiryo UI" panose="020B0604030504040204" pitchFamily="50" charset="-128"/>
                          <a:ea typeface="Meiryo UI" panose="020B0604030504040204" pitchFamily="50" charset="-128"/>
                        </a:rPr>
                        <a:t>テンプレートエンジンライブラリ</a:t>
                      </a:r>
                      <a:endParaRPr kumimoji="1" lang="en-US" altLang="ja-JP" sz="1100" baseline="0" dirty="0">
                        <a:latin typeface="Meiryo UI" panose="020B0604030504040204" pitchFamily="50" charset="-128"/>
                        <a:ea typeface="Meiryo UI" panose="020B0604030504040204" pitchFamily="50" charset="-128"/>
                      </a:endParaRPr>
                    </a:p>
                    <a:p>
                      <a:pPr algn="l"/>
                      <a:r>
                        <a:rPr kumimoji="1" lang="ja-JP" altLang="en-US" sz="1100" baseline="0" dirty="0">
                          <a:latin typeface="Meiryo UI" panose="020B0604030504040204" pitchFamily="50" charset="-128"/>
                          <a:ea typeface="Meiryo UI" panose="020B0604030504040204" pitchFamily="50" charset="-128"/>
                        </a:rPr>
                        <a:t>　　・</a:t>
                      </a:r>
                      <a:r>
                        <a:rPr kumimoji="1" lang="en-US" altLang="ja-JP" sz="1100" baseline="0" dirty="0">
                          <a:latin typeface="Meiryo UI" panose="020B0604030504040204" pitchFamily="50" charset="-128"/>
                          <a:ea typeface="Meiryo UI" panose="020B0604030504040204" pitchFamily="50" charset="-128"/>
                        </a:rPr>
                        <a:t>SASS </a:t>
                      </a:r>
                      <a:r>
                        <a:rPr kumimoji="1" lang="ja-JP" altLang="en-US" sz="1100" baseline="0" dirty="0">
                          <a:latin typeface="Meiryo UI" panose="020B0604030504040204" pitchFamily="50" charset="-128"/>
                          <a:ea typeface="Meiryo UI" panose="020B0604030504040204" pitchFamily="50" charset="-128"/>
                        </a:rPr>
                        <a:t>・・・ </a:t>
                      </a:r>
                      <a:r>
                        <a:rPr kumimoji="1" lang="en-US" altLang="ja-JP" sz="1100" baseline="0" dirty="0">
                          <a:latin typeface="Meiryo UI" panose="020B0604030504040204" pitchFamily="50" charset="-128"/>
                          <a:ea typeface="Meiryo UI" panose="020B0604030504040204" pitchFamily="50" charset="-128"/>
                        </a:rPr>
                        <a:t>CSS3</a:t>
                      </a:r>
                      <a:r>
                        <a:rPr kumimoji="1" lang="ja-JP" altLang="en-US" sz="1100" baseline="0" dirty="0">
                          <a:latin typeface="Meiryo UI" panose="020B0604030504040204" pitchFamily="50" charset="-128"/>
                          <a:ea typeface="Meiryo UI" panose="020B0604030504040204" pitchFamily="50" charset="-128"/>
                        </a:rPr>
                        <a:t>の拡張機能</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3"/>
                  </a:ext>
                </a:extLst>
              </a:tr>
              <a:tr h="128696">
                <a:tc>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mpd="sng">
                      <a:noFill/>
                    </a:lnT>
                    <a:solidFill>
                      <a:schemeClr val="bg1"/>
                    </a:solidFill>
                  </a:tcPr>
                </a:tc>
                <a:tc>
                  <a:txBody>
                    <a:bodyPr/>
                    <a:lstStyle/>
                    <a:p>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ゲートウェイ</a:t>
                      </a: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Framework</a:t>
                      </a:r>
                      <a:r>
                        <a:rPr kumimoji="1" lang="ja-JP" altLang="en-US" sz="1100" dirty="0" err="1">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Boot</a:t>
                      </a:r>
                      <a:r>
                        <a:rPr kumimoji="1" lang="ja-JP" altLang="en-US" sz="1100" dirty="0" err="1">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Security</a:t>
                      </a:r>
                      <a:r>
                        <a:rPr kumimoji="1" lang="ja-JP" altLang="en-US" sz="1100" dirty="0">
                          <a:latin typeface="Meiryo UI" panose="020B0604030504040204" pitchFamily="50" charset="-128"/>
                          <a:ea typeface="Meiryo UI" panose="020B0604030504040204" pitchFamily="50" charset="-128"/>
                        </a:rPr>
                        <a:t>が用いられ、バックエンドとは</a:t>
                      </a:r>
                      <a:r>
                        <a:rPr kumimoji="1" lang="en-US" altLang="ja-JP" sz="1100" dirty="0" err="1">
                          <a:latin typeface="Meiryo UI" panose="020B0604030504040204" pitchFamily="50" charset="-128"/>
                          <a:ea typeface="Meiryo UI" panose="020B0604030504040204" pitchFamily="50" charset="-128"/>
                        </a:rPr>
                        <a:t>Smesh</a:t>
                      </a:r>
                      <a:r>
                        <a:rPr kumimoji="1" lang="ja-JP" altLang="en-US" sz="1100" dirty="0">
                          <a:latin typeface="Meiryo UI" panose="020B0604030504040204" pitchFamily="50" charset="-128"/>
                          <a:ea typeface="Meiryo UI" panose="020B0604030504040204" pitchFamily="50" charset="-128"/>
                        </a:rPr>
                        <a:t>により接続されます</a:t>
                      </a:r>
                      <a:endParaRPr kumimoji="1" lang="en-US" altLang="ja-JP" sz="1100" dirty="0">
                        <a:latin typeface="Meiryo UI" panose="020B0604030504040204" pitchFamily="50" charset="-128"/>
                        <a:ea typeface="Meiryo UI" panose="020B0604030504040204" pitchFamily="50" charset="-128"/>
                      </a:endParaRPr>
                    </a:p>
                    <a:p>
                      <a:pPr algn="l"/>
                      <a:r>
                        <a:rPr kumimoji="1" lang="en-US" altLang="ja-JP" sz="1100" dirty="0">
                          <a:latin typeface="Meiryo UI" panose="020B0604030504040204" pitchFamily="50" charset="-128"/>
                          <a:ea typeface="Meiryo UI" panose="020B0604030504040204" pitchFamily="50" charset="-128"/>
                        </a:rPr>
                        <a:t>ASCIIDOC</a:t>
                      </a:r>
                      <a:r>
                        <a:rPr kumimoji="1" lang="ja-JP" altLang="en-US" sz="1100" dirty="0">
                          <a:latin typeface="Meiryo UI" panose="020B0604030504040204" pitchFamily="50" charset="-128"/>
                          <a:ea typeface="Meiryo UI" panose="020B0604030504040204" pitchFamily="50" charset="-128"/>
                        </a:rPr>
                        <a:t>と</a:t>
                      </a:r>
                      <a:r>
                        <a:rPr kumimoji="1" lang="en-US" altLang="ja-JP" sz="1100" dirty="0">
                          <a:latin typeface="Meiryo UI" panose="020B0604030504040204" pitchFamily="50" charset="-128"/>
                          <a:ea typeface="Meiryo UI" panose="020B0604030504040204" pitchFamily="50" charset="-128"/>
                        </a:rPr>
                        <a:t>ASCIIDOCTOR</a:t>
                      </a:r>
                      <a:r>
                        <a:rPr kumimoji="1" lang="ja-JP" altLang="en-US" sz="1100" dirty="0" err="1">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及び</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REST Docs</a:t>
                      </a:r>
                      <a:r>
                        <a:rPr kumimoji="1" lang="ja-JP" altLang="en-US" sz="1100" dirty="0">
                          <a:latin typeface="Meiryo UI" panose="020B0604030504040204" pitchFamily="50" charset="-128"/>
                          <a:ea typeface="Meiryo UI" panose="020B0604030504040204" pitchFamily="50" charset="-128"/>
                        </a:rPr>
                        <a:t>はドキュメント生成により利用されています</a:t>
                      </a:r>
                    </a:p>
                  </a:txBody>
                  <a:tcPr>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7098622" y="2588652"/>
            <a:ext cx="1505826" cy="489005"/>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Content</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Repository</a:t>
            </a:r>
            <a:endParaRPr kumimoji="1"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4529860" y="2571928"/>
            <a:ext cx="1468545" cy="1516643"/>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t"/>
          <a:lstStyle/>
          <a:p>
            <a:pPr algn="ctr"/>
            <a:r>
              <a:rPr kumimoji="1" lang="en-US" altLang="ja-JP" sz="1200" dirty="0">
                <a:latin typeface="Meiryo UI" panose="020B0604030504040204" pitchFamily="50" charset="-128"/>
                <a:ea typeface="Meiryo UI" panose="020B0604030504040204" pitchFamily="50" charset="-128"/>
              </a:rPr>
              <a:t>UI</a:t>
            </a:r>
            <a:endParaRPr kumimoji="1" lang="ja-JP" altLang="en-US" sz="1200" dirty="0">
              <a:latin typeface="Meiryo UI" panose="020B0604030504040204" pitchFamily="50" charset="-128"/>
              <a:ea typeface="Meiryo UI" panose="020B0604030504040204" pitchFamily="50" charset="-128"/>
            </a:endParaRPr>
          </a:p>
        </p:txBody>
      </p:sp>
      <p:cxnSp>
        <p:nvCxnSpPr>
          <p:cNvPr id="10" name="直線矢印コネクタ 9"/>
          <p:cNvCxnSpPr/>
          <p:nvPr/>
        </p:nvCxnSpPr>
        <p:spPr>
          <a:xfrm>
            <a:off x="6009526" y="2783410"/>
            <a:ext cx="10629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998405" y="2927426"/>
            <a:ext cx="11002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6047108" y="2927426"/>
            <a:ext cx="987771"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静的コンテンツ</a:t>
            </a:r>
            <a:endParaRPr lang="ja-JP" altLang="en-US" dirty="0"/>
          </a:p>
        </p:txBody>
      </p:sp>
      <p:sp>
        <p:nvSpPr>
          <p:cNvPr id="17" name="正方形/長方形 16"/>
          <p:cNvSpPr/>
          <p:nvPr/>
        </p:nvSpPr>
        <p:spPr>
          <a:xfrm>
            <a:off x="7072462" y="3300030"/>
            <a:ext cx="1505826" cy="788542"/>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t"/>
          <a:lstStyle/>
          <a:p>
            <a:pPr algn="ctr"/>
            <a:r>
              <a:rPr kumimoji="1" lang="ja-JP" altLang="en-US" sz="1200" dirty="0">
                <a:latin typeface="Meiryo UI" panose="020B0604030504040204" pitchFamily="50" charset="-128"/>
                <a:ea typeface="Meiryo UI" panose="020B0604030504040204" pitchFamily="50" charset="-128"/>
              </a:rPr>
              <a:t>上記以外の</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バックエンド</a:t>
            </a:r>
          </a:p>
        </p:txBody>
      </p:sp>
      <p:cxnSp>
        <p:nvCxnSpPr>
          <p:cNvPr id="18" name="直線矢印コネクタ 17"/>
          <p:cNvCxnSpPr/>
          <p:nvPr/>
        </p:nvCxnSpPr>
        <p:spPr>
          <a:xfrm>
            <a:off x="5998405" y="3431481"/>
            <a:ext cx="10629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5987283" y="3647505"/>
            <a:ext cx="11002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6033675" y="3439060"/>
            <a:ext cx="979755" cy="261610"/>
          </a:xfrm>
          <a:prstGeom prst="rect">
            <a:avLst/>
          </a:prstGeom>
        </p:spPr>
        <p:txBody>
          <a:bodyPr wrap="none">
            <a:spAutoFit/>
          </a:bodyPr>
          <a:lstStyle/>
          <a:p>
            <a:pPr algn="ctr"/>
            <a:r>
              <a:rPr lang="en-US" altLang="ja-JP" sz="1100" dirty="0" err="1">
                <a:solidFill>
                  <a:prstClr val="black"/>
                </a:solidFill>
                <a:latin typeface="Meiryo UI" panose="020B0604030504040204" pitchFamily="50" charset="-128"/>
                <a:ea typeface="Meiryo UI" panose="020B0604030504040204" pitchFamily="50" charset="-128"/>
              </a:rPr>
              <a:t>Smesh</a:t>
            </a:r>
            <a:r>
              <a:rPr lang="en-US" altLang="ja-JP" sz="1100" dirty="0">
                <a:solidFill>
                  <a:prstClr val="black"/>
                </a:solidFill>
                <a:latin typeface="Meiryo UI" panose="020B0604030504040204" pitchFamily="50" charset="-128"/>
                <a:ea typeface="Meiryo UI" panose="020B0604030504040204" pitchFamily="50" charset="-128"/>
              </a:rPr>
              <a:t>/TCP</a:t>
            </a:r>
            <a:endParaRPr lang="ja-JP" altLang="en-US" dirty="0"/>
          </a:p>
        </p:txBody>
      </p:sp>
      <p:sp>
        <p:nvSpPr>
          <p:cNvPr id="21" name="正方形/長方形 20"/>
          <p:cNvSpPr/>
          <p:nvPr/>
        </p:nvSpPr>
        <p:spPr>
          <a:xfrm>
            <a:off x="7299171" y="3733383"/>
            <a:ext cx="1078782" cy="252896"/>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err="1">
                <a:latin typeface="Meiryo UI" panose="020B0604030504040204" pitchFamily="50" charset="-128"/>
                <a:ea typeface="Meiryo UI" panose="020B0604030504040204" pitchFamily="50" charset="-128"/>
              </a:rPr>
              <a:t>JavaAPI</a:t>
            </a:r>
            <a:endParaRPr kumimoji="1" lang="ja-JP" altLang="en-US" sz="1200" dirty="0">
              <a:latin typeface="Meiryo UI" panose="020B0604030504040204" pitchFamily="50" charset="-128"/>
              <a:ea typeface="Meiryo UI" panose="020B0604030504040204" pitchFamily="50" charset="-128"/>
            </a:endParaRPr>
          </a:p>
        </p:txBody>
      </p:sp>
      <p:sp>
        <p:nvSpPr>
          <p:cNvPr id="23" name="正方形/長方形 22"/>
          <p:cNvSpPr/>
          <p:nvPr/>
        </p:nvSpPr>
        <p:spPr>
          <a:xfrm>
            <a:off x="4724741" y="3733383"/>
            <a:ext cx="1078782" cy="252896"/>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フロント</a:t>
            </a:r>
            <a:r>
              <a:rPr kumimoji="1" lang="en-US" altLang="ja-JP" sz="1200" dirty="0">
                <a:latin typeface="Meiryo UI" panose="020B0604030504040204" pitchFamily="50" charset="-128"/>
                <a:ea typeface="Meiryo UI" panose="020B0604030504040204" pitchFamily="50" charset="-128"/>
              </a:rPr>
              <a:t>API</a:t>
            </a:r>
            <a:endParaRPr kumimoji="1" lang="ja-JP" altLang="en-US" sz="1200" dirty="0">
              <a:latin typeface="Meiryo UI" panose="020B0604030504040204" pitchFamily="50" charset="-128"/>
              <a:ea typeface="Meiryo UI" panose="020B0604030504040204" pitchFamily="50" charset="-128"/>
            </a:endParaRPr>
          </a:p>
        </p:txBody>
      </p:sp>
      <p:pic>
        <p:nvPicPr>
          <p:cNvPr id="24" name="Graphic 12">
            <a:extLst>
              <a:ext uri="{FF2B5EF4-FFF2-40B4-BE49-F238E27FC236}">
                <a16:creationId xmlns:a16="http://schemas.microsoft.com/office/drawing/2014/main" id="{40DC593E-136A-B945-8EE7-268389A250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flipH="1">
            <a:off x="1763688" y="2972032"/>
            <a:ext cx="80650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線矢印コネクタ 24"/>
          <p:cNvCxnSpPr/>
          <p:nvPr/>
        </p:nvCxnSpPr>
        <p:spPr>
          <a:xfrm>
            <a:off x="3466924" y="2754506"/>
            <a:ext cx="10629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2707014" y="2588652"/>
            <a:ext cx="753596" cy="1516643"/>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t"/>
          <a:lstStyle/>
          <a:p>
            <a:pPr algn="ctr"/>
            <a:r>
              <a:rPr kumimoji="1" lang="en-US" altLang="ja-JP" sz="1200" dirty="0">
                <a:latin typeface="Meiryo UI" panose="020B0604030504040204" pitchFamily="50" charset="-128"/>
                <a:ea typeface="Meiryo UI" panose="020B0604030504040204" pitchFamily="50" charset="-128"/>
              </a:rPr>
              <a:t>Java</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Script</a:t>
            </a:r>
            <a:endParaRPr kumimoji="1" lang="ja-JP" altLang="en-US" sz="1200" dirty="0">
              <a:latin typeface="Meiryo UI" panose="020B0604030504040204" pitchFamily="50" charset="-128"/>
              <a:ea typeface="Meiryo UI" panose="020B0604030504040204" pitchFamily="50" charset="-128"/>
            </a:endParaRPr>
          </a:p>
        </p:txBody>
      </p:sp>
      <p:sp>
        <p:nvSpPr>
          <p:cNvPr id="27" name="正方形/長方形 26"/>
          <p:cNvSpPr/>
          <p:nvPr/>
        </p:nvSpPr>
        <p:spPr>
          <a:xfrm>
            <a:off x="3435268" y="2492896"/>
            <a:ext cx="1124364"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初回アクセス</a:t>
            </a:r>
            <a:endParaRPr lang="ja-JP" altLang="en-US" dirty="0"/>
          </a:p>
        </p:txBody>
      </p:sp>
      <p:cxnSp>
        <p:nvCxnSpPr>
          <p:cNvPr id="28" name="直線矢印コネクタ 27"/>
          <p:cNvCxnSpPr/>
          <p:nvPr/>
        </p:nvCxnSpPr>
        <p:spPr>
          <a:xfrm flipH="1">
            <a:off x="3460610" y="2927426"/>
            <a:ext cx="11002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389915" y="2895526"/>
            <a:ext cx="1215070" cy="430887"/>
          </a:xfrm>
          <a:prstGeom prst="rect">
            <a:avLst/>
          </a:prstGeom>
        </p:spPr>
        <p:txBody>
          <a:bodyPr wrap="none">
            <a:spAutoFit/>
          </a:bodyPr>
          <a:lstStyle/>
          <a:p>
            <a:pPr algn="ctr"/>
            <a:r>
              <a:rPr lang="en-US" altLang="ja-JP" sz="1100" dirty="0">
                <a:solidFill>
                  <a:prstClr val="black"/>
                </a:solidFill>
                <a:latin typeface="Meiryo UI" panose="020B0604030504040204" pitchFamily="50" charset="-128"/>
                <a:ea typeface="Meiryo UI" panose="020B0604030504040204" pitchFamily="50" charset="-128"/>
              </a:rPr>
              <a:t>JavaScript</a:t>
            </a:r>
            <a:br>
              <a:rPr lang="en-US" altLang="ja-JP" sz="1100" dirty="0">
                <a:solidFill>
                  <a:prstClr val="black"/>
                </a:solidFill>
                <a:latin typeface="Meiryo UI" panose="020B0604030504040204" pitchFamily="50" charset="-128"/>
                <a:ea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rPr>
              <a:t>静的コンテンツ</a:t>
            </a:r>
            <a:endParaRPr lang="ja-JP" altLang="en-US" dirty="0"/>
          </a:p>
        </p:txBody>
      </p:sp>
      <p:cxnSp>
        <p:nvCxnSpPr>
          <p:cNvPr id="30" name="直線矢印コネクタ 29"/>
          <p:cNvCxnSpPr/>
          <p:nvPr/>
        </p:nvCxnSpPr>
        <p:spPr>
          <a:xfrm>
            <a:off x="3443785" y="3621083"/>
            <a:ext cx="10629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435268" y="3391372"/>
            <a:ext cx="1124364" cy="261610"/>
          </a:xfrm>
          <a:prstGeom prst="rect">
            <a:avLst/>
          </a:prstGeom>
        </p:spPr>
        <p:txBody>
          <a:bodyPr wrap="none">
            <a:spAutoFit/>
          </a:bodyPr>
          <a:lstStyle/>
          <a:p>
            <a:pPr algn="ctr"/>
            <a:r>
              <a:rPr lang="en-US" altLang="ja-JP" sz="1100" dirty="0">
                <a:solidFill>
                  <a:prstClr val="black"/>
                </a:solidFill>
                <a:latin typeface="Meiryo UI" panose="020B0604030504040204" pitchFamily="50" charset="-128"/>
                <a:ea typeface="Meiryo UI" panose="020B0604030504040204" pitchFamily="50" charset="-128"/>
              </a:rPr>
              <a:t>Ajax/REST</a:t>
            </a:r>
            <a:endParaRPr lang="ja-JP" altLang="en-US" dirty="0"/>
          </a:p>
        </p:txBody>
      </p:sp>
      <p:cxnSp>
        <p:nvCxnSpPr>
          <p:cNvPr id="32" name="直線矢印コネクタ 31"/>
          <p:cNvCxnSpPr/>
          <p:nvPr/>
        </p:nvCxnSpPr>
        <p:spPr>
          <a:xfrm flipH="1">
            <a:off x="3437471" y="3794003"/>
            <a:ext cx="11002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381042" y="3762103"/>
            <a:ext cx="1232816" cy="261610"/>
          </a:xfrm>
          <a:prstGeom prst="rect">
            <a:avLst/>
          </a:prstGeom>
        </p:spPr>
        <p:txBody>
          <a:bodyPr wrap="none">
            <a:spAutoFit/>
          </a:bodyPr>
          <a:lstStyle/>
          <a:p>
            <a:pPr algn="ctr"/>
            <a:r>
              <a:rPr lang="en-US" altLang="ja-JP" sz="1100" dirty="0">
                <a:solidFill>
                  <a:prstClr val="black"/>
                </a:solidFill>
                <a:latin typeface="Meiryo UI" panose="020B0604030504040204" pitchFamily="50" charset="-128"/>
                <a:ea typeface="Meiryo UI" panose="020B0604030504040204" pitchFamily="50" charset="-128"/>
              </a:rPr>
              <a:t>JSON/HTML</a:t>
            </a:r>
          </a:p>
        </p:txBody>
      </p:sp>
    </p:spTree>
    <p:extLst>
      <p:ext uri="{BB962C8B-B14F-4D97-AF65-F5344CB8AC3E}">
        <p14:creationId xmlns:p14="http://schemas.microsoft.com/office/powerpoint/2010/main" val="143344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
        <p:nvSpPr>
          <p:cNvPr id="7" name="正方形/長方形 6"/>
          <p:cNvSpPr/>
          <p:nvPr/>
        </p:nvSpPr>
        <p:spPr>
          <a:xfrm>
            <a:off x="179512" y="338772"/>
            <a:ext cx="2031325" cy="461665"/>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＜参考資料＞各種詳細機能</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16155483"/>
              </p:ext>
            </p:extLst>
          </p:nvPr>
        </p:nvGraphicFramePr>
        <p:xfrm>
          <a:off x="323528" y="620688"/>
          <a:ext cx="8568952" cy="5880582"/>
        </p:xfrm>
        <a:graphic>
          <a:graphicData uri="http://schemas.openxmlformats.org/drawingml/2006/table">
            <a:tbl>
              <a:tblPr firstRow="1" bandRow="1">
                <a:tableStyleId>{5940675A-B579-460E-94D1-54222C63F5DA}</a:tableStyleId>
              </a:tblPr>
              <a:tblGrid>
                <a:gridCol w="26274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3"/>
                    </a:ext>
                  </a:extLst>
                </a:gridCol>
                <a:gridCol w="7298097">
                  <a:extLst>
                    <a:ext uri="{9D8B030D-6E8A-4147-A177-3AD203B41FA5}">
                      <a16:colId xmlns:a16="http://schemas.microsoft.com/office/drawing/2014/main" val="20002"/>
                    </a:ext>
                  </a:extLst>
                </a:gridCol>
              </a:tblGrid>
              <a:tr h="304800">
                <a:tc gridSpan="2">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概要</a:t>
                      </a:r>
                    </a:p>
                  </a:txBody>
                  <a:tcPr>
                    <a:solidFill>
                      <a:schemeClr val="accent1">
                        <a:lumMod val="20000"/>
                        <a:lumOff val="80000"/>
                      </a:schemeClr>
                    </a:solidFill>
                  </a:tcPr>
                </a:tc>
                <a:extLst>
                  <a:ext uri="{0D108BD9-81ED-4DB2-BD59-A6C34878D82A}">
                    <a16:rowId xmlns:a16="http://schemas.microsoft.com/office/drawing/2014/main" val="10000"/>
                  </a:ext>
                </a:extLst>
              </a:tr>
              <a:tr h="0">
                <a:tc gridSpan="2">
                  <a:txBody>
                    <a:bodyPr/>
                    <a:lstStyle/>
                    <a:p>
                      <a:r>
                        <a:rPr kumimoji="1" lang="ja-JP" altLang="en-US" sz="1100" dirty="0">
                          <a:latin typeface="Meiryo UI" panose="020B0604030504040204" pitchFamily="50" charset="-128"/>
                          <a:ea typeface="Meiryo UI" panose="020B0604030504040204" pitchFamily="50" charset="-128"/>
                        </a:rPr>
                        <a:t>バックエンド</a:t>
                      </a:r>
                    </a:p>
                  </a:txBody>
                  <a:tcPr>
                    <a:lnB w="12700" cmpd="sng">
                      <a:noFill/>
                    </a:lnB>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各種バックエンド処理は下記のテクノロジーにより動作します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・たいていの機能は</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Framework</a:t>
                      </a:r>
                      <a:r>
                        <a:rPr kumimoji="1" lang="ja-JP" altLang="en-US" sz="1100" dirty="0">
                          <a:latin typeface="Meiryo UI" panose="020B0604030504040204" pitchFamily="50" charset="-128"/>
                          <a:ea typeface="Meiryo UI" panose="020B0604030504040204" pitchFamily="50" charset="-128"/>
                        </a:rPr>
                        <a:t>により動作しています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Scheduling</a:t>
                      </a:r>
                      <a:r>
                        <a:rPr kumimoji="1" lang="ja-JP" altLang="en-US" sz="1100" dirty="0">
                          <a:latin typeface="Meiryo UI" panose="020B0604030504040204" pitchFamily="50" charset="-128"/>
                          <a:ea typeface="Meiryo UI" panose="020B0604030504040204" pitchFamily="50" charset="-128"/>
                        </a:rPr>
                        <a:t>は</a:t>
                      </a:r>
                      <a:r>
                        <a:rPr kumimoji="1" lang="en-US" altLang="ja-JP" sz="1100" dirty="0">
                          <a:latin typeface="Meiryo UI" panose="020B0604030504040204" pitchFamily="50" charset="-128"/>
                          <a:ea typeface="Meiryo UI" panose="020B0604030504040204" pitchFamily="50" charset="-128"/>
                        </a:rPr>
                        <a:t>quartz scheduler</a:t>
                      </a:r>
                      <a:r>
                        <a:rPr kumimoji="1" lang="ja-JP" altLang="en-US" sz="1100" dirty="0">
                          <a:latin typeface="Meiryo UI" panose="020B0604030504040204" pitchFamily="50" charset="-128"/>
                          <a:ea typeface="Meiryo UI" panose="020B0604030504040204" pitchFamily="50" charset="-128"/>
                        </a:rPr>
                        <a:t>により動作しています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Search</a:t>
                      </a:r>
                      <a:r>
                        <a:rPr kumimoji="1" lang="ja-JP" altLang="en-US" sz="1100" dirty="0">
                          <a:latin typeface="Meiryo UI" panose="020B0604030504040204" pitchFamily="50" charset="-128"/>
                          <a:ea typeface="Meiryo UI" panose="020B0604030504040204" pitchFamily="50" charset="-128"/>
                        </a:rPr>
                        <a:t>は</a:t>
                      </a:r>
                      <a:r>
                        <a:rPr kumimoji="1" lang="en-US" altLang="ja-JP" sz="1100" dirty="0">
                          <a:latin typeface="Meiryo UI" panose="020B0604030504040204" pitchFamily="50" charset="-128"/>
                          <a:ea typeface="Meiryo UI" panose="020B0604030504040204" pitchFamily="50" charset="-128"/>
                        </a:rPr>
                        <a:t>Elastic Search</a:t>
                      </a:r>
                      <a:r>
                        <a:rPr kumimoji="1" lang="ja-JP" altLang="en-US" sz="1100" dirty="0">
                          <a:latin typeface="Meiryo UI" panose="020B0604030504040204" pitchFamily="50" charset="-128"/>
                          <a:ea typeface="Meiryo UI" panose="020B0604030504040204" pitchFamily="50" charset="-128"/>
                        </a:rPr>
                        <a:t>により動作しています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・上記全ての機能はメッセージングサービスを使っています</a:t>
                      </a:r>
                    </a:p>
                  </a:txBody>
                  <a:tcPr>
                    <a:solidFill>
                      <a:schemeClr val="bg1"/>
                    </a:solidFill>
                  </a:tcPr>
                </a:tc>
                <a:extLst>
                  <a:ext uri="{0D108BD9-81ED-4DB2-BD59-A6C34878D82A}">
                    <a16:rowId xmlns:a16="http://schemas.microsoft.com/office/drawing/2014/main" val="10002"/>
                  </a:ext>
                </a:extLst>
              </a:tr>
              <a:tr h="409854">
                <a:tc rowSpan="5">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dirty="0">
                          <a:latin typeface="Meiryo UI" panose="020B0604030504040204" pitchFamily="50" charset="-128"/>
                          <a:ea typeface="Meiryo UI" panose="020B0604030504040204" pitchFamily="50" charset="-128"/>
                        </a:rPr>
                        <a:t>Scheduling</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ジョブスケジュールサービスを提供しており、コマンドフレームワーク、クリーンアップ等の時間により制御が必要な場合に利用されます</a:t>
                      </a:r>
                    </a:p>
                  </a:txBody>
                  <a:tcPr>
                    <a:solidFill>
                      <a:schemeClr val="bg1"/>
                    </a:solidFill>
                  </a:tcPr>
                </a:tc>
                <a:extLst>
                  <a:ext uri="{0D108BD9-81ED-4DB2-BD59-A6C34878D82A}">
                    <a16:rowId xmlns:a16="http://schemas.microsoft.com/office/drawing/2014/main" val="10003"/>
                  </a:ext>
                </a:extLst>
              </a:tr>
              <a:tr h="409854">
                <a:tc vMerge="1">
                  <a:txBody>
                    <a:bodyPr/>
                    <a:lstStyle/>
                    <a:p>
                      <a:endParaRPr kumimoji="1" lang="ja-JP" altLang="en-US"/>
                    </a:p>
                  </a:txBody>
                  <a:tcPr/>
                </a:tc>
                <a:tc>
                  <a:txBody>
                    <a:bodyPr/>
                    <a:lstStyle/>
                    <a:p>
                      <a:r>
                        <a:rPr kumimoji="1" lang="en-US" altLang="ja-JP" sz="1100" dirty="0">
                          <a:latin typeface="Meiryo UI" panose="020B0604030504040204" pitchFamily="50" charset="-128"/>
                          <a:ea typeface="Meiryo UI" panose="020B0604030504040204" pitchFamily="50" charset="-128"/>
                        </a:rPr>
                        <a:t>Content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Repository</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静的コンテンツを蓄えており、</a:t>
                      </a:r>
                      <a:r>
                        <a:rPr kumimoji="1" lang="en-US" altLang="ja-JP" sz="1100" dirty="0">
                          <a:latin typeface="Meiryo UI" panose="020B0604030504040204" pitchFamily="50" charset="-128"/>
                          <a:ea typeface="Meiryo UI" panose="020B0604030504040204" pitchFamily="50" charset="-128"/>
                        </a:rPr>
                        <a:t>Spring Framework</a:t>
                      </a:r>
                      <a:r>
                        <a:rPr kumimoji="1" lang="ja-JP" altLang="en-US" sz="1100" dirty="0">
                          <a:latin typeface="Meiryo UI" panose="020B0604030504040204" pitchFamily="50" charset="-128"/>
                          <a:ea typeface="Meiryo UI" panose="020B0604030504040204" pitchFamily="50" charset="-128"/>
                        </a:rPr>
                        <a:t>により動作しています</a:t>
                      </a:r>
                    </a:p>
                  </a:txBody>
                  <a:tcPr>
                    <a:solidFill>
                      <a:schemeClr val="bg1"/>
                    </a:solidFill>
                  </a:tcPr>
                </a:tc>
                <a:extLst>
                  <a:ext uri="{0D108BD9-81ED-4DB2-BD59-A6C34878D82A}">
                    <a16:rowId xmlns:a16="http://schemas.microsoft.com/office/drawing/2014/main" val="10004"/>
                  </a:ext>
                </a:extLst>
              </a:tr>
              <a:tr h="1601394">
                <a:tc vMerge="1">
                  <a:txBody>
                    <a:bodyPr/>
                    <a:lstStyle/>
                    <a:p>
                      <a:endParaRPr kumimoji="1" lang="ja-JP" altLang="en-US"/>
                    </a:p>
                  </a:txBody>
                  <a:tcPr/>
                </a:tc>
                <a:tc>
                  <a:txBody>
                    <a:bodyPr/>
                    <a:lstStyle/>
                    <a:p>
                      <a:r>
                        <a:rPr kumimoji="1" lang="en-US" altLang="ja-JP" sz="1100" dirty="0">
                          <a:latin typeface="Meiryo UI" panose="020B0604030504040204" pitchFamily="50" charset="-128"/>
                          <a:ea typeface="Meiryo UI" panose="020B0604030504040204" pitchFamily="50" charset="-128"/>
                        </a:rPr>
                        <a:t>Command</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Messaging</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以下のような処理順番により非同期処理を制御しています。エラー時のリトライ処理や優先度により実行されます</a:t>
                      </a:r>
                    </a:p>
                  </a:txBody>
                  <a:tcPr>
                    <a:solidFill>
                      <a:schemeClr val="bg1"/>
                    </a:solidFill>
                  </a:tcPr>
                </a:tc>
                <a:extLst>
                  <a:ext uri="{0D108BD9-81ED-4DB2-BD59-A6C34878D82A}">
                    <a16:rowId xmlns:a16="http://schemas.microsoft.com/office/drawing/2014/main" val="10005"/>
                  </a:ext>
                </a:extLst>
              </a:tr>
              <a:tr h="409854">
                <a:tc vMerge="1">
                  <a:txBody>
                    <a:bodyPr/>
                    <a:lstStyle/>
                    <a:p>
                      <a:endParaRPr kumimoji="1" lang="ja-JP" altLang="en-US"/>
                    </a:p>
                  </a:txBody>
                  <a:tcPr/>
                </a:tc>
                <a:tc>
                  <a:txBody>
                    <a:bodyPr/>
                    <a:lstStyle/>
                    <a:p>
                      <a:r>
                        <a:rPr kumimoji="1" lang="en-US" altLang="ja-JP" sz="1100" dirty="0" err="1">
                          <a:latin typeface="Meiryo UI" panose="020B0604030504040204" pitchFamily="50" charset="-128"/>
                          <a:ea typeface="Meiryo UI" panose="020B0604030504040204" pitchFamily="50" charset="-128"/>
                        </a:rPr>
                        <a:t>EventHub</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イベントが発生するたびに外部へ</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により通知する機能を提供しています</a:t>
                      </a:r>
                    </a:p>
                  </a:txBody>
                  <a:tcPr>
                    <a:solidFill>
                      <a:schemeClr val="bg1"/>
                    </a:solidFill>
                  </a:tcPr>
                </a:tc>
                <a:extLst>
                  <a:ext uri="{0D108BD9-81ED-4DB2-BD59-A6C34878D82A}">
                    <a16:rowId xmlns:a16="http://schemas.microsoft.com/office/drawing/2014/main" val="10006"/>
                  </a:ext>
                </a:extLst>
              </a:tr>
              <a:tr h="409854">
                <a:tc vMerge="1">
                  <a:txBody>
                    <a:bodyPr/>
                    <a:lstStyle/>
                    <a:p>
                      <a:endParaRPr kumimoji="1" lang="ja-JP" altLang="en-US"/>
                    </a:p>
                  </a:txBody>
                  <a:tcPr/>
                </a:tc>
                <a:tc>
                  <a:txBody>
                    <a:bodyPr/>
                    <a:lstStyle/>
                    <a:p>
                      <a:r>
                        <a:rPr kumimoji="1" lang="en-US" altLang="ja-JP" sz="1100" dirty="0">
                          <a:latin typeface="Meiryo UI" panose="020B0604030504040204" pitchFamily="50" charset="-128"/>
                          <a:ea typeface="Meiryo UI" panose="020B0604030504040204" pitchFamily="50" charset="-128"/>
                        </a:rPr>
                        <a:t>Search</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Elastic</a:t>
                      </a:r>
                      <a:r>
                        <a:rPr kumimoji="1" lang="ja-JP" altLang="en-US" sz="1100" dirty="0">
                          <a:latin typeface="Meiryo UI" panose="020B0604030504040204" pitchFamily="50" charset="-128"/>
                          <a:ea typeface="Meiryo UI" panose="020B0604030504040204" pitchFamily="50" charset="-128"/>
                        </a:rPr>
                        <a:t>クラスタへのアクセス管理や制御をしています。また、テンプレートのデプロイ、インデックス作成、検索機能に加えるための非同期操作が実行されます。</a:t>
                      </a:r>
                      <a:r>
                        <a:rPr kumimoji="1" lang="en-US" altLang="ja-JP" sz="1100" dirty="0">
                          <a:latin typeface="Meiryo UI" panose="020B0604030504040204" pitchFamily="50" charset="-128"/>
                          <a:ea typeface="Meiryo UI" panose="020B0604030504040204" pitchFamily="50" charset="-128"/>
                        </a:rPr>
                        <a:t>Spring Framework</a:t>
                      </a:r>
                      <a:r>
                        <a:rPr kumimoji="1" lang="ja-JP" altLang="en-US" sz="1100" dirty="0" err="1">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Boot</a:t>
                      </a:r>
                      <a:r>
                        <a:rPr kumimoji="1" lang="ja-JP" altLang="en-US" sz="1100" dirty="0" err="1">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Elastic</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Search</a:t>
                      </a:r>
                      <a:r>
                        <a:rPr kumimoji="1" lang="ja-JP" altLang="en-US" sz="1100" dirty="0">
                          <a:latin typeface="Meiryo UI" panose="020B0604030504040204" pitchFamily="50" charset="-128"/>
                          <a:ea typeface="Meiryo UI" panose="020B0604030504040204" pitchFamily="50" charset="-128"/>
                        </a:rPr>
                        <a:t>により動作しています</a:t>
                      </a:r>
                    </a:p>
                  </a:txBody>
                  <a:tcPr>
                    <a:solidFill>
                      <a:schemeClr val="bg1"/>
                    </a:solidFill>
                  </a:tcPr>
                </a:tc>
                <a:extLst>
                  <a:ext uri="{0D108BD9-81ED-4DB2-BD59-A6C34878D82A}">
                    <a16:rowId xmlns:a16="http://schemas.microsoft.com/office/drawing/2014/main" val="10007"/>
                  </a:ext>
                </a:extLst>
              </a:tr>
              <a:tr h="409854">
                <a:tc gridSpan="2">
                  <a:txBody>
                    <a:bodyPr/>
                    <a:lstStyle/>
                    <a:p>
                      <a:r>
                        <a:rPr kumimoji="1" lang="ja-JP" altLang="en-US" sz="1100" dirty="0">
                          <a:latin typeface="Meiryo UI" panose="020B0604030504040204" pitchFamily="50" charset="-128"/>
                          <a:ea typeface="Meiryo UI" panose="020B0604030504040204" pitchFamily="50" charset="-128"/>
                        </a:rPr>
                        <a:t>データ処理</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Pre-rating</a:t>
                      </a:r>
                      <a:r>
                        <a:rPr kumimoji="1" lang="ja-JP" altLang="en-US" sz="1100" dirty="0">
                          <a:latin typeface="Meiryo UI" panose="020B0604030504040204" pitchFamily="50" charset="-128"/>
                          <a:ea typeface="Meiryo UI" panose="020B0604030504040204" pitchFamily="50" charset="-128"/>
                        </a:rPr>
                        <a:t>と</a:t>
                      </a:r>
                      <a:r>
                        <a:rPr kumimoji="1" lang="en-US" altLang="ja-JP" sz="1100" dirty="0">
                          <a:latin typeface="Meiryo UI" panose="020B0604030504040204" pitchFamily="50" charset="-128"/>
                          <a:ea typeface="Meiryo UI" panose="020B0604030504040204" pitchFamily="50" charset="-128"/>
                        </a:rPr>
                        <a:t>Rating</a:t>
                      </a:r>
                      <a:r>
                        <a:rPr kumimoji="1" lang="ja-JP" altLang="en-US" sz="1100" dirty="0">
                          <a:latin typeface="Meiryo UI" panose="020B0604030504040204" pitchFamily="50" charset="-128"/>
                          <a:ea typeface="Meiryo UI" panose="020B0604030504040204" pitchFamily="50" charset="-128"/>
                        </a:rPr>
                        <a:t>機能を保持しています。</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Batch</a:t>
                      </a:r>
                      <a:r>
                        <a:rPr kumimoji="1" lang="ja-JP" altLang="en-US" sz="1100" dirty="0" err="1">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Spring</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Boot</a:t>
                      </a:r>
                      <a:r>
                        <a:rPr kumimoji="1" lang="ja-JP" altLang="en-US" sz="1100" dirty="0">
                          <a:latin typeface="Meiryo UI" panose="020B0604030504040204" pitchFamily="50" charset="-128"/>
                          <a:ea typeface="Meiryo UI" panose="020B0604030504040204" pitchFamily="50" charset="-128"/>
                        </a:rPr>
                        <a:t>とともに様々な</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や通信からのルーティング要求のためのフレームワークである</a:t>
                      </a:r>
                      <a:r>
                        <a:rPr kumimoji="1" lang="en-US" altLang="ja-JP" sz="1100" dirty="0">
                          <a:latin typeface="Meiryo UI" panose="020B0604030504040204" pitchFamily="50" charset="-128"/>
                          <a:ea typeface="Meiryo UI" panose="020B0604030504040204" pitchFamily="50" charset="-128"/>
                        </a:rPr>
                        <a:t>Apache</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Camel</a:t>
                      </a:r>
                      <a:r>
                        <a:rPr kumimoji="1" lang="ja-JP" altLang="en-US" sz="1100" dirty="0">
                          <a:latin typeface="Meiryo UI" panose="020B0604030504040204" pitchFamily="50" charset="-128"/>
                          <a:ea typeface="Meiryo UI" panose="020B0604030504040204" pitchFamily="50" charset="-128"/>
                        </a:rPr>
                        <a:t>が利用されています</a:t>
                      </a:r>
                    </a:p>
                  </a:txBody>
                  <a:tcPr>
                    <a:solidFill>
                      <a:schemeClr val="bg1"/>
                    </a:solidFill>
                  </a:tcPr>
                </a:tc>
                <a:extLst>
                  <a:ext uri="{0D108BD9-81ED-4DB2-BD59-A6C34878D82A}">
                    <a16:rowId xmlns:a16="http://schemas.microsoft.com/office/drawing/2014/main" val="10008"/>
                  </a:ext>
                </a:extLst>
              </a:tr>
              <a:tr h="409854">
                <a:tc gridSpan="2">
                  <a:txBody>
                    <a:bodyPr/>
                    <a:lstStyle/>
                    <a:p>
                      <a:r>
                        <a:rPr kumimoji="1" lang="ja-JP" altLang="en-US" sz="1100" dirty="0">
                          <a:latin typeface="Meiryo UI" panose="020B0604030504040204" pitchFamily="50" charset="-128"/>
                          <a:ea typeface="Meiryo UI" panose="020B0604030504040204" pitchFamily="50" charset="-128"/>
                        </a:rPr>
                        <a:t>データベース</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OracleDB</a:t>
                      </a:r>
                      <a:r>
                        <a:rPr kumimoji="1" lang="ja-JP" altLang="en-US" sz="1100" dirty="0">
                          <a:latin typeface="Meiryo UI" panose="020B0604030504040204" pitchFamily="50" charset="-128"/>
                          <a:ea typeface="Meiryo UI" panose="020B0604030504040204" pitchFamily="50" charset="-128"/>
                        </a:rPr>
                        <a:t>と</a:t>
                      </a:r>
                      <a:r>
                        <a:rPr kumimoji="1" lang="en-US" altLang="ja-JP" sz="1100" dirty="0">
                          <a:latin typeface="Meiryo UI" panose="020B0604030504040204" pitchFamily="50" charset="-128"/>
                          <a:ea typeface="Meiryo UI" panose="020B0604030504040204" pitchFamily="50" charset="-128"/>
                        </a:rPr>
                        <a:t>PostgreSQL</a:t>
                      </a:r>
                      <a:r>
                        <a:rPr kumimoji="1" lang="ja-JP" altLang="en-US" sz="1100" dirty="0">
                          <a:latin typeface="Meiryo UI" panose="020B0604030504040204" pitchFamily="50" charset="-128"/>
                          <a:ea typeface="Meiryo UI" panose="020B0604030504040204" pitchFamily="50" charset="-128"/>
                        </a:rPr>
                        <a:t>の両方をサポートしています。</a:t>
                      </a:r>
                      <a:r>
                        <a:rPr kumimoji="1" lang="en-US" altLang="ja-JP" sz="1100" dirty="0">
                          <a:latin typeface="Meiryo UI" panose="020B0604030504040204" pitchFamily="50" charset="-128"/>
                          <a:ea typeface="Meiryo UI" panose="020B0604030504040204" pitchFamily="50" charset="-128"/>
                        </a:rPr>
                        <a:t>Oracle</a:t>
                      </a:r>
                      <a:r>
                        <a:rPr kumimoji="1" lang="ja-JP" altLang="en-US" sz="1100" dirty="0">
                          <a:latin typeface="Meiryo UI" panose="020B0604030504040204" pitchFamily="50" charset="-128"/>
                          <a:ea typeface="Meiryo UI" panose="020B0604030504040204" pitchFamily="50" charset="-128"/>
                        </a:rPr>
                        <a:t>は</a:t>
                      </a:r>
                      <a:r>
                        <a:rPr kumimoji="1" lang="en-US" altLang="ja-JP" sz="1100" dirty="0" err="1">
                          <a:latin typeface="Meiryo UI" panose="020B0604030504040204" pitchFamily="50" charset="-128"/>
                          <a:ea typeface="Meiryo UI" panose="020B0604030504040204" pitchFamily="50" charset="-128"/>
                        </a:rPr>
                        <a:t>EnetrpriseEdition</a:t>
                      </a:r>
                      <a:r>
                        <a:rPr kumimoji="1" lang="ja-JP" altLang="en-US" sz="1100" dirty="0">
                          <a:latin typeface="Meiryo UI" panose="020B0604030504040204" pitchFamily="50" charset="-128"/>
                          <a:ea typeface="Meiryo UI" panose="020B0604030504040204" pitchFamily="50" charset="-128"/>
                        </a:rPr>
                        <a:t>と</a:t>
                      </a:r>
                      <a:r>
                        <a:rPr kumimoji="1" lang="en-US" altLang="ja-JP" sz="1100" dirty="0">
                          <a:latin typeface="Meiryo UI" panose="020B0604030504040204" pitchFamily="50" charset="-128"/>
                          <a:ea typeface="Meiryo UI" panose="020B0604030504040204" pitchFamily="50" charset="-128"/>
                        </a:rPr>
                        <a:t>Partitioning</a:t>
                      </a:r>
                      <a:r>
                        <a:rPr kumimoji="1" lang="ja-JP" altLang="en-US" sz="1100" dirty="0">
                          <a:latin typeface="Meiryo UI" panose="020B0604030504040204" pitchFamily="50" charset="-128"/>
                          <a:ea typeface="Meiryo UI" panose="020B0604030504040204" pitchFamily="50" charset="-128"/>
                        </a:rPr>
                        <a:t>パックが必須</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Elastic</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Search</a:t>
                      </a:r>
                      <a:r>
                        <a:rPr kumimoji="1" lang="ja-JP" altLang="en-US" sz="1100" dirty="0">
                          <a:latin typeface="Meiryo UI" panose="020B0604030504040204" pitchFamily="50" charset="-128"/>
                          <a:ea typeface="Meiryo UI" panose="020B0604030504040204" pitchFamily="50" charset="-128"/>
                        </a:rPr>
                        <a:t>により検索機能があります。</a:t>
                      </a:r>
                      <a:r>
                        <a:rPr kumimoji="1" lang="en-US" altLang="ja-JP" sz="1100" dirty="0" err="1">
                          <a:latin typeface="Meiryo UI" panose="020B0604030504040204" pitchFamily="50" charset="-128"/>
                          <a:ea typeface="Meiryo UI" panose="020B0604030504040204" pitchFamily="50" charset="-128"/>
                        </a:rPr>
                        <a:t>MediationError</a:t>
                      </a:r>
                      <a:r>
                        <a:rPr kumimoji="1" lang="ja-JP" altLang="en-US" sz="1100" dirty="0">
                          <a:latin typeface="Meiryo UI" panose="020B0604030504040204" pitchFamily="50" charset="-128"/>
                          <a:ea typeface="Meiryo UI" panose="020B0604030504040204" pitchFamily="50" charset="-128"/>
                        </a:rPr>
                        <a:t>と</a:t>
                      </a:r>
                      <a:r>
                        <a:rPr kumimoji="1" lang="en-US" altLang="ja-JP" sz="1100" dirty="0" err="1">
                          <a:latin typeface="Meiryo UI" panose="020B0604030504040204" pitchFamily="50" charset="-128"/>
                          <a:ea typeface="Meiryo UI" panose="020B0604030504040204" pitchFamily="50" charset="-128"/>
                        </a:rPr>
                        <a:t>RatingError</a:t>
                      </a:r>
                      <a:r>
                        <a:rPr kumimoji="1" lang="ja-JP" altLang="en-US" sz="1100" dirty="0">
                          <a:latin typeface="Meiryo UI" panose="020B0604030504040204" pitchFamily="50" charset="-128"/>
                          <a:ea typeface="Meiryo UI" panose="020B0604030504040204" pitchFamily="50" charset="-128"/>
                        </a:rPr>
                        <a:t>等の内容はデータストアとして使われています</a:t>
                      </a:r>
                    </a:p>
                  </a:txBody>
                  <a:tcPr>
                    <a:solidFill>
                      <a:schemeClr val="bg1"/>
                    </a:solidFill>
                  </a:tcPr>
                </a:tc>
                <a:extLst>
                  <a:ext uri="{0D108BD9-81ED-4DB2-BD59-A6C34878D82A}">
                    <a16:rowId xmlns:a16="http://schemas.microsoft.com/office/drawing/2014/main" val="10009"/>
                  </a:ext>
                </a:extLst>
              </a:tr>
              <a:tr h="132732">
                <a:tc gridSpan="2">
                  <a:txBody>
                    <a:bodyPr/>
                    <a:lstStyle/>
                    <a:p>
                      <a:r>
                        <a:rPr kumimoji="1" lang="ja-JP" altLang="en-US" sz="1100" dirty="0">
                          <a:latin typeface="Meiryo UI" panose="020B0604030504040204" pitchFamily="50" charset="-128"/>
                          <a:ea typeface="Meiryo UI" panose="020B0604030504040204" pitchFamily="50" charset="-128"/>
                        </a:rPr>
                        <a:t>メッセージング</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r>
                        <a:rPr kumimoji="1" lang="en-US" altLang="ja-JP" sz="1100" dirty="0">
                          <a:latin typeface="Meiryo UI" panose="020B0604030504040204" pitchFamily="50" charset="-128"/>
                          <a:ea typeface="Meiryo UI" panose="020B0604030504040204" pitchFamily="50" charset="-128"/>
                        </a:rPr>
                        <a:t>Apache </a:t>
                      </a:r>
                      <a:r>
                        <a:rPr kumimoji="1" lang="en-US" altLang="ja-JP" sz="1100" dirty="0" err="1">
                          <a:latin typeface="Meiryo UI" panose="020B0604030504040204" pitchFamily="50" charset="-128"/>
                          <a:ea typeface="Meiryo UI" panose="020B0604030504040204" pitchFamily="50" charset="-128"/>
                        </a:rPr>
                        <a:t>ActiveMQ</a:t>
                      </a:r>
                      <a:r>
                        <a:rPr kumimoji="1" lang="ja-JP" altLang="en-US" sz="1100" dirty="0">
                          <a:latin typeface="Meiryo UI" panose="020B0604030504040204" pitchFamily="50" charset="-128"/>
                          <a:ea typeface="Meiryo UI" panose="020B0604030504040204" pitchFamily="50" charset="-128"/>
                        </a:rPr>
                        <a:t>が利用されています</a:t>
                      </a:r>
                    </a:p>
                  </a:txBody>
                  <a:tcPr>
                    <a:solidFill>
                      <a:schemeClr val="bg1"/>
                    </a:solidFill>
                  </a:tcPr>
                </a:tc>
                <a:extLst>
                  <a:ext uri="{0D108BD9-81ED-4DB2-BD59-A6C34878D82A}">
                    <a16:rowId xmlns:a16="http://schemas.microsoft.com/office/drawing/2014/main" val="10010"/>
                  </a:ext>
                </a:extLst>
              </a:tr>
              <a:tr h="132732">
                <a:tc gridSpan="2">
                  <a:txBody>
                    <a:bodyPr/>
                    <a:lstStyle/>
                    <a:p>
                      <a:r>
                        <a:rPr kumimoji="1" lang="ja-JP" altLang="en-US" sz="1100" dirty="0">
                          <a:latin typeface="Meiryo UI" panose="020B0604030504040204" pitchFamily="50" charset="-128"/>
                          <a:ea typeface="Meiryo UI" panose="020B0604030504040204" pitchFamily="50" charset="-128"/>
                        </a:rPr>
                        <a:t>キャッシュ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r>
                        <a:rPr kumimoji="1" lang="ja-JP" altLang="en-US" sz="1100" dirty="0">
                          <a:latin typeface="Meiryo UI" panose="020B0604030504040204" pitchFamily="50" charset="-128"/>
                          <a:ea typeface="Meiryo UI" panose="020B0604030504040204" pitchFamily="50" charset="-128"/>
                        </a:rPr>
                        <a:t>インメモリデータベースとして、</a:t>
                      </a:r>
                      <a:r>
                        <a:rPr kumimoji="1" lang="en-US" altLang="ja-JP" sz="1100" dirty="0" err="1">
                          <a:latin typeface="Meiryo UI" panose="020B0604030504040204" pitchFamily="50" charset="-128"/>
                          <a:ea typeface="Meiryo UI" panose="020B0604030504040204" pitchFamily="50" charset="-128"/>
                        </a:rPr>
                        <a:t>Redis</a:t>
                      </a:r>
                      <a:r>
                        <a:rPr kumimoji="1" lang="ja-JP" altLang="en-US" sz="1100" dirty="0">
                          <a:latin typeface="Meiryo UI" panose="020B0604030504040204" pitchFamily="50" charset="-128"/>
                          <a:ea typeface="Meiryo UI" panose="020B0604030504040204" pitchFamily="50" charset="-128"/>
                        </a:rPr>
                        <a:t>が利用されています</a:t>
                      </a:r>
                    </a:p>
                  </a:txBody>
                  <a:tcPr>
                    <a:solidFill>
                      <a:schemeClr val="bg1"/>
                    </a:solidFill>
                  </a:tcPr>
                </a:tc>
                <a:extLst>
                  <a:ext uri="{0D108BD9-81ED-4DB2-BD59-A6C34878D82A}">
                    <a16:rowId xmlns:a16="http://schemas.microsoft.com/office/drawing/2014/main" val="10011"/>
                  </a:ext>
                </a:extLst>
              </a:tr>
            </a:tbl>
          </a:graphicData>
        </a:graphic>
      </p:graphicFrame>
      <p:sp>
        <p:nvSpPr>
          <p:cNvPr id="43" name="正方形/長方形 42"/>
          <p:cNvSpPr/>
          <p:nvPr/>
        </p:nvSpPr>
        <p:spPr>
          <a:xfrm>
            <a:off x="3149889" y="3584889"/>
            <a:ext cx="952172" cy="636199"/>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Command</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Message</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Service</a:t>
            </a:r>
            <a:endParaRPr kumimoji="1" lang="ja-JP" altLang="en-US" sz="1200" dirty="0">
              <a:latin typeface="Meiryo UI" panose="020B0604030504040204" pitchFamily="50" charset="-128"/>
              <a:ea typeface="Meiryo UI" panose="020B0604030504040204" pitchFamily="50" charset="-128"/>
            </a:endParaRPr>
          </a:p>
        </p:txBody>
      </p:sp>
      <p:sp>
        <p:nvSpPr>
          <p:cNvPr id="44" name="フローチャート: 直接アクセス記憶 43"/>
          <p:cNvSpPr/>
          <p:nvPr/>
        </p:nvSpPr>
        <p:spPr>
          <a:xfrm>
            <a:off x="4716016" y="3614957"/>
            <a:ext cx="1296144" cy="576063"/>
          </a:xfrm>
          <a:prstGeom prst="flowChartMagneticDrum">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Command</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Message</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Queue</a:t>
            </a:r>
            <a:endParaRPr kumimoji="1" lang="ja-JP" altLang="en-US" sz="1200" dirty="0">
              <a:latin typeface="Meiryo UI" panose="020B0604030504040204" pitchFamily="50" charset="-128"/>
              <a:ea typeface="Meiryo UI" panose="020B0604030504040204" pitchFamily="50" charset="-128"/>
            </a:endParaRPr>
          </a:p>
        </p:txBody>
      </p:sp>
      <p:sp>
        <p:nvSpPr>
          <p:cNvPr id="45" name="正方形/長方形 44"/>
          <p:cNvSpPr/>
          <p:nvPr/>
        </p:nvSpPr>
        <p:spPr>
          <a:xfrm>
            <a:off x="6588224" y="3584889"/>
            <a:ext cx="952172" cy="636199"/>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Command</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Message</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Consumer</a:t>
            </a:r>
            <a:endParaRPr kumimoji="1" lang="ja-JP" altLang="en-US" sz="1200" dirty="0">
              <a:latin typeface="Meiryo UI" panose="020B0604030504040204" pitchFamily="50" charset="-128"/>
              <a:ea typeface="Meiryo UI" panose="020B0604030504040204" pitchFamily="50" charset="-128"/>
            </a:endParaRPr>
          </a:p>
        </p:txBody>
      </p:sp>
      <p:sp>
        <p:nvSpPr>
          <p:cNvPr id="46" name="正方形/長方形 45"/>
          <p:cNvSpPr/>
          <p:nvPr/>
        </p:nvSpPr>
        <p:spPr>
          <a:xfrm>
            <a:off x="8126306" y="3584889"/>
            <a:ext cx="622158" cy="636199"/>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rPr>
              <a:t>ビジネス</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ロジック</a:t>
            </a:r>
            <a:endParaRPr kumimoji="1" lang="ja-JP" altLang="en-US" sz="1200" dirty="0">
              <a:latin typeface="Meiryo UI" panose="020B0604030504040204" pitchFamily="50" charset="-128"/>
              <a:ea typeface="Meiryo UI" panose="020B0604030504040204" pitchFamily="50" charset="-128"/>
            </a:endParaRPr>
          </a:p>
        </p:txBody>
      </p:sp>
      <p:sp>
        <p:nvSpPr>
          <p:cNvPr id="47" name="フローチャート: 磁気ディスク 46"/>
          <p:cNvSpPr/>
          <p:nvPr/>
        </p:nvSpPr>
        <p:spPr>
          <a:xfrm>
            <a:off x="4788024" y="2999094"/>
            <a:ext cx="1152128" cy="483798"/>
          </a:xfrm>
          <a:prstGeom prst="flowChartMagneticDisk">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データベース</a:t>
            </a:r>
          </a:p>
        </p:txBody>
      </p:sp>
      <p:sp>
        <p:nvSpPr>
          <p:cNvPr id="48" name="正方形/長方形 47"/>
          <p:cNvSpPr/>
          <p:nvPr/>
        </p:nvSpPr>
        <p:spPr>
          <a:xfrm>
            <a:off x="1732853" y="3584889"/>
            <a:ext cx="786919" cy="636199"/>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rPr>
              <a:t>クライアント</a:t>
            </a:r>
            <a:endParaRPr kumimoji="1" lang="ja-JP" altLang="en-US" sz="1200" dirty="0">
              <a:latin typeface="Meiryo UI" panose="020B0604030504040204" pitchFamily="50" charset="-128"/>
              <a:ea typeface="Meiryo UI" panose="020B0604030504040204" pitchFamily="50" charset="-128"/>
            </a:endParaRPr>
          </a:p>
        </p:txBody>
      </p:sp>
      <p:cxnSp>
        <p:nvCxnSpPr>
          <p:cNvPr id="49" name="直線矢印コネクタ 48"/>
          <p:cNvCxnSpPr>
            <a:stCxn id="48" idx="3"/>
            <a:endCxn id="43" idx="1"/>
          </p:cNvCxnSpPr>
          <p:nvPr/>
        </p:nvCxnSpPr>
        <p:spPr>
          <a:xfrm>
            <a:off x="2519772" y="3902989"/>
            <a:ext cx="6301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3" idx="0"/>
            <a:endCxn id="47" idx="2"/>
          </p:cNvCxnSpPr>
          <p:nvPr/>
        </p:nvCxnSpPr>
        <p:spPr>
          <a:xfrm flipV="1">
            <a:off x="3625975" y="3240993"/>
            <a:ext cx="1162049" cy="343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5" idx="0"/>
            <a:endCxn id="47" idx="4"/>
          </p:cNvCxnSpPr>
          <p:nvPr/>
        </p:nvCxnSpPr>
        <p:spPr>
          <a:xfrm flipH="1" flipV="1">
            <a:off x="5940152" y="3240993"/>
            <a:ext cx="1124158" cy="343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45" idx="3"/>
            <a:endCxn id="46" idx="1"/>
          </p:cNvCxnSpPr>
          <p:nvPr/>
        </p:nvCxnSpPr>
        <p:spPr>
          <a:xfrm>
            <a:off x="7540396" y="3902989"/>
            <a:ext cx="585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43" idx="3"/>
            <a:endCxn id="44" idx="1"/>
          </p:cNvCxnSpPr>
          <p:nvPr/>
        </p:nvCxnSpPr>
        <p:spPr>
          <a:xfrm>
            <a:off x="4102061" y="3902989"/>
            <a:ext cx="6139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44" idx="4"/>
            <a:endCxn id="45" idx="1"/>
          </p:cNvCxnSpPr>
          <p:nvPr/>
        </p:nvCxnSpPr>
        <p:spPr>
          <a:xfrm>
            <a:off x="6012160" y="3902989"/>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2483768" y="3639844"/>
            <a:ext cx="607859"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①作成</a:t>
            </a:r>
            <a:endParaRPr lang="ja-JP" altLang="en-US" dirty="0"/>
          </a:p>
        </p:txBody>
      </p:sp>
      <p:sp>
        <p:nvSpPr>
          <p:cNvPr id="63" name="正方形/長方形 62"/>
          <p:cNvSpPr/>
          <p:nvPr/>
        </p:nvSpPr>
        <p:spPr>
          <a:xfrm>
            <a:off x="3089028" y="3068960"/>
            <a:ext cx="1410964"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②永続情報の</a:t>
            </a:r>
            <a:r>
              <a:rPr lang="en-US" altLang="ja-JP" sz="1100" dirty="0">
                <a:solidFill>
                  <a:prstClr val="black"/>
                </a:solidFill>
                <a:latin typeface="Meiryo UI" panose="020B0604030504040204" pitchFamily="50" charset="-128"/>
                <a:ea typeface="Meiryo UI" panose="020B0604030504040204" pitchFamily="50" charset="-128"/>
              </a:rPr>
              <a:t>Insert</a:t>
            </a:r>
            <a:endParaRPr lang="ja-JP" altLang="en-US" dirty="0"/>
          </a:p>
        </p:txBody>
      </p:sp>
      <p:sp>
        <p:nvSpPr>
          <p:cNvPr id="64" name="正方形/長方形 63"/>
          <p:cNvSpPr/>
          <p:nvPr/>
        </p:nvSpPr>
        <p:spPr>
          <a:xfrm>
            <a:off x="6012160" y="3068960"/>
            <a:ext cx="1497526"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⑥永続情報の</a:t>
            </a:r>
            <a:r>
              <a:rPr lang="en-US" altLang="ja-JP" sz="1100" dirty="0">
                <a:solidFill>
                  <a:prstClr val="black"/>
                </a:solidFill>
                <a:latin typeface="Meiryo UI" panose="020B0604030504040204" pitchFamily="50" charset="-128"/>
                <a:ea typeface="Meiryo UI" panose="020B0604030504040204" pitchFamily="50" charset="-128"/>
              </a:rPr>
              <a:t>Update</a:t>
            </a:r>
            <a:endParaRPr lang="ja-JP" altLang="en-US" dirty="0"/>
          </a:p>
        </p:txBody>
      </p:sp>
      <p:sp>
        <p:nvSpPr>
          <p:cNvPr id="65" name="正方形/長方形 64"/>
          <p:cNvSpPr/>
          <p:nvPr/>
        </p:nvSpPr>
        <p:spPr>
          <a:xfrm>
            <a:off x="7513799" y="3612486"/>
            <a:ext cx="607859"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⑤実行</a:t>
            </a:r>
            <a:endParaRPr lang="ja-JP" altLang="en-US" dirty="0"/>
          </a:p>
        </p:txBody>
      </p:sp>
      <p:sp>
        <p:nvSpPr>
          <p:cNvPr id="66" name="正方形/長方形 65"/>
          <p:cNvSpPr/>
          <p:nvPr/>
        </p:nvSpPr>
        <p:spPr>
          <a:xfrm>
            <a:off x="6012160" y="3626117"/>
            <a:ext cx="607859"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④受信</a:t>
            </a:r>
            <a:endParaRPr lang="ja-JP" altLang="en-US" dirty="0"/>
          </a:p>
        </p:txBody>
      </p:sp>
      <p:sp>
        <p:nvSpPr>
          <p:cNvPr id="67" name="正方形/長方形 66"/>
          <p:cNvSpPr/>
          <p:nvPr/>
        </p:nvSpPr>
        <p:spPr>
          <a:xfrm>
            <a:off x="4108157" y="3641378"/>
            <a:ext cx="607859" cy="261610"/>
          </a:xfrm>
          <a:prstGeom prst="rect">
            <a:avLst/>
          </a:prstGeom>
        </p:spPr>
        <p:txBody>
          <a:bodyPr wrap="none">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③送信</a:t>
            </a:r>
            <a:endParaRPr lang="ja-JP" altLang="en-US" dirty="0"/>
          </a:p>
        </p:txBody>
      </p:sp>
    </p:spTree>
    <p:extLst>
      <p:ext uri="{BB962C8B-B14F-4D97-AF65-F5344CB8AC3E}">
        <p14:creationId xmlns:p14="http://schemas.microsoft.com/office/powerpoint/2010/main" val="264912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パッケージの処理方式</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6" name="正方形/長方形 5"/>
          <p:cNvSpPr/>
          <p:nvPr/>
        </p:nvSpPr>
        <p:spPr>
          <a:xfrm>
            <a:off x="284682" y="1484784"/>
            <a:ext cx="7943200" cy="1200329"/>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２．</a:t>
            </a:r>
            <a:r>
              <a:rPr lang="en-US" altLang="ja-JP" sz="1200" dirty="0" err="1">
                <a:latin typeface="Meiryo UI" panose="020B0604030504040204" pitchFamily="50" charset="-128"/>
                <a:ea typeface="Meiryo UI" panose="020B0604030504040204" pitchFamily="50" charset="-128"/>
              </a:rPr>
              <a:t>Infonova</a:t>
            </a:r>
            <a:r>
              <a:rPr lang="ja-JP" altLang="en-US" sz="1200" dirty="0">
                <a:latin typeface="Meiryo UI" panose="020B0604030504040204" pitchFamily="50" charset="-128"/>
                <a:ea typeface="Meiryo UI" panose="020B0604030504040204" pitchFamily="50" charset="-128"/>
              </a:rPr>
              <a:t>パッケージについて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パッケージそのものの基本動作といくつかの設定により使うことが可能となり、標準機能の利用はプログラムを必要としません。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本パッケージではプラットフォーム上に各種テナントを用意し、テナントの中で個々の設定を可能としています。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また、小売、卸の仕組みを利用することで事業の拡張も容易に行うことが可能です。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これらを実現するため、本パッケージはコア機能とそれらに関する設定、及び柔軟な要求に対する各種開発機能を提供しています。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なお、本パッケージだけでは大企業の業務全てをカバーしておらず、様々なその他システムと合わせることが重要となります。</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94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51" name="タイトル 1">
            <a:extLst>
              <a:ext uri="{FF2B5EF4-FFF2-40B4-BE49-F238E27FC236}">
                <a16:creationId xmlns:a16="http://schemas.microsoft.com/office/drawing/2014/main" id="{C27764D9-4F6A-44F5-A0FF-83CE60D8A5B0}"/>
              </a:ext>
            </a:extLst>
          </p:cNvPr>
          <p:cNvSpPr>
            <a:spLocks noGrp="1"/>
          </p:cNvSpPr>
          <p:nvPr>
            <p:ph type="title"/>
          </p:nvPr>
        </p:nvSpPr>
        <p:spPr>
          <a:xfrm>
            <a:off x="457200" y="274638"/>
            <a:ext cx="8229600" cy="1210146"/>
          </a:xfrm>
        </p:spPr>
        <p:txBody>
          <a:bodyPr>
            <a:noAutofit/>
          </a:bodyPr>
          <a:lstStyle/>
          <a:p>
            <a:pPr algn="l"/>
            <a:r>
              <a:rPr lang="en-US" altLang="ja-JP" sz="3200" dirty="0" err="1"/>
              <a:t>Infonova</a:t>
            </a:r>
            <a:r>
              <a:rPr lang="ja-JP" altLang="en-US" sz="3200" dirty="0"/>
              <a:t>のシステムアーキテクチャ</a:t>
            </a:r>
            <a:br>
              <a:rPr lang="en-US" altLang="ja-JP" sz="3200" dirty="0"/>
            </a:br>
            <a:r>
              <a:rPr lang="en-US" altLang="ja-JP" sz="3200" dirty="0"/>
              <a:t>- </a:t>
            </a:r>
            <a:r>
              <a:rPr lang="ja-JP" altLang="en-US" sz="3200" dirty="0"/>
              <a:t>全体像</a:t>
            </a:r>
          </a:p>
        </p:txBody>
      </p:sp>
      <p:sp>
        <p:nvSpPr>
          <p:cNvPr id="52" name="正方形/長方形 51">
            <a:extLst>
              <a:ext uri="{FF2B5EF4-FFF2-40B4-BE49-F238E27FC236}">
                <a16:creationId xmlns:a16="http://schemas.microsoft.com/office/drawing/2014/main" id="{DE6DDE87-CF2D-4405-B682-4790047BA7E3}"/>
              </a:ext>
            </a:extLst>
          </p:cNvPr>
          <p:cNvSpPr/>
          <p:nvPr/>
        </p:nvSpPr>
        <p:spPr>
          <a:xfrm>
            <a:off x="7164288" y="2204864"/>
            <a:ext cx="1756308" cy="396044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ja-JP" altLang="en-US" sz="1200" dirty="0">
                <a:latin typeface="Meiryo UI" panose="020B0604030504040204" pitchFamily="50" charset="-128"/>
                <a:ea typeface="Meiryo UI" panose="020B0604030504040204" pitchFamily="50" charset="-128"/>
              </a:rPr>
              <a:t>周辺サービス</a:t>
            </a:r>
            <a:endParaRPr kumimoji="1" lang="ja-JP" altLang="en-US" sz="12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915C3DBE-C04C-4268-A941-1094B9C37B4E}"/>
              </a:ext>
            </a:extLst>
          </p:cNvPr>
          <p:cNvSpPr/>
          <p:nvPr/>
        </p:nvSpPr>
        <p:spPr>
          <a:xfrm>
            <a:off x="7241728" y="2780928"/>
            <a:ext cx="1506736" cy="3096343"/>
          </a:xfrm>
          <a:prstGeom prst="rect">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5C2F83EA-6AF3-4E2E-96CD-58073D92CA60}"/>
              </a:ext>
            </a:extLst>
          </p:cNvPr>
          <p:cNvSpPr/>
          <p:nvPr/>
        </p:nvSpPr>
        <p:spPr>
          <a:xfrm>
            <a:off x="7369921" y="2564904"/>
            <a:ext cx="1224136" cy="360040"/>
          </a:xfrm>
          <a:prstGeom prst="rect">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データ層</a:t>
            </a:r>
          </a:p>
        </p:txBody>
      </p:sp>
      <p:sp>
        <p:nvSpPr>
          <p:cNvPr id="57" name="正方形/長方形 56">
            <a:extLst>
              <a:ext uri="{FF2B5EF4-FFF2-40B4-BE49-F238E27FC236}">
                <a16:creationId xmlns:a16="http://schemas.microsoft.com/office/drawing/2014/main" id="{B50B956A-AB16-4150-BF23-A6DDC69E669D}"/>
              </a:ext>
            </a:extLst>
          </p:cNvPr>
          <p:cNvSpPr/>
          <p:nvPr/>
        </p:nvSpPr>
        <p:spPr>
          <a:xfrm>
            <a:off x="2088675" y="2204864"/>
            <a:ext cx="4859589" cy="396044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a:latin typeface="Meiryo UI" panose="020B0604030504040204" pitchFamily="50" charset="-128"/>
                <a:ea typeface="Meiryo UI" panose="020B0604030504040204" pitchFamily="50" charset="-128"/>
              </a:rPr>
              <a:t>コンテナクラスタ</a:t>
            </a:r>
          </a:p>
        </p:txBody>
      </p:sp>
      <p:sp>
        <p:nvSpPr>
          <p:cNvPr id="58" name="正方形/長方形 57">
            <a:extLst>
              <a:ext uri="{FF2B5EF4-FFF2-40B4-BE49-F238E27FC236}">
                <a16:creationId xmlns:a16="http://schemas.microsoft.com/office/drawing/2014/main" id="{C418F0E1-DF57-4F19-8D11-D78FB660CF76}"/>
              </a:ext>
            </a:extLst>
          </p:cNvPr>
          <p:cNvSpPr/>
          <p:nvPr/>
        </p:nvSpPr>
        <p:spPr>
          <a:xfrm>
            <a:off x="2165292" y="2780928"/>
            <a:ext cx="1546631" cy="3096343"/>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24D1CFB0-EEB9-4CB6-B0B4-5A4FFDA09FFA}"/>
              </a:ext>
            </a:extLst>
          </p:cNvPr>
          <p:cNvSpPr/>
          <p:nvPr/>
        </p:nvSpPr>
        <p:spPr>
          <a:xfrm>
            <a:off x="284682" y="1484784"/>
            <a:ext cx="7148111"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本パッケージの提供方式概要図は以下の通りです。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各種機能、サービスの中で重要な内容は後述しますが、各種ビジネスロジックについては把握せずとも利用可能です。</a:t>
            </a:r>
            <a:endParaRPr lang="en-US" altLang="ja-JP" sz="12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32920A5B-D45C-4E54-98DC-72E3A4D48E17}"/>
              </a:ext>
            </a:extLst>
          </p:cNvPr>
          <p:cNvSpPr/>
          <p:nvPr/>
        </p:nvSpPr>
        <p:spPr>
          <a:xfrm>
            <a:off x="1296209" y="3145511"/>
            <a:ext cx="432805" cy="18175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LB</a:t>
            </a:r>
            <a:endParaRPr kumimoji="1" lang="ja-JP" altLang="en-US" sz="1200" dirty="0">
              <a:latin typeface="Meiryo UI" panose="020B0604030504040204" pitchFamily="50" charset="-128"/>
              <a:ea typeface="Meiryo UI" panose="020B0604030504040204" pitchFamily="50" charset="-128"/>
            </a:endParaRPr>
          </a:p>
        </p:txBody>
      </p:sp>
      <p:cxnSp>
        <p:nvCxnSpPr>
          <p:cNvPr id="65" name="直線矢印コネクタ 64">
            <a:extLst>
              <a:ext uri="{FF2B5EF4-FFF2-40B4-BE49-F238E27FC236}">
                <a16:creationId xmlns:a16="http://schemas.microsoft.com/office/drawing/2014/main" id="{D08B786F-227E-4AE8-92C0-EE6218768636}"/>
              </a:ext>
            </a:extLst>
          </p:cNvPr>
          <p:cNvCxnSpPr>
            <a:stCxn id="84" idx="1"/>
            <a:endCxn id="62" idx="1"/>
          </p:cNvCxnSpPr>
          <p:nvPr/>
        </p:nvCxnSpPr>
        <p:spPr>
          <a:xfrm>
            <a:off x="841368" y="3262082"/>
            <a:ext cx="454841" cy="792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24CD08-0C9A-4815-9E94-2DC21ED9E0FA}"/>
              </a:ext>
            </a:extLst>
          </p:cNvPr>
          <p:cNvCxnSpPr>
            <a:stCxn id="62" idx="3"/>
            <a:endCxn id="103" idx="1"/>
          </p:cNvCxnSpPr>
          <p:nvPr/>
        </p:nvCxnSpPr>
        <p:spPr>
          <a:xfrm flipV="1">
            <a:off x="1729014" y="3325532"/>
            <a:ext cx="575685" cy="728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52ACBE37-0956-4F58-8EC3-F39E07098E41}"/>
              </a:ext>
            </a:extLst>
          </p:cNvPr>
          <p:cNvCxnSpPr>
            <a:stCxn id="62" idx="3"/>
            <a:endCxn id="102" idx="1"/>
          </p:cNvCxnSpPr>
          <p:nvPr/>
        </p:nvCxnSpPr>
        <p:spPr>
          <a:xfrm>
            <a:off x="1729014" y="4054294"/>
            <a:ext cx="575685" cy="86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F36416E-A9AD-4832-92FD-8D58D8458811}"/>
              </a:ext>
            </a:extLst>
          </p:cNvPr>
          <p:cNvCxnSpPr>
            <a:stCxn id="62" idx="3"/>
            <a:endCxn id="101" idx="1"/>
          </p:cNvCxnSpPr>
          <p:nvPr/>
        </p:nvCxnSpPr>
        <p:spPr>
          <a:xfrm>
            <a:off x="1729014" y="4054294"/>
            <a:ext cx="575685" cy="656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439271F3-7345-48E8-AC84-A93C951E76E4}"/>
              </a:ext>
            </a:extLst>
          </p:cNvPr>
          <p:cNvSpPr/>
          <p:nvPr/>
        </p:nvSpPr>
        <p:spPr>
          <a:xfrm>
            <a:off x="7380312" y="3145511"/>
            <a:ext cx="1224136" cy="360040"/>
          </a:xfrm>
          <a:prstGeom prst="rect">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メッセージング</a:t>
            </a:r>
          </a:p>
        </p:txBody>
      </p:sp>
      <p:sp>
        <p:nvSpPr>
          <p:cNvPr id="70" name="正方形/長方形 69">
            <a:extLst>
              <a:ext uri="{FF2B5EF4-FFF2-40B4-BE49-F238E27FC236}">
                <a16:creationId xmlns:a16="http://schemas.microsoft.com/office/drawing/2014/main" id="{E2DCEBAD-FCCC-4A4F-91B0-41EFFA01855A}"/>
              </a:ext>
            </a:extLst>
          </p:cNvPr>
          <p:cNvSpPr/>
          <p:nvPr/>
        </p:nvSpPr>
        <p:spPr>
          <a:xfrm>
            <a:off x="7368069" y="3882957"/>
            <a:ext cx="1224136" cy="360040"/>
          </a:xfrm>
          <a:prstGeom prst="rect">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キャッシング</a:t>
            </a:r>
          </a:p>
        </p:txBody>
      </p:sp>
      <p:sp>
        <p:nvSpPr>
          <p:cNvPr id="71" name="円柱 70">
            <a:extLst>
              <a:ext uri="{FF2B5EF4-FFF2-40B4-BE49-F238E27FC236}">
                <a16:creationId xmlns:a16="http://schemas.microsoft.com/office/drawing/2014/main" id="{68CE6CEB-40EB-4C66-B947-E09D73031A49}"/>
              </a:ext>
            </a:extLst>
          </p:cNvPr>
          <p:cNvSpPr/>
          <p:nvPr/>
        </p:nvSpPr>
        <p:spPr>
          <a:xfrm>
            <a:off x="7347334" y="4535445"/>
            <a:ext cx="1224136" cy="360040"/>
          </a:xfrm>
          <a:prstGeom prst="can">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データベース</a:t>
            </a:r>
          </a:p>
        </p:txBody>
      </p:sp>
      <p:sp>
        <p:nvSpPr>
          <p:cNvPr id="72" name="円柱 71">
            <a:extLst>
              <a:ext uri="{FF2B5EF4-FFF2-40B4-BE49-F238E27FC236}">
                <a16:creationId xmlns:a16="http://schemas.microsoft.com/office/drawing/2014/main" id="{67E2E790-49A4-4564-8A62-ED77810465C0}"/>
              </a:ext>
            </a:extLst>
          </p:cNvPr>
          <p:cNvSpPr/>
          <p:nvPr/>
        </p:nvSpPr>
        <p:spPr>
          <a:xfrm>
            <a:off x="7347334" y="5233743"/>
            <a:ext cx="1224136" cy="360040"/>
          </a:xfrm>
          <a:prstGeom prst="can">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検索機能</a:t>
            </a:r>
          </a:p>
        </p:txBody>
      </p:sp>
      <p:sp>
        <p:nvSpPr>
          <p:cNvPr id="73" name="正方形/長方形 72">
            <a:extLst>
              <a:ext uri="{FF2B5EF4-FFF2-40B4-BE49-F238E27FC236}">
                <a16:creationId xmlns:a16="http://schemas.microsoft.com/office/drawing/2014/main" id="{12E98FC8-55D4-48F9-9B7C-C2B989E9A824}"/>
              </a:ext>
            </a:extLst>
          </p:cNvPr>
          <p:cNvSpPr/>
          <p:nvPr/>
        </p:nvSpPr>
        <p:spPr>
          <a:xfrm>
            <a:off x="3790303" y="2780928"/>
            <a:ext cx="3013945" cy="3096343"/>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DEB2FEA5-0884-4F3E-A173-4BBA96F1AB41}"/>
              </a:ext>
            </a:extLst>
          </p:cNvPr>
          <p:cNvSpPr/>
          <p:nvPr/>
        </p:nvSpPr>
        <p:spPr>
          <a:xfrm>
            <a:off x="3990708" y="3138453"/>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Content</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Repository</a:t>
            </a:r>
            <a:endParaRPr kumimoji="1" lang="ja-JP" altLang="en-US" sz="1200" dirty="0">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9C859BA1-E9AF-4F6C-9ADB-10CA00800AE6}"/>
              </a:ext>
            </a:extLst>
          </p:cNvPr>
          <p:cNvSpPr/>
          <p:nvPr/>
        </p:nvSpPr>
        <p:spPr>
          <a:xfrm>
            <a:off x="3990708" y="3721575"/>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Search</a:t>
            </a:r>
            <a:endParaRPr kumimoji="1" lang="ja-JP" altLang="en-US" sz="1200" dirty="0">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9BFC7E4E-B105-4F3F-8309-A53CBB16467F}"/>
              </a:ext>
            </a:extLst>
          </p:cNvPr>
          <p:cNvSpPr/>
          <p:nvPr/>
        </p:nvSpPr>
        <p:spPr>
          <a:xfrm>
            <a:off x="3990708" y="4293342"/>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Scheduling</a:t>
            </a:r>
            <a:endParaRPr kumimoji="1" lang="ja-JP" altLang="en-US" sz="1200" dirty="0">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D94AC1A4-83D6-4159-BEC2-40AEE59F0D96}"/>
              </a:ext>
            </a:extLst>
          </p:cNvPr>
          <p:cNvSpPr/>
          <p:nvPr/>
        </p:nvSpPr>
        <p:spPr>
          <a:xfrm>
            <a:off x="5334178" y="3138453"/>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Pre-Rating</a:t>
            </a:r>
            <a:endParaRPr kumimoji="1" lang="ja-JP" altLang="en-US" sz="1200" dirty="0">
              <a:latin typeface="Meiryo UI" panose="020B0604030504040204" pitchFamily="50" charset="-128"/>
              <a:ea typeface="Meiryo UI" panose="020B0604030504040204" pitchFamily="50" charset="-128"/>
            </a:endParaRPr>
          </a:p>
        </p:txBody>
      </p:sp>
      <p:sp>
        <p:nvSpPr>
          <p:cNvPr id="78" name="正方形/長方形 77">
            <a:extLst>
              <a:ext uri="{FF2B5EF4-FFF2-40B4-BE49-F238E27FC236}">
                <a16:creationId xmlns:a16="http://schemas.microsoft.com/office/drawing/2014/main" id="{6BFDAE4C-4A01-4FBF-93EA-4FA1B826500F}"/>
              </a:ext>
            </a:extLst>
          </p:cNvPr>
          <p:cNvSpPr/>
          <p:nvPr/>
        </p:nvSpPr>
        <p:spPr>
          <a:xfrm>
            <a:off x="5334178" y="3730259"/>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Rating</a:t>
            </a:r>
            <a:endParaRPr kumimoji="1" lang="ja-JP" altLang="en-US" sz="1200" dirty="0">
              <a:latin typeface="Meiryo UI" panose="020B0604030504040204" pitchFamily="50" charset="-128"/>
              <a:ea typeface="Meiryo UI" panose="020B0604030504040204" pitchFamily="50" charset="-128"/>
            </a:endParaRPr>
          </a:p>
        </p:txBody>
      </p:sp>
      <p:sp>
        <p:nvSpPr>
          <p:cNvPr id="79" name="正方形/長方形 78">
            <a:extLst>
              <a:ext uri="{FF2B5EF4-FFF2-40B4-BE49-F238E27FC236}">
                <a16:creationId xmlns:a16="http://schemas.microsoft.com/office/drawing/2014/main" id="{05086E95-2AA9-42F7-A345-6611A782DE1E}"/>
              </a:ext>
            </a:extLst>
          </p:cNvPr>
          <p:cNvSpPr/>
          <p:nvPr/>
        </p:nvSpPr>
        <p:spPr>
          <a:xfrm>
            <a:off x="5334178" y="4297639"/>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Bill Run</a:t>
            </a:r>
            <a:endParaRPr kumimoji="1" lang="ja-JP" altLang="en-US" sz="1200" dirty="0">
              <a:latin typeface="Meiryo UI" panose="020B0604030504040204" pitchFamily="50" charset="-128"/>
              <a:ea typeface="Meiryo UI" panose="020B0604030504040204" pitchFamily="50" charset="-128"/>
            </a:endParaRPr>
          </a:p>
        </p:txBody>
      </p:sp>
      <p:sp>
        <p:nvSpPr>
          <p:cNvPr id="80" name="正方形/長方形 79">
            <a:extLst>
              <a:ext uri="{FF2B5EF4-FFF2-40B4-BE49-F238E27FC236}">
                <a16:creationId xmlns:a16="http://schemas.microsoft.com/office/drawing/2014/main" id="{BA4A0F6B-50ED-4E47-AB4B-C07776C37FA5}"/>
              </a:ext>
            </a:extLst>
          </p:cNvPr>
          <p:cNvSpPr/>
          <p:nvPr/>
        </p:nvSpPr>
        <p:spPr>
          <a:xfrm>
            <a:off x="3990708" y="4873703"/>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GDPR</a:t>
            </a:r>
            <a:endParaRPr kumimoji="1" lang="ja-JP" altLang="en-US" sz="1200" dirty="0">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id="{1FE5C606-AE38-4EBD-BD74-552A1AAC1CFD}"/>
              </a:ext>
            </a:extLst>
          </p:cNvPr>
          <p:cNvSpPr/>
          <p:nvPr/>
        </p:nvSpPr>
        <p:spPr>
          <a:xfrm>
            <a:off x="5334178" y="4873703"/>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Administration</a:t>
            </a:r>
            <a:endParaRPr kumimoji="1" lang="ja-JP" altLang="en-US" sz="12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E6DEF842-375B-4FE7-AFB9-785FFE89DCE8}"/>
              </a:ext>
            </a:extLst>
          </p:cNvPr>
          <p:cNvSpPr/>
          <p:nvPr/>
        </p:nvSpPr>
        <p:spPr>
          <a:xfrm>
            <a:off x="3990708" y="5392986"/>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User</a:t>
            </a:r>
            <a:endParaRPr kumimoji="1" lang="ja-JP" altLang="en-US" sz="1200" dirty="0">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080C8F33-C42F-4127-93FF-7DBB2ACF13E7}"/>
              </a:ext>
            </a:extLst>
          </p:cNvPr>
          <p:cNvSpPr/>
          <p:nvPr/>
        </p:nvSpPr>
        <p:spPr>
          <a:xfrm>
            <a:off x="4716016" y="2564904"/>
            <a:ext cx="1224136" cy="360040"/>
          </a:xfrm>
          <a:prstGeom prst="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ビジネスロジック</a:t>
            </a:r>
          </a:p>
        </p:txBody>
      </p:sp>
      <p:pic>
        <p:nvPicPr>
          <p:cNvPr id="84" name="Graphic 12">
            <a:extLst>
              <a:ext uri="{FF2B5EF4-FFF2-40B4-BE49-F238E27FC236}">
                <a16:creationId xmlns:a16="http://schemas.microsoft.com/office/drawing/2014/main" id="{8DCC55BF-2419-4AEA-B966-D97D72D01C1B}"/>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flipH="1">
            <a:off x="185731" y="2934263"/>
            <a:ext cx="6556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Graphic 21">
            <a:extLst>
              <a:ext uri="{FF2B5EF4-FFF2-40B4-BE49-F238E27FC236}">
                <a16:creationId xmlns:a16="http://schemas.microsoft.com/office/drawing/2014/main" id="{BEFD3860-62BA-4380-842B-EE06E5766E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980" y="433179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直線矢印コネクタ 85">
            <a:extLst>
              <a:ext uri="{FF2B5EF4-FFF2-40B4-BE49-F238E27FC236}">
                <a16:creationId xmlns:a16="http://schemas.microsoft.com/office/drawing/2014/main" id="{92BBD4BA-BE1A-437C-99C3-37329B7A5224}"/>
              </a:ext>
            </a:extLst>
          </p:cNvPr>
          <p:cNvCxnSpPr>
            <a:stCxn id="85" idx="3"/>
            <a:endCxn id="62" idx="1"/>
          </p:cNvCxnSpPr>
          <p:nvPr/>
        </p:nvCxnSpPr>
        <p:spPr>
          <a:xfrm flipV="1">
            <a:off x="769880" y="4054294"/>
            <a:ext cx="526329" cy="512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55">
            <a:extLst>
              <a:ext uri="{FF2B5EF4-FFF2-40B4-BE49-F238E27FC236}">
                <a16:creationId xmlns:a16="http://schemas.microsoft.com/office/drawing/2014/main" id="{4EF544B1-3E12-4A5F-9BC3-C6AA009B501D}"/>
              </a:ext>
            </a:extLst>
          </p:cNvPr>
          <p:cNvCxnSpPr>
            <a:stCxn id="104" idx="1"/>
            <a:endCxn id="85" idx="2"/>
          </p:cNvCxnSpPr>
          <p:nvPr/>
        </p:nvCxnSpPr>
        <p:spPr>
          <a:xfrm rot="10800000">
            <a:off x="534931" y="4801695"/>
            <a:ext cx="1769769" cy="58604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8B796090-2A36-4697-910D-FF5621B9337F}"/>
              </a:ext>
            </a:extLst>
          </p:cNvPr>
          <p:cNvSpPr/>
          <p:nvPr/>
        </p:nvSpPr>
        <p:spPr>
          <a:xfrm>
            <a:off x="2314139" y="2564904"/>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フロントエンド</a:t>
            </a:r>
          </a:p>
        </p:txBody>
      </p:sp>
      <p:sp>
        <p:nvSpPr>
          <p:cNvPr id="89" name="テキスト ボックス 88">
            <a:extLst>
              <a:ext uri="{FF2B5EF4-FFF2-40B4-BE49-F238E27FC236}">
                <a16:creationId xmlns:a16="http://schemas.microsoft.com/office/drawing/2014/main" id="{205D77C8-C0E9-4FA2-B552-26AA7E33B595}"/>
              </a:ext>
            </a:extLst>
          </p:cNvPr>
          <p:cNvSpPr txBox="1"/>
          <p:nvPr/>
        </p:nvSpPr>
        <p:spPr>
          <a:xfrm>
            <a:off x="26997" y="2564904"/>
            <a:ext cx="1006047"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オペレータ</a:t>
            </a:r>
          </a:p>
        </p:txBody>
      </p:sp>
      <p:sp>
        <p:nvSpPr>
          <p:cNvPr id="90" name="テキスト ボックス 89">
            <a:extLst>
              <a:ext uri="{FF2B5EF4-FFF2-40B4-BE49-F238E27FC236}">
                <a16:creationId xmlns:a16="http://schemas.microsoft.com/office/drawing/2014/main" id="{48DFCAF5-4441-4D8D-BB8D-31D4FCF9F3FA}"/>
              </a:ext>
            </a:extLst>
          </p:cNvPr>
          <p:cNvSpPr txBox="1"/>
          <p:nvPr/>
        </p:nvSpPr>
        <p:spPr>
          <a:xfrm>
            <a:off x="10525" y="3901595"/>
            <a:ext cx="100604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他システム</a:t>
            </a:r>
            <a:endParaRPr kumimoji="1" lang="ja-JP" altLang="en-US" sz="1400" dirty="0">
              <a:latin typeface="Meiryo UI" panose="020B0604030504040204" pitchFamily="50" charset="-128"/>
              <a:ea typeface="Meiryo UI" panose="020B0604030504040204" pitchFamily="50" charset="-128"/>
            </a:endParaRPr>
          </a:p>
        </p:txBody>
      </p:sp>
      <p:pic>
        <p:nvPicPr>
          <p:cNvPr id="91" name="Picture 2" descr="Apache ActiveMQ - Wikipedia">
            <a:extLst>
              <a:ext uri="{FF2B5EF4-FFF2-40B4-BE49-F238E27FC236}">
                <a16:creationId xmlns:a16="http://schemas.microsoft.com/office/drawing/2014/main" id="{08F5B5A2-FB85-4C15-AE53-1F588F12E5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2449" y="3217392"/>
            <a:ext cx="659691" cy="53764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Redis - Wikipedia">
            <a:extLst>
              <a:ext uri="{FF2B5EF4-FFF2-40B4-BE49-F238E27FC236}">
                <a16:creationId xmlns:a16="http://schemas.microsoft.com/office/drawing/2014/main" id="{88241F0C-3002-4541-8F48-4BB85B553D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6631" y="4131791"/>
            <a:ext cx="740338" cy="25294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PostgreSQL - Wikipedia">
            <a:extLst>
              <a:ext uri="{FF2B5EF4-FFF2-40B4-BE49-F238E27FC236}">
                <a16:creationId xmlns:a16="http://schemas.microsoft.com/office/drawing/2014/main" id="{CF2EB881-55B0-4543-8998-388C533CBA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3075" y="4836875"/>
            <a:ext cx="346031" cy="35684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0" descr="入門】Elasticsearch とは？インストールから query の使い方 | ほげほげテクノロジー">
            <a:extLst>
              <a:ext uri="{FF2B5EF4-FFF2-40B4-BE49-F238E27FC236}">
                <a16:creationId xmlns:a16="http://schemas.microsoft.com/office/drawing/2014/main" id="{ED522D03-A731-4601-93AE-FB66DFEC30A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64245" y="5373216"/>
            <a:ext cx="1383796" cy="62971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kubernetes(k8s)とは | macroroblog">
            <a:extLst>
              <a:ext uri="{FF2B5EF4-FFF2-40B4-BE49-F238E27FC236}">
                <a16:creationId xmlns:a16="http://schemas.microsoft.com/office/drawing/2014/main" id="{CD64C379-509C-4C39-822A-8F36688571C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6056" y="1919607"/>
            <a:ext cx="924988" cy="4787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OpenShift - Wikipedia">
            <a:extLst>
              <a:ext uri="{FF2B5EF4-FFF2-40B4-BE49-F238E27FC236}">
                <a16:creationId xmlns:a16="http://schemas.microsoft.com/office/drawing/2014/main" id="{6EC825E0-7B0D-4B48-9795-B7D280B7FCB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8250" y="1912789"/>
            <a:ext cx="451169" cy="481999"/>
          </a:xfrm>
          <a:prstGeom prst="rect">
            <a:avLst/>
          </a:prstGeom>
          <a:noFill/>
          <a:extLst>
            <a:ext uri="{909E8E84-426E-40DD-AFC4-6F175D3DCCD1}">
              <a14:hiddenFill xmlns:a14="http://schemas.microsoft.com/office/drawing/2010/main">
                <a:solidFill>
                  <a:srgbClr val="FFFFFF"/>
                </a:solidFill>
              </a14:hiddenFill>
            </a:ext>
          </a:extLst>
        </p:spPr>
      </p:pic>
      <p:sp>
        <p:nvSpPr>
          <p:cNvPr id="97" name="正方形/長方形 96">
            <a:extLst>
              <a:ext uri="{FF2B5EF4-FFF2-40B4-BE49-F238E27FC236}">
                <a16:creationId xmlns:a16="http://schemas.microsoft.com/office/drawing/2014/main" id="{AD507A72-0D7A-4BCC-B811-5F072B259995}"/>
              </a:ext>
            </a:extLst>
          </p:cNvPr>
          <p:cNvSpPr/>
          <p:nvPr/>
        </p:nvSpPr>
        <p:spPr>
          <a:xfrm>
            <a:off x="2457099" y="3297912"/>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err="1">
                <a:latin typeface="Meiryo UI" panose="020B0604030504040204" pitchFamily="50" charset="-128"/>
                <a:ea typeface="Meiryo UI" panose="020B0604030504040204" pitchFamily="50" charset="-128"/>
              </a:rPr>
              <a:t>Keycloak</a:t>
            </a:r>
            <a:endParaRPr kumimoji="1" lang="ja-JP" altLang="en-US" sz="1200" dirty="0">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F84F817A-6906-4A09-B4A1-9DD59645EF9D}"/>
              </a:ext>
            </a:extLst>
          </p:cNvPr>
          <p:cNvSpPr/>
          <p:nvPr/>
        </p:nvSpPr>
        <p:spPr>
          <a:xfrm>
            <a:off x="2457099" y="4035357"/>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API </a:t>
            </a:r>
            <a:r>
              <a:rPr kumimoji="1" lang="ja-JP" altLang="en-US" sz="1200" dirty="0">
                <a:latin typeface="Meiryo UI" panose="020B0604030504040204" pitchFamily="50" charset="-128"/>
                <a:ea typeface="Meiryo UI" panose="020B0604030504040204" pitchFamily="50" charset="-128"/>
              </a:rPr>
              <a:t>ゲートウェイ</a:t>
            </a:r>
          </a:p>
        </p:txBody>
      </p:sp>
      <p:sp>
        <p:nvSpPr>
          <p:cNvPr id="99" name="正方形/長方形 98">
            <a:extLst>
              <a:ext uri="{FF2B5EF4-FFF2-40B4-BE49-F238E27FC236}">
                <a16:creationId xmlns:a16="http://schemas.microsoft.com/office/drawing/2014/main" id="{6D05FECB-3ADA-43B1-A5A4-416BEC47A196}"/>
              </a:ext>
            </a:extLst>
          </p:cNvPr>
          <p:cNvSpPr/>
          <p:nvPr/>
        </p:nvSpPr>
        <p:spPr>
          <a:xfrm>
            <a:off x="2457099" y="4683429"/>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UI</a:t>
            </a:r>
            <a:endParaRPr kumimoji="1" lang="ja-JP" altLang="en-US" sz="1200" dirty="0">
              <a:latin typeface="Meiryo UI" panose="020B0604030504040204" pitchFamily="50" charset="-128"/>
              <a:ea typeface="Meiryo UI" panose="020B0604030504040204" pitchFamily="50" charset="-128"/>
            </a:endParaRPr>
          </a:p>
        </p:txBody>
      </p:sp>
      <p:sp>
        <p:nvSpPr>
          <p:cNvPr id="100" name="正方形/長方形 99">
            <a:extLst>
              <a:ext uri="{FF2B5EF4-FFF2-40B4-BE49-F238E27FC236}">
                <a16:creationId xmlns:a16="http://schemas.microsoft.com/office/drawing/2014/main" id="{C283F719-6B6C-45A0-B58E-4200314B5864}"/>
              </a:ext>
            </a:extLst>
          </p:cNvPr>
          <p:cNvSpPr/>
          <p:nvPr/>
        </p:nvSpPr>
        <p:spPr>
          <a:xfrm>
            <a:off x="2457099" y="5360121"/>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Event Hub</a:t>
            </a:r>
            <a:endParaRPr kumimoji="1" lang="ja-JP" altLang="en-US" sz="1200" dirty="0">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727C79CC-3AAA-47F5-8005-E40BFF4F394C}"/>
              </a:ext>
            </a:extLst>
          </p:cNvPr>
          <p:cNvSpPr/>
          <p:nvPr/>
        </p:nvSpPr>
        <p:spPr>
          <a:xfrm>
            <a:off x="2304699" y="4531029"/>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UI</a:t>
            </a:r>
            <a:endParaRPr kumimoji="1" lang="ja-JP" altLang="en-US" sz="1200" dirty="0">
              <a:latin typeface="Meiryo UI" panose="020B0604030504040204" pitchFamily="50" charset="-128"/>
              <a:ea typeface="Meiryo UI" panose="020B0604030504040204" pitchFamily="50" charset="-128"/>
            </a:endParaRPr>
          </a:p>
        </p:txBody>
      </p:sp>
      <p:sp>
        <p:nvSpPr>
          <p:cNvPr id="102" name="正方形/長方形 101">
            <a:extLst>
              <a:ext uri="{FF2B5EF4-FFF2-40B4-BE49-F238E27FC236}">
                <a16:creationId xmlns:a16="http://schemas.microsoft.com/office/drawing/2014/main" id="{3C75D39B-1DAA-4988-AA11-724273EEA684}"/>
              </a:ext>
            </a:extLst>
          </p:cNvPr>
          <p:cNvSpPr/>
          <p:nvPr/>
        </p:nvSpPr>
        <p:spPr>
          <a:xfrm>
            <a:off x="2304699" y="3882957"/>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API </a:t>
            </a:r>
            <a:r>
              <a:rPr kumimoji="1" lang="ja-JP" altLang="en-US" sz="1200" dirty="0">
                <a:latin typeface="Meiryo UI" panose="020B0604030504040204" pitchFamily="50" charset="-128"/>
                <a:ea typeface="Meiryo UI" panose="020B0604030504040204" pitchFamily="50" charset="-128"/>
              </a:rPr>
              <a:t>ゲートウェイ</a:t>
            </a:r>
          </a:p>
        </p:txBody>
      </p:sp>
      <p:sp>
        <p:nvSpPr>
          <p:cNvPr id="103" name="正方形/長方形 102">
            <a:extLst>
              <a:ext uri="{FF2B5EF4-FFF2-40B4-BE49-F238E27FC236}">
                <a16:creationId xmlns:a16="http://schemas.microsoft.com/office/drawing/2014/main" id="{FFE5023A-0086-48D7-A2A6-E8007251E0CA}"/>
              </a:ext>
            </a:extLst>
          </p:cNvPr>
          <p:cNvSpPr/>
          <p:nvPr/>
        </p:nvSpPr>
        <p:spPr>
          <a:xfrm>
            <a:off x="2304699" y="3145512"/>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err="1">
                <a:latin typeface="Meiryo UI" panose="020B0604030504040204" pitchFamily="50" charset="-128"/>
                <a:ea typeface="Meiryo UI" panose="020B0604030504040204" pitchFamily="50" charset="-128"/>
              </a:rPr>
              <a:t>Keycloak</a:t>
            </a:r>
            <a:endParaRPr kumimoji="1" lang="ja-JP" altLang="en-US" sz="1200" dirty="0">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A82F81FC-8D43-4FF3-825F-379C964221B6}"/>
              </a:ext>
            </a:extLst>
          </p:cNvPr>
          <p:cNvSpPr/>
          <p:nvPr/>
        </p:nvSpPr>
        <p:spPr>
          <a:xfrm>
            <a:off x="2304699" y="5207721"/>
            <a:ext cx="1224136" cy="360040"/>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en-US" altLang="ja-JP" sz="1200" dirty="0">
                <a:latin typeface="Meiryo UI" panose="020B0604030504040204" pitchFamily="50" charset="-128"/>
                <a:ea typeface="Meiryo UI" panose="020B0604030504040204" pitchFamily="50" charset="-128"/>
              </a:rPr>
              <a:t>Event Hub</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258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290830729"/>
              </p:ext>
            </p:extLst>
          </p:nvPr>
        </p:nvGraphicFramePr>
        <p:xfrm>
          <a:off x="276809" y="1988840"/>
          <a:ext cx="8615671" cy="2087880"/>
        </p:xfrm>
        <a:graphic>
          <a:graphicData uri="http://schemas.openxmlformats.org/drawingml/2006/table">
            <a:tbl>
              <a:tblPr firstRow="1" bandRow="1">
                <a:tableStyleId>{5940675A-B579-460E-94D1-54222C63F5DA}</a:tableStyleId>
              </a:tblPr>
              <a:tblGrid>
                <a:gridCol w="134286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tblGrid>
              <a:tr h="304800">
                <a:tc>
                  <a:txBody>
                    <a:bodyPr/>
                    <a:lstStyle/>
                    <a:p>
                      <a:pPr algn="ctr"/>
                      <a:r>
                        <a:rPr kumimoji="1" lang="ja-JP" altLang="en-US" sz="1100" b="1" dirty="0">
                          <a:latin typeface="Meiryo UI" panose="020B0604030504040204" pitchFamily="50" charset="-128"/>
                          <a:ea typeface="Meiryo UI" panose="020B0604030504040204" pitchFamily="50" charset="-128"/>
                        </a:rPr>
                        <a:t>機能名</a:t>
                      </a:r>
                    </a:p>
                  </a:txBody>
                  <a:tcP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機能概要</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en-US" altLang="ja-JP" sz="1100" dirty="0">
                          <a:latin typeface="Meiryo UI" panose="020B0604030504040204" pitchFamily="50" charset="-128"/>
                          <a:ea typeface="Meiryo UI" panose="020B0604030504040204" pitchFamily="50" charset="-128"/>
                        </a:rPr>
                        <a:t>API </a:t>
                      </a:r>
                      <a:r>
                        <a:rPr kumimoji="1" lang="ja-JP" altLang="en-US" sz="1100" dirty="0">
                          <a:latin typeface="Meiryo UI" panose="020B0604030504040204" pitchFamily="50" charset="-128"/>
                          <a:ea typeface="Meiryo UI" panose="020B0604030504040204" pitchFamily="50" charset="-128"/>
                        </a:rPr>
                        <a:t>ゲートウェイ</a:t>
                      </a: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API Gateway</a:t>
                      </a:r>
                      <a:r>
                        <a:rPr kumimoji="1" lang="ja-JP" altLang="en-US" sz="1100" dirty="0">
                          <a:latin typeface="Meiryo UI" panose="020B0604030504040204" pitchFamily="50" charset="-128"/>
                          <a:ea typeface="Meiryo UI" panose="020B0604030504040204" pitchFamily="50" charset="-128"/>
                        </a:rPr>
                        <a:t>アプリケーションを利用したバックエンド機能を提供しています。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全ての</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はバージョニングされ、ドキュメント化されています。また、</a:t>
                      </a:r>
                      <a:r>
                        <a:rPr kumimoji="1" lang="en-US" altLang="ja-JP" sz="1100" dirty="0" err="1">
                          <a:latin typeface="Meiryo UI" panose="020B0604030504040204" pitchFamily="50" charset="-128"/>
                          <a:ea typeface="Meiryo UI" panose="020B0604030504040204" pitchFamily="50" charset="-128"/>
                        </a:rPr>
                        <a:t>OpenAPI</a:t>
                      </a:r>
                      <a:r>
                        <a:rPr kumimoji="1" lang="ja-JP" altLang="en-US" sz="1100" dirty="0">
                          <a:latin typeface="Meiryo UI" panose="020B0604030504040204" pitchFamily="50" charset="-128"/>
                          <a:ea typeface="Meiryo UI" panose="020B0604030504040204" pitchFamily="50" charset="-128"/>
                        </a:rPr>
                        <a:t>フォーマット（</a:t>
                      </a:r>
                      <a:r>
                        <a:rPr kumimoji="1" lang="en-US" altLang="ja-JP" sz="1100" dirty="0">
                          <a:latin typeface="Meiryo UI" panose="020B0604030504040204" pitchFamily="50" charset="-128"/>
                          <a:ea typeface="Meiryo UI" panose="020B0604030504040204" pitchFamily="50" charset="-128"/>
                        </a:rPr>
                        <a:t>Swagger</a:t>
                      </a:r>
                      <a:r>
                        <a:rPr kumimoji="1" lang="ja-JP" altLang="en-US" sz="1100" dirty="0">
                          <a:latin typeface="Meiryo UI" panose="020B0604030504040204" pitchFamily="50" charset="-128"/>
                          <a:ea typeface="Meiryo UI" panose="020B0604030504040204" pitchFamily="50" charset="-128"/>
                        </a:rPr>
                        <a:t>）を利用することが可能です</a:t>
                      </a:r>
                    </a:p>
                  </a:txBody>
                  <a:tcPr>
                    <a:solidFill>
                      <a:schemeClr val="bg1"/>
                    </a:solidFill>
                  </a:tcPr>
                </a:tc>
                <a:extLst>
                  <a:ext uri="{0D108BD9-81ED-4DB2-BD59-A6C34878D82A}">
                    <a16:rowId xmlns:a16="http://schemas.microsoft.com/office/drawing/2014/main" val="10002"/>
                  </a:ext>
                </a:extLst>
              </a:tr>
              <a:tr h="0">
                <a:tc>
                  <a:txBody>
                    <a:bodyPr/>
                    <a:lstStyle/>
                    <a:p>
                      <a:r>
                        <a:rPr kumimoji="1" lang="en-US" altLang="ja-JP" sz="1100" dirty="0">
                          <a:latin typeface="Meiryo UI" panose="020B0604030504040204" pitchFamily="50" charset="-128"/>
                          <a:ea typeface="Meiryo UI" panose="020B0604030504040204" pitchFamily="50" charset="-128"/>
                        </a:rPr>
                        <a:t>Event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Hub</a:t>
                      </a:r>
                      <a:endParaRPr kumimoji="1" lang="ja-JP" altLang="en-US" sz="11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パッケージ内での設定登録や情報追加・更新・削除、処理の動作開始や完了など、様々なイベントを契機に他へ通知する機能を提供しています。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イベントが動作すると</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err="1">
                          <a:latin typeface="Meiryo UI" panose="020B0604030504040204" pitchFamily="50" charset="-128"/>
                          <a:ea typeface="Meiryo UI" panose="020B0604030504040204" pitchFamily="50" charset="-128"/>
                        </a:rPr>
                        <a:t>にて</a:t>
                      </a:r>
                      <a:r>
                        <a:rPr kumimoji="1" lang="ja-JP" altLang="en-US" sz="1100" dirty="0">
                          <a:latin typeface="Meiryo UI" panose="020B0604030504040204" pitchFamily="50" charset="-128"/>
                          <a:ea typeface="Meiryo UI" panose="020B0604030504040204" pitchFamily="50" charset="-128"/>
                        </a:rPr>
                        <a:t>他システム等へ通知され、通知内容はあらかじめ決められた情報が含まれ、</a:t>
                      </a:r>
                      <a:r>
                        <a:rPr kumimoji="1" lang="en-US" altLang="ja-JP" sz="1100" dirty="0">
                          <a:latin typeface="Meiryo UI" panose="020B0604030504040204" pitchFamily="50" charset="-128"/>
                          <a:ea typeface="Meiryo UI" panose="020B0604030504040204" pitchFamily="50" charset="-128"/>
                        </a:rPr>
                        <a:t>REST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と同じフォーマットが利用されています。</a:t>
                      </a:r>
                    </a:p>
                  </a:txBody>
                  <a:tcPr>
                    <a:solidFill>
                      <a:schemeClr val="bg1"/>
                    </a:solidFill>
                  </a:tcPr>
                </a:tc>
                <a:extLst>
                  <a:ext uri="{0D108BD9-81ED-4DB2-BD59-A6C34878D82A}">
                    <a16:rowId xmlns:a16="http://schemas.microsoft.com/office/drawing/2014/main" val="10003"/>
                  </a:ext>
                </a:extLst>
              </a:tr>
              <a:tr h="0">
                <a:tc>
                  <a:txBody>
                    <a:bodyPr/>
                    <a:lstStyle/>
                    <a:p>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機能</a:t>
                      </a: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Angular JS</a:t>
                      </a:r>
                      <a:r>
                        <a:rPr kumimoji="1" lang="ja-JP" altLang="en-US" sz="1100" dirty="0">
                          <a:latin typeface="Meiryo UI" panose="020B0604030504040204" pitchFamily="50" charset="-128"/>
                          <a:ea typeface="Meiryo UI" panose="020B0604030504040204" pitchFamily="50" charset="-128"/>
                        </a:rPr>
                        <a:t>と</a:t>
                      </a:r>
                      <a:r>
                        <a:rPr kumimoji="1" lang="en-US" altLang="ja-JP" sz="1100" dirty="0" err="1">
                          <a:latin typeface="Meiryo UI" panose="020B0604030504040204" pitchFamily="50" charset="-128"/>
                          <a:ea typeface="Meiryo UI" panose="020B0604030504040204" pitchFamily="50" charset="-128"/>
                        </a:rPr>
                        <a:t>TypeScript</a:t>
                      </a:r>
                      <a:r>
                        <a:rPr kumimoji="1" lang="ja-JP" altLang="en-US" sz="1100" dirty="0">
                          <a:latin typeface="Meiryo UI" panose="020B0604030504040204" pitchFamily="50" charset="-128"/>
                          <a:ea typeface="Meiryo UI" panose="020B0604030504040204" pitchFamily="50" charset="-128"/>
                        </a:rPr>
                        <a:t>により</a:t>
                      </a: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機能を提供しています。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の</a:t>
                      </a:r>
                      <a:r>
                        <a:rPr kumimoji="1" lang="en-US" altLang="ja-JP" sz="1100" dirty="0">
                          <a:latin typeface="Meiryo UI" panose="020B0604030504040204" pitchFamily="50" charset="-128"/>
                          <a:ea typeface="Meiryo UI" panose="020B0604030504040204" pitchFamily="50" charset="-128"/>
                        </a:rPr>
                        <a:t>SDK</a:t>
                      </a:r>
                      <a:r>
                        <a:rPr kumimoji="1" lang="ja-JP" altLang="en-US" sz="1100" dirty="0">
                          <a:latin typeface="Meiryo UI" panose="020B0604030504040204" pitchFamily="50" charset="-128"/>
                          <a:ea typeface="Meiryo UI" panose="020B0604030504040204" pitchFamily="50" charset="-128"/>
                        </a:rPr>
                        <a:t>を用いることで</a:t>
                      </a: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カスタマイズが可能となりますが、マイナーバージョンアップ毎にメンテナンスが必要となることから、クラウド型フルフィルメントサービスとしてカスタマイズ機能は提供していません。</a:t>
                      </a:r>
                    </a:p>
                  </a:txBody>
                  <a:tcPr>
                    <a:solidFill>
                      <a:schemeClr val="bg1"/>
                    </a:solidFill>
                  </a:tcPr>
                </a:tc>
                <a:extLst>
                  <a:ext uri="{0D108BD9-81ED-4DB2-BD59-A6C34878D82A}">
                    <a16:rowId xmlns:a16="http://schemas.microsoft.com/office/drawing/2014/main" val="10004"/>
                  </a:ext>
                </a:extLst>
              </a:tr>
            </a:tbl>
          </a:graphicData>
        </a:graphic>
      </p:graphicFrame>
      <p:sp>
        <p:nvSpPr>
          <p:cNvPr id="7" name="正方形/長方形 6"/>
          <p:cNvSpPr/>
          <p:nvPr/>
        </p:nvSpPr>
        <p:spPr>
          <a:xfrm>
            <a:off x="284682" y="1484784"/>
            <a:ext cx="3817071"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３．本サービスを扱うにあたって</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本サービスを扱うにあたって重要な機能は以下の通りです。</a:t>
            </a:r>
            <a:endParaRPr lang="en-US" altLang="ja-JP"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276809" y="4149080"/>
            <a:ext cx="8930650" cy="646331"/>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上記の機能を利用するにあたって、各種設定が可能となり、各テナントにてシステムパラメータ、ルックアップオプションの</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種を設定することができます。</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これらは、</a:t>
            </a:r>
            <a:r>
              <a:rPr lang="en-US" altLang="ja-JP" sz="1200" dirty="0">
                <a:latin typeface="Meiryo UI" panose="020B0604030504040204" pitchFamily="50" charset="-128"/>
                <a:ea typeface="Meiryo UI" panose="020B0604030504040204" pitchFamily="50" charset="-128"/>
              </a:rPr>
              <a:t>API</a:t>
            </a:r>
            <a:r>
              <a:rPr lang="ja-JP" altLang="en-US" sz="1200" dirty="0">
                <a:latin typeface="Meiryo UI" panose="020B0604030504040204" pitchFamily="50" charset="-128"/>
                <a:ea typeface="Meiryo UI" panose="020B0604030504040204" pitchFamily="50" charset="-128"/>
              </a:rPr>
              <a:t>または</a:t>
            </a:r>
            <a:r>
              <a:rPr lang="en-US" altLang="ja-JP" sz="1200" dirty="0">
                <a:latin typeface="Meiryo UI" panose="020B0604030504040204" pitchFamily="50" charset="-128"/>
                <a:ea typeface="Meiryo UI" panose="020B0604030504040204" pitchFamily="50" charset="-128"/>
              </a:rPr>
              <a:t>UI</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ファイル）から設定が可能です。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a:t>
            </a:r>
            <a:r>
              <a:rPr lang="en-US" altLang="ja-JP" sz="1200" dirty="0">
                <a:latin typeface="Meiryo UI" panose="020B0604030504040204" pitchFamily="50" charset="-128"/>
                <a:ea typeface="Meiryo UI" panose="020B0604030504040204" pitchFamily="50" charset="-128"/>
              </a:rPr>
              <a:t>API</a:t>
            </a:r>
            <a:r>
              <a:rPr lang="ja-JP" altLang="en-US" sz="1200" dirty="0" err="1">
                <a:latin typeface="Meiryo UI" panose="020B0604030504040204" pitchFamily="50" charset="-128"/>
                <a:ea typeface="Meiryo UI" panose="020B0604030504040204" pitchFamily="50" charset="-128"/>
              </a:rPr>
              <a:t>や</a:t>
            </a:r>
            <a:r>
              <a:rPr lang="en-US" altLang="ja-JP" sz="1200" dirty="0" err="1">
                <a:latin typeface="Meiryo UI" panose="020B0604030504040204" pitchFamily="50" charset="-128"/>
                <a:ea typeface="Meiryo UI" panose="020B0604030504040204" pitchFamily="50" charset="-128"/>
              </a:rPr>
              <a:t>EventHub</a:t>
            </a:r>
            <a:r>
              <a:rPr lang="ja-JP" altLang="en-US" sz="1200" dirty="0">
                <a:latin typeface="Meiryo UI" panose="020B0604030504040204" pitchFamily="50" charset="-128"/>
                <a:ea typeface="Meiryo UI" panose="020B0604030504040204" pitchFamily="50" charset="-128"/>
              </a:rPr>
              <a:t>を利用することでプロビジョニングシステム、料金計算システム、収納システムとの連携をすることが可能です。</a:t>
            </a:r>
          </a:p>
        </p:txBody>
      </p:sp>
    </p:spTree>
    <p:extLst>
      <p:ext uri="{BB962C8B-B14F-4D97-AF65-F5344CB8AC3E}">
        <p14:creationId xmlns:p14="http://schemas.microsoft.com/office/powerpoint/2010/main" val="164432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724613657"/>
              </p:ext>
            </p:extLst>
          </p:nvPr>
        </p:nvGraphicFramePr>
        <p:xfrm>
          <a:off x="276809" y="2217792"/>
          <a:ext cx="8327639" cy="1859280"/>
        </p:xfrm>
        <a:graphic>
          <a:graphicData uri="http://schemas.openxmlformats.org/drawingml/2006/table">
            <a:tbl>
              <a:tblPr firstRow="1" bandRow="1">
                <a:tableStyleId>{5940675A-B579-460E-94D1-54222C63F5DA}</a:tableStyleId>
              </a:tblPr>
              <a:tblGrid>
                <a:gridCol w="2134951">
                  <a:extLst>
                    <a:ext uri="{9D8B030D-6E8A-4147-A177-3AD203B41FA5}">
                      <a16:colId xmlns:a16="http://schemas.microsoft.com/office/drawing/2014/main" val="20001"/>
                    </a:ext>
                  </a:extLst>
                </a:gridCol>
                <a:gridCol w="6192688">
                  <a:extLst>
                    <a:ext uri="{9D8B030D-6E8A-4147-A177-3AD203B41FA5}">
                      <a16:colId xmlns:a16="http://schemas.microsoft.com/office/drawing/2014/main" val="20002"/>
                    </a:ext>
                  </a:extLst>
                </a:gridCol>
              </a:tblGrid>
              <a:tr h="304800">
                <a:tc>
                  <a:txBody>
                    <a:bodyPr/>
                    <a:lstStyle/>
                    <a:p>
                      <a:pPr algn="ctr"/>
                      <a:r>
                        <a:rPr kumimoji="1" lang="ja-JP" altLang="en-US" sz="1100" b="1" dirty="0">
                          <a:latin typeface="Meiryo UI" panose="020B0604030504040204" pitchFamily="50" charset="-128"/>
                          <a:ea typeface="Meiryo UI" panose="020B0604030504040204" pitchFamily="50" charset="-128"/>
                        </a:rPr>
                        <a:t>周辺機能</a:t>
                      </a:r>
                    </a:p>
                  </a:txBody>
                  <a:tcP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機能概要</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ja-JP" altLang="en-US" sz="1100" dirty="0">
                          <a:latin typeface="Meiryo UI" panose="020B0604030504040204" pitchFamily="50" charset="-128"/>
                          <a:ea typeface="Meiryo UI" panose="020B0604030504040204" pitchFamily="50" charset="-128"/>
                        </a:rPr>
                        <a:t>ロードバランサ</a:t>
                      </a: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や</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ゲートウェイ、</a:t>
                      </a:r>
                      <a:r>
                        <a:rPr kumimoji="1" lang="en-US" altLang="ja-JP" sz="1100" dirty="0">
                          <a:latin typeface="Meiryo UI" panose="020B0604030504040204" pitchFamily="50" charset="-128"/>
                          <a:ea typeface="Meiryo UI" panose="020B0604030504040204" pitchFamily="50" charset="-128"/>
                        </a:rPr>
                        <a:t>OAuth2.0</a:t>
                      </a:r>
                      <a:r>
                        <a:rPr kumimoji="1" lang="ja-JP" altLang="en-US" sz="1100" dirty="0">
                          <a:latin typeface="Meiryo UI" panose="020B0604030504040204" pitchFamily="50" charset="-128"/>
                          <a:ea typeface="Meiryo UI" panose="020B0604030504040204" pitchFamily="50" charset="-128"/>
                        </a:rPr>
                        <a:t>の認証機能の高可用性を担保するために利用</a:t>
                      </a:r>
                    </a:p>
                  </a:txBody>
                  <a:tcPr>
                    <a:solidFill>
                      <a:schemeClr val="bg1"/>
                    </a:solidFill>
                  </a:tcPr>
                </a:tc>
                <a:extLst>
                  <a:ext uri="{0D108BD9-81ED-4DB2-BD59-A6C34878D82A}">
                    <a16:rowId xmlns:a16="http://schemas.microsoft.com/office/drawing/2014/main" val="10002"/>
                  </a:ext>
                </a:extLst>
              </a:tr>
              <a:tr h="0">
                <a:tc>
                  <a:txBody>
                    <a:bodyPr/>
                    <a:lstStyle/>
                    <a:p>
                      <a:r>
                        <a:rPr kumimoji="1" lang="ja-JP" altLang="en-US" sz="1100" dirty="0">
                          <a:latin typeface="Meiryo UI" panose="020B0604030504040204" pitchFamily="50" charset="-128"/>
                          <a:ea typeface="Meiryo UI" panose="020B0604030504040204" pitchFamily="50" charset="-128"/>
                        </a:rPr>
                        <a:t>コンテナクラスタ</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各種機能の拡張と高可用性を提供するために利用</a:t>
                      </a:r>
                    </a:p>
                  </a:txBody>
                  <a:tcPr>
                    <a:solidFill>
                      <a:schemeClr val="bg1"/>
                    </a:solidFill>
                  </a:tcPr>
                </a:tc>
                <a:extLst>
                  <a:ext uri="{0D108BD9-81ED-4DB2-BD59-A6C34878D82A}">
                    <a16:rowId xmlns:a16="http://schemas.microsoft.com/office/drawing/2014/main" val="10003"/>
                  </a:ext>
                </a:extLst>
              </a:tr>
              <a:tr h="0">
                <a:tc>
                  <a:txBody>
                    <a:bodyPr/>
                    <a:lstStyle/>
                    <a:p>
                      <a:r>
                        <a:rPr kumimoji="1" lang="ja-JP" altLang="en-US" sz="1100" dirty="0">
                          <a:latin typeface="Meiryo UI" panose="020B0604030504040204" pitchFamily="50" charset="-128"/>
                          <a:ea typeface="Meiryo UI" panose="020B0604030504040204" pitchFamily="50" charset="-128"/>
                        </a:rPr>
                        <a:t>データベース</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各種データの情報を蓄積・照会・変更をするために利用</a:t>
                      </a:r>
                    </a:p>
                  </a:txBody>
                  <a:tcPr>
                    <a:solidFill>
                      <a:schemeClr val="bg1"/>
                    </a:solidFill>
                  </a:tcPr>
                </a:tc>
                <a:extLst>
                  <a:ext uri="{0D108BD9-81ED-4DB2-BD59-A6C34878D82A}">
                    <a16:rowId xmlns:a16="http://schemas.microsoft.com/office/drawing/2014/main" val="10004"/>
                  </a:ext>
                </a:extLst>
              </a:tr>
              <a:tr h="0">
                <a:tc>
                  <a:txBody>
                    <a:bodyPr/>
                    <a:lstStyle/>
                    <a:p>
                      <a:r>
                        <a:rPr kumimoji="1" lang="ja-JP" altLang="en-US" sz="1100" dirty="0">
                          <a:latin typeface="Meiryo UI" panose="020B0604030504040204" pitchFamily="50" charset="-128"/>
                          <a:ea typeface="Meiryo UI" panose="020B0604030504040204" pitchFamily="50" charset="-128"/>
                        </a:rPr>
                        <a:t>検索機能</a:t>
                      </a:r>
                    </a:p>
                  </a:txBody>
                  <a:tcPr>
                    <a:solidFill>
                      <a:schemeClr val="bg1"/>
                    </a:solidFill>
                  </a:tcPr>
                </a:tc>
                <a:tc>
                  <a:txBody>
                    <a:bodyPr/>
                    <a:lstStyle/>
                    <a:p>
                      <a:pPr algn="l"/>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や</a:t>
                      </a:r>
                      <a:r>
                        <a:rPr kumimoji="1" lang="en-US" altLang="ja-JP" sz="1100" dirty="0">
                          <a:latin typeface="Meiryo UI" panose="020B0604030504040204" pitchFamily="50" charset="-128"/>
                          <a:ea typeface="Meiryo UI" panose="020B0604030504040204" pitchFamily="50" charset="-128"/>
                        </a:rPr>
                        <a:t>API</a:t>
                      </a:r>
                      <a:r>
                        <a:rPr kumimoji="1" lang="ja-JP" altLang="en-US" sz="1100" dirty="0">
                          <a:latin typeface="Meiryo UI" panose="020B0604030504040204" pitchFamily="50" charset="-128"/>
                          <a:ea typeface="Meiryo UI" panose="020B0604030504040204" pitchFamily="50" charset="-128"/>
                        </a:rPr>
                        <a:t>の素早い検索機能を提供するために利用</a:t>
                      </a:r>
                    </a:p>
                  </a:txBody>
                  <a:tcPr>
                    <a:solidFill>
                      <a:schemeClr val="bg1"/>
                    </a:solidFill>
                  </a:tcPr>
                </a:tc>
                <a:extLst>
                  <a:ext uri="{0D108BD9-81ED-4DB2-BD59-A6C34878D82A}">
                    <a16:rowId xmlns:a16="http://schemas.microsoft.com/office/drawing/2014/main" val="10005"/>
                  </a:ext>
                </a:extLst>
              </a:tr>
              <a:tr h="0">
                <a:tc>
                  <a:txBody>
                    <a:bodyPr/>
                    <a:lstStyle/>
                    <a:p>
                      <a:r>
                        <a:rPr kumimoji="1" lang="ja-JP" altLang="en-US" sz="1100" dirty="0">
                          <a:latin typeface="Meiryo UI" panose="020B0604030504040204" pitchFamily="50" charset="-128"/>
                          <a:ea typeface="Meiryo UI" panose="020B0604030504040204" pitchFamily="50" charset="-128"/>
                        </a:rPr>
                        <a:t>メッセージング機能</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非同期処理による機能を提供するために利用</a:t>
                      </a:r>
                    </a:p>
                  </a:txBody>
                  <a:tcPr>
                    <a:solidFill>
                      <a:schemeClr val="bg1"/>
                    </a:solidFill>
                  </a:tcPr>
                </a:tc>
                <a:extLst>
                  <a:ext uri="{0D108BD9-81ED-4DB2-BD59-A6C34878D82A}">
                    <a16:rowId xmlns:a16="http://schemas.microsoft.com/office/drawing/2014/main" val="10006"/>
                  </a:ext>
                </a:extLst>
              </a:tr>
              <a:tr h="0">
                <a:tc>
                  <a:txBody>
                    <a:bodyPr/>
                    <a:lstStyle/>
                    <a:p>
                      <a:r>
                        <a:rPr kumimoji="1" lang="ja-JP" altLang="en-US" sz="1100" dirty="0">
                          <a:latin typeface="Meiryo UI" panose="020B0604030504040204" pitchFamily="50" charset="-128"/>
                          <a:ea typeface="Meiryo UI" panose="020B0604030504040204" pitchFamily="50" charset="-128"/>
                        </a:rPr>
                        <a:t>キャッシング機能</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インメモリデータベースの利用</a:t>
                      </a:r>
                    </a:p>
                  </a:txBody>
                  <a:tcPr>
                    <a:solidFill>
                      <a:schemeClr val="bg1"/>
                    </a:solidFill>
                  </a:tcPr>
                </a:tc>
                <a:extLst>
                  <a:ext uri="{0D108BD9-81ED-4DB2-BD59-A6C34878D82A}">
                    <a16:rowId xmlns:a16="http://schemas.microsoft.com/office/drawing/2014/main" val="10007"/>
                  </a:ext>
                </a:extLst>
              </a:tr>
            </a:tbl>
          </a:graphicData>
        </a:graphic>
      </p:graphicFrame>
      <p:sp>
        <p:nvSpPr>
          <p:cNvPr id="7" name="正方形/長方形 6"/>
          <p:cNvSpPr/>
          <p:nvPr/>
        </p:nvSpPr>
        <p:spPr>
          <a:xfrm>
            <a:off x="284682" y="1484784"/>
            <a:ext cx="6338595" cy="646331"/>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４．本サービスの提供機能</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本サービスの提供機能は</a:t>
            </a:r>
            <a:r>
              <a:rPr lang="en-US" altLang="ja-JP" sz="1200" dirty="0">
                <a:latin typeface="Meiryo UI" panose="020B0604030504040204" pitchFamily="50" charset="-128"/>
                <a:ea typeface="Meiryo UI" panose="020B0604030504040204" pitchFamily="50" charset="-128"/>
              </a:rPr>
              <a:t>JVM</a:t>
            </a:r>
            <a:r>
              <a:rPr lang="ja-JP" altLang="en-US" sz="1200" dirty="0">
                <a:latin typeface="Meiryo UI" panose="020B0604030504040204" pitchFamily="50" charset="-128"/>
                <a:ea typeface="Meiryo UI" panose="020B0604030504040204" pitchFamily="50" charset="-128"/>
              </a:rPr>
              <a:t>のプリケーションにより構成され、コンテナのクラスタにより動作しています。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これらの機能は以下の周辺サービスとともに提供されます</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78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7" name="正方形/長方形 6"/>
          <p:cNvSpPr/>
          <p:nvPr/>
        </p:nvSpPr>
        <p:spPr>
          <a:xfrm>
            <a:off x="284682" y="1484784"/>
            <a:ext cx="8989962" cy="4339650"/>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５．本サービスのセキュリティ</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５－１．システムセキュリティ</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本サービスのシステムセキュリティは以下の内容で担保されています。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１．フロントエンド・ビジネスロジック・データの</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層ロジックに分かれています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外部・内部の脅威からセキュリティを担保するためフロントエンド、ビジネスロジックを介してデータ層へアクセス可能となります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２．</a:t>
            </a:r>
            <a:r>
              <a:rPr lang="en-US" altLang="ja-JP" sz="1200" dirty="0">
                <a:latin typeface="Meiryo UI" panose="020B0604030504040204" pitchFamily="50" charset="-128"/>
                <a:ea typeface="Meiryo UI" panose="020B0604030504040204" pitchFamily="50" charset="-128"/>
              </a:rPr>
              <a:t>OAuth2.0</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OpenID</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JWT</a:t>
            </a:r>
            <a:r>
              <a:rPr lang="ja-JP" altLang="en-US" sz="1200" dirty="0">
                <a:latin typeface="Meiryo UI" panose="020B0604030504040204" pitchFamily="50" charset="-128"/>
                <a:ea typeface="Meiryo UI" panose="020B0604030504040204" pitchFamily="50" charset="-128"/>
              </a:rPr>
              <a:t>を介した認証を用いることで、</a:t>
            </a:r>
            <a:r>
              <a:rPr lang="en-US" altLang="ja-JP" sz="1200" dirty="0">
                <a:latin typeface="Meiryo UI" panose="020B0604030504040204" pitchFamily="50" charset="-128"/>
                <a:ea typeface="Meiryo UI" panose="020B0604030504040204" pitchFamily="50" charset="-128"/>
              </a:rPr>
              <a:t>API</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及び</a:t>
            </a:r>
            <a:r>
              <a:rPr lang="en-US" altLang="ja-JP" sz="1200" dirty="0">
                <a:latin typeface="Meiryo UI" panose="020B0604030504040204" pitchFamily="50" charset="-128"/>
                <a:ea typeface="Meiryo UI" panose="020B0604030504040204" pitchFamily="50" charset="-128"/>
              </a:rPr>
              <a:t>UI</a:t>
            </a:r>
            <a:r>
              <a:rPr lang="ja-JP" altLang="en-US" sz="1200" dirty="0" err="1">
                <a:latin typeface="Meiryo UI" panose="020B0604030504040204" pitchFamily="50" charset="-128"/>
                <a:ea typeface="Meiryo UI" panose="020B0604030504040204" pitchFamily="50" charset="-128"/>
              </a:rPr>
              <a:t>への</a:t>
            </a:r>
            <a:r>
              <a:rPr lang="ja-JP" altLang="en-US" sz="1200" dirty="0">
                <a:latin typeface="Meiryo UI" panose="020B0604030504040204" pitchFamily="50" charset="-128"/>
                <a:ea typeface="Meiryo UI" panose="020B0604030504040204" pitchFamily="50" charset="-128"/>
              </a:rPr>
              <a:t>アクセスのセキュリティが担保されます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各種データはクライアントとサーバ間をインターネットにより流通し、それらは</a:t>
            </a:r>
            <a:r>
              <a:rPr lang="en-US" altLang="ja-JP" sz="1200" dirty="0">
                <a:latin typeface="Meiryo UI" panose="020B0604030504040204" pitchFamily="50" charset="-128"/>
                <a:ea typeface="Meiryo UI" panose="020B0604030504040204" pitchFamily="50" charset="-128"/>
              </a:rPr>
              <a:t>SSL</a:t>
            </a:r>
            <a:r>
              <a:rPr lang="ja-JP" altLang="en-US" sz="1200" dirty="0">
                <a:latin typeface="Meiryo UI" panose="020B0604030504040204" pitchFamily="50" charset="-128"/>
                <a:ea typeface="Meiryo UI" panose="020B0604030504040204" pitchFamily="50" charset="-128"/>
              </a:rPr>
              <a:t>通信により保護されています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３．アクセスするユーザには認証情報と権限情報が与えられます。加えて以下の機能を提供します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・ロック機能：ログインそのものを禁止することが可能となります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・パスワード期限切れ機能：ユーザは一定期間後、パスワードを再設定することが可能となります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・ワンタイムパスワード機能：</a:t>
            </a:r>
            <a:r>
              <a:rPr lang="en-US" altLang="ja-JP" sz="1200" dirty="0">
                <a:latin typeface="Meiryo UI" panose="020B0604030504040204" pitchFamily="50" charset="-128"/>
                <a:ea typeface="Meiryo UI" panose="020B0604030504040204" pitchFamily="50" charset="-128"/>
              </a:rPr>
              <a:t>ID/PW</a:t>
            </a:r>
            <a:r>
              <a:rPr lang="ja-JP" altLang="en-US" sz="1200" dirty="0">
                <a:latin typeface="Meiryo UI" panose="020B0604030504040204" pitchFamily="50" charset="-128"/>
                <a:ea typeface="Meiryo UI" panose="020B0604030504040204" pitchFamily="50" charset="-128"/>
              </a:rPr>
              <a:t>の認証に加えて、メールアドレスに送信したワンタイムパスワードを入力する二要素認証機能の</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設定が可能となります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IP</a:t>
            </a:r>
            <a:r>
              <a:rPr lang="ja-JP" altLang="en-US" sz="1200" dirty="0">
                <a:latin typeface="Meiryo UI" panose="020B0604030504040204" pitchFamily="50" charset="-128"/>
                <a:ea typeface="Meiryo UI" panose="020B0604030504040204" pitchFamily="50" charset="-128"/>
              </a:rPr>
              <a:t>アドレス制限機能：テナント毎にアクセスする</a:t>
            </a:r>
            <a:r>
              <a:rPr lang="en-US" altLang="ja-JP" sz="1200" dirty="0">
                <a:latin typeface="Meiryo UI" panose="020B0604030504040204" pitchFamily="50" charset="-128"/>
                <a:ea typeface="Meiryo UI" panose="020B0604030504040204" pitchFamily="50" charset="-128"/>
              </a:rPr>
              <a:t>IP</a:t>
            </a:r>
            <a:r>
              <a:rPr lang="ja-JP" altLang="en-US" sz="1200" dirty="0">
                <a:latin typeface="Meiryo UI" panose="020B0604030504040204" pitchFamily="50" charset="-128"/>
                <a:ea typeface="Meiryo UI" panose="020B0604030504040204" pitchFamily="50" charset="-128"/>
              </a:rPr>
              <a:t>アドレスを設定することで、想定外拠点からのアクセスを禁止することが可能となります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４．ユーザ認証情報はデータベース上にハッシュ暗号化されて格納されています。ハッシュ情報は以下の通り。</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・アルゴリズム：</a:t>
            </a:r>
            <a:r>
              <a:rPr lang="en-US" altLang="ja-JP" sz="1200" dirty="0">
                <a:latin typeface="Meiryo UI" panose="020B0604030504040204" pitchFamily="50" charset="-128"/>
                <a:ea typeface="Meiryo UI" panose="020B0604030504040204" pitchFamily="50" charset="-128"/>
              </a:rPr>
              <a:t>pbkdf2-sha256</a:t>
            </a:r>
          </a:p>
          <a:p>
            <a:pPr algn="l"/>
            <a:r>
              <a:rPr lang="ja-JP" altLang="en-US" sz="1200" dirty="0">
                <a:latin typeface="Meiryo UI" panose="020B0604030504040204" pitchFamily="50" charset="-128"/>
                <a:ea typeface="Meiryo UI" panose="020B0604030504040204" pitchFamily="50" charset="-128"/>
              </a:rPr>
              <a:t>　　　　　　　・長さ：</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バイト</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・反復回数：</a:t>
            </a:r>
            <a:r>
              <a:rPr lang="en-US" altLang="ja-JP" sz="1200" dirty="0">
                <a:latin typeface="Meiryo UI" panose="020B0604030504040204" pitchFamily="50" charset="-128"/>
                <a:ea typeface="Meiryo UI" panose="020B0604030504040204" pitchFamily="50" charset="-128"/>
              </a:rPr>
              <a:t>27500</a:t>
            </a:r>
          </a:p>
          <a:p>
            <a:pPr algn="l"/>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５－２．データセキュリティ</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１．提供テナントのデータが他のテナントからアクセスできないようにするため、</a:t>
            </a:r>
            <a:r>
              <a:rPr lang="en-US" altLang="ja-JP" sz="1200" dirty="0">
                <a:latin typeface="Meiryo UI" panose="020B0604030504040204" pitchFamily="50" charset="-128"/>
                <a:ea typeface="Meiryo UI" panose="020B0604030504040204" pitchFamily="50" charset="-128"/>
              </a:rPr>
              <a:t>Row Level Security </a:t>
            </a:r>
            <a:r>
              <a:rPr lang="ja-JP" altLang="en-US" sz="1200" dirty="0">
                <a:latin typeface="Meiryo UI" panose="020B0604030504040204" pitchFamily="50" charset="-128"/>
                <a:ea typeface="Meiryo UI" panose="020B0604030504040204" pitchFamily="50" charset="-128"/>
              </a:rPr>
              <a:t>の機能が用いられています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アプリケーションによる制御ではなくデータベースの機能によりテナント分離のデータアクセス保護が保証されます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２．データベース上に役割があり、各種アプリケーションは役割が制限されたユーザを用いてアクサスされています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３．検索機能のデータもテナントごとに情報が分かれており、データが混ざらないように制御されています</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109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7" name="正方形/長方形 6"/>
          <p:cNvSpPr/>
          <p:nvPr/>
        </p:nvSpPr>
        <p:spPr>
          <a:xfrm>
            <a:off x="284682" y="1484784"/>
            <a:ext cx="8888972" cy="2492990"/>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　５－３．アカウントのセキュリティ</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１．テナント単位の制御</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いかなるユーザも１つ、または複数のテナントへのアクセスに関してテナント単位に制限されます</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２．役割ベースのアクセス制御</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操作・</a:t>
            </a:r>
            <a:r>
              <a:rPr lang="en-US" altLang="ja-JP" sz="1200" dirty="0">
                <a:latin typeface="Meiryo UI" panose="020B0604030504040204" pitchFamily="50" charset="-128"/>
                <a:ea typeface="Meiryo UI" panose="020B0604030504040204" pitchFamily="50" charset="-128"/>
              </a:rPr>
              <a:t>API</a:t>
            </a:r>
            <a:r>
              <a:rPr lang="ja-JP" altLang="en-US" sz="1200" dirty="0">
                <a:latin typeface="Meiryo UI" panose="020B0604030504040204" pitchFamily="50" charset="-128"/>
                <a:ea typeface="Meiryo UI" panose="020B0604030504040204" pitchFamily="50" charset="-128"/>
              </a:rPr>
              <a:t>毎に役割が設定され、テナントへアクセスするユーザはその役割に応じてアクセス可能となります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その他、タスクカテゴリ等の細かい制御でもアクセスが可能となります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３．アカウント階層のアクセス制御</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顧客のアカウントは階層化が可能であり、各階層は厳格に守られ、下位の階層のアカウントは上位のアカウントにアクセスできません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４．アカウント管理グループ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テナント内の顧客のアカウントへアクセス可能なアカウント管理グループを設定することで、顧客情報へアクセス可能な範囲を制御できます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５．販売チャネル</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テナント内のチャネルを制御することで、販売可能な商品を制御することが可能です</a:t>
            </a:r>
            <a:endParaRPr lang="en-US" altLang="ja-JP" sz="1200" dirty="0">
              <a:latin typeface="Meiryo UI" panose="020B0604030504040204" pitchFamily="50" charset="-128"/>
              <a:ea typeface="Meiryo UI" panose="020B0604030504040204" pitchFamily="50" charset="-128"/>
            </a:endParaRPr>
          </a:p>
          <a:p>
            <a:pPr algn="l"/>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051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7" name="正方形/長方形 6"/>
          <p:cNvSpPr/>
          <p:nvPr/>
        </p:nvSpPr>
        <p:spPr>
          <a:xfrm>
            <a:off x="284682" y="1484784"/>
            <a:ext cx="5245347"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６．拡張性と高可用性</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本サービスの拡張性と高可用性について各カテゴリにおける概要を下記に示します。</a:t>
            </a:r>
            <a:endParaRPr lang="en-US" altLang="ja-JP" sz="12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08598091"/>
              </p:ext>
            </p:extLst>
          </p:nvPr>
        </p:nvGraphicFramePr>
        <p:xfrm>
          <a:off x="276809" y="2217792"/>
          <a:ext cx="8327639" cy="1844040"/>
        </p:xfrm>
        <a:graphic>
          <a:graphicData uri="http://schemas.openxmlformats.org/drawingml/2006/table">
            <a:tbl>
              <a:tblPr firstRow="1" bandRow="1">
                <a:tableStyleId>{5940675A-B579-460E-94D1-54222C63F5DA}</a:tableStyleId>
              </a:tblPr>
              <a:tblGrid>
                <a:gridCol w="1414871">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30480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概要</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ja-JP" altLang="en-US" sz="1100" dirty="0">
                          <a:latin typeface="Meiryo UI" panose="020B0604030504040204" pitchFamily="50" charset="-128"/>
                          <a:ea typeface="Meiryo UI" panose="020B0604030504040204" pitchFamily="50" charset="-128"/>
                        </a:rPr>
                        <a:t>冗長性</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各アプリケーションはロードバランサやコンテナにより冗長性が担保されます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また、データベースや検索機能も冗長化されています</a:t>
                      </a:r>
                    </a:p>
                  </a:txBody>
                  <a:tcPr>
                    <a:solidFill>
                      <a:schemeClr val="bg1"/>
                    </a:solidFill>
                  </a:tcPr>
                </a:tc>
                <a:extLst>
                  <a:ext uri="{0D108BD9-81ED-4DB2-BD59-A6C34878D82A}">
                    <a16:rowId xmlns:a16="http://schemas.microsoft.com/office/drawing/2014/main" val="10001"/>
                  </a:ext>
                </a:extLst>
              </a:tr>
              <a:tr h="0">
                <a:tc>
                  <a:txBody>
                    <a:bodyPr/>
                    <a:lstStyle/>
                    <a:p>
                      <a:r>
                        <a:rPr kumimoji="1" lang="ja-JP" altLang="en-US" sz="1100" dirty="0">
                          <a:latin typeface="Meiryo UI" panose="020B0604030504040204" pitchFamily="50" charset="-128"/>
                          <a:ea typeface="Meiryo UI" panose="020B0604030504040204" pitchFamily="50" charset="-128"/>
                        </a:rPr>
                        <a:t>信頼性</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アプリケーションとデータベースはそれぞれクラスタにより冗長化され、サーバがダウンしてもサービス提供可能となっています</a:t>
                      </a:r>
                    </a:p>
                  </a:txBody>
                  <a:tcPr>
                    <a:solidFill>
                      <a:schemeClr val="bg1"/>
                    </a:solidFill>
                  </a:tcPr>
                </a:tc>
                <a:extLst>
                  <a:ext uri="{0D108BD9-81ED-4DB2-BD59-A6C34878D82A}">
                    <a16:rowId xmlns:a16="http://schemas.microsoft.com/office/drawing/2014/main" val="10002"/>
                  </a:ext>
                </a:extLst>
              </a:tr>
              <a:tr h="0">
                <a:tc>
                  <a:txBody>
                    <a:bodyPr/>
                    <a:lstStyle/>
                    <a:p>
                      <a:r>
                        <a:rPr kumimoji="1" lang="ja-JP" altLang="en-US" sz="1100" dirty="0">
                          <a:latin typeface="Meiryo UI" panose="020B0604030504040204" pitchFamily="50" charset="-128"/>
                          <a:ea typeface="Meiryo UI" panose="020B0604030504040204" pitchFamily="50" charset="-128"/>
                        </a:rPr>
                        <a:t>監視</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故障発生やリソース閾値の警告等を監視することにより、故障回復や事前のリソース拡張を可能としています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なお、監視メールは弊社維持管理担当へ送付し、問題有無をチェックします</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お客様への直接送付は実施していません。また、お客様からの直接参照もできません。</a:t>
                      </a:r>
                    </a:p>
                  </a:txBody>
                  <a:tcPr>
                    <a:solidFill>
                      <a:schemeClr val="bg1"/>
                    </a:solidFill>
                  </a:tcPr>
                </a:tc>
                <a:extLst>
                  <a:ext uri="{0D108BD9-81ED-4DB2-BD59-A6C34878D82A}">
                    <a16:rowId xmlns:a16="http://schemas.microsoft.com/office/drawing/2014/main" val="10004"/>
                  </a:ext>
                </a:extLst>
              </a:tr>
              <a:tr h="0">
                <a:tc>
                  <a:txBody>
                    <a:bodyPr/>
                    <a:lstStyle/>
                    <a:p>
                      <a:r>
                        <a:rPr kumimoji="1" lang="ja-JP" altLang="en-US" sz="1100" dirty="0">
                          <a:latin typeface="Meiryo UI" panose="020B0604030504040204" pitchFamily="50" charset="-128"/>
                          <a:ea typeface="Meiryo UI" panose="020B0604030504040204" pitchFamily="50" charset="-128"/>
                        </a:rPr>
                        <a:t>故障回復</a:t>
                      </a:r>
                    </a:p>
                  </a:txBody>
                  <a:tcPr>
                    <a:solidFill>
                      <a:schemeClr val="bg1"/>
                    </a:solidFill>
                  </a:tcPr>
                </a:tc>
                <a:tc>
                  <a:txBody>
                    <a:bodyPr/>
                    <a:lstStyle/>
                    <a:p>
                      <a:pPr algn="l"/>
                      <a:r>
                        <a:rPr kumimoji="1" lang="ja-JP" altLang="en-US" sz="1100" dirty="0">
                          <a:latin typeface="Meiryo UI" panose="020B0604030504040204" pitchFamily="50" charset="-128"/>
                          <a:ea typeface="Meiryo UI" panose="020B0604030504040204" pitchFamily="50" charset="-128"/>
                        </a:rPr>
                        <a:t>エラーからの故障回復には複数の回復方法を用意し、タスク画面からのエラー回復が可能となっています</a:t>
                      </a: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170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
        <p:nvSpPr>
          <p:cNvPr id="7" name="正方形/長方形 6"/>
          <p:cNvSpPr/>
          <p:nvPr/>
        </p:nvSpPr>
        <p:spPr>
          <a:xfrm>
            <a:off x="284682" y="692696"/>
            <a:ext cx="3180679" cy="461665"/>
          </a:xfrm>
          <a:prstGeom prst="rect">
            <a:avLst/>
          </a:prstGeom>
        </p:spPr>
        <p:txBody>
          <a:bodyPr wrap="none">
            <a:spAutoFit/>
          </a:bodyPr>
          <a:lstStyle/>
          <a:p>
            <a:pPr algn="l"/>
            <a:r>
              <a:rPr lang="ja-JP" altLang="en-US" sz="1200" dirty="0">
                <a:latin typeface="Meiryo UI" panose="020B0604030504040204" pitchFamily="50" charset="-128"/>
                <a:ea typeface="Meiryo UI" panose="020B0604030504040204" pitchFamily="50" charset="-128"/>
              </a:rPr>
              <a:t>７．サービス提供の可用性</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本サービスの可用性について詳細を記載します。</a:t>
            </a:r>
            <a:endParaRPr lang="en-US" altLang="ja-JP" sz="12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6629123"/>
              </p:ext>
            </p:extLst>
          </p:nvPr>
        </p:nvGraphicFramePr>
        <p:xfrm>
          <a:off x="395536" y="1196752"/>
          <a:ext cx="8426957" cy="4441705"/>
        </p:xfrm>
        <a:graphic>
          <a:graphicData uri="http://schemas.openxmlformats.org/drawingml/2006/table">
            <a:tbl>
              <a:tblPr firstRow="1" firstCol="1" lastRow="1" lastCol="1" bandRow="1" bandCol="1"/>
              <a:tblGrid>
                <a:gridCol w="339862">
                  <a:extLst>
                    <a:ext uri="{9D8B030D-6E8A-4147-A177-3AD203B41FA5}">
                      <a16:colId xmlns:a16="http://schemas.microsoft.com/office/drawing/2014/main" val="4216067033"/>
                    </a:ext>
                  </a:extLst>
                </a:gridCol>
                <a:gridCol w="1698171">
                  <a:extLst>
                    <a:ext uri="{9D8B030D-6E8A-4147-A177-3AD203B41FA5}">
                      <a16:colId xmlns:a16="http://schemas.microsoft.com/office/drawing/2014/main" val="2055383561"/>
                    </a:ext>
                  </a:extLst>
                </a:gridCol>
                <a:gridCol w="6388924">
                  <a:extLst>
                    <a:ext uri="{9D8B030D-6E8A-4147-A177-3AD203B41FA5}">
                      <a16:colId xmlns:a16="http://schemas.microsoft.com/office/drawing/2014/main" val="3511635896"/>
                    </a:ext>
                  </a:extLst>
                </a:gridCol>
              </a:tblGrid>
              <a:tr h="292906">
                <a:tc>
                  <a:txBody>
                    <a:bodyPr/>
                    <a:lstStyle/>
                    <a:p>
                      <a:pPr algn="ctr">
                        <a:spcAft>
                          <a:spcPts val="0"/>
                        </a:spcAft>
                      </a:pPr>
                      <a:r>
                        <a:rPr lang="en-US" alt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rPr>
                        <a:t>No.</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項目</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tc>
                  <a:txBody>
                    <a:bodyPr/>
                    <a:lstStyle/>
                    <a:p>
                      <a:pPr algn="ctr">
                        <a:spcAft>
                          <a:spcPts val="0"/>
                        </a:spcAft>
                      </a:pPr>
                      <a:r>
                        <a:rPr lang="ja-JP" sz="1050" b="1" kern="800" dirty="0">
                          <a:solidFill>
                            <a:srgbClr val="FFFFFF"/>
                          </a:solidFill>
                          <a:effectLst/>
                          <a:latin typeface="Tahoma" panose="020B0604030504040204" pitchFamily="34" charset="0"/>
                          <a:ea typeface="Meiryo UI" panose="020B0604030504040204" pitchFamily="50" charset="-128"/>
                          <a:cs typeface="ＭＳ 明朝" panose="02020609040205080304" pitchFamily="17" charset="-128"/>
                        </a:rPr>
                        <a:t>内容</a:t>
                      </a:r>
                      <a:endParaRPr lang="ja-JP" sz="1050" b="1" kern="800" dirty="0">
                        <a:solidFill>
                          <a:srgbClr val="FFFFFF"/>
                        </a:solidFill>
                        <a:effectLst/>
                        <a:latin typeface="Tahoma" panose="020B0604030504040204" pitchFamily="34" charset="0"/>
                        <a:ea typeface="MS UI Gothic" panose="020B0600070205080204" pitchFamily="50" charset="-128"/>
                        <a:cs typeface="ＭＳ 明朝" panose="02020609040205080304" pitchFamily="17"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336474813"/>
                  </a:ext>
                </a:extLst>
              </a:tr>
              <a:tr h="350911">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サービス時間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365</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日（定期および不定期メンテナンス時間を除く）</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153462"/>
                  </a:ext>
                </a:extLst>
              </a:tr>
              <a:tr h="1298955">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計画停止予定通知</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サービス利用規約に記載してあるサービス計画停止期間については、原則、計画停止日の</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週間前に通知します。通知内容は、以下のとおりとします。</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・計画停止の実施有無</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・実施する場合は、計画停止日時と作業概要</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個別の通知は行わず、お客様自身でポータルサイトにてご確認いただくこととします。（個別の通知の必要がある場合には、別途有償にて対応します。）</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563132"/>
                  </a:ext>
                </a:extLst>
              </a:tr>
              <a:tr h="717455">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サービス稼働率</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年間稼働率（</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）として</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99%</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以上を目標とします。</a:t>
                      </a: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（上記サービス時間から停止時間を除算した時間が基準になります。事前にお客様へ通知した定期および不定期のメンテナンス時間は、停止時間に含まれません。）</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13905"/>
                  </a:ext>
                </a:extLst>
              </a:tr>
              <a:tr h="689470">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データ復旧</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RPO</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（目標復旧地点）：最終バックアップ完了時、もしくはご利用開始時のいずれか可能な地点</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zh-TW"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RTO</a:t>
                      </a:r>
                      <a:r>
                        <a:rPr lang="zh-TW"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（目標復旧時間）</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zh-CN"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当社</a:t>
                      </a:r>
                      <a:r>
                        <a:rPr lang="en-US" altLang="zh-CN"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zh-CN"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営業日以内</a:t>
                      </a:r>
                      <a:endParaRPr lang="en-US" altLang="zh-CN"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なお、バックアップは、フルバックアップ（週次）および差分バックアップ（日次）で取得します。</a:t>
                      </a:r>
                      <a:endParaRPr lang="en-US" altLang="zh-CN"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5826934"/>
                  </a:ext>
                </a:extLst>
              </a:tr>
              <a:tr h="392686">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ディザスタリカバリ</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err="1">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未対応</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748844"/>
                  </a:ext>
                </a:extLst>
              </a:tr>
              <a:tr h="699322">
                <a:tc>
                  <a:txBody>
                    <a:bodyPr/>
                    <a:lstStyle/>
                    <a:p>
                      <a:pPr algn="ctr">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アップグレード方針</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サービス用設備の機能向上及び故障の修理によるバージョンアップ版を当社が定める時期、方法にて提供します。なお、当該バージョンアップが契約者の本サービス利用に大きな影響を与えると判断した際は、その旨を連絡先担当者に通知します。</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278512"/>
                  </a:ext>
                </a:extLst>
              </a:tr>
            </a:tbl>
          </a:graphicData>
        </a:graphic>
      </p:graphicFrame>
      <p:sp>
        <p:nvSpPr>
          <p:cNvPr id="6" name="正方形/長方形 5"/>
          <p:cNvSpPr/>
          <p:nvPr/>
        </p:nvSpPr>
        <p:spPr>
          <a:xfrm>
            <a:off x="363647" y="5638457"/>
            <a:ext cx="8556949" cy="82330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年間稼働率の算出式</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分子</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当社サービス提供範囲</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サービス提供範囲</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の不具合により、事前にお客様に通知せずにサービスが停止した時間の年間</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翌年</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合計時間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分母</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サービス時間</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上記</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No.1)</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なお、サービス稼働率はサービス向上のための目標値であり、本サービス利用に関わる補償は、「クラウド型フルフィルメントサービス利用規約」の規定</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利用料金等の減額</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の通りです</a:t>
            </a:r>
          </a:p>
        </p:txBody>
      </p:sp>
    </p:spTree>
    <p:extLst>
      <p:ext uri="{BB962C8B-B14F-4D97-AF65-F5344CB8AC3E}">
        <p14:creationId xmlns:p14="http://schemas.microsoft.com/office/powerpoint/2010/main" val="14148364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3279</TotalTime>
  <Words>4234</Words>
  <Application>Microsoft Office PowerPoint</Application>
  <PresentationFormat>画面に合わせる (4:3)</PresentationFormat>
  <Paragraphs>428</Paragraphs>
  <Slides>16</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Meiryo UI</vt:lpstr>
      <vt:lpstr>游ゴシック</vt:lpstr>
      <vt:lpstr>游明朝</vt:lpstr>
      <vt:lpstr>Arial</vt:lpstr>
      <vt:lpstr>Calibri</vt:lpstr>
      <vt:lpstr>Tahoma</vt:lpstr>
      <vt:lpstr>Office テーマ</vt:lpstr>
      <vt:lpstr>サービス提供方式</vt:lpstr>
      <vt:lpstr>パッケージの処理方式</vt:lpstr>
      <vt:lpstr>Infonovaのシステムアーキテクチャ - 全体像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藤原 昌弘</dc:creator>
  <cp:lastModifiedBy>Kazushi Fukebaru（布花原一志）</cp:lastModifiedBy>
  <cp:revision>174</cp:revision>
  <cp:lastPrinted>2021-04-21T23:06:29Z</cp:lastPrinted>
  <dcterms:created xsi:type="dcterms:W3CDTF">2017-03-28T04:23:10Z</dcterms:created>
  <dcterms:modified xsi:type="dcterms:W3CDTF">2022-07-11T02:43:54Z</dcterms:modified>
</cp:coreProperties>
</file>