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89" r:id="rId2"/>
    <p:sldId id="297" r:id="rId3"/>
    <p:sldId id="301" r:id="rId4"/>
    <p:sldId id="298" r:id="rId5"/>
    <p:sldId id="299" r:id="rId6"/>
    <p:sldId id="300" r:id="rId7"/>
    <p:sldId id="308" r:id="rId8"/>
    <p:sldId id="290" r:id="rId9"/>
    <p:sldId id="291" r:id="rId10"/>
    <p:sldId id="294" r:id="rId11"/>
    <p:sldId id="302" r:id="rId12"/>
    <p:sldId id="303" r:id="rId13"/>
    <p:sldId id="304" r:id="rId14"/>
    <p:sldId id="305" r:id="rId15"/>
    <p:sldId id="306" r:id="rId16"/>
    <p:sldId id="307" r:id="rId17"/>
    <p:sldId id="309" r:id="rId18"/>
  </p:sldIdLst>
  <p:sldSz cx="9144000" cy="6858000" type="screen4x3"/>
  <p:notesSz cx="6805613"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他連携事例" id="{DAF20119-A256-485B-9A5E-F052B2005B4D}">
          <p14:sldIdLst>
            <p14:sldId id="289"/>
          </p14:sldIdLst>
        </p14:section>
        <p14:section name="SmartBilling活用事例" id="{5A3C62C0-A25C-4E0A-945E-5DBF42E0C93F}">
          <p14:sldIdLst>
            <p14:sldId id="297"/>
            <p14:sldId id="301"/>
            <p14:sldId id="298"/>
            <p14:sldId id="299"/>
            <p14:sldId id="300"/>
          </p14:sldIdLst>
        </p14:section>
        <p14:section name="FE活用" id="{59933C9A-3FEF-41D2-9A62-20F5CDD44591}">
          <p14:sldIdLst>
            <p14:sldId id="308"/>
          </p14:sldIdLst>
        </p14:section>
        <p14:section name="UI活用事例" id="{754F3DD3-A335-408A-B7C8-99BEA1CABFE9}">
          <p14:sldIdLst>
            <p14:sldId id="290"/>
            <p14:sldId id="291"/>
            <p14:sldId id="294"/>
          </p14:sldIdLst>
        </p14:section>
        <p14:section name="Salesforce利用例" id="{3BF88EDD-A139-41EA-A568-98A600BBEEB9}">
          <p14:sldIdLst>
            <p14:sldId id="302"/>
            <p14:sldId id="303"/>
          </p14:sldIdLst>
        </p14:section>
        <p14:section name="Subsphere利用例" id="{E3FCBC7C-55AA-4A53-96F9-03FFACC455DE}">
          <p14:sldIdLst>
            <p14:sldId id="304"/>
          </p14:sldIdLst>
        </p14:section>
        <p14:section name="Paygent利用例" id="{26EF4B75-B8CC-4F71-916D-8740BA4DB325}">
          <p14:sldIdLst>
            <p14:sldId id="305"/>
          </p14:sldIdLst>
        </p14:section>
        <p14:section name="NP利用例" id="{D2B1B812-BA00-42CD-8287-D44244E83DE8}">
          <p14:sldIdLst>
            <p14:sldId id="306"/>
          </p14:sldIdLst>
        </p14:section>
        <p14:section name="GMO利用例" id="{2DB6DCFD-6C25-46D2-846A-A7DB8A187D68}">
          <p14:sldIdLst>
            <p14:sldId id="307"/>
          </p14:sldIdLst>
        </p14:section>
        <p14:section name="Assurance連携" id="{797774C0-B603-43D1-AA28-CDC56A491723}">
          <p14:sldIdLst>
            <p14:sldId id="30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174" autoAdjust="0"/>
    <p:restoredTop sz="96010" autoAdjust="0"/>
  </p:normalViewPr>
  <p:slideViewPr>
    <p:cSldViewPr>
      <p:cViewPr varScale="1">
        <p:scale>
          <a:sx n="110" d="100"/>
          <a:sy n="110" d="100"/>
        </p:scale>
        <p:origin x="998" y="79"/>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8887"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140" y="1"/>
            <a:ext cx="2948887" cy="498475"/>
          </a:xfrm>
          <a:prstGeom prst="rect">
            <a:avLst/>
          </a:prstGeom>
        </p:spPr>
        <p:txBody>
          <a:bodyPr vert="horz" lIns="91440" tIns="45720" rIns="91440" bIns="45720" rtlCol="0"/>
          <a:lstStyle>
            <a:lvl1pPr algn="r">
              <a:defRPr sz="1200"/>
            </a:lvl1pPr>
          </a:lstStyle>
          <a:p>
            <a:fld id="{EEF0ABFE-6485-4823-A6CD-17E9AE12E369}" type="datetimeFigureOut">
              <a:rPr kumimoji="1" lang="ja-JP" altLang="en-US" smtClean="0"/>
              <a:t>2022/7/25</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1987"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879" y="4783138"/>
            <a:ext cx="5443856"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8887"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140" y="9440864"/>
            <a:ext cx="2948887" cy="498475"/>
          </a:xfrm>
          <a:prstGeom prst="rect">
            <a:avLst/>
          </a:prstGeom>
        </p:spPr>
        <p:txBody>
          <a:bodyPr vert="horz" lIns="91440" tIns="45720" rIns="91440" bIns="45720" rtlCol="0" anchor="b"/>
          <a:lstStyle>
            <a:lvl1pPr algn="r">
              <a:defRPr sz="1200"/>
            </a:lvl1pPr>
          </a:lstStyle>
          <a:p>
            <a:fld id="{226440F3-533C-445E-8C2B-7A9E2D3B53A9}" type="slidenum">
              <a:rPr kumimoji="1" lang="ja-JP" altLang="en-US" smtClean="0"/>
              <a:t>‹#›</a:t>
            </a:fld>
            <a:endParaRPr kumimoji="1" lang="ja-JP" altLang="en-US"/>
          </a:p>
        </p:txBody>
      </p:sp>
    </p:spTree>
    <p:extLst>
      <p:ext uri="{BB962C8B-B14F-4D97-AF65-F5344CB8AC3E}">
        <p14:creationId xmlns:p14="http://schemas.microsoft.com/office/powerpoint/2010/main" val="159889012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26440F3-533C-445E-8C2B-7A9E2D3B53A9}" type="slidenum">
              <a:rPr kumimoji="1" lang="ja-JP" altLang="en-US" smtClean="0"/>
              <a:t>1</a:t>
            </a:fld>
            <a:endParaRPr kumimoji="1" lang="ja-JP" altLang="en-US"/>
          </a:p>
        </p:txBody>
      </p:sp>
    </p:spTree>
    <p:extLst>
      <p:ext uri="{BB962C8B-B14F-4D97-AF65-F5344CB8AC3E}">
        <p14:creationId xmlns:p14="http://schemas.microsoft.com/office/powerpoint/2010/main" val="3181243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26440F3-533C-445E-8C2B-7A9E2D3B53A9}" type="slidenum">
              <a:rPr kumimoji="1" lang="ja-JP" altLang="en-US" smtClean="0"/>
              <a:t>13</a:t>
            </a:fld>
            <a:endParaRPr kumimoji="1" lang="ja-JP" altLang="en-US"/>
          </a:p>
        </p:txBody>
      </p:sp>
    </p:spTree>
    <p:extLst>
      <p:ext uri="{BB962C8B-B14F-4D97-AF65-F5344CB8AC3E}">
        <p14:creationId xmlns:p14="http://schemas.microsoft.com/office/powerpoint/2010/main" val="26155047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26440F3-533C-445E-8C2B-7A9E2D3B53A9}" type="slidenum">
              <a:rPr kumimoji="1" lang="ja-JP" altLang="en-US" smtClean="0"/>
              <a:t>14</a:t>
            </a:fld>
            <a:endParaRPr kumimoji="1" lang="ja-JP" altLang="en-US"/>
          </a:p>
        </p:txBody>
      </p:sp>
    </p:spTree>
    <p:extLst>
      <p:ext uri="{BB962C8B-B14F-4D97-AF65-F5344CB8AC3E}">
        <p14:creationId xmlns:p14="http://schemas.microsoft.com/office/powerpoint/2010/main" val="6625462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54088" y="762000"/>
            <a:ext cx="4976812" cy="373221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DF722957-ADD2-4714-A93D-F422FE8AACE2}" type="slidenum">
              <a:rPr lang="en-US" altLang="ja-JP" smtClean="0"/>
              <a:pPr>
                <a:defRPr/>
              </a:pPr>
              <a:t>2</a:t>
            </a:fld>
            <a:endParaRPr lang="en-US" altLang="ja-JP"/>
          </a:p>
        </p:txBody>
      </p:sp>
    </p:spTree>
    <p:extLst>
      <p:ext uri="{BB962C8B-B14F-4D97-AF65-F5344CB8AC3E}">
        <p14:creationId xmlns:p14="http://schemas.microsoft.com/office/powerpoint/2010/main" val="15194224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54088" y="762000"/>
            <a:ext cx="4976812" cy="373221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DF722957-ADD2-4714-A93D-F422FE8AACE2}" type="slidenum">
              <a:rPr lang="en-US" altLang="ja-JP" smtClean="0"/>
              <a:pPr>
                <a:defRPr/>
              </a:pPr>
              <a:t>3</a:t>
            </a:fld>
            <a:endParaRPr lang="en-US" altLang="ja-JP"/>
          </a:p>
        </p:txBody>
      </p:sp>
    </p:spTree>
    <p:extLst>
      <p:ext uri="{BB962C8B-B14F-4D97-AF65-F5344CB8AC3E}">
        <p14:creationId xmlns:p14="http://schemas.microsoft.com/office/powerpoint/2010/main" val="30156149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DF722957-ADD2-4714-A93D-F422FE8AACE2}" type="slidenum">
              <a:rPr lang="en-US" altLang="ja-JP" smtClean="0"/>
              <a:pPr>
                <a:defRPr/>
              </a:pPr>
              <a:t>4</a:t>
            </a:fld>
            <a:endParaRPr lang="en-US" altLang="ja-JP"/>
          </a:p>
        </p:txBody>
      </p:sp>
    </p:spTree>
    <p:extLst>
      <p:ext uri="{BB962C8B-B14F-4D97-AF65-F5344CB8AC3E}">
        <p14:creationId xmlns:p14="http://schemas.microsoft.com/office/powerpoint/2010/main" val="2796212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26440F3-533C-445E-8C2B-7A9E2D3B53A9}" type="slidenum">
              <a:rPr kumimoji="1" lang="ja-JP" altLang="en-US" smtClean="0"/>
              <a:t>8</a:t>
            </a:fld>
            <a:endParaRPr kumimoji="1" lang="ja-JP" altLang="en-US"/>
          </a:p>
        </p:txBody>
      </p:sp>
    </p:spTree>
    <p:extLst>
      <p:ext uri="{BB962C8B-B14F-4D97-AF65-F5344CB8AC3E}">
        <p14:creationId xmlns:p14="http://schemas.microsoft.com/office/powerpoint/2010/main" val="25419187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26440F3-533C-445E-8C2B-7A9E2D3B53A9}" type="slidenum">
              <a:rPr kumimoji="1" lang="ja-JP" altLang="en-US" smtClean="0"/>
              <a:t>9</a:t>
            </a:fld>
            <a:endParaRPr kumimoji="1" lang="ja-JP" altLang="en-US"/>
          </a:p>
        </p:txBody>
      </p:sp>
    </p:spTree>
    <p:extLst>
      <p:ext uri="{BB962C8B-B14F-4D97-AF65-F5344CB8AC3E}">
        <p14:creationId xmlns:p14="http://schemas.microsoft.com/office/powerpoint/2010/main" val="31527293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26440F3-533C-445E-8C2B-7A9E2D3B53A9}" type="slidenum">
              <a:rPr kumimoji="1" lang="ja-JP" altLang="en-US" smtClean="0"/>
              <a:t>10</a:t>
            </a:fld>
            <a:endParaRPr kumimoji="1" lang="ja-JP" altLang="en-US"/>
          </a:p>
        </p:txBody>
      </p:sp>
    </p:spTree>
    <p:extLst>
      <p:ext uri="{BB962C8B-B14F-4D97-AF65-F5344CB8AC3E}">
        <p14:creationId xmlns:p14="http://schemas.microsoft.com/office/powerpoint/2010/main" val="29478898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26440F3-533C-445E-8C2B-7A9E2D3B53A9}" type="slidenum">
              <a:rPr kumimoji="1" lang="ja-JP" altLang="en-US" smtClean="0"/>
              <a:t>11</a:t>
            </a:fld>
            <a:endParaRPr kumimoji="1" lang="ja-JP" altLang="en-US"/>
          </a:p>
        </p:txBody>
      </p:sp>
    </p:spTree>
    <p:extLst>
      <p:ext uri="{BB962C8B-B14F-4D97-AF65-F5344CB8AC3E}">
        <p14:creationId xmlns:p14="http://schemas.microsoft.com/office/powerpoint/2010/main" val="392313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26440F3-533C-445E-8C2B-7A9E2D3B53A9}" type="slidenum">
              <a:rPr kumimoji="1" lang="ja-JP" altLang="en-US" smtClean="0"/>
              <a:t>12</a:t>
            </a:fld>
            <a:endParaRPr kumimoji="1" lang="ja-JP" altLang="en-US"/>
          </a:p>
        </p:txBody>
      </p:sp>
    </p:spTree>
    <p:extLst>
      <p:ext uri="{BB962C8B-B14F-4D97-AF65-F5344CB8AC3E}">
        <p14:creationId xmlns:p14="http://schemas.microsoft.com/office/powerpoint/2010/main" val="28344113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タイトル スライド">
    <p:spTree>
      <p:nvGrpSpPr>
        <p:cNvPr id="1" name=""/>
        <p:cNvGrpSpPr/>
        <p:nvPr/>
      </p:nvGrpSpPr>
      <p:grpSpPr>
        <a:xfrm>
          <a:off x="0" y="0"/>
          <a:ext cx="0" cy="0"/>
          <a:chOff x="0" y="0"/>
          <a:chExt cx="0" cy="0"/>
        </a:xfrm>
      </p:grpSpPr>
      <p:pic>
        <p:nvPicPr>
          <p:cNvPr id="8" name="図 7" descr="temp_B01表紙_0330.jpg"/>
          <p:cNvPicPr>
            <a:picLocks/>
          </p:cNvPicPr>
          <p:nvPr userDrawn="1"/>
        </p:nvPicPr>
        <p:blipFill>
          <a:blip r:embed="rId2" cstate="email">
            <a:extLst>
              <a:ext uri="{28A0092B-C50C-407E-A947-70E740481C1C}">
                <a14:useLocalDpi xmlns:a14="http://schemas.microsoft.com/office/drawing/2010/main"/>
              </a:ext>
            </a:extLst>
          </a:blip>
          <a:stretch>
            <a:fillRect/>
          </a:stretch>
        </p:blipFill>
        <p:spPr>
          <a:xfrm>
            <a:off x="4241" y="-2132"/>
            <a:ext cx="9144000" cy="6858000"/>
          </a:xfrm>
          <a:prstGeom prst="rect">
            <a:avLst/>
          </a:prstGeom>
        </p:spPr>
      </p:pic>
      <p:sp>
        <p:nvSpPr>
          <p:cNvPr id="10" name="Text Box 282"/>
          <p:cNvSpPr txBox="1">
            <a:spLocks noChangeAspect="1" noChangeArrowheads="1"/>
          </p:cNvSpPr>
          <p:nvPr userDrawn="1"/>
        </p:nvSpPr>
        <p:spPr bwMode="auto">
          <a:xfrm>
            <a:off x="-36612" y="6525344"/>
            <a:ext cx="1645233" cy="169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1984" tIns="45710" rIns="0" bIns="45710" anchor="ctr">
            <a:spAutoFit/>
          </a:bodyPr>
          <a:lstStyle>
            <a:lvl1pPr algn="l">
              <a:spcBef>
                <a:spcPct val="0"/>
              </a:spcBef>
              <a:defRPr kumimoji="1" sz="2400">
                <a:solidFill>
                  <a:schemeClr val="tx1"/>
                </a:solidFill>
                <a:latin typeface="Times New Roman" pitchFamily="18" charset="0"/>
                <a:ea typeface="ＭＳ Ｐゴシック" charset="-128"/>
              </a:defRPr>
            </a:lvl1pPr>
            <a:lvl2pPr algn="l">
              <a:spcBef>
                <a:spcPct val="0"/>
              </a:spcBef>
              <a:defRPr kumimoji="1" sz="2400">
                <a:solidFill>
                  <a:schemeClr val="tx1"/>
                </a:solidFill>
                <a:latin typeface="Times New Roman" pitchFamily="18" charset="0"/>
                <a:ea typeface="ＭＳ Ｐゴシック" charset="-128"/>
              </a:defRPr>
            </a:lvl2pPr>
            <a:lvl3pPr algn="l">
              <a:spcBef>
                <a:spcPct val="0"/>
              </a:spcBef>
              <a:defRPr kumimoji="1" sz="2400">
                <a:solidFill>
                  <a:schemeClr val="tx1"/>
                </a:solidFill>
                <a:latin typeface="Times New Roman" pitchFamily="18" charset="0"/>
                <a:ea typeface="ＭＳ Ｐゴシック" charset="-128"/>
              </a:defRPr>
            </a:lvl3pPr>
            <a:lvl4pPr marL="1370013" algn="l">
              <a:spcBef>
                <a:spcPct val="0"/>
              </a:spcBef>
              <a:defRPr kumimoji="1" sz="2400">
                <a:solidFill>
                  <a:schemeClr val="tx1"/>
                </a:solidFill>
                <a:latin typeface="Times New Roman" pitchFamily="18" charset="0"/>
                <a:ea typeface="ＭＳ Ｐゴシック" charset="-128"/>
              </a:defRPr>
            </a:lvl4pPr>
            <a:lvl5pPr algn="l">
              <a:spcBef>
                <a:spcPct val="0"/>
              </a:spcBef>
              <a:defRPr kumimoji="1" sz="2400">
                <a:solidFill>
                  <a:schemeClr val="tx1"/>
                </a:solidFill>
                <a:latin typeface="Times New Roman" pitchFamily="18" charset="0"/>
                <a:ea typeface="ＭＳ Ｐゴシック" charset="-128"/>
              </a:defRPr>
            </a:lvl5pPr>
            <a:lvl6pPr fontAlgn="base">
              <a:spcBef>
                <a:spcPct val="0"/>
              </a:spcBef>
              <a:spcAft>
                <a:spcPct val="0"/>
              </a:spcAft>
              <a:defRPr kumimoji="1" sz="2400">
                <a:solidFill>
                  <a:schemeClr val="tx1"/>
                </a:solidFill>
                <a:latin typeface="Times New Roman" pitchFamily="18" charset="0"/>
                <a:ea typeface="ＭＳ Ｐゴシック" charset="-128"/>
              </a:defRPr>
            </a:lvl6pPr>
            <a:lvl7pPr fontAlgn="base">
              <a:spcBef>
                <a:spcPct val="0"/>
              </a:spcBef>
              <a:spcAft>
                <a:spcPct val="0"/>
              </a:spcAft>
              <a:defRPr kumimoji="1" sz="2400">
                <a:solidFill>
                  <a:schemeClr val="tx1"/>
                </a:solidFill>
                <a:latin typeface="Times New Roman" pitchFamily="18" charset="0"/>
                <a:ea typeface="ＭＳ Ｐゴシック" charset="-128"/>
              </a:defRPr>
            </a:lvl7pPr>
            <a:lvl8pPr fontAlgn="base">
              <a:spcBef>
                <a:spcPct val="0"/>
              </a:spcBef>
              <a:spcAft>
                <a:spcPct val="0"/>
              </a:spcAft>
              <a:defRPr kumimoji="1" sz="2400">
                <a:solidFill>
                  <a:schemeClr val="tx1"/>
                </a:solidFill>
                <a:latin typeface="Times New Roman" pitchFamily="18" charset="0"/>
                <a:ea typeface="ＭＳ Ｐゴシック" charset="-128"/>
              </a:defRPr>
            </a:lvl8pPr>
            <a:lvl9pPr fontAlgn="base">
              <a:spcBef>
                <a:spcPct val="0"/>
              </a:spcBef>
              <a:spcAft>
                <a:spcPct val="0"/>
              </a:spcAft>
              <a:defRPr kumimoji="1" sz="2400">
                <a:solidFill>
                  <a:schemeClr val="tx1"/>
                </a:solidFill>
                <a:latin typeface="Times New Roman" pitchFamily="18" charset="0"/>
                <a:ea typeface="ＭＳ Ｐゴシック" charset="-128"/>
              </a:defRPr>
            </a:lvl9pPr>
          </a:lstStyle>
          <a:p>
            <a:pPr>
              <a:lnSpc>
                <a:spcPct val="100000"/>
              </a:lnSpc>
              <a:defRPr/>
            </a:pPr>
            <a:r>
              <a:rPr lang="en-US" altLang="ja-JP" sz="500" dirty="0">
                <a:latin typeface="Meiryo UI" pitchFamily="50" charset="-128"/>
                <a:ea typeface="Meiryo UI" pitchFamily="50" charset="-128"/>
                <a:cs typeface="Meiryo UI" pitchFamily="50" charset="-128"/>
              </a:rPr>
              <a:t>Copyright © NTT COMWARE CORPORATION 2021</a:t>
            </a:r>
          </a:p>
        </p:txBody>
      </p:sp>
      <p:sp>
        <p:nvSpPr>
          <p:cNvPr id="11" name="Rectangle 283"/>
          <p:cNvSpPr>
            <a:spLocks noChangeArrowheads="1"/>
          </p:cNvSpPr>
          <p:nvPr userDrawn="1"/>
        </p:nvSpPr>
        <p:spPr bwMode="auto">
          <a:xfrm>
            <a:off x="-36612" y="6680118"/>
            <a:ext cx="2592388" cy="148542"/>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984" tIns="25195" rIns="0" bIns="45710">
            <a:spAutoFit/>
          </a:bodyPr>
          <a:lstStyle>
            <a:lvl1pPr algn="l">
              <a:spcBef>
                <a:spcPct val="0"/>
              </a:spcBef>
              <a:defRPr kumimoji="1" sz="2400">
                <a:solidFill>
                  <a:schemeClr val="tx1"/>
                </a:solidFill>
                <a:latin typeface="Times New Roman" pitchFamily="18" charset="0"/>
                <a:ea typeface="ＭＳ Ｐゴシック" charset="-128"/>
              </a:defRPr>
            </a:lvl1pPr>
            <a:lvl2pPr algn="l">
              <a:spcBef>
                <a:spcPct val="0"/>
              </a:spcBef>
              <a:defRPr kumimoji="1" sz="2400">
                <a:solidFill>
                  <a:schemeClr val="tx1"/>
                </a:solidFill>
                <a:latin typeface="Times New Roman" pitchFamily="18" charset="0"/>
                <a:ea typeface="ＭＳ Ｐゴシック" charset="-128"/>
              </a:defRPr>
            </a:lvl2pPr>
            <a:lvl3pPr algn="l">
              <a:spcBef>
                <a:spcPct val="0"/>
              </a:spcBef>
              <a:defRPr kumimoji="1" sz="2400">
                <a:solidFill>
                  <a:schemeClr val="tx1"/>
                </a:solidFill>
                <a:latin typeface="Times New Roman" pitchFamily="18" charset="0"/>
                <a:ea typeface="ＭＳ Ｐゴシック" charset="-128"/>
              </a:defRPr>
            </a:lvl3pPr>
            <a:lvl4pPr marL="1370013" algn="l">
              <a:spcBef>
                <a:spcPct val="0"/>
              </a:spcBef>
              <a:defRPr kumimoji="1" sz="2400">
                <a:solidFill>
                  <a:schemeClr val="tx1"/>
                </a:solidFill>
                <a:latin typeface="Times New Roman" pitchFamily="18" charset="0"/>
                <a:ea typeface="ＭＳ Ｐゴシック" charset="-128"/>
              </a:defRPr>
            </a:lvl4pPr>
            <a:lvl5pPr algn="l">
              <a:spcBef>
                <a:spcPct val="0"/>
              </a:spcBef>
              <a:defRPr kumimoji="1" sz="2400">
                <a:solidFill>
                  <a:schemeClr val="tx1"/>
                </a:solidFill>
                <a:latin typeface="Times New Roman" pitchFamily="18" charset="0"/>
                <a:ea typeface="ＭＳ Ｐゴシック" charset="-128"/>
              </a:defRPr>
            </a:lvl5pPr>
            <a:lvl6pPr fontAlgn="base">
              <a:spcBef>
                <a:spcPct val="0"/>
              </a:spcBef>
              <a:spcAft>
                <a:spcPct val="0"/>
              </a:spcAft>
              <a:defRPr kumimoji="1" sz="2400">
                <a:solidFill>
                  <a:schemeClr val="tx1"/>
                </a:solidFill>
                <a:latin typeface="Times New Roman" pitchFamily="18" charset="0"/>
                <a:ea typeface="ＭＳ Ｐゴシック" charset="-128"/>
              </a:defRPr>
            </a:lvl6pPr>
            <a:lvl7pPr fontAlgn="base">
              <a:spcBef>
                <a:spcPct val="0"/>
              </a:spcBef>
              <a:spcAft>
                <a:spcPct val="0"/>
              </a:spcAft>
              <a:defRPr kumimoji="1" sz="2400">
                <a:solidFill>
                  <a:schemeClr val="tx1"/>
                </a:solidFill>
                <a:latin typeface="Times New Roman" pitchFamily="18" charset="0"/>
                <a:ea typeface="ＭＳ Ｐゴシック" charset="-128"/>
              </a:defRPr>
            </a:lvl7pPr>
            <a:lvl8pPr fontAlgn="base">
              <a:spcBef>
                <a:spcPct val="0"/>
              </a:spcBef>
              <a:spcAft>
                <a:spcPct val="0"/>
              </a:spcAft>
              <a:defRPr kumimoji="1" sz="2400">
                <a:solidFill>
                  <a:schemeClr val="tx1"/>
                </a:solidFill>
                <a:latin typeface="Times New Roman" pitchFamily="18" charset="0"/>
                <a:ea typeface="ＭＳ Ｐゴシック" charset="-128"/>
              </a:defRPr>
            </a:lvl8pPr>
            <a:lvl9pPr fontAlgn="base">
              <a:spcBef>
                <a:spcPct val="0"/>
              </a:spcBef>
              <a:spcAft>
                <a:spcPct val="0"/>
              </a:spcAft>
              <a:defRPr kumimoji="1" sz="2400">
                <a:solidFill>
                  <a:schemeClr val="tx1"/>
                </a:solidFill>
                <a:latin typeface="Times New Roman" pitchFamily="18" charset="0"/>
                <a:ea typeface="ＭＳ Ｐゴシック" charset="-128"/>
              </a:defRPr>
            </a:lvl9pPr>
          </a:lstStyle>
          <a:p>
            <a:pPr>
              <a:lnSpc>
                <a:spcPct val="100000"/>
              </a:lnSpc>
              <a:defRPr/>
            </a:pPr>
            <a:r>
              <a:rPr lang="en-US" altLang="ja-JP" sz="500" dirty="0">
                <a:latin typeface="Meiryo UI" pitchFamily="50" charset="-128"/>
                <a:ea typeface="Meiryo UI" pitchFamily="50" charset="-128"/>
                <a:cs typeface="Meiryo UI" pitchFamily="50" charset="-128"/>
              </a:rPr>
              <a:t>NTT COMWARE CORPORATION CONFIDENTIAL PROPRIETARY</a:t>
            </a:r>
          </a:p>
        </p:txBody>
      </p:sp>
      <p:sp>
        <p:nvSpPr>
          <p:cNvPr id="15" name="テキスト プレースホルダ 14"/>
          <p:cNvSpPr>
            <a:spLocks noGrp="1"/>
          </p:cNvSpPr>
          <p:nvPr>
            <p:ph type="body" sz="quarter" idx="10"/>
          </p:nvPr>
        </p:nvSpPr>
        <p:spPr>
          <a:xfrm>
            <a:off x="77634" y="188640"/>
            <a:ext cx="3347864" cy="360362"/>
          </a:xfrm>
        </p:spPr>
        <p:txBody>
          <a:bodyPr>
            <a:noAutofit/>
          </a:bodyPr>
          <a:lstStyle>
            <a:lvl1pPr>
              <a:buNone/>
              <a:defRPr sz="1600" baseline="0"/>
            </a:lvl1pPr>
          </a:lstStyle>
          <a:p>
            <a:pPr lvl="0"/>
            <a:r>
              <a:rPr kumimoji="1" lang="ja-JP" altLang="en-US" dirty="0"/>
              <a:t>マスタ テキストの書式設定</a:t>
            </a:r>
          </a:p>
        </p:txBody>
      </p:sp>
      <p:sp>
        <p:nvSpPr>
          <p:cNvPr id="16" name="テキスト プレースホルダ 14"/>
          <p:cNvSpPr>
            <a:spLocks noGrp="1"/>
          </p:cNvSpPr>
          <p:nvPr>
            <p:ph type="body" sz="quarter" idx="11"/>
          </p:nvPr>
        </p:nvSpPr>
        <p:spPr>
          <a:xfrm>
            <a:off x="1515390" y="2852936"/>
            <a:ext cx="6120680" cy="360362"/>
          </a:xfrm>
        </p:spPr>
        <p:txBody>
          <a:bodyPr>
            <a:noAutofit/>
          </a:bodyPr>
          <a:lstStyle>
            <a:lvl1pPr algn="ctr">
              <a:buNone/>
              <a:defRPr sz="3200" b="1" i="0" cap="none" baseline="0"/>
            </a:lvl1pPr>
          </a:lstStyle>
          <a:p>
            <a:pPr lvl="0"/>
            <a:r>
              <a:rPr kumimoji="1" lang="ja-JP" altLang="en-US" dirty="0"/>
              <a:t>マスタ テキストの書式設定</a:t>
            </a:r>
          </a:p>
        </p:txBody>
      </p:sp>
      <p:sp>
        <p:nvSpPr>
          <p:cNvPr id="17" name="テキスト プレースホルダ 14"/>
          <p:cNvSpPr>
            <a:spLocks noGrp="1"/>
          </p:cNvSpPr>
          <p:nvPr>
            <p:ph type="body" sz="quarter" idx="12"/>
          </p:nvPr>
        </p:nvSpPr>
        <p:spPr>
          <a:xfrm>
            <a:off x="1497172" y="3821314"/>
            <a:ext cx="6120680" cy="360362"/>
          </a:xfrm>
        </p:spPr>
        <p:txBody>
          <a:bodyPr>
            <a:noAutofit/>
          </a:bodyPr>
          <a:lstStyle>
            <a:lvl1pPr algn="ctr">
              <a:buNone/>
              <a:defRPr sz="2000" b="1" i="0" baseline="0">
                <a:solidFill>
                  <a:schemeClr val="bg1">
                    <a:lumMod val="50000"/>
                  </a:schemeClr>
                </a:solidFill>
              </a:defRPr>
            </a:lvl1pPr>
          </a:lstStyle>
          <a:p>
            <a:pPr lvl="0"/>
            <a:r>
              <a:rPr kumimoji="1" lang="ja-JP" altLang="en-US" dirty="0"/>
              <a:t>マスタ テキストの書式設定</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1075882" y="764704"/>
            <a:ext cx="6984776" cy="695966"/>
          </a:xfrm>
        </p:spPr>
        <p:txBody>
          <a:bodyPr>
            <a:normAutofit/>
          </a:bodyPr>
          <a:lstStyle>
            <a:lvl1pPr>
              <a:defRPr sz="3600" b="1" i="0" baseline="0"/>
            </a:lvl1pPr>
          </a:lstStyle>
          <a:p>
            <a:r>
              <a:rPr kumimoji="1" lang="ja-JP" altLang="en-US" dirty="0"/>
              <a:t>マスタ タイトルの書式設定</a:t>
            </a:r>
          </a:p>
        </p:txBody>
      </p:sp>
      <p:sp>
        <p:nvSpPr>
          <p:cNvPr id="3" name="縦書きテキスト プレースホルダ 2"/>
          <p:cNvSpPr>
            <a:spLocks noGrp="1"/>
          </p:cNvSpPr>
          <p:nvPr>
            <p:ph type="body" orient="vert" idx="1"/>
          </p:nvPr>
        </p:nvSpPr>
        <p:spPr>
          <a:xfrm>
            <a:off x="1075882" y="1600200"/>
            <a:ext cx="6984776" cy="4525963"/>
          </a:xfrm>
        </p:spPr>
        <p:txBody>
          <a:bodyPr vert="eaVert"/>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1124744"/>
            <a:ext cx="2057400" cy="5001419"/>
          </a:xfrm>
        </p:spPr>
        <p:txBody>
          <a:bodyPr vert="eaVert">
            <a:normAutofit/>
          </a:bodyPr>
          <a:lstStyle>
            <a:lvl1pPr>
              <a:defRPr sz="2800" b="1" i="0" baseline="0"/>
            </a:lvl1pPr>
          </a:lstStyle>
          <a:p>
            <a:r>
              <a:rPr kumimoji="1" lang="ja-JP" altLang="en-US" dirty="0"/>
              <a:t>マスタ タイトルの書式設定</a:t>
            </a:r>
          </a:p>
        </p:txBody>
      </p:sp>
      <p:sp>
        <p:nvSpPr>
          <p:cNvPr id="3" name="縦書きテキスト プレースホルダ 2"/>
          <p:cNvSpPr>
            <a:spLocks noGrp="1"/>
          </p:cNvSpPr>
          <p:nvPr>
            <p:ph type="body" orient="vert" idx="1"/>
          </p:nvPr>
        </p:nvSpPr>
        <p:spPr>
          <a:xfrm>
            <a:off x="457200" y="1124744"/>
            <a:ext cx="6019800" cy="5001419"/>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spTree>
      <p:nvGrpSpPr>
        <p:cNvPr id="1" name=""/>
        <p:cNvGrpSpPr/>
        <p:nvPr/>
      </p:nvGrpSpPr>
      <p:grpSpPr>
        <a:xfrm>
          <a:off x="0" y="0"/>
          <a:ext cx="0" cy="0"/>
          <a:chOff x="0" y="0"/>
          <a:chExt cx="0" cy="0"/>
        </a:xfrm>
      </p:grpSpPr>
      <p:sp>
        <p:nvSpPr>
          <p:cNvPr id="3" name="スライド番号プレースホルダ 2"/>
          <p:cNvSpPr>
            <a:spLocks noGrp="1"/>
          </p:cNvSpPr>
          <p:nvPr>
            <p:ph type="sldNum" sz="quarter" idx="10"/>
          </p:nvPr>
        </p:nvSpPr>
        <p:spPr/>
        <p:txBody>
          <a:bodyPr/>
          <a:lstStyle/>
          <a:p>
            <a:fld id="{D2D8002D-B5B0-4BAC-B1F6-782DDCCE6D9C}" type="slidenum">
              <a:rPr lang="ja-JP" altLang="en-US" smtClean="0"/>
              <a:pPr/>
              <a:t>‹#›</a:t>
            </a:fld>
            <a:endParaRPr lang="ja-JP"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標準">
    <p:spTree>
      <p:nvGrpSpPr>
        <p:cNvPr id="1" name=""/>
        <p:cNvGrpSpPr/>
        <p:nvPr/>
      </p:nvGrpSpPr>
      <p:grpSpPr>
        <a:xfrm>
          <a:off x="0" y="0"/>
          <a:ext cx="0" cy="0"/>
          <a:chOff x="0" y="0"/>
          <a:chExt cx="0" cy="0"/>
        </a:xfrm>
      </p:grpSpPr>
      <p:sp>
        <p:nvSpPr>
          <p:cNvPr id="2" name="タイトル 1"/>
          <p:cNvSpPr>
            <a:spLocks noGrp="1"/>
          </p:cNvSpPr>
          <p:nvPr>
            <p:ph type="title"/>
          </p:nvPr>
        </p:nvSpPr>
        <p:spPr>
          <a:xfrm>
            <a:off x="54220" y="51134"/>
            <a:ext cx="8872178" cy="346050"/>
          </a:xfrm>
        </p:spPr>
        <p:txBody>
          <a:bodyPr/>
          <a:lstStyle>
            <a:lvl1pPr>
              <a:defRPr>
                <a:latin typeface="+mn-lt"/>
              </a:defRPr>
            </a:lvl1pPr>
          </a:lstStyle>
          <a:p>
            <a:r>
              <a:rPr kumimoji="1" lang="ja-JP" altLang="en-US" dirty="0"/>
              <a:t>マスター タイトルの書式設定</a:t>
            </a:r>
          </a:p>
        </p:txBody>
      </p:sp>
    </p:spTree>
    <p:extLst>
      <p:ext uri="{BB962C8B-B14F-4D97-AF65-F5344CB8AC3E}">
        <p14:creationId xmlns:p14="http://schemas.microsoft.com/office/powerpoint/2010/main" val="17917879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5" name="Rectangle 44"/>
          <p:cNvSpPr>
            <a:spLocks noGrp="1" noChangeArrowheads="1"/>
          </p:cNvSpPr>
          <p:nvPr>
            <p:ph type="title"/>
          </p:nvPr>
        </p:nvSpPr>
        <p:spPr bwMode="auto">
          <a:xfrm>
            <a:off x="194117" y="105512"/>
            <a:ext cx="7312269" cy="7971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1E4A88"/>
                  </a:outerShdw>
                </a:effectLst>
              </a14:hiddenEffects>
            </a:ext>
          </a:extLst>
        </p:spPr>
        <p:txBody>
          <a:bodyPr vert="horz" wrap="square" lIns="0" tIns="21576" rIns="0" bIns="82724" numCol="1" anchor="b" anchorCtr="0" compatLnSpc="1">
            <a:prstTxWarp prst="textNoShape">
              <a:avLst/>
            </a:prstTxWarp>
          </a:bodyPr>
          <a:lstStyle>
            <a:lvl1pPr>
              <a:defRPr sz="2215">
                <a:latin typeface="Meiryo UI" panose="020B0604030504040204" pitchFamily="50" charset="-128"/>
                <a:ea typeface="Meiryo UI" panose="020B0604030504040204" pitchFamily="50" charset="-128"/>
              </a:defRPr>
            </a:lvl1pPr>
          </a:lstStyle>
          <a:p>
            <a:pPr lvl="0"/>
            <a:r>
              <a:rPr lang="ja-JP" altLang="en-US" dirty="0"/>
              <a:t>マスター タイトルの書式設定</a:t>
            </a:r>
          </a:p>
        </p:txBody>
      </p:sp>
    </p:spTree>
    <p:extLst>
      <p:ext uri="{BB962C8B-B14F-4D97-AF65-F5344CB8AC3E}">
        <p14:creationId xmlns:p14="http://schemas.microsoft.com/office/powerpoint/2010/main" val="594812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pic>
        <p:nvPicPr>
          <p:cNvPr id="7" name="図 6" descr="temp_B02はじめに_0327.jpg"/>
          <p:cNvPicPr>
            <a:picLocks/>
          </p:cNvPicPr>
          <p:nvPr userDrawn="1"/>
        </p:nvPicPr>
        <p:blipFill>
          <a:blip r:embed="rId2" cstate="email">
            <a:extLst>
              <a:ext uri="{28A0092B-C50C-407E-A947-70E740481C1C}">
                <a14:useLocalDpi xmlns:a14="http://schemas.microsoft.com/office/drawing/2010/main"/>
              </a:ext>
            </a:extLst>
          </a:blip>
          <a:stretch>
            <a:fillRect/>
          </a:stretch>
        </p:blipFill>
        <p:spPr>
          <a:xfrm>
            <a:off x="-10778" y="-15154"/>
            <a:ext cx="9180000" cy="6876000"/>
          </a:xfrm>
          <a:prstGeom prst="rect">
            <a:avLst/>
          </a:prstGeom>
        </p:spPr>
      </p:pic>
      <p:sp>
        <p:nvSpPr>
          <p:cNvPr id="2" name="タイトル 1"/>
          <p:cNvSpPr>
            <a:spLocks noGrp="1"/>
          </p:cNvSpPr>
          <p:nvPr>
            <p:ph type="title" hasCustomPrompt="1"/>
          </p:nvPr>
        </p:nvSpPr>
        <p:spPr>
          <a:xfrm>
            <a:off x="539552" y="1916832"/>
            <a:ext cx="5688632" cy="3240360"/>
          </a:xfrm>
        </p:spPr>
        <p:txBody>
          <a:bodyPr>
            <a:normAutofit/>
          </a:bodyPr>
          <a:lstStyle>
            <a:lvl1pPr algn="l">
              <a:defRPr sz="1600" baseline="0"/>
            </a:lvl1pPr>
          </a:lstStyle>
          <a:p>
            <a:r>
              <a:rPr kumimoji="1" lang="ja-JP" altLang="en-US" dirty="0"/>
              <a:t>マスタ タイトルの</a:t>
            </a:r>
            <a:br>
              <a:rPr kumimoji="1" lang="en-US" altLang="ja-JP" dirty="0"/>
            </a:br>
            <a:r>
              <a:rPr kumimoji="1" lang="ja-JP" altLang="en-US" dirty="0"/>
              <a:t>書式設定</a:t>
            </a:r>
          </a:p>
        </p:txBody>
      </p:sp>
      <p:sp>
        <p:nvSpPr>
          <p:cNvPr id="3" name="スライド番号プレースホルダ 2"/>
          <p:cNvSpPr>
            <a:spLocks noGrp="1"/>
          </p:cNvSpPr>
          <p:nvPr>
            <p:ph type="sldNum" sz="quarter" idx="10"/>
          </p:nvPr>
        </p:nvSpPr>
        <p:spPr/>
        <p:txBody>
          <a:bodyPr/>
          <a:lstStyle/>
          <a:p>
            <a:fld id="{D2D8002D-B5B0-4BAC-B1F6-782DDCCE6D9C}" type="slidenum">
              <a:rPr lang="ja-JP" altLang="en-US" smtClean="0"/>
              <a:pPr/>
              <a:t>‹#›</a:t>
            </a:fld>
            <a:endParaRPr lang="ja-JP" altLang="en-US"/>
          </a:p>
        </p:txBody>
      </p:sp>
      <p:sp>
        <p:nvSpPr>
          <p:cNvPr id="5" name="Text Box 282"/>
          <p:cNvSpPr txBox="1">
            <a:spLocks noChangeAspect="1" noChangeArrowheads="1"/>
          </p:cNvSpPr>
          <p:nvPr userDrawn="1"/>
        </p:nvSpPr>
        <p:spPr bwMode="auto">
          <a:xfrm>
            <a:off x="971500" y="6558339"/>
            <a:ext cx="1967436" cy="1846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1984" tIns="45710" rIns="0" bIns="45710" anchor="ctr">
            <a:spAutoFit/>
          </a:bodyPr>
          <a:lstStyle>
            <a:lvl1pPr algn="l">
              <a:spcBef>
                <a:spcPct val="0"/>
              </a:spcBef>
              <a:defRPr kumimoji="1" sz="2400">
                <a:solidFill>
                  <a:schemeClr val="tx1"/>
                </a:solidFill>
                <a:latin typeface="Times New Roman" pitchFamily="18" charset="0"/>
                <a:ea typeface="ＭＳ Ｐゴシック" charset="-128"/>
              </a:defRPr>
            </a:lvl1pPr>
            <a:lvl2pPr algn="l">
              <a:spcBef>
                <a:spcPct val="0"/>
              </a:spcBef>
              <a:defRPr kumimoji="1" sz="2400">
                <a:solidFill>
                  <a:schemeClr val="tx1"/>
                </a:solidFill>
                <a:latin typeface="Times New Roman" pitchFamily="18" charset="0"/>
                <a:ea typeface="ＭＳ Ｐゴシック" charset="-128"/>
              </a:defRPr>
            </a:lvl2pPr>
            <a:lvl3pPr algn="l">
              <a:spcBef>
                <a:spcPct val="0"/>
              </a:spcBef>
              <a:defRPr kumimoji="1" sz="2400">
                <a:solidFill>
                  <a:schemeClr val="tx1"/>
                </a:solidFill>
                <a:latin typeface="Times New Roman" pitchFamily="18" charset="0"/>
                <a:ea typeface="ＭＳ Ｐゴシック" charset="-128"/>
              </a:defRPr>
            </a:lvl3pPr>
            <a:lvl4pPr marL="1370013" algn="l">
              <a:spcBef>
                <a:spcPct val="0"/>
              </a:spcBef>
              <a:defRPr kumimoji="1" sz="2400">
                <a:solidFill>
                  <a:schemeClr val="tx1"/>
                </a:solidFill>
                <a:latin typeface="Times New Roman" pitchFamily="18" charset="0"/>
                <a:ea typeface="ＭＳ Ｐゴシック" charset="-128"/>
              </a:defRPr>
            </a:lvl4pPr>
            <a:lvl5pPr algn="l">
              <a:spcBef>
                <a:spcPct val="0"/>
              </a:spcBef>
              <a:defRPr kumimoji="1" sz="2400">
                <a:solidFill>
                  <a:schemeClr val="tx1"/>
                </a:solidFill>
                <a:latin typeface="Times New Roman" pitchFamily="18" charset="0"/>
                <a:ea typeface="ＭＳ Ｐゴシック" charset="-128"/>
              </a:defRPr>
            </a:lvl5pPr>
            <a:lvl6pPr fontAlgn="base">
              <a:spcBef>
                <a:spcPct val="0"/>
              </a:spcBef>
              <a:spcAft>
                <a:spcPct val="0"/>
              </a:spcAft>
              <a:defRPr kumimoji="1" sz="2400">
                <a:solidFill>
                  <a:schemeClr val="tx1"/>
                </a:solidFill>
                <a:latin typeface="Times New Roman" pitchFamily="18" charset="0"/>
                <a:ea typeface="ＭＳ Ｐゴシック" charset="-128"/>
              </a:defRPr>
            </a:lvl6pPr>
            <a:lvl7pPr fontAlgn="base">
              <a:spcBef>
                <a:spcPct val="0"/>
              </a:spcBef>
              <a:spcAft>
                <a:spcPct val="0"/>
              </a:spcAft>
              <a:defRPr kumimoji="1" sz="2400">
                <a:solidFill>
                  <a:schemeClr val="tx1"/>
                </a:solidFill>
                <a:latin typeface="Times New Roman" pitchFamily="18" charset="0"/>
                <a:ea typeface="ＭＳ Ｐゴシック" charset="-128"/>
              </a:defRPr>
            </a:lvl7pPr>
            <a:lvl8pPr fontAlgn="base">
              <a:spcBef>
                <a:spcPct val="0"/>
              </a:spcBef>
              <a:spcAft>
                <a:spcPct val="0"/>
              </a:spcAft>
              <a:defRPr kumimoji="1" sz="2400">
                <a:solidFill>
                  <a:schemeClr val="tx1"/>
                </a:solidFill>
                <a:latin typeface="Times New Roman" pitchFamily="18" charset="0"/>
                <a:ea typeface="ＭＳ Ｐゴシック" charset="-128"/>
              </a:defRPr>
            </a:lvl8pPr>
            <a:lvl9pPr fontAlgn="base">
              <a:spcBef>
                <a:spcPct val="0"/>
              </a:spcBef>
              <a:spcAft>
                <a:spcPct val="0"/>
              </a:spcAft>
              <a:defRPr kumimoji="1" sz="2400">
                <a:solidFill>
                  <a:schemeClr val="tx1"/>
                </a:solidFill>
                <a:latin typeface="Times New Roman" pitchFamily="18" charset="0"/>
                <a:ea typeface="ＭＳ Ｐゴシック" charset="-128"/>
              </a:defRPr>
            </a:lvl9pPr>
          </a:lstStyle>
          <a:p>
            <a:pPr>
              <a:lnSpc>
                <a:spcPct val="100000"/>
              </a:lnSpc>
              <a:defRPr/>
            </a:pPr>
            <a:r>
              <a:rPr lang="en-US" altLang="ja-JP" sz="600" dirty="0">
                <a:latin typeface="Meiryo UI" pitchFamily="50" charset="-128"/>
                <a:ea typeface="Meiryo UI" pitchFamily="50" charset="-128"/>
                <a:cs typeface="Meiryo UI" pitchFamily="50" charset="-128"/>
              </a:rPr>
              <a:t>Copyright © NTT COMWARE CORPORATION</a:t>
            </a:r>
            <a:r>
              <a:rPr lang="en-US" altLang="ja-JP" sz="600" baseline="0" dirty="0">
                <a:latin typeface="Meiryo UI" pitchFamily="50" charset="-128"/>
                <a:ea typeface="Meiryo UI" pitchFamily="50" charset="-128"/>
                <a:cs typeface="Meiryo UI" pitchFamily="50" charset="-128"/>
              </a:rPr>
              <a:t> </a:t>
            </a:r>
            <a:r>
              <a:rPr lang="en-US" altLang="ja-JP" sz="600" dirty="0">
                <a:latin typeface="Meiryo UI" pitchFamily="50" charset="-128"/>
                <a:ea typeface="Meiryo UI" pitchFamily="50" charset="-128"/>
                <a:cs typeface="Meiryo UI" pitchFamily="50" charset="-128"/>
              </a:rPr>
              <a:t>2021</a:t>
            </a:r>
          </a:p>
        </p:txBody>
      </p:sp>
      <p:sp>
        <p:nvSpPr>
          <p:cNvPr id="6" name="Rectangle 283"/>
          <p:cNvSpPr>
            <a:spLocks noChangeArrowheads="1"/>
          </p:cNvSpPr>
          <p:nvPr userDrawn="1"/>
        </p:nvSpPr>
        <p:spPr bwMode="auto">
          <a:xfrm>
            <a:off x="971500" y="6680927"/>
            <a:ext cx="2592388" cy="163513"/>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984" tIns="25195" rIns="0" bIns="45710">
            <a:spAutoFit/>
          </a:bodyPr>
          <a:lstStyle>
            <a:lvl1pPr algn="l">
              <a:spcBef>
                <a:spcPct val="0"/>
              </a:spcBef>
              <a:defRPr kumimoji="1" sz="2400">
                <a:solidFill>
                  <a:schemeClr val="tx1"/>
                </a:solidFill>
                <a:latin typeface="Times New Roman" pitchFamily="18" charset="0"/>
                <a:ea typeface="ＭＳ Ｐゴシック" charset="-128"/>
              </a:defRPr>
            </a:lvl1pPr>
            <a:lvl2pPr algn="l">
              <a:spcBef>
                <a:spcPct val="0"/>
              </a:spcBef>
              <a:defRPr kumimoji="1" sz="2400">
                <a:solidFill>
                  <a:schemeClr val="tx1"/>
                </a:solidFill>
                <a:latin typeface="Times New Roman" pitchFamily="18" charset="0"/>
                <a:ea typeface="ＭＳ Ｐゴシック" charset="-128"/>
              </a:defRPr>
            </a:lvl2pPr>
            <a:lvl3pPr algn="l">
              <a:spcBef>
                <a:spcPct val="0"/>
              </a:spcBef>
              <a:defRPr kumimoji="1" sz="2400">
                <a:solidFill>
                  <a:schemeClr val="tx1"/>
                </a:solidFill>
                <a:latin typeface="Times New Roman" pitchFamily="18" charset="0"/>
                <a:ea typeface="ＭＳ Ｐゴシック" charset="-128"/>
              </a:defRPr>
            </a:lvl3pPr>
            <a:lvl4pPr marL="1370013" algn="l">
              <a:spcBef>
                <a:spcPct val="0"/>
              </a:spcBef>
              <a:defRPr kumimoji="1" sz="2400">
                <a:solidFill>
                  <a:schemeClr val="tx1"/>
                </a:solidFill>
                <a:latin typeface="Times New Roman" pitchFamily="18" charset="0"/>
                <a:ea typeface="ＭＳ Ｐゴシック" charset="-128"/>
              </a:defRPr>
            </a:lvl4pPr>
            <a:lvl5pPr algn="l">
              <a:spcBef>
                <a:spcPct val="0"/>
              </a:spcBef>
              <a:defRPr kumimoji="1" sz="2400">
                <a:solidFill>
                  <a:schemeClr val="tx1"/>
                </a:solidFill>
                <a:latin typeface="Times New Roman" pitchFamily="18" charset="0"/>
                <a:ea typeface="ＭＳ Ｐゴシック" charset="-128"/>
              </a:defRPr>
            </a:lvl5pPr>
            <a:lvl6pPr fontAlgn="base">
              <a:spcBef>
                <a:spcPct val="0"/>
              </a:spcBef>
              <a:spcAft>
                <a:spcPct val="0"/>
              </a:spcAft>
              <a:defRPr kumimoji="1" sz="2400">
                <a:solidFill>
                  <a:schemeClr val="tx1"/>
                </a:solidFill>
                <a:latin typeface="Times New Roman" pitchFamily="18" charset="0"/>
                <a:ea typeface="ＭＳ Ｐゴシック" charset="-128"/>
              </a:defRPr>
            </a:lvl6pPr>
            <a:lvl7pPr fontAlgn="base">
              <a:spcBef>
                <a:spcPct val="0"/>
              </a:spcBef>
              <a:spcAft>
                <a:spcPct val="0"/>
              </a:spcAft>
              <a:defRPr kumimoji="1" sz="2400">
                <a:solidFill>
                  <a:schemeClr val="tx1"/>
                </a:solidFill>
                <a:latin typeface="Times New Roman" pitchFamily="18" charset="0"/>
                <a:ea typeface="ＭＳ Ｐゴシック" charset="-128"/>
              </a:defRPr>
            </a:lvl7pPr>
            <a:lvl8pPr fontAlgn="base">
              <a:spcBef>
                <a:spcPct val="0"/>
              </a:spcBef>
              <a:spcAft>
                <a:spcPct val="0"/>
              </a:spcAft>
              <a:defRPr kumimoji="1" sz="2400">
                <a:solidFill>
                  <a:schemeClr val="tx1"/>
                </a:solidFill>
                <a:latin typeface="Times New Roman" pitchFamily="18" charset="0"/>
                <a:ea typeface="ＭＳ Ｐゴシック" charset="-128"/>
              </a:defRPr>
            </a:lvl8pPr>
            <a:lvl9pPr fontAlgn="base">
              <a:spcBef>
                <a:spcPct val="0"/>
              </a:spcBef>
              <a:spcAft>
                <a:spcPct val="0"/>
              </a:spcAft>
              <a:defRPr kumimoji="1" sz="2400">
                <a:solidFill>
                  <a:schemeClr val="tx1"/>
                </a:solidFill>
                <a:latin typeface="Times New Roman" pitchFamily="18" charset="0"/>
                <a:ea typeface="ＭＳ Ｐゴシック" charset="-128"/>
              </a:defRPr>
            </a:lvl9pPr>
          </a:lstStyle>
          <a:p>
            <a:pPr>
              <a:lnSpc>
                <a:spcPct val="100000"/>
              </a:lnSpc>
              <a:defRPr/>
            </a:pPr>
            <a:r>
              <a:rPr lang="en-US" altLang="ja-JP" sz="600" dirty="0">
                <a:latin typeface="Meiryo UI" pitchFamily="50" charset="-128"/>
                <a:ea typeface="Meiryo UI" pitchFamily="50" charset="-128"/>
                <a:cs typeface="Meiryo UI" pitchFamily="50" charset="-128"/>
              </a:rPr>
              <a:t>NTT COMWARE CORPORATION CONFIDENTIAL PROPRIETARY</a:t>
            </a:r>
          </a:p>
        </p:txBody>
      </p:sp>
      <p:sp>
        <p:nvSpPr>
          <p:cNvPr id="10" name="テキスト プレースホルダ 14"/>
          <p:cNvSpPr>
            <a:spLocks noGrp="1"/>
          </p:cNvSpPr>
          <p:nvPr>
            <p:ph type="body" sz="quarter" idx="11"/>
          </p:nvPr>
        </p:nvSpPr>
        <p:spPr>
          <a:xfrm>
            <a:off x="56778" y="260648"/>
            <a:ext cx="6120680" cy="360362"/>
          </a:xfrm>
        </p:spPr>
        <p:txBody>
          <a:bodyPr>
            <a:noAutofit/>
          </a:bodyPr>
          <a:lstStyle>
            <a:lvl1pPr algn="l">
              <a:buNone/>
              <a:defRPr sz="2400" b="1" i="0" cap="none" baseline="0"/>
            </a:lvl1pPr>
          </a:lstStyle>
          <a:p>
            <a:pPr lvl="0"/>
            <a:r>
              <a:rPr kumimoji="1" lang="ja-JP" altLang="en-US" dirty="0"/>
              <a:t>マスタ テキストの書式設定</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pic>
        <p:nvPicPr>
          <p:cNvPr id="16" name="図 15" descr="temp_B03目次_0327.jpg"/>
          <p:cNvPicPr>
            <a:picLocks/>
          </p:cNvPicPr>
          <p:nvPr userDrawn="1"/>
        </p:nvPicPr>
        <p:blipFill>
          <a:blip r:embed="rId2" cstate="email">
            <a:extLst>
              <a:ext uri="{28A0092B-C50C-407E-A947-70E740481C1C}">
                <a14:useLocalDpi xmlns:a14="http://schemas.microsoft.com/office/drawing/2010/main"/>
              </a:ext>
            </a:extLst>
          </a:blip>
          <a:stretch>
            <a:fillRect/>
          </a:stretch>
        </p:blipFill>
        <p:spPr>
          <a:xfrm>
            <a:off x="-12989" y="-13648"/>
            <a:ext cx="9180000" cy="6876000"/>
          </a:xfrm>
          <a:prstGeom prst="rect">
            <a:avLst/>
          </a:prstGeom>
        </p:spPr>
      </p:pic>
      <p:sp>
        <p:nvSpPr>
          <p:cNvPr id="27" name="スライド番号プレースホルダ 5"/>
          <p:cNvSpPr>
            <a:spLocks noGrp="1"/>
          </p:cNvSpPr>
          <p:nvPr>
            <p:ph type="sldNum" sz="quarter" idx="4"/>
          </p:nvPr>
        </p:nvSpPr>
        <p:spPr>
          <a:xfrm>
            <a:off x="6876256" y="6492875"/>
            <a:ext cx="2133600" cy="365125"/>
          </a:xfrm>
          <a:prstGeom prst="rect">
            <a:avLst/>
          </a:prstGeom>
        </p:spPr>
        <p:txBody>
          <a:bodyPr vert="horz" lIns="91440" tIns="45720" rIns="91440" bIns="45720" rtlCol="0" anchor="ctr"/>
          <a:lstStyle>
            <a:lvl1pPr algn="r">
              <a:defRPr sz="1200">
                <a:solidFill>
                  <a:schemeClr val="tx1"/>
                </a:solidFill>
                <a:latin typeface="Meiryo UI" pitchFamily="50" charset="-128"/>
                <a:ea typeface="Meiryo UI" pitchFamily="50" charset="-128"/>
                <a:cs typeface="Meiryo UI" pitchFamily="50" charset="-128"/>
              </a:defRPr>
            </a:lvl1pPr>
          </a:lstStyle>
          <a:p>
            <a:fld id="{D2D8002D-B5B0-4BAC-B1F6-782DDCCE6D9C}" type="slidenum">
              <a:rPr lang="ja-JP" altLang="en-US" smtClean="0"/>
              <a:pPr/>
              <a:t>‹#›</a:t>
            </a:fld>
            <a:endParaRPr lang="ja-JP" altLang="en-US" dirty="0"/>
          </a:p>
        </p:txBody>
      </p:sp>
      <p:sp>
        <p:nvSpPr>
          <p:cNvPr id="28" name="Text Box 282"/>
          <p:cNvSpPr txBox="1">
            <a:spLocks noChangeAspect="1" noChangeArrowheads="1"/>
          </p:cNvSpPr>
          <p:nvPr userDrawn="1"/>
        </p:nvSpPr>
        <p:spPr bwMode="auto">
          <a:xfrm>
            <a:off x="6372100" y="6549940"/>
            <a:ext cx="1645233" cy="169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1984" tIns="45710" rIns="0" bIns="45710" anchor="ctr">
            <a:spAutoFit/>
          </a:bodyPr>
          <a:lstStyle>
            <a:lvl1pPr algn="l">
              <a:spcBef>
                <a:spcPct val="0"/>
              </a:spcBef>
              <a:defRPr kumimoji="1" sz="2400">
                <a:solidFill>
                  <a:schemeClr val="tx1"/>
                </a:solidFill>
                <a:latin typeface="Times New Roman" pitchFamily="18" charset="0"/>
                <a:ea typeface="ＭＳ Ｐゴシック" charset="-128"/>
              </a:defRPr>
            </a:lvl1pPr>
            <a:lvl2pPr algn="l">
              <a:spcBef>
                <a:spcPct val="0"/>
              </a:spcBef>
              <a:defRPr kumimoji="1" sz="2400">
                <a:solidFill>
                  <a:schemeClr val="tx1"/>
                </a:solidFill>
                <a:latin typeface="Times New Roman" pitchFamily="18" charset="0"/>
                <a:ea typeface="ＭＳ Ｐゴシック" charset="-128"/>
              </a:defRPr>
            </a:lvl2pPr>
            <a:lvl3pPr algn="l">
              <a:spcBef>
                <a:spcPct val="0"/>
              </a:spcBef>
              <a:defRPr kumimoji="1" sz="2400">
                <a:solidFill>
                  <a:schemeClr val="tx1"/>
                </a:solidFill>
                <a:latin typeface="Times New Roman" pitchFamily="18" charset="0"/>
                <a:ea typeface="ＭＳ Ｐゴシック" charset="-128"/>
              </a:defRPr>
            </a:lvl3pPr>
            <a:lvl4pPr marL="1370013" algn="l">
              <a:spcBef>
                <a:spcPct val="0"/>
              </a:spcBef>
              <a:defRPr kumimoji="1" sz="2400">
                <a:solidFill>
                  <a:schemeClr val="tx1"/>
                </a:solidFill>
                <a:latin typeface="Times New Roman" pitchFamily="18" charset="0"/>
                <a:ea typeface="ＭＳ Ｐゴシック" charset="-128"/>
              </a:defRPr>
            </a:lvl4pPr>
            <a:lvl5pPr algn="l">
              <a:spcBef>
                <a:spcPct val="0"/>
              </a:spcBef>
              <a:defRPr kumimoji="1" sz="2400">
                <a:solidFill>
                  <a:schemeClr val="tx1"/>
                </a:solidFill>
                <a:latin typeface="Times New Roman" pitchFamily="18" charset="0"/>
                <a:ea typeface="ＭＳ Ｐゴシック" charset="-128"/>
              </a:defRPr>
            </a:lvl5pPr>
            <a:lvl6pPr fontAlgn="base">
              <a:spcBef>
                <a:spcPct val="0"/>
              </a:spcBef>
              <a:spcAft>
                <a:spcPct val="0"/>
              </a:spcAft>
              <a:defRPr kumimoji="1" sz="2400">
                <a:solidFill>
                  <a:schemeClr val="tx1"/>
                </a:solidFill>
                <a:latin typeface="Times New Roman" pitchFamily="18" charset="0"/>
                <a:ea typeface="ＭＳ Ｐゴシック" charset="-128"/>
              </a:defRPr>
            </a:lvl6pPr>
            <a:lvl7pPr fontAlgn="base">
              <a:spcBef>
                <a:spcPct val="0"/>
              </a:spcBef>
              <a:spcAft>
                <a:spcPct val="0"/>
              </a:spcAft>
              <a:defRPr kumimoji="1" sz="2400">
                <a:solidFill>
                  <a:schemeClr val="tx1"/>
                </a:solidFill>
                <a:latin typeface="Times New Roman" pitchFamily="18" charset="0"/>
                <a:ea typeface="ＭＳ Ｐゴシック" charset="-128"/>
              </a:defRPr>
            </a:lvl7pPr>
            <a:lvl8pPr fontAlgn="base">
              <a:spcBef>
                <a:spcPct val="0"/>
              </a:spcBef>
              <a:spcAft>
                <a:spcPct val="0"/>
              </a:spcAft>
              <a:defRPr kumimoji="1" sz="2400">
                <a:solidFill>
                  <a:schemeClr val="tx1"/>
                </a:solidFill>
                <a:latin typeface="Times New Roman" pitchFamily="18" charset="0"/>
                <a:ea typeface="ＭＳ Ｐゴシック" charset="-128"/>
              </a:defRPr>
            </a:lvl8pPr>
            <a:lvl9pPr fontAlgn="base">
              <a:spcBef>
                <a:spcPct val="0"/>
              </a:spcBef>
              <a:spcAft>
                <a:spcPct val="0"/>
              </a:spcAft>
              <a:defRPr kumimoji="1" sz="2400">
                <a:solidFill>
                  <a:schemeClr val="tx1"/>
                </a:solidFill>
                <a:latin typeface="Times New Roman" pitchFamily="18" charset="0"/>
                <a:ea typeface="ＭＳ Ｐゴシック" charset="-128"/>
              </a:defRPr>
            </a:lvl9pPr>
          </a:lstStyle>
          <a:p>
            <a:pPr>
              <a:lnSpc>
                <a:spcPct val="100000"/>
              </a:lnSpc>
              <a:defRPr/>
            </a:pPr>
            <a:r>
              <a:rPr lang="en-US" altLang="ja-JP" sz="500" dirty="0">
                <a:latin typeface="Meiryo UI" pitchFamily="50" charset="-128"/>
                <a:ea typeface="Meiryo UI" pitchFamily="50" charset="-128"/>
                <a:cs typeface="Meiryo UI" pitchFamily="50" charset="-128"/>
              </a:rPr>
              <a:t>Copyright © NTT COMWARE CORPORATION</a:t>
            </a:r>
            <a:r>
              <a:rPr lang="en-US" altLang="ja-JP" sz="500" baseline="0" dirty="0">
                <a:latin typeface="Meiryo UI" pitchFamily="50" charset="-128"/>
                <a:ea typeface="Meiryo UI" pitchFamily="50" charset="-128"/>
                <a:cs typeface="Meiryo UI" pitchFamily="50" charset="-128"/>
              </a:rPr>
              <a:t> </a:t>
            </a:r>
            <a:r>
              <a:rPr lang="en-US" altLang="ja-JP" sz="500" dirty="0">
                <a:latin typeface="Meiryo UI" pitchFamily="50" charset="-128"/>
                <a:ea typeface="Meiryo UI" pitchFamily="50" charset="-128"/>
                <a:cs typeface="Meiryo UI" pitchFamily="50" charset="-128"/>
              </a:rPr>
              <a:t>2021</a:t>
            </a:r>
          </a:p>
        </p:txBody>
      </p:sp>
      <p:sp>
        <p:nvSpPr>
          <p:cNvPr id="29" name="Rectangle 283"/>
          <p:cNvSpPr>
            <a:spLocks noChangeArrowheads="1"/>
          </p:cNvSpPr>
          <p:nvPr userDrawn="1"/>
        </p:nvSpPr>
        <p:spPr bwMode="auto">
          <a:xfrm>
            <a:off x="6372100" y="6664834"/>
            <a:ext cx="2592388" cy="148542"/>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984" tIns="25195" rIns="0" bIns="45710">
            <a:spAutoFit/>
          </a:bodyPr>
          <a:lstStyle>
            <a:lvl1pPr algn="l">
              <a:spcBef>
                <a:spcPct val="0"/>
              </a:spcBef>
              <a:defRPr kumimoji="1" sz="2400">
                <a:solidFill>
                  <a:schemeClr val="tx1"/>
                </a:solidFill>
                <a:latin typeface="Times New Roman" pitchFamily="18" charset="0"/>
                <a:ea typeface="ＭＳ Ｐゴシック" charset="-128"/>
              </a:defRPr>
            </a:lvl1pPr>
            <a:lvl2pPr algn="l">
              <a:spcBef>
                <a:spcPct val="0"/>
              </a:spcBef>
              <a:defRPr kumimoji="1" sz="2400">
                <a:solidFill>
                  <a:schemeClr val="tx1"/>
                </a:solidFill>
                <a:latin typeface="Times New Roman" pitchFamily="18" charset="0"/>
                <a:ea typeface="ＭＳ Ｐゴシック" charset="-128"/>
              </a:defRPr>
            </a:lvl2pPr>
            <a:lvl3pPr algn="l">
              <a:spcBef>
                <a:spcPct val="0"/>
              </a:spcBef>
              <a:defRPr kumimoji="1" sz="2400">
                <a:solidFill>
                  <a:schemeClr val="tx1"/>
                </a:solidFill>
                <a:latin typeface="Times New Roman" pitchFamily="18" charset="0"/>
                <a:ea typeface="ＭＳ Ｐゴシック" charset="-128"/>
              </a:defRPr>
            </a:lvl3pPr>
            <a:lvl4pPr marL="1370013" algn="l">
              <a:spcBef>
                <a:spcPct val="0"/>
              </a:spcBef>
              <a:defRPr kumimoji="1" sz="2400">
                <a:solidFill>
                  <a:schemeClr val="tx1"/>
                </a:solidFill>
                <a:latin typeface="Times New Roman" pitchFamily="18" charset="0"/>
                <a:ea typeface="ＭＳ Ｐゴシック" charset="-128"/>
              </a:defRPr>
            </a:lvl4pPr>
            <a:lvl5pPr algn="l">
              <a:spcBef>
                <a:spcPct val="0"/>
              </a:spcBef>
              <a:defRPr kumimoji="1" sz="2400">
                <a:solidFill>
                  <a:schemeClr val="tx1"/>
                </a:solidFill>
                <a:latin typeface="Times New Roman" pitchFamily="18" charset="0"/>
                <a:ea typeface="ＭＳ Ｐゴシック" charset="-128"/>
              </a:defRPr>
            </a:lvl5pPr>
            <a:lvl6pPr fontAlgn="base">
              <a:spcBef>
                <a:spcPct val="0"/>
              </a:spcBef>
              <a:spcAft>
                <a:spcPct val="0"/>
              </a:spcAft>
              <a:defRPr kumimoji="1" sz="2400">
                <a:solidFill>
                  <a:schemeClr val="tx1"/>
                </a:solidFill>
                <a:latin typeface="Times New Roman" pitchFamily="18" charset="0"/>
                <a:ea typeface="ＭＳ Ｐゴシック" charset="-128"/>
              </a:defRPr>
            </a:lvl6pPr>
            <a:lvl7pPr fontAlgn="base">
              <a:spcBef>
                <a:spcPct val="0"/>
              </a:spcBef>
              <a:spcAft>
                <a:spcPct val="0"/>
              </a:spcAft>
              <a:defRPr kumimoji="1" sz="2400">
                <a:solidFill>
                  <a:schemeClr val="tx1"/>
                </a:solidFill>
                <a:latin typeface="Times New Roman" pitchFamily="18" charset="0"/>
                <a:ea typeface="ＭＳ Ｐゴシック" charset="-128"/>
              </a:defRPr>
            </a:lvl7pPr>
            <a:lvl8pPr fontAlgn="base">
              <a:spcBef>
                <a:spcPct val="0"/>
              </a:spcBef>
              <a:spcAft>
                <a:spcPct val="0"/>
              </a:spcAft>
              <a:defRPr kumimoji="1" sz="2400">
                <a:solidFill>
                  <a:schemeClr val="tx1"/>
                </a:solidFill>
                <a:latin typeface="Times New Roman" pitchFamily="18" charset="0"/>
                <a:ea typeface="ＭＳ Ｐゴシック" charset="-128"/>
              </a:defRPr>
            </a:lvl8pPr>
            <a:lvl9pPr fontAlgn="base">
              <a:spcBef>
                <a:spcPct val="0"/>
              </a:spcBef>
              <a:spcAft>
                <a:spcPct val="0"/>
              </a:spcAft>
              <a:defRPr kumimoji="1" sz="2400">
                <a:solidFill>
                  <a:schemeClr val="tx1"/>
                </a:solidFill>
                <a:latin typeface="Times New Roman" pitchFamily="18" charset="0"/>
                <a:ea typeface="ＭＳ Ｐゴシック" charset="-128"/>
              </a:defRPr>
            </a:lvl9pPr>
          </a:lstStyle>
          <a:p>
            <a:pPr>
              <a:lnSpc>
                <a:spcPct val="100000"/>
              </a:lnSpc>
              <a:defRPr/>
            </a:pPr>
            <a:r>
              <a:rPr lang="en-US" altLang="ja-JP" sz="500" dirty="0">
                <a:latin typeface="Meiryo UI" pitchFamily="50" charset="-128"/>
                <a:ea typeface="Meiryo UI" pitchFamily="50" charset="-128"/>
                <a:cs typeface="Meiryo UI" pitchFamily="50" charset="-128"/>
              </a:rPr>
              <a:t>NTT COMWARE CORPORATION CONFIDENTIAL PROPRIETARY</a:t>
            </a:r>
          </a:p>
        </p:txBody>
      </p:sp>
      <p:sp>
        <p:nvSpPr>
          <p:cNvPr id="38" name="テキスト プレースホルダ 38"/>
          <p:cNvSpPr>
            <a:spLocks noGrp="1"/>
          </p:cNvSpPr>
          <p:nvPr>
            <p:ph type="body" sz="quarter" idx="18"/>
          </p:nvPr>
        </p:nvSpPr>
        <p:spPr>
          <a:xfrm>
            <a:off x="1117868" y="1971588"/>
            <a:ext cx="1080120" cy="914400"/>
          </a:xfrm>
        </p:spPr>
        <p:txBody>
          <a:bodyPr>
            <a:normAutofit/>
          </a:bodyPr>
          <a:lstStyle>
            <a:lvl1pPr marL="0" marR="0" indent="0" algn="ctr" defTabSz="914400" rtl="0" eaLnBrk="1" fontAlgn="auto" latinLnBrk="0" hangingPunct="1">
              <a:lnSpc>
                <a:spcPct val="100000"/>
              </a:lnSpc>
              <a:spcBef>
                <a:spcPct val="0"/>
              </a:spcBef>
              <a:spcAft>
                <a:spcPts val="0"/>
              </a:spcAft>
              <a:buClrTx/>
              <a:buSzTx/>
              <a:buFontTx/>
              <a:buNone/>
              <a:tabLst/>
              <a:defRPr sz="1800" baseline="0"/>
            </a:lvl1pPr>
            <a:lvl5pPr algn="ctr">
              <a:buNone/>
              <a:defRPr/>
            </a:lvl5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dirty="0"/>
              <a:t>マスタ テキストの書式</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1" lang="ja-JP" altLang="en-US" sz="1800" b="0" i="0" u="none" strike="noStrike" kern="1200" cap="none" spc="0" normalizeH="0" baseline="0" noProof="0" dirty="0">
              <a:ln>
                <a:noFill/>
              </a:ln>
              <a:solidFill>
                <a:schemeClr val="tx1"/>
              </a:solidFill>
              <a:effectLst/>
              <a:uLnTx/>
              <a:uFillTx/>
              <a:latin typeface="Meiryo UI" pitchFamily="50" charset="-128"/>
              <a:ea typeface="Meiryo UI" pitchFamily="50" charset="-128"/>
              <a:cs typeface="Meiryo UI" pitchFamily="50" charset="-128"/>
            </a:endParaRPr>
          </a:p>
        </p:txBody>
      </p:sp>
      <p:sp>
        <p:nvSpPr>
          <p:cNvPr id="14" name="テキスト プレースホルダ 38"/>
          <p:cNvSpPr>
            <a:spLocks noGrp="1"/>
          </p:cNvSpPr>
          <p:nvPr>
            <p:ph type="body" sz="quarter" idx="19"/>
          </p:nvPr>
        </p:nvSpPr>
        <p:spPr>
          <a:xfrm>
            <a:off x="2581280" y="2852936"/>
            <a:ext cx="1080120" cy="914400"/>
          </a:xfrm>
        </p:spPr>
        <p:txBody>
          <a:bodyPr>
            <a:normAutofit/>
          </a:bodyPr>
          <a:lstStyle>
            <a:lvl1pPr marL="0" marR="0" indent="0" algn="ctr" defTabSz="914400" rtl="0" eaLnBrk="1" fontAlgn="auto" latinLnBrk="0" hangingPunct="1">
              <a:lnSpc>
                <a:spcPct val="100000"/>
              </a:lnSpc>
              <a:spcBef>
                <a:spcPct val="0"/>
              </a:spcBef>
              <a:spcAft>
                <a:spcPts val="0"/>
              </a:spcAft>
              <a:buClrTx/>
              <a:buSzTx/>
              <a:buFontTx/>
              <a:buNone/>
              <a:tabLst/>
              <a:defRPr sz="1800" baseline="0"/>
            </a:lvl1pPr>
            <a:lvl5pPr algn="ctr">
              <a:buNone/>
              <a:defRPr/>
            </a:lvl5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dirty="0"/>
              <a:t>マスタ テキストの書式</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1" lang="ja-JP" altLang="en-US" sz="1800" b="0" i="0" u="none" strike="noStrike" kern="1200" cap="none" spc="0" normalizeH="0" baseline="0" noProof="0" dirty="0">
              <a:ln>
                <a:noFill/>
              </a:ln>
              <a:solidFill>
                <a:schemeClr val="tx1"/>
              </a:solidFill>
              <a:effectLst/>
              <a:uLnTx/>
              <a:uFillTx/>
              <a:latin typeface="Meiryo UI" pitchFamily="50" charset="-128"/>
              <a:ea typeface="Meiryo UI" pitchFamily="50" charset="-128"/>
              <a:cs typeface="Meiryo UI" pitchFamily="50" charset="-128"/>
            </a:endParaRPr>
          </a:p>
        </p:txBody>
      </p:sp>
      <p:sp>
        <p:nvSpPr>
          <p:cNvPr id="15" name="テキスト プレースホルダ 38"/>
          <p:cNvSpPr>
            <a:spLocks noGrp="1"/>
          </p:cNvSpPr>
          <p:nvPr>
            <p:ph type="body" sz="quarter" idx="20"/>
          </p:nvPr>
        </p:nvSpPr>
        <p:spPr>
          <a:xfrm>
            <a:off x="4045742" y="1965192"/>
            <a:ext cx="1080120" cy="914400"/>
          </a:xfrm>
        </p:spPr>
        <p:txBody>
          <a:bodyPr>
            <a:normAutofit/>
          </a:bodyPr>
          <a:lstStyle>
            <a:lvl1pPr marL="0" marR="0" indent="0" algn="ctr" defTabSz="914400" rtl="0" eaLnBrk="1" fontAlgn="auto" latinLnBrk="0" hangingPunct="1">
              <a:lnSpc>
                <a:spcPct val="100000"/>
              </a:lnSpc>
              <a:spcBef>
                <a:spcPct val="0"/>
              </a:spcBef>
              <a:spcAft>
                <a:spcPts val="0"/>
              </a:spcAft>
              <a:buClrTx/>
              <a:buSzTx/>
              <a:buFontTx/>
              <a:buNone/>
              <a:tabLst/>
              <a:defRPr sz="1800" baseline="0"/>
            </a:lvl1pPr>
            <a:lvl5pPr algn="ctr">
              <a:buNone/>
              <a:defRPr/>
            </a:lvl5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dirty="0"/>
              <a:t>マスタ テキストの書式</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1" lang="ja-JP" altLang="en-US" sz="1800" b="0" i="0" u="none" strike="noStrike" kern="1200" cap="none" spc="0" normalizeH="0" baseline="0" noProof="0" dirty="0">
              <a:ln>
                <a:noFill/>
              </a:ln>
              <a:solidFill>
                <a:schemeClr val="tx1"/>
              </a:solidFill>
              <a:effectLst/>
              <a:uLnTx/>
              <a:uFillTx/>
              <a:latin typeface="Meiryo UI" pitchFamily="50" charset="-128"/>
              <a:ea typeface="Meiryo UI" pitchFamily="50" charset="-128"/>
              <a:cs typeface="Meiryo UI" pitchFamily="50" charset="-128"/>
            </a:endParaRPr>
          </a:p>
        </p:txBody>
      </p:sp>
      <p:sp>
        <p:nvSpPr>
          <p:cNvPr id="17" name="テキスト プレースホルダ 38"/>
          <p:cNvSpPr>
            <a:spLocks noGrp="1"/>
          </p:cNvSpPr>
          <p:nvPr>
            <p:ph type="body" sz="quarter" idx="21"/>
          </p:nvPr>
        </p:nvSpPr>
        <p:spPr>
          <a:xfrm>
            <a:off x="4045742" y="3751536"/>
            <a:ext cx="1080120" cy="914400"/>
          </a:xfrm>
        </p:spPr>
        <p:txBody>
          <a:bodyPr>
            <a:normAutofit/>
          </a:bodyPr>
          <a:lstStyle>
            <a:lvl1pPr marL="0" marR="0" indent="0" algn="ctr" defTabSz="914400" rtl="0" eaLnBrk="1" fontAlgn="auto" latinLnBrk="0" hangingPunct="1">
              <a:lnSpc>
                <a:spcPct val="100000"/>
              </a:lnSpc>
              <a:spcBef>
                <a:spcPct val="0"/>
              </a:spcBef>
              <a:spcAft>
                <a:spcPts val="0"/>
              </a:spcAft>
              <a:buClrTx/>
              <a:buSzTx/>
              <a:buFontTx/>
              <a:buNone/>
              <a:tabLst/>
              <a:defRPr sz="1800" baseline="0"/>
            </a:lvl1pPr>
            <a:lvl5pPr algn="ctr">
              <a:buNone/>
              <a:defRPr/>
            </a:lvl5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dirty="0"/>
              <a:t>マスタ テキストの書式</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1" lang="ja-JP" altLang="en-US" sz="1800" b="0" i="0" u="none" strike="noStrike" kern="1200" cap="none" spc="0" normalizeH="0" baseline="0" noProof="0" dirty="0">
              <a:ln>
                <a:noFill/>
              </a:ln>
              <a:solidFill>
                <a:schemeClr val="tx1"/>
              </a:solidFill>
              <a:effectLst/>
              <a:uLnTx/>
              <a:uFillTx/>
              <a:latin typeface="Meiryo UI" pitchFamily="50" charset="-128"/>
              <a:ea typeface="Meiryo UI" pitchFamily="50" charset="-128"/>
              <a:cs typeface="Meiryo UI" pitchFamily="50" charset="-128"/>
            </a:endParaRPr>
          </a:p>
        </p:txBody>
      </p:sp>
      <p:sp>
        <p:nvSpPr>
          <p:cNvPr id="18" name="テキスト プレースホルダ 38"/>
          <p:cNvSpPr>
            <a:spLocks noGrp="1"/>
          </p:cNvSpPr>
          <p:nvPr>
            <p:ph type="body" sz="quarter" idx="22"/>
          </p:nvPr>
        </p:nvSpPr>
        <p:spPr>
          <a:xfrm>
            <a:off x="5505104" y="2852936"/>
            <a:ext cx="1080120" cy="914400"/>
          </a:xfrm>
        </p:spPr>
        <p:txBody>
          <a:bodyPr>
            <a:normAutofit/>
          </a:bodyPr>
          <a:lstStyle>
            <a:lvl1pPr marL="0" marR="0" indent="0" algn="ctr" defTabSz="914400" rtl="0" eaLnBrk="1" fontAlgn="auto" latinLnBrk="0" hangingPunct="1">
              <a:lnSpc>
                <a:spcPct val="100000"/>
              </a:lnSpc>
              <a:spcBef>
                <a:spcPct val="0"/>
              </a:spcBef>
              <a:spcAft>
                <a:spcPts val="0"/>
              </a:spcAft>
              <a:buClrTx/>
              <a:buSzTx/>
              <a:buFontTx/>
              <a:buNone/>
              <a:tabLst/>
              <a:defRPr sz="1800" baseline="0"/>
            </a:lvl1pPr>
            <a:lvl5pPr algn="ctr">
              <a:buNone/>
              <a:defRPr/>
            </a:lvl5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dirty="0"/>
              <a:t>マスタ テキストの書式</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1" lang="ja-JP" altLang="en-US" sz="1800" b="0" i="0" u="none" strike="noStrike" kern="1200" cap="none" spc="0" normalizeH="0" baseline="0" noProof="0" dirty="0">
              <a:ln>
                <a:noFill/>
              </a:ln>
              <a:solidFill>
                <a:schemeClr val="tx1"/>
              </a:solidFill>
              <a:effectLst/>
              <a:uLnTx/>
              <a:uFillTx/>
              <a:latin typeface="Meiryo UI" pitchFamily="50" charset="-128"/>
              <a:ea typeface="Meiryo UI" pitchFamily="50" charset="-128"/>
              <a:cs typeface="Meiryo UI" pitchFamily="50" charset="-128"/>
            </a:endParaRPr>
          </a:p>
        </p:txBody>
      </p:sp>
      <p:sp>
        <p:nvSpPr>
          <p:cNvPr id="19" name="テキスト プレースホルダ 38"/>
          <p:cNvSpPr>
            <a:spLocks noGrp="1"/>
          </p:cNvSpPr>
          <p:nvPr>
            <p:ph type="body" sz="quarter" idx="23"/>
          </p:nvPr>
        </p:nvSpPr>
        <p:spPr>
          <a:xfrm>
            <a:off x="5497742" y="4631620"/>
            <a:ext cx="1080120" cy="914400"/>
          </a:xfrm>
        </p:spPr>
        <p:txBody>
          <a:bodyPr>
            <a:normAutofit/>
          </a:bodyPr>
          <a:lstStyle>
            <a:lvl1pPr marL="0" marR="0" indent="0" algn="ctr" defTabSz="914400" rtl="0" eaLnBrk="1" fontAlgn="auto" latinLnBrk="0" hangingPunct="1">
              <a:lnSpc>
                <a:spcPct val="100000"/>
              </a:lnSpc>
              <a:spcBef>
                <a:spcPct val="0"/>
              </a:spcBef>
              <a:spcAft>
                <a:spcPts val="0"/>
              </a:spcAft>
              <a:buClrTx/>
              <a:buSzTx/>
              <a:buFontTx/>
              <a:buNone/>
              <a:tabLst/>
              <a:defRPr sz="1800" baseline="0"/>
            </a:lvl1pPr>
            <a:lvl5pPr algn="ctr">
              <a:buNone/>
              <a:defRPr/>
            </a:lvl5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dirty="0"/>
              <a:t>マスタ テキストの書式</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1" lang="ja-JP" altLang="en-US" sz="1800" b="0" i="0" u="none" strike="noStrike" kern="1200" cap="none" spc="0" normalizeH="0" baseline="0" noProof="0" dirty="0">
              <a:ln>
                <a:noFill/>
              </a:ln>
              <a:solidFill>
                <a:schemeClr val="tx1"/>
              </a:solidFill>
              <a:effectLst/>
              <a:uLnTx/>
              <a:uFillTx/>
              <a:latin typeface="Meiryo UI" pitchFamily="50" charset="-128"/>
              <a:ea typeface="Meiryo UI" pitchFamily="50" charset="-128"/>
              <a:cs typeface="Meiryo UI" pitchFamily="50" charset="-128"/>
            </a:endParaRPr>
          </a:p>
        </p:txBody>
      </p:sp>
      <p:sp>
        <p:nvSpPr>
          <p:cNvPr id="20" name="テキスト プレースホルダ 38"/>
          <p:cNvSpPr>
            <a:spLocks noGrp="1"/>
          </p:cNvSpPr>
          <p:nvPr>
            <p:ph type="body" sz="quarter" idx="24"/>
          </p:nvPr>
        </p:nvSpPr>
        <p:spPr>
          <a:xfrm>
            <a:off x="6982768" y="3742910"/>
            <a:ext cx="1080120" cy="914400"/>
          </a:xfrm>
        </p:spPr>
        <p:txBody>
          <a:bodyPr>
            <a:normAutofit/>
          </a:bodyPr>
          <a:lstStyle>
            <a:lvl1pPr marL="0" marR="0" indent="0" algn="ctr" defTabSz="914400" rtl="0" eaLnBrk="1" fontAlgn="auto" latinLnBrk="0" hangingPunct="1">
              <a:lnSpc>
                <a:spcPct val="100000"/>
              </a:lnSpc>
              <a:spcBef>
                <a:spcPct val="0"/>
              </a:spcBef>
              <a:spcAft>
                <a:spcPts val="0"/>
              </a:spcAft>
              <a:buClrTx/>
              <a:buSzTx/>
              <a:buFontTx/>
              <a:buNone/>
              <a:tabLst/>
              <a:defRPr sz="1800" baseline="0"/>
            </a:lvl1pPr>
            <a:lvl5pPr algn="ctr">
              <a:buNone/>
              <a:defRPr/>
            </a:lvl5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dirty="0"/>
              <a:t>マスタ テキストの書式</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1" lang="ja-JP" altLang="en-US" sz="1800" b="0" i="0" u="none" strike="noStrike" kern="1200" cap="none" spc="0" normalizeH="0" baseline="0" noProof="0" dirty="0">
              <a:ln>
                <a:noFill/>
              </a:ln>
              <a:solidFill>
                <a:schemeClr val="tx1"/>
              </a:solidFill>
              <a:effectLst/>
              <a:uLnTx/>
              <a:uFillTx/>
              <a:latin typeface="Meiryo UI" pitchFamily="50" charset="-128"/>
              <a:ea typeface="Meiryo UI" pitchFamily="50" charset="-128"/>
              <a:cs typeface="Meiryo UI" pitchFamily="50" charset="-128"/>
            </a:endParaRPr>
          </a:p>
        </p:txBody>
      </p:sp>
      <p:sp>
        <p:nvSpPr>
          <p:cNvPr id="21" name="テキスト プレースホルダ 14"/>
          <p:cNvSpPr>
            <a:spLocks noGrp="1"/>
          </p:cNvSpPr>
          <p:nvPr>
            <p:ph type="body" sz="quarter" idx="11"/>
          </p:nvPr>
        </p:nvSpPr>
        <p:spPr>
          <a:xfrm>
            <a:off x="69008" y="260648"/>
            <a:ext cx="6120680" cy="360362"/>
          </a:xfrm>
        </p:spPr>
        <p:txBody>
          <a:bodyPr>
            <a:noAutofit/>
          </a:bodyPr>
          <a:lstStyle>
            <a:lvl1pPr algn="l">
              <a:buNone/>
              <a:defRPr sz="2400" b="1" i="0" cap="none" baseline="0"/>
            </a:lvl1pPr>
          </a:lstStyle>
          <a:p>
            <a:pPr lvl="0"/>
            <a:r>
              <a:rPr kumimoji="1" lang="ja-JP" altLang="en-US" dirty="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ユーザー設定レイアウト">
    <p:spTree>
      <p:nvGrpSpPr>
        <p:cNvPr id="1" name=""/>
        <p:cNvGrpSpPr/>
        <p:nvPr/>
      </p:nvGrpSpPr>
      <p:grpSpPr>
        <a:xfrm>
          <a:off x="0" y="0"/>
          <a:ext cx="0" cy="0"/>
          <a:chOff x="0" y="0"/>
          <a:chExt cx="0" cy="0"/>
        </a:xfrm>
      </p:grpSpPr>
      <p:pic>
        <p:nvPicPr>
          <p:cNvPr id="8" name="図 7" descr="temp_B04扉_0327.jpg"/>
          <p:cNvPicPr>
            <a:picLocks/>
          </p:cNvPicPr>
          <p:nvPr userDrawn="1"/>
        </p:nvPicPr>
        <p:blipFill>
          <a:blip r:embed="rId2" cstate="email">
            <a:extLst>
              <a:ext uri="{28A0092B-C50C-407E-A947-70E740481C1C}">
                <a14:useLocalDpi xmlns:a14="http://schemas.microsoft.com/office/drawing/2010/main"/>
              </a:ext>
            </a:extLst>
          </a:blip>
          <a:stretch>
            <a:fillRect/>
          </a:stretch>
        </p:blipFill>
        <p:spPr>
          <a:xfrm>
            <a:off x="-3794" y="0"/>
            <a:ext cx="9144000" cy="6858000"/>
          </a:xfrm>
          <a:prstGeom prst="rect">
            <a:avLst/>
          </a:prstGeom>
        </p:spPr>
      </p:pic>
      <p:sp>
        <p:nvSpPr>
          <p:cNvPr id="2" name="タイトル 1"/>
          <p:cNvSpPr>
            <a:spLocks noGrp="1"/>
          </p:cNvSpPr>
          <p:nvPr>
            <p:ph type="title"/>
          </p:nvPr>
        </p:nvSpPr>
        <p:spPr>
          <a:xfrm>
            <a:off x="457200" y="2790056"/>
            <a:ext cx="8229600" cy="1143000"/>
          </a:xfrm>
        </p:spPr>
        <p:txBody>
          <a:bodyPr>
            <a:normAutofit/>
          </a:bodyPr>
          <a:lstStyle>
            <a:lvl1pPr>
              <a:defRPr sz="3200" b="1" i="0" baseline="0"/>
            </a:lvl1pPr>
          </a:lstStyle>
          <a:p>
            <a:r>
              <a:rPr kumimoji="1" lang="ja-JP" altLang="en-US" dirty="0"/>
              <a:t>マスタ タイトルの書式設定</a:t>
            </a:r>
          </a:p>
        </p:txBody>
      </p:sp>
      <p:sp>
        <p:nvSpPr>
          <p:cNvPr id="3" name="スライド番号プレースホルダ 2"/>
          <p:cNvSpPr>
            <a:spLocks noGrp="1"/>
          </p:cNvSpPr>
          <p:nvPr>
            <p:ph type="sldNum" sz="quarter" idx="10"/>
          </p:nvPr>
        </p:nvSpPr>
        <p:spPr/>
        <p:txBody>
          <a:bodyPr/>
          <a:lstStyle/>
          <a:p>
            <a:fld id="{D2D8002D-B5B0-4BAC-B1F6-782DDCCE6D9C}" type="slidenum">
              <a:rPr lang="ja-JP" altLang="en-US" smtClean="0"/>
              <a:pPr/>
              <a:t>‹#›</a:t>
            </a:fld>
            <a:endParaRPr lang="ja-JP" altLang="en-US"/>
          </a:p>
        </p:txBody>
      </p:sp>
      <p:sp>
        <p:nvSpPr>
          <p:cNvPr id="9" name="Text Box 282"/>
          <p:cNvSpPr txBox="1">
            <a:spLocks noChangeAspect="1" noChangeArrowheads="1"/>
          </p:cNvSpPr>
          <p:nvPr userDrawn="1"/>
        </p:nvSpPr>
        <p:spPr bwMode="auto">
          <a:xfrm>
            <a:off x="6372100" y="6549940"/>
            <a:ext cx="1645233" cy="169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1984" tIns="45710" rIns="0" bIns="45710" anchor="ctr">
            <a:spAutoFit/>
          </a:bodyPr>
          <a:lstStyle>
            <a:lvl1pPr algn="l">
              <a:spcBef>
                <a:spcPct val="0"/>
              </a:spcBef>
              <a:defRPr kumimoji="1" sz="2400">
                <a:solidFill>
                  <a:schemeClr val="tx1"/>
                </a:solidFill>
                <a:latin typeface="Times New Roman" pitchFamily="18" charset="0"/>
                <a:ea typeface="ＭＳ Ｐゴシック" charset="-128"/>
              </a:defRPr>
            </a:lvl1pPr>
            <a:lvl2pPr algn="l">
              <a:spcBef>
                <a:spcPct val="0"/>
              </a:spcBef>
              <a:defRPr kumimoji="1" sz="2400">
                <a:solidFill>
                  <a:schemeClr val="tx1"/>
                </a:solidFill>
                <a:latin typeface="Times New Roman" pitchFamily="18" charset="0"/>
                <a:ea typeface="ＭＳ Ｐゴシック" charset="-128"/>
              </a:defRPr>
            </a:lvl2pPr>
            <a:lvl3pPr algn="l">
              <a:spcBef>
                <a:spcPct val="0"/>
              </a:spcBef>
              <a:defRPr kumimoji="1" sz="2400">
                <a:solidFill>
                  <a:schemeClr val="tx1"/>
                </a:solidFill>
                <a:latin typeface="Times New Roman" pitchFamily="18" charset="0"/>
                <a:ea typeface="ＭＳ Ｐゴシック" charset="-128"/>
              </a:defRPr>
            </a:lvl3pPr>
            <a:lvl4pPr marL="1370013" algn="l">
              <a:spcBef>
                <a:spcPct val="0"/>
              </a:spcBef>
              <a:defRPr kumimoji="1" sz="2400">
                <a:solidFill>
                  <a:schemeClr val="tx1"/>
                </a:solidFill>
                <a:latin typeface="Times New Roman" pitchFamily="18" charset="0"/>
                <a:ea typeface="ＭＳ Ｐゴシック" charset="-128"/>
              </a:defRPr>
            </a:lvl4pPr>
            <a:lvl5pPr algn="l">
              <a:spcBef>
                <a:spcPct val="0"/>
              </a:spcBef>
              <a:defRPr kumimoji="1" sz="2400">
                <a:solidFill>
                  <a:schemeClr val="tx1"/>
                </a:solidFill>
                <a:latin typeface="Times New Roman" pitchFamily="18" charset="0"/>
                <a:ea typeface="ＭＳ Ｐゴシック" charset="-128"/>
              </a:defRPr>
            </a:lvl5pPr>
            <a:lvl6pPr fontAlgn="base">
              <a:spcBef>
                <a:spcPct val="0"/>
              </a:spcBef>
              <a:spcAft>
                <a:spcPct val="0"/>
              </a:spcAft>
              <a:defRPr kumimoji="1" sz="2400">
                <a:solidFill>
                  <a:schemeClr val="tx1"/>
                </a:solidFill>
                <a:latin typeface="Times New Roman" pitchFamily="18" charset="0"/>
                <a:ea typeface="ＭＳ Ｐゴシック" charset="-128"/>
              </a:defRPr>
            </a:lvl6pPr>
            <a:lvl7pPr fontAlgn="base">
              <a:spcBef>
                <a:spcPct val="0"/>
              </a:spcBef>
              <a:spcAft>
                <a:spcPct val="0"/>
              </a:spcAft>
              <a:defRPr kumimoji="1" sz="2400">
                <a:solidFill>
                  <a:schemeClr val="tx1"/>
                </a:solidFill>
                <a:latin typeface="Times New Roman" pitchFamily="18" charset="0"/>
                <a:ea typeface="ＭＳ Ｐゴシック" charset="-128"/>
              </a:defRPr>
            </a:lvl7pPr>
            <a:lvl8pPr fontAlgn="base">
              <a:spcBef>
                <a:spcPct val="0"/>
              </a:spcBef>
              <a:spcAft>
                <a:spcPct val="0"/>
              </a:spcAft>
              <a:defRPr kumimoji="1" sz="2400">
                <a:solidFill>
                  <a:schemeClr val="tx1"/>
                </a:solidFill>
                <a:latin typeface="Times New Roman" pitchFamily="18" charset="0"/>
                <a:ea typeface="ＭＳ Ｐゴシック" charset="-128"/>
              </a:defRPr>
            </a:lvl8pPr>
            <a:lvl9pPr fontAlgn="base">
              <a:spcBef>
                <a:spcPct val="0"/>
              </a:spcBef>
              <a:spcAft>
                <a:spcPct val="0"/>
              </a:spcAft>
              <a:defRPr kumimoji="1" sz="2400">
                <a:solidFill>
                  <a:schemeClr val="tx1"/>
                </a:solidFill>
                <a:latin typeface="Times New Roman" pitchFamily="18" charset="0"/>
                <a:ea typeface="ＭＳ Ｐゴシック" charset="-128"/>
              </a:defRPr>
            </a:lvl9pPr>
          </a:lstStyle>
          <a:p>
            <a:pPr>
              <a:lnSpc>
                <a:spcPct val="100000"/>
              </a:lnSpc>
              <a:defRPr/>
            </a:pPr>
            <a:r>
              <a:rPr lang="en-US" altLang="ja-JP" sz="500" dirty="0">
                <a:latin typeface="Meiryo UI" pitchFamily="50" charset="-128"/>
                <a:ea typeface="Meiryo UI" pitchFamily="50" charset="-128"/>
                <a:cs typeface="Meiryo UI" pitchFamily="50" charset="-128"/>
              </a:rPr>
              <a:t>Copyright © NTT COMWARE CORPORATION</a:t>
            </a:r>
            <a:r>
              <a:rPr lang="en-US" altLang="ja-JP" sz="500" baseline="0" dirty="0">
                <a:latin typeface="Meiryo UI" pitchFamily="50" charset="-128"/>
                <a:ea typeface="Meiryo UI" pitchFamily="50" charset="-128"/>
                <a:cs typeface="Meiryo UI" pitchFamily="50" charset="-128"/>
              </a:rPr>
              <a:t> </a:t>
            </a:r>
            <a:r>
              <a:rPr lang="en-US" altLang="ja-JP" sz="500" dirty="0">
                <a:latin typeface="Meiryo UI" pitchFamily="50" charset="-128"/>
                <a:ea typeface="Meiryo UI" pitchFamily="50" charset="-128"/>
                <a:cs typeface="Meiryo UI" pitchFamily="50" charset="-128"/>
              </a:rPr>
              <a:t>2021</a:t>
            </a:r>
          </a:p>
        </p:txBody>
      </p:sp>
      <p:sp>
        <p:nvSpPr>
          <p:cNvPr id="10" name="Rectangle 283"/>
          <p:cNvSpPr>
            <a:spLocks noChangeArrowheads="1"/>
          </p:cNvSpPr>
          <p:nvPr userDrawn="1"/>
        </p:nvSpPr>
        <p:spPr bwMode="auto">
          <a:xfrm>
            <a:off x="6372100" y="6664834"/>
            <a:ext cx="2592388" cy="148542"/>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984" tIns="25195" rIns="0" bIns="45710">
            <a:spAutoFit/>
          </a:bodyPr>
          <a:lstStyle>
            <a:lvl1pPr algn="l">
              <a:spcBef>
                <a:spcPct val="0"/>
              </a:spcBef>
              <a:defRPr kumimoji="1" sz="2400">
                <a:solidFill>
                  <a:schemeClr val="tx1"/>
                </a:solidFill>
                <a:latin typeface="Times New Roman" pitchFamily="18" charset="0"/>
                <a:ea typeface="ＭＳ Ｐゴシック" charset="-128"/>
              </a:defRPr>
            </a:lvl1pPr>
            <a:lvl2pPr algn="l">
              <a:spcBef>
                <a:spcPct val="0"/>
              </a:spcBef>
              <a:defRPr kumimoji="1" sz="2400">
                <a:solidFill>
                  <a:schemeClr val="tx1"/>
                </a:solidFill>
                <a:latin typeface="Times New Roman" pitchFamily="18" charset="0"/>
                <a:ea typeface="ＭＳ Ｐゴシック" charset="-128"/>
              </a:defRPr>
            </a:lvl2pPr>
            <a:lvl3pPr algn="l">
              <a:spcBef>
                <a:spcPct val="0"/>
              </a:spcBef>
              <a:defRPr kumimoji="1" sz="2400">
                <a:solidFill>
                  <a:schemeClr val="tx1"/>
                </a:solidFill>
                <a:latin typeface="Times New Roman" pitchFamily="18" charset="0"/>
                <a:ea typeface="ＭＳ Ｐゴシック" charset="-128"/>
              </a:defRPr>
            </a:lvl3pPr>
            <a:lvl4pPr marL="1370013" algn="l">
              <a:spcBef>
                <a:spcPct val="0"/>
              </a:spcBef>
              <a:defRPr kumimoji="1" sz="2400">
                <a:solidFill>
                  <a:schemeClr val="tx1"/>
                </a:solidFill>
                <a:latin typeface="Times New Roman" pitchFamily="18" charset="0"/>
                <a:ea typeface="ＭＳ Ｐゴシック" charset="-128"/>
              </a:defRPr>
            </a:lvl4pPr>
            <a:lvl5pPr algn="l">
              <a:spcBef>
                <a:spcPct val="0"/>
              </a:spcBef>
              <a:defRPr kumimoji="1" sz="2400">
                <a:solidFill>
                  <a:schemeClr val="tx1"/>
                </a:solidFill>
                <a:latin typeface="Times New Roman" pitchFamily="18" charset="0"/>
                <a:ea typeface="ＭＳ Ｐゴシック" charset="-128"/>
              </a:defRPr>
            </a:lvl5pPr>
            <a:lvl6pPr fontAlgn="base">
              <a:spcBef>
                <a:spcPct val="0"/>
              </a:spcBef>
              <a:spcAft>
                <a:spcPct val="0"/>
              </a:spcAft>
              <a:defRPr kumimoji="1" sz="2400">
                <a:solidFill>
                  <a:schemeClr val="tx1"/>
                </a:solidFill>
                <a:latin typeface="Times New Roman" pitchFamily="18" charset="0"/>
                <a:ea typeface="ＭＳ Ｐゴシック" charset="-128"/>
              </a:defRPr>
            </a:lvl6pPr>
            <a:lvl7pPr fontAlgn="base">
              <a:spcBef>
                <a:spcPct val="0"/>
              </a:spcBef>
              <a:spcAft>
                <a:spcPct val="0"/>
              </a:spcAft>
              <a:defRPr kumimoji="1" sz="2400">
                <a:solidFill>
                  <a:schemeClr val="tx1"/>
                </a:solidFill>
                <a:latin typeface="Times New Roman" pitchFamily="18" charset="0"/>
                <a:ea typeface="ＭＳ Ｐゴシック" charset="-128"/>
              </a:defRPr>
            </a:lvl7pPr>
            <a:lvl8pPr fontAlgn="base">
              <a:spcBef>
                <a:spcPct val="0"/>
              </a:spcBef>
              <a:spcAft>
                <a:spcPct val="0"/>
              </a:spcAft>
              <a:defRPr kumimoji="1" sz="2400">
                <a:solidFill>
                  <a:schemeClr val="tx1"/>
                </a:solidFill>
                <a:latin typeface="Times New Roman" pitchFamily="18" charset="0"/>
                <a:ea typeface="ＭＳ Ｐゴシック" charset="-128"/>
              </a:defRPr>
            </a:lvl8pPr>
            <a:lvl9pPr fontAlgn="base">
              <a:spcBef>
                <a:spcPct val="0"/>
              </a:spcBef>
              <a:spcAft>
                <a:spcPct val="0"/>
              </a:spcAft>
              <a:defRPr kumimoji="1" sz="2400">
                <a:solidFill>
                  <a:schemeClr val="tx1"/>
                </a:solidFill>
                <a:latin typeface="Times New Roman" pitchFamily="18" charset="0"/>
                <a:ea typeface="ＭＳ Ｐゴシック" charset="-128"/>
              </a:defRPr>
            </a:lvl9pPr>
          </a:lstStyle>
          <a:p>
            <a:pPr>
              <a:lnSpc>
                <a:spcPct val="100000"/>
              </a:lnSpc>
              <a:defRPr/>
            </a:pPr>
            <a:r>
              <a:rPr lang="en-US" altLang="ja-JP" sz="500" dirty="0">
                <a:latin typeface="Meiryo UI" pitchFamily="50" charset="-128"/>
                <a:ea typeface="Meiryo UI" pitchFamily="50" charset="-128"/>
                <a:cs typeface="Meiryo UI" pitchFamily="50" charset="-128"/>
              </a:rPr>
              <a:t>NTT COMWARE CORPORATION CONFIDENTIAL PROPRIETARY</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1" i="0" baseline="0"/>
            </a:lvl1pPr>
          </a:lstStyle>
          <a:p>
            <a:r>
              <a:rPr kumimoji="1" lang="ja-JP" altLang="en-US" dirty="0"/>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1" i="0" baseline="0"/>
            </a:lvl1pPr>
          </a:lstStyle>
          <a:p>
            <a:r>
              <a:rPr kumimoji="1" lang="ja-JP" altLang="en-US" dirty="0"/>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1" i="0" baseline="0"/>
            </a:lvl1pPr>
          </a:lstStyle>
          <a:p>
            <a:r>
              <a:rPr kumimoji="1" lang="ja-JP" altLang="en-US" dirty="0"/>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1" i="0" baseline="0"/>
            </a:lvl1pPr>
          </a:lstStyle>
          <a:p>
            <a:r>
              <a:rPr kumimoji="1" lang="ja-JP" altLang="en-US" dirty="0"/>
              <a:t>マスタ タイトルの書式設定</a:t>
            </a:r>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図 11" descr="temp_B05_0327.jpg"/>
          <p:cNvPicPr>
            <a:picLocks noChangeAspect="1"/>
          </p:cNvPicPr>
          <p:nvPr userDrawn="1"/>
        </p:nvPicPr>
        <p:blipFill>
          <a:blip r:embed="rId19" cstate="email">
            <a:extLst>
              <a:ext uri="{28A0092B-C50C-407E-A947-70E740481C1C}">
                <a14:useLocalDpi xmlns:a14="http://schemas.microsoft.com/office/drawing/2010/main"/>
              </a:ext>
            </a:extLst>
          </a:blip>
          <a:srcRect/>
          <a:stretch>
            <a:fillRect/>
          </a:stretch>
        </p:blipFill>
        <p:spPr>
          <a:xfrm>
            <a:off x="0" y="0"/>
            <a:ext cx="5112568" cy="6858000"/>
          </a:xfrm>
          <a:prstGeom prst="rect">
            <a:avLst/>
          </a:prstGeom>
        </p:spPr>
      </p:pic>
      <p:pic>
        <p:nvPicPr>
          <p:cNvPr id="11" name="図 10" descr="temp_B05_0327.jpg"/>
          <p:cNvPicPr>
            <a:picLocks noChangeAspect="1"/>
          </p:cNvPicPr>
          <p:nvPr userDrawn="1"/>
        </p:nvPicPr>
        <p:blipFill>
          <a:blip r:embed="rId20" cstate="email">
            <a:extLst>
              <a:ext uri="{28A0092B-C50C-407E-A947-70E740481C1C}">
                <a14:useLocalDpi xmlns:a14="http://schemas.microsoft.com/office/drawing/2010/main"/>
              </a:ext>
            </a:extLst>
          </a:blip>
          <a:srcRect/>
          <a:stretch>
            <a:fillRect/>
          </a:stretch>
        </p:blipFill>
        <p:spPr>
          <a:xfrm>
            <a:off x="2178484" y="0"/>
            <a:ext cx="6959171" cy="6858000"/>
          </a:xfrm>
          <a:prstGeom prst="rect">
            <a:avLst/>
          </a:prstGeom>
        </p:spPr>
      </p:pic>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 5"/>
          <p:cNvSpPr>
            <a:spLocks noGrp="1"/>
          </p:cNvSpPr>
          <p:nvPr>
            <p:ph type="sldNum" sz="quarter" idx="4"/>
          </p:nvPr>
        </p:nvSpPr>
        <p:spPr>
          <a:xfrm>
            <a:off x="6786996" y="6492875"/>
            <a:ext cx="2133600" cy="365125"/>
          </a:xfrm>
          <a:prstGeom prst="rect">
            <a:avLst/>
          </a:prstGeom>
        </p:spPr>
        <p:txBody>
          <a:bodyPr vert="horz" lIns="91440" tIns="45720" rIns="91440" bIns="45720" rtlCol="0" anchor="ctr"/>
          <a:lstStyle>
            <a:lvl1pPr algn="r">
              <a:defRPr sz="1200">
                <a:solidFill>
                  <a:schemeClr val="tx1"/>
                </a:solidFill>
                <a:latin typeface="Meiryo UI" pitchFamily="50" charset="-128"/>
                <a:ea typeface="Meiryo UI" pitchFamily="50" charset="-128"/>
                <a:cs typeface="Meiryo UI" pitchFamily="50" charset="-128"/>
              </a:defRPr>
            </a:lvl1pPr>
          </a:lstStyle>
          <a:p>
            <a:fld id="{D2D8002D-B5B0-4BAC-B1F6-782DDCCE6D9C}" type="slidenum">
              <a:rPr lang="ja-JP" altLang="en-US" smtClean="0"/>
              <a:pPr/>
              <a:t>‹#›</a:t>
            </a:fld>
            <a:endParaRPr lang="ja-JP" altLang="en-US" dirty="0"/>
          </a:p>
        </p:txBody>
      </p:sp>
      <p:sp>
        <p:nvSpPr>
          <p:cNvPr id="7" name="Text Box 282"/>
          <p:cNvSpPr txBox="1">
            <a:spLocks noChangeAspect="1" noChangeArrowheads="1"/>
          </p:cNvSpPr>
          <p:nvPr userDrawn="1"/>
        </p:nvSpPr>
        <p:spPr bwMode="auto">
          <a:xfrm>
            <a:off x="6282840" y="6549940"/>
            <a:ext cx="1645233" cy="169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1984" tIns="45710" rIns="0" bIns="45710" anchor="ctr">
            <a:spAutoFit/>
          </a:bodyPr>
          <a:lstStyle>
            <a:lvl1pPr algn="l">
              <a:spcBef>
                <a:spcPct val="0"/>
              </a:spcBef>
              <a:defRPr kumimoji="1" sz="2400">
                <a:solidFill>
                  <a:schemeClr val="tx1"/>
                </a:solidFill>
                <a:latin typeface="Times New Roman" pitchFamily="18" charset="0"/>
                <a:ea typeface="ＭＳ Ｐゴシック" charset="-128"/>
              </a:defRPr>
            </a:lvl1pPr>
            <a:lvl2pPr algn="l">
              <a:spcBef>
                <a:spcPct val="0"/>
              </a:spcBef>
              <a:defRPr kumimoji="1" sz="2400">
                <a:solidFill>
                  <a:schemeClr val="tx1"/>
                </a:solidFill>
                <a:latin typeface="Times New Roman" pitchFamily="18" charset="0"/>
                <a:ea typeface="ＭＳ Ｐゴシック" charset="-128"/>
              </a:defRPr>
            </a:lvl2pPr>
            <a:lvl3pPr algn="l">
              <a:spcBef>
                <a:spcPct val="0"/>
              </a:spcBef>
              <a:defRPr kumimoji="1" sz="2400">
                <a:solidFill>
                  <a:schemeClr val="tx1"/>
                </a:solidFill>
                <a:latin typeface="Times New Roman" pitchFamily="18" charset="0"/>
                <a:ea typeface="ＭＳ Ｐゴシック" charset="-128"/>
              </a:defRPr>
            </a:lvl3pPr>
            <a:lvl4pPr marL="1370013" algn="l">
              <a:spcBef>
                <a:spcPct val="0"/>
              </a:spcBef>
              <a:defRPr kumimoji="1" sz="2400">
                <a:solidFill>
                  <a:schemeClr val="tx1"/>
                </a:solidFill>
                <a:latin typeface="Times New Roman" pitchFamily="18" charset="0"/>
                <a:ea typeface="ＭＳ Ｐゴシック" charset="-128"/>
              </a:defRPr>
            </a:lvl4pPr>
            <a:lvl5pPr algn="l">
              <a:spcBef>
                <a:spcPct val="0"/>
              </a:spcBef>
              <a:defRPr kumimoji="1" sz="2400">
                <a:solidFill>
                  <a:schemeClr val="tx1"/>
                </a:solidFill>
                <a:latin typeface="Times New Roman" pitchFamily="18" charset="0"/>
                <a:ea typeface="ＭＳ Ｐゴシック" charset="-128"/>
              </a:defRPr>
            </a:lvl5pPr>
            <a:lvl6pPr fontAlgn="base">
              <a:spcBef>
                <a:spcPct val="0"/>
              </a:spcBef>
              <a:spcAft>
                <a:spcPct val="0"/>
              </a:spcAft>
              <a:defRPr kumimoji="1" sz="2400">
                <a:solidFill>
                  <a:schemeClr val="tx1"/>
                </a:solidFill>
                <a:latin typeface="Times New Roman" pitchFamily="18" charset="0"/>
                <a:ea typeface="ＭＳ Ｐゴシック" charset="-128"/>
              </a:defRPr>
            </a:lvl6pPr>
            <a:lvl7pPr fontAlgn="base">
              <a:spcBef>
                <a:spcPct val="0"/>
              </a:spcBef>
              <a:spcAft>
                <a:spcPct val="0"/>
              </a:spcAft>
              <a:defRPr kumimoji="1" sz="2400">
                <a:solidFill>
                  <a:schemeClr val="tx1"/>
                </a:solidFill>
                <a:latin typeface="Times New Roman" pitchFamily="18" charset="0"/>
                <a:ea typeface="ＭＳ Ｐゴシック" charset="-128"/>
              </a:defRPr>
            </a:lvl7pPr>
            <a:lvl8pPr fontAlgn="base">
              <a:spcBef>
                <a:spcPct val="0"/>
              </a:spcBef>
              <a:spcAft>
                <a:spcPct val="0"/>
              </a:spcAft>
              <a:defRPr kumimoji="1" sz="2400">
                <a:solidFill>
                  <a:schemeClr val="tx1"/>
                </a:solidFill>
                <a:latin typeface="Times New Roman" pitchFamily="18" charset="0"/>
                <a:ea typeface="ＭＳ Ｐゴシック" charset="-128"/>
              </a:defRPr>
            </a:lvl8pPr>
            <a:lvl9pPr fontAlgn="base">
              <a:spcBef>
                <a:spcPct val="0"/>
              </a:spcBef>
              <a:spcAft>
                <a:spcPct val="0"/>
              </a:spcAft>
              <a:defRPr kumimoji="1" sz="2400">
                <a:solidFill>
                  <a:schemeClr val="tx1"/>
                </a:solidFill>
                <a:latin typeface="Times New Roman" pitchFamily="18" charset="0"/>
                <a:ea typeface="ＭＳ Ｐゴシック" charset="-128"/>
              </a:defRPr>
            </a:lvl9pPr>
          </a:lstStyle>
          <a:p>
            <a:pPr>
              <a:lnSpc>
                <a:spcPct val="100000"/>
              </a:lnSpc>
              <a:defRPr/>
            </a:pPr>
            <a:r>
              <a:rPr lang="en-US" altLang="ja-JP" sz="500" dirty="0">
                <a:latin typeface="Meiryo UI" pitchFamily="50" charset="-128"/>
                <a:ea typeface="Meiryo UI" pitchFamily="50" charset="-128"/>
                <a:cs typeface="Meiryo UI" pitchFamily="50" charset="-128"/>
              </a:rPr>
              <a:t>Copyright © NTT</a:t>
            </a:r>
            <a:r>
              <a:rPr lang="en-US" altLang="ja-JP" sz="500" baseline="0" dirty="0">
                <a:latin typeface="Meiryo UI" pitchFamily="50" charset="-128"/>
                <a:ea typeface="Meiryo UI" pitchFamily="50" charset="-128"/>
                <a:cs typeface="Meiryo UI" pitchFamily="50" charset="-128"/>
              </a:rPr>
              <a:t> </a:t>
            </a:r>
            <a:r>
              <a:rPr lang="en-US" altLang="ja-JP" sz="500" dirty="0">
                <a:latin typeface="Meiryo UI" pitchFamily="50" charset="-128"/>
                <a:ea typeface="Meiryo UI" pitchFamily="50" charset="-128"/>
                <a:cs typeface="Meiryo UI" pitchFamily="50" charset="-128"/>
              </a:rPr>
              <a:t>COMWARE</a:t>
            </a:r>
            <a:r>
              <a:rPr lang="ja-JP" altLang="en-US" sz="500" baseline="0" dirty="0">
                <a:latin typeface="Meiryo UI" pitchFamily="50" charset="-128"/>
                <a:ea typeface="Meiryo UI" pitchFamily="50" charset="-128"/>
                <a:cs typeface="Meiryo UI" pitchFamily="50" charset="-128"/>
              </a:rPr>
              <a:t> </a:t>
            </a:r>
            <a:r>
              <a:rPr lang="en-US" altLang="ja-JP" sz="500" dirty="0">
                <a:latin typeface="Meiryo UI" pitchFamily="50" charset="-128"/>
                <a:ea typeface="Meiryo UI" pitchFamily="50" charset="-128"/>
                <a:cs typeface="Meiryo UI" pitchFamily="50" charset="-128"/>
              </a:rPr>
              <a:t>CORPORATION 2021</a:t>
            </a:r>
          </a:p>
        </p:txBody>
      </p:sp>
      <p:sp>
        <p:nvSpPr>
          <p:cNvPr id="8" name="Rectangle 283"/>
          <p:cNvSpPr>
            <a:spLocks noChangeArrowheads="1"/>
          </p:cNvSpPr>
          <p:nvPr userDrawn="1"/>
        </p:nvSpPr>
        <p:spPr bwMode="auto">
          <a:xfrm>
            <a:off x="6282840" y="6664834"/>
            <a:ext cx="2592388" cy="148542"/>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984" tIns="25195" rIns="0" bIns="45710">
            <a:spAutoFit/>
          </a:bodyPr>
          <a:lstStyle>
            <a:lvl1pPr algn="l">
              <a:spcBef>
                <a:spcPct val="0"/>
              </a:spcBef>
              <a:defRPr kumimoji="1" sz="2400">
                <a:solidFill>
                  <a:schemeClr val="tx1"/>
                </a:solidFill>
                <a:latin typeface="Times New Roman" pitchFamily="18" charset="0"/>
                <a:ea typeface="ＭＳ Ｐゴシック" charset="-128"/>
              </a:defRPr>
            </a:lvl1pPr>
            <a:lvl2pPr algn="l">
              <a:spcBef>
                <a:spcPct val="0"/>
              </a:spcBef>
              <a:defRPr kumimoji="1" sz="2400">
                <a:solidFill>
                  <a:schemeClr val="tx1"/>
                </a:solidFill>
                <a:latin typeface="Times New Roman" pitchFamily="18" charset="0"/>
                <a:ea typeface="ＭＳ Ｐゴシック" charset="-128"/>
              </a:defRPr>
            </a:lvl2pPr>
            <a:lvl3pPr algn="l">
              <a:spcBef>
                <a:spcPct val="0"/>
              </a:spcBef>
              <a:defRPr kumimoji="1" sz="2400">
                <a:solidFill>
                  <a:schemeClr val="tx1"/>
                </a:solidFill>
                <a:latin typeface="Times New Roman" pitchFamily="18" charset="0"/>
                <a:ea typeface="ＭＳ Ｐゴシック" charset="-128"/>
              </a:defRPr>
            </a:lvl3pPr>
            <a:lvl4pPr marL="1370013" algn="l">
              <a:spcBef>
                <a:spcPct val="0"/>
              </a:spcBef>
              <a:defRPr kumimoji="1" sz="2400">
                <a:solidFill>
                  <a:schemeClr val="tx1"/>
                </a:solidFill>
                <a:latin typeface="Times New Roman" pitchFamily="18" charset="0"/>
                <a:ea typeface="ＭＳ Ｐゴシック" charset="-128"/>
              </a:defRPr>
            </a:lvl4pPr>
            <a:lvl5pPr algn="l">
              <a:spcBef>
                <a:spcPct val="0"/>
              </a:spcBef>
              <a:defRPr kumimoji="1" sz="2400">
                <a:solidFill>
                  <a:schemeClr val="tx1"/>
                </a:solidFill>
                <a:latin typeface="Times New Roman" pitchFamily="18" charset="0"/>
                <a:ea typeface="ＭＳ Ｐゴシック" charset="-128"/>
              </a:defRPr>
            </a:lvl5pPr>
            <a:lvl6pPr fontAlgn="base">
              <a:spcBef>
                <a:spcPct val="0"/>
              </a:spcBef>
              <a:spcAft>
                <a:spcPct val="0"/>
              </a:spcAft>
              <a:defRPr kumimoji="1" sz="2400">
                <a:solidFill>
                  <a:schemeClr val="tx1"/>
                </a:solidFill>
                <a:latin typeface="Times New Roman" pitchFamily="18" charset="0"/>
                <a:ea typeface="ＭＳ Ｐゴシック" charset="-128"/>
              </a:defRPr>
            </a:lvl6pPr>
            <a:lvl7pPr fontAlgn="base">
              <a:spcBef>
                <a:spcPct val="0"/>
              </a:spcBef>
              <a:spcAft>
                <a:spcPct val="0"/>
              </a:spcAft>
              <a:defRPr kumimoji="1" sz="2400">
                <a:solidFill>
                  <a:schemeClr val="tx1"/>
                </a:solidFill>
                <a:latin typeface="Times New Roman" pitchFamily="18" charset="0"/>
                <a:ea typeface="ＭＳ Ｐゴシック" charset="-128"/>
              </a:defRPr>
            </a:lvl7pPr>
            <a:lvl8pPr fontAlgn="base">
              <a:spcBef>
                <a:spcPct val="0"/>
              </a:spcBef>
              <a:spcAft>
                <a:spcPct val="0"/>
              </a:spcAft>
              <a:defRPr kumimoji="1" sz="2400">
                <a:solidFill>
                  <a:schemeClr val="tx1"/>
                </a:solidFill>
                <a:latin typeface="Times New Roman" pitchFamily="18" charset="0"/>
                <a:ea typeface="ＭＳ Ｐゴシック" charset="-128"/>
              </a:defRPr>
            </a:lvl8pPr>
            <a:lvl9pPr fontAlgn="base">
              <a:spcBef>
                <a:spcPct val="0"/>
              </a:spcBef>
              <a:spcAft>
                <a:spcPct val="0"/>
              </a:spcAft>
              <a:defRPr kumimoji="1" sz="2400">
                <a:solidFill>
                  <a:schemeClr val="tx1"/>
                </a:solidFill>
                <a:latin typeface="Times New Roman" pitchFamily="18" charset="0"/>
                <a:ea typeface="ＭＳ Ｐゴシック" charset="-128"/>
              </a:defRPr>
            </a:lvl9pPr>
          </a:lstStyle>
          <a:p>
            <a:pPr>
              <a:lnSpc>
                <a:spcPct val="100000"/>
              </a:lnSpc>
              <a:defRPr/>
            </a:pPr>
            <a:r>
              <a:rPr lang="en-US" altLang="ja-JP" sz="500" dirty="0">
                <a:latin typeface="Meiryo UI" pitchFamily="50" charset="-128"/>
                <a:ea typeface="Meiryo UI" pitchFamily="50" charset="-128"/>
                <a:cs typeface="Meiryo UI" pitchFamily="50" charset="-128"/>
              </a:rPr>
              <a:t>NTT COMWARE CORPORATION CONFIDENTIAL PROPRIETARY</a:t>
            </a:r>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 id="2147483664" r:id="rId15"/>
    <p:sldLayoutId id="2147483665" r:id="rId16"/>
    <p:sldLayoutId id="2147483666" r:id="rId17"/>
  </p:sldLayoutIdLst>
  <p:txStyles>
    <p:titleStyle>
      <a:lvl1pPr algn="ctr" defTabSz="914400" rtl="0" eaLnBrk="1" latinLnBrk="0" hangingPunct="1">
        <a:spcBef>
          <a:spcPct val="0"/>
        </a:spcBef>
        <a:buNone/>
        <a:defRPr kumimoji="1" sz="4400" kern="1200">
          <a:solidFill>
            <a:schemeClr val="tx1"/>
          </a:solidFill>
          <a:latin typeface="Meiryo UI" pitchFamily="50" charset="-128"/>
          <a:ea typeface="Meiryo UI" pitchFamily="50" charset="-128"/>
          <a:cs typeface="Meiryo UI" pitchFamily="50" charset="-128"/>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eiryo UI" pitchFamily="50" charset="-128"/>
          <a:ea typeface="Meiryo UI" pitchFamily="50" charset="-128"/>
          <a:cs typeface="Meiryo UI" pitchFamily="50" charset="-128"/>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eiryo UI" pitchFamily="50" charset="-128"/>
          <a:ea typeface="Meiryo UI" pitchFamily="50" charset="-128"/>
          <a:cs typeface="Meiryo UI" pitchFamily="50" charset="-128"/>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eiryo UI" pitchFamily="50" charset="-128"/>
          <a:ea typeface="Meiryo UI" pitchFamily="50" charset="-128"/>
          <a:cs typeface="Meiryo UI"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itchFamily="50" charset="-128"/>
          <a:ea typeface="Meiryo UI" pitchFamily="50" charset="-128"/>
          <a:cs typeface="Meiryo UI"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itchFamily="50" charset="-128"/>
          <a:ea typeface="Meiryo UI" pitchFamily="50" charset="-128"/>
          <a:cs typeface="Meiryo UI"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4.png"/><Relationship Id="rId3" Type="http://schemas.openxmlformats.org/officeDocument/2006/relationships/image" Target="../media/image7.png"/><Relationship Id="rId7" Type="http://schemas.openxmlformats.org/officeDocument/2006/relationships/image" Target="../media/image10.png"/><Relationship Id="rId12" Type="http://schemas.openxmlformats.org/officeDocument/2006/relationships/image" Target="../media/image13.jpe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9.emf"/><Relationship Id="rId11" Type="http://schemas.microsoft.com/office/2007/relationships/hdphoto" Target="../media/hdphoto3.wdp"/><Relationship Id="rId5" Type="http://schemas.openxmlformats.org/officeDocument/2006/relationships/image" Target="../media/image8.png"/><Relationship Id="rId15" Type="http://schemas.openxmlformats.org/officeDocument/2006/relationships/image" Target="../media/image16.png"/><Relationship Id="rId10" Type="http://schemas.openxmlformats.org/officeDocument/2006/relationships/image" Target="../media/image12.png"/><Relationship Id="rId4" Type="http://schemas.microsoft.com/office/2007/relationships/hdphoto" Target="../media/hdphoto1.wdp"/><Relationship Id="rId9" Type="http://schemas.microsoft.com/office/2007/relationships/hdphoto" Target="../media/hdphoto2.wdp"/><Relationship Id="rId14" Type="http://schemas.openxmlformats.org/officeDocument/2006/relationships/image" Target="../media/image15.png"/></Relationships>
</file>

<file path=ppt/slides/_rels/slide10.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openxmlformats.org/officeDocument/2006/relationships/image" Target="../media/image30.png"/></Relationships>
</file>

<file path=ppt/slides/_rels/slide11.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8.xml"/><Relationship Id="rId1" Type="http://schemas.openxmlformats.org/officeDocument/2006/relationships/slideLayout" Target="../slideLayouts/slideLayout5.xml"/><Relationship Id="rId5" Type="http://schemas.openxmlformats.org/officeDocument/2006/relationships/image" Target="../media/image33.jpeg"/><Relationship Id="rId4" Type="http://schemas.openxmlformats.org/officeDocument/2006/relationships/image" Target="../media/image32.png"/></Relationships>
</file>

<file path=ppt/slides/_rels/slide12.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9.xml"/><Relationship Id="rId1" Type="http://schemas.openxmlformats.org/officeDocument/2006/relationships/slideLayout" Target="../slideLayouts/slideLayout5.xml"/><Relationship Id="rId5" Type="http://schemas.openxmlformats.org/officeDocument/2006/relationships/image" Target="../media/image33.jpeg"/><Relationship Id="rId4" Type="http://schemas.openxmlformats.org/officeDocument/2006/relationships/image" Target="../media/image32.png"/></Relationships>
</file>

<file path=ppt/slides/_rels/slide13.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0.xml"/><Relationship Id="rId1" Type="http://schemas.openxmlformats.org/officeDocument/2006/relationships/slideLayout" Target="../slideLayouts/slideLayout5.xml"/><Relationship Id="rId5" Type="http://schemas.openxmlformats.org/officeDocument/2006/relationships/image" Target="../media/image30.png"/><Relationship Id="rId4" Type="http://schemas.openxmlformats.org/officeDocument/2006/relationships/image" Target="../media/image33.jpeg"/></Relationships>
</file>

<file path=ppt/slides/_rels/slide14.xml.rels><?xml version="1.0" encoding="UTF-8" standalone="yes"?>
<Relationships xmlns="http://schemas.openxmlformats.org/package/2006/relationships"><Relationship Id="rId3" Type="http://schemas.openxmlformats.org/officeDocument/2006/relationships/image" Target="../media/image33.jpeg"/><Relationship Id="rId7" Type="http://schemas.openxmlformats.org/officeDocument/2006/relationships/image" Target="../media/image35.png"/><Relationship Id="rId2" Type="http://schemas.openxmlformats.org/officeDocument/2006/relationships/notesSlide" Target="../notesSlides/notesSlide11.xml"/><Relationship Id="rId1" Type="http://schemas.openxmlformats.org/officeDocument/2006/relationships/slideLayout" Target="../slideLayouts/slideLayout5.xml"/><Relationship Id="rId6" Type="http://schemas.openxmlformats.org/officeDocument/2006/relationships/image" Target="../media/image34.png"/><Relationship Id="rId5" Type="http://schemas.openxmlformats.org/officeDocument/2006/relationships/image" Target="../media/image30.png"/><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33.jpeg"/><Relationship Id="rId1" Type="http://schemas.openxmlformats.org/officeDocument/2006/relationships/slideLayout" Target="../slideLayouts/slideLayout5.xml"/><Relationship Id="rId6" Type="http://schemas.openxmlformats.org/officeDocument/2006/relationships/image" Target="../media/image36.jpeg"/><Relationship Id="rId5" Type="http://schemas.openxmlformats.org/officeDocument/2006/relationships/image" Target="../media/image35.png"/><Relationship Id="rId4" Type="http://schemas.openxmlformats.org/officeDocument/2006/relationships/image" Target="../media/image34.png"/></Relationships>
</file>

<file path=ppt/slides/_rels/slide16.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33.jpeg"/><Relationship Id="rId1" Type="http://schemas.openxmlformats.org/officeDocument/2006/relationships/slideLayout" Target="../slideLayouts/slideLayout5.xml"/><Relationship Id="rId6" Type="http://schemas.openxmlformats.org/officeDocument/2006/relationships/image" Target="../media/image37.png"/><Relationship Id="rId5" Type="http://schemas.openxmlformats.org/officeDocument/2006/relationships/image" Target="../media/image35.png"/><Relationship Id="rId4" Type="http://schemas.openxmlformats.org/officeDocument/2006/relationships/image" Target="../media/image34.png"/></Relationships>
</file>

<file path=ppt/slides/_rels/slide17.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jpeg"/><Relationship Id="rId1" Type="http://schemas.openxmlformats.org/officeDocument/2006/relationships/slideLayout" Target="../slideLayouts/slideLayout5.xml"/><Relationship Id="rId4" Type="http://schemas.openxmlformats.org/officeDocument/2006/relationships/image" Target="../media/image1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jpeg"/><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19.png"/><Relationship Id="rId1" Type="http://schemas.openxmlformats.org/officeDocument/2006/relationships/slideLayout" Target="../slideLayouts/slideLayout9.xml"/><Relationship Id="rId6" Type="http://schemas.microsoft.com/office/2007/relationships/hdphoto" Target="../media/hdphoto5.wdp"/><Relationship Id="rId5" Type="http://schemas.openxmlformats.org/officeDocument/2006/relationships/image" Target="../media/image21.png"/><Relationship Id="rId4" Type="http://schemas.openxmlformats.org/officeDocument/2006/relationships/image" Target="../media/image20.png"/></Relationships>
</file>

<file path=ppt/slides/_rels/slide7.xml.rels><?xml version="1.0" encoding="UTF-8" standalone="yes"?>
<Relationships xmlns="http://schemas.openxmlformats.org/package/2006/relationships"><Relationship Id="rId8" Type="http://schemas.openxmlformats.org/officeDocument/2006/relationships/image" Target="../media/image28.png"/><Relationship Id="rId3" Type="http://schemas.openxmlformats.org/officeDocument/2006/relationships/image" Target="../media/image23.png"/><Relationship Id="rId7" Type="http://schemas.openxmlformats.org/officeDocument/2006/relationships/image" Target="../media/image27.png"/><Relationship Id="rId2" Type="http://schemas.openxmlformats.org/officeDocument/2006/relationships/image" Target="../media/image22.png"/><Relationship Id="rId1" Type="http://schemas.openxmlformats.org/officeDocument/2006/relationships/slideLayout" Target="../slideLayouts/slideLayout9.xml"/><Relationship Id="rId6" Type="http://schemas.openxmlformats.org/officeDocument/2006/relationships/image" Target="../media/image26.png"/><Relationship Id="rId5" Type="http://schemas.openxmlformats.org/officeDocument/2006/relationships/image" Target="../media/image25.jpeg"/><Relationship Id="rId4" Type="http://schemas.openxmlformats.org/officeDocument/2006/relationships/image" Target="../media/image24.sv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image" Target="../media/image3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 name="正方形/長方形 209"/>
          <p:cNvSpPr/>
          <p:nvPr/>
        </p:nvSpPr>
        <p:spPr>
          <a:xfrm>
            <a:off x="4533851" y="2858926"/>
            <a:ext cx="1089166" cy="2661166"/>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4" name="正方形/長方形 203"/>
          <p:cNvSpPr/>
          <p:nvPr/>
        </p:nvSpPr>
        <p:spPr>
          <a:xfrm>
            <a:off x="614059" y="4417081"/>
            <a:ext cx="1972735" cy="2174462"/>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2" name="正方形/長方形 201"/>
          <p:cNvSpPr/>
          <p:nvPr/>
        </p:nvSpPr>
        <p:spPr>
          <a:xfrm>
            <a:off x="636454" y="1785883"/>
            <a:ext cx="3912969" cy="105803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3" name="正方形/長方形 202"/>
          <p:cNvSpPr/>
          <p:nvPr/>
        </p:nvSpPr>
        <p:spPr>
          <a:xfrm>
            <a:off x="2576688" y="2261667"/>
            <a:ext cx="1972735" cy="4335684"/>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457200" y="274638"/>
            <a:ext cx="8229600" cy="619184"/>
          </a:xfrm>
        </p:spPr>
        <p:txBody>
          <a:bodyPr>
            <a:normAutofit fontScale="90000"/>
          </a:bodyPr>
          <a:lstStyle/>
          <a:p>
            <a:r>
              <a:rPr lang="ja-JP" altLang="en-US" dirty="0"/>
              <a:t>他パッケージや</a:t>
            </a:r>
            <a:r>
              <a:rPr lang="en-US" altLang="ja-JP" dirty="0"/>
              <a:t>SaaS</a:t>
            </a:r>
            <a:r>
              <a:rPr lang="ja-JP" altLang="en-US" dirty="0"/>
              <a:t>との連携事例</a:t>
            </a:r>
            <a:endParaRPr kumimoji="1" lang="ja-JP" altLang="en-US" dirty="0"/>
          </a:p>
        </p:txBody>
      </p:sp>
      <p:sp>
        <p:nvSpPr>
          <p:cNvPr id="3" name="正方形/長方形 2"/>
          <p:cNvSpPr/>
          <p:nvPr/>
        </p:nvSpPr>
        <p:spPr>
          <a:xfrm>
            <a:off x="236104" y="1031337"/>
            <a:ext cx="8869736" cy="369332"/>
          </a:xfrm>
          <a:prstGeom prst="rect">
            <a:avLst/>
          </a:prstGeom>
        </p:spPr>
        <p:txBody>
          <a:bodyPr wrap="none">
            <a:spAutoFit/>
          </a:bodyPr>
          <a:lstStyle/>
          <a:p>
            <a:r>
              <a:rPr lang="ja-JP" altLang="en-US" dirty="0">
                <a:latin typeface="Meiryo UI" panose="020B0604030504040204" pitchFamily="50" charset="-128"/>
                <a:ea typeface="Meiryo UI" panose="020B0604030504040204" pitchFamily="50" charset="-128"/>
              </a:rPr>
              <a:t>クラウド型フルフィルメントサービス利用にあたって他社パッケージ、</a:t>
            </a:r>
            <a:r>
              <a:rPr lang="en-US" altLang="ja-JP" dirty="0">
                <a:latin typeface="Meiryo UI" panose="020B0604030504040204" pitchFamily="50" charset="-128"/>
                <a:ea typeface="Meiryo UI" panose="020B0604030504040204" pitchFamily="50" charset="-128"/>
              </a:rPr>
              <a:t>SaaS</a:t>
            </a:r>
            <a:r>
              <a:rPr lang="ja-JP" altLang="en-US" dirty="0">
                <a:latin typeface="Meiryo UI" panose="020B0604030504040204" pitchFamily="50" charset="-128"/>
                <a:ea typeface="Meiryo UI" panose="020B0604030504040204" pitchFamily="50" charset="-128"/>
              </a:rPr>
              <a:t>の連携事例を下記に示す</a:t>
            </a:r>
            <a:endParaRPr lang="ja-JP" altLang="en-US" dirty="0"/>
          </a:p>
        </p:txBody>
      </p:sp>
      <p:sp>
        <p:nvSpPr>
          <p:cNvPr id="7" name="正方形/長方形 6"/>
          <p:cNvSpPr/>
          <p:nvPr/>
        </p:nvSpPr>
        <p:spPr bwMode="auto">
          <a:xfrm>
            <a:off x="2659194" y="2957891"/>
            <a:ext cx="733024" cy="360000"/>
          </a:xfrm>
          <a:prstGeom prst="rect">
            <a:avLst/>
          </a:prstGeom>
          <a:solidFill>
            <a:schemeClr val="bg1"/>
          </a:solidFill>
          <a:ln w="254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90000" tIns="10800" rIns="90000" bIns="46800" numCol="1" rtlCol="0" anchor="ctr" anchorCtr="0" compatLnSpc="1">
            <a:prstTxWarp prst="textNoShape">
              <a:avLst/>
            </a:prstTxWarp>
          </a:bodyPr>
          <a:lstStyle/>
          <a:p>
            <a:pPr marL="0" marR="0" lvl="0" indent="0" algn="ctr" defTabSz="914400" rtl="0" eaLnBrk="1" fontAlgn="base" latinLnBrk="0" hangingPunct="1">
              <a:lnSpc>
                <a:spcPct val="110000"/>
              </a:lnSpc>
              <a:spcBef>
                <a:spcPct val="3000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フルテナント</a:t>
            </a:r>
          </a:p>
        </p:txBody>
      </p:sp>
      <p:pic>
        <p:nvPicPr>
          <p:cNvPr id="13" name="図 12"/>
          <p:cNvPicPr>
            <a:picLocks noChangeAspect="1"/>
          </p:cNvPicPr>
          <p:nvPr/>
        </p:nvPicPr>
        <p:blipFill>
          <a:blip r:embed="rId3" cstate="email">
            <a:extLst>
              <a:ext uri="{BEBA8EAE-BF5A-486C-A8C5-ECC9F3942E4B}">
                <a14:imgProps xmlns:a14="http://schemas.microsoft.com/office/drawing/2010/main">
                  <a14:imgLayer r:embed="rId4">
                    <a14:imgEffect>
                      <a14:backgroundRemoval t="5769" b="94231" l="837" r="96653">
                        <a14:foregroundMark x1="12971" y1="25000" x2="12971" y2="25000"/>
                        <a14:foregroundMark x1="22176" y1="17308" x2="22176" y2="17308"/>
                        <a14:foregroundMark x1="36820" y1="14423" x2="36820" y2="14423"/>
                        <a14:foregroundMark x1="34310" y1="29808" x2="34310" y2="29808"/>
                        <a14:foregroundMark x1="10042" y1="56731" x2="10042" y2="56731"/>
                        <a14:foregroundMark x1="9623" y1="67308" x2="9623" y2="67308"/>
                        <a14:foregroundMark x1="10042" y1="74038" x2="10042" y2="74038"/>
                        <a14:foregroundMark x1="33054" y1="66346" x2="33054" y2="66346"/>
                        <a14:foregroundMark x1="44770" y1="65385" x2="44770" y2="65385"/>
                        <a14:foregroundMark x1="49372" y1="32692" x2="49372" y2="32692"/>
                        <a14:foregroundMark x1="58577" y1="17308" x2="58577" y2="17308"/>
                        <a14:foregroundMark x1="62762" y1="58654" x2="62762" y2="58654"/>
                        <a14:foregroundMark x1="71967" y1="59615" x2="71967" y2="59615"/>
                        <a14:foregroundMark x1="84519" y1="57692" x2="84519" y2="57692"/>
                        <a14:foregroundMark x1="85356" y1="70192" x2="85356" y2="70192"/>
                        <a14:foregroundMark x1="82845" y1="72115" x2="82845" y2="72115"/>
                        <a14:foregroundMark x1="85774" y1="76923" x2="85774" y2="76923"/>
                        <a14:foregroundMark x1="86611" y1="75000" x2="86611" y2="75000"/>
                        <a14:foregroundMark x1="73222" y1="71154" x2="73222" y2="71154"/>
                        <a14:foregroundMark x1="58996" y1="27885" x2="58996" y2="27885"/>
                        <a14:foregroundMark x1="46025" y1="27885" x2="46025" y2="27885"/>
                        <a14:foregroundMark x1="36402" y1="26923" x2="36402" y2="26923"/>
                        <a14:foregroundMark x1="21757" y1="25000" x2="21757" y2="25000"/>
                        <a14:foregroundMark x1="9205" y1="20192" x2="9205" y2="20192"/>
                        <a14:foregroundMark x1="10460" y1="62500" x2="10460" y2="62500"/>
                        <a14:foregroundMark x1="35146" y1="69231" x2="35146" y2="69231"/>
                        <a14:foregroundMark x1="47280" y1="71154" x2="47280" y2="71154"/>
                        <a14:foregroundMark x1="94561" y1="81731" x2="94561" y2="81731"/>
                        <a14:foregroundMark x1="93724" y1="80769" x2="93724" y2="80769"/>
                      </a14:backgroundRemoval>
                    </a14:imgEffect>
                  </a14:imgLayer>
                </a14:imgProps>
              </a:ext>
              <a:ext uri="{28A0092B-C50C-407E-A947-70E740481C1C}">
                <a14:useLocalDpi xmlns:a14="http://schemas.microsoft.com/office/drawing/2010/main"/>
              </a:ext>
            </a:extLst>
          </a:blip>
          <a:stretch>
            <a:fillRect/>
          </a:stretch>
        </p:blipFill>
        <p:spPr>
          <a:xfrm>
            <a:off x="4750928" y="5619903"/>
            <a:ext cx="686374" cy="298674"/>
          </a:xfrm>
          <a:prstGeom prst="rect">
            <a:avLst/>
          </a:prstGeom>
        </p:spPr>
      </p:pic>
      <p:pic>
        <p:nvPicPr>
          <p:cNvPr id="19" name="Picture 2" descr="ペイジェント決済 - CS-Cartスタンダード版 4.x オンラインマニュアル - 4.13.2-jp-1"/>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4649715" y="2369067"/>
            <a:ext cx="808113" cy="433622"/>
          </a:xfrm>
          <a:prstGeom prst="rect">
            <a:avLst/>
          </a:prstGeom>
          <a:noFill/>
          <a:extLst>
            <a:ext uri="{909E8E84-426E-40DD-AFC4-6F175D3DCCD1}">
              <a14:hiddenFill xmlns:a14="http://schemas.microsoft.com/office/drawing/2010/main">
                <a:solidFill>
                  <a:srgbClr val="FFFFFF"/>
                </a:solidFill>
              </a14:hiddenFill>
            </a:ext>
          </a:extLst>
        </p:spPr>
      </p:pic>
      <p:sp>
        <p:nvSpPr>
          <p:cNvPr id="20" name="正方形/長方形 19"/>
          <p:cNvSpPr/>
          <p:nvPr/>
        </p:nvSpPr>
        <p:spPr bwMode="auto">
          <a:xfrm>
            <a:off x="137493" y="1393445"/>
            <a:ext cx="434291" cy="343421"/>
          </a:xfrm>
          <a:prstGeom prst="rect">
            <a:avLst/>
          </a:prstGeom>
          <a:solidFill>
            <a:schemeClr val="bg1"/>
          </a:solidFill>
          <a:ln w="254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90000" tIns="10800" rIns="90000" bIns="10800" numCol="1" rtlCol="0" anchor="ctr" anchorCtr="0" compatLnSpc="1">
            <a:prstTxWarp prst="textNoShape">
              <a:avLst/>
            </a:prstTxWarp>
          </a:bodyPr>
          <a:lstStyle/>
          <a:p>
            <a:pPr marL="0" marR="0" lvl="0" indent="0" algn="ctr" defTabSz="914400" rtl="0" eaLnBrk="1" fontAlgn="base" latinLnBrk="0" hangingPunct="1">
              <a:lnSpc>
                <a:spcPct val="110000"/>
              </a:lnSpc>
              <a:spcBef>
                <a:spcPct val="3000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案件名</a:t>
            </a:r>
          </a:p>
        </p:txBody>
      </p:sp>
      <p:sp>
        <p:nvSpPr>
          <p:cNvPr id="21" name="正方形/長方形 20"/>
          <p:cNvSpPr/>
          <p:nvPr/>
        </p:nvSpPr>
        <p:spPr>
          <a:xfrm>
            <a:off x="76644" y="2447079"/>
            <a:ext cx="527710" cy="261610"/>
          </a:xfrm>
          <a:prstGeom prst="rect">
            <a:avLst/>
          </a:prstGeom>
        </p:spPr>
        <p:txBody>
          <a:bodyPr wrap="none">
            <a:spAutoFit/>
          </a:bodyPr>
          <a:lstStyle/>
          <a:p>
            <a:pPr lvl="0" algn="ctr">
              <a:lnSpc>
                <a:spcPct val="110000"/>
              </a:lnSpc>
              <a:spcBef>
                <a:spcPct val="30000"/>
              </a:spcBef>
              <a:defRPr/>
            </a:pPr>
            <a:r>
              <a:rPr lang="ja-JP" altLang="en-US" sz="1000" dirty="0">
                <a:latin typeface="Meiryo UI" panose="020B0604030504040204" pitchFamily="50" charset="-128"/>
                <a:ea typeface="Meiryo UI" panose="020B0604030504040204" pitchFamily="50" charset="-128"/>
              </a:rPr>
              <a:t>案件</a:t>
            </a:r>
            <a:r>
              <a:rPr lang="en-US" altLang="ja-JP" sz="1000" dirty="0">
                <a:latin typeface="Meiryo UI" panose="020B0604030504040204" pitchFamily="50" charset="-128"/>
                <a:ea typeface="Meiryo UI" panose="020B0604030504040204" pitchFamily="50" charset="-128"/>
              </a:rPr>
              <a:t>B</a:t>
            </a:r>
            <a:endParaRPr lang="ja-JP" altLang="en-US" sz="1000" dirty="0">
              <a:latin typeface="Meiryo UI" panose="020B0604030504040204" pitchFamily="50" charset="-128"/>
              <a:ea typeface="Meiryo UI" panose="020B0604030504040204" pitchFamily="50" charset="-128"/>
            </a:endParaRPr>
          </a:p>
        </p:txBody>
      </p:sp>
      <p:sp>
        <p:nvSpPr>
          <p:cNvPr id="22" name="正方形/長方形 21"/>
          <p:cNvSpPr/>
          <p:nvPr/>
        </p:nvSpPr>
        <p:spPr bwMode="auto">
          <a:xfrm>
            <a:off x="2666922" y="1393445"/>
            <a:ext cx="1800000" cy="132668"/>
          </a:xfrm>
          <a:prstGeom prst="rect">
            <a:avLst/>
          </a:prstGeom>
          <a:solidFill>
            <a:schemeClr val="bg1"/>
          </a:solidFill>
          <a:ln w="254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90000" tIns="10800" rIns="90000" bIns="10800" numCol="1" rtlCol="0" anchor="ctr" anchorCtr="0" compatLnSpc="1">
            <a:prstTxWarp prst="textNoShape">
              <a:avLst/>
            </a:prstTxWarp>
          </a:bodyPr>
          <a:lstStyle/>
          <a:p>
            <a:pPr marL="0" marR="0" lvl="0" indent="0" algn="ctr" defTabSz="914400" rtl="0" eaLnBrk="1" fontAlgn="base" latinLnBrk="0" hangingPunct="1">
              <a:lnSpc>
                <a:spcPct val="110000"/>
              </a:lnSpc>
              <a:spcBef>
                <a:spcPct val="30000"/>
              </a:spcBef>
              <a:spcAft>
                <a:spcPct val="0"/>
              </a:spcAft>
              <a:buClrTx/>
              <a:buSzTx/>
              <a:buFontTx/>
              <a:buNone/>
              <a:tabLst/>
              <a:defRPr/>
            </a:pPr>
            <a:r>
              <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Fulfillment </a:t>
            </a: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層</a:t>
            </a:r>
          </a:p>
        </p:txBody>
      </p:sp>
      <p:pic>
        <p:nvPicPr>
          <p:cNvPr id="23" name="図 22"/>
          <p:cNvPicPr>
            <a:picLocks noChangeAspect="1"/>
          </p:cNvPicPr>
          <p:nvPr/>
        </p:nvPicPr>
        <p:blipFill>
          <a:blip r:embed="rId6" cstate="email">
            <a:lum contrast="20000"/>
            <a:extLst>
              <a:ext uri="{28A0092B-C50C-407E-A947-70E740481C1C}">
                <a14:useLocalDpi xmlns:a14="http://schemas.microsoft.com/office/drawing/2010/main"/>
              </a:ext>
            </a:extLst>
          </a:blip>
          <a:stretch>
            <a:fillRect/>
          </a:stretch>
        </p:blipFill>
        <p:spPr>
          <a:xfrm>
            <a:off x="742461" y="2499713"/>
            <a:ext cx="773280" cy="162139"/>
          </a:xfrm>
          <a:prstGeom prst="rect">
            <a:avLst/>
          </a:prstGeom>
        </p:spPr>
      </p:pic>
      <p:sp>
        <p:nvSpPr>
          <p:cNvPr id="25" name="正方形/長方形 24"/>
          <p:cNvSpPr/>
          <p:nvPr/>
        </p:nvSpPr>
        <p:spPr bwMode="auto">
          <a:xfrm>
            <a:off x="4536331" y="1589762"/>
            <a:ext cx="1066146" cy="144000"/>
          </a:xfrm>
          <a:prstGeom prst="rect">
            <a:avLst/>
          </a:prstGeom>
          <a:solidFill>
            <a:schemeClr val="bg1"/>
          </a:solidFill>
          <a:ln w="254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90000" tIns="10800" rIns="90000" bIns="10800" numCol="1" rtlCol="0" anchor="ctr" anchorCtr="0" compatLnSpc="1">
            <a:prstTxWarp prst="textNoShape">
              <a:avLst/>
            </a:prstTxWarp>
          </a:bodyPr>
          <a:lstStyle/>
          <a:p>
            <a:pPr marL="0" marR="0" lvl="0" indent="0" algn="ctr" defTabSz="914400" rtl="0" eaLnBrk="1" fontAlgn="base" latinLnBrk="0" hangingPunct="1">
              <a:lnSpc>
                <a:spcPct val="110000"/>
              </a:lnSpc>
              <a:spcBef>
                <a:spcPct val="3000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請求システム</a:t>
            </a:r>
          </a:p>
        </p:txBody>
      </p:sp>
      <p:sp>
        <p:nvSpPr>
          <p:cNvPr id="26" name="正方形/長方形 25"/>
          <p:cNvSpPr/>
          <p:nvPr/>
        </p:nvSpPr>
        <p:spPr bwMode="auto">
          <a:xfrm>
            <a:off x="2659194" y="6167663"/>
            <a:ext cx="1768774" cy="360000"/>
          </a:xfrm>
          <a:prstGeom prst="rect">
            <a:avLst/>
          </a:prstGeom>
          <a:solidFill>
            <a:schemeClr val="bg1"/>
          </a:solidFill>
          <a:ln w="254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90000" tIns="10800" rIns="90000" bIns="46800" numCol="1" rtlCol="0" anchor="ctr" anchorCtr="0" compatLnSpc="1">
            <a:prstTxWarp prst="textNoShape">
              <a:avLst/>
            </a:prstTxWarp>
          </a:bodyPr>
          <a:lstStyle/>
          <a:p>
            <a:pPr marL="0" marR="0" lvl="0" indent="0" algn="ctr" defTabSz="914400" rtl="0" eaLnBrk="1" fontAlgn="base" latinLnBrk="0" hangingPunct="1">
              <a:lnSpc>
                <a:spcPct val="110000"/>
              </a:lnSpc>
              <a:spcBef>
                <a:spcPct val="3000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フルテナント</a:t>
            </a:r>
          </a:p>
        </p:txBody>
      </p:sp>
      <p:sp>
        <p:nvSpPr>
          <p:cNvPr id="27" name="正方形/長方形 26"/>
          <p:cNvSpPr/>
          <p:nvPr/>
        </p:nvSpPr>
        <p:spPr bwMode="auto">
          <a:xfrm>
            <a:off x="2659194" y="3544737"/>
            <a:ext cx="1749842" cy="360000"/>
          </a:xfrm>
          <a:prstGeom prst="rect">
            <a:avLst/>
          </a:prstGeom>
          <a:solidFill>
            <a:schemeClr val="bg1"/>
          </a:solidFill>
          <a:ln w="254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90000" tIns="10800" rIns="90000" bIns="46800" numCol="1" rtlCol="0" anchor="ctr" anchorCtr="0" compatLnSpc="1">
            <a:prstTxWarp prst="textNoShape">
              <a:avLst/>
            </a:prstTxWarp>
          </a:bodyPr>
          <a:lstStyle/>
          <a:p>
            <a:pPr marL="0" marR="0" lvl="0" indent="0" algn="ctr" defTabSz="914400" rtl="0" eaLnBrk="1" fontAlgn="base" latinLnBrk="0" hangingPunct="1">
              <a:lnSpc>
                <a:spcPct val="110000"/>
              </a:lnSpc>
              <a:spcBef>
                <a:spcPct val="3000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フルテナント</a:t>
            </a:r>
          </a:p>
        </p:txBody>
      </p:sp>
      <p:pic>
        <p:nvPicPr>
          <p:cNvPr id="29" name="図 28"/>
          <p:cNvPicPr>
            <a:picLocks noChangeAspect="1"/>
          </p:cNvPicPr>
          <p:nvPr/>
        </p:nvPicPr>
        <p:blipFill>
          <a:blip r:embed="rId3" cstate="email">
            <a:extLst>
              <a:ext uri="{BEBA8EAE-BF5A-486C-A8C5-ECC9F3942E4B}">
                <a14:imgProps xmlns:a14="http://schemas.microsoft.com/office/drawing/2010/main">
                  <a14:imgLayer r:embed="rId4">
                    <a14:imgEffect>
                      <a14:backgroundRemoval t="5769" b="94231" l="837" r="96653">
                        <a14:foregroundMark x1="12971" y1="25000" x2="12971" y2="25000"/>
                        <a14:foregroundMark x1="22176" y1="17308" x2="22176" y2="17308"/>
                        <a14:foregroundMark x1="36820" y1="14423" x2="36820" y2="14423"/>
                        <a14:foregroundMark x1="34310" y1="29808" x2="34310" y2="29808"/>
                        <a14:foregroundMark x1="10042" y1="56731" x2="10042" y2="56731"/>
                        <a14:foregroundMark x1="9623" y1="67308" x2="9623" y2="67308"/>
                        <a14:foregroundMark x1="10042" y1="74038" x2="10042" y2="74038"/>
                        <a14:foregroundMark x1="33054" y1="66346" x2="33054" y2="66346"/>
                        <a14:foregroundMark x1="44770" y1="65385" x2="44770" y2="65385"/>
                        <a14:foregroundMark x1="49372" y1="32692" x2="49372" y2="32692"/>
                        <a14:foregroundMark x1="58577" y1="17308" x2="58577" y2="17308"/>
                        <a14:foregroundMark x1="62762" y1="58654" x2="62762" y2="58654"/>
                        <a14:foregroundMark x1="71967" y1="59615" x2="71967" y2="59615"/>
                        <a14:foregroundMark x1="84519" y1="57692" x2="84519" y2="57692"/>
                        <a14:foregroundMark x1="85356" y1="70192" x2="85356" y2="70192"/>
                        <a14:foregroundMark x1="82845" y1="72115" x2="82845" y2="72115"/>
                        <a14:foregroundMark x1="85774" y1="76923" x2="85774" y2="76923"/>
                        <a14:foregroundMark x1="86611" y1="75000" x2="86611" y2="75000"/>
                        <a14:foregroundMark x1="73222" y1="71154" x2="73222" y2="71154"/>
                        <a14:foregroundMark x1="58996" y1="27885" x2="58996" y2="27885"/>
                        <a14:foregroundMark x1="46025" y1="27885" x2="46025" y2="27885"/>
                        <a14:foregroundMark x1="36402" y1="26923" x2="36402" y2="26923"/>
                        <a14:foregroundMark x1="21757" y1="25000" x2="21757" y2="25000"/>
                        <a14:foregroundMark x1="9205" y1="20192" x2="9205" y2="20192"/>
                        <a14:foregroundMark x1="10460" y1="62500" x2="10460" y2="62500"/>
                        <a14:foregroundMark x1="35146" y1="69231" x2="35146" y2="69231"/>
                        <a14:foregroundMark x1="47280" y1="71154" x2="47280" y2="71154"/>
                        <a14:foregroundMark x1="94561" y1="81731" x2="94561" y2="81731"/>
                        <a14:foregroundMark x1="93724" y1="80769" x2="93724" y2="80769"/>
                      </a14:backgroundRemoval>
                    </a14:imgEffect>
                  </a14:imgLayer>
                </a14:imgProps>
              </a:ext>
              <a:ext uri="{28A0092B-C50C-407E-A947-70E740481C1C}">
                <a14:useLocalDpi xmlns:a14="http://schemas.microsoft.com/office/drawing/2010/main"/>
              </a:ext>
            </a:extLst>
          </a:blip>
          <a:stretch>
            <a:fillRect/>
          </a:stretch>
        </p:blipFill>
        <p:spPr>
          <a:xfrm>
            <a:off x="4750928" y="2988554"/>
            <a:ext cx="686374" cy="298674"/>
          </a:xfrm>
          <a:prstGeom prst="rect">
            <a:avLst/>
          </a:prstGeom>
        </p:spPr>
      </p:pic>
      <p:pic>
        <p:nvPicPr>
          <p:cNvPr id="30" name="図 29"/>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6739341" y="2974782"/>
            <a:ext cx="525859" cy="363557"/>
          </a:xfrm>
          <a:prstGeom prst="rect">
            <a:avLst/>
          </a:prstGeom>
        </p:spPr>
      </p:pic>
      <p:sp>
        <p:nvSpPr>
          <p:cNvPr id="34" name="正方形/長方形 33"/>
          <p:cNvSpPr/>
          <p:nvPr/>
        </p:nvSpPr>
        <p:spPr bwMode="auto">
          <a:xfrm>
            <a:off x="2659194" y="5589240"/>
            <a:ext cx="733024" cy="360000"/>
          </a:xfrm>
          <a:prstGeom prst="rect">
            <a:avLst/>
          </a:prstGeom>
          <a:solidFill>
            <a:schemeClr val="bg1"/>
          </a:solidFill>
          <a:ln w="254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90000" tIns="10800" rIns="90000" bIns="46800" numCol="1" rtlCol="0" anchor="ctr" anchorCtr="0" compatLnSpc="1">
            <a:prstTxWarp prst="textNoShape">
              <a:avLst/>
            </a:prstTxWarp>
          </a:bodyPr>
          <a:lstStyle/>
          <a:p>
            <a:pPr marL="0" marR="0" lvl="0" indent="0" algn="ctr" defTabSz="914400" rtl="0" eaLnBrk="1" fontAlgn="base" latinLnBrk="0" hangingPunct="1">
              <a:lnSpc>
                <a:spcPct val="110000"/>
              </a:lnSpc>
              <a:spcBef>
                <a:spcPct val="3000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リセーラ</a:t>
            </a:r>
          </a:p>
        </p:txBody>
      </p:sp>
      <p:sp>
        <p:nvSpPr>
          <p:cNvPr id="35" name="正方形/長方形 34"/>
          <p:cNvSpPr/>
          <p:nvPr/>
        </p:nvSpPr>
        <p:spPr bwMode="auto">
          <a:xfrm>
            <a:off x="3672235" y="5589240"/>
            <a:ext cx="733024" cy="360000"/>
          </a:xfrm>
          <a:prstGeom prst="rect">
            <a:avLst/>
          </a:prstGeom>
          <a:solidFill>
            <a:schemeClr val="bg1"/>
          </a:solidFill>
          <a:ln w="254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90000" tIns="10800" rIns="90000" bIns="46800" numCol="1" rtlCol="0" anchor="ctr" anchorCtr="0" compatLnSpc="1">
            <a:prstTxWarp prst="textNoShape">
              <a:avLst/>
            </a:prstTxWarp>
          </a:bodyPr>
          <a:lstStyle/>
          <a:p>
            <a:pPr marL="0" marR="0" lvl="0" indent="0" algn="ctr" defTabSz="914400" rtl="0" eaLnBrk="1" fontAlgn="base" latinLnBrk="0" hangingPunct="1">
              <a:lnSpc>
                <a:spcPct val="110000"/>
              </a:lnSpc>
              <a:spcBef>
                <a:spcPct val="3000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フルテナント</a:t>
            </a:r>
          </a:p>
        </p:txBody>
      </p:sp>
      <p:sp>
        <p:nvSpPr>
          <p:cNvPr id="36" name="正方形/長方形 35"/>
          <p:cNvSpPr/>
          <p:nvPr/>
        </p:nvSpPr>
        <p:spPr bwMode="auto">
          <a:xfrm>
            <a:off x="2666922" y="1589762"/>
            <a:ext cx="804186" cy="144000"/>
          </a:xfrm>
          <a:prstGeom prst="rect">
            <a:avLst/>
          </a:prstGeom>
          <a:solidFill>
            <a:schemeClr val="bg1"/>
          </a:solidFill>
          <a:ln w="254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90000" tIns="10800" rIns="90000" bIns="10800" numCol="1" rtlCol="0" anchor="ctr" anchorCtr="0" compatLnSpc="1">
            <a:prstTxWarp prst="textNoShape">
              <a:avLst/>
            </a:prstTxWarp>
          </a:bodyPr>
          <a:lstStyle/>
          <a:p>
            <a:pPr marL="0" marR="0" lvl="0" indent="0" algn="ctr" defTabSz="914400" rtl="0" eaLnBrk="1" fontAlgn="base" latinLnBrk="0" hangingPunct="1">
              <a:lnSpc>
                <a:spcPct val="110000"/>
              </a:lnSpc>
              <a:spcBef>
                <a:spcPct val="3000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リセーラ</a:t>
            </a:r>
            <a:r>
              <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層</a:t>
            </a:r>
          </a:p>
        </p:txBody>
      </p:sp>
      <p:sp>
        <p:nvSpPr>
          <p:cNvPr id="37" name="正方形/長方形 36"/>
          <p:cNvSpPr/>
          <p:nvPr/>
        </p:nvSpPr>
        <p:spPr bwMode="auto">
          <a:xfrm>
            <a:off x="3600227" y="1589762"/>
            <a:ext cx="808809" cy="144000"/>
          </a:xfrm>
          <a:prstGeom prst="rect">
            <a:avLst/>
          </a:prstGeom>
          <a:solidFill>
            <a:schemeClr val="bg1"/>
          </a:solidFill>
          <a:ln w="254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90000" tIns="10800" rIns="90000" bIns="10800" numCol="1" rtlCol="0" anchor="ctr" anchorCtr="0" compatLnSpc="1">
            <a:prstTxWarp prst="textNoShape">
              <a:avLst/>
            </a:prstTxWarp>
          </a:bodyPr>
          <a:lstStyle/>
          <a:p>
            <a:pPr marL="0" marR="0" lvl="0" indent="0" algn="ctr" defTabSz="914400" rtl="0" eaLnBrk="1" fontAlgn="base" latinLnBrk="0" hangingPunct="1">
              <a:lnSpc>
                <a:spcPct val="110000"/>
              </a:lnSpc>
              <a:spcBef>
                <a:spcPct val="3000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サプライヤ 層</a:t>
            </a:r>
          </a:p>
        </p:txBody>
      </p:sp>
      <p:pic>
        <p:nvPicPr>
          <p:cNvPr id="39" name="図 38"/>
          <p:cNvPicPr>
            <a:picLocks noChangeAspect="1"/>
          </p:cNvPicPr>
          <p:nvPr/>
        </p:nvPicPr>
        <p:blipFill>
          <a:blip r:embed="rId8" cstate="email">
            <a:extLst>
              <a:ext uri="{BEBA8EAE-BF5A-486C-A8C5-ECC9F3942E4B}">
                <a14:imgProps xmlns:a14="http://schemas.microsoft.com/office/drawing/2010/main">
                  <a14:imgLayer r:embed="rId9">
                    <a14:imgEffect>
                      <a14:backgroundRemoval t="0" b="88506" l="0" r="97436">
                        <a14:foregroundMark x1="3156" y1="45977" x2="3156" y2="45977"/>
                        <a14:foregroundMark x1="11243" y1="39080" x2="11243" y2="39080"/>
                        <a14:foregroundMark x1="14990" y1="44828" x2="14990" y2="44828"/>
                        <a14:foregroundMark x1="26036" y1="41379" x2="26036" y2="41379"/>
                        <a14:foregroundMark x1="31361" y1="40230" x2="31361" y2="40230"/>
                        <a14:foregroundMark x1="35108" y1="34483" x2="35108" y2="34483"/>
                        <a14:foregroundMark x1="43590" y1="26437" x2="43590" y2="26437"/>
                        <a14:foregroundMark x1="47732" y1="40230" x2="47732" y2="40230"/>
                        <a14:foregroundMark x1="56410" y1="40230" x2="56410" y2="40230"/>
                        <a14:foregroundMark x1="64892" y1="40230" x2="64892" y2="40230"/>
                        <a14:foregroundMark x1="73373" y1="35632" x2="73373" y2="35632"/>
                        <a14:foregroundMark x1="92505" y1="20690" x2="92505" y2="20690"/>
                        <a14:foregroundMark x1="93294" y1="24138" x2="93294" y2="24138"/>
                        <a14:foregroundMark x1="91716" y1="20690" x2="91716" y2="20690"/>
                        <a14:foregroundMark x1="91716" y1="20690" x2="91716" y2="20690"/>
                        <a14:foregroundMark x1="92308" y1="29885" x2="92308" y2="29885"/>
                        <a14:foregroundMark x1="92505" y1="17241" x2="92505" y2="17241"/>
                        <a14:foregroundMark x1="31361" y1="16092" x2="31361" y2="16092"/>
                      </a14:backgroundRemoval>
                    </a14:imgEffect>
                  </a14:imgLayer>
                </a14:imgProps>
              </a:ext>
              <a:ext uri="{28A0092B-C50C-407E-A947-70E740481C1C}">
                <a14:useLocalDpi xmlns:a14="http://schemas.microsoft.com/office/drawing/2010/main"/>
              </a:ext>
            </a:extLst>
          </a:blip>
          <a:stretch>
            <a:fillRect/>
          </a:stretch>
        </p:blipFill>
        <p:spPr>
          <a:xfrm>
            <a:off x="1053075" y="1932989"/>
            <a:ext cx="1106992" cy="189957"/>
          </a:xfrm>
          <a:prstGeom prst="rect">
            <a:avLst/>
          </a:prstGeom>
        </p:spPr>
      </p:pic>
      <p:sp>
        <p:nvSpPr>
          <p:cNvPr id="42" name="正方形/長方形 41"/>
          <p:cNvSpPr/>
          <p:nvPr/>
        </p:nvSpPr>
        <p:spPr bwMode="auto">
          <a:xfrm>
            <a:off x="2659194" y="1843775"/>
            <a:ext cx="733024" cy="360000"/>
          </a:xfrm>
          <a:prstGeom prst="rect">
            <a:avLst/>
          </a:prstGeom>
          <a:solidFill>
            <a:schemeClr val="bg1"/>
          </a:solidFill>
          <a:ln w="254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90000" tIns="10800" rIns="90000" bIns="46800" numCol="1" rtlCol="0" anchor="ctr" anchorCtr="0" compatLnSpc="1">
            <a:prstTxWarp prst="textNoShape">
              <a:avLst/>
            </a:prstTxWarp>
          </a:bodyPr>
          <a:lstStyle/>
          <a:p>
            <a:pPr marL="0" marR="0" lvl="0" indent="0" algn="ctr" defTabSz="914400" rtl="0" eaLnBrk="1" fontAlgn="base" latinLnBrk="0" hangingPunct="1">
              <a:lnSpc>
                <a:spcPct val="110000"/>
              </a:lnSpc>
              <a:spcBef>
                <a:spcPct val="3000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フルテナント</a:t>
            </a:r>
          </a:p>
        </p:txBody>
      </p:sp>
      <p:sp>
        <p:nvSpPr>
          <p:cNvPr id="43" name="正方形/長方形 42"/>
          <p:cNvSpPr/>
          <p:nvPr/>
        </p:nvSpPr>
        <p:spPr bwMode="auto">
          <a:xfrm>
            <a:off x="3632730" y="1843775"/>
            <a:ext cx="733024" cy="360000"/>
          </a:xfrm>
          <a:prstGeom prst="rect">
            <a:avLst/>
          </a:prstGeom>
          <a:solidFill>
            <a:schemeClr val="bg1"/>
          </a:solidFill>
          <a:ln w="254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90000" tIns="10800" rIns="90000" bIns="46800" numCol="1" rtlCol="0" anchor="ctr" anchorCtr="0" compatLnSpc="1">
            <a:prstTxWarp prst="textNoShape">
              <a:avLst/>
            </a:prstTxWarp>
          </a:bodyPr>
          <a:lstStyle/>
          <a:p>
            <a:pPr marL="0" marR="0" lvl="0" indent="0" algn="ctr" defTabSz="914400" rtl="0" eaLnBrk="1" fontAlgn="base" latinLnBrk="0" hangingPunct="1">
              <a:lnSpc>
                <a:spcPct val="110000"/>
              </a:lnSpc>
              <a:spcBef>
                <a:spcPct val="3000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サプライヤ</a:t>
            </a:r>
            <a:br>
              <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b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テナント</a:t>
            </a:r>
          </a:p>
        </p:txBody>
      </p:sp>
      <p:sp>
        <p:nvSpPr>
          <p:cNvPr id="44" name="正方形/長方形 43"/>
          <p:cNvSpPr/>
          <p:nvPr/>
        </p:nvSpPr>
        <p:spPr bwMode="auto">
          <a:xfrm>
            <a:off x="699249" y="1393445"/>
            <a:ext cx="1906491" cy="134301"/>
          </a:xfrm>
          <a:prstGeom prst="rect">
            <a:avLst/>
          </a:prstGeom>
          <a:solidFill>
            <a:schemeClr val="bg1"/>
          </a:solidFill>
          <a:ln w="254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90000" tIns="10800" rIns="90000" bIns="10800" numCol="1" rtlCol="0" anchor="ctr" anchorCtr="0" compatLnSpc="1">
            <a:prstTxWarp prst="textNoShape">
              <a:avLst/>
            </a:prstTxWarp>
          </a:bodyPr>
          <a:lstStyle/>
          <a:p>
            <a:pPr marL="0" marR="0" lvl="0" indent="0" algn="ctr" defTabSz="914400" rtl="0" eaLnBrk="1" fontAlgn="base" latinLnBrk="0" hangingPunct="1">
              <a:lnSpc>
                <a:spcPct val="110000"/>
              </a:lnSpc>
              <a:spcBef>
                <a:spcPct val="3000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フロント</a:t>
            </a:r>
            <a:r>
              <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層</a:t>
            </a:r>
          </a:p>
        </p:txBody>
      </p:sp>
      <p:sp>
        <p:nvSpPr>
          <p:cNvPr id="45" name="正方形/長方形 44"/>
          <p:cNvSpPr/>
          <p:nvPr/>
        </p:nvSpPr>
        <p:spPr bwMode="auto">
          <a:xfrm>
            <a:off x="693103" y="1589762"/>
            <a:ext cx="857119" cy="144000"/>
          </a:xfrm>
          <a:prstGeom prst="rect">
            <a:avLst/>
          </a:prstGeom>
          <a:solidFill>
            <a:schemeClr val="bg1"/>
          </a:solidFill>
          <a:ln w="254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90000" tIns="10800" rIns="90000" bIns="10800" numCol="1" rtlCol="0" anchor="ctr" anchorCtr="0" compatLnSpc="1">
            <a:prstTxWarp prst="textNoShape">
              <a:avLst/>
            </a:prstTxWarp>
          </a:bodyPr>
          <a:lstStyle/>
          <a:p>
            <a:pPr marL="0" marR="0" lvl="0" indent="0" algn="ctr" defTabSz="914400" rtl="0" eaLnBrk="1" fontAlgn="base" latinLnBrk="0" hangingPunct="1">
              <a:lnSpc>
                <a:spcPct val="110000"/>
              </a:lnSpc>
              <a:spcBef>
                <a:spcPct val="30000"/>
              </a:spcBef>
              <a:spcAft>
                <a:spcPct val="0"/>
              </a:spcAft>
              <a:buClrTx/>
              <a:buSzTx/>
              <a:buFontTx/>
              <a:buNone/>
              <a:tabLst/>
              <a:defRPr/>
            </a:pPr>
            <a:r>
              <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UI</a:t>
            </a:r>
            <a:endPar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46" name="正方形/長方形 45"/>
          <p:cNvSpPr/>
          <p:nvPr/>
        </p:nvSpPr>
        <p:spPr bwMode="auto">
          <a:xfrm>
            <a:off x="1606557" y="1589762"/>
            <a:ext cx="999183" cy="144000"/>
          </a:xfrm>
          <a:prstGeom prst="rect">
            <a:avLst/>
          </a:prstGeom>
          <a:solidFill>
            <a:schemeClr val="bg1"/>
          </a:solidFill>
          <a:ln w="254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90000" tIns="10800" rIns="90000" bIns="10800" numCol="1" rtlCol="0" anchor="ctr" anchorCtr="0" compatLnSpc="1">
            <a:prstTxWarp prst="textNoShape">
              <a:avLst/>
            </a:prstTxWarp>
          </a:bodyPr>
          <a:lstStyle/>
          <a:p>
            <a:pPr marL="0" marR="0" lvl="0" indent="0" algn="ctr" defTabSz="914400" rtl="0" eaLnBrk="1" fontAlgn="base" latinLnBrk="0" hangingPunct="1">
              <a:lnSpc>
                <a:spcPct val="110000"/>
              </a:lnSpc>
              <a:spcBef>
                <a:spcPct val="30000"/>
              </a:spcBef>
              <a:spcAft>
                <a:spcPct val="0"/>
              </a:spcAft>
              <a:buClrTx/>
              <a:buSzTx/>
              <a:buFontTx/>
              <a:buNone/>
              <a:tabLst/>
              <a:defRPr/>
            </a:pPr>
            <a:r>
              <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GW</a:t>
            </a:r>
            <a:endPar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cxnSp>
        <p:nvCxnSpPr>
          <p:cNvPr id="47" name="直線コネクタ 46"/>
          <p:cNvCxnSpPr>
            <a:stCxn id="39" idx="3"/>
            <a:endCxn id="42" idx="1"/>
          </p:cNvCxnSpPr>
          <p:nvPr/>
        </p:nvCxnSpPr>
        <p:spPr bwMode="auto">
          <a:xfrm flipV="1">
            <a:off x="2160067" y="2023775"/>
            <a:ext cx="499127" cy="4193"/>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99CC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直線コネクタ 47"/>
          <p:cNvCxnSpPr>
            <a:stCxn id="42" idx="3"/>
            <a:endCxn id="43" idx="1"/>
          </p:cNvCxnSpPr>
          <p:nvPr/>
        </p:nvCxnSpPr>
        <p:spPr bwMode="auto">
          <a:xfrm>
            <a:off x="3392218" y="2023775"/>
            <a:ext cx="240512"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99CC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5" name="正方形/長方形 84"/>
          <p:cNvSpPr/>
          <p:nvPr/>
        </p:nvSpPr>
        <p:spPr bwMode="auto">
          <a:xfrm>
            <a:off x="1746963" y="2957891"/>
            <a:ext cx="764131" cy="360000"/>
          </a:xfrm>
          <a:prstGeom prst="rect">
            <a:avLst/>
          </a:prstGeom>
          <a:solidFill>
            <a:schemeClr val="bg1"/>
          </a:solidFill>
          <a:ln w="254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90000" tIns="10800" rIns="90000" bIns="46800" numCol="1" rtlCol="0" anchor="ctr" anchorCtr="0" compatLnSpc="1">
            <a:prstTxWarp prst="textNoShape">
              <a:avLst/>
            </a:prstTxWarp>
          </a:bodyPr>
          <a:lstStyle/>
          <a:p>
            <a:pPr lvl="0" algn="ctr" fontAlgn="base">
              <a:lnSpc>
                <a:spcPct val="110000"/>
              </a:lnSpc>
              <a:spcBef>
                <a:spcPct val="30000"/>
              </a:spcBef>
              <a:spcAft>
                <a:spcPct val="0"/>
              </a:spcAft>
              <a:defRPr/>
            </a:pPr>
            <a:r>
              <a:rPr lang="ja-JP" altLang="en-US" sz="900" dirty="0">
                <a:solidFill>
                  <a:srgbClr val="000000"/>
                </a:solidFill>
                <a:latin typeface="Meiryo UI" panose="020B0604030504040204" pitchFamily="50" charset="-128"/>
                <a:ea typeface="Meiryo UI" panose="020B0604030504040204" pitchFamily="50" charset="-128"/>
              </a:rPr>
              <a:t>独自構築</a:t>
            </a:r>
          </a:p>
        </p:txBody>
      </p:sp>
      <p:cxnSp>
        <p:nvCxnSpPr>
          <p:cNvPr id="87" name="直線コネクタ 86"/>
          <p:cNvCxnSpPr>
            <a:stCxn id="85" idx="3"/>
            <a:endCxn id="7" idx="1"/>
          </p:cNvCxnSpPr>
          <p:nvPr/>
        </p:nvCxnSpPr>
        <p:spPr bwMode="auto">
          <a:xfrm>
            <a:off x="2511094" y="3137891"/>
            <a:ext cx="1481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99CC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直線コネクタ 87"/>
          <p:cNvCxnSpPr>
            <a:stCxn id="158" idx="3"/>
            <a:endCxn id="85" idx="1"/>
          </p:cNvCxnSpPr>
          <p:nvPr/>
        </p:nvCxnSpPr>
        <p:spPr bwMode="auto">
          <a:xfrm>
            <a:off x="1552879" y="3137891"/>
            <a:ext cx="194084"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99CC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9" name="正方形/長方形 88"/>
          <p:cNvSpPr/>
          <p:nvPr/>
        </p:nvSpPr>
        <p:spPr bwMode="auto">
          <a:xfrm>
            <a:off x="2659194" y="2400672"/>
            <a:ext cx="733024" cy="360000"/>
          </a:xfrm>
          <a:prstGeom prst="rect">
            <a:avLst/>
          </a:prstGeom>
          <a:solidFill>
            <a:schemeClr val="bg1"/>
          </a:solidFill>
          <a:ln w="254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90000" tIns="10800" rIns="90000" bIns="46800" numCol="1" rtlCol="0" anchor="ctr" anchorCtr="0" compatLnSpc="1">
            <a:prstTxWarp prst="textNoShape">
              <a:avLst/>
            </a:prstTxWarp>
          </a:bodyPr>
          <a:lstStyle/>
          <a:p>
            <a:pPr marL="0" marR="0" lvl="0" indent="0" algn="ctr" defTabSz="914400" rtl="0" eaLnBrk="1" fontAlgn="base" latinLnBrk="0" hangingPunct="1">
              <a:lnSpc>
                <a:spcPct val="110000"/>
              </a:lnSpc>
              <a:spcBef>
                <a:spcPct val="3000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リセーラ</a:t>
            </a:r>
          </a:p>
        </p:txBody>
      </p:sp>
      <p:cxnSp>
        <p:nvCxnSpPr>
          <p:cNvPr id="90" name="直線コネクタ 89"/>
          <p:cNvCxnSpPr>
            <a:stCxn id="23" idx="3"/>
            <a:endCxn id="89" idx="1"/>
          </p:cNvCxnSpPr>
          <p:nvPr/>
        </p:nvCxnSpPr>
        <p:spPr bwMode="auto">
          <a:xfrm flipV="1">
            <a:off x="1515741" y="2580672"/>
            <a:ext cx="1143453" cy="111"/>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99CC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2" name="正方形/長方形 91"/>
          <p:cNvSpPr/>
          <p:nvPr/>
        </p:nvSpPr>
        <p:spPr bwMode="auto">
          <a:xfrm>
            <a:off x="8244307" y="1589762"/>
            <a:ext cx="792000" cy="144000"/>
          </a:xfrm>
          <a:prstGeom prst="rect">
            <a:avLst/>
          </a:prstGeom>
          <a:solidFill>
            <a:schemeClr val="bg1"/>
          </a:solidFill>
          <a:ln w="254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90000" tIns="10800" rIns="90000" bIns="10800" numCol="1" rtlCol="0" anchor="ctr" anchorCtr="0" compatLnSpc="1">
            <a:prstTxWarp prst="textNoShape">
              <a:avLst/>
            </a:prstTxWarp>
          </a:bodyPr>
          <a:lstStyle/>
          <a:p>
            <a:pPr marL="0" marR="0" lvl="0" indent="0" algn="ctr" defTabSz="914400" rtl="0" eaLnBrk="1" fontAlgn="base" latinLnBrk="0" hangingPunct="1">
              <a:lnSpc>
                <a:spcPct val="110000"/>
              </a:lnSpc>
              <a:spcBef>
                <a:spcPct val="3000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その他</a:t>
            </a:r>
          </a:p>
        </p:txBody>
      </p:sp>
      <p:sp>
        <p:nvSpPr>
          <p:cNvPr id="93" name="正方形/長方形 92"/>
          <p:cNvSpPr/>
          <p:nvPr/>
        </p:nvSpPr>
        <p:spPr bwMode="auto">
          <a:xfrm>
            <a:off x="4536496" y="1393445"/>
            <a:ext cx="4500000" cy="138912"/>
          </a:xfrm>
          <a:prstGeom prst="rect">
            <a:avLst/>
          </a:prstGeom>
          <a:solidFill>
            <a:schemeClr val="bg1"/>
          </a:solidFill>
          <a:ln w="254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90000" tIns="10800" rIns="90000" bIns="10800" numCol="1" rtlCol="0" anchor="ctr" anchorCtr="0" compatLnSpc="1">
            <a:prstTxWarp prst="textNoShape">
              <a:avLst/>
            </a:prstTxWarp>
          </a:bodyPr>
          <a:lstStyle/>
          <a:p>
            <a:pPr marL="0" marR="0" lvl="0" indent="0" algn="ctr" defTabSz="914400" rtl="0" eaLnBrk="1" fontAlgn="base" latinLnBrk="0" hangingPunct="1">
              <a:lnSpc>
                <a:spcPct val="110000"/>
              </a:lnSpc>
              <a:spcBef>
                <a:spcPct val="3000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バックヤード層</a:t>
            </a:r>
          </a:p>
        </p:txBody>
      </p:sp>
      <p:pic>
        <p:nvPicPr>
          <p:cNvPr id="94" name="図 93"/>
          <p:cNvPicPr>
            <a:picLocks noChangeAspect="1"/>
          </p:cNvPicPr>
          <p:nvPr/>
        </p:nvPicPr>
        <p:blipFill>
          <a:blip r:embed="rId8" cstate="email">
            <a:extLst>
              <a:ext uri="{BEBA8EAE-BF5A-486C-A8C5-ECC9F3942E4B}">
                <a14:imgProps xmlns:a14="http://schemas.microsoft.com/office/drawing/2010/main">
                  <a14:imgLayer r:embed="rId9">
                    <a14:imgEffect>
                      <a14:backgroundRemoval t="0" b="88506" l="0" r="97436">
                        <a14:foregroundMark x1="3156" y1="45977" x2="3156" y2="45977"/>
                        <a14:foregroundMark x1="11243" y1="39080" x2="11243" y2="39080"/>
                        <a14:foregroundMark x1="14990" y1="44828" x2="14990" y2="44828"/>
                        <a14:foregroundMark x1="26036" y1="41379" x2="26036" y2="41379"/>
                        <a14:foregroundMark x1="31361" y1="40230" x2="31361" y2="40230"/>
                        <a14:foregroundMark x1="35108" y1="34483" x2="35108" y2="34483"/>
                        <a14:foregroundMark x1="43590" y1="26437" x2="43590" y2="26437"/>
                        <a14:foregroundMark x1="47732" y1="40230" x2="47732" y2="40230"/>
                        <a14:foregroundMark x1="56410" y1="40230" x2="56410" y2="40230"/>
                        <a14:foregroundMark x1="64892" y1="40230" x2="64892" y2="40230"/>
                        <a14:foregroundMark x1="73373" y1="35632" x2="73373" y2="35632"/>
                        <a14:foregroundMark x1="92505" y1="20690" x2="92505" y2="20690"/>
                        <a14:foregroundMark x1="93294" y1="24138" x2="93294" y2="24138"/>
                        <a14:foregroundMark x1="91716" y1="20690" x2="91716" y2="20690"/>
                        <a14:foregroundMark x1="91716" y1="20690" x2="91716" y2="20690"/>
                        <a14:foregroundMark x1="92308" y1="29885" x2="92308" y2="29885"/>
                        <a14:foregroundMark x1="92505" y1="17241" x2="92505" y2="17241"/>
                        <a14:foregroundMark x1="31361" y1="16092" x2="31361" y2="16092"/>
                      </a14:backgroundRemoval>
                    </a14:imgEffect>
                  </a14:imgLayer>
                </a14:imgProps>
              </a:ext>
              <a:ext uri="{28A0092B-C50C-407E-A947-70E740481C1C}">
                <a14:useLocalDpi xmlns:a14="http://schemas.microsoft.com/office/drawing/2010/main"/>
              </a:ext>
            </a:extLst>
          </a:blip>
          <a:stretch>
            <a:fillRect/>
          </a:stretch>
        </p:blipFill>
        <p:spPr>
          <a:xfrm>
            <a:off x="1053075" y="4666150"/>
            <a:ext cx="1106992" cy="189957"/>
          </a:xfrm>
          <a:prstGeom prst="rect">
            <a:avLst/>
          </a:prstGeom>
        </p:spPr>
      </p:pic>
      <p:sp>
        <p:nvSpPr>
          <p:cNvPr id="95" name="正方形/長方形 94"/>
          <p:cNvSpPr/>
          <p:nvPr/>
        </p:nvSpPr>
        <p:spPr bwMode="auto">
          <a:xfrm>
            <a:off x="2659194" y="4581128"/>
            <a:ext cx="1768437" cy="360000"/>
          </a:xfrm>
          <a:prstGeom prst="rect">
            <a:avLst/>
          </a:prstGeom>
          <a:solidFill>
            <a:schemeClr val="bg1"/>
          </a:solidFill>
          <a:ln w="254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90000" tIns="10800" rIns="90000" bIns="46800" numCol="1" rtlCol="0" anchor="ctr" anchorCtr="0" compatLnSpc="1">
            <a:prstTxWarp prst="textNoShape">
              <a:avLst/>
            </a:prstTxWarp>
          </a:bodyPr>
          <a:lstStyle/>
          <a:p>
            <a:pPr marL="0" marR="0" lvl="0" indent="0" algn="ctr" defTabSz="914400" rtl="0" eaLnBrk="1" fontAlgn="base" latinLnBrk="0" hangingPunct="1">
              <a:lnSpc>
                <a:spcPct val="110000"/>
              </a:lnSpc>
              <a:spcBef>
                <a:spcPct val="3000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フルテナント</a:t>
            </a:r>
          </a:p>
        </p:txBody>
      </p:sp>
      <p:cxnSp>
        <p:nvCxnSpPr>
          <p:cNvPr id="96" name="直線コネクタ 95"/>
          <p:cNvCxnSpPr>
            <a:stCxn id="94" idx="3"/>
            <a:endCxn id="95" idx="1"/>
          </p:cNvCxnSpPr>
          <p:nvPr/>
        </p:nvCxnSpPr>
        <p:spPr bwMode="auto">
          <a:xfrm flipV="1">
            <a:off x="2160067" y="4761128"/>
            <a:ext cx="499127" cy="1"/>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99CC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2" name="正方形/長方形 101"/>
          <p:cNvSpPr/>
          <p:nvPr/>
        </p:nvSpPr>
        <p:spPr bwMode="auto">
          <a:xfrm>
            <a:off x="2659194" y="4077072"/>
            <a:ext cx="1768437" cy="360000"/>
          </a:xfrm>
          <a:prstGeom prst="rect">
            <a:avLst/>
          </a:prstGeom>
          <a:solidFill>
            <a:schemeClr val="bg1"/>
          </a:solidFill>
          <a:ln w="254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90000" tIns="10800" rIns="90000" bIns="46800" numCol="1" rtlCol="0" anchor="ctr" anchorCtr="0" compatLnSpc="1">
            <a:prstTxWarp prst="textNoShape">
              <a:avLst/>
            </a:prstTxWarp>
          </a:bodyPr>
          <a:lstStyle/>
          <a:p>
            <a:pPr marL="0" marR="0" lvl="0" indent="0" algn="ctr" defTabSz="914400" rtl="0" eaLnBrk="1" fontAlgn="base" latinLnBrk="0" hangingPunct="1">
              <a:lnSpc>
                <a:spcPct val="110000"/>
              </a:lnSpc>
              <a:spcBef>
                <a:spcPct val="3000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フルテナント</a:t>
            </a:r>
          </a:p>
        </p:txBody>
      </p:sp>
      <p:pic>
        <p:nvPicPr>
          <p:cNvPr id="103" name="図 102"/>
          <p:cNvPicPr>
            <a:picLocks noChangeAspect="1"/>
          </p:cNvPicPr>
          <p:nvPr/>
        </p:nvPicPr>
        <p:blipFill>
          <a:blip r:embed="rId10" cstate="email">
            <a:extLst>
              <a:ext uri="{BEBA8EAE-BF5A-486C-A8C5-ECC9F3942E4B}">
                <a14:imgProps xmlns:a14="http://schemas.microsoft.com/office/drawing/2010/main">
                  <a14:imgLayer r:embed="rId11">
                    <a14:imgEffect>
                      <a14:backgroundRemoval t="5769" b="94231" l="837" r="96653">
                        <a14:foregroundMark x1="12971" y1="25000" x2="12971" y2="25000"/>
                        <a14:foregroundMark x1="22176" y1="17308" x2="22176" y2="17308"/>
                        <a14:foregroundMark x1="36820" y1="14423" x2="36820" y2="14423"/>
                        <a14:foregroundMark x1="34310" y1="29808" x2="34310" y2="29808"/>
                        <a14:foregroundMark x1="10042" y1="56731" x2="10042" y2="56731"/>
                        <a14:foregroundMark x1="9623" y1="67308" x2="9623" y2="67308"/>
                        <a14:foregroundMark x1="10042" y1="74038" x2="10042" y2="74038"/>
                        <a14:foregroundMark x1="33054" y1="66346" x2="33054" y2="66346"/>
                        <a14:foregroundMark x1="44770" y1="65385" x2="44770" y2="65385"/>
                        <a14:foregroundMark x1="49372" y1="32692" x2="49372" y2="32692"/>
                        <a14:foregroundMark x1="58577" y1="17308" x2="58577" y2="17308"/>
                        <a14:foregroundMark x1="62762" y1="58654" x2="62762" y2="58654"/>
                        <a14:foregroundMark x1="71967" y1="59615" x2="71967" y2="59615"/>
                        <a14:foregroundMark x1="84519" y1="57692" x2="84519" y2="57692"/>
                        <a14:foregroundMark x1="85356" y1="70192" x2="85356" y2="70192"/>
                        <a14:foregroundMark x1="82845" y1="72115" x2="82845" y2="72115"/>
                        <a14:foregroundMark x1="85774" y1="76923" x2="85774" y2="76923"/>
                        <a14:foregroundMark x1="86611" y1="75000" x2="86611" y2="75000"/>
                        <a14:foregroundMark x1="73222" y1="71154" x2="73222" y2="71154"/>
                        <a14:foregroundMark x1="58996" y1="27885" x2="58996" y2="27885"/>
                        <a14:foregroundMark x1="46025" y1="27885" x2="46025" y2="27885"/>
                        <a14:foregroundMark x1="36402" y1="26923" x2="36402" y2="26923"/>
                        <a14:foregroundMark x1="21757" y1="25000" x2="21757" y2="25000"/>
                        <a14:foregroundMark x1="9205" y1="20192" x2="9205" y2="20192"/>
                        <a14:foregroundMark x1="10460" y1="62500" x2="10460" y2="62500"/>
                        <a14:foregroundMark x1="35146" y1="69231" x2="35146" y2="69231"/>
                        <a14:foregroundMark x1="47280" y1="71154" x2="47280" y2="71154"/>
                        <a14:foregroundMark x1="94561" y1="81731" x2="94561" y2="81731"/>
                        <a14:foregroundMark x1="93724" y1="80769" x2="93724" y2="80769"/>
                      </a14:backgroundRemoval>
                    </a14:imgEffect>
                  </a14:imgLayer>
                </a14:imgProps>
              </a:ext>
              <a:ext uri="{28A0092B-C50C-407E-A947-70E740481C1C}">
                <a14:useLocalDpi xmlns:a14="http://schemas.microsoft.com/office/drawing/2010/main"/>
              </a:ext>
            </a:extLst>
          </a:blip>
          <a:stretch>
            <a:fillRect/>
          </a:stretch>
        </p:blipFill>
        <p:spPr>
          <a:xfrm>
            <a:off x="4756839" y="4098544"/>
            <a:ext cx="728624" cy="317056"/>
          </a:xfrm>
          <a:prstGeom prst="rect">
            <a:avLst/>
          </a:prstGeom>
        </p:spPr>
      </p:pic>
      <p:pic>
        <p:nvPicPr>
          <p:cNvPr id="109" name="Picture 8" descr="2.13系|NP後払い決済モジュール(2.13系)|"/>
          <p:cNvPicPr>
            <a:picLocks noChangeAspect="1" noChangeArrowheads="1"/>
          </p:cNvPicPr>
          <p:nvPr/>
        </p:nvPicPr>
        <p:blipFill>
          <a:blip r:embed="rId12" cstate="email">
            <a:extLst>
              <a:ext uri="{28A0092B-C50C-407E-A947-70E740481C1C}">
                <a14:useLocalDpi xmlns:a14="http://schemas.microsoft.com/office/drawing/2010/main"/>
              </a:ext>
            </a:extLst>
          </a:blip>
          <a:srcRect/>
          <a:stretch>
            <a:fillRect/>
          </a:stretch>
        </p:blipFill>
        <p:spPr bwMode="auto">
          <a:xfrm>
            <a:off x="5132681" y="6211725"/>
            <a:ext cx="613812" cy="457635"/>
          </a:xfrm>
          <a:prstGeom prst="rect">
            <a:avLst/>
          </a:prstGeom>
          <a:noFill/>
          <a:extLst>
            <a:ext uri="{909E8E84-426E-40DD-AFC4-6F175D3DCCD1}">
              <a14:hiddenFill xmlns:a14="http://schemas.microsoft.com/office/drawing/2010/main">
                <a:solidFill>
                  <a:srgbClr val="FFFFFF"/>
                </a:solidFill>
              </a14:hiddenFill>
            </a:ext>
          </a:extLst>
        </p:spPr>
      </p:pic>
      <p:pic>
        <p:nvPicPr>
          <p:cNvPr id="110" name="図 109"/>
          <p:cNvPicPr>
            <a:picLocks noChangeAspect="1"/>
          </p:cNvPicPr>
          <p:nvPr/>
        </p:nvPicPr>
        <p:blipFill>
          <a:blip r:embed="rId13" cstate="email">
            <a:extLst>
              <a:ext uri="{28A0092B-C50C-407E-A947-70E740481C1C}">
                <a14:useLocalDpi xmlns:a14="http://schemas.microsoft.com/office/drawing/2010/main"/>
              </a:ext>
            </a:extLst>
          </a:blip>
          <a:stretch>
            <a:fillRect/>
          </a:stretch>
        </p:blipFill>
        <p:spPr>
          <a:xfrm>
            <a:off x="5812578" y="5201208"/>
            <a:ext cx="684580" cy="127952"/>
          </a:xfrm>
          <a:prstGeom prst="rect">
            <a:avLst/>
          </a:prstGeom>
        </p:spPr>
      </p:pic>
      <p:pic>
        <p:nvPicPr>
          <p:cNvPr id="113" name="図 112"/>
          <p:cNvPicPr>
            <a:picLocks noChangeAspect="1"/>
          </p:cNvPicPr>
          <p:nvPr/>
        </p:nvPicPr>
        <p:blipFill>
          <a:blip r:embed="rId8" cstate="email">
            <a:extLst>
              <a:ext uri="{BEBA8EAE-BF5A-486C-A8C5-ECC9F3942E4B}">
                <a14:imgProps xmlns:a14="http://schemas.microsoft.com/office/drawing/2010/main">
                  <a14:imgLayer r:embed="rId9">
                    <a14:imgEffect>
                      <a14:backgroundRemoval t="0" b="88506" l="0" r="97436">
                        <a14:foregroundMark x1="3156" y1="45977" x2="3156" y2="45977"/>
                        <a14:foregroundMark x1="11243" y1="39080" x2="11243" y2="39080"/>
                        <a14:foregroundMark x1="14990" y1="44828" x2="14990" y2="44828"/>
                        <a14:foregroundMark x1="26036" y1="41379" x2="26036" y2="41379"/>
                        <a14:foregroundMark x1="31361" y1="40230" x2="31361" y2="40230"/>
                        <a14:foregroundMark x1="35108" y1="34483" x2="35108" y2="34483"/>
                        <a14:foregroundMark x1="43590" y1="26437" x2="43590" y2="26437"/>
                        <a14:foregroundMark x1="47732" y1="40230" x2="47732" y2="40230"/>
                        <a14:foregroundMark x1="56410" y1="40230" x2="56410" y2="40230"/>
                        <a14:foregroundMark x1="64892" y1="40230" x2="64892" y2="40230"/>
                        <a14:foregroundMark x1="73373" y1="35632" x2="73373" y2="35632"/>
                        <a14:foregroundMark x1="92505" y1="20690" x2="92505" y2="20690"/>
                        <a14:foregroundMark x1="93294" y1="24138" x2="93294" y2="24138"/>
                        <a14:foregroundMark x1="91716" y1="20690" x2="91716" y2="20690"/>
                        <a14:foregroundMark x1="91716" y1="20690" x2="91716" y2="20690"/>
                        <a14:foregroundMark x1="92308" y1="29885" x2="92308" y2="29885"/>
                        <a14:foregroundMark x1="92505" y1="17241" x2="92505" y2="17241"/>
                        <a14:foregroundMark x1="31361" y1="16092" x2="31361" y2="16092"/>
                      </a14:backgroundRemoval>
                    </a14:imgEffect>
                  </a14:imgLayer>
                </a14:imgProps>
              </a:ext>
              <a:ext uri="{28A0092B-C50C-407E-A947-70E740481C1C}">
                <a14:useLocalDpi xmlns:a14="http://schemas.microsoft.com/office/drawing/2010/main"/>
              </a:ext>
            </a:extLst>
          </a:blip>
          <a:stretch>
            <a:fillRect/>
          </a:stretch>
        </p:blipFill>
        <p:spPr>
          <a:xfrm>
            <a:off x="1053075" y="5170206"/>
            <a:ext cx="1106992" cy="189957"/>
          </a:xfrm>
          <a:prstGeom prst="rect">
            <a:avLst/>
          </a:prstGeom>
        </p:spPr>
      </p:pic>
      <p:sp>
        <p:nvSpPr>
          <p:cNvPr id="114" name="正方形/長方形 113"/>
          <p:cNvSpPr/>
          <p:nvPr/>
        </p:nvSpPr>
        <p:spPr bwMode="auto">
          <a:xfrm>
            <a:off x="2659194" y="5085184"/>
            <a:ext cx="1768437" cy="360000"/>
          </a:xfrm>
          <a:prstGeom prst="rect">
            <a:avLst/>
          </a:prstGeom>
          <a:solidFill>
            <a:schemeClr val="bg1"/>
          </a:solidFill>
          <a:ln w="254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90000" tIns="10800" rIns="90000" bIns="46800" numCol="1" rtlCol="0" anchor="ctr" anchorCtr="0" compatLnSpc="1">
            <a:prstTxWarp prst="textNoShape">
              <a:avLst/>
            </a:prstTxWarp>
          </a:bodyPr>
          <a:lstStyle/>
          <a:p>
            <a:pPr marL="0" marR="0" lvl="0" indent="0" algn="ctr" defTabSz="914400" rtl="0" eaLnBrk="1" fontAlgn="base" latinLnBrk="0" hangingPunct="1">
              <a:lnSpc>
                <a:spcPct val="110000"/>
              </a:lnSpc>
              <a:spcBef>
                <a:spcPct val="3000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フルテナント</a:t>
            </a:r>
          </a:p>
        </p:txBody>
      </p:sp>
      <p:cxnSp>
        <p:nvCxnSpPr>
          <p:cNvPr id="115" name="直線コネクタ 114"/>
          <p:cNvCxnSpPr>
            <a:stCxn id="113" idx="3"/>
            <a:endCxn id="114" idx="1"/>
          </p:cNvCxnSpPr>
          <p:nvPr/>
        </p:nvCxnSpPr>
        <p:spPr bwMode="auto">
          <a:xfrm flipV="1">
            <a:off x="2160067" y="5265184"/>
            <a:ext cx="499127" cy="1"/>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99CC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16" name="図 115"/>
          <p:cNvPicPr>
            <a:picLocks noChangeAspect="1"/>
          </p:cNvPicPr>
          <p:nvPr/>
        </p:nvPicPr>
        <p:blipFill>
          <a:blip r:embed="rId3" cstate="email">
            <a:extLst>
              <a:ext uri="{BEBA8EAE-BF5A-486C-A8C5-ECC9F3942E4B}">
                <a14:imgProps xmlns:a14="http://schemas.microsoft.com/office/drawing/2010/main">
                  <a14:imgLayer r:embed="rId4">
                    <a14:imgEffect>
                      <a14:backgroundRemoval t="5769" b="94231" l="837" r="96653">
                        <a14:foregroundMark x1="12971" y1="25000" x2="12971" y2="25000"/>
                        <a14:foregroundMark x1="22176" y1="17308" x2="22176" y2="17308"/>
                        <a14:foregroundMark x1="36820" y1="14423" x2="36820" y2="14423"/>
                        <a14:foregroundMark x1="34310" y1="29808" x2="34310" y2="29808"/>
                        <a14:foregroundMark x1="10042" y1="56731" x2="10042" y2="56731"/>
                        <a14:foregroundMark x1="9623" y1="67308" x2="9623" y2="67308"/>
                        <a14:foregroundMark x1="10042" y1="74038" x2="10042" y2="74038"/>
                        <a14:foregroundMark x1="33054" y1="66346" x2="33054" y2="66346"/>
                        <a14:foregroundMark x1="44770" y1="65385" x2="44770" y2="65385"/>
                        <a14:foregroundMark x1="49372" y1="32692" x2="49372" y2="32692"/>
                        <a14:foregroundMark x1="58577" y1="17308" x2="58577" y2="17308"/>
                        <a14:foregroundMark x1="62762" y1="58654" x2="62762" y2="58654"/>
                        <a14:foregroundMark x1="71967" y1="59615" x2="71967" y2="59615"/>
                        <a14:foregroundMark x1="84519" y1="57692" x2="84519" y2="57692"/>
                        <a14:foregroundMark x1="85356" y1="70192" x2="85356" y2="70192"/>
                        <a14:foregroundMark x1="82845" y1="72115" x2="82845" y2="72115"/>
                        <a14:foregroundMark x1="85774" y1="76923" x2="85774" y2="76923"/>
                        <a14:foregroundMark x1="86611" y1="75000" x2="86611" y2="75000"/>
                        <a14:foregroundMark x1="73222" y1="71154" x2="73222" y2="71154"/>
                        <a14:foregroundMark x1="58996" y1="27885" x2="58996" y2="27885"/>
                        <a14:foregroundMark x1="46025" y1="27885" x2="46025" y2="27885"/>
                        <a14:foregroundMark x1="36402" y1="26923" x2="36402" y2="26923"/>
                        <a14:foregroundMark x1="21757" y1="25000" x2="21757" y2="25000"/>
                        <a14:foregroundMark x1="9205" y1="20192" x2="9205" y2="20192"/>
                        <a14:foregroundMark x1="10460" y1="62500" x2="10460" y2="62500"/>
                        <a14:foregroundMark x1="35146" y1="69231" x2="35146" y2="69231"/>
                        <a14:foregroundMark x1="47280" y1="71154" x2="47280" y2="71154"/>
                        <a14:foregroundMark x1="94561" y1="81731" x2="94561" y2="81731"/>
                        <a14:foregroundMark x1="93724" y1="80769" x2="93724" y2="80769"/>
                      </a14:backgroundRemoval>
                    </a14:imgEffect>
                  </a14:imgLayer>
                </a14:imgProps>
              </a:ext>
              <a:ext uri="{28A0092B-C50C-407E-A947-70E740481C1C}">
                <a14:useLocalDpi xmlns:a14="http://schemas.microsoft.com/office/drawing/2010/main"/>
              </a:ext>
            </a:extLst>
          </a:blip>
          <a:stretch>
            <a:fillRect/>
          </a:stretch>
        </p:blipFill>
        <p:spPr>
          <a:xfrm>
            <a:off x="4750928" y="5115847"/>
            <a:ext cx="686374" cy="298674"/>
          </a:xfrm>
          <a:prstGeom prst="rect">
            <a:avLst/>
          </a:prstGeom>
        </p:spPr>
      </p:pic>
      <p:pic>
        <p:nvPicPr>
          <p:cNvPr id="123" name="Picture 4" descr="ServiceNow | 株式会社ロココ"/>
          <p:cNvPicPr>
            <a:picLocks noChangeAspect="1" noChangeArrowheads="1"/>
          </p:cNvPicPr>
          <p:nvPr/>
        </p:nvPicPr>
        <p:blipFill>
          <a:blip r:embed="rId14" cstate="email">
            <a:extLst>
              <a:ext uri="{28A0092B-C50C-407E-A947-70E740481C1C}">
                <a14:useLocalDpi xmlns:a14="http://schemas.microsoft.com/office/drawing/2010/main"/>
              </a:ext>
            </a:extLst>
          </a:blip>
          <a:srcRect/>
          <a:stretch>
            <a:fillRect/>
          </a:stretch>
        </p:blipFill>
        <p:spPr bwMode="auto">
          <a:xfrm>
            <a:off x="1799331" y="3645790"/>
            <a:ext cx="712192" cy="156609"/>
          </a:xfrm>
          <a:prstGeom prst="rect">
            <a:avLst/>
          </a:prstGeom>
          <a:noFill/>
          <a:extLst>
            <a:ext uri="{909E8E84-426E-40DD-AFC4-6F175D3DCCD1}">
              <a14:hiddenFill xmlns:a14="http://schemas.microsoft.com/office/drawing/2010/main">
                <a:solidFill>
                  <a:srgbClr val="FFFFFF"/>
                </a:solidFill>
              </a14:hiddenFill>
            </a:ext>
          </a:extLst>
        </p:spPr>
      </p:pic>
      <p:cxnSp>
        <p:nvCxnSpPr>
          <p:cNvPr id="126" name="直線コネクタ 125"/>
          <p:cNvCxnSpPr>
            <a:stCxn id="168" idx="3"/>
            <a:endCxn id="123" idx="1"/>
          </p:cNvCxnSpPr>
          <p:nvPr/>
        </p:nvCxnSpPr>
        <p:spPr bwMode="auto">
          <a:xfrm flipV="1">
            <a:off x="1518267" y="3724095"/>
            <a:ext cx="281064" cy="181048"/>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99CC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8" name="直線コネクタ 127"/>
          <p:cNvCxnSpPr>
            <a:stCxn id="167" idx="3"/>
            <a:endCxn id="123" idx="1"/>
          </p:cNvCxnSpPr>
          <p:nvPr/>
        </p:nvCxnSpPr>
        <p:spPr bwMode="auto">
          <a:xfrm>
            <a:off x="1552879" y="3639195"/>
            <a:ext cx="246452" cy="849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99CC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9" name="直線コネクタ 128"/>
          <p:cNvCxnSpPr>
            <a:stCxn id="123" idx="3"/>
            <a:endCxn id="27" idx="1"/>
          </p:cNvCxnSpPr>
          <p:nvPr/>
        </p:nvCxnSpPr>
        <p:spPr bwMode="auto">
          <a:xfrm>
            <a:off x="2511523" y="3724095"/>
            <a:ext cx="147671" cy="642"/>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99CC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6" name="正方形/長方形 135"/>
          <p:cNvSpPr/>
          <p:nvPr/>
        </p:nvSpPr>
        <p:spPr>
          <a:xfrm>
            <a:off x="76644" y="1897162"/>
            <a:ext cx="527710" cy="261610"/>
          </a:xfrm>
          <a:prstGeom prst="rect">
            <a:avLst/>
          </a:prstGeom>
        </p:spPr>
        <p:txBody>
          <a:bodyPr wrap="none">
            <a:spAutoFit/>
          </a:bodyPr>
          <a:lstStyle/>
          <a:p>
            <a:pPr lvl="0" algn="ctr">
              <a:lnSpc>
                <a:spcPct val="110000"/>
              </a:lnSpc>
              <a:spcBef>
                <a:spcPct val="30000"/>
              </a:spcBef>
              <a:defRPr/>
            </a:pPr>
            <a:r>
              <a:rPr lang="ja-JP" altLang="en-US" sz="1000" dirty="0">
                <a:latin typeface="Meiryo UI" panose="020B0604030504040204" pitchFamily="50" charset="-128"/>
                <a:ea typeface="Meiryo UI" panose="020B0604030504040204" pitchFamily="50" charset="-128"/>
              </a:rPr>
              <a:t>案件</a:t>
            </a:r>
            <a:r>
              <a:rPr lang="en-US" altLang="ja-JP" sz="1000" dirty="0">
                <a:latin typeface="Meiryo UI" panose="020B0604030504040204" pitchFamily="50" charset="-128"/>
                <a:ea typeface="Meiryo UI" panose="020B0604030504040204" pitchFamily="50" charset="-128"/>
              </a:rPr>
              <a:t>A</a:t>
            </a:r>
            <a:endParaRPr lang="ja-JP" altLang="en-US" sz="1000" dirty="0">
              <a:latin typeface="Meiryo UI" panose="020B0604030504040204" pitchFamily="50" charset="-128"/>
              <a:ea typeface="Meiryo UI" panose="020B0604030504040204" pitchFamily="50" charset="-128"/>
            </a:endParaRPr>
          </a:p>
        </p:txBody>
      </p:sp>
      <p:sp>
        <p:nvSpPr>
          <p:cNvPr id="137" name="正方形/長方形 136"/>
          <p:cNvSpPr/>
          <p:nvPr/>
        </p:nvSpPr>
        <p:spPr>
          <a:xfrm>
            <a:off x="76644" y="3007086"/>
            <a:ext cx="527710" cy="261610"/>
          </a:xfrm>
          <a:prstGeom prst="rect">
            <a:avLst/>
          </a:prstGeom>
        </p:spPr>
        <p:txBody>
          <a:bodyPr wrap="none">
            <a:spAutoFit/>
          </a:bodyPr>
          <a:lstStyle/>
          <a:p>
            <a:pPr lvl="0" algn="ctr">
              <a:lnSpc>
                <a:spcPct val="110000"/>
              </a:lnSpc>
              <a:spcBef>
                <a:spcPct val="30000"/>
              </a:spcBef>
              <a:defRPr/>
            </a:pPr>
            <a:r>
              <a:rPr lang="ja-JP" altLang="en-US" sz="1000" dirty="0">
                <a:latin typeface="Meiryo UI" panose="020B0604030504040204" pitchFamily="50" charset="-128"/>
                <a:ea typeface="Meiryo UI" panose="020B0604030504040204" pitchFamily="50" charset="-128"/>
              </a:rPr>
              <a:t>案件</a:t>
            </a:r>
            <a:r>
              <a:rPr lang="en-US" altLang="ja-JP" sz="1000" dirty="0">
                <a:latin typeface="Meiryo UI" panose="020B0604030504040204" pitchFamily="50" charset="-128"/>
                <a:ea typeface="Meiryo UI" panose="020B0604030504040204" pitchFamily="50" charset="-128"/>
              </a:rPr>
              <a:t>C</a:t>
            </a:r>
            <a:endParaRPr lang="ja-JP" altLang="en-US" sz="1000" dirty="0">
              <a:latin typeface="Meiryo UI" panose="020B0604030504040204" pitchFamily="50" charset="-128"/>
              <a:ea typeface="Meiryo UI" panose="020B0604030504040204" pitchFamily="50" charset="-128"/>
            </a:endParaRPr>
          </a:p>
        </p:txBody>
      </p:sp>
      <p:sp>
        <p:nvSpPr>
          <p:cNvPr id="138" name="正方形/長方形 137"/>
          <p:cNvSpPr/>
          <p:nvPr/>
        </p:nvSpPr>
        <p:spPr>
          <a:xfrm>
            <a:off x="71835" y="3605011"/>
            <a:ext cx="537328" cy="261610"/>
          </a:xfrm>
          <a:prstGeom prst="rect">
            <a:avLst/>
          </a:prstGeom>
        </p:spPr>
        <p:txBody>
          <a:bodyPr wrap="none">
            <a:spAutoFit/>
          </a:bodyPr>
          <a:lstStyle/>
          <a:p>
            <a:pPr lvl="0" algn="ctr">
              <a:lnSpc>
                <a:spcPct val="110000"/>
              </a:lnSpc>
              <a:spcBef>
                <a:spcPct val="30000"/>
              </a:spcBef>
              <a:defRPr/>
            </a:pPr>
            <a:r>
              <a:rPr lang="ja-JP" altLang="en-US" sz="1000" dirty="0">
                <a:latin typeface="Meiryo UI" panose="020B0604030504040204" pitchFamily="50" charset="-128"/>
                <a:ea typeface="Meiryo UI" panose="020B0604030504040204" pitchFamily="50" charset="-128"/>
              </a:rPr>
              <a:t>案件</a:t>
            </a:r>
            <a:r>
              <a:rPr lang="en-US" altLang="ja-JP" sz="1000" dirty="0">
                <a:latin typeface="Meiryo UI" panose="020B0604030504040204" pitchFamily="50" charset="-128"/>
                <a:ea typeface="Meiryo UI" panose="020B0604030504040204" pitchFamily="50" charset="-128"/>
              </a:rPr>
              <a:t>D</a:t>
            </a:r>
            <a:endParaRPr lang="ja-JP" altLang="en-US" sz="1000" dirty="0">
              <a:latin typeface="Meiryo UI" panose="020B0604030504040204" pitchFamily="50" charset="-128"/>
              <a:ea typeface="Meiryo UI" panose="020B0604030504040204" pitchFamily="50" charset="-128"/>
            </a:endParaRPr>
          </a:p>
        </p:txBody>
      </p:sp>
      <p:sp>
        <p:nvSpPr>
          <p:cNvPr id="139" name="正方形/長方形 138"/>
          <p:cNvSpPr/>
          <p:nvPr/>
        </p:nvSpPr>
        <p:spPr>
          <a:xfrm>
            <a:off x="80652" y="4126267"/>
            <a:ext cx="519694" cy="261610"/>
          </a:xfrm>
          <a:prstGeom prst="rect">
            <a:avLst/>
          </a:prstGeom>
        </p:spPr>
        <p:txBody>
          <a:bodyPr wrap="none">
            <a:spAutoFit/>
          </a:bodyPr>
          <a:lstStyle/>
          <a:p>
            <a:pPr lvl="0" algn="ctr">
              <a:lnSpc>
                <a:spcPct val="110000"/>
              </a:lnSpc>
              <a:spcBef>
                <a:spcPct val="30000"/>
              </a:spcBef>
              <a:defRPr/>
            </a:pPr>
            <a:r>
              <a:rPr lang="ja-JP" altLang="en-US" sz="1000" dirty="0">
                <a:latin typeface="Meiryo UI" panose="020B0604030504040204" pitchFamily="50" charset="-128"/>
                <a:ea typeface="Meiryo UI" panose="020B0604030504040204" pitchFamily="50" charset="-128"/>
              </a:rPr>
              <a:t>案件</a:t>
            </a:r>
            <a:r>
              <a:rPr lang="en-US" altLang="ja-JP" sz="1000" dirty="0">
                <a:latin typeface="Meiryo UI" panose="020B0604030504040204" pitchFamily="50" charset="-128"/>
                <a:ea typeface="Meiryo UI" panose="020B0604030504040204" pitchFamily="50" charset="-128"/>
              </a:rPr>
              <a:t>E</a:t>
            </a:r>
            <a:endParaRPr lang="ja-JP" altLang="en-US" sz="1000" dirty="0">
              <a:latin typeface="Meiryo UI" panose="020B0604030504040204" pitchFamily="50" charset="-128"/>
              <a:ea typeface="Meiryo UI" panose="020B0604030504040204" pitchFamily="50" charset="-128"/>
            </a:endParaRPr>
          </a:p>
        </p:txBody>
      </p:sp>
      <p:sp>
        <p:nvSpPr>
          <p:cNvPr id="140" name="正方形/長方形 139"/>
          <p:cNvSpPr/>
          <p:nvPr/>
        </p:nvSpPr>
        <p:spPr>
          <a:xfrm>
            <a:off x="83056" y="4630323"/>
            <a:ext cx="514886" cy="261610"/>
          </a:xfrm>
          <a:prstGeom prst="rect">
            <a:avLst/>
          </a:prstGeom>
        </p:spPr>
        <p:txBody>
          <a:bodyPr wrap="none">
            <a:spAutoFit/>
          </a:bodyPr>
          <a:lstStyle/>
          <a:p>
            <a:pPr lvl="0" algn="ctr">
              <a:lnSpc>
                <a:spcPct val="110000"/>
              </a:lnSpc>
              <a:spcBef>
                <a:spcPct val="30000"/>
              </a:spcBef>
              <a:defRPr/>
            </a:pPr>
            <a:r>
              <a:rPr lang="ja-JP" altLang="en-US" sz="1000" dirty="0">
                <a:latin typeface="Meiryo UI" panose="020B0604030504040204" pitchFamily="50" charset="-128"/>
                <a:ea typeface="Meiryo UI" panose="020B0604030504040204" pitchFamily="50" charset="-128"/>
              </a:rPr>
              <a:t>案件</a:t>
            </a:r>
            <a:r>
              <a:rPr lang="en-US" altLang="ja-JP" sz="1000" dirty="0">
                <a:latin typeface="Meiryo UI" panose="020B0604030504040204" pitchFamily="50" charset="-128"/>
                <a:ea typeface="Meiryo UI" panose="020B0604030504040204" pitchFamily="50" charset="-128"/>
              </a:rPr>
              <a:t>F</a:t>
            </a:r>
            <a:endParaRPr lang="ja-JP" altLang="en-US" sz="1000" dirty="0">
              <a:latin typeface="Meiryo UI" panose="020B0604030504040204" pitchFamily="50" charset="-128"/>
              <a:ea typeface="Meiryo UI" panose="020B0604030504040204" pitchFamily="50" charset="-128"/>
            </a:endParaRPr>
          </a:p>
        </p:txBody>
      </p:sp>
      <p:sp>
        <p:nvSpPr>
          <p:cNvPr id="141" name="正方形/長方形 140"/>
          <p:cNvSpPr/>
          <p:nvPr/>
        </p:nvSpPr>
        <p:spPr>
          <a:xfrm>
            <a:off x="73438" y="5134379"/>
            <a:ext cx="534122" cy="261610"/>
          </a:xfrm>
          <a:prstGeom prst="rect">
            <a:avLst/>
          </a:prstGeom>
        </p:spPr>
        <p:txBody>
          <a:bodyPr wrap="none">
            <a:spAutoFit/>
          </a:bodyPr>
          <a:lstStyle/>
          <a:p>
            <a:pPr lvl="0" algn="ctr">
              <a:lnSpc>
                <a:spcPct val="110000"/>
              </a:lnSpc>
              <a:spcBef>
                <a:spcPct val="30000"/>
              </a:spcBef>
              <a:defRPr/>
            </a:pPr>
            <a:r>
              <a:rPr lang="ja-JP" altLang="en-US" sz="1000" dirty="0">
                <a:latin typeface="Meiryo UI" panose="020B0604030504040204" pitchFamily="50" charset="-128"/>
                <a:ea typeface="Meiryo UI" panose="020B0604030504040204" pitchFamily="50" charset="-128"/>
              </a:rPr>
              <a:t>案件</a:t>
            </a:r>
            <a:r>
              <a:rPr lang="en-US" altLang="ja-JP" sz="1000" dirty="0">
                <a:latin typeface="Meiryo UI" panose="020B0604030504040204" pitchFamily="50" charset="-128"/>
                <a:ea typeface="Meiryo UI" panose="020B0604030504040204" pitchFamily="50" charset="-128"/>
              </a:rPr>
              <a:t>G</a:t>
            </a:r>
            <a:endParaRPr lang="ja-JP" altLang="en-US" sz="1000" dirty="0">
              <a:latin typeface="Meiryo UI" panose="020B0604030504040204" pitchFamily="50" charset="-128"/>
              <a:ea typeface="Meiryo UI" panose="020B0604030504040204" pitchFamily="50" charset="-128"/>
            </a:endParaRPr>
          </a:p>
        </p:txBody>
      </p:sp>
      <p:sp>
        <p:nvSpPr>
          <p:cNvPr id="142" name="正方形/長方形 141"/>
          <p:cNvSpPr/>
          <p:nvPr/>
        </p:nvSpPr>
        <p:spPr>
          <a:xfrm>
            <a:off x="72637" y="5638435"/>
            <a:ext cx="535724" cy="261610"/>
          </a:xfrm>
          <a:prstGeom prst="rect">
            <a:avLst/>
          </a:prstGeom>
        </p:spPr>
        <p:txBody>
          <a:bodyPr wrap="none">
            <a:spAutoFit/>
          </a:bodyPr>
          <a:lstStyle/>
          <a:p>
            <a:pPr lvl="0" algn="ctr">
              <a:lnSpc>
                <a:spcPct val="110000"/>
              </a:lnSpc>
              <a:spcBef>
                <a:spcPct val="30000"/>
              </a:spcBef>
              <a:defRPr/>
            </a:pPr>
            <a:r>
              <a:rPr lang="ja-JP" altLang="en-US" sz="1000" dirty="0">
                <a:latin typeface="Meiryo UI" panose="020B0604030504040204" pitchFamily="50" charset="-128"/>
                <a:ea typeface="Meiryo UI" panose="020B0604030504040204" pitchFamily="50" charset="-128"/>
              </a:rPr>
              <a:t>案件</a:t>
            </a:r>
            <a:r>
              <a:rPr lang="en-US" altLang="ja-JP" sz="1000" dirty="0">
                <a:latin typeface="Meiryo UI" panose="020B0604030504040204" pitchFamily="50" charset="-128"/>
                <a:ea typeface="Meiryo UI" panose="020B0604030504040204" pitchFamily="50" charset="-128"/>
              </a:rPr>
              <a:t>H</a:t>
            </a:r>
            <a:endParaRPr lang="ja-JP" altLang="en-US" sz="1000" dirty="0">
              <a:latin typeface="Meiryo UI" panose="020B0604030504040204" pitchFamily="50" charset="-128"/>
              <a:ea typeface="Meiryo UI" panose="020B0604030504040204" pitchFamily="50" charset="-128"/>
            </a:endParaRPr>
          </a:p>
        </p:txBody>
      </p:sp>
      <p:sp>
        <p:nvSpPr>
          <p:cNvPr id="143" name="正方形/長方形 142"/>
          <p:cNvSpPr/>
          <p:nvPr/>
        </p:nvSpPr>
        <p:spPr>
          <a:xfrm>
            <a:off x="94278" y="6216858"/>
            <a:ext cx="492443" cy="244747"/>
          </a:xfrm>
          <a:prstGeom prst="rect">
            <a:avLst/>
          </a:prstGeom>
        </p:spPr>
        <p:txBody>
          <a:bodyPr wrap="none">
            <a:spAutoFit/>
          </a:bodyPr>
          <a:lstStyle/>
          <a:p>
            <a:pPr lvl="0" algn="ctr">
              <a:lnSpc>
                <a:spcPct val="110000"/>
              </a:lnSpc>
              <a:spcBef>
                <a:spcPct val="30000"/>
              </a:spcBef>
              <a:defRPr/>
            </a:pPr>
            <a:r>
              <a:rPr lang="ja-JP" altLang="en-US" sz="1000" dirty="0">
                <a:latin typeface="Meiryo UI" panose="020B0604030504040204" pitchFamily="50" charset="-128"/>
                <a:ea typeface="Meiryo UI" panose="020B0604030504040204" pitchFamily="50" charset="-128"/>
              </a:rPr>
              <a:t>案件</a:t>
            </a:r>
            <a:r>
              <a:rPr lang="en-US" altLang="ja-JP" sz="1000" dirty="0">
                <a:latin typeface="Meiryo UI" panose="020B0604030504040204" pitchFamily="50" charset="-128"/>
                <a:ea typeface="Meiryo UI" panose="020B0604030504040204" pitchFamily="50" charset="-128"/>
              </a:rPr>
              <a:t>I</a:t>
            </a:r>
            <a:endParaRPr lang="ja-JP" altLang="en-US" sz="1000" dirty="0">
              <a:latin typeface="Meiryo UI" panose="020B0604030504040204" pitchFamily="50" charset="-128"/>
              <a:ea typeface="Meiryo UI" panose="020B0604030504040204" pitchFamily="50" charset="-128"/>
            </a:endParaRPr>
          </a:p>
        </p:txBody>
      </p:sp>
      <p:sp>
        <p:nvSpPr>
          <p:cNvPr id="146" name="正方形/長方形 145"/>
          <p:cNvSpPr/>
          <p:nvPr/>
        </p:nvSpPr>
        <p:spPr bwMode="auto">
          <a:xfrm>
            <a:off x="3631047" y="2317211"/>
            <a:ext cx="733024" cy="360000"/>
          </a:xfrm>
          <a:prstGeom prst="rect">
            <a:avLst/>
          </a:prstGeom>
          <a:solidFill>
            <a:schemeClr val="bg1"/>
          </a:solidFill>
          <a:ln w="254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90000" tIns="10800" rIns="90000" bIns="46800" numCol="1" rtlCol="0" anchor="ctr" anchorCtr="0" compatLnSpc="1">
            <a:prstTxWarp prst="textNoShape">
              <a:avLst/>
            </a:prstTxWarp>
          </a:bodyPr>
          <a:lstStyle/>
          <a:p>
            <a:pPr marL="0" marR="0" lvl="0" indent="0" algn="ctr" defTabSz="914400" rtl="0" eaLnBrk="1" fontAlgn="base" latinLnBrk="0" hangingPunct="1">
              <a:lnSpc>
                <a:spcPct val="110000"/>
              </a:lnSpc>
              <a:spcBef>
                <a:spcPct val="30000"/>
              </a:spcBef>
              <a:spcAft>
                <a:spcPct val="0"/>
              </a:spcAft>
              <a:buClrTx/>
              <a:buSzTx/>
              <a:buFontTx/>
              <a:buNone/>
              <a:tabLst/>
              <a:defRPr/>
            </a:pPr>
            <a:endPar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47" name="正方形/長方形 146"/>
          <p:cNvSpPr/>
          <p:nvPr/>
        </p:nvSpPr>
        <p:spPr bwMode="auto">
          <a:xfrm>
            <a:off x="3689971" y="2394503"/>
            <a:ext cx="733024" cy="360000"/>
          </a:xfrm>
          <a:prstGeom prst="rect">
            <a:avLst/>
          </a:prstGeom>
          <a:solidFill>
            <a:schemeClr val="bg1"/>
          </a:solidFill>
          <a:ln w="254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90000" tIns="10800" rIns="90000" bIns="46800" numCol="1" rtlCol="0" anchor="ctr" anchorCtr="0" compatLnSpc="1">
            <a:prstTxWarp prst="textNoShape">
              <a:avLst/>
            </a:prstTxWarp>
          </a:bodyPr>
          <a:lstStyle/>
          <a:p>
            <a:pPr marL="0" marR="0" lvl="0" indent="0" algn="ctr" defTabSz="914400" rtl="0" eaLnBrk="1" fontAlgn="base" latinLnBrk="0" hangingPunct="1">
              <a:lnSpc>
                <a:spcPct val="110000"/>
              </a:lnSpc>
              <a:spcBef>
                <a:spcPct val="30000"/>
              </a:spcBef>
              <a:spcAft>
                <a:spcPct val="0"/>
              </a:spcAft>
              <a:buClrTx/>
              <a:buSzTx/>
              <a:buFontTx/>
              <a:buNone/>
              <a:tabLst/>
              <a:defRPr/>
            </a:pPr>
            <a:endPar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48" name="正方形/長方形 147"/>
          <p:cNvSpPr/>
          <p:nvPr/>
        </p:nvSpPr>
        <p:spPr bwMode="auto">
          <a:xfrm>
            <a:off x="3760937" y="2459674"/>
            <a:ext cx="733024" cy="360000"/>
          </a:xfrm>
          <a:prstGeom prst="rect">
            <a:avLst/>
          </a:prstGeom>
          <a:solidFill>
            <a:schemeClr val="bg1"/>
          </a:solidFill>
          <a:ln w="254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90000" tIns="10800" rIns="90000" bIns="46800" numCol="1" rtlCol="0" anchor="ctr" anchorCtr="0" compatLnSpc="1">
            <a:prstTxWarp prst="textNoShape">
              <a:avLst/>
            </a:prstTxWarp>
          </a:bodyPr>
          <a:lstStyle/>
          <a:p>
            <a:pPr marL="0" marR="0" lvl="0" indent="0" algn="ctr" defTabSz="914400" rtl="0" eaLnBrk="1" fontAlgn="base" latinLnBrk="0" hangingPunct="1">
              <a:lnSpc>
                <a:spcPct val="110000"/>
              </a:lnSpc>
              <a:spcBef>
                <a:spcPct val="3000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サプライヤ</a:t>
            </a:r>
            <a:br>
              <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b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テナント</a:t>
            </a:r>
          </a:p>
        </p:txBody>
      </p:sp>
      <p:cxnSp>
        <p:nvCxnSpPr>
          <p:cNvPr id="149" name="直線コネクタ 148"/>
          <p:cNvCxnSpPr>
            <a:stCxn id="89" idx="3"/>
            <a:endCxn id="146" idx="1"/>
          </p:cNvCxnSpPr>
          <p:nvPr/>
        </p:nvCxnSpPr>
        <p:spPr bwMode="auto">
          <a:xfrm flipV="1">
            <a:off x="3392218" y="2497211"/>
            <a:ext cx="238829" cy="83461"/>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99CC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2" name="直線コネクタ 151"/>
          <p:cNvCxnSpPr>
            <a:stCxn id="89" idx="3"/>
            <a:endCxn id="147" idx="1"/>
          </p:cNvCxnSpPr>
          <p:nvPr/>
        </p:nvCxnSpPr>
        <p:spPr bwMode="auto">
          <a:xfrm flipV="1">
            <a:off x="3392218" y="2574503"/>
            <a:ext cx="297753" cy="6169"/>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99CC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5" name="直線コネクタ 154"/>
          <p:cNvCxnSpPr>
            <a:stCxn id="89" idx="3"/>
            <a:endCxn id="148" idx="1"/>
          </p:cNvCxnSpPr>
          <p:nvPr/>
        </p:nvCxnSpPr>
        <p:spPr bwMode="auto">
          <a:xfrm>
            <a:off x="3392218" y="2580672"/>
            <a:ext cx="368719" cy="59002"/>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99CC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8" name="正方形/長方形 157"/>
          <p:cNvSpPr/>
          <p:nvPr/>
        </p:nvSpPr>
        <p:spPr bwMode="auto">
          <a:xfrm>
            <a:off x="710375" y="2957891"/>
            <a:ext cx="842504" cy="360000"/>
          </a:xfrm>
          <a:prstGeom prst="rect">
            <a:avLst/>
          </a:prstGeom>
          <a:solidFill>
            <a:schemeClr val="bg1"/>
          </a:solidFill>
          <a:ln w="254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90000" tIns="10800" rIns="90000" bIns="46800" numCol="1" rtlCol="0" anchor="ctr" anchorCtr="0" compatLnSpc="1">
            <a:prstTxWarp prst="textNoShape">
              <a:avLst/>
            </a:prstTxWarp>
          </a:bodyPr>
          <a:lstStyle/>
          <a:p>
            <a:pPr marL="0" marR="0" lvl="0" indent="0" algn="ctr" defTabSz="914400" rtl="0" eaLnBrk="1" fontAlgn="base" latinLnBrk="0" hangingPunct="1">
              <a:lnSpc>
                <a:spcPct val="110000"/>
              </a:lnSpc>
              <a:spcBef>
                <a:spcPct val="3000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独自構築</a:t>
            </a:r>
          </a:p>
        </p:txBody>
      </p:sp>
      <p:sp>
        <p:nvSpPr>
          <p:cNvPr id="164" name="正方形/長方形 163"/>
          <p:cNvSpPr/>
          <p:nvPr/>
        </p:nvSpPr>
        <p:spPr bwMode="auto">
          <a:xfrm>
            <a:off x="3684209" y="2957891"/>
            <a:ext cx="733024" cy="360000"/>
          </a:xfrm>
          <a:prstGeom prst="rect">
            <a:avLst/>
          </a:prstGeom>
          <a:solidFill>
            <a:schemeClr val="bg1"/>
          </a:solidFill>
          <a:ln w="254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90000" tIns="10800" rIns="90000" bIns="46800" numCol="1" rtlCol="0" anchor="ctr" anchorCtr="0" compatLnSpc="1">
            <a:prstTxWarp prst="textNoShape">
              <a:avLst/>
            </a:prstTxWarp>
          </a:bodyPr>
          <a:lstStyle/>
          <a:p>
            <a:pPr marL="0" marR="0" lvl="0" indent="0" algn="ctr" defTabSz="914400" rtl="0" eaLnBrk="1" fontAlgn="base" latinLnBrk="0" hangingPunct="1">
              <a:lnSpc>
                <a:spcPct val="110000"/>
              </a:lnSpc>
              <a:spcBef>
                <a:spcPct val="3000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サプライヤ</a:t>
            </a:r>
            <a:br>
              <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b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テナント</a:t>
            </a:r>
          </a:p>
        </p:txBody>
      </p:sp>
      <p:cxnSp>
        <p:nvCxnSpPr>
          <p:cNvPr id="165" name="直線コネクタ 164"/>
          <p:cNvCxnSpPr>
            <a:stCxn id="7" idx="3"/>
            <a:endCxn id="164" idx="1"/>
          </p:cNvCxnSpPr>
          <p:nvPr/>
        </p:nvCxnSpPr>
        <p:spPr bwMode="auto">
          <a:xfrm>
            <a:off x="3392218" y="3137891"/>
            <a:ext cx="291991"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99CC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7" name="正方形/長方形 166"/>
          <p:cNvSpPr/>
          <p:nvPr/>
        </p:nvSpPr>
        <p:spPr bwMode="auto">
          <a:xfrm>
            <a:off x="710375" y="3537589"/>
            <a:ext cx="842504" cy="203211"/>
          </a:xfrm>
          <a:prstGeom prst="rect">
            <a:avLst/>
          </a:prstGeom>
          <a:solidFill>
            <a:schemeClr val="bg1"/>
          </a:solidFill>
          <a:ln w="254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90000" tIns="10800" rIns="90000" bIns="46800" numCol="1" rtlCol="0" anchor="ctr" anchorCtr="0" compatLnSpc="1">
            <a:prstTxWarp prst="textNoShape">
              <a:avLst/>
            </a:prstTxWarp>
          </a:bodyPr>
          <a:lstStyle/>
          <a:p>
            <a:pPr lvl="0" algn="ctr" fontAlgn="base">
              <a:lnSpc>
                <a:spcPct val="110000"/>
              </a:lnSpc>
              <a:spcBef>
                <a:spcPct val="30000"/>
              </a:spcBef>
              <a:spcAft>
                <a:spcPct val="0"/>
              </a:spcAft>
              <a:defRPr/>
            </a:pPr>
            <a:r>
              <a:rPr lang="ja-JP" altLang="en-US" sz="900" dirty="0">
                <a:solidFill>
                  <a:srgbClr val="000000"/>
                </a:solidFill>
                <a:latin typeface="Meiryo UI" panose="020B0604030504040204" pitchFamily="50" charset="-128"/>
                <a:ea typeface="Meiryo UI" panose="020B0604030504040204" pitchFamily="50" charset="-128"/>
              </a:rPr>
              <a:t>独自構築</a:t>
            </a:r>
          </a:p>
        </p:txBody>
      </p:sp>
      <p:pic>
        <p:nvPicPr>
          <p:cNvPr id="168" name="図 167"/>
          <p:cNvPicPr>
            <a:picLocks noChangeAspect="1"/>
          </p:cNvPicPr>
          <p:nvPr/>
        </p:nvPicPr>
        <p:blipFill>
          <a:blip r:embed="rId6" cstate="email">
            <a:lum contrast="20000"/>
            <a:extLst>
              <a:ext uri="{28A0092B-C50C-407E-A947-70E740481C1C}">
                <a14:useLocalDpi xmlns:a14="http://schemas.microsoft.com/office/drawing/2010/main"/>
              </a:ext>
            </a:extLst>
          </a:blip>
          <a:stretch>
            <a:fillRect/>
          </a:stretch>
        </p:blipFill>
        <p:spPr>
          <a:xfrm>
            <a:off x="744987" y="3824073"/>
            <a:ext cx="773280" cy="162139"/>
          </a:xfrm>
          <a:prstGeom prst="rect">
            <a:avLst/>
          </a:prstGeom>
        </p:spPr>
      </p:pic>
      <p:sp>
        <p:nvSpPr>
          <p:cNvPr id="175" name="正方形/長方形 174"/>
          <p:cNvSpPr/>
          <p:nvPr/>
        </p:nvSpPr>
        <p:spPr bwMode="auto">
          <a:xfrm>
            <a:off x="8273795" y="3555539"/>
            <a:ext cx="733024" cy="360000"/>
          </a:xfrm>
          <a:prstGeom prst="rect">
            <a:avLst/>
          </a:prstGeom>
          <a:solidFill>
            <a:schemeClr val="bg1"/>
          </a:solidFill>
          <a:ln w="254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90000" tIns="10800" rIns="90000" bIns="46800" numCol="1" rtlCol="0" anchor="ctr" anchorCtr="0" compatLnSpc="1">
            <a:prstTxWarp prst="textNoShape">
              <a:avLst/>
            </a:prstTxWarp>
          </a:bodyPr>
          <a:lstStyle/>
          <a:p>
            <a:pPr marL="0" marR="0" lvl="0" indent="0" algn="ctr" defTabSz="914400" rtl="0" eaLnBrk="1" fontAlgn="base" latinLnBrk="0" hangingPunct="1">
              <a:lnSpc>
                <a:spcPct val="110000"/>
              </a:lnSpc>
              <a:spcBef>
                <a:spcPct val="3000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社内システム</a:t>
            </a:r>
          </a:p>
        </p:txBody>
      </p:sp>
      <p:sp>
        <p:nvSpPr>
          <p:cNvPr id="180" name="正方形/長方形 179"/>
          <p:cNvSpPr/>
          <p:nvPr/>
        </p:nvSpPr>
        <p:spPr bwMode="auto">
          <a:xfrm>
            <a:off x="4670351" y="1835166"/>
            <a:ext cx="733024" cy="360000"/>
          </a:xfrm>
          <a:prstGeom prst="rect">
            <a:avLst/>
          </a:prstGeom>
          <a:solidFill>
            <a:schemeClr val="bg1"/>
          </a:solidFill>
          <a:ln w="254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90000" tIns="10800" rIns="90000" bIns="46800" numCol="1" rtlCol="0" anchor="ctr" anchorCtr="0" compatLnSpc="1">
            <a:prstTxWarp prst="textNoShape">
              <a:avLst/>
            </a:prstTxWarp>
          </a:bodyPr>
          <a:lstStyle/>
          <a:p>
            <a:pPr marL="0" marR="0" lvl="0" indent="0" algn="ctr" defTabSz="914400" rtl="0" eaLnBrk="1" fontAlgn="base" latinLnBrk="0" hangingPunct="1">
              <a:lnSpc>
                <a:spcPct val="110000"/>
              </a:lnSpc>
              <a:spcBef>
                <a:spcPct val="30000"/>
              </a:spcBef>
              <a:spcAft>
                <a:spcPct val="0"/>
              </a:spcAft>
              <a:buClrTx/>
              <a:buSzTx/>
              <a:buFontTx/>
              <a:buNone/>
              <a:tabLst/>
              <a:defRPr/>
            </a:pPr>
            <a:r>
              <a:rPr lang="ja-JP" altLang="en-US" sz="900" dirty="0">
                <a:solidFill>
                  <a:srgbClr val="000000"/>
                </a:solidFill>
                <a:latin typeface="Meiryo UI" panose="020B0604030504040204" pitchFamily="50" charset="-128"/>
                <a:ea typeface="Meiryo UI" panose="020B0604030504040204" pitchFamily="50" charset="-128"/>
              </a:rPr>
              <a:t>社内システム</a:t>
            </a:r>
            <a:endPar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82" name="正方形/長方形 181"/>
          <p:cNvSpPr/>
          <p:nvPr/>
        </p:nvSpPr>
        <p:spPr bwMode="auto">
          <a:xfrm>
            <a:off x="5674485" y="1589762"/>
            <a:ext cx="801012" cy="144000"/>
          </a:xfrm>
          <a:prstGeom prst="rect">
            <a:avLst/>
          </a:prstGeom>
          <a:solidFill>
            <a:schemeClr val="bg1"/>
          </a:solidFill>
          <a:ln w="254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90000" tIns="10800" rIns="90000" bIns="10800" numCol="1" rtlCol="0" anchor="ctr" anchorCtr="0" compatLnSpc="1">
            <a:prstTxWarp prst="textNoShape">
              <a:avLst/>
            </a:prstTxWarp>
          </a:bodyPr>
          <a:lstStyle/>
          <a:p>
            <a:pPr marL="0" marR="0" lvl="0" indent="0" algn="ctr" defTabSz="914400" rtl="0" eaLnBrk="1" fontAlgn="base" latinLnBrk="0" hangingPunct="1">
              <a:lnSpc>
                <a:spcPct val="110000"/>
              </a:lnSpc>
              <a:spcBef>
                <a:spcPct val="3000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問合せ受付</a:t>
            </a:r>
          </a:p>
        </p:txBody>
      </p:sp>
      <p:sp>
        <p:nvSpPr>
          <p:cNvPr id="183" name="正方形/長方形 182"/>
          <p:cNvSpPr/>
          <p:nvPr/>
        </p:nvSpPr>
        <p:spPr bwMode="auto">
          <a:xfrm>
            <a:off x="6538581" y="1589762"/>
            <a:ext cx="824599" cy="144000"/>
          </a:xfrm>
          <a:prstGeom prst="rect">
            <a:avLst/>
          </a:prstGeom>
          <a:solidFill>
            <a:schemeClr val="bg1"/>
          </a:solidFill>
          <a:ln w="254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90000" tIns="10800" rIns="90000" bIns="10800" numCol="1" rtlCol="0" anchor="ctr" anchorCtr="0" compatLnSpc="1">
            <a:prstTxWarp prst="textNoShape">
              <a:avLst/>
            </a:prstTxWarp>
          </a:bodyPr>
          <a:lstStyle/>
          <a:p>
            <a:pPr marL="0" marR="0" lvl="0" indent="0" algn="ctr" defTabSz="914400" rtl="0" eaLnBrk="1" fontAlgn="base" latinLnBrk="0" hangingPunct="1">
              <a:lnSpc>
                <a:spcPct val="110000"/>
              </a:lnSpc>
              <a:spcBef>
                <a:spcPct val="30000"/>
              </a:spcBef>
              <a:spcAft>
                <a:spcPct val="0"/>
              </a:spcAft>
              <a:buClrTx/>
              <a:buSzTx/>
              <a:buFontTx/>
              <a:buNone/>
              <a:tabLst/>
              <a:defRPr/>
            </a:pPr>
            <a:r>
              <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CRM</a:t>
            </a:r>
            <a:endPar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84" name="正方形/長方形 183"/>
          <p:cNvSpPr/>
          <p:nvPr/>
        </p:nvSpPr>
        <p:spPr bwMode="auto">
          <a:xfrm>
            <a:off x="8273795" y="1813813"/>
            <a:ext cx="733024" cy="360000"/>
          </a:xfrm>
          <a:prstGeom prst="rect">
            <a:avLst/>
          </a:prstGeom>
          <a:solidFill>
            <a:schemeClr val="bg1"/>
          </a:solidFill>
          <a:ln w="254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90000" tIns="10800" rIns="90000" bIns="46800" numCol="1" rtlCol="0" anchor="ctr" anchorCtr="0" compatLnSpc="1">
            <a:prstTxWarp prst="textNoShape">
              <a:avLst/>
            </a:prstTxWarp>
          </a:bodyPr>
          <a:lstStyle/>
          <a:p>
            <a:pPr marL="0" marR="0" lvl="0" indent="0" algn="ctr" defTabSz="914400" rtl="0" eaLnBrk="1" fontAlgn="base" latinLnBrk="0" hangingPunct="1">
              <a:lnSpc>
                <a:spcPct val="110000"/>
              </a:lnSpc>
              <a:spcBef>
                <a:spcPct val="3000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社内システム</a:t>
            </a:r>
          </a:p>
        </p:txBody>
      </p:sp>
      <p:sp>
        <p:nvSpPr>
          <p:cNvPr id="185" name="正方形/長方形 184"/>
          <p:cNvSpPr/>
          <p:nvPr/>
        </p:nvSpPr>
        <p:spPr bwMode="auto">
          <a:xfrm>
            <a:off x="713353" y="6167663"/>
            <a:ext cx="842504" cy="360000"/>
          </a:xfrm>
          <a:prstGeom prst="rect">
            <a:avLst/>
          </a:prstGeom>
          <a:solidFill>
            <a:schemeClr val="bg1"/>
          </a:solidFill>
          <a:ln w="254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90000" tIns="10800" rIns="90000" bIns="46800" numCol="1" rtlCol="0" anchor="ctr" anchorCtr="0" compatLnSpc="1">
            <a:prstTxWarp prst="textNoShape">
              <a:avLst/>
            </a:prstTxWarp>
          </a:bodyPr>
          <a:lstStyle/>
          <a:p>
            <a:pPr lvl="0" algn="ctr" fontAlgn="base">
              <a:lnSpc>
                <a:spcPct val="110000"/>
              </a:lnSpc>
              <a:spcBef>
                <a:spcPct val="30000"/>
              </a:spcBef>
              <a:spcAft>
                <a:spcPct val="0"/>
              </a:spcAft>
              <a:defRPr/>
            </a:pPr>
            <a:r>
              <a:rPr lang="en-US" altLang="ja-JP" sz="900" dirty="0">
                <a:solidFill>
                  <a:srgbClr val="000000"/>
                </a:solidFill>
                <a:latin typeface="Meiryo UI" panose="020B0604030504040204" pitchFamily="50" charset="-128"/>
                <a:ea typeface="Meiryo UI" panose="020B0604030504040204" pitchFamily="50" charset="-128"/>
              </a:rPr>
              <a:t>CSM</a:t>
            </a:r>
            <a:r>
              <a:rPr lang="ja-JP" altLang="en-US" sz="900" dirty="0">
                <a:solidFill>
                  <a:srgbClr val="000000"/>
                </a:solidFill>
                <a:latin typeface="Meiryo UI" panose="020B0604030504040204" pitchFamily="50" charset="-128"/>
                <a:ea typeface="Meiryo UI" panose="020B0604030504040204" pitchFamily="50" charset="-128"/>
              </a:rPr>
              <a:t>画面</a:t>
            </a:r>
          </a:p>
        </p:txBody>
      </p:sp>
      <p:cxnSp>
        <p:nvCxnSpPr>
          <p:cNvPr id="186" name="直線コネクタ 185"/>
          <p:cNvCxnSpPr>
            <a:stCxn id="185" idx="3"/>
            <a:endCxn id="26" idx="1"/>
          </p:cNvCxnSpPr>
          <p:nvPr/>
        </p:nvCxnSpPr>
        <p:spPr bwMode="auto">
          <a:xfrm>
            <a:off x="1555857" y="6347663"/>
            <a:ext cx="1103337"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99CC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89" name="Picture 6" descr="GMOペイメントゲートウェイ：クレジットカード払いの決済代行など多様な総合決済サービスをご提供"/>
          <p:cNvPicPr>
            <a:picLocks noChangeAspect="1" noChangeArrowheads="1"/>
          </p:cNvPicPr>
          <p:nvPr/>
        </p:nvPicPr>
        <p:blipFill>
          <a:blip r:embed="rId15" cstate="email">
            <a:extLst>
              <a:ext uri="{28A0092B-C50C-407E-A947-70E740481C1C}">
                <a14:useLocalDpi xmlns:a14="http://schemas.microsoft.com/office/drawing/2010/main"/>
              </a:ext>
            </a:extLst>
          </a:blip>
          <a:srcRect/>
          <a:stretch>
            <a:fillRect/>
          </a:stretch>
        </p:blipFill>
        <p:spPr bwMode="auto">
          <a:xfrm>
            <a:off x="4739926" y="6044222"/>
            <a:ext cx="593873" cy="311783"/>
          </a:xfrm>
          <a:prstGeom prst="rect">
            <a:avLst/>
          </a:prstGeom>
          <a:noFill/>
          <a:extLst>
            <a:ext uri="{909E8E84-426E-40DD-AFC4-6F175D3DCCD1}">
              <a14:hiddenFill xmlns:a14="http://schemas.microsoft.com/office/drawing/2010/main">
                <a:solidFill>
                  <a:srgbClr val="FFFFFF"/>
                </a:solidFill>
              </a14:hiddenFill>
            </a:ext>
          </a:extLst>
        </p:spPr>
      </p:pic>
      <p:sp>
        <p:nvSpPr>
          <p:cNvPr id="197" name="正方形/長方形 196"/>
          <p:cNvSpPr/>
          <p:nvPr/>
        </p:nvSpPr>
        <p:spPr bwMode="auto">
          <a:xfrm>
            <a:off x="8273795" y="2394503"/>
            <a:ext cx="733024" cy="360000"/>
          </a:xfrm>
          <a:prstGeom prst="rect">
            <a:avLst/>
          </a:prstGeom>
          <a:solidFill>
            <a:schemeClr val="bg1"/>
          </a:solidFill>
          <a:ln w="254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90000" tIns="10800" rIns="90000" bIns="46800" numCol="1" rtlCol="0" anchor="ctr" anchorCtr="0" compatLnSpc="1">
            <a:prstTxWarp prst="textNoShape">
              <a:avLst/>
            </a:prstTxWarp>
          </a:bodyPr>
          <a:lstStyle/>
          <a:p>
            <a:pPr marL="0" marR="0" lvl="0" indent="0" algn="ctr" defTabSz="914400" rtl="0" eaLnBrk="1" fontAlgn="base" latinLnBrk="0" hangingPunct="1">
              <a:lnSpc>
                <a:spcPct val="110000"/>
              </a:lnSpc>
              <a:spcBef>
                <a:spcPct val="3000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社内システム</a:t>
            </a:r>
          </a:p>
        </p:txBody>
      </p:sp>
      <p:sp>
        <p:nvSpPr>
          <p:cNvPr id="198" name="正方形/長方形 197"/>
          <p:cNvSpPr/>
          <p:nvPr/>
        </p:nvSpPr>
        <p:spPr bwMode="auto">
          <a:xfrm>
            <a:off x="8273795" y="2957891"/>
            <a:ext cx="733024" cy="360000"/>
          </a:xfrm>
          <a:prstGeom prst="rect">
            <a:avLst/>
          </a:prstGeom>
          <a:solidFill>
            <a:schemeClr val="bg1"/>
          </a:solidFill>
          <a:ln w="254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90000" tIns="10800" rIns="90000" bIns="46800" numCol="1" rtlCol="0" anchor="ctr" anchorCtr="0" compatLnSpc="1">
            <a:prstTxWarp prst="textNoShape">
              <a:avLst/>
            </a:prstTxWarp>
          </a:bodyPr>
          <a:lstStyle/>
          <a:p>
            <a:pPr marL="0" marR="0" lvl="0" indent="0" algn="ctr" defTabSz="914400" rtl="0" eaLnBrk="1" fontAlgn="base" latinLnBrk="0" hangingPunct="1">
              <a:lnSpc>
                <a:spcPct val="110000"/>
              </a:lnSpc>
              <a:spcBef>
                <a:spcPct val="3000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社内システム</a:t>
            </a:r>
          </a:p>
        </p:txBody>
      </p:sp>
      <p:sp>
        <p:nvSpPr>
          <p:cNvPr id="199" name="正方形/長方形 198"/>
          <p:cNvSpPr/>
          <p:nvPr/>
        </p:nvSpPr>
        <p:spPr bwMode="auto">
          <a:xfrm>
            <a:off x="7421427" y="1589614"/>
            <a:ext cx="792000" cy="144000"/>
          </a:xfrm>
          <a:prstGeom prst="rect">
            <a:avLst/>
          </a:prstGeom>
          <a:solidFill>
            <a:schemeClr val="bg1"/>
          </a:solidFill>
          <a:ln w="254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90000" tIns="10800" rIns="90000" bIns="10800" numCol="1" rtlCol="0" anchor="ctr" anchorCtr="0" compatLnSpc="1">
            <a:prstTxWarp prst="textNoShape">
              <a:avLst/>
            </a:prstTxWarp>
          </a:bodyPr>
          <a:lstStyle/>
          <a:p>
            <a:pPr marL="0" marR="0" lvl="0" indent="0" algn="ctr" defTabSz="914400" rtl="0" eaLnBrk="1" fontAlgn="base" latinLnBrk="0" hangingPunct="1">
              <a:lnSpc>
                <a:spcPct val="110000"/>
              </a:lnSpc>
              <a:spcBef>
                <a:spcPct val="3000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プロビジョニング</a:t>
            </a:r>
          </a:p>
        </p:txBody>
      </p:sp>
      <p:sp>
        <p:nvSpPr>
          <p:cNvPr id="200" name="正方形/長方形 199"/>
          <p:cNvSpPr/>
          <p:nvPr/>
        </p:nvSpPr>
        <p:spPr bwMode="auto">
          <a:xfrm>
            <a:off x="7450915" y="2957891"/>
            <a:ext cx="733024" cy="360000"/>
          </a:xfrm>
          <a:prstGeom prst="rect">
            <a:avLst/>
          </a:prstGeom>
          <a:solidFill>
            <a:schemeClr val="bg1"/>
          </a:solidFill>
          <a:ln w="254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90000" tIns="10800" rIns="90000" bIns="46800" numCol="1" rtlCol="0" anchor="ctr" anchorCtr="0" compatLnSpc="1">
            <a:prstTxWarp prst="textNoShape">
              <a:avLst/>
            </a:prstTxWarp>
          </a:bodyPr>
          <a:lstStyle/>
          <a:p>
            <a:pPr marL="0" marR="0" lvl="0" indent="0" algn="ctr" defTabSz="914400" rtl="0" eaLnBrk="1" fontAlgn="base" latinLnBrk="0" hangingPunct="1">
              <a:lnSpc>
                <a:spcPct val="110000"/>
              </a:lnSpc>
              <a:spcBef>
                <a:spcPct val="3000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サービス提供</a:t>
            </a:r>
            <a:br>
              <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b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企業</a:t>
            </a:r>
          </a:p>
        </p:txBody>
      </p:sp>
      <p:sp>
        <p:nvSpPr>
          <p:cNvPr id="205" name="正方形/長方形 204"/>
          <p:cNvSpPr/>
          <p:nvPr/>
        </p:nvSpPr>
        <p:spPr>
          <a:xfrm>
            <a:off x="101269" y="6663747"/>
            <a:ext cx="535185" cy="14402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7" name="正方形/長方形 206"/>
          <p:cNvSpPr/>
          <p:nvPr/>
        </p:nvSpPr>
        <p:spPr>
          <a:xfrm>
            <a:off x="638560" y="6628463"/>
            <a:ext cx="2223686" cy="230832"/>
          </a:xfrm>
          <a:prstGeom prst="rect">
            <a:avLst/>
          </a:prstGeom>
        </p:spPr>
        <p:txBody>
          <a:bodyPr wrap="none">
            <a:spAutoFit/>
          </a:bodyPr>
          <a:lstStyle/>
          <a:p>
            <a:r>
              <a:rPr lang="ja-JP" altLang="en-US" sz="900" dirty="0">
                <a:solidFill>
                  <a:srgbClr val="000000"/>
                </a:solidFill>
                <a:latin typeface="Meiryo UI" panose="020B0604030504040204" pitchFamily="50" charset="-128"/>
                <a:ea typeface="Meiryo UI" panose="020B0604030504040204" pitchFamily="50" charset="-128"/>
              </a:rPr>
              <a:t>＝クラウド型フルフィルメントサービス提供範囲</a:t>
            </a:r>
            <a:endParaRPr lang="ja-JP" altLang="en-US" dirty="0"/>
          </a:p>
        </p:txBody>
      </p:sp>
      <p:sp>
        <p:nvSpPr>
          <p:cNvPr id="208" name="正方形/長方形 207"/>
          <p:cNvSpPr/>
          <p:nvPr/>
        </p:nvSpPr>
        <p:spPr>
          <a:xfrm>
            <a:off x="3033983" y="6656753"/>
            <a:ext cx="535185" cy="144020"/>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9" name="正方形/長方形 208"/>
          <p:cNvSpPr/>
          <p:nvPr/>
        </p:nvSpPr>
        <p:spPr>
          <a:xfrm>
            <a:off x="3522807" y="6625991"/>
            <a:ext cx="2504212" cy="230832"/>
          </a:xfrm>
          <a:prstGeom prst="rect">
            <a:avLst/>
          </a:prstGeom>
        </p:spPr>
        <p:txBody>
          <a:bodyPr wrap="none">
            <a:spAutoFit/>
          </a:bodyPr>
          <a:lstStyle/>
          <a:p>
            <a:r>
              <a:rPr lang="ja-JP" altLang="en-US" sz="900" dirty="0">
                <a:solidFill>
                  <a:srgbClr val="000000"/>
                </a:solidFill>
                <a:latin typeface="Meiryo UI" panose="020B0604030504040204" pitchFamily="50" charset="-128"/>
                <a:ea typeface="Meiryo UI" panose="020B0604030504040204" pitchFamily="50" charset="-128"/>
              </a:rPr>
              <a:t>＝</a:t>
            </a:r>
            <a:r>
              <a:rPr lang="en-US" altLang="ja-JP" sz="900" dirty="0">
                <a:solidFill>
                  <a:srgbClr val="000000"/>
                </a:solidFill>
                <a:latin typeface="Meiryo UI" panose="020B0604030504040204" pitchFamily="50" charset="-128"/>
                <a:ea typeface="Meiryo UI" panose="020B0604030504040204" pitchFamily="50" charset="-128"/>
              </a:rPr>
              <a:t>NTT</a:t>
            </a:r>
            <a:r>
              <a:rPr lang="ja-JP" altLang="en-US" sz="900" dirty="0">
                <a:solidFill>
                  <a:srgbClr val="000000"/>
                </a:solidFill>
                <a:latin typeface="Meiryo UI" panose="020B0604030504040204" pitchFamily="50" charset="-128"/>
                <a:ea typeface="Meiryo UI" panose="020B0604030504040204" pitchFamily="50" charset="-128"/>
              </a:rPr>
              <a:t>コムウェアワンストップソリューション提供範囲</a:t>
            </a:r>
            <a:endParaRPr lang="ja-JP" altLang="en-US" dirty="0"/>
          </a:p>
        </p:txBody>
      </p:sp>
      <p:sp>
        <p:nvSpPr>
          <p:cNvPr id="211" name="正方形/長方形 210"/>
          <p:cNvSpPr/>
          <p:nvPr/>
        </p:nvSpPr>
        <p:spPr bwMode="auto">
          <a:xfrm>
            <a:off x="8312898" y="5085184"/>
            <a:ext cx="733024" cy="360000"/>
          </a:xfrm>
          <a:prstGeom prst="rect">
            <a:avLst/>
          </a:prstGeom>
          <a:solidFill>
            <a:schemeClr val="bg1"/>
          </a:solidFill>
          <a:ln w="254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90000" tIns="10800" rIns="90000" bIns="46800" numCol="1" rtlCol="0" anchor="ctr" anchorCtr="0" compatLnSpc="1">
            <a:prstTxWarp prst="textNoShape">
              <a:avLst/>
            </a:prstTxWarp>
          </a:bodyPr>
          <a:lstStyle/>
          <a:p>
            <a:pPr marL="0" marR="0" lvl="0" indent="0" algn="ctr" defTabSz="914400" rtl="0" eaLnBrk="1" fontAlgn="base" latinLnBrk="0" hangingPunct="1">
              <a:lnSpc>
                <a:spcPct val="110000"/>
              </a:lnSpc>
              <a:spcBef>
                <a:spcPct val="3000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社内システム</a:t>
            </a:r>
          </a:p>
        </p:txBody>
      </p:sp>
      <p:sp>
        <p:nvSpPr>
          <p:cNvPr id="91" name="正方形/長方形 90"/>
          <p:cNvSpPr/>
          <p:nvPr/>
        </p:nvSpPr>
        <p:spPr bwMode="auto">
          <a:xfrm>
            <a:off x="8320288" y="5589240"/>
            <a:ext cx="733024" cy="360000"/>
          </a:xfrm>
          <a:prstGeom prst="rect">
            <a:avLst/>
          </a:prstGeom>
          <a:solidFill>
            <a:schemeClr val="bg1"/>
          </a:solidFill>
          <a:ln w="254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90000" tIns="10800" rIns="90000" bIns="46800" numCol="1" rtlCol="0" anchor="ctr" anchorCtr="0" compatLnSpc="1">
            <a:prstTxWarp prst="textNoShape">
              <a:avLst/>
            </a:prstTxWarp>
          </a:bodyPr>
          <a:lstStyle/>
          <a:p>
            <a:pPr marL="0" marR="0" lvl="0" indent="0" algn="ctr" defTabSz="914400" rtl="0" eaLnBrk="1" fontAlgn="base" latinLnBrk="0" hangingPunct="1">
              <a:lnSpc>
                <a:spcPct val="110000"/>
              </a:lnSpc>
              <a:spcBef>
                <a:spcPct val="3000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社内システム</a:t>
            </a:r>
          </a:p>
        </p:txBody>
      </p:sp>
    </p:spTree>
    <p:extLst>
      <p:ext uri="{BB962C8B-B14F-4D97-AF65-F5344CB8AC3E}">
        <p14:creationId xmlns:p14="http://schemas.microsoft.com/office/powerpoint/2010/main" val="12711177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19184"/>
          </a:xfrm>
        </p:spPr>
        <p:txBody>
          <a:bodyPr>
            <a:normAutofit fontScale="90000"/>
          </a:bodyPr>
          <a:lstStyle/>
          <a:p>
            <a:r>
              <a:rPr lang="ja-JP" altLang="en-US" dirty="0"/>
              <a:t>利用が限られたユーザへの</a:t>
            </a:r>
            <a:r>
              <a:rPr lang="en-US" altLang="ja-JP" dirty="0"/>
              <a:t>UI</a:t>
            </a:r>
            <a:r>
              <a:rPr lang="ja-JP" altLang="en-US" dirty="0"/>
              <a:t>の比較</a:t>
            </a:r>
            <a:endParaRPr kumimoji="1" lang="ja-JP" altLang="en-US" dirty="0"/>
          </a:p>
        </p:txBody>
      </p:sp>
      <p:graphicFrame>
        <p:nvGraphicFramePr>
          <p:cNvPr id="5" name="表 14">
            <a:extLst>
              <a:ext uri="{FF2B5EF4-FFF2-40B4-BE49-F238E27FC236}">
                <a16:creationId xmlns:a16="http://schemas.microsoft.com/office/drawing/2014/main" id="{66D22F24-2BF9-4DEE-B6ED-C5BC77A552BF}"/>
              </a:ext>
            </a:extLst>
          </p:cNvPr>
          <p:cNvGraphicFramePr>
            <a:graphicFrameLocks noGrp="1"/>
          </p:cNvGraphicFramePr>
          <p:nvPr/>
        </p:nvGraphicFramePr>
        <p:xfrm>
          <a:off x="70606" y="980728"/>
          <a:ext cx="8893882" cy="5859982"/>
        </p:xfrm>
        <a:graphic>
          <a:graphicData uri="http://schemas.openxmlformats.org/drawingml/2006/table">
            <a:tbl>
              <a:tblPr firstRow="1" bandRow="1">
                <a:tableStyleId>{5C22544A-7EE6-4342-B048-85BDC9FD1C3A}</a:tableStyleId>
              </a:tblPr>
              <a:tblGrid>
                <a:gridCol w="209916">
                  <a:extLst>
                    <a:ext uri="{9D8B030D-6E8A-4147-A177-3AD203B41FA5}">
                      <a16:colId xmlns:a16="http://schemas.microsoft.com/office/drawing/2014/main" val="1737607151"/>
                    </a:ext>
                  </a:extLst>
                </a:gridCol>
                <a:gridCol w="452324">
                  <a:extLst>
                    <a:ext uri="{9D8B030D-6E8A-4147-A177-3AD203B41FA5}">
                      <a16:colId xmlns:a16="http://schemas.microsoft.com/office/drawing/2014/main" val="3488934494"/>
                    </a:ext>
                  </a:extLst>
                </a:gridCol>
                <a:gridCol w="2619241">
                  <a:extLst>
                    <a:ext uri="{9D8B030D-6E8A-4147-A177-3AD203B41FA5}">
                      <a16:colId xmlns:a16="http://schemas.microsoft.com/office/drawing/2014/main" val="1640922531"/>
                    </a:ext>
                  </a:extLst>
                </a:gridCol>
                <a:gridCol w="2738626">
                  <a:extLst>
                    <a:ext uri="{9D8B030D-6E8A-4147-A177-3AD203B41FA5}">
                      <a16:colId xmlns:a16="http://schemas.microsoft.com/office/drawing/2014/main" val="1262830392"/>
                    </a:ext>
                  </a:extLst>
                </a:gridCol>
                <a:gridCol w="2873775">
                  <a:extLst>
                    <a:ext uri="{9D8B030D-6E8A-4147-A177-3AD203B41FA5}">
                      <a16:colId xmlns:a16="http://schemas.microsoft.com/office/drawing/2014/main" val="237517886"/>
                    </a:ext>
                  </a:extLst>
                </a:gridCol>
              </a:tblGrid>
              <a:tr h="0">
                <a:tc gridSpan="2">
                  <a:txBody>
                    <a:bodyPr/>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案</a:t>
                      </a: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kumimoji="1" lang="ja-JP" altLang="en-US"/>
                    </a:p>
                  </a:txBody>
                  <a:tcPr/>
                </a:tc>
                <a:tc>
                  <a:txBody>
                    <a:bodyPr/>
                    <a:lstStyle/>
                    <a:p>
                      <a:pPr algn="ctr"/>
                      <a:r>
                        <a:rPr kumimoji="1" lang="en-US" altLang="ja-JP" sz="1050" b="1" dirty="0">
                          <a:solidFill>
                            <a:schemeClr val="tx1"/>
                          </a:solidFill>
                          <a:latin typeface="Meiryo UI" panose="020B0604030504040204" pitchFamily="50" charset="-128"/>
                          <a:ea typeface="Meiryo UI" panose="020B0604030504040204" pitchFamily="50" charset="-128"/>
                        </a:rPr>
                        <a:t>CSM</a:t>
                      </a:r>
                      <a:r>
                        <a:rPr kumimoji="1" lang="ja-JP" altLang="en-US" sz="1050" b="1" dirty="0">
                          <a:solidFill>
                            <a:schemeClr val="tx1"/>
                          </a:solidFill>
                          <a:latin typeface="Meiryo UI" panose="020B0604030504040204" pitchFamily="50" charset="-128"/>
                          <a:ea typeface="Meiryo UI" panose="020B0604030504040204" pitchFamily="50" charset="-128"/>
                        </a:rPr>
                        <a:t>画面の利用</a:t>
                      </a: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kumimoji="1" lang="en-US" altLang="ja-JP" sz="1050" b="1" dirty="0" err="1">
                          <a:solidFill>
                            <a:schemeClr val="tx1"/>
                          </a:solidFill>
                          <a:latin typeface="Meiryo UI" panose="020B0604030504040204" pitchFamily="50" charset="-128"/>
                          <a:ea typeface="Meiryo UI" panose="020B0604030504040204" pitchFamily="50" charset="-128"/>
                        </a:rPr>
                        <a:t>FlexibleEntry</a:t>
                      </a:r>
                      <a:r>
                        <a:rPr kumimoji="1" lang="ja-JP" altLang="en-US" sz="1050" b="1" dirty="0">
                          <a:solidFill>
                            <a:schemeClr val="tx1"/>
                          </a:solidFill>
                          <a:latin typeface="Meiryo UI" panose="020B0604030504040204" pitchFamily="50" charset="-128"/>
                          <a:ea typeface="Meiryo UI" panose="020B0604030504040204" pitchFamily="50" charset="-128"/>
                        </a:rPr>
                        <a:t>の利用</a:t>
                      </a: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他社</a:t>
                      </a:r>
                      <a:r>
                        <a:rPr kumimoji="1" lang="en-US" altLang="ja-JP" sz="1050" b="1" dirty="0">
                          <a:solidFill>
                            <a:schemeClr val="tx1"/>
                          </a:solidFill>
                          <a:latin typeface="Meiryo UI" panose="020B0604030504040204" pitchFamily="50" charset="-128"/>
                          <a:ea typeface="Meiryo UI" panose="020B0604030504040204" pitchFamily="50" charset="-128"/>
                        </a:rPr>
                        <a:t>SaaS</a:t>
                      </a:r>
                      <a:r>
                        <a:rPr kumimoji="1" lang="ja-JP" altLang="en-US" sz="1050" b="1" dirty="0">
                          <a:solidFill>
                            <a:schemeClr val="tx1"/>
                          </a:solidFill>
                          <a:latin typeface="Meiryo UI" panose="020B0604030504040204" pitchFamily="50" charset="-128"/>
                          <a:ea typeface="Meiryo UI" panose="020B0604030504040204" pitchFamily="50" charset="-128"/>
                        </a:rPr>
                        <a:t>の利用</a:t>
                      </a: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495101048"/>
                  </a:ext>
                </a:extLst>
              </a:tr>
              <a:tr h="2000228">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構成</a:t>
                      </a:r>
                      <a:endParaRPr kumimoji="1" lang="en-US" altLang="ja-JP" sz="105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defRPr/>
                      </a:pPr>
                      <a:endParaRPr kumimoji="1" lang="en-US" altLang="ja-JP" sz="105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702621920"/>
                  </a:ext>
                </a:extLst>
              </a:tr>
              <a:tr h="193000">
                <a:tc rowSpan="6">
                  <a:txBody>
                    <a:bodyPr/>
                    <a:lstStyle/>
                    <a:p>
                      <a:pPr algn="ctr"/>
                      <a:r>
                        <a:rPr kumimoji="1" lang="ja-JP" altLang="en-US" sz="1050" dirty="0">
                          <a:latin typeface="Meiryo UI" panose="020B0604030504040204" pitchFamily="50" charset="-128"/>
                          <a:ea typeface="Meiryo UI" panose="020B0604030504040204" pitchFamily="50" charset="-128"/>
                        </a:rPr>
                        <a:t>特徴</a:t>
                      </a: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lgn="ctr"/>
                      <a:r>
                        <a:rPr kumimoji="1" lang="ja-JP" altLang="en-US" sz="1050" dirty="0">
                          <a:latin typeface="Meiryo UI" panose="020B0604030504040204" pitchFamily="50" charset="-128"/>
                          <a:ea typeface="Meiryo UI" panose="020B0604030504040204" pitchFamily="50" charset="-128"/>
                        </a:rPr>
                        <a:t>用途</a:t>
                      </a: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lgn="l"/>
                      <a:r>
                        <a:rPr kumimoji="1" lang="ja-JP" altLang="en-US" sz="1050" dirty="0">
                          <a:latin typeface="Meiryo UI" panose="020B0604030504040204" pitchFamily="50" charset="-128"/>
                          <a:ea typeface="Meiryo UI" panose="020B0604030504040204" pitchFamily="50" charset="-128"/>
                        </a:rPr>
                        <a:t>自身の契約情報登録</a:t>
                      </a:r>
                      <a:endParaRPr kumimoji="1" lang="en-US" altLang="ja-JP" sz="105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lgn="l"/>
                      <a:r>
                        <a:rPr kumimoji="1" lang="ja-JP" altLang="en-US" sz="1050" dirty="0">
                          <a:latin typeface="Meiryo UI" panose="020B0604030504040204" pitchFamily="50" charset="-128"/>
                          <a:ea typeface="Meiryo UI" panose="020B0604030504040204" pitchFamily="50" charset="-128"/>
                        </a:rPr>
                        <a:t>社内利用としてお客様の情報の代理投入</a:t>
                      </a:r>
                      <a:endParaRPr kumimoji="1" lang="en-US" altLang="ja-JP" sz="105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社内利用としてお客様の情報の代理投入</a:t>
                      </a:r>
                      <a:endParaRPr kumimoji="1" lang="en-US" altLang="ja-JP" sz="105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3819051438"/>
                  </a:ext>
                </a:extLst>
              </a:tr>
              <a:tr h="441727">
                <a:tc vMerge="1">
                  <a:txBody>
                    <a:bodyPr/>
                    <a:lstStyle/>
                    <a:p>
                      <a:endParaRPr kumimoji="1" lang="ja-JP" altLang="en-US"/>
                    </a:p>
                  </a:txBody>
                  <a:tcPr/>
                </a:tc>
                <a:tc>
                  <a:txBody>
                    <a:bodyPr/>
                    <a:lstStyle/>
                    <a:p>
                      <a:pPr algn="ctr"/>
                      <a:r>
                        <a:rPr kumimoji="1" lang="ja-JP" altLang="en-US" sz="1050" dirty="0">
                          <a:latin typeface="Meiryo UI" panose="020B0604030504040204" pitchFamily="50" charset="-128"/>
                          <a:ea typeface="Meiryo UI" panose="020B0604030504040204" pitchFamily="50" charset="-128"/>
                        </a:rPr>
                        <a:t>提供速度・費用</a:t>
                      </a: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lgn="l"/>
                      <a:r>
                        <a:rPr kumimoji="1" lang="en-US" altLang="ja-JP" sz="1050" dirty="0">
                          <a:latin typeface="Meiryo UI" panose="020B0604030504040204" pitchFamily="50" charset="-128"/>
                          <a:ea typeface="Meiryo UI" panose="020B0604030504040204" pitchFamily="50" charset="-128"/>
                        </a:rPr>
                        <a:t>CSM</a:t>
                      </a:r>
                      <a:r>
                        <a:rPr kumimoji="1" lang="ja-JP" altLang="en-US" sz="1050" dirty="0">
                          <a:latin typeface="Meiryo UI" panose="020B0604030504040204" pitchFamily="50" charset="-128"/>
                          <a:ea typeface="Meiryo UI" panose="020B0604030504040204" pitchFamily="50" charset="-128"/>
                        </a:rPr>
                        <a:t>画面は</a:t>
                      </a:r>
                      <a:r>
                        <a:rPr kumimoji="1" lang="en-US" altLang="ja-JP" sz="1050" dirty="0">
                          <a:latin typeface="Meiryo UI" panose="020B0604030504040204" pitchFamily="50" charset="-128"/>
                          <a:ea typeface="Meiryo UI" panose="020B0604030504040204" pitchFamily="50" charset="-128"/>
                        </a:rPr>
                        <a:t>Fulfillment</a:t>
                      </a:r>
                      <a:r>
                        <a:rPr kumimoji="1" lang="ja-JP" altLang="en-US" sz="1050" dirty="0">
                          <a:latin typeface="Meiryo UI" panose="020B0604030504040204" pitchFamily="50" charset="-128"/>
                          <a:ea typeface="Meiryo UI" panose="020B0604030504040204" pitchFamily="50" charset="-128"/>
                        </a:rPr>
                        <a:t>標準機能の一部であり、追加費用は無く、提供速度も早いです</a:t>
                      </a:r>
                      <a:endParaRPr kumimoji="1" lang="en-US" altLang="ja-JP" sz="105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lgn="l"/>
                      <a:r>
                        <a:rPr kumimoji="1" lang="en-US" altLang="ja-JP" sz="1050" dirty="0" err="1">
                          <a:latin typeface="Meiryo UI" panose="020B0604030504040204" pitchFamily="50" charset="-128"/>
                          <a:ea typeface="Meiryo UI" panose="020B0604030504040204" pitchFamily="50" charset="-128"/>
                        </a:rPr>
                        <a:t>FlexibleEntry</a:t>
                      </a:r>
                      <a:r>
                        <a:rPr kumimoji="1" lang="ja-JP" altLang="en-US" sz="1050" dirty="0">
                          <a:latin typeface="Meiryo UI" panose="020B0604030504040204" pitchFamily="50" charset="-128"/>
                          <a:ea typeface="Meiryo UI" panose="020B0604030504040204" pitchFamily="50" charset="-128"/>
                        </a:rPr>
                        <a:t>はクラウド型フルフィルメントサービスのオプション機能であり、追加費用が必要となります。提供速度は早いです</a:t>
                      </a:r>
                      <a:endParaRPr kumimoji="1" lang="en-US" altLang="ja-JP" sz="105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・安価に早く提供することが可能</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API</a:t>
                      </a:r>
                      <a:r>
                        <a:rPr kumimoji="1" lang="ja-JP" altLang="en-US" sz="1050" dirty="0">
                          <a:latin typeface="Meiryo UI" panose="020B0604030504040204" pitchFamily="50" charset="-128"/>
                          <a:ea typeface="Meiryo UI" panose="020B0604030504040204" pitchFamily="50" charset="-128"/>
                        </a:rPr>
                        <a:t>連携にあたってはカスタマイズ・開発が必要となるため、その分のコストを見込む必要がある</a:t>
                      </a:r>
                      <a:endParaRPr kumimoji="1" lang="en-US" altLang="ja-JP" sz="105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3737380686"/>
                  </a:ext>
                </a:extLst>
              </a:tr>
              <a:tr h="441727">
                <a:tc vMerge="1">
                  <a:txBody>
                    <a:bodyPr/>
                    <a:lstStyle/>
                    <a:p>
                      <a:endParaRPr kumimoji="1" lang="ja-JP" altLang="en-US"/>
                    </a:p>
                  </a:txBody>
                  <a:tcPr/>
                </a:tc>
                <a:tc>
                  <a:txBody>
                    <a:bodyPr/>
                    <a:lstStyle/>
                    <a:p>
                      <a:pPr algn="ctr"/>
                      <a:r>
                        <a:rPr kumimoji="1" lang="ja-JP" altLang="en-US" sz="1050" dirty="0">
                          <a:latin typeface="Meiryo UI" panose="020B0604030504040204" pitchFamily="50" charset="-128"/>
                          <a:ea typeface="Meiryo UI" panose="020B0604030504040204" pitchFamily="50" charset="-128"/>
                        </a:rPr>
                        <a:t>カスタマイズ</a:t>
                      </a: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lgn="l"/>
                      <a:r>
                        <a:rPr kumimoji="1" lang="ja-JP" altLang="en-US" sz="1050" dirty="0">
                          <a:latin typeface="Meiryo UI" panose="020B0604030504040204" pitchFamily="50" charset="-128"/>
                          <a:ea typeface="Meiryo UI" panose="020B0604030504040204" pitchFamily="50" charset="-128"/>
                        </a:rPr>
                        <a:t>ページの動作、表示変更について大幅なカスタマイズは不可（カスタマイズには費用が掛かる）</a:t>
                      </a:r>
                      <a:endParaRPr kumimoji="1" lang="en-US" altLang="ja-JP" sz="1050" dirty="0">
                        <a:latin typeface="Meiryo UI" panose="020B0604030504040204" pitchFamily="50" charset="-128"/>
                        <a:ea typeface="Meiryo UI" panose="020B0604030504040204" pitchFamily="50" charset="-128"/>
                      </a:endParaRPr>
                    </a:p>
                    <a:p>
                      <a:pPr algn="l"/>
                      <a:r>
                        <a:rPr kumimoji="1" lang="ja-JP" altLang="en-US" sz="1050" dirty="0">
                          <a:latin typeface="Meiryo UI" panose="020B0604030504040204" pitchFamily="50" charset="-128"/>
                          <a:ea typeface="Meiryo UI" panose="020B0604030504040204" pitchFamily="50" charset="-128"/>
                        </a:rPr>
                        <a:t>また、機能追加は不可</a:t>
                      </a:r>
                      <a:endParaRPr kumimoji="1" lang="en-US" altLang="ja-JP" sz="105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lgn="l"/>
                      <a:r>
                        <a:rPr kumimoji="1" lang="ja-JP" altLang="en-US" sz="1050" dirty="0">
                          <a:latin typeface="Meiryo UI" panose="020B0604030504040204" pitchFamily="50" charset="-128"/>
                          <a:ea typeface="Meiryo UI" panose="020B0604030504040204" pitchFamily="50" charset="-128"/>
                        </a:rPr>
                        <a:t>ページの動作、表示変更について大幅なカスタマイズは不可（カスタマイズには費用が掛かる）</a:t>
                      </a:r>
                      <a:endParaRPr kumimoji="1" lang="en-US" altLang="ja-JP" sz="1050" dirty="0">
                        <a:latin typeface="Meiryo UI" panose="020B0604030504040204" pitchFamily="50" charset="-128"/>
                        <a:ea typeface="Meiryo UI" panose="020B0604030504040204" pitchFamily="50" charset="-128"/>
                      </a:endParaRPr>
                    </a:p>
                    <a:p>
                      <a:pPr algn="l"/>
                      <a:r>
                        <a:rPr kumimoji="1" lang="ja-JP" altLang="en-US" sz="1050" dirty="0">
                          <a:latin typeface="Meiryo UI" panose="020B0604030504040204" pitchFamily="50" charset="-128"/>
                          <a:ea typeface="Meiryo UI" panose="020B0604030504040204" pitchFamily="50" charset="-128"/>
                        </a:rPr>
                        <a:t>また、機能追加は不可</a:t>
                      </a:r>
                      <a:endParaRPr kumimoji="1" lang="en-US" altLang="ja-JP" sz="105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ページの動作、表示変更については</a:t>
                      </a:r>
                      <a:r>
                        <a:rPr kumimoji="1" lang="en-US" altLang="ja-JP" sz="1050" dirty="0">
                          <a:latin typeface="Meiryo UI" panose="020B0604030504040204" pitchFamily="50" charset="-128"/>
                          <a:ea typeface="Meiryo UI" panose="020B0604030504040204" pitchFamily="50" charset="-128"/>
                        </a:rPr>
                        <a:t>SaaS</a:t>
                      </a:r>
                      <a:r>
                        <a:rPr kumimoji="1" lang="ja-JP" altLang="en-US" sz="1050" dirty="0">
                          <a:latin typeface="Meiryo UI" panose="020B0604030504040204" pitchFamily="50" charset="-128"/>
                          <a:ea typeface="Meiryo UI" panose="020B0604030504040204" pitchFamily="50" charset="-128"/>
                        </a:rPr>
                        <a:t>側の条件に縛られる</a:t>
                      </a: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3058223137"/>
                  </a:ext>
                </a:extLst>
              </a:tr>
              <a:tr h="441727">
                <a:tc vMerge="1">
                  <a:txBody>
                    <a:bodyPr/>
                    <a:lstStyle/>
                    <a:p>
                      <a:endParaRPr kumimoji="1" lang="ja-JP" altLang="en-US"/>
                    </a:p>
                  </a:txBody>
                  <a:tcPr/>
                </a:tc>
                <a:tc>
                  <a:txBody>
                    <a:bodyPr/>
                    <a:lstStyle/>
                    <a:p>
                      <a:pPr algn="ctr"/>
                      <a:r>
                        <a:rPr kumimoji="1" lang="ja-JP" altLang="en-US" sz="1050" dirty="0">
                          <a:latin typeface="Meiryo UI" panose="020B0604030504040204" pitchFamily="50" charset="-128"/>
                          <a:ea typeface="Meiryo UI" panose="020B0604030504040204" pitchFamily="50" charset="-128"/>
                        </a:rPr>
                        <a:t>連携</a:t>
                      </a: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lgn="l"/>
                      <a:r>
                        <a:rPr kumimoji="1" lang="ja-JP" altLang="en-US" sz="1050" dirty="0">
                          <a:latin typeface="Meiryo UI" panose="020B0604030504040204" pitchFamily="50" charset="-128"/>
                          <a:ea typeface="Meiryo UI" panose="020B0604030504040204" pitchFamily="50" charset="-128"/>
                        </a:rPr>
                        <a:t>他のシステムとの連携等は不可</a:t>
                      </a:r>
                      <a:br>
                        <a:rPr kumimoji="1" lang="en-US" altLang="ja-JP" sz="1050" dirty="0">
                          <a:latin typeface="Meiryo UI" panose="020B0604030504040204" pitchFamily="50" charset="-128"/>
                          <a:ea typeface="Meiryo UI" panose="020B0604030504040204" pitchFamily="50" charset="-128"/>
                        </a:rPr>
                      </a:br>
                      <a:r>
                        <a:rPr kumimoji="1" lang="ja-JP" altLang="en-US" sz="1050" dirty="0">
                          <a:latin typeface="Meiryo UI" panose="020B0604030504040204" pitchFamily="50" charset="-128"/>
                          <a:ea typeface="Meiryo UI" panose="020B0604030504040204" pitchFamily="50" charset="-128"/>
                        </a:rPr>
                        <a:t>（開発には費用が掛かる）</a:t>
                      </a:r>
                      <a:endParaRPr kumimoji="1" lang="en-US" altLang="ja-JP" sz="105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lgn="l"/>
                      <a:r>
                        <a:rPr kumimoji="1" lang="ja-JP" altLang="en-US" sz="1050" dirty="0">
                          <a:latin typeface="Meiryo UI" panose="020B0604030504040204" pitchFamily="50" charset="-128"/>
                          <a:ea typeface="Meiryo UI" panose="020B0604030504040204" pitchFamily="50" charset="-128"/>
                        </a:rPr>
                        <a:t>他のシステムとの連携等は条件付きで可能</a:t>
                      </a:r>
                      <a:br>
                        <a:rPr kumimoji="1" lang="en-US" altLang="ja-JP" sz="1050" dirty="0">
                          <a:latin typeface="Meiryo UI" panose="020B0604030504040204" pitchFamily="50" charset="-128"/>
                          <a:ea typeface="Meiryo UI" panose="020B0604030504040204" pitchFamily="50" charset="-128"/>
                        </a:rPr>
                      </a:br>
                      <a:r>
                        <a:rPr kumimoji="1" lang="ja-JP" altLang="en-US" sz="1050" dirty="0">
                          <a:latin typeface="Meiryo UI" panose="020B0604030504040204" pitchFamily="50" charset="-128"/>
                          <a:ea typeface="Meiryo UI" panose="020B0604030504040204" pitchFamily="50" charset="-128"/>
                        </a:rPr>
                        <a:t>（開発には費用が掛かる）</a:t>
                      </a:r>
                      <a:endParaRPr kumimoji="1" lang="en-US" altLang="ja-JP" sz="105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他のシステムとの連携等は</a:t>
                      </a:r>
                      <a:r>
                        <a:rPr kumimoji="1" lang="en-US" altLang="ja-JP" sz="1050" dirty="0">
                          <a:latin typeface="Meiryo UI" panose="020B0604030504040204" pitchFamily="50" charset="-128"/>
                          <a:ea typeface="Meiryo UI" panose="020B0604030504040204" pitchFamily="50" charset="-128"/>
                        </a:rPr>
                        <a:t>SaaS</a:t>
                      </a:r>
                      <a:r>
                        <a:rPr kumimoji="1" lang="ja-JP" altLang="en-US" sz="1050" dirty="0">
                          <a:latin typeface="Meiryo UI" panose="020B0604030504040204" pitchFamily="50" charset="-128"/>
                          <a:ea typeface="Meiryo UI" panose="020B0604030504040204" pitchFamily="50" charset="-128"/>
                        </a:rPr>
                        <a:t>側の条件により可</a:t>
                      </a: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1796756058"/>
                  </a:ext>
                </a:extLst>
              </a:tr>
              <a:tr h="441727">
                <a:tc vMerge="1">
                  <a:txBody>
                    <a:bodyPr/>
                    <a:lstStyle/>
                    <a:p>
                      <a:endParaRPr kumimoji="1" lang="ja-JP" altLang="en-US"/>
                    </a:p>
                  </a:txBody>
                  <a:tcPr/>
                </a:tc>
                <a:tc>
                  <a:txBody>
                    <a:bodyPr/>
                    <a:lstStyle/>
                    <a:p>
                      <a:pPr algn="ctr"/>
                      <a:r>
                        <a:rPr kumimoji="1" lang="ja-JP" altLang="en-US" sz="1050" dirty="0">
                          <a:latin typeface="Meiryo UI" panose="020B0604030504040204" pitchFamily="50" charset="-128"/>
                          <a:ea typeface="Meiryo UI" panose="020B0604030504040204" pitchFamily="50" charset="-128"/>
                        </a:rPr>
                        <a:t>付加機能</a:t>
                      </a: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lgn="l"/>
                      <a:r>
                        <a:rPr kumimoji="1" lang="ja-JP" altLang="en-US" sz="1050" dirty="0">
                          <a:latin typeface="Meiryo UI" panose="020B0604030504040204" pitchFamily="50" charset="-128"/>
                          <a:ea typeface="Meiryo UI" panose="020B0604030504040204" pitchFamily="50" charset="-128"/>
                        </a:rPr>
                        <a:t>なし</a:t>
                      </a:r>
                      <a:endParaRPr kumimoji="1" lang="en-US" altLang="ja-JP" sz="105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lgn="l"/>
                      <a:r>
                        <a:rPr kumimoji="1" lang="ja-JP" altLang="en-US" sz="1050" dirty="0">
                          <a:latin typeface="Meiryo UI" panose="020B0604030504040204" pitchFamily="50" charset="-128"/>
                          <a:ea typeface="Meiryo UI" panose="020B0604030504040204" pitchFamily="50" charset="-128"/>
                        </a:rPr>
                        <a:t>ワークフロー等の機能や、</a:t>
                      </a:r>
                      <a:r>
                        <a:rPr kumimoji="1" lang="en-US" altLang="ja-JP" sz="1050" dirty="0">
                          <a:latin typeface="Meiryo UI" panose="020B0604030504040204" pitchFamily="50" charset="-128"/>
                          <a:ea typeface="Meiryo UI" panose="020B0604030504040204" pitchFamily="50" charset="-128"/>
                        </a:rPr>
                        <a:t>Excel</a:t>
                      </a:r>
                      <a:r>
                        <a:rPr kumimoji="1" lang="ja-JP" altLang="en-US" sz="1050" dirty="0">
                          <a:latin typeface="Meiryo UI" panose="020B0604030504040204" pitchFamily="50" charset="-128"/>
                          <a:ea typeface="Meiryo UI" panose="020B0604030504040204" pitchFamily="50" charset="-128"/>
                        </a:rPr>
                        <a:t>の申込書を注文書に変更する、タブレットからの注文を可能とするなどの機能があります</a:t>
                      </a:r>
                      <a:endParaRPr kumimoji="1" lang="en-US" altLang="ja-JP" sz="105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付加機能は</a:t>
                      </a:r>
                      <a:r>
                        <a:rPr kumimoji="1" lang="en-US" altLang="ja-JP" sz="1050" dirty="0">
                          <a:latin typeface="Meiryo UI" panose="020B0604030504040204" pitchFamily="50" charset="-128"/>
                          <a:ea typeface="Meiryo UI" panose="020B0604030504040204" pitchFamily="50" charset="-128"/>
                        </a:rPr>
                        <a:t>SaaS</a:t>
                      </a:r>
                      <a:r>
                        <a:rPr kumimoji="1" lang="ja-JP" altLang="en-US" sz="1050" dirty="0">
                          <a:latin typeface="Meiryo UI" panose="020B0604030504040204" pitchFamily="50" charset="-128"/>
                          <a:ea typeface="Meiryo UI" panose="020B0604030504040204" pitchFamily="50" charset="-128"/>
                        </a:rPr>
                        <a:t>の条件に縛られる</a:t>
                      </a: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287547254"/>
                  </a:ext>
                </a:extLst>
              </a:tr>
              <a:tr h="441727">
                <a:tc vMerge="1">
                  <a:txBody>
                    <a:bodyPr/>
                    <a:lstStyle/>
                    <a:p>
                      <a:endParaRPr kumimoji="1" lang="ja-JP" altLang="en-US" sz="90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lgn="ctr"/>
                      <a:r>
                        <a:rPr kumimoji="1" lang="ja-JP" altLang="en-US" sz="1050" dirty="0">
                          <a:latin typeface="Meiryo UI" panose="020B0604030504040204" pitchFamily="50" charset="-128"/>
                          <a:ea typeface="Meiryo UI" panose="020B0604030504040204" pitchFamily="50" charset="-128"/>
                        </a:rPr>
                        <a:t>運用</a:t>
                      </a: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lgn="l"/>
                      <a:r>
                        <a:rPr kumimoji="1" lang="ja-JP" altLang="en-US" sz="1050" dirty="0">
                          <a:latin typeface="Meiryo UI" panose="020B0604030504040204" pitchFamily="50" charset="-128"/>
                          <a:ea typeface="Meiryo UI" panose="020B0604030504040204" pitchFamily="50" charset="-128"/>
                        </a:rPr>
                        <a:t>運用規約ではクラウド型フルフィルメントサービスと同様</a:t>
                      </a: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lgn="l"/>
                      <a:r>
                        <a:rPr kumimoji="1" lang="ja-JP" altLang="en-US" sz="1050">
                          <a:latin typeface="Meiryo UI" panose="020B0604030504040204" pitchFamily="50" charset="-128"/>
                          <a:ea typeface="Meiryo UI" panose="020B0604030504040204" pitchFamily="50" charset="-128"/>
                        </a:rPr>
                        <a:t>運用規約ではクラウド型フルフィルメントサービスと同様</a:t>
                      </a:r>
                      <a:endParaRPr kumimoji="1" lang="ja-JP" altLang="en-US" sz="105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運用規約では</a:t>
                      </a:r>
                      <a:r>
                        <a:rPr kumimoji="1" lang="en-US" altLang="ja-JP" sz="1050" dirty="0">
                          <a:latin typeface="Meiryo UI" panose="020B0604030504040204" pitchFamily="50" charset="-128"/>
                          <a:ea typeface="Meiryo UI" panose="020B0604030504040204" pitchFamily="50" charset="-128"/>
                        </a:rPr>
                        <a:t>SaaS</a:t>
                      </a:r>
                      <a:r>
                        <a:rPr kumimoji="1" lang="ja-JP" altLang="en-US" sz="1050" dirty="0">
                          <a:latin typeface="Meiryo UI" panose="020B0604030504040204" pitchFamily="50" charset="-128"/>
                          <a:ea typeface="Meiryo UI" panose="020B0604030504040204" pitchFamily="50" charset="-128"/>
                        </a:rPr>
                        <a:t>の条件に縛られる</a:t>
                      </a: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3237841498"/>
                  </a:ext>
                </a:extLst>
              </a:tr>
              <a:tr h="187095">
                <a:tc gridSpan="2">
                  <a:txBody>
                    <a:bodyPr/>
                    <a:lstStyle/>
                    <a:p>
                      <a:pPr algn="ctr"/>
                      <a:r>
                        <a:rPr kumimoji="1" lang="ja-JP" altLang="en-US" sz="1050" dirty="0">
                          <a:latin typeface="Meiryo UI" panose="020B0604030504040204" pitchFamily="50" charset="-128"/>
                          <a:ea typeface="Meiryo UI" panose="020B0604030504040204" pitchFamily="50" charset="-128"/>
                        </a:rPr>
                        <a:t>実績</a:t>
                      </a: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hMerge="1">
                  <a:txBody>
                    <a:bodyPr/>
                    <a:lstStyle/>
                    <a:p>
                      <a:endParaRPr kumimoji="1" lang="ja-JP" altLang="en-US"/>
                    </a:p>
                  </a:txBody>
                  <a:tcPr/>
                </a:tc>
                <a:tc>
                  <a:txBody>
                    <a:bodyPr/>
                    <a:lstStyle/>
                    <a:p>
                      <a:pPr algn="ctr"/>
                      <a:r>
                        <a:rPr kumimoji="1" lang="ja-JP" altLang="en-US" sz="1050" dirty="0">
                          <a:latin typeface="Meiryo UI" panose="020B0604030504040204" pitchFamily="50" charset="-128"/>
                          <a:ea typeface="Meiryo UI" panose="020B0604030504040204" pitchFamily="50" charset="-128"/>
                        </a:rPr>
                        <a:t>あり</a:t>
                      </a: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92075" lvl="0" indent="-92075" algn="ctr">
                        <a:defRPr/>
                      </a:pPr>
                      <a:r>
                        <a:rPr kumimoji="1" lang="ja-JP" altLang="en-US" sz="1050" b="0" dirty="0">
                          <a:solidFill>
                            <a:schemeClr val="tx1"/>
                          </a:solidFill>
                          <a:latin typeface="Meiryo UI" panose="020B0604030504040204" pitchFamily="50" charset="-128"/>
                          <a:ea typeface="Meiryo UI" panose="020B0604030504040204" pitchFamily="50" charset="-128"/>
                        </a:rPr>
                        <a:t>あり</a:t>
                      </a: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1050" dirty="0">
                          <a:latin typeface="Meiryo UI" panose="020B0604030504040204" pitchFamily="50" charset="-128"/>
                          <a:ea typeface="Meiryo UI" panose="020B0604030504040204" pitchFamily="50" charset="-128"/>
                        </a:rPr>
                        <a:t>なし</a:t>
                      </a: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267951291"/>
                  </a:ext>
                </a:extLst>
              </a:tr>
              <a:tr h="187096">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利用</a:t>
                      </a:r>
                      <a:br>
                        <a:rPr kumimoji="1" lang="en-US" altLang="ja-JP" sz="105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br>
                      <a:r>
                        <a:rPr kumimoji="1" lang="ja-JP" altLang="en-US" sz="105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サービス</a:t>
                      </a:r>
                      <a:endParaRPr kumimoji="1" lang="en-US" altLang="ja-JP" sz="105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u="none" strike="noStrike" kern="1200" cap="none" spc="0" normalizeH="0" baseline="0" noProof="0" dirty="0" err="1">
                          <a:ln>
                            <a:noFill/>
                          </a:ln>
                          <a:effectLst/>
                          <a:uLnTx/>
                          <a:uFillTx/>
                          <a:latin typeface="Meiryo UI" panose="020B0604030504040204" pitchFamily="50" charset="-128"/>
                          <a:ea typeface="Meiryo UI" panose="020B0604030504040204" pitchFamily="50" charset="-128"/>
                        </a:rPr>
                        <a:t>ー</a:t>
                      </a:r>
                      <a:endParaRPr kumimoji="1" lang="en-US" altLang="ja-JP" sz="105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algn="ctr">
                        <a:defRPr/>
                      </a:pPr>
                      <a:r>
                        <a:rPr kumimoji="1" lang="en-US" altLang="ja-JP" sz="1050" dirty="0" err="1">
                          <a:latin typeface="Meiryo UI" panose="020B0604030504040204" pitchFamily="50" charset="-128"/>
                          <a:ea typeface="Meiryo UI" panose="020B0604030504040204" pitchFamily="50" charset="-128"/>
                        </a:rPr>
                        <a:t>FlexibleEntry</a:t>
                      </a:r>
                      <a:endParaRPr kumimoji="1" lang="en-US" altLang="ja-JP" sz="105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algn="ctr"/>
                      <a:r>
                        <a:rPr kumimoji="1" lang="en-US" altLang="ja-JP" sz="1050" u="none" strike="noStrike" kern="1200" cap="none" spc="0" normalizeH="0" baseline="0" noProof="0" dirty="0" err="1">
                          <a:ln>
                            <a:noFill/>
                          </a:ln>
                          <a:effectLst/>
                          <a:uLnTx/>
                          <a:uFillTx/>
                          <a:latin typeface="Meiryo UI" panose="020B0604030504040204" pitchFamily="50" charset="-128"/>
                          <a:ea typeface="Meiryo UI" panose="020B0604030504040204" pitchFamily="50" charset="-128"/>
                        </a:rPr>
                        <a:t>SalesForce</a:t>
                      </a:r>
                      <a:r>
                        <a:rPr kumimoji="1" lang="ja-JP" altLang="en-US" sz="105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等</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103592314"/>
                  </a:ext>
                </a:extLst>
              </a:tr>
              <a:tr h="187096">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備考</a:t>
                      </a:r>
                      <a:endParaRPr kumimoji="1" lang="en-US" altLang="ja-JP" sz="105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u="none" strike="noStrike" kern="1200" cap="none" spc="0" normalizeH="0" baseline="0" noProof="0" dirty="0" err="1">
                          <a:ln>
                            <a:noFill/>
                          </a:ln>
                          <a:effectLst/>
                          <a:uLnTx/>
                          <a:uFillTx/>
                          <a:latin typeface="Meiryo UI" panose="020B0604030504040204" pitchFamily="50" charset="-128"/>
                          <a:ea typeface="Meiryo UI" panose="020B0604030504040204" pitchFamily="50" charset="-128"/>
                        </a:rPr>
                        <a:t>ー</a:t>
                      </a:r>
                      <a:endParaRPr kumimoji="1" lang="en-US" altLang="ja-JP" sz="105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u="none" strike="noStrike" kern="1200" cap="none" spc="0" normalizeH="0" baseline="0" noProof="0" dirty="0" err="1">
                          <a:ln>
                            <a:noFill/>
                          </a:ln>
                          <a:effectLst/>
                          <a:uLnTx/>
                          <a:uFillTx/>
                          <a:latin typeface="Meiryo UI" panose="020B0604030504040204" pitchFamily="50" charset="-128"/>
                          <a:ea typeface="Meiryo UI" panose="020B0604030504040204" pitchFamily="50" charset="-128"/>
                        </a:rPr>
                        <a:t>ー</a:t>
                      </a:r>
                      <a:endParaRPr kumimoji="1" lang="en-US" altLang="ja-JP" sz="105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API</a:t>
                      </a:r>
                      <a:r>
                        <a:rPr kumimoji="1" lang="ja-JP" altLang="en-US" sz="105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提供にあたっては</a:t>
                      </a:r>
                      <a:r>
                        <a:rPr kumimoji="1" lang="en-US" altLang="ja-JP" sz="105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NDA</a:t>
                      </a:r>
                      <a:r>
                        <a:rPr kumimoji="1" lang="ja-JP" altLang="en-US" sz="105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契約後に提供可能</a:t>
                      </a:r>
                      <a:endParaRPr kumimoji="1" lang="en-US" altLang="ja-JP" sz="105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979242440"/>
                  </a:ext>
                </a:extLst>
              </a:tr>
            </a:tbl>
          </a:graphicData>
        </a:graphic>
      </p:graphicFrame>
      <p:sp>
        <p:nvSpPr>
          <p:cNvPr id="6" name="正方形/長方形 5"/>
          <p:cNvSpPr/>
          <p:nvPr/>
        </p:nvSpPr>
        <p:spPr>
          <a:xfrm>
            <a:off x="1677464" y="1496446"/>
            <a:ext cx="1462738" cy="1368152"/>
          </a:xfrm>
          <a:prstGeom prst="rect">
            <a:avLst/>
          </a:prstGeom>
          <a:ln w="12700">
            <a:solidFill>
              <a:srgbClr val="545B64"/>
            </a:solidFill>
            <a:prstDash val="solid"/>
            <a:headEnd type="none" w="med" len="sm"/>
            <a:tailEnd type="arrow" w="med" len="sm"/>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pic>
        <p:nvPicPr>
          <p:cNvPr id="7" name="図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388087" y="1338031"/>
            <a:ext cx="815761" cy="151212"/>
          </a:xfrm>
          <a:prstGeom prst="rect">
            <a:avLst/>
          </a:prstGeom>
        </p:spPr>
      </p:pic>
      <p:pic>
        <p:nvPicPr>
          <p:cNvPr id="8" name="Graphic 32">
            <a:extLst>
              <a:ext uri="{FF2B5EF4-FFF2-40B4-BE49-F238E27FC236}">
                <a16:creationId xmlns:a16="http://schemas.microsoft.com/office/drawing/2014/main" id="{50D454A7-825D-8A40-A013-745A422C40BE}"/>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flipH="1">
            <a:off x="797006" y="2021381"/>
            <a:ext cx="283201" cy="275205"/>
          </a:xfrm>
          <a:prstGeom prst="rect">
            <a:avLst/>
          </a:prstGeom>
        </p:spPr>
      </p:pic>
      <p:sp>
        <p:nvSpPr>
          <p:cNvPr id="9" name="正方形/長方形 8"/>
          <p:cNvSpPr/>
          <p:nvPr/>
        </p:nvSpPr>
        <p:spPr>
          <a:xfrm>
            <a:off x="683568" y="2273726"/>
            <a:ext cx="530915" cy="369332"/>
          </a:xfrm>
          <a:prstGeom prst="rect">
            <a:avLst/>
          </a:prstGeom>
        </p:spPr>
        <p:txBody>
          <a:bodyPr wrap="none">
            <a:spAutoFit/>
          </a:bodyPr>
          <a:lstStyle/>
          <a:p>
            <a:pPr algn="ctr"/>
            <a:r>
              <a:rPr lang="ja-JP" altLang="en-US" sz="900" dirty="0">
                <a:solidFill>
                  <a:prstClr val="black"/>
                </a:solidFill>
                <a:latin typeface="Meiryo UI" panose="020B0604030504040204" pitchFamily="50" charset="-128"/>
                <a:ea typeface="Meiryo UI" panose="020B0604030504040204" pitchFamily="50" charset="-128"/>
              </a:rPr>
              <a:t>限定</a:t>
            </a:r>
            <a:br>
              <a:rPr lang="en-US" altLang="ja-JP" sz="900" dirty="0">
                <a:solidFill>
                  <a:prstClr val="black"/>
                </a:solidFill>
                <a:latin typeface="Meiryo UI" panose="020B0604030504040204" pitchFamily="50" charset="-128"/>
                <a:ea typeface="Meiryo UI" panose="020B0604030504040204" pitchFamily="50" charset="-128"/>
              </a:rPr>
            </a:br>
            <a:r>
              <a:rPr lang="ja-JP" altLang="en-US" sz="900" dirty="0">
                <a:solidFill>
                  <a:prstClr val="black"/>
                </a:solidFill>
                <a:latin typeface="Meiryo UI" panose="020B0604030504040204" pitchFamily="50" charset="-128"/>
                <a:ea typeface="Meiryo UI" panose="020B0604030504040204" pitchFamily="50" charset="-128"/>
              </a:rPr>
              <a:t>利用者</a:t>
            </a:r>
            <a:endParaRPr lang="ja-JP" altLang="en-US" dirty="0"/>
          </a:p>
        </p:txBody>
      </p:sp>
      <p:sp>
        <p:nvSpPr>
          <p:cNvPr id="10" name="フローチャート: 磁気ディスク 9"/>
          <p:cNvSpPr/>
          <p:nvPr/>
        </p:nvSpPr>
        <p:spPr>
          <a:xfrm>
            <a:off x="2461335" y="1634236"/>
            <a:ext cx="590444" cy="303542"/>
          </a:xfrm>
          <a:prstGeom prst="flowChartMagneticDisk">
            <a:avLst/>
          </a:prstGeom>
          <a:ln w="12700">
            <a:solidFill>
              <a:srgbClr val="545B64"/>
            </a:solidFill>
            <a:headEnd type="none" w="med" len="sm"/>
            <a:tailEnd type="none" w="med" len="sm"/>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lang="ja-JP" altLang="en-US" sz="700" dirty="0">
                <a:latin typeface="Meiryo UI" panose="020B0604030504040204" pitchFamily="50" charset="-128"/>
                <a:ea typeface="Meiryo UI" panose="020B0604030504040204" pitchFamily="50" charset="-128"/>
              </a:rPr>
              <a:t>商品カタログ</a:t>
            </a:r>
            <a:endParaRPr kumimoji="1" lang="ja-JP" altLang="en-US" sz="700" dirty="0">
              <a:latin typeface="Meiryo UI" panose="020B0604030504040204" pitchFamily="50" charset="-128"/>
              <a:ea typeface="Meiryo UI" panose="020B0604030504040204" pitchFamily="50" charset="-128"/>
            </a:endParaRPr>
          </a:p>
        </p:txBody>
      </p:sp>
      <p:sp>
        <p:nvSpPr>
          <p:cNvPr id="13" name="フローチャート: 磁気ディスク 12"/>
          <p:cNvSpPr/>
          <p:nvPr/>
        </p:nvSpPr>
        <p:spPr>
          <a:xfrm>
            <a:off x="2461335" y="2002056"/>
            <a:ext cx="590444" cy="303542"/>
          </a:xfrm>
          <a:prstGeom prst="flowChartMagneticDisk">
            <a:avLst/>
          </a:prstGeom>
          <a:ln w="12700">
            <a:solidFill>
              <a:srgbClr val="545B64"/>
            </a:solidFill>
            <a:headEnd type="none" w="med" len="sm"/>
            <a:tailEnd type="none" w="med" len="sm"/>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lang="ja-JP" altLang="en-US" sz="700" dirty="0">
                <a:latin typeface="Meiryo UI" panose="020B0604030504040204" pitchFamily="50" charset="-128"/>
                <a:ea typeface="Meiryo UI" panose="020B0604030504040204" pitchFamily="50" charset="-128"/>
              </a:rPr>
              <a:t>顧客情報</a:t>
            </a:r>
            <a:endParaRPr kumimoji="1" lang="ja-JP" altLang="en-US" sz="700" dirty="0">
              <a:latin typeface="Meiryo UI" panose="020B0604030504040204" pitchFamily="50" charset="-128"/>
              <a:ea typeface="Meiryo UI" panose="020B0604030504040204" pitchFamily="50" charset="-128"/>
            </a:endParaRPr>
          </a:p>
        </p:txBody>
      </p:sp>
      <p:sp>
        <p:nvSpPr>
          <p:cNvPr id="14" name="フローチャート: 磁気ディスク 13"/>
          <p:cNvSpPr/>
          <p:nvPr/>
        </p:nvSpPr>
        <p:spPr>
          <a:xfrm>
            <a:off x="2461335" y="2417040"/>
            <a:ext cx="590444" cy="303542"/>
          </a:xfrm>
          <a:prstGeom prst="flowChartMagneticDisk">
            <a:avLst/>
          </a:prstGeom>
          <a:ln w="12700">
            <a:solidFill>
              <a:srgbClr val="545B64"/>
            </a:solidFill>
            <a:headEnd type="none" w="med" len="sm"/>
            <a:tailEnd type="none" w="med" len="sm"/>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lang="ja-JP" altLang="en-US" sz="700" dirty="0">
                <a:latin typeface="Meiryo UI" panose="020B0604030504040204" pitchFamily="50" charset="-128"/>
                <a:ea typeface="Meiryo UI" panose="020B0604030504040204" pitchFamily="50" charset="-128"/>
              </a:rPr>
              <a:t>契約情報</a:t>
            </a:r>
            <a:endParaRPr kumimoji="1" lang="ja-JP" altLang="en-US" sz="700" dirty="0">
              <a:latin typeface="Meiryo UI" panose="020B0604030504040204" pitchFamily="50" charset="-128"/>
              <a:ea typeface="Meiryo UI" panose="020B0604030504040204" pitchFamily="50" charset="-128"/>
            </a:endParaRPr>
          </a:p>
        </p:txBody>
      </p:sp>
      <p:cxnSp>
        <p:nvCxnSpPr>
          <p:cNvPr id="15" name="Straight Arrow Connector 21">
            <a:extLst>
              <a:ext uri="{FF2B5EF4-FFF2-40B4-BE49-F238E27FC236}">
                <a16:creationId xmlns:a16="http://schemas.microsoft.com/office/drawing/2014/main" id="{4A3487EB-D5A8-744C-86BD-85B6DEBA432C}"/>
              </a:ext>
            </a:extLst>
          </p:cNvPr>
          <p:cNvCxnSpPr/>
          <p:nvPr/>
        </p:nvCxnSpPr>
        <p:spPr>
          <a:xfrm>
            <a:off x="1064210" y="2164975"/>
            <a:ext cx="551283" cy="0"/>
          </a:xfrm>
          <a:prstGeom prst="straightConnector1">
            <a:avLst/>
          </a:prstGeom>
          <a:ln w="12700">
            <a:solidFill>
              <a:srgbClr val="545B64"/>
            </a:solidFill>
            <a:headEnd type="none" w="med" len="sm"/>
            <a:tailEnd type="arrow" w="med" len="sm"/>
          </a:ln>
        </p:spPr>
        <p:style>
          <a:lnRef idx="1">
            <a:schemeClr val="accent1"/>
          </a:lnRef>
          <a:fillRef idx="0">
            <a:schemeClr val="accent1"/>
          </a:fillRef>
          <a:effectRef idx="0">
            <a:schemeClr val="accent1"/>
          </a:effectRef>
          <a:fontRef idx="minor">
            <a:schemeClr val="tx1"/>
          </a:fontRef>
        </p:style>
      </p:cxnSp>
      <p:sp>
        <p:nvSpPr>
          <p:cNvPr id="28" name="正方形/長方形 27"/>
          <p:cNvSpPr/>
          <p:nvPr/>
        </p:nvSpPr>
        <p:spPr>
          <a:xfrm>
            <a:off x="5112395" y="1469443"/>
            <a:ext cx="800449" cy="1368152"/>
          </a:xfrm>
          <a:prstGeom prst="rect">
            <a:avLst/>
          </a:prstGeom>
          <a:ln w="12700">
            <a:solidFill>
              <a:srgbClr val="545B64"/>
            </a:solidFill>
            <a:prstDash val="solid"/>
            <a:headEnd type="none" w="med" len="sm"/>
            <a:tailEnd type="arrow" w="med" len="sm"/>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pic>
        <p:nvPicPr>
          <p:cNvPr id="29" name="図 2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160730" y="1311028"/>
            <a:ext cx="815761" cy="151212"/>
          </a:xfrm>
          <a:prstGeom prst="rect">
            <a:avLst/>
          </a:prstGeom>
        </p:spPr>
      </p:pic>
      <p:pic>
        <p:nvPicPr>
          <p:cNvPr id="30" name="Graphic 32">
            <a:extLst>
              <a:ext uri="{FF2B5EF4-FFF2-40B4-BE49-F238E27FC236}">
                <a16:creationId xmlns:a16="http://schemas.microsoft.com/office/drawing/2014/main" id="{50D454A7-825D-8A40-A013-745A422C40BE}"/>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flipH="1">
            <a:off x="3412504" y="1994378"/>
            <a:ext cx="283201" cy="275205"/>
          </a:xfrm>
          <a:prstGeom prst="rect">
            <a:avLst/>
          </a:prstGeom>
        </p:spPr>
      </p:pic>
      <p:sp>
        <p:nvSpPr>
          <p:cNvPr id="31" name="正方形/長方形 30"/>
          <p:cNvSpPr/>
          <p:nvPr/>
        </p:nvSpPr>
        <p:spPr>
          <a:xfrm>
            <a:off x="3288646" y="2246723"/>
            <a:ext cx="530916" cy="369332"/>
          </a:xfrm>
          <a:prstGeom prst="rect">
            <a:avLst/>
          </a:prstGeom>
        </p:spPr>
        <p:txBody>
          <a:bodyPr wrap="none">
            <a:spAutoFit/>
          </a:bodyPr>
          <a:lstStyle/>
          <a:p>
            <a:pPr algn="ctr"/>
            <a:r>
              <a:rPr lang="ja-JP" altLang="en-US" sz="900" dirty="0">
                <a:solidFill>
                  <a:prstClr val="black"/>
                </a:solidFill>
                <a:latin typeface="Meiryo UI" panose="020B0604030504040204" pitchFamily="50" charset="-128"/>
                <a:ea typeface="Meiryo UI" panose="020B0604030504040204" pitchFamily="50" charset="-128"/>
              </a:rPr>
              <a:t>社内</a:t>
            </a:r>
            <a:br>
              <a:rPr lang="en-US" altLang="ja-JP" sz="900" dirty="0">
                <a:solidFill>
                  <a:prstClr val="black"/>
                </a:solidFill>
                <a:latin typeface="Meiryo UI" panose="020B0604030504040204" pitchFamily="50" charset="-128"/>
                <a:ea typeface="Meiryo UI" panose="020B0604030504040204" pitchFamily="50" charset="-128"/>
              </a:rPr>
            </a:br>
            <a:r>
              <a:rPr lang="ja-JP" altLang="en-US" sz="900" dirty="0">
                <a:solidFill>
                  <a:prstClr val="black"/>
                </a:solidFill>
                <a:latin typeface="Meiryo UI" panose="020B0604030504040204" pitchFamily="50" charset="-128"/>
                <a:ea typeface="Meiryo UI" panose="020B0604030504040204" pitchFamily="50" charset="-128"/>
              </a:rPr>
              <a:t>利用者</a:t>
            </a:r>
            <a:endParaRPr lang="ja-JP" altLang="en-US" sz="900" dirty="0"/>
          </a:p>
        </p:txBody>
      </p:sp>
      <p:sp>
        <p:nvSpPr>
          <p:cNvPr id="32" name="フローチャート: 磁気ディスク 31"/>
          <p:cNvSpPr/>
          <p:nvPr/>
        </p:nvSpPr>
        <p:spPr>
          <a:xfrm>
            <a:off x="5233978" y="1607233"/>
            <a:ext cx="590444" cy="303542"/>
          </a:xfrm>
          <a:prstGeom prst="flowChartMagneticDisk">
            <a:avLst/>
          </a:prstGeom>
          <a:ln w="12700">
            <a:solidFill>
              <a:srgbClr val="545B64"/>
            </a:solidFill>
            <a:headEnd type="none" w="med" len="sm"/>
            <a:tailEnd type="none" w="med" len="sm"/>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lang="ja-JP" altLang="en-US" sz="700" dirty="0">
                <a:latin typeface="Meiryo UI" panose="020B0604030504040204" pitchFamily="50" charset="-128"/>
                <a:ea typeface="Meiryo UI" panose="020B0604030504040204" pitchFamily="50" charset="-128"/>
              </a:rPr>
              <a:t>商品カタログ</a:t>
            </a:r>
            <a:endParaRPr kumimoji="1" lang="ja-JP" altLang="en-US" sz="700" dirty="0">
              <a:latin typeface="Meiryo UI" panose="020B0604030504040204" pitchFamily="50" charset="-128"/>
              <a:ea typeface="Meiryo UI" panose="020B0604030504040204" pitchFamily="50" charset="-128"/>
            </a:endParaRPr>
          </a:p>
        </p:txBody>
      </p:sp>
      <p:sp>
        <p:nvSpPr>
          <p:cNvPr id="33" name="正方形/長方形 32"/>
          <p:cNvSpPr/>
          <p:nvPr/>
        </p:nvSpPr>
        <p:spPr>
          <a:xfrm>
            <a:off x="3975162" y="1469442"/>
            <a:ext cx="727681" cy="1368152"/>
          </a:xfrm>
          <a:prstGeom prst="rect">
            <a:avLst/>
          </a:prstGeom>
          <a:ln w="12700">
            <a:solidFill>
              <a:srgbClr val="545B64"/>
            </a:solidFill>
            <a:prstDash val="solid"/>
            <a:headEnd type="none" w="med" len="sm"/>
            <a:tailEnd type="arrow" w="med" len="sm"/>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4" name="正方形/長方形 33"/>
          <p:cNvSpPr/>
          <p:nvPr/>
        </p:nvSpPr>
        <p:spPr>
          <a:xfrm>
            <a:off x="3851920" y="1256246"/>
            <a:ext cx="981359" cy="246221"/>
          </a:xfrm>
          <a:prstGeom prst="rect">
            <a:avLst/>
          </a:prstGeom>
        </p:spPr>
        <p:txBody>
          <a:bodyPr wrap="none">
            <a:spAutoFit/>
          </a:bodyPr>
          <a:lstStyle/>
          <a:p>
            <a:r>
              <a:rPr lang="en-US" altLang="ja-JP" sz="1000" dirty="0" err="1">
                <a:latin typeface="Meiryo UI" panose="020B0604030504040204" pitchFamily="50" charset="-128"/>
                <a:ea typeface="Meiryo UI" panose="020B0604030504040204" pitchFamily="50" charset="-128"/>
              </a:rPr>
              <a:t>FlexibleEntry</a:t>
            </a:r>
            <a:endParaRPr lang="ja-JP" altLang="en-US" sz="2400" dirty="0"/>
          </a:p>
        </p:txBody>
      </p:sp>
      <p:sp>
        <p:nvSpPr>
          <p:cNvPr id="35" name="フローチャート: 磁気ディスク 34"/>
          <p:cNvSpPr/>
          <p:nvPr/>
        </p:nvSpPr>
        <p:spPr>
          <a:xfrm>
            <a:off x="5233978" y="1975053"/>
            <a:ext cx="590444" cy="303542"/>
          </a:xfrm>
          <a:prstGeom prst="flowChartMagneticDisk">
            <a:avLst/>
          </a:prstGeom>
          <a:ln w="12700">
            <a:solidFill>
              <a:srgbClr val="545B64"/>
            </a:solidFill>
            <a:headEnd type="none" w="med" len="sm"/>
            <a:tailEnd type="none" w="med" len="sm"/>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lang="ja-JP" altLang="en-US" sz="700" dirty="0">
                <a:latin typeface="Meiryo UI" panose="020B0604030504040204" pitchFamily="50" charset="-128"/>
                <a:ea typeface="Meiryo UI" panose="020B0604030504040204" pitchFamily="50" charset="-128"/>
              </a:rPr>
              <a:t>顧客情報</a:t>
            </a:r>
            <a:endParaRPr kumimoji="1" lang="ja-JP" altLang="en-US" sz="700" dirty="0">
              <a:latin typeface="Meiryo UI" panose="020B0604030504040204" pitchFamily="50" charset="-128"/>
              <a:ea typeface="Meiryo UI" panose="020B0604030504040204" pitchFamily="50" charset="-128"/>
            </a:endParaRPr>
          </a:p>
        </p:txBody>
      </p:sp>
      <p:sp>
        <p:nvSpPr>
          <p:cNvPr id="36" name="フローチャート: 磁気ディスク 35"/>
          <p:cNvSpPr/>
          <p:nvPr/>
        </p:nvSpPr>
        <p:spPr>
          <a:xfrm>
            <a:off x="5233978" y="2390037"/>
            <a:ext cx="590444" cy="303542"/>
          </a:xfrm>
          <a:prstGeom prst="flowChartMagneticDisk">
            <a:avLst/>
          </a:prstGeom>
          <a:ln w="12700">
            <a:solidFill>
              <a:srgbClr val="545B64"/>
            </a:solidFill>
            <a:headEnd type="none" w="med" len="sm"/>
            <a:tailEnd type="none" w="med" len="sm"/>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lang="ja-JP" altLang="en-US" sz="700" dirty="0">
                <a:latin typeface="Meiryo UI" panose="020B0604030504040204" pitchFamily="50" charset="-128"/>
                <a:ea typeface="Meiryo UI" panose="020B0604030504040204" pitchFamily="50" charset="-128"/>
              </a:rPr>
              <a:t>契約情報</a:t>
            </a:r>
            <a:endParaRPr kumimoji="1" lang="ja-JP" altLang="en-US" sz="700" dirty="0">
              <a:latin typeface="Meiryo UI" panose="020B0604030504040204" pitchFamily="50" charset="-128"/>
              <a:ea typeface="Meiryo UI" panose="020B0604030504040204" pitchFamily="50" charset="-128"/>
            </a:endParaRPr>
          </a:p>
        </p:txBody>
      </p:sp>
      <p:cxnSp>
        <p:nvCxnSpPr>
          <p:cNvPr id="37" name="Straight Arrow Connector 21">
            <a:extLst>
              <a:ext uri="{FF2B5EF4-FFF2-40B4-BE49-F238E27FC236}">
                <a16:creationId xmlns:a16="http://schemas.microsoft.com/office/drawing/2014/main" id="{4A3487EB-D5A8-744C-86BD-85B6DEBA432C}"/>
              </a:ext>
            </a:extLst>
          </p:cNvPr>
          <p:cNvCxnSpPr/>
          <p:nvPr/>
        </p:nvCxnSpPr>
        <p:spPr>
          <a:xfrm>
            <a:off x="3679708" y="2137972"/>
            <a:ext cx="250778" cy="422"/>
          </a:xfrm>
          <a:prstGeom prst="straightConnector1">
            <a:avLst/>
          </a:prstGeom>
          <a:ln w="12700">
            <a:solidFill>
              <a:srgbClr val="545B64"/>
            </a:solidFill>
            <a:headEnd type="none" w="med" len="sm"/>
            <a:tailEnd type="arrow" w="med" len="sm"/>
          </a:ln>
        </p:spPr>
        <p:style>
          <a:lnRef idx="1">
            <a:schemeClr val="accent1"/>
          </a:lnRef>
          <a:fillRef idx="0">
            <a:schemeClr val="accent1"/>
          </a:fillRef>
          <a:effectRef idx="0">
            <a:schemeClr val="accent1"/>
          </a:effectRef>
          <a:fontRef idx="minor">
            <a:schemeClr val="tx1"/>
          </a:fontRef>
        </p:style>
      </p:cxnSp>
      <p:sp>
        <p:nvSpPr>
          <p:cNvPr id="38" name="フローチャート: 磁気ディスク 37"/>
          <p:cNvSpPr/>
          <p:nvPr/>
        </p:nvSpPr>
        <p:spPr>
          <a:xfrm>
            <a:off x="4045099" y="1612561"/>
            <a:ext cx="590444" cy="303542"/>
          </a:xfrm>
          <a:prstGeom prst="flowChartMagneticDisk">
            <a:avLst/>
          </a:prstGeom>
          <a:ln w="12700">
            <a:solidFill>
              <a:srgbClr val="545B64"/>
            </a:solidFill>
            <a:prstDash val="dash"/>
            <a:headEnd type="none" w="med" len="sm"/>
            <a:tailEnd type="none" w="med" len="sm"/>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lang="ja-JP" altLang="en-US" sz="700" dirty="0">
                <a:latin typeface="Meiryo UI" panose="020B0604030504040204" pitchFamily="50" charset="-128"/>
                <a:ea typeface="Meiryo UI" panose="020B0604030504040204" pitchFamily="50" charset="-128"/>
              </a:rPr>
              <a:t>商品カタログ</a:t>
            </a:r>
            <a:endParaRPr kumimoji="1" lang="ja-JP" altLang="en-US" sz="700" dirty="0">
              <a:latin typeface="Meiryo UI" panose="020B0604030504040204" pitchFamily="50" charset="-128"/>
              <a:ea typeface="Meiryo UI" panose="020B0604030504040204" pitchFamily="50" charset="-128"/>
            </a:endParaRPr>
          </a:p>
        </p:txBody>
      </p:sp>
      <p:cxnSp>
        <p:nvCxnSpPr>
          <p:cNvPr id="39" name="Straight Arrow Connector 21">
            <a:extLst>
              <a:ext uri="{FF2B5EF4-FFF2-40B4-BE49-F238E27FC236}">
                <a16:creationId xmlns:a16="http://schemas.microsoft.com/office/drawing/2014/main" id="{4A3487EB-D5A8-744C-86BD-85B6DEBA432C}"/>
              </a:ext>
            </a:extLst>
          </p:cNvPr>
          <p:cNvCxnSpPr>
            <a:stCxn id="38" idx="4"/>
            <a:endCxn id="32" idx="2"/>
          </p:cNvCxnSpPr>
          <p:nvPr/>
        </p:nvCxnSpPr>
        <p:spPr>
          <a:xfrm flipV="1">
            <a:off x="4635543" y="1759004"/>
            <a:ext cx="598435" cy="5328"/>
          </a:xfrm>
          <a:prstGeom prst="straightConnector1">
            <a:avLst/>
          </a:prstGeom>
          <a:ln w="12700">
            <a:solidFill>
              <a:srgbClr val="545B64"/>
            </a:solidFill>
            <a:headEnd type="none" w="med" len="sm"/>
            <a:tailEnd type="arrow" w="med" len="sm"/>
          </a:ln>
        </p:spPr>
        <p:style>
          <a:lnRef idx="1">
            <a:schemeClr val="accent1"/>
          </a:lnRef>
          <a:fillRef idx="0">
            <a:schemeClr val="accent1"/>
          </a:fillRef>
          <a:effectRef idx="0">
            <a:schemeClr val="accent1"/>
          </a:effectRef>
          <a:fontRef idx="minor">
            <a:schemeClr val="tx1"/>
          </a:fontRef>
        </p:style>
      </p:cxnSp>
      <p:sp>
        <p:nvSpPr>
          <p:cNvPr id="40" name="フローチャート: 磁気ディスク 39"/>
          <p:cNvSpPr/>
          <p:nvPr/>
        </p:nvSpPr>
        <p:spPr>
          <a:xfrm>
            <a:off x="4051972" y="1977528"/>
            <a:ext cx="590444" cy="303542"/>
          </a:xfrm>
          <a:prstGeom prst="flowChartMagneticDisk">
            <a:avLst/>
          </a:prstGeom>
          <a:ln w="12700">
            <a:solidFill>
              <a:srgbClr val="545B64"/>
            </a:solidFill>
            <a:prstDash val="dash"/>
            <a:headEnd type="none" w="med" len="sm"/>
            <a:tailEnd type="none" w="med" len="sm"/>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lang="ja-JP" altLang="en-US" sz="700" dirty="0">
                <a:latin typeface="Meiryo UI" panose="020B0604030504040204" pitchFamily="50" charset="-128"/>
                <a:ea typeface="Meiryo UI" panose="020B0604030504040204" pitchFamily="50" charset="-128"/>
              </a:rPr>
              <a:t>顧客情報</a:t>
            </a:r>
            <a:endParaRPr kumimoji="1" lang="ja-JP" altLang="en-US" sz="700" dirty="0">
              <a:latin typeface="Meiryo UI" panose="020B0604030504040204" pitchFamily="50" charset="-128"/>
              <a:ea typeface="Meiryo UI" panose="020B0604030504040204" pitchFamily="50" charset="-128"/>
            </a:endParaRPr>
          </a:p>
        </p:txBody>
      </p:sp>
      <p:sp>
        <p:nvSpPr>
          <p:cNvPr id="41" name="正方形/長方形 40"/>
          <p:cNvSpPr/>
          <p:nvPr/>
        </p:nvSpPr>
        <p:spPr>
          <a:xfrm>
            <a:off x="4764814" y="1572334"/>
            <a:ext cx="389850" cy="215444"/>
          </a:xfrm>
          <a:prstGeom prst="rect">
            <a:avLst/>
          </a:prstGeom>
        </p:spPr>
        <p:txBody>
          <a:bodyPr wrap="none">
            <a:spAutoFit/>
          </a:bodyPr>
          <a:lstStyle/>
          <a:p>
            <a:r>
              <a:rPr lang="ja-JP" altLang="en-US" sz="800" dirty="0">
                <a:latin typeface="Meiryo UI" panose="020B0604030504040204" pitchFamily="50" charset="-128"/>
                <a:ea typeface="Meiryo UI" panose="020B0604030504040204" pitchFamily="50" charset="-128"/>
              </a:rPr>
              <a:t>連携</a:t>
            </a:r>
            <a:endParaRPr lang="ja-JP" altLang="en-US" dirty="0"/>
          </a:p>
        </p:txBody>
      </p:sp>
      <p:cxnSp>
        <p:nvCxnSpPr>
          <p:cNvPr id="42" name="Straight Arrow Connector 21">
            <a:extLst>
              <a:ext uri="{FF2B5EF4-FFF2-40B4-BE49-F238E27FC236}">
                <a16:creationId xmlns:a16="http://schemas.microsoft.com/office/drawing/2014/main" id="{4A3487EB-D5A8-744C-86BD-85B6DEBA432C}"/>
              </a:ext>
            </a:extLst>
          </p:cNvPr>
          <p:cNvCxnSpPr/>
          <p:nvPr/>
        </p:nvCxnSpPr>
        <p:spPr>
          <a:xfrm flipV="1">
            <a:off x="4805837" y="2123613"/>
            <a:ext cx="441290" cy="5328"/>
          </a:xfrm>
          <a:prstGeom prst="straightConnector1">
            <a:avLst/>
          </a:prstGeom>
          <a:ln w="12700">
            <a:solidFill>
              <a:srgbClr val="545B64"/>
            </a:solidFill>
            <a:headEnd type="none" w="med" len="sm"/>
            <a:tailEnd type="arrow" w="med" len="sm"/>
          </a:ln>
        </p:spPr>
        <p:style>
          <a:lnRef idx="1">
            <a:schemeClr val="accent1"/>
          </a:lnRef>
          <a:fillRef idx="0">
            <a:schemeClr val="accent1"/>
          </a:fillRef>
          <a:effectRef idx="0">
            <a:schemeClr val="accent1"/>
          </a:effectRef>
          <a:fontRef idx="minor">
            <a:schemeClr val="tx1"/>
          </a:fontRef>
        </p:style>
      </p:cxnSp>
      <p:sp>
        <p:nvSpPr>
          <p:cNvPr id="43" name="正方形/長方形 42"/>
          <p:cNvSpPr/>
          <p:nvPr/>
        </p:nvSpPr>
        <p:spPr>
          <a:xfrm>
            <a:off x="4777963" y="1936943"/>
            <a:ext cx="389850" cy="215444"/>
          </a:xfrm>
          <a:prstGeom prst="rect">
            <a:avLst/>
          </a:prstGeom>
        </p:spPr>
        <p:txBody>
          <a:bodyPr wrap="none">
            <a:spAutoFit/>
          </a:bodyPr>
          <a:lstStyle/>
          <a:p>
            <a:r>
              <a:rPr lang="ja-JP" altLang="en-US" sz="800" dirty="0">
                <a:latin typeface="Meiryo UI" panose="020B0604030504040204" pitchFamily="50" charset="-128"/>
                <a:ea typeface="Meiryo UI" panose="020B0604030504040204" pitchFamily="50" charset="-128"/>
              </a:rPr>
              <a:t>連携</a:t>
            </a:r>
            <a:endParaRPr lang="ja-JP" altLang="en-US" dirty="0"/>
          </a:p>
        </p:txBody>
      </p:sp>
      <p:sp>
        <p:nvSpPr>
          <p:cNvPr id="44" name="フローチャート: 磁気ディスク 43"/>
          <p:cNvSpPr/>
          <p:nvPr/>
        </p:nvSpPr>
        <p:spPr>
          <a:xfrm>
            <a:off x="4051640" y="2374124"/>
            <a:ext cx="590444" cy="303542"/>
          </a:xfrm>
          <a:prstGeom prst="flowChartMagneticDisk">
            <a:avLst/>
          </a:prstGeom>
          <a:ln w="12700">
            <a:solidFill>
              <a:srgbClr val="545B64"/>
            </a:solidFill>
            <a:prstDash val="dash"/>
            <a:headEnd type="none" w="med" len="sm"/>
            <a:tailEnd type="none" w="med" len="sm"/>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lang="ja-JP" altLang="en-US" sz="700" dirty="0">
                <a:latin typeface="Meiryo UI" panose="020B0604030504040204" pitchFamily="50" charset="-128"/>
                <a:ea typeface="Meiryo UI" panose="020B0604030504040204" pitchFamily="50" charset="-128"/>
              </a:rPr>
              <a:t>契約情報</a:t>
            </a:r>
            <a:endParaRPr kumimoji="1" lang="ja-JP" altLang="en-US" sz="700" dirty="0">
              <a:latin typeface="Meiryo UI" panose="020B0604030504040204" pitchFamily="50" charset="-128"/>
              <a:ea typeface="Meiryo UI" panose="020B0604030504040204" pitchFamily="50" charset="-128"/>
            </a:endParaRPr>
          </a:p>
        </p:txBody>
      </p:sp>
      <p:cxnSp>
        <p:nvCxnSpPr>
          <p:cNvPr id="45" name="Straight Arrow Connector 21">
            <a:extLst>
              <a:ext uri="{FF2B5EF4-FFF2-40B4-BE49-F238E27FC236}">
                <a16:creationId xmlns:a16="http://schemas.microsoft.com/office/drawing/2014/main" id="{4A3487EB-D5A8-744C-86BD-85B6DEBA432C}"/>
              </a:ext>
            </a:extLst>
          </p:cNvPr>
          <p:cNvCxnSpPr/>
          <p:nvPr/>
        </p:nvCxnSpPr>
        <p:spPr>
          <a:xfrm flipV="1">
            <a:off x="4805505" y="2520209"/>
            <a:ext cx="441290" cy="5328"/>
          </a:xfrm>
          <a:prstGeom prst="straightConnector1">
            <a:avLst/>
          </a:prstGeom>
          <a:ln w="12700">
            <a:solidFill>
              <a:srgbClr val="545B64"/>
            </a:solidFill>
            <a:headEnd type="none" w="med" len="sm"/>
            <a:tailEnd type="arrow" w="med" len="sm"/>
          </a:ln>
        </p:spPr>
        <p:style>
          <a:lnRef idx="1">
            <a:schemeClr val="accent1"/>
          </a:lnRef>
          <a:fillRef idx="0">
            <a:schemeClr val="accent1"/>
          </a:fillRef>
          <a:effectRef idx="0">
            <a:schemeClr val="accent1"/>
          </a:effectRef>
          <a:fontRef idx="minor">
            <a:schemeClr val="tx1"/>
          </a:fontRef>
        </p:style>
      </p:cxnSp>
      <p:sp>
        <p:nvSpPr>
          <p:cNvPr id="46" name="正方形/長方形 45"/>
          <p:cNvSpPr/>
          <p:nvPr/>
        </p:nvSpPr>
        <p:spPr>
          <a:xfrm>
            <a:off x="4777631" y="2333539"/>
            <a:ext cx="389850" cy="215444"/>
          </a:xfrm>
          <a:prstGeom prst="rect">
            <a:avLst/>
          </a:prstGeom>
        </p:spPr>
        <p:txBody>
          <a:bodyPr wrap="none">
            <a:spAutoFit/>
          </a:bodyPr>
          <a:lstStyle/>
          <a:p>
            <a:r>
              <a:rPr lang="ja-JP" altLang="en-US" sz="800" dirty="0">
                <a:latin typeface="Meiryo UI" panose="020B0604030504040204" pitchFamily="50" charset="-128"/>
                <a:ea typeface="Meiryo UI" panose="020B0604030504040204" pitchFamily="50" charset="-128"/>
              </a:rPr>
              <a:t>連携</a:t>
            </a:r>
            <a:endParaRPr lang="ja-JP" altLang="en-US" dirty="0"/>
          </a:p>
        </p:txBody>
      </p:sp>
      <p:sp>
        <p:nvSpPr>
          <p:cNvPr id="47" name="正方形/長方形 46"/>
          <p:cNvSpPr/>
          <p:nvPr/>
        </p:nvSpPr>
        <p:spPr>
          <a:xfrm>
            <a:off x="4576642" y="1677155"/>
            <a:ext cx="216403" cy="181152"/>
          </a:xfrm>
          <a:prstGeom prst="rect">
            <a:avLst/>
          </a:prstGeom>
          <a:solidFill>
            <a:schemeClr val="accent6">
              <a:lumMod val="20000"/>
              <a:lumOff val="80000"/>
            </a:schemeClr>
          </a:solidFill>
          <a:ln w="12700">
            <a:solidFill>
              <a:srgbClr val="545B64"/>
            </a:solidFill>
            <a:headEnd type="none" w="med" len="sm"/>
            <a:tailEnd type="none" w="med" len="sm"/>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lang="ja-JP" altLang="en-US" sz="700">
                <a:latin typeface="Meiryo UI" panose="020B0604030504040204" pitchFamily="50" charset="-128"/>
                <a:ea typeface="Meiryo UI" panose="020B0604030504040204" pitchFamily="50" charset="-128"/>
              </a:rPr>
              <a:t>設定</a:t>
            </a:r>
            <a:endParaRPr kumimoji="1" lang="ja-JP" altLang="en-US" sz="700" dirty="0">
              <a:latin typeface="Meiryo UI" panose="020B0604030504040204" pitchFamily="50" charset="-128"/>
              <a:ea typeface="Meiryo UI" panose="020B0604030504040204" pitchFamily="50" charset="-128"/>
            </a:endParaRPr>
          </a:p>
        </p:txBody>
      </p:sp>
      <p:sp>
        <p:nvSpPr>
          <p:cNvPr id="48" name="正方形/長方形 47"/>
          <p:cNvSpPr/>
          <p:nvPr/>
        </p:nvSpPr>
        <p:spPr>
          <a:xfrm>
            <a:off x="4581284" y="2028354"/>
            <a:ext cx="216403" cy="181152"/>
          </a:xfrm>
          <a:prstGeom prst="rect">
            <a:avLst/>
          </a:prstGeom>
          <a:solidFill>
            <a:schemeClr val="accent6">
              <a:lumMod val="20000"/>
              <a:lumOff val="80000"/>
            </a:schemeClr>
          </a:solidFill>
          <a:ln w="12700">
            <a:solidFill>
              <a:srgbClr val="545B64"/>
            </a:solidFill>
            <a:headEnd type="none" w="med" len="sm"/>
            <a:tailEnd type="none" w="med" len="sm"/>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lang="ja-JP" altLang="en-US" sz="700" dirty="0">
                <a:latin typeface="Meiryo UI" panose="020B0604030504040204" pitchFamily="50" charset="-128"/>
                <a:ea typeface="Meiryo UI" panose="020B0604030504040204" pitchFamily="50" charset="-128"/>
              </a:rPr>
              <a:t>設定</a:t>
            </a:r>
          </a:p>
        </p:txBody>
      </p:sp>
      <p:sp>
        <p:nvSpPr>
          <p:cNvPr id="49" name="正方形/長方形 48"/>
          <p:cNvSpPr/>
          <p:nvPr/>
        </p:nvSpPr>
        <p:spPr>
          <a:xfrm>
            <a:off x="4581284" y="2432550"/>
            <a:ext cx="216403" cy="181152"/>
          </a:xfrm>
          <a:prstGeom prst="rect">
            <a:avLst/>
          </a:prstGeom>
          <a:solidFill>
            <a:schemeClr val="accent6">
              <a:lumMod val="20000"/>
              <a:lumOff val="80000"/>
            </a:schemeClr>
          </a:solidFill>
          <a:ln w="12700">
            <a:solidFill>
              <a:srgbClr val="545B64"/>
            </a:solidFill>
            <a:headEnd type="none" w="med" len="sm"/>
            <a:tailEnd type="none" w="med" len="sm"/>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lang="ja-JP" altLang="en-US" sz="700" dirty="0">
                <a:latin typeface="Meiryo UI" panose="020B0604030504040204" pitchFamily="50" charset="-128"/>
                <a:ea typeface="Meiryo UI" panose="020B0604030504040204" pitchFamily="50" charset="-128"/>
              </a:rPr>
              <a:t>設定</a:t>
            </a:r>
          </a:p>
        </p:txBody>
      </p:sp>
      <p:sp>
        <p:nvSpPr>
          <p:cNvPr id="71" name="正方形/長方形 70"/>
          <p:cNvSpPr/>
          <p:nvPr/>
        </p:nvSpPr>
        <p:spPr>
          <a:xfrm>
            <a:off x="1669313" y="1849413"/>
            <a:ext cx="603193" cy="614202"/>
          </a:xfrm>
          <a:prstGeom prst="rect">
            <a:avLst/>
          </a:prstGeom>
          <a:ln w="12700">
            <a:solidFill>
              <a:srgbClr val="545B64"/>
            </a:solidFill>
            <a:headEnd type="none" w="med" len="sm"/>
            <a:tailEnd type="none" w="med" len="sm"/>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lang="en-US" altLang="ja-JP" sz="700" dirty="0">
                <a:latin typeface="Meiryo UI" panose="020B0604030504040204" pitchFamily="50" charset="-128"/>
                <a:ea typeface="Meiryo UI" panose="020B0604030504040204" pitchFamily="50" charset="-128"/>
              </a:rPr>
              <a:t>CSM</a:t>
            </a:r>
            <a:br>
              <a:rPr lang="en-US" altLang="ja-JP" sz="700" dirty="0">
                <a:latin typeface="Meiryo UI" panose="020B0604030504040204" pitchFamily="50" charset="-128"/>
                <a:ea typeface="Meiryo UI" panose="020B0604030504040204" pitchFamily="50" charset="-128"/>
              </a:rPr>
            </a:br>
            <a:r>
              <a:rPr lang="ja-JP" altLang="en-US" sz="700" dirty="0">
                <a:latin typeface="Meiryo UI" panose="020B0604030504040204" pitchFamily="50" charset="-128"/>
                <a:ea typeface="Meiryo UI" panose="020B0604030504040204" pitchFamily="50" charset="-128"/>
              </a:rPr>
              <a:t>画面</a:t>
            </a:r>
          </a:p>
        </p:txBody>
      </p:sp>
      <p:sp>
        <p:nvSpPr>
          <p:cNvPr id="73" name="正方形/長方形 72"/>
          <p:cNvSpPr/>
          <p:nvPr/>
        </p:nvSpPr>
        <p:spPr>
          <a:xfrm>
            <a:off x="7979925" y="1468031"/>
            <a:ext cx="800449" cy="1368152"/>
          </a:xfrm>
          <a:prstGeom prst="rect">
            <a:avLst/>
          </a:prstGeom>
          <a:ln w="12700">
            <a:solidFill>
              <a:srgbClr val="545B64"/>
            </a:solidFill>
            <a:prstDash val="solid"/>
            <a:headEnd type="none" w="med" len="sm"/>
            <a:tailEnd type="arrow" w="med" len="sm"/>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pic>
        <p:nvPicPr>
          <p:cNvPr id="74" name="図 7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028260" y="1309616"/>
            <a:ext cx="815761" cy="151212"/>
          </a:xfrm>
          <a:prstGeom prst="rect">
            <a:avLst/>
          </a:prstGeom>
        </p:spPr>
      </p:pic>
      <p:pic>
        <p:nvPicPr>
          <p:cNvPr id="75" name="Graphic 32">
            <a:extLst>
              <a:ext uri="{FF2B5EF4-FFF2-40B4-BE49-F238E27FC236}">
                <a16:creationId xmlns:a16="http://schemas.microsoft.com/office/drawing/2014/main" id="{50D454A7-825D-8A40-A013-745A422C40BE}"/>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flipH="1">
            <a:off x="6280034" y="1992966"/>
            <a:ext cx="283201" cy="275205"/>
          </a:xfrm>
          <a:prstGeom prst="rect">
            <a:avLst/>
          </a:prstGeom>
        </p:spPr>
      </p:pic>
      <p:sp>
        <p:nvSpPr>
          <p:cNvPr id="76" name="正方形/長方形 75"/>
          <p:cNvSpPr/>
          <p:nvPr/>
        </p:nvSpPr>
        <p:spPr>
          <a:xfrm>
            <a:off x="6156176" y="2245311"/>
            <a:ext cx="530916" cy="369332"/>
          </a:xfrm>
          <a:prstGeom prst="rect">
            <a:avLst/>
          </a:prstGeom>
        </p:spPr>
        <p:txBody>
          <a:bodyPr wrap="none">
            <a:spAutoFit/>
          </a:bodyPr>
          <a:lstStyle/>
          <a:p>
            <a:pPr algn="ctr"/>
            <a:r>
              <a:rPr lang="ja-JP" altLang="en-US" sz="900" dirty="0">
                <a:solidFill>
                  <a:prstClr val="black"/>
                </a:solidFill>
                <a:latin typeface="Meiryo UI" panose="020B0604030504040204" pitchFamily="50" charset="-128"/>
                <a:ea typeface="Meiryo UI" panose="020B0604030504040204" pitchFamily="50" charset="-128"/>
              </a:rPr>
              <a:t>社内</a:t>
            </a:r>
            <a:br>
              <a:rPr lang="en-US" altLang="ja-JP" sz="900" dirty="0">
                <a:solidFill>
                  <a:prstClr val="black"/>
                </a:solidFill>
                <a:latin typeface="Meiryo UI" panose="020B0604030504040204" pitchFamily="50" charset="-128"/>
                <a:ea typeface="Meiryo UI" panose="020B0604030504040204" pitchFamily="50" charset="-128"/>
              </a:rPr>
            </a:br>
            <a:r>
              <a:rPr lang="ja-JP" altLang="en-US" sz="900" dirty="0">
                <a:solidFill>
                  <a:prstClr val="black"/>
                </a:solidFill>
                <a:latin typeface="Meiryo UI" panose="020B0604030504040204" pitchFamily="50" charset="-128"/>
                <a:ea typeface="Meiryo UI" panose="020B0604030504040204" pitchFamily="50" charset="-128"/>
              </a:rPr>
              <a:t>利用者</a:t>
            </a:r>
            <a:endParaRPr lang="ja-JP" altLang="en-US" sz="900" dirty="0"/>
          </a:p>
        </p:txBody>
      </p:sp>
      <p:sp>
        <p:nvSpPr>
          <p:cNvPr id="77" name="フローチャート: 磁気ディスク 76"/>
          <p:cNvSpPr/>
          <p:nvPr/>
        </p:nvSpPr>
        <p:spPr>
          <a:xfrm>
            <a:off x="8101508" y="1605821"/>
            <a:ext cx="590444" cy="303542"/>
          </a:xfrm>
          <a:prstGeom prst="flowChartMagneticDisk">
            <a:avLst/>
          </a:prstGeom>
          <a:ln w="12700">
            <a:solidFill>
              <a:srgbClr val="545B64"/>
            </a:solidFill>
            <a:headEnd type="none" w="med" len="sm"/>
            <a:tailEnd type="none" w="med" len="sm"/>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lang="ja-JP" altLang="en-US" sz="700" dirty="0">
                <a:latin typeface="Meiryo UI" panose="020B0604030504040204" pitchFamily="50" charset="-128"/>
                <a:ea typeface="Meiryo UI" panose="020B0604030504040204" pitchFamily="50" charset="-128"/>
              </a:rPr>
              <a:t>商品カタログ</a:t>
            </a:r>
            <a:endParaRPr kumimoji="1" lang="ja-JP" altLang="en-US" sz="700" dirty="0">
              <a:latin typeface="Meiryo UI" panose="020B0604030504040204" pitchFamily="50" charset="-128"/>
              <a:ea typeface="Meiryo UI" panose="020B0604030504040204" pitchFamily="50" charset="-128"/>
            </a:endParaRPr>
          </a:p>
        </p:txBody>
      </p:sp>
      <p:sp>
        <p:nvSpPr>
          <p:cNvPr id="78" name="正方形/長方形 77"/>
          <p:cNvSpPr/>
          <p:nvPr/>
        </p:nvSpPr>
        <p:spPr>
          <a:xfrm>
            <a:off x="6842692" y="1468030"/>
            <a:ext cx="727681" cy="1368152"/>
          </a:xfrm>
          <a:prstGeom prst="rect">
            <a:avLst/>
          </a:prstGeom>
          <a:ln w="12700">
            <a:solidFill>
              <a:srgbClr val="545B64"/>
            </a:solidFill>
            <a:prstDash val="solid"/>
            <a:headEnd type="none" w="med" len="sm"/>
            <a:tailEnd type="arrow" w="med" len="sm"/>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9" name="正方形/長方形 78"/>
          <p:cNvSpPr/>
          <p:nvPr/>
        </p:nvSpPr>
        <p:spPr>
          <a:xfrm>
            <a:off x="6823952" y="1254834"/>
            <a:ext cx="752129" cy="246221"/>
          </a:xfrm>
          <a:prstGeom prst="rect">
            <a:avLst/>
          </a:prstGeom>
        </p:spPr>
        <p:txBody>
          <a:bodyPr wrap="none">
            <a:spAutoFit/>
          </a:bodyPr>
          <a:lstStyle/>
          <a:p>
            <a:r>
              <a:rPr lang="ja-JP" altLang="en-US" sz="1000" dirty="0">
                <a:latin typeface="Meiryo UI" panose="020B0604030504040204" pitchFamily="50" charset="-128"/>
                <a:ea typeface="Meiryo UI" panose="020B0604030504040204" pitchFamily="50" charset="-128"/>
              </a:rPr>
              <a:t>他社</a:t>
            </a:r>
            <a:r>
              <a:rPr lang="en-US" altLang="ja-JP" sz="1000" dirty="0">
                <a:latin typeface="Meiryo UI" panose="020B0604030504040204" pitchFamily="50" charset="-128"/>
                <a:ea typeface="Meiryo UI" panose="020B0604030504040204" pitchFamily="50" charset="-128"/>
              </a:rPr>
              <a:t>SaaS</a:t>
            </a:r>
            <a:endParaRPr lang="ja-JP" altLang="en-US" sz="2400" dirty="0"/>
          </a:p>
        </p:txBody>
      </p:sp>
      <p:sp>
        <p:nvSpPr>
          <p:cNvPr id="80" name="フローチャート: 磁気ディスク 79"/>
          <p:cNvSpPr/>
          <p:nvPr/>
        </p:nvSpPr>
        <p:spPr>
          <a:xfrm>
            <a:off x="8101508" y="1973641"/>
            <a:ext cx="590444" cy="303542"/>
          </a:xfrm>
          <a:prstGeom prst="flowChartMagneticDisk">
            <a:avLst/>
          </a:prstGeom>
          <a:ln w="12700">
            <a:solidFill>
              <a:srgbClr val="545B64"/>
            </a:solidFill>
            <a:headEnd type="none" w="med" len="sm"/>
            <a:tailEnd type="none" w="med" len="sm"/>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lang="ja-JP" altLang="en-US" sz="700" dirty="0">
                <a:latin typeface="Meiryo UI" panose="020B0604030504040204" pitchFamily="50" charset="-128"/>
                <a:ea typeface="Meiryo UI" panose="020B0604030504040204" pitchFamily="50" charset="-128"/>
              </a:rPr>
              <a:t>顧客情報</a:t>
            </a:r>
            <a:endParaRPr kumimoji="1" lang="ja-JP" altLang="en-US" sz="700" dirty="0">
              <a:latin typeface="Meiryo UI" panose="020B0604030504040204" pitchFamily="50" charset="-128"/>
              <a:ea typeface="Meiryo UI" panose="020B0604030504040204" pitchFamily="50" charset="-128"/>
            </a:endParaRPr>
          </a:p>
        </p:txBody>
      </p:sp>
      <p:sp>
        <p:nvSpPr>
          <p:cNvPr id="81" name="フローチャート: 磁気ディスク 80"/>
          <p:cNvSpPr/>
          <p:nvPr/>
        </p:nvSpPr>
        <p:spPr>
          <a:xfrm>
            <a:off x="8101508" y="2388625"/>
            <a:ext cx="590444" cy="303542"/>
          </a:xfrm>
          <a:prstGeom prst="flowChartMagneticDisk">
            <a:avLst/>
          </a:prstGeom>
          <a:ln w="12700">
            <a:solidFill>
              <a:srgbClr val="545B64"/>
            </a:solidFill>
            <a:headEnd type="none" w="med" len="sm"/>
            <a:tailEnd type="none" w="med" len="sm"/>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lang="ja-JP" altLang="en-US" sz="700" dirty="0">
                <a:latin typeface="Meiryo UI" panose="020B0604030504040204" pitchFamily="50" charset="-128"/>
                <a:ea typeface="Meiryo UI" panose="020B0604030504040204" pitchFamily="50" charset="-128"/>
              </a:rPr>
              <a:t>契約情報</a:t>
            </a:r>
            <a:endParaRPr kumimoji="1" lang="ja-JP" altLang="en-US" sz="700" dirty="0">
              <a:latin typeface="Meiryo UI" panose="020B0604030504040204" pitchFamily="50" charset="-128"/>
              <a:ea typeface="Meiryo UI" panose="020B0604030504040204" pitchFamily="50" charset="-128"/>
            </a:endParaRPr>
          </a:p>
        </p:txBody>
      </p:sp>
      <p:cxnSp>
        <p:nvCxnSpPr>
          <p:cNvPr id="82" name="Straight Arrow Connector 21">
            <a:extLst>
              <a:ext uri="{FF2B5EF4-FFF2-40B4-BE49-F238E27FC236}">
                <a16:creationId xmlns:a16="http://schemas.microsoft.com/office/drawing/2014/main" id="{4A3487EB-D5A8-744C-86BD-85B6DEBA432C}"/>
              </a:ext>
            </a:extLst>
          </p:cNvPr>
          <p:cNvCxnSpPr/>
          <p:nvPr/>
        </p:nvCxnSpPr>
        <p:spPr>
          <a:xfrm>
            <a:off x="6547238" y="2136560"/>
            <a:ext cx="250778" cy="422"/>
          </a:xfrm>
          <a:prstGeom prst="straightConnector1">
            <a:avLst/>
          </a:prstGeom>
          <a:ln w="12700">
            <a:solidFill>
              <a:srgbClr val="545B64"/>
            </a:solidFill>
            <a:headEnd type="none" w="med" len="sm"/>
            <a:tailEnd type="arrow" w="med" len="sm"/>
          </a:ln>
        </p:spPr>
        <p:style>
          <a:lnRef idx="1">
            <a:schemeClr val="accent1"/>
          </a:lnRef>
          <a:fillRef idx="0">
            <a:schemeClr val="accent1"/>
          </a:fillRef>
          <a:effectRef idx="0">
            <a:schemeClr val="accent1"/>
          </a:effectRef>
          <a:fontRef idx="minor">
            <a:schemeClr val="tx1"/>
          </a:fontRef>
        </p:style>
      </p:cxnSp>
      <p:sp>
        <p:nvSpPr>
          <p:cNvPr id="83" name="フローチャート: 磁気ディスク 82"/>
          <p:cNvSpPr/>
          <p:nvPr/>
        </p:nvSpPr>
        <p:spPr>
          <a:xfrm>
            <a:off x="6912629" y="1611149"/>
            <a:ext cx="590444" cy="303542"/>
          </a:xfrm>
          <a:prstGeom prst="flowChartMagneticDisk">
            <a:avLst/>
          </a:prstGeom>
          <a:ln w="12700">
            <a:solidFill>
              <a:srgbClr val="545B64"/>
            </a:solidFill>
            <a:prstDash val="dash"/>
            <a:headEnd type="none" w="med" len="sm"/>
            <a:tailEnd type="none" w="med" len="sm"/>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lang="ja-JP" altLang="en-US" sz="700" dirty="0">
                <a:latin typeface="Meiryo UI" panose="020B0604030504040204" pitchFamily="50" charset="-128"/>
                <a:ea typeface="Meiryo UI" panose="020B0604030504040204" pitchFamily="50" charset="-128"/>
              </a:rPr>
              <a:t>商品カタログ</a:t>
            </a:r>
            <a:endParaRPr kumimoji="1" lang="ja-JP" altLang="en-US" sz="700" dirty="0">
              <a:latin typeface="Meiryo UI" panose="020B0604030504040204" pitchFamily="50" charset="-128"/>
              <a:ea typeface="Meiryo UI" panose="020B0604030504040204" pitchFamily="50" charset="-128"/>
            </a:endParaRPr>
          </a:p>
        </p:txBody>
      </p:sp>
      <p:cxnSp>
        <p:nvCxnSpPr>
          <p:cNvPr id="84" name="Straight Arrow Connector 21">
            <a:extLst>
              <a:ext uri="{FF2B5EF4-FFF2-40B4-BE49-F238E27FC236}">
                <a16:creationId xmlns:a16="http://schemas.microsoft.com/office/drawing/2014/main" id="{4A3487EB-D5A8-744C-86BD-85B6DEBA432C}"/>
              </a:ext>
            </a:extLst>
          </p:cNvPr>
          <p:cNvCxnSpPr>
            <a:stCxn id="83" idx="4"/>
            <a:endCxn id="77" idx="2"/>
          </p:cNvCxnSpPr>
          <p:nvPr/>
        </p:nvCxnSpPr>
        <p:spPr>
          <a:xfrm flipV="1">
            <a:off x="7503073" y="1757592"/>
            <a:ext cx="598435" cy="5328"/>
          </a:xfrm>
          <a:prstGeom prst="straightConnector1">
            <a:avLst/>
          </a:prstGeom>
          <a:ln w="12700">
            <a:solidFill>
              <a:srgbClr val="545B64"/>
            </a:solidFill>
            <a:headEnd type="none" w="med" len="sm"/>
            <a:tailEnd type="arrow" w="med" len="sm"/>
          </a:ln>
        </p:spPr>
        <p:style>
          <a:lnRef idx="1">
            <a:schemeClr val="accent1"/>
          </a:lnRef>
          <a:fillRef idx="0">
            <a:schemeClr val="accent1"/>
          </a:fillRef>
          <a:effectRef idx="0">
            <a:schemeClr val="accent1"/>
          </a:effectRef>
          <a:fontRef idx="minor">
            <a:schemeClr val="tx1"/>
          </a:fontRef>
        </p:style>
      </p:cxnSp>
      <p:sp>
        <p:nvSpPr>
          <p:cNvPr id="85" name="フローチャート: 磁気ディスク 84"/>
          <p:cNvSpPr/>
          <p:nvPr/>
        </p:nvSpPr>
        <p:spPr>
          <a:xfrm>
            <a:off x="6919502" y="1976116"/>
            <a:ext cx="590444" cy="303542"/>
          </a:xfrm>
          <a:prstGeom prst="flowChartMagneticDisk">
            <a:avLst/>
          </a:prstGeom>
          <a:ln w="12700">
            <a:solidFill>
              <a:srgbClr val="545B64"/>
            </a:solidFill>
            <a:prstDash val="dash"/>
            <a:headEnd type="none" w="med" len="sm"/>
            <a:tailEnd type="none" w="med" len="sm"/>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lang="ja-JP" altLang="en-US" sz="700" dirty="0">
                <a:latin typeface="Meiryo UI" panose="020B0604030504040204" pitchFamily="50" charset="-128"/>
                <a:ea typeface="Meiryo UI" panose="020B0604030504040204" pitchFamily="50" charset="-128"/>
              </a:rPr>
              <a:t>顧客情報</a:t>
            </a:r>
            <a:endParaRPr kumimoji="1" lang="ja-JP" altLang="en-US" sz="700" dirty="0">
              <a:latin typeface="Meiryo UI" panose="020B0604030504040204" pitchFamily="50" charset="-128"/>
              <a:ea typeface="Meiryo UI" panose="020B0604030504040204" pitchFamily="50" charset="-128"/>
            </a:endParaRPr>
          </a:p>
        </p:txBody>
      </p:sp>
      <p:sp>
        <p:nvSpPr>
          <p:cNvPr id="86" name="正方形/長方形 85"/>
          <p:cNvSpPr/>
          <p:nvPr/>
        </p:nvSpPr>
        <p:spPr>
          <a:xfrm>
            <a:off x="7632344" y="1570922"/>
            <a:ext cx="389850" cy="215444"/>
          </a:xfrm>
          <a:prstGeom prst="rect">
            <a:avLst/>
          </a:prstGeom>
        </p:spPr>
        <p:txBody>
          <a:bodyPr wrap="none">
            <a:spAutoFit/>
          </a:bodyPr>
          <a:lstStyle/>
          <a:p>
            <a:r>
              <a:rPr lang="ja-JP" altLang="en-US" sz="800" dirty="0">
                <a:latin typeface="Meiryo UI" panose="020B0604030504040204" pitchFamily="50" charset="-128"/>
                <a:ea typeface="Meiryo UI" panose="020B0604030504040204" pitchFamily="50" charset="-128"/>
              </a:rPr>
              <a:t>連携</a:t>
            </a:r>
            <a:endParaRPr lang="ja-JP" altLang="en-US" dirty="0"/>
          </a:p>
        </p:txBody>
      </p:sp>
      <p:cxnSp>
        <p:nvCxnSpPr>
          <p:cNvPr id="87" name="Straight Arrow Connector 21">
            <a:extLst>
              <a:ext uri="{FF2B5EF4-FFF2-40B4-BE49-F238E27FC236}">
                <a16:creationId xmlns:a16="http://schemas.microsoft.com/office/drawing/2014/main" id="{4A3487EB-D5A8-744C-86BD-85B6DEBA432C}"/>
              </a:ext>
            </a:extLst>
          </p:cNvPr>
          <p:cNvCxnSpPr/>
          <p:nvPr/>
        </p:nvCxnSpPr>
        <p:spPr>
          <a:xfrm flipV="1">
            <a:off x="7673367" y="2122201"/>
            <a:ext cx="441290" cy="5328"/>
          </a:xfrm>
          <a:prstGeom prst="straightConnector1">
            <a:avLst/>
          </a:prstGeom>
          <a:ln w="12700">
            <a:solidFill>
              <a:srgbClr val="545B64"/>
            </a:solidFill>
            <a:headEnd type="none" w="med" len="sm"/>
            <a:tailEnd type="arrow" w="med" len="sm"/>
          </a:ln>
        </p:spPr>
        <p:style>
          <a:lnRef idx="1">
            <a:schemeClr val="accent1"/>
          </a:lnRef>
          <a:fillRef idx="0">
            <a:schemeClr val="accent1"/>
          </a:fillRef>
          <a:effectRef idx="0">
            <a:schemeClr val="accent1"/>
          </a:effectRef>
          <a:fontRef idx="minor">
            <a:schemeClr val="tx1"/>
          </a:fontRef>
        </p:style>
      </p:cxnSp>
      <p:sp>
        <p:nvSpPr>
          <p:cNvPr id="88" name="正方形/長方形 87"/>
          <p:cNvSpPr/>
          <p:nvPr/>
        </p:nvSpPr>
        <p:spPr>
          <a:xfrm>
            <a:off x="7645493" y="1935531"/>
            <a:ext cx="389850" cy="215444"/>
          </a:xfrm>
          <a:prstGeom prst="rect">
            <a:avLst/>
          </a:prstGeom>
        </p:spPr>
        <p:txBody>
          <a:bodyPr wrap="none">
            <a:spAutoFit/>
          </a:bodyPr>
          <a:lstStyle/>
          <a:p>
            <a:r>
              <a:rPr lang="ja-JP" altLang="en-US" sz="800" dirty="0">
                <a:latin typeface="Meiryo UI" panose="020B0604030504040204" pitchFamily="50" charset="-128"/>
                <a:ea typeface="Meiryo UI" panose="020B0604030504040204" pitchFamily="50" charset="-128"/>
              </a:rPr>
              <a:t>連携</a:t>
            </a:r>
            <a:endParaRPr lang="ja-JP" altLang="en-US" dirty="0"/>
          </a:p>
        </p:txBody>
      </p:sp>
      <p:sp>
        <p:nvSpPr>
          <p:cNvPr id="89" name="フローチャート: 磁気ディスク 88"/>
          <p:cNvSpPr/>
          <p:nvPr/>
        </p:nvSpPr>
        <p:spPr>
          <a:xfrm>
            <a:off x="6919170" y="2372712"/>
            <a:ext cx="590444" cy="303542"/>
          </a:xfrm>
          <a:prstGeom prst="flowChartMagneticDisk">
            <a:avLst/>
          </a:prstGeom>
          <a:ln w="12700">
            <a:solidFill>
              <a:srgbClr val="545B64"/>
            </a:solidFill>
            <a:prstDash val="dash"/>
            <a:headEnd type="none" w="med" len="sm"/>
            <a:tailEnd type="none" w="med" len="sm"/>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lang="ja-JP" altLang="en-US" sz="700" dirty="0">
                <a:latin typeface="Meiryo UI" panose="020B0604030504040204" pitchFamily="50" charset="-128"/>
                <a:ea typeface="Meiryo UI" panose="020B0604030504040204" pitchFamily="50" charset="-128"/>
              </a:rPr>
              <a:t>契約情報</a:t>
            </a:r>
            <a:endParaRPr kumimoji="1" lang="ja-JP" altLang="en-US" sz="700" dirty="0">
              <a:latin typeface="Meiryo UI" panose="020B0604030504040204" pitchFamily="50" charset="-128"/>
              <a:ea typeface="Meiryo UI" panose="020B0604030504040204" pitchFamily="50" charset="-128"/>
            </a:endParaRPr>
          </a:p>
        </p:txBody>
      </p:sp>
      <p:cxnSp>
        <p:nvCxnSpPr>
          <p:cNvPr id="90" name="Straight Arrow Connector 21">
            <a:extLst>
              <a:ext uri="{FF2B5EF4-FFF2-40B4-BE49-F238E27FC236}">
                <a16:creationId xmlns:a16="http://schemas.microsoft.com/office/drawing/2014/main" id="{4A3487EB-D5A8-744C-86BD-85B6DEBA432C}"/>
              </a:ext>
            </a:extLst>
          </p:cNvPr>
          <p:cNvCxnSpPr/>
          <p:nvPr/>
        </p:nvCxnSpPr>
        <p:spPr>
          <a:xfrm flipV="1">
            <a:off x="7673035" y="2518797"/>
            <a:ext cx="441290" cy="5328"/>
          </a:xfrm>
          <a:prstGeom prst="straightConnector1">
            <a:avLst/>
          </a:prstGeom>
          <a:ln w="12700">
            <a:solidFill>
              <a:srgbClr val="545B64"/>
            </a:solidFill>
            <a:headEnd type="none" w="med" len="sm"/>
            <a:tailEnd type="arrow" w="med" len="sm"/>
          </a:ln>
        </p:spPr>
        <p:style>
          <a:lnRef idx="1">
            <a:schemeClr val="accent1"/>
          </a:lnRef>
          <a:fillRef idx="0">
            <a:schemeClr val="accent1"/>
          </a:fillRef>
          <a:effectRef idx="0">
            <a:schemeClr val="accent1"/>
          </a:effectRef>
          <a:fontRef idx="minor">
            <a:schemeClr val="tx1"/>
          </a:fontRef>
        </p:style>
      </p:cxnSp>
      <p:sp>
        <p:nvSpPr>
          <p:cNvPr id="91" name="正方形/長方形 90"/>
          <p:cNvSpPr/>
          <p:nvPr/>
        </p:nvSpPr>
        <p:spPr>
          <a:xfrm>
            <a:off x="7645161" y="2332127"/>
            <a:ext cx="389850" cy="215444"/>
          </a:xfrm>
          <a:prstGeom prst="rect">
            <a:avLst/>
          </a:prstGeom>
        </p:spPr>
        <p:txBody>
          <a:bodyPr wrap="none">
            <a:spAutoFit/>
          </a:bodyPr>
          <a:lstStyle/>
          <a:p>
            <a:r>
              <a:rPr lang="ja-JP" altLang="en-US" sz="800" dirty="0">
                <a:latin typeface="Meiryo UI" panose="020B0604030504040204" pitchFamily="50" charset="-128"/>
                <a:ea typeface="Meiryo UI" panose="020B0604030504040204" pitchFamily="50" charset="-128"/>
              </a:rPr>
              <a:t>連携</a:t>
            </a:r>
            <a:endParaRPr lang="ja-JP" altLang="en-US" dirty="0"/>
          </a:p>
        </p:txBody>
      </p:sp>
      <p:sp>
        <p:nvSpPr>
          <p:cNvPr id="92" name="正方形/長方形 91"/>
          <p:cNvSpPr/>
          <p:nvPr/>
        </p:nvSpPr>
        <p:spPr>
          <a:xfrm>
            <a:off x="7444172" y="1675743"/>
            <a:ext cx="216403" cy="181152"/>
          </a:xfrm>
          <a:prstGeom prst="rect">
            <a:avLst/>
          </a:prstGeom>
          <a:solidFill>
            <a:schemeClr val="accent6">
              <a:lumMod val="20000"/>
              <a:lumOff val="80000"/>
            </a:schemeClr>
          </a:solidFill>
          <a:ln w="12700">
            <a:solidFill>
              <a:srgbClr val="545B64"/>
            </a:solidFill>
            <a:headEnd type="none" w="med" len="sm"/>
            <a:tailEnd type="none" w="med" len="sm"/>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lang="ja-JP" altLang="en-US" sz="700" dirty="0">
                <a:latin typeface="Meiryo UI" panose="020B0604030504040204" pitchFamily="50" charset="-128"/>
                <a:ea typeface="Meiryo UI" panose="020B0604030504040204" pitchFamily="50" charset="-128"/>
              </a:rPr>
              <a:t>開発</a:t>
            </a:r>
            <a:endParaRPr kumimoji="1" lang="ja-JP" altLang="en-US" sz="700" dirty="0">
              <a:latin typeface="Meiryo UI" panose="020B0604030504040204" pitchFamily="50" charset="-128"/>
              <a:ea typeface="Meiryo UI" panose="020B0604030504040204" pitchFamily="50" charset="-128"/>
            </a:endParaRPr>
          </a:p>
        </p:txBody>
      </p:sp>
      <p:sp>
        <p:nvSpPr>
          <p:cNvPr id="93" name="正方形/長方形 92"/>
          <p:cNvSpPr/>
          <p:nvPr/>
        </p:nvSpPr>
        <p:spPr>
          <a:xfrm>
            <a:off x="7448814" y="2026942"/>
            <a:ext cx="216403" cy="181152"/>
          </a:xfrm>
          <a:prstGeom prst="rect">
            <a:avLst/>
          </a:prstGeom>
          <a:solidFill>
            <a:schemeClr val="accent6">
              <a:lumMod val="20000"/>
              <a:lumOff val="80000"/>
            </a:schemeClr>
          </a:solidFill>
          <a:ln w="12700">
            <a:solidFill>
              <a:srgbClr val="545B64"/>
            </a:solidFill>
            <a:headEnd type="none" w="med" len="sm"/>
            <a:tailEnd type="none" w="med" len="sm"/>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lang="ja-JP" altLang="en-US" sz="700" dirty="0">
                <a:latin typeface="Meiryo UI" panose="020B0604030504040204" pitchFamily="50" charset="-128"/>
                <a:ea typeface="Meiryo UI" panose="020B0604030504040204" pitchFamily="50" charset="-128"/>
              </a:rPr>
              <a:t>開発</a:t>
            </a:r>
            <a:endParaRPr kumimoji="1" lang="ja-JP" altLang="en-US" sz="700" dirty="0">
              <a:latin typeface="Meiryo UI" panose="020B0604030504040204" pitchFamily="50" charset="-128"/>
              <a:ea typeface="Meiryo UI" panose="020B0604030504040204" pitchFamily="50" charset="-128"/>
            </a:endParaRPr>
          </a:p>
        </p:txBody>
      </p:sp>
      <p:sp>
        <p:nvSpPr>
          <p:cNvPr id="94" name="正方形/長方形 93"/>
          <p:cNvSpPr/>
          <p:nvPr/>
        </p:nvSpPr>
        <p:spPr>
          <a:xfrm>
            <a:off x="7448814" y="2431138"/>
            <a:ext cx="216403" cy="181152"/>
          </a:xfrm>
          <a:prstGeom prst="rect">
            <a:avLst/>
          </a:prstGeom>
          <a:solidFill>
            <a:schemeClr val="accent6">
              <a:lumMod val="20000"/>
              <a:lumOff val="80000"/>
            </a:schemeClr>
          </a:solidFill>
          <a:ln w="12700">
            <a:solidFill>
              <a:srgbClr val="545B64"/>
            </a:solidFill>
            <a:headEnd type="none" w="med" len="sm"/>
            <a:tailEnd type="none" w="med" len="sm"/>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lang="ja-JP" altLang="en-US" sz="700" dirty="0">
                <a:latin typeface="Meiryo UI" panose="020B0604030504040204" pitchFamily="50" charset="-128"/>
                <a:ea typeface="Meiryo UI" panose="020B0604030504040204" pitchFamily="50" charset="-128"/>
              </a:rPr>
              <a:t>開発</a:t>
            </a:r>
            <a:endParaRPr kumimoji="1" lang="ja-JP" altLang="en-US" sz="700" dirty="0">
              <a:latin typeface="Meiryo UI" panose="020B0604030504040204" pitchFamily="50" charset="-128"/>
              <a:ea typeface="Meiryo UI" panose="020B0604030504040204" pitchFamily="50" charset="-128"/>
            </a:endParaRPr>
          </a:p>
        </p:txBody>
      </p:sp>
      <p:sp>
        <p:nvSpPr>
          <p:cNvPr id="95" name="正方形/長方形 94"/>
          <p:cNvSpPr/>
          <p:nvPr/>
        </p:nvSpPr>
        <p:spPr>
          <a:xfrm>
            <a:off x="7979924" y="2906074"/>
            <a:ext cx="800449" cy="269413"/>
          </a:xfrm>
          <a:prstGeom prst="rect">
            <a:avLst/>
          </a:prstGeom>
          <a:ln w="12700">
            <a:solidFill>
              <a:srgbClr val="545B64"/>
            </a:solidFill>
            <a:prstDash val="solid"/>
            <a:headEnd type="none" w="med" len="sm"/>
            <a:tailEnd type="arrow" w="med" len="sm"/>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6" name="正方形/長方形 95"/>
          <p:cNvSpPr/>
          <p:nvPr/>
        </p:nvSpPr>
        <p:spPr>
          <a:xfrm>
            <a:off x="8074615" y="2933781"/>
            <a:ext cx="611065" cy="215444"/>
          </a:xfrm>
          <a:prstGeom prst="rect">
            <a:avLst/>
          </a:prstGeom>
        </p:spPr>
        <p:txBody>
          <a:bodyPr wrap="none">
            <a:spAutoFit/>
          </a:bodyPr>
          <a:lstStyle/>
          <a:p>
            <a:r>
              <a:rPr lang="ja-JP" altLang="en-US" sz="800" dirty="0">
                <a:latin typeface="Meiryo UI" panose="020B0604030504040204" pitchFamily="50" charset="-128"/>
                <a:ea typeface="Meiryo UI" panose="020B0604030504040204" pitchFamily="50" charset="-128"/>
              </a:rPr>
              <a:t>他システム</a:t>
            </a:r>
            <a:endParaRPr lang="ja-JP" altLang="en-US" dirty="0"/>
          </a:p>
        </p:txBody>
      </p:sp>
      <p:cxnSp>
        <p:nvCxnSpPr>
          <p:cNvPr id="97" name="Straight Arrow Connector 21">
            <a:extLst>
              <a:ext uri="{FF2B5EF4-FFF2-40B4-BE49-F238E27FC236}">
                <a16:creationId xmlns:a16="http://schemas.microsoft.com/office/drawing/2014/main" id="{4A3487EB-D5A8-744C-86BD-85B6DEBA432C}"/>
              </a:ext>
            </a:extLst>
          </p:cNvPr>
          <p:cNvCxnSpPr>
            <a:stCxn id="78" idx="2"/>
            <a:endCxn id="95" idx="1"/>
          </p:cNvCxnSpPr>
          <p:nvPr/>
        </p:nvCxnSpPr>
        <p:spPr>
          <a:xfrm rot="16200000" flipH="1">
            <a:off x="7490929" y="2551785"/>
            <a:ext cx="204599" cy="773391"/>
          </a:xfrm>
          <a:prstGeom prst="bentConnector2">
            <a:avLst/>
          </a:prstGeom>
          <a:ln w="12700">
            <a:solidFill>
              <a:srgbClr val="545B64"/>
            </a:solidFill>
            <a:headEnd type="none" w="med" len="sm"/>
            <a:tailEnd type="arrow" w="med"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129736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19184"/>
          </a:xfrm>
        </p:spPr>
        <p:txBody>
          <a:bodyPr>
            <a:normAutofit fontScale="90000"/>
          </a:bodyPr>
          <a:lstStyle/>
          <a:p>
            <a:r>
              <a:rPr lang="en-US" altLang="ja-JP" dirty="0"/>
              <a:t>Salesforce</a:t>
            </a:r>
            <a:r>
              <a:rPr lang="ja-JP" altLang="en-US" dirty="0"/>
              <a:t>利用例</a:t>
            </a:r>
            <a:r>
              <a:rPr lang="en-US" altLang="ja-JP" dirty="0"/>
              <a:t>(SFA)</a:t>
            </a:r>
            <a:endParaRPr kumimoji="1" lang="ja-JP" altLang="en-US" dirty="0"/>
          </a:p>
        </p:txBody>
      </p:sp>
      <p:sp>
        <p:nvSpPr>
          <p:cNvPr id="13" name="正方形/長方形 12"/>
          <p:cNvSpPr/>
          <p:nvPr/>
        </p:nvSpPr>
        <p:spPr>
          <a:xfrm>
            <a:off x="422176" y="1151456"/>
            <a:ext cx="8542312" cy="523220"/>
          </a:xfrm>
          <a:prstGeom prst="rect">
            <a:avLst/>
          </a:prstGeom>
        </p:spPr>
        <p:txBody>
          <a:bodyPr wrap="square">
            <a:spAutoFit/>
          </a:bodyPr>
          <a:lstStyle/>
          <a:p>
            <a:pPr lvl="0" eaLnBrk="0" hangingPunct="0">
              <a:spcBef>
                <a:spcPct val="0"/>
              </a:spcBef>
              <a:defRPr/>
            </a:pPr>
            <a:r>
              <a:rPr kumimoji="0" lang="en-US" altLang="ja-JP" sz="1400" kern="0" dirty="0" err="1">
                <a:latin typeface="BIZ UDPゴシック" panose="020B0400000000000000" pitchFamily="50" charset="-128"/>
                <a:ea typeface="BIZ UDPゴシック" panose="020B0400000000000000" pitchFamily="50" charset="-128"/>
                <a:cs typeface="Meiryo UI" pitchFamily="50" charset="-128"/>
              </a:rPr>
              <a:t>SalesForce</a:t>
            </a:r>
            <a:r>
              <a:rPr kumimoji="0" lang="en-US" altLang="ja-JP" sz="1400" kern="0" dirty="0">
                <a:latin typeface="BIZ UDPゴシック" panose="020B0400000000000000" pitchFamily="50" charset="-128"/>
                <a:ea typeface="BIZ UDPゴシック" panose="020B0400000000000000" pitchFamily="50" charset="-128"/>
                <a:cs typeface="Meiryo UI" pitchFamily="50" charset="-128"/>
              </a:rPr>
              <a:t>(</a:t>
            </a:r>
            <a:r>
              <a:rPr kumimoji="0" lang="en-US" altLang="ja-JP" sz="1400" kern="0" dirty="0" err="1">
                <a:latin typeface="BIZ UDPゴシック" panose="020B0400000000000000" pitchFamily="50" charset="-128"/>
                <a:ea typeface="BIZ UDPゴシック" panose="020B0400000000000000" pitchFamily="50" charset="-128"/>
                <a:cs typeface="Meiryo UI" pitchFamily="50" charset="-128"/>
              </a:rPr>
              <a:t>SalesCloud</a:t>
            </a:r>
            <a:r>
              <a:rPr kumimoji="0" lang="en-US" altLang="ja-JP" sz="1400" kern="0" dirty="0">
                <a:latin typeface="BIZ UDPゴシック" panose="020B0400000000000000" pitchFamily="50" charset="-128"/>
                <a:ea typeface="BIZ UDPゴシック" panose="020B0400000000000000" pitchFamily="50" charset="-128"/>
                <a:cs typeface="Meiryo UI" pitchFamily="50" charset="-128"/>
              </a:rPr>
              <a:t>)</a:t>
            </a:r>
            <a:r>
              <a:rPr kumimoji="0" lang="ja-JP" altLang="en-US" sz="1400" kern="0" dirty="0">
                <a:latin typeface="BIZ UDPゴシック" panose="020B0400000000000000" pitchFamily="50" charset="-128"/>
                <a:ea typeface="BIZ UDPゴシック" panose="020B0400000000000000" pitchFamily="50" charset="-128"/>
                <a:cs typeface="Meiryo UI" pitchFamily="50" charset="-128"/>
              </a:rPr>
              <a:t>を利用して、</a:t>
            </a:r>
            <a:r>
              <a:rPr kumimoji="0" lang="en-US" altLang="ja-JP" sz="1400" kern="0" dirty="0" err="1">
                <a:latin typeface="BIZ UDPゴシック" panose="020B0400000000000000" pitchFamily="50" charset="-128"/>
                <a:ea typeface="BIZ UDPゴシック" panose="020B0400000000000000" pitchFamily="50" charset="-128"/>
                <a:cs typeface="Meiryo UI" pitchFamily="50" charset="-128"/>
              </a:rPr>
              <a:t>Infonova</a:t>
            </a:r>
            <a:r>
              <a:rPr kumimoji="0" lang="ja-JP" altLang="en-US" sz="1400" kern="0" dirty="0">
                <a:latin typeface="BIZ UDPゴシック" panose="020B0400000000000000" pitchFamily="50" charset="-128"/>
                <a:ea typeface="BIZ UDPゴシック" panose="020B0400000000000000" pitchFamily="50" charset="-128"/>
                <a:cs typeface="Meiryo UI" pitchFamily="50" charset="-128"/>
              </a:rPr>
              <a:t>と連携することが可能です。</a:t>
            </a:r>
            <a:r>
              <a:rPr kumimoji="0" lang="en-US" altLang="ja-JP" sz="1400" kern="0" dirty="0">
                <a:latin typeface="BIZ UDPゴシック" panose="020B0400000000000000" pitchFamily="50" charset="-128"/>
                <a:ea typeface="BIZ UDPゴシック" panose="020B0400000000000000" pitchFamily="50" charset="-128"/>
                <a:cs typeface="Meiryo UI" pitchFamily="50" charset="-128"/>
              </a:rPr>
              <a:t>SFA</a:t>
            </a:r>
            <a:r>
              <a:rPr kumimoji="0" lang="ja-JP" altLang="en-US" sz="1400" kern="0" dirty="0">
                <a:latin typeface="BIZ UDPゴシック" panose="020B0400000000000000" pitchFamily="50" charset="-128"/>
                <a:ea typeface="BIZ UDPゴシック" panose="020B0400000000000000" pitchFamily="50" charset="-128"/>
                <a:cs typeface="Meiryo UI" pitchFamily="50" charset="-128"/>
              </a:rPr>
              <a:t>として扱う</a:t>
            </a:r>
            <a:r>
              <a:rPr kumimoji="0" lang="en-US" altLang="ja-JP" sz="1400" kern="0" dirty="0">
                <a:latin typeface="BIZ UDPゴシック" panose="020B0400000000000000" pitchFamily="50" charset="-128"/>
                <a:ea typeface="BIZ UDPゴシック" panose="020B0400000000000000" pitchFamily="50" charset="-128"/>
                <a:cs typeface="Meiryo UI" pitchFamily="50" charset="-128"/>
              </a:rPr>
              <a:t>Salesforce</a:t>
            </a:r>
            <a:r>
              <a:rPr kumimoji="0" lang="ja-JP" altLang="en-US" sz="1400" kern="0" dirty="0">
                <a:latin typeface="BIZ UDPゴシック" panose="020B0400000000000000" pitchFamily="50" charset="-128"/>
                <a:ea typeface="BIZ UDPゴシック" panose="020B0400000000000000" pitchFamily="50" charset="-128"/>
                <a:cs typeface="Meiryo UI" pitchFamily="50" charset="-128"/>
              </a:rPr>
              <a:t>との連携フロー例を示しています。</a:t>
            </a:r>
          </a:p>
        </p:txBody>
      </p:sp>
      <p:grpSp>
        <p:nvGrpSpPr>
          <p:cNvPr id="4" name="グループ化 3"/>
          <p:cNvGrpSpPr/>
          <p:nvPr/>
        </p:nvGrpSpPr>
        <p:grpSpPr>
          <a:xfrm>
            <a:off x="552385" y="1700808"/>
            <a:ext cx="7764031" cy="4911686"/>
            <a:chOff x="336361" y="1764352"/>
            <a:chExt cx="8208774" cy="5193040"/>
          </a:xfrm>
        </p:grpSpPr>
        <p:pic>
          <p:nvPicPr>
            <p:cNvPr id="8" name="Picture 8" descr="D:\Users\hon-58236220002\AppData\Local\Microsoft\Windows\Temporary Internet Files\Content.IE5\C988660U\MC900433941[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5471" y="3411237"/>
              <a:ext cx="418324" cy="46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図 8"/>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753958" y="1785548"/>
              <a:ext cx="1788444" cy="560746"/>
            </a:xfrm>
            <a:prstGeom prst="rect">
              <a:avLst/>
            </a:prstGeom>
            <a:ln w="19050">
              <a:noFill/>
            </a:ln>
          </p:spPr>
        </p:pic>
        <p:sp>
          <p:nvSpPr>
            <p:cNvPr id="10" name="正方形/長方形 9"/>
            <p:cNvSpPr/>
            <p:nvPr/>
          </p:nvSpPr>
          <p:spPr>
            <a:xfrm>
              <a:off x="1882579" y="1764352"/>
              <a:ext cx="2703910" cy="5129710"/>
            </a:xfrm>
            <a:prstGeom prst="rect">
              <a:avLst/>
            </a:prstGeom>
            <a:ln w="19050">
              <a:solidFill>
                <a:schemeClr val="tx1"/>
              </a:solidFill>
            </a:ln>
          </p:spPr>
          <p:txBody>
            <a:bodyPr wrap="none" rtlCol="0" anchor="ctr">
              <a:noAutofit/>
            </a:bodyPr>
            <a:lstStyle/>
            <a:p>
              <a:pPr algn="ctr"/>
              <a:endParaRPr kumimoji="1" lang="ja-JP" altLang="en-US" sz="1200">
                <a:latin typeface="BIZ UDPゴシック" panose="020B0400000000000000" pitchFamily="50" charset="-128"/>
                <a:ea typeface="BIZ UDPゴシック" panose="020B0400000000000000" pitchFamily="50" charset="-128"/>
              </a:endParaRPr>
            </a:p>
          </p:txBody>
        </p:sp>
        <p:sp>
          <p:nvSpPr>
            <p:cNvPr id="11" name="正方形/長方形 10"/>
            <p:cNvSpPr/>
            <p:nvPr/>
          </p:nvSpPr>
          <p:spPr>
            <a:xfrm>
              <a:off x="5283117" y="1764352"/>
              <a:ext cx="3166488" cy="5129710"/>
            </a:xfrm>
            <a:prstGeom prst="rect">
              <a:avLst/>
            </a:prstGeom>
            <a:ln w="19050">
              <a:solidFill>
                <a:schemeClr val="tx1"/>
              </a:solidFill>
            </a:ln>
          </p:spPr>
          <p:txBody>
            <a:bodyPr wrap="none" rtlCol="0" anchor="ctr">
              <a:noAutofit/>
            </a:bodyPr>
            <a:lstStyle/>
            <a:p>
              <a:pPr algn="ctr"/>
              <a:endParaRPr kumimoji="1" lang="ja-JP" altLang="en-US" sz="1200">
                <a:latin typeface="BIZ UDPゴシック" panose="020B0400000000000000" pitchFamily="50" charset="-128"/>
                <a:ea typeface="BIZ UDPゴシック" panose="020B0400000000000000" pitchFamily="50" charset="-128"/>
              </a:endParaRPr>
            </a:p>
          </p:txBody>
        </p:sp>
        <p:pic>
          <p:nvPicPr>
            <p:cNvPr id="12" name="図 11"/>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7403143" y="1779670"/>
              <a:ext cx="1031143" cy="574003"/>
            </a:xfrm>
            <a:prstGeom prst="rect">
              <a:avLst/>
            </a:prstGeom>
          </p:spPr>
        </p:pic>
        <p:sp>
          <p:nvSpPr>
            <p:cNvPr id="14" name="正方形/長方形 13"/>
            <p:cNvSpPr/>
            <p:nvPr/>
          </p:nvSpPr>
          <p:spPr>
            <a:xfrm>
              <a:off x="2274933" y="3493267"/>
              <a:ext cx="1678259" cy="305794"/>
            </a:xfrm>
            <a:prstGeom prst="rect">
              <a:avLst/>
            </a:prstGeom>
            <a:ln w="19050">
              <a:solidFill>
                <a:schemeClr val="tx1"/>
              </a:solidFill>
            </a:ln>
          </p:spPr>
          <p:txBody>
            <a:bodyPr wrap="none" rtlCol="0" anchor="ctr">
              <a:noAutofit/>
            </a:bodyPr>
            <a:lstStyle/>
            <a:p>
              <a:pPr algn="ctr"/>
              <a:r>
                <a:rPr kumimoji="1" lang="ja-JP" altLang="en-US" sz="1200" dirty="0">
                  <a:latin typeface="BIZ UDPゴシック" panose="020B0400000000000000" pitchFamily="50" charset="-128"/>
                  <a:ea typeface="BIZ UDPゴシック" panose="020B0400000000000000" pitchFamily="50" charset="-128"/>
                </a:rPr>
                <a:t>商談情報作成</a:t>
              </a:r>
            </a:p>
          </p:txBody>
        </p:sp>
        <p:sp>
          <p:nvSpPr>
            <p:cNvPr id="15" name="正方形/長方形 14"/>
            <p:cNvSpPr/>
            <p:nvPr/>
          </p:nvSpPr>
          <p:spPr>
            <a:xfrm>
              <a:off x="2274933" y="3980893"/>
              <a:ext cx="1678259" cy="305794"/>
            </a:xfrm>
            <a:prstGeom prst="rect">
              <a:avLst/>
            </a:prstGeom>
            <a:ln w="19050">
              <a:solidFill>
                <a:schemeClr val="tx1"/>
              </a:solidFill>
            </a:ln>
          </p:spPr>
          <p:txBody>
            <a:bodyPr wrap="none" rtlCol="0" anchor="ctr">
              <a:noAutofit/>
            </a:bodyPr>
            <a:lstStyle/>
            <a:p>
              <a:pPr algn="ctr"/>
              <a:r>
                <a:rPr kumimoji="1" lang="ja-JP" altLang="en-US" sz="1200" dirty="0">
                  <a:latin typeface="BIZ UDPゴシック" panose="020B0400000000000000" pitchFamily="50" charset="-128"/>
                  <a:ea typeface="BIZ UDPゴシック" panose="020B0400000000000000" pitchFamily="50" charset="-128"/>
                </a:rPr>
                <a:t>見積もり情報作成</a:t>
              </a:r>
            </a:p>
          </p:txBody>
        </p:sp>
        <p:cxnSp>
          <p:nvCxnSpPr>
            <p:cNvPr id="16" name="直線矢印コネクタ 15"/>
            <p:cNvCxnSpPr>
              <a:stCxn id="8" idx="3"/>
              <a:endCxn id="14" idx="1"/>
            </p:cNvCxnSpPr>
            <p:nvPr/>
          </p:nvCxnSpPr>
          <p:spPr>
            <a:xfrm>
              <a:off x="1493794" y="3644225"/>
              <a:ext cx="781139" cy="193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a:stCxn id="14" idx="2"/>
              <a:endCxn id="15" idx="0"/>
            </p:cNvCxnSpPr>
            <p:nvPr/>
          </p:nvCxnSpPr>
          <p:spPr>
            <a:xfrm>
              <a:off x="3114062" y="3799060"/>
              <a:ext cx="0" cy="18183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正方形/長方形 17"/>
            <p:cNvSpPr/>
            <p:nvPr/>
          </p:nvSpPr>
          <p:spPr>
            <a:xfrm>
              <a:off x="5671902" y="3980892"/>
              <a:ext cx="1678259" cy="305794"/>
            </a:xfrm>
            <a:prstGeom prst="rect">
              <a:avLst/>
            </a:prstGeom>
            <a:ln w="19050">
              <a:solidFill>
                <a:schemeClr val="tx1"/>
              </a:solidFill>
            </a:ln>
          </p:spPr>
          <p:txBody>
            <a:bodyPr wrap="none" rtlCol="0" anchor="ctr">
              <a:noAutofit/>
            </a:bodyPr>
            <a:lstStyle/>
            <a:p>
              <a:pPr algn="ctr"/>
              <a:r>
                <a:rPr kumimoji="1" lang="ja-JP" altLang="en-US" sz="1200" dirty="0">
                  <a:latin typeface="BIZ UDPゴシック" panose="020B0400000000000000" pitchFamily="50" charset="-128"/>
                  <a:ea typeface="BIZ UDPゴシック" panose="020B0400000000000000" pitchFamily="50" charset="-128"/>
                </a:rPr>
                <a:t>商品選択</a:t>
              </a:r>
            </a:p>
          </p:txBody>
        </p:sp>
        <p:cxnSp>
          <p:nvCxnSpPr>
            <p:cNvPr id="21" name="直線矢印コネクタ 20"/>
            <p:cNvCxnSpPr>
              <a:stCxn id="15" idx="3"/>
              <a:endCxn id="18" idx="1"/>
            </p:cNvCxnSpPr>
            <p:nvPr/>
          </p:nvCxnSpPr>
          <p:spPr>
            <a:xfrm flipV="1">
              <a:off x="3953192" y="4133790"/>
              <a:ext cx="1718710" cy="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正方形/長方形 21"/>
            <p:cNvSpPr/>
            <p:nvPr/>
          </p:nvSpPr>
          <p:spPr>
            <a:xfrm>
              <a:off x="5671902" y="4509581"/>
              <a:ext cx="1678259" cy="305794"/>
            </a:xfrm>
            <a:prstGeom prst="rect">
              <a:avLst/>
            </a:prstGeom>
            <a:ln w="19050">
              <a:solidFill>
                <a:schemeClr val="tx1"/>
              </a:solidFill>
            </a:ln>
          </p:spPr>
          <p:txBody>
            <a:bodyPr wrap="none" rtlCol="0" anchor="ctr">
              <a:noAutofit/>
            </a:bodyPr>
            <a:lstStyle/>
            <a:p>
              <a:pPr algn="ctr"/>
              <a:r>
                <a:rPr kumimoji="1" lang="ja-JP" altLang="en-US" sz="1200" dirty="0">
                  <a:latin typeface="BIZ UDPゴシック" panose="020B0400000000000000" pitchFamily="50" charset="-128"/>
                  <a:ea typeface="BIZ UDPゴシック" panose="020B0400000000000000" pitchFamily="50" charset="-128"/>
                </a:rPr>
                <a:t>商品設定</a:t>
              </a:r>
            </a:p>
          </p:txBody>
        </p:sp>
        <p:cxnSp>
          <p:nvCxnSpPr>
            <p:cNvPr id="23" name="直線矢印コネクタ 22"/>
            <p:cNvCxnSpPr>
              <a:stCxn id="18" idx="2"/>
              <a:endCxn id="22" idx="0"/>
            </p:cNvCxnSpPr>
            <p:nvPr/>
          </p:nvCxnSpPr>
          <p:spPr>
            <a:xfrm>
              <a:off x="6511032" y="4286686"/>
              <a:ext cx="0" cy="22289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4" name="正方形/長方形 23"/>
            <p:cNvSpPr/>
            <p:nvPr/>
          </p:nvSpPr>
          <p:spPr>
            <a:xfrm>
              <a:off x="6589231" y="4268969"/>
              <a:ext cx="901209" cy="276999"/>
            </a:xfrm>
            <a:prstGeom prst="rect">
              <a:avLst/>
            </a:prstGeom>
          </p:spPr>
          <p:txBody>
            <a:bodyPr wrap="none" anchor="ctr">
              <a:spAutoFit/>
            </a:bodyPr>
            <a:lstStyle/>
            <a:p>
              <a:pPr algn="ctr"/>
              <a:r>
                <a:rPr lang="ja-JP" altLang="en-US" sz="1200" dirty="0">
                  <a:solidFill>
                    <a:prstClr val="black"/>
                  </a:solidFill>
                  <a:latin typeface="BIZ UDPゴシック" panose="020B0400000000000000" pitchFamily="50" charset="-128"/>
                  <a:ea typeface="BIZ UDPゴシック" panose="020B0400000000000000" pitchFamily="50" charset="-128"/>
                </a:rPr>
                <a:t>カート追加</a:t>
              </a:r>
              <a:endParaRPr lang="ja-JP" altLang="en-US" sz="1200" dirty="0"/>
            </a:p>
          </p:txBody>
        </p:sp>
        <p:sp>
          <p:nvSpPr>
            <p:cNvPr id="25" name="正方形/長方形 24"/>
            <p:cNvSpPr/>
            <p:nvPr/>
          </p:nvSpPr>
          <p:spPr>
            <a:xfrm>
              <a:off x="2274933" y="4509581"/>
              <a:ext cx="1678259" cy="305794"/>
            </a:xfrm>
            <a:prstGeom prst="rect">
              <a:avLst/>
            </a:prstGeom>
            <a:ln w="19050">
              <a:solidFill>
                <a:schemeClr val="tx1"/>
              </a:solidFill>
            </a:ln>
          </p:spPr>
          <p:txBody>
            <a:bodyPr wrap="none" rtlCol="0" anchor="ctr">
              <a:noAutofit/>
            </a:bodyPr>
            <a:lstStyle/>
            <a:p>
              <a:pPr algn="ctr"/>
              <a:r>
                <a:rPr kumimoji="1" lang="ja-JP" altLang="en-US" sz="1200" dirty="0">
                  <a:latin typeface="BIZ UDPゴシック" panose="020B0400000000000000" pitchFamily="50" charset="-128"/>
                  <a:ea typeface="BIZ UDPゴシック" panose="020B0400000000000000" pitchFamily="50" charset="-128"/>
                </a:rPr>
                <a:t>見積もり情報完成</a:t>
              </a:r>
            </a:p>
          </p:txBody>
        </p:sp>
        <p:cxnSp>
          <p:nvCxnSpPr>
            <p:cNvPr id="26" name="直線矢印コネクタ 25"/>
            <p:cNvCxnSpPr>
              <a:stCxn id="22" idx="1"/>
              <a:endCxn id="25" idx="3"/>
            </p:cNvCxnSpPr>
            <p:nvPr/>
          </p:nvCxnSpPr>
          <p:spPr>
            <a:xfrm flipH="1">
              <a:off x="3953192" y="4662478"/>
              <a:ext cx="171871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7" name="正方形/長方形 26"/>
            <p:cNvSpPr/>
            <p:nvPr/>
          </p:nvSpPr>
          <p:spPr>
            <a:xfrm>
              <a:off x="2274933" y="5011285"/>
              <a:ext cx="1678259" cy="305794"/>
            </a:xfrm>
            <a:prstGeom prst="rect">
              <a:avLst/>
            </a:prstGeom>
            <a:ln w="19050">
              <a:solidFill>
                <a:schemeClr val="tx1"/>
              </a:solidFill>
            </a:ln>
          </p:spPr>
          <p:txBody>
            <a:bodyPr wrap="none" rtlCol="0" anchor="ctr">
              <a:noAutofit/>
            </a:bodyPr>
            <a:lstStyle/>
            <a:p>
              <a:pPr algn="ctr"/>
              <a:r>
                <a:rPr kumimoji="1" lang="ja-JP" altLang="en-US" sz="1200" dirty="0">
                  <a:latin typeface="BIZ UDPゴシック" panose="020B0400000000000000" pitchFamily="50" charset="-128"/>
                  <a:ea typeface="BIZ UDPゴシック" panose="020B0400000000000000" pitchFamily="50" charset="-128"/>
                </a:rPr>
                <a:t>見積もり情報承認</a:t>
              </a:r>
            </a:p>
          </p:txBody>
        </p:sp>
        <p:cxnSp>
          <p:nvCxnSpPr>
            <p:cNvPr id="28" name="直線矢印コネクタ 27"/>
            <p:cNvCxnSpPr>
              <a:stCxn id="25" idx="2"/>
              <a:endCxn id="27" idx="0"/>
            </p:cNvCxnSpPr>
            <p:nvPr/>
          </p:nvCxnSpPr>
          <p:spPr>
            <a:xfrm>
              <a:off x="3114062" y="4815375"/>
              <a:ext cx="0" cy="19591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9" name="正方形/長方形 28"/>
            <p:cNvSpPr/>
            <p:nvPr/>
          </p:nvSpPr>
          <p:spPr>
            <a:xfrm>
              <a:off x="2274933" y="5486629"/>
              <a:ext cx="1678259" cy="305794"/>
            </a:xfrm>
            <a:prstGeom prst="rect">
              <a:avLst/>
            </a:prstGeom>
            <a:ln w="19050">
              <a:solidFill>
                <a:schemeClr val="tx1"/>
              </a:solidFill>
            </a:ln>
          </p:spPr>
          <p:txBody>
            <a:bodyPr wrap="none" rtlCol="0" anchor="ctr">
              <a:noAutofit/>
            </a:bodyPr>
            <a:lstStyle/>
            <a:p>
              <a:pPr algn="ctr"/>
              <a:r>
                <a:rPr kumimoji="1" lang="ja-JP" altLang="en-US" sz="1200" dirty="0">
                  <a:latin typeface="BIZ UDPゴシック" panose="020B0400000000000000" pitchFamily="50" charset="-128"/>
                  <a:ea typeface="BIZ UDPゴシック" panose="020B0400000000000000" pitchFamily="50" charset="-128"/>
                </a:rPr>
                <a:t>商談情報完了</a:t>
              </a:r>
            </a:p>
          </p:txBody>
        </p:sp>
        <p:sp>
          <p:nvSpPr>
            <p:cNvPr id="30" name="正方形/長方形 29"/>
            <p:cNvSpPr/>
            <p:nvPr/>
          </p:nvSpPr>
          <p:spPr>
            <a:xfrm>
              <a:off x="5671902" y="5486629"/>
              <a:ext cx="1678259" cy="305794"/>
            </a:xfrm>
            <a:prstGeom prst="rect">
              <a:avLst/>
            </a:prstGeom>
            <a:ln w="19050">
              <a:solidFill>
                <a:schemeClr val="tx1"/>
              </a:solidFill>
            </a:ln>
          </p:spPr>
          <p:txBody>
            <a:bodyPr wrap="none" rtlCol="0" anchor="ctr">
              <a:noAutofit/>
            </a:bodyPr>
            <a:lstStyle/>
            <a:p>
              <a:pPr algn="ctr"/>
              <a:r>
                <a:rPr kumimoji="1" lang="ja-JP" altLang="en-US" sz="1200" dirty="0">
                  <a:latin typeface="BIZ UDPゴシック" panose="020B0400000000000000" pitchFamily="50" charset="-128"/>
                  <a:ea typeface="BIZ UDPゴシック" panose="020B0400000000000000" pitchFamily="50" charset="-128"/>
                </a:rPr>
                <a:t>オーダ登録</a:t>
              </a:r>
            </a:p>
          </p:txBody>
        </p:sp>
        <p:cxnSp>
          <p:nvCxnSpPr>
            <p:cNvPr id="31" name="直線矢印コネクタ 30"/>
            <p:cNvCxnSpPr>
              <a:stCxn id="29" idx="3"/>
              <a:endCxn id="30" idx="1"/>
            </p:cNvCxnSpPr>
            <p:nvPr/>
          </p:nvCxnSpPr>
          <p:spPr>
            <a:xfrm>
              <a:off x="3953192" y="5639526"/>
              <a:ext cx="171871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2" name="正方形/長方形 31"/>
            <p:cNvSpPr/>
            <p:nvPr/>
          </p:nvSpPr>
          <p:spPr>
            <a:xfrm>
              <a:off x="5671902" y="5960856"/>
              <a:ext cx="1678259" cy="305794"/>
            </a:xfrm>
            <a:prstGeom prst="rect">
              <a:avLst/>
            </a:prstGeom>
            <a:ln w="19050">
              <a:solidFill>
                <a:schemeClr val="tx1"/>
              </a:solidFill>
            </a:ln>
          </p:spPr>
          <p:txBody>
            <a:bodyPr wrap="none" rtlCol="0" anchor="ctr">
              <a:noAutofit/>
            </a:bodyPr>
            <a:lstStyle/>
            <a:p>
              <a:pPr algn="ctr"/>
              <a:r>
                <a:rPr kumimoji="1" lang="ja-JP" altLang="en-US" sz="1200" dirty="0">
                  <a:latin typeface="BIZ UDPゴシック" panose="020B0400000000000000" pitchFamily="50" charset="-128"/>
                  <a:ea typeface="BIZ UDPゴシック" panose="020B0400000000000000" pitchFamily="50" charset="-128"/>
                </a:rPr>
                <a:t>プロビジョニング設定</a:t>
              </a:r>
            </a:p>
          </p:txBody>
        </p:sp>
        <p:cxnSp>
          <p:nvCxnSpPr>
            <p:cNvPr id="33" name="直線矢印コネクタ 32"/>
            <p:cNvCxnSpPr>
              <a:stCxn id="30" idx="2"/>
              <a:endCxn id="32" idx="0"/>
            </p:cNvCxnSpPr>
            <p:nvPr/>
          </p:nvCxnSpPr>
          <p:spPr>
            <a:xfrm>
              <a:off x="6511032" y="5792423"/>
              <a:ext cx="0" cy="1684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4" name="正方形/長方形 33"/>
            <p:cNvSpPr/>
            <p:nvPr/>
          </p:nvSpPr>
          <p:spPr>
            <a:xfrm>
              <a:off x="5671902" y="6427459"/>
              <a:ext cx="1678259" cy="305794"/>
            </a:xfrm>
            <a:prstGeom prst="rect">
              <a:avLst/>
            </a:prstGeom>
            <a:ln w="19050">
              <a:solidFill>
                <a:schemeClr val="tx1"/>
              </a:solidFill>
            </a:ln>
          </p:spPr>
          <p:txBody>
            <a:bodyPr wrap="none" rtlCol="0" anchor="ctr">
              <a:noAutofit/>
            </a:bodyPr>
            <a:lstStyle/>
            <a:p>
              <a:pPr algn="ctr"/>
              <a:r>
                <a:rPr kumimoji="1" lang="ja-JP" altLang="en-US" sz="1200" dirty="0">
                  <a:latin typeface="BIZ UDPゴシック" panose="020B0400000000000000" pitchFamily="50" charset="-128"/>
                  <a:ea typeface="BIZ UDPゴシック" panose="020B0400000000000000" pitchFamily="50" charset="-128"/>
                </a:rPr>
                <a:t>料金請求</a:t>
              </a:r>
            </a:p>
          </p:txBody>
        </p:sp>
        <p:cxnSp>
          <p:nvCxnSpPr>
            <p:cNvPr id="35" name="直線矢印コネクタ 34"/>
            <p:cNvCxnSpPr>
              <a:stCxn id="32" idx="2"/>
              <a:endCxn id="34" idx="0"/>
            </p:cNvCxnSpPr>
            <p:nvPr/>
          </p:nvCxnSpPr>
          <p:spPr>
            <a:xfrm>
              <a:off x="6511032" y="6266650"/>
              <a:ext cx="0" cy="16080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a:off x="1103353" y="3347596"/>
              <a:ext cx="744178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7" name="正方形/長方形 36"/>
            <p:cNvSpPr/>
            <p:nvPr/>
          </p:nvSpPr>
          <p:spPr>
            <a:xfrm>
              <a:off x="5671902" y="2432230"/>
              <a:ext cx="1678259" cy="305794"/>
            </a:xfrm>
            <a:prstGeom prst="rect">
              <a:avLst/>
            </a:prstGeom>
            <a:ln w="19050">
              <a:solidFill>
                <a:schemeClr val="tx1"/>
              </a:solidFill>
            </a:ln>
          </p:spPr>
          <p:txBody>
            <a:bodyPr wrap="none" rtlCol="0" anchor="ctr">
              <a:noAutofit/>
            </a:bodyPr>
            <a:lstStyle/>
            <a:p>
              <a:pPr algn="ctr"/>
              <a:r>
                <a:rPr kumimoji="1" lang="ja-JP" altLang="en-US" sz="1200" dirty="0">
                  <a:latin typeface="BIZ UDPゴシック" panose="020B0400000000000000" pitchFamily="50" charset="-128"/>
                  <a:ea typeface="BIZ UDPゴシック" panose="020B0400000000000000" pitchFamily="50" charset="-128"/>
                </a:rPr>
                <a:t>商品作成</a:t>
              </a:r>
            </a:p>
          </p:txBody>
        </p:sp>
        <p:sp>
          <p:nvSpPr>
            <p:cNvPr id="38" name="正方形/長方形 37"/>
            <p:cNvSpPr/>
            <p:nvPr/>
          </p:nvSpPr>
          <p:spPr>
            <a:xfrm>
              <a:off x="5675767" y="2938120"/>
              <a:ext cx="1678259" cy="305794"/>
            </a:xfrm>
            <a:prstGeom prst="rect">
              <a:avLst/>
            </a:prstGeom>
            <a:ln w="19050">
              <a:solidFill>
                <a:schemeClr val="tx1"/>
              </a:solidFill>
            </a:ln>
          </p:spPr>
          <p:txBody>
            <a:bodyPr wrap="none" rtlCol="0" anchor="ctr">
              <a:noAutofit/>
            </a:bodyPr>
            <a:lstStyle/>
            <a:p>
              <a:pPr algn="ctr"/>
              <a:r>
                <a:rPr kumimoji="1" lang="ja-JP" altLang="en-US" sz="1200" dirty="0">
                  <a:latin typeface="BIZ UDPゴシック" panose="020B0400000000000000" pitchFamily="50" charset="-128"/>
                  <a:ea typeface="BIZ UDPゴシック" panose="020B0400000000000000" pitchFamily="50" charset="-128"/>
                </a:rPr>
                <a:t>チャネル設定</a:t>
              </a:r>
            </a:p>
          </p:txBody>
        </p:sp>
        <p:cxnSp>
          <p:nvCxnSpPr>
            <p:cNvPr id="39" name="直線矢印コネクタ 38"/>
            <p:cNvCxnSpPr>
              <a:stCxn id="37" idx="2"/>
              <a:endCxn id="38" idx="0"/>
            </p:cNvCxnSpPr>
            <p:nvPr/>
          </p:nvCxnSpPr>
          <p:spPr>
            <a:xfrm>
              <a:off x="6511032" y="2738023"/>
              <a:ext cx="3864" cy="20009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0" name="正方形/長方形 39"/>
            <p:cNvSpPr/>
            <p:nvPr/>
          </p:nvSpPr>
          <p:spPr>
            <a:xfrm>
              <a:off x="2274933" y="2941388"/>
              <a:ext cx="1678259" cy="305794"/>
            </a:xfrm>
            <a:prstGeom prst="rect">
              <a:avLst/>
            </a:prstGeom>
            <a:ln w="19050">
              <a:solidFill>
                <a:schemeClr val="tx1"/>
              </a:solidFill>
            </a:ln>
          </p:spPr>
          <p:txBody>
            <a:bodyPr wrap="none" rtlCol="0" anchor="ctr">
              <a:noAutofit/>
            </a:bodyPr>
            <a:lstStyle/>
            <a:p>
              <a:pPr algn="ctr"/>
              <a:r>
                <a:rPr kumimoji="1" lang="en-US" altLang="ja-JP" sz="1200" dirty="0" err="1">
                  <a:latin typeface="BIZ UDPゴシック" panose="020B0400000000000000" pitchFamily="50" charset="-128"/>
                  <a:ea typeface="BIZ UDPゴシック" panose="020B0400000000000000" pitchFamily="50" charset="-128"/>
                </a:rPr>
                <a:t>Infonova</a:t>
              </a:r>
              <a:r>
                <a:rPr kumimoji="1" lang="ja-JP" altLang="en-US" sz="1200" dirty="0">
                  <a:latin typeface="BIZ UDPゴシック" panose="020B0400000000000000" pitchFamily="50" charset="-128"/>
                  <a:ea typeface="BIZ UDPゴシック" panose="020B0400000000000000" pitchFamily="50" charset="-128"/>
                </a:rPr>
                <a:t>接続先設定</a:t>
              </a:r>
            </a:p>
          </p:txBody>
        </p:sp>
        <p:sp>
          <p:nvSpPr>
            <p:cNvPr id="41" name="正方形/長方形 40"/>
            <p:cNvSpPr/>
            <p:nvPr/>
          </p:nvSpPr>
          <p:spPr>
            <a:xfrm>
              <a:off x="5674030" y="1938875"/>
              <a:ext cx="1678259" cy="305794"/>
            </a:xfrm>
            <a:prstGeom prst="rect">
              <a:avLst/>
            </a:prstGeom>
            <a:ln w="19050">
              <a:solidFill>
                <a:schemeClr val="tx1"/>
              </a:solidFill>
            </a:ln>
          </p:spPr>
          <p:txBody>
            <a:bodyPr wrap="none" rtlCol="0" anchor="ctr">
              <a:noAutofit/>
            </a:bodyPr>
            <a:lstStyle/>
            <a:p>
              <a:pPr algn="ctr"/>
              <a:r>
                <a:rPr kumimoji="1" lang="ja-JP" altLang="en-US" sz="1200" dirty="0">
                  <a:latin typeface="BIZ UDPゴシック" panose="020B0400000000000000" pitchFamily="50" charset="-128"/>
                  <a:ea typeface="BIZ UDPゴシック" panose="020B0400000000000000" pitchFamily="50" charset="-128"/>
                </a:rPr>
                <a:t>テナント作成</a:t>
              </a:r>
            </a:p>
          </p:txBody>
        </p:sp>
        <p:cxnSp>
          <p:nvCxnSpPr>
            <p:cNvPr id="42" name="直線矢印コネクタ 41"/>
            <p:cNvCxnSpPr>
              <a:stCxn id="41" idx="2"/>
            </p:cNvCxnSpPr>
            <p:nvPr/>
          </p:nvCxnSpPr>
          <p:spPr>
            <a:xfrm>
              <a:off x="6513159" y="2244669"/>
              <a:ext cx="3864" cy="20009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a:stCxn id="38" idx="1"/>
              <a:endCxn id="40" idx="3"/>
            </p:cNvCxnSpPr>
            <p:nvPr/>
          </p:nvCxnSpPr>
          <p:spPr>
            <a:xfrm flipH="1">
              <a:off x="3953192" y="3091017"/>
              <a:ext cx="1722575" cy="32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4" name="上下矢印 43"/>
            <p:cNvSpPr/>
            <p:nvPr/>
          </p:nvSpPr>
          <p:spPr>
            <a:xfrm>
              <a:off x="349541" y="1764352"/>
              <a:ext cx="693909" cy="1583244"/>
            </a:xfrm>
            <a:prstGeom prst="upDownArrow">
              <a:avLst/>
            </a:prstGeom>
            <a:ln w="3175">
              <a:solidFill>
                <a:schemeClr val="bg1">
                  <a:lumMod val="50000"/>
                </a:schemeClr>
              </a:solidFill>
            </a:ln>
          </p:spPr>
          <p:txBody>
            <a:bodyPr vert="eaVert" wrap="none" rtlCol="0" anchor="ctr">
              <a:noAutofit/>
            </a:bodyPr>
            <a:lstStyle/>
            <a:p>
              <a:pPr algn="ctr"/>
              <a:r>
                <a:rPr kumimoji="1" lang="ja-JP" altLang="en-US" sz="1200" dirty="0">
                  <a:latin typeface="BIZ UDPゴシック" panose="020B0400000000000000" pitchFamily="50" charset="-128"/>
                  <a:ea typeface="BIZ UDPゴシック" panose="020B0400000000000000" pitchFamily="50" charset="-128"/>
                </a:rPr>
                <a:t>事前設定</a:t>
              </a:r>
            </a:p>
          </p:txBody>
        </p:sp>
        <p:sp>
          <p:nvSpPr>
            <p:cNvPr id="45" name="上下矢印 44"/>
            <p:cNvSpPr/>
            <p:nvPr/>
          </p:nvSpPr>
          <p:spPr>
            <a:xfrm>
              <a:off x="336361" y="3403841"/>
              <a:ext cx="693909" cy="3553551"/>
            </a:xfrm>
            <a:prstGeom prst="upDownArrow">
              <a:avLst/>
            </a:prstGeom>
            <a:ln w="3175">
              <a:solidFill>
                <a:schemeClr val="bg1">
                  <a:lumMod val="50000"/>
                </a:schemeClr>
              </a:solidFill>
            </a:ln>
          </p:spPr>
          <p:txBody>
            <a:bodyPr vert="eaVert" wrap="none" rtlCol="0" anchor="ctr">
              <a:noAutofit/>
            </a:bodyPr>
            <a:lstStyle/>
            <a:p>
              <a:pPr algn="ctr"/>
              <a:r>
                <a:rPr kumimoji="1" lang="en-US" altLang="ja-JP" sz="1200" dirty="0" err="1">
                  <a:latin typeface="BIZ UDPゴシック" panose="020B0400000000000000" pitchFamily="50" charset="-128"/>
                  <a:ea typeface="BIZ UDPゴシック" panose="020B0400000000000000" pitchFamily="50" charset="-128"/>
                </a:rPr>
                <a:t>SalesForce</a:t>
              </a:r>
              <a:r>
                <a:rPr kumimoji="1" lang="ja-JP" altLang="en-US" sz="1200" dirty="0">
                  <a:latin typeface="BIZ UDPゴシック" panose="020B0400000000000000" pitchFamily="50" charset="-128"/>
                  <a:ea typeface="BIZ UDPゴシック" panose="020B0400000000000000" pitchFamily="50" charset="-128"/>
                </a:rPr>
                <a:t>を活用した販売イメージ</a:t>
              </a:r>
            </a:p>
          </p:txBody>
        </p:sp>
        <p:cxnSp>
          <p:nvCxnSpPr>
            <p:cNvPr id="46" name="直線矢印コネクタ 45"/>
            <p:cNvCxnSpPr>
              <a:stCxn id="27" idx="2"/>
              <a:endCxn id="29" idx="0"/>
            </p:cNvCxnSpPr>
            <p:nvPr/>
          </p:nvCxnSpPr>
          <p:spPr>
            <a:xfrm>
              <a:off x="3114062" y="5317078"/>
              <a:ext cx="0" cy="16955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9026544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19184"/>
          </a:xfrm>
        </p:spPr>
        <p:txBody>
          <a:bodyPr>
            <a:normAutofit fontScale="90000"/>
          </a:bodyPr>
          <a:lstStyle/>
          <a:p>
            <a:r>
              <a:rPr lang="en-US" altLang="ja-JP" dirty="0"/>
              <a:t>Salesforce</a:t>
            </a:r>
            <a:r>
              <a:rPr lang="ja-JP" altLang="en-US" dirty="0"/>
              <a:t>利用例</a:t>
            </a:r>
            <a:r>
              <a:rPr lang="en-US" altLang="ja-JP" dirty="0"/>
              <a:t>(CRM)</a:t>
            </a:r>
            <a:endParaRPr kumimoji="1" lang="ja-JP" altLang="en-US" dirty="0"/>
          </a:p>
        </p:txBody>
      </p:sp>
      <p:sp>
        <p:nvSpPr>
          <p:cNvPr id="13" name="正方形/長方形 12"/>
          <p:cNvSpPr/>
          <p:nvPr/>
        </p:nvSpPr>
        <p:spPr>
          <a:xfrm>
            <a:off x="323528" y="1151456"/>
            <a:ext cx="8640960" cy="523220"/>
          </a:xfrm>
          <a:prstGeom prst="rect">
            <a:avLst/>
          </a:prstGeom>
        </p:spPr>
        <p:txBody>
          <a:bodyPr wrap="square">
            <a:spAutoFit/>
          </a:bodyPr>
          <a:lstStyle/>
          <a:p>
            <a:pPr lvl="0" eaLnBrk="0" hangingPunct="0">
              <a:spcBef>
                <a:spcPct val="0"/>
              </a:spcBef>
              <a:defRPr/>
            </a:pPr>
            <a:r>
              <a:rPr kumimoji="0" lang="en-US" altLang="ja-JP" sz="1400" kern="0" dirty="0" err="1">
                <a:latin typeface="BIZ UDPゴシック" panose="020B0400000000000000" pitchFamily="50" charset="-128"/>
                <a:ea typeface="BIZ UDPゴシック" panose="020B0400000000000000" pitchFamily="50" charset="-128"/>
                <a:cs typeface="Meiryo UI" pitchFamily="50" charset="-128"/>
              </a:rPr>
              <a:t>SalesForce</a:t>
            </a:r>
            <a:r>
              <a:rPr kumimoji="0" lang="en-US" altLang="ja-JP" sz="1400" kern="0" dirty="0">
                <a:latin typeface="BIZ UDPゴシック" panose="020B0400000000000000" pitchFamily="50" charset="-128"/>
                <a:ea typeface="BIZ UDPゴシック" panose="020B0400000000000000" pitchFamily="50" charset="-128"/>
                <a:cs typeface="Meiryo UI" pitchFamily="50" charset="-128"/>
              </a:rPr>
              <a:t>(</a:t>
            </a:r>
            <a:r>
              <a:rPr kumimoji="0" lang="en-US" altLang="ja-JP" sz="1400" kern="0" dirty="0" err="1">
                <a:latin typeface="BIZ UDPゴシック" panose="020B0400000000000000" pitchFamily="50" charset="-128"/>
                <a:ea typeface="BIZ UDPゴシック" panose="020B0400000000000000" pitchFamily="50" charset="-128"/>
                <a:cs typeface="Meiryo UI" pitchFamily="50" charset="-128"/>
              </a:rPr>
              <a:t>SalesCloud</a:t>
            </a:r>
            <a:r>
              <a:rPr kumimoji="0" lang="en-US" altLang="ja-JP" sz="1400" kern="0" dirty="0">
                <a:latin typeface="BIZ UDPゴシック" panose="020B0400000000000000" pitchFamily="50" charset="-128"/>
                <a:ea typeface="BIZ UDPゴシック" panose="020B0400000000000000" pitchFamily="50" charset="-128"/>
                <a:cs typeface="Meiryo UI" pitchFamily="50" charset="-128"/>
              </a:rPr>
              <a:t>)</a:t>
            </a:r>
            <a:r>
              <a:rPr kumimoji="0" lang="ja-JP" altLang="en-US" sz="1400" kern="0" dirty="0">
                <a:latin typeface="BIZ UDPゴシック" panose="020B0400000000000000" pitchFamily="50" charset="-128"/>
                <a:ea typeface="BIZ UDPゴシック" panose="020B0400000000000000" pitchFamily="50" charset="-128"/>
                <a:cs typeface="Meiryo UI" pitchFamily="50" charset="-128"/>
              </a:rPr>
              <a:t>を利用して、</a:t>
            </a:r>
            <a:r>
              <a:rPr kumimoji="0" lang="en-US" altLang="ja-JP" sz="1400" kern="0" dirty="0" err="1">
                <a:latin typeface="BIZ UDPゴシック" panose="020B0400000000000000" pitchFamily="50" charset="-128"/>
                <a:ea typeface="BIZ UDPゴシック" panose="020B0400000000000000" pitchFamily="50" charset="-128"/>
                <a:cs typeface="Meiryo UI" pitchFamily="50" charset="-128"/>
              </a:rPr>
              <a:t>Infonova</a:t>
            </a:r>
            <a:r>
              <a:rPr kumimoji="0" lang="ja-JP" altLang="en-US" sz="1400" kern="0" dirty="0">
                <a:latin typeface="BIZ UDPゴシック" panose="020B0400000000000000" pitchFamily="50" charset="-128"/>
                <a:ea typeface="BIZ UDPゴシック" panose="020B0400000000000000" pitchFamily="50" charset="-128"/>
                <a:cs typeface="Meiryo UI" pitchFamily="50" charset="-128"/>
              </a:rPr>
              <a:t>から顧客情報や契約情報、注文情報等を連携することで最新情報を常に保持することが可能です。</a:t>
            </a:r>
            <a:r>
              <a:rPr kumimoji="0" lang="en-US" altLang="ja-JP" sz="1400" kern="0" dirty="0">
                <a:latin typeface="BIZ UDPゴシック" panose="020B0400000000000000" pitchFamily="50" charset="-128"/>
                <a:ea typeface="BIZ UDPゴシック" panose="020B0400000000000000" pitchFamily="50" charset="-128"/>
                <a:cs typeface="Meiryo UI" pitchFamily="50" charset="-128"/>
              </a:rPr>
              <a:t>CRM</a:t>
            </a:r>
            <a:r>
              <a:rPr kumimoji="0" lang="ja-JP" altLang="en-US" sz="1400" kern="0" dirty="0">
                <a:latin typeface="BIZ UDPゴシック" panose="020B0400000000000000" pitchFamily="50" charset="-128"/>
                <a:ea typeface="BIZ UDPゴシック" panose="020B0400000000000000" pitchFamily="50" charset="-128"/>
                <a:cs typeface="Meiryo UI" pitchFamily="50" charset="-128"/>
              </a:rPr>
              <a:t>として扱う</a:t>
            </a:r>
            <a:r>
              <a:rPr kumimoji="0" lang="en-US" altLang="ja-JP" sz="1400" kern="0" dirty="0">
                <a:latin typeface="BIZ UDPゴシック" panose="020B0400000000000000" pitchFamily="50" charset="-128"/>
                <a:ea typeface="BIZ UDPゴシック" panose="020B0400000000000000" pitchFamily="50" charset="-128"/>
                <a:cs typeface="Meiryo UI" pitchFamily="50" charset="-128"/>
              </a:rPr>
              <a:t>Salesforce</a:t>
            </a:r>
            <a:r>
              <a:rPr kumimoji="0" lang="ja-JP" altLang="en-US" sz="1400" kern="0" dirty="0">
                <a:latin typeface="BIZ UDPゴシック" panose="020B0400000000000000" pitchFamily="50" charset="-128"/>
                <a:ea typeface="BIZ UDPゴシック" panose="020B0400000000000000" pitchFamily="50" charset="-128"/>
                <a:cs typeface="Meiryo UI" pitchFamily="50" charset="-128"/>
              </a:rPr>
              <a:t>との連携フロー例を示しています。</a:t>
            </a:r>
          </a:p>
        </p:txBody>
      </p:sp>
      <p:pic>
        <p:nvPicPr>
          <p:cNvPr id="8" name="Picture 8" descr="D:\Users\hon-58236220002\AppData\Local\Microsoft\Windows\Temporary Internet Files\Content.IE5\C988660U\MC900433941[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9504" y="3258466"/>
            <a:ext cx="395660" cy="440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図 8"/>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602261" y="1757839"/>
            <a:ext cx="1691548" cy="530365"/>
          </a:xfrm>
          <a:prstGeom prst="rect">
            <a:avLst/>
          </a:prstGeom>
          <a:ln w="19050">
            <a:noFill/>
          </a:ln>
        </p:spPr>
      </p:pic>
      <p:sp>
        <p:nvSpPr>
          <p:cNvPr id="10" name="正方形/長方形 9"/>
          <p:cNvSpPr/>
          <p:nvPr/>
        </p:nvSpPr>
        <p:spPr>
          <a:xfrm>
            <a:off x="1172883" y="1700808"/>
            <a:ext cx="2557415" cy="4851787"/>
          </a:xfrm>
          <a:prstGeom prst="rect">
            <a:avLst/>
          </a:prstGeom>
          <a:ln w="19050">
            <a:solidFill>
              <a:schemeClr val="tx1"/>
            </a:solidFill>
          </a:ln>
        </p:spPr>
        <p:txBody>
          <a:bodyPr wrap="none" rtlCol="0" anchor="ctr">
            <a:noAutofit/>
          </a:bodyPr>
          <a:lstStyle/>
          <a:p>
            <a:pPr algn="ctr"/>
            <a:endParaRPr kumimoji="1" lang="ja-JP" altLang="en-US" sz="1200">
              <a:latin typeface="BIZ UDPゴシック" panose="020B0400000000000000" pitchFamily="50" charset="-128"/>
              <a:ea typeface="BIZ UDPゴシック" panose="020B0400000000000000" pitchFamily="50" charset="-128"/>
            </a:endParaRPr>
          </a:p>
        </p:txBody>
      </p:sp>
      <p:sp>
        <p:nvSpPr>
          <p:cNvPr id="11" name="正方形/長方形 10"/>
          <p:cNvSpPr/>
          <p:nvPr/>
        </p:nvSpPr>
        <p:spPr>
          <a:xfrm>
            <a:off x="4389184" y="1700808"/>
            <a:ext cx="2994931" cy="4851787"/>
          </a:xfrm>
          <a:prstGeom prst="rect">
            <a:avLst/>
          </a:prstGeom>
          <a:ln w="19050">
            <a:solidFill>
              <a:schemeClr val="tx1"/>
            </a:solidFill>
          </a:ln>
        </p:spPr>
        <p:txBody>
          <a:bodyPr wrap="none" rtlCol="0" anchor="ctr">
            <a:noAutofit/>
          </a:bodyPr>
          <a:lstStyle/>
          <a:p>
            <a:pPr algn="ctr"/>
            <a:endParaRPr kumimoji="1" lang="ja-JP" altLang="en-US" sz="1200">
              <a:latin typeface="BIZ UDPゴシック" panose="020B0400000000000000" pitchFamily="50" charset="-128"/>
              <a:ea typeface="BIZ UDPゴシック" panose="020B0400000000000000" pitchFamily="50" charset="-128"/>
            </a:endParaRPr>
          </a:p>
        </p:txBody>
      </p:sp>
      <p:pic>
        <p:nvPicPr>
          <p:cNvPr id="12" name="図 11"/>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2714303" y="1725054"/>
            <a:ext cx="975277" cy="542904"/>
          </a:xfrm>
          <a:prstGeom prst="rect">
            <a:avLst/>
          </a:prstGeom>
        </p:spPr>
      </p:pic>
      <p:sp>
        <p:nvSpPr>
          <p:cNvPr id="14" name="正方形/長方形 13"/>
          <p:cNvSpPr/>
          <p:nvPr/>
        </p:nvSpPr>
        <p:spPr>
          <a:xfrm>
            <a:off x="1543980" y="3336052"/>
            <a:ext cx="1587333" cy="289226"/>
          </a:xfrm>
          <a:prstGeom prst="rect">
            <a:avLst/>
          </a:prstGeom>
          <a:ln w="19050">
            <a:solidFill>
              <a:schemeClr val="tx1"/>
            </a:solidFill>
          </a:ln>
        </p:spPr>
        <p:txBody>
          <a:bodyPr wrap="none" rtlCol="0" anchor="ctr">
            <a:noAutofit/>
          </a:bodyPr>
          <a:lstStyle/>
          <a:p>
            <a:pPr algn="ctr"/>
            <a:r>
              <a:rPr kumimoji="1" lang="ja-JP" altLang="en-US" sz="1200" dirty="0">
                <a:latin typeface="BIZ UDPゴシック" panose="020B0400000000000000" pitchFamily="50" charset="-128"/>
                <a:ea typeface="BIZ UDPゴシック" panose="020B0400000000000000" pitchFamily="50" charset="-128"/>
              </a:rPr>
              <a:t>顧客情報登録</a:t>
            </a:r>
          </a:p>
        </p:txBody>
      </p:sp>
      <p:sp>
        <p:nvSpPr>
          <p:cNvPr id="15" name="正方形/長方形 14"/>
          <p:cNvSpPr/>
          <p:nvPr/>
        </p:nvSpPr>
        <p:spPr>
          <a:xfrm>
            <a:off x="1543980" y="3797259"/>
            <a:ext cx="1587333" cy="289226"/>
          </a:xfrm>
          <a:prstGeom prst="rect">
            <a:avLst/>
          </a:prstGeom>
          <a:ln w="19050">
            <a:solidFill>
              <a:schemeClr val="tx1"/>
            </a:solidFill>
          </a:ln>
        </p:spPr>
        <p:txBody>
          <a:bodyPr wrap="none" rtlCol="0" anchor="ctr">
            <a:noAutofit/>
          </a:bodyPr>
          <a:lstStyle/>
          <a:p>
            <a:pPr algn="ctr"/>
            <a:r>
              <a:rPr kumimoji="1" lang="ja-JP" altLang="en-US" sz="1200" dirty="0">
                <a:latin typeface="BIZ UDPゴシック" panose="020B0400000000000000" pitchFamily="50" charset="-128"/>
                <a:ea typeface="BIZ UDPゴシック" panose="020B0400000000000000" pitchFamily="50" charset="-128"/>
              </a:rPr>
              <a:t>注文情報作成</a:t>
            </a:r>
          </a:p>
        </p:txBody>
      </p:sp>
      <p:cxnSp>
        <p:nvCxnSpPr>
          <p:cNvPr id="16" name="直線矢印コネクタ 15"/>
          <p:cNvCxnSpPr>
            <a:stCxn id="8" idx="3"/>
            <a:endCxn id="14" idx="1"/>
          </p:cNvCxnSpPr>
          <p:nvPr/>
        </p:nvCxnSpPr>
        <p:spPr>
          <a:xfrm>
            <a:off x="805162" y="3478831"/>
            <a:ext cx="738818" cy="18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a:stCxn id="14" idx="2"/>
            <a:endCxn id="15" idx="0"/>
          </p:cNvCxnSpPr>
          <p:nvPr/>
        </p:nvCxnSpPr>
        <p:spPr>
          <a:xfrm>
            <a:off x="2337646" y="3625277"/>
            <a:ext cx="0" cy="17198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a:stCxn id="15" idx="2"/>
            <a:endCxn id="25" idx="0"/>
          </p:cNvCxnSpPr>
          <p:nvPr/>
        </p:nvCxnSpPr>
        <p:spPr>
          <a:xfrm>
            <a:off x="2337647" y="4086485"/>
            <a:ext cx="0" cy="2108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正方形/長方形 21"/>
          <p:cNvSpPr/>
          <p:nvPr/>
        </p:nvSpPr>
        <p:spPr>
          <a:xfrm>
            <a:off x="4756905" y="4297303"/>
            <a:ext cx="2285516" cy="289226"/>
          </a:xfrm>
          <a:prstGeom prst="rect">
            <a:avLst/>
          </a:prstGeom>
          <a:ln w="19050">
            <a:solidFill>
              <a:schemeClr val="tx1"/>
            </a:solidFill>
          </a:ln>
        </p:spPr>
        <p:txBody>
          <a:bodyPr wrap="none" rtlCol="0" anchor="ctr">
            <a:noAutofit/>
          </a:bodyPr>
          <a:lstStyle/>
          <a:p>
            <a:pPr algn="ctr"/>
            <a:r>
              <a:rPr kumimoji="1" lang="ja-JP" altLang="en-US" sz="1200" dirty="0">
                <a:latin typeface="BIZ UDPゴシック" panose="020B0400000000000000" pitchFamily="50" charset="-128"/>
                <a:ea typeface="BIZ UDPゴシック" panose="020B0400000000000000" pitchFamily="50" charset="-128"/>
              </a:rPr>
              <a:t>顧客情報＋契約商品情報連携</a:t>
            </a:r>
          </a:p>
        </p:txBody>
      </p:sp>
      <p:sp>
        <p:nvSpPr>
          <p:cNvPr id="25" name="正方形/長方形 24"/>
          <p:cNvSpPr/>
          <p:nvPr/>
        </p:nvSpPr>
        <p:spPr>
          <a:xfrm>
            <a:off x="1543980" y="4297303"/>
            <a:ext cx="1587333" cy="289226"/>
          </a:xfrm>
          <a:prstGeom prst="rect">
            <a:avLst/>
          </a:prstGeom>
          <a:ln w="19050">
            <a:solidFill>
              <a:schemeClr val="tx1"/>
            </a:solidFill>
          </a:ln>
        </p:spPr>
        <p:txBody>
          <a:bodyPr wrap="none" rtlCol="0" anchor="ctr">
            <a:noAutofit/>
          </a:bodyPr>
          <a:lstStyle/>
          <a:p>
            <a:pPr algn="ctr"/>
            <a:r>
              <a:rPr lang="ja-JP" altLang="en-US" sz="1200" dirty="0">
                <a:latin typeface="BIZ UDPゴシック" panose="020B0400000000000000" pitchFamily="50" charset="-128"/>
                <a:ea typeface="BIZ UDPゴシック" panose="020B0400000000000000" pitchFamily="50" charset="-128"/>
              </a:rPr>
              <a:t>商品提供</a:t>
            </a:r>
            <a:endParaRPr kumimoji="1" lang="ja-JP" altLang="en-US" sz="1200" dirty="0">
              <a:latin typeface="BIZ UDPゴシック" panose="020B0400000000000000" pitchFamily="50" charset="-128"/>
              <a:ea typeface="BIZ UDPゴシック" panose="020B0400000000000000" pitchFamily="50" charset="-128"/>
            </a:endParaRPr>
          </a:p>
        </p:txBody>
      </p:sp>
      <p:cxnSp>
        <p:nvCxnSpPr>
          <p:cNvPr id="26" name="直線矢印コネクタ 25"/>
          <p:cNvCxnSpPr>
            <a:stCxn id="25" idx="3"/>
            <a:endCxn id="22" idx="1"/>
          </p:cNvCxnSpPr>
          <p:nvPr/>
        </p:nvCxnSpPr>
        <p:spPr>
          <a:xfrm>
            <a:off x="3131313" y="4441916"/>
            <a:ext cx="162559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7" name="正方形/長方形 26"/>
          <p:cNvSpPr/>
          <p:nvPr/>
        </p:nvSpPr>
        <p:spPr>
          <a:xfrm>
            <a:off x="1543980" y="4771825"/>
            <a:ext cx="1587333" cy="289226"/>
          </a:xfrm>
          <a:prstGeom prst="rect">
            <a:avLst/>
          </a:prstGeom>
          <a:ln w="19050">
            <a:solidFill>
              <a:schemeClr val="tx1"/>
            </a:solidFill>
          </a:ln>
        </p:spPr>
        <p:txBody>
          <a:bodyPr wrap="none" rtlCol="0" anchor="ctr">
            <a:noAutofit/>
          </a:bodyPr>
          <a:lstStyle/>
          <a:p>
            <a:pPr algn="ctr"/>
            <a:r>
              <a:rPr kumimoji="1" lang="ja-JP" altLang="en-US" sz="1200" dirty="0">
                <a:latin typeface="BIZ UDPゴシック" panose="020B0400000000000000" pitchFamily="50" charset="-128"/>
                <a:ea typeface="BIZ UDPゴシック" panose="020B0400000000000000" pitchFamily="50" charset="-128"/>
              </a:rPr>
              <a:t>追加注文</a:t>
            </a:r>
          </a:p>
        </p:txBody>
      </p:sp>
      <p:sp>
        <p:nvSpPr>
          <p:cNvPr id="29" name="正方形/長方形 28"/>
          <p:cNvSpPr/>
          <p:nvPr/>
        </p:nvSpPr>
        <p:spPr>
          <a:xfrm>
            <a:off x="1543980" y="5221416"/>
            <a:ext cx="1587333" cy="289226"/>
          </a:xfrm>
          <a:prstGeom prst="rect">
            <a:avLst/>
          </a:prstGeom>
          <a:ln w="19050">
            <a:solidFill>
              <a:schemeClr val="tx1"/>
            </a:solidFill>
          </a:ln>
        </p:spPr>
        <p:txBody>
          <a:bodyPr wrap="none" rtlCol="0" anchor="ctr">
            <a:noAutofit/>
          </a:bodyPr>
          <a:lstStyle/>
          <a:p>
            <a:pPr algn="ctr"/>
            <a:r>
              <a:rPr lang="ja-JP" altLang="en-US" sz="1200" dirty="0">
                <a:latin typeface="BIZ UDPゴシック" panose="020B0400000000000000" pitchFamily="50" charset="-128"/>
                <a:ea typeface="BIZ UDPゴシック" panose="020B0400000000000000" pitchFamily="50" charset="-128"/>
              </a:rPr>
              <a:t>商品提供</a:t>
            </a:r>
          </a:p>
        </p:txBody>
      </p:sp>
      <p:cxnSp>
        <p:nvCxnSpPr>
          <p:cNvPr id="31" name="直線矢印コネクタ 30"/>
          <p:cNvCxnSpPr>
            <a:stCxn id="29" idx="3"/>
          </p:cNvCxnSpPr>
          <p:nvPr/>
        </p:nvCxnSpPr>
        <p:spPr>
          <a:xfrm>
            <a:off x="3131313" y="5366029"/>
            <a:ext cx="162559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a:stCxn id="27" idx="2"/>
            <a:endCxn id="29" idx="0"/>
          </p:cNvCxnSpPr>
          <p:nvPr/>
        </p:nvCxnSpPr>
        <p:spPr>
          <a:xfrm>
            <a:off x="2337646" y="5061051"/>
            <a:ext cx="0" cy="1603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47" name="Picture 8" descr="D:\Users\hon-58236220002\AppData\Local\Microsoft\Windows\Temporary Internet Files\Content.IE5\C988660U\MC900433941[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5536" y="4693253"/>
            <a:ext cx="395660" cy="440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8" name="直線矢印コネクタ 47"/>
          <p:cNvCxnSpPr>
            <a:stCxn id="47" idx="3"/>
            <a:endCxn id="27" idx="1"/>
          </p:cNvCxnSpPr>
          <p:nvPr/>
        </p:nvCxnSpPr>
        <p:spPr>
          <a:xfrm>
            <a:off x="791196" y="4913618"/>
            <a:ext cx="752784" cy="28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0" name="正方形/長方形 49"/>
          <p:cNvSpPr/>
          <p:nvPr/>
        </p:nvSpPr>
        <p:spPr>
          <a:xfrm>
            <a:off x="4762927" y="5216796"/>
            <a:ext cx="2285516" cy="289226"/>
          </a:xfrm>
          <a:prstGeom prst="rect">
            <a:avLst/>
          </a:prstGeom>
          <a:ln w="19050">
            <a:solidFill>
              <a:schemeClr val="tx1"/>
            </a:solidFill>
          </a:ln>
        </p:spPr>
        <p:txBody>
          <a:bodyPr wrap="none" rtlCol="0" anchor="ctr">
            <a:noAutofit/>
          </a:bodyPr>
          <a:lstStyle/>
          <a:p>
            <a:pPr algn="ctr"/>
            <a:r>
              <a:rPr kumimoji="1" lang="ja-JP" altLang="en-US" sz="1200" dirty="0">
                <a:latin typeface="BIZ UDPゴシック" panose="020B0400000000000000" pitchFamily="50" charset="-128"/>
                <a:ea typeface="BIZ UDPゴシック" panose="020B0400000000000000" pitchFamily="50" charset="-128"/>
              </a:rPr>
              <a:t>顧客情報＋契約商品情報連携</a:t>
            </a:r>
          </a:p>
        </p:txBody>
      </p:sp>
      <p:cxnSp>
        <p:nvCxnSpPr>
          <p:cNvPr id="51" name="直線矢印コネクタ 50"/>
          <p:cNvCxnSpPr/>
          <p:nvPr/>
        </p:nvCxnSpPr>
        <p:spPr>
          <a:xfrm>
            <a:off x="7046586" y="4444403"/>
            <a:ext cx="705250" cy="4402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53" name="Picture 8" descr="D:\Users\hon-58236220002\AppData\Local\Microsoft\Windows\Temporary Internet Files\Content.IE5\C988660U\MC900433941[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56376" y="4709608"/>
            <a:ext cx="395660" cy="440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 name="正方形/長方形 53"/>
          <p:cNvSpPr/>
          <p:nvPr/>
        </p:nvSpPr>
        <p:spPr>
          <a:xfrm>
            <a:off x="7698049" y="5164649"/>
            <a:ext cx="1122423" cy="253916"/>
          </a:xfrm>
          <a:prstGeom prst="rect">
            <a:avLst/>
          </a:prstGeom>
        </p:spPr>
        <p:txBody>
          <a:bodyPr wrap="none">
            <a:spAutoFit/>
          </a:bodyPr>
          <a:lstStyle/>
          <a:p>
            <a:r>
              <a:rPr kumimoji="0" lang="ja-JP" altLang="en-US" sz="1050" kern="0" dirty="0">
                <a:latin typeface="BIZ UDPゴシック" panose="020B0400000000000000" pitchFamily="50" charset="-128"/>
                <a:ea typeface="BIZ UDPゴシック" panose="020B0400000000000000" pitchFamily="50" charset="-128"/>
                <a:cs typeface="Meiryo UI" pitchFamily="50" charset="-128"/>
              </a:rPr>
              <a:t>営業活動に利用</a:t>
            </a:r>
            <a:endParaRPr lang="ja-JP" altLang="en-US" sz="1050" dirty="0"/>
          </a:p>
        </p:txBody>
      </p:sp>
      <p:cxnSp>
        <p:nvCxnSpPr>
          <p:cNvPr id="55" name="直線矢印コネクタ 54"/>
          <p:cNvCxnSpPr>
            <a:stCxn id="50" idx="3"/>
          </p:cNvCxnSpPr>
          <p:nvPr/>
        </p:nvCxnSpPr>
        <p:spPr>
          <a:xfrm flipV="1">
            <a:off x="7048443" y="4989428"/>
            <a:ext cx="703393" cy="37198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3836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19184"/>
          </a:xfrm>
        </p:spPr>
        <p:txBody>
          <a:bodyPr>
            <a:normAutofit fontScale="90000"/>
          </a:bodyPr>
          <a:lstStyle/>
          <a:p>
            <a:r>
              <a:rPr kumimoji="1" lang="en-US" altLang="ja-JP" dirty="0" err="1"/>
              <a:t>Subsphere</a:t>
            </a:r>
            <a:r>
              <a:rPr kumimoji="1" lang="ja-JP" altLang="en-US" dirty="0"/>
              <a:t>利用例</a:t>
            </a:r>
          </a:p>
        </p:txBody>
      </p:sp>
      <p:sp>
        <p:nvSpPr>
          <p:cNvPr id="13" name="正方形/長方形 12"/>
          <p:cNvSpPr/>
          <p:nvPr/>
        </p:nvSpPr>
        <p:spPr>
          <a:xfrm>
            <a:off x="300844" y="902764"/>
            <a:ext cx="8542312" cy="523220"/>
          </a:xfrm>
          <a:prstGeom prst="rect">
            <a:avLst/>
          </a:prstGeom>
        </p:spPr>
        <p:txBody>
          <a:bodyPr wrap="square">
            <a:spAutoFit/>
          </a:bodyPr>
          <a:lstStyle/>
          <a:p>
            <a:pPr lvl="0" eaLnBrk="0" hangingPunct="0">
              <a:spcBef>
                <a:spcPct val="0"/>
              </a:spcBef>
              <a:defRPr/>
            </a:pPr>
            <a:r>
              <a:rPr kumimoji="0" lang="en-US" altLang="ja-JP" sz="1400" kern="0" dirty="0" err="1">
                <a:latin typeface="Meiryo UI" panose="020B0604030504040204" pitchFamily="50" charset="-128"/>
                <a:ea typeface="Meiryo UI" panose="020B0604030504040204" pitchFamily="50" charset="-128"/>
                <a:cs typeface="Meiryo UI" pitchFamily="50" charset="-128"/>
              </a:rPr>
              <a:t>Subsphere</a:t>
            </a:r>
            <a:r>
              <a:rPr kumimoji="0" lang="ja-JP" altLang="en-US" sz="1400" kern="0" dirty="0">
                <a:latin typeface="Meiryo UI" panose="020B0604030504040204" pitchFamily="50" charset="-128"/>
                <a:ea typeface="Meiryo UI" panose="020B0604030504040204" pitchFamily="50" charset="-128"/>
                <a:cs typeface="Meiryo UI" pitchFamily="50" charset="-128"/>
              </a:rPr>
              <a:t>を利用して、</a:t>
            </a:r>
            <a:r>
              <a:rPr kumimoji="0" lang="en-US" altLang="ja-JP" sz="1400" kern="0" dirty="0" err="1">
                <a:latin typeface="Meiryo UI" panose="020B0604030504040204" pitchFamily="50" charset="-128"/>
                <a:ea typeface="Meiryo UI" panose="020B0604030504040204" pitchFamily="50" charset="-128"/>
                <a:cs typeface="Meiryo UI" pitchFamily="50" charset="-128"/>
              </a:rPr>
              <a:t>Infonova</a:t>
            </a:r>
            <a:r>
              <a:rPr kumimoji="0" lang="ja-JP" altLang="en-US" sz="1400" kern="0" dirty="0">
                <a:latin typeface="Meiryo UI" panose="020B0604030504040204" pitchFamily="50" charset="-128"/>
                <a:ea typeface="Meiryo UI" panose="020B0604030504040204" pitchFamily="50" charset="-128"/>
                <a:cs typeface="Meiryo UI" pitchFamily="50" charset="-128"/>
              </a:rPr>
              <a:t>と申込登録、契約情報、請求情報を連携することが可能です。</a:t>
            </a:r>
            <a:endParaRPr kumimoji="0" lang="en-US" altLang="ja-JP" sz="1400" kern="0" dirty="0">
              <a:latin typeface="Meiryo UI" panose="020B0604030504040204" pitchFamily="50" charset="-128"/>
              <a:ea typeface="Meiryo UI" panose="020B0604030504040204" pitchFamily="50" charset="-128"/>
              <a:cs typeface="Meiryo UI" pitchFamily="50" charset="-128"/>
            </a:endParaRPr>
          </a:p>
          <a:p>
            <a:pPr lvl="0" eaLnBrk="0" hangingPunct="0">
              <a:spcBef>
                <a:spcPct val="0"/>
              </a:spcBef>
              <a:defRPr/>
            </a:pPr>
            <a:r>
              <a:rPr kumimoji="0" lang="ja-JP" altLang="en-US" sz="1400" kern="0" dirty="0">
                <a:latin typeface="Meiryo UI" panose="020B0604030504040204" pitchFamily="50" charset="-128"/>
                <a:ea typeface="Meiryo UI" panose="020B0604030504040204" pitchFamily="50" charset="-128"/>
                <a:cs typeface="Meiryo UI" pitchFamily="50" charset="-128"/>
              </a:rPr>
              <a:t>連携イメージを以下に示します。</a:t>
            </a:r>
          </a:p>
        </p:txBody>
      </p:sp>
      <p:graphicFrame>
        <p:nvGraphicFramePr>
          <p:cNvPr id="5" name="表 4"/>
          <p:cNvGraphicFramePr>
            <a:graphicFrameLocks noGrp="1"/>
          </p:cNvGraphicFramePr>
          <p:nvPr/>
        </p:nvGraphicFramePr>
        <p:xfrm>
          <a:off x="300843" y="1412776"/>
          <a:ext cx="8542314" cy="5256584"/>
        </p:xfrm>
        <a:graphic>
          <a:graphicData uri="http://schemas.openxmlformats.org/drawingml/2006/table">
            <a:tbl>
              <a:tblPr firstRow="1" bandRow="1">
                <a:tableStyleId>{5940675A-B579-460E-94D1-54222C63F5DA}</a:tableStyleId>
              </a:tblPr>
              <a:tblGrid>
                <a:gridCol w="1534853">
                  <a:extLst>
                    <a:ext uri="{9D8B030D-6E8A-4147-A177-3AD203B41FA5}">
                      <a16:colId xmlns:a16="http://schemas.microsoft.com/office/drawing/2014/main" val="207657"/>
                    </a:ext>
                  </a:extLst>
                </a:gridCol>
                <a:gridCol w="3456384">
                  <a:extLst>
                    <a:ext uri="{9D8B030D-6E8A-4147-A177-3AD203B41FA5}">
                      <a16:colId xmlns:a16="http://schemas.microsoft.com/office/drawing/2014/main" val="236647030"/>
                    </a:ext>
                  </a:extLst>
                </a:gridCol>
                <a:gridCol w="3551077">
                  <a:extLst>
                    <a:ext uri="{9D8B030D-6E8A-4147-A177-3AD203B41FA5}">
                      <a16:colId xmlns:a16="http://schemas.microsoft.com/office/drawing/2014/main" val="1138701055"/>
                    </a:ext>
                  </a:extLst>
                </a:gridCol>
              </a:tblGrid>
              <a:tr h="370840">
                <a:tc>
                  <a:txBody>
                    <a:bodyPr/>
                    <a:lstStyle/>
                    <a:p>
                      <a:endParaRPr kumimoji="1" lang="ja-JP" altLang="en-US" dirty="0">
                        <a:latin typeface="Meiryo UI" panose="020B0604030504040204" pitchFamily="50" charset="-128"/>
                        <a:ea typeface="Meiryo UI" panose="020B0604030504040204" pitchFamily="50" charset="-128"/>
                      </a:endParaRPr>
                    </a:p>
                  </a:txBody>
                  <a:tcPr>
                    <a:solidFill>
                      <a:schemeClr val="bg1"/>
                    </a:solidFill>
                  </a:tcPr>
                </a:tc>
                <a:tc>
                  <a:txBody>
                    <a:bodyPr/>
                    <a:lstStyle/>
                    <a:p>
                      <a:endParaRPr kumimoji="1" lang="ja-JP" altLang="en-US">
                        <a:latin typeface="Meiryo UI" panose="020B0604030504040204" pitchFamily="50" charset="-128"/>
                        <a:ea typeface="Meiryo UI" panose="020B0604030504040204" pitchFamily="50" charset="-128"/>
                      </a:endParaRPr>
                    </a:p>
                  </a:txBody>
                  <a:tcPr>
                    <a:solidFill>
                      <a:schemeClr val="bg1"/>
                    </a:solidFill>
                  </a:tcPr>
                </a:tc>
                <a:tc>
                  <a:txBody>
                    <a:bodyPr/>
                    <a:lstStyle/>
                    <a:p>
                      <a:endParaRPr kumimoji="1" lang="ja-JP" altLang="en-US">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val="2078040939"/>
                  </a:ext>
                </a:extLst>
              </a:tr>
              <a:tr h="4885744">
                <a:tc>
                  <a:txBody>
                    <a:bodyPr/>
                    <a:lstStyle/>
                    <a:p>
                      <a:endParaRPr kumimoji="1" lang="ja-JP" altLang="en-US">
                        <a:latin typeface="Meiryo UI" panose="020B0604030504040204" pitchFamily="50" charset="-128"/>
                        <a:ea typeface="Meiryo UI" panose="020B0604030504040204" pitchFamily="50" charset="-128"/>
                      </a:endParaRPr>
                    </a:p>
                  </a:txBody>
                  <a:tcPr>
                    <a:solidFill>
                      <a:schemeClr val="bg1"/>
                    </a:solidFill>
                  </a:tcPr>
                </a:tc>
                <a:tc>
                  <a:txBody>
                    <a:bodyPr/>
                    <a:lstStyle/>
                    <a:p>
                      <a:endParaRPr kumimoji="1" lang="ja-JP" altLang="en-US" dirty="0">
                        <a:latin typeface="Meiryo UI" panose="020B0604030504040204" pitchFamily="50" charset="-128"/>
                        <a:ea typeface="Meiryo UI" panose="020B0604030504040204" pitchFamily="50" charset="-128"/>
                      </a:endParaRPr>
                    </a:p>
                  </a:txBody>
                  <a:tcPr>
                    <a:solidFill>
                      <a:schemeClr val="bg1"/>
                    </a:solidFill>
                  </a:tcPr>
                </a:tc>
                <a:tc>
                  <a:txBody>
                    <a:bodyPr/>
                    <a:lstStyle/>
                    <a:p>
                      <a:endParaRPr kumimoji="1" lang="ja-JP" altLang="en-US" dirty="0">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val="2850335781"/>
                  </a:ext>
                </a:extLst>
              </a:tr>
            </a:tbl>
          </a:graphicData>
        </a:graphic>
      </p:graphicFrame>
      <p:pic>
        <p:nvPicPr>
          <p:cNvPr id="49" name="図 48"/>
          <p:cNvPicPr>
            <a:picLocks noChangeAspect="1"/>
          </p:cNvPicPr>
          <p:nvPr/>
        </p:nvPicPr>
        <p:blipFill>
          <a:blip r:embed="rId3" cstate="email">
            <a:lum contrast="20000"/>
            <a:extLst>
              <a:ext uri="{28A0092B-C50C-407E-A947-70E740481C1C}">
                <a14:useLocalDpi xmlns:a14="http://schemas.microsoft.com/office/drawing/2010/main"/>
              </a:ext>
            </a:extLst>
          </a:blip>
          <a:stretch>
            <a:fillRect/>
          </a:stretch>
        </p:blipFill>
        <p:spPr>
          <a:xfrm>
            <a:off x="3032488" y="1484784"/>
            <a:ext cx="1116000" cy="233996"/>
          </a:xfrm>
          <a:prstGeom prst="rect">
            <a:avLst/>
          </a:prstGeom>
        </p:spPr>
      </p:pic>
      <p:pic>
        <p:nvPicPr>
          <p:cNvPr id="50" name="図 49"/>
          <p:cNvPicPr>
            <a:picLocks noChangeAspect="1"/>
          </p:cNvPicPr>
          <p:nvPr/>
        </p:nvPicPr>
        <p:blipFill rotWithShape="1">
          <a:blip r:embed="rId4" cstate="email">
            <a:extLst>
              <a:ext uri="{28A0092B-C50C-407E-A947-70E740481C1C}">
                <a14:useLocalDpi xmlns:a14="http://schemas.microsoft.com/office/drawing/2010/main"/>
              </a:ext>
            </a:extLst>
          </a:blip>
          <a:srcRect t="27014" b="33196"/>
          <a:stretch/>
        </p:blipFill>
        <p:spPr>
          <a:xfrm>
            <a:off x="6509240" y="1490146"/>
            <a:ext cx="1008000" cy="223273"/>
          </a:xfrm>
          <a:prstGeom prst="rect">
            <a:avLst/>
          </a:prstGeom>
        </p:spPr>
      </p:pic>
      <p:sp>
        <p:nvSpPr>
          <p:cNvPr id="3" name="正方形/長方形 2"/>
          <p:cNvSpPr/>
          <p:nvPr/>
        </p:nvSpPr>
        <p:spPr>
          <a:xfrm>
            <a:off x="6372200" y="2008585"/>
            <a:ext cx="1282080" cy="2880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商品登録</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51" name="正方形/長方形 50"/>
          <p:cNvSpPr/>
          <p:nvPr/>
        </p:nvSpPr>
        <p:spPr>
          <a:xfrm>
            <a:off x="2949448" y="2008585"/>
            <a:ext cx="1282080" cy="2880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商品登録</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52" name="正方形/長方形 51"/>
          <p:cNvSpPr/>
          <p:nvPr/>
        </p:nvSpPr>
        <p:spPr>
          <a:xfrm>
            <a:off x="2949448" y="2656657"/>
            <a:ext cx="1282080" cy="2880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ログイン</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53" name="正方形/長方形 52"/>
          <p:cNvSpPr/>
          <p:nvPr/>
        </p:nvSpPr>
        <p:spPr>
          <a:xfrm>
            <a:off x="2949448" y="3160713"/>
            <a:ext cx="1282080" cy="2880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注文</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54" name="正方形/長方形 53"/>
          <p:cNvSpPr/>
          <p:nvPr/>
        </p:nvSpPr>
        <p:spPr>
          <a:xfrm>
            <a:off x="6372200" y="3160713"/>
            <a:ext cx="1282080" cy="2880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顧客登録</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55" name="正方形/長方形 54"/>
          <p:cNvSpPr/>
          <p:nvPr/>
        </p:nvSpPr>
        <p:spPr>
          <a:xfrm>
            <a:off x="6372200" y="3705921"/>
            <a:ext cx="1282080" cy="2880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オーダ登録</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56" name="正方形/長方形 55"/>
          <p:cNvSpPr/>
          <p:nvPr/>
        </p:nvSpPr>
        <p:spPr>
          <a:xfrm>
            <a:off x="6372200" y="4251129"/>
            <a:ext cx="1282080" cy="2880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契約情報連携</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57" name="正方形/長方形 56"/>
          <p:cNvSpPr/>
          <p:nvPr/>
        </p:nvSpPr>
        <p:spPr>
          <a:xfrm>
            <a:off x="6372200" y="5311312"/>
            <a:ext cx="1282080" cy="2880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料金計算</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59" name="正方形/長方形 58"/>
          <p:cNvSpPr/>
          <p:nvPr/>
        </p:nvSpPr>
        <p:spPr>
          <a:xfrm>
            <a:off x="2949448" y="5856520"/>
            <a:ext cx="1282080" cy="2880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請求情報取得</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cxnSp>
        <p:nvCxnSpPr>
          <p:cNvPr id="60" name="直線矢印コネクタ 59"/>
          <p:cNvCxnSpPr>
            <a:stCxn id="52" idx="2"/>
            <a:endCxn id="53" idx="0"/>
          </p:cNvCxnSpPr>
          <p:nvPr/>
        </p:nvCxnSpPr>
        <p:spPr>
          <a:xfrm>
            <a:off x="3590488" y="2944689"/>
            <a:ext cx="0" cy="21602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 name="直線矢印コネクタ 66"/>
          <p:cNvCxnSpPr>
            <a:stCxn id="55" idx="2"/>
            <a:endCxn id="56" idx="0"/>
          </p:cNvCxnSpPr>
          <p:nvPr/>
        </p:nvCxnSpPr>
        <p:spPr>
          <a:xfrm>
            <a:off x="7013240" y="3993953"/>
            <a:ext cx="0" cy="2571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0" name="正方形/長方形 69"/>
          <p:cNvSpPr/>
          <p:nvPr/>
        </p:nvSpPr>
        <p:spPr>
          <a:xfrm>
            <a:off x="2949448" y="4249964"/>
            <a:ext cx="1282080" cy="2880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契約情報登録</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cxnSp>
        <p:nvCxnSpPr>
          <p:cNvPr id="78" name="直線矢印コネクタ 77"/>
          <p:cNvCxnSpPr>
            <a:stCxn id="57" idx="2"/>
            <a:endCxn id="58" idx="0"/>
          </p:cNvCxnSpPr>
          <p:nvPr/>
        </p:nvCxnSpPr>
        <p:spPr>
          <a:xfrm>
            <a:off x="7013240" y="5599344"/>
            <a:ext cx="0" cy="2571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1" name="テキスト ボックス 80"/>
          <p:cNvSpPr txBox="1"/>
          <p:nvPr/>
        </p:nvSpPr>
        <p:spPr>
          <a:xfrm>
            <a:off x="611560" y="1988840"/>
            <a:ext cx="864096" cy="276999"/>
          </a:xfrm>
          <a:prstGeom prst="rect">
            <a:avLst/>
          </a:prstGeom>
          <a:noFill/>
        </p:spPr>
        <p:txBody>
          <a:bodyPr wrap="square" rtlCol="0">
            <a:spAutoFit/>
          </a:bodyPr>
          <a:lstStyle/>
          <a:p>
            <a:pPr algn="ctr"/>
            <a:r>
              <a:rPr kumimoji="1" lang="ja-JP" altLang="en-US" sz="1200" dirty="0">
                <a:latin typeface="Meiryo UI" panose="020B0604030504040204" pitchFamily="50" charset="-128"/>
                <a:ea typeface="Meiryo UI" panose="020B0604030504040204" pitchFamily="50" charset="-128"/>
              </a:rPr>
              <a:t>事前</a:t>
            </a:r>
          </a:p>
        </p:txBody>
      </p:sp>
      <p:sp>
        <p:nvSpPr>
          <p:cNvPr id="82" name="テキスト ボックス 81"/>
          <p:cNvSpPr txBox="1"/>
          <p:nvPr/>
        </p:nvSpPr>
        <p:spPr>
          <a:xfrm>
            <a:off x="611560" y="2646784"/>
            <a:ext cx="864096" cy="276999"/>
          </a:xfrm>
          <a:prstGeom prst="rect">
            <a:avLst/>
          </a:prstGeom>
          <a:noFill/>
        </p:spPr>
        <p:txBody>
          <a:bodyPr wrap="square" rtlCol="0">
            <a:spAutoFit/>
          </a:bodyPr>
          <a:lstStyle/>
          <a:p>
            <a:pPr algn="ctr"/>
            <a:r>
              <a:rPr kumimoji="1" lang="ja-JP" altLang="en-US" sz="1200" dirty="0">
                <a:latin typeface="Meiryo UI" panose="020B0604030504040204" pitchFamily="50" charset="-128"/>
                <a:ea typeface="Meiryo UI" panose="020B0604030504040204" pitchFamily="50" charset="-128"/>
              </a:rPr>
              <a:t>申込</a:t>
            </a:r>
          </a:p>
        </p:txBody>
      </p:sp>
      <p:sp>
        <p:nvSpPr>
          <p:cNvPr id="84" name="テキスト ボックス 83"/>
          <p:cNvSpPr txBox="1"/>
          <p:nvPr/>
        </p:nvSpPr>
        <p:spPr>
          <a:xfrm>
            <a:off x="395536" y="5291567"/>
            <a:ext cx="1296144" cy="646331"/>
          </a:xfrm>
          <a:prstGeom prst="rect">
            <a:avLst/>
          </a:prstGeom>
          <a:noFill/>
        </p:spPr>
        <p:txBody>
          <a:bodyPr wrap="square" rtlCol="0">
            <a:spAutoFit/>
          </a:bodyPr>
          <a:lstStyle/>
          <a:p>
            <a:pPr algn="ctr"/>
            <a:r>
              <a:rPr lang="ja-JP" altLang="en-US" sz="1200" dirty="0">
                <a:latin typeface="Meiryo UI" panose="020B0604030504040204" pitchFamily="50" charset="-128"/>
                <a:ea typeface="Meiryo UI" panose="020B0604030504040204" pitchFamily="50" charset="-128"/>
              </a:rPr>
              <a:t>料金計算</a:t>
            </a:r>
            <a:endParaRPr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pPr algn="ctr"/>
            <a:r>
              <a:rPr lang="ja-JP" altLang="en-US" sz="1200" dirty="0">
                <a:latin typeface="Meiryo UI" panose="020B0604030504040204" pitchFamily="50" charset="-128"/>
                <a:ea typeface="Meiryo UI" panose="020B0604030504040204" pitchFamily="50" charset="-128"/>
              </a:rPr>
              <a:t>請求</a:t>
            </a:r>
            <a:endParaRPr kumimoji="1" lang="ja-JP" altLang="en-US" sz="1200" dirty="0">
              <a:latin typeface="Meiryo UI" panose="020B0604030504040204" pitchFamily="50" charset="-128"/>
              <a:ea typeface="Meiryo UI" panose="020B0604030504040204" pitchFamily="50" charset="-128"/>
            </a:endParaRPr>
          </a:p>
        </p:txBody>
      </p:sp>
      <p:cxnSp>
        <p:nvCxnSpPr>
          <p:cNvPr id="86" name="直線コネクタ 85"/>
          <p:cNvCxnSpPr/>
          <p:nvPr/>
        </p:nvCxnSpPr>
        <p:spPr>
          <a:xfrm>
            <a:off x="300843" y="2492896"/>
            <a:ext cx="8542313"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7" name="直線コネクタ 86"/>
          <p:cNvCxnSpPr/>
          <p:nvPr/>
        </p:nvCxnSpPr>
        <p:spPr>
          <a:xfrm>
            <a:off x="300843" y="5157192"/>
            <a:ext cx="8542313"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8" name="円柱 87"/>
          <p:cNvSpPr/>
          <p:nvPr/>
        </p:nvSpPr>
        <p:spPr>
          <a:xfrm>
            <a:off x="2051720" y="1854696"/>
            <a:ext cx="792088" cy="576064"/>
          </a:xfrm>
          <a:prstGeom prst="can">
            <a:avLst/>
          </a:prstGeom>
          <a:solidFill>
            <a:schemeClr val="accent5">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商品</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ja-JP" altLang="en-US" sz="1200" dirty="0">
                <a:solidFill>
                  <a:schemeClr val="tx1"/>
                </a:solidFill>
                <a:latin typeface="Meiryo UI" panose="020B0604030504040204" pitchFamily="50" charset="-128"/>
                <a:ea typeface="Meiryo UI" panose="020B0604030504040204" pitchFamily="50" charset="-128"/>
              </a:rPr>
              <a:t>カタログ</a:t>
            </a:r>
          </a:p>
        </p:txBody>
      </p:sp>
      <p:sp>
        <p:nvSpPr>
          <p:cNvPr id="89" name="円柱 88"/>
          <p:cNvSpPr/>
          <p:nvPr/>
        </p:nvSpPr>
        <p:spPr>
          <a:xfrm>
            <a:off x="7852674" y="1854696"/>
            <a:ext cx="792088" cy="576064"/>
          </a:xfrm>
          <a:prstGeom prst="can">
            <a:avLst/>
          </a:prstGeom>
          <a:solidFill>
            <a:schemeClr val="accent2">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商品</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ja-JP" altLang="en-US" sz="1200" dirty="0">
                <a:solidFill>
                  <a:schemeClr val="tx1"/>
                </a:solidFill>
                <a:latin typeface="Meiryo UI" panose="020B0604030504040204" pitchFamily="50" charset="-128"/>
                <a:ea typeface="Meiryo UI" panose="020B0604030504040204" pitchFamily="50" charset="-128"/>
              </a:rPr>
              <a:t>カタログ</a:t>
            </a:r>
          </a:p>
        </p:txBody>
      </p:sp>
      <p:sp>
        <p:nvSpPr>
          <p:cNvPr id="90" name="左矢印 89"/>
          <p:cNvSpPr/>
          <p:nvPr/>
        </p:nvSpPr>
        <p:spPr>
          <a:xfrm>
            <a:off x="2712656" y="2060848"/>
            <a:ext cx="275168" cy="217224"/>
          </a:xfrm>
          <a:prstGeom prst="leftArrow">
            <a:avLst/>
          </a:prstGeom>
          <a:solidFill>
            <a:schemeClr val="bg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左矢印 90"/>
          <p:cNvSpPr/>
          <p:nvPr/>
        </p:nvSpPr>
        <p:spPr>
          <a:xfrm flipH="1">
            <a:off x="7615893" y="2060848"/>
            <a:ext cx="275168" cy="217224"/>
          </a:xfrm>
          <a:prstGeom prst="leftArrow">
            <a:avLst/>
          </a:prstGeom>
          <a:solidFill>
            <a:schemeClr val="bg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テキスト ボックス 93"/>
          <p:cNvSpPr txBox="1"/>
          <p:nvPr/>
        </p:nvSpPr>
        <p:spPr>
          <a:xfrm>
            <a:off x="4387316" y="2996952"/>
            <a:ext cx="1829093" cy="261610"/>
          </a:xfrm>
          <a:prstGeom prst="rect">
            <a:avLst/>
          </a:prstGeom>
          <a:solidFill>
            <a:schemeClr val="bg1"/>
          </a:solidFill>
        </p:spPr>
        <p:txBody>
          <a:bodyPr wrap="square" rtlCol="0">
            <a:spAutoFit/>
          </a:bodyPr>
          <a:lstStyle/>
          <a:p>
            <a:r>
              <a:rPr kumimoji="1" lang="ja-JP" altLang="en-US" sz="1100" b="1" dirty="0">
                <a:latin typeface="Meiryo UI" panose="020B0604030504040204" pitchFamily="50" charset="-128"/>
                <a:ea typeface="Meiryo UI" panose="020B0604030504040204" pitchFamily="50" charset="-128"/>
              </a:rPr>
              <a:t>新規顧客</a:t>
            </a:r>
            <a:r>
              <a:rPr kumimoji="1" lang="en-US" altLang="ja-JP" sz="1100" b="1" dirty="0">
                <a:latin typeface="Meiryo UI" panose="020B0604030504040204" pitchFamily="50" charset="-128"/>
                <a:ea typeface="Meiryo UI" panose="020B0604030504040204" pitchFamily="50" charset="-128"/>
              </a:rPr>
              <a:t>or</a:t>
            </a:r>
            <a:r>
              <a:rPr kumimoji="1" lang="ja-JP" altLang="en-US" sz="1100" b="1" dirty="0">
                <a:latin typeface="Meiryo UI" panose="020B0604030504040204" pitchFamily="50" charset="-128"/>
                <a:ea typeface="Meiryo UI" panose="020B0604030504040204" pitchFamily="50" charset="-128"/>
              </a:rPr>
              <a:t>変更ありの場合</a:t>
            </a:r>
          </a:p>
        </p:txBody>
      </p:sp>
      <p:sp>
        <p:nvSpPr>
          <p:cNvPr id="95" name="テキスト ボックス 94"/>
          <p:cNvSpPr txBox="1"/>
          <p:nvPr/>
        </p:nvSpPr>
        <p:spPr>
          <a:xfrm>
            <a:off x="4728961" y="3527784"/>
            <a:ext cx="1598422" cy="261610"/>
          </a:xfrm>
          <a:prstGeom prst="rect">
            <a:avLst/>
          </a:prstGeom>
          <a:solidFill>
            <a:schemeClr val="bg1"/>
          </a:solidFill>
        </p:spPr>
        <p:txBody>
          <a:bodyPr wrap="square" rtlCol="0">
            <a:spAutoFit/>
          </a:bodyPr>
          <a:lstStyle/>
          <a:p>
            <a:pPr algn="ctr"/>
            <a:r>
              <a:rPr lang="ja-JP" altLang="en-US" sz="1100" b="1" dirty="0">
                <a:solidFill>
                  <a:schemeClr val="accent2"/>
                </a:solidFill>
                <a:latin typeface="Meiryo UI" panose="020B0604030504040204" pitchFamily="50" charset="-128"/>
                <a:ea typeface="Meiryo UI" panose="020B0604030504040204" pitchFamily="50" charset="-128"/>
              </a:rPr>
              <a:t>注文</a:t>
            </a:r>
            <a:r>
              <a:rPr lang="en-US" altLang="ja-JP" sz="1100" b="1" dirty="0">
                <a:solidFill>
                  <a:schemeClr val="accent2"/>
                </a:solidFill>
                <a:latin typeface="Meiryo UI" panose="020B0604030504040204" pitchFamily="50" charset="-128"/>
                <a:ea typeface="Meiryo UI" panose="020B0604030504040204" pitchFamily="50" charset="-128"/>
              </a:rPr>
              <a:t>ID</a:t>
            </a:r>
            <a:r>
              <a:rPr lang="ja-JP" altLang="en-US" sz="1100" b="1" dirty="0" err="1">
                <a:latin typeface="Meiryo UI" panose="020B0604030504040204" pitchFamily="50" charset="-128"/>
                <a:ea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注文情報</a:t>
            </a:r>
            <a:endParaRPr kumimoji="1" lang="ja-JP" altLang="en-US" sz="1100" b="1" dirty="0">
              <a:latin typeface="Meiryo UI" panose="020B0604030504040204" pitchFamily="50" charset="-128"/>
              <a:ea typeface="Meiryo UI" panose="020B0604030504040204" pitchFamily="50" charset="-128"/>
            </a:endParaRPr>
          </a:p>
        </p:txBody>
      </p:sp>
      <p:sp>
        <p:nvSpPr>
          <p:cNvPr id="96" name="テキスト ボックス 95"/>
          <p:cNvSpPr txBox="1"/>
          <p:nvPr/>
        </p:nvSpPr>
        <p:spPr>
          <a:xfrm>
            <a:off x="2741454" y="1773299"/>
            <a:ext cx="781793" cy="261610"/>
          </a:xfrm>
          <a:prstGeom prst="rect">
            <a:avLst/>
          </a:prstGeom>
          <a:noFill/>
        </p:spPr>
        <p:txBody>
          <a:bodyPr wrap="square" rtlCol="0">
            <a:spAutoFit/>
          </a:bodyPr>
          <a:lstStyle/>
          <a:p>
            <a:pPr algn="ctr"/>
            <a:r>
              <a:rPr kumimoji="1" lang="ja-JP" altLang="en-US" sz="1100" b="1" dirty="0">
                <a:latin typeface="Meiryo UI" panose="020B0604030504040204" pitchFamily="50" charset="-128"/>
                <a:ea typeface="Meiryo UI" panose="020B0604030504040204" pitchFamily="50" charset="-128"/>
              </a:rPr>
              <a:t>手動登録</a:t>
            </a:r>
          </a:p>
        </p:txBody>
      </p:sp>
      <p:sp>
        <p:nvSpPr>
          <p:cNvPr id="97" name="テキスト ボックス 96"/>
          <p:cNvSpPr txBox="1"/>
          <p:nvPr/>
        </p:nvSpPr>
        <p:spPr>
          <a:xfrm>
            <a:off x="7174583" y="1773299"/>
            <a:ext cx="781793" cy="261610"/>
          </a:xfrm>
          <a:prstGeom prst="rect">
            <a:avLst/>
          </a:prstGeom>
          <a:noFill/>
        </p:spPr>
        <p:txBody>
          <a:bodyPr wrap="square" rtlCol="0">
            <a:spAutoFit/>
          </a:bodyPr>
          <a:lstStyle/>
          <a:p>
            <a:pPr algn="ctr"/>
            <a:r>
              <a:rPr kumimoji="1" lang="ja-JP" altLang="en-US" sz="1100" b="1" dirty="0">
                <a:latin typeface="Meiryo UI" panose="020B0604030504040204" pitchFamily="50" charset="-128"/>
                <a:ea typeface="Meiryo UI" panose="020B0604030504040204" pitchFamily="50" charset="-128"/>
              </a:rPr>
              <a:t>手動登録</a:t>
            </a:r>
          </a:p>
        </p:txBody>
      </p:sp>
      <p:sp>
        <p:nvSpPr>
          <p:cNvPr id="104" name="円柱 103"/>
          <p:cNvSpPr/>
          <p:nvPr/>
        </p:nvSpPr>
        <p:spPr>
          <a:xfrm>
            <a:off x="5443129" y="4113217"/>
            <a:ext cx="576064" cy="576064"/>
          </a:xfrm>
          <a:prstGeom prst="can">
            <a:avLst/>
          </a:prstGeom>
          <a:solidFill>
            <a:schemeClr val="accent2">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連携機能</a:t>
            </a:r>
          </a:p>
        </p:txBody>
      </p:sp>
      <p:cxnSp>
        <p:nvCxnSpPr>
          <p:cNvPr id="105" name="直線矢印コネクタ 104"/>
          <p:cNvCxnSpPr>
            <a:stCxn id="56" idx="1"/>
            <a:endCxn id="104" idx="4"/>
          </p:cNvCxnSpPr>
          <p:nvPr/>
        </p:nvCxnSpPr>
        <p:spPr>
          <a:xfrm flipH="1">
            <a:off x="6019193" y="4395145"/>
            <a:ext cx="353007" cy="6104"/>
          </a:xfrm>
          <a:prstGeom prst="straightConnector1">
            <a:avLst/>
          </a:prstGeom>
          <a:ln w="19050">
            <a:solidFill>
              <a:schemeClr val="accent2"/>
            </a:solidFill>
            <a:tailEnd type="triangle"/>
          </a:ln>
          <a:effectLst/>
        </p:spPr>
        <p:style>
          <a:lnRef idx="1">
            <a:schemeClr val="accent1"/>
          </a:lnRef>
          <a:fillRef idx="0">
            <a:schemeClr val="accent1"/>
          </a:fillRef>
          <a:effectRef idx="0">
            <a:schemeClr val="accent1"/>
          </a:effectRef>
          <a:fontRef idx="minor">
            <a:schemeClr val="tx1"/>
          </a:fontRef>
        </p:style>
      </p:cxnSp>
      <p:cxnSp>
        <p:nvCxnSpPr>
          <p:cNvPr id="109" name="直線矢印コネクタ 108"/>
          <p:cNvCxnSpPr>
            <a:stCxn id="104" idx="2"/>
            <a:endCxn id="70" idx="3"/>
          </p:cNvCxnSpPr>
          <p:nvPr/>
        </p:nvCxnSpPr>
        <p:spPr>
          <a:xfrm flipH="1" flipV="1">
            <a:off x="4231528" y="4393980"/>
            <a:ext cx="1211601" cy="7269"/>
          </a:xfrm>
          <a:prstGeom prst="straightConnector1">
            <a:avLst/>
          </a:prstGeom>
          <a:ln w="19050">
            <a:solidFill>
              <a:schemeClr val="accent1"/>
            </a:solidFill>
            <a:tailEnd type="triangle"/>
          </a:ln>
          <a:effectLst/>
        </p:spPr>
        <p:style>
          <a:lnRef idx="1">
            <a:schemeClr val="accent1"/>
          </a:lnRef>
          <a:fillRef idx="0">
            <a:schemeClr val="accent1"/>
          </a:fillRef>
          <a:effectRef idx="0">
            <a:schemeClr val="accent1"/>
          </a:effectRef>
          <a:fontRef idx="minor">
            <a:schemeClr val="tx1"/>
          </a:fontRef>
        </p:style>
      </p:cxnSp>
      <p:cxnSp>
        <p:nvCxnSpPr>
          <p:cNvPr id="61" name="直線矢印コネクタ 60"/>
          <p:cNvCxnSpPr>
            <a:stCxn id="53" idx="3"/>
            <a:endCxn id="54" idx="1"/>
          </p:cNvCxnSpPr>
          <p:nvPr/>
        </p:nvCxnSpPr>
        <p:spPr>
          <a:xfrm>
            <a:off x="4231528" y="3304729"/>
            <a:ext cx="2140672" cy="0"/>
          </a:xfrm>
          <a:prstGeom prst="straightConnector1">
            <a:avLst/>
          </a:prstGeom>
          <a:ln w="19050">
            <a:solidFill>
              <a:schemeClr val="accent2"/>
            </a:solidFill>
            <a:tailEnd type="triangle"/>
          </a:ln>
          <a:effectLst/>
        </p:spPr>
        <p:style>
          <a:lnRef idx="1">
            <a:schemeClr val="accent1"/>
          </a:lnRef>
          <a:fillRef idx="0">
            <a:schemeClr val="accent1"/>
          </a:fillRef>
          <a:effectRef idx="0">
            <a:schemeClr val="accent1"/>
          </a:effectRef>
          <a:fontRef idx="minor">
            <a:schemeClr val="tx1"/>
          </a:fontRef>
        </p:style>
      </p:cxnSp>
      <p:cxnSp>
        <p:nvCxnSpPr>
          <p:cNvPr id="65" name="カギ線コネクタ 64"/>
          <p:cNvCxnSpPr>
            <a:stCxn id="53" idx="3"/>
            <a:endCxn id="55" idx="1"/>
          </p:cNvCxnSpPr>
          <p:nvPr/>
        </p:nvCxnSpPr>
        <p:spPr>
          <a:xfrm>
            <a:off x="4231528" y="3304729"/>
            <a:ext cx="2140672" cy="545208"/>
          </a:xfrm>
          <a:prstGeom prst="bentConnector3">
            <a:avLst>
              <a:gd name="adj1" fmla="val 28913"/>
            </a:avLst>
          </a:prstGeom>
          <a:ln w="19050">
            <a:solidFill>
              <a:schemeClr val="accent2"/>
            </a:solidFill>
            <a:tailEnd type="triangle"/>
          </a:ln>
          <a:effectLst/>
        </p:spPr>
        <p:style>
          <a:lnRef idx="1">
            <a:schemeClr val="accent1"/>
          </a:lnRef>
          <a:fillRef idx="0">
            <a:schemeClr val="accent1"/>
          </a:fillRef>
          <a:effectRef idx="0">
            <a:schemeClr val="accent1"/>
          </a:effectRef>
          <a:fontRef idx="minor">
            <a:schemeClr val="tx1"/>
          </a:fontRef>
        </p:style>
      </p:cxnSp>
      <p:cxnSp>
        <p:nvCxnSpPr>
          <p:cNvPr id="112" name="カギ線コネクタ 111"/>
          <p:cNvCxnSpPr/>
          <p:nvPr/>
        </p:nvCxnSpPr>
        <p:spPr bwMode="auto">
          <a:xfrm rot="5400000">
            <a:off x="4182542" y="5996819"/>
            <a:ext cx="83547" cy="9525"/>
          </a:xfrm>
          <a:prstGeom prst="bentConnector4">
            <a:avLst>
              <a:gd name="adj1" fmla="val 12994"/>
              <a:gd name="adj2" fmla="val -23728640"/>
            </a:avLst>
          </a:prstGeom>
          <a:solidFill>
            <a:srgbClr val="00CC99"/>
          </a:solidFill>
          <a:ln w="19050" cap="flat" cmpd="sng" algn="ctr">
            <a:solidFill>
              <a:schemeClr val="accent2"/>
            </a:solidFill>
            <a:prstDash val="solid"/>
            <a:round/>
            <a:headEnd type="none" w="med" len="med"/>
            <a:tailEnd type="triangle"/>
          </a:ln>
          <a:effectLst/>
        </p:spPr>
      </p:cxnSp>
      <p:sp>
        <p:nvSpPr>
          <p:cNvPr id="58" name="正方形/長方形 57"/>
          <p:cNvSpPr/>
          <p:nvPr/>
        </p:nvSpPr>
        <p:spPr>
          <a:xfrm>
            <a:off x="6372200" y="5856520"/>
            <a:ext cx="1282080" cy="2880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計算結果返却</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cxnSp>
        <p:nvCxnSpPr>
          <p:cNvPr id="116" name="直線矢印コネクタ 115"/>
          <p:cNvCxnSpPr/>
          <p:nvPr/>
        </p:nvCxnSpPr>
        <p:spPr>
          <a:xfrm>
            <a:off x="416895" y="6787667"/>
            <a:ext cx="422264" cy="0"/>
          </a:xfrm>
          <a:prstGeom prst="straightConnector1">
            <a:avLst/>
          </a:prstGeom>
          <a:ln w="19050">
            <a:solidFill>
              <a:schemeClr val="accent2"/>
            </a:solidFill>
            <a:tailEnd type="triangle"/>
          </a:ln>
          <a:effectLst/>
        </p:spPr>
        <p:style>
          <a:lnRef idx="1">
            <a:schemeClr val="accent1"/>
          </a:lnRef>
          <a:fillRef idx="0">
            <a:schemeClr val="accent1"/>
          </a:fillRef>
          <a:effectRef idx="0">
            <a:schemeClr val="accent1"/>
          </a:effectRef>
          <a:fontRef idx="minor">
            <a:schemeClr val="tx1"/>
          </a:fontRef>
        </p:style>
      </p:cxnSp>
      <p:sp>
        <p:nvSpPr>
          <p:cNvPr id="118" name="テキスト ボックス 117"/>
          <p:cNvSpPr txBox="1"/>
          <p:nvPr/>
        </p:nvSpPr>
        <p:spPr>
          <a:xfrm>
            <a:off x="836930" y="6669360"/>
            <a:ext cx="998766" cy="208416"/>
          </a:xfrm>
          <a:prstGeom prst="rect">
            <a:avLst/>
          </a:prstGeom>
          <a:noFill/>
        </p:spPr>
        <p:txBody>
          <a:bodyPr wrap="square" lIns="27000" tIns="27000" rIns="27000" bIns="27000" rtlCol="0">
            <a:spAutoFit/>
          </a:bodyPr>
          <a:lstStyle/>
          <a:p>
            <a:pPr defTabSz="457200"/>
            <a:r>
              <a:rPr lang="ja-JP" altLang="en-US" sz="1000" dirty="0">
                <a:solidFill>
                  <a:srgbClr val="000000"/>
                </a:solidFill>
                <a:latin typeface="Meiryo UI"/>
                <a:ea typeface="Meiryo UI"/>
              </a:rPr>
              <a:t>：</a:t>
            </a:r>
            <a:r>
              <a:rPr lang="en-US" altLang="ja-JP" sz="1000" dirty="0" err="1">
                <a:solidFill>
                  <a:srgbClr val="000000"/>
                </a:solidFill>
                <a:latin typeface="Meiryo UI"/>
                <a:ea typeface="Meiryo UI"/>
              </a:rPr>
              <a:t>InfonovaAPI</a:t>
            </a:r>
            <a:endParaRPr lang="ja-JP" altLang="en-US" sz="1000" dirty="0">
              <a:solidFill>
                <a:srgbClr val="000000"/>
              </a:solidFill>
              <a:latin typeface="Meiryo UI"/>
              <a:ea typeface="Meiryo UI"/>
            </a:endParaRPr>
          </a:p>
        </p:txBody>
      </p:sp>
      <p:cxnSp>
        <p:nvCxnSpPr>
          <p:cNvPr id="119" name="直線矢印コネクタ 118"/>
          <p:cNvCxnSpPr/>
          <p:nvPr/>
        </p:nvCxnSpPr>
        <p:spPr>
          <a:xfrm>
            <a:off x="1978942" y="6787667"/>
            <a:ext cx="422264" cy="0"/>
          </a:xfrm>
          <a:prstGeom prst="straightConnector1">
            <a:avLst/>
          </a:prstGeom>
          <a:ln w="19050">
            <a:solidFill>
              <a:schemeClr val="accent1"/>
            </a:solidFill>
            <a:tailEnd type="triangle"/>
          </a:ln>
          <a:effectLst/>
        </p:spPr>
        <p:style>
          <a:lnRef idx="1">
            <a:schemeClr val="accent1"/>
          </a:lnRef>
          <a:fillRef idx="0">
            <a:schemeClr val="accent1"/>
          </a:fillRef>
          <a:effectRef idx="0">
            <a:schemeClr val="accent1"/>
          </a:effectRef>
          <a:fontRef idx="minor">
            <a:schemeClr val="tx1"/>
          </a:fontRef>
        </p:style>
      </p:cxnSp>
      <p:sp>
        <p:nvSpPr>
          <p:cNvPr id="120" name="テキスト ボックス 119"/>
          <p:cNvSpPr txBox="1"/>
          <p:nvPr/>
        </p:nvSpPr>
        <p:spPr>
          <a:xfrm>
            <a:off x="2398977" y="6669360"/>
            <a:ext cx="1124270" cy="208416"/>
          </a:xfrm>
          <a:prstGeom prst="rect">
            <a:avLst/>
          </a:prstGeom>
          <a:noFill/>
        </p:spPr>
        <p:txBody>
          <a:bodyPr wrap="square" lIns="27000" tIns="27000" rIns="27000" bIns="27000" rtlCol="0">
            <a:spAutoFit/>
          </a:bodyPr>
          <a:lstStyle/>
          <a:p>
            <a:pPr defTabSz="457200"/>
            <a:r>
              <a:rPr lang="ja-JP" altLang="en-US" sz="1000" dirty="0">
                <a:solidFill>
                  <a:srgbClr val="000000"/>
                </a:solidFill>
                <a:latin typeface="Meiryo UI"/>
                <a:ea typeface="Meiryo UI"/>
              </a:rPr>
              <a:t>：</a:t>
            </a:r>
            <a:r>
              <a:rPr lang="en-US" altLang="ja-JP" sz="1000" dirty="0" err="1">
                <a:solidFill>
                  <a:srgbClr val="000000"/>
                </a:solidFill>
                <a:latin typeface="Meiryo UI"/>
                <a:ea typeface="Meiryo UI"/>
              </a:rPr>
              <a:t>SubsphereAPI</a:t>
            </a:r>
            <a:endParaRPr lang="ja-JP" altLang="en-US" sz="1000" dirty="0">
              <a:solidFill>
                <a:srgbClr val="000000"/>
              </a:solidFill>
              <a:latin typeface="Meiryo UI"/>
              <a:ea typeface="Meiryo UI"/>
            </a:endParaRPr>
          </a:p>
        </p:txBody>
      </p:sp>
      <p:sp>
        <p:nvSpPr>
          <p:cNvPr id="122" name="正方形/長方形 121"/>
          <p:cNvSpPr/>
          <p:nvPr/>
        </p:nvSpPr>
        <p:spPr>
          <a:xfrm>
            <a:off x="2949448" y="4725144"/>
            <a:ext cx="1282080" cy="2880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契約情報参照</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cxnSp>
        <p:nvCxnSpPr>
          <p:cNvPr id="123" name="直線矢印コネクタ 122"/>
          <p:cNvCxnSpPr>
            <a:stCxn id="70" idx="2"/>
            <a:endCxn id="122" idx="0"/>
          </p:cNvCxnSpPr>
          <p:nvPr/>
        </p:nvCxnSpPr>
        <p:spPr>
          <a:xfrm>
            <a:off x="3590488" y="4537996"/>
            <a:ext cx="0" cy="18714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7" name="正方形/長方形 126"/>
          <p:cNvSpPr/>
          <p:nvPr/>
        </p:nvSpPr>
        <p:spPr>
          <a:xfrm>
            <a:off x="2949448" y="6309320"/>
            <a:ext cx="1282080" cy="2880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請求情報参照</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cxnSp>
        <p:nvCxnSpPr>
          <p:cNvPr id="128" name="直線矢印コネクタ 127"/>
          <p:cNvCxnSpPr>
            <a:stCxn id="59" idx="2"/>
            <a:endCxn id="127" idx="0"/>
          </p:cNvCxnSpPr>
          <p:nvPr/>
        </p:nvCxnSpPr>
        <p:spPr>
          <a:xfrm>
            <a:off x="3590488" y="6144552"/>
            <a:ext cx="0" cy="16476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2" name="テキスト ボックス 131"/>
          <p:cNvSpPr txBox="1"/>
          <p:nvPr/>
        </p:nvSpPr>
        <p:spPr>
          <a:xfrm>
            <a:off x="3523247" y="3646495"/>
            <a:ext cx="984185" cy="430887"/>
          </a:xfrm>
          <a:prstGeom prst="rect">
            <a:avLst/>
          </a:prstGeom>
          <a:noFill/>
        </p:spPr>
        <p:txBody>
          <a:bodyPr wrap="square" rtlCol="0">
            <a:spAutoFit/>
          </a:bodyPr>
          <a:lstStyle/>
          <a:p>
            <a:pPr algn="ctr"/>
            <a:r>
              <a:rPr lang="ja-JP" altLang="en-US" sz="1100" b="1" dirty="0">
                <a:solidFill>
                  <a:schemeClr val="accent2"/>
                </a:solidFill>
                <a:latin typeface="Meiryo UI" panose="020B0604030504040204" pitchFamily="50" charset="-128"/>
                <a:ea typeface="Meiryo UI" panose="020B0604030504040204" pitchFamily="50" charset="-128"/>
              </a:rPr>
              <a:t>両システムの</a:t>
            </a:r>
            <a:endParaRPr lang="en-US" altLang="ja-JP" sz="1100" b="1" dirty="0">
              <a:solidFill>
                <a:schemeClr val="accent2"/>
              </a:solidFill>
              <a:latin typeface="Meiryo UI" panose="020B0604030504040204" pitchFamily="50" charset="-128"/>
              <a:ea typeface="Meiryo UI" panose="020B0604030504040204" pitchFamily="50" charset="-128"/>
            </a:endParaRPr>
          </a:p>
          <a:p>
            <a:pPr algn="ctr"/>
            <a:r>
              <a:rPr lang="ja-JP" altLang="en-US" sz="1100" b="1" dirty="0">
                <a:solidFill>
                  <a:schemeClr val="accent2"/>
                </a:solidFill>
                <a:latin typeface="Meiryo UI" panose="020B0604030504040204" pitchFamily="50" charset="-128"/>
                <a:ea typeface="Meiryo UI" panose="020B0604030504040204" pitchFamily="50" charset="-128"/>
              </a:rPr>
              <a:t>注文紐づけ用</a:t>
            </a:r>
            <a:endParaRPr kumimoji="1" lang="ja-JP" altLang="en-US" sz="1100" b="1" dirty="0">
              <a:solidFill>
                <a:schemeClr val="accent2"/>
              </a:solidFill>
              <a:latin typeface="Meiryo UI" panose="020B0604030504040204" pitchFamily="50" charset="-128"/>
              <a:ea typeface="Meiryo UI" panose="020B0604030504040204" pitchFamily="50" charset="-128"/>
            </a:endParaRPr>
          </a:p>
        </p:txBody>
      </p:sp>
      <p:cxnSp>
        <p:nvCxnSpPr>
          <p:cNvPr id="134" name="直線コネクタ 133"/>
          <p:cNvCxnSpPr>
            <a:stCxn id="132" idx="3"/>
          </p:cNvCxnSpPr>
          <p:nvPr/>
        </p:nvCxnSpPr>
        <p:spPr>
          <a:xfrm flipV="1">
            <a:off x="4507432" y="3705921"/>
            <a:ext cx="424608" cy="156018"/>
          </a:xfrm>
          <a:prstGeom prst="line">
            <a:avLst/>
          </a:prstGeom>
          <a:ln>
            <a:prstDash val="dash"/>
          </a:ln>
        </p:spPr>
        <p:style>
          <a:lnRef idx="1">
            <a:schemeClr val="accent2"/>
          </a:lnRef>
          <a:fillRef idx="0">
            <a:schemeClr val="accent2"/>
          </a:fillRef>
          <a:effectRef idx="0">
            <a:schemeClr val="accent2"/>
          </a:effectRef>
          <a:fontRef idx="minor">
            <a:schemeClr val="tx1"/>
          </a:fontRef>
        </p:style>
      </p:cxnSp>
      <p:pic>
        <p:nvPicPr>
          <p:cNvPr id="136" name="Graphic 32">
            <a:extLst>
              <a:ext uri="{FF2B5EF4-FFF2-40B4-BE49-F238E27FC236}">
                <a16:creationId xmlns:a16="http://schemas.microsoft.com/office/drawing/2014/main" id="{50D454A7-825D-8A40-A013-745A422C40BE}"/>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flipH="1">
            <a:off x="2308409" y="2582615"/>
            <a:ext cx="283201" cy="275205"/>
          </a:xfrm>
          <a:prstGeom prst="rect">
            <a:avLst/>
          </a:prstGeom>
        </p:spPr>
      </p:pic>
      <p:sp>
        <p:nvSpPr>
          <p:cNvPr id="137" name="正方形/長方形 136"/>
          <p:cNvSpPr/>
          <p:nvPr/>
        </p:nvSpPr>
        <p:spPr>
          <a:xfrm>
            <a:off x="2194971" y="2834960"/>
            <a:ext cx="510076" cy="230832"/>
          </a:xfrm>
          <a:prstGeom prst="rect">
            <a:avLst/>
          </a:prstGeom>
        </p:spPr>
        <p:txBody>
          <a:bodyPr wrap="none">
            <a:spAutoFit/>
          </a:bodyPr>
          <a:lstStyle/>
          <a:p>
            <a:r>
              <a:rPr lang="ja-JP" altLang="en-US" sz="900" dirty="0">
                <a:solidFill>
                  <a:prstClr val="black"/>
                </a:solidFill>
                <a:latin typeface="Meiryo UI" panose="020B0604030504040204" pitchFamily="50" charset="-128"/>
                <a:ea typeface="Meiryo UI" panose="020B0604030504040204" pitchFamily="50" charset="-128"/>
              </a:rPr>
              <a:t>お客様</a:t>
            </a:r>
            <a:endParaRPr lang="ja-JP" altLang="en-US" dirty="0"/>
          </a:p>
        </p:txBody>
      </p:sp>
      <p:sp>
        <p:nvSpPr>
          <p:cNvPr id="138" name="左矢印 137"/>
          <p:cNvSpPr/>
          <p:nvPr/>
        </p:nvSpPr>
        <p:spPr>
          <a:xfrm flipH="1">
            <a:off x="2767034" y="2707720"/>
            <a:ext cx="275168" cy="217224"/>
          </a:xfrm>
          <a:prstGeom prst="leftArrow">
            <a:avLst/>
          </a:prstGeom>
          <a:solidFill>
            <a:schemeClr val="bg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39" name="Graphic 32">
            <a:extLst>
              <a:ext uri="{FF2B5EF4-FFF2-40B4-BE49-F238E27FC236}">
                <a16:creationId xmlns:a16="http://schemas.microsoft.com/office/drawing/2014/main" id="{50D454A7-825D-8A40-A013-745A422C40BE}"/>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flipH="1">
            <a:off x="2308409" y="4618403"/>
            <a:ext cx="283201" cy="275205"/>
          </a:xfrm>
          <a:prstGeom prst="rect">
            <a:avLst/>
          </a:prstGeom>
        </p:spPr>
      </p:pic>
      <p:sp>
        <p:nvSpPr>
          <p:cNvPr id="140" name="正方形/長方形 139"/>
          <p:cNvSpPr/>
          <p:nvPr/>
        </p:nvSpPr>
        <p:spPr>
          <a:xfrm>
            <a:off x="1858812" y="4870748"/>
            <a:ext cx="1069524" cy="230832"/>
          </a:xfrm>
          <a:prstGeom prst="rect">
            <a:avLst/>
          </a:prstGeom>
        </p:spPr>
        <p:txBody>
          <a:bodyPr wrap="none">
            <a:spAutoFit/>
          </a:bodyPr>
          <a:lstStyle/>
          <a:p>
            <a:r>
              <a:rPr lang="ja-JP" altLang="en-US" sz="900" dirty="0">
                <a:solidFill>
                  <a:prstClr val="black"/>
                </a:solidFill>
                <a:latin typeface="Meiryo UI" panose="020B0604030504040204" pitchFamily="50" charset="-128"/>
                <a:ea typeface="Meiryo UI" panose="020B0604030504040204" pitchFamily="50" charset="-128"/>
              </a:rPr>
              <a:t>お客様＋オペレータ</a:t>
            </a:r>
            <a:endParaRPr lang="ja-JP" altLang="en-US" dirty="0"/>
          </a:p>
        </p:txBody>
      </p:sp>
      <p:sp>
        <p:nvSpPr>
          <p:cNvPr id="141" name="左矢印 140"/>
          <p:cNvSpPr/>
          <p:nvPr/>
        </p:nvSpPr>
        <p:spPr>
          <a:xfrm>
            <a:off x="2712656" y="4767659"/>
            <a:ext cx="275168" cy="217224"/>
          </a:xfrm>
          <a:prstGeom prst="leftArrow">
            <a:avLst/>
          </a:prstGeom>
          <a:solidFill>
            <a:schemeClr val="bg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42" name="Graphic 32">
            <a:extLst>
              <a:ext uri="{FF2B5EF4-FFF2-40B4-BE49-F238E27FC236}">
                <a16:creationId xmlns:a16="http://schemas.microsoft.com/office/drawing/2014/main" id="{50D454A7-825D-8A40-A013-745A422C40BE}"/>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flipH="1">
            <a:off x="2308409" y="6192443"/>
            <a:ext cx="283201" cy="275205"/>
          </a:xfrm>
          <a:prstGeom prst="rect">
            <a:avLst/>
          </a:prstGeom>
        </p:spPr>
      </p:pic>
      <p:sp>
        <p:nvSpPr>
          <p:cNvPr id="144" name="左矢印 143"/>
          <p:cNvSpPr/>
          <p:nvPr/>
        </p:nvSpPr>
        <p:spPr>
          <a:xfrm>
            <a:off x="2712656" y="6341699"/>
            <a:ext cx="275168" cy="217224"/>
          </a:xfrm>
          <a:prstGeom prst="leftArrow">
            <a:avLst/>
          </a:prstGeom>
          <a:solidFill>
            <a:schemeClr val="bg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テキスト ボックス 62"/>
          <p:cNvSpPr txBox="1"/>
          <p:nvPr/>
        </p:nvSpPr>
        <p:spPr>
          <a:xfrm>
            <a:off x="4387317" y="5675643"/>
            <a:ext cx="1829093" cy="261610"/>
          </a:xfrm>
          <a:prstGeom prst="rect">
            <a:avLst/>
          </a:prstGeom>
          <a:solidFill>
            <a:schemeClr val="bg1"/>
          </a:solidFill>
        </p:spPr>
        <p:txBody>
          <a:bodyPr wrap="square" rtlCol="0">
            <a:spAutoFit/>
          </a:bodyPr>
          <a:lstStyle/>
          <a:p>
            <a:pPr algn="ctr"/>
            <a:r>
              <a:rPr kumimoji="1" lang="ja-JP" altLang="en-US" sz="1100" b="1" dirty="0">
                <a:latin typeface="Meiryo UI" panose="020B0604030504040204" pitchFamily="50" charset="-128"/>
                <a:ea typeface="Meiryo UI" panose="020B0604030504040204" pitchFamily="50" charset="-128"/>
              </a:rPr>
              <a:t>顧客ごとの請求金額</a:t>
            </a:r>
          </a:p>
        </p:txBody>
      </p:sp>
      <p:sp>
        <p:nvSpPr>
          <p:cNvPr id="66" name="正方形/長方形 65"/>
          <p:cNvSpPr/>
          <p:nvPr/>
        </p:nvSpPr>
        <p:spPr>
          <a:xfrm>
            <a:off x="1858812" y="6458704"/>
            <a:ext cx="1069524" cy="230832"/>
          </a:xfrm>
          <a:prstGeom prst="rect">
            <a:avLst/>
          </a:prstGeom>
        </p:spPr>
        <p:txBody>
          <a:bodyPr wrap="none">
            <a:spAutoFit/>
          </a:bodyPr>
          <a:lstStyle/>
          <a:p>
            <a:r>
              <a:rPr lang="ja-JP" altLang="en-US" sz="900" dirty="0">
                <a:solidFill>
                  <a:prstClr val="black"/>
                </a:solidFill>
                <a:latin typeface="Meiryo UI" panose="020B0604030504040204" pitchFamily="50" charset="-128"/>
                <a:ea typeface="Meiryo UI" panose="020B0604030504040204" pitchFamily="50" charset="-128"/>
              </a:rPr>
              <a:t>お客様＋オペレータ</a:t>
            </a:r>
            <a:endParaRPr lang="ja-JP" altLang="en-US" dirty="0"/>
          </a:p>
        </p:txBody>
      </p:sp>
    </p:spTree>
    <p:extLst>
      <p:ext uri="{BB962C8B-B14F-4D97-AF65-F5344CB8AC3E}">
        <p14:creationId xmlns:p14="http://schemas.microsoft.com/office/powerpoint/2010/main" val="38447528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19184"/>
          </a:xfrm>
        </p:spPr>
        <p:txBody>
          <a:bodyPr>
            <a:normAutofit fontScale="90000"/>
          </a:bodyPr>
          <a:lstStyle/>
          <a:p>
            <a:r>
              <a:rPr kumimoji="1" lang="en-US" altLang="ja-JP" dirty="0" err="1"/>
              <a:t>Paygent</a:t>
            </a:r>
            <a:r>
              <a:rPr kumimoji="1" lang="ja-JP" altLang="en-US" dirty="0"/>
              <a:t>利用例</a:t>
            </a:r>
          </a:p>
        </p:txBody>
      </p:sp>
      <p:sp>
        <p:nvSpPr>
          <p:cNvPr id="13" name="正方形/長方形 12"/>
          <p:cNvSpPr/>
          <p:nvPr/>
        </p:nvSpPr>
        <p:spPr>
          <a:xfrm>
            <a:off x="300844" y="1052736"/>
            <a:ext cx="8542312" cy="307777"/>
          </a:xfrm>
          <a:prstGeom prst="rect">
            <a:avLst/>
          </a:prstGeom>
        </p:spPr>
        <p:txBody>
          <a:bodyPr wrap="square">
            <a:spAutoFit/>
          </a:bodyPr>
          <a:lstStyle/>
          <a:p>
            <a:pPr lvl="0" eaLnBrk="0" hangingPunct="0">
              <a:spcBef>
                <a:spcPct val="0"/>
              </a:spcBef>
              <a:defRPr/>
            </a:pPr>
            <a:r>
              <a:rPr kumimoji="0" lang="en-US" altLang="ja-JP" sz="1400" kern="0" dirty="0" err="1">
                <a:latin typeface="Meiryo UI" panose="020B0604030504040204" pitchFamily="50" charset="-128"/>
                <a:ea typeface="Meiryo UI" panose="020B0604030504040204" pitchFamily="50" charset="-128"/>
                <a:cs typeface="Meiryo UI" pitchFamily="50" charset="-128"/>
              </a:rPr>
              <a:t>Paygent</a:t>
            </a:r>
            <a:r>
              <a:rPr kumimoji="0" lang="ja-JP" altLang="en-US" sz="1400" kern="0" dirty="0">
                <a:latin typeface="Meiryo UI" panose="020B0604030504040204" pitchFamily="50" charset="-128"/>
                <a:ea typeface="Meiryo UI" panose="020B0604030504040204" pitchFamily="50" charset="-128"/>
                <a:cs typeface="Meiryo UI" pitchFamily="50" charset="-128"/>
              </a:rPr>
              <a:t>を利用して、</a:t>
            </a:r>
            <a:r>
              <a:rPr kumimoji="0" lang="en-US" altLang="ja-JP" sz="1400" kern="0" dirty="0" err="1">
                <a:latin typeface="Meiryo UI" panose="020B0604030504040204" pitchFamily="50" charset="-128"/>
                <a:ea typeface="Meiryo UI" panose="020B0604030504040204" pitchFamily="50" charset="-128"/>
                <a:cs typeface="Meiryo UI" pitchFamily="50" charset="-128"/>
              </a:rPr>
              <a:t>Infonova</a:t>
            </a:r>
            <a:r>
              <a:rPr kumimoji="0" lang="ja-JP" altLang="en-US" sz="1400" kern="0" dirty="0">
                <a:latin typeface="Meiryo UI" panose="020B0604030504040204" pitchFamily="50" charset="-128"/>
                <a:ea typeface="Meiryo UI" panose="020B0604030504040204" pitchFamily="50" charset="-128"/>
                <a:cs typeface="Meiryo UI" pitchFamily="50" charset="-128"/>
              </a:rPr>
              <a:t>で作成した請求情報を連携することが可能です。連携イメージを以下に示します。</a:t>
            </a:r>
          </a:p>
        </p:txBody>
      </p:sp>
      <p:graphicFrame>
        <p:nvGraphicFramePr>
          <p:cNvPr id="5" name="表 4"/>
          <p:cNvGraphicFramePr>
            <a:graphicFrameLocks noGrp="1"/>
          </p:cNvGraphicFramePr>
          <p:nvPr/>
        </p:nvGraphicFramePr>
        <p:xfrm>
          <a:off x="300843" y="1412776"/>
          <a:ext cx="8542314" cy="5256584"/>
        </p:xfrm>
        <a:graphic>
          <a:graphicData uri="http://schemas.openxmlformats.org/drawingml/2006/table">
            <a:tbl>
              <a:tblPr firstRow="1" bandRow="1">
                <a:tableStyleId>{5940675A-B579-460E-94D1-54222C63F5DA}</a:tableStyleId>
              </a:tblPr>
              <a:tblGrid>
                <a:gridCol w="1246821">
                  <a:extLst>
                    <a:ext uri="{9D8B030D-6E8A-4147-A177-3AD203B41FA5}">
                      <a16:colId xmlns:a16="http://schemas.microsoft.com/office/drawing/2014/main" val="207657"/>
                    </a:ext>
                  </a:extLst>
                </a:gridCol>
                <a:gridCol w="3816424">
                  <a:extLst>
                    <a:ext uri="{9D8B030D-6E8A-4147-A177-3AD203B41FA5}">
                      <a16:colId xmlns:a16="http://schemas.microsoft.com/office/drawing/2014/main" val="236647030"/>
                    </a:ext>
                  </a:extLst>
                </a:gridCol>
                <a:gridCol w="3479069">
                  <a:extLst>
                    <a:ext uri="{9D8B030D-6E8A-4147-A177-3AD203B41FA5}">
                      <a16:colId xmlns:a16="http://schemas.microsoft.com/office/drawing/2014/main" val="1138701055"/>
                    </a:ext>
                  </a:extLst>
                </a:gridCol>
              </a:tblGrid>
              <a:tr h="370840">
                <a:tc>
                  <a:txBody>
                    <a:bodyPr/>
                    <a:lstStyle/>
                    <a:p>
                      <a:endParaRPr kumimoji="1" lang="ja-JP" altLang="en-US" dirty="0">
                        <a:latin typeface="Meiryo UI" panose="020B0604030504040204" pitchFamily="50" charset="-128"/>
                        <a:ea typeface="Meiryo UI" panose="020B0604030504040204" pitchFamily="50" charset="-128"/>
                      </a:endParaRPr>
                    </a:p>
                  </a:txBody>
                  <a:tcPr>
                    <a:solidFill>
                      <a:schemeClr val="bg1"/>
                    </a:solidFill>
                  </a:tcPr>
                </a:tc>
                <a:tc>
                  <a:txBody>
                    <a:bodyPr/>
                    <a:lstStyle/>
                    <a:p>
                      <a:endParaRPr kumimoji="1" lang="ja-JP" altLang="en-US">
                        <a:latin typeface="Meiryo UI" panose="020B0604030504040204" pitchFamily="50" charset="-128"/>
                        <a:ea typeface="Meiryo UI" panose="020B0604030504040204" pitchFamily="50" charset="-128"/>
                      </a:endParaRPr>
                    </a:p>
                  </a:txBody>
                  <a:tcPr>
                    <a:solidFill>
                      <a:schemeClr val="bg1"/>
                    </a:solidFill>
                  </a:tcPr>
                </a:tc>
                <a:tc>
                  <a:txBody>
                    <a:bodyPr/>
                    <a:lstStyle/>
                    <a:p>
                      <a:endParaRPr kumimoji="1" lang="ja-JP" altLang="en-US">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val="2078040939"/>
                  </a:ext>
                </a:extLst>
              </a:tr>
              <a:tr h="4885744">
                <a:tc>
                  <a:txBody>
                    <a:bodyPr/>
                    <a:lstStyle/>
                    <a:p>
                      <a:endParaRPr kumimoji="1" lang="ja-JP" altLang="en-US">
                        <a:latin typeface="Meiryo UI" panose="020B0604030504040204" pitchFamily="50" charset="-128"/>
                        <a:ea typeface="Meiryo UI" panose="020B0604030504040204" pitchFamily="50" charset="-128"/>
                      </a:endParaRPr>
                    </a:p>
                  </a:txBody>
                  <a:tcPr>
                    <a:solidFill>
                      <a:schemeClr val="bg1"/>
                    </a:solidFill>
                  </a:tcPr>
                </a:tc>
                <a:tc>
                  <a:txBody>
                    <a:bodyPr/>
                    <a:lstStyle/>
                    <a:p>
                      <a:endParaRPr kumimoji="1" lang="ja-JP" altLang="en-US" dirty="0">
                        <a:latin typeface="Meiryo UI" panose="020B0604030504040204" pitchFamily="50" charset="-128"/>
                        <a:ea typeface="Meiryo UI" panose="020B0604030504040204" pitchFamily="50" charset="-128"/>
                      </a:endParaRPr>
                    </a:p>
                  </a:txBody>
                  <a:tcPr>
                    <a:solidFill>
                      <a:schemeClr val="bg1"/>
                    </a:solidFill>
                  </a:tcPr>
                </a:tc>
                <a:tc>
                  <a:txBody>
                    <a:bodyPr/>
                    <a:lstStyle/>
                    <a:p>
                      <a:endParaRPr kumimoji="1" lang="ja-JP" altLang="en-US" dirty="0">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val="2850335781"/>
                  </a:ext>
                </a:extLst>
              </a:tr>
            </a:tbl>
          </a:graphicData>
        </a:graphic>
      </p:graphicFrame>
      <p:pic>
        <p:nvPicPr>
          <p:cNvPr id="6" name="図 5"/>
          <p:cNvPicPr>
            <a:picLocks noChangeAspect="1"/>
          </p:cNvPicPr>
          <p:nvPr/>
        </p:nvPicPr>
        <p:blipFill rotWithShape="1">
          <a:blip r:embed="rId3" cstate="email">
            <a:extLst>
              <a:ext uri="{28A0092B-C50C-407E-A947-70E740481C1C}">
                <a14:useLocalDpi xmlns:a14="http://schemas.microsoft.com/office/drawing/2010/main"/>
              </a:ext>
            </a:extLst>
          </a:blip>
          <a:srcRect t="27014" b="33196"/>
          <a:stretch/>
        </p:blipFill>
        <p:spPr>
          <a:xfrm>
            <a:off x="2924121" y="1490146"/>
            <a:ext cx="1008000" cy="223273"/>
          </a:xfrm>
          <a:prstGeom prst="rect">
            <a:avLst/>
          </a:prstGeom>
        </p:spPr>
      </p:pic>
      <p:pic>
        <p:nvPicPr>
          <p:cNvPr id="7" name="Picture 2" descr="ペイジェント決済 - CS-Cartスタンダード版 4.x オンラインマニュアル - 4.13.2-jp-1"/>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6444208" y="1272596"/>
            <a:ext cx="1226963" cy="658371"/>
          </a:xfrm>
          <a:prstGeom prst="rect">
            <a:avLst/>
          </a:prstGeom>
          <a:noFill/>
          <a:extLst>
            <a:ext uri="{909E8E84-426E-40DD-AFC4-6F175D3DCCD1}">
              <a14:hiddenFill xmlns:a14="http://schemas.microsoft.com/office/drawing/2010/main">
                <a:solidFill>
                  <a:srgbClr val="FFFFFF"/>
                </a:solidFill>
              </a14:hiddenFill>
            </a:ext>
          </a:extLst>
        </p:spPr>
      </p:pic>
      <p:sp>
        <p:nvSpPr>
          <p:cNvPr id="8" name="テキスト ボックス 7"/>
          <p:cNvSpPr txBox="1"/>
          <p:nvPr/>
        </p:nvSpPr>
        <p:spPr>
          <a:xfrm>
            <a:off x="492182" y="2204864"/>
            <a:ext cx="864096" cy="276999"/>
          </a:xfrm>
          <a:prstGeom prst="rect">
            <a:avLst/>
          </a:prstGeom>
          <a:noFill/>
        </p:spPr>
        <p:txBody>
          <a:bodyPr wrap="square" rtlCol="0">
            <a:spAutoFit/>
          </a:bodyPr>
          <a:lstStyle/>
          <a:p>
            <a:pPr algn="ctr"/>
            <a:r>
              <a:rPr kumimoji="1" lang="ja-JP" altLang="en-US" sz="1200" dirty="0">
                <a:latin typeface="Meiryo UI" panose="020B0604030504040204" pitchFamily="50" charset="-128"/>
                <a:ea typeface="Meiryo UI" panose="020B0604030504040204" pitchFamily="50" charset="-128"/>
              </a:rPr>
              <a:t>事前</a:t>
            </a:r>
          </a:p>
        </p:txBody>
      </p:sp>
      <p:sp>
        <p:nvSpPr>
          <p:cNvPr id="9" name="正方形/長方形 8"/>
          <p:cNvSpPr/>
          <p:nvPr/>
        </p:nvSpPr>
        <p:spPr>
          <a:xfrm>
            <a:off x="2350766" y="2204864"/>
            <a:ext cx="969386" cy="2880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商品登録</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10" name="正方形/長方形 9"/>
          <p:cNvSpPr/>
          <p:nvPr/>
        </p:nvSpPr>
        <p:spPr>
          <a:xfrm>
            <a:off x="2350766" y="2922498"/>
            <a:ext cx="969386" cy="2880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顧客登録</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cxnSp>
        <p:nvCxnSpPr>
          <p:cNvPr id="11" name="直線コネクタ 10"/>
          <p:cNvCxnSpPr/>
          <p:nvPr/>
        </p:nvCxnSpPr>
        <p:spPr>
          <a:xfrm>
            <a:off x="300843" y="2655641"/>
            <a:ext cx="8542313"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2403411" y="1762674"/>
            <a:ext cx="864096" cy="276999"/>
          </a:xfrm>
          <a:prstGeom prst="rect">
            <a:avLst/>
          </a:prstGeom>
          <a:noFill/>
        </p:spPr>
        <p:txBody>
          <a:bodyPr wrap="square" rtlCol="0">
            <a:spAutoFit/>
          </a:bodyPr>
          <a:lstStyle/>
          <a:p>
            <a:pPr algn="ctr"/>
            <a:r>
              <a:rPr kumimoji="1" lang="ja-JP" altLang="en-US" sz="1200" b="1" u="sng" dirty="0">
                <a:latin typeface="Meiryo UI" panose="020B0604030504040204" pitchFamily="50" charset="-128"/>
                <a:ea typeface="Meiryo UI" panose="020B0604030504040204" pitchFamily="50" charset="-128"/>
              </a:rPr>
              <a:t>契約管理</a:t>
            </a:r>
          </a:p>
        </p:txBody>
      </p:sp>
      <p:sp>
        <p:nvSpPr>
          <p:cNvPr id="14" name="テキスト ボックス 13"/>
          <p:cNvSpPr txBox="1"/>
          <p:nvPr/>
        </p:nvSpPr>
        <p:spPr>
          <a:xfrm>
            <a:off x="3779912" y="1762674"/>
            <a:ext cx="864096" cy="276999"/>
          </a:xfrm>
          <a:prstGeom prst="rect">
            <a:avLst/>
          </a:prstGeom>
          <a:noFill/>
        </p:spPr>
        <p:txBody>
          <a:bodyPr wrap="square" rtlCol="0">
            <a:spAutoFit/>
          </a:bodyPr>
          <a:lstStyle/>
          <a:p>
            <a:pPr algn="ctr"/>
            <a:r>
              <a:rPr lang="ja-JP" altLang="en-US" sz="1200" b="1" u="sng" dirty="0">
                <a:latin typeface="Meiryo UI" panose="020B0604030504040204" pitchFamily="50" charset="-128"/>
                <a:ea typeface="Meiryo UI" panose="020B0604030504040204" pitchFamily="50" charset="-128"/>
              </a:rPr>
              <a:t>料金計算</a:t>
            </a:r>
            <a:endParaRPr kumimoji="1" lang="ja-JP" altLang="en-US" sz="1200" b="1" u="sng"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6667786" y="1762674"/>
            <a:ext cx="864096" cy="276999"/>
          </a:xfrm>
          <a:prstGeom prst="rect">
            <a:avLst/>
          </a:prstGeom>
          <a:noFill/>
        </p:spPr>
        <p:txBody>
          <a:bodyPr wrap="square" rtlCol="0">
            <a:spAutoFit/>
          </a:bodyPr>
          <a:lstStyle/>
          <a:p>
            <a:pPr algn="ctr"/>
            <a:r>
              <a:rPr lang="ja-JP" altLang="en-US" sz="1200" b="1" u="sng" dirty="0">
                <a:latin typeface="Meiryo UI" panose="020B0604030504040204" pitchFamily="50" charset="-128"/>
                <a:ea typeface="Meiryo UI" panose="020B0604030504040204" pitchFamily="50" charset="-128"/>
              </a:rPr>
              <a:t>決済代行</a:t>
            </a:r>
            <a:endParaRPr kumimoji="1" lang="ja-JP" altLang="en-US" sz="1200" b="1" u="sng" dirty="0">
              <a:latin typeface="Meiryo UI" panose="020B0604030504040204" pitchFamily="50" charset="-128"/>
              <a:ea typeface="Meiryo UI" panose="020B0604030504040204" pitchFamily="50" charset="-128"/>
            </a:endParaRPr>
          </a:p>
        </p:txBody>
      </p:sp>
      <p:pic>
        <p:nvPicPr>
          <p:cNvPr id="16" name="Graphic 32">
            <a:extLst>
              <a:ext uri="{FF2B5EF4-FFF2-40B4-BE49-F238E27FC236}">
                <a16:creationId xmlns:a16="http://schemas.microsoft.com/office/drawing/2014/main" id="{50D454A7-825D-8A40-A013-745A422C40BE}"/>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flipH="1">
            <a:off x="1887710" y="3547602"/>
            <a:ext cx="283201" cy="275205"/>
          </a:xfrm>
          <a:prstGeom prst="rect">
            <a:avLst/>
          </a:prstGeom>
        </p:spPr>
      </p:pic>
      <p:sp>
        <p:nvSpPr>
          <p:cNvPr id="17" name="正方形/長方形 16"/>
          <p:cNvSpPr/>
          <p:nvPr/>
        </p:nvSpPr>
        <p:spPr>
          <a:xfrm>
            <a:off x="1763688" y="3160548"/>
            <a:ext cx="628698" cy="230832"/>
          </a:xfrm>
          <a:prstGeom prst="rect">
            <a:avLst/>
          </a:prstGeom>
        </p:spPr>
        <p:txBody>
          <a:bodyPr wrap="none">
            <a:spAutoFit/>
          </a:bodyPr>
          <a:lstStyle/>
          <a:p>
            <a:r>
              <a:rPr lang="ja-JP" altLang="en-US" sz="900" dirty="0">
                <a:solidFill>
                  <a:prstClr val="black"/>
                </a:solidFill>
                <a:latin typeface="Meiryo UI" panose="020B0604030504040204" pitchFamily="50" charset="-128"/>
                <a:ea typeface="Meiryo UI" panose="020B0604030504040204" pitchFamily="50" charset="-128"/>
              </a:rPr>
              <a:t>オペレータ</a:t>
            </a:r>
            <a:endParaRPr lang="ja-JP" altLang="en-US" dirty="0"/>
          </a:p>
        </p:txBody>
      </p:sp>
      <p:sp>
        <p:nvSpPr>
          <p:cNvPr id="18" name="左矢印 17"/>
          <p:cNvSpPr/>
          <p:nvPr/>
        </p:nvSpPr>
        <p:spPr>
          <a:xfrm flipH="1">
            <a:off x="2213182" y="2957902"/>
            <a:ext cx="275168" cy="217224"/>
          </a:xfrm>
          <a:prstGeom prst="leftArrow">
            <a:avLst/>
          </a:prstGeom>
          <a:solidFill>
            <a:schemeClr val="bg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1743248" y="2689688"/>
            <a:ext cx="1215036" cy="276999"/>
          </a:xfrm>
          <a:prstGeom prst="rect">
            <a:avLst/>
          </a:prstGeom>
          <a:noFill/>
        </p:spPr>
        <p:txBody>
          <a:bodyPr wrap="square" rtlCol="0">
            <a:spAutoFit/>
          </a:bodyPr>
          <a:lstStyle/>
          <a:p>
            <a:pPr algn="ctr"/>
            <a:r>
              <a:rPr kumimoji="1" lang="ja-JP" altLang="en-US" sz="1200" b="1" dirty="0">
                <a:latin typeface="Meiryo UI" panose="020B0604030504040204" pitchFamily="50" charset="-128"/>
                <a:ea typeface="Meiryo UI" panose="020B0604030504040204" pitchFamily="50" charset="-128"/>
              </a:rPr>
              <a:t>支払方法登録</a:t>
            </a:r>
          </a:p>
        </p:txBody>
      </p:sp>
      <p:cxnSp>
        <p:nvCxnSpPr>
          <p:cNvPr id="23" name="直線矢印コネクタ 22"/>
          <p:cNvCxnSpPr/>
          <p:nvPr/>
        </p:nvCxnSpPr>
        <p:spPr>
          <a:xfrm>
            <a:off x="3322140" y="3079537"/>
            <a:ext cx="1449843" cy="0"/>
          </a:xfrm>
          <a:prstGeom prst="straightConnector1">
            <a:avLst/>
          </a:prstGeom>
          <a:ln w="19050">
            <a:solidFill>
              <a:schemeClr val="accent2"/>
            </a:solidFill>
            <a:tailEnd type="triangle"/>
          </a:ln>
          <a:effectLst/>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p:nvPr/>
        </p:nvCxnSpPr>
        <p:spPr>
          <a:xfrm>
            <a:off x="5220072" y="3227100"/>
            <a:ext cx="1728192" cy="0"/>
          </a:xfrm>
          <a:prstGeom prst="straightConnector1">
            <a:avLst/>
          </a:prstGeom>
          <a:ln w="19050">
            <a:solidFill>
              <a:schemeClr val="accent1"/>
            </a:solidFill>
            <a:tailEnd type="triangle"/>
          </a:ln>
          <a:effectLst/>
        </p:spPr>
        <p:style>
          <a:lnRef idx="1">
            <a:schemeClr val="accent1"/>
          </a:lnRef>
          <a:fillRef idx="0">
            <a:schemeClr val="accent1"/>
          </a:fillRef>
          <a:effectRef idx="0">
            <a:schemeClr val="accent1"/>
          </a:effectRef>
          <a:fontRef idx="minor">
            <a:schemeClr val="tx1"/>
          </a:fontRef>
        </p:style>
      </p:cxnSp>
      <p:sp>
        <p:nvSpPr>
          <p:cNvPr id="30" name="正方形/長方形 29"/>
          <p:cNvSpPr/>
          <p:nvPr/>
        </p:nvSpPr>
        <p:spPr>
          <a:xfrm>
            <a:off x="6944731" y="3138538"/>
            <a:ext cx="1008000" cy="288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solidFill>
                  <a:schemeClr val="tx1"/>
                </a:solidFill>
                <a:latin typeface="Meiryo UI" panose="020B0604030504040204" pitchFamily="50" charset="-128"/>
                <a:ea typeface="Meiryo UI" panose="020B0604030504040204" pitchFamily="50" charset="-128"/>
              </a:rPr>
              <a:t>URL</a:t>
            </a:r>
            <a:r>
              <a:rPr lang="ja-JP" altLang="en-US" sz="1200" dirty="0">
                <a:solidFill>
                  <a:schemeClr val="tx1"/>
                </a:solidFill>
                <a:latin typeface="Meiryo UI" panose="020B0604030504040204" pitchFamily="50" charset="-128"/>
                <a:ea typeface="Meiryo UI" panose="020B0604030504040204" pitchFamily="50" charset="-128"/>
              </a:rPr>
              <a:t>生成</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31" name="テキスト ボックス 30"/>
          <p:cNvSpPr txBox="1"/>
          <p:nvPr/>
        </p:nvSpPr>
        <p:spPr>
          <a:xfrm>
            <a:off x="5293798" y="3374974"/>
            <a:ext cx="1654466" cy="276999"/>
          </a:xfrm>
          <a:prstGeom prst="rect">
            <a:avLst/>
          </a:prstGeom>
          <a:noFill/>
        </p:spPr>
        <p:txBody>
          <a:bodyPr wrap="square" rtlCol="0">
            <a:spAutoFit/>
          </a:bodyPr>
          <a:lstStyle/>
          <a:p>
            <a:pPr algn="ctr"/>
            <a:r>
              <a:rPr lang="ja-JP" altLang="en-US" sz="1200" b="1" dirty="0">
                <a:latin typeface="Meiryo UI" panose="020B0604030504040204" pitchFamily="50" charset="-128"/>
                <a:ea typeface="Meiryo UI" panose="020B0604030504040204" pitchFamily="50" charset="-128"/>
              </a:rPr>
              <a:t>クレカ登録用</a:t>
            </a:r>
            <a:r>
              <a:rPr lang="en-US" altLang="ja-JP" sz="1200" b="1" dirty="0">
                <a:latin typeface="Meiryo UI" panose="020B0604030504040204" pitchFamily="50" charset="-128"/>
                <a:ea typeface="Meiryo UI" panose="020B0604030504040204" pitchFamily="50" charset="-128"/>
              </a:rPr>
              <a:t>URL</a:t>
            </a:r>
            <a:endParaRPr kumimoji="1" lang="ja-JP" altLang="en-US" sz="1200" b="1" dirty="0">
              <a:latin typeface="Meiryo UI" panose="020B0604030504040204" pitchFamily="50" charset="-128"/>
              <a:ea typeface="Meiryo UI" panose="020B0604030504040204" pitchFamily="50" charset="-128"/>
            </a:endParaRPr>
          </a:p>
        </p:txBody>
      </p:sp>
      <p:cxnSp>
        <p:nvCxnSpPr>
          <p:cNvPr id="32" name="直線矢印コネクタ 31"/>
          <p:cNvCxnSpPr/>
          <p:nvPr/>
        </p:nvCxnSpPr>
        <p:spPr>
          <a:xfrm flipH="1">
            <a:off x="5220072" y="3374570"/>
            <a:ext cx="1728192" cy="0"/>
          </a:xfrm>
          <a:prstGeom prst="straightConnector1">
            <a:avLst/>
          </a:prstGeom>
          <a:ln w="19050">
            <a:solidFill>
              <a:schemeClr val="accent1"/>
            </a:solidFill>
            <a:tailEnd type="triangle"/>
          </a:ln>
          <a:effectLst/>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p:nvPr/>
        </p:nvCxnSpPr>
        <p:spPr>
          <a:xfrm flipH="1">
            <a:off x="3779912" y="3651973"/>
            <a:ext cx="992072" cy="0"/>
          </a:xfrm>
          <a:prstGeom prst="straightConnector1">
            <a:avLst/>
          </a:prstGeom>
          <a:ln w="19050">
            <a:solidFill>
              <a:schemeClr val="accent2"/>
            </a:solidFill>
            <a:tailEnd type="triangle"/>
          </a:ln>
          <a:effectLst/>
        </p:spPr>
        <p:style>
          <a:lnRef idx="1">
            <a:schemeClr val="accent1"/>
          </a:lnRef>
          <a:fillRef idx="0">
            <a:schemeClr val="accent1"/>
          </a:fillRef>
          <a:effectRef idx="0">
            <a:schemeClr val="accent1"/>
          </a:effectRef>
          <a:fontRef idx="minor">
            <a:schemeClr val="tx1"/>
          </a:fontRef>
        </p:style>
      </p:cxnSp>
      <p:sp>
        <p:nvSpPr>
          <p:cNvPr id="35" name="正方形/長方形 34"/>
          <p:cNvSpPr/>
          <p:nvPr/>
        </p:nvSpPr>
        <p:spPr>
          <a:xfrm>
            <a:off x="3229428" y="3450593"/>
            <a:ext cx="544807" cy="39500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メール</a:t>
            </a:r>
            <a:endParaRPr lang="en-US" altLang="ja-JP" sz="1200" dirty="0">
              <a:solidFill>
                <a:schemeClr val="tx1"/>
              </a:solidFill>
              <a:latin typeface="Meiryo UI" panose="020B0604030504040204" pitchFamily="50" charset="-128"/>
              <a:ea typeface="Meiryo UI" panose="020B0604030504040204" pitchFamily="50" charset="-128"/>
            </a:endParaRPr>
          </a:p>
          <a:p>
            <a:pPr algn="ctr"/>
            <a:r>
              <a:rPr lang="ja-JP" altLang="en-US" sz="1200" dirty="0">
                <a:solidFill>
                  <a:schemeClr val="tx1"/>
                </a:solidFill>
                <a:latin typeface="Meiryo UI" panose="020B0604030504040204" pitchFamily="50" charset="-128"/>
                <a:ea typeface="Meiryo UI" panose="020B0604030504040204" pitchFamily="50" charset="-128"/>
              </a:rPr>
              <a:t>送付</a:t>
            </a:r>
            <a:endParaRPr lang="en-US" altLang="ja-JP" sz="1200" dirty="0">
              <a:solidFill>
                <a:schemeClr val="tx1"/>
              </a:solidFill>
              <a:latin typeface="Meiryo UI" panose="020B0604030504040204" pitchFamily="50" charset="-128"/>
              <a:ea typeface="Meiryo UI" panose="020B0604030504040204" pitchFamily="50" charset="-128"/>
            </a:endParaRPr>
          </a:p>
        </p:txBody>
      </p:sp>
      <p:pic>
        <p:nvPicPr>
          <p:cNvPr id="36" name="Picture 8" descr="D:\Users\hon-58236220002\AppData\Local\Microsoft\Windows\Temporary Internet Files\Content.IE5\C988660U\MC900433941[1].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875356" y="2898547"/>
            <a:ext cx="256621" cy="285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正方形/長方形 36"/>
          <p:cNvSpPr/>
          <p:nvPr/>
        </p:nvSpPr>
        <p:spPr>
          <a:xfrm>
            <a:off x="1763688" y="3784860"/>
            <a:ext cx="510076" cy="230832"/>
          </a:xfrm>
          <a:prstGeom prst="rect">
            <a:avLst/>
          </a:prstGeom>
        </p:spPr>
        <p:txBody>
          <a:bodyPr wrap="none">
            <a:spAutoFit/>
          </a:bodyPr>
          <a:lstStyle/>
          <a:p>
            <a:r>
              <a:rPr lang="ja-JP" altLang="en-US" sz="900" dirty="0">
                <a:solidFill>
                  <a:prstClr val="black"/>
                </a:solidFill>
                <a:latin typeface="Meiryo UI" panose="020B0604030504040204" pitchFamily="50" charset="-128"/>
                <a:ea typeface="Meiryo UI" panose="020B0604030504040204" pitchFamily="50" charset="-128"/>
              </a:rPr>
              <a:t>お客様</a:t>
            </a:r>
            <a:endParaRPr lang="ja-JP" altLang="en-US" dirty="0"/>
          </a:p>
        </p:txBody>
      </p:sp>
      <p:cxnSp>
        <p:nvCxnSpPr>
          <p:cNvPr id="38" name="直線矢印コネクタ 37"/>
          <p:cNvCxnSpPr/>
          <p:nvPr/>
        </p:nvCxnSpPr>
        <p:spPr>
          <a:xfrm flipH="1">
            <a:off x="2240272" y="3651973"/>
            <a:ext cx="992072" cy="0"/>
          </a:xfrm>
          <a:prstGeom prst="straightConnector1">
            <a:avLst/>
          </a:prstGeom>
          <a:ln w="9525">
            <a:solidFill>
              <a:schemeClr val="tx1"/>
            </a:solidFill>
            <a:tailEnd type="triangle"/>
          </a:ln>
          <a:effectLst/>
        </p:spPr>
        <p:style>
          <a:lnRef idx="1">
            <a:schemeClr val="accent1"/>
          </a:lnRef>
          <a:fillRef idx="0">
            <a:schemeClr val="accent1"/>
          </a:fillRef>
          <a:effectRef idx="0">
            <a:schemeClr val="accent1"/>
          </a:effectRef>
          <a:fontRef idx="minor">
            <a:schemeClr val="tx1"/>
          </a:fontRef>
        </p:style>
      </p:cxnSp>
      <p:grpSp>
        <p:nvGrpSpPr>
          <p:cNvPr id="70" name="グループ化 69"/>
          <p:cNvGrpSpPr/>
          <p:nvPr/>
        </p:nvGrpSpPr>
        <p:grpSpPr>
          <a:xfrm>
            <a:off x="2522649" y="3429628"/>
            <a:ext cx="472647" cy="218467"/>
            <a:chOff x="6971292" y="4773169"/>
            <a:chExt cx="644144" cy="333662"/>
          </a:xfrm>
        </p:grpSpPr>
        <p:pic>
          <p:nvPicPr>
            <p:cNvPr id="71" name="図 70"/>
            <p:cNvPicPr>
              <a:picLocks noChangeAspect="1"/>
            </p:cNvPicPr>
            <p:nvPr/>
          </p:nvPicPr>
          <p:blipFill>
            <a:blip r:embed="rId7" cstate="print">
              <a:clrChange>
                <a:clrFrom>
                  <a:srgbClr val="000000">
                    <a:alpha val="0"/>
                  </a:srgbClr>
                </a:clrFrom>
                <a:clrTo>
                  <a:srgbClr val="000000">
                    <a:alpha val="0"/>
                  </a:srgbClr>
                </a:clrTo>
              </a:clrChange>
              <a:extLst>
                <a:ext uri="{28A0092B-C50C-407E-A947-70E740481C1C}">
                  <a14:useLocalDpi xmlns:a14="http://schemas.microsoft.com/office/drawing/2010/main" val="0"/>
                </a:ext>
              </a:extLst>
            </a:blip>
            <a:stretch>
              <a:fillRect/>
            </a:stretch>
          </p:blipFill>
          <p:spPr>
            <a:xfrm>
              <a:off x="7330482" y="4892529"/>
              <a:ext cx="192988" cy="214302"/>
            </a:xfrm>
            <a:prstGeom prst="rect">
              <a:avLst/>
            </a:prstGeom>
            <a:solidFill>
              <a:schemeClr val="bg1"/>
            </a:solidFill>
          </p:spPr>
        </p:pic>
        <p:sp>
          <p:nvSpPr>
            <p:cNvPr id="72" name="正方形/長方形 71"/>
            <p:cNvSpPr/>
            <p:nvPr/>
          </p:nvSpPr>
          <p:spPr>
            <a:xfrm rot="20870703">
              <a:off x="6971292" y="4773169"/>
              <a:ext cx="644144" cy="198829"/>
            </a:xfrm>
            <a:prstGeom prst="rect">
              <a:avLst/>
            </a:prstGeom>
            <a:noFill/>
            <a:ln w="12700" cap="flat" cmpd="sng" algn="ctr">
              <a:noFill/>
              <a:prstDash val="solid"/>
            </a:ln>
            <a:effectLst/>
          </p:spPr>
          <p:txBody>
            <a:bodyPr wrap="none" rtlCol="0" anchor="ctr"/>
            <a:lstStyle/>
            <a:p>
              <a:pPr algn="ctr" defTabSz="844062">
                <a:spcBef>
                  <a:spcPct val="0"/>
                </a:spcBef>
                <a:defRPr/>
              </a:pPr>
              <a:r>
                <a:rPr kumimoji="0" lang="en-US" altLang="ja-JP" sz="900" b="1" kern="0" dirty="0">
                  <a:solidFill>
                    <a:schemeClr val="accent5">
                      <a:lumMod val="50000"/>
                    </a:schemeClr>
                  </a:solidFill>
                  <a:latin typeface="Meiryo UI" panose="020B0604030504040204" pitchFamily="50" charset="-128"/>
                  <a:ea typeface="Meiryo UI" panose="020B0604030504040204" pitchFamily="50" charset="-128"/>
                </a:rPr>
                <a:t>Mail</a:t>
              </a:r>
              <a:endParaRPr kumimoji="0" lang="ja-JP" altLang="en-US" sz="900" b="1" kern="0" dirty="0">
                <a:solidFill>
                  <a:schemeClr val="accent5">
                    <a:lumMod val="50000"/>
                  </a:schemeClr>
                </a:solidFill>
                <a:latin typeface="Meiryo UI" panose="020B0604030504040204" pitchFamily="50" charset="-128"/>
                <a:ea typeface="Meiryo UI" panose="020B0604030504040204" pitchFamily="50" charset="-128"/>
              </a:endParaRPr>
            </a:p>
          </p:txBody>
        </p:sp>
      </p:grpSp>
      <p:cxnSp>
        <p:nvCxnSpPr>
          <p:cNvPr id="74" name="直線矢印コネクタ 73"/>
          <p:cNvCxnSpPr/>
          <p:nvPr/>
        </p:nvCxnSpPr>
        <p:spPr>
          <a:xfrm>
            <a:off x="416895" y="6787667"/>
            <a:ext cx="422264" cy="0"/>
          </a:xfrm>
          <a:prstGeom prst="straightConnector1">
            <a:avLst/>
          </a:prstGeom>
          <a:ln w="19050">
            <a:solidFill>
              <a:schemeClr val="accent2"/>
            </a:solidFill>
            <a:tailEnd type="triangle"/>
          </a:ln>
          <a:effectLst/>
        </p:spPr>
        <p:style>
          <a:lnRef idx="1">
            <a:schemeClr val="accent1"/>
          </a:lnRef>
          <a:fillRef idx="0">
            <a:schemeClr val="accent1"/>
          </a:fillRef>
          <a:effectRef idx="0">
            <a:schemeClr val="accent1"/>
          </a:effectRef>
          <a:fontRef idx="minor">
            <a:schemeClr val="tx1"/>
          </a:fontRef>
        </p:style>
      </p:cxnSp>
      <p:sp>
        <p:nvSpPr>
          <p:cNvPr id="75" name="テキスト ボックス 74"/>
          <p:cNvSpPr txBox="1"/>
          <p:nvPr/>
        </p:nvSpPr>
        <p:spPr>
          <a:xfrm>
            <a:off x="836930" y="6669360"/>
            <a:ext cx="998766" cy="208416"/>
          </a:xfrm>
          <a:prstGeom prst="rect">
            <a:avLst/>
          </a:prstGeom>
          <a:noFill/>
        </p:spPr>
        <p:txBody>
          <a:bodyPr wrap="square" lIns="27000" tIns="27000" rIns="27000" bIns="27000" rtlCol="0">
            <a:spAutoFit/>
          </a:bodyPr>
          <a:lstStyle/>
          <a:p>
            <a:pPr defTabSz="457200"/>
            <a:r>
              <a:rPr lang="ja-JP" altLang="en-US" sz="1000" dirty="0">
                <a:solidFill>
                  <a:srgbClr val="000000"/>
                </a:solidFill>
                <a:latin typeface="Meiryo UI"/>
                <a:ea typeface="Meiryo UI"/>
              </a:rPr>
              <a:t>：</a:t>
            </a:r>
            <a:r>
              <a:rPr lang="en-US" altLang="ja-JP" sz="1000" dirty="0" err="1">
                <a:solidFill>
                  <a:srgbClr val="000000"/>
                </a:solidFill>
                <a:latin typeface="Meiryo UI"/>
                <a:ea typeface="Meiryo UI"/>
              </a:rPr>
              <a:t>InfonovaAPI</a:t>
            </a:r>
            <a:endParaRPr lang="ja-JP" altLang="en-US" sz="1000" dirty="0">
              <a:solidFill>
                <a:srgbClr val="000000"/>
              </a:solidFill>
              <a:latin typeface="Meiryo UI"/>
              <a:ea typeface="Meiryo UI"/>
            </a:endParaRPr>
          </a:p>
        </p:txBody>
      </p:sp>
      <p:cxnSp>
        <p:nvCxnSpPr>
          <p:cNvPr id="76" name="直線矢印コネクタ 75"/>
          <p:cNvCxnSpPr/>
          <p:nvPr/>
        </p:nvCxnSpPr>
        <p:spPr>
          <a:xfrm>
            <a:off x="1978942" y="6787667"/>
            <a:ext cx="422264" cy="0"/>
          </a:xfrm>
          <a:prstGeom prst="straightConnector1">
            <a:avLst/>
          </a:prstGeom>
          <a:ln w="19050">
            <a:solidFill>
              <a:schemeClr val="accent1"/>
            </a:solidFill>
            <a:tailEnd type="triangle"/>
          </a:ln>
          <a:effectLst/>
        </p:spPr>
        <p:style>
          <a:lnRef idx="1">
            <a:schemeClr val="accent1"/>
          </a:lnRef>
          <a:fillRef idx="0">
            <a:schemeClr val="accent1"/>
          </a:fillRef>
          <a:effectRef idx="0">
            <a:schemeClr val="accent1"/>
          </a:effectRef>
          <a:fontRef idx="minor">
            <a:schemeClr val="tx1"/>
          </a:fontRef>
        </p:style>
      </p:cxnSp>
      <p:sp>
        <p:nvSpPr>
          <p:cNvPr id="77" name="テキスト ボックス 76"/>
          <p:cNvSpPr txBox="1"/>
          <p:nvPr/>
        </p:nvSpPr>
        <p:spPr>
          <a:xfrm>
            <a:off x="2398977" y="6669360"/>
            <a:ext cx="1124270" cy="208416"/>
          </a:xfrm>
          <a:prstGeom prst="rect">
            <a:avLst/>
          </a:prstGeom>
          <a:noFill/>
        </p:spPr>
        <p:txBody>
          <a:bodyPr wrap="square" lIns="27000" tIns="27000" rIns="27000" bIns="27000" rtlCol="0">
            <a:spAutoFit/>
          </a:bodyPr>
          <a:lstStyle/>
          <a:p>
            <a:pPr defTabSz="457200"/>
            <a:r>
              <a:rPr lang="ja-JP" altLang="en-US" sz="1000" dirty="0">
                <a:solidFill>
                  <a:srgbClr val="000000"/>
                </a:solidFill>
                <a:latin typeface="Meiryo UI"/>
                <a:ea typeface="Meiryo UI"/>
              </a:rPr>
              <a:t>：</a:t>
            </a:r>
            <a:r>
              <a:rPr lang="en-US" altLang="ja-JP" sz="1000" dirty="0" err="1">
                <a:solidFill>
                  <a:srgbClr val="000000"/>
                </a:solidFill>
                <a:latin typeface="Meiryo UI"/>
                <a:ea typeface="Meiryo UI"/>
              </a:rPr>
              <a:t>PaygentAPI</a:t>
            </a:r>
            <a:endParaRPr lang="ja-JP" altLang="en-US" sz="1000" dirty="0">
              <a:solidFill>
                <a:srgbClr val="000000"/>
              </a:solidFill>
              <a:latin typeface="Meiryo UI"/>
              <a:ea typeface="Meiryo UI"/>
            </a:endParaRPr>
          </a:p>
        </p:txBody>
      </p:sp>
      <p:cxnSp>
        <p:nvCxnSpPr>
          <p:cNvPr id="79" name="直線矢印コネクタ 78"/>
          <p:cNvCxnSpPr/>
          <p:nvPr/>
        </p:nvCxnSpPr>
        <p:spPr>
          <a:xfrm>
            <a:off x="5256080" y="4185682"/>
            <a:ext cx="1688651" cy="0"/>
          </a:xfrm>
          <a:prstGeom prst="straightConnector1">
            <a:avLst/>
          </a:prstGeom>
          <a:ln w="9525">
            <a:solidFill>
              <a:schemeClr val="tx1"/>
            </a:solidFill>
            <a:tailEnd type="triangle"/>
          </a:ln>
          <a:effectLst/>
        </p:spPr>
        <p:style>
          <a:lnRef idx="1">
            <a:schemeClr val="accent1"/>
          </a:lnRef>
          <a:fillRef idx="0">
            <a:schemeClr val="accent1"/>
          </a:fillRef>
          <a:effectRef idx="0">
            <a:schemeClr val="accent1"/>
          </a:effectRef>
          <a:fontRef idx="minor">
            <a:schemeClr val="tx1"/>
          </a:fontRef>
        </p:style>
      </p:cxnSp>
      <p:sp>
        <p:nvSpPr>
          <p:cNvPr id="81" name="正方形/長方形 80"/>
          <p:cNvSpPr/>
          <p:nvPr/>
        </p:nvSpPr>
        <p:spPr>
          <a:xfrm>
            <a:off x="6944731" y="4039468"/>
            <a:ext cx="1008000" cy="288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クレカ登録</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82" name="正方形/長方形 81"/>
          <p:cNvSpPr/>
          <p:nvPr/>
        </p:nvSpPr>
        <p:spPr>
          <a:xfrm>
            <a:off x="6944731" y="4442661"/>
            <a:ext cx="1008000" cy="288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顧客カード</a:t>
            </a:r>
            <a:r>
              <a:rPr lang="en-US" altLang="ja-JP" sz="1200" dirty="0">
                <a:solidFill>
                  <a:schemeClr val="tx1"/>
                </a:solidFill>
                <a:latin typeface="Meiryo UI" panose="020B0604030504040204" pitchFamily="50" charset="-128"/>
                <a:ea typeface="Meiryo UI" panose="020B0604030504040204" pitchFamily="50" charset="-128"/>
              </a:rPr>
              <a:t>ID</a:t>
            </a:r>
            <a:r>
              <a:rPr lang="ja-JP" altLang="en-US" sz="1200" dirty="0">
                <a:solidFill>
                  <a:schemeClr val="tx1"/>
                </a:solidFill>
                <a:latin typeface="Meiryo UI" panose="020B0604030504040204" pitchFamily="50" charset="-128"/>
                <a:ea typeface="Meiryo UI" panose="020B0604030504040204" pitchFamily="50" charset="-128"/>
              </a:rPr>
              <a:t>連携</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cxnSp>
        <p:nvCxnSpPr>
          <p:cNvPr id="83" name="直線矢印コネクタ 82"/>
          <p:cNvCxnSpPr>
            <a:stCxn id="81" idx="2"/>
            <a:endCxn id="82" idx="0"/>
          </p:cNvCxnSpPr>
          <p:nvPr/>
        </p:nvCxnSpPr>
        <p:spPr>
          <a:xfrm>
            <a:off x="7448731" y="4327468"/>
            <a:ext cx="0" cy="115193"/>
          </a:xfrm>
          <a:prstGeom prst="straightConnector1">
            <a:avLst/>
          </a:prstGeom>
          <a:ln w="9525">
            <a:solidFill>
              <a:schemeClr val="tx1"/>
            </a:solidFill>
            <a:tailEnd type="triangle"/>
          </a:ln>
          <a:effectLst/>
        </p:spPr>
        <p:style>
          <a:lnRef idx="1">
            <a:schemeClr val="accent1"/>
          </a:lnRef>
          <a:fillRef idx="0">
            <a:schemeClr val="accent1"/>
          </a:fillRef>
          <a:effectRef idx="0">
            <a:schemeClr val="accent1"/>
          </a:effectRef>
          <a:fontRef idx="minor">
            <a:schemeClr val="tx1"/>
          </a:fontRef>
        </p:style>
      </p:cxnSp>
      <p:cxnSp>
        <p:nvCxnSpPr>
          <p:cNvPr id="87" name="直線コネクタ 86"/>
          <p:cNvCxnSpPr/>
          <p:nvPr/>
        </p:nvCxnSpPr>
        <p:spPr>
          <a:xfrm>
            <a:off x="2267744" y="4185682"/>
            <a:ext cx="2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直線矢印コネクタ 90"/>
          <p:cNvCxnSpPr/>
          <p:nvPr/>
        </p:nvCxnSpPr>
        <p:spPr>
          <a:xfrm flipH="1">
            <a:off x="5220072" y="4615516"/>
            <a:ext cx="1728192" cy="0"/>
          </a:xfrm>
          <a:prstGeom prst="straightConnector1">
            <a:avLst/>
          </a:prstGeom>
          <a:ln w="19050">
            <a:solidFill>
              <a:schemeClr val="accent1"/>
            </a:solidFill>
            <a:tailEnd type="triangle"/>
          </a:ln>
          <a:effectLst/>
        </p:spPr>
        <p:style>
          <a:lnRef idx="1">
            <a:schemeClr val="accent1"/>
          </a:lnRef>
          <a:fillRef idx="0">
            <a:schemeClr val="accent1"/>
          </a:fillRef>
          <a:effectRef idx="0">
            <a:schemeClr val="accent1"/>
          </a:effectRef>
          <a:fontRef idx="minor">
            <a:schemeClr val="tx1"/>
          </a:fontRef>
        </p:style>
      </p:cxnSp>
      <p:sp>
        <p:nvSpPr>
          <p:cNvPr id="93" name="正方形/長方形 92"/>
          <p:cNvSpPr/>
          <p:nvPr/>
        </p:nvSpPr>
        <p:spPr>
          <a:xfrm>
            <a:off x="3692044" y="5521577"/>
            <a:ext cx="969386" cy="2880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料金計算</a:t>
            </a:r>
            <a:endParaRPr lang="en-US" altLang="ja-JP" sz="1200" dirty="0">
              <a:solidFill>
                <a:schemeClr val="tx1"/>
              </a:solidFill>
              <a:latin typeface="Meiryo UI" panose="020B0604030504040204" pitchFamily="50" charset="-128"/>
              <a:ea typeface="Meiryo UI" panose="020B0604030504040204" pitchFamily="50" charset="-128"/>
            </a:endParaRPr>
          </a:p>
          <a:p>
            <a:pPr algn="ctr"/>
            <a:r>
              <a:rPr lang="ja-JP" altLang="en-US" sz="1200" dirty="0">
                <a:solidFill>
                  <a:schemeClr val="tx1"/>
                </a:solidFill>
                <a:latin typeface="Meiryo UI" panose="020B0604030504040204" pitchFamily="50" charset="-128"/>
                <a:ea typeface="Meiryo UI" panose="020B0604030504040204" pitchFamily="50" charset="-128"/>
              </a:rPr>
              <a:t>請求確定</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94" name="正方形/長方形 93"/>
          <p:cNvSpPr/>
          <p:nvPr/>
        </p:nvSpPr>
        <p:spPr>
          <a:xfrm>
            <a:off x="3059832" y="5765839"/>
            <a:ext cx="628698" cy="230832"/>
          </a:xfrm>
          <a:prstGeom prst="rect">
            <a:avLst/>
          </a:prstGeom>
        </p:spPr>
        <p:txBody>
          <a:bodyPr wrap="none">
            <a:spAutoFit/>
          </a:bodyPr>
          <a:lstStyle/>
          <a:p>
            <a:r>
              <a:rPr lang="ja-JP" altLang="en-US" sz="900" dirty="0">
                <a:solidFill>
                  <a:prstClr val="black"/>
                </a:solidFill>
                <a:latin typeface="Meiryo UI" panose="020B0604030504040204" pitchFamily="50" charset="-128"/>
                <a:ea typeface="Meiryo UI" panose="020B0604030504040204" pitchFamily="50" charset="-128"/>
              </a:rPr>
              <a:t>オペレータ</a:t>
            </a:r>
            <a:endParaRPr lang="ja-JP" altLang="en-US" dirty="0"/>
          </a:p>
        </p:txBody>
      </p:sp>
      <p:sp>
        <p:nvSpPr>
          <p:cNvPr id="95" name="左矢印 94"/>
          <p:cNvSpPr/>
          <p:nvPr/>
        </p:nvSpPr>
        <p:spPr>
          <a:xfrm flipH="1">
            <a:off x="3509326" y="5563193"/>
            <a:ext cx="275168" cy="217224"/>
          </a:xfrm>
          <a:prstGeom prst="leftArrow">
            <a:avLst/>
          </a:prstGeom>
          <a:solidFill>
            <a:schemeClr val="bg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96" name="Picture 8" descr="D:\Users\hon-58236220002\AppData\Local\Microsoft\Windows\Temporary Internet Files\Content.IE5\C988660U\MC900433941[1].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171500" y="5503838"/>
            <a:ext cx="256621" cy="285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8" name="直線矢印コネクタ 97"/>
          <p:cNvCxnSpPr/>
          <p:nvPr/>
        </p:nvCxnSpPr>
        <p:spPr>
          <a:xfrm>
            <a:off x="5220072" y="5809609"/>
            <a:ext cx="1724659" cy="0"/>
          </a:xfrm>
          <a:prstGeom prst="straightConnector1">
            <a:avLst/>
          </a:prstGeom>
          <a:ln w="19050">
            <a:solidFill>
              <a:schemeClr val="accent1"/>
            </a:solidFill>
            <a:tailEnd type="triangle"/>
          </a:ln>
          <a:effectLst/>
        </p:spPr>
        <p:style>
          <a:lnRef idx="1">
            <a:schemeClr val="accent1"/>
          </a:lnRef>
          <a:fillRef idx="0">
            <a:schemeClr val="accent1"/>
          </a:fillRef>
          <a:effectRef idx="0">
            <a:schemeClr val="accent1"/>
          </a:effectRef>
          <a:fontRef idx="minor">
            <a:schemeClr val="tx1"/>
          </a:fontRef>
        </p:style>
      </p:cxnSp>
      <p:sp>
        <p:nvSpPr>
          <p:cNvPr id="101" name="正方形/長方形 100"/>
          <p:cNvSpPr/>
          <p:nvPr/>
        </p:nvSpPr>
        <p:spPr>
          <a:xfrm>
            <a:off x="6944731" y="5671805"/>
            <a:ext cx="1008000" cy="288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決済処理</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102" name="テキスト ボックス 101"/>
          <p:cNvSpPr txBox="1"/>
          <p:nvPr/>
        </p:nvSpPr>
        <p:spPr>
          <a:xfrm>
            <a:off x="5293797" y="5565521"/>
            <a:ext cx="1787023" cy="461665"/>
          </a:xfrm>
          <a:prstGeom prst="rect">
            <a:avLst/>
          </a:prstGeom>
          <a:noFill/>
        </p:spPr>
        <p:txBody>
          <a:bodyPr wrap="square" rtlCol="0">
            <a:spAutoFit/>
          </a:bodyPr>
          <a:lstStyle/>
          <a:p>
            <a:pPr algn="ctr"/>
            <a:r>
              <a:rPr kumimoji="1" lang="ja-JP" altLang="en-US" sz="1200" b="1" dirty="0">
                <a:latin typeface="Meiryo UI" panose="020B0604030504040204" pitchFamily="50" charset="-128"/>
                <a:ea typeface="Meiryo UI" panose="020B0604030504040204" pitchFamily="50" charset="-128"/>
              </a:rPr>
              <a:t>請求</a:t>
            </a:r>
            <a:r>
              <a:rPr kumimoji="1" lang="en-US" altLang="ja-JP" sz="1200" b="1" dirty="0">
                <a:latin typeface="Meiryo UI" panose="020B0604030504040204" pitchFamily="50" charset="-128"/>
                <a:ea typeface="Meiryo UI" panose="020B0604030504040204" pitchFamily="50" charset="-128"/>
              </a:rPr>
              <a:t>ID</a:t>
            </a:r>
            <a:r>
              <a:rPr kumimoji="1" lang="ja-JP" altLang="en-US" sz="1200" b="1" dirty="0" err="1">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顧客カード</a:t>
            </a:r>
            <a:r>
              <a:rPr kumimoji="1" lang="en-US" altLang="ja-JP" sz="1200" b="1" dirty="0">
                <a:latin typeface="Meiryo UI" panose="020B0604030504040204" pitchFamily="50" charset="-128"/>
                <a:ea typeface="Meiryo UI" panose="020B0604030504040204" pitchFamily="50" charset="-128"/>
              </a:rPr>
              <a:t>ID</a:t>
            </a:r>
            <a:r>
              <a:rPr kumimoji="1" lang="ja-JP" altLang="en-US" sz="1200" b="1" dirty="0" err="1">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決済金額 等</a:t>
            </a:r>
          </a:p>
        </p:txBody>
      </p:sp>
      <p:pic>
        <p:nvPicPr>
          <p:cNvPr id="103" name="Graphic 32">
            <a:extLst>
              <a:ext uri="{FF2B5EF4-FFF2-40B4-BE49-F238E27FC236}">
                <a16:creationId xmlns:a16="http://schemas.microsoft.com/office/drawing/2014/main" id="{50D454A7-825D-8A40-A013-745A422C40BE}"/>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flipH="1">
            <a:off x="1887710" y="4000760"/>
            <a:ext cx="283201" cy="275205"/>
          </a:xfrm>
          <a:prstGeom prst="rect">
            <a:avLst/>
          </a:prstGeom>
        </p:spPr>
      </p:pic>
      <p:sp>
        <p:nvSpPr>
          <p:cNvPr id="104" name="正方形/長方形 103"/>
          <p:cNvSpPr/>
          <p:nvPr/>
        </p:nvSpPr>
        <p:spPr>
          <a:xfrm>
            <a:off x="1763688" y="4238018"/>
            <a:ext cx="510076" cy="230832"/>
          </a:xfrm>
          <a:prstGeom prst="rect">
            <a:avLst/>
          </a:prstGeom>
        </p:spPr>
        <p:txBody>
          <a:bodyPr wrap="none">
            <a:spAutoFit/>
          </a:bodyPr>
          <a:lstStyle/>
          <a:p>
            <a:r>
              <a:rPr lang="ja-JP" altLang="en-US" sz="900" dirty="0">
                <a:solidFill>
                  <a:prstClr val="black"/>
                </a:solidFill>
                <a:latin typeface="Meiryo UI" panose="020B0604030504040204" pitchFamily="50" charset="-128"/>
                <a:ea typeface="Meiryo UI" panose="020B0604030504040204" pitchFamily="50" charset="-128"/>
              </a:rPr>
              <a:t>お客様</a:t>
            </a:r>
            <a:endParaRPr lang="ja-JP" altLang="en-US" dirty="0"/>
          </a:p>
        </p:txBody>
      </p:sp>
      <p:sp>
        <p:nvSpPr>
          <p:cNvPr id="105" name="テキスト ボックス 104"/>
          <p:cNvSpPr txBox="1"/>
          <p:nvPr/>
        </p:nvSpPr>
        <p:spPr>
          <a:xfrm>
            <a:off x="492182" y="2920043"/>
            <a:ext cx="864096" cy="276999"/>
          </a:xfrm>
          <a:prstGeom prst="rect">
            <a:avLst/>
          </a:prstGeom>
          <a:noFill/>
        </p:spPr>
        <p:txBody>
          <a:bodyPr wrap="square" rtlCol="0">
            <a:spAutoFit/>
          </a:bodyPr>
          <a:lstStyle/>
          <a:p>
            <a:pPr algn="ctr"/>
            <a:r>
              <a:rPr kumimoji="1" lang="ja-JP" altLang="en-US" sz="1200" dirty="0">
                <a:latin typeface="Meiryo UI" panose="020B0604030504040204" pitchFamily="50" charset="-128"/>
                <a:ea typeface="Meiryo UI" panose="020B0604030504040204" pitchFamily="50" charset="-128"/>
              </a:rPr>
              <a:t>申込</a:t>
            </a:r>
          </a:p>
        </p:txBody>
      </p:sp>
      <p:cxnSp>
        <p:nvCxnSpPr>
          <p:cNvPr id="106" name="直線コネクタ 105"/>
          <p:cNvCxnSpPr/>
          <p:nvPr/>
        </p:nvCxnSpPr>
        <p:spPr>
          <a:xfrm>
            <a:off x="300843" y="5281702"/>
            <a:ext cx="8542313"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 name="正方形/長方形 2"/>
          <p:cNvSpPr/>
          <p:nvPr/>
        </p:nvSpPr>
        <p:spPr>
          <a:xfrm>
            <a:off x="4771983" y="2707904"/>
            <a:ext cx="448089" cy="3889447"/>
          </a:xfrm>
          <a:prstGeom prst="rect">
            <a:avLst/>
          </a:prstGeom>
          <a:solidFill>
            <a:schemeClr val="accent2">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連携機能</a:t>
            </a:r>
          </a:p>
        </p:txBody>
      </p:sp>
      <p:sp>
        <p:nvSpPr>
          <p:cNvPr id="107" name="テキスト ボックス 106"/>
          <p:cNvSpPr txBox="1"/>
          <p:nvPr/>
        </p:nvSpPr>
        <p:spPr>
          <a:xfrm>
            <a:off x="492182" y="5446965"/>
            <a:ext cx="864096" cy="646331"/>
          </a:xfrm>
          <a:prstGeom prst="rect">
            <a:avLst/>
          </a:prstGeom>
          <a:noFill/>
        </p:spPr>
        <p:txBody>
          <a:bodyPr wrap="square" rtlCol="0">
            <a:spAutoFit/>
          </a:bodyPr>
          <a:lstStyle/>
          <a:p>
            <a:pPr algn="ctr"/>
            <a:r>
              <a:rPr kumimoji="1" lang="ja-JP" altLang="en-US" sz="1200" dirty="0">
                <a:latin typeface="Meiryo UI" panose="020B0604030504040204" pitchFamily="50" charset="-128"/>
                <a:ea typeface="Meiryo UI" panose="020B0604030504040204" pitchFamily="50" charset="-128"/>
              </a:rPr>
              <a:t>料金計算</a:t>
            </a:r>
            <a:endParaRPr kumimoji="1" lang="en-US" altLang="ja-JP" sz="1200" dirty="0">
              <a:latin typeface="Meiryo UI" panose="020B0604030504040204" pitchFamily="50" charset="-128"/>
              <a:ea typeface="Meiryo UI" panose="020B0604030504040204" pitchFamily="50" charset="-128"/>
            </a:endParaRPr>
          </a:p>
          <a:p>
            <a:pPr algn="ctr"/>
            <a:r>
              <a:rPr lang="ja-JP" altLang="en-US" sz="1200" dirty="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請求</a:t>
            </a:r>
          </a:p>
        </p:txBody>
      </p:sp>
      <p:cxnSp>
        <p:nvCxnSpPr>
          <p:cNvPr id="97" name="直線矢印コネクタ 96"/>
          <p:cNvCxnSpPr/>
          <p:nvPr/>
        </p:nvCxnSpPr>
        <p:spPr>
          <a:xfrm>
            <a:off x="4644008" y="5664486"/>
            <a:ext cx="180000" cy="0"/>
          </a:xfrm>
          <a:prstGeom prst="straightConnector1">
            <a:avLst/>
          </a:prstGeom>
          <a:ln w="19050">
            <a:solidFill>
              <a:schemeClr val="accent2"/>
            </a:solidFill>
            <a:tailEnd type="triangle"/>
          </a:ln>
          <a:effectLst/>
        </p:spPr>
        <p:style>
          <a:lnRef idx="1">
            <a:schemeClr val="accent1"/>
          </a:lnRef>
          <a:fillRef idx="0">
            <a:schemeClr val="accent1"/>
          </a:fillRef>
          <a:effectRef idx="0">
            <a:schemeClr val="accent1"/>
          </a:effectRef>
          <a:fontRef idx="minor">
            <a:schemeClr val="tx1"/>
          </a:fontRef>
        </p:style>
      </p:cxnSp>
      <p:cxnSp>
        <p:nvCxnSpPr>
          <p:cNvPr id="88" name="直線コネクタ 87"/>
          <p:cNvCxnSpPr/>
          <p:nvPr/>
        </p:nvCxnSpPr>
        <p:spPr>
          <a:xfrm>
            <a:off x="4752080" y="4185682"/>
            <a:ext cx="504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08" name="テキスト ボックス 107"/>
          <p:cNvSpPr txBox="1"/>
          <p:nvPr/>
        </p:nvSpPr>
        <p:spPr>
          <a:xfrm>
            <a:off x="3397519" y="2841266"/>
            <a:ext cx="1285424" cy="276999"/>
          </a:xfrm>
          <a:prstGeom prst="rect">
            <a:avLst/>
          </a:prstGeom>
          <a:noFill/>
        </p:spPr>
        <p:txBody>
          <a:bodyPr wrap="square" rtlCol="0">
            <a:spAutoFit/>
          </a:bodyPr>
          <a:lstStyle/>
          <a:p>
            <a:pPr algn="ctr"/>
            <a:r>
              <a:rPr lang="ja-JP" altLang="en-US" sz="1200" b="1" dirty="0">
                <a:latin typeface="Meiryo UI" panose="020B0604030504040204" pitchFamily="50" charset="-128"/>
                <a:ea typeface="Meiryo UI" panose="020B0604030504040204" pitchFamily="50" charset="-128"/>
              </a:rPr>
              <a:t>クレカ払いの場合</a:t>
            </a:r>
            <a:endParaRPr kumimoji="1" lang="ja-JP" altLang="en-US" sz="12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407809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タイトル 1"/>
          <p:cNvSpPr>
            <a:spLocks noGrp="1"/>
          </p:cNvSpPr>
          <p:nvPr>
            <p:ph type="title"/>
          </p:nvPr>
        </p:nvSpPr>
        <p:spPr>
          <a:xfrm>
            <a:off x="457200" y="274638"/>
            <a:ext cx="8229600" cy="619184"/>
          </a:xfrm>
        </p:spPr>
        <p:txBody>
          <a:bodyPr>
            <a:normAutofit fontScale="90000"/>
          </a:bodyPr>
          <a:lstStyle/>
          <a:p>
            <a:r>
              <a:rPr lang="en-US" altLang="ja-JP" dirty="0"/>
              <a:t>NP</a:t>
            </a:r>
            <a:r>
              <a:rPr kumimoji="1" lang="ja-JP" altLang="en-US" dirty="0"/>
              <a:t>利用例</a:t>
            </a:r>
          </a:p>
        </p:txBody>
      </p:sp>
      <p:sp>
        <p:nvSpPr>
          <p:cNvPr id="60" name="正方形/長方形 59"/>
          <p:cNvSpPr/>
          <p:nvPr/>
        </p:nvSpPr>
        <p:spPr>
          <a:xfrm>
            <a:off x="300844" y="1052736"/>
            <a:ext cx="8542312" cy="307777"/>
          </a:xfrm>
          <a:prstGeom prst="rect">
            <a:avLst/>
          </a:prstGeom>
        </p:spPr>
        <p:txBody>
          <a:bodyPr wrap="square">
            <a:spAutoFit/>
          </a:bodyPr>
          <a:lstStyle/>
          <a:p>
            <a:pPr lvl="0" eaLnBrk="0" hangingPunct="0">
              <a:spcBef>
                <a:spcPct val="0"/>
              </a:spcBef>
              <a:defRPr/>
            </a:pPr>
            <a:r>
              <a:rPr kumimoji="0" lang="en-US" altLang="ja-JP" sz="1400" kern="0" dirty="0">
                <a:latin typeface="Meiryo UI" panose="020B0604030504040204" pitchFamily="50" charset="-128"/>
                <a:ea typeface="Meiryo UI" panose="020B0604030504040204" pitchFamily="50" charset="-128"/>
                <a:cs typeface="Meiryo UI" pitchFamily="50" charset="-128"/>
              </a:rPr>
              <a:t>NP</a:t>
            </a:r>
            <a:r>
              <a:rPr kumimoji="0" lang="ja-JP" altLang="en-US" sz="1400" kern="0" dirty="0">
                <a:latin typeface="Meiryo UI" panose="020B0604030504040204" pitchFamily="50" charset="-128"/>
                <a:ea typeface="Meiryo UI" panose="020B0604030504040204" pitchFamily="50" charset="-128"/>
                <a:cs typeface="Meiryo UI" pitchFamily="50" charset="-128"/>
              </a:rPr>
              <a:t>を利用して、</a:t>
            </a:r>
            <a:r>
              <a:rPr kumimoji="0" lang="en-US" altLang="ja-JP" sz="1400" kern="0" dirty="0" err="1">
                <a:latin typeface="Meiryo UI" panose="020B0604030504040204" pitchFamily="50" charset="-128"/>
                <a:ea typeface="Meiryo UI" panose="020B0604030504040204" pitchFamily="50" charset="-128"/>
                <a:cs typeface="Meiryo UI" pitchFamily="50" charset="-128"/>
              </a:rPr>
              <a:t>Infonova</a:t>
            </a:r>
            <a:r>
              <a:rPr kumimoji="0" lang="ja-JP" altLang="en-US" sz="1400" kern="0" dirty="0">
                <a:latin typeface="Meiryo UI" panose="020B0604030504040204" pitchFamily="50" charset="-128"/>
                <a:ea typeface="Meiryo UI" panose="020B0604030504040204" pitchFamily="50" charset="-128"/>
                <a:cs typeface="Meiryo UI" pitchFamily="50" charset="-128"/>
              </a:rPr>
              <a:t>で作成した請求情報を連携することが可能です。連携イメージを以下に示します。</a:t>
            </a:r>
          </a:p>
        </p:txBody>
      </p:sp>
      <p:graphicFrame>
        <p:nvGraphicFramePr>
          <p:cNvPr id="61" name="表 60"/>
          <p:cNvGraphicFramePr>
            <a:graphicFrameLocks noGrp="1"/>
          </p:cNvGraphicFramePr>
          <p:nvPr>
            <p:extLst>
              <p:ext uri="{D42A27DB-BD31-4B8C-83A1-F6EECF244321}">
                <p14:modId xmlns:p14="http://schemas.microsoft.com/office/powerpoint/2010/main" val="2770294252"/>
              </p:ext>
            </p:extLst>
          </p:nvPr>
        </p:nvGraphicFramePr>
        <p:xfrm>
          <a:off x="300843" y="1412776"/>
          <a:ext cx="8542314" cy="5256584"/>
        </p:xfrm>
        <a:graphic>
          <a:graphicData uri="http://schemas.openxmlformats.org/drawingml/2006/table">
            <a:tbl>
              <a:tblPr firstRow="1" bandRow="1">
                <a:tableStyleId>{5940675A-B579-460E-94D1-54222C63F5DA}</a:tableStyleId>
              </a:tblPr>
              <a:tblGrid>
                <a:gridCol w="1246821">
                  <a:extLst>
                    <a:ext uri="{9D8B030D-6E8A-4147-A177-3AD203B41FA5}">
                      <a16:colId xmlns:a16="http://schemas.microsoft.com/office/drawing/2014/main" val="207657"/>
                    </a:ext>
                  </a:extLst>
                </a:gridCol>
                <a:gridCol w="3816424">
                  <a:extLst>
                    <a:ext uri="{9D8B030D-6E8A-4147-A177-3AD203B41FA5}">
                      <a16:colId xmlns:a16="http://schemas.microsoft.com/office/drawing/2014/main" val="236647030"/>
                    </a:ext>
                  </a:extLst>
                </a:gridCol>
                <a:gridCol w="3479069">
                  <a:extLst>
                    <a:ext uri="{9D8B030D-6E8A-4147-A177-3AD203B41FA5}">
                      <a16:colId xmlns:a16="http://schemas.microsoft.com/office/drawing/2014/main" val="1138701055"/>
                    </a:ext>
                  </a:extLst>
                </a:gridCol>
              </a:tblGrid>
              <a:tr h="370840">
                <a:tc>
                  <a:txBody>
                    <a:bodyPr/>
                    <a:lstStyle/>
                    <a:p>
                      <a:endParaRPr kumimoji="1" lang="ja-JP" altLang="en-US" dirty="0">
                        <a:latin typeface="Meiryo UI" panose="020B0604030504040204" pitchFamily="50" charset="-128"/>
                        <a:ea typeface="Meiryo UI" panose="020B0604030504040204" pitchFamily="50" charset="-128"/>
                      </a:endParaRPr>
                    </a:p>
                  </a:txBody>
                  <a:tcPr>
                    <a:solidFill>
                      <a:schemeClr val="bg1"/>
                    </a:solidFill>
                  </a:tcPr>
                </a:tc>
                <a:tc>
                  <a:txBody>
                    <a:bodyPr/>
                    <a:lstStyle/>
                    <a:p>
                      <a:endParaRPr kumimoji="1" lang="ja-JP" altLang="en-US">
                        <a:latin typeface="Meiryo UI" panose="020B0604030504040204" pitchFamily="50" charset="-128"/>
                        <a:ea typeface="Meiryo UI" panose="020B0604030504040204" pitchFamily="50" charset="-128"/>
                      </a:endParaRPr>
                    </a:p>
                  </a:txBody>
                  <a:tcPr>
                    <a:solidFill>
                      <a:schemeClr val="bg1"/>
                    </a:solidFill>
                  </a:tcPr>
                </a:tc>
                <a:tc>
                  <a:txBody>
                    <a:bodyPr/>
                    <a:lstStyle/>
                    <a:p>
                      <a:endParaRPr kumimoji="1" lang="ja-JP" altLang="en-US">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val="2078040939"/>
                  </a:ext>
                </a:extLst>
              </a:tr>
              <a:tr h="4885744">
                <a:tc>
                  <a:txBody>
                    <a:bodyPr/>
                    <a:lstStyle/>
                    <a:p>
                      <a:endParaRPr kumimoji="1" lang="ja-JP" altLang="en-US">
                        <a:latin typeface="Meiryo UI" panose="020B0604030504040204" pitchFamily="50" charset="-128"/>
                        <a:ea typeface="Meiryo UI" panose="020B0604030504040204" pitchFamily="50" charset="-128"/>
                      </a:endParaRPr>
                    </a:p>
                  </a:txBody>
                  <a:tcPr>
                    <a:solidFill>
                      <a:schemeClr val="bg1"/>
                    </a:solidFill>
                  </a:tcPr>
                </a:tc>
                <a:tc>
                  <a:txBody>
                    <a:bodyPr/>
                    <a:lstStyle/>
                    <a:p>
                      <a:endParaRPr kumimoji="1" lang="ja-JP" altLang="en-US" dirty="0">
                        <a:latin typeface="Meiryo UI" panose="020B0604030504040204" pitchFamily="50" charset="-128"/>
                        <a:ea typeface="Meiryo UI" panose="020B0604030504040204" pitchFamily="50" charset="-128"/>
                      </a:endParaRPr>
                    </a:p>
                  </a:txBody>
                  <a:tcPr>
                    <a:solidFill>
                      <a:schemeClr val="bg1"/>
                    </a:solidFill>
                  </a:tcPr>
                </a:tc>
                <a:tc>
                  <a:txBody>
                    <a:bodyPr/>
                    <a:lstStyle/>
                    <a:p>
                      <a:endParaRPr kumimoji="1" lang="ja-JP" altLang="en-US" dirty="0">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val="2850335781"/>
                  </a:ext>
                </a:extLst>
              </a:tr>
            </a:tbl>
          </a:graphicData>
        </a:graphic>
      </p:graphicFrame>
      <p:pic>
        <p:nvPicPr>
          <p:cNvPr id="62" name="図 61"/>
          <p:cNvPicPr>
            <a:picLocks noChangeAspect="1"/>
          </p:cNvPicPr>
          <p:nvPr/>
        </p:nvPicPr>
        <p:blipFill rotWithShape="1">
          <a:blip r:embed="rId2" cstate="email">
            <a:extLst>
              <a:ext uri="{28A0092B-C50C-407E-A947-70E740481C1C}">
                <a14:useLocalDpi xmlns:a14="http://schemas.microsoft.com/office/drawing/2010/main"/>
              </a:ext>
            </a:extLst>
          </a:blip>
          <a:srcRect t="27014" b="33196"/>
          <a:stretch/>
        </p:blipFill>
        <p:spPr>
          <a:xfrm>
            <a:off x="2924121" y="1490146"/>
            <a:ext cx="1008000" cy="223273"/>
          </a:xfrm>
          <a:prstGeom prst="rect">
            <a:avLst/>
          </a:prstGeom>
        </p:spPr>
      </p:pic>
      <p:sp>
        <p:nvSpPr>
          <p:cNvPr id="64" name="テキスト ボックス 63"/>
          <p:cNvSpPr txBox="1"/>
          <p:nvPr/>
        </p:nvSpPr>
        <p:spPr>
          <a:xfrm>
            <a:off x="492182" y="2204864"/>
            <a:ext cx="864096" cy="276999"/>
          </a:xfrm>
          <a:prstGeom prst="rect">
            <a:avLst/>
          </a:prstGeom>
          <a:noFill/>
        </p:spPr>
        <p:txBody>
          <a:bodyPr wrap="square" rtlCol="0">
            <a:spAutoFit/>
          </a:bodyPr>
          <a:lstStyle/>
          <a:p>
            <a:pPr algn="ctr"/>
            <a:r>
              <a:rPr kumimoji="1" lang="ja-JP" altLang="en-US" sz="1200" dirty="0">
                <a:latin typeface="Meiryo UI" panose="020B0604030504040204" pitchFamily="50" charset="-128"/>
                <a:ea typeface="Meiryo UI" panose="020B0604030504040204" pitchFamily="50" charset="-128"/>
              </a:rPr>
              <a:t>事前</a:t>
            </a:r>
          </a:p>
        </p:txBody>
      </p:sp>
      <p:sp>
        <p:nvSpPr>
          <p:cNvPr id="65" name="正方形/長方形 64"/>
          <p:cNvSpPr/>
          <p:nvPr/>
        </p:nvSpPr>
        <p:spPr>
          <a:xfrm>
            <a:off x="2350766" y="2204864"/>
            <a:ext cx="969386" cy="2880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商品登録</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66" name="正方形/長方形 65"/>
          <p:cNvSpPr/>
          <p:nvPr/>
        </p:nvSpPr>
        <p:spPr>
          <a:xfrm>
            <a:off x="2350766" y="2922498"/>
            <a:ext cx="969386" cy="2880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顧客登録</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cxnSp>
        <p:nvCxnSpPr>
          <p:cNvPr id="67" name="直線コネクタ 66"/>
          <p:cNvCxnSpPr/>
          <p:nvPr/>
        </p:nvCxnSpPr>
        <p:spPr>
          <a:xfrm>
            <a:off x="300843" y="2655641"/>
            <a:ext cx="8542313"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68" name="テキスト ボックス 67"/>
          <p:cNvSpPr txBox="1"/>
          <p:nvPr/>
        </p:nvSpPr>
        <p:spPr>
          <a:xfrm>
            <a:off x="2403411" y="1762674"/>
            <a:ext cx="864096" cy="276999"/>
          </a:xfrm>
          <a:prstGeom prst="rect">
            <a:avLst/>
          </a:prstGeom>
          <a:noFill/>
        </p:spPr>
        <p:txBody>
          <a:bodyPr wrap="square" rtlCol="0">
            <a:spAutoFit/>
          </a:bodyPr>
          <a:lstStyle/>
          <a:p>
            <a:pPr algn="ctr"/>
            <a:r>
              <a:rPr kumimoji="1" lang="ja-JP" altLang="en-US" sz="1200" b="1" u="sng" dirty="0">
                <a:latin typeface="Meiryo UI" panose="020B0604030504040204" pitchFamily="50" charset="-128"/>
                <a:ea typeface="Meiryo UI" panose="020B0604030504040204" pitchFamily="50" charset="-128"/>
              </a:rPr>
              <a:t>契約管理</a:t>
            </a:r>
          </a:p>
        </p:txBody>
      </p:sp>
      <p:sp>
        <p:nvSpPr>
          <p:cNvPr id="69" name="テキスト ボックス 68"/>
          <p:cNvSpPr txBox="1"/>
          <p:nvPr/>
        </p:nvSpPr>
        <p:spPr>
          <a:xfrm>
            <a:off x="3779912" y="1762674"/>
            <a:ext cx="864096" cy="276999"/>
          </a:xfrm>
          <a:prstGeom prst="rect">
            <a:avLst/>
          </a:prstGeom>
          <a:noFill/>
        </p:spPr>
        <p:txBody>
          <a:bodyPr wrap="square" rtlCol="0">
            <a:spAutoFit/>
          </a:bodyPr>
          <a:lstStyle/>
          <a:p>
            <a:pPr algn="ctr"/>
            <a:r>
              <a:rPr lang="ja-JP" altLang="en-US" sz="1200" b="1" u="sng" dirty="0">
                <a:latin typeface="Meiryo UI" panose="020B0604030504040204" pitchFamily="50" charset="-128"/>
                <a:ea typeface="Meiryo UI" panose="020B0604030504040204" pitchFamily="50" charset="-128"/>
              </a:rPr>
              <a:t>料金計算</a:t>
            </a:r>
            <a:endParaRPr kumimoji="1" lang="ja-JP" altLang="en-US" sz="1200" b="1" u="sng" dirty="0">
              <a:latin typeface="Meiryo UI" panose="020B0604030504040204" pitchFamily="50" charset="-128"/>
              <a:ea typeface="Meiryo UI" panose="020B0604030504040204" pitchFamily="50" charset="-128"/>
            </a:endParaRPr>
          </a:p>
        </p:txBody>
      </p:sp>
      <p:sp>
        <p:nvSpPr>
          <p:cNvPr id="70" name="テキスト ボックス 69"/>
          <p:cNvSpPr txBox="1"/>
          <p:nvPr/>
        </p:nvSpPr>
        <p:spPr>
          <a:xfrm>
            <a:off x="6667786" y="1762674"/>
            <a:ext cx="864096" cy="276999"/>
          </a:xfrm>
          <a:prstGeom prst="rect">
            <a:avLst/>
          </a:prstGeom>
          <a:noFill/>
        </p:spPr>
        <p:txBody>
          <a:bodyPr wrap="square" rtlCol="0">
            <a:spAutoFit/>
          </a:bodyPr>
          <a:lstStyle/>
          <a:p>
            <a:pPr algn="ctr"/>
            <a:r>
              <a:rPr lang="ja-JP" altLang="en-US" sz="1200" b="1" u="sng" dirty="0">
                <a:latin typeface="Meiryo UI" panose="020B0604030504040204" pitchFamily="50" charset="-128"/>
                <a:ea typeface="Meiryo UI" panose="020B0604030504040204" pitchFamily="50" charset="-128"/>
              </a:rPr>
              <a:t>決済代行</a:t>
            </a:r>
            <a:endParaRPr kumimoji="1" lang="ja-JP" altLang="en-US" sz="1200" b="1" u="sng" dirty="0">
              <a:latin typeface="Meiryo UI" panose="020B0604030504040204" pitchFamily="50" charset="-128"/>
              <a:ea typeface="Meiryo UI" panose="020B0604030504040204" pitchFamily="50" charset="-128"/>
            </a:endParaRPr>
          </a:p>
        </p:txBody>
      </p:sp>
      <p:pic>
        <p:nvPicPr>
          <p:cNvPr id="71" name="Graphic 32">
            <a:extLst>
              <a:ext uri="{FF2B5EF4-FFF2-40B4-BE49-F238E27FC236}">
                <a16:creationId xmlns:a16="http://schemas.microsoft.com/office/drawing/2014/main" id="{50D454A7-825D-8A40-A013-745A422C40BE}"/>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1887710" y="3547602"/>
            <a:ext cx="283201" cy="275205"/>
          </a:xfrm>
          <a:prstGeom prst="rect">
            <a:avLst/>
          </a:prstGeom>
        </p:spPr>
      </p:pic>
      <p:sp>
        <p:nvSpPr>
          <p:cNvPr id="72" name="正方形/長方形 71"/>
          <p:cNvSpPr/>
          <p:nvPr/>
        </p:nvSpPr>
        <p:spPr>
          <a:xfrm>
            <a:off x="1763688" y="3160548"/>
            <a:ext cx="628698" cy="230832"/>
          </a:xfrm>
          <a:prstGeom prst="rect">
            <a:avLst/>
          </a:prstGeom>
        </p:spPr>
        <p:txBody>
          <a:bodyPr wrap="none">
            <a:spAutoFit/>
          </a:bodyPr>
          <a:lstStyle/>
          <a:p>
            <a:r>
              <a:rPr lang="ja-JP" altLang="en-US" sz="900" dirty="0">
                <a:solidFill>
                  <a:prstClr val="black"/>
                </a:solidFill>
                <a:latin typeface="Meiryo UI" panose="020B0604030504040204" pitchFamily="50" charset="-128"/>
                <a:ea typeface="Meiryo UI" panose="020B0604030504040204" pitchFamily="50" charset="-128"/>
              </a:rPr>
              <a:t>オペレータ</a:t>
            </a:r>
            <a:endParaRPr lang="ja-JP" altLang="en-US" dirty="0"/>
          </a:p>
        </p:txBody>
      </p:sp>
      <p:sp>
        <p:nvSpPr>
          <p:cNvPr id="73" name="左矢印 72"/>
          <p:cNvSpPr/>
          <p:nvPr/>
        </p:nvSpPr>
        <p:spPr>
          <a:xfrm flipH="1">
            <a:off x="2213182" y="2957902"/>
            <a:ext cx="275168" cy="217224"/>
          </a:xfrm>
          <a:prstGeom prst="leftArrow">
            <a:avLst/>
          </a:prstGeom>
          <a:solidFill>
            <a:schemeClr val="bg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テキスト ボックス 73"/>
          <p:cNvSpPr txBox="1"/>
          <p:nvPr/>
        </p:nvSpPr>
        <p:spPr>
          <a:xfrm>
            <a:off x="1743248" y="2689688"/>
            <a:ext cx="1215036" cy="276999"/>
          </a:xfrm>
          <a:prstGeom prst="rect">
            <a:avLst/>
          </a:prstGeom>
          <a:noFill/>
        </p:spPr>
        <p:txBody>
          <a:bodyPr wrap="square" rtlCol="0">
            <a:spAutoFit/>
          </a:bodyPr>
          <a:lstStyle/>
          <a:p>
            <a:pPr algn="ctr"/>
            <a:r>
              <a:rPr kumimoji="1" lang="ja-JP" altLang="en-US" sz="1200" b="1" dirty="0">
                <a:latin typeface="Meiryo UI" panose="020B0604030504040204" pitchFamily="50" charset="-128"/>
                <a:ea typeface="Meiryo UI" panose="020B0604030504040204" pitchFamily="50" charset="-128"/>
              </a:rPr>
              <a:t>支払方法登録</a:t>
            </a:r>
          </a:p>
        </p:txBody>
      </p:sp>
      <p:cxnSp>
        <p:nvCxnSpPr>
          <p:cNvPr id="75" name="直線矢印コネクタ 74"/>
          <p:cNvCxnSpPr/>
          <p:nvPr/>
        </p:nvCxnSpPr>
        <p:spPr>
          <a:xfrm>
            <a:off x="3322140" y="3079537"/>
            <a:ext cx="1449843" cy="0"/>
          </a:xfrm>
          <a:prstGeom prst="straightConnector1">
            <a:avLst/>
          </a:prstGeom>
          <a:ln w="19050">
            <a:solidFill>
              <a:schemeClr val="accent2"/>
            </a:solidFill>
            <a:tailEnd type="triangle"/>
          </a:ln>
          <a:effectLst/>
        </p:spPr>
        <p:style>
          <a:lnRef idx="1">
            <a:schemeClr val="accent1"/>
          </a:lnRef>
          <a:fillRef idx="0">
            <a:schemeClr val="accent1"/>
          </a:fillRef>
          <a:effectRef idx="0">
            <a:schemeClr val="accent1"/>
          </a:effectRef>
          <a:fontRef idx="minor">
            <a:schemeClr val="tx1"/>
          </a:fontRef>
        </p:style>
      </p:cxnSp>
      <p:cxnSp>
        <p:nvCxnSpPr>
          <p:cNvPr id="76" name="直線矢印コネクタ 75"/>
          <p:cNvCxnSpPr/>
          <p:nvPr/>
        </p:nvCxnSpPr>
        <p:spPr>
          <a:xfrm>
            <a:off x="5193374" y="3290886"/>
            <a:ext cx="1728192" cy="0"/>
          </a:xfrm>
          <a:prstGeom prst="straightConnector1">
            <a:avLst/>
          </a:prstGeom>
          <a:ln w="19050">
            <a:solidFill>
              <a:schemeClr val="accent1"/>
            </a:solidFill>
            <a:tailEnd type="triangle"/>
          </a:ln>
          <a:effectLst/>
        </p:spPr>
        <p:style>
          <a:lnRef idx="1">
            <a:schemeClr val="accent1"/>
          </a:lnRef>
          <a:fillRef idx="0">
            <a:schemeClr val="accent1"/>
          </a:fillRef>
          <a:effectRef idx="0">
            <a:schemeClr val="accent1"/>
          </a:effectRef>
          <a:fontRef idx="minor">
            <a:schemeClr val="tx1"/>
          </a:fontRef>
        </p:style>
      </p:cxnSp>
      <p:sp>
        <p:nvSpPr>
          <p:cNvPr id="77" name="正方形/長方形 76"/>
          <p:cNvSpPr/>
          <p:nvPr/>
        </p:nvSpPr>
        <p:spPr>
          <a:xfrm>
            <a:off x="6918033" y="3213008"/>
            <a:ext cx="1008000" cy="288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企業審査</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78" name="テキスト ボックス 77"/>
          <p:cNvSpPr txBox="1"/>
          <p:nvPr/>
        </p:nvSpPr>
        <p:spPr>
          <a:xfrm>
            <a:off x="5267100" y="3438760"/>
            <a:ext cx="1654466" cy="276999"/>
          </a:xfrm>
          <a:prstGeom prst="rect">
            <a:avLst/>
          </a:prstGeom>
          <a:noFill/>
        </p:spPr>
        <p:txBody>
          <a:bodyPr wrap="square" rtlCol="0">
            <a:spAutoFit/>
          </a:bodyPr>
          <a:lstStyle/>
          <a:p>
            <a:pPr algn="ctr"/>
            <a:r>
              <a:rPr lang="ja-JP" altLang="en-US" sz="1200" b="1" dirty="0">
                <a:latin typeface="Meiryo UI" panose="020B0604030504040204" pitchFamily="50" charset="-128"/>
                <a:ea typeface="Meiryo UI" panose="020B0604030504040204" pitchFamily="50" charset="-128"/>
              </a:rPr>
              <a:t>企業審査結果</a:t>
            </a:r>
            <a:endParaRPr kumimoji="1" lang="ja-JP" altLang="en-US" sz="1200" b="1" dirty="0">
              <a:latin typeface="Meiryo UI" panose="020B0604030504040204" pitchFamily="50" charset="-128"/>
              <a:ea typeface="Meiryo UI" panose="020B0604030504040204" pitchFamily="50" charset="-128"/>
            </a:endParaRPr>
          </a:p>
        </p:txBody>
      </p:sp>
      <p:cxnSp>
        <p:nvCxnSpPr>
          <p:cNvPr id="79" name="直線矢印コネクタ 78"/>
          <p:cNvCxnSpPr/>
          <p:nvPr/>
        </p:nvCxnSpPr>
        <p:spPr>
          <a:xfrm flipH="1" flipV="1">
            <a:off x="5220072" y="3438356"/>
            <a:ext cx="1697961" cy="404"/>
          </a:xfrm>
          <a:prstGeom prst="straightConnector1">
            <a:avLst/>
          </a:prstGeom>
          <a:ln w="19050">
            <a:solidFill>
              <a:schemeClr val="accent1"/>
            </a:solidFill>
            <a:tailEnd type="triangle"/>
          </a:ln>
          <a:effectLst/>
        </p:spPr>
        <p:style>
          <a:lnRef idx="1">
            <a:schemeClr val="accent1"/>
          </a:lnRef>
          <a:fillRef idx="0">
            <a:schemeClr val="accent1"/>
          </a:fillRef>
          <a:effectRef idx="0">
            <a:schemeClr val="accent1"/>
          </a:effectRef>
          <a:fontRef idx="minor">
            <a:schemeClr val="tx1"/>
          </a:fontRef>
        </p:style>
      </p:cxnSp>
      <p:cxnSp>
        <p:nvCxnSpPr>
          <p:cNvPr id="80" name="直線矢印コネクタ 79"/>
          <p:cNvCxnSpPr/>
          <p:nvPr/>
        </p:nvCxnSpPr>
        <p:spPr>
          <a:xfrm flipH="1">
            <a:off x="3779912" y="3651973"/>
            <a:ext cx="992072" cy="0"/>
          </a:xfrm>
          <a:prstGeom prst="straightConnector1">
            <a:avLst/>
          </a:prstGeom>
          <a:ln w="19050">
            <a:solidFill>
              <a:schemeClr val="accent2"/>
            </a:solidFill>
            <a:tailEnd type="triangle"/>
          </a:ln>
          <a:effectLst/>
        </p:spPr>
        <p:style>
          <a:lnRef idx="1">
            <a:schemeClr val="accent1"/>
          </a:lnRef>
          <a:fillRef idx="0">
            <a:schemeClr val="accent1"/>
          </a:fillRef>
          <a:effectRef idx="0">
            <a:schemeClr val="accent1"/>
          </a:effectRef>
          <a:fontRef idx="minor">
            <a:schemeClr val="tx1"/>
          </a:fontRef>
        </p:style>
      </p:cxnSp>
      <p:sp>
        <p:nvSpPr>
          <p:cNvPr id="81" name="正方形/長方形 80"/>
          <p:cNvSpPr/>
          <p:nvPr/>
        </p:nvSpPr>
        <p:spPr>
          <a:xfrm>
            <a:off x="3229428" y="3450593"/>
            <a:ext cx="544807" cy="39500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メール</a:t>
            </a:r>
            <a:endParaRPr lang="en-US" altLang="ja-JP" sz="1200" dirty="0">
              <a:solidFill>
                <a:schemeClr val="tx1"/>
              </a:solidFill>
              <a:latin typeface="Meiryo UI" panose="020B0604030504040204" pitchFamily="50" charset="-128"/>
              <a:ea typeface="Meiryo UI" panose="020B0604030504040204" pitchFamily="50" charset="-128"/>
            </a:endParaRPr>
          </a:p>
          <a:p>
            <a:pPr algn="ctr"/>
            <a:r>
              <a:rPr lang="ja-JP" altLang="en-US" sz="1200" dirty="0">
                <a:solidFill>
                  <a:schemeClr val="tx1"/>
                </a:solidFill>
                <a:latin typeface="Meiryo UI" panose="020B0604030504040204" pitchFamily="50" charset="-128"/>
                <a:ea typeface="Meiryo UI" panose="020B0604030504040204" pitchFamily="50" charset="-128"/>
              </a:rPr>
              <a:t>送付</a:t>
            </a:r>
            <a:endParaRPr lang="en-US" altLang="ja-JP" sz="1200" dirty="0">
              <a:solidFill>
                <a:schemeClr val="tx1"/>
              </a:solidFill>
              <a:latin typeface="Meiryo UI" panose="020B0604030504040204" pitchFamily="50" charset="-128"/>
              <a:ea typeface="Meiryo UI" panose="020B0604030504040204" pitchFamily="50" charset="-128"/>
            </a:endParaRPr>
          </a:p>
        </p:txBody>
      </p:sp>
      <p:pic>
        <p:nvPicPr>
          <p:cNvPr id="82" name="Picture 8" descr="D:\Users\hon-58236220002\AppData\Local\Microsoft\Windows\Temporary Internet Files\Content.IE5\C988660U\MC900433941[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75356" y="2898547"/>
            <a:ext cx="256621" cy="285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3" name="正方形/長方形 82"/>
          <p:cNvSpPr/>
          <p:nvPr/>
        </p:nvSpPr>
        <p:spPr>
          <a:xfrm>
            <a:off x="1763688" y="3784860"/>
            <a:ext cx="510076" cy="230832"/>
          </a:xfrm>
          <a:prstGeom prst="rect">
            <a:avLst/>
          </a:prstGeom>
        </p:spPr>
        <p:txBody>
          <a:bodyPr wrap="none">
            <a:spAutoFit/>
          </a:bodyPr>
          <a:lstStyle/>
          <a:p>
            <a:r>
              <a:rPr lang="ja-JP" altLang="en-US" sz="900" dirty="0">
                <a:solidFill>
                  <a:prstClr val="black"/>
                </a:solidFill>
                <a:latin typeface="Meiryo UI" panose="020B0604030504040204" pitchFamily="50" charset="-128"/>
                <a:ea typeface="Meiryo UI" panose="020B0604030504040204" pitchFamily="50" charset="-128"/>
              </a:rPr>
              <a:t>お客様</a:t>
            </a:r>
            <a:endParaRPr lang="ja-JP" altLang="en-US" dirty="0"/>
          </a:p>
        </p:txBody>
      </p:sp>
      <p:cxnSp>
        <p:nvCxnSpPr>
          <p:cNvPr id="84" name="直線矢印コネクタ 83"/>
          <p:cNvCxnSpPr/>
          <p:nvPr/>
        </p:nvCxnSpPr>
        <p:spPr>
          <a:xfrm flipH="1">
            <a:off x="2240272" y="3651973"/>
            <a:ext cx="992072" cy="0"/>
          </a:xfrm>
          <a:prstGeom prst="straightConnector1">
            <a:avLst/>
          </a:prstGeom>
          <a:ln w="9525">
            <a:solidFill>
              <a:schemeClr val="tx1"/>
            </a:solidFill>
            <a:tailEnd type="triangle"/>
          </a:ln>
          <a:effectLst/>
        </p:spPr>
        <p:style>
          <a:lnRef idx="1">
            <a:schemeClr val="accent1"/>
          </a:lnRef>
          <a:fillRef idx="0">
            <a:schemeClr val="accent1"/>
          </a:fillRef>
          <a:effectRef idx="0">
            <a:schemeClr val="accent1"/>
          </a:effectRef>
          <a:fontRef idx="minor">
            <a:schemeClr val="tx1"/>
          </a:fontRef>
        </p:style>
      </p:cxnSp>
      <p:grpSp>
        <p:nvGrpSpPr>
          <p:cNvPr id="85" name="グループ化 84"/>
          <p:cNvGrpSpPr/>
          <p:nvPr/>
        </p:nvGrpSpPr>
        <p:grpSpPr>
          <a:xfrm>
            <a:off x="2522649" y="3429628"/>
            <a:ext cx="472647" cy="218467"/>
            <a:chOff x="6971292" y="4773169"/>
            <a:chExt cx="644144" cy="333662"/>
          </a:xfrm>
        </p:grpSpPr>
        <p:pic>
          <p:nvPicPr>
            <p:cNvPr id="86" name="図 85"/>
            <p:cNvPicPr>
              <a:picLocks noChangeAspect="1"/>
            </p:cNvPicPr>
            <p:nvPr/>
          </p:nvPicPr>
          <p:blipFill>
            <a:blip r:embed="rId5" cstate="print">
              <a:clrChange>
                <a:clrFrom>
                  <a:srgbClr val="000000">
                    <a:alpha val="0"/>
                  </a:srgbClr>
                </a:clrFrom>
                <a:clrTo>
                  <a:srgbClr val="000000">
                    <a:alpha val="0"/>
                  </a:srgbClr>
                </a:clrTo>
              </a:clrChange>
              <a:extLst>
                <a:ext uri="{28A0092B-C50C-407E-A947-70E740481C1C}">
                  <a14:useLocalDpi xmlns:a14="http://schemas.microsoft.com/office/drawing/2010/main" val="0"/>
                </a:ext>
              </a:extLst>
            </a:blip>
            <a:stretch>
              <a:fillRect/>
            </a:stretch>
          </p:blipFill>
          <p:spPr>
            <a:xfrm>
              <a:off x="7330482" y="4892529"/>
              <a:ext cx="192988" cy="214302"/>
            </a:xfrm>
            <a:prstGeom prst="rect">
              <a:avLst/>
            </a:prstGeom>
            <a:solidFill>
              <a:schemeClr val="bg1"/>
            </a:solidFill>
          </p:spPr>
        </p:pic>
        <p:sp>
          <p:nvSpPr>
            <p:cNvPr id="87" name="正方形/長方形 86"/>
            <p:cNvSpPr/>
            <p:nvPr/>
          </p:nvSpPr>
          <p:spPr>
            <a:xfrm rot="20870703">
              <a:off x="6971292" y="4773169"/>
              <a:ext cx="644144" cy="198829"/>
            </a:xfrm>
            <a:prstGeom prst="rect">
              <a:avLst/>
            </a:prstGeom>
            <a:noFill/>
            <a:ln w="12700" cap="flat" cmpd="sng" algn="ctr">
              <a:noFill/>
              <a:prstDash val="solid"/>
            </a:ln>
            <a:effectLst/>
          </p:spPr>
          <p:txBody>
            <a:bodyPr wrap="none" rtlCol="0" anchor="ctr"/>
            <a:lstStyle/>
            <a:p>
              <a:pPr algn="ctr" defTabSz="844062">
                <a:spcBef>
                  <a:spcPct val="0"/>
                </a:spcBef>
                <a:defRPr/>
              </a:pPr>
              <a:r>
                <a:rPr kumimoji="0" lang="en-US" altLang="ja-JP" sz="900" b="1" kern="0" dirty="0">
                  <a:solidFill>
                    <a:schemeClr val="accent5">
                      <a:lumMod val="50000"/>
                    </a:schemeClr>
                  </a:solidFill>
                  <a:latin typeface="Meiryo UI" panose="020B0604030504040204" pitchFamily="50" charset="-128"/>
                  <a:ea typeface="Meiryo UI" panose="020B0604030504040204" pitchFamily="50" charset="-128"/>
                </a:rPr>
                <a:t>Mail</a:t>
              </a:r>
              <a:endParaRPr kumimoji="0" lang="ja-JP" altLang="en-US" sz="900" b="1" kern="0" dirty="0">
                <a:solidFill>
                  <a:schemeClr val="accent5">
                    <a:lumMod val="50000"/>
                  </a:schemeClr>
                </a:solidFill>
                <a:latin typeface="Meiryo UI" panose="020B0604030504040204" pitchFamily="50" charset="-128"/>
                <a:ea typeface="Meiryo UI" panose="020B0604030504040204" pitchFamily="50" charset="-128"/>
              </a:endParaRPr>
            </a:p>
          </p:txBody>
        </p:sp>
      </p:grpSp>
      <p:cxnSp>
        <p:nvCxnSpPr>
          <p:cNvPr id="88" name="直線矢印コネクタ 87"/>
          <p:cNvCxnSpPr/>
          <p:nvPr/>
        </p:nvCxnSpPr>
        <p:spPr>
          <a:xfrm>
            <a:off x="416895" y="6787667"/>
            <a:ext cx="422264" cy="0"/>
          </a:xfrm>
          <a:prstGeom prst="straightConnector1">
            <a:avLst/>
          </a:prstGeom>
          <a:ln w="19050">
            <a:solidFill>
              <a:schemeClr val="accent2"/>
            </a:solidFill>
            <a:tailEnd type="triangle"/>
          </a:ln>
          <a:effectLst/>
        </p:spPr>
        <p:style>
          <a:lnRef idx="1">
            <a:schemeClr val="accent1"/>
          </a:lnRef>
          <a:fillRef idx="0">
            <a:schemeClr val="accent1"/>
          </a:fillRef>
          <a:effectRef idx="0">
            <a:schemeClr val="accent1"/>
          </a:effectRef>
          <a:fontRef idx="minor">
            <a:schemeClr val="tx1"/>
          </a:fontRef>
        </p:style>
      </p:cxnSp>
      <p:sp>
        <p:nvSpPr>
          <p:cNvPr id="89" name="テキスト ボックス 88"/>
          <p:cNvSpPr txBox="1"/>
          <p:nvPr/>
        </p:nvSpPr>
        <p:spPr>
          <a:xfrm>
            <a:off x="836930" y="6669360"/>
            <a:ext cx="998766" cy="208416"/>
          </a:xfrm>
          <a:prstGeom prst="rect">
            <a:avLst/>
          </a:prstGeom>
          <a:noFill/>
        </p:spPr>
        <p:txBody>
          <a:bodyPr wrap="square" lIns="27000" tIns="27000" rIns="27000" bIns="27000" rtlCol="0">
            <a:spAutoFit/>
          </a:bodyPr>
          <a:lstStyle/>
          <a:p>
            <a:pPr defTabSz="457200"/>
            <a:r>
              <a:rPr lang="ja-JP" altLang="en-US" sz="1000" dirty="0">
                <a:solidFill>
                  <a:srgbClr val="000000"/>
                </a:solidFill>
                <a:latin typeface="Meiryo UI"/>
                <a:ea typeface="Meiryo UI"/>
              </a:rPr>
              <a:t>：</a:t>
            </a:r>
            <a:r>
              <a:rPr lang="en-US" altLang="ja-JP" sz="1000" dirty="0" err="1">
                <a:solidFill>
                  <a:srgbClr val="000000"/>
                </a:solidFill>
                <a:latin typeface="Meiryo UI"/>
                <a:ea typeface="Meiryo UI"/>
              </a:rPr>
              <a:t>Infonova</a:t>
            </a:r>
            <a:r>
              <a:rPr lang="en-US" altLang="ja-JP" sz="1000" dirty="0">
                <a:solidFill>
                  <a:srgbClr val="000000"/>
                </a:solidFill>
                <a:latin typeface="Meiryo UI"/>
                <a:ea typeface="Meiryo UI"/>
              </a:rPr>
              <a:t> API</a:t>
            </a:r>
            <a:endParaRPr lang="ja-JP" altLang="en-US" sz="1000" dirty="0">
              <a:solidFill>
                <a:srgbClr val="000000"/>
              </a:solidFill>
              <a:latin typeface="Meiryo UI"/>
              <a:ea typeface="Meiryo UI"/>
            </a:endParaRPr>
          </a:p>
        </p:txBody>
      </p:sp>
      <p:cxnSp>
        <p:nvCxnSpPr>
          <p:cNvPr id="90" name="直線矢印コネクタ 89"/>
          <p:cNvCxnSpPr/>
          <p:nvPr/>
        </p:nvCxnSpPr>
        <p:spPr>
          <a:xfrm>
            <a:off x="2002050" y="6783298"/>
            <a:ext cx="422264" cy="0"/>
          </a:xfrm>
          <a:prstGeom prst="straightConnector1">
            <a:avLst/>
          </a:prstGeom>
          <a:ln w="19050">
            <a:solidFill>
              <a:schemeClr val="accent1"/>
            </a:solidFill>
            <a:tailEnd type="triangle"/>
          </a:ln>
          <a:effectLst/>
        </p:spPr>
        <p:style>
          <a:lnRef idx="1">
            <a:schemeClr val="accent1"/>
          </a:lnRef>
          <a:fillRef idx="0">
            <a:schemeClr val="accent1"/>
          </a:fillRef>
          <a:effectRef idx="0">
            <a:schemeClr val="accent1"/>
          </a:effectRef>
          <a:fontRef idx="minor">
            <a:schemeClr val="tx1"/>
          </a:fontRef>
        </p:style>
      </p:cxnSp>
      <p:sp>
        <p:nvSpPr>
          <p:cNvPr id="91" name="テキスト ボックス 90"/>
          <p:cNvSpPr txBox="1"/>
          <p:nvPr/>
        </p:nvSpPr>
        <p:spPr>
          <a:xfrm>
            <a:off x="2398977" y="6669360"/>
            <a:ext cx="1124270" cy="208416"/>
          </a:xfrm>
          <a:prstGeom prst="rect">
            <a:avLst/>
          </a:prstGeom>
          <a:noFill/>
        </p:spPr>
        <p:txBody>
          <a:bodyPr wrap="square" lIns="27000" tIns="27000" rIns="27000" bIns="27000" rtlCol="0">
            <a:spAutoFit/>
          </a:bodyPr>
          <a:lstStyle/>
          <a:p>
            <a:pPr defTabSz="457200"/>
            <a:r>
              <a:rPr lang="ja-JP" altLang="en-US" sz="1000" dirty="0">
                <a:solidFill>
                  <a:srgbClr val="000000"/>
                </a:solidFill>
                <a:latin typeface="Meiryo UI"/>
                <a:ea typeface="Meiryo UI"/>
              </a:rPr>
              <a:t>：</a:t>
            </a:r>
            <a:r>
              <a:rPr lang="en-US" altLang="ja-JP" sz="1000" dirty="0">
                <a:solidFill>
                  <a:srgbClr val="000000"/>
                </a:solidFill>
                <a:latin typeface="Meiryo UI"/>
                <a:ea typeface="Meiryo UI"/>
              </a:rPr>
              <a:t>NP API</a:t>
            </a:r>
            <a:endParaRPr lang="ja-JP" altLang="en-US" sz="1000" dirty="0">
              <a:solidFill>
                <a:srgbClr val="000000"/>
              </a:solidFill>
              <a:latin typeface="Meiryo UI"/>
              <a:ea typeface="Meiryo UI"/>
            </a:endParaRPr>
          </a:p>
        </p:txBody>
      </p:sp>
      <p:sp>
        <p:nvSpPr>
          <p:cNvPr id="98" name="正方形/長方形 97"/>
          <p:cNvSpPr/>
          <p:nvPr/>
        </p:nvSpPr>
        <p:spPr>
          <a:xfrm>
            <a:off x="3674622" y="5023612"/>
            <a:ext cx="969386" cy="2880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料金計算</a:t>
            </a:r>
            <a:endParaRPr lang="en-US" altLang="ja-JP" sz="1200" dirty="0">
              <a:solidFill>
                <a:schemeClr val="tx1"/>
              </a:solidFill>
              <a:latin typeface="Meiryo UI" panose="020B0604030504040204" pitchFamily="50" charset="-128"/>
              <a:ea typeface="Meiryo UI" panose="020B0604030504040204" pitchFamily="50" charset="-128"/>
            </a:endParaRPr>
          </a:p>
          <a:p>
            <a:pPr algn="ctr"/>
            <a:r>
              <a:rPr lang="ja-JP" altLang="en-US" sz="1200" dirty="0">
                <a:solidFill>
                  <a:schemeClr val="tx1"/>
                </a:solidFill>
                <a:latin typeface="Meiryo UI" panose="020B0604030504040204" pitchFamily="50" charset="-128"/>
                <a:ea typeface="Meiryo UI" panose="020B0604030504040204" pitchFamily="50" charset="-128"/>
              </a:rPr>
              <a:t>請求確定</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99" name="正方形/長方形 98"/>
          <p:cNvSpPr/>
          <p:nvPr/>
        </p:nvSpPr>
        <p:spPr>
          <a:xfrm>
            <a:off x="3042410" y="5267874"/>
            <a:ext cx="628698" cy="230832"/>
          </a:xfrm>
          <a:prstGeom prst="rect">
            <a:avLst/>
          </a:prstGeom>
        </p:spPr>
        <p:txBody>
          <a:bodyPr wrap="none">
            <a:spAutoFit/>
          </a:bodyPr>
          <a:lstStyle/>
          <a:p>
            <a:r>
              <a:rPr lang="ja-JP" altLang="en-US" sz="900" dirty="0">
                <a:solidFill>
                  <a:prstClr val="black"/>
                </a:solidFill>
                <a:latin typeface="Meiryo UI" panose="020B0604030504040204" pitchFamily="50" charset="-128"/>
                <a:ea typeface="Meiryo UI" panose="020B0604030504040204" pitchFamily="50" charset="-128"/>
              </a:rPr>
              <a:t>オペレータ</a:t>
            </a:r>
            <a:endParaRPr lang="ja-JP" altLang="en-US" dirty="0"/>
          </a:p>
        </p:txBody>
      </p:sp>
      <p:sp>
        <p:nvSpPr>
          <p:cNvPr id="100" name="左矢印 99"/>
          <p:cNvSpPr/>
          <p:nvPr/>
        </p:nvSpPr>
        <p:spPr>
          <a:xfrm flipH="1">
            <a:off x="3491904" y="5065228"/>
            <a:ext cx="275168" cy="217224"/>
          </a:xfrm>
          <a:prstGeom prst="leftArrow">
            <a:avLst/>
          </a:prstGeom>
          <a:solidFill>
            <a:schemeClr val="bg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1" name="Picture 8" descr="D:\Users\hon-58236220002\AppData\Local\Microsoft\Windows\Temporary Internet Files\Content.IE5\C988660U\MC900433941[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54078" y="5005873"/>
            <a:ext cx="256621" cy="285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2" name="直線矢印コネクタ 101"/>
          <p:cNvCxnSpPr/>
          <p:nvPr/>
        </p:nvCxnSpPr>
        <p:spPr>
          <a:xfrm>
            <a:off x="5202650" y="5311644"/>
            <a:ext cx="1724659" cy="0"/>
          </a:xfrm>
          <a:prstGeom prst="straightConnector1">
            <a:avLst/>
          </a:prstGeom>
          <a:ln w="19050">
            <a:solidFill>
              <a:schemeClr val="accent1"/>
            </a:solidFill>
            <a:tailEnd type="triangle"/>
          </a:ln>
          <a:effectLst/>
        </p:spPr>
        <p:style>
          <a:lnRef idx="1">
            <a:schemeClr val="accent1"/>
          </a:lnRef>
          <a:fillRef idx="0">
            <a:schemeClr val="accent1"/>
          </a:fillRef>
          <a:effectRef idx="0">
            <a:schemeClr val="accent1"/>
          </a:effectRef>
          <a:fontRef idx="minor">
            <a:schemeClr val="tx1"/>
          </a:fontRef>
        </p:style>
      </p:cxnSp>
      <p:sp>
        <p:nvSpPr>
          <p:cNvPr id="103" name="正方形/長方形 102"/>
          <p:cNvSpPr/>
          <p:nvPr/>
        </p:nvSpPr>
        <p:spPr>
          <a:xfrm>
            <a:off x="6927309" y="5173840"/>
            <a:ext cx="1008000" cy="288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決済処理</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104" name="テキスト ボックス 103"/>
          <p:cNvSpPr txBox="1"/>
          <p:nvPr/>
        </p:nvSpPr>
        <p:spPr>
          <a:xfrm>
            <a:off x="5276375" y="5067556"/>
            <a:ext cx="1787023" cy="461665"/>
          </a:xfrm>
          <a:prstGeom prst="rect">
            <a:avLst/>
          </a:prstGeom>
          <a:noFill/>
        </p:spPr>
        <p:txBody>
          <a:bodyPr wrap="square" rtlCol="0">
            <a:spAutoFit/>
          </a:bodyPr>
          <a:lstStyle/>
          <a:p>
            <a:pPr algn="ctr"/>
            <a:r>
              <a:rPr lang="en-US" altLang="ja-JP" sz="1200" b="1" dirty="0">
                <a:latin typeface="Meiryo UI" panose="020B0604030504040204" pitchFamily="50" charset="-128"/>
                <a:ea typeface="Meiryo UI" panose="020B0604030504040204" pitchFamily="50" charset="-128"/>
              </a:rPr>
              <a:t>NP</a:t>
            </a:r>
            <a:r>
              <a:rPr lang="ja-JP" altLang="en-US" sz="1200" b="1" dirty="0">
                <a:latin typeface="Meiryo UI" panose="020B0604030504040204" pitchFamily="50" charset="-128"/>
                <a:ea typeface="Meiryo UI" panose="020B0604030504040204" pitchFamily="50" charset="-128"/>
              </a:rPr>
              <a:t>購⼊企業</a:t>
            </a:r>
            <a:r>
              <a:rPr lang="en-US" altLang="ja-JP" sz="1200" b="1" dirty="0">
                <a:latin typeface="Meiryo UI" panose="020B0604030504040204" pitchFamily="50" charset="-128"/>
                <a:ea typeface="Meiryo UI" panose="020B0604030504040204" pitchFamily="50" charset="-128"/>
              </a:rPr>
              <a:t>ID</a:t>
            </a:r>
            <a:r>
              <a:rPr lang="ja-JP" altLang="en-US" sz="1200" b="1" dirty="0" err="1">
                <a:latin typeface="Meiryo UI" panose="020B0604030504040204" pitchFamily="50" charset="-128"/>
                <a:ea typeface="Meiryo UI" panose="020B0604030504040204" pitchFamily="50" charset="-128"/>
              </a:rPr>
              <a:t>、</a:t>
            </a:r>
            <a:endParaRPr lang="en-US" altLang="ja-JP" sz="1200" b="1" dirty="0">
              <a:latin typeface="Meiryo UI" panose="020B0604030504040204" pitchFamily="50" charset="-128"/>
              <a:ea typeface="Meiryo UI" panose="020B0604030504040204" pitchFamily="50" charset="-128"/>
            </a:endParaRPr>
          </a:p>
          <a:p>
            <a:pPr algn="ctr"/>
            <a:r>
              <a:rPr kumimoji="1" lang="ja-JP" altLang="en-US" sz="1200" b="1" dirty="0">
                <a:latin typeface="Meiryo UI" panose="020B0604030504040204" pitchFamily="50" charset="-128"/>
                <a:ea typeface="Meiryo UI" panose="020B0604030504040204" pitchFamily="50" charset="-128"/>
              </a:rPr>
              <a:t>取引金額　等</a:t>
            </a:r>
          </a:p>
        </p:txBody>
      </p:sp>
      <p:sp>
        <p:nvSpPr>
          <p:cNvPr id="107" name="テキスト ボックス 106"/>
          <p:cNvSpPr txBox="1"/>
          <p:nvPr/>
        </p:nvSpPr>
        <p:spPr>
          <a:xfrm>
            <a:off x="492182" y="2920043"/>
            <a:ext cx="864096" cy="276999"/>
          </a:xfrm>
          <a:prstGeom prst="rect">
            <a:avLst/>
          </a:prstGeom>
          <a:noFill/>
        </p:spPr>
        <p:txBody>
          <a:bodyPr wrap="square" rtlCol="0">
            <a:spAutoFit/>
          </a:bodyPr>
          <a:lstStyle/>
          <a:p>
            <a:pPr algn="ctr"/>
            <a:r>
              <a:rPr kumimoji="1" lang="ja-JP" altLang="en-US" sz="1200" dirty="0">
                <a:latin typeface="Meiryo UI" panose="020B0604030504040204" pitchFamily="50" charset="-128"/>
                <a:ea typeface="Meiryo UI" panose="020B0604030504040204" pitchFamily="50" charset="-128"/>
              </a:rPr>
              <a:t>申込</a:t>
            </a:r>
          </a:p>
        </p:txBody>
      </p:sp>
      <p:cxnSp>
        <p:nvCxnSpPr>
          <p:cNvPr id="108" name="直線コネクタ 107"/>
          <p:cNvCxnSpPr/>
          <p:nvPr/>
        </p:nvCxnSpPr>
        <p:spPr>
          <a:xfrm>
            <a:off x="300843" y="4509120"/>
            <a:ext cx="8542313"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09" name="正方形/長方形 108"/>
          <p:cNvSpPr/>
          <p:nvPr/>
        </p:nvSpPr>
        <p:spPr>
          <a:xfrm>
            <a:off x="4771983" y="2707904"/>
            <a:ext cx="448089" cy="3889447"/>
          </a:xfrm>
          <a:prstGeom prst="rect">
            <a:avLst/>
          </a:prstGeom>
          <a:solidFill>
            <a:schemeClr val="accent2">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連携機能</a:t>
            </a:r>
          </a:p>
        </p:txBody>
      </p:sp>
      <p:sp>
        <p:nvSpPr>
          <p:cNvPr id="110" name="テキスト ボックス 109"/>
          <p:cNvSpPr txBox="1"/>
          <p:nvPr/>
        </p:nvSpPr>
        <p:spPr>
          <a:xfrm>
            <a:off x="513695" y="5225445"/>
            <a:ext cx="864096" cy="646331"/>
          </a:xfrm>
          <a:prstGeom prst="rect">
            <a:avLst/>
          </a:prstGeom>
          <a:noFill/>
        </p:spPr>
        <p:txBody>
          <a:bodyPr wrap="square" rtlCol="0">
            <a:spAutoFit/>
          </a:bodyPr>
          <a:lstStyle/>
          <a:p>
            <a:pPr algn="ctr"/>
            <a:r>
              <a:rPr kumimoji="1" lang="ja-JP" altLang="en-US" sz="1200" dirty="0">
                <a:latin typeface="Meiryo UI" panose="020B0604030504040204" pitchFamily="50" charset="-128"/>
                <a:ea typeface="Meiryo UI" panose="020B0604030504040204" pitchFamily="50" charset="-128"/>
              </a:rPr>
              <a:t>料金計算</a:t>
            </a:r>
            <a:endParaRPr kumimoji="1" lang="en-US" altLang="ja-JP" sz="1200" dirty="0">
              <a:latin typeface="Meiryo UI" panose="020B0604030504040204" pitchFamily="50" charset="-128"/>
              <a:ea typeface="Meiryo UI" panose="020B0604030504040204" pitchFamily="50" charset="-128"/>
            </a:endParaRPr>
          </a:p>
          <a:p>
            <a:pPr algn="ctr"/>
            <a:r>
              <a:rPr lang="ja-JP" altLang="en-US" sz="1200" dirty="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請求</a:t>
            </a:r>
          </a:p>
        </p:txBody>
      </p:sp>
      <p:cxnSp>
        <p:nvCxnSpPr>
          <p:cNvPr id="111" name="直線矢印コネクタ 110"/>
          <p:cNvCxnSpPr/>
          <p:nvPr/>
        </p:nvCxnSpPr>
        <p:spPr>
          <a:xfrm>
            <a:off x="4626586" y="5166521"/>
            <a:ext cx="180000" cy="0"/>
          </a:xfrm>
          <a:prstGeom prst="straightConnector1">
            <a:avLst/>
          </a:prstGeom>
          <a:ln w="19050">
            <a:solidFill>
              <a:schemeClr val="accent2"/>
            </a:solidFill>
            <a:tailEnd type="triangle"/>
          </a:ln>
          <a:effectLst/>
        </p:spPr>
        <p:style>
          <a:lnRef idx="1">
            <a:schemeClr val="accent1"/>
          </a:lnRef>
          <a:fillRef idx="0">
            <a:schemeClr val="accent1"/>
          </a:fillRef>
          <a:effectRef idx="0">
            <a:schemeClr val="accent1"/>
          </a:effectRef>
          <a:fontRef idx="minor">
            <a:schemeClr val="tx1"/>
          </a:fontRef>
        </p:style>
      </p:cxnSp>
      <p:sp>
        <p:nvSpPr>
          <p:cNvPr id="113" name="テキスト ボックス 112"/>
          <p:cNvSpPr txBox="1"/>
          <p:nvPr/>
        </p:nvSpPr>
        <p:spPr>
          <a:xfrm>
            <a:off x="3397519" y="2841266"/>
            <a:ext cx="1285424" cy="461665"/>
          </a:xfrm>
          <a:prstGeom prst="rect">
            <a:avLst/>
          </a:prstGeom>
          <a:noFill/>
        </p:spPr>
        <p:txBody>
          <a:bodyPr wrap="square" rtlCol="0">
            <a:spAutoFit/>
          </a:bodyPr>
          <a:lstStyle/>
          <a:p>
            <a:pPr algn="ctr"/>
            <a:r>
              <a:rPr lang="ja-JP" altLang="en-US" sz="1200" b="1" dirty="0">
                <a:latin typeface="Meiryo UI" panose="020B0604030504040204" pitchFamily="50" charset="-128"/>
                <a:ea typeface="Meiryo UI" panose="020B0604030504040204" pitchFamily="50" charset="-128"/>
              </a:rPr>
              <a:t>請求書払いの</a:t>
            </a:r>
            <a:endParaRPr lang="en-US" altLang="ja-JP" sz="1200" b="1" dirty="0">
              <a:latin typeface="Meiryo UI" panose="020B0604030504040204" pitchFamily="50" charset="-128"/>
              <a:ea typeface="Meiryo UI" panose="020B0604030504040204" pitchFamily="50" charset="-128"/>
            </a:endParaRPr>
          </a:p>
          <a:p>
            <a:pPr algn="ctr"/>
            <a:r>
              <a:rPr lang="ja-JP" altLang="en-US" sz="1200" b="1" dirty="0">
                <a:latin typeface="Meiryo UI" panose="020B0604030504040204" pitchFamily="50" charset="-128"/>
                <a:ea typeface="Meiryo UI" panose="020B0604030504040204" pitchFamily="50" charset="-128"/>
              </a:rPr>
              <a:t>場合</a:t>
            </a:r>
            <a:endParaRPr kumimoji="1" lang="ja-JP" altLang="en-US" sz="1200" b="1" dirty="0">
              <a:latin typeface="Meiryo UI" panose="020B0604030504040204" pitchFamily="50" charset="-128"/>
              <a:ea typeface="Meiryo UI" panose="020B0604030504040204" pitchFamily="50" charset="-128"/>
            </a:endParaRPr>
          </a:p>
        </p:txBody>
      </p:sp>
      <p:sp>
        <p:nvSpPr>
          <p:cNvPr id="115" name="四角形吹き出し 114"/>
          <p:cNvSpPr/>
          <p:nvPr/>
        </p:nvSpPr>
        <p:spPr>
          <a:xfrm>
            <a:off x="4427984" y="2509684"/>
            <a:ext cx="792088" cy="401783"/>
          </a:xfrm>
          <a:prstGeom prst="wedgeRectCallout">
            <a:avLst>
              <a:gd name="adj1" fmla="val -25250"/>
              <a:gd name="adj2" fmla="val 70416"/>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1000" dirty="0">
                <a:latin typeface="Meiryo UI" panose="020B0604030504040204" pitchFamily="50" charset="-128"/>
                <a:ea typeface="Meiryo UI" panose="020B0604030504040204" pitchFamily="50" charset="-128"/>
              </a:rPr>
              <a:t>決済連携</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ボタン押下</a:t>
            </a:r>
          </a:p>
        </p:txBody>
      </p:sp>
      <p:sp>
        <p:nvSpPr>
          <p:cNvPr id="116" name="四角形吹き出し 115"/>
          <p:cNvSpPr/>
          <p:nvPr/>
        </p:nvSpPr>
        <p:spPr>
          <a:xfrm>
            <a:off x="4064706" y="4455745"/>
            <a:ext cx="792088" cy="401783"/>
          </a:xfrm>
          <a:prstGeom prst="wedgeRectCallout">
            <a:avLst>
              <a:gd name="adj1" fmla="val 22934"/>
              <a:gd name="adj2" fmla="val 72395"/>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1000" dirty="0">
                <a:latin typeface="Meiryo UI" panose="020B0604030504040204" pitchFamily="50" charset="-128"/>
                <a:ea typeface="Meiryo UI" panose="020B0604030504040204" pitchFamily="50" charset="-128"/>
              </a:rPr>
              <a:t>決済連携</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ボタン押下</a:t>
            </a:r>
          </a:p>
        </p:txBody>
      </p:sp>
      <p:sp>
        <p:nvSpPr>
          <p:cNvPr id="117" name="テキスト ボックス 116"/>
          <p:cNvSpPr txBox="1"/>
          <p:nvPr/>
        </p:nvSpPr>
        <p:spPr>
          <a:xfrm>
            <a:off x="3419872" y="3656057"/>
            <a:ext cx="1654466" cy="276999"/>
          </a:xfrm>
          <a:prstGeom prst="rect">
            <a:avLst/>
          </a:prstGeom>
          <a:noFill/>
        </p:spPr>
        <p:txBody>
          <a:bodyPr wrap="square" rtlCol="0">
            <a:spAutoFit/>
          </a:bodyPr>
          <a:lstStyle/>
          <a:p>
            <a:pPr algn="ctr"/>
            <a:r>
              <a:rPr lang="ja-JP" altLang="en-US" sz="1200" b="1" dirty="0">
                <a:latin typeface="Meiryo UI" panose="020B0604030504040204" pitchFamily="50" charset="-128"/>
                <a:ea typeface="Meiryo UI" panose="020B0604030504040204" pitchFamily="50" charset="-128"/>
              </a:rPr>
              <a:t>企業審査結果</a:t>
            </a:r>
            <a:endParaRPr kumimoji="1" lang="ja-JP" altLang="en-US" sz="1200" b="1" dirty="0">
              <a:latin typeface="Meiryo UI" panose="020B0604030504040204" pitchFamily="50" charset="-128"/>
              <a:ea typeface="Meiryo UI" panose="020B0604030504040204" pitchFamily="50" charset="-128"/>
            </a:endParaRPr>
          </a:p>
        </p:txBody>
      </p:sp>
      <p:pic>
        <p:nvPicPr>
          <p:cNvPr id="119" name="Graphic 32">
            <a:extLst>
              <a:ext uri="{FF2B5EF4-FFF2-40B4-BE49-F238E27FC236}">
                <a16:creationId xmlns:a16="http://schemas.microsoft.com/office/drawing/2014/main" id="{50D454A7-825D-8A40-A013-745A422C40BE}"/>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1763070" y="5679847"/>
            <a:ext cx="283201" cy="275205"/>
          </a:xfrm>
          <a:prstGeom prst="rect">
            <a:avLst/>
          </a:prstGeom>
        </p:spPr>
      </p:pic>
      <p:sp>
        <p:nvSpPr>
          <p:cNvPr id="120" name="正方形/長方形 119"/>
          <p:cNvSpPr/>
          <p:nvPr/>
        </p:nvSpPr>
        <p:spPr>
          <a:xfrm>
            <a:off x="3104788" y="5582838"/>
            <a:ext cx="544807" cy="39500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メール</a:t>
            </a:r>
            <a:endParaRPr lang="en-US" altLang="ja-JP" sz="1200" dirty="0">
              <a:solidFill>
                <a:schemeClr val="tx1"/>
              </a:solidFill>
              <a:latin typeface="Meiryo UI" panose="020B0604030504040204" pitchFamily="50" charset="-128"/>
              <a:ea typeface="Meiryo UI" panose="020B0604030504040204" pitchFamily="50" charset="-128"/>
            </a:endParaRPr>
          </a:p>
          <a:p>
            <a:pPr algn="ctr"/>
            <a:r>
              <a:rPr lang="ja-JP" altLang="en-US" sz="1200" dirty="0">
                <a:solidFill>
                  <a:schemeClr val="tx1"/>
                </a:solidFill>
                <a:latin typeface="Meiryo UI" panose="020B0604030504040204" pitchFamily="50" charset="-128"/>
                <a:ea typeface="Meiryo UI" panose="020B0604030504040204" pitchFamily="50" charset="-128"/>
              </a:rPr>
              <a:t>送付</a:t>
            </a:r>
            <a:endParaRPr lang="en-US" altLang="ja-JP" sz="1200" dirty="0">
              <a:solidFill>
                <a:schemeClr val="tx1"/>
              </a:solidFill>
              <a:latin typeface="Meiryo UI" panose="020B0604030504040204" pitchFamily="50" charset="-128"/>
              <a:ea typeface="Meiryo UI" panose="020B0604030504040204" pitchFamily="50" charset="-128"/>
            </a:endParaRPr>
          </a:p>
        </p:txBody>
      </p:sp>
      <p:cxnSp>
        <p:nvCxnSpPr>
          <p:cNvPr id="121" name="直線矢印コネクタ 120"/>
          <p:cNvCxnSpPr/>
          <p:nvPr/>
        </p:nvCxnSpPr>
        <p:spPr>
          <a:xfrm flipH="1">
            <a:off x="2115632" y="5784218"/>
            <a:ext cx="992072" cy="0"/>
          </a:xfrm>
          <a:prstGeom prst="straightConnector1">
            <a:avLst/>
          </a:prstGeom>
          <a:ln w="9525">
            <a:solidFill>
              <a:schemeClr val="tx1"/>
            </a:solidFill>
            <a:tailEnd type="triangle"/>
          </a:ln>
          <a:effectLst/>
        </p:spPr>
        <p:style>
          <a:lnRef idx="1">
            <a:schemeClr val="accent1"/>
          </a:lnRef>
          <a:fillRef idx="0">
            <a:schemeClr val="accent1"/>
          </a:fillRef>
          <a:effectRef idx="0">
            <a:schemeClr val="accent1"/>
          </a:effectRef>
          <a:fontRef idx="minor">
            <a:schemeClr val="tx1"/>
          </a:fontRef>
        </p:style>
      </p:cxnSp>
      <p:grpSp>
        <p:nvGrpSpPr>
          <p:cNvPr id="122" name="グループ化 121"/>
          <p:cNvGrpSpPr/>
          <p:nvPr/>
        </p:nvGrpSpPr>
        <p:grpSpPr>
          <a:xfrm>
            <a:off x="2398009" y="5561877"/>
            <a:ext cx="472647" cy="218466"/>
            <a:chOff x="6971292" y="4773169"/>
            <a:chExt cx="644144" cy="333660"/>
          </a:xfrm>
        </p:grpSpPr>
        <p:pic>
          <p:nvPicPr>
            <p:cNvPr id="123" name="図 122"/>
            <p:cNvPicPr>
              <a:picLocks noChangeAspect="1"/>
            </p:cNvPicPr>
            <p:nvPr/>
          </p:nvPicPr>
          <p:blipFill>
            <a:blip r:embed="rId5" cstate="print">
              <a:clrChange>
                <a:clrFrom>
                  <a:srgbClr val="000000">
                    <a:alpha val="0"/>
                  </a:srgbClr>
                </a:clrFrom>
                <a:clrTo>
                  <a:srgbClr val="000000">
                    <a:alpha val="0"/>
                  </a:srgbClr>
                </a:clrTo>
              </a:clrChange>
              <a:extLst>
                <a:ext uri="{28A0092B-C50C-407E-A947-70E740481C1C}">
                  <a14:useLocalDpi xmlns:a14="http://schemas.microsoft.com/office/drawing/2010/main" val="0"/>
                </a:ext>
              </a:extLst>
            </a:blip>
            <a:stretch>
              <a:fillRect/>
            </a:stretch>
          </p:blipFill>
          <p:spPr>
            <a:xfrm>
              <a:off x="7330482" y="4892528"/>
              <a:ext cx="192988" cy="214301"/>
            </a:xfrm>
            <a:prstGeom prst="rect">
              <a:avLst/>
            </a:prstGeom>
            <a:solidFill>
              <a:schemeClr val="bg1"/>
            </a:solidFill>
          </p:spPr>
        </p:pic>
        <p:sp>
          <p:nvSpPr>
            <p:cNvPr id="124" name="正方形/長方形 123"/>
            <p:cNvSpPr/>
            <p:nvPr/>
          </p:nvSpPr>
          <p:spPr>
            <a:xfrm rot="20870703">
              <a:off x="6971292" y="4773169"/>
              <a:ext cx="644144" cy="198829"/>
            </a:xfrm>
            <a:prstGeom prst="rect">
              <a:avLst/>
            </a:prstGeom>
            <a:noFill/>
            <a:ln w="12700" cap="flat" cmpd="sng" algn="ctr">
              <a:noFill/>
              <a:prstDash val="solid"/>
            </a:ln>
            <a:effectLst/>
          </p:spPr>
          <p:txBody>
            <a:bodyPr wrap="none" rtlCol="0" anchor="ctr"/>
            <a:lstStyle/>
            <a:p>
              <a:pPr algn="ctr" defTabSz="844062">
                <a:spcBef>
                  <a:spcPct val="0"/>
                </a:spcBef>
                <a:defRPr/>
              </a:pPr>
              <a:r>
                <a:rPr kumimoji="0" lang="en-US" altLang="ja-JP" sz="900" b="1" kern="0" dirty="0">
                  <a:solidFill>
                    <a:schemeClr val="accent5">
                      <a:lumMod val="50000"/>
                    </a:schemeClr>
                  </a:solidFill>
                  <a:latin typeface="Meiryo UI" panose="020B0604030504040204" pitchFamily="50" charset="-128"/>
                  <a:ea typeface="Meiryo UI" panose="020B0604030504040204" pitchFamily="50" charset="-128"/>
                </a:rPr>
                <a:t>Mail</a:t>
              </a:r>
              <a:endParaRPr kumimoji="0" lang="ja-JP" altLang="en-US" sz="900" b="1" kern="0" dirty="0">
                <a:solidFill>
                  <a:schemeClr val="accent5">
                    <a:lumMod val="50000"/>
                  </a:schemeClr>
                </a:solidFill>
                <a:latin typeface="Meiryo UI" panose="020B0604030504040204" pitchFamily="50" charset="-128"/>
                <a:ea typeface="Meiryo UI" panose="020B0604030504040204" pitchFamily="50" charset="-128"/>
              </a:endParaRPr>
            </a:p>
          </p:txBody>
        </p:sp>
      </p:grpSp>
      <p:cxnSp>
        <p:nvCxnSpPr>
          <p:cNvPr id="125" name="直線矢印コネクタ 124"/>
          <p:cNvCxnSpPr/>
          <p:nvPr/>
        </p:nvCxnSpPr>
        <p:spPr>
          <a:xfrm flipH="1">
            <a:off x="3659186" y="5740363"/>
            <a:ext cx="1067481" cy="0"/>
          </a:xfrm>
          <a:prstGeom prst="straightConnector1">
            <a:avLst/>
          </a:prstGeom>
          <a:ln w="19050">
            <a:solidFill>
              <a:schemeClr val="accent2"/>
            </a:solidFill>
            <a:tailEnd type="triangle"/>
          </a:ln>
          <a:effectLst/>
        </p:spPr>
        <p:style>
          <a:lnRef idx="1">
            <a:schemeClr val="accent1"/>
          </a:lnRef>
          <a:fillRef idx="0">
            <a:schemeClr val="accent1"/>
          </a:fillRef>
          <a:effectRef idx="0">
            <a:schemeClr val="accent1"/>
          </a:effectRef>
          <a:fontRef idx="minor">
            <a:schemeClr val="tx1"/>
          </a:fontRef>
        </p:style>
      </p:cxnSp>
      <p:sp>
        <p:nvSpPr>
          <p:cNvPr id="126" name="テキスト ボックス 125"/>
          <p:cNvSpPr txBox="1"/>
          <p:nvPr/>
        </p:nvSpPr>
        <p:spPr>
          <a:xfrm>
            <a:off x="3369461" y="5762559"/>
            <a:ext cx="1654466" cy="276999"/>
          </a:xfrm>
          <a:prstGeom prst="rect">
            <a:avLst/>
          </a:prstGeom>
          <a:noFill/>
        </p:spPr>
        <p:txBody>
          <a:bodyPr wrap="square" rtlCol="0">
            <a:spAutoFit/>
          </a:bodyPr>
          <a:lstStyle/>
          <a:p>
            <a:pPr algn="ctr"/>
            <a:r>
              <a:rPr lang="ja-JP" altLang="en-US" sz="1200" b="1" dirty="0">
                <a:latin typeface="Meiryo UI" panose="020B0604030504040204" pitchFamily="50" charset="-128"/>
                <a:ea typeface="Meiryo UI" panose="020B0604030504040204" pitchFamily="50" charset="-128"/>
              </a:rPr>
              <a:t>決済</a:t>
            </a:r>
            <a:r>
              <a:rPr kumimoji="1" lang="ja-JP" altLang="en-US" sz="1200" b="1" dirty="0">
                <a:latin typeface="Meiryo UI" panose="020B0604030504040204" pitchFamily="50" charset="-128"/>
                <a:ea typeface="Meiryo UI" panose="020B0604030504040204" pitchFamily="50" charset="-128"/>
              </a:rPr>
              <a:t>完了</a:t>
            </a:r>
          </a:p>
        </p:txBody>
      </p:sp>
      <p:pic>
        <p:nvPicPr>
          <p:cNvPr id="1026" name="Picture 2" descr="ソース画像を表示"/>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22113" r="1917" b="22402"/>
          <a:stretch/>
        </p:blipFill>
        <p:spPr bwMode="auto">
          <a:xfrm>
            <a:off x="6228184" y="1420249"/>
            <a:ext cx="1783474" cy="3383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5987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endParaRPr kumimoji="1" lang="ja-JP" altLang="en-US"/>
          </a:p>
        </p:txBody>
      </p:sp>
      <p:sp>
        <p:nvSpPr>
          <p:cNvPr id="4" name="正方形/長方形 3"/>
          <p:cNvSpPr/>
          <p:nvPr/>
        </p:nvSpPr>
        <p:spPr>
          <a:xfrm>
            <a:off x="300844" y="1052736"/>
            <a:ext cx="8542312" cy="307777"/>
          </a:xfrm>
          <a:prstGeom prst="rect">
            <a:avLst/>
          </a:prstGeom>
        </p:spPr>
        <p:txBody>
          <a:bodyPr wrap="square">
            <a:spAutoFit/>
          </a:bodyPr>
          <a:lstStyle/>
          <a:p>
            <a:pPr lvl="0" eaLnBrk="0" hangingPunct="0">
              <a:spcBef>
                <a:spcPct val="0"/>
              </a:spcBef>
              <a:defRPr/>
            </a:pPr>
            <a:r>
              <a:rPr kumimoji="0" lang="en-US" altLang="ja-JP" sz="1400" kern="0" dirty="0">
                <a:latin typeface="Meiryo UI" panose="020B0604030504040204" pitchFamily="50" charset="-128"/>
                <a:ea typeface="Meiryo UI" panose="020B0604030504040204" pitchFamily="50" charset="-128"/>
                <a:cs typeface="Meiryo UI" pitchFamily="50" charset="-128"/>
              </a:rPr>
              <a:t>GMO</a:t>
            </a:r>
            <a:r>
              <a:rPr kumimoji="0" lang="ja-JP" altLang="en-US" sz="1400" kern="0" dirty="0">
                <a:latin typeface="Meiryo UI" panose="020B0604030504040204" pitchFamily="50" charset="-128"/>
                <a:ea typeface="Meiryo UI" panose="020B0604030504040204" pitchFamily="50" charset="-128"/>
                <a:cs typeface="Meiryo UI" pitchFamily="50" charset="-128"/>
              </a:rPr>
              <a:t>を利用して、</a:t>
            </a:r>
            <a:r>
              <a:rPr kumimoji="0" lang="en-US" altLang="ja-JP" sz="1400" kern="0" dirty="0" err="1">
                <a:latin typeface="Meiryo UI" panose="020B0604030504040204" pitchFamily="50" charset="-128"/>
                <a:ea typeface="Meiryo UI" panose="020B0604030504040204" pitchFamily="50" charset="-128"/>
                <a:cs typeface="Meiryo UI" pitchFamily="50" charset="-128"/>
              </a:rPr>
              <a:t>Infonova</a:t>
            </a:r>
            <a:r>
              <a:rPr kumimoji="0" lang="ja-JP" altLang="en-US" sz="1400" kern="0" dirty="0">
                <a:latin typeface="Meiryo UI" panose="020B0604030504040204" pitchFamily="50" charset="-128"/>
                <a:ea typeface="Meiryo UI" panose="020B0604030504040204" pitchFamily="50" charset="-128"/>
                <a:cs typeface="Meiryo UI" pitchFamily="50" charset="-128"/>
              </a:rPr>
              <a:t>で作成した請求情報を連携することが可能です。連携イメージを以下に示します。</a:t>
            </a:r>
          </a:p>
        </p:txBody>
      </p:sp>
      <p:graphicFrame>
        <p:nvGraphicFramePr>
          <p:cNvPr id="5" name="表 4"/>
          <p:cNvGraphicFramePr>
            <a:graphicFrameLocks noGrp="1"/>
          </p:cNvGraphicFramePr>
          <p:nvPr/>
        </p:nvGraphicFramePr>
        <p:xfrm>
          <a:off x="300843" y="1412776"/>
          <a:ext cx="8542314" cy="5256584"/>
        </p:xfrm>
        <a:graphic>
          <a:graphicData uri="http://schemas.openxmlformats.org/drawingml/2006/table">
            <a:tbl>
              <a:tblPr firstRow="1" bandRow="1">
                <a:tableStyleId>{5940675A-B579-460E-94D1-54222C63F5DA}</a:tableStyleId>
              </a:tblPr>
              <a:tblGrid>
                <a:gridCol w="1246821">
                  <a:extLst>
                    <a:ext uri="{9D8B030D-6E8A-4147-A177-3AD203B41FA5}">
                      <a16:colId xmlns:a16="http://schemas.microsoft.com/office/drawing/2014/main" val="207657"/>
                    </a:ext>
                  </a:extLst>
                </a:gridCol>
                <a:gridCol w="3816424">
                  <a:extLst>
                    <a:ext uri="{9D8B030D-6E8A-4147-A177-3AD203B41FA5}">
                      <a16:colId xmlns:a16="http://schemas.microsoft.com/office/drawing/2014/main" val="236647030"/>
                    </a:ext>
                  </a:extLst>
                </a:gridCol>
                <a:gridCol w="3479069">
                  <a:extLst>
                    <a:ext uri="{9D8B030D-6E8A-4147-A177-3AD203B41FA5}">
                      <a16:colId xmlns:a16="http://schemas.microsoft.com/office/drawing/2014/main" val="1138701055"/>
                    </a:ext>
                  </a:extLst>
                </a:gridCol>
              </a:tblGrid>
              <a:tr h="370840">
                <a:tc>
                  <a:txBody>
                    <a:bodyPr/>
                    <a:lstStyle/>
                    <a:p>
                      <a:endParaRPr kumimoji="1" lang="ja-JP" altLang="en-US" dirty="0">
                        <a:latin typeface="Meiryo UI" panose="020B0604030504040204" pitchFamily="50" charset="-128"/>
                        <a:ea typeface="Meiryo UI" panose="020B0604030504040204" pitchFamily="50" charset="-128"/>
                      </a:endParaRPr>
                    </a:p>
                  </a:txBody>
                  <a:tcPr>
                    <a:solidFill>
                      <a:schemeClr val="bg1"/>
                    </a:solidFill>
                  </a:tcPr>
                </a:tc>
                <a:tc>
                  <a:txBody>
                    <a:bodyPr/>
                    <a:lstStyle/>
                    <a:p>
                      <a:endParaRPr kumimoji="1" lang="ja-JP" altLang="en-US">
                        <a:latin typeface="Meiryo UI" panose="020B0604030504040204" pitchFamily="50" charset="-128"/>
                        <a:ea typeface="Meiryo UI" panose="020B0604030504040204" pitchFamily="50" charset="-128"/>
                      </a:endParaRPr>
                    </a:p>
                  </a:txBody>
                  <a:tcPr>
                    <a:solidFill>
                      <a:schemeClr val="bg1"/>
                    </a:solidFill>
                  </a:tcPr>
                </a:tc>
                <a:tc>
                  <a:txBody>
                    <a:bodyPr/>
                    <a:lstStyle/>
                    <a:p>
                      <a:endParaRPr kumimoji="1" lang="ja-JP" altLang="en-US">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val="2078040939"/>
                  </a:ext>
                </a:extLst>
              </a:tr>
              <a:tr h="4885744">
                <a:tc>
                  <a:txBody>
                    <a:bodyPr/>
                    <a:lstStyle/>
                    <a:p>
                      <a:endParaRPr kumimoji="1" lang="ja-JP" altLang="en-US" dirty="0">
                        <a:latin typeface="Meiryo UI" panose="020B0604030504040204" pitchFamily="50" charset="-128"/>
                        <a:ea typeface="Meiryo UI" panose="020B0604030504040204" pitchFamily="50" charset="-128"/>
                      </a:endParaRPr>
                    </a:p>
                  </a:txBody>
                  <a:tcPr>
                    <a:solidFill>
                      <a:schemeClr val="bg1"/>
                    </a:solidFill>
                  </a:tcPr>
                </a:tc>
                <a:tc>
                  <a:txBody>
                    <a:bodyPr/>
                    <a:lstStyle/>
                    <a:p>
                      <a:endParaRPr kumimoji="1" lang="ja-JP" altLang="en-US" dirty="0">
                        <a:latin typeface="Meiryo UI" panose="020B0604030504040204" pitchFamily="50" charset="-128"/>
                        <a:ea typeface="Meiryo UI" panose="020B0604030504040204" pitchFamily="50" charset="-128"/>
                      </a:endParaRPr>
                    </a:p>
                  </a:txBody>
                  <a:tcPr>
                    <a:solidFill>
                      <a:schemeClr val="bg1"/>
                    </a:solidFill>
                  </a:tcPr>
                </a:tc>
                <a:tc>
                  <a:txBody>
                    <a:bodyPr/>
                    <a:lstStyle/>
                    <a:p>
                      <a:endParaRPr kumimoji="1" lang="ja-JP" altLang="en-US" dirty="0">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val="2850335781"/>
                  </a:ext>
                </a:extLst>
              </a:tr>
            </a:tbl>
          </a:graphicData>
        </a:graphic>
      </p:graphicFrame>
      <p:pic>
        <p:nvPicPr>
          <p:cNvPr id="6" name="図 5"/>
          <p:cNvPicPr>
            <a:picLocks noChangeAspect="1"/>
          </p:cNvPicPr>
          <p:nvPr/>
        </p:nvPicPr>
        <p:blipFill rotWithShape="1">
          <a:blip r:embed="rId2" cstate="email">
            <a:extLst>
              <a:ext uri="{28A0092B-C50C-407E-A947-70E740481C1C}">
                <a14:useLocalDpi xmlns:a14="http://schemas.microsoft.com/office/drawing/2010/main"/>
              </a:ext>
            </a:extLst>
          </a:blip>
          <a:srcRect t="27014" b="33196"/>
          <a:stretch/>
        </p:blipFill>
        <p:spPr>
          <a:xfrm>
            <a:off x="2924121" y="1490146"/>
            <a:ext cx="1008000" cy="223273"/>
          </a:xfrm>
          <a:prstGeom prst="rect">
            <a:avLst/>
          </a:prstGeom>
        </p:spPr>
      </p:pic>
      <p:sp>
        <p:nvSpPr>
          <p:cNvPr id="8" name="テキスト ボックス 7"/>
          <p:cNvSpPr txBox="1"/>
          <p:nvPr/>
        </p:nvSpPr>
        <p:spPr>
          <a:xfrm>
            <a:off x="492182" y="2204864"/>
            <a:ext cx="864096" cy="276999"/>
          </a:xfrm>
          <a:prstGeom prst="rect">
            <a:avLst/>
          </a:prstGeom>
          <a:noFill/>
        </p:spPr>
        <p:txBody>
          <a:bodyPr wrap="square" rtlCol="0">
            <a:spAutoFit/>
          </a:bodyPr>
          <a:lstStyle/>
          <a:p>
            <a:pPr algn="ctr"/>
            <a:r>
              <a:rPr kumimoji="1" lang="ja-JP" altLang="en-US" sz="1200" dirty="0">
                <a:latin typeface="Meiryo UI" panose="020B0604030504040204" pitchFamily="50" charset="-128"/>
                <a:ea typeface="Meiryo UI" panose="020B0604030504040204" pitchFamily="50" charset="-128"/>
              </a:rPr>
              <a:t>事前</a:t>
            </a:r>
          </a:p>
        </p:txBody>
      </p:sp>
      <p:sp>
        <p:nvSpPr>
          <p:cNvPr id="9" name="正方形/長方形 8"/>
          <p:cNvSpPr/>
          <p:nvPr/>
        </p:nvSpPr>
        <p:spPr>
          <a:xfrm>
            <a:off x="2350766" y="2204864"/>
            <a:ext cx="969386" cy="2880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商品登録</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10" name="正方形/長方形 9"/>
          <p:cNvSpPr/>
          <p:nvPr/>
        </p:nvSpPr>
        <p:spPr>
          <a:xfrm>
            <a:off x="2350766" y="2922498"/>
            <a:ext cx="969386" cy="2880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顧客登録</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cxnSp>
        <p:nvCxnSpPr>
          <p:cNvPr id="11" name="直線コネクタ 10"/>
          <p:cNvCxnSpPr/>
          <p:nvPr/>
        </p:nvCxnSpPr>
        <p:spPr>
          <a:xfrm>
            <a:off x="300843" y="2655641"/>
            <a:ext cx="8542313"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2403411" y="1762674"/>
            <a:ext cx="864096" cy="276999"/>
          </a:xfrm>
          <a:prstGeom prst="rect">
            <a:avLst/>
          </a:prstGeom>
          <a:noFill/>
        </p:spPr>
        <p:txBody>
          <a:bodyPr wrap="square" rtlCol="0">
            <a:spAutoFit/>
          </a:bodyPr>
          <a:lstStyle/>
          <a:p>
            <a:pPr algn="ctr"/>
            <a:r>
              <a:rPr kumimoji="1" lang="ja-JP" altLang="en-US" sz="1200" b="1" u="sng" dirty="0">
                <a:latin typeface="Meiryo UI" panose="020B0604030504040204" pitchFamily="50" charset="-128"/>
                <a:ea typeface="Meiryo UI" panose="020B0604030504040204" pitchFamily="50" charset="-128"/>
              </a:rPr>
              <a:t>契約管理</a:t>
            </a:r>
          </a:p>
        </p:txBody>
      </p:sp>
      <p:sp>
        <p:nvSpPr>
          <p:cNvPr id="13" name="テキスト ボックス 12"/>
          <p:cNvSpPr txBox="1"/>
          <p:nvPr/>
        </p:nvSpPr>
        <p:spPr>
          <a:xfrm>
            <a:off x="3779912" y="1762674"/>
            <a:ext cx="864096" cy="276999"/>
          </a:xfrm>
          <a:prstGeom prst="rect">
            <a:avLst/>
          </a:prstGeom>
          <a:noFill/>
        </p:spPr>
        <p:txBody>
          <a:bodyPr wrap="square" rtlCol="0">
            <a:spAutoFit/>
          </a:bodyPr>
          <a:lstStyle/>
          <a:p>
            <a:pPr algn="ctr"/>
            <a:r>
              <a:rPr lang="ja-JP" altLang="en-US" sz="1200" b="1" u="sng" dirty="0">
                <a:latin typeface="Meiryo UI" panose="020B0604030504040204" pitchFamily="50" charset="-128"/>
                <a:ea typeface="Meiryo UI" panose="020B0604030504040204" pitchFamily="50" charset="-128"/>
              </a:rPr>
              <a:t>料金計算</a:t>
            </a:r>
            <a:endParaRPr kumimoji="1" lang="ja-JP" altLang="en-US" sz="1200" b="1" u="sng"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6667786" y="1762674"/>
            <a:ext cx="864096" cy="276999"/>
          </a:xfrm>
          <a:prstGeom prst="rect">
            <a:avLst/>
          </a:prstGeom>
          <a:noFill/>
        </p:spPr>
        <p:txBody>
          <a:bodyPr wrap="square" rtlCol="0">
            <a:spAutoFit/>
          </a:bodyPr>
          <a:lstStyle/>
          <a:p>
            <a:pPr algn="ctr"/>
            <a:r>
              <a:rPr lang="ja-JP" altLang="en-US" sz="1200" b="1" u="sng" dirty="0">
                <a:latin typeface="Meiryo UI" panose="020B0604030504040204" pitchFamily="50" charset="-128"/>
                <a:ea typeface="Meiryo UI" panose="020B0604030504040204" pitchFamily="50" charset="-128"/>
              </a:rPr>
              <a:t>決済代行</a:t>
            </a:r>
            <a:endParaRPr kumimoji="1" lang="ja-JP" altLang="en-US" sz="1200" b="1" u="sng" dirty="0">
              <a:latin typeface="Meiryo UI" panose="020B0604030504040204" pitchFamily="50" charset="-128"/>
              <a:ea typeface="Meiryo UI" panose="020B0604030504040204" pitchFamily="50" charset="-128"/>
            </a:endParaRPr>
          </a:p>
        </p:txBody>
      </p:sp>
      <p:pic>
        <p:nvPicPr>
          <p:cNvPr id="15" name="Graphic 32">
            <a:extLst>
              <a:ext uri="{FF2B5EF4-FFF2-40B4-BE49-F238E27FC236}">
                <a16:creationId xmlns:a16="http://schemas.microsoft.com/office/drawing/2014/main" id="{50D454A7-825D-8A40-A013-745A422C40BE}"/>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1881328" y="4484612"/>
            <a:ext cx="283201" cy="275205"/>
          </a:xfrm>
          <a:prstGeom prst="rect">
            <a:avLst/>
          </a:prstGeom>
        </p:spPr>
      </p:pic>
      <p:sp>
        <p:nvSpPr>
          <p:cNvPr id="16" name="正方形/長方形 15"/>
          <p:cNvSpPr/>
          <p:nvPr/>
        </p:nvSpPr>
        <p:spPr>
          <a:xfrm>
            <a:off x="1763688" y="3160548"/>
            <a:ext cx="628698" cy="230832"/>
          </a:xfrm>
          <a:prstGeom prst="rect">
            <a:avLst/>
          </a:prstGeom>
        </p:spPr>
        <p:txBody>
          <a:bodyPr wrap="none">
            <a:spAutoFit/>
          </a:bodyPr>
          <a:lstStyle/>
          <a:p>
            <a:r>
              <a:rPr lang="ja-JP" altLang="en-US" sz="900" dirty="0">
                <a:solidFill>
                  <a:prstClr val="black"/>
                </a:solidFill>
                <a:latin typeface="Meiryo UI" panose="020B0604030504040204" pitchFamily="50" charset="-128"/>
                <a:ea typeface="Meiryo UI" panose="020B0604030504040204" pitchFamily="50" charset="-128"/>
              </a:rPr>
              <a:t>オペレータ</a:t>
            </a:r>
            <a:endParaRPr lang="ja-JP" altLang="en-US" dirty="0"/>
          </a:p>
        </p:txBody>
      </p:sp>
      <p:sp>
        <p:nvSpPr>
          <p:cNvPr id="17" name="左矢印 16"/>
          <p:cNvSpPr/>
          <p:nvPr/>
        </p:nvSpPr>
        <p:spPr>
          <a:xfrm flipH="1">
            <a:off x="2213182" y="2957902"/>
            <a:ext cx="275168" cy="217224"/>
          </a:xfrm>
          <a:prstGeom prst="leftArrow">
            <a:avLst/>
          </a:prstGeom>
          <a:solidFill>
            <a:schemeClr val="bg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1743248" y="2689688"/>
            <a:ext cx="1215036" cy="276999"/>
          </a:xfrm>
          <a:prstGeom prst="rect">
            <a:avLst/>
          </a:prstGeom>
          <a:noFill/>
        </p:spPr>
        <p:txBody>
          <a:bodyPr wrap="square" rtlCol="0">
            <a:spAutoFit/>
          </a:bodyPr>
          <a:lstStyle/>
          <a:p>
            <a:pPr algn="ctr"/>
            <a:r>
              <a:rPr kumimoji="1" lang="ja-JP" altLang="en-US" sz="1200" b="1" dirty="0">
                <a:latin typeface="Meiryo UI" panose="020B0604030504040204" pitchFamily="50" charset="-128"/>
                <a:ea typeface="Meiryo UI" panose="020B0604030504040204" pitchFamily="50" charset="-128"/>
              </a:rPr>
              <a:t>支払方法登録</a:t>
            </a:r>
          </a:p>
        </p:txBody>
      </p:sp>
      <p:cxnSp>
        <p:nvCxnSpPr>
          <p:cNvPr id="19" name="直線矢印コネクタ 18"/>
          <p:cNvCxnSpPr/>
          <p:nvPr/>
        </p:nvCxnSpPr>
        <p:spPr>
          <a:xfrm>
            <a:off x="3322140" y="3079537"/>
            <a:ext cx="1449843" cy="0"/>
          </a:xfrm>
          <a:prstGeom prst="straightConnector1">
            <a:avLst/>
          </a:prstGeom>
          <a:ln w="19050">
            <a:solidFill>
              <a:schemeClr val="accent2"/>
            </a:solidFill>
            <a:tailEnd type="triangle"/>
          </a:ln>
          <a:effectLst/>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a:off x="5245923" y="3264535"/>
            <a:ext cx="2057068" cy="2275"/>
          </a:xfrm>
          <a:prstGeom prst="straightConnector1">
            <a:avLst/>
          </a:prstGeom>
          <a:ln w="19050">
            <a:solidFill>
              <a:schemeClr val="accent1"/>
            </a:solidFill>
            <a:tailEnd type="triangle"/>
          </a:ln>
          <a:effectLst/>
        </p:spPr>
        <p:style>
          <a:lnRef idx="1">
            <a:schemeClr val="accent1"/>
          </a:lnRef>
          <a:fillRef idx="0">
            <a:schemeClr val="accent1"/>
          </a:fillRef>
          <a:effectRef idx="0">
            <a:schemeClr val="accent1"/>
          </a:effectRef>
          <a:fontRef idx="minor">
            <a:schemeClr val="tx1"/>
          </a:fontRef>
        </p:style>
      </p:cxnSp>
      <p:sp>
        <p:nvSpPr>
          <p:cNvPr id="21" name="正方形/長方形 20"/>
          <p:cNvSpPr/>
          <p:nvPr/>
        </p:nvSpPr>
        <p:spPr>
          <a:xfrm>
            <a:off x="7334155" y="3205470"/>
            <a:ext cx="1008000" cy="288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会員</a:t>
            </a:r>
            <a:r>
              <a:rPr kumimoji="1" lang="en-US" altLang="ja-JP" sz="1200" dirty="0">
                <a:solidFill>
                  <a:schemeClr val="tx1"/>
                </a:solidFill>
                <a:latin typeface="Meiryo UI" panose="020B0604030504040204" pitchFamily="50" charset="-128"/>
                <a:ea typeface="Meiryo UI" panose="020B0604030504040204" pitchFamily="50" charset="-128"/>
              </a:rPr>
              <a:t>ID</a:t>
            </a:r>
            <a:r>
              <a:rPr kumimoji="1" lang="ja-JP" altLang="en-US" sz="1200" dirty="0">
                <a:solidFill>
                  <a:schemeClr val="tx1"/>
                </a:solidFill>
                <a:latin typeface="Meiryo UI" panose="020B0604030504040204" pitchFamily="50" charset="-128"/>
                <a:ea typeface="Meiryo UI" panose="020B0604030504040204" pitchFamily="50" charset="-128"/>
              </a:rPr>
              <a:t>生成</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22" name="テキスト ボックス 21"/>
          <p:cNvSpPr txBox="1"/>
          <p:nvPr/>
        </p:nvSpPr>
        <p:spPr>
          <a:xfrm>
            <a:off x="5530570" y="3453132"/>
            <a:ext cx="1654466" cy="276999"/>
          </a:xfrm>
          <a:prstGeom prst="rect">
            <a:avLst/>
          </a:prstGeom>
          <a:noFill/>
        </p:spPr>
        <p:txBody>
          <a:bodyPr wrap="square" rtlCol="0">
            <a:spAutoFit/>
          </a:bodyPr>
          <a:lstStyle/>
          <a:p>
            <a:pPr algn="ctr"/>
            <a:r>
              <a:rPr kumimoji="1" lang="ja-JP" altLang="en-US" sz="1200" b="1" dirty="0">
                <a:latin typeface="Meiryo UI" panose="020B0604030504040204" pitchFamily="50" charset="-128"/>
                <a:ea typeface="Meiryo UI" panose="020B0604030504040204" pitchFamily="50" charset="-128"/>
              </a:rPr>
              <a:t>会員登録結果</a:t>
            </a:r>
          </a:p>
        </p:txBody>
      </p:sp>
      <p:cxnSp>
        <p:nvCxnSpPr>
          <p:cNvPr id="23" name="直線矢印コネクタ 22"/>
          <p:cNvCxnSpPr/>
          <p:nvPr/>
        </p:nvCxnSpPr>
        <p:spPr>
          <a:xfrm flipH="1">
            <a:off x="5245923" y="3449894"/>
            <a:ext cx="2062381" cy="3238"/>
          </a:xfrm>
          <a:prstGeom prst="straightConnector1">
            <a:avLst/>
          </a:prstGeom>
          <a:ln w="19050">
            <a:solidFill>
              <a:schemeClr val="accent1"/>
            </a:solidFill>
            <a:tailEnd type="triangle"/>
          </a:ln>
          <a:effectLst/>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p:nvPr/>
        </p:nvCxnSpPr>
        <p:spPr>
          <a:xfrm flipH="1">
            <a:off x="3773530" y="4588983"/>
            <a:ext cx="992072" cy="0"/>
          </a:xfrm>
          <a:prstGeom prst="straightConnector1">
            <a:avLst/>
          </a:prstGeom>
          <a:ln w="19050">
            <a:solidFill>
              <a:schemeClr val="accent2"/>
            </a:solidFill>
            <a:tailEnd type="triangle"/>
          </a:ln>
          <a:effectLst/>
        </p:spPr>
        <p:style>
          <a:lnRef idx="1">
            <a:schemeClr val="accent1"/>
          </a:lnRef>
          <a:fillRef idx="0">
            <a:schemeClr val="accent1"/>
          </a:fillRef>
          <a:effectRef idx="0">
            <a:schemeClr val="accent1"/>
          </a:effectRef>
          <a:fontRef idx="minor">
            <a:schemeClr val="tx1"/>
          </a:fontRef>
        </p:style>
      </p:cxnSp>
      <p:sp>
        <p:nvSpPr>
          <p:cNvPr id="25" name="正方形/長方形 24"/>
          <p:cNvSpPr/>
          <p:nvPr/>
        </p:nvSpPr>
        <p:spPr>
          <a:xfrm>
            <a:off x="3223046" y="4387603"/>
            <a:ext cx="544807" cy="39500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メール</a:t>
            </a:r>
            <a:endParaRPr lang="en-US" altLang="ja-JP" sz="1200" dirty="0">
              <a:solidFill>
                <a:schemeClr val="tx1"/>
              </a:solidFill>
              <a:latin typeface="Meiryo UI" panose="020B0604030504040204" pitchFamily="50" charset="-128"/>
              <a:ea typeface="Meiryo UI" panose="020B0604030504040204" pitchFamily="50" charset="-128"/>
            </a:endParaRPr>
          </a:p>
          <a:p>
            <a:pPr algn="ctr"/>
            <a:r>
              <a:rPr lang="ja-JP" altLang="en-US" sz="1200" dirty="0">
                <a:solidFill>
                  <a:schemeClr val="tx1"/>
                </a:solidFill>
                <a:latin typeface="Meiryo UI" panose="020B0604030504040204" pitchFamily="50" charset="-128"/>
                <a:ea typeface="Meiryo UI" panose="020B0604030504040204" pitchFamily="50" charset="-128"/>
              </a:rPr>
              <a:t>送付</a:t>
            </a:r>
            <a:endParaRPr lang="en-US" altLang="ja-JP" sz="1200" dirty="0">
              <a:solidFill>
                <a:schemeClr val="tx1"/>
              </a:solidFill>
              <a:latin typeface="Meiryo UI" panose="020B0604030504040204" pitchFamily="50" charset="-128"/>
              <a:ea typeface="Meiryo UI" panose="020B0604030504040204" pitchFamily="50" charset="-128"/>
            </a:endParaRPr>
          </a:p>
        </p:txBody>
      </p:sp>
      <p:pic>
        <p:nvPicPr>
          <p:cNvPr id="26" name="Picture 8" descr="D:\Users\hon-58236220002\AppData\Local\Microsoft\Windows\Temporary Internet Files\Content.IE5\C988660U\MC900433941[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75356" y="2898547"/>
            <a:ext cx="256621" cy="285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正方形/長方形 26"/>
          <p:cNvSpPr/>
          <p:nvPr/>
        </p:nvSpPr>
        <p:spPr>
          <a:xfrm>
            <a:off x="1757306" y="4721870"/>
            <a:ext cx="510076" cy="230832"/>
          </a:xfrm>
          <a:prstGeom prst="rect">
            <a:avLst/>
          </a:prstGeom>
        </p:spPr>
        <p:txBody>
          <a:bodyPr wrap="none">
            <a:spAutoFit/>
          </a:bodyPr>
          <a:lstStyle/>
          <a:p>
            <a:r>
              <a:rPr lang="ja-JP" altLang="en-US" sz="900" dirty="0">
                <a:solidFill>
                  <a:prstClr val="black"/>
                </a:solidFill>
                <a:latin typeface="Meiryo UI" panose="020B0604030504040204" pitchFamily="50" charset="-128"/>
                <a:ea typeface="Meiryo UI" panose="020B0604030504040204" pitchFamily="50" charset="-128"/>
              </a:rPr>
              <a:t>お客様</a:t>
            </a:r>
            <a:endParaRPr lang="ja-JP" altLang="en-US" dirty="0"/>
          </a:p>
        </p:txBody>
      </p:sp>
      <p:cxnSp>
        <p:nvCxnSpPr>
          <p:cNvPr id="28" name="直線矢印コネクタ 27"/>
          <p:cNvCxnSpPr/>
          <p:nvPr/>
        </p:nvCxnSpPr>
        <p:spPr>
          <a:xfrm flipH="1">
            <a:off x="2233890" y="4588983"/>
            <a:ext cx="992072" cy="0"/>
          </a:xfrm>
          <a:prstGeom prst="straightConnector1">
            <a:avLst/>
          </a:prstGeom>
          <a:ln w="9525">
            <a:solidFill>
              <a:schemeClr val="tx1"/>
            </a:solidFill>
            <a:tailEnd type="triangle"/>
          </a:ln>
          <a:effectLst/>
        </p:spPr>
        <p:style>
          <a:lnRef idx="1">
            <a:schemeClr val="accent1"/>
          </a:lnRef>
          <a:fillRef idx="0">
            <a:schemeClr val="accent1"/>
          </a:fillRef>
          <a:effectRef idx="0">
            <a:schemeClr val="accent1"/>
          </a:effectRef>
          <a:fontRef idx="minor">
            <a:schemeClr val="tx1"/>
          </a:fontRef>
        </p:style>
      </p:cxnSp>
      <p:grpSp>
        <p:nvGrpSpPr>
          <p:cNvPr id="29" name="グループ化 28"/>
          <p:cNvGrpSpPr/>
          <p:nvPr/>
        </p:nvGrpSpPr>
        <p:grpSpPr>
          <a:xfrm>
            <a:off x="2516267" y="4366642"/>
            <a:ext cx="472647" cy="218466"/>
            <a:chOff x="6971292" y="4773169"/>
            <a:chExt cx="644144" cy="333660"/>
          </a:xfrm>
        </p:grpSpPr>
        <p:pic>
          <p:nvPicPr>
            <p:cNvPr id="30" name="図 29"/>
            <p:cNvPicPr>
              <a:picLocks noChangeAspect="1"/>
            </p:cNvPicPr>
            <p:nvPr/>
          </p:nvPicPr>
          <p:blipFill>
            <a:blip r:embed="rId5" cstate="print">
              <a:clrChange>
                <a:clrFrom>
                  <a:srgbClr val="000000">
                    <a:alpha val="0"/>
                  </a:srgbClr>
                </a:clrFrom>
                <a:clrTo>
                  <a:srgbClr val="000000">
                    <a:alpha val="0"/>
                  </a:srgbClr>
                </a:clrTo>
              </a:clrChange>
              <a:extLst>
                <a:ext uri="{28A0092B-C50C-407E-A947-70E740481C1C}">
                  <a14:useLocalDpi xmlns:a14="http://schemas.microsoft.com/office/drawing/2010/main" val="0"/>
                </a:ext>
              </a:extLst>
            </a:blip>
            <a:stretch>
              <a:fillRect/>
            </a:stretch>
          </p:blipFill>
          <p:spPr>
            <a:xfrm>
              <a:off x="7330482" y="4892528"/>
              <a:ext cx="192988" cy="214301"/>
            </a:xfrm>
            <a:prstGeom prst="rect">
              <a:avLst/>
            </a:prstGeom>
            <a:solidFill>
              <a:schemeClr val="bg1"/>
            </a:solidFill>
          </p:spPr>
        </p:pic>
        <p:sp>
          <p:nvSpPr>
            <p:cNvPr id="31" name="正方形/長方形 30"/>
            <p:cNvSpPr/>
            <p:nvPr/>
          </p:nvSpPr>
          <p:spPr>
            <a:xfrm rot="20870703">
              <a:off x="6971292" y="4773169"/>
              <a:ext cx="644144" cy="198829"/>
            </a:xfrm>
            <a:prstGeom prst="rect">
              <a:avLst/>
            </a:prstGeom>
            <a:noFill/>
            <a:ln w="12700" cap="flat" cmpd="sng" algn="ctr">
              <a:noFill/>
              <a:prstDash val="solid"/>
            </a:ln>
            <a:effectLst/>
          </p:spPr>
          <p:txBody>
            <a:bodyPr wrap="none" rtlCol="0" anchor="ctr"/>
            <a:lstStyle/>
            <a:p>
              <a:pPr algn="ctr" defTabSz="844062">
                <a:spcBef>
                  <a:spcPct val="0"/>
                </a:spcBef>
                <a:defRPr/>
              </a:pPr>
              <a:r>
                <a:rPr kumimoji="0" lang="en-US" altLang="ja-JP" sz="900" b="1" kern="0" dirty="0">
                  <a:solidFill>
                    <a:schemeClr val="accent5">
                      <a:lumMod val="50000"/>
                    </a:schemeClr>
                  </a:solidFill>
                  <a:latin typeface="Meiryo UI" panose="020B0604030504040204" pitchFamily="50" charset="-128"/>
                  <a:ea typeface="Meiryo UI" panose="020B0604030504040204" pitchFamily="50" charset="-128"/>
                </a:rPr>
                <a:t>Mail</a:t>
              </a:r>
              <a:endParaRPr kumimoji="0" lang="ja-JP" altLang="en-US" sz="900" b="1" kern="0" dirty="0">
                <a:solidFill>
                  <a:schemeClr val="accent5">
                    <a:lumMod val="50000"/>
                  </a:schemeClr>
                </a:solidFill>
                <a:latin typeface="Meiryo UI" panose="020B0604030504040204" pitchFamily="50" charset="-128"/>
                <a:ea typeface="Meiryo UI" panose="020B0604030504040204" pitchFamily="50" charset="-128"/>
              </a:endParaRPr>
            </a:p>
          </p:txBody>
        </p:sp>
      </p:grpSp>
      <p:cxnSp>
        <p:nvCxnSpPr>
          <p:cNvPr id="32" name="直線矢印コネクタ 31"/>
          <p:cNvCxnSpPr/>
          <p:nvPr/>
        </p:nvCxnSpPr>
        <p:spPr>
          <a:xfrm>
            <a:off x="416895" y="6787667"/>
            <a:ext cx="422264" cy="0"/>
          </a:xfrm>
          <a:prstGeom prst="straightConnector1">
            <a:avLst/>
          </a:prstGeom>
          <a:ln w="19050">
            <a:solidFill>
              <a:schemeClr val="accent2"/>
            </a:solidFill>
            <a:tailEnd type="triangle"/>
          </a:ln>
          <a:effectLst/>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p:nvPr/>
        </p:nvCxnSpPr>
        <p:spPr>
          <a:xfrm>
            <a:off x="1983586" y="6764759"/>
            <a:ext cx="422264" cy="0"/>
          </a:xfrm>
          <a:prstGeom prst="straightConnector1">
            <a:avLst/>
          </a:prstGeom>
          <a:ln w="19050">
            <a:solidFill>
              <a:schemeClr val="accent1"/>
            </a:solidFill>
            <a:tailEnd type="triangle"/>
          </a:ln>
          <a:effectLst/>
        </p:spPr>
        <p:style>
          <a:lnRef idx="1">
            <a:schemeClr val="accent1"/>
          </a:lnRef>
          <a:fillRef idx="0">
            <a:schemeClr val="accent1"/>
          </a:fillRef>
          <a:effectRef idx="0">
            <a:schemeClr val="accent1"/>
          </a:effectRef>
          <a:fontRef idx="minor">
            <a:schemeClr val="tx1"/>
          </a:fontRef>
        </p:style>
      </p:cxnSp>
      <p:sp>
        <p:nvSpPr>
          <p:cNvPr id="35" name="正方形/長方形 34"/>
          <p:cNvSpPr/>
          <p:nvPr/>
        </p:nvSpPr>
        <p:spPr>
          <a:xfrm>
            <a:off x="7330049" y="4066688"/>
            <a:ext cx="1008000" cy="288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クレカ登録</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40" name="正方形/長方形 39"/>
          <p:cNvSpPr/>
          <p:nvPr/>
        </p:nvSpPr>
        <p:spPr>
          <a:xfrm>
            <a:off x="3698311" y="5426152"/>
            <a:ext cx="969386" cy="2880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料金計算</a:t>
            </a:r>
            <a:endParaRPr lang="en-US" altLang="ja-JP" sz="1200" dirty="0">
              <a:solidFill>
                <a:schemeClr val="tx1"/>
              </a:solidFill>
              <a:latin typeface="Meiryo UI" panose="020B0604030504040204" pitchFamily="50" charset="-128"/>
              <a:ea typeface="Meiryo UI" panose="020B0604030504040204" pitchFamily="50" charset="-128"/>
            </a:endParaRPr>
          </a:p>
          <a:p>
            <a:pPr algn="ctr"/>
            <a:r>
              <a:rPr lang="ja-JP" altLang="en-US" sz="1200" dirty="0">
                <a:solidFill>
                  <a:schemeClr val="tx1"/>
                </a:solidFill>
                <a:latin typeface="Meiryo UI" panose="020B0604030504040204" pitchFamily="50" charset="-128"/>
                <a:ea typeface="Meiryo UI" panose="020B0604030504040204" pitchFamily="50" charset="-128"/>
              </a:rPr>
              <a:t>請求確定</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41" name="正方形/長方形 40"/>
          <p:cNvSpPr/>
          <p:nvPr/>
        </p:nvSpPr>
        <p:spPr>
          <a:xfrm>
            <a:off x="3066099" y="5670414"/>
            <a:ext cx="628698" cy="230832"/>
          </a:xfrm>
          <a:prstGeom prst="rect">
            <a:avLst/>
          </a:prstGeom>
        </p:spPr>
        <p:txBody>
          <a:bodyPr wrap="none">
            <a:spAutoFit/>
          </a:bodyPr>
          <a:lstStyle/>
          <a:p>
            <a:r>
              <a:rPr lang="ja-JP" altLang="en-US" sz="900" dirty="0">
                <a:solidFill>
                  <a:prstClr val="black"/>
                </a:solidFill>
                <a:latin typeface="Meiryo UI" panose="020B0604030504040204" pitchFamily="50" charset="-128"/>
                <a:ea typeface="Meiryo UI" panose="020B0604030504040204" pitchFamily="50" charset="-128"/>
              </a:rPr>
              <a:t>オペレータ</a:t>
            </a:r>
            <a:endParaRPr lang="ja-JP" altLang="en-US" dirty="0"/>
          </a:p>
        </p:txBody>
      </p:sp>
      <p:sp>
        <p:nvSpPr>
          <p:cNvPr id="42" name="左矢印 41"/>
          <p:cNvSpPr/>
          <p:nvPr/>
        </p:nvSpPr>
        <p:spPr>
          <a:xfrm flipH="1">
            <a:off x="3515593" y="5467768"/>
            <a:ext cx="275168" cy="217224"/>
          </a:xfrm>
          <a:prstGeom prst="leftArrow">
            <a:avLst/>
          </a:prstGeom>
          <a:solidFill>
            <a:schemeClr val="bg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3" name="Picture 8" descr="D:\Users\hon-58236220002\AppData\Local\Microsoft\Windows\Temporary Internet Files\Content.IE5\C988660U\MC900433941[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77767" y="5408413"/>
            <a:ext cx="256621" cy="285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4" name="直線矢印コネクタ 43"/>
          <p:cNvCxnSpPr/>
          <p:nvPr/>
        </p:nvCxnSpPr>
        <p:spPr>
          <a:xfrm>
            <a:off x="5226339" y="5714184"/>
            <a:ext cx="1724659" cy="0"/>
          </a:xfrm>
          <a:prstGeom prst="straightConnector1">
            <a:avLst/>
          </a:prstGeom>
          <a:ln w="19050">
            <a:solidFill>
              <a:schemeClr val="accent1"/>
            </a:solidFill>
            <a:tailEnd type="triangle"/>
          </a:ln>
          <a:effectLst/>
        </p:spPr>
        <p:style>
          <a:lnRef idx="1">
            <a:schemeClr val="accent1"/>
          </a:lnRef>
          <a:fillRef idx="0">
            <a:schemeClr val="accent1"/>
          </a:fillRef>
          <a:effectRef idx="0">
            <a:schemeClr val="accent1"/>
          </a:effectRef>
          <a:fontRef idx="minor">
            <a:schemeClr val="tx1"/>
          </a:fontRef>
        </p:style>
      </p:cxnSp>
      <p:sp>
        <p:nvSpPr>
          <p:cNvPr id="45" name="正方形/長方形 44"/>
          <p:cNvSpPr/>
          <p:nvPr/>
        </p:nvSpPr>
        <p:spPr>
          <a:xfrm>
            <a:off x="6950998" y="5576380"/>
            <a:ext cx="1008000" cy="288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決済処理</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46" name="テキスト ボックス 45"/>
          <p:cNvSpPr txBox="1"/>
          <p:nvPr/>
        </p:nvSpPr>
        <p:spPr>
          <a:xfrm>
            <a:off x="5300064" y="5470096"/>
            <a:ext cx="1787023" cy="461665"/>
          </a:xfrm>
          <a:prstGeom prst="rect">
            <a:avLst/>
          </a:prstGeom>
          <a:noFill/>
        </p:spPr>
        <p:txBody>
          <a:bodyPr wrap="square" rtlCol="0">
            <a:spAutoFit/>
          </a:bodyPr>
          <a:lstStyle/>
          <a:p>
            <a:pPr algn="ctr"/>
            <a:r>
              <a:rPr kumimoji="1" lang="ja-JP" altLang="en-US" sz="1200" b="1" dirty="0">
                <a:latin typeface="Meiryo UI" panose="020B0604030504040204" pitchFamily="50" charset="-128"/>
                <a:ea typeface="Meiryo UI" panose="020B0604030504040204" pitchFamily="50" charset="-128"/>
              </a:rPr>
              <a:t>取引</a:t>
            </a:r>
            <a:r>
              <a:rPr kumimoji="1" lang="en-US" altLang="ja-JP" sz="1200" b="1" dirty="0">
                <a:latin typeface="Meiryo UI" panose="020B0604030504040204" pitchFamily="50" charset="-128"/>
                <a:ea typeface="Meiryo UI" panose="020B0604030504040204" pitchFamily="50" charset="-128"/>
              </a:rPr>
              <a:t>ID</a:t>
            </a:r>
            <a:r>
              <a:rPr kumimoji="1" lang="ja-JP" altLang="en-US" sz="1200" b="1" dirty="0" err="1">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オーダー</a:t>
            </a:r>
            <a:r>
              <a:rPr kumimoji="1" lang="en-US" altLang="ja-JP" sz="1200" b="1" dirty="0">
                <a:latin typeface="Meiryo UI" panose="020B0604030504040204" pitchFamily="50" charset="-128"/>
                <a:ea typeface="Meiryo UI" panose="020B0604030504040204" pitchFamily="50" charset="-128"/>
              </a:rPr>
              <a:t>ID</a:t>
            </a:r>
            <a:r>
              <a:rPr kumimoji="1" lang="ja-JP" altLang="en-US" sz="1200" b="1" dirty="0" err="1">
                <a:latin typeface="Meiryo UI" panose="020B0604030504040204" pitchFamily="50" charset="-128"/>
                <a:ea typeface="Meiryo UI" panose="020B0604030504040204" pitchFamily="50" charset="-128"/>
              </a:rPr>
              <a:t>、</a:t>
            </a:r>
            <a:endParaRPr kumimoji="1" lang="en-US" altLang="ja-JP" sz="1200" b="1" dirty="0">
              <a:latin typeface="Meiryo UI" panose="020B0604030504040204" pitchFamily="50" charset="-128"/>
              <a:ea typeface="Meiryo UI" panose="020B0604030504040204" pitchFamily="50" charset="-128"/>
            </a:endParaRPr>
          </a:p>
          <a:p>
            <a:pPr algn="ctr"/>
            <a:r>
              <a:rPr lang="ja-JP" altLang="en-US" sz="1200" b="1" dirty="0">
                <a:latin typeface="Meiryo UI" panose="020B0604030504040204" pitchFamily="50" charset="-128"/>
                <a:ea typeface="Meiryo UI" panose="020B0604030504040204" pitchFamily="50" charset="-128"/>
              </a:rPr>
              <a:t>利用金額　等</a:t>
            </a:r>
            <a:endParaRPr kumimoji="1" lang="ja-JP" altLang="en-US" sz="1200" b="1" dirty="0">
              <a:latin typeface="Meiryo UI" panose="020B0604030504040204" pitchFamily="50" charset="-128"/>
              <a:ea typeface="Meiryo UI" panose="020B0604030504040204" pitchFamily="50" charset="-128"/>
            </a:endParaRPr>
          </a:p>
        </p:txBody>
      </p:sp>
      <p:sp>
        <p:nvSpPr>
          <p:cNvPr id="49" name="テキスト ボックス 48"/>
          <p:cNvSpPr txBox="1"/>
          <p:nvPr/>
        </p:nvSpPr>
        <p:spPr>
          <a:xfrm>
            <a:off x="492182" y="2920043"/>
            <a:ext cx="864096" cy="276999"/>
          </a:xfrm>
          <a:prstGeom prst="rect">
            <a:avLst/>
          </a:prstGeom>
          <a:noFill/>
        </p:spPr>
        <p:txBody>
          <a:bodyPr wrap="square" rtlCol="0">
            <a:spAutoFit/>
          </a:bodyPr>
          <a:lstStyle/>
          <a:p>
            <a:pPr algn="ctr"/>
            <a:r>
              <a:rPr kumimoji="1" lang="ja-JP" altLang="en-US" sz="1200" dirty="0">
                <a:latin typeface="Meiryo UI" panose="020B0604030504040204" pitchFamily="50" charset="-128"/>
                <a:ea typeface="Meiryo UI" panose="020B0604030504040204" pitchFamily="50" charset="-128"/>
              </a:rPr>
              <a:t>申込</a:t>
            </a:r>
          </a:p>
        </p:txBody>
      </p:sp>
      <p:cxnSp>
        <p:nvCxnSpPr>
          <p:cNvPr id="50" name="直線コネクタ 49"/>
          <p:cNvCxnSpPr/>
          <p:nvPr/>
        </p:nvCxnSpPr>
        <p:spPr>
          <a:xfrm>
            <a:off x="300843" y="5229200"/>
            <a:ext cx="8542313"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1" name="正方形/長方形 50"/>
          <p:cNvSpPr/>
          <p:nvPr/>
        </p:nvSpPr>
        <p:spPr>
          <a:xfrm>
            <a:off x="4771983" y="2707904"/>
            <a:ext cx="448089" cy="3889447"/>
          </a:xfrm>
          <a:prstGeom prst="rect">
            <a:avLst/>
          </a:prstGeom>
          <a:solidFill>
            <a:schemeClr val="accent2">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連携機能</a:t>
            </a:r>
          </a:p>
        </p:txBody>
      </p:sp>
      <p:sp>
        <p:nvSpPr>
          <p:cNvPr id="52" name="テキスト ボックス 51"/>
          <p:cNvSpPr txBox="1"/>
          <p:nvPr/>
        </p:nvSpPr>
        <p:spPr>
          <a:xfrm>
            <a:off x="492182" y="5446965"/>
            <a:ext cx="864096" cy="646331"/>
          </a:xfrm>
          <a:prstGeom prst="rect">
            <a:avLst/>
          </a:prstGeom>
          <a:noFill/>
        </p:spPr>
        <p:txBody>
          <a:bodyPr wrap="square" rtlCol="0">
            <a:spAutoFit/>
          </a:bodyPr>
          <a:lstStyle/>
          <a:p>
            <a:pPr algn="ctr"/>
            <a:r>
              <a:rPr kumimoji="1" lang="ja-JP" altLang="en-US" sz="1200" dirty="0">
                <a:latin typeface="Meiryo UI" panose="020B0604030504040204" pitchFamily="50" charset="-128"/>
                <a:ea typeface="Meiryo UI" panose="020B0604030504040204" pitchFamily="50" charset="-128"/>
              </a:rPr>
              <a:t>料金計算</a:t>
            </a:r>
            <a:endParaRPr kumimoji="1" lang="en-US" altLang="ja-JP" sz="1200" dirty="0">
              <a:latin typeface="Meiryo UI" panose="020B0604030504040204" pitchFamily="50" charset="-128"/>
              <a:ea typeface="Meiryo UI" panose="020B0604030504040204" pitchFamily="50" charset="-128"/>
            </a:endParaRPr>
          </a:p>
          <a:p>
            <a:pPr algn="ctr"/>
            <a:r>
              <a:rPr lang="ja-JP" altLang="en-US" sz="1200" dirty="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請求</a:t>
            </a:r>
          </a:p>
        </p:txBody>
      </p:sp>
      <p:cxnSp>
        <p:nvCxnSpPr>
          <p:cNvPr id="53" name="直線矢印コネクタ 52"/>
          <p:cNvCxnSpPr/>
          <p:nvPr/>
        </p:nvCxnSpPr>
        <p:spPr>
          <a:xfrm>
            <a:off x="4650275" y="5569061"/>
            <a:ext cx="180000" cy="0"/>
          </a:xfrm>
          <a:prstGeom prst="straightConnector1">
            <a:avLst/>
          </a:prstGeom>
          <a:ln w="19050">
            <a:solidFill>
              <a:schemeClr val="accent2"/>
            </a:solidFill>
            <a:tailEnd type="triangle"/>
          </a:ln>
          <a:effectLst/>
        </p:spPr>
        <p:style>
          <a:lnRef idx="1">
            <a:schemeClr val="accent1"/>
          </a:lnRef>
          <a:fillRef idx="0">
            <a:schemeClr val="accent1"/>
          </a:fillRef>
          <a:effectRef idx="0">
            <a:schemeClr val="accent1"/>
          </a:effectRef>
          <a:fontRef idx="minor">
            <a:schemeClr val="tx1"/>
          </a:fontRef>
        </p:style>
      </p:cxnSp>
      <p:sp>
        <p:nvSpPr>
          <p:cNvPr id="55" name="テキスト ボックス 54"/>
          <p:cNvSpPr txBox="1"/>
          <p:nvPr/>
        </p:nvSpPr>
        <p:spPr>
          <a:xfrm>
            <a:off x="3397519" y="2841266"/>
            <a:ext cx="1285424" cy="276999"/>
          </a:xfrm>
          <a:prstGeom prst="rect">
            <a:avLst/>
          </a:prstGeom>
          <a:noFill/>
        </p:spPr>
        <p:txBody>
          <a:bodyPr wrap="square" rtlCol="0">
            <a:spAutoFit/>
          </a:bodyPr>
          <a:lstStyle/>
          <a:p>
            <a:pPr algn="ctr"/>
            <a:r>
              <a:rPr lang="ja-JP" altLang="en-US" sz="1200" b="1" dirty="0">
                <a:latin typeface="Meiryo UI" panose="020B0604030504040204" pitchFamily="50" charset="-128"/>
                <a:ea typeface="Meiryo UI" panose="020B0604030504040204" pitchFamily="50" charset="-128"/>
              </a:rPr>
              <a:t>クレカ払いの場合</a:t>
            </a:r>
            <a:endParaRPr kumimoji="1" lang="ja-JP" altLang="en-US" sz="1200" b="1" dirty="0">
              <a:latin typeface="Meiryo UI" panose="020B0604030504040204" pitchFamily="50" charset="-128"/>
              <a:ea typeface="Meiryo UI" panose="020B0604030504040204" pitchFamily="50" charset="-128"/>
            </a:endParaRPr>
          </a:p>
        </p:txBody>
      </p:sp>
      <p:sp>
        <p:nvSpPr>
          <p:cNvPr id="56" name="タイトル 1"/>
          <p:cNvSpPr>
            <a:spLocks noGrp="1"/>
          </p:cNvSpPr>
          <p:nvPr>
            <p:ph type="title"/>
          </p:nvPr>
        </p:nvSpPr>
        <p:spPr>
          <a:xfrm>
            <a:off x="457200" y="274638"/>
            <a:ext cx="8229600" cy="619184"/>
          </a:xfrm>
        </p:spPr>
        <p:txBody>
          <a:bodyPr>
            <a:normAutofit fontScale="90000"/>
          </a:bodyPr>
          <a:lstStyle/>
          <a:p>
            <a:r>
              <a:rPr lang="en-US" altLang="ja-JP" dirty="0"/>
              <a:t>GMO</a:t>
            </a:r>
            <a:r>
              <a:rPr kumimoji="1" lang="ja-JP" altLang="en-US" dirty="0"/>
              <a:t>利用例</a:t>
            </a:r>
          </a:p>
        </p:txBody>
      </p:sp>
      <p:sp>
        <p:nvSpPr>
          <p:cNvPr id="58" name="テキスト ボックス 57"/>
          <p:cNvSpPr txBox="1"/>
          <p:nvPr/>
        </p:nvSpPr>
        <p:spPr>
          <a:xfrm>
            <a:off x="5738233" y="3007985"/>
            <a:ext cx="1285424" cy="276999"/>
          </a:xfrm>
          <a:prstGeom prst="rect">
            <a:avLst/>
          </a:prstGeom>
          <a:noFill/>
        </p:spPr>
        <p:txBody>
          <a:bodyPr wrap="square" rtlCol="0">
            <a:spAutoFit/>
          </a:bodyPr>
          <a:lstStyle/>
          <a:p>
            <a:pPr algn="ctr"/>
            <a:r>
              <a:rPr lang="ja-JP" altLang="en-US" sz="1200" b="1" dirty="0">
                <a:latin typeface="Meiryo UI" panose="020B0604030504040204" pitchFamily="50" charset="-128"/>
                <a:ea typeface="Meiryo UI" panose="020B0604030504040204" pitchFamily="50" charset="-128"/>
              </a:rPr>
              <a:t>顧客</a:t>
            </a:r>
            <a:r>
              <a:rPr lang="en-US" altLang="ja-JP" sz="1200" b="1" dirty="0">
                <a:latin typeface="Meiryo UI" panose="020B0604030504040204" pitchFamily="50" charset="-128"/>
                <a:ea typeface="Meiryo UI" panose="020B0604030504040204" pitchFamily="50" charset="-128"/>
              </a:rPr>
              <a:t>ID</a:t>
            </a:r>
            <a:endParaRPr kumimoji="1" lang="ja-JP" altLang="en-US" sz="1200" b="1" dirty="0">
              <a:latin typeface="Meiryo UI" panose="020B0604030504040204" pitchFamily="50" charset="-128"/>
              <a:ea typeface="Meiryo UI" panose="020B0604030504040204" pitchFamily="50" charset="-128"/>
            </a:endParaRPr>
          </a:p>
        </p:txBody>
      </p:sp>
      <p:sp>
        <p:nvSpPr>
          <p:cNvPr id="62" name="四角形吹き出し 61"/>
          <p:cNvSpPr/>
          <p:nvPr/>
        </p:nvSpPr>
        <p:spPr>
          <a:xfrm>
            <a:off x="4507976" y="2498266"/>
            <a:ext cx="792088" cy="401783"/>
          </a:xfrm>
          <a:prstGeom prst="wedgeRectCallout">
            <a:avLst>
              <a:gd name="adj1" fmla="val -25250"/>
              <a:gd name="adj2" fmla="val 70416"/>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1000" dirty="0">
                <a:latin typeface="Meiryo UI" panose="020B0604030504040204" pitchFamily="50" charset="-128"/>
                <a:ea typeface="Meiryo UI" panose="020B0604030504040204" pitchFamily="50" charset="-128"/>
              </a:rPr>
              <a:t>決済連携</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ボタン押下</a:t>
            </a:r>
          </a:p>
        </p:txBody>
      </p:sp>
      <p:cxnSp>
        <p:nvCxnSpPr>
          <p:cNvPr id="66" name="直線矢印コネクタ 65"/>
          <p:cNvCxnSpPr/>
          <p:nvPr/>
        </p:nvCxnSpPr>
        <p:spPr>
          <a:xfrm flipV="1">
            <a:off x="5260276" y="4149080"/>
            <a:ext cx="2088232" cy="3563"/>
          </a:xfrm>
          <a:prstGeom prst="straightConnector1">
            <a:avLst/>
          </a:prstGeom>
          <a:ln w="19050">
            <a:solidFill>
              <a:schemeClr val="accent1"/>
            </a:solidFill>
            <a:tailEnd type="triangle"/>
          </a:ln>
          <a:effectLst/>
        </p:spPr>
        <p:style>
          <a:lnRef idx="1">
            <a:schemeClr val="accent1"/>
          </a:lnRef>
          <a:fillRef idx="0">
            <a:schemeClr val="accent1"/>
          </a:fillRef>
          <a:effectRef idx="0">
            <a:schemeClr val="accent1"/>
          </a:effectRef>
          <a:fontRef idx="minor">
            <a:schemeClr val="tx1"/>
          </a:fontRef>
        </p:style>
      </p:cxnSp>
      <p:cxnSp>
        <p:nvCxnSpPr>
          <p:cNvPr id="67" name="直線矢印コネクタ 66"/>
          <p:cNvCxnSpPr/>
          <p:nvPr/>
        </p:nvCxnSpPr>
        <p:spPr>
          <a:xfrm flipH="1">
            <a:off x="5245923" y="4300023"/>
            <a:ext cx="2095935" cy="18318"/>
          </a:xfrm>
          <a:prstGeom prst="straightConnector1">
            <a:avLst/>
          </a:prstGeom>
          <a:ln w="19050">
            <a:solidFill>
              <a:schemeClr val="accent1"/>
            </a:solidFill>
            <a:tailEnd type="triangle"/>
          </a:ln>
          <a:effectLst/>
        </p:spPr>
        <p:style>
          <a:lnRef idx="1">
            <a:schemeClr val="accent1"/>
          </a:lnRef>
          <a:fillRef idx="0">
            <a:schemeClr val="accent1"/>
          </a:fillRef>
          <a:effectRef idx="0">
            <a:schemeClr val="accent1"/>
          </a:effectRef>
          <a:fontRef idx="minor">
            <a:schemeClr val="tx1"/>
          </a:fontRef>
        </p:style>
      </p:cxnSp>
      <p:sp>
        <p:nvSpPr>
          <p:cNvPr id="73" name="四角形吹き出し 72"/>
          <p:cNvSpPr/>
          <p:nvPr/>
        </p:nvSpPr>
        <p:spPr>
          <a:xfrm>
            <a:off x="4476680" y="3860010"/>
            <a:ext cx="792088" cy="401783"/>
          </a:xfrm>
          <a:prstGeom prst="wedgeRectCallout">
            <a:avLst>
              <a:gd name="adj1" fmla="val -26399"/>
              <a:gd name="adj2" fmla="val 98723"/>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1000" dirty="0">
                <a:latin typeface="Meiryo UI" panose="020B0604030504040204" pitchFamily="50" charset="-128"/>
                <a:ea typeface="Meiryo UI" panose="020B0604030504040204" pitchFamily="50" charset="-128"/>
              </a:rPr>
              <a:t>決済連携</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ボタン押下</a:t>
            </a:r>
          </a:p>
        </p:txBody>
      </p:sp>
      <p:sp>
        <p:nvSpPr>
          <p:cNvPr id="74" name="四角形吹き出し 73"/>
          <p:cNvSpPr/>
          <p:nvPr/>
        </p:nvSpPr>
        <p:spPr>
          <a:xfrm>
            <a:off x="4449469" y="5043295"/>
            <a:ext cx="792088" cy="401783"/>
          </a:xfrm>
          <a:prstGeom prst="wedgeRectCallout">
            <a:avLst>
              <a:gd name="adj1" fmla="val -25250"/>
              <a:gd name="adj2" fmla="val 70416"/>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1000" dirty="0">
                <a:latin typeface="Meiryo UI" panose="020B0604030504040204" pitchFamily="50" charset="-128"/>
                <a:ea typeface="Meiryo UI" panose="020B0604030504040204" pitchFamily="50" charset="-128"/>
              </a:rPr>
              <a:t>決済連携</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ボタン押下</a:t>
            </a:r>
          </a:p>
        </p:txBody>
      </p:sp>
      <p:sp>
        <p:nvSpPr>
          <p:cNvPr id="75" name="テキスト ボックス 74"/>
          <p:cNvSpPr txBox="1"/>
          <p:nvPr/>
        </p:nvSpPr>
        <p:spPr>
          <a:xfrm>
            <a:off x="3508391" y="4600005"/>
            <a:ext cx="1654466" cy="276999"/>
          </a:xfrm>
          <a:prstGeom prst="rect">
            <a:avLst/>
          </a:prstGeom>
          <a:noFill/>
        </p:spPr>
        <p:txBody>
          <a:bodyPr wrap="square" rtlCol="0">
            <a:spAutoFit/>
          </a:bodyPr>
          <a:lstStyle/>
          <a:p>
            <a:pPr algn="ctr"/>
            <a:r>
              <a:rPr kumimoji="1" lang="ja-JP" altLang="en-US" sz="1200" b="1" dirty="0">
                <a:latin typeface="Meiryo UI" panose="020B0604030504040204" pitchFamily="50" charset="-128"/>
                <a:ea typeface="Meiryo UI" panose="020B0604030504040204" pitchFamily="50" charset="-128"/>
              </a:rPr>
              <a:t>会員登録完了</a:t>
            </a:r>
          </a:p>
        </p:txBody>
      </p:sp>
      <p:sp>
        <p:nvSpPr>
          <p:cNvPr id="76" name="テキスト ボックス 75"/>
          <p:cNvSpPr txBox="1"/>
          <p:nvPr/>
        </p:nvSpPr>
        <p:spPr>
          <a:xfrm>
            <a:off x="836930" y="6669360"/>
            <a:ext cx="998766" cy="208416"/>
          </a:xfrm>
          <a:prstGeom prst="rect">
            <a:avLst/>
          </a:prstGeom>
          <a:noFill/>
        </p:spPr>
        <p:txBody>
          <a:bodyPr wrap="square" lIns="27000" tIns="27000" rIns="27000" bIns="27000" rtlCol="0">
            <a:spAutoFit/>
          </a:bodyPr>
          <a:lstStyle/>
          <a:p>
            <a:pPr defTabSz="457200"/>
            <a:r>
              <a:rPr lang="ja-JP" altLang="en-US" sz="1000" dirty="0">
                <a:solidFill>
                  <a:srgbClr val="000000"/>
                </a:solidFill>
                <a:latin typeface="Meiryo UI"/>
                <a:ea typeface="Meiryo UI"/>
              </a:rPr>
              <a:t>：</a:t>
            </a:r>
            <a:r>
              <a:rPr lang="en-US" altLang="ja-JP" sz="1000" dirty="0" err="1">
                <a:solidFill>
                  <a:srgbClr val="000000"/>
                </a:solidFill>
                <a:latin typeface="Meiryo UI"/>
                <a:ea typeface="Meiryo UI"/>
              </a:rPr>
              <a:t>Infonova</a:t>
            </a:r>
            <a:r>
              <a:rPr lang="en-US" altLang="ja-JP" sz="1000" dirty="0">
                <a:solidFill>
                  <a:srgbClr val="000000"/>
                </a:solidFill>
                <a:latin typeface="Meiryo UI"/>
                <a:ea typeface="Meiryo UI"/>
              </a:rPr>
              <a:t> API</a:t>
            </a:r>
            <a:endParaRPr lang="ja-JP" altLang="en-US" sz="1000" dirty="0">
              <a:solidFill>
                <a:srgbClr val="000000"/>
              </a:solidFill>
              <a:latin typeface="Meiryo UI"/>
              <a:ea typeface="Meiryo UI"/>
            </a:endParaRPr>
          </a:p>
        </p:txBody>
      </p:sp>
      <p:sp>
        <p:nvSpPr>
          <p:cNvPr id="77" name="テキスト ボックス 76"/>
          <p:cNvSpPr txBox="1"/>
          <p:nvPr/>
        </p:nvSpPr>
        <p:spPr>
          <a:xfrm>
            <a:off x="2398977" y="6669360"/>
            <a:ext cx="1124270" cy="208416"/>
          </a:xfrm>
          <a:prstGeom prst="rect">
            <a:avLst/>
          </a:prstGeom>
          <a:noFill/>
        </p:spPr>
        <p:txBody>
          <a:bodyPr wrap="square" lIns="27000" tIns="27000" rIns="27000" bIns="27000" rtlCol="0">
            <a:spAutoFit/>
          </a:bodyPr>
          <a:lstStyle/>
          <a:p>
            <a:pPr defTabSz="457200"/>
            <a:r>
              <a:rPr lang="ja-JP" altLang="en-US" sz="1000" dirty="0">
                <a:solidFill>
                  <a:srgbClr val="000000"/>
                </a:solidFill>
                <a:latin typeface="Meiryo UI"/>
                <a:ea typeface="Meiryo UI"/>
              </a:rPr>
              <a:t>：</a:t>
            </a:r>
            <a:r>
              <a:rPr lang="en-US" altLang="ja-JP" sz="1000" dirty="0">
                <a:solidFill>
                  <a:srgbClr val="000000"/>
                </a:solidFill>
                <a:latin typeface="Meiryo UI"/>
                <a:ea typeface="Meiryo UI"/>
              </a:rPr>
              <a:t>GMO API</a:t>
            </a:r>
            <a:endParaRPr lang="ja-JP" altLang="en-US" sz="1000" dirty="0">
              <a:solidFill>
                <a:srgbClr val="000000"/>
              </a:solidFill>
              <a:latin typeface="Meiryo UI"/>
              <a:ea typeface="Meiryo UI"/>
            </a:endParaRPr>
          </a:p>
        </p:txBody>
      </p:sp>
      <p:pic>
        <p:nvPicPr>
          <p:cNvPr id="78" name="Graphic 32">
            <a:extLst>
              <a:ext uri="{FF2B5EF4-FFF2-40B4-BE49-F238E27FC236}">
                <a16:creationId xmlns:a16="http://schemas.microsoft.com/office/drawing/2014/main" id="{50D454A7-825D-8A40-A013-745A422C40BE}"/>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1808272" y="6115869"/>
            <a:ext cx="283201" cy="275205"/>
          </a:xfrm>
          <a:prstGeom prst="rect">
            <a:avLst/>
          </a:prstGeom>
        </p:spPr>
      </p:pic>
      <p:sp>
        <p:nvSpPr>
          <p:cNvPr id="79" name="正方形/長方形 78"/>
          <p:cNvSpPr/>
          <p:nvPr/>
        </p:nvSpPr>
        <p:spPr>
          <a:xfrm>
            <a:off x="3149990" y="6018860"/>
            <a:ext cx="544807" cy="39500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メール</a:t>
            </a:r>
            <a:endParaRPr lang="en-US" altLang="ja-JP" sz="1200" dirty="0">
              <a:solidFill>
                <a:schemeClr val="tx1"/>
              </a:solidFill>
              <a:latin typeface="Meiryo UI" panose="020B0604030504040204" pitchFamily="50" charset="-128"/>
              <a:ea typeface="Meiryo UI" panose="020B0604030504040204" pitchFamily="50" charset="-128"/>
            </a:endParaRPr>
          </a:p>
          <a:p>
            <a:pPr algn="ctr"/>
            <a:r>
              <a:rPr lang="ja-JP" altLang="en-US" sz="1200" dirty="0">
                <a:solidFill>
                  <a:schemeClr val="tx1"/>
                </a:solidFill>
                <a:latin typeface="Meiryo UI" panose="020B0604030504040204" pitchFamily="50" charset="-128"/>
                <a:ea typeface="Meiryo UI" panose="020B0604030504040204" pitchFamily="50" charset="-128"/>
              </a:rPr>
              <a:t>送付</a:t>
            </a:r>
            <a:endParaRPr lang="en-US" altLang="ja-JP" sz="1200" dirty="0">
              <a:solidFill>
                <a:schemeClr val="tx1"/>
              </a:solidFill>
              <a:latin typeface="Meiryo UI" panose="020B0604030504040204" pitchFamily="50" charset="-128"/>
              <a:ea typeface="Meiryo UI" panose="020B0604030504040204" pitchFamily="50" charset="-128"/>
            </a:endParaRPr>
          </a:p>
        </p:txBody>
      </p:sp>
      <p:cxnSp>
        <p:nvCxnSpPr>
          <p:cNvPr id="80" name="直線矢印コネクタ 79"/>
          <p:cNvCxnSpPr/>
          <p:nvPr/>
        </p:nvCxnSpPr>
        <p:spPr>
          <a:xfrm flipH="1">
            <a:off x="2160834" y="6220240"/>
            <a:ext cx="992072" cy="0"/>
          </a:xfrm>
          <a:prstGeom prst="straightConnector1">
            <a:avLst/>
          </a:prstGeom>
          <a:ln w="9525">
            <a:solidFill>
              <a:schemeClr val="tx1"/>
            </a:solidFill>
            <a:tailEnd type="triangle"/>
          </a:ln>
          <a:effectLst/>
        </p:spPr>
        <p:style>
          <a:lnRef idx="1">
            <a:schemeClr val="accent1"/>
          </a:lnRef>
          <a:fillRef idx="0">
            <a:schemeClr val="accent1"/>
          </a:fillRef>
          <a:effectRef idx="0">
            <a:schemeClr val="accent1"/>
          </a:effectRef>
          <a:fontRef idx="minor">
            <a:schemeClr val="tx1"/>
          </a:fontRef>
        </p:style>
      </p:cxnSp>
      <p:grpSp>
        <p:nvGrpSpPr>
          <p:cNvPr id="81" name="グループ化 80"/>
          <p:cNvGrpSpPr/>
          <p:nvPr/>
        </p:nvGrpSpPr>
        <p:grpSpPr>
          <a:xfrm>
            <a:off x="2443211" y="5997899"/>
            <a:ext cx="472647" cy="218466"/>
            <a:chOff x="6971292" y="4773169"/>
            <a:chExt cx="644144" cy="333660"/>
          </a:xfrm>
        </p:grpSpPr>
        <p:pic>
          <p:nvPicPr>
            <p:cNvPr id="82" name="図 81"/>
            <p:cNvPicPr>
              <a:picLocks noChangeAspect="1"/>
            </p:cNvPicPr>
            <p:nvPr/>
          </p:nvPicPr>
          <p:blipFill>
            <a:blip r:embed="rId5" cstate="print">
              <a:clrChange>
                <a:clrFrom>
                  <a:srgbClr val="000000">
                    <a:alpha val="0"/>
                  </a:srgbClr>
                </a:clrFrom>
                <a:clrTo>
                  <a:srgbClr val="000000">
                    <a:alpha val="0"/>
                  </a:srgbClr>
                </a:clrTo>
              </a:clrChange>
              <a:extLst>
                <a:ext uri="{28A0092B-C50C-407E-A947-70E740481C1C}">
                  <a14:useLocalDpi xmlns:a14="http://schemas.microsoft.com/office/drawing/2010/main" val="0"/>
                </a:ext>
              </a:extLst>
            </a:blip>
            <a:stretch>
              <a:fillRect/>
            </a:stretch>
          </p:blipFill>
          <p:spPr>
            <a:xfrm>
              <a:off x="7330482" y="4892528"/>
              <a:ext cx="192988" cy="214301"/>
            </a:xfrm>
            <a:prstGeom prst="rect">
              <a:avLst/>
            </a:prstGeom>
            <a:solidFill>
              <a:schemeClr val="bg1"/>
            </a:solidFill>
          </p:spPr>
        </p:pic>
        <p:sp>
          <p:nvSpPr>
            <p:cNvPr id="83" name="正方形/長方形 82"/>
            <p:cNvSpPr/>
            <p:nvPr/>
          </p:nvSpPr>
          <p:spPr>
            <a:xfrm rot="20870703">
              <a:off x="6971292" y="4773169"/>
              <a:ext cx="644144" cy="198829"/>
            </a:xfrm>
            <a:prstGeom prst="rect">
              <a:avLst/>
            </a:prstGeom>
            <a:noFill/>
            <a:ln w="12700" cap="flat" cmpd="sng" algn="ctr">
              <a:noFill/>
              <a:prstDash val="solid"/>
            </a:ln>
            <a:effectLst/>
          </p:spPr>
          <p:txBody>
            <a:bodyPr wrap="none" rtlCol="0" anchor="ctr"/>
            <a:lstStyle/>
            <a:p>
              <a:pPr algn="ctr" defTabSz="844062">
                <a:spcBef>
                  <a:spcPct val="0"/>
                </a:spcBef>
                <a:defRPr/>
              </a:pPr>
              <a:r>
                <a:rPr kumimoji="0" lang="en-US" altLang="ja-JP" sz="900" b="1" kern="0" dirty="0">
                  <a:solidFill>
                    <a:schemeClr val="accent5">
                      <a:lumMod val="50000"/>
                    </a:schemeClr>
                  </a:solidFill>
                  <a:latin typeface="Meiryo UI" panose="020B0604030504040204" pitchFamily="50" charset="-128"/>
                  <a:ea typeface="Meiryo UI" panose="020B0604030504040204" pitchFamily="50" charset="-128"/>
                </a:rPr>
                <a:t>Mail</a:t>
              </a:r>
              <a:endParaRPr kumimoji="0" lang="ja-JP" altLang="en-US" sz="900" b="1" kern="0" dirty="0">
                <a:solidFill>
                  <a:schemeClr val="accent5">
                    <a:lumMod val="50000"/>
                  </a:schemeClr>
                </a:solidFill>
                <a:latin typeface="Meiryo UI" panose="020B0604030504040204" pitchFamily="50" charset="-128"/>
                <a:ea typeface="Meiryo UI" panose="020B0604030504040204" pitchFamily="50" charset="-128"/>
              </a:endParaRPr>
            </a:p>
          </p:txBody>
        </p:sp>
      </p:grpSp>
      <p:cxnSp>
        <p:nvCxnSpPr>
          <p:cNvPr id="84" name="直線矢印コネクタ 83"/>
          <p:cNvCxnSpPr/>
          <p:nvPr/>
        </p:nvCxnSpPr>
        <p:spPr>
          <a:xfrm flipH="1">
            <a:off x="3704388" y="6176385"/>
            <a:ext cx="1067481" cy="0"/>
          </a:xfrm>
          <a:prstGeom prst="straightConnector1">
            <a:avLst/>
          </a:prstGeom>
          <a:ln w="19050">
            <a:solidFill>
              <a:schemeClr val="accent2"/>
            </a:solidFill>
            <a:tailEnd type="triangle"/>
          </a:ln>
          <a:effectLst/>
        </p:spPr>
        <p:style>
          <a:lnRef idx="1">
            <a:schemeClr val="accent1"/>
          </a:lnRef>
          <a:fillRef idx="0">
            <a:schemeClr val="accent1"/>
          </a:fillRef>
          <a:effectRef idx="0">
            <a:schemeClr val="accent1"/>
          </a:effectRef>
          <a:fontRef idx="minor">
            <a:schemeClr val="tx1"/>
          </a:fontRef>
        </p:style>
      </p:cxnSp>
      <p:sp>
        <p:nvSpPr>
          <p:cNvPr id="86" name="テキスト ボックス 85"/>
          <p:cNvSpPr txBox="1"/>
          <p:nvPr/>
        </p:nvSpPr>
        <p:spPr>
          <a:xfrm>
            <a:off x="3414663" y="6198581"/>
            <a:ext cx="1654466" cy="276999"/>
          </a:xfrm>
          <a:prstGeom prst="rect">
            <a:avLst/>
          </a:prstGeom>
          <a:noFill/>
        </p:spPr>
        <p:txBody>
          <a:bodyPr wrap="square" rtlCol="0">
            <a:spAutoFit/>
          </a:bodyPr>
          <a:lstStyle/>
          <a:p>
            <a:pPr algn="ctr"/>
            <a:r>
              <a:rPr lang="ja-JP" altLang="en-US" sz="1200" b="1" dirty="0">
                <a:latin typeface="Meiryo UI" panose="020B0604030504040204" pitchFamily="50" charset="-128"/>
                <a:ea typeface="Meiryo UI" panose="020B0604030504040204" pitchFamily="50" charset="-128"/>
              </a:rPr>
              <a:t>決済</a:t>
            </a:r>
            <a:r>
              <a:rPr kumimoji="1" lang="ja-JP" altLang="en-US" sz="1200" b="1" dirty="0">
                <a:latin typeface="Meiryo UI" panose="020B0604030504040204" pitchFamily="50" charset="-128"/>
                <a:ea typeface="Meiryo UI" panose="020B0604030504040204" pitchFamily="50" charset="-128"/>
              </a:rPr>
              <a:t>完了</a:t>
            </a:r>
          </a:p>
        </p:txBody>
      </p:sp>
      <p:pic>
        <p:nvPicPr>
          <p:cNvPr id="2" name="図 1"/>
          <p:cNvPicPr>
            <a:picLocks noChangeAspect="1"/>
          </p:cNvPicPr>
          <p:nvPr/>
        </p:nvPicPr>
        <p:blipFill>
          <a:blip r:embed="rId6"/>
          <a:stretch>
            <a:fillRect/>
          </a:stretch>
        </p:blipFill>
        <p:spPr>
          <a:xfrm>
            <a:off x="5879617" y="1433909"/>
            <a:ext cx="2288079" cy="310351"/>
          </a:xfrm>
          <a:prstGeom prst="rect">
            <a:avLst/>
          </a:prstGeom>
        </p:spPr>
      </p:pic>
    </p:spTree>
    <p:extLst>
      <p:ext uri="{BB962C8B-B14F-4D97-AF65-F5344CB8AC3E}">
        <p14:creationId xmlns:p14="http://schemas.microsoft.com/office/powerpoint/2010/main" val="23075809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タイトル 1"/>
          <p:cNvSpPr>
            <a:spLocks noGrp="1"/>
          </p:cNvSpPr>
          <p:nvPr>
            <p:ph type="title"/>
          </p:nvPr>
        </p:nvSpPr>
        <p:spPr>
          <a:xfrm>
            <a:off x="457200" y="274638"/>
            <a:ext cx="8229600" cy="619184"/>
          </a:xfrm>
        </p:spPr>
        <p:txBody>
          <a:bodyPr>
            <a:normAutofit fontScale="90000"/>
          </a:bodyPr>
          <a:lstStyle/>
          <a:p>
            <a:r>
              <a:rPr lang="en-US" altLang="ja-JP" dirty="0"/>
              <a:t>Assurance</a:t>
            </a:r>
            <a:r>
              <a:rPr lang="ja-JP" altLang="en-US" dirty="0"/>
              <a:t>連携</a:t>
            </a:r>
            <a:r>
              <a:rPr kumimoji="1" lang="ja-JP" altLang="en-US" dirty="0"/>
              <a:t>利用例</a:t>
            </a:r>
          </a:p>
        </p:txBody>
      </p:sp>
      <p:sp>
        <p:nvSpPr>
          <p:cNvPr id="68" name="正方形/長方形 67">
            <a:extLst>
              <a:ext uri="{FF2B5EF4-FFF2-40B4-BE49-F238E27FC236}">
                <a16:creationId xmlns:a16="http://schemas.microsoft.com/office/drawing/2014/main" id="{981DD040-1F59-46C4-8C45-D742479415AF}"/>
              </a:ext>
            </a:extLst>
          </p:cNvPr>
          <p:cNvSpPr/>
          <p:nvPr/>
        </p:nvSpPr>
        <p:spPr bwMode="auto">
          <a:xfrm>
            <a:off x="179512" y="1116285"/>
            <a:ext cx="8721383" cy="254720"/>
          </a:xfrm>
          <a:prstGeom prst="rect">
            <a:avLst/>
          </a:prstGeom>
          <a:solidFill>
            <a:schemeClr val="bg1"/>
          </a:solidFill>
          <a:ln w="9525"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84368" tIns="33231" rIns="84368" bIns="33231" numCol="1" rtlCol="0" anchor="ctr" anchorCtr="0" compatLnSpc="1">
            <a:prstTxWarp prst="textNoShape">
              <a:avLst/>
            </a:prstTxWarp>
          </a:bodyPr>
          <a:lstStyle/>
          <a:p>
            <a:pPr marL="263776" marR="0" lvl="0" indent="-263776" algn="l" defTabSz="844083" rtl="0" eaLnBrk="0" fontAlgn="base" latinLnBrk="0" hangingPunct="0">
              <a:lnSpc>
                <a:spcPct val="100000"/>
              </a:lnSpc>
              <a:spcBef>
                <a:spcPts val="0"/>
              </a:spcBef>
              <a:spcAft>
                <a:spcPct val="0"/>
              </a:spcAft>
              <a:buClrTx/>
              <a:buSzTx/>
              <a:buFont typeface="Wingdings" panose="05000000000000000000" pitchFamily="2" charset="2"/>
              <a:buChar char="n"/>
              <a:tabLst/>
              <a:defRPr/>
            </a:pPr>
            <a:r>
              <a:rPr lang="en-US" altLang="ja-JP" sz="1292"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Assurance</a:t>
            </a:r>
            <a:r>
              <a:rPr lang="ja-JP" altLang="en-US" sz="1292"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と</a:t>
            </a:r>
            <a:r>
              <a:rPr kumimoji="1" lang="ja-JP" altLang="en-US" sz="1292"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の連携により、申込時の</a:t>
            </a:r>
            <a:r>
              <a:rPr kumimoji="1" lang="en-US" altLang="ja-JP" sz="1292"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Assurance</a:t>
            </a:r>
            <a:r>
              <a:rPr kumimoji="1" lang="ja-JP" altLang="en-US" sz="1292"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サービス</a:t>
            </a:r>
            <a:r>
              <a:rPr kumimoji="1" lang="en-US" altLang="ja-JP" sz="1292"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ID</a:t>
            </a:r>
            <a:r>
              <a:rPr kumimoji="1" lang="ja-JP" altLang="en-US" sz="1292"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の自動登録、顧客</a:t>
            </a:r>
            <a:r>
              <a:rPr kumimoji="1" lang="en-US" altLang="ja-JP" sz="1292"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92"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契約情報連携を実現しています</a:t>
            </a:r>
            <a:endParaRPr kumimoji="1" lang="en-US" altLang="ja-JP" sz="1292"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54" name="表 153"/>
          <p:cNvGraphicFramePr>
            <a:graphicFrameLocks noGrp="1"/>
          </p:cNvGraphicFramePr>
          <p:nvPr>
            <p:extLst>
              <p:ext uri="{D42A27DB-BD31-4B8C-83A1-F6EECF244321}">
                <p14:modId xmlns:p14="http://schemas.microsoft.com/office/powerpoint/2010/main" val="2655844948"/>
              </p:ext>
            </p:extLst>
          </p:nvPr>
        </p:nvGraphicFramePr>
        <p:xfrm>
          <a:off x="251520" y="1457020"/>
          <a:ext cx="8542314" cy="5256584"/>
        </p:xfrm>
        <a:graphic>
          <a:graphicData uri="http://schemas.openxmlformats.org/drawingml/2006/table">
            <a:tbl>
              <a:tblPr firstRow="1" bandRow="1">
                <a:tableStyleId>{5940675A-B579-460E-94D1-54222C63F5DA}</a:tableStyleId>
              </a:tblPr>
              <a:tblGrid>
                <a:gridCol w="1246821">
                  <a:extLst>
                    <a:ext uri="{9D8B030D-6E8A-4147-A177-3AD203B41FA5}">
                      <a16:colId xmlns:a16="http://schemas.microsoft.com/office/drawing/2014/main" val="207657"/>
                    </a:ext>
                  </a:extLst>
                </a:gridCol>
                <a:gridCol w="3816424">
                  <a:extLst>
                    <a:ext uri="{9D8B030D-6E8A-4147-A177-3AD203B41FA5}">
                      <a16:colId xmlns:a16="http://schemas.microsoft.com/office/drawing/2014/main" val="236647030"/>
                    </a:ext>
                  </a:extLst>
                </a:gridCol>
                <a:gridCol w="3479069">
                  <a:extLst>
                    <a:ext uri="{9D8B030D-6E8A-4147-A177-3AD203B41FA5}">
                      <a16:colId xmlns:a16="http://schemas.microsoft.com/office/drawing/2014/main" val="1138701055"/>
                    </a:ext>
                  </a:extLst>
                </a:gridCol>
              </a:tblGrid>
              <a:tr h="370840">
                <a:tc>
                  <a:txBody>
                    <a:bodyPr/>
                    <a:lstStyle/>
                    <a:p>
                      <a:endParaRPr kumimoji="1" lang="ja-JP" altLang="en-US" dirty="0">
                        <a:latin typeface="Meiryo UI" panose="020B0604030504040204" pitchFamily="50" charset="-128"/>
                        <a:ea typeface="Meiryo UI" panose="020B0604030504040204" pitchFamily="50" charset="-128"/>
                      </a:endParaRPr>
                    </a:p>
                  </a:txBody>
                  <a:tcPr>
                    <a:solidFill>
                      <a:schemeClr val="bg1"/>
                    </a:solidFill>
                  </a:tcPr>
                </a:tc>
                <a:tc>
                  <a:txBody>
                    <a:bodyPr/>
                    <a:lstStyle/>
                    <a:p>
                      <a:endParaRPr kumimoji="1" lang="ja-JP" altLang="en-US">
                        <a:latin typeface="Meiryo UI" panose="020B0604030504040204" pitchFamily="50" charset="-128"/>
                        <a:ea typeface="Meiryo UI" panose="020B0604030504040204" pitchFamily="50" charset="-128"/>
                      </a:endParaRPr>
                    </a:p>
                  </a:txBody>
                  <a:tcPr>
                    <a:solidFill>
                      <a:schemeClr val="bg1"/>
                    </a:solidFill>
                  </a:tcPr>
                </a:tc>
                <a:tc>
                  <a:txBody>
                    <a:bodyPr/>
                    <a:lstStyle/>
                    <a:p>
                      <a:endParaRPr kumimoji="1" lang="ja-JP" altLang="en-US">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val="2078040939"/>
                  </a:ext>
                </a:extLst>
              </a:tr>
              <a:tr h="4885744">
                <a:tc>
                  <a:txBody>
                    <a:bodyPr/>
                    <a:lstStyle/>
                    <a:p>
                      <a:endParaRPr kumimoji="1" lang="ja-JP" altLang="en-US">
                        <a:latin typeface="Meiryo UI" panose="020B0604030504040204" pitchFamily="50" charset="-128"/>
                        <a:ea typeface="Meiryo UI" panose="020B0604030504040204" pitchFamily="50" charset="-128"/>
                      </a:endParaRPr>
                    </a:p>
                  </a:txBody>
                  <a:tcPr>
                    <a:solidFill>
                      <a:schemeClr val="bg1"/>
                    </a:solidFill>
                  </a:tcPr>
                </a:tc>
                <a:tc>
                  <a:txBody>
                    <a:bodyPr/>
                    <a:lstStyle/>
                    <a:p>
                      <a:endParaRPr kumimoji="1" lang="ja-JP" altLang="en-US" dirty="0">
                        <a:latin typeface="Meiryo UI" panose="020B0604030504040204" pitchFamily="50" charset="-128"/>
                        <a:ea typeface="Meiryo UI" panose="020B0604030504040204" pitchFamily="50" charset="-128"/>
                      </a:endParaRPr>
                    </a:p>
                  </a:txBody>
                  <a:tcPr>
                    <a:solidFill>
                      <a:schemeClr val="bg1"/>
                    </a:solidFill>
                  </a:tcPr>
                </a:tc>
                <a:tc>
                  <a:txBody>
                    <a:bodyPr/>
                    <a:lstStyle/>
                    <a:p>
                      <a:endParaRPr kumimoji="1" lang="ja-JP" altLang="en-US" dirty="0">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val="2850335781"/>
                  </a:ext>
                </a:extLst>
              </a:tr>
            </a:tbl>
          </a:graphicData>
        </a:graphic>
      </p:graphicFrame>
      <p:pic>
        <p:nvPicPr>
          <p:cNvPr id="155" name="図 154"/>
          <p:cNvPicPr>
            <a:picLocks noChangeAspect="1"/>
          </p:cNvPicPr>
          <p:nvPr/>
        </p:nvPicPr>
        <p:blipFill rotWithShape="1">
          <a:blip r:embed="rId2" cstate="email">
            <a:extLst>
              <a:ext uri="{28A0092B-C50C-407E-A947-70E740481C1C}">
                <a14:useLocalDpi xmlns:a14="http://schemas.microsoft.com/office/drawing/2010/main"/>
              </a:ext>
            </a:extLst>
          </a:blip>
          <a:srcRect t="27014" b="33196"/>
          <a:stretch/>
        </p:blipFill>
        <p:spPr>
          <a:xfrm>
            <a:off x="2874798" y="1534390"/>
            <a:ext cx="1008000" cy="223273"/>
          </a:xfrm>
          <a:prstGeom prst="rect">
            <a:avLst/>
          </a:prstGeom>
        </p:spPr>
      </p:pic>
      <p:sp>
        <p:nvSpPr>
          <p:cNvPr id="156" name="テキスト ボックス 155"/>
          <p:cNvSpPr txBox="1"/>
          <p:nvPr/>
        </p:nvSpPr>
        <p:spPr>
          <a:xfrm>
            <a:off x="442859" y="2249108"/>
            <a:ext cx="864096" cy="276999"/>
          </a:xfrm>
          <a:prstGeom prst="rect">
            <a:avLst/>
          </a:prstGeom>
          <a:noFill/>
        </p:spPr>
        <p:txBody>
          <a:bodyPr wrap="square" rtlCol="0">
            <a:spAutoFit/>
          </a:bodyPr>
          <a:lstStyle/>
          <a:p>
            <a:pPr algn="ctr"/>
            <a:r>
              <a:rPr kumimoji="1" lang="ja-JP" altLang="en-US" sz="1200" dirty="0">
                <a:latin typeface="Meiryo UI" panose="020B0604030504040204" pitchFamily="50" charset="-128"/>
                <a:ea typeface="Meiryo UI" panose="020B0604030504040204" pitchFamily="50" charset="-128"/>
              </a:rPr>
              <a:t>事前</a:t>
            </a:r>
          </a:p>
        </p:txBody>
      </p:sp>
      <p:sp>
        <p:nvSpPr>
          <p:cNvPr id="157" name="正方形/長方形 156"/>
          <p:cNvSpPr/>
          <p:nvPr/>
        </p:nvSpPr>
        <p:spPr>
          <a:xfrm>
            <a:off x="2301443" y="2249108"/>
            <a:ext cx="969386" cy="2880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商品登録</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158" name="正方形/長方形 157"/>
          <p:cNvSpPr/>
          <p:nvPr/>
        </p:nvSpPr>
        <p:spPr>
          <a:xfrm>
            <a:off x="2301443" y="2966742"/>
            <a:ext cx="969386" cy="2880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顧客登録</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cxnSp>
        <p:nvCxnSpPr>
          <p:cNvPr id="159" name="直線コネクタ 158"/>
          <p:cNvCxnSpPr/>
          <p:nvPr/>
        </p:nvCxnSpPr>
        <p:spPr>
          <a:xfrm>
            <a:off x="251520" y="2699885"/>
            <a:ext cx="8542313"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60" name="テキスト ボックス 159"/>
          <p:cNvSpPr txBox="1"/>
          <p:nvPr/>
        </p:nvSpPr>
        <p:spPr>
          <a:xfrm>
            <a:off x="2354088" y="1806918"/>
            <a:ext cx="864096" cy="276999"/>
          </a:xfrm>
          <a:prstGeom prst="rect">
            <a:avLst/>
          </a:prstGeom>
          <a:noFill/>
        </p:spPr>
        <p:txBody>
          <a:bodyPr wrap="square" rtlCol="0">
            <a:spAutoFit/>
          </a:bodyPr>
          <a:lstStyle/>
          <a:p>
            <a:pPr algn="ctr"/>
            <a:r>
              <a:rPr kumimoji="1" lang="ja-JP" altLang="en-US" sz="1200" b="1" u="sng" dirty="0">
                <a:latin typeface="Meiryo UI" panose="020B0604030504040204" pitchFamily="50" charset="-128"/>
                <a:ea typeface="Meiryo UI" panose="020B0604030504040204" pitchFamily="50" charset="-128"/>
              </a:rPr>
              <a:t>契約管理</a:t>
            </a:r>
          </a:p>
        </p:txBody>
      </p:sp>
      <p:sp>
        <p:nvSpPr>
          <p:cNvPr id="162" name="テキスト ボックス 161"/>
          <p:cNvSpPr txBox="1"/>
          <p:nvPr/>
        </p:nvSpPr>
        <p:spPr>
          <a:xfrm>
            <a:off x="6354693" y="1829040"/>
            <a:ext cx="1391636" cy="461665"/>
          </a:xfrm>
          <a:prstGeom prst="rect">
            <a:avLst/>
          </a:prstGeom>
          <a:noFill/>
        </p:spPr>
        <p:txBody>
          <a:bodyPr wrap="square" rtlCol="0">
            <a:spAutoFit/>
          </a:bodyPr>
          <a:lstStyle/>
          <a:p>
            <a:pPr algn="ctr"/>
            <a:r>
              <a:rPr lang="ja-JP" altLang="en-US" sz="1200" b="1" u="sng" dirty="0">
                <a:latin typeface="Meiryo UI" panose="020B0604030504040204" pitchFamily="50" charset="-128"/>
                <a:ea typeface="Meiryo UI" panose="020B0604030504040204" pitchFamily="50" charset="-128"/>
              </a:rPr>
              <a:t>アフターサービス</a:t>
            </a:r>
            <a:endParaRPr kumimoji="1" lang="ja-JP" altLang="en-US" sz="1200" b="1" u="sng" dirty="0">
              <a:latin typeface="Meiryo UI" panose="020B0604030504040204" pitchFamily="50" charset="-128"/>
              <a:ea typeface="Meiryo UI" panose="020B0604030504040204" pitchFamily="50" charset="-128"/>
            </a:endParaRPr>
          </a:p>
        </p:txBody>
      </p:sp>
      <p:sp>
        <p:nvSpPr>
          <p:cNvPr id="164" name="正方形/長方形 163"/>
          <p:cNvSpPr/>
          <p:nvPr/>
        </p:nvSpPr>
        <p:spPr>
          <a:xfrm>
            <a:off x="1714365" y="3204792"/>
            <a:ext cx="628698" cy="230832"/>
          </a:xfrm>
          <a:prstGeom prst="rect">
            <a:avLst/>
          </a:prstGeom>
        </p:spPr>
        <p:txBody>
          <a:bodyPr wrap="none">
            <a:spAutoFit/>
          </a:bodyPr>
          <a:lstStyle/>
          <a:p>
            <a:r>
              <a:rPr lang="ja-JP" altLang="en-US" sz="900" dirty="0">
                <a:solidFill>
                  <a:prstClr val="black"/>
                </a:solidFill>
                <a:latin typeface="Meiryo UI" panose="020B0604030504040204" pitchFamily="50" charset="-128"/>
                <a:ea typeface="Meiryo UI" panose="020B0604030504040204" pitchFamily="50" charset="-128"/>
              </a:rPr>
              <a:t>オペレータ</a:t>
            </a:r>
            <a:endParaRPr lang="ja-JP" altLang="en-US" dirty="0"/>
          </a:p>
        </p:txBody>
      </p:sp>
      <p:sp>
        <p:nvSpPr>
          <p:cNvPr id="165" name="左矢印 164"/>
          <p:cNvSpPr/>
          <p:nvPr/>
        </p:nvSpPr>
        <p:spPr>
          <a:xfrm flipH="1">
            <a:off x="2163859" y="3002146"/>
            <a:ext cx="275168" cy="217224"/>
          </a:xfrm>
          <a:prstGeom prst="leftArrow">
            <a:avLst/>
          </a:prstGeom>
          <a:solidFill>
            <a:schemeClr val="bg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6" name="テキスト ボックス 165"/>
          <p:cNvSpPr txBox="1"/>
          <p:nvPr/>
        </p:nvSpPr>
        <p:spPr>
          <a:xfrm>
            <a:off x="1693925" y="2733932"/>
            <a:ext cx="1215036" cy="276999"/>
          </a:xfrm>
          <a:prstGeom prst="rect">
            <a:avLst/>
          </a:prstGeom>
          <a:noFill/>
        </p:spPr>
        <p:txBody>
          <a:bodyPr wrap="square" rtlCol="0">
            <a:spAutoFit/>
          </a:bodyPr>
          <a:lstStyle/>
          <a:p>
            <a:pPr algn="ctr"/>
            <a:r>
              <a:rPr kumimoji="1" lang="ja-JP" altLang="en-US" sz="1200" b="1" dirty="0">
                <a:latin typeface="Meiryo UI" panose="020B0604030504040204" pitchFamily="50" charset="-128"/>
                <a:ea typeface="Meiryo UI" panose="020B0604030504040204" pitchFamily="50" charset="-128"/>
              </a:rPr>
              <a:t>顧客登録・注文</a:t>
            </a:r>
          </a:p>
        </p:txBody>
      </p:sp>
      <p:cxnSp>
        <p:nvCxnSpPr>
          <p:cNvPr id="168" name="直線矢印コネクタ 167"/>
          <p:cNvCxnSpPr/>
          <p:nvPr/>
        </p:nvCxnSpPr>
        <p:spPr>
          <a:xfrm>
            <a:off x="5112997" y="4665517"/>
            <a:ext cx="1728192" cy="0"/>
          </a:xfrm>
          <a:prstGeom prst="straightConnector1">
            <a:avLst/>
          </a:prstGeom>
          <a:ln w="19050">
            <a:solidFill>
              <a:schemeClr val="accent1"/>
            </a:solidFill>
            <a:tailEnd type="triangle"/>
          </a:ln>
          <a:effectLst/>
        </p:spPr>
        <p:style>
          <a:lnRef idx="1">
            <a:schemeClr val="accent1"/>
          </a:lnRef>
          <a:fillRef idx="0">
            <a:schemeClr val="accent1"/>
          </a:fillRef>
          <a:effectRef idx="0">
            <a:schemeClr val="accent1"/>
          </a:effectRef>
          <a:fontRef idx="minor">
            <a:schemeClr val="tx1"/>
          </a:fontRef>
        </p:style>
      </p:cxnSp>
      <p:sp>
        <p:nvSpPr>
          <p:cNvPr id="169" name="正方形/長方形 168"/>
          <p:cNvSpPr/>
          <p:nvPr/>
        </p:nvSpPr>
        <p:spPr>
          <a:xfrm>
            <a:off x="6837656" y="4587639"/>
            <a:ext cx="1008000" cy="288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問合せ対応</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pic>
        <p:nvPicPr>
          <p:cNvPr id="174" name="Picture 8" descr="D:\Users\hon-58236220002\AppData\Local\Microsoft\Windows\Temporary Internet Files\Content.IE5\C988660U\MC900433941[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26033" y="2942791"/>
            <a:ext cx="256621" cy="285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7" name="テキスト ボックス 186"/>
          <p:cNvSpPr txBox="1"/>
          <p:nvPr/>
        </p:nvSpPr>
        <p:spPr>
          <a:xfrm>
            <a:off x="442859" y="2964287"/>
            <a:ext cx="864096" cy="276999"/>
          </a:xfrm>
          <a:prstGeom prst="rect">
            <a:avLst/>
          </a:prstGeom>
          <a:noFill/>
        </p:spPr>
        <p:txBody>
          <a:bodyPr wrap="square" rtlCol="0">
            <a:spAutoFit/>
          </a:bodyPr>
          <a:lstStyle/>
          <a:p>
            <a:pPr algn="ctr"/>
            <a:r>
              <a:rPr kumimoji="1" lang="ja-JP" altLang="en-US" sz="1200" dirty="0">
                <a:latin typeface="Meiryo UI" panose="020B0604030504040204" pitchFamily="50" charset="-128"/>
                <a:ea typeface="Meiryo UI" panose="020B0604030504040204" pitchFamily="50" charset="-128"/>
              </a:rPr>
              <a:t>申込</a:t>
            </a:r>
          </a:p>
        </p:txBody>
      </p:sp>
      <p:cxnSp>
        <p:nvCxnSpPr>
          <p:cNvPr id="188" name="直線コネクタ 187"/>
          <p:cNvCxnSpPr/>
          <p:nvPr/>
        </p:nvCxnSpPr>
        <p:spPr>
          <a:xfrm>
            <a:off x="251520" y="4077072"/>
            <a:ext cx="8542313"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89" name="正方形/長方形 188"/>
          <p:cNvSpPr/>
          <p:nvPr/>
        </p:nvSpPr>
        <p:spPr>
          <a:xfrm>
            <a:off x="4722660" y="4185207"/>
            <a:ext cx="448089" cy="1548050"/>
          </a:xfrm>
          <a:prstGeom prst="rect">
            <a:avLst/>
          </a:prstGeom>
          <a:solidFill>
            <a:schemeClr val="accent2">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連携機能</a:t>
            </a:r>
          </a:p>
        </p:txBody>
      </p:sp>
      <p:sp>
        <p:nvSpPr>
          <p:cNvPr id="190" name="テキスト ボックス 189"/>
          <p:cNvSpPr txBox="1"/>
          <p:nvPr/>
        </p:nvSpPr>
        <p:spPr>
          <a:xfrm>
            <a:off x="407867" y="4249527"/>
            <a:ext cx="864096" cy="276999"/>
          </a:xfrm>
          <a:prstGeom prst="rect">
            <a:avLst/>
          </a:prstGeom>
          <a:noFill/>
        </p:spPr>
        <p:txBody>
          <a:bodyPr wrap="square" rtlCol="0">
            <a:spAutoFit/>
          </a:bodyPr>
          <a:lstStyle/>
          <a:p>
            <a:pPr algn="ctr"/>
            <a:r>
              <a:rPr kumimoji="1" lang="ja-JP" altLang="en-US" sz="1200" dirty="0">
                <a:latin typeface="Meiryo UI" panose="020B0604030504040204" pitchFamily="50" charset="-128"/>
                <a:ea typeface="Meiryo UI" panose="020B0604030504040204" pitchFamily="50" charset="-128"/>
              </a:rPr>
              <a:t>注文完了</a:t>
            </a:r>
          </a:p>
        </p:txBody>
      </p:sp>
      <p:cxnSp>
        <p:nvCxnSpPr>
          <p:cNvPr id="191" name="直線矢印コネクタ 190"/>
          <p:cNvCxnSpPr/>
          <p:nvPr/>
        </p:nvCxnSpPr>
        <p:spPr>
          <a:xfrm>
            <a:off x="3305396" y="4365104"/>
            <a:ext cx="1417264" cy="0"/>
          </a:xfrm>
          <a:prstGeom prst="straightConnector1">
            <a:avLst/>
          </a:prstGeom>
          <a:ln w="19050">
            <a:solidFill>
              <a:schemeClr val="accent2"/>
            </a:solidFill>
            <a:tailEnd type="triangle"/>
          </a:ln>
          <a:effectLst/>
        </p:spPr>
        <p:style>
          <a:lnRef idx="1">
            <a:schemeClr val="accent1"/>
          </a:lnRef>
          <a:fillRef idx="0">
            <a:schemeClr val="accent1"/>
          </a:fillRef>
          <a:effectRef idx="0">
            <a:schemeClr val="accent1"/>
          </a:effectRef>
          <a:fontRef idx="minor">
            <a:schemeClr val="tx1"/>
          </a:fontRef>
        </p:style>
      </p:cxnSp>
      <p:sp>
        <p:nvSpPr>
          <p:cNvPr id="193" name="四角形吹き出し 192"/>
          <p:cNvSpPr/>
          <p:nvPr/>
        </p:nvSpPr>
        <p:spPr>
          <a:xfrm>
            <a:off x="4378661" y="2553928"/>
            <a:ext cx="792088" cy="401783"/>
          </a:xfrm>
          <a:prstGeom prst="wedgeRectCallout">
            <a:avLst>
              <a:gd name="adj1" fmla="val -25250"/>
              <a:gd name="adj2" fmla="val 70416"/>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1000" dirty="0"/>
              <a:t>決済連携</a:t>
            </a:r>
            <a:endParaRPr kumimoji="1" lang="en-US" altLang="ja-JP" sz="1000" dirty="0"/>
          </a:p>
          <a:p>
            <a:r>
              <a:rPr kumimoji="1" lang="ja-JP" altLang="en-US" sz="1000" dirty="0"/>
              <a:t>ボタン押下</a:t>
            </a:r>
          </a:p>
        </p:txBody>
      </p:sp>
      <p:pic>
        <p:nvPicPr>
          <p:cNvPr id="205" name="図 204"/>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372200" y="1521546"/>
            <a:ext cx="1344666" cy="251326"/>
          </a:xfrm>
          <a:prstGeom prst="rect">
            <a:avLst/>
          </a:prstGeom>
        </p:spPr>
      </p:pic>
      <p:sp>
        <p:nvSpPr>
          <p:cNvPr id="206" name="正方形/長方形 205"/>
          <p:cNvSpPr/>
          <p:nvPr/>
        </p:nvSpPr>
        <p:spPr>
          <a:xfrm>
            <a:off x="2305504" y="3488999"/>
            <a:ext cx="969386" cy="2880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注文登録</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207" name="正方形/長方形 206"/>
          <p:cNvSpPr/>
          <p:nvPr/>
        </p:nvSpPr>
        <p:spPr>
          <a:xfrm>
            <a:off x="1707312" y="3738107"/>
            <a:ext cx="628698" cy="230832"/>
          </a:xfrm>
          <a:prstGeom prst="rect">
            <a:avLst/>
          </a:prstGeom>
        </p:spPr>
        <p:txBody>
          <a:bodyPr wrap="none">
            <a:spAutoFit/>
          </a:bodyPr>
          <a:lstStyle/>
          <a:p>
            <a:r>
              <a:rPr lang="ja-JP" altLang="en-US" sz="900" dirty="0">
                <a:solidFill>
                  <a:prstClr val="black"/>
                </a:solidFill>
                <a:latin typeface="Meiryo UI" panose="020B0604030504040204" pitchFamily="50" charset="-128"/>
                <a:ea typeface="Meiryo UI" panose="020B0604030504040204" pitchFamily="50" charset="-128"/>
              </a:rPr>
              <a:t>オペレータ</a:t>
            </a:r>
            <a:endParaRPr lang="ja-JP" altLang="en-US" dirty="0"/>
          </a:p>
        </p:txBody>
      </p:sp>
      <p:sp>
        <p:nvSpPr>
          <p:cNvPr id="208" name="左矢印 207"/>
          <p:cNvSpPr/>
          <p:nvPr/>
        </p:nvSpPr>
        <p:spPr>
          <a:xfrm flipH="1">
            <a:off x="2156806" y="3535461"/>
            <a:ext cx="275168" cy="217224"/>
          </a:xfrm>
          <a:prstGeom prst="leftArrow">
            <a:avLst/>
          </a:prstGeom>
          <a:solidFill>
            <a:schemeClr val="bg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09" name="Picture 8" descr="D:\Users\hon-58236220002\AppData\Local\Microsoft\Windows\Temporary Internet Files\Content.IE5\C988660U\MC900433941[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18980" y="3476106"/>
            <a:ext cx="256621" cy="285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0" name="正方形/長方形 209"/>
          <p:cNvSpPr/>
          <p:nvPr/>
        </p:nvSpPr>
        <p:spPr>
          <a:xfrm>
            <a:off x="2336010" y="4201687"/>
            <a:ext cx="969386" cy="2880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注文完了</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211" name="正方形/長方形 210"/>
          <p:cNvSpPr/>
          <p:nvPr/>
        </p:nvSpPr>
        <p:spPr>
          <a:xfrm>
            <a:off x="1737818" y="4450795"/>
            <a:ext cx="628698" cy="230832"/>
          </a:xfrm>
          <a:prstGeom prst="rect">
            <a:avLst/>
          </a:prstGeom>
        </p:spPr>
        <p:txBody>
          <a:bodyPr wrap="none">
            <a:spAutoFit/>
          </a:bodyPr>
          <a:lstStyle/>
          <a:p>
            <a:r>
              <a:rPr lang="ja-JP" altLang="en-US" sz="900" dirty="0">
                <a:solidFill>
                  <a:prstClr val="black"/>
                </a:solidFill>
                <a:latin typeface="Meiryo UI" panose="020B0604030504040204" pitchFamily="50" charset="-128"/>
                <a:ea typeface="Meiryo UI" panose="020B0604030504040204" pitchFamily="50" charset="-128"/>
              </a:rPr>
              <a:t>オペレータ</a:t>
            </a:r>
            <a:endParaRPr lang="ja-JP" altLang="en-US" dirty="0"/>
          </a:p>
        </p:txBody>
      </p:sp>
      <p:sp>
        <p:nvSpPr>
          <p:cNvPr id="212" name="左矢印 211"/>
          <p:cNvSpPr/>
          <p:nvPr/>
        </p:nvSpPr>
        <p:spPr>
          <a:xfrm flipH="1">
            <a:off x="2187312" y="4248149"/>
            <a:ext cx="275168" cy="217224"/>
          </a:xfrm>
          <a:prstGeom prst="leftArrow">
            <a:avLst/>
          </a:prstGeom>
          <a:solidFill>
            <a:schemeClr val="bg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13" name="Picture 8" descr="D:\Users\hon-58236220002\AppData\Local\Microsoft\Windows\Temporary Internet Files\Content.IE5\C988660U\MC900433941[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49486" y="4188794"/>
            <a:ext cx="256621" cy="285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 name="四角形吹き出し 214"/>
          <p:cNvSpPr/>
          <p:nvPr/>
        </p:nvSpPr>
        <p:spPr bwMode="auto">
          <a:xfrm>
            <a:off x="7356627" y="3488999"/>
            <a:ext cx="1505608" cy="796538"/>
          </a:xfrm>
          <a:prstGeom prst="wedgeRectCallout">
            <a:avLst>
              <a:gd name="adj1" fmla="val -12880"/>
              <a:gd name="adj2" fmla="val -21202"/>
            </a:avLst>
          </a:prstGeom>
          <a:solidFill>
            <a:schemeClr val="bg1"/>
          </a:solidFill>
          <a:ln w="19050" cap="flat" cmpd="sng" algn="ctr">
            <a:solidFill>
              <a:schemeClr val="accent2"/>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p>
            <a:pPr marL="0" marR="0" lvl="0" indent="0" algn="l" defTabSz="914400" rtl="0" eaLnBrk="1" fontAlgn="base" latinLnBrk="0" hangingPunct="1">
              <a:lnSpc>
                <a:spcPct val="110000"/>
              </a:lnSpc>
              <a:spcBef>
                <a:spcPct val="10000"/>
              </a:spcBef>
              <a:spcAft>
                <a:spcPct val="0"/>
              </a:spcAft>
              <a:buClrTx/>
              <a:buSzTx/>
              <a:buFontTx/>
              <a:buNone/>
              <a:tabLst/>
              <a:defRPr/>
            </a:pPr>
            <a:r>
              <a:rPr kumimoji="1" lang="en-US" altLang="ja-JP" sz="1100" b="0" i="0" u="none" strike="noStrike" kern="1200" cap="none" spc="0" normalizeH="0" baseline="0" noProof="0" dirty="0">
                <a:ln>
                  <a:noFill/>
                </a:ln>
                <a:solidFill>
                  <a:srgbClr val="3333CC"/>
                </a:solidFill>
                <a:effectLst/>
                <a:uLnTx/>
                <a:uFillTx/>
                <a:latin typeface="Meiryo UI" panose="020B0604030504040204" pitchFamily="50" charset="-128"/>
                <a:ea typeface="Meiryo UI" panose="020B0604030504040204" pitchFamily="50" charset="-128"/>
                <a:cs typeface="Meiryo UI" panose="020B0604030504040204" pitchFamily="50" charset="-128"/>
              </a:rPr>
              <a:t>Assurance</a:t>
            </a:r>
            <a:r>
              <a:rPr kumimoji="1" lang="ja-JP" altLang="en-US" sz="1100" b="0" i="0" u="none" strike="noStrike" kern="1200" cap="none" spc="0" normalizeH="0" baseline="0" noProof="0" dirty="0">
                <a:ln>
                  <a:noFill/>
                </a:ln>
                <a:solidFill>
                  <a:srgbClr val="3333CC"/>
                </a:solidFill>
                <a:effectLst/>
                <a:uLnTx/>
                <a:uFillTx/>
                <a:latin typeface="Meiryo UI" panose="020B0604030504040204" pitchFamily="50" charset="-128"/>
                <a:ea typeface="Meiryo UI" panose="020B0604030504040204" pitchFamily="50" charset="-128"/>
                <a:cs typeface="Meiryo UI" panose="020B0604030504040204" pitchFamily="50" charset="-128"/>
              </a:rPr>
              <a:t>オペレータは</a:t>
            </a:r>
            <a:r>
              <a:rPr kumimoji="1" lang="en-US" altLang="ja-JP" sz="1100" b="0" i="0" u="none" strike="noStrike" kern="1200" cap="none" spc="0" normalizeH="0" baseline="0" noProof="0" dirty="0">
                <a:ln>
                  <a:noFill/>
                </a:ln>
                <a:solidFill>
                  <a:srgbClr val="3333CC"/>
                </a:solidFill>
                <a:effectLst/>
                <a:uLnTx/>
                <a:uFillTx/>
                <a:latin typeface="Meiryo UI" panose="020B0604030504040204" pitchFamily="50" charset="-128"/>
                <a:ea typeface="Meiryo UI" panose="020B0604030504040204" pitchFamily="50" charset="-128"/>
                <a:cs typeface="Meiryo UI" panose="020B0604030504040204" pitchFamily="50" charset="-128"/>
              </a:rPr>
              <a:t>Fulfill</a:t>
            </a:r>
            <a:r>
              <a:rPr kumimoji="1" lang="ja-JP" altLang="en-US" sz="1100" b="0" i="0" u="none" strike="noStrike" kern="1200" cap="none" spc="0" normalizeH="0" baseline="0" noProof="0" dirty="0">
                <a:ln>
                  <a:noFill/>
                </a:ln>
                <a:solidFill>
                  <a:srgbClr val="3333CC"/>
                </a:solidFill>
                <a:effectLst/>
                <a:uLnTx/>
                <a:uFillTx/>
                <a:latin typeface="Meiryo UI" panose="020B0604030504040204" pitchFamily="50" charset="-128"/>
                <a:ea typeface="Meiryo UI" panose="020B0604030504040204" pitchFamily="50" charset="-128"/>
                <a:cs typeface="Meiryo UI" panose="020B0604030504040204" pitchFamily="50" charset="-128"/>
              </a:rPr>
              <a:t>から登録された顧客</a:t>
            </a:r>
            <a:r>
              <a:rPr kumimoji="1" lang="en-US" altLang="ja-JP" sz="1100" b="0" i="0" u="none" strike="noStrike" kern="1200" cap="none" spc="0" normalizeH="0" baseline="0" noProof="0" dirty="0">
                <a:ln>
                  <a:noFill/>
                </a:ln>
                <a:solidFill>
                  <a:srgbClr val="3333CC"/>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a:ln>
                  <a:noFill/>
                </a:ln>
                <a:solidFill>
                  <a:srgbClr val="3333CC"/>
                </a:solidFill>
                <a:effectLst/>
                <a:uLnTx/>
                <a:uFillTx/>
                <a:latin typeface="Meiryo UI" panose="020B0604030504040204" pitchFamily="50" charset="-128"/>
                <a:ea typeface="Meiryo UI" panose="020B0604030504040204" pitchFamily="50" charset="-128"/>
                <a:cs typeface="Meiryo UI" panose="020B0604030504040204" pitchFamily="50" charset="-128"/>
              </a:rPr>
              <a:t>契約情報を参照して問合せ対応</a:t>
            </a:r>
          </a:p>
        </p:txBody>
      </p:sp>
      <p:cxnSp>
        <p:nvCxnSpPr>
          <p:cNvPr id="216" name="直線コネクタ 215"/>
          <p:cNvCxnSpPr/>
          <p:nvPr/>
        </p:nvCxnSpPr>
        <p:spPr bwMode="auto">
          <a:xfrm flipH="1">
            <a:off x="7526893" y="4313083"/>
            <a:ext cx="93570" cy="314899"/>
          </a:xfrm>
          <a:prstGeom prst="line">
            <a:avLst/>
          </a:prstGeom>
          <a:solidFill>
            <a:schemeClr val="bg1"/>
          </a:solidFill>
          <a:ln w="19050" cap="flat" cmpd="sng" algn="ctr">
            <a:solidFill>
              <a:schemeClr val="accent2"/>
            </a:solidFill>
            <a:prstDash val="solid"/>
            <a:round/>
            <a:headEnd type="none" w="med" len="med"/>
            <a:tailEnd type="oval" w="med" len="med"/>
          </a:ln>
          <a:effectLst/>
        </p:spPr>
      </p:cxnSp>
    </p:spTree>
    <p:extLst>
      <p:ext uri="{BB962C8B-B14F-4D97-AF65-F5344CB8AC3E}">
        <p14:creationId xmlns:p14="http://schemas.microsoft.com/office/powerpoint/2010/main" val="3672390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テキスト ボックス 94"/>
          <p:cNvSpPr txBox="1"/>
          <p:nvPr/>
        </p:nvSpPr>
        <p:spPr>
          <a:xfrm>
            <a:off x="0" y="836712"/>
            <a:ext cx="8741468" cy="294417"/>
          </a:xfrm>
          <a:prstGeom prst="rect">
            <a:avLst/>
          </a:prstGeom>
          <a:noFill/>
        </p:spPr>
        <p:txBody>
          <a:bodyPr wrap="square" lIns="33231" tIns="33231" rIns="33231" bIns="33231" rtlCol="0">
            <a:spAutoFit/>
          </a:bodyPr>
          <a:lstStyle/>
          <a:p>
            <a:pPr marL="164126" indent="-164126">
              <a:buFont typeface="Wingdings" panose="05000000000000000000" pitchFamily="2" charset="2"/>
              <a:buChar char="n"/>
            </a:pPr>
            <a:r>
              <a:rPr lang="en-US" altLang="ja-JP" sz="1477" dirty="0">
                <a:latin typeface="Meiryo UI" panose="020B0604030504040204" pitchFamily="50" charset="-128"/>
                <a:ea typeface="Meiryo UI" panose="020B0604030504040204" pitchFamily="50" charset="-128"/>
              </a:rPr>
              <a:t>SmartBilling</a:t>
            </a:r>
            <a:r>
              <a:rPr lang="ja-JP" altLang="en-US" sz="1477" dirty="0">
                <a:latin typeface="Meiryo UI" panose="020B0604030504040204" pitchFamily="50" charset="-128"/>
                <a:ea typeface="Meiryo UI" panose="020B0604030504040204" pitchFamily="50" charset="-128"/>
              </a:rPr>
              <a:t>連携のワンストップソリューション（以下、</a:t>
            </a:r>
            <a:r>
              <a:rPr lang="en-US" altLang="ja-JP" sz="1477" dirty="0" err="1">
                <a:latin typeface="Meiryo UI" panose="020B0604030504040204" pitchFamily="50" charset="-128"/>
                <a:ea typeface="Meiryo UI" panose="020B0604030504040204" pitchFamily="50" charset="-128"/>
              </a:rPr>
              <a:t>SmaB</a:t>
            </a:r>
            <a:r>
              <a:rPr lang="ja-JP" altLang="en-US" sz="1477" dirty="0">
                <a:latin typeface="Meiryo UI" panose="020B0604030504040204" pitchFamily="50" charset="-128"/>
                <a:ea typeface="Meiryo UI" panose="020B0604030504040204" pitchFamily="50" charset="-128"/>
              </a:rPr>
              <a:t>連携）を利用することで実現できる機能を紹介します</a:t>
            </a:r>
            <a:endParaRPr lang="en-US" altLang="ja-JP" sz="1477" dirty="0">
              <a:latin typeface="Meiryo UI" panose="020B0604030504040204" pitchFamily="50" charset="-128"/>
              <a:ea typeface="Meiryo UI" panose="020B0604030504040204" pitchFamily="50" charset="-128"/>
            </a:endParaRPr>
          </a:p>
        </p:txBody>
      </p:sp>
      <p:sp>
        <p:nvSpPr>
          <p:cNvPr id="140" name="タイトル 1"/>
          <p:cNvSpPr txBox="1">
            <a:spLocks/>
          </p:cNvSpPr>
          <p:nvPr/>
        </p:nvSpPr>
        <p:spPr>
          <a:xfrm>
            <a:off x="457200" y="274638"/>
            <a:ext cx="8229600" cy="619184"/>
          </a:xfrm>
          <a:prstGeom prst="rect">
            <a:avLst/>
          </a:prstGeom>
        </p:spPr>
        <p:txBody>
          <a:bodyPr vert="horz" lIns="91440" tIns="45720" rIns="91440" bIns="45720" rtlCol="0" anchor="ctr">
            <a:normAutofit fontScale="90000" lnSpcReduction="20000"/>
          </a:bodyPr>
          <a:lstStyle>
            <a:lvl1pPr algn="ctr" defTabSz="914400" rtl="0" eaLnBrk="1" latinLnBrk="0" hangingPunct="1">
              <a:spcBef>
                <a:spcPct val="0"/>
              </a:spcBef>
              <a:buNone/>
              <a:defRPr kumimoji="1" sz="4400" kern="1200">
                <a:solidFill>
                  <a:schemeClr val="tx1"/>
                </a:solidFill>
                <a:latin typeface="+mn-lt"/>
                <a:ea typeface="Meiryo UI" pitchFamily="50" charset="-128"/>
                <a:cs typeface="Meiryo UI" pitchFamily="50" charset="-128"/>
              </a:defRPr>
            </a:lvl1pPr>
          </a:lstStyle>
          <a:p>
            <a:r>
              <a:rPr lang="en-US" altLang="ja-JP" dirty="0">
                <a:solidFill>
                  <a:schemeClr val="tx1">
                    <a:lumMod val="75000"/>
                    <a:lumOff val="25000"/>
                  </a:schemeClr>
                </a:solidFill>
                <a:latin typeface="Meiryo UI" panose="020B0604030504040204" pitchFamily="50" charset="-128"/>
              </a:rPr>
              <a:t>SmartBilling</a:t>
            </a:r>
            <a:r>
              <a:rPr lang="ja-JP" altLang="en-US" dirty="0">
                <a:solidFill>
                  <a:schemeClr val="tx1">
                    <a:lumMod val="75000"/>
                    <a:lumOff val="25000"/>
                  </a:schemeClr>
                </a:solidFill>
                <a:latin typeface="Meiryo UI" panose="020B0604030504040204" pitchFamily="50" charset="-128"/>
              </a:rPr>
              <a:t>連携機能のメリット</a:t>
            </a:r>
            <a:endParaRPr lang="ja-JP" altLang="en-US" dirty="0"/>
          </a:p>
        </p:txBody>
      </p:sp>
      <p:graphicFrame>
        <p:nvGraphicFramePr>
          <p:cNvPr id="13" name="表 12"/>
          <p:cNvGraphicFramePr>
            <a:graphicFrameLocks noGrp="1"/>
          </p:cNvGraphicFramePr>
          <p:nvPr>
            <p:extLst>
              <p:ext uri="{D42A27DB-BD31-4B8C-83A1-F6EECF244321}">
                <p14:modId xmlns:p14="http://schemas.microsoft.com/office/powerpoint/2010/main" val="1130421702"/>
              </p:ext>
            </p:extLst>
          </p:nvPr>
        </p:nvGraphicFramePr>
        <p:xfrm>
          <a:off x="179512" y="1196752"/>
          <a:ext cx="8784977" cy="4055980"/>
        </p:xfrm>
        <a:graphic>
          <a:graphicData uri="http://schemas.openxmlformats.org/drawingml/2006/table">
            <a:tbl>
              <a:tblPr firstRow="1" bandRow="1">
                <a:tableStyleId>{5940675A-B579-460E-94D1-54222C63F5DA}</a:tableStyleId>
              </a:tblPr>
              <a:tblGrid>
                <a:gridCol w="1143374">
                  <a:extLst>
                    <a:ext uri="{9D8B030D-6E8A-4147-A177-3AD203B41FA5}">
                      <a16:colId xmlns:a16="http://schemas.microsoft.com/office/drawing/2014/main" val="2989953501"/>
                    </a:ext>
                  </a:extLst>
                </a:gridCol>
                <a:gridCol w="2547201">
                  <a:extLst>
                    <a:ext uri="{9D8B030D-6E8A-4147-A177-3AD203B41FA5}">
                      <a16:colId xmlns:a16="http://schemas.microsoft.com/office/drawing/2014/main" val="2827261435"/>
                    </a:ext>
                  </a:extLst>
                </a:gridCol>
                <a:gridCol w="2547201">
                  <a:extLst>
                    <a:ext uri="{9D8B030D-6E8A-4147-A177-3AD203B41FA5}">
                      <a16:colId xmlns:a16="http://schemas.microsoft.com/office/drawing/2014/main" val="959223804"/>
                    </a:ext>
                  </a:extLst>
                </a:gridCol>
                <a:gridCol w="2547201">
                  <a:extLst>
                    <a:ext uri="{9D8B030D-6E8A-4147-A177-3AD203B41FA5}">
                      <a16:colId xmlns:a16="http://schemas.microsoft.com/office/drawing/2014/main" val="1111656782"/>
                    </a:ext>
                  </a:extLst>
                </a:gridCol>
              </a:tblGrid>
              <a:tr h="430521">
                <a:tc>
                  <a:txBody>
                    <a:bodyPr/>
                    <a:lstStyle/>
                    <a:p>
                      <a:r>
                        <a:rPr kumimoji="1" lang="ja-JP" altLang="en-US" sz="1400" dirty="0">
                          <a:latin typeface="Meiryo UI" panose="020B0604030504040204" pitchFamily="50" charset="-128"/>
                          <a:ea typeface="Meiryo UI" panose="020B0604030504040204" pitchFamily="50" charset="-128"/>
                        </a:rPr>
                        <a:t>機能</a:t>
                      </a:r>
                    </a:p>
                  </a:txBody>
                  <a:tcPr>
                    <a:solidFill>
                      <a:schemeClr val="accent6">
                        <a:lumMod val="20000"/>
                        <a:lumOff val="80000"/>
                      </a:schemeClr>
                    </a:solidFill>
                  </a:tcPr>
                </a:tc>
                <a:tc>
                  <a:txBody>
                    <a:bodyPr/>
                    <a:lstStyle/>
                    <a:p>
                      <a:pPr algn="ctr"/>
                      <a:r>
                        <a:rPr kumimoji="1" lang="en-US" altLang="ja-JP" sz="1400" dirty="0">
                          <a:latin typeface="Meiryo UI" panose="020B0604030504040204" pitchFamily="50" charset="-128"/>
                          <a:ea typeface="Meiryo UI" panose="020B0604030504040204" pitchFamily="50" charset="-128"/>
                        </a:rPr>
                        <a:t>Fulfillment/SmartBilling</a:t>
                      </a:r>
                      <a:br>
                        <a:rPr kumimoji="1" lang="en-US" altLang="ja-JP" sz="1400" dirty="0">
                          <a:latin typeface="Meiryo UI" panose="020B0604030504040204" pitchFamily="50" charset="-128"/>
                          <a:ea typeface="Meiryo UI" panose="020B0604030504040204" pitchFamily="50" charset="-128"/>
                        </a:rPr>
                      </a:br>
                      <a:r>
                        <a:rPr kumimoji="1" lang="ja-JP" altLang="en-US" sz="1400" dirty="0">
                          <a:latin typeface="Meiryo UI" panose="020B0604030504040204" pitchFamily="50" charset="-128"/>
                          <a:ea typeface="Meiryo UI" panose="020B0604030504040204" pitchFamily="50" charset="-128"/>
                        </a:rPr>
                        <a:t>ワンストップソリューション利用</a:t>
                      </a:r>
                    </a:p>
                  </a:txBody>
                  <a:tcP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eiryo UI" panose="020B0604030504040204" pitchFamily="50" charset="-128"/>
                          <a:ea typeface="Meiryo UI" panose="020B0604030504040204" pitchFamily="50" charset="-128"/>
                        </a:rPr>
                        <a:t>Fulfillment</a:t>
                      </a:r>
                      <a:r>
                        <a:rPr kumimoji="1" lang="ja-JP" altLang="en-US" sz="1400" dirty="0">
                          <a:latin typeface="Meiryo UI" panose="020B0604030504040204" pitchFamily="50" charset="-128"/>
                          <a:ea typeface="Meiryo UI" panose="020B0604030504040204" pitchFamily="50" charset="-128"/>
                        </a:rPr>
                        <a:t>単独利用</a:t>
                      </a:r>
                    </a:p>
                  </a:txBody>
                  <a:tcPr>
                    <a:solidFill>
                      <a:schemeClr val="accent6">
                        <a:lumMod val="20000"/>
                        <a:lumOff val="80000"/>
                      </a:schemeClr>
                    </a:solidFill>
                  </a:tcPr>
                </a:tc>
                <a:tc>
                  <a:txBody>
                    <a:bodyPr/>
                    <a:lstStyle/>
                    <a:p>
                      <a:pPr algn="ctr"/>
                      <a:r>
                        <a:rPr kumimoji="1" lang="en-US" altLang="ja-JP" sz="1400" dirty="0">
                          <a:latin typeface="Meiryo UI" panose="020B0604030504040204" pitchFamily="50" charset="-128"/>
                          <a:ea typeface="Meiryo UI" panose="020B0604030504040204" pitchFamily="50" charset="-128"/>
                        </a:rPr>
                        <a:t>SmartBilling</a:t>
                      </a:r>
                      <a:r>
                        <a:rPr kumimoji="1" lang="ja-JP" altLang="en-US" sz="1400" dirty="0">
                          <a:latin typeface="Meiryo UI" panose="020B0604030504040204" pitchFamily="50" charset="-128"/>
                          <a:ea typeface="Meiryo UI" panose="020B0604030504040204" pitchFamily="50" charset="-128"/>
                        </a:rPr>
                        <a:t>単独利用</a:t>
                      </a:r>
                    </a:p>
                  </a:txBody>
                  <a:tcPr>
                    <a:solidFill>
                      <a:schemeClr val="accent6">
                        <a:lumMod val="20000"/>
                        <a:lumOff val="80000"/>
                      </a:schemeClr>
                    </a:solidFill>
                  </a:tcPr>
                </a:tc>
                <a:extLst>
                  <a:ext uri="{0D108BD9-81ED-4DB2-BD59-A6C34878D82A}">
                    <a16:rowId xmlns:a16="http://schemas.microsoft.com/office/drawing/2014/main" val="1570000111"/>
                  </a:ext>
                </a:extLst>
              </a:tr>
              <a:tr h="392534">
                <a:tc>
                  <a:txBody>
                    <a:bodyPr/>
                    <a:lstStyle/>
                    <a:p>
                      <a:r>
                        <a:rPr kumimoji="1" lang="ja-JP" altLang="en-US" sz="1400" dirty="0">
                          <a:latin typeface="Meiryo UI" panose="020B0604030504040204" pitchFamily="50" charset="-128"/>
                          <a:ea typeface="Meiryo UI" panose="020B0604030504040204" pitchFamily="50" charset="-128"/>
                        </a:rPr>
                        <a:t>商品管理</a:t>
                      </a:r>
                    </a:p>
                  </a:txBody>
                  <a:tcP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solidFill>
                      <a:schemeClr val="bg1"/>
                    </a:solidFill>
                  </a:tcPr>
                </a:tc>
                <a:tc>
                  <a:txBody>
                    <a:bodyPr/>
                    <a:lstStyle/>
                    <a:p>
                      <a:pPr algn="ctr"/>
                      <a:r>
                        <a:rPr kumimoji="1" lang="ja-JP" altLang="en-US" sz="1400" dirty="0">
                          <a:latin typeface="Meiryo UI" panose="020B0604030504040204" pitchFamily="50" charset="-128"/>
                          <a:ea typeface="Meiryo UI" panose="020B0604030504040204" pitchFamily="50" charset="-128"/>
                        </a:rPr>
                        <a:t>○</a:t>
                      </a:r>
                      <a:br>
                        <a:rPr kumimoji="1" lang="en-US" altLang="ja-JP" sz="1400" dirty="0">
                          <a:latin typeface="Meiryo UI" panose="020B0604030504040204" pitchFamily="50" charset="-128"/>
                          <a:ea typeface="Meiryo UI" panose="020B0604030504040204" pitchFamily="50" charset="-128"/>
                        </a:rPr>
                      </a:br>
                      <a:r>
                        <a:rPr kumimoji="1" lang="ja-JP" altLang="en-US" sz="1100" dirty="0">
                          <a:latin typeface="Meiryo UI" panose="020B0604030504040204" pitchFamily="50" charset="-128"/>
                          <a:ea typeface="Meiryo UI" panose="020B0604030504040204" pitchFamily="50" charset="-128"/>
                        </a:rPr>
                        <a:t>（商品に含まれる詳細な注文情報含む）</a:t>
                      </a:r>
                      <a:endParaRPr kumimoji="1" lang="ja-JP" altLang="en-US" sz="1400" dirty="0">
                        <a:latin typeface="Meiryo UI" panose="020B0604030504040204" pitchFamily="50" charset="-128"/>
                        <a:ea typeface="Meiryo UI" panose="020B0604030504040204" pitchFamily="50" charset="-128"/>
                      </a:endParaRPr>
                    </a:p>
                  </a:txBody>
                  <a:tcPr>
                    <a:solidFill>
                      <a:schemeClr val="bg1"/>
                    </a:solidFill>
                  </a:tcPr>
                </a:tc>
                <a:tc>
                  <a:txBody>
                    <a:bodyPr/>
                    <a:lstStyle/>
                    <a:p>
                      <a:pPr algn="ctr"/>
                      <a:r>
                        <a:rPr kumimoji="1" lang="ja-JP" altLang="en-US" sz="1400" dirty="0">
                          <a:latin typeface="Meiryo UI" panose="020B0604030504040204" pitchFamily="50" charset="-128"/>
                          <a:ea typeface="Meiryo UI" panose="020B0604030504040204" pitchFamily="50" charset="-128"/>
                        </a:rPr>
                        <a:t>△</a:t>
                      </a:r>
                      <a:br>
                        <a:rPr kumimoji="1" lang="en-US" altLang="ja-JP" sz="1400" dirty="0">
                          <a:latin typeface="Meiryo UI" panose="020B0604030504040204" pitchFamily="50" charset="-128"/>
                          <a:ea typeface="Meiryo UI" panose="020B0604030504040204" pitchFamily="50" charset="-128"/>
                        </a:rPr>
                      </a:br>
                      <a:r>
                        <a:rPr kumimoji="1" lang="ja-JP" altLang="en-US" sz="1100" dirty="0">
                          <a:latin typeface="Meiryo UI" panose="020B0604030504040204" pitchFamily="50" charset="-128"/>
                          <a:ea typeface="Meiryo UI" panose="020B0604030504040204" pitchFamily="50" charset="-128"/>
                        </a:rPr>
                        <a:t>（契約商品情報のみ）</a:t>
                      </a:r>
                      <a:endParaRPr kumimoji="1" lang="ja-JP" altLang="en-US" sz="1400" dirty="0">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val="118103621"/>
                  </a:ext>
                </a:extLst>
              </a:tr>
              <a:tr h="306538">
                <a:tc>
                  <a:txBody>
                    <a:bodyPr/>
                    <a:lstStyle/>
                    <a:p>
                      <a:r>
                        <a:rPr kumimoji="1" lang="ja-JP" altLang="en-US" sz="1400" dirty="0">
                          <a:latin typeface="Meiryo UI" panose="020B0604030504040204" pitchFamily="50" charset="-128"/>
                          <a:ea typeface="Meiryo UI" panose="020B0604030504040204" pitchFamily="50" charset="-128"/>
                        </a:rPr>
                        <a:t>顧客管理</a:t>
                      </a:r>
                    </a:p>
                  </a:txBody>
                  <a:tcPr>
                    <a:solidFill>
                      <a:schemeClr val="bg1"/>
                    </a:solidFill>
                  </a:tcPr>
                </a:tc>
                <a:tc>
                  <a:txBody>
                    <a:bodyPr/>
                    <a:lstStyle/>
                    <a:p>
                      <a:pPr algn="ctr"/>
                      <a:r>
                        <a:rPr kumimoji="1" lang="ja-JP" altLang="en-US"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400" dirty="0">
                        <a:latin typeface="Meiryo UI" panose="020B0604030504040204" pitchFamily="50" charset="-128"/>
                        <a:ea typeface="Meiryo UI" panose="020B0604030504040204" pitchFamily="50" charset="-128"/>
                      </a:endParaRPr>
                    </a:p>
                  </a:txBody>
                  <a:tcP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solidFill>
                      <a:schemeClr val="bg1"/>
                    </a:solidFill>
                  </a:tcPr>
                </a:tc>
                <a:extLst>
                  <a:ext uri="{0D108BD9-81ED-4DB2-BD59-A6C34878D82A}">
                    <a16:rowId xmlns:a16="http://schemas.microsoft.com/office/drawing/2014/main" val="2300858919"/>
                  </a:ext>
                </a:extLst>
              </a:tr>
              <a:tr h="306538">
                <a:tc>
                  <a:txBody>
                    <a:bodyPr/>
                    <a:lstStyle/>
                    <a:p>
                      <a:r>
                        <a:rPr kumimoji="1" lang="ja-JP" altLang="en-US" sz="1400" dirty="0">
                          <a:latin typeface="Meiryo UI" panose="020B0604030504040204" pitchFamily="50" charset="-128"/>
                          <a:ea typeface="Meiryo UI" panose="020B0604030504040204" pitchFamily="50" charset="-128"/>
                        </a:rPr>
                        <a:t>注文管理</a:t>
                      </a:r>
                    </a:p>
                  </a:txBody>
                  <a:tcPr>
                    <a:solidFill>
                      <a:schemeClr val="bg1"/>
                    </a:solidFill>
                  </a:tcPr>
                </a:tc>
                <a:tc>
                  <a:txBody>
                    <a:bodyPr/>
                    <a:lstStyle/>
                    <a:p>
                      <a:pPr algn="ct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400" dirty="0">
                        <a:latin typeface="Meiryo UI" panose="020B0604030504040204" pitchFamily="50" charset="-128"/>
                        <a:ea typeface="Meiryo UI" panose="020B0604030504040204" pitchFamily="50" charset="-128"/>
                      </a:endParaRPr>
                    </a:p>
                  </a:txBody>
                  <a:tcPr>
                    <a:solidFill>
                      <a:schemeClr val="bg1"/>
                    </a:solidFill>
                  </a:tcPr>
                </a:tc>
                <a:tc>
                  <a:txBody>
                    <a:bodyPr/>
                    <a:lstStyle/>
                    <a:p>
                      <a:pPr algn="ctr"/>
                      <a:r>
                        <a:rPr kumimoji="1" lang="ja-JP" altLang="en-US" sz="1400" dirty="0">
                          <a:latin typeface="Meiryo UI" panose="020B0604030504040204" pitchFamily="50" charset="-128"/>
                          <a:ea typeface="Meiryo UI" panose="020B0604030504040204" pitchFamily="50" charset="-128"/>
                        </a:rPr>
                        <a:t>○</a:t>
                      </a:r>
                    </a:p>
                  </a:txBody>
                  <a:tcPr>
                    <a:solidFill>
                      <a:schemeClr val="bg1"/>
                    </a:solidFill>
                  </a:tcPr>
                </a:tc>
                <a:tc>
                  <a:txBody>
                    <a:bodyPr/>
                    <a:lstStyle/>
                    <a:p>
                      <a:pPr algn="ctr"/>
                      <a:r>
                        <a:rPr kumimoji="1" lang="en-US" altLang="ja-JP" sz="1400" dirty="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val="4020754722"/>
                  </a:ext>
                </a:extLst>
              </a:tr>
              <a:tr h="306538">
                <a:tc>
                  <a:txBody>
                    <a:bodyPr/>
                    <a:lstStyle/>
                    <a:p>
                      <a:r>
                        <a:rPr kumimoji="1" lang="ja-JP" altLang="en-US" sz="1400" dirty="0">
                          <a:latin typeface="Meiryo UI" panose="020B0604030504040204" pitchFamily="50" charset="-128"/>
                          <a:ea typeface="Meiryo UI" panose="020B0604030504040204" pitchFamily="50" charset="-128"/>
                        </a:rPr>
                        <a:t>契約管理</a:t>
                      </a:r>
                    </a:p>
                  </a:txBody>
                  <a:tcPr>
                    <a:solidFill>
                      <a:schemeClr val="bg1"/>
                    </a:solidFill>
                  </a:tcPr>
                </a:tc>
                <a:tc>
                  <a:txBody>
                    <a:bodyPr/>
                    <a:lstStyle/>
                    <a:p>
                      <a:pPr algn="ct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400" dirty="0">
                        <a:latin typeface="Meiryo UI" panose="020B0604030504040204" pitchFamily="50" charset="-128"/>
                        <a:ea typeface="Meiryo UI" panose="020B0604030504040204" pitchFamily="50" charset="-128"/>
                      </a:endParaRPr>
                    </a:p>
                  </a:txBody>
                  <a:tcP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solidFill>
                      <a:schemeClr val="bg1"/>
                    </a:solidFill>
                  </a:tcPr>
                </a:tc>
                <a:extLst>
                  <a:ext uri="{0D108BD9-81ED-4DB2-BD59-A6C34878D82A}">
                    <a16:rowId xmlns:a16="http://schemas.microsoft.com/office/drawing/2014/main" val="3179015147"/>
                  </a:ext>
                </a:extLst>
              </a:tr>
              <a:tr h="306538">
                <a:tc>
                  <a:txBody>
                    <a:bodyPr/>
                    <a:lstStyle/>
                    <a:p>
                      <a:r>
                        <a:rPr kumimoji="1" lang="ja-JP" altLang="en-US" sz="1400" dirty="0">
                          <a:latin typeface="Meiryo UI" panose="020B0604030504040204" pitchFamily="50" charset="-128"/>
                          <a:ea typeface="Meiryo UI" panose="020B0604030504040204" pitchFamily="50" charset="-128"/>
                        </a:rPr>
                        <a:t>課金登録</a:t>
                      </a:r>
                    </a:p>
                  </a:txBody>
                  <a:tcPr>
                    <a:solidFill>
                      <a:schemeClr val="bg1"/>
                    </a:solidFill>
                  </a:tcPr>
                </a:tc>
                <a:tc>
                  <a:txBody>
                    <a:bodyPr/>
                    <a:lstStyle/>
                    <a:p>
                      <a:pPr algn="ct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400" dirty="0">
                        <a:latin typeface="Meiryo UI" panose="020B0604030504040204" pitchFamily="50" charset="-128"/>
                        <a:ea typeface="Meiryo UI" panose="020B0604030504040204" pitchFamily="50" charset="-128"/>
                      </a:endParaRPr>
                    </a:p>
                  </a:txBody>
                  <a:tcP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a:t>
                      </a:r>
                    </a:p>
                  </a:txBody>
                  <a:tcP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a:t>
                      </a:r>
                    </a:p>
                  </a:txBody>
                  <a:tcPr>
                    <a:solidFill>
                      <a:schemeClr val="bg1"/>
                    </a:solidFill>
                  </a:tcPr>
                </a:tc>
                <a:extLst>
                  <a:ext uri="{0D108BD9-81ED-4DB2-BD59-A6C34878D82A}">
                    <a16:rowId xmlns:a16="http://schemas.microsoft.com/office/drawing/2014/main" val="2454072599"/>
                  </a:ext>
                </a:extLst>
              </a:tr>
              <a:tr h="306538">
                <a:tc>
                  <a:txBody>
                    <a:bodyPr/>
                    <a:lstStyle/>
                    <a:p>
                      <a:r>
                        <a:rPr kumimoji="1" lang="ja-JP" altLang="en-US" sz="1400" dirty="0">
                          <a:latin typeface="Meiryo UI" panose="020B0604030504040204" pitchFamily="50" charset="-128"/>
                          <a:ea typeface="Meiryo UI" panose="020B0604030504040204" pitchFamily="50" charset="-128"/>
                        </a:rPr>
                        <a:t>料金計算</a:t>
                      </a:r>
                    </a:p>
                  </a:txBody>
                  <a:tcPr>
                    <a:solidFill>
                      <a:schemeClr val="bg1"/>
                    </a:solidFill>
                  </a:tcPr>
                </a:tc>
                <a:tc>
                  <a:txBody>
                    <a:bodyPr/>
                    <a:lstStyle/>
                    <a:p>
                      <a:pPr algn="ct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400" dirty="0">
                        <a:latin typeface="Meiryo UI" panose="020B0604030504040204" pitchFamily="50" charset="-128"/>
                        <a:ea typeface="Meiryo UI" panose="020B0604030504040204" pitchFamily="50" charset="-128"/>
                      </a:endParaRPr>
                    </a:p>
                  </a:txBody>
                  <a:tcP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solidFill>
                      <a:schemeClr val="bg1"/>
                    </a:solidFill>
                  </a:tcPr>
                </a:tc>
                <a:extLst>
                  <a:ext uri="{0D108BD9-81ED-4DB2-BD59-A6C34878D82A}">
                    <a16:rowId xmlns:a16="http://schemas.microsoft.com/office/drawing/2014/main" val="1264138521"/>
                  </a:ext>
                </a:extLst>
              </a:tr>
              <a:tr h="306538">
                <a:tc>
                  <a:txBody>
                    <a:bodyPr/>
                    <a:lstStyle/>
                    <a:p>
                      <a:r>
                        <a:rPr kumimoji="1" lang="ja-JP" altLang="en-US" sz="1400" dirty="0">
                          <a:latin typeface="Meiryo UI" panose="020B0604030504040204" pitchFamily="50" charset="-128"/>
                          <a:ea typeface="Meiryo UI" panose="020B0604030504040204" pitchFamily="50" charset="-128"/>
                        </a:rPr>
                        <a:t>請求作成</a:t>
                      </a:r>
                    </a:p>
                  </a:txBody>
                  <a:tcPr>
                    <a:solidFill>
                      <a:schemeClr val="bg1"/>
                    </a:solidFill>
                  </a:tcPr>
                </a:tc>
                <a:tc>
                  <a:txBody>
                    <a:bodyPr/>
                    <a:lstStyle/>
                    <a:p>
                      <a:pPr algn="ct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400" dirty="0">
                        <a:latin typeface="Meiryo UI" panose="020B0604030504040204" pitchFamily="50" charset="-128"/>
                        <a:ea typeface="Meiryo UI" panose="020B0604030504040204" pitchFamily="50" charset="-128"/>
                      </a:endParaRPr>
                    </a:p>
                  </a:txBody>
                  <a:tcP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solidFill>
                      <a:schemeClr val="bg1"/>
                    </a:solidFill>
                  </a:tcPr>
                </a:tc>
                <a:extLst>
                  <a:ext uri="{0D108BD9-81ED-4DB2-BD59-A6C34878D82A}">
                    <a16:rowId xmlns:a16="http://schemas.microsoft.com/office/drawing/2014/main" val="1991637276"/>
                  </a:ext>
                </a:extLst>
              </a:tr>
              <a:tr h="306538">
                <a:tc>
                  <a:txBody>
                    <a:bodyPr/>
                    <a:lstStyle/>
                    <a:p>
                      <a:r>
                        <a:rPr kumimoji="1" lang="ja-JP" altLang="en-US" sz="1400" dirty="0">
                          <a:latin typeface="Meiryo UI" panose="020B0604030504040204" pitchFamily="50" charset="-128"/>
                          <a:ea typeface="Meiryo UI" panose="020B0604030504040204" pitchFamily="50" charset="-128"/>
                        </a:rPr>
                        <a:t>収納代行</a:t>
                      </a:r>
                    </a:p>
                  </a:txBody>
                  <a:tcPr>
                    <a:solidFill>
                      <a:schemeClr val="bg1"/>
                    </a:solidFill>
                  </a:tcPr>
                </a:tc>
                <a:tc>
                  <a:txBody>
                    <a:bodyPr/>
                    <a:lstStyle/>
                    <a:p>
                      <a:pPr algn="ct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400" dirty="0">
                        <a:latin typeface="Meiryo UI" panose="020B0604030504040204" pitchFamily="50" charset="-128"/>
                        <a:ea typeface="Meiryo UI" panose="020B0604030504040204" pitchFamily="50" charset="-128"/>
                      </a:endParaRPr>
                    </a:p>
                  </a:txBody>
                  <a:tcP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a:txBody>
                  <a:tcP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solidFill>
                      <a:schemeClr val="bg1"/>
                    </a:solidFill>
                  </a:tcPr>
                </a:tc>
                <a:extLst>
                  <a:ext uri="{0D108BD9-81ED-4DB2-BD59-A6C34878D82A}">
                    <a16:rowId xmlns:a16="http://schemas.microsoft.com/office/drawing/2014/main" val="136208124"/>
                  </a:ext>
                </a:extLst>
              </a:tr>
              <a:tr h="306538">
                <a:tc>
                  <a:txBody>
                    <a:bodyPr/>
                    <a:lstStyle/>
                    <a:p>
                      <a:r>
                        <a:rPr kumimoji="1" lang="ja-JP" altLang="en-US" sz="1400" dirty="0">
                          <a:latin typeface="Meiryo UI" panose="020B0604030504040204" pitchFamily="50" charset="-128"/>
                          <a:ea typeface="Meiryo UI" panose="020B0604030504040204" pitchFamily="50" charset="-128"/>
                        </a:rPr>
                        <a:t>会計</a:t>
                      </a:r>
                    </a:p>
                  </a:txBody>
                  <a:tcPr>
                    <a:solidFill>
                      <a:schemeClr val="bg1"/>
                    </a:solidFill>
                  </a:tcPr>
                </a:tc>
                <a:tc>
                  <a:txBody>
                    <a:bodyPr/>
                    <a:lstStyle/>
                    <a:p>
                      <a:pPr algn="ct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400" dirty="0">
                        <a:latin typeface="Meiryo UI" panose="020B0604030504040204" pitchFamily="50" charset="-128"/>
                        <a:ea typeface="Meiryo UI" panose="020B0604030504040204" pitchFamily="50" charset="-128"/>
                      </a:endParaRPr>
                    </a:p>
                  </a:txBody>
                  <a:tcP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a:txBody>
                  <a:tcP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solidFill>
                      <a:schemeClr val="bg1"/>
                    </a:solidFill>
                  </a:tcPr>
                </a:tc>
                <a:extLst>
                  <a:ext uri="{0D108BD9-81ED-4DB2-BD59-A6C34878D82A}">
                    <a16:rowId xmlns:a16="http://schemas.microsoft.com/office/drawing/2014/main" val="1070990916"/>
                  </a:ext>
                </a:extLst>
              </a:tr>
              <a:tr h="306538">
                <a:tc>
                  <a:txBody>
                    <a:bodyPr/>
                    <a:lstStyle/>
                    <a:p>
                      <a:r>
                        <a:rPr kumimoji="1" lang="ja-JP" altLang="en-US" sz="1400" dirty="0">
                          <a:latin typeface="Meiryo UI" panose="020B0604030504040204" pitchFamily="50" charset="-128"/>
                          <a:ea typeface="Meiryo UI" panose="020B0604030504040204" pitchFamily="50" charset="-128"/>
                        </a:rPr>
                        <a:t>分析</a:t>
                      </a:r>
                    </a:p>
                  </a:txBody>
                  <a:tcPr>
                    <a:solidFill>
                      <a:schemeClr val="bg1"/>
                    </a:solidFill>
                  </a:tcPr>
                </a:tc>
                <a:tc>
                  <a:txBody>
                    <a:bodyPr/>
                    <a:lstStyle/>
                    <a:p>
                      <a:pPr algn="ct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400" dirty="0">
                        <a:latin typeface="Meiryo UI" panose="020B0604030504040204" pitchFamily="50" charset="-128"/>
                        <a:ea typeface="Meiryo UI" panose="020B0604030504040204" pitchFamily="50" charset="-128"/>
                      </a:endParaRPr>
                    </a:p>
                  </a:txBody>
                  <a:tcP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solidFill>
                      <a:schemeClr val="bg1"/>
                    </a:solidFill>
                  </a:tcPr>
                </a:tc>
                <a:extLst>
                  <a:ext uri="{0D108BD9-81ED-4DB2-BD59-A6C34878D82A}">
                    <a16:rowId xmlns:a16="http://schemas.microsoft.com/office/drawing/2014/main" val="2525959078"/>
                  </a:ext>
                </a:extLst>
              </a:tr>
              <a:tr h="306538">
                <a:tc>
                  <a:txBody>
                    <a:bodyPr/>
                    <a:lstStyle/>
                    <a:p>
                      <a:r>
                        <a:rPr kumimoji="1" lang="ja-JP" altLang="en-US" sz="1400" dirty="0">
                          <a:latin typeface="Meiryo UI" panose="020B0604030504040204" pitchFamily="50" charset="-128"/>
                          <a:ea typeface="Meiryo UI" panose="020B0604030504040204" pitchFamily="50" charset="-128"/>
                        </a:rPr>
                        <a:t>備考</a:t>
                      </a:r>
                    </a:p>
                  </a:txBody>
                  <a:tcPr>
                    <a:solidFill>
                      <a:schemeClr val="bg1"/>
                    </a:solidFill>
                  </a:tcPr>
                </a:tc>
                <a:tc>
                  <a:txBody>
                    <a:bodyPr/>
                    <a:lstStyle/>
                    <a:p>
                      <a:pPr algn="ctr"/>
                      <a:r>
                        <a:rPr kumimoji="1" lang="en-US" altLang="ja-JP" sz="1400" dirty="0">
                          <a:latin typeface="Meiryo UI" panose="020B0604030504040204" pitchFamily="50" charset="-128"/>
                          <a:ea typeface="Meiryo UI" panose="020B0604030504040204" pitchFamily="50" charset="-128"/>
                        </a:rPr>
                        <a:t>*1</a:t>
                      </a: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5</a:t>
                      </a:r>
                      <a:endParaRPr kumimoji="1" lang="ja-JP" altLang="en-US" sz="1400" dirty="0">
                        <a:latin typeface="Meiryo UI" panose="020B0604030504040204" pitchFamily="50" charset="-128"/>
                        <a:ea typeface="Meiryo UI" panose="020B0604030504040204" pitchFamily="50" charset="-128"/>
                      </a:endParaRPr>
                    </a:p>
                  </a:txBody>
                  <a:tcPr>
                    <a:solidFill>
                      <a:schemeClr val="bg1"/>
                    </a:solidFill>
                  </a:tcPr>
                </a:tc>
                <a:tc>
                  <a:txBody>
                    <a:bodyPr/>
                    <a:lstStyle/>
                    <a:p>
                      <a:pPr algn="ctr"/>
                      <a:r>
                        <a:rPr kumimoji="1" lang="en-US" altLang="ja-JP" sz="1400" dirty="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a:txBody>
                  <a:tcPr>
                    <a:solidFill>
                      <a:schemeClr val="bg1"/>
                    </a:solidFill>
                  </a:tcPr>
                </a:tc>
                <a:tc>
                  <a:txBody>
                    <a:bodyPr/>
                    <a:lstStyle/>
                    <a:p>
                      <a:pPr algn="ctr"/>
                      <a:r>
                        <a:rPr kumimoji="1" lang="en-US" altLang="ja-JP" sz="1400" dirty="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val="1034510662"/>
                  </a:ext>
                </a:extLst>
              </a:tr>
            </a:tbl>
          </a:graphicData>
        </a:graphic>
      </p:graphicFrame>
      <p:sp>
        <p:nvSpPr>
          <p:cNvPr id="14" name="正方形/長方形 13"/>
          <p:cNvSpPr/>
          <p:nvPr/>
        </p:nvSpPr>
        <p:spPr>
          <a:xfrm>
            <a:off x="107504" y="5252732"/>
            <a:ext cx="8805616" cy="938719"/>
          </a:xfrm>
          <a:prstGeom prst="rect">
            <a:avLst/>
          </a:prstGeom>
        </p:spPr>
        <p:txBody>
          <a:bodyPr wrap="none">
            <a:spAutoFit/>
          </a:bodyPr>
          <a:lstStyle/>
          <a:p>
            <a:pPr>
              <a:defRPr/>
            </a:pPr>
            <a:r>
              <a:rPr lang="en-US" altLang="ja-JP" sz="1100" dirty="0">
                <a:solidFill>
                  <a:prstClr val="black"/>
                </a:solidFill>
                <a:latin typeface="Meiryo UI" panose="020B0604030504040204" pitchFamily="50" charset="-128"/>
                <a:ea typeface="Meiryo UI" panose="020B0604030504040204" pitchFamily="50" charset="-128"/>
              </a:rPr>
              <a:t>*1</a:t>
            </a:r>
            <a:r>
              <a:rPr lang="ja-JP" altLang="en-US" sz="1100" dirty="0">
                <a:solidFill>
                  <a:prstClr val="black"/>
                </a:solidFill>
                <a:latin typeface="Meiryo UI" panose="020B0604030504040204" pitchFamily="50" charset="-128"/>
                <a:ea typeface="Meiryo UI" panose="020B0604030504040204" pitchFamily="50" charset="-128"/>
              </a:rPr>
              <a:t>：料金計算可能対象が制限され、次ページを参照してください。また、</a:t>
            </a:r>
            <a:r>
              <a:rPr lang="en-US" altLang="ja-JP" sz="1100" dirty="0">
                <a:solidFill>
                  <a:prstClr val="black"/>
                </a:solidFill>
                <a:latin typeface="Meiryo UI" panose="020B0604030504040204" pitchFamily="50" charset="-128"/>
                <a:ea typeface="Meiryo UI" panose="020B0604030504040204" pitchFamily="50" charset="-128"/>
              </a:rPr>
              <a:t>Fulfillment</a:t>
            </a:r>
            <a:r>
              <a:rPr lang="ja-JP" altLang="en-US" sz="1100" dirty="0">
                <a:solidFill>
                  <a:prstClr val="black"/>
                </a:solidFill>
                <a:latin typeface="Meiryo UI" panose="020B0604030504040204" pitchFamily="50" charset="-128"/>
                <a:ea typeface="Meiryo UI" panose="020B0604030504040204" pitchFamily="50" charset="-128"/>
              </a:rPr>
              <a:t>の請求キャンセル、免税機能等は抑止されます</a:t>
            </a:r>
            <a:br>
              <a:rPr lang="en-US" altLang="ja-JP" sz="1100" dirty="0">
                <a:solidFill>
                  <a:prstClr val="black"/>
                </a:solidFill>
                <a:latin typeface="Meiryo UI" panose="020B0604030504040204" pitchFamily="50" charset="-128"/>
                <a:ea typeface="Meiryo UI" panose="020B0604030504040204" pitchFamily="50" charset="-128"/>
              </a:rPr>
            </a:br>
            <a:r>
              <a:rPr lang="en-US" altLang="ja-JP" sz="1100" dirty="0">
                <a:solidFill>
                  <a:prstClr val="black"/>
                </a:solidFill>
                <a:latin typeface="Meiryo UI" panose="020B0604030504040204" pitchFamily="50" charset="-128"/>
                <a:ea typeface="Meiryo UI" panose="020B0604030504040204" pitchFamily="50" charset="-128"/>
              </a:rPr>
              <a:t>*2</a:t>
            </a:r>
            <a:r>
              <a:rPr lang="ja-JP" altLang="en-US" sz="1100" dirty="0">
                <a:solidFill>
                  <a:prstClr val="black"/>
                </a:solidFill>
                <a:latin typeface="Meiryo UI" panose="020B0604030504040204" pitchFamily="50" charset="-128"/>
                <a:ea typeface="Meiryo UI" panose="020B0604030504040204" pitchFamily="50" charset="-128"/>
              </a:rPr>
              <a:t>：ワンストップソリューション利用時は</a:t>
            </a:r>
            <a:r>
              <a:rPr lang="en-US" altLang="ja-JP" sz="1100" dirty="0">
                <a:solidFill>
                  <a:prstClr val="black"/>
                </a:solidFill>
                <a:latin typeface="Meiryo UI" panose="020B0604030504040204" pitchFamily="50" charset="-128"/>
                <a:ea typeface="Meiryo UI" panose="020B0604030504040204" pitchFamily="50" charset="-128"/>
              </a:rPr>
              <a:t>SmartBilling</a:t>
            </a:r>
            <a:r>
              <a:rPr lang="ja-JP" altLang="en-US" sz="1100" dirty="0">
                <a:solidFill>
                  <a:prstClr val="black"/>
                </a:solidFill>
                <a:latin typeface="Meiryo UI" panose="020B0604030504040204" pitchFamily="50" charset="-128"/>
                <a:ea typeface="Meiryo UI" panose="020B0604030504040204" pitchFamily="50" charset="-128"/>
              </a:rPr>
              <a:t>からの商品・顧客・契約登録はできず、</a:t>
            </a:r>
            <a:r>
              <a:rPr lang="en-US" altLang="ja-JP" sz="1100" dirty="0">
                <a:solidFill>
                  <a:prstClr val="black"/>
                </a:solidFill>
                <a:latin typeface="Meiryo UI" panose="020B0604030504040204" pitchFamily="50" charset="-128"/>
                <a:ea typeface="Meiryo UI" panose="020B0604030504040204" pitchFamily="50" charset="-128"/>
              </a:rPr>
              <a:t>Fulfillment</a:t>
            </a:r>
            <a:r>
              <a:rPr lang="ja-JP" altLang="en-US" sz="1100" dirty="0">
                <a:solidFill>
                  <a:prstClr val="black"/>
                </a:solidFill>
                <a:latin typeface="Meiryo UI" panose="020B0604030504040204" pitchFamily="50" charset="-128"/>
                <a:ea typeface="Meiryo UI" panose="020B0604030504040204" pitchFamily="50" charset="-128"/>
              </a:rPr>
              <a:t>からの登録のみに制限され、桁数も制限があります</a:t>
            </a:r>
            <a:br>
              <a:rPr lang="en-US" altLang="ja-JP" sz="1100" dirty="0">
                <a:solidFill>
                  <a:prstClr val="black"/>
                </a:solidFill>
                <a:latin typeface="Meiryo UI" panose="020B0604030504040204" pitchFamily="50" charset="-128"/>
                <a:ea typeface="Meiryo UI" panose="020B0604030504040204" pitchFamily="50" charset="-128"/>
              </a:rPr>
            </a:br>
            <a:r>
              <a:rPr lang="en-US" altLang="ja-JP" sz="1100" dirty="0">
                <a:solidFill>
                  <a:prstClr val="black"/>
                </a:solidFill>
                <a:latin typeface="Meiryo UI" panose="020B0604030504040204" pitchFamily="50" charset="-128"/>
                <a:ea typeface="Meiryo UI" panose="020B0604030504040204" pitchFamily="50" charset="-128"/>
              </a:rPr>
              <a:t>*3</a:t>
            </a:r>
            <a:r>
              <a:rPr lang="ja-JP" altLang="en-US" sz="1100" dirty="0">
                <a:solidFill>
                  <a:prstClr val="black"/>
                </a:solidFill>
                <a:latin typeface="Meiryo UI" panose="020B0604030504040204" pitchFamily="50" charset="-128"/>
                <a:ea typeface="Meiryo UI" panose="020B0604030504040204" pitchFamily="50" charset="-128"/>
              </a:rPr>
              <a:t>：</a:t>
            </a:r>
            <a:r>
              <a:rPr lang="en-US" altLang="ja-JP" sz="1100" dirty="0">
                <a:solidFill>
                  <a:prstClr val="black"/>
                </a:solidFill>
                <a:latin typeface="Meiryo UI" panose="020B0604030504040204" pitchFamily="50" charset="-128"/>
                <a:ea typeface="Meiryo UI" panose="020B0604030504040204" pitchFamily="50" charset="-128"/>
              </a:rPr>
              <a:t>Billing</a:t>
            </a:r>
            <a:r>
              <a:rPr lang="ja-JP" altLang="en-US" sz="1100" dirty="0">
                <a:solidFill>
                  <a:prstClr val="black"/>
                </a:solidFill>
                <a:latin typeface="Meiryo UI" panose="020B0604030504040204" pitchFamily="50" charset="-128"/>
                <a:ea typeface="Meiryo UI" panose="020B0604030504040204" pitchFamily="50" charset="-128"/>
              </a:rPr>
              <a:t>の請求確定日は月に</a:t>
            </a:r>
            <a:r>
              <a:rPr lang="en-US" altLang="ja-JP" sz="1100" dirty="0">
                <a:solidFill>
                  <a:prstClr val="black"/>
                </a:solidFill>
                <a:latin typeface="Meiryo UI" panose="020B0604030504040204" pitchFamily="50" charset="-128"/>
                <a:ea typeface="Meiryo UI" panose="020B0604030504040204" pitchFamily="50" charset="-128"/>
              </a:rPr>
              <a:t>1</a:t>
            </a:r>
            <a:r>
              <a:rPr lang="ja-JP" altLang="en-US" sz="1100" dirty="0">
                <a:solidFill>
                  <a:prstClr val="black"/>
                </a:solidFill>
                <a:latin typeface="Meiryo UI" panose="020B0604030504040204" pitchFamily="50" charset="-128"/>
                <a:ea typeface="Meiryo UI" panose="020B0604030504040204" pitchFamily="50" charset="-128"/>
              </a:rPr>
              <a:t>回へ制限されます</a:t>
            </a:r>
            <a:br>
              <a:rPr lang="en-US" altLang="ja-JP" sz="1100" dirty="0">
                <a:solidFill>
                  <a:prstClr val="black"/>
                </a:solidFill>
                <a:latin typeface="Meiryo UI" panose="020B0604030504040204" pitchFamily="50" charset="-128"/>
                <a:ea typeface="Meiryo UI" panose="020B0604030504040204" pitchFamily="50" charset="-128"/>
              </a:rPr>
            </a:br>
            <a:r>
              <a:rPr lang="en-US" altLang="ja-JP" sz="1100" dirty="0">
                <a:solidFill>
                  <a:prstClr val="black"/>
                </a:solidFill>
                <a:latin typeface="Meiryo UI" panose="020B0604030504040204" pitchFamily="50" charset="-128"/>
                <a:ea typeface="Meiryo UI" panose="020B0604030504040204" pitchFamily="50" charset="-128"/>
              </a:rPr>
              <a:t>*4</a:t>
            </a:r>
            <a:r>
              <a:rPr lang="ja-JP" altLang="en-US" sz="1100" dirty="0">
                <a:solidFill>
                  <a:prstClr val="black"/>
                </a:solidFill>
                <a:latin typeface="Meiryo UI" panose="020B0604030504040204" pitchFamily="50" charset="-128"/>
                <a:ea typeface="Meiryo UI" panose="020B0604030504040204" pitchFamily="50" charset="-128"/>
              </a:rPr>
              <a:t>：</a:t>
            </a:r>
            <a:r>
              <a:rPr lang="en-US" altLang="ja-JP" sz="1100" dirty="0">
                <a:solidFill>
                  <a:prstClr val="black"/>
                </a:solidFill>
                <a:latin typeface="Meiryo UI" panose="020B0604030504040204" pitchFamily="50" charset="-128"/>
                <a:ea typeface="Meiryo UI" panose="020B0604030504040204" pitchFamily="50" charset="-128"/>
              </a:rPr>
              <a:t>Billing</a:t>
            </a:r>
            <a:r>
              <a:rPr lang="ja-JP" altLang="en-US" sz="1100" dirty="0">
                <a:solidFill>
                  <a:prstClr val="black"/>
                </a:solidFill>
                <a:latin typeface="Meiryo UI" panose="020B0604030504040204" pitchFamily="50" charset="-128"/>
                <a:ea typeface="Meiryo UI" panose="020B0604030504040204" pitchFamily="50" charset="-128"/>
              </a:rPr>
              <a:t>の仮請求書、請求書の</a:t>
            </a:r>
            <a:r>
              <a:rPr lang="en-US" altLang="ja-JP" sz="1100" dirty="0">
                <a:solidFill>
                  <a:prstClr val="black"/>
                </a:solidFill>
                <a:latin typeface="Meiryo UI" panose="020B0604030504040204" pitchFamily="50" charset="-128"/>
                <a:ea typeface="Meiryo UI" panose="020B0604030504040204" pitchFamily="50" charset="-128"/>
              </a:rPr>
              <a:t>PDF</a:t>
            </a:r>
            <a:r>
              <a:rPr lang="ja-JP" altLang="en-US" sz="1100" dirty="0">
                <a:solidFill>
                  <a:prstClr val="black"/>
                </a:solidFill>
                <a:latin typeface="Meiryo UI" panose="020B0604030504040204" pitchFamily="50" charset="-128"/>
                <a:ea typeface="Meiryo UI" panose="020B0604030504040204" pitchFamily="50" charset="-128"/>
              </a:rPr>
              <a:t>作成はできず、</a:t>
            </a:r>
            <a:r>
              <a:rPr lang="en-US" altLang="ja-JP" sz="1100" dirty="0">
                <a:solidFill>
                  <a:prstClr val="black"/>
                </a:solidFill>
                <a:latin typeface="Meiryo UI" panose="020B0604030504040204" pitchFamily="50" charset="-128"/>
                <a:ea typeface="Meiryo UI" panose="020B0604030504040204" pitchFamily="50" charset="-128"/>
              </a:rPr>
              <a:t>CSV</a:t>
            </a:r>
            <a:r>
              <a:rPr lang="ja-JP" altLang="en-US" sz="1100" dirty="0">
                <a:solidFill>
                  <a:prstClr val="black"/>
                </a:solidFill>
                <a:latin typeface="Meiryo UI" panose="020B0604030504040204" pitchFamily="50" charset="-128"/>
                <a:ea typeface="Meiryo UI" panose="020B0604030504040204" pitchFamily="50" charset="-128"/>
              </a:rPr>
              <a:t>出力は一部機能が制限されます</a:t>
            </a:r>
            <a:br>
              <a:rPr lang="en-US" altLang="ja-JP" sz="1100" dirty="0">
                <a:solidFill>
                  <a:prstClr val="black"/>
                </a:solidFill>
                <a:latin typeface="Meiryo UI" panose="020B0604030504040204" pitchFamily="50" charset="-128"/>
                <a:ea typeface="Meiryo UI" panose="020B0604030504040204" pitchFamily="50" charset="-128"/>
              </a:rPr>
            </a:br>
            <a:r>
              <a:rPr lang="en-US" altLang="ja-JP" sz="1100" dirty="0">
                <a:solidFill>
                  <a:prstClr val="black"/>
                </a:solidFill>
                <a:latin typeface="Meiryo UI" panose="020B0604030504040204" pitchFamily="50" charset="-128"/>
                <a:ea typeface="Meiryo UI" panose="020B0604030504040204" pitchFamily="50" charset="-128"/>
              </a:rPr>
              <a:t>*5</a:t>
            </a:r>
            <a:r>
              <a:rPr lang="ja-JP" altLang="en-US" sz="1100" dirty="0">
                <a:solidFill>
                  <a:prstClr val="black"/>
                </a:solidFill>
                <a:latin typeface="Meiryo UI" panose="020B0604030504040204" pitchFamily="50" charset="-128"/>
                <a:ea typeface="Meiryo UI" panose="020B0604030504040204" pitchFamily="50" charset="-128"/>
              </a:rPr>
              <a:t>：</a:t>
            </a:r>
            <a:r>
              <a:rPr lang="en-US" altLang="ja-JP" sz="1100" dirty="0">
                <a:solidFill>
                  <a:prstClr val="black"/>
                </a:solidFill>
                <a:latin typeface="Meiryo UI" panose="020B0604030504040204" pitchFamily="50" charset="-128"/>
                <a:ea typeface="Meiryo UI" panose="020B0604030504040204" pitchFamily="50" charset="-128"/>
              </a:rPr>
              <a:t>Billing</a:t>
            </a:r>
            <a:r>
              <a:rPr lang="ja-JP" altLang="en-US" sz="1100" dirty="0">
                <a:solidFill>
                  <a:prstClr val="black"/>
                </a:solidFill>
                <a:latin typeface="Meiryo UI" panose="020B0604030504040204" pitchFamily="50" charset="-128"/>
                <a:ea typeface="Meiryo UI" panose="020B0604030504040204" pitchFamily="50" charset="-128"/>
              </a:rPr>
              <a:t>の</a:t>
            </a:r>
            <a:r>
              <a:rPr lang="en-US" altLang="ja-JP" sz="1100" dirty="0">
                <a:solidFill>
                  <a:prstClr val="black"/>
                </a:solidFill>
                <a:latin typeface="Meiryo UI" panose="020B0604030504040204" pitchFamily="50" charset="-128"/>
                <a:ea typeface="Meiryo UI" panose="020B0604030504040204" pitchFamily="50" charset="-128"/>
              </a:rPr>
              <a:t>API</a:t>
            </a:r>
            <a:r>
              <a:rPr lang="ja-JP" altLang="en-US" sz="1100" dirty="0">
                <a:solidFill>
                  <a:prstClr val="black"/>
                </a:solidFill>
                <a:latin typeface="Meiryo UI" panose="020B0604030504040204" pitchFamily="50" charset="-128"/>
                <a:ea typeface="Meiryo UI" panose="020B0604030504040204" pitchFamily="50" charset="-128"/>
              </a:rPr>
              <a:t>利用は不可</a:t>
            </a:r>
            <a:r>
              <a:rPr lang="ja-JP" altLang="en-US" sz="1100">
                <a:solidFill>
                  <a:prstClr val="black"/>
                </a:solidFill>
                <a:latin typeface="Meiryo UI" panose="020B0604030504040204" pitchFamily="50" charset="-128"/>
                <a:ea typeface="Meiryo UI" panose="020B0604030504040204" pitchFamily="50" charset="-128"/>
              </a:rPr>
              <a:t>となります</a:t>
            </a:r>
            <a:endParaRPr lang="ja-JP" altLang="en-US" sz="1100" dirty="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59431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 name="正方形/長方形 268"/>
          <p:cNvSpPr/>
          <p:nvPr/>
        </p:nvSpPr>
        <p:spPr>
          <a:xfrm>
            <a:off x="583046" y="1546837"/>
            <a:ext cx="8435658" cy="5326434"/>
          </a:xfrm>
          <a:prstGeom prst="rect">
            <a:avLst/>
          </a:prstGeom>
          <a:solidFill>
            <a:schemeClr val="accent1">
              <a:lumMod val="20000"/>
              <a:lumOff val="80000"/>
              <a:alpha val="82000"/>
            </a:schemeClr>
          </a:solidFill>
          <a:ln w="28575">
            <a:noFill/>
          </a:ln>
        </p:spPr>
        <p:style>
          <a:lnRef idx="1">
            <a:schemeClr val="accent1"/>
          </a:lnRef>
          <a:fillRef idx="0">
            <a:schemeClr val="accent1"/>
          </a:fillRef>
          <a:effectRef idx="0">
            <a:schemeClr val="accent1"/>
          </a:effectRef>
          <a:fontRef idx="minor">
            <a:schemeClr val="tx1"/>
          </a:fontRef>
        </p:style>
        <p:txBody>
          <a:bodyPr vert="vert" lIns="33231" tIns="33231" rIns="33231" bIns="33231" rtlCol="0" anchor="t"/>
          <a:lstStyle/>
          <a:p>
            <a:pPr algn="l"/>
            <a:endParaRPr lang="ja-JP" altLang="en-US" sz="1662" dirty="0">
              <a:latin typeface="Meiryo UI" panose="020B0604030504040204" pitchFamily="50" charset="-128"/>
              <a:ea typeface="Meiryo UI" panose="020B0604030504040204" pitchFamily="50" charset="-128"/>
            </a:endParaRPr>
          </a:p>
        </p:txBody>
      </p:sp>
      <p:sp>
        <p:nvSpPr>
          <p:cNvPr id="88" name="正方形/長方形 87"/>
          <p:cNvSpPr/>
          <p:nvPr/>
        </p:nvSpPr>
        <p:spPr>
          <a:xfrm>
            <a:off x="1237086" y="1244540"/>
            <a:ext cx="1336051" cy="199037"/>
          </a:xfrm>
          <a:prstGeom prst="rect">
            <a:avLst/>
          </a:prstGeom>
          <a:solidFill>
            <a:schemeClr val="bg1">
              <a:lumMod val="95000"/>
            </a:schemeClr>
          </a:solidFill>
          <a:ln w="19050">
            <a:solidFill>
              <a:schemeClr val="bg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lIns="0" tIns="0" rIns="0" bIns="0" rtlCol="0" anchor="ctr"/>
          <a:lstStyle/>
          <a:p>
            <a:pPr algn="ctr"/>
            <a:r>
              <a:rPr lang="ja-JP" altLang="en-US" sz="1015" i="1" dirty="0">
                <a:solidFill>
                  <a:schemeClr val="tx1">
                    <a:lumMod val="75000"/>
                    <a:lumOff val="25000"/>
                  </a:schemeClr>
                </a:solidFill>
                <a:latin typeface="Meiryo UI" panose="020B0604030504040204" pitchFamily="50" charset="-128"/>
                <a:ea typeface="Meiryo UI" panose="020B0604030504040204" pitchFamily="50" charset="-128"/>
              </a:rPr>
              <a:t>契約管理</a:t>
            </a:r>
          </a:p>
        </p:txBody>
      </p:sp>
      <p:sp>
        <p:nvSpPr>
          <p:cNvPr id="89" name="正方形/長方形 88"/>
          <p:cNvSpPr/>
          <p:nvPr/>
        </p:nvSpPr>
        <p:spPr>
          <a:xfrm>
            <a:off x="2639610" y="1254985"/>
            <a:ext cx="1610295" cy="184454"/>
          </a:xfrm>
          <a:prstGeom prst="rect">
            <a:avLst/>
          </a:prstGeom>
          <a:solidFill>
            <a:schemeClr val="bg1">
              <a:lumMod val="95000"/>
            </a:schemeClr>
          </a:solidFill>
          <a:ln w="19050">
            <a:solidFill>
              <a:schemeClr val="bg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lIns="0" tIns="0" rIns="0" bIns="0" rtlCol="0" anchor="ctr"/>
          <a:lstStyle/>
          <a:p>
            <a:pPr algn="ctr"/>
            <a:r>
              <a:rPr lang="ja-JP" altLang="en-US" sz="1015" i="1" dirty="0">
                <a:solidFill>
                  <a:schemeClr val="tx1">
                    <a:lumMod val="75000"/>
                    <a:lumOff val="25000"/>
                  </a:schemeClr>
                </a:solidFill>
                <a:latin typeface="Meiryo UI" panose="020B0604030504040204" pitchFamily="50" charset="-128"/>
                <a:ea typeface="Meiryo UI" panose="020B0604030504040204" pitchFamily="50" charset="-128"/>
              </a:rPr>
              <a:t>料金計算</a:t>
            </a:r>
          </a:p>
        </p:txBody>
      </p:sp>
      <p:sp>
        <p:nvSpPr>
          <p:cNvPr id="90" name="正方形/長方形 89"/>
          <p:cNvSpPr/>
          <p:nvPr/>
        </p:nvSpPr>
        <p:spPr>
          <a:xfrm>
            <a:off x="4315631" y="1261516"/>
            <a:ext cx="3470838" cy="183774"/>
          </a:xfrm>
          <a:prstGeom prst="rect">
            <a:avLst/>
          </a:prstGeom>
          <a:solidFill>
            <a:schemeClr val="bg1">
              <a:lumMod val="95000"/>
            </a:schemeClr>
          </a:solidFill>
          <a:ln w="19050">
            <a:solidFill>
              <a:schemeClr val="bg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lIns="0" tIns="0" rIns="0" bIns="0" rtlCol="0" anchor="ctr"/>
          <a:lstStyle/>
          <a:p>
            <a:pPr algn="ctr"/>
            <a:r>
              <a:rPr lang="ja-JP" altLang="en-US" sz="1015" i="1" dirty="0">
                <a:solidFill>
                  <a:schemeClr val="tx1">
                    <a:lumMod val="75000"/>
                    <a:lumOff val="25000"/>
                  </a:schemeClr>
                </a:solidFill>
                <a:latin typeface="Meiryo UI" panose="020B0604030504040204" pitchFamily="50" charset="-128"/>
                <a:ea typeface="Meiryo UI" panose="020B0604030504040204" pitchFamily="50" charset="-128"/>
              </a:rPr>
              <a:t>請求／回収</a:t>
            </a:r>
          </a:p>
        </p:txBody>
      </p:sp>
      <p:sp>
        <p:nvSpPr>
          <p:cNvPr id="91" name="正方形/長方形 90"/>
          <p:cNvSpPr/>
          <p:nvPr/>
        </p:nvSpPr>
        <p:spPr>
          <a:xfrm>
            <a:off x="7852941" y="1261516"/>
            <a:ext cx="895213" cy="183774"/>
          </a:xfrm>
          <a:prstGeom prst="rect">
            <a:avLst/>
          </a:prstGeom>
          <a:solidFill>
            <a:schemeClr val="bg1">
              <a:lumMod val="95000"/>
            </a:schemeClr>
          </a:solidFill>
          <a:ln w="19050">
            <a:solidFill>
              <a:schemeClr val="bg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lIns="0" tIns="0" rIns="0" bIns="0" rtlCol="0" anchor="ctr"/>
          <a:lstStyle/>
          <a:p>
            <a:pPr algn="ctr"/>
            <a:r>
              <a:rPr lang="ja-JP" altLang="en-US" sz="1015" i="1" dirty="0">
                <a:solidFill>
                  <a:schemeClr val="tx1">
                    <a:lumMod val="75000"/>
                    <a:lumOff val="25000"/>
                  </a:schemeClr>
                </a:solidFill>
                <a:latin typeface="Meiryo UI" panose="020B0604030504040204" pitchFamily="50" charset="-128"/>
                <a:ea typeface="Meiryo UI" panose="020B0604030504040204" pitchFamily="50" charset="-128"/>
              </a:rPr>
              <a:t>督促／利停</a:t>
            </a:r>
          </a:p>
        </p:txBody>
      </p:sp>
      <p:sp>
        <p:nvSpPr>
          <p:cNvPr id="95" name="テキスト ボックス 94"/>
          <p:cNvSpPr txBox="1"/>
          <p:nvPr/>
        </p:nvSpPr>
        <p:spPr>
          <a:xfrm>
            <a:off x="6685" y="748542"/>
            <a:ext cx="8741468" cy="294417"/>
          </a:xfrm>
          <a:prstGeom prst="rect">
            <a:avLst/>
          </a:prstGeom>
          <a:noFill/>
        </p:spPr>
        <p:txBody>
          <a:bodyPr wrap="square" lIns="33231" tIns="33231" rIns="33231" bIns="33231" rtlCol="0">
            <a:spAutoFit/>
          </a:bodyPr>
          <a:lstStyle/>
          <a:p>
            <a:pPr marL="164126" indent="-164126">
              <a:buFont typeface="Wingdings" panose="05000000000000000000" pitchFamily="2" charset="2"/>
              <a:buChar char="n"/>
            </a:pPr>
            <a:r>
              <a:rPr lang="en-US" altLang="ja-JP" sz="1477" dirty="0">
                <a:latin typeface="Meiryo UI" panose="020B0604030504040204" pitchFamily="50" charset="-128"/>
                <a:ea typeface="Meiryo UI" panose="020B0604030504040204" pitchFamily="50" charset="-128"/>
              </a:rPr>
              <a:t>SmartBilling</a:t>
            </a:r>
            <a:r>
              <a:rPr lang="ja-JP" altLang="en-US" sz="1477" dirty="0">
                <a:latin typeface="Meiryo UI" panose="020B0604030504040204" pitchFamily="50" charset="-128"/>
                <a:ea typeface="Meiryo UI" panose="020B0604030504040204" pitchFamily="50" charset="-128"/>
              </a:rPr>
              <a:t>連携のワンストップソリューション（以下、</a:t>
            </a:r>
            <a:r>
              <a:rPr lang="en-US" altLang="ja-JP" sz="1477" dirty="0" err="1">
                <a:latin typeface="Meiryo UI" panose="020B0604030504040204" pitchFamily="50" charset="-128"/>
                <a:ea typeface="Meiryo UI" panose="020B0604030504040204" pitchFamily="50" charset="-128"/>
              </a:rPr>
              <a:t>SmaB</a:t>
            </a:r>
            <a:r>
              <a:rPr lang="ja-JP" altLang="en-US" sz="1477" dirty="0">
                <a:latin typeface="Meiryo UI" panose="020B0604030504040204" pitchFamily="50" charset="-128"/>
                <a:ea typeface="Meiryo UI" panose="020B0604030504040204" pitchFamily="50" charset="-128"/>
              </a:rPr>
              <a:t>連携）を利用することで実現できる機能を紹介します</a:t>
            </a:r>
            <a:endParaRPr lang="en-US" altLang="ja-JP" sz="1477" dirty="0">
              <a:latin typeface="Meiryo UI" panose="020B0604030504040204" pitchFamily="50" charset="-128"/>
              <a:ea typeface="Meiryo UI" panose="020B0604030504040204" pitchFamily="50" charset="-128"/>
            </a:endParaRPr>
          </a:p>
        </p:txBody>
      </p:sp>
      <p:sp>
        <p:nvSpPr>
          <p:cNvPr id="334" name="フリーフォーム 333"/>
          <p:cNvSpPr/>
          <p:nvPr/>
        </p:nvSpPr>
        <p:spPr>
          <a:xfrm>
            <a:off x="586738" y="2406132"/>
            <a:ext cx="8161416" cy="3390879"/>
          </a:xfrm>
          <a:custGeom>
            <a:avLst/>
            <a:gdLst>
              <a:gd name="connsiteX0" fmla="*/ 0 w 8841534"/>
              <a:gd name="connsiteY0" fmla="*/ 0 h 3185938"/>
              <a:gd name="connsiteX1" fmla="*/ 3983757 w 8841534"/>
              <a:gd name="connsiteY1" fmla="*/ 0 h 3185938"/>
              <a:gd name="connsiteX2" fmla="*/ 3983757 w 8841534"/>
              <a:gd name="connsiteY2" fmla="*/ 2526945 h 3185938"/>
              <a:gd name="connsiteX3" fmla="*/ 8841534 w 8841534"/>
              <a:gd name="connsiteY3" fmla="*/ 2526945 h 3185938"/>
              <a:gd name="connsiteX4" fmla="*/ 8841534 w 8841534"/>
              <a:gd name="connsiteY4" fmla="*/ 3185938 h 3185938"/>
              <a:gd name="connsiteX5" fmla="*/ 3983757 w 8841534"/>
              <a:gd name="connsiteY5" fmla="*/ 3185938 h 3185938"/>
              <a:gd name="connsiteX6" fmla="*/ 0 w 8841534"/>
              <a:gd name="connsiteY6" fmla="*/ 3185938 h 3185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841534" h="3185938">
                <a:moveTo>
                  <a:pt x="0" y="0"/>
                </a:moveTo>
                <a:lnTo>
                  <a:pt x="3983757" y="0"/>
                </a:lnTo>
                <a:lnTo>
                  <a:pt x="3983757" y="2526945"/>
                </a:lnTo>
                <a:lnTo>
                  <a:pt x="8841534" y="2526945"/>
                </a:lnTo>
                <a:lnTo>
                  <a:pt x="8841534" y="3185938"/>
                </a:lnTo>
                <a:lnTo>
                  <a:pt x="3983757" y="3185938"/>
                </a:lnTo>
                <a:lnTo>
                  <a:pt x="0" y="3185938"/>
                </a:lnTo>
                <a:close/>
              </a:path>
            </a:pathLst>
          </a:cu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84406" tIns="42203" rIns="84406" bIns="42203" numCol="1" spcCol="0" rtlCol="0" fromWordArt="0" anchor="b" anchorCtr="0" forceAA="0" compatLnSpc="1">
            <a:prstTxWarp prst="textNoShape">
              <a:avLst/>
            </a:prstTxWarp>
            <a:noAutofit/>
          </a:bodyPr>
          <a:lstStyle/>
          <a:p>
            <a:pPr algn="r">
              <a:lnSpc>
                <a:spcPct val="90000"/>
              </a:lnSpc>
            </a:pPr>
            <a:endParaRPr lang="ja-JP" altLang="en-US" sz="969" dirty="0">
              <a:latin typeface="Meiryo UI" panose="020B0604030504040204" pitchFamily="50" charset="-128"/>
              <a:ea typeface="Meiryo UI" panose="020B0604030504040204" pitchFamily="50" charset="-128"/>
            </a:endParaRPr>
          </a:p>
        </p:txBody>
      </p:sp>
      <p:grpSp>
        <p:nvGrpSpPr>
          <p:cNvPr id="7" name="グループ化 6"/>
          <p:cNvGrpSpPr/>
          <p:nvPr/>
        </p:nvGrpSpPr>
        <p:grpSpPr>
          <a:xfrm>
            <a:off x="1413375" y="1479757"/>
            <a:ext cx="199412" cy="398970"/>
            <a:chOff x="1352500" y="1338263"/>
            <a:chExt cx="216030" cy="432217"/>
          </a:xfrm>
          <a:solidFill>
            <a:schemeClr val="tx2"/>
          </a:solidFill>
        </p:grpSpPr>
        <p:sp>
          <p:nvSpPr>
            <p:cNvPr id="6" name="二等辺三角形 5"/>
            <p:cNvSpPr/>
            <p:nvPr/>
          </p:nvSpPr>
          <p:spPr>
            <a:xfrm>
              <a:off x="1352500" y="1482440"/>
              <a:ext cx="216030" cy="288040"/>
            </a:xfrm>
            <a:prstGeom prst="triangle">
              <a:avLst/>
            </a:prstGeom>
            <a:grpFill/>
            <a:ln>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ja-JP" altLang="en-US" sz="1662">
                <a:latin typeface="Meiryo UI" panose="020B0604030504040204" pitchFamily="50" charset="-128"/>
                <a:ea typeface="Meiryo UI" panose="020B0604030504040204" pitchFamily="50" charset="-128"/>
              </a:endParaRPr>
            </a:p>
          </p:txBody>
        </p:sp>
        <p:sp>
          <p:nvSpPr>
            <p:cNvPr id="5" name="楕円 4"/>
            <p:cNvSpPr/>
            <p:nvPr/>
          </p:nvSpPr>
          <p:spPr>
            <a:xfrm>
              <a:off x="1352500" y="1338263"/>
              <a:ext cx="216030" cy="216187"/>
            </a:xfrm>
            <a:prstGeom prst="ellipse">
              <a:avLst/>
            </a:prstGeom>
            <a:grpFill/>
            <a:ln>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ja-JP" altLang="en-US" sz="1662">
                <a:latin typeface="Meiryo UI" panose="020B0604030504040204" pitchFamily="50" charset="-128"/>
                <a:ea typeface="Meiryo UI" panose="020B0604030504040204" pitchFamily="50" charset="-128"/>
              </a:endParaRPr>
            </a:p>
          </p:txBody>
        </p:sp>
      </p:grpSp>
      <p:sp>
        <p:nvSpPr>
          <p:cNvPr id="8" name="円柱 7"/>
          <p:cNvSpPr/>
          <p:nvPr/>
        </p:nvSpPr>
        <p:spPr>
          <a:xfrm>
            <a:off x="1178220" y="4076212"/>
            <a:ext cx="667548" cy="673784"/>
          </a:xfrm>
          <a:prstGeom prst="can">
            <a:avLst/>
          </a:prstGeom>
          <a:solidFill>
            <a:schemeClr val="bg1"/>
          </a:solidFill>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nSpc>
                <a:spcPct val="90000"/>
              </a:lnSpc>
            </a:pPr>
            <a:r>
              <a:rPr lang="ja-JP" altLang="en-US" sz="1015" dirty="0">
                <a:latin typeface="Meiryo UI" panose="020B0604030504040204" pitchFamily="50" charset="-128"/>
                <a:ea typeface="Meiryo UI" panose="020B0604030504040204" pitchFamily="50" charset="-128"/>
              </a:rPr>
              <a:t>顧客管理</a:t>
            </a:r>
            <a:endParaRPr lang="en-US" altLang="ja-JP" sz="1015" dirty="0">
              <a:latin typeface="Meiryo UI" panose="020B0604030504040204" pitchFamily="50" charset="-128"/>
              <a:ea typeface="Meiryo UI" panose="020B0604030504040204" pitchFamily="50" charset="-128"/>
            </a:endParaRPr>
          </a:p>
          <a:p>
            <a:pPr>
              <a:lnSpc>
                <a:spcPct val="90000"/>
              </a:lnSpc>
            </a:pPr>
            <a:r>
              <a:rPr lang="ja-JP" altLang="en-US" sz="1015" dirty="0">
                <a:latin typeface="Meiryo UI" panose="020B0604030504040204" pitchFamily="50" charset="-128"/>
                <a:ea typeface="Meiryo UI" panose="020B0604030504040204" pitchFamily="50" charset="-128"/>
              </a:rPr>
              <a:t>契約管理</a:t>
            </a:r>
            <a:endParaRPr lang="en-US" altLang="ja-JP" sz="1015" dirty="0">
              <a:latin typeface="Meiryo UI" panose="020B0604030504040204" pitchFamily="50" charset="-128"/>
              <a:ea typeface="Meiryo UI" panose="020B0604030504040204" pitchFamily="50" charset="-128"/>
            </a:endParaRPr>
          </a:p>
          <a:p>
            <a:pPr>
              <a:lnSpc>
                <a:spcPct val="90000"/>
              </a:lnSpc>
            </a:pPr>
            <a:r>
              <a:rPr lang="ja-JP" altLang="en-US" sz="1015" dirty="0">
                <a:latin typeface="Meiryo UI" panose="020B0604030504040204" pitchFamily="50" charset="-128"/>
                <a:ea typeface="Meiryo UI" panose="020B0604030504040204" pitchFamily="50" charset="-128"/>
              </a:rPr>
              <a:t>商品管理</a:t>
            </a:r>
            <a:endParaRPr lang="en-US" altLang="ja-JP" sz="1015" dirty="0">
              <a:latin typeface="Meiryo UI" panose="020B0604030504040204" pitchFamily="50" charset="-128"/>
              <a:ea typeface="Meiryo UI" panose="020B0604030504040204" pitchFamily="50" charset="-128"/>
            </a:endParaRPr>
          </a:p>
        </p:txBody>
      </p:sp>
      <p:sp>
        <p:nvSpPr>
          <p:cNvPr id="97" name="正方形/長方形 96"/>
          <p:cNvSpPr/>
          <p:nvPr/>
        </p:nvSpPr>
        <p:spPr>
          <a:xfrm>
            <a:off x="4315630" y="2402356"/>
            <a:ext cx="4432525" cy="2599621"/>
          </a:xfrm>
          <a:prstGeom prst="rect">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84406" tIns="42203" rIns="84406" bIns="42203" numCol="1" spcCol="0" rtlCol="0" fromWordArt="0" anchor="t" anchorCtr="0" forceAA="0" compatLnSpc="1">
            <a:prstTxWarp prst="textNoShape">
              <a:avLst/>
            </a:prstTxWarp>
            <a:noAutofit/>
          </a:bodyPr>
          <a:lstStyle/>
          <a:p>
            <a:pPr algn="ctr">
              <a:lnSpc>
                <a:spcPct val="90000"/>
              </a:lnSpc>
            </a:pPr>
            <a:endParaRPr lang="ja-JP" altLang="en-US" sz="1662" dirty="0">
              <a:latin typeface="Meiryo UI" panose="020B0604030504040204" pitchFamily="50" charset="-128"/>
              <a:ea typeface="Meiryo UI" panose="020B0604030504040204" pitchFamily="50" charset="-128"/>
            </a:endParaRPr>
          </a:p>
        </p:txBody>
      </p:sp>
      <p:sp>
        <p:nvSpPr>
          <p:cNvPr id="9" name="楕円 8"/>
          <p:cNvSpPr/>
          <p:nvPr/>
        </p:nvSpPr>
        <p:spPr>
          <a:xfrm>
            <a:off x="1193072" y="3295050"/>
            <a:ext cx="616541" cy="197851"/>
          </a:xfrm>
          <a:prstGeom prst="ellipse">
            <a:avLst/>
          </a:prstGeom>
          <a:solidFill>
            <a:schemeClr val="bg1"/>
          </a:solidFill>
          <a:ln w="28575">
            <a:solidFill>
              <a:srgbClr val="0000FF"/>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ja-JP" altLang="en-US" sz="831" dirty="0">
                <a:latin typeface="Meiryo UI" panose="020B0604030504040204" pitchFamily="50" charset="-128"/>
                <a:ea typeface="Meiryo UI" panose="020B0604030504040204" pitchFamily="50" charset="-128"/>
              </a:rPr>
              <a:t>新規申込</a:t>
            </a:r>
          </a:p>
        </p:txBody>
      </p:sp>
      <p:sp>
        <p:nvSpPr>
          <p:cNvPr id="99" name="楕円 98"/>
          <p:cNvSpPr/>
          <p:nvPr/>
        </p:nvSpPr>
        <p:spPr>
          <a:xfrm>
            <a:off x="1209105" y="3504867"/>
            <a:ext cx="616541" cy="197851"/>
          </a:xfrm>
          <a:prstGeom prst="ellipse">
            <a:avLst/>
          </a:prstGeom>
          <a:solidFill>
            <a:schemeClr val="bg1"/>
          </a:solidFill>
          <a:ln w="28575">
            <a:solidFill>
              <a:srgbClr val="0000FF"/>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ja-JP" altLang="en-US" sz="831" dirty="0">
                <a:latin typeface="Meiryo UI" panose="020B0604030504040204" pitchFamily="50" charset="-128"/>
                <a:ea typeface="Meiryo UI" panose="020B0604030504040204" pitchFamily="50" charset="-128"/>
              </a:rPr>
              <a:t>変更申込</a:t>
            </a:r>
          </a:p>
        </p:txBody>
      </p:sp>
      <p:sp>
        <p:nvSpPr>
          <p:cNvPr id="100" name="楕円 99"/>
          <p:cNvSpPr/>
          <p:nvPr/>
        </p:nvSpPr>
        <p:spPr>
          <a:xfrm>
            <a:off x="1204294" y="3719769"/>
            <a:ext cx="616541" cy="197851"/>
          </a:xfrm>
          <a:prstGeom prst="ellipse">
            <a:avLst/>
          </a:prstGeom>
          <a:solidFill>
            <a:schemeClr val="bg1"/>
          </a:solidFill>
          <a:ln w="28575">
            <a:solidFill>
              <a:srgbClr val="0000FF"/>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ja-JP" altLang="en-US" sz="831" dirty="0">
                <a:latin typeface="Meiryo UI" panose="020B0604030504040204" pitchFamily="50" charset="-128"/>
                <a:ea typeface="Meiryo UI" panose="020B0604030504040204" pitchFamily="50" charset="-128"/>
              </a:rPr>
              <a:t>廃止申込</a:t>
            </a:r>
          </a:p>
        </p:txBody>
      </p:sp>
      <p:cxnSp>
        <p:nvCxnSpPr>
          <p:cNvPr id="12" name="直線矢印コネクタ 11"/>
          <p:cNvCxnSpPr>
            <a:stCxn id="6" idx="3"/>
            <a:endCxn id="9" idx="0"/>
          </p:cNvCxnSpPr>
          <p:nvPr/>
        </p:nvCxnSpPr>
        <p:spPr>
          <a:xfrm flipH="1">
            <a:off x="1501343" y="1878728"/>
            <a:ext cx="11739" cy="1416322"/>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2" name="直線矢印コネクタ 101"/>
          <p:cNvCxnSpPr>
            <a:stCxn id="100" idx="4"/>
            <a:endCxn id="8" idx="1"/>
          </p:cNvCxnSpPr>
          <p:nvPr/>
        </p:nvCxnSpPr>
        <p:spPr>
          <a:xfrm flipH="1">
            <a:off x="1511995" y="3917620"/>
            <a:ext cx="570" cy="158592"/>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正方形/長方形 18"/>
          <p:cNvSpPr/>
          <p:nvPr/>
        </p:nvSpPr>
        <p:spPr>
          <a:xfrm>
            <a:off x="2820068" y="2588101"/>
            <a:ext cx="1220882" cy="2413876"/>
          </a:xfrm>
          <a:prstGeom prst="rect">
            <a:avLst/>
          </a:prstGeom>
          <a:solidFill>
            <a:schemeClr val="bg1"/>
          </a:solidFill>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33231" tIns="33231" rIns="33231" bIns="33231" numCol="1" spcCol="0" rtlCol="0" fromWordArt="0" anchor="t" anchorCtr="0" forceAA="0" compatLnSpc="1">
            <a:prstTxWarp prst="textNoShape">
              <a:avLst/>
            </a:prstTxWarp>
            <a:noAutofit/>
          </a:bodyPr>
          <a:lstStyle/>
          <a:p>
            <a:pPr>
              <a:lnSpc>
                <a:spcPct val="90000"/>
              </a:lnSpc>
            </a:pPr>
            <a:r>
              <a:rPr lang="ja-JP" altLang="en-US" sz="1015" dirty="0">
                <a:latin typeface="Meiryo UI" panose="020B0604030504040204" pitchFamily="50" charset="-128"/>
                <a:ea typeface="Meiryo UI" panose="020B0604030504040204" pitchFamily="50" charset="-128"/>
              </a:rPr>
              <a:t>料金計算</a:t>
            </a:r>
          </a:p>
        </p:txBody>
      </p:sp>
      <p:sp>
        <p:nvSpPr>
          <p:cNvPr id="111" name="正方形/長方形 110"/>
          <p:cNvSpPr/>
          <p:nvPr/>
        </p:nvSpPr>
        <p:spPr>
          <a:xfrm>
            <a:off x="2732886" y="2504632"/>
            <a:ext cx="86712" cy="84209"/>
          </a:xfrm>
          <a:prstGeom prst="rect">
            <a:avLst/>
          </a:prstGeom>
          <a:solidFill>
            <a:schemeClr val="bg1"/>
          </a:solidFill>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nSpc>
                <a:spcPct val="90000"/>
              </a:lnSpc>
            </a:pPr>
            <a:endParaRPr lang="ja-JP" altLang="en-US" sz="1662"/>
          </a:p>
        </p:txBody>
      </p:sp>
      <p:sp>
        <p:nvSpPr>
          <p:cNvPr id="112" name="楕円 111"/>
          <p:cNvSpPr/>
          <p:nvPr/>
        </p:nvSpPr>
        <p:spPr>
          <a:xfrm>
            <a:off x="2870822" y="2866224"/>
            <a:ext cx="1115319" cy="197851"/>
          </a:xfrm>
          <a:prstGeom prst="ellipse">
            <a:avLst/>
          </a:prstGeom>
          <a:solidFill>
            <a:schemeClr val="bg1"/>
          </a:solidFill>
          <a:ln w="28575">
            <a:solidFill>
              <a:srgbClr val="0000FF"/>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ja-JP" altLang="en-US" sz="831" dirty="0">
                <a:latin typeface="Meiryo UI" panose="020B0604030504040204" pitchFamily="50" charset="-128"/>
                <a:ea typeface="Meiryo UI" panose="020B0604030504040204" pitchFamily="50" charset="-128"/>
              </a:rPr>
              <a:t>定額</a:t>
            </a:r>
          </a:p>
        </p:txBody>
      </p:sp>
      <p:sp>
        <p:nvSpPr>
          <p:cNvPr id="113" name="楕円 112"/>
          <p:cNvSpPr/>
          <p:nvPr/>
        </p:nvSpPr>
        <p:spPr>
          <a:xfrm>
            <a:off x="2871645" y="3080000"/>
            <a:ext cx="1115319" cy="197851"/>
          </a:xfrm>
          <a:prstGeom prst="ellipse">
            <a:avLst/>
          </a:prstGeom>
          <a:solidFill>
            <a:schemeClr val="bg1"/>
          </a:solidFill>
          <a:ln w="28575">
            <a:solidFill>
              <a:srgbClr val="0000FF"/>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ja-JP" altLang="en-US" sz="831" dirty="0">
                <a:latin typeface="Meiryo UI" panose="020B0604030504040204" pitchFamily="50" charset="-128"/>
                <a:ea typeface="Meiryo UI" panose="020B0604030504040204" pitchFamily="50" charset="-128"/>
              </a:rPr>
              <a:t>従量</a:t>
            </a:r>
          </a:p>
        </p:txBody>
      </p:sp>
      <p:sp>
        <p:nvSpPr>
          <p:cNvPr id="114" name="楕円 113"/>
          <p:cNvSpPr/>
          <p:nvPr/>
        </p:nvSpPr>
        <p:spPr>
          <a:xfrm>
            <a:off x="2874439" y="3293987"/>
            <a:ext cx="1115319" cy="204858"/>
          </a:xfrm>
          <a:prstGeom prst="ellipse">
            <a:avLst/>
          </a:prstGeom>
          <a:solidFill>
            <a:schemeClr val="bg1"/>
          </a:solidFill>
          <a:ln w="28575">
            <a:solidFill>
              <a:srgbClr val="0000FF"/>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ja-JP" altLang="en-US" sz="831" dirty="0">
                <a:latin typeface="Meiryo UI" panose="020B0604030504040204" pitchFamily="50" charset="-128"/>
                <a:ea typeface="Meiryo UI" panose="020B0604030504040204" pitchFamily="50" charset="-128"/>
              </a:rPr>
              <a:t>一時課金</a:t>
            </a:r>
            <a:r>
              <a:rPr lang="en-US" altLang="ja-JP" sz="738" dirty="0">
                <a:latin typeface="Meiryo UI" panose="020B0604030504040204" pitchFamily="50" charset="-128"/>
                <a:ea typeface="Meiryo UI" panose="020B0604030504040204" pitchFamily="50" charset="-128"/>
              </a:rPr>
              <a:t>(</a:t>
            </a:r>
            <a:r>
              <a:rPr lang="ja-JP" altLang="en-US" sz="738" dirty="0">
                <a:latin typeface="Meiryo UI" panose="020B0604030504040204" pitchFamily="50" charset="-128"/>
                <a:ea typeface="Meiryo UI" panose="020B0604030504040204" pitchFamily="50" charset="-128"/>
              </a:rPr>
              <a:t>手数料</a:t>
            </a:r>
            <a:r>
              <a:rPr lang="en-US" altLang="ja-JP" sz="738" dirty="0">
                <a:latin typeface="Meiryo UI" panose="020B0604030504040204" pitchFamily="50" charset="-128"/>
                <a:ea typeface="Meiryo UI" panose="020B0604030504040204" pitchFamily="50" charset="-128"/>
              </a:rPr>
              <a:t>)</a:t>
            </a:r>
            <a:endParaRPr lang="ja-JP" altLang="en-US" sz="969" dirty="0">
              <a:latin typeface="Meiryo UI" panose="020B0604030504040204" pitchFamily="50" charset="-128"/>
              <a:ea typeface="Meiryo UI" panose="020B0604030504040204" pitchFamily="50" charset="-128"/>
            </a:endParaRPr>
          </a:p>
        </p:txBody>
      </p:sp>
      <p:sp>
        <p:nvSpPr>
          <p:cNvPr id="115" name="楕円 114"/>
          <p:cNvSpPr/>
          <p:nvPr/>
        </p:nvSpPr>
        <p:spPr>
          <a:xfrm>
            <a:off x="2866834" y="3514245"/>
            <a:ext cx="1115319" cy="204858"/>
          </a:xfrm>
          <a:prstGeom prst="ellipse">
            <a:avLst/>
          </a:prstGeom>
          <a:solidFill>
            <a:schemeClr val="bg1"/>
          </a:solidFill>
          <a:ln w="28575">
            <a:solidFill>
              <a:srgbClr val="0000FF"/>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ja-JP" altLang="en-US" sz="831" dirty="0">
                <a:latin typeface="Meiryo UI" panose="020B0604030504040204" pitchFamily="50" charset="-128"/>
                <a:ea typeface="Meiryo UI" panose="020B0604030504040204" pitchFamily="50" charset="-128"/>
              </a:rPr>
              <a:t>一時課金</a:t>
            </a:r>
            <a:r>
              <a:rPr lang="en-US" altLang="ja-JP" sz="738" dirty="0">
                <a:latin typeface="Meiryo UI" panose="020B0604030504040204" pitchFamily="50" charset="-128"/>
                <a:ea typeface="Meiryo UI" panose="020B0604030504040204" pitchFamily="50" charset="-128"/>
              </a:rPr>
              <a:t>(</a:t>
            </a:r>
            <a:r>
              <a:rPr lang="ja-JP" altLang="en-US" sz="738" dirty="0">
                <a:latin typeface="Meiryo UI" panose="020B0604030504040204" pitchFamily="50" charset="-128"/>
                <a:ea typeface="Meiryo UI" panose="020B0604030504040204" pitchFamily="50" charset="-128"/>
              </a:rPr>
              <a:t>違約金</a:t>
            </a:r>
            <a:r>
              <a:rPr lang="en-US" altLang="ja-JP" sz="738" dirty="0">
                <a:latin typeface="Meiryo UI" panose="020B0604030504040204" pitchFamily="50" charset="-128"/>
                <a:ea typeface="Meiryo UI" panose="020B0604030504040204" pitchFamily="50" charset="-128"/>
              </a:rPr>
              <a:t>)</a:t>
            </a:r>
            <a:endParaRPr lang="ja-JP" altLang="en-US" sz="969" dirty="0">
              <a:latin typeface="Meiryo UI" panose="020B0604030504040204" pitchFamily="50" charset="-128"/>
              <a:ea typeface="Meiryo UI" panose="020B0604030504040204" pitchFamily="50" charset="-128"/>
            </a:endParaRPr>
          </a:p>
        </p:txBody>
      </p:sp>
      <p:sp>
        <p:nvSpPr>
          <p:cNvPr id="116" name="楕円 115"/>
          <p:cNvSpPr/>
          <p:nvPr/>
        </p:nvSpPr>
        <p:spPr>
          <a:xfrm>
            <a:off x="2872262" y="3736470"/>
            <a:ext cx="1115319" cy="204858"/>
          </a:xfrm>
          <a:prstGeom prst="ellipse">
            <a:avLst/>
          </a:prstGeom>
          <a:solidFill>
            <a:schemeClr val="bg1"/>
          </a:solidFill>
          <a:ln w="28575">
            <a:solidFill>
              <a:srgbClr val="0000FF"/>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ja-JP" altLang="en-US" sz="831" dirty="0">
                <a:latin typeface="Meiryo UI" panose="020B0604030504040204" pitchFamily="50" charset="-128"/>
                <a:ea typeface="Meiryo UI" panose="020B0604030504040204" pitchFamily="50" charset="-128"/>
              </a:rPr>
              <a:t>割引</a:t>
            </a:r>
            <a:endParaRPr lang="ja-JP" altLang="en-US" sz="969" dirty="0">
              <a:latin typeface="Meiryo UI" panose="020B0604030504040204" pitchFamily="50" charset="-128"/>
              <a:ea typeface="Meiryo UI" panose="020B0604030504040204" pitchFamily="50" charset="-128"/>
            </a:endParaRPr>
          </a:p>
        </p:txBody>
      </p:sp>
      <p:sp>
        <p:nvSpPr>
          <p:cNvPr id="120" name="楕円 119"/>
          <p:cNvSpPr/>
          <p:nvPr/>
        </p:nvSpPr>
        <p:spPr>
          <a:xfrm>
            <a:off x="2877107" y="4758416"/>
            <a:ext cx="1115319" cy="204858"/>
          </a:xfrm>
          <a:prstGeom prst="ellipse">
            <a:avLst/>
          </a:prstGeom>
          <a:solidFill>
            <a:schemeClr val="bg1">
              <a:lumMod val="85000"/>
            </a:schemeClr>
          </a:solidFill>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r>
              <a:rPr lang="ja-JP" altLang="en-US" sz="831" dirty="0">
                <a:latin typeface="Meiryo UI" panose="020B0604030504040204" pitchFamily="50" charset="-128"/>
                <a:ea typeface="Meiryo UI" panose="020B0604030504040204" pitchFamily="50" charset="-128"/>
              </a:rPr>
              <a:t>分割払い</a:t>
            </a:r>
          </a:p>
        </p:txBody>
      </p:sp>
      <p:cxnSp>
        <p:nvCxnSpPr>
          <p:cNvPr id="122" name="直線矢印コネクタ 101"/>
          <p:cNvCxnSpPr>
            <a:stCxn id="8" idx="4"/>
            <a:endCxn id="64" idx="1"/>
          </p:cNvCxnSpPr>
          <p:nvPr/>
        </p:nvCxnSpPr>
        <p:spPr>
          <a:xfrm flipV="1">
            <a:off x="1845768" y="3915396"/>
            <a:ext cx="703093" cy="497708"/>
          </a:xfrm>
          <a:prstGeom prst="bentConnector3">
            <a:avLst>
              <a:gd name="adj1" fmla="val 50000"/>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9" name="正方形/長方形 128"/>
          <p:cNvSpPr/>
          <p:nvPr/>
        </p:nvSpPr>
        <p:spPr>
          <a:xfrm>
            <a:off x="4459301" y="3051063"/>
            <a:ext cx="866704" cy="1610566"/>
          </a:xfrm>
          <a:prstGeom prst="rect">
            <a:avLst/>
          </a:prstGeom>
          <a:solidFill>
            <a:schemeClr val="bg1"/>
          </a:solidFill>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33231" tIns="33231" rIns="33231" bIns="33231" numCol="1" spcCol="0" rtlCol="0" fromWordArt="0" anchor="t" anchorCtr="0" forceAA="0" compatLnSpc="1">
            <a:prstTxWarp prst="textNoShape">
              <a:avLst/>
            </a:prstTxWarp>
            <a:noAutofit/>
          </a:bodyPr>
          <a:lstStyle/>
          <a:p>
            <a:pPr>
              <a:lnSpc>
                <a:spcPct val="90000"/>
              </a:lnSpc>
            </a:pPr>
            <a:r>
              <a:rPr lang="ja-JP" altLang="en-US" sz="1015" dirty="0">
                <a:latin typeface="Meiryo UI" panose="020B0604030504040204" pitchFamily="50" charset="-128"/>
                <a:ea typeface="Meiryo UI" panose="020B0604030504040204" pitchFamily="50" charset="-128"/>
              </a:rPr>
              <a:t>請求</a:t>
            </a:r>
          </a:p>
        </p:txBody>
      </p:sp>
      <p:sp>
        <p:nvSpPr>
          <p:cNvPr id="130" name="正方形/長方形 129"/>
          <p:cNvSpPr/>
          <p:nvPr/>
        </p:nvSpPr>
        <p:spPr>
          <a:xfrm>
            <a:off x="4372588" y="2967872"/>
            <a:ext cx="86712" cy="84209"/>
          </a:xfrm>
          <a:prstGeom prst="rect">
            <a:avLst/>
          </a:prstGeom>
          <a:solidFill>
            <a:schemeClr val="bg1"/>
          </a:solidFill>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nSpc>
                <a:spcPct val="90000"/>
              </a:lnSpc>
            </a:pPr>
            <a:endParaRPr lang="ja-JP" altLang="en-US" sz="1662"/>
          </a:p>
        </p:txBody>
      </p:sp>
      <p:sp>
        <p:nvSpPr>
          <p:cNvPr id="131" name="楕円 130"/>
          <p:cNvSpPr/>
          <p:nvPr/>
        </p:nvSpPr>
        <p:spPr>
          <a:xfrm>
            <a:off x="4484479" y="3289608"/>
            <a:ext cx="815579" cy="197851"/>
          </a:xfrm>
          <a:prstGeom prst="ellipse">
            <a:avLst/>
          </a:prstGeom>
          <a:solidFill>
            <a:schemeClr val="bg1"/>
          </a:solidFill>
          <a:ln w="28575">
            <a:solidFill>
              <a:srgbClr val="0000FF"/>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ja-JP" altLang="en-US" sz="831" dirty="0">
                <a:latin typeface="Meiryo UI" panose="020B0604030504040204" pitchFamily="50" charset="-128"/>
                <a:ea typeface="Meiryo UI" panose="020B0604030504040204" pitchFamily="50" charset="-128"/>
              </a:rPr>
              <a:t>定期請求</a:t>
            </a:r>
          </a:p>
        </p:txBody>
      </p:sp>
      <p:sp>
        <p:nvSpPr>
          <p:cNvPr id="132" name="楕円 131"/>
          <p:cNvSpPr/>
          <p:nvPr/>
        </p:nvSpPr>
        <p:spPr>
          <a:xfrm>
            <a:off x="4485305" y="3726334"/>
            <a:ext cx="815579" cy="197851"/>
          </a:xfrm>
          <a:prstGeom prst="ellipse">
            <a:avLst/>
          </a:prstGeom>
          <a:solidFill>
            <a:schemeClr val="bg1">
              <a:lumMod val="85000"/>
            </a:schemeClr>
          </a:solidFill>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r>
              <a:rPr lang="ja-JP" altLang="en-US" sz="831" dirty="0">
                <a:latin typeface="Meiryo UI" panose="020B0604030504040204" pitchFamily="50" charset="-128"/>
                <a:ea typeface="Meiryo UI" panose="020B0604030504040204" pitchFamily="50" charset="-128"/>
              </a:rPr>
              <a:t>マイナス請求</a:t>
            </a:r>
          </a:p>
        </p:txBody>
      </p:sp>
      <p:sp>
        <p:nvSpPr>
          <p:cNvPr id="133" name="楕円 132"/>
          <p:cNvSpPr/>
          <p:nvPr/>
        </p:nvSpPr>
        <p:spPr>
          <a:xfrm>
            <a:off x="4488098" y="3508726"/>
            <a:ext cx="815579" cy="204858"/>
          </a:xfrm>
          <a:prstGeom prst="ellipse">
            <a:avLst/>
          </a:prstGeom>
          <a:solidFill>
            <a:schemeClr val="bg1">
              <a:lumMod val="85000"/>
            </a:schemeClr>
          </a:solidFill>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ja-JP" altLang="en-US" sz="831" dirty="0">
                <a:latin typeface="Meiryo UI" panose="020B0604030504040204" pitchFamily="50" charset="-128"/>
                <a:ea typeface="Meiryo UI" panose="020B0604030504040204" pitchFamily="50" charset="-128"/>
              </a:rPr>
              <a:t>随時請求</a:t>
            </a:r>
            <a:endParaRPr lang="ja-JP" altLang="en-US" sz="969" dirty="0">
              <a:latin typeface="Meiryo UI" panose="020B0604030504040204" pitchFamily="50" charset="-128"/>
              <a:ea typeface="Meiryo UI" panose="020B0604030504040204" pitchFamily="50" charset="-128"/>
            </a:endParaRPr>
          </a:p>
        </p:txBody>
      </p:sp>
      <p:sp>
        <p:nvSpPr>
          <p:cNvPr id="134" name="楕円 133"/>
          <p:cNvSpPr/>
          <p:nvPr/>
        </p:nvSpPr>
        <p:spPr>
          <a:xfrm>
            <a:off x="4480494" y="3937630"/>
            <a:ext cx="815579" cy="204858"/>
          </a:xfrm>
          <a:prstGeom prst="ellipse">
            <a:avLst/>
          </a:prstGeom>
          <a:solidFill>
            <a:schemeClr val="bg1">
              <a:lumMod val="85000"/>
            </a:schemeClr>
          </a:solidFill>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ja-JP" altLang="en-US" sz="831" dirty="0">
                <a:latin typeface="Meiryo UI" panose="020B0604030504040204" pitchFamily="50" charset="-128"/>
                <a:ea typeface="Meiryo UI" panose="020B0604030504040204" pitchFamily="50" charset="-128"/>
              </a:rPr>
              <a:t>預り金</a:t>
            </a:r>
            <a:endParaRPr lang="ja-JP" altLang="en-US" sz="969" dirty="0">
              <a:latin typeface="Meiryo UI" panose="020B0604030504040204" pitchFamily="50" charset="-128"/>
              <a:ea typeface="Meiryo UI" panose="020B0604030504040204" pitchFamily="50" charset="-128"/>
            </a:endParaRPr>
          </a:p>
        </p:txBody>
      </p:sp>
      <p:sp>
        <p:nvSpPr>
          <p:cNvPr id="138" name="楕円 137"/>
          <p:cNvSpPr/>
          <p:nvPr/>
        </p:nvSpPr>
        <p:spPr>
          <a:xfrm>
            <a:off x="4485919" y="4159855"/>
            <a:ext cx="815579" cy="204858"/>
          </a:xfrm>
          <a:prstGeom prst="ellipse">
            <a:avLst/>
          </a:prstGeom>
          <a:solidFill>
            <a:schemeClr val="bg1">
              <a:lumMod val="85000"/>
            </a:schemeClr>
          </a:solidFill>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ja-JP" altLang="en-US" sz="831" dirty="0">
                <a:latin typeface="Meiryo UI" panose="020B0604030504040204" pitchFamily="50" charset="-128"/>
                <a:ea typeface="Meiryo UI" panose="020B0604030504040204" pitchFamily="50" charset="-128"/>
              </a:rPr>
              <a:t>前払い</a:t>
            </a:r>
            <a:endParaRPr lang="ja-JP" altLang="en-US" sz="969" dirty="0">
              <a:latin typeface="Meiryo UI" panose="020B0604030504040204" pitchFamily="50" charset="-128"/>
              <a:ea typeface="Meiryo UI" panose="020B0604030504040204" pitchFamily="50" charset="-128"/>
            </a:endParaRPr>
          </a:p>
        </p:txBody>
      </p:sp>
      <p:sp>
        <p:nvSpPr>
          <p:cNvPr id="141" name="楕円 140"/>
          <p:cNvSpPr/>
          <p:nvPr/>
        </p:nvSpPr>
        <p:spPr>
          <a:xfrm>
            <a:off x="4478315" y="4384785"/>
            <a:ext cx="815579" cy="204858"/>
          </a:xfrm>
          <a:prstGeom prst="ellipse">
            <a:avLst/>
          </a:prstGeom>
          <a:solidFill>
            <a:schemeClr val="bg1"/>
          </a:solidFill>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ja-JP" altLang="en-US" sz="831" dirty="0">
                <a:solidFill>
                  <a:schemeClr val="bg1">
                    <a:lumMod val="50000"/>
                  </a:schemeClr>
                </a:solidFill>
                <a:latin typeface="Meiryo UI" panose="020B0604030504040204" pitchFamily="50" charset="-128"/>
                <a:ea typeface="Meiryo UI" panose="020B0604030504040204" pitchFamily="50" charset="-128"/>
              </a:rPr>
              <a:t>未納繰り越し</a:t>
            </a:r>
            <a:endParaRPr lang="ja-JP" altLang="en-US" sz="969" dirty="0">
              <a:solidFill>
                <a:schemeClr val="bg1">
                  <a:lumMod val="50000"/>
                </a:schemeClr>
              </a:solidFill>
              <a:latin typeface="Meiryo UI" panose="020B0604030504040204" pitchFamily="50" charset="-128"/>
              <a:ea typeface="Meiryo UI" panose="020B0604030504040204" pitchFamily="50" charset="-128"/>
            </a:endParaRPr>
          </a:p>
        </p:txBody>
      </p:sp>
      <p:sp>
        <p:nvSpPr>
          <p:cNvPr id="151" name="正方形/長方形 150"/>
          <p:cNvSpPr/>
          <p:nvPr/>
        </p:nvSpPr>
        <p:spPr>
          <a:xfrm>
            <a:off x="5471314" y="3326482"/>
            <a:ext cx="603806" cy="372726"/>
          </a:xfrm>
          <a:prstGeom prst="rect">
            <a:avLst/>
          </a:prstGeom>
          <a:solidFill>
            <a:schemeClr val="bg1"/>
          </a:solidFill>
          <a:ln w="28575">
            <a:solidFill>
              <a:srgbClr val="0000FF"/>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33231" tIns="33231" rIns="33231" bIns="33231" numCol="1" spcCol="0" rtlCol="0" fromWordArt="0" anchor="t" anchorCtr="0" forceAA="0" compatLnSpc="1">
            <a:prstTxWarp prst="textNoShape">
              <a:avLst/>
            </a:prstTxWarp>
            <a:noAutofit/>
          </a:bodyPr>
          <a:lstStyle/>
          <a:p>
            <a:pPr>
              <a:lnSpc>
                <a:spcPct val="90000"/>
              </a:lnSpc>
            </a:pPr>
            <a:r>
              <a:rPr lang="ja-JP" altLang="en-US" sz="1015" dirty="0">
                <a:latin typeface="Meiryo UI" panose="020B0604030504040204" pitchFamily="50" charset="-128"/>
                <a:ea typeface="Meiryo UI" panose="020B0604030504040204" pitchFamily="50" charset="-128"/>
              </a:rPr>
              <a:t>課税</a:t>
            </a:r>
            <a:endParaRPr lang="en-US" altLang="ja-JP" sz="1015" dirty="0">
              <a:latin typeface="Meiryo UI" panose="020B0604030504040204" pitchFamily="50" charset="-128"/>
              <a:ea typeface="Meiryo UI" panose="020B0604030504040204" pitchFamily="50" charset="-128"/>
            </a:endParaRPr>
          </a:p>
          <a:p>
            <a:pPr>
              <a:lnSpc>
                <a:spcPct val="90000"/>
              </a:lnSpc>
            </a:pPr>
            <a:r>
              <a:rPr lang="en-US" altLang="ja-JP" sz="1015" dirty="0">
                <a:latin typeface="Meiryo UI" panose="020B0604030504040204" pitchFamily="50" charset="-128"/>
                <a:ea typeface="Meiryo UI" panose="020B0604030504040204" pitchFamily="50" charset="-128"/>
              </a:rPr>
              <a:t>(</a:t>
            </a:r>
            <a:r>
              <a:rPr lang="ja-JP" altLang="en-US" sz="1015" dirty="0">
                <a:latin typeface="Meiryo UI" panose="020B0604030504040204" pitchFamily="50" charset="-128"/>
                <a:ea typeface="Meiryo UI" panose="020B0604030504040204" pitchFamily="50" charset="-128"/>
              </a:rPr>
              <a:t>計算</a:t>
            </a:r>
            <a:r>
              <a:rPr lang="en-US" altLang="ja-JP" sz="1015" dirty="0">
                <a:latin typeface="Meiryo UI" panose="020B0604030504040204" pitchFamily="50" charset="-128"/>
                <a:ea typeface="Meiryo UI" panose="020B0604030504040204" pitchFamily="50" charset="-128"/>
              </a:rPr>
              <a:t>)</a:t>
            </a:r>
            <a:endParaRPr lang="ja-JP" altLang="en-US" sz="1015" dirty="0">
              <a:latin typeface="Meiryo UI" panose="020B0604030504040204" pitchFamily="50" charset="-128"/>
              <a:ea typeface="Meiryo UI" panose="020B0604030504040204" pitchFamily="50" charset="-128"/>
            </a:endParaRPr>
          </a:p>
        </p:txBody>
      </p:sp>
      <p:cxnSp>
        <p:nvCxnSpPr>
          <p:cNvPr id="154" name="直線矢印コネクタ 101"/>
          <p:cNvCxnSpPr>
            <a:stCxn id="199" idx="1"/>
          </p:cNvCxnSpPr>
          <p:nvPr/>
        </p:nvCxnSpPr>
        <p:spPr>
          <a:xfrm>
            <a:off x="4230633" y="3924305"/>
            <a:ext cx="248061" cy="317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3" name="正方形/長方形 162"/>
          <p:cNvSpPr/>
          <p:nvPr/>
        </p:nvSpPr>
        <p:spPr>
          <a:xfrm>
            <a:off x="1980681" y="4744442"/>
            <a:ext cx="603806" cy="372726"/>
          </a:xfrm>
          <a:prstGeom prst="rect">
            <a:avLst/>
          </a:prstGeom>
          <a:solidFill>
            <a:schemeClr val="bg1"/>
          </a:solidFill>
          <a:ln w="28575">
            <a:solidFill>
              <a:srgbClr val="0000FF"/>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33231" tIns="33231" rIns="33231" bIns="33231" numCol="1" spcCol="0" rtlCol="0" fromWordArt="0" anchor="t" anchorCtr="0" forceAA="0" compatLnSpc="1">
            <a:prstTxWarp prst="textNoShape">
              <a:avLst/>
            </a:prstTxWarp>
            <a:noAutofit/>
          </a:bodyPr>
          <a:lstStyle/>
          <a:p>
            <a:pPr>
              <a:lnSpc>
                <a:spcPct val="90000"/>
              </a:lnSpc>
            </a:pPr>
            <a:r>
              <a:rPr lang="ja-JP" altLang="en-US" sz="1015" dirty="0">
                <a:latin typeface="Meiryo UI" panose="020B0604030504040204" pitchFamily="50" charset="-128"/>
                <a:ea typeface="Meiryo UI" panose="020B0604030504040204" pitchFamily="50" charset="-128"/>
              </a:rPr>
              <a:t>請求先</a:t>
            </a:r>
            <a:endParaRPr lang="en-US" altLang="ja-JP" sz="1015" dirty="0">
              <a:latin typeface="Meiryo UI" panose="020B0604030504040204" pitchFamily="50" charset="-128"/>
              <a:ea typeface="Meiryo UI" panose="020B0604030504040204" pitchFamily="50" charset="-128"/>
            </a:endParaRPr>
          </a:p>
          <a:p>
            <a:pPr>
              <a:lnSpc>
                <a:spcPct val="90000"/>
              </a:lnSpc>
            </a:pPr>
            <a:r>
              <a:rPr lang="ja-JP" altLang="en-US" sz="1015" dirty="0">
                <a:latin typeface="Meiryo UI" panose="020B0604030504040204" pitchFamily="50" charset="-128"/>
                <a:ea typeface="Meiryo UI" panose="020B0604030504040204" pitchFamily="50" charset="-128"/>
              </a:rPr>
              <a:t>付け替え</a:t>
            </a:r>
          </a:p>
        </p:txBody>
      </p:sp>
      <p:sp>
        <p:nvSpPr>
          <p:cNvPr id="188" name="正方形/長方形 187"/>
          <p:cNvSpPr/>
          <p:nvPr/>
        </p:nvSpPr>
        <p:spPr>
          <a:xfrm>
            <a:off x="2828390" y="5252565"/>
            <a:ext cx="603806" cy="372726"/>
          </a:xfrm>
          <a:prstGeom prst="rect">
            <a:avLst/>
          </a:prstGeom>
          <a:solidFill>
            <a:schemeClr val="bg1"/>
          </a:solidFill>
          <a:ln w="28575">
            <a:solidFill>
              <a:srgbClr val="0000FF"/>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33231" tIns="33231" rIns="33231" bIns="33231" numCol="1" spcCol="0" rtlCol="0" fromWordArt="0" anchor="t" anchorCtr="0" forceAA="0" compatLnSpc="1">
            <a:prstTxWarp prst="textNoShape">
              <a:avLst/>
            </a:prstTxWarp>
            <a:noAutofit/>
          </a:bodyPr>
          <a:lstStyle/>
          <a:p>
            <a:pPr>
              <a:lnSpc>
                <a:spcPct val="90000"/>
              </a:lnSpc>
            </a:pPr>
            <a:r>
              <a:rPr lang="ja-JP" altLang="en-US" sz="1015" dirty="0">
                <a:latin typeface="Meiryo UI" panose="020B0604030504040204" pitchFamily="50" charset="-128"/>
                <a:ea typeface="Meiryo UI" panose="020B0604030504040204" pitchFamily="50" charset="-128"/>
              </a:rPr>
              <a:t>調整金</a:t>
            </a:r>
            <a:endParaRPr lang="en-US" altLang="ja-JP" sz="1015" dirty="0">
              <a:latin typeface="Meiryo UI" panose="020B0604030504040204" pitchFamily="50" charset="-128"/>
              <a:ea typeface="Meiryo UI" panose="020B0604030504040204" pitchFamily="50" charset="-128"/>
            </a:endParaRPr>
          </a:p>
          <a:p>
            <a:pPr>
              <a:lnSpc>
                <a:spcPct val="90000"/>
              </a:lnSpc>
            </a:pPr>
            <a:r>
              <a:rPr lang="ja-JP" altLang="en-US" sz="1015" dirty="0">
                <a:latin typeface="Meiryo UI" panose="020B0604030504040204" pitchFamily="50" charset="-128"/>
                <a:ea typeface="Meiryo UI" panose="020B0604030504040204" pitchFamily="50" charset="-128"/>
              </a:rPr>
              <a:t>投入</a:t>
            </a:r>
          </a:p>
        </p:txBody>
      </p:sp>
      <p:sp>
        <p:nvSpPr>
          <p:cNvPr id="197" name="正方形/長方形 196"/>
          <p:cNvSpPr/>
          <p:nvPr/>
        </p:nvSpPr>
        <p:spPr>
          <a:xfrm>
            <a:off x="5471709" y="4288994"/>
            <a:ext cx="586830" cy="372635"/>
          </a:xfrm>
          <a:prstGeom prst="rect">
            <a:avLst/>
          </a:prstGeom>
          <a:solidFill>
            <a:schemeClr val="bg1"/>
          </a:solidFill>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33231" tIns="33231" rIns="33231" bIns="33231" numCol="1" spcCol="0" rtlCol="0" fromWordArt="0" anchor="t" anchorCtr="0" forceAA="0" compatLnSpc="1">
            <a:prstTxWarp prst="textNoShape">
              <a:avLst/>
            </a:prstTxWarp>
            <a:noAutofit/>
          </a:bodyPr>
          <a:lstStyle/>
          <a:p>
            <a:pPr>
              <a:lnSpc>
                <a:spcPct val="90000"/>
              </a:lnSpc>
            </a:pPr>
            <a:r>
              <a:rPr lang="ja-JP" altLang="en-US" sz="1015" dirty="0">
                <a:solidFill>
                  <a:schemeClr val="bg1">
                    <a:lumMod val="50000"/>
                  </a:schemeClr>
                </a:solidFill>
                <a:latin typeface="Meiryo UI" panose="020B0604030504040204" pitchFamily="50" charset="-128"/>
                <a:ea typeface="Meiryo UI" panose="020B0604030504040204" pitchFamily="50" charset="-128"/>
              </a:rPr>
              <a:t>審査補正</a:t>
            </a:r>
          </a:p>
        </p:txBody>
      </p:sp>
      <p:sp>
        <p:nvSpPr>
          <p:cNvPr id="198" name="正方形/長方形 197"/>
          <p:cNvSpPr/>
          <p:nvPr/>
        </p:nvSpPr>
        <p:spPr>
          <a:xfrm>
            <a:off x="5384996" y="4204784"/>
            <a:ext cx="86712" cy="84209"/>
          </a:xfrm>
          <a:prstGeom prst="rect">
            <a:avLst/>
          </a:prstGeom>
          <a:solidFill>
            <a:schemeClr val="bg1"/>
          </a:solidFill>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nSpc>
                <a:spcPct val="90000"/>
              </a:lnSpc>
            </a:pPr>
            <a:endParaRPr lang="ja-JP" altLang="en-US" sz="1662"/>
          </a:p>
        </p:txBody>
      </p:sp>
      <p:sp>
        <p:nvSpPr>
          <p:cNvPr id="64" name="左中かっこ 63"/>
          <p:cNvSpPr/>
          <p:nvPr/>
        </p:nvSpPr>
        <p:spPr>
          <a:xfrm>
            <a:off x="2548861" y="2468311"/>
            <a:ext cx="222254" cy="3181734"/>
          </a:xfrm>
          <a:prstGeom prst="leftBrace">
            <a:avLst>
              <a:gd name="adj1" fmla="val 8333"/>
              <a:gd name="adj2" fmla="val 45481"/>
            </a:avLst>
          </a:prstGeom>
          <a:noFill/>
          <a:ln>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ja-JP" altLang="en-US" sz="1662"/>
          </a:p>
        </p:txBody>
      </p:sp>
      <p:sp>
        <p:nvSpPr>
          <p:cNvPr id="199" name="左中かっこ 198"/>
          <p:cNvSpPr/>
          <p:nvPr/>
        </p:nvSpPr>
        <p:spPr>
          <a:xfrm flipH="1">
            <a:off x="4015784" y="2468311"/>
            <a:ext cx="214848" cy="3181734"/>
          </a:xfrm>
          <a:prstGeom prst="leftBrace">
            <a:avLst>
              <a:gd name="adj1" fmla="val 8333"/>
              <a:gd name="adj2" fmla="val 45761"/>
            </a:avLst>
          </a:prstGeom>
          <a:noFill/>
          <a:ln>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ja-JP" altLang="en-US" sz="1662"/>
          </a:p>
        </p:txBody>
      </p:sp>
      <p:cxnSp>
        <p:nvCxnSpPr>
          <p:cNvPr id="200" name="直線矢印コネクタ 101"/>
          <p:cNvCxnSpPr>
            <a:stCxn id="197" idx="0"/>
          </p:cNvCxnSpPr>
          <p:nvPr/>
        </p:nvCxnSpPr>
        <p:spPr>
          <a:xfrm flipH="1" flipV="1">
            <a:off x="5762013" y="3927475"/>
            <a:ext cx="3112" cy="361519"/>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05" name="直線矢印コネクタ 101"/>
          <p:cNvCxnSpPr>
            <a:endCxn id="251" idx="1"/>
          </p:cNvCxnSpPr>
          <p:nvPr/>
        </p:nvCxnSpPr>
        <p:spPr>
          <a:xfrm>
            <a:off x="5331369" y="3927474"/>
            <a:ext cx="729708" cy="180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6" name="円柱 205"/>
          <p:cNvSpPr/>
          <p:nvPr/>
        </p:nvSpPr>
        <p:spPr>
          <a:xfrm>
            <a:off x="632069" y="4076212"/>
            <a:ext cx="514008" cy="673784"/>
          </a:xfrm>
          <a:prstGeom prst="can">
            <a:avLst/>
          </a:prstGeom>
          <a:solidFill>
            <a:schemeClr val="bg1"/>
          </a:solidFill>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nSpc>
                <a:spcPct val="90000"/>
              </a:lnSpc>
            </a:pPr>
            <a:r>
              <a:rPr lang="ja-JP" altLang="en-US" sz="1015" dirty="0">
                <a:latin typeface="Meiryo UI" panose="020B0604030504040204" pitchFamily="50" charset="-128"/>
                <a:ea typeface="Meiryo UI" panose="020B0604030504040204" pitchFamily="50" charset="-128"/>
              </a:rPr>
              <a:t>カタログ</a:t>
            </a:r>
            <a:endParaRPr lang="en-US" altLang="ja-JP" sz="1015" dirty="0">
              <a:latin typeface="Meiryo UI" panose="020B0604030504040204" pitchFamily="50" charset="-128"/>
              <a:ea typeface="Meiryo UI" panose="020B0604030504040204" pitchFamily="50" charset="-128"/>
            </a:endParaRPr>
          </a:p>
          <a:p>
            <a:pPr>
              <a:lnSpc>
                <a:spcPct val="90000"/>
              </a:lnSpc>
            </a:pPr>
            <a:r>
              <a:rPr lang="ja-JP" altLang="en-US" sz="1015" dirty="0">
                <a:latin typeface="Meiryo UI" panose="020B0604030504040204" pitchFamily="50" charset="-128"/>
                <a:ea typeface="Meiryo UI" panose="020B0604030504040204" pitchFamily="50" charset="-128"/>
              </a:rPr>
              <a:t>管理</a:t>
            </a:r>
            <a:endParaRPr lang="en-US" altLang="ja-JP" sz="1015" dirty="0">
              <a:latin typeface="Meiryo UI" panose="020B0604030504040204" pitchFamily="50" charset="-128"/>
              <a:ea typeface="Meiryo UI" panose="020B0604030504040204" pitchFamily="50" charset="-128"/>
            </a:endParaRPr>
          </a:p>
        </p:txBody>
      </p:sp>
      <p:sp>
        <p:nvSpPr>
          <p:cNvPr id="216" name="正方形/長方形 215"/>
          <p:cNvSpPr/>
          <p:nvPr/>
        </p:nvSpPr>
        <p:spPr>
          <a:xfrm>
            <a:off x="505907" y="1241247"/>
            <a:ext cx="664707" cy="199037"/>
          </a:xfrm>
          <a:prstGeom prst="rect">
            <a:avLst/>
          </a:prstGeom>
          <a:solidFill>
            <a:schemeClr val="bg1">
              <a:lumMod val="95000"/>
            </a:schemeClr>
          </a:solidFill>
          <a:ln w="19050">
            <a:solidFill>
              <a:schemeClr val="bg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lIns="0" tIns="0" rIns="0" bIns="0" rtlCol="0" anchor="ctr"/>
          <a:lstStyle/>
          <a:p>
            <a:pPr algn="ctr"/>
            <a:r>
              <a:rPr lang="ja-JP" altLang="en-US" sz="1015" i="1" dirty="0">
                <a:solidFill>
                  <a:schemeClr val="tx1">
                    <a:lumMod val="75000"/>
                    <a:lumOff val="25000"/>
                  </a:schemeClr>
                </a:solidFill>
                <a:latin typeface="Meiryo UI" panose="020B0604030504040204" pitchFamily="50" charset="-128"/>
                <a:ea typeface="Meiryo UI" panose="020B0604030504040204" pitchFamily="50" charset="-128"/>
              </a:rPr>
              <a:t>カタログ管理</a:t>
            </a:r>
          </a:p>
        </p:txBody>
      </p:sp>
      <p:grpSp>
        <p:nvGrpSpPr>
          <p:cNvPr id="221" name="グループ化 220"/>
          <p:cNvGrpSpPr/>
          <p:nvPr/>
        </p:nvGrpSpPr>
        <p:grpSpPr>
          <a:xfrm>
            <a:off x="779783" y="1941778"/>
            <a:ext cx="199412" cy="398970"/>
            <a:chOff x="1352500" y="1338263"/>
            <a:chExt cx="216030" cy="432217"/>
          </a:xfrm>
          <a:solidFill>
            <a:schemeClr val="tx2"/>
          </a:solidFill>
        </p:grpSpPr>
        <p:sp>
          <p:nvSpPr>
            <p:cNvPr id="222" name="二等辺三角形 221"/>
            <p:cNvSpPr/>
            <p:nvPr/>
          </p:nvSpPr>
          <p:spPr>
            <a:xfrm>
              <a:off x="1352500" y="1482440"/>
              <a:ext cx="216030" cy="288040"/>
            </a:xfrm>
            <a:prstGeom prst="triangle">
              <a:avLst/>
            </a:prstGeom>
            <a:grpFill/>
            <a:ln>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ja-JP" altLang="en-US" sz="1662">
                <a:latin typeface="Meiryo UI" panose="020B0604030504040204" pitchFamily="50" charset="-128"/>
                <a:ea typeface="Meiryo UI" panose="020B0604030504040204" pitchFamily="50" charset="-128"/>
              </a:endParaRPr>
            </a:p>
          </p:txBody>
        </p:sp>
        <p:sp>
          <p:nvSpPr>
            <p:cNvPr id="223" name="楕円 222"/>
            <p:cNvSpPr/>
            <p:nvPr/>
          </p:nvSpPr>
          <p:spPr>
            <a:xfrm>
              <a:off x="1352500" y="1338263"/>
              <a:ext cx="216030" cy="216187"/>
            </a:xfrm>
            <a:prstGeom prst="ellipse">
              <a:avLst/>
            </a:prstGeom>
            <a:grpFill/>
            <a:ln>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ja-JP" altLang="en-US" sz="1662">
                <a:latin typeface="Meiryo UI" panose="020B0604030504040204" pitchFamily="50" charset="-128"/>
                <a:ea typeface="Meiryo UI" panose="020B0604030504040204" pitchFamily="50" charset="-128"/>
              </a:endParaRPr>
            </a:p>
          </p:txBody>
        </p:sp>
      </p:grpSp>
      <p:cxnSp>
        <p:nvCxnSpPr>
          <p:cNvPr id="224" name="直線矢印コネクタ 223"/>
          <p:cNvCxnSpPr>
            <a:stCxn id="222" idx="3"/>
            <a:endCxn id="255" idx="0"/>
          </p:cNvCxnSpPr>
          <p:nvPr/>
        </p:nvCxnSpPr>
        <p:spPr>
          <a:xfrm flipH="1">
            <a:off x="867626" y="2340749"/>
            <a:ext cx="11864" cy="950099"/>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7" name="円柱 226"/>
          <p:cNvSpPr/>
          <p:nvPr/>
        </p:nvSpPr>
        <p:spPr>
          <a:xfrm>
            <a:off x="631998" y="6268632"/>
            <a:ext cx="514008" cy="409791"/>
          </a:xfrm>
          <a:prstGeom prst="can">
            <a:avLst/>
          </a:prstGeom>
          <a:solidFill>
            <a:schemeClr val="bg1"/>
          </a:solidFill>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nSpc>
                <a:spcPct val="90000"/>
              </a:lnSpc>
            </a:pPr>
            <a:r>
              <a:rPr lang="ja-JP" altLang="en-US" sz="1015" dirty="0">
                <a:latin typeface="Meiryo UI" panose="020B0604030504040204" pitchFamily="50" charset="-128"/>
                <a:ea typeface="Meiryo UI" panose="020B0604030504040204" pitchFamily="50" charset="-128"/>
              </a:rPr>
              <a:t>カタログ</a:t>
            </a:r>
            <a:endParaRPr lang="en-US" altLang="ja-JP" sz="1015" dirty="0">
              <a:latin typeface="Meiryo UI" panose="020B0604030504040204" pitchFamily="50" charset="-128"/>
              <a:ea typeface="Meiryo UI" panose="020B0604030504040204" pitchFamily="50" charset="-128"/>
            </a:endParaRPr>
          </a:p>
          <a:p>
            <a:pPr>
              <a:lnSpc>
                <a:spcPct val="90000"/>
              </a:lnSpc>
            </a:pPr>
            <a:r>
              <a:rPr lang="ja-JP" altLang="en-US" sz="1015" dirty="0">
                <a:latin typeface="Meiryo UI" panose="020B0604030504040204" pitchFamily="50" charset="-128"/>
                <a:ea typeface="Meiryo UI" panose="020B0604030504040204" pitchFamily="50" charset="-128"/>
              </a:rPr>
              <a:t>管理</a:t>
            </a:r>
            <a:endParaRPr lang="en-US" altLang="ja-JP" sz="1015" dirty="0">
              <a:latin typeface="Meiryo UI" panose="020B0604030504040204" pitchFamily="50" charset="-128"/>
              <a:ea typeface="Meiryo UI" panose="020B0604030504040204" pitchFamily="50" charset="-128"/>
            </a:endParaRPr>
          </a:p>
        </p:txBody>
      </p:sp>
      <p:cxnSp>
        <p:nvCxnSpPr>
          <p:cNvPr id="228" name="直線矢印コネクタ 227"/>
          <p:cNvCxnSpPr>
            <a:stCxn id="206" idx="3"/>
            <a:endCxn id="227" idx="1"/>
          </p:cNvCxnSpPr>
          <p:nvPr/>
        </p:nvCxnSpPr>
        <p:spPr>
          <a:xfrm flipH="1">
            <a:off x="889002" y="4749996"/>
            <a:ext cx="71" cy="1518636"/>
          </a:xfrm>
          <a:prstGeom prst="straightConnector1">
            <a:avLst/>
          </a:prstGeom>
          <a:ln w="1905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47" name="正方形/長方形 246"/>
          <p:cNvSpPr/>
          <p:nvPr/>
        </p:nvSpPr>
        <p:spPr>
          <a:xfrm>
            <a:off x="6278354" y="3051063"/>
            <a:ext cx="603806" cy="1858279"/>
          </a:xfrm>
          <a:prstGeom prst="rect">
            <a:avLst/>
          </a:prstGeom>
          <a:solidFill>
            <a:schemeClr val="bg1"/>
          </a:solidFill>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33231" tIns="33231" rIns="33231" bIns="33231" numCol="1" spcCol="0" rtlCol="0" fromWordArt="0" anchor="t" anchorCtr="0" forceAA="0" compatLnSpc="1">
            <a:prstTxWarp prst="textNoShape">
              <a:avLst/>
            </a:prstTxWarp>
            <a:noAutofit/>
          </a:bodyPr>
          <a:lstStyle/>
          <a:p>
            <a:pPr>
              <a:lnSpc>
                <a:spcPct val="90000"/>
              </a:lnSpc>
            </a:pPr>
            <a:r>
              <a:rPr lang="ja-JP" altLang="en-US" sz="1015" dirty="0">
                <a:latin typeface="Meiryo UI" panose="020B0604030504040204" pitchFamily="50" charset="-128"/>
                <a:ea typeface="Meiryo UI" panose="020B0604030504040204" pitchFamily="50" charset="-128"/>
              </a:rPr>
              <a:t>決済連携</a:t>
            </a:r>
          </a:p>
        </p:txBody>
      </p:sp>
      <p:sp>
        <p:nvSpPr>
          <p:cNvPr id="248" name="正方形/長方形 247"/>
          <p:cNvSpPr/>
          <p:nvPr/>
        </p:nvSpPr>
        <p:spPr>
          <a:xfrm>
            <a:off x="6191642" y="3078908"/>
            <a:ext cx="86712" cy="84209"/>
          </a:xfrm>
          <a:prstGeom prst="rect">
            <a:avLst/>
          </a:prstGeom>
          <a:solidFill>
            <a:schemeClr val="bg1"/>
          </a:solidFill>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nSpc>
                <a:spcPct val="90000"/>
              </a:lnSpc>
            </a:pPr>
            <a:endParaRPr lang="ja-JP" altLang="en-US" sz="1662"/>
          </a:p>
        </p:txBody>
      </p:sp>
      <p:sp>
        <p:nvSpPr>
          <p:cNvPr id="249" name="正方形/長方形 248"/>
          <p:cNvSpPr/>
          <p:nvPr/>
        </p:nvSpPr>
        <p:spPr>
          <a:xfrm>
            <a:off x="8013824" y="3750951"/>
            <a:ext cx="656492" cy="469896"/>
          </a:xfrm>
          <a:prstGeom prst="rect">
            <a:avLst/>
          </a:prstGeom>
          <a:solidFill>
            <a:schemeClr val="bg1"/>
          </a:solidFill>
          <a:ln w="28575">
            <a:solidFill>
              <a:srgbClr val="0000FF"/>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33231" tIns="33231" rIns="33231" bIns="33231" numCol="1" spcCol="0" rtlCol="0" fromWordArt="0" anchor="t" anchorCtr="0" forceAA="0" compatLnSpc="1">
            <a:prstTxWarp prst="textNoShape">
              <a:avLst/>
            </a:prstTxWarp>
            <a:noAutofit/>
          </a:bodyPr>
          <a:lstStyle/>
          <a:p>
            <a:pPr>
              <a:lnSpc>
                <a:spcPct val="90000"/>
              </a:lnSpc>
            </a:pPr>
            <a:r>
              <a:rPr lang="ja-JP" altLang="en-US" sz="969" dirty="0">
                <a:latin typeface="Meiryo UI" panose="020B0604030504040204" pitchFamily="50" charset="-128"/>
                <a:ea typeface="Meiryo UI" panose="020B0604030504040204" pitchFamily="50" charset="-128"/>
              </a:rPr>
              <a:t>未納者</a:t>
            </a:r>
            <a:endParaRPr lang="en-US" altLang="ja-JP" sz="969" dirty="0">
              <a:latin typeface="Meiryo UI" panose="020B0604030504040204" pitchFamily="50" charset="-128"/>
              <a:ea typeface="Meiryo UI" panose="020B0604030504040204" pitchFamily="50" charset="-128"/>
            </a:endParaRPr>
          </a:p>
          <a:p>
            <a:pPr>
              <a:lnSpc>
                <a:spcPct val="90000"/>
              </a:lnSpc>
            </a:pPr>
            <a:r>
              <a:rPr lang="ja-JP" altLang="en-US" sz="969" dirty="0">
                <a:latin typeface="Meiryo UI" panose="020B0604030504040204" pitchFamily="50" charset="-128"/>
                <a:ea typeface="Meiryo UI" panose="020B0604030504040204" pitchFamily="50" charset="-128"/>
              </a:rPr>
              <a:t>リスト出力</a:t>
            </a:r>
            <a:endParaRPr lang="en-US" altLang="ja-JP" sz="923" dirty="0">
              <a:latin typeface="Meiryo UI" panose="020B0604030504040204" pitchFamily="50" charset="-128"/>
              <a:ea typeface="Meiryo UI" panose="020B0604030504040204" pitchFamily="50" charset="-128"/>
            </a:endParaRPr>
          </a:p>
          <a:p>
            <a:pPr>
              <a:lnSpc>
                <a:spcPct val="90000"/>
              </a:lnSpc>
            </a:pPr>
            <a:r>
              <a:rPr lang="en-US" altLang="ja-JP" sz="831" dirty="0">
                <a:latin typeface="Meiryo UI" panose="020B0604030504040204" pitchFamily="50" charset="-128"/>
                <a:ea typeface="Meiryo UI" panose="020B0604030504040204" pitchFamily="50" charset="-128"/>
              </a:rPr>
              <a:t>(</a:t>
            </a:r>
            <a:r>
              <a:rPr lang="ja-JP" altLang="en-US" sz="831" dirty="0">
                <a:latin typeface="Meiryo UI" panose="020B0604030504040204" pitchFamily="50" charset="-128"/>
                <a:ea typeface="Meiryo UI" panose="020B0604030504040204" pitchFamily="50" charset="-128"/>
              </a:rPr>
              <a:t>利停</a:t>
            </a:r>
            <a:r>
              <a:rPr lang="en-US" altLang="ja-JP" sz="831" dirty="0">
                <a:latin typeface="Meiryo UI" panose="020B0604030504040204" pitchFamily="50" charset="-128"/>
                <a:ea typeface="Meiryo UI" panose="020B0604030504040204" pitchFamily="50" charset="-128"/>
              </a:rPr>
              <a:t>/</a:t>
            </a:r>
            <a:r>
              <a:rPr lang="ja-JP" altLang="en-US" sz="831" dirty="0">
                <a:latin typeface="Meiryo UI" panose="020B0604030504040204" pitchFamily="50" charset="-128"/>
                <a:ea typeface="Meiryo UI" panose="020B0604030504040204" pitchFamily="50" charset="-128"/>
              </a:rPr>
              <a:t>督促</a:t>
            </a:r>
            <a:r>
              <a:rPr lang="en-US" altLang="ja-JP" sz="831" dirty="0">
                <a:latin typeface="Meiryo UI" panose="020B0604030504040204" pitchFamily="50" charset="-128"/>
                <a:ea typeface="Meiryo UI" panose="020B0604030504040204" pitchFamily="50" charset="-128"/>
              </a:rPr>
              <a:t>)</a:t>
            </a:r>
            <a:endParaRPr lang="ja-JP" altLang="en-US" sz="831" dirty="0">
              <a:latin typeface="Meiryo UI" panose="020B0604030504040204" pitchFamily="50" charset="-128"/>
              <a:ea typeface="Meiryo UI" panose="020B0604030504040204" pitchFamily="50" charset="-128"/>
            </a:endParaRPr>
          </a:p>
        </p:txBody>
      </p:sp>
      <p:sp>
        <p:nvSpPr>
          <p:cNvPr id="250" name="正方形/長方形 249"/>
          <p:cNvSpPr/>
          <p:nvPr/>
        </p:nvSpPr>
        <p:spPr>
          <a:xfrm>
            <a:off x="7918963" y="3669186"/>
            <a:ext cx="85590" cy="84209"/>
          </a:xfrm>
          <a:prstGeom prst="rect">
            <a:avLst/>
          </a:prstGeom>
          <a:solidFill>
            <a:schemeClr val="bg1"/>
          </a:solidFill>
          <a:ln w="28575">
            <a:solidFill>
              <a:srgbClr val="0000FF"/>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nSpc>
                <a:spcPct val="90000"/>
              </a:lnSpc>
            </a:pPr>
            <a:endParaRPr lang="ja-JP" altLang="en-US" sz="1662"/>
          </a:p>
        </p:txBody>
      </p:sp>
      <p:sp>
        <p:nvSpPr>
          <p:cNvPr id="251" name="左中かっこ 250"/>
          <p:cNvSpPr/>
          <p:nvPr/>
        </p:nvSpPr>
        <p:spPr>
          <a:xfrm>
            <a:off x="6061076" y="2910397"/>
            <a:ext cx="207150" cy="2020542"/>
          </a:xfrm>
          <a:prstGeom prst="leftBrace">
            <a:avLst>
              <a:gd name="adj1" fmla="val 8333"/>
              <a:gd name="adj2" fmla="val 50426"/>
            </a:avLst>
          </a:prstGeom>
          <a:noFill/>
          <a:ln>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ja-JP" altLang="en-US" sz="1662"/>
          </a:p>
        </p:txBody>
      </p:sp>
      <p:sp>
        <p:nvSpPr>
          <p:cNvPr id="252" name="左中かっこ 251"/>
          <p:cNvSpPr/>
          <p:nvPr/>
        </p:nvSpPr>
        <p:spPr>
          <a:xfrm flipH="1">
            <a:off x="6838774" y="2910395"/>
            <a:ext cx="242714" cy="2019762"/>
          </a:xfrm>
          <a:prstGeom prst="leftBrace">
            <a:avLst>
              <a:gd name="adj1" fmla="val 8333"/>
              <a:gd name="adj2" fmla="val 50426"/>
            </a:avLst>
          </a:prstGeom>
          <a:noFill/>
          <a:ln>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ja-JP" altLang="en-US" sz="1662"/>
          </a:p>
        </p:txBody>
      </p:sp>
      <p:sp>
        <p:nvSpPr>
          <p:cNvPr id="255" name="楕円 254"/>
          <p:cNvSpPr/>
          <p:nvPr/>
        </p:nvSpPr>
        <p:spPr>
          <a:xfrm>
            <a:off x="608580" y="3290848"/>
            <a:ext cx="518089" cy="197851"/>
          </a:xfrm>
          <a:prstGeom prst="ellipse">
            <a:avLst/>
          </a:prstGeom>
          <a:solidFill>
            <a:schemeClr val="bg1"/>
          </a:solidFill>
          <a:ln w="28575">
            <a:solidFill>
              <a:srgbClr val="0000FF"/>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ja-JP" altLang="en-US" sz="831" dirty="0">
                <a:latin typeface="Meiryo UI" panose="020B0604030504040204" pitchFamily="50" charset="-128"/>
                <a:ea typeface="Meiryo UI" panose="020B0604030504040204" pitchFamily="50" charset="-128"/>
              </a:rPr>
              <a:t>登録</a:t>
            </a:r>
          </a:p>
        </p:txBody>
      </p:sp>
      <p:sp>
        <p:nvSpPr>
          <p:cNvPr id="258" name="楕円 257"/>
          <p:cNvSpPr/>
          <p:nvPr/>
        </p:nvSpPr>
        <p:spPr>
          <a:xfrm>
            <a:off x="6278355" y="3344176"/>
            <a:ext cx="602055" cy="197851"/>
          </a:xfrm>
          <a:prstGeom prst="ellipse">
            <a:avLst/>
          </a:prstGeom>
          <a:solidFill>
            <a:schemeClr val="bg1"/>
          </a:solidFill>
          <a:ln w="28575">
            <a:solidFill>
              <a:srgbClr val="0000FF"/>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ja-JP" altLang="en-US" sz="831" dirty="0">
                <a:latin typeface="Meiryo UI" panose="020B0604030504040204" pitchFamily="50" charset="-128"/>
                <a:ea typeface="Meiryo UI" panose="020B0604030504040204" pitchFamily="50" charset="-128"/>
              </a:rPr>
              <a:t>口座振替</a:t>
            </a:r>
          </a:p>
        </p:txBody>
      </p:sp>
      <p:sp>
        <p:nvSpPr>
          <p:cNvPr id="259" name="楕円 258"/>
          <p:cNvSpPr/>
          <p:nvPr/>
        </p:nvSpPr>
        <p:spPr>
          <a:xfrm>
            <a:off x="6273141" y="3566402"/>
            <a:ext cx="602055" cy="197851"/>
          </a:xfrm>
          <a:prstGeom prst="ellipse">
            <a:avLst/>
          </a:prstGeom>
          <a:solidFill>
            <a:schemeClr val="bg1"/>
          </a:solidFill>
          <a:ln w="28575">
            <a:solidFill>
              <a:srgbClr val="0000FF"/>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ja-JP" altLang="en-US" sz="831" dirty="0">
                <a:latin typeface="Meiryo UI" panose="020B0604030504040204" pitchFamily="50" charset="-128"/>
                <a:ea typeface="Meiryo UI" panose="020B0604030504040204" pitchFamily="50" charset="-128"/>
              </a:rPr>
              <a:t>払込票</a:t>
            </a:r>
          </a:p>
        </p:txBody>
      </p:sp>
      <p:sp>
        <p:nvSpPr>
          <p:cNvPr id="260" name="楕円 259"/>
          <p:cNvSpPr/>
          <p:nvPr/>
        </p:nvSpPr>
        <p:spPr>
          <a:xfrm>
            <a:off x="6276963" y="3785220"/>
            <a:ext cx="602055" cy="197851"/>
          </a:xfrm>
          <a:prstGeom prst="ellipse">
            <a:avLst/>
          </a:prstGeom>
          <a:solidFill>
            <a:schemeClr val="bg1"/>
          </a:solidFill>
          <a:ln w="28575">
            <a:solidFill>
              <a:srgbClr val="0000FF"/>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ja-JP" altLang="en-US" sz="831" dirty="0">
                <a:latin typeface="Meiryo UI" panose="020B0604030504040204" pitchFamily="50" charset="-128"/>
                <a:ea typeface="Meiryo UI" panose="020B0604030504040204" pitchFamily="50" charset="-128"/>
              </a:rPr>
              <a:t>クレカ</a:t>
            </a:r>
          </a:p>
        </p:txBody>
      </p:sp>
      <p:sp>
        <p:nvSpPr>
          <p:cNvPr id="262" name="正方形/長方形 261"/>
          <p:cNvSpPr/>
          <p:nvPr/>
        </p:nvSpPr>
        <p:spPr>
          <a:xfrm>
            <a:off x="8011906" y="4532128"/>
            <a:ext cx="656492" cy="372726"/>
          </a:xfrm>
          <a:prstGeom prst="rect">
            <a:avLst/>
          </a:prstGeom>
          <a:solidFill>
            <a:schemeClr val="bg1">
              <a:lumMod val="85000"/>
            </a:schemeClr>
          </a:solidFill>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33231" tIns="33231" rIns="33231" bIns="33231" numCol="1" spcCol="0" rtlCol="0" fromWordArt="0" anchor="t" anchorCtr="0" forceAA="0" compatLnSpc="1">
            <a:prstTxWarp prst="textNoShape">
              <a:avLst/>
            </a:prstTxWarp>
            <a:noAutofit/>
          </a:bodyPr>
          <a:lstStyle/>
          <a:p>
            <a:pPr>
              <a:lnSpc>
                <a:spcPct val="90000"/>
              </a:lnSpc>
            </a:pPr>
            <a:r>
              <a:rPr lang="ja-JP" altLang="en-US" sz="1015" dirty="0">
                <a:latin typeface="Meiryo UI" panose="020B0604030504040204" pitchFamily="50" charset="-128"/>
                <a:ea typeface="Meiryo UI" panose="020B0604030504040204" pitchFamily="50" charset="-128"/>
              </a:rPr>
              <a:t>延滞利息計算</a:t>
            </a:r>
          </a:p>
        </p:txBody>
      </p:sp>
      <p:sp>
        <p:nvSpPr>
          <p:cNvPr id="263" name="正方形/長方形 262"/>
          <p:cNvSpPr/>
          <p:nvPr/>
        </p:nvSpPr>
        <p:spPr>
          <a:xfrm>
            <a:off x="7918498" y="4447919"/>
            <a:ext cx="85590" cy="84209"/>
          </a:xfrm>
          <a:prstGeom prst="rect">
            <a:avLst/>
          </a:prstGeom>
          <a:solidFill>
            <a:schemeClr val="bg1">
              <a:lumMod val="85000"/>
            </a:schemeClr>
          </a:solidFill>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nSpc>
                <a:spcPct val="90000"/>
              </a:lnSpc>
            </a:pPr>
            <a:endParaRPr lang="ja-JP" altLang="en-US" sz="1662"/>
          </a:p>
        </p:txBody>
      </p:sp>
      <p:sp>
        <p:nvSpPr>
          <p:cNvPr id="266" name="正方形/長方形 265"/>
          <p:cNvSpPr/>
          <p:nvPr/>
        </p:nvSpPr>
        <p:spPr>
          <a:xfrm>
            <a:off x="7213887" y="4537687"/>
            <a:ext cx="603806" cy="367168"/>
          </a:xfrm>
          <a:prstGeom prst="rect">
            <a:avLst/>
          </a:prstGeom>
          <a:solidFill>
            <a:schemeClr val="bg1"/>
          </a:solidFill>
          <a:ln w="28575">
            <a:solidFill>
              <a:srgbClr val="0000FF"/>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33231" tIns="33231" rIns="33231" bIns="33231" numCol="1" spcCol="0" rtlCol="0" fromWordArt="0" anchor="t" anchorCtr="0" forceAA="0" compatLnSpc="1">
            <a:prstTxWarp prst="textNoShape">
              <a:avLst/>
            </a:prstTxWarp>
            <a:noAutofit/>
          </a:bodyPr>
          <a:lstStyle/>
          <a:p>
            <a:pPr>
              <a:lnSpc>
                <a:spcPct val="90000"/>
              </a:lnSpc>
            </a:pPr>
            <a:r>
              <a:rPr lang="ja-JP" altLang="en-US" sz="1015" dirty="0">
                <a:latin typeface="Meiryo UI" panose="020B0604030504040204" pitchFamily="50" charset="-128"/>
                <a:ea typeface="Meiryo UI" panose="020B0604030504040204" pitchFamily="50" charset="-128"/>
              </a:rPr>
              <a:t>収納状況連携</a:t>
            </a:r>
          </a:p>
        </p:txBody>
      </p:sp>
      <p:sp>
        <p:nvSpPr>
          <p:cNvPr id="267" name="正方形/長方形 266"/>
          <p:cNvSpPr/>
          <p:nvPr/>
        </p:nvSpPr>
        <p:spPr>
          <a:xfrm>
            <a:off x="7127175" y="4453478"/>
            <a:ext cx="86712" cy="84209"/>
          </a:xfrm>
          <a:prstGeom prst="rect">
            <a:avLst/>
          </a:prstGeom>
          <a:solidFill>
            <a:schemeClr val="bg1"/>
          </a:solidFill>
          <a:ln w="28575">
            <a:solidFill>
              <a:srgbClr val="0000FF"/>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nSpc>
                <a:spcPct val="90000"/>
              </a:lnSpc>
            </a:pPr>
            <a:endParaRPr lang="ja-JP" altLang="en-US" sz="1662"/>
          </a:p>
        </p:txBody>
      </p:sp>
      <p:cxnSp>
        <p:nvCxnSpPr>
          <p:cNvPr id="273" name="直線矢印コネクタ 101"/>
          <p:cNvCxnSpPr>
            <a:stCxn id="252" idx="1"/>
            <a:endCxn id="289" idx="1"/>
          </p:cNvCxnSpPr>
          <p:nvPr/>
        </p:nvCxnSpPr>
        <p:spPr>
          <a:xfrm>
            <a:off x="7081488" y="3928881"/>
            <a:ext cx="132399" cy="3418"/>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6" name="直線矢印コネクタ 101"/>
          <p:cNvCxnSpPr>
            <a:stCxn id="249" idx="2"/>
            <a:endCxn id="262" idx="0"/>
          </p:cNvCxnSpPr>
          <p:nvPr/>
        </p:nvCxnSpPr>
        <p:spPr>
          <a:xfrm flipH="1">
            <a:off x="8340153" y="4220847"/>
            <a:ext cx="1917" cy="311281"/>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2" name="直線矢印コネクタ 101"/>
          <p:cNvCxnSpPr>
            <a:stCxn id="289" idx="2"/>
            <a:endCxn id="266" idx="0"/>
          </p:cNvCxnSpPr>
          <p:nvPr/>
        </p:nvCxnSpPr>
        <p:spPr>
          <a:xfrm>
            <a:off x="7515790" y="4115087"/>
            <a:ext cx="0" cy="422599"/>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9" name="正方形/長方形 288"/>
          <p:cNvSpPr/>
          <p:nvPr/>
        </p:nvSpPr>
        <p:spPr>
          <a:xfrm>
            <a:off x="7213887" y="3749510"/>
            <a:ext cx="603806" cy="365577"/>
          </a:xfrm>
          <a:prstGeom prst="rect">
            <a:avLst/>
          </a:prstGeom>
          <a:solidFill>
            <a:schemeClr val="bg1"/>
          </a:solidFill>
          <a:ln w="28575">
            <a:solidFill>
              <a:srgbClr val="0000FF"/>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33231" tIns="33231" rIns="33231" bIns="33231" numCol="1" spcCol="0" rtlCol="0" fromWordArt="0" anchor="t" anchorCtr="0" forceAA="0" compatLnSpc="1">
            <a:prstTxWarp prst="textNoShape">
              <a:avLst/>
            </a:prstTxWarp>
            <a:noAutofit/>
          </a:bodyPr>
          <a:lstStyle/>
          <a:p>
            <a:pPr>
              <a:lnSpc>
                <a:spcPct val="90000"/>
              </a:lnSpc>
            </a:pPr>
            <a:r>
              <a:rPr lang="ja-JP" altLang="en-US" sz="1015" dirty="0">
                <a:latin typeface="Meiryo UI" panose="020B0604030504040204" pitchFamily="50" charset="-128"/>
                <a:ea typeface="Meiryo UI" panose="020B0604030504040204" pitchFamily="50" charset="-128"/>
              </a:rPr>
              <a:t>収納管理</a:t>
            </a:r>
          </a:p>
        </p:txBody>
      </p:sp>
      <p:sp>
        <p:nvSpPr>
          <p:cNvPr id="290" name="正方形/長方形 289"/>
          <p:cNvSpPr/>
          <p:nvPr/>
        </p:nvSpPr>
        <p:spPr>
          <a:xfrm>
            <a:off x="7127175" y="3665300"/>
            <a:ext cx="86712" cy="84209"/>
          </a:xfrm>
          <a:prstGeom prst="rect">
            <a:avLst/>
          </a:prstGeom>
          <a:solidFill>
            <a:schemeClr val="bg1"/>
          </a:solidFill>
          <a:ln w="28575">
            <a:solidFill>
              <a:srgbClr val="0000FF"/>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nSpc>
                <a:spcPct val="90000"/>
              </a:lnSpc>
            </a:pPr>
            <a:endParaRPr lang="ja-JP" altLang="en-US" sz="1662"/>
          </a:p>
        </p:txBody>
      </p:sp>
      <p:cxnSp>
        <p:nvCxnSpPr>
          <p:cNvPr id="292" name="直線矢印コネクタ 101"/>
          <p:cNvCxnSpPr>
            <a:stCxn id="289" idx="3"/>
          </p:cNvCxnSpPr>
          <p:nvPr/>
        </p:nvCxnSpPr>
        <p:spPr>
          <a:xfrm>
            <a:off x="7817693" y="3932299"/>
            <a:ext cx="200892" cy="3789"/>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95" name="正方形/長方形 294"/>
          <p:cNvSpPr/>
          <p:nvPr/>
        </p:nvSpPr>
        <p:spPr>
          <a:xfrm>
            <a:off x="7211875" y="5253782"/>
            <a:ext cx="603806" cy="372726"/>
          </a:xfrm>
          <a:prstGeom prst="rect">
            <a:avLst/>
          </a:prstGeom>
          <a:solidFill>
            <a:schemeClr val="bg1"/>
          </a:solidFill>
          <a:ln w="28575">
            <a:solidFill>
              <a:srgbClr val="0000FF"/>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33231" tIns="33231" rIns="33231" bIns="33231" numCol="1" spcCol="0" rtlCol="0" fromWordArt="0" anchor="t" anchorCtr="0" forceAA="0" compatLnSpc="1">
            <a:prstTxWarp prst="textNoShape">
              <a:avLst/>
            </a:prstTxWarp>
            <a:noAutofit/>
          </a:bodyPr>
          <a:lstStyle/>
          <a:p>
            <a:pPr>
              <a:lnSpc>
                <a:spcPct val="90000"/>
              </a:lnSpc>
            </a:pPr>
            <a:r>
              <a:rPr lang="ja-JP" altLang="en-US" sz="1015" dirty="0">
                <a:latin typeface="Meiryo UI" panose="020B0604030504040204" pitchFamily="50" charset="-128"/>
                <a:ea typeface="Meiryo UI" panose="020B0604030504040204" pitchFamily="50" charset="-128"/>
              </a:rPr>
              <a:t>収納状況</a:t>
            </a:r>
            <a:endParaRPr lang="en-US" altLang="ja-JP" sz="1015" dirty="0">
              <a:latin typeface="Meiryo UI" panose="020B0604030504040204" pitchFamily="50" charset="-128"/>
              <a:ea typeface="Meiryo UI" panose="020B0604030504040204" pitchFamily="50" charset="-128"/>
            </a:endParaRPr>
          </a:p>
          <a:p>
            <a:pPr>
              <a:lnSpc>
                <a:spcPct val="90000"/>
              </a:lnSpc>
            </a:pPr>
            <a:r>
              <a:rPr lang="ja-JP" altLang="en-US" sz="1015" dirty="0">
                <a:latin typeface="Meiryo UI" panose="020B0604030504040204" pitchFamily="50" charset="-128"/>
                <a:ea typeface="Meiryo UI" panose="020B0604030504040204" pitchFamily="50" charset="-128"/>
              </a:rPr>
              <a:t>画面参照</a:t>
            </a:r>
          </a:p>
        </p:txBody>
      </p:sp>
      <p:sp>
        <p:nvSpPr>
          <p:cNvPr id="296" name="正方形/長方形 295"/>
          <p:cNvSpPr/>
          <p:nvPr/>
        </p:nvSpPr>
        <p:spPr>
          <a:xfrm>
            <a:off x="7125162" y="5169572"/>
            <a:ext cx="86712" cy="84209"/>
          </a:xfrm>
          <a:prstGeom prst="rect">
            <a:avLst/>
          </a:prstGeom>
          <a:solidFill>
            <a:schemeClr val="bg1"/>
          </a:solidFill>
          <a:ln w="28575">
            <a:solidFill>
              <a:srgbClr val="0000FF"/>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nSpc>
                <a:spcPct val="90000"/>
              </a:lnSpc>
            </a:pPr>
            <a:endParaRPr lang="ja-JP" altLang="en-US" sz="1662"/>
          </a:p>
        </p:txBody>
      </p:sp>
      <p:cxnSp>
        <p:nvCxnSpPr>
          <p:cNvPr id="297" name="直線矢印コネクタ 101"/>
          <p:cNvCxnSpPr>
            <a:stCxn id="266" idx="2"/>
            <a:endCxn id="295" idx="0"/>
          </p:cNvCxnSpPr>
          <p:nvPr/>
        </p:nvCxnSpPr>
        <p:spPr>
          <a:xfrm flipH="1">
            <a:off x="7513778" y="4904854"/>
            <a:ext cx="2012" cy="348927"/>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2" name="直線矢印コネクタ 321"/>
          <p:cNvCxnSpPr>
            <a:endCxn id="206" idx="1"/>
          </p:cNvCxnSpPr>
          <p:nvPr/>
        </p:nvCxnSpPr>
        <p:spPr>
          <a:xfrm flipH="1">
            <a:off x="889073" y="3561404"/>
            <a:ext cx="15225" cy="514808"/>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35" name="テキスト ボックス 334"/>
          <p:cNvSpPr txBox="1"/>
          <p:nvPr/>
        </p:nvSpPr>
        <p:spPr>
          <a:xfrm>
            <a:off x="1660494" y="2423023"/>
            <a:ext cx="908816" cy="386622"/>
          </a:xfrm>
          <a:prstGeom prst="rect">
            <a:avLst/>
          </a:prstGeom>
          <a:noFill/>
        </p:spPr>
        <p:txBody>
          <a:bodyPr wrap="none" lIns="33231" tIns="33231" rIns="33231" bIns="33231" rtlCol="0">
            <a:spAutoFit/>
          </a:bodyPr>
          <a:lstStyle/>
          <a:p>
            <a:pPr>
              <a:lnSpc>
                <a:spcPct val="90000"/>
              </a:lnSpc>
            </a:pPr>
            <a:r>
              <a:rPr lang="en-US" altLang="ja-JP" sz="1292" dirty="0">
                <a:latin typeface="Meiryo UI" panose="020B0604030504040204" pitchFamily="50" charset="-128"/>
                <a:ea typeface="Meiryo UI" panose="020B0604030504040204" pitchFamily="50" charset="-128"/>
              </a:rPr>
              <a:t>Fulfillment</a:t>
            </a:r>
          </a:p>
          <a:p>
            <a:pPr>
              <a:lnSpc>
                <a:spcPct val="90000"/>
              </a:lnSpc>
            </a:pPr>
            <a:r>
              <a:rPr lang="en-US" altLang="ja-JP" sz="1015" dirty="0">
                <a:latin typeface="Meiryo UI" panose="020B0604030504040204" pitchFamily="50" charset="-128"/>
                <a:ea typeface="Meiryo UI" panose="020B0604030504040204" pitchFamily="50" charset="-128"/>
              </a:rPr>
              <a:t>(</a:t>
            </a:r>
            <a:r>
              <a:rPr lang="en-US" altLang="ja-JP" sz="1015" dirty="0" err="1">
                <a:latin typeface="Meiryo UI" panose="020B0604030504040204" pitchFamily="50" charset="-128"/>
                <a:ea typeface="Meiryo UI" panose="020B0604030504040204" pitchFamily="50" charset="-128"/>
              </a:rPr>
              <a:t>Infonova</a:t>
            </a:r>
            <a:r>
              <a:rPr lang="en-US" altLang="ja-JP" sz="1015" dirty="0">
                <a:latin typeface="Meiryo UI" panose="020B0604030504040204" pitchFamily="50" charset="-128"/>
                <a:ea typeface="Meiryo UI" panose="020B0604030504040204" pitchFamily="50" charset="-128"/>
              </a:rPr>
              <a:t>)</a:t>
            </a:r>
            <a:endParaRPr lang="ja-JP" altLang="en-US" sz="1015" dirty="0">
              <a:latin typeface="Meiryo UI" panose="020B0604030504040204" pitchFamily="50" charset="-128"/>
              <a:ea typeface="Meiryo UI" panose="020B0604030504040204" pitchFamily="50" charset="-128"/>
            </a:endParaRPr>
          </a:p>
        </p:txBody>
      </p:sp>
      <p:sp>
        <p:nvSpPr>
          <p:cNvPr id="336" name="テキスト ボックス 335"/>
          <p:cNvSpPr txBox="1"/>
          <p:nvPr/>
        </p:nvSpPr>
        <p:spPr>
          <a:xfrm>
            <a:off x="4335075" y="2419582"/>
            <a:ext cx="951969" cy="386622"/>
          </a:xfrm>
          <a:prstGeom prst="rect">
            <a:avLst/>
          </a:prstGeom>
          <a:noFill/>
        </p:spPr>
        <p:txBody>
          <a:bodyPr wrap="none" lIns="33231" tIns="33231" rIns="33231" bIns="33231" rtlCol="0">
            <a:spAutoFit/>
          </a:bodyPr>
          <a:lstStyle/>
          <a:p>
            <a:pPr>
              <a:lnSpc>
                <a:spcPct val="90000"/>
              </a:lnSpc>
            </a:pPr>
            <a:r>
              <a:rPr lang="en-US" altLang="ja-JP" sz="1292" dirty="0">
                <a:latin typeface="Meiryo UI" panose="020B0604030504040204" pitchFamily="50" charset="-128"/>
                <a:ea typeface="Meiryo UI" panose="020B0604030504040204" pitchFamily="50" charset="-128"/>
              </a:rPr>
              <a:t>Billing</a:t>
            </a:r>
          </a:p>
          <a:p>
            <a:pPr>
              <a:lnSpc>
                <a:spcPct val="90000"/>
              </a:lnSpc>
            </a:pPr>
            <a:r>
              <a:rPr lang="en-US" altLang="ja-JP" sz="1015" dirty="0">
                <a:latin typeface="Meiryo UI" panose="020B0604030504040204" pitchFamily="50" charset="-128"/>
                <a:ea typeface="Meiryo UI" panose="020B0604030504040204" pitchFamily="50" charset="-128"/>
              </a:rPr>
              <a:t>(SmartBilling)</a:t>
            </a:r>
            <a:endParaRPr lang="ja-JP" altLang="en-US" sz="1015" dirty="0">
              <a:latin typeface="Meiryo UI" panose="020B0604030504040204" pitchFamily="50" charset="-128"/>
              <a:ea typeface="Meiryo UI" panose="020B0604030504040204" pitchFamily="50" charset="-128"/>
            </a:endParaRPr>
          </a:p>
        </p:txBody>
      </p:sp>
      <p:sp>
        <p:nvSpPr>
          <p:cNvPr id="339" name="正方形/長方形 338"/>
          <p:cNvSpPr/>
          <p:nvPr/>
        </p:nvSpPr>
        <p:spPr>
          <a:xfrm>
            <a:off x="8015552" y="5248824"/>
            <a:ext cx="609937" cy="372726"/>
          </a:xfrm>
          <a:prstGeom prst="rect">
            <a:avLst/>
          </a:prstGeom>
          <a:solidFill>
            <a:schemeClr val="bg1">
              <a:lumMod val="85000"/>
            </a:schemeClr>
          </a:solidFill>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33231" tIns="33231" rIns="33231" bIns="33231" numCol="1" spcCol="0" rtlCol="0" fromWordArt="0" anchor="t" anchorCtr="0" forceAA="0" compatLnSpc="1">
            <a:prstTxWarp prst="textNoShape">
              <a:avLst/>
            </a:prstTxWarp>
            <a:noAutofit/>
          </a:bodyPr>
          <a:lstStyle/>
          <a:p>
            <a:pPr>
              <a:lnSpc>
                <a:spcPct val="90000"/>
              </a:lnSpc>
            </a:pPr>
            <a:r>
              <a:rPr lang="ja-JP" altLang="en-US" sz="1015" dirty="0">
                <a:latin typeface="Meiryo UI" panose="020B0604030504040204" pitchFamily="50" charset="-128"/>
                <a:ea typeface="Meiryo UI" panose="020B0604030504040204" pitchFamily="50" charset="-128"/>
              </a:rPr>
              <a:t>停止依頼</a:t>
            </a:r>
            <a:endParaRPr lang="en-US" altLang="ja-JP" sz="1015" dirty="0">
              <a:latin typeface="Meiryo UI" panose="020B0604030504040204" pitchFamily="50" charset="-128"/>
              <a:ea typeface="Meiryo UI" panose="020B0604030504040204" pitchFamily="50" charset="-128"/>
            </a:endParaRPr>
          </a:p>
          <a:p>
            <a:pPr>
              <a:lnSpc>
                <a:spcPct val="90000"/>
              </a:lnSpc>
            </a:pPr>
            <a:r>
              <a:rPr lang="en-US" altLang="ja-JP" sz="646" dirty="0">
                <a:latin typeface="Meiryo UI" panose="020B0604030504040204" pitchFamily="50" charset="-128"/>
                <a:ea typeface="Meiryo UI" panose="020B0604030504040204" pitchFamily="50" charset="-128"/>
              </a:rPr>
              <a:t>(ICT</a:t>
            </a:r>
            <a:r>
              <a:rPr lang="ja-JP" altLang="en-US" sz="646" dirty="0">
                <a:latin typeface="Meiryo UI" panose="020B0604030504040204" pitchFamily="50" charset="-128"/>
                <a:ea typeface="Meiryo UI" panose="020B0604030504040204" pitchFamily="50" charset="-128"/>
              </a:rPr>
              <a:t>リソース層</a:t>
            </a:r>
            <a:r>
              <a:rPr lang="en-US" altLang="ja-JP" sz="646" dirty="0">
                <a:latin typeface="Meiryo UI" panose="020B0604030504040204" pitchFamily="50" charset="-128"/>
                <a:ea typeface="Meiryo UI" panose="020B0604030504040204" pitchFamily="50" charset="-128"/>
              </a:rPr>
              <a:t>)</a:t>
            </a:r>
            <a:endParaRPr lang="ja-JP" altLang="en-US" sz="646" dirty="0">
              <a:latin typeface="Meiryo UI" panose="020B0604030504040204" pitchFamily="50" charset="-128"/>
              <a:ea typeface="Meiryo UI" panose="020B0604030504040204" pitchFamily="50" charset="-128"/>
            </a:endParaRPr>
          </a:p>
        </p:txBody>
      </p:sp>
      <p:sp>
        <p:nvSpPr>
          <p:cNvPr id="340" name="正方形/長方形 339"/>
          <p:cNvSpPr/>
          <p:nvPr/>
        </p:nvSpPr>
        <p:spPr>
          <a:xfrm>
            <a:off x="7928839" y="5164614"/>
            <a:ext cx="86712" cy="84209"/>
          </a:xfrm>
          <a:prstGeom prst="rect">
            <a:avLst/>
          </a:prstGeom>
          <a:solidFill>
            <a:schemeClr val="bg1">
              <a:lumMod val="85000"/>
            </a:schemeClr>
          </a:solidFill>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nSpc>
                <a:spcPct val="90000"/>
              </a:lnSpc>
            </a:pPr>
            <a:endParaRPr lang="ja-JP" altLang="en-US" sz="1662"/>
          </a:p>
        </p:txBody>
      </p:sp>
      <p:cxnSp>
        <p:nvCxnSpPr>
          <p:cNvPr id="341" name="直線矢印コネクタ 101"/>
          <p:cNvCxnSpPr>
            <a:stCxn id="295" idx="3"/>
            <a:endCxn id="339" idx="1"/>
          </p:cNvCxnSpPr>
          <p:nvPr/>
        </p:nvCxnSpPr>
        <p:spPr>
          <a:xfrm flipV="1">
            <a:off x="7815681" y="5435187"/>
            <a:ext cx="199871" cy="4958"/>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47" name="グループ化 346"/>
          <p:cNvGrpSpPr/>
          <p:nvPr/>
        </p:nvGrpSpPr>
        <p:grpSpPr>
          <a:xfrm>
            <a:off x="586739" y="5880773"/>
            <a:ext cx="8161415" cy="884016"/>
            <a:chOff x="728346" y="2786999"/>
            <a:chExt cx="8841535" cy="3185938"/>
          </a:xfrm>
        </p:grpSpPr>
        <p:sp>
          <p:nvSpPr>
            <p:cNvPr id="345" name="フリーフォーム 344"/>
            <p:cNvSpPr/>
            <p:nvPr/>
          </p:nvSpPr>
          <p:spPr>
            <a:xfrm>
              <a:off x="728346" y="2786999"/>
              <a:ext cx="8841534" cy="3185938"/>
            </a:xfrm>
            <a:custGeom>
              <a:avLst/>
              <a:gdLst>
                <a:gd name="connsiteX0" fmla="*/ 0 w 8841534"/>
                <a:gd name="connsiteY0" fmla="*/ 0 h 3185938"/>
                <a:gd name="connsiteX1" fmla="*/ 3983757 w 8841534"/>
                <a:gd name="connsiteY1" fmla="*/ 0 h 3185938"/>
                <a:gd name="connsiteX2" fmla="*/ 3983757 w 8841534"/>
                <a:gd name="connsiteY2" fmla="*/ 2526945 h 3185938"/>
                <a:gd name="connsiteX3" fmla="*/ 8841534 w 8841534"/>
                <a:gd name="connsiteY3" fmla="*/ 2526945 h 3185938"/>
                <a:gd name="connsiteX4" fmla="*/ 8841534 w 8841534"/>
                <a:gd name="connsiteY4" fmla="*/ 3185938 h 3185938"/>
                <a:gd name="connsiteX5" fmla="*/ 3983757 w 8841534"/>
                <a:gd name="connsiteY5" fmla="*/ 3185938 h 3185938"/>
                <a:gd name="connsiteX6" fmla="*/ 0 w 8841534"/>
                <a:gd name="connsiteY6" fmla="*/ 3185938 h 3185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841534" h="3185938">
                  <a:moveTo>
                    <a:pt x="0" y="0"/>
                  </a:moveTo>
                  <a:lnTo>
                    <a:pt x="3983757" y="0"/>
                  </a:lnTo>
                  <a:lnTo>
                    <a:pt x="3983757" y="2526945"/>
                  </a:lnTo>
                  <a:lnTo>
                    <a:pt x="8841534" y="2526945"/>
                  </a:lnTo>
                  <a:lnTo>
                    <a:pt x="8841534" y="3185938"/>
                  </a:lnTo>
                  <a:lnTo>
                    <a:pt x="3983757" y="3185938"/>
                  </a:lnTo>
                  <a:lnTo>
                    <a:pt x="0" y="3185938"/>
                  </a:lnTo>
                  <a:close/>
                </a:path>
              </a:pathLst>
            </a:cu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84406" tIns="42203" rIns="84406" bIns="42203" numCol="1" spcCol="0" rtlCol="0" fromWordArt="0" anchor="b" anchorCtr="0" forceAA="0" compatLnSpc="1">
              <a:prstTxWarp prst="textNoShape">
                <a:avLst/>
              </a:prstTxWarp>
              <a:noAutofit/>
            </a:bodyPr>
            <a:lstStyle/>
            <a:p>
              <a:pPr algn="r">
                <a:lnSpc>
                  <a:spcPct val="90000"/>
                </a:lnSpc>
              </a:pPr>
              <a:endParaRPr lang="ja-JP" altLang="en-US" sz="969" dirty="0">
                <a:latin typeface="Meiryo UI" panose="020B0604030504040204" pitchFamily="50" charset="-128"/>
                <a:ea typeface="Meiryo UI" panose="020B0604030504040204" pitchFamily="50" charset="-128"/>
              </a:endParaRPr>
            </a:p>
          </p:txBody>
        </p:sp>
        <p:sp>
          <p:nvSpPr>
            <p:cNvPr id="346" name="正方形/長方形 345"/>
            <p:cNvSpPr/>
            <p:nvPr/>
          </p:nvSpPr>
          <p:spPr>
            <a:xfrm>
              <a:off x="4767979" y="2786999"/>
              <a:ext cx="4801902" cy="2363278"/>
            </a:xfrm>
            <a:prstGeom prst="rect">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84406" tIns="42203" rIns="84406" bIns="42203" numCol="1" spcCol="0" rtlCol="0" fromWordArt="0" anchor="t" anchorCtr="0" forceAA="0" compatLnSpc="1">
              <a:prstTxWarp prst="textNoShape">
                <a:avLst/>
              </a:prstTxWarp>
              <a:noAutofit/>
            </a:bodyPr>
            <a:lstStyle/>
            <a:p>
              <a:pPr algn="ctr">
                <a:lnSpc>
                  <a:spcPct val="90000"/>
                </a:lnSpc>
              </a:pPr>
              <a:endParaRPr lang="ja-JP" altLang="en-US" sz="1662" dirty="0">
                <a:latin typeface="Meiryo UI" panose="020B0604030504040204" pitchFamily="50" charset="-128"/>
                <a:ea typeface="Meiryo UI" panose="020B0604030504040204" pitchFamily="50" charset="-128"/>
              </a:endParaRPr>
            </a:p>
          </p:txBody>
        </p:sp>
      </p:grpSp>
      <p:sp>
        <p:nvSpPr>
          <p:cNvPr id="348" name="テキスト ボックス 347"/>
          <p:cNvSpPr txBox="1"/>
          <p:nvPr/>
        </p:nvSpPr>
        <p:spPr>
          <a:xfrm>
            <a:off x="3343571" y="5878805"/>
            <a:ext cx="908816" cy="386622"/>
          </a:xfrm>
          <a:prstGeom prst="rect">
            <a:avLst/>
          </a:prstGeom>
          <a:noFill/>
        </p:spPr>
        <p:txBody>
          <a:bodyPr wrap="none" lIns="33231" tIns="33231" rIns="33231" bIns="33231" rtlCol="0">
            <a:spAutoFit/>
          </a:bodyPr>
          <a:lstStyle/>
          <a:p>
            <a:pPr>
              <a:lnSpc>
                <a:spcPct val="90000"/>
              </a:lnSpc>
            </a:pPr>
            <a:r>
              <a:rPr lang="en-US" altLang="ja-JP" sz="1292" dirty="0">
                <a:latin typeface="Meiryo UI" panose="020B0604030504040204" pitchFamily="50" charset="-128"/>
                <a:ea typeface="Meiryo UI" panose="020B0604030504040204" pitchFamily="50" charset="-128"/>
              </a:rPr>
              <a:t>Fulfillment</a:t>
            </a:r>
          </a:p>
          <a:p>
            <a:pPr>
              <a:lnSpc>
                <a:spcPct val="90000"/>
              </a:lnSpc>
            </a:pPr>
            <a:r>
              <a:rPr lang="en-US" altLang="ja-JP" sz="1015" dirty="0">
                <a:latin typeface="Meiryo UI" panose="020B0604030504040204" pitchFamily="50" charset="-128"/>
                <a:ea typeface="Meiryo UI" panose="020B0604030504040204" pitchFamily="50" charset="-128"/>
              </a:rPr>
              <a:t>(</a:t>
            </a:r>
            <a:r>
              <a:rPr lang="en-US" altLang="ja-JP" sz="1015" dirty="0" err="1">
                <a:latin typeface="Meiryo UI" panose="020B0604030504040204" pitchFamily="50" charset="-128"/>
                <a:ea typeface="Meiryo UI" panose="020B0604030504040204" pitchFamily="50" charset="-128"/>
              </a:rPr>
              <a:t>Infonova</a:t>
            </a:r>
            <a:r>
              <a:rPr lang="en-US" altLang="ja-JP" sz="1015" dirty="0">
                <a:latin typeface="Meiryo UI" panose="020B0604030504040204" pitchFamily="50" charset="-128"/>
                <a:ea typeface="Meiryo UI" panose="020B0604030504040204" pitchFamily="50" charset="-128"/>
              </a:rPr>
              <a:t>)</a:t>
            </a:r>
            <a:endParaRPr lang="ja-JP" altLang="en-US" sz="1015" dirty="0">
              <a:latin typeface="Meiryo UI" panose="020B0604030504040204" pitchFamily="50" charset="-128"/>
              <a:ea typeface="Meiryo UI" panose="020B0604030504040204" pitchFamily="50" charset="-128"/>
            </a:endParaRPr>
          </a:p>
        </p:txBody>
      </p:sp>
      <p:sp>
        <p:nvSpPr>
          <p:cNvPr id="349" name="テキスト ボックス 348"/>
          <p:cNvSpPr txBox="1"/>
          <p:nvPr/>
        </p:nvSpPr>
        <p:spPr>
          <a:xfrm>
            <a:off x="4350711" y="5875364"/>
            <a:ext cx="951969" cy="386622"/>
          </a:xfrm>
          <a:prstGeom prst="rect">
            <a:avLst/>
          </a:prstGeom>
          <a:noFill/>
        </p:spPr>
        <p:txBody>
          <a:bodyPr wrap="none" lIns="33231" tIns="33231" rIns="33231" bIns="33231" rtlCol="0">
            <a:spAutoFit/>
          </a:bodyPr>
          <a:lstStyle/>
          <a:p>
            <a:pPr>
              <a:lnSpc>
                <a:spcPct val="90000"/>
              </a:lnSpc>
            </a:pPr>
            <a:r>
              <a:rPr lang="en-US" altLang="ja-JP" sz="1292" dirty="0">
                <a:latin typeface="Meiryo UI" panose="020B0604030504040204" pitchFamily="50" charset="-128"/>
                <a:ea typeface="Meiryo UI" panose="020B0604030504040204" pitchFamily="50" charset="-128"/>
              </a:rPr>
              <a:t>Billing</a:t>
            </a:r>
          </a:p>
          <a:p>
            <a:pPr>
              <a:lnSpc>
                <a:spcPct val="90000"/>
              </a:lnSpc>
            </a:pPr>
            <a:r>
              <a:rPr lang="en-US" altLang="ja-JP" sz="1015" dirty="0">
                <a:latin typeface="Meiryo UI" panose="020B0604030504040204" pitchFamily="50" charset="-128"/>
                <a:ea typeface="Meiryo UI" panose="020B0604030504040204" pitchFamily="50" charset="-128"/>
              </a:rPr>
              <a:t>(SmartBilling)</a:t>
            </a:r>
            <a:endParaRPr lang="ja-JP" altLang="en-US" sz="1015" dirty="0">
              <a:latin typeface="Meiryo UI" panose="020B0604030504040204" pitchFamily="50" charset="-128"/>
              <a:ea typeface="Meiryo UI" panose="020B0604030504040204" pitchFamily="50" charset="-128"/>
            </a:endParaRPr>
          </a:p>
        </p:txBody>
      </p:sp>
      <p:sp>
        <p:nvSpPr>
          <p:cNvPr id="286" name="正方形/長方形 285"/>
          <p:cNvSpPr/>
          <p:nvPr/>
        </p:nvSpPr>
        <p:spPr>
          <a:xfrm>
            <a:off x="1977107" y="6275610"/>
            <a:ext cx="6668785" cy="435846"/>
          </a:xfrm>
          <a:prstGeom prst="rect">
            <a:avLst/>
          </a:prstGeom>
          <a:solidFill>
            <a:schemeClr val="bg1">
              <a:alpha val="77000"/>
            </a:schemeClr>
          </a:solidFill>
          <a:ln>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1662" dirty="0">
                <a:latin typeface="Meiryo UI" panose="020B0604030504040204" pitchFamily="50" charset="-128"/>
                <a:ea typeface="Meiryo UI" panose="020B0604030504040204" pitchFamily="50" charset="-128"/>
              </a:rPr>
              <a:t>小売／サービス卸先　と　同一</a:t>
            </a:r>
          </a:p>
        </p:txBody>
      </p:sp>
      <p:sp>
        <p:nvSpPr>
          <p:cNvPr id="350" name="円柱 349"/>
          <p:cNvSpPr/>
          <p:nvPr/>
        </p:nvSpPr>
        <p:spPr>
          <a:xfrm>
            <a:off x="1188457" y="6264044"/>
            <a:ext cx="667548" cy="409791"/>
          </a:xfrm>
          <a:prstGeom prst="can">
            <a:avLst/>
          </a:prstGeom>
          <a:solidFill>
            <a:schemeClr val="bg1"/>
          </a:solidFill>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nSpc>
                <a:spcPct val="90000"/>
              </a:lnSpc>
            </a:pPr>
            <a:r>
              <a:rPr lang="ja-JP" altLang="en-US" sz="1015" dirty="0">
                <a:latin typeface="Meiryo UI" panose="020B0604030504040204" pitchFamily="50" charset="-128"/>
                <a:ea typeface="Meiryo UI" panose="020B0604030504040204" pitchFamily="50" charset="-128"/>
              </a:rPr>
              <a:t>契約管理</a:t>
            </a:r>
            <a:endParaRPr lang="en-US" altLang="ja-JP" sz="1015" dirty="0">
              <a:latin typeface="Meiryo UI" panose="020B0604030504040204" pitchFamily="50" charset="-128"/>
              <a:ea typeface="Meiryo UI" panose="020B0604030504040204" pitchFamily="50" charset="-128"/>
            </a:endParaRPr>
          </a:p>
        </p:txBody>
      </p:sp>
      <p:cxnSp>
        <p:nvCxnSpPr>
          <p:cNvPr id="351" name="直線矢印コネクタ 350"/>
          <p:cNvCxnSpPr>
            <a:stCxn id="8" idx="3"/>
            <a:endCxn id="350" idx="1"/>
          </p:cNvCxnSpPr>
          <p:nvPr/>
        </p:nvCxnSpPr>
        <p:spPr>
          <a:xfrm>
            <a:off x="1511994" y="4749997"/>
            <a:ext cx="10237" cy="1514048"/>
          </a:xfrm>
          <a:prstGeom prst="straightConnector1">
            <a:avLst/>
          </a:prstGeom>
          <a:ln w="1905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55" name="直線矢印コネクタ 101"/>
          <p:cNvCxnSpPr/>
          <p:nvPr/>
        </p:nvCxnSpPr>
        <p:spPr>
          <a:xfrm>
            <a:off x="1857282" y="6423506"/>
            <a:ext cx="144478"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2" name="直線矢印コネクタ 101"/>
          <p:cNvCxnSpPr>
            <a:stCxn id="163" idx="1"/>
          </p:cNvCxnSpPr>
          <p:nvPr/>
        </p:nvCxnSpPr>
        <p:spPr>
          <a:xfrm rot="10800000">
            <a:off x="1772531" y="4606600"/>
            <a:ext cx="208151" cy="324205"/>
          </a:xfrm>
          <a:prstGeom prst="bentConnector2">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44" name="テキスト ボックス 343"/>
          <p:cNvSpPr txBox="1"/>
          <p:nvPr/>
        </p:nvSpPr>
        <p:spPr>
          <a:xfrm>
            <a:off x="912499" y="5721817"/>
            <a:ext cx="410154" cy="322822"/>
          </a:xfrm>
          <a:prstGeom prst="rect">
            <a:avLst/>
          </a:prstGeom>
          <a:solidFill>
            <a:schemeClr val="bg1"/>
          </a:solidFill>
          <a:ln w="28575">
            <a:solidFill>
              <a:srgbClr val="0000FF"/>
            </a:solidFill>
          </a:ln>
        </p:spPr>
        <p:txBody>
          <a:bodyPr wrap="none" lIns="33231" tIns="33231" rIns="33231" bIns="33231" rtlCol="0">
            <a:spAutoFit/>
          </a:bodyPr>
          <a:lstStyle/>
          <a:p>
            <a:pPr>
              <a:lnSpc>
                <a:spcPct val="90000"/>
              </a:lnSpc>
            </a:pPr>
            <a:r>
              <a:rPr lang="ja-JP" altLang="en-US" sz="923" dirty="0">
                <a:latin typeface="Meiryo UI" panose="020B0604030504040204" pitchFamily="50" charset="-128"/>
                <a:ea typeface="Meiryo UI" panose="020B0604030504040204" pitchFamily="50" charset="-128"/>
              </a:rPr>
              <a:t>カタログ</a:t>
            </a:r>
            <a:endParaRPr lang="en-US" altLang="ja-JP" sz="923" dirty="0">
              <a:latin typeface="Meiryo UI" panose="020B0604030504040204" pitchFamily="50" charset="-128"/>
              <a:ea typeface="Meiryo UI" panose="020B0604030504040204" pitchFamily="50" charset="-128"/>
            </a:endParaRPr>
          </a:p>
          <a:p>
            <a:pPr>
              <a:lnSpc>
                <a:spcPct val="90000"/>
              </a:lnSpc>
            </a:pPr>
            <a:r>
              <a:rPr lang="ja-JP" altLang="en-US" sz="923" dirty="0">
                <a:latin typeface="Meiryo UI" panose="020B0604030504040204" pitchFamily="50" charset="-128"/>
                <a:ea typeface="Meiryo UI" panose="020B0604030504040204" pitchFamily="50" charset="-128"/>
              </a:rPr>
              <a:t>連携</a:t>
            </a:r>
          </a:p>
        </p:txBody>
      </p:sp>
      <p:sp>
        <p:nvSpPr>
          <p:cNvPr id="352" name="テキスト ボックス 351"/>
          <p:cNvSpPr txBox="1"/>
          <p:nvPr/>
        </p:nvSpPr>
        <p:spPr>
          <a:xfrm>
            <a:off x="1563967" y="5725655"/>
            <a:ext cx="322619" cy="322822"/>
          </a:xfrm>
          <a:prstGeom prst="rect">
            <a:avLst/>
          </a:prstGeom>
          <a:solidFill>
            <a:schemeClr val="bg1"/>
          </a:solidFill>
          <a:ln w="28575">
            <a:solidFill>
              <a:srgbClr val="0000FF"/>
            </a:solidFill>
          </a:ln>
        </p:spPr>
        <p:txBody>
          <a:bodyPr wrap="square" lIns="33231" tIns="33231" rIns="33231" bIns="33231" rtlCol="0">
            <a:spAutoFit/>
          </a:bodyPr>
          <a:lstStyle/>
          <a:p>
            <a:pPr>
              <a:lnSpc>
                <a:spcPct val="90000"/>
              </a:lnSpc>
            </a:pPr>
            <a:r>
              <a:rPr lang="ja-JP" altLang="en-US" sz="923" dirty="0">
                <a:latin typeface="Meiryo UI" panose="020B0604030504040204" pitchFamily="50" charset="-128"/>
                <a:ea typeface="Meiryo UI" panose="020B0604030504040204" pitchFamily="50" charset="-128"/>
              </a:rPr>
              <a:t>契約</a:t>
            </a:r>
            <a:endParaRPr lang="en-US" altLang="ja-JP" sz="923" dirty="0">
              <a:latin typeface="Meiryo UI" panose="020B0604030504040204" pitchFamily="50" charset="-128"/>
              <a:ea typeface="Meiryo UI" panose="020B0604030504040204" pitchFamily="50" charset="-128"/>
            </a:endParaRPr>
          </a:p>
          <a:p>
            <a:pPr>
              <a:lnSpc>
                <a:spcPct val="90000"/>
              </a:lnSpc>
            </a:pPr>
            <a:r>
              <a:rPr lang="ja-JP" altLang="en-US" sz="923" dirty="0">
                <a:latin typeface="Meiryo UI" panose="020B0604030504040204" pitchFamily="50" charset="-128"/>
                <a:ea typeface="Meiryo UI" panose="020B0604030504040204" pitchFamily="50" charset="-128"/>
              </a:rPr>
              <a:t>連携</a:t>
            </a:r>
          </a:p>
        </p:txBody>
      </p:sp>
      <p:grpSp>
        <p:nvGrpSpPr>
          <p:cNvPr id="441" name="グループ化 440"/>
          <p:cNvGrpSpPr/>
          <p:nvPr/>
        </p:nvGrpSpPr>
        <p:grpSpPr>
          <a:xfrm>
            <a:off x="1415703" y="1938094"/>
            <a:ext cx="199412" cy="398970"/>
            <a:chOff x="1352500" y="1338263"/>
            <a:chExt cx="216030" cy="432217"/>
          </a:xfrm>
          <a:solidFill>
            <a:schemeClr val="tx2"/>
          </a:solidFill>
        </p:grpSpPr>
        <p:sp>
          <p:nvSpPr>
            <p:cNvPr id="442" name="二等辺三角形 441"/>
            <p:cNvSpPr/>
            <p:nvPr/>
          </p:nvSpPr>
          <p:spPr>
            <a:xfrm>
              <a:off x="1352500" y="1482440"/>
              <a:ext cx="216030" cy="288040"/>
            </a:xfrm>
            <a:prstGeom prst="triangle">
              <a:avLst/>
            </a:prstGeom>
            <a:grpFill/>
            <a:ln>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ja-JP" altLang="en-US" sz="1662">
                <a:latin typeface="Meiryo UI" panose="020B0604030504040204" pitchFamily="50" charset="-128"/>
                <a:ea typeface="Meiryo UI" panose="020B0604030504040204" pitchFamily="50" charset="-128"/>
              </a:endParaRPr>
            </a:p>
          </p:txBody>
        </p:sp>
        <p:sp>
          <p:nvSpPr>
            <p:cNvPr id="443" name="楕円 442"/>
            <p:cNvSpPr/>
            <p:nvPr/>
          </p:nvSpPr>
          <p:spPr>
            <a:xfrm>
              <a:off x="1352500" y="1338263"/>
              <a:ext cx="216030" cy="216187"/>
            </a:xfrm>
            <a:prstGeom prst="ellipse">
              <a:avLst/>
            </a:prstGeom>
            <a:grpFill/>
            <a:ln>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ja-JP" altLang="en-US" sz="1662">
                <a:latin typeface="Meiryo UI" panose="020B0604030504040204" pitchFamily="50" charset="-128"/>
                <a:ea typeface="Meiryo UI" panose="020B0604030504040204" pitchFamily="50" charset="-128"/>
              </a:endParaRPr>
            </a:p>
          </p:txBody>
        </p:sp>
      </p:grpSp>
      <p:sp>
        <p:nvSpPr>
          <p:cNvPr id="444" name="左大かっこ 443"/>
          <p:cNvSpPr/>
          <p:nvPr/>
        </p:nvSpPr>
        <p:spPr>
          <a:xfrm>
            <a:off x="1335607" y="1925383"/>
            <a:ext cx="64318" cy="426994"/>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1662"/>
          </a:p>
        </p:txBody>
      </p:sp>
      <p:sp>
        <p:nvSpPr>
          <p:cNvPr id="445" name="左大かっこ 444"/>
          <p:cNvSpPr/>
          <p:nvPr/>
        </p:nvSpPr>
        <p:spPr>
          <a:xfrm flipH="1">
            <a:off x="1600700" y="1927988"/>
            <a:ext cx="64318" cy="426994"/>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1662"/>
          </a:p>
        </p:txBody>
      </p:sp>
      <p:sp>
        <p:nvSpPr>
          <p:cNvPr id="446" name="楕円 445"/>
          <p:cNvSpPr/>
          <p:nvPr/>
        </p:nvSpPr>
        <p:spPr>
          <a:xfrm>
            <a:off x="6272093" y="4014183"/>
            <a:ext cx="602055" cy="197851"/>
          </a:xfrm>
          <a:prstGeom prst="ellipse">
            <a:avLst/>
          </a:prstGeom>
          <a:solidFill>
            <a:schemeClr val="bg1"/>
          </a:solidFill>
          <a:ln w="28575">
            <a:solidFill>
              <a:srgbClr val="0000FF"/>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ja-JP" altLang="en-US" sz="831" dirty="0">
                <a:latin typeface="Meiryo UI" panose="020B0604030504040204" pitchFamily="50" charset="-128"/>
                <a:ea typeface="Meiryo UI" panose="020B0604030504040204" pitchFamily="50" charset="-128"/>
              </a:rPr>
              <a:t>電話合算</a:t>
            </a:r>
          </a:p>
        </p:txBody>
      </p:sp>
      <p:grpSp>
        <p:nvGrpSpPr>
          <p:cNvPr id="143" name="グループ化 142"/>
          <p:cNvGrpSpPr/>
          <p:nvPr/>
        </p:nvGrpSpPr>
        <p:grpSpPr>
          <a:xfrm>
            <a:off x="6483494" y="1479830"/>
            <a:ext cx="199412" cy="398970"/>
            <a:chOff x="1352500" y="1338263"/>
            <a:chExt cx="216030" cy="432217"/>
          </a:xfrm>
          <a:solidFill>
            <a:schemeClr val="tx2"/>
          </a:solidFill>
        </p:grpSpPr>
        <p:sp>
          <p:nvSpPr>
            <p:cNvPr id="144" name="二等辺三角形 143"/>
            <p:cNvSpPr/>
            <p:nvPr/>
          </p:nvSpPr>
          <p:spPr>
            <a:xfrm>
              <a:off x="1352500" y="1482440"/>
              <a:ext cx="216030" cy="288040"/>
            </a:xfrm>
            <a:prstGeom prst="triangle">
              <a:avLst/>
            </a:prstGeom>
            <a:grpFill/>
            <a:ln>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ja-JP" altLang="en-US" sz="1662">
                <a:latin typeface="Meiryo UI" panose="020B0604030504040204" pitchFamily="50" charset="-128"/>
                <a:ea typeface="Meiryo UI" panose="020B0604030504040204" pitchFamily="50" charset="-128"/>
              </a:endParaRPr>
            </a:p>
          </p:txBody>
        </p:sp>
        <p:sp>
          <p:nvSpPr>
            <p:cNvPr id="145" name="楕円 144"/>
            <p:cNvSpPr/>
            <p:nvPr/>
          </p:nvSpPr>
          <p:spPr>
            <a:xfrm>
              <a:off x="1352500" y="1338263"/>
              <a:ext cx="216030" cy="216187"/>
            </a:xfrm>
            <a:prstGeom prst="ellipse">
              <a:avLst/>
            </a:prstGeom>
            <a:grpFill/>
            <a:ln>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ja-JP" altLang="en-US" sz="1662">
                <a:latin typeface="Meiryo UI" panose="020B0604030504040204" pitchFamily="50" charset="-128"/>
                <a:ea typeface="Meiryo UI" panose="020B0604030504040204" pitchFamily="50" charset="-128"/>
              </a:endParaRPr>
            </a:p>
          </p:txBody>
        </p:sp>
      </p:grpSp>
      <p:cxnSp>
        <p:nvCxnSpPr>
          <p:cNvPr id="146" name="直線矢印コネクタ 145"/>
          <p:cNvCxnSpPr>
            <a:endCxn id="144" idx="3"/>
          </p:cNvCxnSpPr>
          <p:nvPr/>
        </p:nvCxnSpPr>
        <p:spPr>
          <a:xfrm flipV="1">
            <a:off x="6579112" y="1878801"/>
            <a:ext cx="4088" cy="1067109"/>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6611394" y="1999601"/>
            <a:ext cx="317180" cy="216254"/>
          </a:xfrm>
          <a:prstGeom prst="rect">
            <a:avLst/>
          </a:prstGeom>
          <a:noFill/>
        </p:spPr>
        <p:txBody>
          <a:bodyPr wrap="none" lIns="33231" tIns="33231" rIns="33231" bIns="33231" rtlCol="0">
            <a:spAutoFit/>
          </a:bodyPr>
          <a:lstStyle/>
          <a:p>
            <a:r>
              <a:rPr lang="ja-JP" altLang="en-US" sz="969" dirty="0">
                <a:latin typeface="Meiryo UI" panose="020B0604030504040204" pitchFamily="50" charset="-128"/>
                <a:ea typeface="Meiryo UI" panose="020B0604030504040204" pitchFamily="50" charset="-128"/>
              </a:rPr>
              <a:t>請求</a:t>
            </a:r>
          </a:p>
        </p:txBody>
      </p:sp>
      <p:cxnSp>
        <p:nvCxnSpPr>
          <p:cNvPr id="152" name="直線矢印コネクタ 151"/>
          <p:cNvCxnSpPr>
            <a:endCxn id="289" idx="0"/>
          </p:cNvCxnSpPr>
          <p:nvPr/>
        </p:nvCxnSpPr>
        <p:spPr>
          <a:xfrm rot="16200000" flipH="1">
            <a:off x="6059756" y="2293475"/>
            <a:ext cx="2130867" cy="781203"/>
          </a:xfrm>
          <a:prstGeom prst="bentConnector3">
            <a:avLst>
              <a:gd name="adj1" fmla="val -414"/>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8" name="テキスト ボックス 157"/>
          <p:cNvSpPr txBox="1"/>
          <p:nvPr/>
        </p:nvSpPr>
        <p:spPr>
          <a:xfrm>
            <a:off x="7550076" y="1999273"/>
            <a:ext cx="317180" cy="216254"/>
          </a:xfrm>
          <a:prstGeom prst="rect">
            <a:avLst/>
          </a:prstGeom>
          <a:noFill/>
        </p:spPr>
        <p:txBody>
          <a:bodyPr wrap="none" lIns="33231" tIns="33231" rIns="33231" bIns="33231" rtlCol="0">
            <a:spAutoFit/>
          </a:bodyPr>
          <a:lstStyle/>
          <a:p>
            <a:r>
              <a:rPr lang="ja-JP" altLang="en-US" sz="969" dirty="0">
                <a:latin typeface="Meiryo UI" panose="020B0604030504040204" pitchFamily="50" charset="-128"/>
                <a:ea typeface="Meiryo UI" panose="020B0604030504040204" pitchFamily="50" charset="-128"/>
              </a:rPr>
              <a:t>支払</a:t>
            </a:r>
          </a:p>
        </p:txBody>
      </p:sp>
      <p:grpSp>
        <p:nvGrpSpPr>
          <p:cNvPr id="159" name="グループ化 158"/>
          <p:cNvGrpSpPr/>
          <p:nvPr/>
        </p:nvGrpSpPr>
        <p:grpSpPr>
          <a:xfrm>
            <a:off x="8242720" y="1488846"/>
            <a:ext cx="199412" cy="398970"/>
            <a:chOff x="1352500" y="1338263"/>
            <a:chExt cx="216030" cy="432217"/>
          </a:xfrm>
          <a:solidFill>
            <a:schemeClr val="tx2"/>
          </a:solidFill>
        </p:grpSpPr>
        <p:sp>
          <p:nvSpPr>
            <p:cNvPr id="160" name="二等辺三角形 159"/>
            <p:cNvSpPr/>
            <p:nvPr/>
          </p:nvSpPr>
          <p:spPr>
            <a:xfrm>
              <a:off x="1352500" y="1482440"/>
              <a:ext cx="216030" cy="288040"/>
            </a:xfrm>
            <a:prstGeom prst="triangle">
              <a:avLst/>
            </a:prstGeom>
            <a:grpFill/>
            <a:ln>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ja-JP" altLang="en-US" sz="1662">
                <a:latin typeface="Meiryo UI" panose="020B0604030504040204" pitchFamily="50" charset="-128"/>
                <a:ea typeface="Meiryo UI" panose="020B0604030504040204" pitchFamily="50" charset="-128"/>
              </a:endParaRPr>
            </a:p>
          </p:txBody>
        </p:sp>
        <p:sp>
          <p:nvSpPr>
            <p:cNvPr id="161" name="楕円 160"/>
            <p:cNvSpPr/>
            <p:nvPr/>
          </p:nvSpPr>
          <p:spPr>
            <a:xfrm>
              <a:off x="1352500" y="1338263"/>
              <a:ext cx="216030" cy="216187"/>
            </a:xfrm>
            <a:prstGeom prst="ellipse">
              <a:avLst/>
            </a:prstGeom>
            <a:grpFill/>
            <a:ln>
              <a:no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ja-JP" altLang="en-US" sz="1662">
                <a:latin typeface="Meiryo UI" panose="020B0604030504040204" pitchFamily="50" charset="-128"/>
                <a:ea typeface="Meiryo UI" panose="020B0604030504040204" pitchFamily="50" charset="-128"/>
              </a:endParaRPr>
            </a:p>
          </p:txBody>
        </p:sp>
      </p:grpSp>
      <p:cxnSp>
        <p:nvCxnSpPr>
          <p:cNvPr id="162" name="直線矢印コネクタ 161"/>
          <p:cNvCxnSpPr>
            <a:stCxn id="249" idx="0"/>
            <a:endCxn id="160" idx="3"/>
          </p:cNvCxnSpPr>
          <p:nvPr/>
        </p:nvCxnSpPr>
        <p:spPr>
          <a:xfrm flipV="1">
            <a:off x="8342070" y="1887816"/>
            <a:ext cx="356" cy="1863135"/>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4" name="テキスト ボックス 163"/>
          <p:cNvSpPr txBox="1"/>
          <p:nvPr/>
        </p:nvSpPr>
        <p:spPr>
          <a:xfrm>
            <a:off x="8376537" y="2008617"/>
            <a:ext cx="317180" cy="216254"/>
          </a:xfrm>
          <a:prstGeom prst="rect">
            <a:avLst/>
          </a:prstGeom>
          <a:noFill/>
        </p:spPr>
        <p:txBody>
          <a:bodyPr wrap="none" lIns="33231" tIns="33231" rIns="33231" bIns="33231" rtlCol="0">
            <a:spAutoFit/>
          </a:bodyPr>
          <a:lstStyle/>
          <a:p>
            <a:r>
              <a:rPr lang="ja-JP" altLang="en-US" sz="969" dirty="0">
                <a:latin typeface="Meiryo UI" panose="020B0604030504040204" pitchFamily="50" charset="-128"/>
                <a:ea typeface="Meiryo UI" panose="020B0604030504040204" pitchFamily="50" charset="-128"/>
              </a:rPr>
              <a:t>督促</a:t>
            </a:r>
          </a:p>
        </p:txBody>
      </p:sp>
      <p:sp>
        <p:nvSpPr>
          <p:cNvPr id="31" name="楕円 30"/>
          <p:cNvSpPr/>
          <p:nvPr/>
        </p:nvSpPr>
        <p:spPr>
          <a:xfrm>
            <a:off x="7561221" y="1723685"/>
            <a:ext cx="285798" cy="266741"/>
          </a:xfrm>
          <a:prstGeom prst="ellips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lIns="0" tIns="0" rIns="0" bIns="0" rtlCol="0" anchor="ctr"/>
          <a:lstStyle/>
          <a:p>
            <a:pPr algn="ctr"/>
            <a:r>
              <a:rPr lang="ja-JP" altLang="en-US" sz="1846" b="1" dirty="0">
                <a:latin typeface="Meiryo UI" panose="020B0604030504040204" pitchFamily="50" charset="-128"/>
                <a:ea typeface="Meiryo UI" panose="020B0604030504040204" pitchFamily="50" charset="-128"/>
              </a:rPr>
              <a:t>￥</a:t>
            </a:r>
          </a:p>
        </p:txBody>
      </p:sp>
      <p:sp>
        <p:nvSpPr>
          <p:cNvPr id="3" name="二等辺三角形 2"/>
          <p:cNvSpPr/>
          <p:nvPr/>
        </p:nvSpPr>
        <p:spPr>
          <a:xfrm rot="10800000">
            <a:off x="4132886" y="1176944"/>
            <a:ext cx="306815" cy="170492"/>
          </a:xfrm>
          <a:prstGeom prst="triangle">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ja-JP" altLang="en-US" sz="1662"/>
          </a:p>
        </p:txBody>
      </p:sp>
      <p:sp>
        <p:nvSpPr>
          <p:cNvPr id="4" name="正方形/長方形 3"/>
          <p:cNvSpPr/>
          <p:nvPr/>
        </p:nvSpPr>
        <p:spPr>
          <a:xfrm>
            <a:off x="3911557" y="961383"/>
            <a:ext cx="800219" cy="276999"/>
          </a:xfrm>
          <a:prstGeom prst="rect">
            <a:avLst/>
          </a:prstGeom>
        </p:spPr>
        <p:txBody>
          <a:bodyPr wrap="none">
            <a:spAutoFit/>
          </a:bodyPr>
          <a:lstStyle/>
          <a:p>
            <a:r>
              <a:rPr lang="ja-JP" altLang="en-US" sz="1200" i="1" dirty="0">
                <a:solidFill>
                  <a:schemeClr val="tx1">
                    <a:lumMod val="75000"/>
                    <a:lumOff val="25000"/>
                  </a:schemeClr>
                </a:solidFill>
                <a:latin typeface="Meiryo UI" panose="020B0604030504040204" pitchFamily="50" charset="-128"/>
                <a:ea typeface="Meiryo UI" panose="020B0604030504040204" pitchFamily="50" charset="-128"/>
              </a:rPr>
              <a:t>料金確定</a:t>
            </a:r>
          </a:p>
        </p:txBody>
      </p:sp>
      <p:sp>
        <p:nvSpPr>
          <p:cNvPr id="166" name="正方形/長方形 165"/>
          <p:cNvSpPr/>
          <p:nvPr/>
        </p:nvSpPr>
        <p:spPr>
          <a:xfrm>
            <a:off x="325631" y="2390373"/>
            <a:ext cx="193839" cy="3406638"/>
          </a:xfrm>
          <a:prstGeom prst="rect">
            <a:avLst/>
          </a:prstGeom>
          <a:solidFill>
            <a:schemeClr val="bg1">
              <a:lumMod val="50000"/>
            </a:schemeClr>
          </a:solidFill>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eaVert" wrap="none" lIns="84406" tIns="42203" rIns="84406" bIns="42203" numCol="1" spcCol="0" rtlCol="0" fromWordArt="0" anchor="ctr" anchorCtr="0" forceAA="0" compatLnSpc="1">
            <a:prstTxWarp prst="textNoShape">
              <a:avLst/>
            </a:prstTxWarp>
            <a:noAutofit/>
          </a:bodyPr>
          <a:lstStyle/>
          <a:p>
            <a:pPr algn="ctr"/>
            <a:r>
              <a:rPr lang="ja-JP" altLang="en-US" sz="1100" dirty="0">
                <a:solidFill>
                  <a:schemeClr val="bg1"/>
                </a:solidFill>
                <a:latin typeface="Meiryo UI" panose="020B0604030504040204" pitchFamily="50" charset="-128"/>
                <a:ea typeface="Meiryo UI" panose="020B0604030504040204" pitchFamily="50" charset="-128"/>
              </a:rPr>
              <a:t>小売／サービス卸先</a:t>
            </a:r>
          </a:p>
        </p:txBody>
      </p:sp>
      <p:sp>
        <p:nvSpPr>
          <p:cNvPr id="167" name="正方形/長方形 166"/>
          <p:cNvSpPr/>
          <p:nvPr/>
        </p:nvSpPr>
        <p:spPr>
          <a:xfrm>
            <a:off x="325771" y="5875364"/>
            <a:ext cx="193699" cy="889425"/>
          </a:xfrm>
          <a:prstGeom prst="rect">
            <a:avLst/>
          </a:prstGeom>
          <a:solidFill>
            <a:schemeClr val="bg1">
              <a:lumMod val="50000"/>
            </a:schemeClr>
          </a:solidFill>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eaVert" wrap="none" lIns="84406" tIns="42203" rIns="84406" bIns="42203" numCol="1" spcCol="0" rtlCol="0" fromWordArt="0" anchor="ctr" anchorCtr="0" forceAA="0" compatLnSpc="1">
            <a:prstTxWarp prst="textNoShape">
              <a:avLst/>
            </a:prstTxWarp>
            <a:noAutofit/>
          </a:bodyPr>
          <a:lstStyle/>
          <a:p>
            <a:pPr algn="ctr"/>
            <a:r>
              <a:rPr lang="ja-JP" altLang="en-US" sz="1100" dirty="0">
                <a:solidFill>
                  <a:schemeClr val="bg1"/>
                </a:solidFill>
                <a:latin typeface="Meiryo UI" panose="020B0604030504040204" pitchFamily="50" charset="-128"/>
                <a:ea typeface="Meiryo UI" panose="020B0604030504040204" pitchFamily="50" charset="-128"/>
              </a:rPr>
              <a:t>サービス卸元</a:t>
            </a:r>
          </a:p>
        </p:txBody>
      </p:sp>
      <p:sp>
        <p:nvSpPr>
          <p:cNvPr id="168" name="テキスト ボックス 167"/>
          <p:cNvSpPr txBox="1"/>
          <p:nvPr/>
        </p:nvSpPr>
        <p:spPr>
          <a:xfrm>
            <a:off x="85283" y="1467133"/>
            <a:ext cx="432000" cy="398769"/>
          </a:xfrm>
          <a:prstGeom prst="rect">
            <a:avLst/>
          </a:prstGeom>
          <a:solidFill>
            <a:schemeClr val="bg1">
              <a:lumMod val="50000"/>
            </a:schemeClr>
          </a:solidFill>
          <a:ln>
            <a:solidFill>
              <a:schemeClr val="bg1">
                <a:lumMod val="50000"/>
              </a:schemeClr>
            </a:solidFill>
          </a:ln>
        </p:spPr>
        <p:txBody>
          <a:bodyPr wrap="none" lIns="33231" tIns="33231" rIns="33231" bIns="33231" rtlCol="0" anchor="ctr">
            <a:noAutofit/>
          </a:bodyPr>
          <a:lstStyle/>
          <a:p>
            <a:pPr>
              <a:lnSpc>
                <a:spcPct val="90000"/>
              </a:lnSpc>
            </a:pPr>
            <a:r>
              <a:rPr lang="ja-JP" altLang="en-US" sz="1015" dirty="0">
                <a:solidFill>
                  <a:schemeClr val="bg1"/>
                </a:solidFill>
                <a:latin typeface="Meiryo UI" panose="020B0604030504040204" pitchFamily="50" charset="-128"/>
                <a:ea typeface="Meiryo UI" panose="020B0604030504040204" pitchFamily="50" charset="-128"/>
              </a:rPr>
              <a:t>エンド</a:t>
            </a:r>
            <a:endParaRPr lang="en-US" altLang="ja-JP" sz="1015" dirty="0">
              <a:solidFill>
                <a:schemeClr val="bg1"/>
              </a:solidFill>
              <a:latin typeface="Meiryo UI" panose="020B0604030504040204" pitchFamily="50" charset="-128"/>
              <a:ea typeface="Meiryo UI" panose="020B0604030504040204" pitchFamily="50" charset="-128"/>
            </a:endParaRPr>
          </a:p>
          <a:p>
            <a:pPr>
              <a:lnSpc>
                <a:spcPct val="90000"/>
              </a:lnSpc>
            </a:pPr>
            <a:r>
              <a:rPr lang="ja-JP" altLang="en-US" sz="1015" dirty="0">
                <a:solidFill>
                  <a:schemeClr val="bg1"/>
                </a:solidFill>
                <a:latin typeface="Meiryo UI" panose="020B0604030504040204" pitchFamily="50" charset="-128"/>
                <a:ea typeface="Meiryo UI" panose="020B0604030504040204" pitchFamily="50" charset="-128"/>
              </a:rPr>
              <a:t>ユーザ</a:t>
            </a:r>
          </a:p>
        </p:txBody>
      </p:sp>
      <p:sp>
        <p:nvSpPr>
          <p:cNvPr id="169" name="正方形/長方形 168"/>
          <p:cNvSpPr/>
          <p:nvPr/>
        </p:nvSpPr>
        <p:spPr>
          <a:xfrm>
            <a:off x="88093" y="2390373"/>
            <a:ext cx="193839" cy="4374415"/>
          </a:xfrm>
          <a:prstGeom prst="rect">
            <a:avLst/>
          </a:prstGeom>
          <a:solidFill>
            <a:schemeClr val="bg1">
              <a:lumMod val="50000"/>
            </a:schemeClr>
          </a:solidFill>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eaVert" wrap="none" lIns="84406" tIns="42203" rIns="84406" bIns="42203" numCol="1" spcCol="0" rtlCol="0" fromWordArt="0" anchor="ctr" anchorCtr="0" forceAA="0" compatLnSpc="1">
            <a:prstTxWarp prst="textNoShape">
              <a:avLst/>
            </a:prstTxWarp>
            <a:noAutofit/>
          </a:bodyPr>
          <a:lstStyle/>
          <a:p>
            <a:pPr algn="ctr"/>
            <a:r>
              <a:rPr lang="en-US" altLang="ja-JP" sz="1100" dirty="0">
                <a:solidFill>
                  <a:schemeClr val="bg1"/>
                </a:solidFill>
                <a:latin typeface="Meiryo UI" panose="020B0604030504040204" pitchFamily="50" charset="-128"/>
                <a:ea typeface="Meiryo UI" panose="020B0604030504040204" pitchFamily="50" charset="-128"/>
              </a:rPr>
              <a:t>Gr</a:t>
            </a:r>
            <a:r>
              <a:rPr lang="ja-JP" altLang="en-US" sz="1100" dirty="0">
                <a:solidFill>
                  <a:schemeClr val="bg1"/>
                </a:solidFill>
                <a:latin typeface="Meiryo UI" panose="020B0604030504040204" pitchFamily="50" charset="-128"/>
                <a:ea typeface="Meiryo UI" panose="020B0604030504040204" pitchFamily="50" charset="-128"/>
              </a:rPr>
              <a:t>共通</a:t>
            </a:r>
            <a:r>
              <a:rPr lang="en-US" altLang="ja-JP" sz="1100" dirty="0">
                <a:solidFill>
                  <a:schemeClr val="bg1"/>
                </a:solidFill>
                <a:latin typeface="Meiryo UI" panose="020B0604030504040204" pitchFamily="50" charset="-128"/>
                <a:ea typeface="Meiryo UI" panose="020B0604030504040204" pitchFamily="50" charset="-128"/>
              </a:rPr>
              <a:t>IT</a:t>
            </a:r>
            <a:endParaRPr lang="ja-JP" altLang="en-US" sz="1100" dirty="0">
              <a:solidFill>
                <a:schemeClr val="bg1"/>
              </a:solidFill>
              <a:latin typeface="Meiryo UI" panose="020B0604030504040204" pitchFamily="50" charset="-128"/>
              <a:ea typeface="Meiryo UI" panose="020B0604030504040204" pitchFamily="50" charset="-128"/>
            </a:endParaRPr>
          </a:p>
        </p:txBody>
      </p:sp>
      <p:sp>
        <p:nvSpPr>
          <p:cNvPr id="170" name="テキスト ボックス 169"/>
          <p:cNvSpPr txBox="1"/>
          <p:nvPr/>
        </p:nvSpPr>
        <p:spPr>
          <a:xfrm>
            <a:off x="85283" y="1933183"/>
            <a:ext cx="432000" cy="398769"/>
          </a:xfrm>
          <a:prstGeom prst="rect">
            <a:avLst/>
          </a:prstGeom>
          <a:solidFill>
            <a:schemeClr val="bg1">
              <a:lumMod val="50000"/>
            </a:schemeClr>
          </a:solidFill>
          <a:ln>
            <a:solidFill>
              <a:schemeClr val="bg1">
                <a:lumMod val="50000"/>
              </a:schemeClr>
            </a:solidFill>
          </a:ln>
        </p:spPr>
        <p:txBody>
          <a:bodyPr wrap="none" lIns="33231" tIns="33231" rIns="33231" bIns="33231" rtlCol="0" anchor="ctr">
            <a:noAutofit/>
          </a:bodyPr>
          <a:lstStyle/>
          <a:p>
            <a:pPr>
              <a:lnSpc>
                <a:spcPct val="90000"/>
              </a:lnSpc>
            </a:pPr>
            <a:r>
              <a:rPr lang="ja-JP" altLang="en-US" sz="1015" dirty="0">
                <a:solidFill>
                  <a:schemeClr val="bg1"/>
                </a:solidFill>
                <a:latin typeface="Meiryo UI" panose="020B0604030504040204" pitchFamily="50" charset="-128"/>
                <a:ea typeface="Meiryo UI" panose="020B0604030504040204" pitchFamily="50" charset="-128"/>
              </a:rPr>
              <a:t>オペ</a:t>
            </a:r>
            <a:endParaRPr lang="en-US" altLang="ja-JP" sz="1015" dirty="0">
              <a:solidFill>
                <a:schemeClr val="bg1"/>
              </a:solidFill>
              <a:latin typeface="Meiryo UI" panose="020B0604030504040204" pitchFamily="50" charset="-128"/>
              <a:ea typeface="Meiryo UI" panose="020B0604030504040204" pitchFamily="50" charset="-128"/>
            </a:endParaRPr>
          </a:p>
          <a:p>
            <a:pPr>
              <a:lnSpc>
                <a:spcPct val="90000"/>
              </a:lnSpc>
            </a:pPr>
            <a:r>
              <a:rPr lang="ja-JP" altLang="en-US" sz="1015" dirty="0">
                <a:solidFill>
                  <a:schemeClr val="bg1"/>
                </a:solidFill>
                <a:latin typeface="Meiryo UI" panose="020B0604030504040204" pitchFamily="50" charset="-128"/>
                <a:ea typeface="Meiryo UI" panose="020B0604030504040204" pitchFamily="50" charset="-128"/>
              </a:rPr>
              <a:t>レータ</a:t>
            </a:r>
          </a:p>
        </p:txBody>
      </p:sp>
      <p:sp>
        <p:nvSpPr>
          <p:cNvPr id="173" name="楕円 172"/>
          <p:cNvSpPr/>
          <p:nvPr/>
        </p:nvSpPr>
        <p:spPr>
          <a:xfrm>
            <a:off x="6260423" y="4664688"/>
            <a:ext cx="606558" cy="293140"/>
          </a:xfrm>
          <a:prstGeom prst="ellipse">
            <a:avLst/>
          </a:prstGeom>
          <a:solidFill>
            <a:schemeClr val="bg1"/>
          </a:solidFill>
          <a:ln w="28575">
            <a:solidFill>
              <a:srgbClr val="0000FF"/>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ja-JP" altLang="en-US" sz="831" dirty="0">
                <a:latin typeface="Meiryo UI" panose="020B0604030504040204" pitchFamily="50" charset="-128"/>
                <a:ea typeface="Meiryo UI" panose="020B0604030504040204" pitchFamily="50" charset="-128"/>
              </a:rPr>
              <a:t>支払方法無し</a:t>
            </a:r>
            <a:r>
              <a:rPr lang="en-US" altLang="ja-JP" sz="831" dirty="0">
                <a:latin typeface="Meiryo UI" panose="020B0604030504040204" pitchFamily="50" charset="-128"/>
                <a:ea typeface="Meiryo UI" panose="020B0604030504040204" pitchFamily="50" charset="-128"/>
              </a:rPr>
              <a:t>(※)</a:t>
            </a:r>
            <a:endParaRPr lang="ja-JP" altLang="en-US" sz="831" dirty="0">
              <a:latin typeface="Meiryo UI" panose="020B0604030504040204" pitchFamily="50" charset="-128"/>
              <a:ea typeface="Meiryo UI" panose="020B0604030504040204" pitchFamily="50" charset="-128"/>
            </a:endParaRPr>
          </a:p>
        </p:txBody>
      </p:sp>
      <p:sp>
        <p:nvSpPr>
          <p:cNvPr id="142" name="正方形/長方形 141"/>
          <p:cNvSpPr/>
          <p:nvPr/>
        </p:nvSpPr>
        <p:spPr>
          <a:xfrm>
            <a:off x="1974071" y="5274247"/>
            <a:ext cx="603806" cy="372726"/>
          </a:xfrm>
          <a:prstGeom prst="rect">
            <a:avLst/>
          </a:prstGeom>
          <a:solidFill>
            <a:schemeClr val="bg1"/>
          </a:solidFill>
          <a:ln w="28575">
            <a:solidFill>
              <a:srgbClr val="0000FF"/>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33231" tIns="33231" rIns="33231" bIns="33231" numCol="1" spcCol="0" rtlCol="0" fromWordArt="0" anchor="t" anchorCtr="0" forceAA="0" compatLnSpc="1">
            <a:prstTxWarp prst="textNoShape">
              <a:avLst/>
            </a:prstTxWarp>
            <a:noAutofit/>
          </a:bodyPr>
          <a:lstStyle/>
          <a:p>
            <a:pPr>
              <a:lnSpc>
                <a:spcPct val="90000"/>
              </a:lnSpc>
            </a:pPr>
            <a:r>
              <a:rPr lang="ja-JP" altLang="en-US" sz="1015" dirty="0">
                <a:latin typeface="Meiryo UI" panose="020B0604030504040204" pitchFamily="50" charset="-128"/>
                <a:ea typeface="Meiryo UI" panose="020B0604030504040204" pitchFamily="50" charset="-128"/>
              </a:rPr>
              <a:t>卸対応</a:t>
            </a:r>
          </a:p>
        </p:txBody>
      </p:sp>
      <p:cxnSp>
        <p:nvCxnSpPr>
          <p:cNvPr id="157" name="直線矢印コネクタ 101"/>
          <p:cNvCxnSpPr>
            <a:stCxn id="142" idx="1"/>
          </p:cNvCxnSpPr>
          <p:nvPr/>
        </p:nvCxnSpPr>
        <p:spPr>
          <a:xfrm rot="10800000">
            <a:off x="1632859" y="4727903"/>
            <a:ext cx="341212" cy="732707"/>
          </a:xfrm>
          <a:prstGeom prst="bentConnector2">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1" name="楕円 170"/>
          <p:cNvSpPr/>
          <p:nvPr/>
        </p:nvSpPr>
        <p:spPr>
          <a:xfrm>
            <a:off x="2863498" y="3955320"/>
            <a:ext cx="1115319" cy="204858"/>
          </a:xfrm>
          <a:prstGeom prst="ellipse">
            <a:avLst/>
          </a:prstGeom>
          <a:solidFill>
            <a:schemeClr val="bg1"/>
          </a:solidFill>
          <a:ln w="28575">
            <a:solidFill>
              <a:srgbClr val="0000FF"/>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ja-JP" altLang="en-US" sz="831" dirty="0">
                <a:latin typeface="Meiryo UI" panose="020B0604030504040204" pitchFamily="50" charset="-128"/>
                <a:ea typeface="Meiryo UI" panose="020B0604030504040204" pitchFamily="50" charset="-128"/>
              </a:rPr>
              <a:t>無料利用</a:t>
            </a:r>
            <a:endParaRPr lang="ja-JP" altLang="en-US" sz="969" dirty="0">
              <a:latin typeface="Meiryo UI" panose="020B0604030504040204" pitchFamily="50" charset="-128"/>
              <a:ea typeface="Meiryo UI" panose="020B0604030504040204" pitchFamily="50" charset="-128"/>
            </a:endParaRPr>
          </a:p>
        </p:txBody>
      </p:sp>
      <p:sp>
        <p:nvSpPr>
          <p:cNvPr id="172" name="楕円 171"/>
          <p:cNvSpPr/>
          <p:nvPr/>
        </p:nvSpPr>
        <p:spPr>
          <a:xfrm>
            <a:off x="2889053" y="4201906"/>
            <a:ext cx="1115319" cy="204858"/>
          </a:xfrm>
          <a:prstGeom prst="ellipse">
            <a:avLst/>
          </a:prstGeom>
          <a:solidFill>
            <a:schemeClr val="bg1"/>
          </a:solidFill>
          <a:ln w="28575">
            <a:solidFill>
              <a:srgbClr val="0000FF"/>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ja-JP" altLang="en-US" sz="969" dirty="0">
                <a:latin typeface="Meiryo UI" panose="020B0604030504040204" pitchFamily="50" charset="-128"/>
                <a:ea typeface="Meiryo UI" panose="020B0604030504040204" pitchFamily="50" charset="-128"/>
              </a:rPr>
              <a:t>最低利用</a:t>
            </a:r>
          </a:p>
        </p:txBody>
      </p:sp>
      <p:sp>
        <p:nvSpPr>
          <p:cNvPr id="174" name="楕円 173"/>
          <p:cNvSpPr/>
          <p:nvPr/>
        </p:nvSpPr>
        <p:spPr>
          <a:xfrm>
            <a:off x="2878289" y="4451623"/>
            <a:ext cx="1115319" cy="204858"/>
          </a:xfrm>
          <a:prstGeom prst="ellipse">
            <a:avLst/>
          </a:prstGeom>
          <a:solidFill>
            <a:schemeClr val="bg1"/>
          </a:solidFill>
          <a:ln w="28575">
            <a:solidFill>
              <a:srgbClr val="0000FF"/>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ja-JP" altLang="en-US" sz="969" dirty="0">
                <a:latin typeface="Meiryo UI" panose="020B0604030504040204" pitchFamily="50" charset="-128"/>
                <a:ea typeface="Meiryo UI" panose="020B0604030504040204" pitchFamily="50" charset="-128"/>
              </a:rPr>
              <a:t>最低利用契約</a:t>
            </a:r>
          </a:p>
        </p:txBody>
      </p:sp>
      <p:sp>
        <p:nvSpPr>
          <p:cNvPr id="10" name="テキスト ボックス 9"/>
          <p:cNvSpPr txBox="1"/>
          <p:nvPr/>
        </p:nvSpPr>
        <p:spPr>
          <a:xfrm>
            <a:off x="3207797" y="1654868"/>
            <a:ext cx="2495661" cy="706389"/>
          </a:xfrm>
          <a:prstGeom prst="rect">
            <a:avLst/>
          </a:prstGeom>
          <a:noFill/>
        </p:spPr>
        <p:txBody>
          <a:bodyPr wrap="none" lIns="33231" tIns="33231" rIns="33231" bIns="33231" rtlCol="0">
            <a:spAutoFit/>
          </a:bodyPr>
          <a:lstStyle/>
          <a:p>
            <a:r>
              <a:rPr lang="en-US" altLang="ja-JP" sz="831" dirty="0">
                <a:latin typeface="Meiryo UI" panose="020B0604030504040204" pitchFamily="50" charset="-128"/>
                <a:ea typeface="Meiryo UI" panose="020B0604030504040204" pitchFamily="50" charset="-128"/>
              </a:rPr>
              <a:t>※</a:t>
            </a:r>
            <a:r>
              <a:rPr lang="ja-JP" altLang="en-US" sz="831" dirty="0">
                <a:latin typeface="Meiryo UI" panose="020B0604030504040204" pitchFamily="50" charset="-128"/>
                <a:ea typeface="Meiryo UI" panose="020B0604030504040204" pitchFamily="50" charset="-128"/>
              </a:rPr>
              <a:t>支払方法なしの場合は、</a:t>
            </a:r>
            <a:r>
              <a:rPr lang="en-US" altLang="ja-JP" sz="831" dirty="0" err="1">
                <a:latin typeface="Meiryo UI" panose="020B0604030504040204" pitchFamily="50" charset="-128"/>
                <a:ea typeface="Meiryo UI" panose="020B0604030504040204" pitchFamily="50" charset="-128"/>
              </a:rPr>
              <a:t>SmaB</a:t>
            </a:r>
            <a:r>
              <a:rPr lang="ja-JP" altLang="en-US" sz="831" dirty="0">
                <a:latin typeface="Meiryo UI" panose="020B0604030504040204" pitchFamily="50" charset="-128"/>
                <a:ea typeface="Meiryo UI" panose="020B0604030504040204" pitchFamily="50" charset="-128"/>
              </a:rPr>
              <a:t>連携自体を行わない</a:t>
            </a:r>
            <a:endParaRPr lang="en-US" altLang="ja-JP" sz="831" dirty="0">
              <a:latin typeface="Meiryo UI" panose="020B0604030504040204" pitchFamily="50" charset="-128"/>
              <a:ea typeface="Meiryo UI" panose="020B0604030504040204" pitchFamily="50" charset="-128"/>
            </a:endParaRPr>
          </a:p>
          <a:p>
            <a:r>
              <a:rPr lang="en-US" altLang="ja-JP" sz="831" dirty="0">
                <a:latin typeface="Meiryo UI" panose="020B0604030504040204" pitchFamily="50" charset="-128"/>
                <a:ea typeface="Meiryo UI" panose="020B0604030504040204" pitchFamily="50" charset="-128"/>
              </a:rPr>
              <a:t>※</a:t>
            </a:r>
            <a:r>
              <a:rPr lang="ja-JP" altLang="en-US" sz="831" dirty="0">
                <a:latin typeface="Meiryo UI" panose="020B0604030504040204" pitchFamily="50" charset="-128"/>
                <a:ea typeface="Meiryo UI" panose="020B0604030504040204" pitchFamily="50" charset="-128"/>
              </a:rPr>
              <a:t>デジタル請求は口座振替、電話料金合算で引落しに</a:t>
            </a:r>
            <a:endParaRPr lang="en-US" altLang="ja-JP" sz="831" dirty="0">
              <a:latin typeface="Meiryo UI" panose="020B0604030504040204" pitchFamily="50" charset="-128"/>
              <a:ea typeface="Meiryo UI" panose="020B0604030504040204" pitchFamily="50" charset="-128"/>
            </a:endParaRPr>
          </a:p>
          <a:p>
            <a:r>
              <a:rPr lang="ja-JP" altLang="en-US" sz="831" dirty="0">
                <a:latin typeface="Meiryo UI" panose="020B0604030504040204" pitchFamily="50" charset="-128"/>
                <a:ea typeface="Meiryo UI" panose="020B0604030504040204" pitchFamily="50" charset="-128"/>
              </a:rPr>
              <a:t>失敗した場合等でメールで</a:t>
            </a:r>
            <a:r>
              <a:rPr lang="en-US" altLang="ja-JP" sz="831" dirty="0">
                <a:latin typeface="Meiryo UI" panose="020B0604030504040204" pitchFamily="50" charset="-128"/>
                <a:ea typeface="Meiryo UI" panose="020B0604030504040204" pitchFamily="50" charset="-128"/>
              </a:rPr>
              <a:t>URL</a:t>
            </a:r>
            <a:r>
              <a:rPr lang="ja-JP" altLang="en-US" sz="831" dirty="0">
                <a:latin typeface="Meiryo UI" panose="020B0604030504040204" pitchFamily="50" charset="-128"/>
                <a:ea typeface="Meiryo UI" panose="020B0604030504040204" pitchFamily="50" charset="-128"/>
              </a:rPr>
              <a:t>を個別に送り、そこで</a:t>
            </a:r>
            <a:endParaRPr lang="en-US" altLang="ja-JP" sz="831" dirty="0">
              <a:latin typeface="Meiryo UI" panose="020B0604030504040204" pitchFamily="50" charset="-128"/>
              <a:ea typeface="Meiryo UI" panose="020B0604030504040204" pitchFamily="50" charset="-128"/>
            </a:endParaRPr>
          </a:p>
          <a:p>
            <a:r>
              <a:rPr lang="ja-JP" altLang="en-US" sz="831" dirty="0">
                <a:latin typeface="Meiryo UI" panose="020B0604030504040204" pitchFamily="50" charset="-128"/>
                <a:ea typeface="Meiryo UI" panose="020B0604030504040204" pitchFamily="50" charset="-128"/>
              </a:rPr>
              <a:t>請求書をダウンロードできるようになる収納である。</a:t>
            </a:r>
            <a:endParaRPr lang="en-US" altLang="ja-JP" sz="831" dirty="0">
              <a:latin typeface="Meiryo UI" panose="020B0604030504040204" pitchFamily="50" charset="-128"/>
              <a:ea typeface="Meiryo UI" panose="020B0604030504040204" pitchFamily="50" charset="-128"/>
            </a:endParaRPr>
          </a:p>
          <a:p>
            <a:endParaRPr lang="en-US" altLang="ja-JP" sz="831" dirty="0">
              <a:latin typeface="Meiryo UI" panose="020B0604030504040204" pitchFamily="50" charset="-128"/>
              <a:ea typeface="Meiryo UI" panose="020B0604030504040204" pitchFamily="50" charset="-128"/>
            </a:endParaRPr>
          </a:p>
        </p:txBody>
      </p:sp>
      <p:sp>
        <p:nvSpPr>
          <p:cNvPr id="136" name="楕円 135"/>
          <p:cNvSpPr/>
          <p:nvPr/>
        </p:nvSpPr>
        <p:spPr>
          <a:xfrm>
            <a:off x="2858444" y="4983581"/>
            <a:ext cx="1115319" cy="197851"/>
          </a:xfrm>
          <a:prstGeom prst="ellipse">
            <a:avLst/>
          </a:prstGeom>
          <a:solidFill>
            <a:schemeClr val="bg1"/>
          </a:solidFill>
          <a:ln w="28575">
            <a:solidFill>
              <a:srgbClr val="0000FF"/>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ja-JP" altLang="en-US" sz="831" dirty="0">
                <a:latin typeface="Meiryo UI" panose="020B0604030504040204" pitchFamily="50" charset="-128"/>
                <a:ea typeface="Meiryo UI" panose="020B0604030504040204" pitchFamily="50" charset="-128"/>
              </a:rPr>
              <a:t>一括</a:t>
            </a:r>
          </a:p>
        </p:txBody>
      </p:sp>
      <p:sp>
        <p:nvSpPr>
          <p:cNvPr id="139" name="楕円 138"/>
          <p:cNvSpPr/>
          <p:nvPr/>
        </p:nvSpPr>
        <p:spPr>
          <a:xfrm>
            <a:off x="6255934" y="4269318"/>
            <a:ext cx="602055" cy="296245"/>
          </a:xfrm>
          <a:prstGeom prst="ellipse">
            <a:avLst/>
          </a:prstGeom>
          <a:solidFill>
            <a:schemeClr val="bg1"/>
          </a:solidFill>
          <a:ln w="28575">
            <a:solidFill>
              <a:srgbClr val="0000FF"/>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ja-JP" altLang="en-US" sz="831" dirty="0">
                <a:latin typeface="Meiryo UI" panose="020B0604030504040204" pitchFamily="50" charset="-128"/>
                <a:ea typeface="Meiryo UI" panose="020B0604030504040204" pitchFamily="50" charset="-128"/>
              </a:rPr>
              <a:t>請求書</a:t>
            </a:r>
            <a:r>
              <a:rPr lang="en-US" altLang="ja-JP" sz="831" dirty="0">
                <a:latin typeface="Meiryo UI" panose="020B0604030504040204" pitchFamily="50" charset="-128"/>
                <a:ea typeface="Meiryo UI" panose="020B0604030504040204" pitchFamily="50" charset="-128"/>
              </a:rPr>
              <a:t>(</a:t>
            </a:r>
            <a:r>
              <a:rPr lang="ja-JP" altLang="en-US" sz="831" dirty="0">
                <a:latin typeface="Meiryo UI" panose="020B0604030504040204" pitchFamily="50" charset="-128"/>
                <a:ea typeface="Meiryo UI" panose="020B0604030504040204" pitchFamily="50" charset="-128"/>
              </a:rPr>
              <a:t>外部</a:t>
            </a:r>
            <a:r>
              <a:rPr lang="en-US" altLang="ja-JP" sz="831" dirty="0">
                <a:latin typeface="Meiryo UI" panose="020B0604030504040204" pitchFamily="50" charset="-128"/>
                <a:ea typeface="Meiryo UI" panose="020B0604030504040204" pitchFamily="50" charset="-128"/>
              </a:rPr>
              <a:t>)</a:t>
            </a:r>
            <a:endParaRPr lang="ja-JP" altLang="en-US" sz="831" dirty="0">
              <a:latin typeface="Meiryo UI" panose="020B0604030504040204" pitchFamily="50" charset="-128"/>
              <a:ea typeface="Meiryo UI" panose="020B0604030504040204" pitchFamily="50" charset="-128"/>
            </a:endParaRPr>
          </a:p>
        </p:txBody>
      </p:sp>
      <p:sp>
        <p:nvSpPr>
          <p:cNvPr id="137" name="楕円 136"/>
          <p:cNvSpPr/>
          <p:nvPr/>
        </p:nvSpPr>
        <p:spPr>
          <a:xfrm>
            <a:off x="6243875" y="4987800"/>
            <a:ext cx="606558" cy="293140"/>
          </a:xfrm>
          <a:prstGeom prst="ellipse">
            <a:avLst/>
          </a:prstGeom>
          <a:solidFill>
            <a:schemeClr val="bg1"/>
          </a:solidFill>
          <a:ln w="28575">
            <a:solidFill>
              <a:srgbClr val="0000FF"/>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ja-JP" altLang="en-US" sz="831" dirty="0">
                <a:latin typeface="Meiryo UI" panose="020B0604030504040204" pitchFamily="50" charset="-128"/>
                <a:ea typeface="Meiryo UI" panose="020B0604030504040204" pitchFamily="50" charset="-128"/>
              </a:rPr>
              <a:t>デジタル請求</a:t>
            </a:r>
            <a:r>
              <a:rPr lang="en-US" altLang="ja-JP" sz="831" dirty="0">
                <a:latin typeface="Meiryo UI" panose="020B0604030504040204" pitchFamily="50" charset="-128"/>
                <a:ea typeface="Meiryo UI" panose="020B0604030504040204" pitchFamily="50" charset="-128"/>
              </a:rPr>
              <a:t>(※)</a:t>
            </a:r>
            <a:endParaRPr lang="ja-JP" altLang="en-US" sz="831" dirty="0">
              <a:latin typeface="Meiryo UI" panose="020B0604030504040204" pitchFamily="50" charset="-128"/>
              <a:ea typeface="Meiryo UI" panose="020B0604030504040204" pitchFamily="50" charset="-128"/>
            </a:endParaRPr>
          </a:p>
        </p:txBody>
      </p:sp>
      <p:sp>
        <p:nvSpPr>
          <p:cNvPr id="140" name="タイトル 1"/>
          <p:cNvSpPr txBox="1">
            <a:spLocks/>
          </p:cNvSpPr>
          <p:nvPr/>
        </p:nvSpPr>
        <p:spPr>
          <a:xfrm>
            <a:off x="457200" y="274638"/>
            <a:ext cx="8229600" cy="619184"/>
          </a:xfrm>
          <a:prstGeom prst="rect">
            <a:avLst/>
          </a:prstGeom>
        </p:spPr>
        <p:txBody>
          <a:bodyPr vert="horz" lIns="91440" tIns="45720" rIns="91440" bIns="45720" rtlCol="0" anchor="ctr">
            <a:normAutofit fontScale="90000" lnSpcReduction="20000"/>
          </a:bodyPr>
          <a:lstStyle>
            <a:lvl1pPr algn="ctr" defTabSz="914400" rtl="0" eaLnBrk="1" latinLnBrk="0" hangingPunct="1">
              <a:spcBef>
                <a:spcPct val="0"/>
              </a:spcBef>
              <a:buNone/>
              <a:defRPr kumimoji="1" sz="4400" kern="1200">
                <a:solidFill>
                  <a:schemeClr val="tx1"/>
                </a:solidFill>
                <a:latin typeface="+mn-lt"/>
                <a:ea typeface="Meiryo UI" pitchFamily="50" charset="-128"/>
                <a:cs typeface="Meiryo UI" pitchFamily="50" charset="-128"/>
              </a:defRPr>
            </a:lvl1pPr>
          </a:lstStyle>
          <a:p>
            <a:r>
              <a:rPr lang="en-US" altLang="ja-JP" dirty="0">
                <a:solidFill>
                  <a:schemeClr val="tx1">
                    <a:lumMod val="75000"/>
                    <a:lumOff val="25000"/>
                  </a:schemeClr>
                </a:solidFill>
                <a:latin typeface="Meiryo UI" panose="020B0604030504040204" pitchFamily="50" charset="-128"/>
              </a:rPr>
              <a:t>SmartBilling</a:t>
            </a:r>
            <a:r>
              <a:rPr lang="ja-JP" altLang="en-US" dirty="0">
                <a:solidFill>
                  <a:schemeClr val="tx1">
                    <a:lumMod val="75000"/>
                    <a:lumOff val="25000"/>
                  </a:schemeClr>
                </a:solidFill>
                <a:latin typeface="Meiryo UI" panose="020B0604030504040204" pitchFamily="50" charset="-128"/>
              </a:rPr>
              <a:t>連携機能</a:t>
            </a:r>
            <a:endParaRPr lang="ja-JP" altLang="en-US" dirty="0"/>
          </a:p>
        </p:txBody>
      </p:sp>
      <p:sp>
        <p:nvSpPr>
          <p:cNvPr id="153" name="正方形/長方形 152"/>
          <p:cNvSpPr/>
          <p:nvPr/>
        </p:nvSpPr>
        <p:spPr>
          <a:xfrm>
            <a:off x="8430823" y="33436"/>
            <a:ext cx="596224" cy="224701"/>
          </a:xfrm>
          <a:prstGeom prst="rect">
            <a:avLst/>
          </a:prstGeom>
          <a:solidFill>
            <a:schemeClr val="bg1"/>
          </a:solidFill>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33231" tIns="33231" rIns="33231" bIns="33231" numCol="1" spcCol="0" rtlCol="0" fromWordArt="0" anchor="ctr" anchorCtr="0" forceAA="0" compatLnSpc="1">
            <a:prstTxWarp prst="textNoShape">
              <a:avLst/>
            </a:prstTxWarp>
            <a:noAutofit/>
          </a:bodyPr>
          <a:lstStyle/>
          <a:p>
            <a:pPr>
              <a:lnSpc>
                <a:spcPct val="90000"/>
              </a:lnSpc>
            </a:pPr>
            <a:r>
              <a:rPr lang="ja-JP" altLang="en-US" sz="700" dirty="0">
                <a:solidFill>
                  <a:schemeClr val="bg1">
                    <a:lumMod val="50000"/>
                  </a:schemeClr>
                </a:solidFill>
                <a:latin typeface="Meiryo UI" panose="020B0604030504040204" pitchFamily="50" charset="-128"/>
                <a:ea typeface="Meiryo UI" panose="020B0604030504040204" pitchFamily="50" charset="-128"/>
              </a:rPr>
              <a:t>提供なし</a:t>
            </a:r>
          </a:p>
        </p:txBody>
      </p:sp>
      <p:sp>
        <p:nvSpPr>
          <p:cNvPr id="155" name="正方形/長方形 154"/>
          <p:cNvSpPr/>
          <p:nvPr/>
        </p:nvSpPr>
        <p:spPr>
          <a:xfrm>
            <a:off x="6648530" y="33436"/>
            <a:ext cx="659774" cy="224701"/>
          </a:xfrm>
          <a:prstGeom prst="rect">
            <a:avLst/>
          </a:prstGeom>
          <a:solidFill>
            <a:schemeClr val="bg1"/>
          </a:solidFill>
          <a:ln w="28575">
            <a:solidFill>
              <a:srgbClr val="FF0000"/>
            </a:solidFill>
            <a:prstDash val="solid"/>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33231" tIns="33231" rIns="33231" bIns="33231" numCol="1" spcCol="0" rtlCol="0" fromWordArt="0" anchor="ctr" anchorCtr="0" forceAA="0" compatLnSpc="1">
            <a:prstTxWarp prst="textNoShape">
              <a:avLst/>
            </a:prstTxWarp>
            <a:noAutofit/>
          </a:bodyPr>
          <a:lstStyle/>
          <a:p>
            <a:pPr>
              <a:lnSpc>
                <a:spcPct val="90000"/>
              </a:lnSpc>
            </a:pPr>
            <a:r>
              <a:rPr lang="ja-JP" altLang="en-US" sz="700" dirty="0">
                <a:latin typeface="Meiryo UI" panose="020B0604030504040204" pitchFamily="50" charset="-128"/>
                <a:ea typeface="Meiryo UI" panose="020B0604030504040204" pitchFamily="50" charset="-128"/>
              </a:rPr>
              <a:t>今後実現予定</a:t>
            </a:r>
          </a:p>
        </p:txBody>
      </p:sp>
      <p:sp>
        <p:nvSpPr>
          <p:cNvPr id="165" name="正方形/長方形 164"/>
          <p:cNvSpPr/>
          <p:nvPr/>
        </p:nvSpPr>
        <p:spPr>
          <a:xfrm>
            <a:off x="7390902" y="39924"/>
            <a:ext cx="904966" cy="213344"/>
          </a:xfrm>
          <a:prstGeom prst="rect">
            <a:avLst/>
          </a:prstGeom>
          <a:solidFill>
            <a:schemeClr val="bg1">
              <a:lumMod val="85000"/>
            </a:schemeClr>
          </a:solidFill>
          <a:ln>
            <a:solidFill>
              <a:schemeClr val="bg1">
                <a:lumMod val="50000"/>
              </a:schemeClr>
            </a:solidFill>
            <a:prstDash val="solid"/>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33231" tIns="33231" rIns="33231" bIns="33231" numCol="1" spcCol="0" rtlCol="0" fromWordArt="0" anchor="ctr" anchorCtr="0" forceAA="0" compatLnSpc="1">
            <a:prstTxWarp prst="textNoShape">
              <a:avLst/>
            </a:prstTxWarp>
            <a:noAutofit/>
          </a:bodyPr>
          <a:lstStyle/>
          <a:p>
            <a:pPr>
              <a:lnSpc>
                <a:spcPct val="90000"/>
              </a:lnSpc>
            </a:pPr>
            <a:r>
              <a:rPr lang="ja-JP" altLang="en-US" sz="700" dirty="0">
                <a:latin typeface="Meiryo UI" panose="020B0604030504040204" pitchFamily="50" charset="-128"/>
                <a:ea typeface="Meiryo UI" panose="020B0604030504040204" pitchFamily="50" charset="-128"/>
              </a:rPr>
              <a:t>対応時期未定</a:t>
            </a:r>
          </a:p>
        </p:txBody>
      </p:sp>
      <p:sp>
        <p:nvSpPr>
          <p:cNvPr id="175" name="正方形/長方形 174"/>
          <p:cNvSpPr/>
          <p:nvPr/>
        </p:nvSpPr>
        <p:spPr>
          <a:xfrm>
            <a:off x="5969392" y="33436"/>
            <a:ext cx="596224" cy="224701"/>
          </a:xfrm>
          <a:prstGeom prst="rect">
            <a:avLst/>
          </a:prstGeom>
          <a:solidFill>
            <a:schemeClr val="bg1"/>
          </a:solidFill>
          <a:ln w="28575">
            <a:solidFill>
              <a:srgbClr val="0000FF"/>
            </a:solidFill>
            <a:prstDash val="solid"/>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33231" tIns="33231" rIns="33231" bIns="33231" numCol="1" spcCol="0" rtlCol="0" fromWordArt="0" anchor="ctr" anchorCtr="0" forceAA="0" compatLnSpc="1">
            <a:prstTxWarp prst="textNoShape">
              <a:avLst/>
            </a:prstTxWarp>
            <a:noAutofit/>
          </a:bodyPr>
          <a:lstStyle/>
          <a:p>
            <a:pPr>
              <a:lnSpc>
                <a:spcPct val="90000"/>
              </a:lnSpc>
            </a:pPr>
            <a:r>
              <a:rPr lang="ja-JP" altLang="en-US" sz="700" dirty="0">
                <a:latin typeface="Meiryo UI" panose="020B0604030504040204" pitchFamily="50" charset="-128"/>
                <a:ea typeface="Meiryo UI" panose="020B0604030504040204" pitchFamily="50" charset="-128"/>
              </a:rPr>
              <a:t>対応済み</a:t>
            </a:r>
          </a:p>
        </p:txBody>
      </p:sp>
      <p:sp>
        <p:nvSpPr>
          <p:cNvPr id="176" name="テキスト ボックス 175"/>
          <p:cNvSpPr txBox="1"/>
          <p:nvPr/>
        </p:nvSpPr>
        <p:spPr>
          <a:xfrm>
            <a:off x="5594038" y="54058"/>
            <a:ext cx="336416" cy="174833"/>
          </a:xfrm>
          <a:prstGeom prst="rect">
            <a:avLst/>
          </a:prstGeom>
          <a:noFill/>
        </p:spPr>
        <p:txBody>
          <a:bodyPr wrap="none" lIns="33231" tIns="33231" rIns="33231" bIns="33231" rtlCol="0">
            <a:spAutoFit/>
          </a:bodyPr>
          <a:lstStyle/>
          <a:p>
            <a:r>
              <a:rPr lang="ja-JP" altLang="en-US" sz="700" dirty="0">
                <a:latin typeface="Meiryo UI" panose="020B0604030504040204" pitchFamily="50" charset="-128"/>
                <a:ea typeface="Meiryo UI" panose="020B0604030504040204" pitchFamily="50" charset="-128"/>
              </a:rPr>
              <a:t>凡例：</a:t>
            </a:r>
          </a:p>
        </p:txBody>
      </p:sp>
    </p:spTree>
    <p:extLst>
      <p:ext uri="{BB962C8B-B14F-4D97-AF65-F5344CB8AC3E}">
        <p14:creationId xmlns:p14="http://schemas.microsoft.com/office/powerpoint/2010/main" val="37606692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正方形/長方形 87"/>
          <p:cNvSpPr/>
          <p:nvPr/>
        </p:nvSpPr>
        <p:spPr>
          <a:xfrm>
            <a:off x="1248462" y="985502"/>
            <a:ext cx="1993846" cy="199385"/>
          </a:xfrm>
          <a:prstGeom prst="rect">
            <a:avLst/>
          </a:prstGeom>
          <a:solidFill>
            <a:schemeClr val="bg1">
              <a:lumMod val="95000"/>
            </a:schemeClr>
          </a:solidFill>
          <a:ln w="19050">
            <a:solidFill>
              <a:schemeClr val="bg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lIns="66462" tIns="33231" rIns="33231" bIns="33231" rtlCol="0" anchor="ctr"/>
          <a:lstStyle/>
          <a:p>
            <a:pPr algn="ctr"/>
            <a:r>
              <a:rPr lang="ja-JP" altLang="en-US" sz="1292" i="1" dirty="0">
                <a:solidFill>
                  <a:schemeClr val="tx1">
                    <a:lumMod val="75000"/>
                    <a:lumOff val="25000"/>
                  </a:schemeClr>
                </a:solidFill>
                <a:latin typeface="Meiryo UI" panose="020B0604030504040204" pitchFamily="50" charset="-128"/>
                <a:ea typeface="Meiryo UI" panose="020B0604030504040204" pitchFamily="50" charset="-128"/>
              </a:rPr>
              <a:t>契約管理</a:t>
            </a:r>
          </a:p>
        </p:txBody>
      </p:sp>
      <p:sp>
        <p:nvSpPr>
          <p:cNvPr id="89" name="正方形/長方形 88"/>
          <p:cNvSpPr/>
          <p:nvPr/>
        </p:nvSpPr>
        <p:spPr>
          <a:xfrm>
            <a:off x="3552782" y="995820"/>
            <a:ext cx="1993846" cy="199385"/>
          </a:xfrm>
          <a:prstGeom prst="rect">
            <a:avLst/>
          </a:prstGeom>
          <a:solidFill>
            <a:schemeClr val="bg1">
              <a:lumMod val="95000"/>
            </a:schemeClr>
          </a:solidFill>
          <a:ln w="19050">
            <a:solidFill>
              <a:schemeClr val="bg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lIns="66462" tIns="33231" rIns="33231" bIns="33231" rtlCol="0" anchor="ctr"/>
          <a:lstStyle/>
          <a:p>
            <a:pPr algn="ctr"/>
            <a:r>
              <a:rPr lang="ja-JP" altLang="en-US" sz="1292" i="1" dirty="0">
                <a:solidFill>
                  <a:schemeClr val="tx1">
                    <a:lumMod val="75000"/>
                    <a:lumOff val="25000"/>
                  </a:schemeClr>
                </a:solidFill>
                <a:latin typeface="Meiryo UI" panose="020B0604030504040204" pitchFamily="50" charset="-128"/>
                <a:ea typeface="Meiryo UI" panose="020B0604030504040204" pitchFamily="50" charset="-128"/>
              </a:rPr>
              <a:t>料金計算</a:t>
            </a:r>
          </a:p>
        </p:txBody>
      </p:sp>
      <p:sp>
        <p:nvSpPr>
          <p:cNvPr id="90" name="正方形/長方形 89"/>
          <p:cNvSpPr/>
          <p:nvPr/>
        </p:nvSpPr>
        <p:spPr>
          <a:xfrm>
            <a:off x="5857102" y="1002842"/>
            <a:ext cx="1993846" cy="199385"/>
          </a:xfrm>
          <a:prstGeom prst="rect">
            <a:avLst/>
          </a:prstGeom>
          <a:solidFill>
            <a:schemeClr val="bg1">
              <a:lumMod val="95000"/>
            </a:schemeClr>
          </a:solidFill>
          <a:ln w="19050">
            <a:solidFill>
              <a:schemeClr val="bg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lIns="66462" tIns="33231" rIns="33231" bIns="33231" rtlCol="0" anchor="ctr"/>
          <a:lstStyle/>
          <a:p>
            <a:pPr algn="ctr"/>
            <a:r>
              <a:rPr lang="ja-JP" altLang="en-US" sz="1292" i="1" dirty="0">
                <a:solidFill>
                  <a:schemeClr val="tx1">
                    <a:lumMod val="75000"/>
                    <a:lumOff val="25000"/>
                  </a:schemeClr>
                </a:solidFill>
                <a:latin typeface="Meiryo UI" panose="020B0604030504040204" pitchFamily="50" charset="-128"/>
                <a:ea typeface="Meiryo UI" panose="020B0604030504040204" pitchFamily="50" charset="-128"/>
              </a:rPr>
              <a:t>請求・回収</a:t>
            </a:r>
          </a:p>
        </p:txBody>
      </p:sp>
      <p:sp>
        <p:nvSpPr>
          <p:cNvPr id="103" name="正方形/長方形 102"/>
          <p:cNvSpPr/>
          <p:nvPr/>
        </p:nvSpPr>
        <p:spPr>
          <a:xfrm>
            <a:off x="1252115" y="1328174"/>
            <a:ext cx="4294513" cy="4652954"/>
          </a:xfrm>
          <a:prstGeom prst="rect">
            <a:avLst/>
          </a:prstGeom>
          <a:solidFill>
            <a:schemeClr val="accent6">
              <a:lumMod val="20000"/>
              <a:lumOff val="80000"/>
            </a:schemeClr>
          </a:solidFill>
          <a:ln w="19050">
            <a:solidFill>
              <a:schemeClr val="bg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wrap="square" lIns="33231" tIns="33231" rIns="33231" bIns="33231" rtlCol="0" anchor="t">
            <a:noAutofit/>
          </a:bodyPr>
          <a:lstStyle/>
          <a:p>
            <a:pPr algn="l"/>
            <a:r>
              <a:rPr lang="en-US" altLang="ja-JP" sz="1662" i="1" dirty="0">
                <a:solidFill>
                  <a:schemeClr val="tx1">
                    <a:lumMod val="75000"/>
                    <a:lumOff val="25000"/>
                  </a:schemeClr>
                </a:solidFill>
                <a:latin typeface="Meiryo UI" panose="020B0604030504040204" pitchFamily="50" charset="-128"/>
                <a:ea typeface="Meiryo UI" panose="020B0604030504040204" pitchFamily="50" charset="-128"/>
              </a:rPr>
              <a:t>Fulfillment(</a:t>
            </a:r>
            <a:r>
              <a:rPr lang="en-US" altLang="ja-JP" sz="1662" i="1" dirty="0" err="1">
                <a:solidFill>
                  <a:schemeClr val="tx1">
                    <a:lumMod val="75000"/>
                    <a:lumOff val="25000"/>
                  </a:schemeClr>
                </a:solidFill>
                <a:latin typeface="Meiryo UI" panose="020B0604030504040204" pitchFamily="50" charset="-128"/>
                <a:ea typeface="Meiryo UI" panose="020B0604030504040204" pitchFamily="50" charset="-128"/>
              </a:rPr>
              <a:t>Infonova</a:t>
            </a:r>
            <a:r>
              <a:rPr lang="en-US" altLang="ja-JP" sz="1662" i="1" dirty="0">
                <a:solidFill>
                  <a:schemeClr val="tx1">
                    <a:lumMod val="75000"/>
                    <a:lumOff val="25000"/>
                  </a:schemeClr>
                </a:solidFill>
                <a:latin typeface="Meiryo UI" panose="020B0604030504040204" pitchFamily="50" charset="-128"/>
                <a:ea typeface="Meiryo UI" panose="020B0604030504040204" pitchFamily="50" charset="-128"/>
              </a:rPr>
              <a:t>)</a:t>
            </a:r>
            <a:endParaRPr lang="ja-JP" altLang="en-US" sz="1662" i="1"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06" name="正方形/長方形 105"/>
          <p:cNvSpPr/>
          <p:nvPr/>
        </p:nvSpPr>
        <p:spPr>
          <a:xfrm>
            <a:off x="5857103" y="1328174"/>
            <a:ext cx="2030496" cy="4652954"/>
          </a:xfrm>
          <a:prstGeom prst="rect">
            <a:avLst/>
          </a:prstGeom>
          <a:solidFill>
            <a:schemeClr val="accent1">
              <a:lumMod val="20000"/>
              <a:lumOff val="80000"/>
            </a:schemeClr>
          </a:solidFill>
          <a:ln w="19050">
            <a:solidFill>
              <a:schemeClr val="bg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wrap="square" lIns="33231" tIns="33231" rIns="33231" bIns="33231" rtlCol="0" anchor="t">
            <a:noAutofit/>
          </a:bodyPr>
          <a:lstStyle/>
          <a:p>
            <a:pPr algn="l"/>
            <a:r>
              <a:rPr lang="en-US" altLang="ja-JP" sz="1662" i="1" dirty="0">
                <a:solidFill>
                  <a:schemeClr val="tx1">
                    <a:lumMod val="75000"/>
                    <a:lumOff val="25000"/>
                  </a:schemeClr>
                </a:solidFill>
                <a:latin typeface="Meiryo UI" panose="020B0604030504040204" pitchFamily="50" charset="-128"/>
                <a:ea typeface="Meiryo UI" panose="020B0604030504040204" pitchFamily="50" charset="-128"/>
              </a:rPr>
              <a:t>Billing(</a:t>
            </a:r>
            <a:r>
              <a:rPr lang="en-US" altLang="ja-JP" sz="1662" i="1" dirty="0" err="1">
                <a:solidFill>
                  <a:schemeClr val="tx1">
                    <a:lumMod val="75000"/>
                    <a:lumOff val="25000"/>
                  </a:schemeClr>
                </a:solidFill>
                <a:latin typeface="Meiryo UI" panose="020B0604030504040204" pitchFamily="50" charset="-128"/>
                <a:ea typeface="Meiryo UI" panose="020B0604030504040204" pitchFamily="50" charset="-128"/>
              </a:rPr>
              <a:t>SmaB</a:t>
            </a:r>
            <a:r>
              <a:rPr lang="en-US" altLang="ja-JP" sz="1662" i="1" dirty="0">
                <a:solidFill>
                  <a:schemeClr val="tx1">
                    <a:lumMod val="75000"/>
                    <a:lumOff val="25000"/>
                  </a:schemeClr>
                </a:solidFill>
                <a:latin typeface="Meiryo UI" panose="020B0604030504040204" pitchFamily="50" charset="-128"/>
                <a:ea typeface="Meiryo UI" panose="020B0604030504040204" pitchFamily="50" charset="-128"/>
              </a:rPr>
              <a:t>)</a:t>
            </a:r>
            <a:endParaRPr lang="ja-JP" altLang="en-US" sz="1662" i="1"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07" name="円柱 106"/>
          <p:cNvSpPr/>
          <p:nvPr/>
        </p:nvSpPr>
        <p:spPr>
          <a:xfrm>
            <a:off x="1302823" y="2192294"/>
            <a:ext cx="832100" cy="2658462"/>
          </a:xfrm>
          <a:prstGeom prst="can">
            <a:avLst>
              <a:gd name="adj" fmla="val 8413"/>
            </a:avLst>
          </a:prstGeom>
          <a:solidFill>
            <a:schemeClr val="bg1"/>
          </a:solidFill>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t"/>
          <a:lstStyle/>
          <a:p>
            <a:pPr algn="ctr"/>
            <a:r>
              <a:rPr lang="ja-JP" altLang="en-US" sz="1200" dirty="0">
                <a:latin typeface="Meiryo UI" panose="020B0604030504040204" pitchFamily="50" charset="-128"/>
                <a:ea typeface="Meiryo UI" panose="020B0604030504040204" pitchFamily="50" charset="-128"/>
              </a:rPr>
              <a:t>契約情報</a:t>
            </a:r>
          </a:p>
        </p:txBody>
      </p:sp>
      <p:sp>
        <p:nvSpPr>
          <p:cNvPr id="108" name="楕円 107"/>
          <p:cNvSpPr/>
          <p:nvPr/>
        </p:nvSpPr>
        <p:spPr>
          <a:xfrm>
            <a:off x="1325267" y="2506303"/>
            <a:ext cx="398530" cy="349583"/>
          </a:xfrm>
          <a:prstGeom prst="ellipse">
            <a:avLst/>
          </a:prstGeom>
          <a:solidFill>
            <a:schemeClr val="bg1"/>
          </a:solidFill>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lang="ja-JP" altLang="en-US" sz="923" dirty="0">
                <a:latin typeface="Meiryo UI" panose="020B0604030504040204" pitchFamily="50" charset="-128"/>
                <a:ea typeface="Meiryo UI" panose="020B0604030504040204" pitchFamily="50" charset="-128"/>
              </a:rPr>
              <a:t>顧客</a:t>
            </a:r>
          </a:p>
        </p:txBody>
      </p:sp>
      <p:sp>
        <p:nvSpPr>
          <p:cNvPr id="118" name="楕円 117"/>
          <p:cNvSpPr/>
          <p:nvPr/>
        </p:nvSpPr>
        <p:spPr>
          <a:xfrm>
            <a:off x="1719424" y="3105656"/>
            <a:ext cx="398530" cy="349583"/>
          </a:xfrm>
          <a:prstGeom prst="ellipse">
            <a:avLst/>
          </a:prstGeom>
          <a:solidFill>
            <a:schemeClr val="bg1"/>
          </a:solidFill>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lang="ja-JP" altLang="en-US" sz="923" dirty="0">
                <a:latin typeface="Meiryo UI" panose="020B0604030504040204" pitchFamily="50" charset="-128"/>
                <a:ea typeface="Meiryo UI" panose="020B0604030504040204" pitchFamily="50" charset="-128"/>
              </a:rPr>
              <a:t>請求</a:t>
            </a:r>
            <a:endParaRPr lang="en-US" altLang="ja-JP" sz="923" dirty="0">
              <a:latin typeface="Meiryo UI" panose="020B0604030504040204" pitchFamily="50" charset="-128"/>
              <a:ea typeface="Meiryo UI" panose="020B0604030504040204" pitchFamily="50" charset="-128"/>
            </a:endParaRPr>
          </a:p>
          <a:p>
            <a:pPr algn="ctr"/>
            <a:r>
              <a:rPr lang="ja-JP" altLang="en-US" sz="923" dirty="0">
                <a:latin typeface="Meiryo UI" panose="020B0604030504040204" pitchFamily="50" charset="-128"/>
                <a:ea typeface="Meiryo UI" panose="020B0604030504040204" pitchFamily="50" charset="-128"/>
              </a:rPr>
              <a:t>方法</a:t>
            </a:r>
          </a:p>
        </p:txBody>
      </p:sp>
      <p:cxnSp>
        <p:nvCxnSpPr>
          <p:cNvPr id="119" name="直線コネクタ 118"/>
          <p:cNvCxnSpPr>
            <a:stCxn id="108" idx="4"/>
            <a:endCxn id="118" idx="1"/>
          </p:cNvCxnSpPr>
          <p:nvPr/>
        </p:nvCxnSpPr>
        <p:spPr>
          <a:xfrm>
            <a:off x="1524532" y="2855886"/>
            <a:ext cx="253255" cy="300966"/>
          </a:xfrm>
          <a:prstGeom prst="line">
            <a:avLst/>
          </a:prstGeom>
          <a:ln w="95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23" name="楕円 122"/>
          <p:cNvSpPr/>
          <p:nvPr/>
        </p:nvSpPr>
        <p:spPr>
          <a:xfrm>
            <a:off x="1325267" y="3836835"/>
            <a:ext cx="398530" cy="349583"/>
          </a:xfrm>
          <a:prstGeom prst="ellipse">
            <a:avLst/>
          </a:prstGeom>
          <a:solidFill>
            <a:schemeClr val="bg1"/>
          </a:solidFill>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lang="ja-JP" altLang="en-US" sz="923" dirty="0">
                <a:latin typeface="Meiryo UI" panose="020B0604030504040204" pitchFamily="50" charset="-128"/>
                <a:ea typeface="Meiryo UI" panose="020B0604030504040204" pitchFamily="50" charset="-128"/>
              </a:rPr>
              <a:t>商品</a:t>
            </a:r>
          </a:p>
        </p:txBody>
      </p:sp>
      <p:cxnSp>
        <p:nvCxnSpPr>
          <p:cNvPr id="124" name="直線コネクタ 123"/>
          <p:cNvCxnSpPr>
            <a:stCxn id="108" idx="4"/>
            <a:endCxn id="123" idx="0"/>
          </p:cNvCxnSpPr>
          <p:nvPr/>
        </p:nvCxnSpPr>
        <p:spPr>
          <a:xfrm>
            <a:off x="1524532" y="2855886"/>
            <a:ext cx="0" cy="980948"/>
          </a:xfrm>
          <a:prstGeom prst="line">
            <a:avLst/>
          </a:prstGeom>
          <a:ln w="95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26" name="円柱 125"/>
          <p:cNvSpPr/>
          <p:nvPr/>
        </p:nvSpPr>
        <p:spPr>
          <a:xfrm>
            <a:off x="1302823" y="1633686"/>
            <a:ext cx="832100" cy="465231"/>
          </a:xfrm>
          <a:prstGeom prst="can">
            <a:avLst>
              <a:gd name="adj" fmla="val 14823"/>
            </a:avLst>
          </a:prstGeom>
          <a:solidFill>
            <a:schemeClr val="bg1"/>
          </a:solidFill>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t"/>
          <a:lstStyle/>
          <a:p>
            <a:pPr algn="ctr"/>
            <a:r>
              <a:rPr lang="ja-JP" altLang="en-US" sz="1200" dirty="0">
                <a:latin typeface="Meiryo UI" panose="020B0604030504040204" pitchFamily="50" charset="-128"/>
                <a:ea typeface="Meiryo UI" panose="020B0604030504040204" pitchFamily="50" charset="-128"/>
              </a:rPr>
              <a:t>商品</a:t>
            </a:r>
            <a:endParaRPr lang="en-US" altLang="ja-JP" sz="1200" dirty="0">
              <a:latin typeface="Meiryo UI" panose="020B0604030504040204" pitchFamily="50" charset="-128"/>
              <a:ea typeface="Meiryo UI" panose="020B0604030504040204" pitchFamily="50" charset="-128"/>
            </a:endParaRPr>
          </a:p>
          <a:p>
            <a:pPr algn="ctr"/>
            <a:r>
              <a:rPr lang="ja-JP" altLang="en-US" sz="1200" dirty="0">
                <a:latin typeface="Meiryo UI" panose="020B0604030504040204" pitchFamily="50" charset="-128"/>
                <a:ea typeface="Meiryo UI" panose="020B0604030504040204" pitchFamily="50" charset="-128"/>
              </a:rPr>
              <a:t>カタログ</a:t>
            </a:r>
          </a:p>
        </p:txBody>
      </p:sp>
      <p:sp>
        <p:nvSpPr>
          <p:cNvPr id="127" name="円柱 126"/>
          <p:cNvSpPr/>
          <p:nvPr/>
        </p:nvSpPr>
        <p:spPr>
          <a:xfrm>
            <a:off x="5979211" y="1633686"/>
            <a:ext cx="832100" cy="465231"/>
          </a:xfrm>
          <a:prstGeom prst="can">
            <a:avLst>
              <a:gd name="adj" fmla="val 14823"/>
            </a:avLst>
          </a:prstGeom>
          <a:solidFill>
            <a:schemeClr val="bg1"/>
          </a:solidFill>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t"/>
          <a:lstStyle/>
          <a:p>
            <a:pPr algn="ctr"/>
            <a:r>
              <a:rPr lang="ja-JP" altLang="en-US" sz="1100" dirty="0">
                <a:latin typeface="Meiryo UI" panose="020B0604030504040204" pitchFamily="50" charset="-128"/>
                <a:ea typeface="Meiryo UI" panose="020B0604030504040204" pitchFamily="50" charset="-128"/>
              </a:rPr>
              <a:t>商品</a:t>
            </a:r>
            <a:endParaRPr lang="en-US" altLang="ja-JP" sz="1100" dirty="0">
              <a:latin typeface="Meiryo UI" panose="020B0604030504040204" pitchFamily="50" charset="-128"/>
              <a:ea typeface="Meiryo UI" panose="020B0604030504040204" pitchFamily="50" charset="-128"/>
            </a:endParaRPr>
          </a:p>
          <a:p>
            <a:pPr algn="ctr"/>
            <a:r>
              <a:rPr lang="ja-JP" altLang="en-US" sz="1100" dirty="0">
                <a:latin typeface="Meiryo UI" panose="020B0604030504040204" pitchFamily="50" charset="-128"/>
                <a:ea typeface="Meiryo UI" panose="020B0604030504040204" pitchFamily="50" charset="-128"/>
              </a:rPr>
              <a:t>カタログ</a:t>
            </a:r>
          </a:p>
        </p:txBody>
      </p:sp>
      <p:sp>
        <p:nvSpPr>
          <p:cNvPr id="128" name="正方形/長方形 127"/>
          <p:cNvSpPr/>
          <p:nvPr/>
        </p:nvSpPr>
        <p:spPr>
          <a:xfrm>
            <a:off x="5238023" y="1470574"/>
            <a:ext cx="372017" cy="4419692"/>
          </a:xfrm>
          <a:prstGeom prst="rect">
            <a:avLst/>
          </a:prstGeom>
          <a:solidFill>
            <a:schemeClr val="bg2">
              <a:lumMod val="90000"/>
            </a:schemeClr>
          </a:solidFill>
          <a:ln w="19050">
            <a:solidFill>
              <a:schemeClr val="bg1">
                <a:lumMod val="75000"/>
              </a:schemeClr>
            </a:solidFill>
            <a:prstDash val="sysDash"/>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wrap="square" lIns="0" tIns="0" rIns="0" bIns="0" rtlCol="0" anchor="t">
            <a:noAutofit/>
          </a:bodyPr>
          <a:lstStyle/>
          <a:p>
            <a:r>
              <a:rPr lang="ja-JP" altLang="en-US" sz="1292" b="1" i="1" dirty="0">
                <a:solidFill>
                  <a:schemeClr val="tx1">
                    <a:lumMod val="75000"/>
                    <a:lumOff val="25000"/>
                  </a:schemeClr>
                </a:solidFill>
                <a:latin typeface="Meiryo UI" panose="020B0604030504040204" pitchFamily="50" charset="-128"/>
                <a:ea typeface="Meiryo UI" panose="020B0604030504040204" pitchFamily="50" charset="-128"/>
              </a:rPr>
              <a:t>連携機能</a:t>
            </a:r>
            <a:endParaRPr lang="en-US" altLang="ja-JP" sz="1292" b="1" i="1" dirty="0">
              <a:solidFill>
                <a:schemeClr val="tx1">
                  <a:lumMod val="75000"/>
                  <a:lumOff val="25000"/>
                </a:schemeClr>
              </a:solidFill>
              <a:latin typeface="Meiryo UI" panose="020B0604030504040204" pitchFamily="50" charset="-128"/>
              <a:ea typeface="Meiryo UI" panose="020B0604030504040204" pitchFamily="50" charset="-128"/>
            </a:endParaRPr>
          </a:p>
          <a:p>
            <a:r>
              <a:rPr lang="en-US" altLang="ja-JP" sz="1292" b="1" i="1" dirty="0">
                <a:solidFill>
                  <a:schemeClr val="tx1">
                    <a:lumMod val="75000"/>
                    <a:lumOff val="25000"/>
                  </a:schemeClr>
                </a:solidFill>
                <a:latin typeface="Meiryo UI" panose="020B0604030504040204" pitchFamily="50" charset="-128"/>
                <a:ea typeface="Meiryo UI" panose="020B0604030504040204" pitchFamily="50" charset="-128"/>
              </a:rPr>
              <a:t>※2</a:t>
            </a:r>
            <a:endParaRPr lang="ja-JP" altLang="en-US" sz="1292" b="1" i="1" dirty="0">
              <a:solidFill>
                <a:schemeClr val="tx1">
                  <a:lumMod val="75000"/>
                  <a:lumOff val="25000"/>
                </a:schemeClr>
              </a:solidFill>
              <a:latin typeface="Meiryo UI" panose="020B0604030504040204" pitchFamily="50" charset="-128"/>
              <a:ea typeface="Meiryo UI" panose="020B0604030504040204" pitchFamily="50" charset="-128"/>
            </a:endParaRPr>
          </a:p>
        </p:txBody>
      </p:sp>
      <p:cxnSp>
        <p:nvCxnSpPr>
          <p:cNvPr id="135" name="直線矢印コネクタ 134"/>
          <p:cNvCxnSpPr/>
          <p:nvPr/>
        </p:nvCxnSpPr>
        <p:spPr>
          <a:xfrm>
            <a:off x="2117954" y="1879907"/>
            <a:ext cx="3120069" cy="0"/>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36" name="直線矢印コネクタ 135"/>
          <p:cNvCxnSpPr/>
          <p:nvPr/>
        </p:nvCxnSpPr>
        <p:spPr>
          <a:xfrm>
            <a:off x="5620313" y="1879907"/>
            <a:ext cx="358898" cy="0"/>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37" name="テキスト ボックス 136"/>
          <p:cNvSpPr txBox="1"/>
          <p:nvPr/>
        </p:nvSpPr>
        <p:spPr>
          <a:xfrm>
            <a:off x="3878091" y="1600326"/>
            <a:ext cx="1105857" cy="265948"/>
          </a:xfrm>
          <a:prstGeom prst="rect">
            <a:avLst/>
          </a:prstGeom>
          <a:noFill/>
        </p:spPr>
        <p:txBody>
          <a:bodyPr wrap="none" lIns="33231" tIns="33231" rIns="33231" bIns="33231" rtlCol="0">
            <a:spAutoFit/>
          </a:bodyPr>
          <a:lstStyle/>
          <a:p>
            <a:pPr algn="r"/>
            <a:r>
              <a:rPr lang="ja-JP" altLang="en-US" sz="1292" b="1" u="sng" dirty="0">
                <a:solidFill>
                  <a:schemeClr val="accent1"/>
                </a:solidFill>
                <a:latin typeface="Meiryo UI" panose="020B0604030504040204" pitchFamily="50" charset="-128"/>
                <a:ea typeface="Meiryo UI" panose="020B0604030504040204" pitchFamily="50" charset="-128"/>
              </a:rPr>
              <a:t>①カタログ連携</a:t>
            </a:r>
          </a:p>
        </p:txBody>
      </p:sp>
      <p:sp>
        <p:nvSpPr>
          <p:cNvPr id="139" name="円柱 138"/>
          <p:cNvSpPr/>
          <p:nvPr/>
        </p:nvSpPr>
        <p:spPr>
          <a:xfrm>
            <a:off x="5979211" y="2192294"/>
            <a:ext cx="832100" cy="2658462"/>
          </a:xfrm>
          <a:prstGeom prst="can">
            <a:avLst>
              <a:gd name="adj" fmla="val 8413"/>
            </a:avLst>
          </a:prstGeom>
          <a:solidFill>
            <a:schemeClr val="bg1"/>
          </a:solidFill>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t"/>
          <a:lstStyle/>
          <a:p>
            <a:pPr algn="ctr"/>
            <a:r>
              <a:rPr lang="ja-JP" altLang="en-US" sz="1200" dirty="0">
                <a:latin typeface="Meiryo UI" panose="020B0604030504040204" pitchFamily="50" charset="-128"/>
                <a:ea typeface="Meiryo UI" panose="020B0604030504040204" pitchFamily="50" charset="-128"/>
              </a:rPr>
              <a:t>契約情報</a:t>
            </a:r>
          </a:p>
        </p:txBody>
      </p:sp>
      <p:sp>
        <p:nvSpPr>
          <p:cNvPr id="142" name="楕円 141"/>
          <p:cNvSpPr/>
          <p:nvPr/>
        </p:nvSpPr>
        <p:spPr>
          <a:xfrm>
            <a:off x="6167300" y="2506303"/>
            <a:ext cx="398530" cy="349583"/>
          </a:xfrm>
          <a:prstGeom prst="ellipse">
            <a:avLst/>
          </a:prstGeom>
          <a:solidFill>
            <a:schemeClr val="bg1"/>
          </a:solidFill>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lang="ja-JP" altLang="en-US" sz="923" dirty="0">
                <a:latin typeface="Meiryo UI" panose="020B0604030504040204" pitchFamily="50" charset="-128"/>
                <a:ea typeface="Meiryo UI" panose="020B0604030504040204" pitchFamily="50" charset="-128"/>
              </a:rPr>
              <a:t>顧客</a:t>
            </a:r>
          </a:p>
        </p:txBody>
      </p:sp>
      <p:cxnSp>
        <p:nvCxnSpPr>
          <p:cNvPr id="143" name="直線コネクタ 142"/>
          <p:cNvCxnSpPr>
            <a:endCxn id="144" idx="0"/>
          </p:cNvCxnSpPr>
          <p:nvPr/>
        </p:nvCxnSpPr>
        <p:spPr>
          <a:xfrm>
            <a:off x="6364783" y="2855886"/>
            <a:ext cx="1782" cy="285921"/>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44" name="楕円 143"/>
          <p:cNvSpPr/>
          <p:nvPr/>
        </p:nvSpPr>
        <p:spPr>
          <a:xfrm>
            <a:off x="6167300" y="3141808"/>
            <a:ext cx="398530" cy="349583"/>
          </a:xfrm>
          <a:prstGeom prst="ellipse">
            <a:avLst/>
          </a:prstGeom>
          <a:solidFill>
            <a:schemeClr val="bg1"/>
          </a:solidFill>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lang="ja-JP" altLang="en-US" sz="923" dirty="0">
                <a:latin typeface="Meiryo UI" panose="020B0604030504040204" pitchFamily="50" charset="-128"/>
                <a:ea typeface="Meiryo UI" panose="020B0604030504040204" pitchFamily="50" charset="-128"/>
              </a:rPr>
              <a:t>契約</a:t>
            </a:r>
            <a:endParaRPr lang="en-US" altLang="ja-JP" sz="923" dirty="0">
              <a:latin typeface="Meiryo UI" panose="020B0604030504040204" pitchFamily="50" charset="-128"/>
              <a:ea typeface="Meiryo UI" panose="020B0604030504040204" pitchFamily="50" charset="-128"/>
            </a:endParaRPr>
          </a:p>
        </p:txBody>
      </p:sp>
      <p:sp>
        <p:nvSpPr>
          <p:cNvPr id="145" name="楕円 144"/>
          <p:cNvSpPr/>
          <p:nvPr/>
        </p:nvSpPr>
        <p:spPr>
          <a:xfrm>
            <a:off x="6167300" y="3903306"/>
            <a:ext cx="398530" cy="349583"/>
          </a:xfrm>
          <a:prstGeom prst="ellipse">
            <a:avLst/>
          </a:prstGeom>
          <a:solidFill>
            <a:schemeClr val="bg1"/>
          </a:solidFill>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lang="ja-JP" altLang="en-US" sz="923" dirty="0">
                <a:latin typeface="Meiryo UI" panose="020B0604030504040204" pitchFamily="50" charset="-128"/>
                <a:ea typeface="Meiryo UI" panose="020B0604030504040204" pitchFamily="50" charset="-128"/>
              </a:rPr>
              <a:t>商品</a:t>
            </a:r>
          </a:p>
        </p:txBody>
      </p:sp>
      <p:cxnSp>
        <p:nvCxnSpPr>
          <p:cNvPr id="146" name="直線コネクタ 145"/>
          <p:cNvCxnSpPr>
            <a:stCxn id="144" idx="4"/>
            <a:endCxn id="145" idx="0"/>
          </p:cNvCxnSpPr>
          <p:nvPr/>
        </p:nvCxnSpPr>
        <p:spPr>
          <a:xfrm>
            <a:off x="6366565" y="3491391"/>
            <a:ext cx="0" cy="411915"/>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48" name="右カーブ矢印 147"/>
          <p:cNvSpPr/>
          <p:nvPr/>
        </p:nvSpPr>
        <p:spPr>
          <a:xfrm>
            <a:off x="2117954" y="2621319"/>
            <a:ext cx="3109796" cy="86573"/>
          </a:xfrm>
          <a:prstGeom prst="curvedRightArrow">
            <a:avLst>
              <a:gd name="adj1" fmla="val 0"/>
              <a:gd name="adj2" fmla="val 39335"/>
              <a:gd name="adj3" fmla="val 73106"/>
            </a:avLst>
          </a:prstGeom>
          <a:solidFill>
            <a:schemeClr val="tx1">
              <a:lumMod val="50000"/>
              <a:lumOff val="50000"/>
            </a:schemeClr>
          </a:solidFill>
          <a:ln w="1905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1662">
              <a:latin typeface="Meiryo UI" panose="020B0604030504040204" pitchFamily="50" charset="-128"/>
              <a:ea typeface="Meiryo UI" panose="020B0604030504040204" pitchFamily="50" charset="-128"/>
            </a:endParaRPr>
          </a:p>
        </p:txBody>
      </p:sp>
      <p:sp>
        <p:nvSpPr>
          <p:cNvPr id="152" name="右カーブ矢印 151"/>
          <p:cNvSpPr/>
          <p:nvPr/>
        </p:nvSpPr>
        <p:spPr>
          <a:xfrm>
            <a:off x="2117954" y="3280403"/>
            <a:ext cx="3109796" cy="86573"/>
          </a:xfrm>
          <a:prstGeom prst="curvedRightArrow">
            <a:avLst>
              <a:gd name="adj1" fmla="val 0"/>
              <a:gd name="adj2" fmla="val 39335"/>
              <a:gd name="adj3" fmla="val 73106"/>
            </a:avLst>
          </a:prstGeom>
          <a:solidFill>
            <a:schemeClr val="tx1">
              <a:lumMod val="50000"/>
              <a:lumOff val="50000"/>
            </a:schemeClr>
          </a:solidFill>
          <a:ln w="1905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1662">
              <a:latin typeface="Meiryo UI" panose="020B0604030504040204" pitchFamily="50" charset="-128"/>
              <a:ea typeface="Meiryo UI" panose="020B0604030504040204" pitchFamily="50" charset="-128"/>
            </a:endParaRPr>
          </a:p>
        </p:txBody>
      </p:sp>
      <p:cxnSp>
        <p:nvCxnSpPr>
          <p:cNvPr id="155" name="直線矢印コネクタ 154"/>
          <p:cNvCxnSpPr/>
          <p:nvPr/>
        </p:nvCxnSpPr>
        <p:spPr>
          <a:xfrm>
            <a:off x="5620313" y="2707892"/>
            <a:ext cx="546987" cy="0"/>
          </a:xfrm>
          <a:prstGeom prst="straightConnector1">
            <a:avLst/>
          </a:prstGeom>
          <a:ln w="19050">
            <a:solidFill>
              <a:schemeClr val="tx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6" name="直線矢印コネクタ 155"/>
          <p:cNvCxnSpPr/>
          <p:nvPr/>
        </p:nvCxnSpPr>
        <p:spPr>
          <a:xfrm>
            <a:off x="5620313" y="3300504"/>
            <a:ext cx="546987" cy="0"/>
          </a:xfrm>
          <a:prstGeom prst="straightConnector1">
            <a:avLst/>
          </a:prstGeom>
          <a:ln w="19050">
            <a:solidFill>
              <a:schemeClr val="tx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60" name="テキスト ボックス 159"/>
          <p:cNvSpPr txBox="1"/>
          <p:nvPr/>
        </p:nvSpPr>
        <p:spPr>
          <a:xfrm>
            <a:off x="3868047" y="2329596"/>
            <a:ext cx="892658" cy="265948"/>
          </a:xfrm>
          <a:prstGeom prst="rect">
            <a:avLst/>
          </a:prstGeom>
          <a:noFill/>
        </p:spPr>
        <p:txBody>
          <a:bodyPr wrap="none" lIns="33231" tIns="33231" rIns="33231" bIns="33231" rtlCol="0">
            <a:spAutoFit/>
          </a:bodyPr>
          <a:lstStyle/>
          <a:p>
            <a:pPr algn="r"/>
            <a:r>
              <a:rPr lang="ja-JP" altLang="en-US" sz="1292" b="1" u="sng" dirty="0">
                <a:solidFill>
                  <a:schemeClr val="accent1"/>
                </a:solidFill>
                <a:latin typeface="Meiryo UI" panose="020B0604030504040204" pitchFamily="50" charset="-128"/>
                <a:ea typeface="Meiryo UI" panose="020B0604030504040204" pitchFamily="50" charset="-128"/>
              </a:rPr>
              <a:t>②顧客連携</a:t>
            </a:r>
          </a:p>
        </p:txBody>
      </p:sp>
      <p:cxnSp>
        <p:nvCxnSpPr>
          <p:cNvPr id="169" name="直線矢印コネクタ 168"/>
          <p:cNvCxnSpPr/>
          <p:nvPr/>
        </p:nvCxnSpPr>
        <p:spPr>
          <a:xfrm>
            <a:off x="5620313" y="4710220"/>
            <a:ext cx="546987" cy="0"/>
          </a:xfrm>
          <a:prstGeom prst="straightConnector1">
            <a:avLst/>
          </a:prstGeom>
          <a:ln w="12700">
            <a:solidFill>
              <a:schemeClr val="bg1">
                <a:lumMod val="75000"/>
              </a:schemeClr>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70" name="正方形/長方形 169"/>
          <p:cNvSpPr/>
          <p:nvPr/>
        </p:nvSpPr>
        <p:spPr>
          <a:xfrm>
            <a:off x="3552782" y="4897911"/>
            <a:ext cx="910126" cy="256123"/>
          </a:xfrm>
          <a:prstGeom prst="rect">
            <a:avLst/>
          </a:prstGeom>
          <a:solidFill>
            <a:schemeClr val="bg1"/>
          </a:solidFill>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rPr>
              <a:t>料金計算</a:t>
            </a:r>
          </a:p>
        </p:txBody>
      </p:sp>
      <p:sp>
        <p:nvSpPr>
          <p:cNvPr id="171" name="円柱 170"/>
          <p:cNvSpPr/>
          <p:nvPr/>
        </p:nvSpPr>
        <p:spPr>
          <a:xfrm>
            <a:off x="3969588" y="5127102"/>
            <a:ext cx="549345" cy="353344"/>
          </a:xfrm>
          <a:prstGeom prst="can">
            <a:avLst>
              <a:gd name="adj" fmla="val 16182"/>
            </a:avLst>
          </a:prstGeom>
          <a:solidFill>
            <a:schemeClr val="bg1"/>
          </a:solidFill>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rPr>
              <a:t>料金</a:t>
            </a:r>
          </a:p>
        </p:txBody>
      </p:sp>
      <p:cxnSp>
        <p:nvCxnSpPr>
          <p:cNvPr id="172" name="直線矢印コネクタ 171"/>
          <p:cNvCxnSpPr>
            <a:stCxn id="171" idx="4"/>
          </p:cNvCxnSpPr>
          <p:nvPr/>
        </p:nvCxnSpPr>
        <p:spPr>
          <a:xfrm flipV="1">
            <a:off x="4518933" y="5283892"/>
            <a:ext cx="719090" cy="0"/>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3" name="カギ線コネクタ 172"/>
          <p:cNvCxnSpPr>
            <a:stCxn id="107" idx="3"/>
            <a:endCxn id="170" idx="1"/>
          </p:cNvCxnSpPr>
          <p:nvPr/>
        </p:nvCxnSpPr>
        <p:spPr>
          <a:xfrm rot="16200000" flipH="1">
            <a:off x="2548218" y="4021410"/>
            <a:ext cx="175217" cy="1833909"/>
          </a:xfrm>
          <a:prstGeom prst="bentConnector2">
            <a:avLst/>
          </a:prstGeom>
          <a:ln>
            <a:solidFill>
              <a:schemeClr val="bg1">
                <a:lumMod val="50000"/>
              </a:schemeClr>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74" name="円柱 173"/>
          <p:cNvSpPr/>
          <p:nvPr/>
        </p:nvSpPr>
        <p:spPr>
          <a:xfrm>
            <a:off x="6265717" y="5127102"/>
            <a:ext cx="549345" cy="353344"/>
          </a:xfrm>
          <a:prstGeom prst="can">
            <a:avLst>
              <a:gd name="adj" fmla="val 16182"/>
            </a:avLst>
          </a:prstGeom>
          <a:solidFill>
            <a:schemeClr val="bg1"/>
          </a:solidFill>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rPr>
              <a:t>料金</a:t>
            </a:r>
          </a:p>
        </p:txBody>
      </p:sp>
      <p:cxnSp>
        <p:nvCxnSpPr>
          <p:cNvPr id="175" name="直線矢印コネクタ 174"/>
          <p:cNvCxnSpPr/>
          <p:nvPr/>
        </p:nvCxnSpPr>
        <p:spPr>
          <a:xfrm>
            <a:off x="5635533" y="5283892"/>
            <a:ext cx="631385" cy="0"/>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77" name="テキスト ボックス 176"/>
          <p:cNvSpPr txBox="1"/>
          <p:nvPr/>
        </p:nvSpPr>
        <p:spPr>
          <a:xfrm>
            <a:off x="3735598" y="4584930"/>
            <a:ext cx="1309439" cy="265948"/>
          </a:xfrm>
          <a:prstGeom prst="rect">
            <a:avLst/>
          </a:prstGeom>
          <a:noFill/>
        </p:spPr>
        <p:txBody>
          <a:bodyPr wrap="none" lIns="33231" tIns="33231" rIns="33231" bIns="33231" rtlCol="0">
            <a:spAutoFit/>
          </a:bodyPr>
          <a:lstStyle>
            <a:defPPr>
              <a:defRPr lang="ja-JP"/>
            </a:defPPr>
            <a:lvl1pPr algn="r">
              <a:defRPr sz="1400" b="1" u="sng">
                <a:solidFill>
                  <a:schemeClr val="accent1"/>
                </a:solidFill>
                <a:latin typeface="Meiryo UI" panose="020B0604030504040204" pitchFamily="50" charset="-128"/>
                <a:ea typeface="Meiryo UI" panose="020B0604030504040204" pitchFamily="50" charset="-128"/>
              </a:defRPr>
            </a:lvl1pPr>
          </a:lstStyle>
          <a:p>
            <a:r>
              <a:rPr lang="ja-JP" altLang="en-US" sz="1292" dirty="0"/>
              <a:t>⑤料金・内訳連携</a:t>
            </a:r>
          </a:p>
        </p:txBody>
      </p:sp>
      <p:sp>
        <p:nvSpPr>
          <p:cNvPr id="178" name="正方形/長方形 177"/>
          <p:cNvSpPr/>
          <p:nvPr/>
        </p:nvSpPr>
        <p:spPr>
          <a:xfrm>
            <a:off x="5857102" y="6180540"/>
            <a:ext cx="1993846" cy="398825"/>
          </a:xfrm>
          <a:prstGeom prst="rect">
            <a:avLst/>
          </a:prstGeom>
          <a:solidFill>
            <a:schemeClr val="bg1">
              <a:lumMod val="95000"/>
            </a:schemeClr>
          </a:solidFill>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1100" dirty="0">
                <a:latin typeface="Meiryo UI" panose="020B0604030504040204" pitchFamily="50" charset="-128"/>
                <a:ea typeface="Meiryo UI" panose="020B0604030504040204" pitchFamily="50" charset="-128"/>
              </a:rPr>
              <a:t>金融（代行）機関／</a:t>
            </a:r>
            <a:endParaRPr lang="en-US" altLang="ja-JP" sz="1100" dirty="0">
              <a:latin typeface="Meiryo UI" panose="020B0604030504040204" pitchFamily="50" charset="-128"/>
              <a:ea typeface="Meiryo UI" panose="020B0604030504040204" pitchFamily="50" charset="-128"/>
            </a:endParaRPr>
          </a:p>
          <a:p>
            <a:pPr algn="ctr"/>
            <a:r>
              <a:rPr lang="ja-JP" altLang="en-US" sz="1100" dirty="0">
                <a:latin typeface="Meiryo UI" panose="020B0604030504040204" pitchFamily="50" charset="-128"/>
                <a:ea typeface="Meiryo UI" panose="020B0604030504040204" pitchFamily="50" charset="-128"/>
              </a:rPr>
              <a:t>エンドユーザ</a:t>
            </a:r>
          </a:p>
        </p:txBody>
      </p:sp>
      <p:cxnSp>
        <p:nvCxnSpPr>
          <p:cNvPr id="180" name="直線矢印コネクタ 179"/>
          <p:cNvCxnSpPr>
            <a:stCxn id="174" idx="3"/>
          </p:cNvCxnSpPr>
          <p:nvPr/>
        </p:nvCxnSpPr>
        <p:spPr>
          <a:xfrm>
            <a:off x="6540390" y="5480446"/>
            <a:ext cx="0" cy="697846"/>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81" name="テキスト ボックス 180"/>
          <p:cNvSpPr txBox="1"/>
          <p:nvPr/>
        </p:nvSpPr>
        <p:spPr>
          <a:xfrm>
            <a:off x="6364783" y="5547222"/>
            <a:ext cx="349240" cy="236388"/>
          </a:xfrm>
          <a:prstGeom prst="rect">
            <a:avLst/>
          </a:prstGeom>
          <a:noFill/>
        </p:spPr>
        <p:txBody>
          <a:bodyPr wrap="none" lIns="33231" tIns="33231" rIns="33231" bIns="33231" rtlCol="0">
            <a:spAutoFit/>
          </a:bodyPr>
          <a:lstStyle/>
          <a:p>
            <a:r>
              <a:rPr lang="ja-JP" altLang="en-US" sz="1100" dirty="0">
                <a:latin typeface="Meiryo UI" panose="020B0604030504040204" pitchFamily="50" charset="-128"/>
                <a:ea typeface="Meiryo UI" panose="020B0604030504040204" pitchFamily="50" charset="-128"/>
              </a:rPr>
              <a:t>請求</a:t>
            </a:r>
          </a:p>
        </p:txBody>
      </p:sp>
      <p:sp>
        <p:nvSpPr>
          <p:cNvPr id="182" name="正方形/長方形 181"/>
          <p:cNvSpPr/>
          <p:nvPr/>
        </p:nvSpPr>
        <p:spPr>
          <a:xfrm>
            <a:off x="7076155" y="5122124"/>
            <a:ext cx="619097" cy="349583"/>
          </a:xfrm>
          <a:prstGeom prst="rect">
            <a:avLst/>
          </a:prstGeom>
          <a:solidFill>
            <a:schemeClr val="bg1"/>
          </a:solidFill>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lIns="66462" tIns="33231" rIns="66462" bIns="33231" rtlCol="0" anchor="ctr"/>
          <a:lstStyle/>
          <a:p>
            <a:pPr algn="ctr"/>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rPr>
              <a:t>収納</a:t>
            </a:r>
            <a:endParaRPr lang="en-US" altLang="ja-JP" sz="1100" dirty="0">
              <a:solidFill>
                <a:schemeClr val="tx1">
                  <a:lumMod val="75000"/>
                  <a:lumOff val="25000"/>
                </a:schemeClr>
              </a:solidFill>
              <a:latin typeface="Meiryo UI" panose="020B0604030504040204" pitchFamily="50" charset="-128"/>
              <a:ea typeface="Meiryo UI" panose="020B0604030504040204" pitchFamily="50" charset="-128"/>
            </a:endParaRPr>
          </a:p>
          <a:p>
            <a:pPr algn="ctr"/>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rPr>
              <a:t>消込</a:t>
            </a:r>
          </a:p>
        </p:txBody>
      </p:sp>
      <p:cxnSp>
        <p:nvCxnSpPr>
          <p:cNvPr id="183" name="直線矢印コネクタ 182"/>
          <p:cNvCxnSpPr/>
          <p:nvPr/>
        </p:nvCxnSpPr>
        <p:spPr>
          <a:xfrm>
            <a:off x="7385704" y="5480446"/>
            <a:ext cx="0" cy="697846"/>
          </a:xfrm>
          <a:prstGeom prst="straightConnector1">
            <a:avLst/>
          </a:prstGeom>
          <a:ln w="19050">
            <a:solidFill>
              <a:schemeClr val="tx1">
                <a:lumMod val="50000"/>
                <a:lumOff val="50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84" name="テキスト ボックス 183"/>
          <p:cNvSpPr txBox="1"/>
          <p:nvPr/>
        </p:nvSpPr>
        <p:spPr>
          <a:xfrm>
            <a:off x="7223675" y="5547222"/>
            <a:ext cx="349240" cy="236388"/>
          </a:xfrm>
          <a:prstGeom prst="rect">
            <a:avLst/>
          </a:prstGeom>
          <a:noFill/>
        </p:spPr>
        <p:txBody>
          <a:bodyPr wrap="none" lIns="33231" tIns="33231" rIns="33231" bIns="33231" rtlCol="0">
            <a:spAutoFit/>
          </a:bodyPr>
          <a:lstStyle/>
          <a:p>
            <a:r>
              <a:rPr lang="ja-JP" altLang="en-US" sz="1100" dirty="0">
                <a:latin typeface="Meiryo UI" panose="020B0604030504040204" pitchFamily="50" charset="-128"/>
                <a:ea typeface="Meiryo UI" panose="020B0604030504040204" pitchFamily="50" charset="-128"/>
              </a:rPr>
              <a:t>収納</a:t>
            </a:r>
          </a:p>
        </p:txBody>
      </p:sp>
      <p:cxnSp>
        <p:nvCxnSpPr>
          <p:cNvPr id="196" name="直線矢印コネクタ 195"/>
          <p:cNvCxnSpPr>
            <a:stCxn id="174" idx="4"/>
            <a:endCxn id="182" idx="1"/>
          </p:cNvCxnSpPr>
          <p:nvPr/>
        </p:nvCxnSpPr>
        <p:spPr>
          <a:xfrm flipV="1">
            <a:off x="6815063" y="5296916"/>
            <a:ext cx="261093" cy="6858"/>
          </a:xfrm>
          <a:prstGeom prst="straightConnector1">
            <a:avLst/>
          </a:prstGeom>
          <a:ln>
            <a:solidFill>
              <a:schemeClr val="bg1">
                <a:lumMod val="50000"/>
              </a:schemeClr>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207" name="右カーブ矢印 206"/>
          <p:cNvSpPr/>
          <p:nvPr/>
        </p:nvSpPr>
        <p:spPr>
          <a:xfrm>
            <a:off x="2117954" y="4299257"/>
            <a:ext cx="3109796" cy="86573"/>
          </a:xfrm>
          <a:prstGeom prst="curvedRightArrow">
            <a:avLst>
              <a:gd name="adj1" fmla="val 0"/>
              <a:gd name="adj2" fmla="val 39335"/>
              <a:gd name="adj3" fmla="val 73106"/>
            </a:avLst>
          </a:prstGeom>
          <a:solidFill>
            <a:schemeClr val="tx1">
              <a:lumMod val="50000"/>
              <a:lumOff val="50000"/>
            </a:schemeClr>
          </a:solidFill>
          <a:ln w="1905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1662">
              <a:latin typeface="Meiryo UI" panose="020B0604030504040204" pitchFamily="50" charset="-128"/>
              <a:ea typeface="Meiryo UI" panose="020B0604030504040204" pitchFamily="50" charset="-128"/>
            </a:endParaRPr>
          </a:p>
        </p:txBody>
      </p:sp>
      <p:cxnSp>
        <p:nvCxnSpPr>
          <p:cNvPr id="208" name="直線矢印コネクタ 207"/>
          <p:cNvCxnSpPr/>
          <p:nvPr/>
        </p:nvCxnSpPr>
        <p:spPr>
          <a:xfrm>
            <a:off x="5620313" y="4083726"/>
            <a:ext cx="546987" cy="0"/>
          </a:xfrm>
          <a:prstGeom prst="straightConnector1">
            <a:avLst/>
          </a:prstGeom>
          <a:ln w="19050">
            <a:solidFill>
              <a:schemeClr val="tx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09" name="テキスト ボックス 208"/>
          <p:cNvSpPr txBox="1"/>
          <p:nvPr/>
        </p:nvSpPr>
        <p:spPr>
          <a:xfrm>
            <a:off x="3900719" y="4026582"/>
            <a:ext cx="1222877" cy="265948"/>
          </a:xfrm>
          <a:prstGeom prst="rect">
            <a:avLst/>
          </a:prstGeom>
          <a:noFill/>
        </p:spPr>
        <p:txBody>
          <a:bodyPr wrap="none" lIns="33231" tIns="33231" rIns="33231" bIns="33231" rtlCol="0" anchor="b">
            <a:spAutoFit/>
          </a:bodyPr>
          <a:lstStyle>
            <a:defPPr>
              <a:defRPr lang="ja-JP"/>
            </a:defPPr>
            <a:lvl1pPr algn="l">
              <a:lnSpc>
                <a:spcPct val="100000"/>
              </a:lnSpc>
              <a:spcBef>
                <a:spcPts val="0"/>
              </a:spcBef>
              <a:defRPr sz="1400" b="1" u="sng">
                <a:solidFill>
                  <a:schemeClr val="accent2"/>
                </a:solidFill>
                <a:latin typeface="Meiryo UI" panose="020B0604030504040204" pitchFamily="50" charset="-128"/>
                <a:ea typeface="Meiryo UI" panose="020B0604030504040204" pitchFamily="50" charset="-128"/>
              </a:defRPr>
            </a:lvl1pPr>
          </a:lstStyle>
          <a:p>
            <a:r>
              <a:rPr lang="ja-JP" altLang="en-US" sz="1292" dirty="0">
                <a:solidFill>
                  <a:schemeClr val="accent1"/>
                </a:solidFill>
              </a:rPr>
              <a:t>④契約商品連携</a:t>
            </a:r>
          </a:p>
        </p:txBody>
      </p:sp>
      <p:sp>
        <p:nvSpPr>
          <p:cNvPr id="211" name="テキスト ボックス 210"/>
          <p:cNvSpPr txBox="1"/>
          <p:nvPr/>
        </p:nvSpPr>
        <p:spPr>
          <a:xfrm>
            <a:off x="1731330" y="5735809"/>
            <a:ext cx="1222877" cy="265948"/>
          </a:xfrm>
          <a:prstGeom prst="rect">
            <a:avLst/>
          </a:prstGeom>
          <a:noFill/>
        </p:spPr>
        <p:txBody>
          <a:bodyPr wrap="none" lIns="33231" tIns="33231" rIns="33231" bIns="33231" rtlCol="0" anchor="b">
            <a:spAutoFit/>
          </a:bodyPr>
          <a:lstStyle/>
          <a:p>
            <a:r>
              <a:rPr lang="ja-JP" altLang="en-US" sz="1292" b="1" u="sng" dirty="0">
                <a:solidFill>
                  <a:schemeClr val="accent2"/>
                </a:solidFill>
                <a:latin typeface="Meiryo UI" panose="020B0604030504040204" pitchFamily="50" charset="-128"/>
                <a:ea typeface="Meiryo UI" panose="020B0604030504040204" pitchFamily="50" charset="-128"/>
              </a:rPr>
              <a:t>⑥収納情報連携</a:t>
            </a:r>
          </a:p>
        </p:txBody>
      </p:sp>
      <p:cxnSp>
        <p:nvCxnSpPr>
          <p:cNvPr id="92" name="カギ線コネクタ 91"/>
          <p:cNvCxnSpPr>
            <a:endCxn id="107" idx="3"/>
          </p:cNvCxnSpPr>
          <p:nvPr/>
        </p:nvCxnSpPr>
        <p:spPr>
          <a:xfrm rot="5400000" flipH="1">
            <a:off x="4155658" y="2413970"/>
            <a:ext cx="618592" cy="5492164"/>
          </a:xfrm>
          <a:prstGeom prst="bentConnector3">
            <a:avLst>
              <a:gd name="adj1" fmla="val -98546"/>
            </a:avLst>
          </a:prstGeom>
          <a:ln w="190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84" name="テキスト ボックス 83"/>
          <p:cNvSpPr txBox="1"/>
          <p:nvPr/>
        </p:nvSpPr>
        <p:spPr>
          <a:xfrm>
            <a:off x="3888759" y="2981921"/>
            <a:ext cx="892658" cy="265948"/>
          </a:xfrm>
          <a:prstGeom prst="rect">
            <a:avLst/>
          </a:prstGeom>
          <a:noFill/>
        </p:spPr>
        <p:txBody>
          <a:bodyPr wrap="none" lIns="33231" tIns="33231" rIns="33231" bIns="33231" rtlCol="0" anchor="b">
            <a:spAutoFit/>
          </a:bodyPr>
          <a:lstStyle>
            <a:defPPr>
              <a:defRPr lang="ja-JP"/>
            </a:defPPr>
            <a:lvl1pPr algn="l">
              <a:lnSpc>
                <a:spcPct val="100000"/>
              </a:lnSpc>
              <a:spcBef>
                <a:spcPts val="0"/>
              </a:spcBef>
              <a:defRPr sz="1400" b="1" u="sng">
                <a:solidFill>
                  <a:schemeClr val="accent2"/>
                </a:solidFill>
                <a:latin typeface="Meiryo UI" panose="020B0604030504040204" pitchFamily="50" charset="-128"/>
                <a:ea typeface="Meiryo UI" panose="020B0604030504040204" pitchFamily="50" charset="-128"/>
              </a:defRPr>
            </a:lvl1pPr>
          </a:lstStyle>
          <a:p>
            <a:r>
              <a:rPr lang="ja-JP" altLang="en-US" sz="1292" dirty="0">
                <a:solidFill>
                  <a:schemeClr val="accent1"/>
                </a:solidFill>
              </a:rPr>
              <a:t>③契約連携</a:t>
            </a:r>
          </a:p>
        </p:txBody>
      </p:sp>
      <p:sp>
        <p:nvSpPr>
          <p:cNvPr id="6" name="テキスト ボックス 5"/>
          <p:cNvSpPr txBox="1"/>
          <p:nvPr/>
        </p:nvSpPr>
        <p:spPr>
          <a:xfrm>
            <a:off x="5662082" y="5124305"/>
            <a:ext cx="552821" cy="180668"/>
          </a:xfrm>
          <a:prstGeom prst="rect">
            <a:avLst/>
          </a:prstGeom>
          <a:noFill/>
        </p:spPr>
        <p:txBody>
          <a:bodyPr wrap="none" lIns="33231" tIns="33231" rIns="33231" bIns="33231" rtlCol="0">
            <a:spAutoFit/>
          </a:bodyPr>
          <a:lstStyle/>
          <a:p>
            <a:r>
              <a:rPr lang="en-US" altLang="ja-JP" sz="738" b="1" dirty="0">
                <a:latin typeface="Meiryo UI" panose="020B0604030504040204" pitchFamily="50" charset="-128"/>
                <a:ea typeface="Meiryo UI" panose="020B0604030504040204" pitchFamily="50" charset="-128"/>
              </a:rPr>
              <a:t>CSV</a:t>
            </a:r>
            <a:r>
              <a:rPr lang="ja-JP" altLang="en-US" sz="738" b="1" dirty="0">
                <a:latin typeface="Meiryo UI" panose="020B0604030504040204" pitchFamily="50" charset="-128"/>
                <a:ea typeface="Meiryo UI" panose="020B0604030504040204" pitchFamily="50" charset="-128"/>
              </a:rPr>
              <a:t>ファイル</a:t>
            </a:r>
          </a:p>
        </p:txBody>
      </p:sp>
      <p:sp>
        <p:nvSpPr>
          <p:cNvPr id="9" name="テキスト ボックス 8"/>
          <p:cNvSpPr txBox="1"/>
          <p:nvPr/>
        </p:nvSpPr>
        <p:spPr>
          <a:xfrm>
            <a:off x="2181241" y="1535402"/>
            <a:ext cx="1291805" cy="365398"/>
          </a:xfrm>
          <a:prstGeom prst="rect">
            <a:avLst/>
          </a:prstGeom>
          <a:noFill/>
        </p:spPr>
        <p:txBody>
          <a:bodyPr wrap="none" lIns="33231" tIns="33231" rIns="33231" bIns="33231" rtlCol="0">
            <a:spAutoFit/>
          </a:bodyPr>
          <a:lstStyle/>
          <a:p>
            <a:pPr algn="l"/>
            <a:r>
              <a:rPr lang="ja-JP" altLang="en-US" sz="969" b="1" u="sng" dirty="0">
                <a:latin typeface="Meiryo UI" panose="020B0604030504040204" pitchFamily="50" charset="-128"/>
                <a:ea typeface="Meiryo UI" panose="020B0604030504040204" pitchFamily="50" charset="-128"/>
              </a:rPr>
              <a:t>連携契機：</a:t>
            </a:r>
            <a:br>
              <a:rPr lang="en-US" altLang="ja-JP" sz="969" b="1" u="sng" dirty="0">
                <a:latin typeface="Meiryo UI" panose="020B0604030504040204" pitchFamily="50" charset="-128"/>
                <a:ea typeface="Meiryo UI" panose="020B0604030504040204" pitchFamily="50" charset="-128"/>
              </a:rPr>
            </a:br>
            <a:r>
              <a:rPr lang="ja-JP" altLang="en-US" sz="969" b="1" u="sng" dirty="0">
                <a:latin typeface="Meiryo UI" panose="020B0604030504040204" pitchFamily="50" charset="-128"/>
                <a:ea typeface="Meiryo UI" panose="020B0604030504040204" pitchFamily="50" charset="-128"/>
              </a:rPr>
              <a:t>商品に料金情報を追加</a:t>
            </a:r>
          </a:p>
        </p:txBody>
      </p:sp>
      <p:sp>
        <p:nvSpPr>
          <p:cNvPr id="93" name="テキスト ボックス 92"/>
          <p:cNvSpPr txBox="1"/>
          <p:nvPr/>
        </p:nvSpPr>
        <p:spPr>
          <a:xfrm>
            <a:off x="2226754" y="2059353"/>
            <a:ext cx="1314247" cy="514541"/>
          </a:xfrm>
          <a:prstGeom prst="rect">
            <a:avLst/>
          </a:prstGeom>
          <a:noFill/>
        </p:spPr>
        <p:txBody>
          <a:bodyPr wrap="none" lIns="33231" tIns="33231" rIns="33231" bIns="33231" rtlCol="0">
            <a:spAutoFit/>
          </a:bodyPr>
          <a:lstStyle/>
          <a:p>
            <a:pPr algn="l"/>
            <a:r>
              <a:rPr lang="ja-JP" altLang="en-US" sz="969" b="1" u="sng" dirty="0">
                <a:latin typeface="Meiryo UI" panose="020B0604030504040204" pitchFamily="50" charset="-128"/>
                <a:ea typeface="Meiryo UI" panose="020B0604030504040204" pitchFamily="50" charset="-128"/>
              </a:rPr>
              <a:t>連携契機：</a:t>
            </a:r>
            <a:br>
              <a:rPr lang="en-US" altLang="ja-JP" sz="969" b="1" u="sng" dirty="0">
                <a:latin typeface="Meiryo UI" panose="020B0604030504040204" pitchFamily="50" charset="-128"/>
                <a:ea typeface="Meiryo UI" panose="020B0604030504040204" pitchFamily="50" charset="-128"/>
              </a:rPr>
            </a:br>
            <a:r>
              <a:rPr lang="ja-JP" altLang="en-US" sz="969" b="1" u="sng" dirty="0">
                <a:latin typeface="Meiryo UI" panose="020B0604030504040204" pitchFamily="50" charset="-128"/>
                <a:ea typeface="Meiryo UI" panose="020B0604030504040204" pitchFamily="50" charset="-128"/>
              </a:rPr>
              <a:t>顧客情報作成時</a:t>
            </a:r>
            <a:r>
              <a:rPr lang="en-US" altLang="ja-JP" sz="969" b="1" u="sng" dirty="0">
                <a:latin typeface="Meiryo UI" panose="020B0604030504040204" pitchFamily="50" charset="-128"/>
                <a:ea typeface="Meiryo UI" panose="020B0604030504040204" pitchFamily="50" charset="-128"/>
              </a:rPr>
              <a:t>(※</a:t>
            </a:r>
            <a:r>
              <a:rPr lang="ja-JP" altLang="en-US" sz="969" b="1" u="sng" dirty="0">
                <a:latin typeface="Meiryo UI" panose="020B0604030504040204" pitchFamily="50" charset="-128"/>
                <a:ea typeface="Meiryo UI" panose="020B0604030504040204" pitchFamily="50" charset="-128"/>
              </a:rPr>
              <a:t>１</a:t>
            </a:r>
            <a:r>
              <a:rPr lang="en-US" altLang="ja-JP" sz="969" b="1" u="sng" dirty="0">
                <a:latin typeface="Meiryo UI" panose="020B0604030504040204" pitchFamily="50" charset="-128"/>
                <a:ea typeface="Meiryo UI" panose="020B0604030504040204" pitchFamily="50" charset="-128"/>
              </a:rPr>
              <a:t>)</a:t>
            </a:r>
            <a:br>
              <a:rPr lang="en-US" altLang="ja-JP" sz="969" b="1" u="sng" dirty="0">
                <a:latin typeface="Meiryo UI" panose="020B0604030504040204" pitchFamily="50" charset="-128"/>
                <a:ea typeface="Meiryo UI" panose="020B0604030504040204" pitchFamily="50" charset="-128"/>
              </a:rPr>
            </a:br>
            <a:r>
              <a:rPr lang="ja-JP" altLang="en-US" sz="969" b="1" u="sng" dirty="0">
                <a:latin typeface="Meiryo UI" panose="020B0604030504040204" pitchFamily="50" charset="-128"/>
                <a:ea typeface="Meiryo UI" panose="020B0604030504040204" pitchFamily="50" charset="-128"/>
              </a:rPr>
              <a:t>顧客情報変更時</a:t>
            </a:r>
            <a:r>
              <a:rPr lang="en-US" altLang="ja-JP" sz="969" b="1" u="sng" dirty="0">
                <a:latin typeface="Meiryo UI" panose="020B0604030504040204" pitchFamily="50" charset="-128"/>
                <a:ea typeface="Meiryo UI" panose="020B0604030504040204" pitchFamily="50" charset="-128"/>
              </a:rPr>
              <a:t>(※</a:t>
            </a:r>
            <a:r>
              <a:rPr lang="ja-JP" altLang="en-US" sz="969" b="1" u="sng" dirty="0">
                <a:latin typeface="Meiryo UI" panose="020B0604030504040204" pitchFamily="50" charset="-128"/>
                <a:ea typeface="Meiryo UI" panose="020B0604030504040204" pitchFamily="50" charset="-128"/>
              </a:rPr>
              <a:t>１</a:t>
            </a:r>
            <a:r>
              <a:rPr lang="en-US" altLang="ja-JP" sz="969" b="1" u="sng" dirty="0">
                <a:latin typeface="Meiryo UI" panose="020B0604030504040204" pitchFamily="50" charset="-128"/>
                <a:ea typeface="Meiryo UI" panose="020B0604030504040204" pitchFamily="50" charset="-128"/>
              </a:rPr>
              <a:t>)</a:t>
            </a:r>
            <a:endParaRPr lang="ja-JP" altLang="en-US" sz="969" b="1" u="sng" dirty="0">
              <a:latin typeface="Meiryo UI" panose="020B0604030504040204" pitchFamily="50" charset="-128"/>
              <a:ea typeface="Meiryo UI" panose="020B0604030504040204" pitchFamily="50" charset="-128"/>
            </a:endParaRPr>
          </a:p>
        </p:txBody>
      </p:sp>
      <p:sp>
        <p:nvSpPr>
          <p:cNvPr id="94" name="テキスト ボックス 93"/>
          <p:cNvSpPr txBox="1"/>
          <p:nvPr/>
        </p:nvSpPr>
        <p:spPr>
          <a:xfrm>
            <a:off x="2226753" y="2727638"/>
            <a:ext cx="1336689" cy="514541"/>
          </a:xfrm>
          <a:prstGeom prst="rect">
            <a:avLst/>
          </a:prstGeom>
          <a:noFill/>
        </p:spPr>
        <p:txBody>
          <a:bodyPr wrap="none" lIns="33231" tIns="33231" rIns="33231" bIns="33231" rtlCol="0">
            <a:spAutoFit/>
          </a:bodyPr>
          <a:lstStyle/>
          <a:p>
            <a:pPr algn="l"/>
            <a:r>
              <a:rPr lang="ja-JP" altLang="en-US" sz="969" b="1" u="sng" dirty="0">
                <a:latin typeface="Meiryo UI" panose="020B0604030504040204" pitchFamily="50" charset="-128"/>
                <a:ea typeface="Meiryo UI" panose="020B0604030504040204" pitchFamily="50" charset="-128"/>
              </a:rPr>
              <a:t>連携契機：</a:t>
            </a:r>
            <a:br>
              <a:rPr lang="en-US" altLang="ja-JP" sz="969" b="1" u="sng" dirty="0">
                <a:latin typeface="Meiryo UI" panose="020B0604030504040204" pitchFamily="50" charset="-128"/>
                <a:ea typeface="Meiryo UI" panose="020B0604030504040204" pitchFamily="50" charset="-128"/>
              </a:rPr>
            </a:br>
            <a:r>
              <a:rPr lang="ja-JP" altLang="en-US" sz="969" b="1" u="sng" dirty="0">
                <a:latin typeface="Meiryo UI" panose="020B0604030504040204" pitchFamily="50" charset="-128"/>
                <a:ea typeface="Meiryo UI" panose="020B0604030504040204" pitchFamily="50" charset="-128"/>
              </a:rPr>
              <a:t>・顧客情報作成時</a:t>
            </a:r>
            <a:r>
              <a:rPr lang="en-US" altLang="ja-JP" sz="969" b="1" u="sng" dirty="0">
                <a:latin typeface="Meiryo UI" panose="020B0604030504040204" pitchFamily="50" charset="-128"/>
                <a:ea typeface="Meiryo UI" panose="020B0604030504040204" pitchFamily="50" charset="-128"/>
              </a:rPr>
              <a:t>(※1)</a:t>
            </a:r>
            <a:br>
              <a:rPr lang="en-US" altLang="ja-JP" sz="969" b="1" u="sng" dirty="0">
                <a:latin typeface="Meiryo UI" panose="020B0604030504040204" pitchFamily="50" charset="-128"/>
                <a:ea typeface="Meiryo UI" panose="020B0604030504040204" pitchFamily="50" charset="-128"/>
              </a:rPr>
            </a:br>
            <a:r>
              <a:rPr lang="ja-JP" altLang="en-US" sz="969" b="1" u="sng" dirty="0">
                <a:latin typeface="Meiryo UI" panose="020B0604030504040204" pitchFamily="50" charset="-128"/>
                <a:ea typeface="Meiryo UI" panose="020B0604030504040204" pitchFamily="50" charset="-128"/>
              </a:rPr>
              <a:t>・顧客情報変更時</a:t>
            </a:r>
            <a:r>
              <a:rPr lang="en-US" altLang="ja-JP" sz="969" b="1" u="sng" dirty="0">
                <a:latin typeface="Meiryo UI" panose="020B0604030504040204" pitchFamily="50" charset="-128"/>
                <a:ea typeface="Meiryo UI" panose="020B0604030504040204" pitchFamily="50" charset="-128"/>
              </a:rPr>
              <a:t>(※1)</a:t>
            </a:r>
            <a:endParaRPr lang="ja-JP" altLang="en-US" sz="969" b="1" u="sng" dirty="0">
              <a:latin typeface="Meiryo UI" panose="020B0604030504040204" pitchFamily="50" charset="-128"/>
              <a:ea typeface="Meiryo UI" panose="020B0604030504040204" pitchFamily="50" charset="-128"/>
            </a:endParaRPr>
          </a:p>
        </p:txBody>
      </p:sp>
      <p:sp>
        <p:nvSpPr>
          <p:cNvPr id="96" name="テキスト ボックス 95"/>
          <p:cNvSpPr txBox="1"/>
          <p:nvPr/>
        </p:nvSpPr>
        <p:spPr>
          <a:xfrm>
            <a:off x="2220468" y="3710804"/>
            <a:ext cx="1992318" cy="514541"/>
          </a:xfrm>
          <a:prstGeom prst="rect">
            <a:avLst/>
          </a:prstGeom>
          <a:noFill/>
        </p:spPr>
        <p:txBody>
          <a:bodyPr wrap="none" lIns="33231" tIns="33231" rIns="33231" bIns="33231" rtlCol="0">
            <a:spAutoFit/>
          </a:bodyPr>
          <a:lstStyle/>
          <a:p>
            <a:pPr algn="l"/>
            <a:r>
              <a:rPr lang="ja-JP" altLang="en-US" sz="969" b="1" u="sng" dirty="0">
                <a:latin typeface="Meiryo UI" panose="020B0604030504040204" pitchFamily="50" charset="-128"/>
                <a:ea typeface="Meiryo UI" panose="020B0604030504040204" pitchFamily="50" charset="-128"/>
              </a:rPr>
              <a:t>連携契機：</a:t>
            </a:r>
            <a:br>
              <a:rPr lang="en-US" altLang="ja-JP" sz="969" b="1" u="sng" dirty="0">
                <a:latin typeface="Meiryo UI" panose="020B0604030504040204" pitchFamily="50" charset="-128"/>
                <a:ea typeface="Meiryo UI" panose="020B0604030504040204" pitchFamily="50" charset="-128"/>
              </a:rPr>
            </a:br>
            <a:r>
              <a:rPr lang="ja-JP" altLang="en-US" sz="969" b="1" u="sng" dirty="0">
                <a:latin typeface="Meiryo UI" panose="020B0604030504040204" pitchFamily="50" charset="-128"/>
                <a:ea typeface="Meiryo UI" panose="020B0604030504040204" pitchFamily="50" charset="-128"/>
              </a:rPr>
              <a:t>・顧客情報作成</a:t>
            </a:r>
            <a:r>
              <a:rPr lang="en-US" altLang="ja-JP" sz="969" b="1" u="sng" dirty="0">
                <a:latin typeface="Meiryo UI" panose="020B0604030504040204" pitchFamily="50" charset="-128"/>
                <a:ea typeface="Meiryo UI" panose="020B0604030504040204" pitchFamily="50" charset="-128"/>
              </a:rPr>
              <a:t>(</a:t>
            </a:r>
            <a:r>
              <a:rPr lang="ja-JP" altLang="en-US" sz="969" b="1" u="sng" dirty="0">
                <a:latin typeface="Meiryo UI" panose="020B0604030504040204" pitchFamily="50" charset="-128"/>
                <a:ea typeface="Meiryo UI" panose="020B0604030504040204" pitchFamily="50" charset="-128"/>
              </a:rPr>
              <a:t>契約商品有の場合</a:t>
            </a:r>
            <a:r>
              <a:rPr lang="en-US" altLang="ja-JP" sz="969" b="1" u="sng" dirty="0">
                <a:latin typeface="Meiryo UI" panose="020B0604030504040204" pitchFamily="50" charset="-128"/>
                <a:ea typeface="Meiryo UI" panose="020B0604030504040204" pitchFamily="50" charset="-128"/>
              </a:rPr>
              <a:t>)</a:t>
            </a:r>
            <a:br>
              <a:rPr lang="en-US" altLang="ja-JP" sz="969" b="1" u="sng" dirty="0">
                <a:latin typeface="Meiryo UI" panose="020B0604030504040204" pitchFamily="50" charset="-128"/>
                <a:ea typeface="Meiryo UI" panose="020B0604030504040204" pitchFamily="50" charset="-128"/>
              </a:rPr>
            </a:br>
            <a:r>
              <a:rPr lang="ja-JP" altLang="en-US" sz="969" b="1" u="sng" dirty="0">
                <a:latin typeface="Meiryo UI" panose="020B0604030504040204" pitchFamily="50" charset="-128"/>
                <a:ea typeface="Meiryo UI" panose="020B0604030504040204" pitchFamily="50" charset="-128"/>
              </a:rPr>
              <a:t>・顧客に紐づく契約商品の追加</a:t>
            </a:r>
          </a:p>
        </p:txBody>
      </p:sp>
      <p:sp>
        <p:nvSpPr>
          <p:cNvPr id="16" name="テキスト ボックス 15"/>
          <p:cNvSpPr txBox="1"/>
          <p:nvPr/>
        </p:nvSpPr>
        <p:spPr>
          <a:xfrm>
            <a:off x="179744" y="6154819"/>
            <a:ext cx="4040956" cy="514541"/>
          </a:xfrm>
          <a:prstGeom prst="rect">
            <a:avLst/>
          </a:prstGeom>
          <a:noFill/>
        </p:spPr>
        <p:txBody>
          <a:bodyPr wrap="none" lIns="33231" tIns="33231" rIns="33231" bIns="33231" rtlCol="0">
            <a:spAutoFit/>
          </a:bodyPr>
          <a:lstStyle/>
          <a:p>
            <a:pPr algn="l"/>
            <a:r>
              <a:rPr lang="en-US" altLang="ja-JP" sz="969" dirty="0">
                <a:latin typeface="Meiryo UI" panose="020B0604030504040204" pitchFamily="50" charset="-128"/>
                <a:ea typeface="Meiryo UI" panose="020B0604030504040204" pitchFamily="50" charset="-128"/>
              </a:rPr>
              <a:t>※</a:t>
            </a:r>
            <a:r>
              <a:rPr lang="ja-JP" altLang="en-US" sz="969" dirty="0">
                <a:latin typeface="Meiryo UI" panose="020B0604030504040204" pitchFamily="50" charset="-128"/>
                <a:ea typeface="Meiryo UI" panose="020B0604030504040204" pitchFamily="50" charset="-128"/>
              </a:rPr>
              <a:t>１：顧客連携と契約連携で送っているのは、</a:t>
            </a:r>
            <a:r>
              <a:rPr lang="en-US" altLang="ja-JP" sz="969" dirty="0" err="1">
                <a:latin typeface="Meiryo UI" panose="020B0604030504040204" pitchFamily="50" charset="-128"/>
                <a:ea typeface="Meiryo UI" panose="020B0604030504040204" pitchFamily="50" charset="-128"/>
              </a:rPr>
              <a:t>Infonova</a:t>
            </a:r>
            <a:r>
              <a:rPr lang="ja-JP" altLang="en-US" sz="969" dirty="0">
                <a:latin typeface="Meiryo UI" panose="020B0604030504040204" pitchFamily="50" charset="-128"/>
                <a:ea typeface="Meiryo UI" panose="020B0604030504040204" pitchFamily="50" charset="-128"/>
              </a:rPr>
              <a:t>上では顧客情報として</a:t>
            </a:r>
            <a:endParaRPr lang="en-US" altLang="ja-JP" sz="969" dirty="0">
              <a:latin typeface="Meiryo UI" panose="020B0604030504040204" pitchFamily="50" charset="-128"/>
              <a:ea typeface="Meiryo UI" panose="020B0604030504040204" pitchFamily="50" charset="-128"/>
            </a:endParaRPr>
          </a:p>
          <a:p>
            <a:pPr algn="l"/>
            <a:r>
              <a:rPr lang="ja-JP" altLang="en-US" sz="969" dirty="0">
                <a:latin typeface="Meiryo UI" panose="020B0604030504040204" pitchFamily="50" charset="-128"/>
                <a:ea typeface="Meiryo UI" panose="020B0604030504040204" pitchFamily="50" charset="-128"/>
              </a:rPr>
              <a:t>一括りに扱われているものだが、顧客連携では顧客名や住所を、</a:t>
            </a:r>
            <a:endParaRPr lang="en-US" altLang="ja-JP" sz="969" dirty="0">
              <a:latin typeface="Meiryo UI" panose="020B0604030504040204" pitchFamily="50" charset="-128"/>
              <a:ea typeface="Meiryo UI" panose="020B0604030504040204" pitchFamily="50" charset="-128"/>
            </a:endParaRPr>
          </a:p>
          <a:p>
            <a:pPr algn="l"/>
            <a:r>
              <a:rPr lang="ja-JP" altLang="en-US" sz="969" dirty="0">
                <a:latin typeface="Meiryo UI" panose="020B0604030504040204" pitchFamily="50" charset="-128"/>
                <a:ea typeface="Meiryo UI" panose="020B0604030504040204" pitchFamily="50" charset="-128"/>
              </a:rPr>
              <a:t>契約連携では請求に関わる情報</a:t>
            </a:r>
            <a:r>
              <a:rPr lang="en-US" altLang="ja-JP" sz="969" dirty="0">
                <a:latin typeface="Meiryo UI" panose="020B0604030504040204" pitchFamily="50" charset="-128"/>
                <a:ea typeface="Meiryo UI" panose="020B0604030504040204" pitchFamily="50" charset="-128"/>
              </a:rPr>
              <a:t>(</a:t>
            </a:r>
            <a:r>
              <a:rPr lang="ja-JP" altLang="en-US" sz="969" dirty="0">
                <a:latin typeface="Meiryo UI" panose="020B0604030504040204" pitchFamily="50" charset="-128"/>
                <a:ea typeface="Meiryo UI" panose="020B0604030504040204" pitchFamily="50" charset="-128"/>
              </a:rPr>
              <a:t>口座番号等</a:t>
            </a:r>
            <a:r>
              <a:rPr lang="en-US" altLang="ja-JP" sz="969" dirty="0">
                <a:latin typeface="Meiryo UI" panose="020B0604030504040204" pitchFamily="50" charset="-128"/>
                <a:ea typeface="Meiryo UI" panose="020B0604030504040204" pitchFamily="50" charset="-128"/>
              </a:rPr>
              <a:t>)</a:t>
            </a:r>
            <a:r>
              <a:rPr lang="ja-JP" altLang="en-US" sz="969" dirty="0">
                <a:latin typeface="Meiryo UI" panose="020B0604030504040204" pitchFamily="50" charset="-128"/>
                <a:ea typeface="Meiryo UI" panose="020B0604030504040204" pitchFamily="50" charset="-128"/>
              </a:rPr>
              <a:t>を中心に連携している。</a:t>
            </a:r>
            <a:endParaRPr lang="en-US" altLang="ja-JP" sz="969" dirty="0">
              <a:latin typeface="Meiryo UI" panose="020B0604030504040204" pitchFamily="50" charset="-128"/>
              <a:ea typeface="Meiryo UI" panose="020B0604030504040204" pitchFamily="50" charset="-128"/>
            </a:endParaRPr>
          </a:p>
        </p:txBody>
      </p:sp>
      <p:sp>
        <p:nvSpPr>
          <p:cNvPr id="111" name="テキスト ボックス 110"/>
          <p:cNvSpPr txBox="1"/>
          <p:nvPr/>
        </p:nvSpPr>
        <p:spPr>
          <a:xfrm>
            <a:off x="1886665" y="5050538"/>
            <a:ext cx="1652481" cy="514541"/>
          </a:xfrm>
          <a:prstGeom prst="rect">
            <a:avLst/>
          </a:prstGeom>
          <a:noFill/>
        </p:spPr>
        <p:txBody>
          <a:bodyPr wrap="none" lIns="33231" tIns="33231" rIns="33231" bIns="33231" rtlCol="0">
            <a:spAutoFit/>
          </a:bodyPr>
          <a:lstStyle/>
          <a:p>
            <a:pPr algn="l"/>
            <a:r>
              <a:rPr lang="ja-JP" altLang="en-US" sz="969" b="1" u="sng" dirty="0">
                <a:latin typeface="Meiryo UI" panose="020B0604030504040204" pitchFamily="50" charset="-128"/>
                <a:ea typeface="Meiryo UI" panose="020B0604030504040204" pitchFamily="50" charset="-128"/>
              </a:rPr>
              <a:t>連携契機：</a:t>
            </a:r>
            <a:br>
              <a:rPr lang="en-US" altLang="ja-JP" sz="969" b="1" u="sng" dirty="0">
                <a:latin typeface="Meiryo UI" panose="020B0604030504040204" pitchFamily="50" charset="-128"/>
                <a:ea typeface="Meiryo UI" panose="020B0604030504040204" pitchFamily="50" charset="-128"/>
              </a:rPr>
            </a:br>
            <a:r>
              <a:rPr lang="ja-JP" altLang="en-US" sz="969" b="1" u="sng" dirty="0">
                <a:latin typeface="Meiryo UI" panose="020B0604030504040204" pitchFamily="50" charset="-128"/>
                <a:ea typeface="Meiryo UI" panose="020B0604030504040204" pitchFamily="50" charset="-128"/>
              </a:rPr>
              <a:t>・請求情報作成時</a:t>
            </a:r>
            <a:br>
              <a:rPr lang="en-US" altLang="ja-JP" sz="969" b="1" u="sng" dirty="0">
                <a:latin typeface="Meiryo UI" panose="020B0604030504040204" pitchFamily="50" charset="-128"/>
                <a:ea typeface="Meiryo UI" panose="020B0604030504040204" pitchFamily="50" charset="-128"/>
              </a:rPr>
            </a:br>
            <a:r>
              <a:rPr lang="en-US" altLang="ja-JP" sz="969" b="1" u="sng" dirty="0">
                <a:latin typeface="Meiryo UI" panose="020B0604030504040204" pitchFamily="50" charset="-128"/>
                <a:ea typeface="Meiryo UI" panose="020B0604030504040204" pitchFamily="50" charset="-128"/>
              </a:rPr>
              <a:t>(</a:t>
            </a:r>
            <a:r>
              <a:rPr lang="ja-JP" altLang="en-US" sz="969" b="1" u="sng" dirty="0">
                <a:latin typeface="Meiryo UI" panose="020B0604030504040204" pitchFamily="50" charset="-128"/>
                <a:ea typeface="Meiryo UI" panose="020B0604030504040204" pitchFamily="50" charset="-128"/>
              </a:rPr>
              <a:t>サイクル単位・顧客単位共に</a:t>
            </a:r>
            <a:r>
              <a:rPr lang="en-US" altLang="ja-JP" sz="969" b="1" u="sng" dirty="0">
                <a:latin typeface="Meiryo UI" panose="020B0604030504040204" pitchFamily="50" charset="-128"/>
                <a:ea typeface="Meiryo UI" panose="020B0604030504040204" pitchFamily="50" charset="-128"/>
              </a:rPr>
              <a:t>)</a:t>
            </a:r>
            <a:endParaRPr lang="ja-JP" altLang="en-US" sz="969" b="1" u="sng"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153527" y="6601757"/>
            <a:ext cx="5786625" cy="216254"/>
          </a:xfrm>
          <a:prstGeom prst="rect">
            <a:avLst/>
          </a:prstGeom>
          <a:noFill/>
        </p:spPr>
        <p:txBody>
          <a:bodyPr wrap="none" lIns="33231" tIns="33231" rIns="33231" bIns="33231" rtlCol="0">
            <a:spAutoFit/>
          </a:bodyPr>
          <a:lstStyle/>
          <a:p>
            <a:r>
              <a:rPr lang="en-US" altLang="ja-JP" sz="969" dirty="0">
                <a:latin typeface="Meiryo UI" panose="020B0604030504040204" pitchFamily="50" charset="-128"/>
                <a:ea typeface="Meiryo UI" panose="020B0604030504040204" pitchFamily="50" charset="-128"/>
              </a:rPr>
              <a:t>※2</a:t>
            </a:r>
            <a:r>
              <a:rPr lang="ja-JP" altLang="en-US" sz="969" dirty="0">
                <a:latin typeface="Meiryo UI" panose="020B0604030504040204" pitchFamily="50" charset="-128"/>
                <a:ea typeface="Meiryo UI" panose="020B0604030504040204" pitchFamily="50" charset="-128"/>
              </a:rPr>
              <a:t>：連携機能は情報連携契機でのみ動きます。（そのため、商用の正常性初回確認は商用利用後となります）</a:t>
            </a:r>
          </a:p>
        </p:txBody>
      </p:sp>
      <p:sp>
        <p:nvSpPr>
          <p:cNvPr id="61" name="タイトル 1"/>
          <p:cNvSpPr txBox="1">
            <a:spLocks/>
          </p:cNvSpPr>
          <p:nvPr/>
        </p:nvSpPr>
        <p:spPr>
          <a:xfrm>
            <a:off x="457200" y="274638"/>
            <a:ext cx="8229600" cy="619184"/>
          </a:xfrm>
          <a:prstGeom prst="rect">
            <a:avLst/>
          </a:prstGeom>
        </p:spPr>
        <p:txBody>
          <a:bodyPr vert="horz" lIns="91440" tIns="45720" rIns="91440" bIns="45720" rtlCol="0" anchor="ctr">
            <a:normAutofit fontScale="90000" lnSpcReduction="20000"/>
          </a:bodyPr>
          <a:lstStyle>
            <a:lvl1pPr algn="ctr" defTabSz="914400" rtl="0" eaLnBrk="1" latinLnBrk="0" hangingPunct="1">
              <a:spcBef>
                <a:spcPct val="0"/>
              </a:spcBef>
              <a:buNone/>
              <a:defRPr kumimoji="1" sz="4400" kern="1200">
                <a:solidFill>
                  <a:schemeClr val="tx1"/>
                </a:solidFill>
                <a:latin typeface="+mn-lt"/>
                <a:ea typeface="Meiryo UI" pitchFamily="50" charset="-128"/>
                <a:cs typeface="Meiryo UI" pitchFamily="50" charset="-128"/>
              </a:defRPr>
            </a:lvl1pPr>
          </a:lstStyle>
          <a:p>
            <a:r>
              <a:rPr lang="en-US" altLang="ja-JP" dirty="0" err="1">
                <a:solidFill>
                  <a:schemeClr val="tx1">
                    <a:lumMod val="75000"/>
                    <a:lumOff val="25000"/>
                  </a:schemeClr>
                </a:solidFill>
                <a:latin typeface="Meiryo UI" panose="020B0604030504040204" pitchFamily="50" charset="-128"/>
              </a:rPr>
              <a:t>SmartBilling</a:t>
            </a:r>
            <a:r>
              <a:rPr lang="ja-JP" altLang="en-US" dirty="0">
                <a:solidFill>
                  <a:schemeClr val="tx1">
                    <a:lumMod val="75000"/>
                    <a:lumOff val="25000"/>
                  </a:schemeClr>
                </a:solidFill>
                <a:latin typeface="Meiryo UI" panose="020B0604030504040204" pitchFamily="50" charset="-128"/>
              </a:rPr>
              <a:t>間システム連携イメージ</a:t>
            </a:r>
            <a:endParaRPr lang="ja-JP" altLang="en-US" dirty="0">
              <a:latin typeface="Meiryo UI" panose="020B0604030504040204" pitchFamily="50" charset="-128"/>
            </a:endParaRPr>
          </a:p>
        </p:txBody>
      </p:sp>
    </p:spTree>
    <p:extLst>
      <p:ext uri="{BB962C8B-B14F-4D97-AF65-F5344CB8AC3E}">
        <p14:creationId xmlns:p14="http://schemas.microsoft.com/office/powerpoint/2010/main" val="10052985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395536" y="1772816"/>
            <a:ext cx="4896544" cy="3024336"/>
          </a:xfrm>
          <a:prstGeom prst="roundRec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dirty="0">
                <a:solidFill>
                  <a:schemeClr val="tx1"/>
                </a:solidFill>
                <a:latin typeface="Meiryo UI" panose="020B0604030504040204" pitchFamily="50" charset="-128"/>
                <a:ea typeface="Meiryo UI" panose="020B0604030504040204" pitchFamily="50" charset="-128"/>
              </a:rPr>
              <a:t>ワンストップソリューション対象</a:t>
            </a:r>
          </a:p>
        </p:txBody>
      </p:sp>
      <p:sp>
        <p:nvSpPr>
          <p:cNvPr id="3" name="スライド番号プレースホルダー 3"/>
          <p:cNvSpPr txBox="1">
            <a:spLocks/>
          </p:cNvSpPr>
          <p:nvPr/>
        </p:nvSpPr>
        <p:spPr>
          <a:xfrm>
            <a:off x="6974904" y="6617246"/>
            <a:ext cx="2133600" cy="196131"/>
          </a:xfr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2D8002D-B5B0-4BAC-B1F6-782DDCCE6D9C}" type="slidenum">
              <a:rPr lang="ja-JP" altLang="en-US"/>
              <a:pPr/>
              <a:t>5</a:t>
            </a:fld>
            <a:endParaRPr lang="ja-JP" altLang="en-US" dirty="0"/>
          </a:p>
        </p:txBody>
      </p:sp>
      <p:sp>
        <p:nvSpPr>
          <p:cNvPr id="45" name="コンテンツ プレースホルダー 2"/>
          <p:cNvSpPr txBox="1">
            <a:spLocks/>
          </p:cNvSpPr>
          <p:nvPr/>
        </p:nvSpPr>
        <p:spPr>
          <a:xfrm>
            <a:off x="179512" y="1045705"/>
            <a:ext cx="8640960" cy="2597481"/>
          </a:xfrm>
          <a:prstGeom prst="rect">
            <a:avLst/>
          </a:prstGeom>
        </p:spPr>
        <p:txBody>
          <a:bodyPr>
            <a:normAutofit/>
          </a:bodyPr>
          <a:lstStyle>
            <a:lvl1pPr algn="l" defTabSz="913695" rtl="0" eaLnBrk="0" fontAlgn="base" hangingPunct="0">
              <a:lnSpc>
                <a:spcPct val="110000"/>
              </a:lnSpc>
              <a:spcBef>
                <a:spcPct val="30000"/>
              </a:spcBef>
              <a:spcAft>
                <a:spcPct val="0"/>
              </a:spcAft>
              <a:buFont typeface="Wingdings" pitchFamily="2" charset="2"/>
              <a:defRPr sz="1477">
                <a:solidFill>
                  <a:schemeClr val="tx1"/>
                </a:solidFill>
                <a:latin typeface="+mn-lt"/>
                <a:ea typeface="+mn-ea"/>
                <a:cs typeface="+mn-cs"/>
              </a:defRPr>
            </a:lvl1pPr>
            <a:lvl2pPr marL="327992" indent="-161068" algn="l" defTabSz="913695" rtl="0" eaLnBrk="0" fontAlgn="base" hangingPunct="0">
              <a:lnSpc>
                <a:spcPct val="110000"/>
              </a:lnSpc>
              <a:spcBef>
                <a:spcPct val="30000"/>
              </a:spcBef>
              <a:spcAft>
                <a:spcPct val="0"/>
              </a:spcAft>
              <a:buClr>
                <a:srgbClr val="009D96"/>
              </a:buClr>
              <a:buFont typeface="Wingdings" pitchFamily="2" charset="2"/>
              <a:buChar char="n"/>
              <a:defRPr sz="1292">
                <a:solidFill>
                  <a:schemeClr val="tx1"/>
                </a:solidFill>
                <a:latin typeface="+mn-lt"/>
                <a:ea typeface="+mn-ea"/>
              </a:defRPr>
            </a:lvl2pPr>
            <a:lvl3pPr marL="491989" indent="-153744" algn="l" defTabSz="913695" rtl="0" eaLnBrk="0" fontAlgn="base" hangingPunct="0">
              <a:lnSpc>
                <a:spcPct val="110000"/>
              </a:lnSpc>
              <a:spcBef>
                <a:spcPct val="30000"/>
              </a:spcBef>
              <a:spcAft>
                <a:spcPct val="0"/>
              </a:spcAft>
              <a:buClr>
                <a:srgbClr val="868686"/>
              </a:buClr>
              <a:buSzPct val="90000"/>
              <a:buFont typeface="Wingdings" pitchFamily="2" charset="2"/>
              <a:buChar char="n"/>
              <a:defRPr kumimoji="1" sz="1292">
                <a:solidFill>
                  <a:schemeClr val="tx1"/>
                </a:solidFill>
                <a:latin typeface="+mn-lt"/>
                <a:ea typeface="+mn-ea"/>
              </a:defRPr>
            </a:lvl3pPr>
            <a:lvl4pPr marL="632556" indent="-134712" algn="l" defTabSz="913695" rtl="0" eaLnBrk="0" fontAlgn="base" hangingPunct="0">
              <a:lnSpc>
                <a:spcPct val="110000"/>
              </a:lnSpc>
              <a:spcBef>
                <a:spcPct val="30000"/>
              </a:spcBef>
              <a:spcAft>
                <a:spcPct val="0"/>
              </a:spcAft>
              <a:buClr>
                <a:schemeClr val="bg2"/>
              </a:buClr>
              <a:buFont typeface="ＭＳ Ｐゴシック" charset="-128"/>
              <a:buChar char="–"/>
              <a:defRPr sz="1108">
                <a:solidFill>
                  <a:schemeClr val="tx1"/>
                </a:solidFill>
                <a:latin typeface="+mn-lt"/>
                <a:ea typeface="+mn-ea"/>
              </a:defRPr>
            </a:lvl4pPr>
            <a:lvl5pPr marL="773125" indent="-130320" algn="l" defTabSz="913695" rtl="0" eaLnBrk="0" fontAlgn="base" hangingPunct="0">
              <a:lnSpc>
                <a:spcPct val="110000"/>
              </a:lnSpc>
              <a:spcBef>
                <a:spcPct val="30000"/>
              </a:spcBef>
              <a:spcAft>
                <a:spcPct val="0"/>
              </a:spcAft>
              <a:buClr>
                <a:srgbClr val="868686"/>
              </a:buClr>
              <a:buSzPct val="90000"/>
              <a:buFont typeface="Wingdings" pitchFamily="2" charset="2"/>
              <a:buChar char="l"/>
              <a:defRPr kumimoji="1" sz="1108">
                <a:solidFill>
                  <a:schemeClr val="tx1"/>
                </a:solidFill>
                <a:latin typeface="+mn-lt"/>
                <a:ea typeface="+mn-ea"/>
              </a:defRPr>
            </a:lvl5pPr>
            <a:lvl6pPr marL="1194829" indent="-130320" algn="l" defTabSz="913695" rtl="0" fontAlgn="base">
              <a:lnSpc>
                <a:spcPct val="110000"/>
              </a:lnSpc>
              <a:spcBef>
                <a:spcPct val="30000"/>
              </a:spcBef>
              <a:spcAft>
                <a:spcPct val="0"/>
              </a:spcAft>
              <a:buClr>
                <a:srgbClr val="868686"/>
              </a:buClr>
              <a:buSzPct val="90000"/>
              <a:buFont typeface="Wingdings" pitchFamily="2" charset="2"/>
              <a:buChar char="l"/>
              <a:defRPr kumimoji="1" sz="1108">
                <a:solidFill>
                  <a:schemeClr val="tx1"/>
                </a:solidFill>
                <a:latin typeface="+mn-lt"/>
                <a:ea typeface="+mn-ea"/>
              </a:defRPr>
            </a:lvl6pPr>
            <a:lvl7pPr marL="1616534" indent="-130320" algn="l" defTabSz="913695" rtl="0" fontAlgn="base">
              <a:lnSpc>
                <a:spcPct val="110000"/>
              </a:lnSpc>
              <a:spcBef>
                <a:spcPct val="30000"/>
              </a:spcBef>
              <a:spcAft>
                <a:spcPct val="0"/>
              </a:spcAft>
              <a:buClr>
                <a:srgbClr val="868686"/>
              </a:buClr>
              <a:buSzPct val="90000"/>
              <a:buFont typeface="Wingdings" pitchFamily="2" charset="2"/>
              <a:buChar char="l"/>
              <a:defRPr kumimoji="1" sz="1108">
                <a:solidFill>
                  <a:schemeClr val="tx1"/>
                </a:solidFill>
                <a:latin typeface="+mn-lt"/>
                <a:ea typeface="+mn-ea"/>
              </a:defRPr>
            </a:lvl7pPr>
            <a:lvl8pPr marL="2038236" indent="-130320" algn="l" defTabSz="913695" rtl="0" fontAlgn="base">
              <a:lnSpc>
                <a:spcPct val="110000"/>
              </a:lnSpc>
              <a:spcBef>
                <a:spcPct val="30000"/>
              </a:spcBef>
              <a:spcAft>
                <a:spcPct val="0"/>
              </a:spcAft>
              <a:buClr>
                <a:srgbClr val="868686"/>
              </a:buClr>
              <a:buSzPct val="90000"/>
              <a:buFont typeface="Wingdings" pitchFamily="2" charset="2"/>
              <a:buChar char="l"/>
              <a:defRPr kumimoji="1" sz="1108">
                <a:solidFill>
                  <a:schemeClr val="tx1"/>
                </a:solidFill>
                <a:latin typeface="+mn-lt"/>
                <a:ea typeface="+mn-ea"/>
              </a:defRPr>
            </a:lvl8pPr>
            <a:lvl9pPr marL="2459941" indent="-130320" algn="l" defTabSz="913695" rtl="0" fontAlgn="base">
              <a:lnSpc>
                <a:spcPct val="110000"/>
              </a:lnSpc>
              <a:spcBef>
                <a:spcPct val="30000"/>
              </a:spcBef>
              <a:spcAft>
                <a:spcPct val="0"/>
              </a:spcAft>
              <a:buClr>
                <a:srgbClr val="868686"/>
              </a:buClr>
              <a:buSzPct val="90000"/>
              <a:buFont typeface="Wingdings" pitchFamily="2" charset="2"/>
              <a:buChar char="l"/>
              <a:defRPr kumimoji="1" sz="1108">
                <a:solidFill>
                  <a:schemeClr val="tx1"/>
                </a:solidFill>
                <a:latin typeface="+mn-lt"/>
                <a:ea typeface="+mn-ea"/>
              </a:defRPr>
            </a:lvl9pPr>
          </a:lstStyle>
          <a:p>
            <a:r>
              <a:rPr lang="en-US" altLang="ja-JP" sz="1600" kern="0" dirty="0">
                <a:latin typeface="Meiryo UI" panose="020B0604030504040204" pitchFamily="50" charset="-128"/>
                <a:ea typeface="Meiryo UI" panose="020B0604030504040204" pitchFamily="50" charset="-128"/>
              </a:rPr>
              <a:t>SmartBilling</a:t>
            </a:r>
            <a:r>
              <a:rPr lang="ja-JP" altLang="en-US" sz="1600" kern="0" dirty="0">
                <a:latin typeface="Meiryo UI" panose="020B0604030504040204" pitchFamily="50" charset="-128"/>
                <a:ea typeface="Meiryo UI" panose="020B0604030504040204" pitchFamily="50" charset="-128"/>
              </a:rPr>
              <a:t>連携の各種システム構成図としては以下の通りであり、ご利用にあたっては各種システムの利用申し込みが必要となります。</a:t>
            </a:r>
            <a:endParaRPr lang="en-US" altLang="ja-JP" sz="1400" kern="0" dirty="0">
              <a:latin typeface="Meiryo UI" panose="020B0604030504040204" pitchFamily="50" charset="-128"/>
              <a:ea typeface="Meiryo UI" panose="020B0604030504040204" pitchFamily="50" charset="-128"/>
            </a:endParaRPr>
          </a:p>
        </p:txBody>
      </p:sp>
      <p:sp>
        <p:nvSpPr>
          <p:cNvPr id="21" name="タイトル 1"/>
          <p:cNvSpPr txBox="1">
            <a:spLocks/>
          </p:cNvSpPr>
          <p:nvPr/>
        </p:nvSpPr>
        <p:spPr>
          <a:xfrm>
            <a:off x="457200" y="274638"/>
            <a:ext cx="8229600" cy="619184"/>
          </a:xfrm>
          <a:prstGeom prst="rect">
            <a:avLst/>
          </a:prstGeom>
        </p:spPr>
        <p:txBody>
          <a:bodyPr vert="horz" lIns="91440" tIns="45720" rIns="91440" bIns="45720" rtlCol="0" anchor="ctr">
            <a:normAutofit fontScale="90000" lnSpcReduction="20000"/>
          </a:bodyPr>
          <a:lstStyle>
            <a:lvl1pPr algn="ctr" defTabSz="914400" rtl="0" eaLnBrk="1" latinLnBrk="0" hangingPunct="1">
              <a:spcBef>
                <a:spcPct val="0"/>
              </a:spcBef>
              <a:buNone/>
              <a:defRPr kumimoji="1" sz="4400" kern="1200">
                <a:solidFill>
                  <a:schemeClr val="tx1"/>
                </a:solidFill>
                <a:latin typeface="+mn-lt"/>
                <a:ea typeface="Meiryo UI" pitchFamily="50" charset="-128"/>
                <a:cs typeface="Meiryo UI" pitchFamily="50" charset="-128"/>
              </a:defRPr>
            </a:lvl1pPr>
          </a:lstStyle>
          <a:p>
            <a:r>
              <a:rPr lang="ja-JP" altLang="en-US" dirty="0">
                <a:solidFill>
                  <a:schemeClr val="tx1">
                    <a:lumMod val="75000"/>
                    <a:lumOff val="25000"/>
                  </a:schemeClr>
                </a:solidFill>
                <a:latin typeface="Meiryo UI" panose="020B0604030504040204" pitchFamily="50" charset="-128"/>
              </a:rPr>
              <a:t>利用にあたっての契約対象</a:t>
            </a:r>
            <a:endParaRPr lang="ja-JP" altLang="en-US" dirty="0">
              <a:latin typeface="Meiryo UI" panose="020B0604030504040204" pitchFamily="50" charset="-128"/>
            </a:endParaRPr>
          </a:p>
        </p:txBody>
      </p:sp>
      <p:sp>
        <p:nvSpPr>
          <p:cNvPr id="26" name="正方形/長方形 25"/>
          <p:cNvSpPr/>
          <p:nvPr/>
        </p:nvSpPr>
        <p:spPr>
          <a:xfrm>
            <a:off x="800934" y="2462324"/>
            <a:ext cx="2375759" cy="1424182"/>
          </a:xfrm>
          <a:prstGeom prst="rect">
            <a:avLst/>
          </a:prstGeom>
          <a:solidFill>
            <a:sysClr val="window" lastClr="FFFFFF"/>
          </a:solidFill>
          <a:ln w="25400" cap="flat" cmpd="sng" algn="ctr">
            <a:solidFill>
              <a:sysClr val="windowText" lastClr="000000"/>
            </a:solidFill>
            <a:prstDash val="solid"/>
          </a:ln>
          <a:effectLst/>
        </p:spPr>
        <p:txBody>
          <a:bodyPr rtlCol="0" anchor="t"/>
          <a:lstStyle/>
          <a:p>
            <a:pPr algn="ctr">
              <a:defRPr/>
            </a:pPr>
            <a:r>
              <a:rPr kumimoji="0" lang="ja-JP" altLang="en-US" sz="1050" kern="0" dirty="0">
                <a:solidFill>
                  <a:prstClr val="black"/>
                </a:solidFill>
                <a:latin typeface="Meiryo UI" panose="020B0604030504040204" pitchFamily="50" charset="-128"/>
                <a:ea typeface="Meiryo UI" panose="020B0604030504040204" pitchFamily="50" charset="-128"/>
              </a:rPr>
              <a:t>クラウド型フルフィルメントサービス</a:t>
            </a:r>
          </a:p>
        </p:txBody>
      </p:sp>
      <p:sp>
        <p:nvSpPr>
          <p:cNvPr id="27" name="正方形/長方形 26"/>
          <p:cNvSpPr/>
          <p:nvPr/>
        </p:nvSpPr>
        <p:spPr>
          <a:xfrm>
            <a:off x="4213276" y="2903835"/>
            <a:ext cx="1015305" cy="473230"/>
          </a:xfrm>
          <a:prstGeom prst="rect">
            <a:avLst/>
          </a:prstGeom>
          <a:solidFill>
            <a:sysClr val="window" lastClr="FFFFFF"/>
          </a:solidFill>
          <a:ln w="25400" cap="flat" cmpd="sng" algn="ctr">
            <a:solidFill>
              <a:sysClr val="windowText" lastClr="000000"/>
            </a:solidFill>
            <a:prstDash val="solid"/>
          </a:ln>
          <a:effectLst/>
        </p:spPr>
        <p:txBody>
          <a:bodyPr rtlCol="0" anchor="ctr"/>
          <a:lstStyle/>
          <a:p>
            <a:pPr algn="ctr">
              <a:defRPr/>
            </a:pPr>
            <a:r>
              <a:rPr kumimoji="0" lang="en-US" altLang="ja-JP" sz="1050" kern="0" dirty="0">
                <a:solidFill>
                  <a:prstClr val="black"/>
                </a:solidFill>
                <a:latin typeface="Meiryo UI" panose="020B0604030504040204" pitchFamily="50" charset="-128"/>
                <a:ea typeface="Meiryo UI" panose="020B0604030504040204" pitchFamily="50" charset="-128"/>
              </a:rPr>
              <a:t>SmartBilling</a:t>
            </a:r>
            <a:endParaRPr kumimoji="0" lang="ja-JP" altLang="en-US" sz="1050" kern="0" dirty="0">
              <a:solidFill>
                <a:prstClr val="black"/>
              </a:solidFill>
              <a:latin typeface="Meiryo UI" panose="020B0604030504040204" pitchFamily="50" charset="-128"/>
              <a:ea typeface="Meiryo UI" panose="020B0604030504040204" pitchFamily="50" charset="-128"/>
            </a:endParaRPr>
          </a:p>
        </p:txBody>
      </p:sp>
      <p:cxnSp>
        <p:nvCxnSpPr>
          <p:cNvPr id="28" name="直線矢印コネクタ 27"/>
          <p:cNvCxnSpPr>
            <a:stCxn id="27" idx="3"/>
          </p:cNvCxnSpPr>
          <p:nvPr/>
        </p:nvCxnSpPr>
        <p:spPr>
          <a:xfrm>
            <a:off x="5228581" y="3140450"/>
            <a:ext cx="1791691" cy="0"/>
          </a:xfrm>
          <a:prstGeom prst="straightConnector1">
            <a:avLst/>
          </a:prstGeom>
          <a:noFill/>
          <a:ln w="22225" cap="flat" cmpd="sng" algn="ctr">
            <a:solidFill>
              <a:sysClr val="windowText" lastClr="000000">
                <a:shade val="95000"/>
                <a:satMod val="105000"/>
              </a:sysClr>
            </a:solidFill>
            <a:prstDash val="solid"/>
            <a:tailEnd type="arrow"/>
          </a:ln>
          <a:effectLst/>
        </p:spPr>
      </p:cxnSp>
      <p:pic>
        <p:nvPicPr>
          <p:cNvPr id="30" name="図 2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25370" y="3308694"/>
            <a:ext cx="415621" cy="217162"/>
          </a:xfrm>
          <a:prstGeom prst="rect">
            <a:avLst/>
          </a:prstGeom>
          <a:ln>
            <a:solidFill>
              <a:sysClr val="windowText" lastClr="000000"/>
            </a:solidFill>
          </a:ln>
        </p:spPr>
      </p:pic>
      <p:sp>
        <p:nvSpPr>
          <p:cNvPr id="31" name="正方形/長方形 30"/>
          <p:cNvSpPr/>
          <p:nvPr/>
        </p:nvSpPr>
        <p:spPr>
          <a:xfrm>
            <a:off x="7073775" y="2891029"/>
            <a:ext cx="1015305" cy="473230"/>
          </a:xfrm>
          <a:prstGeom prst="rect">
            <a:avLst/>
          </a:prstGeom>
          <a:solidFill>
            <a:sysClr val="window" lastClr="FFFFFF"/>
          </a:solidFill>
          <a:ln w="25400" cap="flat" cmpd="sng" algn="ctr">
            <a:solidFill>
              <a:sysClr val="window" lastClr="FFFFFF">
                <a:lumMod val="65000"/>
              </a:sysClr>
            </a:solidFill>
            <a:prstDash val="solid"/>
          </a:ln>
          <a:effectLst/>
        </p:spPr>
        <p:txBody>
          <a:bodyPr rtlCol="0" anchor="ctr"/>
          <a:lstStyle/>
          <a:p>
            <a:pPr algn="ctr">
              <a:defRPr/>
            </a:pPr>
            <a:r>
              <a:rPr kumimoji="0" lang="en-US" altLang="ja-JP" sz="1050" kern="0" dirty="0">
                <a:solidFill>
                  <a:prstClr val="black"/>
                </a:solidFill>
                <a:latin typeface="Meiryo UI" panose="020B0604030504040204" pitchFamily="50" charset="-128"/>
                <a:ea typeface="Meiryo UI" panose="020B0604030504040204" pitchFamily="50" charset="-128"/>
              </a:rPr>
              <a:t>Forte</a:t>
            </a:r>
            <a:endParaRPr kumimoji="0" lang="ja-JP" altLang="en-US" sz="1050" kern="0" dirty="0">
              <a:solidFill>
                <a:prstClr val="black"/>
              </a:solidFill>
              <a:latin typeface="Meiryo UI" panose="020B0604030504040204" pitchFamily="50" charset="-128"/>
              <a:ea typeface="Meiryo UI" panose="020B0604030504040204" pitchFamily="50" charset="-128"/>
            </a:endParaRPr>
          </a:p>
        </p:txBody>
      </p:sp>
      <p:sp>
        <p:nvSpPr>
          <p:cNvPr id="32" name="正方形/長方形 31"/>
          <p:cNvSpPr/>
          <p:nvPr/>
        </p:nvSpPr>
        <p:spPr>
          <a:xfrm>
            <a:off x="5284179" y="2682897"/>
            <a:ext cx="1641796" cy="415498"/>
          </a:xfrm>
          <a:prstGeom prst="rect">
            <a:avLst/>
          </a:prstGeom>
        </p:spPr>
        <p:txBody>
          <a:bodyPr wrap="none">
            <a:spAutoFit/>
          </a:bodyPr>
          <a:lstStyle/>
          <a:p>
            <a:pPr defTabSz="914395">
              <a:defRPr/>
            </a:pPr>
            <a:r>
              <a:rPr kumimoji="0" lang="ja-JP" altLang="en-US" sz="1050" kern="0" dirty="0">
                <a:solidFill>
                  <a:prstClr val="black"/>
                </a:solidFill>
                <a:latin typeface="Meiryo UI" panose="020B0604030504040204" pitchFamily="50" charset="-128"/>
                <a:ea typeface="Meiryo UI" panose="020B0604030504040204" pitchFamily="50" charset="-128"/>
              </a:rPr>
              <a:t>「口座振替」「払込票払い」</a:t>
            </a:r>
            <a:endParaRPr kumimoji="0" lang="en-US" altLang="ja-JP" sz="1050" kern="0" dirty="0">
              <a:solidFill>
                <a:prstClr val="black"/>
              </a:solidFill>
              <a:latin typeface="Meiryo UI" panose="020B0604030504040204" pitchFamily="50" charset="-128"/>
              <a:ea typeface="Meiryo UI" panose="020B0604030504040204" pitchFamily="50" charset="-128"/>
            </a:endParaRPr>
          </a:p>
          <a:p>
            <a:pPr defTabSz="914395">
              <a:defRPr/>
            </a:pPr>
            <a:r>
              <a:rPr kumimoji="0" lang="ja-JP" altLang="en-US" sz="1050" kern="0" dirty="0">
                <a:solidFill>
                  <a:prstClr val="black"/>
                </a:solidFill>
                <a:latin typeface="Meiryo UI" panose="020B0604030504040204" pitchFamily="50" charset="-128"/>
                <a:ea typeface="Meiryo UI" panose="020B0604030504040204" pitchFamily="50" charset="-128"/>
              </a:rPr>
              <a:t>「電話合算」の場合</a:t>
            </a:r>
            <a:endParaRPr kumimoji="0" lang="ja-JP" altLang="en-US" kern="0" dirty="0">
              <a:solidFill>
                <a:prstClr val="black"/>
              </a:solidFill>
            </a:endParaRPr>
          </a:p>
        </p:txBody>
      </p:sp>
      <p:sp>
        <p:nvSpPr>
          <p:cNvPr id="33" name="円柱 32"/>
          <p:cNvSpPr/>
          <p:nvPr/>
        </p:nvSpPr>
        <p:spPr>
          <a:xfrm>
            <a:off x="1306328" y="2782354"/>
            <a:ext cx="1364973" cy="909753"/>
          </a:xfrm>
          <a:prstGeom prst="can">
            <a:avLst>
              <a:gd name="adj" fmla="val 17739"/>
            </a:avLst>
          </a:prstGeom>
          <a:solidFill>
            <a:srgbClr val="FFFFCC"/>
          </a:solidFill>
          <a:ln w="25400" cap="flat" cmpd="sng" algn="ctr">
            <a:solidFill>
              <a:sysClr val="windowText" lastClr="000000"/>
            </a:solidFill>
            <a:prstDash val="solid"/>
          </a:ln>
          <a:effectLst/>
        </p:spPr>
        <p:txBody>
          <a:bodyPr rtlCol="0" anchor="t"/>
          <a:lstStyle/>
          <a:p>
            <a:pPr algn="ctr">
              <a:defRPr/>
            </a:pPr>
            <a:endParaRPr kumimoji="0" lang="ja-JP" altLang="en-US" sz="1050" kern="0" dirty="0">
              <a:solidFill>
                <a:prstClr val="black"/>
              </a:solidFill>
              <a:latin typeface="Meiryo UI" panose="020B0604030504040204" pitchFamily="50" charset="-128"/>
              <a:ea typeface="Meiryo UI" panose="020B0604030504040204" pitchFamily="50" charset="-128"/>
            </a:endParaRPr>
          </a:p>
        </p:txBody>
      </p:sp>
      <p:pic>
        <p:nvPicPr>
          <p:cNvPr id="34" name="図 33"/>
          <p:cNvPicPr>
            <a:picLocks noChangeAspect="1"/>
          </p:cNvPicPr>
          <p:nvPr/>
        </p:nvPicPr>
        <p:blipFill>
          <a:blip r:embed="rId3"/>
          <a:stretch>
            <a:fillRect/>
          </a:stretch>
        </p:blipFill>
        <p:spPr>
          <a:xfrm>
            <a:off x="1183779" y="2755207"/>
            <a:ext cx="245097" cy="270879"/>
          </a:xfrm>
          <a:prstGeom prst="rect">
            <a:avLst/>
          </a:prstGeom>
        </p:spPr>
      </p:pic>
      <p:cxnSp>
        <p:nvCxnSpPr>
          <p:cNvPr id="35" name="直線矢印コネクタ 34"/>
          <p:cNvCxnSpPr>
            <a:endCxn id="27" idx="1"/>
          </p:cNvCxnSpPr>
          <p:nvPr/>
        </p:nvCxnSpPr>
        <p:spPr>
          <a:xfrm>
            <a:off x="2671301" y="3140450"/>
            <a:ext cx="1541975" cy="0"/>
          </a:xfrm>
          <a:prstGeom prst="straightConnector1">
            <a:avLst/>
          </a:prstGeom>
          <a:noFill/>
          <a:ln w="22225" cap="flat" cmpd="sng" algn="ctr">
            <a:solidFill>
              <a:sysClr val="windowText" lastClr="000000">
                <a:shade val="95000"/>
                <a:satMod val="105000"/>
              </a:sysClr>
            </a:solidFill>
            <a:prstDash val="solid"/>
            <a:tailEnd type="arrow"/>
          </a:ln>
          <a:effectLst/>
        </p:spPr>
      </p:cxnSp>
      <p:cxnSp>
        <p:nvCxnSpPr>
          <p:cNvPr id="36" name="直線矢印コネクタ 35"/>
          <p:cNvCxnSpPr/>
          <p:nvPr/>
        </p:nvCxnSpPr>
        <p:spPr>
          <a:xfrm>
            <a:off x="4704941" y="4389976"/>
            <a:ext cx="2315331" cy="0"/>
          </a:xfrm>
          <a:prstGeom prst="straightConnector1">
            <a:avLst/>
          </a:prstGeom>
          <a:noFill/>
          <a:ln w="22225" cap="flat" cmpd="sng" algn="ctr">
            <a:solidFill>
              <a:sysClr val="windowText" lastClr="000000">
                <a:shade val="95000"/>
                <a:satMod val="105000"/>
              </a:sysClr>
            </a:solidFill>
            <a:prstDash val="solid"/>
            <a:tailEnd type="arrow"/>
          </a:ln>
          <a:effectLst/>
        </p:spPr>
      </p:cxnSp>
      <p:cxnSp>
        <p:nvCxnSpPr>
          <p:cNvPr id="37" name="直線コネクタ 36"/>
          <p:cNvCxnSpPr/>
          <p:nvPr/>
        </p:nvCxnSpPr>
        <p:spPr>
          <a:xfrm>
            <a:off x="4704942" y="3525856"/>
            <a:ext cx="0" cy="86412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正方形/長方形 37"/>
          <p:cNvSpPr/>
          <p:nvPr/>
        </p:nvSpPr>
        <p:spPr>
          <a:xfrm>
            <a:off x="7085087" y="4179906"/>
            <a:ext cx="1015305" cy="473230"/>
          </a:xfrm>
          <a:prstGeom prst="rect">
            <a:avLst/>
          </a:prstGeom>
          <a:solidFill>
            <a:sysClr val="window" lastClr="FFFFFF"/>
          </a:solidFill>
          <a:ln w="25400" cap="flat" cmpd="sng" algn="ctr">
            <a:solidFill>
              <a:sysClr val="window" lastClr="FFFFFF">
                <a:lumMod val="65000"/>
              </a:sysClr>
            </a:solidFill>
            <a:prstDash val="solid"/>
          </a:ln>
          <a:effectLst/>
        </p:spPr>
        <p:txBody>
          <a:bodyPr rtlCol="0" anchor="ctr"/>
          <a:lstStyle/>
          <a:p>
            <a:pPr algn="ctr">
              <a:defRPr/>
            </a:pPr>
            <a:r>
              <a:rPr kumimoji="0" lang="en-US" altLang="ja-JP" sz="1050" kern="0" dirty="0" err="1">
                <a:solidFill>
                  <a:prstClr val="black"/>
                </a:solidFill>
                <a:latin typeface="Meiryo UI" panose="020B0604030504040204" pitchFamily="50" charset="-128"/>
                <a:ea typeface="Meiryo UI" panose="020B0604030504040204" pitchFamily="50" charset="-128"/>
              </a:rPr>
              <a:t>EasyDo</a:t>
            </a:r>
            <a:endParaRPr kumimoji="0" lang="ja-JP" altLang="en-US" sz="1050" kern="0" dirty="0">
              <a:solidFill>
                <a:prstClr val="black"/>
              </a:solidFill>
              <a:latin typeface="Meiryo UI" panose="020B0604030504040204" pitchFamily="50" charset="-128"/>
              <a:ea typeface="Meiryo UI" panose="020B0604030504040204" pitchFamily="50" charset="-128"/>
            </a:endParaRPr>
          </a:p>
        </p:txBody>
      </p:sp>
      <p:sp>
        <p:nvSpPr>
          <p:cNvPr id="39" name="正方形/長方形 38"/>
          <p:cNvSpPr/>
          <p:nvPr/>
        </p:nvSpPr>
        <p:spPr>
          <a:xfrm>
            <a:off x="5228582" y="4086352"/>
            <a:ext cx="1234633" cy="253916"/>
          </a:xfrm>
          <a:prstGeom prst="rect">
            <a:avLst/>
          </a:prstGeom>
        </p:spPr>
        <p:txBody>
          <a:bodyPr wrap="none">
            <a:spAutoFit/>
          </a:bodyPr>
          <a:lstStyle/>
          <a:p>
            <a:pPr defTabSz="914395">
              <a:defRPr/>
            </a:pPr>
            <a:r>
              <a:rPr kumimoji="0" lang="ja-JP" altLang="en-US" sz="1050" kern="0" dirty="0">
                <a:solidFill>
                  <a:prstClr val="black"/>
                </a:solidFill>
                <a:latin typeface="Meiryo UI" panose="020B0604030504040204" pitchFamily="50" charset="-128"/>
                <a:ea typeface="Meiryo UI" panose="020B0604030504040204" pitchFamily="50" charset="-128"/>
              </a:rPr>
              <a:t>「クレカ払い」の場合</a:t>
            </a:r>
            <a:endParaRPr kumimoji="0" lang="ja-JP" altLang="en-US" kern="0" dirty="0">
              <a:solidFill>
                <a:prstClr val="black"/>
              </a:solidFill>
            </a:endParaRPr>
          </a:p>
        </p:txBody>
      </p:sp>
      <p:cxnSp>
        <p:nvCxnSpPr>
          <p:cNvPr id="40" name="直線コネクタ 39"/>
          <p:cNvCxnSpPr/>
          <p:nvPr/>
        </p:nvCxnSpPr>
        <p:spPr>
          <a:xfrm>
            <a:off x="2046111" y="3692107"/>
            <a:ext cx="0" cy="864120"/>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p:nvPr/>
        </p:nvCxnSpPr>
        <p:spPr>
          <a:xfrm>
            <a:off x="2046111" y="4556227"/>
            <a:ext cx="4974161" cy="0"/>
          </a:xfrm>
          <a:prstGeom prst="straightConnector1">
            <a:avLst/>
          </a:prstGeom>
          <a:noFill/>
          <a:ln w="22225" cap="flat" cmpd="sng" algn="ctr">
            <a:solidFill>
              <a:sysClr val="windowText" lastClr="000000">
                <a:shade val="95000"/>
                <a:satMod val="105000"/>
              </a:sysClr>
            </a:solidFill>
            <a:prstDash val="sysDash"/>
            <a:tailEnd type="arrow"/>
          </a:ln>
          <a:effectLst/>
        </p:spPr>
      </p:cxnSp>
      <p:sp>
        <p:nvSpPr>
          <p:cNvPr id="42" name="正方形/長方形 41"/>
          <p:cNvSpPr/>
          <p:nvPr/>
        </p:nvSpPr>
        <p:spPr>
          <a:xfrm>
            <a:off x="2250443" y="4266598"/>
            <a:ext cx="1210588" cy="253916"/>
          </a:xfrm>
          <a:prstGeom prst="rect">
            <a:avLst/>
          </a:prstGeom>
        </p:spPr>
        <p:txBody>
          <a:bodyPr wrap="none">
            <a:spAutoFit/>
          </a:bodyPr>
          <a:lstStyle/>
          <a:p>
            <a:pPr defTabSz="914395">
              <a:defRPr/>
            </a:pPr>
            <a:r>
              <a:rPr kumimoji="0" lang="ja-JP" altLang="en-US" sz="1050" kern="0" dirty="0">
                <a:solidFill>
                  <a:prstClr val="black"/>
                </a:solidFill>
                <a:latin typeface="Meiryo UI" panose="020B0604030504040204" pitchFamily="50" charset="-128"/>
                <a:ea typeface="Meiryo UI" panose="020B0604030504040204" pitchFamily="50" charset="-128"/>
              </a:rPr>
              <a:t>初期オーソリ時のみ</a:t>
            </a:r>
            <a:endParaRPr kumimoji="0" lang="ja-JP" altLang="en-US" kern="0" dirty="0">
              <a:solidFill>
                <a:prstClr val="black"/>
              </a:solidFill>
            </a:endParaRPr>
          </a:p>
        </p:txBody>
      </p:sp>
    </p:spTree>
    <p:extLst>
      <p:ext uri="{BB962C8B-B14F-4D97-AF65-F5344CB8AC3E}">
        <p14:creationId xmlns:p14="http://schemas.microsoft.com/office/powerpoint/2010/main" val="31639061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タイトル 1"/>
          <p:cNvSpPr txBox="1">
            <a:spLocks/>
          </p:cNvSpPr>
          <p:nvPr/>
        </p:nvSpPr>
        <p:spPr>
          <a:xfrm>
            <a:off x="457200" y="274638"/>
            <a:ext cx="8229600" cy="619184"/>
          </a:xfrm>
          <a:prstGeom prst="rect">
            <a:avLst/>
          </a:prstGeom>
        </p:spPr>
        <p:txBody>
          <a:bodyPr vert="horz" lIns="91440" tIns="45720" rIns="91440" bIns="45720" rtlCol="0" anchor="ctr">
            <a:normAutofit fontScale="90000" lnSpcReduction="20000"/>
          </a:bodyPr>
          <a:lstStyle>
            <a:lvl1pPr algn="ctr" defTabSz="914400" rtl="0" eaLnBrk="1" latinLnBrk="0" hangingPunct="1">
              <a:spcBef>
                <a:spcPct val="0"/>
              </a:spcBef>
              <a:buNone/>
              <a:defRPr kumimoji="1" sz="4400" kern="1200">
                <a:solidFill>
                  <a:schemeClr val="tx1"/>
                </a:solidFill>
                <a:latin typeface="+mn-lt"/>
                <a:ea typeface="Meiryo UI" pitchFamily="50" charset="-128"/>
                <a:cs typeface="Meiryo UI" pitchFamily="50" charset="-128"/>
              </a:defRPr>
            </a:lvl1pPr>
          </a:lstStyle>
          <a:p>
            <a:r>
              <a:rPr lang="ja-JP" altLang="en-US" dirty="0">
                <a:solidFill>
                  <a:schemeClr val="tx1">
                    <a:lumMod val="75000"/>
                    <a:lumOff val="25000"/>
                  </a:schemeClr>
                </a:solidFill>
                <a:latin typeface="Meiryo UI" panose="020B0604030504040204" pitchFamily="50" charset="-128"/>
              </a:rPr>
              <a:t>デジタル請求</a:t>
            </a:r>
            <a:endParaRPr lang="ja-JP" altLang="en-US" dirty="0">
              <a:latin typeface="Meiryo UI" panose="020B0604030504040204" pitchFamily="50" charset="-128"/>
            </a:endParaRPr>
          </a:p>
        </p:txBody>
      </p:sp>
      <p:sp>
        <p:nvSpPr>
          <p:cNvPr id="60" name="コンテンツ プレースホルダー 2"/>
          <p:cNvSpPr txBox="1">
            <a:spLocks/>
          </p:cNvSpPr>
          <p:nvPr/>
        </p:nvSpPr>
        <p:spPr>
          <a:xfrm>
            <a:off x="179512" y="1045705"/>
            <a:ext cx="7410554" cy="2597481"/>
          </a:xfrm>
          <a:prstGeom prst="rect">
            <a:avLst/>
          </a:prstGeom>
        </p:spPr>
        <p:txBody>
          <a:bodyPr>
            <a:normAutofit/>
          </a:bodyPr>
          <a:lstStyle>
            <a:lvl1pPr algn="l" defTabSz="913695" rtl="0" eaLnBrk="0" fontAlgn="base" hangingPunct="0">
              <a:lnSpc>
                <a:spcPct val="110000"/>
              </a:lnSpc>
              <a:spcBef>
                <a:spcPct val="30000"/>
              </a:spcBef>
              <a:spcAft>
                <a:spcPct val="0"/>
              </a:spcAft>
              <a:buFont typeface="Wingdings" pitchFamily="2" charset="2"/>
              <a:defRPr sz="1477">
                <a:solidFill>
                  <a:schemeClr val="tx1"/>
                </a:solidFill>
                <a:latin typeface="+mn-lt"/>
                <a:ea typeface="+mn-ea"/>
                <a:cs typeface="+mn-cs"/>
              </a:defRPr>
            </a:lvl1pPr>
            <a:lvl2pPr marL="327992" indent="-161068" algn="l" defTabSz="913695" rtl="0" eaLnBrk="0" fontAlgn="base" hangingPunct="0">
              <a:lnSpc>
                <a:spcPct val="110000"/>
              </a:lnSpc>
              <a:spcBef>
                <a:spcPct val="30000"/>
              </a:spcBef>
              <a:spcAft>
                <a:spcPct val="0"/>
              </a:spcAft>
              <a:buClr>
                <a:srgbClr val="009D96"/>
              </a:buClr>
              <a:buFont typeface="Wingdings" pitchFamily="2" charset="2"/>
              <a:buChar char="n"/>
              <a:defRPr sz="1292">
                <a:solidFill>
                  <a:schemeClr val="tx1"/>
                </a:solidFill>
                <a:latin typeface="+mn-lt"/>
                <a:ea typeface="+mn-ea"/>
              </a:defRPr>
            </a:lvl2pPr>
            <a:lvl3pPr marL="491989" indent="-153744" algn="l" defTabSz="913695" rtl="0" eaLnBrk="0" fontAlgn="base" hangingPunct="0">
              <a:lnSpc>
                <a:spcPct val="110000"/>
              </a:lnSpc>
              <a:spcBef>
                <a:spcPct val="30000"/>
              </a:spcBef>
              <a:spcAft>
                <a:spcPct val="0"/>
              </a:spcAft>
              <a:buClr>
                <a:srgbClr val="868686"/>
              </a:buClr>
              <a:buSzPct val="90000"/>
              <a:buFont typeface="Wingdings" pitchFamily="2" charset="2"/>
              <a:buChar char="n"/>
              <a:defRPr kumimoji="1" sz="1292">
                <a:solidFill>
                  <a:schemeClr val="tx1"/>
                </a:solidFill>
                <a:latin typeface="+mn-lt"/>
                <a:ea typeface="+mn-ea"/>
              </a:defRPr>
            </a:lvl3pPr>
            <a:lvl4pPr marL="632556" indent="-134712" algn="l" defTabSz="913695" rtl="0" eaLnBrk="0" fontAlgn="base" hangingPunct="0">
              <a:lnSpc>
                <a:spcPct val="110000"/>
              </a:lnSpc>
              <a:spcBef>
                <a:spcPct val="30000"/>
              </a:spcBef>
              <a:spcAft>
                <a:spcPct val="0"/>
              </a:spcAft>
              <a:buClr>
                <a:schemeClr val="bg2"/>
              </a:buClr>
              <a:buFont typeface="ＭＳ Ｐゴシック" charset="-128"/>
              <a:buChar char="–"/>
              <a:defRPr sz="1108">
                <a:solidFill>
                  <a:schemeClr val="tx1"/>
                </a:solidFill>
                <a:latin typeface="+mn-lt"/>
                <a:ea typeface="+mn-ea"/>
              </a:defRPr>
            </a:lvl4pPr>
            <a:lvl5pPr marL="773125" indent="-130320" algn="l" defTabSz="913695" rtl="0" eaLnBrk="0" fontAlgn="base" hangingPunct="0">
              <a:lnSpc>
                <a:spcPct val="110000"/>
              </a:lnSpc>
              <a:spcBef>
                <a:spcPct val="30000"/>
              </a:spcBef>
              <a:spcAft>
                <a:spcPct val="0"/>
              </a:spcAft>
              <a:buClr>
                <a:srgbClr val="868686"/>
              </a:buClr>
              <a:buSzPct val="90000"/>
              <a:buFont typeface="Wingdings" pitchFamily="2" charset="2"/>
              <a:buChar char="l"/>
              <a:defRPr kumimoji="1" sz="1108">
                <a:solidFill>
                  <a:schemeClr val="tx1"/>
                </a:solidFill>
                <a:latin typeface="+mn-lt"/>
                <a:ea typeface="+mn-ea"/>
              </a:defRPr>
            </a:lvl5pPr>
            <a:lvl6pPr marL="1194829" indent="-130320" algn="l" defTabSz="913695" rtl="0" fontAlgn="base">
              <a:lnSpc>
                <a:spcPct val="110000"/>
              </a:lnSpc>
              <a:spcBef>
                <a:spcPct val="30000"/>
              </a:spcBef>
              <a:spcAft>
                <a:spcPct val="0"/>
              </a:spcAft>
              <a:buClr>
                <a:srgbClr val="868686"/>
              </a:buClr>
              <a:buSzPct val="90000"/>
              <a:buFont typeface="Wingdings" pitchFamily="2" charset="2"/>
              <a:buChar char="l"/>
              <a:defRPr kumimoji="1" sz="1108">
                <a:solidFill>
                  <a:schemeClr val="tx1"/>
                </a:solidFill>
                <a:latin typeface="+mn-lt"/>
                <a:ea typeface="+mn-ea"/>
              </a:defRPr>
            </a:lvl6pPr>
            <a:lvl7pPr marL="1616534" indent="-130320" algn="l" defTabSz="913695" rtl="0" fontAlgn="base">
              <a:lnSpc>
                <a:spcPct val="110000"/>
              </a:lnSpc>
              <a:spcBef>
                <a:spcPct val="30000"/>
              </a:spcBef>
              <a:spcAft>
                <a:spcPct val="0"/>
              </a:spcAft>
              <a:buClr>
                <a:srgbClr val="868686"/>
              </a:buClr>
              <a:buSzPct val="90000"/>
              <a:buFont typeface="Wingdings" pitchFamily="2" charset="2"/>
              <a:buChar char="l"/>
              <a:defRPr kumimoji="1" sz="1108">
                <a:solidFill>
                  <a:schemeClr val="tx1"/>
                </a:solidFill>
                <a:latin typeface="+mn-lt"/>
                <a:ea typeface="+mn-ea"/>
              </a:defRPr>
            </a:lvl7pPr>
            <a:lvl8pPr marL="2038236" indent="-130320" algn="l" defTabSz="913695" rtl="0" fontAlgn="base">
              <a:lnSpc>
                <a:spcPct val="110000"/>
              </a:lnSpc>
              <a:spcBef>
                <a:spcPct val="30000"/>
              </a:spcBef>
              <a:spcAft>
                <a:spcPct val="0"/>
              </a:spcAft>
              <a:buClr>
                <a:srgbClr val="868686"/>
              </a:buClr>
              <a:buSzPct val="90000"/>
              <a:buFont typeface="Wingdings" pitchFamily="2" charset="2"/>
              <a:buChar char="l"/>
              <a:defRPr kumimoji="1" sz="1108">
                <a:solidFill>
                  <a:schemeClr val="tx1"/>
                </a:solidFill>
                <a:latin typeface="+mn-lt"/>
                <a:ea typeface="+mn-ea"/>
              </a:defRPr>
            </a:lvl8pPr>
            <a:lvl9pPr marL="2459941" indent="-130320" algn="l" defTabSz="913695" rtl="0" fontAlgn="base">
              <a:lnSpc>
                <a:spcPct val="110000"/>
              </a:lnSpc>
              <a:spcBef>
                <a:spcPct val="30000"/>
              </a:spcBef>
              <a:spcAft>
                <a:spcPct val="0"/>
              </a:spcAft>
              <a:buClr>
                <a:srgbClr val="868686"/>
              </a:buClr>
              <a:buSzPct val="90000"/>
              <a:buFont typeface="Wingdings" pitchFamily="2" charset="2"/>
              <a:buChar char="l"/>
              <a:defRPr kumimoji="1" sz="1108">
                <a:solidFill>
                  <a:schemeClr val="tx1"/>
                </a:solidFill>
                <a:latin typeface="+mn-lt"/>
                <a:ea typeface="+mn-ea"/>
              </a:defRPr>
            </a:lvl9pPr>
          </a:lstStyle>
          <a:p>
            <a:pPr>
              <a:lnSpc>
                <a:spcPts val="1662"/>
              </a:lnSpc>
              <a:spcBef>
                <a:spcPts val="0"/>
              </a:spcBef>
            </a:pPr>
            <a:r>
              <a:rPr lang="ja-JP" altLang="en-US" sz="1600" kern="0" dirty="0">
                <a:solidFill>
                  <a:srgbClr val="000000"/>
                </a:solidFill>
                <a:latin typeface="Meiryo UI" panose="020B0604030504040204" pitchFamily="50" charset="-128"/>
                <a:ea typeface="Meiryo UI" panose="020B0604030504040204" pitchFamily="50" charset="-128"/>
              </a:rPr>
              <a:t>エンドユーザへ請求書</a:t>
            </a:r>
            <a:r>
              <a:rPr lang="en-US" altLang="ja-JP" sz="1600" kern="0" dirty="0">
                <a:solidFill>
                  <a:srgbClr val="000000"/>
                </a:solidFill>
                <a:latin typeface="Meiryo UI" panose="020B0604030504040204" pitchFamily="50" charset="-128"/>
                <a:ea typeface="Meiryo UI" panose="020B0604030504040204" pitchFamily="50" charset="-128"/>
              </a:rPr>
              <a:t>(PDF</a:t>
            </a:r>
            <a:r>
              <a:rPr lang="ja-JP" altLang="en-US" sz="1600" kern="0" dirty="0">
                <a:solidFill>
                  <a:srgbClr val="000000"/>
                </a:solidFill>
                <a:latin typeface="Meiryo UI" panose="020B0604030504040204" pitchFamily="50" charset="-128"/>
                <a:ea typeface="Meiryo UI" panose="020B0604030504040204" pitchFamily="50" charset="-128"/>
              </a:rPr>
              <a:t>ファイル</a:t>
            </a:r>
            <a:r>
              <a:rPr lang="en-US" altLang="ja-JP" sz="1600" kern="0" dirty="0">
                <a:solidFill>
                  <a:srgbClr val="000000"/>
                </a:solidFill>
                <a:latin typeface="Meiryo UI" panose="020B0604030504040204" pitchFamily="50" charset="-128"/>
                <a:ea typeface="Meiryo UI" panose="020B0604030504040204" pitchFamily="50" charset="-128"/>
              </a:rPr>
              <a:t>)</a:t>
            </a:r>
            <a:r>
              <a:rPr lang="ja-JP" altLang="en-US" sz="1600" kern="0" dirty="0">
                <a:solidFill>
                  <a:srgbClr val="000000"/>
                </a:solidFill>
                <a:latin typeface="Meiryo UI" panose="020B0604030504040204" pitchFamily="50" charset="-128"/>
                <a:ea typeface="Meiryo UI" panose="020B0604030504040204" pitchFamily="50" charset="-128"/>
              </a:rPr>
              <a:t>をダウンロードするためのアドレスが記載されたメールを送信することで、エンドユーザ自身が必要に応じて請求書を取得して頂くことが可能です。</a:t>
            </a:r>
            <a:endParaRPr lang="en-US" altLang="ja-JP" sz="1600" kern="0" dirty="0">
              <a:solidFill>
                <a:srgbClr val="000000"/>
              </a:solidFill>
              <a:latin typeface="Meiryo UI" panose="020B0604030504040204" pitchFamily="50" charset="-128"/>
              <a:ea typeface="Meiryo UI" panose="020B0604030504040204" pitchFamily="50" charset="-128"/>
            </a:endParaRPr>
          </a:p>
          <a:p>
            <a:pPr marL="164126" indent="-164126">
              <a:lnSpc>
                <a:spcPts val="1662"/>
              </a:lnSpc>
              <a:spcBef>
                <a:spcPts val="0"/>
              </a:spcBef>
            </a:pPr>
            <a:r>
              <a:rPr lang="ja-JP" altLang="en-US" sz="1600" kern="0" dirty="0">
                <a:solidFill>
                  <a:srgbClr val="000000"/>
                </a:solidFill>
                <a:latin typeface="Meiryo UI" panose="020B0604030504040204" pitchFamily="50" charset="-128"/>
                <a:ea typeface="Meiryo UI" panose="020B0604030504040204" pitchFamily="50" charset="-128"/>
              </a:rPr>
              <a:t>　　</a:t>
            </a:r>
            <a:endParaRPr lang="en-US" altLang="ja-JP" sz="1600" kern="0" dirty="0">
              <a:solidFill>
                <a:srgbClr val="000000"/>
              </a:solidFill>
              <a:latin typeface="Meiryo UI" panose="020B0604030504040204" pitchFamily="50" charset="-128"/>
              <a:ea typeface="Meiryo UI" panose="020B0604030504040204" pitchFamily="50" charset="-128"/>
            </a:endParaRPr>
          </a:p>
        </p:txBody>
      </p:sp>
      <p:sp>
        <p:nvSpPr>
          <p:cNvPr id="61" name="線吹き出し 1 (枠付き) 6">
            <a:extLst>
              <a:ext uri="{FF2B5EF4-FFF2-40B4-BE49-F238E27FC236}">
                <a16:creationId xmlns:a16="http://schemas.microsoft.com/office/drawing/2014/main" id="{B98E4000-E490-4575-A34C-848894BBE94A}"/>
              </a:ext>
            </a:extLst>
          </p:cNvPr>
          <p:cNvSpPr/>
          <p:nvPr/>
        </p:nvSpPr>
        <p:spPr>
          <a:xfrm>
            <a:off x="4096090" y="5359269"/>
            <a:ext cx="2719974" cy="1080967"/>
          </a:xfrm>
          <a:prstGeom prst="borderCallout1">
            <a:avLst>
              <a:gd name="adj1" fmla="val -1204"/>
              <a:gd name="adj2" fmla="val 38043"/>
              <a:gd name="adj3" fmla="val -25738"/>
              <a:gd name="adj4" fmla="val 31834"/>
            </a:avLst>
          </a:prstGeom>
          <a:solidFill>
            <a:srgbClr val="000000">
              <a:lumMod val="20000"/>
              <a:lumOff val="80000"/>
            </a:srgbClr>
          </a:solidFill>
          <a:ln w="25400" cap="flat" cmpd="sng" algn="ctr">
            <a:solidFill>
              <a:srgbClr val="000000"/>
            </a:solidFill>
            <a:prstDash val="solid"/>
          </a:ln>
          <a:effectLst/>
        </p:spPr>
        <p:txBody>
          <a:bodyPr rtlCol="0" anchor="ctr"/>
          <a:lstStyle/>
          <a:p>
            <a:pPr marL="0" marR="0" lvl="0" indent="0" algn="l" defTabSz="782043" eaLnBrk="1" fontAlgn="auto" latinLnBrk="0" hangingPunct="1">
              <a:lnSpc>
                <a:spcPct val="100000"/>
              </a:lnSpc>
              <a:spcBef>
                <a:spcPts val="0"/>
              </a:spcBef>
              <a:spcAft>
                <a:spcPts val="0"/>
              </a:spcAft>
              <a:buClrTx/>
              <a:buSzTx/>
              <a:buFontTx/>
              <a:buNone/>
              <a:tabLst/>
              <a:defRPr/>
            </a:pPr>
            <a:endParaRPr kumimoji="0" lang="en-US" altLang="ja-JP" sz="94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782043" eaLnBrk="1" fontAlgn="auto" latinLnBrk="0" hangingPunct="1">
              <a:lnSpc>
                <a:spcPct val="100000"/>
              </a:lnSpc>
              <a:spcBef>
                <a:spcPts val="0"/>
              </a:spcBef>
              <a:spcAft>
                <a:spcPts val="0"/>
              </a:spcAft>
              <a:buClrTx/>
              <a:buSzTx/>
              <a:buFontTx/>
              <a:buNone/>
              <a:tabLst/>
              <a:defRPr/>
            </a:pPr>
            <a:endParaRPr kumimoji="0" lang="en-US" altLang="ja-JP" sz="94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782043" eaLnBrk="1" fontAlgn="auto" latinLnBrk="0" hangingPunct="1">
              <a:lnSpc>
                <a:spcPct val="100000"/>
              </a:lnSpc>
              <a:spcBef>
                <a:spcPts val="0"/>
              </a:spcBef>
              <a:spcAft>
                <a:spcPts val="0"/>
              </a:spcAft>
              <a:buClrTx/>
              <a:buSzTx/>
              <a:buFontTx/>
              <a:buNone/>
              <a:tabLst/>
              <a:defRPr/>
            </a:pPr>
            <a:endParaRPr kumimoji="0" lang="en-US" altLang="ja-JP" sz="94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782043" eaLnBrk="1" fontAlgn="auto" latinLnBrk="0" hangingPunct="1">
              <a:lnSpc>
                <a:spcPct val="100000"/>
              </a:lnSpc>
              <a:spcBef>
                <a:spcPts val="0"/>
              </a:spcBef>
              <a:spcAft>
                <a:spcPts val="0"/>
              </a:spcAft>
              <a:buClrTx/>
              <a:buSzTx/>
              <a:buFontTx/>
              <a:buNone/>
              <a:tabLst/>
              <a:defRPr/>
            </a:pPr>
            <a:endParaRPr kumimoji="0" lang="en-US" altLang="ja-JP" sz="94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782043" eaLnBrk="1" fontAlgn="auto" latinLnBrk="0" hangingPunct="1">
              <a:lnSpc>
                <a:spcPct val="100000"/>
              </a:lnSpc>
              <a:spcBef>
                <a:spcPts val="0"/>
              </a:spcBef>
              <a:spcAft>
                <a:spcPts val="0"/>
              </a:spcAft>
              <a:buClrTx/>
              <a:buSzTx/>
              <a:buFontTx/>
              <a:buNone/>
              <a:tabLst/>
              <a:defRPr/>
            </a:pPr>
            <a:endParaRPr kumimoji="0" lang="en-US" altLang="ja-JP" sz="94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782043" eaLnBrk="1" fontAlgn="auto" latinLnBrk="0" hangingPunct="1">
              <a:lnSpc>
                <a:spcPct val="100000"/>
              </a:lnSpc>
              <a:spcBef>
                <a:spcPts val="0"/>
              </a:spcBef>
              <a:spcAft>
                <a:spcPts val="0"/>
              </a:spcAft>
              <a:buClrTx/>
              <a:buSzTx/>
              <a:buFontTx/>
              <a:buNone/>
              <a:tabLst/>
              <a:defRPr/>
            </a:pPr>
            <a:endParaRPr kumimoji="0" lang="en-US" altLang="ja-JP" sz="94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62" name="線吹き出し 1 (枠付き) 7">
            <a:extLst>
              <a:ext uri="{FF2B5EF4-FFF2-40B4-BE49-F238E27FC236}">
                <a16:creationId xmlns:a16="http://schemas.microsoft.com/office/drawing/2014/main" id="{9A180D79-7998-4C74-AA17-8913A4C18A27}"/>
              </a:ext>
            </a:extLst>
          </p:cNvPr>
          <p:cNvSpPr/>
          <p:nvPr/>
        </p:nvSpPr>
        <p:spPr>
          <a:xfrm>
            <a:off x="6867047" y="5552831"/>
            <a:ext cx="1823714" cy="879207"/>
          </a:xfrm>
          <a:prstGeom prst="borderCallout1">
            <a:avLst>
              <a:gd name="adj1" fmla="val -1003"/>
              <a:gd name="adj2" fmla="val 76607"/>
              <a:gd name="adj3" fmla="val -27966"/>
              <a:gd name="adj4" fmla="val 82243"/>
            </a:avLst>
          </a:prstGeom>
          <a:solidFill>
            <a:srgbClr val="FFCCFF"/>
          </a:solidFill>
          <a:ln w="25400" cap="flat" cmpd="sng" algn="ctr">
            <a:solidFill>
              <a:srgbClr val="BD20FC"/>
            </a:solidFill>
            <a:prstDash val="solid"/>
          </a:ln>
          <a:effectLst/>
        </p:spPr>
        <p:txBody>
          <a:bodyPr rtlCol="0" anchor="t"/>
          <a:lstStyle/>
          <a:p>
            <a:pPr marL="0" marR="0" lvl="0" indent="0" algn="l" defTabSz="782043" eaLnBrk="1" fontAlgn="auto" latinLnBrk="0" hangingPunct="1">
              <a:lnSpc>
                <a:spcPct val="100000"/>
              </a:lnSpc>
              <a:spcBef>
                <a:spcPts val="0"/>
              </a:spcBef>
              <a:spcAft>
                <a:spcPts val="0"/>
              </a:spcAft>
              <a:buClrTx/>
              <a:buSzTx/>
              <a:buFontTx/>
              <a:buNone/>
              <a:tabLst/>
              <a:defRPr/>
            </a:pPr>
            <a:r>
              <a:rPr kumimoji="0" lang="ja-JP" altLang="en-US" sz="940" b="1" i="0" u="sng"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エンドユーザーのメリット</a:t>
            </a:r>
            <a:endParaRPr kumimoji="0" lang="en-US" altLang="ja-JP" sz="940" b="1" i="0" u="sng"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782043" eaLnBrk="1" fontAlgn="auto" latinLnBrk="0" hangingPunct="1">
              <a:lnSpc>
                <a:spcPct val="100000"/>
              </a:lnSpc>
              <a:spcBef>
                <a:spcPts val="0"/>
              </a:spcBef>
              <a:spcAft>
                <a:spcPts val="0"/>
              </a:spcAft>
              <a:buClrTx/>
              <a:buSzTx/>
              <a:buFontTx/>
              <a:buNone/>
              <a:tabLst/>
              <a:defRPr/>
            </a:pPr>
            <a:r>
              <a:rPr kumimoji="0" lang="ja-JP" altLang="en-US" sz="94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・請求書受取の手間と時間を軽減</a:t>
            </a:r>
          </a:p>
          <a:p>
            <a:pPr marL="0" marR="0" lvl="0" indent="0" algn="l" defTabSz="846269" eaLnBrk="1" fontAlgn="auto" latinLnBrk="0" hangingPunct="1">
              <a:lnSpc>
                <a:spcPct val="100000"/>
              </a:lnSpc>
              <a:spcBef>
                <a:spcPts val="0"/>
              </a:spcBef>
              <a:spcAft>
                <a:spcPts val="0"/>
              </a:spcAft>
              <a:buClrTx/>
              <a:buSzTx/>
              <a:buFontTx/>
              <a:buNone/>
              <a:tabLst/>
              <a:defRPr/>
            </a:pPr>
            <a:r>
              <a:rPr kumimoji="0" lang="ja-JP" altLang="en-US" sz="94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a:t>
            </a:r>
            <a:r>
              <a:rPr kumimoji="0" lang="ja-JP" altLang="en-US" sz="940" b="0" i="0" u="sng"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rPr>
              <a:t>リモートワークに対応</a:t>
            </a:r>
            <a:endParaRPr kumimoji="0" lang="en-US" altLang="ja-JP" sz="940" b="0" i="0" u="sng"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endParaRPr>
          </a:p>
          <a:p>
            <a:pPr marL="0" marR="0" lvl="0" indent="0" algn="l" defTabSz="846269" eaLnBrk="1" fontAlgn="auto" latinLnBrk="0" hangingPunct="1">
              <a:lnSpc>
                <a:spcPct val="100000"/>
              </a:lnSpc>
              <a:spcBef>
                <a:spcPts val="0"/>
              </a:spcBef>
              <a:spcAft>
                <a:spcPts val="0"/>
              </a:spcAft>
              <a:buClrTx/>
              <a:buSzTx/>
              <a:buFontTx/>
              <a:buNone/>
              <a:tabLst/>
              <a:defRPr/>
            </a:pPr>
            <a:r>
              <a:rPr kumimoji="0" lang="ja-JP" altLang="en-US" sz="94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・請求書紛失の心配なし</a:t>
            </a:r>
            <a:endParaRPr kumimoji="0" lang="en-US" altLang="ja-JP" sz="94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63" name="線吹き出し 1 (枠付き) 8">
            <a:extLst>
              <a:ext uri="{FF2B5EF4-FFF2-40B4-BE49-F238E27FC236}">
                <a16:creationId xmlns:a16="http://schemas.microsoft.com/office/drawing/2014/main" id="{8BE8B6A8-0F19-472D-AD1A-53148BF4FBD4}"/>
              </a:ext>
            </a:extLst>
          </p:cNvPr>
          <p:cNvSpPr/>
          <p:nvPr/>
        </p:nvSpPr>
        <p:spPr>
          <a:xfrm>
            <a:off x="1052221" y="5349867"/>
            <a:ext cx="2989775" cy="1101498"/>
          </a:xfrm>
          <a:prstGeom prst="borderCallout1">
            <a:avLst>
              <a:gd name="adj1" fmla="val -1204"/>
              <a:gd name="adj2" fmla="val 38043"/>
              <a:gd name="adj3" fmla="val -21613"/>
              <a:gd name="adj4" fmla="val 32429"/>
            </a:avLst>
          </a:prstGeom>
          <a:solidFill>
            <a:srgbClr val="00CC99">
              <a:lumMod val="20000"/>
              <a:lumOff val="80000"/>
            </a:srgbClr>
          </a:solidFill>
          <a:ln w="25400" cap="flat" cmpd="sng" algn="ctr">
            <a:solidFill>
              <a:srgbClr val="00CC99"/>
            </a:solidFill>
            <a:prstDash val="solid"/>
          </a:ln>
          <a:effectLst/>
        </p:spPr>
        <p:txBody>
          <a:bodyPr rtlCol="0" anchor="ctr"/>
          <a:lstStyle/>
          <a:p>
            <a:pPr marL="0" marR="0" lvl="0" indent="0" algn="l" defTabSz="782043" eaLnBrk="1" fontAlgn="auto" latinLnBrk="0" hangingPunct="1">
              <a:lnSpc>
                <a:spcPct val="100000"/>
              </a:lnSpc>
              <a:spcBef>
                <a:spcPts val="0"/>
              </a:spcBef>
              <a:spcAft>
                <a:spcPts val="0"/>
              </a:spcAft>
              <a:buClrTx/>
              <a:buSzTx/>
              <a:buFontTx/>
              <a:buNone/>
              <a:tabLst/>
              <a:defRPr/>
            </a:pPr>
            <a:r>
              <a:rPr kumimoji="0" lang="ja-JP" altLang="en-US" sz="940" b="1" i="0" u="sng"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加盟店のメリット</a:t>
            </a:r>
            <a:endParaRPr kumimoji="0" lang="en-US" altLang="ja-JP" sz="940" b="1" i="0" u="sng"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782043" eaLnBrk="1" fontAlgn="auto" latinLnBrk="0" hangingPunct="1">
              <a:lnSpc>
                <a:spcPct val="100000"/>
              </a:lnSpc>
              <a:spcBef>
                <a:spcPts val="0"/>
              </a:spcBef>
              <a:spcAft>
                <a:spcPts val="0"/>
              </a:spcAft>
              <a:buClrTx/>
              <a:buSzTx/>
              <a:buFontTx/>
              <a:buNone/>
              <a:tabLst/>
              <a:defRPr/>
            </a:pPr>
            <a:r>
              <a:rPr kumimoji="0" lang="ja-JP" altLang="en-US" sz="94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・リモートワークに対応（会社</a:t>
            </a:r>
            <a:r>
              <a:rPr kumimoji="0" lang="en-US" altLang="ja-JP" sz="94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PC</a:t>
            </a:r>
            <a:r>
              <a:rPr kumimoji="0" lang="ja-JP" altLang="en-US" sz="94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にアクセス可能な場合）</a:t>
            </a:r>
            <a:endParaRPr kumimoji="0" lang="en-US" altLang="ja-JP" sz="94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782043" eaLnBrk="1" fontAlgn="auto" latinLnBrk="0" hangingPunct="1">
              <a:lnSpc>
                <a:spcPct val="100000"/>
              </a:lnSpc>
              <a:spcBef>
                <a:spcPts val="0"/>
              </a:spcBef>
              <a:spcAft>
                <a:spcPts val="0"/>
              </a:spcAft>
              <a:buClrTx/>
              <a:buSzTx/>
              <a:buFontTx/>
              <a:buNone/>
              <a:tabLst/>
              <a:defRPr/>
            </a:pPr>
            <a:r>
              <a:rPr kumimoji="0" lang="ja-JP" altLang="en-US" sz="94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・稼働軽減＆コスト削減（請求書発行稼働、郵送コスト）</a:t>
            </a:r>
            <a:endParaRPr kumimoji="0" lang="en-US" altLang="ja-JP" sz="94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782043" eaLnBrk="1" fontAlgn="auto" latinLnBrk="0" hangingPunct="1">
              <a:lnSpc>
                <a:spcPct val="100000"/>
              </a:lnSpc>
              <a:spcBef>
                <a:spcPts val="0"/>
              </a:spcBef>
              <a:spcAft>
                <a:spcPts val="0"/>
              </a:spcAft>
              <a:buClrTx/>
              <a:buSzTx/>
              <a:buFontTx/>
              <a:buNone/>
              <a:tabLst/>
              <a:defRPr/>
            </a:pPr>
            <a:r>
              <a:rPr kumimoji="0" lang="ja-JP" altLang="en-US" sz="94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a:t>
            </a:r>
            <a:r>
              <a:rPr kumimoji="0" lang="en-US" altLang="ja-JP" sz="94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PDF</a:t>
            </a:r>
            <a:r>
              <a:rPr kumimoji="0" lang="ja-JP" altLang="en-US" sz="94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開封状況の把握可能（早期に未納対応可能）</a:t>
            </a:r>
            <a:endParaRPr kumimoji="0" lang="en-US" altLang="ja-JP" sz="94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782043" eaLnBrk="1" fontAlgn="auto" latinLnBrk="0" hangingPunct="1">
              <a:lnSpc>
                <a:spcPct val="100000"/>
              </a:lnSpc>
              <a:spcBef>
                <a:spcPts val="0"/>
              </a:spcBef>
              <a:spcAft>
                <a:spcPts val="0"/>
              </a:spcAft>
              <a:buClrTx/>
              <a:buSzTx/>
              <a:buFontTx/>
              <a:buNone/>
              <a:tabLst/>
              <a:defRPr/>
            </a:pPr>
            <a:r>
              <a:rPr kumimoji="0" lang="ja-JP" altLang="en-US" sz="94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●請求書開封率</a:t>
            </a:r>
            <a:r>
              <a:rPr kumimoji="0" lang="en-US" altLang="ja-JP" sz="94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100</a:t>
            </a:r>
            <a:r>
              <a:rPr kumimoji="0" lang="ja-JP" altLang="en-US" sz="94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％を活かしたデジタルマーケティング</a:t>
            </a:r>
            <a:endParaRPr kumimoji="0" lang="en-US" altLang="ja-JP" sz="94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782043" eaLnBrk="1" fontAlgn="auto" latinLnBrk="0" hangingPunct="1">
              <a:lnSpc>
                <a:spcPct val="100000"/>
              </a:lnSpc>
              <a:spcBef>
                <a:spcPts val="0"/>
              </a:spcBef>
              <a:spcAft>
                <a:spcPts val="0"/>
              </a:spcAft>
              <a:buClrTx/>
              <a:buSzTx/>
              <a:buFontTx/>
              <a:buNone/>
              <a:tabLst/>
              <a:defRPr/>
            </a:pPr>
            <a:r>
              <a:rPr kumimoji="0" lang="ja-JP" altLang="en-US" sz="94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　 </a:t>
            </a:r>
            <a:r>
              <a:rPr kumimoji="0" lang="en-US" altLang="ja-JP" sz="94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 </a:t>
            </a:r>
            <a:r>
              <a:rPr kumimoji="0" lang="ja-JP" altLang="en-US" sz="94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請求額確定メールをカスタマイズ可能（お知らせ等）</a:t>
            </a:r>
            <a:endParaRPr kumimoji="0" lang="en-US" altLang="ja-JP" sz="94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846269" eaLnBrk="1" fontAlgn="auto" latinLnBrk="0" hangingPunct="1">
              <a:lnSpc>
                <a:spcPct val="100000"/>
              </a:lnSpc>
              <a:spcBef>
                <a:spcPts val="0"/>
              </a:spcBef>
              <a:spcAft>
                <a:spcPts val="0"/>
              </a:spcAft>
              <a:buClrTx/>
              <a:buSzTx/>
              <a:buFontTx/>
              <a:buNone/>
              <a:tabLst/>
              <a:defRPr/>
            </a:pPr>
            <a:r>
              <a:rPr kumimoji="0" lang="ja-JP" altLang="en-US" sz="94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　 </a:t>
            </a:r>
            <a:r>
              <a:rPr kumimoji="0" lang="en-US" altLang="ja-JP" sz="94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 </a:t>
            </a:r>
            <a:r>
              <a:rPr kumimoji="0" lang="ja-JP" altLang="en-US" sz="94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請求書にデジタルチラシ同梱可能</a:t>
            </a:r>
            <a:endParaRPr kumimoji="0" lang="en-US" altLang="ja-JP" sz="94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64" name="テキスト ボックス 63">
            <a:extLst>
              <a:ext uri="{FF2B5EF4-FFF2-40B4-BE49-F238E27FC236}">
                <a16:creationId xmlns:a16="http://schemas.microsoft.com/office/drawing/2014/main" id="{3D14422C-5036-4C8E-918B-9615DFD513AA}"/>
              </a:ext>
            </a:extLst>
          </p:cNvPr>
          <p:cNvSpPr txBox="1"/>
          <p:nvPr/>
        </p:nvSpPr>
        <p:spPr>
          <a:xfrm>
            <a:off x="4943249" y="5876438"/>
            <a:ext cx="1117614" cy="513474"/>
          </a:xfrm>
          <a:prstGeom prst="rect">
            <a:avLst/>
          </a:prstGeom>
          <a:noFill/>
        </p:spPr>
        <p:txBody>
          <a:bodyPr wrap="none" rtlCol="0">
            <a:spAutoFit/>
          </a:bodyPr>
          <a:lstStyle/>
          <a:p>
            <a:pPr algn="l" defTabSz="846269" fontAlgn="auto">
              <a:lnSpc>
                <a:spcPct val="100000"/>
              </a:lnSpc>
              <a:spcBef>
                <a:spcPts val="0"/>
              </a:spcBef>
              <a:spcAft>
                <a:spcPts val="0"/>
              </a:spcAft>
            </a:pPr>
            <a:r>
              <a:rPr lang="ja-JP" altLang="en-US" sz="684" b="1">
                <a:solidFill>
                  <a:srgbClr val="000000"/>
                </a:solidFill>
                <a:latin typeface="Meiryo UI" panose="020B0604030504040204" pitchFamily="50" charset="-128"/>
                <a:ea typeface="Meiryo UI" panose="020B0604030504040204" pitchFamily="50" charset="-128"/>
              </a:rPr>
              <a:t>ラクス社の回収代行希望</a:t>
            </a:r>
            <a:endParaRPr lang="en-US" altLang="ja-JP" sz="684" b="1">
              <a:solidFill>
                <a:srgbClr val="000000"/>
              </a:solidFill>
              <a:latin typeface="Meiryo UI" panose="020B0604030504040204" pitchFamily="50" charset="-128"/>
              <a:ea typeface="Meiryo UI" panose="020B0604030504040204" pitchFamily="50" charset="-128"/>
            </a:endParaRPr>
          </a:p>
          <a:p>
            <a:pPr algn="l" defTabSz="846269" fontAlgn="auto">
              <a:lnSpc>
                <a:spcPct val="100000"/>
              </a:lnSpc>
              <a:spcBef>
                <a:spcPts val="0"/>
              </a:spcBef>
              <a:spcAft>
                <a:spcPts val="0"/>
              </a:spcAft>
            </a:pPr>
            <a:r>
              <a:rPr lang="ja-JP" altLang="en-US" sz="684" b="1">
                <a:solidFill>
                  <a:srgbClr val="000000"/>
                </a:solidFill>
                <a:latin typeface="Meiryo UI" panose="020B0604030504040204" pitchFamily="50" charset="-128"/>
                <a:ea typeface="Meiryo UI" panose="020B0604030504040204" pitchFamily="50" charset="-128"/>
              </a:rPr>
              <a:t>顧客を</a:t>
            </a:r>
            <a:r>
              <a:rPr lang="en-US" altLang="ja-JP" sz="684" b="1">
                <a:solidFill>
                  <a:srgbClr val="000000"/>
                </a:solidFill>
                <a:latin typeface="Meiryo UI" panose="020B0604030504040204" pitchFamily="50" charset="-128"/>
                <a:ea typeface="Meiryo UI" panose="020B0604030504040204" pitchFamily="50" charset="-128"/>
              </a:rPr>
              <a:t>NTT-F</a:t>
            </a:r>
            <a:r>
              <a:rPr lang="ja-JP" altLang="en-US" sz="684" b="1" err="1">
                <a:solidFill>
                  <a:srgbClr val="000000"/>
                </a:solidFill>
                <a:latin typeface="Meiryo UI" panose="020B0604030504040204" pitchFamily="50" charset="-128"/>
                <a:ea typeface="Meiryo UI" panose="020B0604030504040204" pitchFamily="50" charset="-128"/>
              </a:rPr>
              <a:t>に送</a:t>
            </a:r>
            <a:r>
              <a:rPr lang="ja-JP" altLang="en-US" sz="684" b="1">
                <a:solidFill>
                  <a:srgbClr val="000000"/>
                </a:solidFill>
                <a:latin typeface="Meiryo UI" panose="020B0604030504040204" pitchFamily="50" charset="-128"/>
                <a:ea typeface="Meiryo UI" panose="020B0604030504040204" pitchFamily="50" charset="-128"/>
              </a:rPr>
              <a:t>客</a:t>
            </a:r>
            <a:endParaRPr lang="en-US" altLang="ja-JP" sz="684" b="1">
              <a:solidFill>
                <a:srgbClr val="000000"/>
              </a:solidFill>
              <a:latin typeface="Meiryo UI" panose="020B0604030504040204" pitchFamily="50" charset="-128"/>
              <a:ea typeface="Meiryo UI" panose="020B0604030504040204" pitchFamily="50" charset="-128"/>
            </a:endParaRPr>
          </a:p>
          <a:p>
            <a:pPr algn="l" defTabSz="846269" fontAlgn="auto">
              <a:lnSpc>
                <a:spcPct val="100000"/>
              </a:lnSpc>
              <a:spcBef>
                <a:spcPts val="0"/>
              </a:spcBef>
              <a:spcAft>
                <a:spcPts val="0"/>
              </a:spcAft>
            </a:pPr>
            <a:endParaRPr lang="en-US" altLang="ja-JP" sz="684" b="1" u="sng">
              <a:solidFill>
                <a:srgbClr val="FF0000"/>
              </a:solidFill>
              <a:latin typeface="Meiryo UI" panose="020B0604030504040204" pitchFamily="50" charset="-128"/>
              <a:ea typeface="Meiryo UI" panose="020B0604030504040204" pitchFamily="50" charset="-128"/>
            </a:endParaRPr>
          </a:p>
          <a:p>
            <a:pPr algn="l" defTabSz="846269" fontAlgn="auto">
              <a:lnSpc>
                <a:spcPct val="100000"/>
              </a:lnSpc>
              <a:spcBef>
                <a:spcPts val="0"/>
              </a:spcBef>
              <a:spcAft>
                <a:spcPts val="0"/>
              </a:spcAft>
            </a:pPr>
            <a:r>
              <a:rPr lang="ja-JP" altLang="en-US" sz="684" b="1">
                <a:solidFill>
                  <a:srgbClr val="000000"/>
                </a:solidFill>
                <a:latin typeface="Meiryo UI" panose="020B0604030504040204" pitchFamily="50" charset="-128"/>
                <a:ea typeface="Meiryo UI" panose="020B0604030504040204" pitchFamily="50" charset="-128"/>
              </a:rPr>
              <a:t>　　　（他社との差異化）</a:t>
            </a:r>
          </a:p>
        </p:txBody>
      </p:sp>
      <p:cxnSp>
        <p:nvCxnSpPr>
          <p:cNvPr id="65" name="直線矢印コネクタ 64">
            <a:extLst>
              <a:ext uri="{FF2B5EF4-FFF2-40B4-BE49-F238E27FC236}">
                <a16:creationId xmlns:a16="http://schemas.microsoft.com/office/drawing/2014/main" id="{18D67F52-B71F-4277-8A39-6C5F7AB85F13}"/>
              </a:ext>
            </a:extLst>
          </p:cNvPr>
          <p:cNvCxnSpPr/>
          <p:nvPr/>
        </p:nvCxnSpPr>
        <p:spPr>
          <a:xfrm>
            <a:off x="4892226" y="5819624"/>
            <a:ext cx="1177490" cy="4351"/>
          </a:xfrm>
          <a:prstGeom prst="straightConnector1">
            <a:avLst/>
          </a:prstGeom>
          <a:noFill/>
          <a:ln w="38100" cap="flat" cmpd="sng" algn="ctr">
            <a:solidFill>
              <a:srgbClr val="00CC99">
                <a:shade val="95000"/>
                <a:satMod val="105000"/>
              </a:srgbClr>
            </a:solidFill>
            <a:prstDash val="solid"/>
            <a:tailEnd type="triangle"/>
          </a:ln>
          <a:effectLst/>
        </p:spPr>
      </p:cxnSp>
      <p:sp>
        <p:nvSpPr>
          <p:cNvPr id="66" name="テキスト ボックス 65">
            <a:extLst>
              <a:ext uri="{FF2B5EF4-FFF2-40B4-BE49-F238E27FC236}">
                <a16:creationId xmlns:a16="http://schemas.microsoft.com/office/drawing/2014/main" id="{048EC41E-4AFE-4EDB-A33F-46022E87EDED}"/>
              </a:ext>
            </a:extLst>
          </p:cNvPr>
          <p:cNvSpPr txBox="1"/>
          <p:nvPr/>
        </p:nvSpPr>
        <p:spPr>
          <a:xfrm>
            <a:off x="5117396" y="5645029"/>
            <a:ext cx="713657" cy="197618"/>
          </a:xfrm>
          <a:prstGeom prst="rect">
            <a:avLst/>
          </a:prstGeom>
          <a:noFill/>
        </p:spPr>
        <p:txBody>
          <a:bodyPr wrap="none" rtlCol="0">
            <a:spAutoFit/>
          </a:bodyPr>
          <a:lstStyle/>
          <a:p>
            <a:pPr algn="l" defTabSz="846269" fontAlgn="auto">
              <a:lnSpc>
                <a:spcPct val="100000"/>
              </a:lnSpc>
              <a:spcBef>
                <a:spcPts val="0"/>
              </a:spcBef>
              <a:spcAft>
                <a:spcPts val="0"/>
              </a:spcAft>
            </a:pPr>
            <a:r>
              <a:rPr lang="ja-JP" altLang="en-US" sz="684" b="1">
                <a:solidFill>
                  <a:srgbClr val="000000"/>
                </a:solidFill>
                <a:latin typeface="Meiryo UI" panose="020B0604030504040204" pitchFamily="50" charset="-128"/>
                <a:ea typeface="Meiryo UI" panose="020B0604030504040204" pitchFamily="50" charset="-128"/>
              </a:rPr>
              <a:t>新規顧客獲得</a:t>
            </a:r>
          </a:p>
        </p:txBody>
      </p:sp>
      <p:sp>
        <p:nvSpPr>
          <p:cNvPr id="67" name="正方形/長方形 66">
            <a:extLst>
              <a:ext uri="{FF2B5EF4-FFF2-40B4-BE49-F238E27FC236}">
                <a16:creationId xmlns:a16="http://schemas.microsoft.com/office/drawing/2014/main" id="{B30B622E-68B3-4086-AF84-8938B482272B}"/>
              </a:ext>
            </a:extLst>
          </p:cNvPr>
          <p:cNvSpPr/>
          <p:nvPr/>
        </p:nvSpPr>
        <p:spPr>
          <a:xfrm>
            <a:off x="3267777" y="4188321"/>
            <a:ext cx="2801938" cy="1114554"/>
          </a:xfrm>
          <a:prstGeom prst="rect">
            <a:avLst/>
          </a:prstGeom>
          <a:solidFill>
            <a:srgbClr val="FFC91D">
              <a:alpha val="49804"/>
            </a:srgbClr>
          </a:solidFill>
          <a:ln>
            <a:noFill/>
          </a:ln>
          <a:effectLst>
            <a:softEdge rad="63500"/>
          </a:effectLst>
        </p:spPr>
        <p:txBody>
          <a:bodyPr rtlCol="0" anchor="ctr"/>
          <a:lstStyle/>
          <a:p>
            <a:pPr marL="0" marR="0" lvl="0" indent="0" defTabSz="846269" eaLnBrk="1" fontAlgn="auto" latinLnBrk="0" hangingPunct="1">
              <a:lnSpc>
                <a:spcPct val="100000"/>
              </a:lnSpc>
              <a:spcBef>
                <a:spcPts val="0"/>
              </a:spcBef>
              <a:spcAft>
                <a:spcPts val="0"/>
              </a:spcAft>
              <a:buClrTx/>
              <a:buSzTx/>
              <a:buFontTx/>
              <a:buNone/>
              <a:tabLst/>
              <a:defRPr/>
            </a:pPr>
            <a:endParaRPr kumimoji="0" lang="ja-JP" altLang="en-US" sz="1540" b="0" i="0" u="none" strike="noStrike" kern="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endParaRPr>
          </a:p>
        </p:txBody>
      </p:sp>
      <p:sp>
        <p:nvSpPr>
          <p:cNvPr id="68" name="正方形/長方形 67">
            <a:extLst>
              <a:ext uri="{FF2B5EF4-FFF2-40B4-BE49-F238E27FC236}">
                <a16:creationId xmlns:a16="http://schemas.microsoft.com/office/drawing/2014/main" id="{FD29A21D-890B-4568-8738-10A8E0B48F21}"/>
              </a:ext>
            </a:extLst>
          </p:cNvPr>
          <p:cNvSpPr/>
          <p:nvPr/>
        </p:nvSpPr>
        <p:spPr>
          <a:xfrm>
            <a:off x="3267777" y="3414629"/>
            <a:ext cx="2801938" cy="773691"/>
          </a:xfrm>
          <a:prstGeom prst="rect">
            <a:avLst/>
          </a:prstGeom>
          <a:solidFill>
            <a:srgbClr val="FFC91D">
              <a:alpha val="49804"/>
            </a:srgbClr>
          </a:solidFill>
          <a:ln>
            <a:noFill/>
          </a:ln>
          <a:effectLst>
            <a:softEdge rad="63500"/>
          </a:effectLst>
        </p:spPr>
        <p:txBody>
          <a:bodyPr rtlCol="0" anchor="ctr"/>
          <a:lstStyle/>
          <a:p>
            <a:pPr marL="0" marR="0" lvl="0" indent="0" defTabSz="846269" eaLnBrk="1" fontAlgn="auto" latinLnBrk="0" hangingPunct="1">
              <a:lnSpc>
                <a:spcPct val="100000"/>
              </a:lnSpc>
              <a:spcBef>
                <a:spcPts val="0"/>
              </a:spcBef>
              <a:spcAft>
                <a:spcPts val="0"/>
              </a:spcAft>
              <a:buClrTx/>
              <a:buSzTx/>
              <a:buFontTx/>
              <a:buNone/>
              <a:tabLst/>
              <a:defRPr/>
            </a:pPr>
            <a:endParaRPr kumimoji="0" lang="ja-JP" altLang="en-US" sz="1540" b="0" i="0" u="none" strike="noStrike" kern="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endParaRPr>
          </a:p>
        </p:txBody>
      </p:sp>
      <p:sp>
        <p:nvSpPr>
          <p:cNvPr id="69" name="正方形/長方形 68">
            <a:extLst>
              <a:ext uri="{FF2B5EF4-FFF2-40B4-BE49-F238E27FC236}">
                <a16:creationId xmlns:a16="http://schemas.microsoft.com/office/drawing/2014/main" id="{96CC4F36-6492-412E-BD22-E5CF492FE2E4}"/>
              </a:ext>
            </a:extLst>
          </p:cNvPr>
          <p:cNvSpPr/>
          <p:nvPr/>
        </p:nvSpPr>
        <p:spPr>
          <a:xfrm>
            <a:off x="7048524" y="4396840"/>
            <a:ext cx="1564417" cy="938946"/>
          </a:xfrm>
          <a:prstGeom prst="rect">
            <a:avLst/>
          </a:prstGeom>
          <a:solidFill>
            <a:srgbClr val="BD20FC">
              <a:alpha val="49804"/>
            </a:srgbClr>
          </a:solidFill>
          <a:ln>
            <a:noFill/>
          </a:ln>
          <a:effectLst>
            <a:softEdge rad="63500"/>
          </a:effectLst>
        </p:spPr>
        <p:txBody>
          <a:bodyPr rtlCol="0" anchor="ctr"/>
          <a:lstStyle/>
          <a:p>
            <a:pPr marL="0" marR="0" lvl="0" indent="0" defTabSz="846269" eaLnBrk="1" fontAlgn="auto" latinLnBrk="0" hangingPunct="1">
              <a:lnSpc>
                <a:spcPct val="100000"/>
              </a:lnSpc>
              <a:spcBef>
                <a:spcPts val="0"/>
              </a:spcBef>
              <a:spcAft>
                <a:spcPts val="0"/>
              </a:spcAft>
              <a:buClrTx/>
              <a:buSzTx/>
              <a:buFontTx/>
              <a:buNone/>
              <a:tabLst/>
              <a:defRPr/>
            </a:pPr>
            <a:endParaRPr kumimoji="0" lang="ja-JP" altLang="en-US" sz="1540" b="0" i="0" u="none" strike="noStrike" kern="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endParaRPr>
          </a:p>
        </p:txBody>
      </p:sp>
      <p:sp>
        <p:nvSpPr>
          <p:cNvPr id="70" name="正方形/長方形 69">
            <a:extLst>
              <a:ext uri="{FF2B5EF4-FFF2-40B4-BE49-F238E27FC236}">
                <a16:creationId xmlns:a16="http://schemas.microsoft.com/office/drawing/2014/main" id="{7C93A2A7-7907-4A34-A414-0C3349126C0A}"/>
              </a:ext>
            </a:extLst>
          </p:cNvPr>
          <p:cNvSpPr/>
          <p:nvPr/>
        </p:nvSpPr>
        <p:spPr>
          <a:xfrm>
            <a:off x="1368640" y="3407534"/>
            <a:ext cx="1627490" cy="1895340"/>
          </a:xfrm>
          <a:prstGeom prst="rect">
            <a:avLst/>
          </a:prstGeom>
          <a:solidFill>
            <a:srgbClr val="20B3FC">
              <a:alpha val="49804"/>
            </a:srgbClr>
          </a:solidFill>
          <a:ln>
            <a:noFill/>
          </a:ln>
          <a:effectLst>
            <a:softEdge rad="63500"/>
          </a:effectLst>
        </p:spPr>
        <p:txBody>
          <a:bodyPr rtlCol="0" anchor="ctr"/>
          <a:lstStyle/>
          <a:p>
            <a:pPr marL="0" marR="0" lvl="0" indent="0" defTabSz="846269" eaLnBrk="1" fontAlgn="auto" latinLnBrk="0" hangingPunct="1">
              <a:lnSpc>
                <a:spcPct val="100000"/>
              </a:lnSpc>
              <a:spcBef>
                <a:spcPts val="0"/>
              </a:spcBef>
              <a:spcAft>
                <a:spcPts val="0"/>
              </a:spcAft>
              <a:buClrTx/>
              <a:buSzTx/>
              <a:buFontTx/>
              <a:buNone/>
              <a:tabLst/>
              <a:defRPr/>
            </a:pPr>
            <a:endParaRPr kumimoji="0" lang="ja-JP" altLang="en-US" sz="1540" b="0" i="0" u="none" strike="noStrike" kern="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endParaRPr>
          </a:p>
        </p:txBody>
      </p:sp>
      <p:cxnSp>
        <p:nvCxnSpPr>
          <p:cNvPr id="71" name="直線矢印コネクタ 70">
            <a:extLst>
              <a:ext uri="{FF2B5EF4-FFF2-40B4-BE49-F238E27FC236}">
                <a16:creationId xmlns:a16="http://schemas.microsoft.com/office/drawing/2014/main" id="{BFB9F5A7-A03F-4725-99B3-F1CA7AB8FE6A}"/>
              </a:ext>
            </a:extLst>
          </p:cNvPr>
          <p:cNvCxnSpPr>
            <a:stCxn id="110" idx="3"/>
          </p:cNvCxnSpPr>
          <p:nvPr/>
        </p:nvCxnSpPr>
        <p:spPr>
          <a:xfrm>
            <a:off x="1368641" y="2590429"/>
            <a:ext cx="2503669" cy="1078594"/>
          </a:xfrm>
          <a:prstGeom prst="straightConnector1">
            <a:avLst/>
          </a:prstGeom>
          <a:noFill/>
          <a:ln w="38100" cap="flat" cmpd="sng" algn="ctr">
            <a:solidFill>
              <a:srgbClr val="00CC99">
                <a:shade val="95000"/>
                <a:satMod val="105000"/>
              </a:srgbClr>
            </a:solidFill>
            <a:prstDash val="solid"/>
            <a:tailEnd type="triangle"/>
          </a:ln>
          <a:effectLst/>
        </p:spPr>
      </p:cxnSp>
      <p:sp>
        <p:nvSpPr>
          <p:cNvPr id="72" name="テキスト ボックス 71">
            <a:extLst>
              <a:ext uri="{FF2B5EF4-FFF2-40B4-BE49-F238E27FC236}">
                <a16:creationId xmlns:a16="http://schemas.microsoft.com/office/drawing/2014/main" id="{12AEF17D-FCC8-46BB-8661-BD30CDCEF074}"/>
              </a:ext>
            </a:extLst>
          </p:cNvPr>
          <p:cNvSpPr txBox="1"/>
          <p:nvPr/>
        </p:nvSpPr>
        <p:spPr>
          <a:xfrm>
            <a:off x="2258179" y="3617312"/>
            <a:ext cx="710451" cy="250390"/>
          </a:xfrm>
          <a:prstGeom prst="rect">
            <a:avLst/>
          </a:prstGeom>
          <a:noFill/>
        </p:spPr>
        <p:txBody>
          <a:bodyPr wrap="none" rtlCol="0">
            <a:spAutoFit/>
          </a:bodyPr>
          <a:lstStyle/>
          <a:p>
            <a:pPr algn="l" defTabSz="846269" fontAlgn="auto">
              <a:lnSpc>
                <a:spcPct val="100000"/>
              </a:lnSpc>
              <a:spcBef>
                <a:spcPts val="0"/>
              </a:spcBef>
              <a:spcAft>
                <a:spcPts val="0"/>
              </a:spcAft>
            </a:pPr>
            <a:r>
              <a:rPr lang="ja-JP" altLang="en-US" sz="1027" b="1">
                <a:solidFill>
                  <a:srgbClr val="FF0000"/>
                </a:solidFill>
                <a:latin typeface="Meiryo UI" panose="020B0604030504040204" pitchFamily="50" charset="-128"/>
                <a:ea typeface="Meiryo UI" panose="020B0604030504040204" pitchFamily="50" charset="-128"/>
              </a:rPr>
              <a:t>請求依頼</a:t>
            </a:r>
          </a:p>
        </p:txBody>
      </p:sp>
      <p:sp>
        <p:nvSpPr>
          <p:cNvPr id="73" name="正方形/長方形 72">
            <a:extLst>
              <a:ext uri="{FF2B5EF4-FFF2-40B4-BE49-F238E27FC236}">
                <a16:creationId xmlns:a16="http://schemas.microsoft.com/office/drawing/2014/main" id="{C5B62448-032F-47CB-995A-80924A0BF2CC}"/>
              </a:ext>
            </a:extLst>
          </p:cNvPr>
          <p:cNvSpPr/>
          <p:nvPr/>
        </p:nvSpPr>
        <p:spPr>
          <a:xfrm>
            <a:off x="3577006" y="3669023"/>
            <a:ext cx="1650944" cy="403674"/>
          </a:xfrm>
          <a:prstGeom prst="rect">
            <a:avLst/>
          </a:prstGeom>
          <a:solidFill>
            <a:srgbClr val="FFFFFF"/>
          </a:solidFill>
          <a:ln w="25400" cap="flat" cmpd="sng" algn="ctr">
            <a:solidFill>
              <a:srgbClr val="00CC99">
                <a:shade val="50000"/>
              </a:srgbClr>
            </a:solidFill>
            <a:prstDash val="solid"/>
          </a:ln>
          <a:effectLst/>
        </p:spPr>
        <p:txBody>
          <a:bodyPr rtlCol="0" anchor="ctr"/>
          <a:lstStyle/>
          <a:p>
            <a:pPr marL="0" marR="0" lvl="0" indent="0" algn="ctr" defTabSz="846269" eaLnBrk="1" fontAlgn="auto" latinLnBrk="0" hangingPunct="1">
              <a:lnSpc>
                <a:spcPct val="100000"/>
              </a:lnSpc>
              <a:spcBef>
                <a:spcPts val="0"/>
              </a:spcBef>
              <a:spcAft>
                <a:spcPts val="0"/>
              </a:spcAft>
              <a:buClrTx/>
              <a:buSzTx/>
              <a:buFontTx/>
              <a:buNone/>
              <a:tabLst/>
              <a:defRPr/>
            </a:pPr>
            <a:r>
              <a:rPr kumimoji="0" lang="en-US" altLang="ja-JP" sz="154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FORTE</a:t>
            </a:r>
            <a:endParaRPr kumimoji="0" lang="ja-JP" altLang="en-US" sz="154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74" name="テキスト ボックス 73">
            <a:extLst>
              <a:ext uri="{FF2B5EF4-FFF2-40B4-BE49-F238E27FC236}">
                <a16:creationId xmlns:a16="http://schemas.microsoft.com/office/drawing/2014/main" id="{659EBD7A-9D68-494B-A14A-CCD01D46A402}"/>
              </a:ext>
            </a:extLst>
          </p:cNvPr>
          <p:cNvSpPr txBox="1"/>
          <p:nvPr/>
        </p:nvSpPr>
        <p:spPr>
          <a:xfrm>
            <a:off x="3336410" y="3415769"/>
            <a:ext cx="1071127" cy="250390"/>
          </a:xfrm>
          <a:prstGeom prst="rect">
            <a:avLst/>
          </a:prstGeom>
          <a:noFill/>
        </p:spPr>
        <p:txBody>
          <a:bodyPr wrap="none" rtlCol="0">
            <a:spAutoFit/>
          </a:bodyPr>
          <a:lstStyle/>
          <a:p>
            <a:pPr algn="l" defTabSz="846269" fontAlgn="auto">
              <a:lnSpc>
                <a:spcPct val="100000"/>
              </a:lnSpc>
              <a:spcBef>
                <a:spcPts val="0"/>
              </a:spcBef>
              <a:spcAft>
                <a:spcPts val="0"/>
              </a:spcAft>
            </a:pPr>
            <a:r>
              <a:rPr lang="en-US" altLang="ja-JP" sz="1027" b="1">
                <a:solidFill>
                  <a:srgbClr val="000000"/>
                </a:solidFill>
                <a:latin typeface="Meiryo UI" panose="020B0604030504040204" pitchFamily="50" charset="-128"/>
                <a:ea typeface="Meiryo UI" panose="020B0604030504040204" pitchFamily="50" charset="-128"/>
              </a:rPr>
              <a:t>NTT</a:t>
            </a:r>
            <a:r>
              <a:rPr lang="ja-JP" altLang="en-US" sz="1027" b="1">
                <a:solidFill>
                  <a:srgbClr val="000000"/>
                </a:solidFill>
                <a:latin typeface="Meiryo UI" panose="020B0604030504040204" pitchFamily="50" charset="-128"/>
                <a:ea typeface="Meiryo UI" panose="020B0604030504040204" pitchFamily="50" charset="-128"/>
              </a:rPr>
              <a:t>ファイナンス</a:t>
            </a:r>
          </a:p>
        </p:txBody>
      </p:sp>
      <p:sp>
        <p:nvSpPr>
          <p:cNvPr id="75" name="フローチャート: 磁気ディスク 74">
            <a:extLst>
              <a:ext uri="{FF2B5EF4-FFF2-40B4-BE49-F238E27FC236}">
                <a16:creationId xmlns:a16="http://schemas.microsoft.com/office/drawing/2014/main" id="{45040AA2-E3DD-4BF3-ADE5-7ED9B1518E4C}"/>
              </a:ext>
            </a:extLst>
          </p:cNvPr>
          <p:cNvSpPr/>
          <p:nvPr/>
        </p:nvSpPr>
        <p:spPr>
          <a:xfrm>
            <a:off x="4060344" y="4591709"/>
            <a:ext cx="701483" cy="314905"/>
          </a:xfrm>
          <a:prstGeom prst="flowChartMagneticDisk">
            <a:avLst/>
          </a:prstGeom>
          <a:solidFill>
            <a:srgbClr val="FFFFFF"/>
          </a:solidFill>
          <a:ln w="25400" cap="flat" cmpd="sng" algn="ctr">
            <a:solidFill>
              <a:srgbClr val="00CC99">
                <a:shade val="50000"/>
              </a:srgbClr>
            </a:solidFill>
            <a:prstDash val="solid"/>
          </a:ln>
          <a:effectLst/>
        </p:spPr>
        <p:txBody>
          <a:bodyPr rtlCol="0" anchor="ctr"/>
          <a:lstStyle/>
          <a:p>
            <a:pPr marL="0" marR="0" lvl="0" indent="0" defTabSz="846269" eaLnBrk="1" fontAlgn="auto" latinLnBrk="0" hangingPunct="1">
              <a:lnSpc>
                <a:spcPct val="100000"/>
              </a:lnSpc>
              <a:spcBef>
                <a:spcPts val="0"/>
              </a:spcBef>
              <a:spcAft>
                <a:spcPts val="0"/>
              </a:spcAft>
              <a:buClrTx/>
              <a:buSzTx/>
              <a:buFontTx/>
              <a:buNone/>
              <a:tabLst/>
              <a:defRPr/>
            </a:pPr>
            <a:endParaRPr kumimoji="0" lang="ja-JP" altLang="en-US" sz="154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76" name="正方形/長方形 75">
            <a:extLst>
              <a:ext uri="{FF2B5EF4-FFF2-40B4-BE49-F238E27FC236}">
                <a16:creationId xmlns:a16="http://schemas.microsoft.com/office/drawing/2014/main" id="{77DB918B-936B-4C03-9133-2E3BB7499A70}"/>
              </a:ext>
            </a:extLst>
          </p:cNvPr>
          <p:cNvSpPr/>
          <p:nvPr/>
        </p:nvSpPr>
        <p:spPr>
          <a:xfrm>
            <a:off x="3779562" y="4884702"/>
            <a:ext cx="1240871" cy="198759"/>
          </a:xfrm>
          <a:prstGeom prst="rect">
            <a:avLst/>
          </a:prstGeom>
          <a:solidFill>
            <a:srgbClr val="FFFFFF"/>
          </a:solidFill>
          <a:ln w="25400" cap="flat" cmpd="sng" algn="ctr">
            <a:solidFill>
              <a:srgbClr val="00CC99">
                <a:shade val="50000"/>
              </a:srgbClr>
            </a:solidFill>
            <a:prstDash val="solid"/>
          </a:ln>
          <a:effectLst/>
        </p:spPr>
        <p:txBody>
          <a:bodyPr vert="horz" wrap="none" rtlCol="0" anchor="ctr"/>
          <a:lstStyle/>
          <a:p>
            <a:pPr marL="0" marR="0" lvl="0" indent="0" algn="ctr" defTabSz="846269" eaLnBrk="1" fontAlgn="auto" latinLnBrk="0" hangingPunct="1">
              <a:lnSpc>
                <a:spcPct val="100000"/>
              </a:lnSpc>
              <a:spcBef>
                <a:spcPts val="0"/>
              </a:spcBef>
              <a:spcAft>
                <a:spcPts val="0"/>
              </a:spcAft>
              <a:buClrTx/>
              <a:buSzTx/>
              <a:buFontTx/>
              <a:buNone/>
              <a:tabLst/>
              <a:defRPr/>
            </a:pPr>
            <a:r>
              <a:rPr kumimoji="0" lang="en-US" altLang="ja-JP" sz="1197"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WEB</a:t>
            </a:r>
            <a:r>
              <a:rPr kumimoji="0" lang="ja-JP" altLang="en-US" sz="1197"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サイト</a:t>
            </a:r>
          </a:p>
        </p:txBody>
      </p:sp>
      <p:sp>
        <p:nvSpPr>
          <p:cNvPr id="77" name="テキスト ボックス 76">
            <a:extLst>
              <a:ext uri="{FF2B5EF4-FFF2-40B4-BE49-F238E27FC236}">
                <a16:creationId xmlns:a16="http://schemas.microsoft.com/office/drawing/2014/main" id="{6C1A23D7-5AEC-41B9-B8F4-51E17E5146FA}"/>
              </a:ext>
            </a:extLst>
          </p:cNvPr>
          <p:cNvSpPr txBox="1"/>
          <p:nvPr/>
        </p:nvSpPr>
        <p:spPr>
          <a:xfrm>
            <a:off x="7583208" y="4500288"/>
            <a:ext cx="1120821" cy="408445"/>
          </a:xfrm>
          <a:prstGeom prst="rect">
            <a:avLst/>
          </a:prstGeom>
          <a:noFill/>
        </p:spPr>
        <p:txBody>
          <a:bodyPr wrap="none" rtlCol="0">
            <a:spAutoFit/>
          </a:bodyPr>
          <a:lstStyle/>
          <a:p>
            <a:pPr defTabSz="846269" fontAlgn="auto">
              <a:lnSpc>
                <a:spcPct val="100000"/>
              </a:lnSpc>
              <a:spcBef>
                <a:spcPts val="0"/>
              </a:spcBef>
              <a:spcAft>
                <a:spcPts val="0"/>
              </a:spcAft>
            </a:pPr>
            <a:r>
              <a:rPr lang="ja-JP" altLang="en-US" sz="1027" b="1">
                <a:solidFill>
                  <a:srgbClr val="000000"/>
                </a:solidFill>
                <a:latin typeface="Meiryo UI" panose="020B0604030504040204" pitchFamily="50" charset="-128"/>
                <a:ea typeface="Meiryo UI" panose="020B0604030504040204" pitchFamily="50" charset="-128"/>
              </a:rPr>
              <a:t>エンドユーザ</a:t>
            </a:r>
            <a:endParaRPr lang="en-US" altLang="ja-JP" sz="1027" b="1">
              <a:solidFill>
                <a:srgbClr val="000000"/>
              </a:solidFill>
              <a:latin typeface="Meiryo UI" panose="020B0604030504040204" pitchFamily="50" charset="-128"/>
              <a:ea typeface="Meiryo UI" panose="020B0604030504040204" pitchFamily="50" charset="-128"/>
            </a:endParaRPr>
          </a:p>
          <a:p>
            <a:pPr defTabSz="846269" fontAlgn="auto">
              <a:lnSpc>
                <a:spcPct val="100000"/>
              </a:lnSpc>
              <a:spcBef>
                <a:spcPts val="0"/>
              </a:spcBef>
              <a:spcAft>
                <a:spcPts val="0"/>
              </a:spcAft>
            </a:pPr>
            <a:r>
              <a:rPr lang="ja-JP" altLang="en-US" sz="1027" b="1">
                <a:solidFill>
                  <a:srgbClr val="000000"/>
                </a:solidFill>
                <a:latin typeface="Meiryo UI" panose="020B0604030504040204" pitchFamily="50" charset="-128"/>
                <a:ea typeface="Meiryo UI" panose="020B0604030504040204" pitchFamily="50" charset="-128"/>
              </a:rPr>
              <a:t>（リモート環境）</a:t>
            </a:r>
          </a:p>
        </p:txBody>
      </p:sp>
      <p:cxnSp>
        <p:nvCxnSpPr>
          <p:cNvPr id="78" name="直線矢印コネクタ 77">
            <a:extLst>
              <a:ext uri="{FF2B5EF4-FFF2-40B4-BE49-F238E27FC236}">
                <a16:creationId xmlns:a16="http://schemas.microsoft.com/office/drawing/2014/main" id="{628FA836-2472-4D5D-8C2F-0319E11CAC1A}"/>
              </a:ext>
            </a:extLst>
          </p:cNvPr>
          <p:cNvCxnSpPr/>
          <p:nvPr/>
        </p:nvCxnSpPr>
        <p:spPr>
          <a:xfrm>
            <a:off x="4767532" y="4682637"/>
            <a:ext cx="2314423" cy="9325"/>
          </a:xfrm>
          <a:prstGeom prst="straightConnector1">
            <a:avLst/>
          </a:prstGeom>
          <a:noFill/>
          <a:ln w="38100" cap="flat" cmpd="sng" algn="ctr">
            <a:solidFill>
              <a:srgbClr val="00CC99">
                <a:shade val="95000"/>
                <a:satMod val="105000"/>
              </a:srgbClr>
            </a:solidFill>
            <a:prstDash val="solid"/>
            <a:tailEnd type="triangle"/>
          </a:ln>
          <a:effectLst/>
        </p:spPr>
      </p:cxnSp>
      <p:sp>
        <p:nvSpPr>
          <p:cNvPr id="79" name="テキスト ボックス 78">
            <a:extLst>
              <a:ext uri="{FF2B5EF4-FFF2-40B4-BE49-F238E27FC236}">
                <a16:creationId xmlns:a16="http://schemas.microsoft.com/office/drawing/2014/main" id="{C38FD27B-47E7-4B9E-80F0-40670F8A4787}"/>
              </a:ext>
            </a:extLst>
          </p:cNvPr>
          <p:cNvSpPr txBox="1"/>
          <p:nvPr/>
        </p:nvSpPr>
        <p:spPr>
          <a:xfrm>
            <a:off x="5664655" y="4439342"/>
            <a:ext cx="779381" cy="250390"/>
          </a:xfrm>
          <a:prstGeom prst="rect">
            <a:avLst/>
          </a:prstGeom>
          <a:noFill/>
        </p:spPr>
        <p:txBody>
          <a:bodyPr wrap="none" rtlCol="0">
            <a:spAutoFit/>
          </a:bodyPr>
          <a:lstStyle/>
          <a:p>
            <a:pPr algn="l" defTabSz="846269" fontAlgn="auto">
              <a:lnSpc>
                <a:spcPct val="100000"/>
              </a:lnSpc>
              <a:spcBef>
                <a:spcPts val="0"/>
              </a:spcBef>
              <a:spcAft>
                <a:spcPts val="0"/>
              </a:spcAft>
            </a:pPr>
            <a:r>
              <a:rPr lang="ja-JP" altLang="en-US" sz="1027" b="1">
                <a:solidFill>
                  <a:srgbClr val="FF0000"/>
                </a:solidFill>
                <a:latin typeface="Meiryo UI" panose="020B0604030504040204" pitchFamily="50" charset="-128"/>
                <a:ea typeface="Meiryo UI" panose="020B0604030504040204" pitchFamily="50" charset="-128"/>
              </a:rPr>
              <a:t>メール送信</a:t>
            </a:r>
          </a:p>
        </p:txBody>
      </p:sp>
      <p:cxnSp>
        <p:nvCxnSpPr>
          <p:cNvPr id="80" name="直線矢印コネクタ 79">
            <a:extLst>
              <a:ext uri="{FF2B5EF4-FFF2-40B4-BE49-F238E27FC236}">
                <a16:creationId xmlns:a16="http://schemas.microsoft.com/office/drawing/2014/main" id="{4ED93BF5-31E9-4908-ABDB-022BBE994473}"/>
              </a:ext>
            </a:extLst>
          </p:cNvPr>
          <p:cNvCxnSpPr/>
          <p:nvPr/>
        </p:nvCxnSpPr>
        <p:spPr>
          <a:xfrm>
            <a:off x="5203860" y="5065900"/>
            <a:ext cx="1878094" cy="3841"/>
          </a:xfrm>
          <a:prstGeom prst="straightConnector1">
            <a:avLst/>
          </a:prstGeom>
          <a:noFill/>
          <a:ln w="38100" cap="flat" cmpd="sng" algn="ctr">
            <a:solidFill>
              <a:srgbClr val="00CC99">
                <a:shade val="95000"/>
                <a:satMod val="105000"/>
              </a:srgbClr>
            </a:solidFill>
            <a:prstDash val="solid"/>
            <a:tailEnd type="triangle"/>
          </a:ln>
          <a:effectLst/>
        </p:spPr>
      </p:cxnSp>
      <p:cxnSp>
        <p:nvCxnSpPr>
          <p:cNvPr id="81" name="直線コネクタ 80">
            <a:extLst>
              <a:ext uri="{FF2B5EF4-FFF2-40B4-BE49-F238E27FC236}">
                <a16:creationId xmlns:a16="http://schemas.microsoft.com/office/drawing/2014/main" id="{6A786EC3-08EB-4BEE-83CD-89BEBCE7B52E}"/>
              </a:ext>
            </a:extLst>
          </p:cNvPr>
          <p:cNvCxnSpPr/>
          <p:nvPr/>
        </p:nvCxnSpPr>
        <p:spPr>
          <a:xfrm>
            <a:off x="5203862" y="4900060"/>
            <a:ext cx="2004672" cy="0"/>
          </a:xfrm>
          <a:prstGeom prst="line">
            <a:avLst/>
          </a:prstGeom>
          <a:noFill/>
          <a:ln w="38100" cap="flat" cmpd="sng" algn="ctr">
            <a:solidFill>
              <a:srgbClr val="00CC99">
                <a:shade val="95000"/>
                <a:satMod val="105000"/>
              </a:srgbClr>
            </a:solidFill>
            <a:prstDash val="solid"/>
          </a:ln>
          <a:effectLst/>
        </p:spPr>
      </p:cxnSp>
      <p:sp>
        <p:nvSpPr>
          <p:cNvPr id="82" name="円弧 81">
            <a:extLst>
              <a:ext uri="{FF2B5EF4-FFF2-40B4-BE49-F238E27FC236}">
                <a16:creationId xmlns:a16="http://schemas.microsoft.com/office/drawing/2014/main" id="{BA5BDFC9-92B5-401E-B4E8-F7C6E95C5CC7}"/>
              </a:ext>
            </a:extLst>
          </p:cNvPr>
          <p:cNvSpPr/>
          <p:nvPr/>
        </p:nvSpPr>
        <p:spPr>
          <a:xfrm flipV="1">
            <a:off x="5106064" y="4898688"/>
            <a:ext cx="263340" cy="166073"/>
          </a:xfrm>
          <a:prstGeom prst="arc">
            <a:avLst>
              <a:gd name="adj1" fmla="val 5159217"/>
              <a:gd name="adj2" fmla="val 15818441"/>
            </a:avLst>
          </a:prstGeom>
          <a:noFill/>
          <a:ln w="38100" cap="flat" cmpd="sng" algn="ctr">
            <a:solidFill>
              <a:srgbClr val="00CC99">
                <a:shade val="95000"/>
                <a:satMod val="105000"/>
              </a:srgbClr>
            </a:solidFill>
            <a:prstDash val="solid"/>
          </a:ln>
          <a:effectLst/>
        </p:spPr>
        <p:txBody>
          <a:bodyPr rtlCol="0" anchor="ctr"/>
          <a:lstStyle/>
          <a:p>
            <a:pPr marL="0" marR="0" lvl="0" indent="0" defTabSz="846269" eaLnBrk="1" fontAlgn="auto" latinLnBrk="0" hangingPunct="1">
              <a:lnSpc>
                <a:spcPct val="100000"/>
              </a:lnSpc>
              <a:spcBef>
                <a:spcPts val="0"/>
              </a:spcBef>
              <a:spcAft>
                <a:spcPts val="0"/>
              </a:spcAft>
              <a:buClrTx/>
              <a:buSzTx/>
              <a:buFontTx/>
              <a:buNone/>
              <a:tabLst/>
              <a:defRPr/>
            </a:pPr>
            <a:endParaRPr kumimoji="0" lang="ja-JP" altLang="en-US" sz="154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83" name="テキスト ボックス 82">
            <a:extLst>
              <a:ext uri="{FF2B5EF4-FFF2-40B4-BE49-F238E27FC236}">
                <a16:creationId xmlns:a16="http://schemas.microsoft.com/office/drawing/2014/main" id="{ABACC8B8-E2C7-4F85-8718-EF1B21C0C0A5}"/>
              </a:ext>
            </a:extLst>
          </p:cNvPr>
          <p:cNvSpPr txBox="1"/>
          <p:nvPr/>
        </p:nvSpPr>
        <p:spPr>
          <a:xfrm>
            <a:off x="5294907" y="4693101"/>
            <a:ext cx="1755609" cy="250390"/>
          </a:xfrm>
          <a:prstGeom prst="rect">
            <a:avLst/>
          </a:prstGeom>
          <a:noFill/>
        </p:spPr>
        <p:txBody>
          <a:bodyPr wrap="none" rtlCol="0">
            <a:spAutoFit/>
          </a:bodyPr>
          <a:lstStyle/>
          <a:p>
            <a:pPr algn="l" defTabSz="846269" fontAlgn="auto">
              <a:lnSpc>
                <a:spcPct val="100000"/>
              </a:lnSpc>
              <a:spcBef>
                <a:spcPts val="0"/>
              </a:spcBef>
              <a:spcAft>
                <a:spcPts val="0"/>
              </a:spcAft>
            </a:pPr>
            <a:r>
              <a:rPr lang="ja-JP" altLang="en-US" sz="1027" b="1">
                <a:solidFill>
                  <a:srgbClr val="FF0000"/>
                </a:solidFill>
                <a:latin typeface="Meiryo UI" panose="020B0604030504040204" pitchFamily="50" charset="-128"/>
                <a:ea typeface="Meiryo UI" panose="020B0604030504040204" pitchFamily="50" charset="-128"/>
              </a:rPr>
              <a:t>請求書（</a:t>
            </a:r>
            <a:r>
              <a:rPr lang="en-US" altLang="ja-JP" sz="1027" b="1">
                <a:solidFill>
                  <a:srgbClr val="FF0000"/>
                </a:solidFill>
                <a:latin typeface="Meiryo UI" panose="020B0604030504040204" pitchFamily="50" charset="-128"/>
                <a:ea typeface="Meiryo UI" panose="020B0604030504040204" pitchFamily="50" charset="-128"/>
              </a:rPr>
              <a:t>PDF</a:t>
            </a:r>
            <a:r>
              <a:rPr lang="ja-JP" altLang="en-US" sz="1027" b="1">
                <a:solidFill>
                  <a:srgbClr val="FF0000"/>
                </a:solidFill>
                <a:latin typeface="Meiryo UI" panose="020B0604030504040204" pitchFamily="50" charset="-128"/>
                <a:ea typeface="Meiryo UI" panose="020B0604030504040204" pitchFamily="50" charset="-128"/>
              </a:rPr>
              <a:t>）ダウンロード</a:t>
            </a:r>
          </a:p>
        </p:txBody>
      </p:sp>
      <p:sp>
        <p:nvSpPr>
          <p:cNvPr id="84" name="正方形/長方形 83">
            <a:extLst>
              <a:ext uri="{FF2B5EF4-FFF2-40B4-BE49-F238E27FC236}">
                <a16:creationId xmlns:a16="http://schemas.microsoft.com/office/drawing/2014/main" id="{C64267D4-2537-4B6F-9E50-0F2EEFB55B5B}"/>
              </a:ext>
            </a:extLst>
          </p:cNvPr>
          <p:cNvSpPr/>
          <p:nvPr/>
        </p:nvSpPr>
        <p:spPr>
          <a:xfrm>
            <a:off x="6169101" y="3474876"/>
            <a:ext cx="2384529" cy="560308"/>
          </a:xfrm>
          <a:prstGeom prst="rect">
            <a:avLst/>
          </a:prstGeom>
          <a:solidFill>
            <a:srgbClr val="FFFFFF"/>
          </a:solidFill>
          <a:ln w="25400" cap="flat" cmpd="sng" algn="ctr">
            <a:solidFill>
              <a:srgbClr val="00CC99">
                <a:shade val="50000"/>
              </a:srgbClr>
            </a:solidFill>
            <a:prstDash val="solid"/>
          </a:ln>
          <a:effectLst/>
        </p:spPr>
        <p:txBody>
          <a:bodyPr rtlCol="0" anchor="ctr"/>
          <a:lstStyle/>
          <a:p>
            <a:pPr marL="0" marR="0" lvl="0" indent="0" defTabSz="846269" eaLnBrk="1" fontAlgn="auto" latinLnBrk="0" hangingPunct="1">
              <a:lnSpc>
                <a:spcPct val="100000"/>
              </a:lnSpc>
              <a:spcBef>
                <a:spcPts val="0"/>
              </a:spcBef>
              <a:spcAft>
                <a:spcPts val="0"/>
              </a:spcAft>
              <a:buClrTx/>
              <a:buSzTx/>
              <a:buFontTx/>
              <a:buNone/>
              <a:tabLst/>
              <a:defRPr/>
            </a:pPr>
            <a:endParaRPr kumimoji="0" lang="ja-JP" altLang="en-US" sz="154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85" name="テキスト ボックス 84">
            <a:extLst>
              <a:ext uri="{FF2B5EF4-FFF2-40B4-BE49-F238E27FC236}">
                <a16:creationId xmlns:a16="http://schemas.microsoft.com/office/drawing/2014/main" id="{95532253-40E2-4708-9C24-CDAF7026CE73}"/>
              </a:ext>
            </a:extLst>
          </p:cNvPr>
          <p:cNvSpPr txBox="1"/>
          <p:nvPr/>
        </p:nvSpPr>
        <p:spPr>
          <a:xfrm>
            <a:off x="6980425" y="3622775"/>
            <a:ext cx="710451" cy="250390"/>
          </a:xfrm>
          <a:prstGeom prst="rect">
            <a:avLst/>
          </a:prstGeom>
          <a:noFill/>
        </p:spPr>
        <p:txBody>
          <a:bodyPr wrap="none" rtlCol="0">
            <a:spAutoFit/>
          </a:bodyPr>
          <a:lstStyle/>
          <a:p>
            <a:pPr algn="l" defTabSz="846269" fontAlgn="auto">
              <a:lnSpc>
                <a:spcPct val="100000"/>
              </a:lnSpc>
              <a:spcBef>
                <a:spcPts val="0"/>
              </a:spcBef>
              <a:spcAft>
                <a:spcPts val="0"/>
              </a:spcAft>
            </a:pPr>
            <a:r>
              <a:rPr lang="ja-JP" altLang="en-US" sz="1027" b="1">
                <a:solidFill>
                  <a:srgbClr val="000000"/>
                </a:solidFill>
                <a:latin typeface="Meiryo UI" panose="020B0604030504040204" pitchFamily="50" charset="-128"/>
                <a:ea typeface="Meiryo UI" panose="020B0604030504040204" pitchFamily="50" charset="-128"/>
              </a:rPr>
              <a:t>金融機関</a:t>
            </a:r>
          </a:p>
        </p:txBody>
      </p:sp>
      <p:pic>
        <p:nvPicPr>
          <p:cNvPr id="86" name="図 85">
            <a:extLst>
              <a:ext uri="{FF2B5EF4-FFF2-40B4-BE49-F238E27FC236}">
                <a16:creationId xmlns:a16="http://schemas.microsoft.com/office/drawing/2014/main" id="{C5EE1C99-7076-4395-8415-C0B327936967}"/>
              </a:ext>
            </a:extLst>
          </p:cNvPr>
          <p:cNvPicPr>
            <a:picLocks noChangeAspect="1"/>
          </p:cNvPicPr>
          <p:nvPr/>
        </p:nvPicPr>
        <p:blipFill>
          <a:blip r:embed="rId2" cstate="print">
            <a:extLst>
              <a:ext uri="{BEBA8EAE-BF5A-486C-A8C5-ECC9F3942E4B}">
                <a14:imgProps xmlns:a14="http://schemas.microsoft.com/office/drawing/2010/main">
                  <a14:imgLayer r:embed="rId3">
                    <a14:imgEffect>
                      <a14:backgroundRemoval t="0" b="100000" l="0" r="100000"/>
                    </a14:imgEffect>
                  </a14:imgLayer>
                </a14:imgProps>
              </a:ext>
              <a:ext uri="{28A0092B-C50C-407E-A947-70E740481C1C}">
                <a14:useLocalDpi xmlns:a14="http://schemas.microsoft.com/office/drawing/2010/main" val="0"/>
              </a:ext>
            </a:extLst>
          </a:blip>
          <a:stretch>
            <a:fillRect/>
          </a:stretch>
        </p:blipFill>
        <p:spPr>
          <a:xfrm>
            <a:off x="1493927" y="3659311"/>
            <a:ext cx="757525" cy="415419"/>
          </a:xfrm>
          <a:prstGeom prst="rect">
            <a:avLst/>
          </a:prstGeom>
        </p:spPr>
      </p:pic>
      <p:pic>
        <p:nvPicPr>
          <p:cNvPr id="87" name="図 86">
            <a:extLst>
              <a:ext uri="{FF2B5EF4-FFF2-40B4-BE49-F238E27FC236}">
                <a16:creationId xmlns:a16="http://schemas.microsoft.com/office/drawing/2014/main" id="{E183BB4E-3056-4200-A471-AD55CDE2444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1492577" y="3613379"/>
            <a:ext cx="665758" cy="567556"/>
          </a:xfrm>
          <a:prstGeom prst="rect">
            <a:avLst/>
          </a:prstGeom>
        </p:spPr>
      </p:pic>
      <p:cxnSp>
        <p:nvCxnSpPr>
          <p:cNvPr id="88" name="直線矢印コネクタ 87">
            <a:extLst>
              <a:ext uri="{FF2B5EF4-FFF2-40B4-BE49-F238E27FC236}">
                <a16:creationId xmlns:a16="http://schemas.microsoft.com/office/drawing/2014/main" id="{AFF30801-DF66-4CAE-868D-428667493D46}"/>
              </a:ext>
            </a:extLst>
          </p:cNvPr>
          <p:cNvCxnSpPr/>
          <p:nvPr/>
        </p:nvCxnSpPr>
        <p:spPr>
          <a:xfrm flipH="1" flipV="1">
            <a:off x="7819279" y="4042993"/>
            <a:ext cx="5370" cy="457297"/>
          </a:xfrm>
          <a:prstGeom prst="straightConnector1">
            <a:avLst/>
          </a:prstGeom>
          <a:noFill/>
          <a:ln w="38100" cap="flat" cmpd="sng" algn="ctr">
            <a:solidFill>
              <a:srgbClr val="00CC99">
                <a:shade val="95000"/>
                <a:satMod val="105000"/>
              </a:srgbClr>
            </a:solidFill>
            <a:prstDash val="solid"/>
            <a:tailEnd type="triangle"/>
          </a:ln>
          <a:effectLst/>
        </p:spPr>
      </p:cxnSp>
      <p:sp>
        <p:nvSpPr>
          <p:cNvPr id="89" name="テキスト ボックス 88">
            <a:extLst>
              <a:ext uri="{FF2B5EF4-FFF2-40B4-BE49-F238E27FC236}">
                <a16:creationId xmlns:a16="http://schemas.microsoft.com/office/drawing/2014/main" id="{2C825918-2E0B-4D19-B021-88382E7A9BE3}"/>
              </a:ext>
            </a:extLst>
          </p:cNvPr>
          <p:cNvSpPr txBox="1"/>
          <p:nvPr/>
        </p:nvSpPr>
        <p:spPr>
          <a:xfrm>
            <a:off x="7811610" y="4042992"/>
            <a:ext cx="710451" cy="408445"/>
          </a:xfrm>
          <a:prstGeom prst="rect">
            <a:avLst/>
          </a:prstGeom>
          <a:noFill/>
        </p:spPr>
        <p:txBody>
          <a:bodyPr wrap="none" rtlCol="0">
            <a:spAutoFit/>
          </a:bodyPr>
          <a:lstStyle/>
          <a:p>
            <a:pPr defTabSz="846269" fontAlgn="auto">
              <a:lnSpc>
                <a:spcPct val="100000"/>
              </a:lnSpc>
              <a:spcBef>
                <a:spcPts val="0"/>
              </a:spcBef>
              <a:spcAft>
                <a:spcPts val="0"/>
              </a:spcAft>
            </a:pPr>
            <a:r>
              <a:rPr lang="ja-JP" altLang="en-US" sz="1027" b="1">
                <a:solidFill>
                  <a:srgbClr val="FF0000"/>
                </a:solidFill>
                <a:latin typeface="Meiryo UI" panose="020B0604030504040204" pitchFamily="50" charset="-128"/>
                <a:ea typeface="Meiryo UI" panose="020B0604030504040204" pitchFamily="50" charset="-128"/>
              </a:rPr>
              <a:t>支払い</a:t>
            </a:r>
            <a:endParaRPr lang="en-US" altLang="ja-JP" sz="1027" b="1">
              <a:solidFill>
                <a:srgbClr val="FF0000"/>
              </a:solidFill>
              <a:latin typeface="Meiryo UI" panose="020B0604030504040204" pitchFamily="50" charset="-128"/>
              <a:ea typeface="Meiryo UI" panose="020B0604030504040204" pitchFamily="50" charset="-128"/>
            </a:endParaRPr>
          </a:p>
          <a:p>
            <a:pPr defTabSz="846269" fontAlgn="auto">
              <a:lnSpc>
                <a:spcPct val="100000"/>
              </a:lnSpc>
              <a:spcBef>
                <a:spcPts val="0"/>
              </a:spcBef>
              <a:spcAft>
                <a:spcPts val="0"/>
              </a:spcAft>
            </a:pPr>
            <a:r>
              <a:rPr lang="ja-JP" altLang="en-US" sz="1027" b="1">
                <a:solidFill>
                  <a:srgbClr val="FF0000"/>
                </a:solidFill>
                <a:latin typeface="Meiryo UI" panose="020B0604030504040204" pitchFamily="50" charset="-128"/>
                <a:ea typeface="Meiryo UI" panose="020B0604030504040204" pitchFamily="50" charset="-128"/>
              </a:rPr>
              <a:t>（振込）</a:t>
            </a:r>
          </a:p>
        </p:txBody>
      </p:sp>
      <p:cxnSp>
        <p:nvCxnSpPr>
          <p:cNvPr id="90" name="直線矢印コネクタ 89">
            <a:extLst>
              <a:ext uri="{FF2B5EF4-FFF2-40B4-BE49-F238E27FC236}">
                <a16:creationId xmlns:a16="http://schemas.microsoft.com/office/drawing/2014/main" id="{166AF31C-F31D-4A9D-8131-F6B9CD6374F7}"/>
              </a:ext>
            </a:extLst>
          </p:cNvPr>
          <p:cNvCxnSpPr>
            <a:endCxn id="73" idx="3"/>
          </p:cNvCxnSpPr>
          <p:nvPr/>
        </p:nvCxnSpPr>
        <p:spPr>
          <a:xfrm flipH="1">
            <a:off x="5227952" y="3870860"/>
            <a:ext cx="941151" cy="0"/>
          </a:xfrm>
          <a:prstGeom prst="straightConnector1">
            <a:avLst/>
          </a:prstGeom>
          <a:noFill/>
          <a:ln w="38100" cap="flat" cmpd="sng" algn="ctr">
            <a:solidFill>
              <a:srgbClr val="00CC99">
                <a:shade val="95000"/>
                <a:satMod val="105000"/>
              </a:srgbClr>
            </a:solidFill>
            <a:prstDash val="solid"/>
            <a:tailEnd type="triangle"/>
          </a:ln>
          <a:effectLst/>
        </p:spPr>
      </p:cxnSp>
      <p:sp>
        <p:nvSpPr>
          <p:cNvPr id="91" name="テキスト ボックス 90">
            <a:extLst>
              <a:ext uri="{FF2B5EF4-FFF2-40B4-BE49-F238E27FC236}">
                <a16:creationId xmlns:a16="http://schemas.microsoft.com/office/drawing/2014/main" id="{CBC56EA7-4FE9-4404-B910-C30CA8A2B167}"/>
              </a:ext>
            </a:extLst>
          </p:cNvPr>
          <p:cNvSpPr txBox="1"/>
          <p:nvPr/>
        </p:nvSpPr>
        <p:spPr>
          <a:xfrm>
            <a:off x="5416294" y="3636993"/>
            <a:ext cx="710451" cy="250390"/>
          </a:xfrm>
          <a:prstGeom prst="rect">
            <a:avLst/>
          </a:prstGeom>
          <a:noFill/>
        </p:spPr>
        <p:txBody>
          <a:bodyPr wrap="none" rtlCol="0">
            <a:spAutoFit/>
          </a:bodyPr>
          <a:lstStyle/>
          <a:p>
            <a:pPr defTabSz="846269" fontAlgn="auto">
              <a:lnSpc>
                <a:spcPct val="100000"/>
              </a:lnSpc>
              <a:spcBef>
                <a:spcPts val="0"/>
              </a:spcBef>
              <a:spcAft>
                <a:spcPts val="0"/>
              </a:spcAft>
            </a:pPr>
            <a:r>
              <a:rPr lang="ja-JP" altLang="en-US" sz="1027" b="1">
                <a:solidFill>
                  <a:srgbClr val="FF0000"/>
                </a:solidFill>
                <a:latin typeface="Meiryo UI" panose="020B0604030504040204" pitchFamily="50" charset="-128"/>
                <a:ea typeface="Meiryo UI" panose="020B0604030504040204" pitchFamily="50" charset="-128"/>
              </a:rPr>
              <a:t>収納情報</a:t>
            </a:r>
          </a:p>
        </p:txBody>
      </p:sp>
      <p:sp>
        <p:nvSpPr>
          <p:cNvPr id="92" name="テキスト ボックス 91">
            <a:extLst>
              <a:ext uri="{FF2B5EF4-FFF2-40B4-BE49-F238E27FC236}">
                <a16:creationId xmlns:a16="http://schemas.microsoft.com/office/drawing/2014/main" id="{5F50A67D-B191-4D1A-B871-33D8F3B9F16E}"/>
              </a:ext>
            </a:extLst>
          </p:cNvPr>
          <p:cNvSpPr txBox="1"/>
          <p:nvPr/>
        </p:nvSpPr>
        <p:spPr>
          <a:xfrm>
            <a:off x="3338152" y="4197807"/>
            <a:ext cx="728084" cy="250390"/>
          </a:xfrm>
          <a:prstGeom prst="rect">
            <a:avLst/>
          </a:prstGeom>
          <a:noFill/>
        </p:spPr>
        <p:txBody>
          <a:bodyPr wrap="none" rtlCol="0">
            <a:spAutoFit/>
          </a:bodyPr>
          <a:lstStyle/>
          <a:p>
            <a:pPr algn="l" defTabSz="846269" fontAlgn="auto">
              <a:lnSpc>
                <a:spcPct val="100000"/>
              </a:lnSpc>
              <a:spcBef>
                <a:spcPts val="0"/>
              </a:spcBef>
              <a:spcAft>
                <a:spcPts val="0"/>
              </a:spcAft>
            </a:pPr>
            <a:r>
              <a:rPr lang="en-US" altLang="ja-JP" sz="1027" b="1">
                <a:solidFill>
                  <a:srgbClr val="000000"/>
                </a:solidFill>
                <a:latin typeface="Meiryo UI" panose="020B0604030504040204" pitchFamily="50" charset="-128"/>
                <a:ea typeface="Meiryo UI" panose="020B0604030504040204" pitchFamily="50" charset="-128"/>
              </a:rPr>
              <a:t>NTT</a:t>
            </a:r>
            <a:r>
              <a:rPr lang="ja-JP" altLang="en-US" sz="1027" b="1">
                <a:solidFill>
                  <a:srgbClr val="000000"/>
                </a:solidFill>
                <a:latin typeface="Meiryo UI" panose="020B0604030504040204" pitchFamily="50" charset="-128"/>
                <a:ea typeface="Meiryo UI" panose="020B0604030504040204" pitchFamily="50" charset="-128"/>
              </a:rPr>
              <a:t>印刷</a:t>
            </a:r>
          </a:p>
        </p:txBody>
      </p:sp>
      <p:sp>
        <p:nvSpPr>
          <p:cNvPr id="93" name="テキスト ボックス 92">
            <a:extLst>
              <a:ext uri="{FF2B5EF4-FFF2-40B4-BE49-F238E27FC236}">
                <a16:creationId xmlns:a16="http://schemas.microsoft.com/office/drawing/2014/main" id="{DF0C40D3-E94A-4EFE-84DC-3CA12AD29D17}"/>
              </a:ext>
            </a:extLst>
          </p:cNvPr>
          <p:cNvSpPr txBox="1"/>
          <p:nvPr/>
        </p:nvSpPr>
        <p:spPr>
          <a:xfrm>
            <a:off x="1410400" y="3432852"/>
            <a:ext cx="579005" cy="250390"/>
          </a:xfrm>
          <a:prstGeom prst="rect">
            <a:avLst/>
          </a:prstGeom>
          <a:noFill/>
        </p:spPr>
        <p:txBody>
          <a:bodyPr wrap="none" rtlCol="0">
            <a:spAutoFit/>
          </a:bodyPr>
          <a:lstStyle/>
          <a:p>
            <a:pPr algn="l" defTabSz="846269" fontAlgn="auto">
              <a:lnSpc>
                <a:spcPct val="100000"/>
              </a:lnSpc>
              <a:spcBef>
                <a:spcPts val="0"/>
              </a:spcBef>
              <a:spcAft>
                <a:spcPts val="0"/>
              </a:spcAft>
            </a:pPr>
            <a:r>
              <a:rPr lang="ja-JP" altLang="en-US" sz="1027" b="1">
                <a:solidFill>
                  <a:srgbClr val="000000"/>
                </a:solidFill>
                <a:latin typeface="Meiryo UI" panose="020B0604030504040204" pitchFamily="50" charset="-128"/>
                <a:ea typeface="Meiryo UI" panose="020B0604030504040204" pitchFamily="50" charset="-128"/>
              </a:rPr>
              <a:t>加盟店</a:t>
            </a:r>
          </a:p>
        </p:txBody>
      </p:sp>
      <p:sp>
        <p:nvSpPr>
          <p:cNvPr id="94" name="円弧 93">
            <a:extLst>
              <a:ext uri="{FF2B5EF4-FFF2-40B4-BE49-F238E27FC236}">
                <a16:creationId xmlns:a16="http://schemas.microsoft.com/office/drawing/2014/main" id="{51FBCEC2-A6FA-4FA3-A679-B86A92FBF136}"/>
              </a:ext>
            </a:extLst>
          </p:cNvPr>
          <p:cNvSpPr/>
          <p:nvPr/>
        </p:nvSpPr>
        <p:spPr>
          <a:xfrm flipH="1" flipV="1">
            <a:off x="3444259" y="4888633"/>
            <a:ext cx="263340" cy="166073"/>
          </a:xfrm>
          <a:prstGeom prst="arc">
            <a:avLst>
              <a:gd name="adj1" fmla="val 5159217"/>
              <a:gd name="adj2" fmla="val 15818441"/>
            </a:avLst>
          </a:prstGeom>
          <a:noFill/>
          <a:ln w="38100" cap="flat" cmpd="sng" algn="ctr">
            <a:solidFill>
              <a:srgbClr val="00CC99">
                <a:shade val="95000"/>
                <a:satMod val="105000"/>
              </a:srgbClr>
            </a:solidFill>
            <a:prstDash val="solid"/>
          </a:ln>
          <a:effectLst/>
        </p:spPr>
        <p:txBody>
          <a:bodyPr rtlCol="0" anchor="ctr"/>
          <a:lstStyle/>
          <a:p>
            <a:pPr marL="0" marR="0" lvl="0" indent="0" defTabSz="846269" eaLnBrk="1" fontAlgn="auto" latinLnBrk="0" hangingPunct="1">
              <a:lnSpc>
                <a:spcPct val="100000"/>
              </a:lnSpc>
              <a:spcBef>
                <a:spcPts val="0"/>
              </a:spcBef>
              <a:spcAft>
                <a:spcPts val="0"/>
              </a:spcAft>
              <a:buClrTx/>
              <a:buSzTx/>
              <a:buFontTx/>
              <a:buNone/>
              <a:tabLst/>
              <a:defRPr/>
            </a:pPr>
            <a:endParaRPr kumimoji="0" lang="ja-JP" altLang="en-US" sz="154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p:txBody>
      </p:sp>
      <p:cxnSp>
        <p:nvCxnSpPr>
          <p:cNvPr id="95" name="直線コネクタ 94">
            <a:extLst>
              <a:ext uri="{FF2B5EF4-FFF2-40B4-BE49-F238E27FC236}">
                <a16:creationId xmlns:a16="http://schemas.microsoft.com/office/drawing/2014/main" id="{B863D626-6AB5-4C95-9182-D8494EC8E7DE}"/>
              </a:ext>
            </a:extLst>
          </p:cNvPr>
          <p:cNvCxnSpPr/>
          <p:nvPr/>
        </p:nvCxnSpPr>
        <p:spPr>
          <a:xfrm>
            <a:off x="2610370" y="4888632"/>
            <a:ext cx="1016017" cy="0"/>
          </a:xfrm>
          <a:prstGeom prst="line">
            <a:avLst/>
          </a:prstGeom>
          <a:noFill/>
          <a:ln w="38100" cap="flat" cmpd="sng" algn="ctr">
            <a:solidFill>
              <a:srgbClr val="00CC99">
                <a:shade val="95000"/>
                <a:satMod val="105000"/>
              </a:srgbClr>
            </a:solidFill>
            <a:prstDash val="solid"/>
          </a:ln>
          <a:effectLst/>
        </p:spPr>
      </p:cxnSp>
      <p:cxnSp>
        <p:nvCxnSpPr>
          <p:cNvPr id="96" name="直線コネクタ 95">
            <a:extLst>
              <a:ext uri="{FF2B5EF4-FFF2-40B4-BE49-F238E27FC236}">
                <a16:creationId xmlns:a16="http://schemas.microsoft.com/office/drawing/2014/main" id="{2DD9CFDF-4497-4A1E-9AE8-5EB58EFCBBF9}"/>
              </a:ext>
            </a:extLst>
          </p:cNvPr>
          <p:cNvCxnSpPr/>
          <p:nvPr/>
        </p:nvCxnSpPr>
        <p:spPr>
          <a:xfrm>
            <a:off x="2621232" y="5049514"/>
            <a:ext cx="1016017" cy="0"/>
          </a:xfrm>
          <a:prstGeom prst="line">
            <a:avLst/>
          </a:prstGeom>
          <a:noFill/>
          <a:ln w="38100" cap="flat" cmpd="sng" algn="ctr">
            <a:solidFill>
              <a:srgbClr val="00CC99">
                <a:shade val="95000"/>
                <a:satMod val="105000"/>
              </a:srgbClr>
            </a:solidFill>
            <a:prstDash val="solid"/>
            <a:headEnd type="triangle" w="med" len="med"/>
            <a:tailEnd type="none" w="med" len="med"/>
          </a:ln>
          <a:effectLst/>
        </p:spPr>
      </p:cxnSp>
      <p:sp>
        <p:nvSpPr>
          <p:cNvPr id="97" name="テキスト ボックス 96">
            <a:extLst>
              <a:ext uri="{FF2B5EF4-FFF2-40B4-BE49-F238E27FC236}">
                <a16:creationId xmlns:a16="http://schemas.microsoft.com/office/drawing/2014/main" id="{AD8603E6-2FAC-45E1-A407-FCFB3E44F2CC}"/>
              </a:ext>
            </a:extLst>
          </p:cNvPr>
          <p:cNvSpPr txBox="1"/>
          <p:nvPr/>
        </p:nvSpPr>
        <p:spPr>
          <a:xfrm>
            <a:off x="1468821" y="4516807"/>
            <a:ext cx="1417376" cy="724557"/>
          </a:xfrm>
          <a:prstGeom prst="rect">
            <a:avLst/>
          </a:prstGeom>
          <a:noFill/>
        </p:spPr>
        <p:txBody>
          <a:bodyPr wrap="none" rtlCol="0">
            <a:spAutoFit/>
          </a:bodyPr>
          <a:lstStyle/>
          <a:p>
            <a:pPr algn="l" defTabSz="846269" fontAlgn="auto">
              <a:lnSpc>
                <a:spcPct val="100000"/>
              </a:lnSpc>
              <a:spcBef>
                <a:spcPts val="0"/>
              </a:spcBef>
              <a:spcAft>
                <a:spcPts val="0"/>
              </a:spcAft>
            </a:pPr>
            <a:r>
              <a:rPr lang="ja-JP" altLang="en-US" sz="1027" b="1">
                <a:solidFill>
                  <a:srgbClr val="FF0000"/>
                </a:solidFill>
                <a:latin typeface="Meiryo UI" panose="020B0604030504040204" pitchFamily="50" charset="-128"/>
                <a:ea typeface="Meiryo UI" panose="020B0604030504040204" pitchFamily="50" charset="-128"/>
              </a:rPr>
              <a:t>・ダウンロード状況確認</a:t>
            </a:r>
            <a:endParaRPr lang="en-US" altLang="ja-JP" sz="1027" b="1">
              <a:solidFill>
                <a:srgbClr val="FF0000"/>
              </a:solidFill>
              <a:latin typeface="Meiryo UI" panose="020B0604030504040204" pitchFamily="50" charset="-128"/>
              <a:ea typeface="Meiryo UI" panose="020B0604030504040204" pitchFamily="50" charset="-128"/>
            </a:endParaRPr>
          </a:p>
          <a:p>
            <a:pPr algn="l" defTabSz="846269" fontAlgn="auto">
              <a:lnSpc>
                <a:spcPct val="100000"/>
              </a:lnSpc>
              <a:spcBef>
                <a:spcPts val="0"/>
              </a:spcBef>
              <a:spcAft>
                <a:spcPts val="0"/>
              </a:spcAft>
            </a:pPr>
            <a:r>
              <a:rPr lang="ja-JP" altLang="en-US" sz="1027" b="1">
                <a:solidFill>
                  <a:srgbClr val="FF0000"/>
                </a:solidFill>
                <a:latin typeface="Meiryo UI" panose="020B0604030504040204" pitchFamily="50" charset="-128"/>
                <a:ea typeface="Meiryo UI" panose="020B0604030504040204" pitchFamily="50" charset="-128"/>
              </a:rPr>
              <a:t>・お知らせ掲載</a:t>
            </a:r>
            <a:endParaRPr lang="en-US" altLang="ja-JP" sz="1027" b="1">
              <a:solidFill>
                <a:srgbClr val="FF0000"/>
              </a:solidFill>
              <a:latin typeface="Meiryo UI" panose="020B0604030504040204" pitchFamily="50" charset="-128"/>
              <a:ea typeface="Meiryo UI" panose="020B0604030504040204" pitchFamily="50" charset="-128"/>
            </a:endParaRPr>
          </a:p>
          <a:p>
            <a:pPr algn="l" defTabSz="846269" fontAlgn="auto">
              <a:lnSpc>
                <a:spcPct val="100000"/>
              </a:lnSpc>
              <a:spcBef>
                <a:spcPts val="0"/>
              </a:spcBef>
              <a:spcAft>
                <a:spcPts val="0"/>
              </a:spcAft>
            </a:pPr>
            <a:r>
              <a:rPr lang="ja-JP" altLang="en-US" sz="1027" b="1">
                <a:solidFill>
                  <a:srgbClr val="FF0000"/>
                </a:solidFill>
                <a:latin typeface="Meiryo UI" panose="020B0604030504040204" pitchFamily="50" charset="-128"/>
                <a:ea typeface="Meiryo UI" panose="020B0604030504040204" pitchFamily="50" charset="-128"/>
              </a:rPr>
              <a:t>・チラシ掲載</a:t>
            </a:r>
            <a:endParaRPr lang="en-US" altLang="ja-JP" sz="1027" b="1">
              <a:solidFill>
                <a:srgbClr val="FF0000"/>
              </a:solidFill>
              <a:latin typeface="Meiryo UI" panose="020B0604030504040204" pitchFamily="50" charset="-128"/>
              <a:ea typeface="Meiryo UI" panose="020B0604030504040204" pitchFamily="50" charset="-128"/>
            </a:endParaRPr>
          </a:p>
          <a:p>
            <a:pPr algn="l" defTabSz="846269" fontAlgn="auto">
              <a:lnSpc>
                <a:spcPct val="100000"/>
              </a:lnSpc>
              <a:spcBef>
                <a:spcPts val="0"/>
              </a:spcBef>
              <a:spcAft>
                <a:spcPts val="0"/>
              </a:spcAft>
            </a:pPr>
            <a:r>
              <a:rPr lang="en-US" altLang="ja-JP" sz="1027" b="1">
                <a:solidFill>
                  <a:srgbClr val="FF0000"/>
                </a:solidFill>
                <a:latin typeface="Meiryo UI" panose="020B0604030504040204" pitchFamily="50" charset="-128"/>
                <a:ea typeface="Meiryo UI" panose="020B0604030504040204" pitchFamily="50" charset="-128"/>
              </a:rPr>
              <a:t>※</a:t>
            </a:r>
            <a:r>
              <a:rPr lang="ja-JP" altLang="en-US" sz="1027" b="1">
                <a:solidFill>
                  <a:srgbClr val="FF0000"/>
                </a:solidFill>
                <a:latin typeface="Meiryo UI" panose="020B0604030504040204" pitchFamily="50" charset="-128"/>
                <a:ea typeface="Meiryo UI" panose="020B0604030504040204" pitchFamily="50" charset="-128"/>
              </a:rPr>
              <a:t>プラン</a:t>
            </a:r>
            <a:r>
              <a:rPr lang="en-US" altLang="ja-JP" sz="1027" b="1">
                <a:solidFill>
                  <a:srgbClr val="FF0000"/>
                </a:solidFill>
                <a:latin typeface="Meiryo UI" panose="020B0604030504040204" pitchFamily="50" charset="-128"/>
                <a:ea typeface="Meiryo UI" panose="020B0604030504040204" pitchFamily="50" charset="-128"/>
              </a:rPr>
              <a:t>A</a:t>
            </a:r>
            <a:r>
              <a:rPr lang="ja-JP" altLang="en-US" sz="1027" b="1">
                <a:solidFill>
                  <a:srgbClr val="FF0000"/>
                </a:solidFill>
                <a:latin typeface="Meiryo UI" panose="020B0604030504040204" pitchFamily="50" charset="-128"/>
                <a:ea typeface="Meiryo UI" panose="020B0604030504040204" pitchFamily="50" charset="-128"/>
              </a:rPr>
              <a:t>のみ</a:t>
            </a:r>
          </a:p>
        </p:txBody>
      </p:sp>
      <p:sp>
        <p:nvSpPr>
          <p:cNvPr id="98" name="正方形/長方形 97">
            <a:extLst>
              <a:ext uri="{FF2B5EF4-FFF2-40B4-BE49-F238E27FC236}">
                <a16:creationId xmlns:a16="http://schemas.microsoft.com/office/drawing/2014/main" id="{D86A7994-DAC1-43F1-A404-21CA4432CE6B}"/>
              </a:ext>
            </a:extLst>
          </p:cNvPr>
          <p:cNvSpPr/>
          <p:nvPr/>
        </p:nvSpPr>
        <p:spPr>
          <a:xfrm>
            <a:off x="3502835" y="4500288"/>
            <a:ext cx="1677699" cy="689966"/>
          </a:xfrm>
          <a:prstGeom prst="rect">
            <a:avLst/>
          </a:prstGeom>
          <a:noFill/>
          <a:ln w="25400" cap="flat" cmpd="sng" algn="ctr">
            <a:solidFill>
              <a:srgbClr val="00CC99">
                <a:shade val="50000"/>
              </a:srgbClr>
            </a:solidFill>
            <a:prstDash val="solid"/>
          </a:ln>
          <a:effectLst/>
        </p:spPr>
        <p:txBody>
          <a:bodyPr rtlCol="0" anchor="ctr"/>
          <a:lstStyle/>
          <a:p>
            <a:pPr marL="0" marR="0" lvl="0" indent="0" defTabSz="846269" eaLnBrk="1" fontAlgn="auto" latinLnBrk="0" hangingPunct="1">
              <a:lnSpc>
                <a:spcPct val="100000"/>
              </a:lnSpc>
              <a:spcBef>
                <a:spcPts val="0"/>
              </a:spcBef>
              <a:spcAft>
                <a:spcPts val="0"/>
              </a:spcAft>
              <a:buClrTx/>
              <a:buSzTx/>
              <a:buFontTx/>
              <a:buNone/>
              <a:tabLst/>
              <a:defRPr/>
            </a:pPr>
            <a:endParaRPr kumimoji="0" lang="ja-JP" altLang="en-US" sz="154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99" name="テキスト ボックス 98">
            <a:extLst>
              <a:ext uri="{FF2B5EF4-FFF2-40B4-BE49-F238E27FC236}">
                <a16:creationId xmlns:a16="http://schemas.microsoft.com/office/drawing/2014/main" id="{A0102D9C-F253-4AA6-A949-EED98CBC0038}"/>
              </a:ext>
            </a:extLst>
          </p:cNvPr>
          <p:cNvSpPr txBox="1"/>
          <p:nvPr/>
        </p:nvSpPr>
        <p:spPr>
          <a:xfrm>
            <a:off x="3488488" y="4526943"/>
            <a:ext cx="633507" cy="250390"/>
          </a:xfrm>
          <a:prstGeom prst="rect">
            <a:avLst/>
          </a:prstGeom>
          <a:noFill/>
        </p:spPr>
        <p:txBody>
          <a:bodyPr wrap="none" rtlCol="0">
            <a:spAutoFit/>
          </a:bodyPr>
          <a:lstStyle/>
          <a:p>
            <a:pPr algn="l" defTabSz="846269" fontAlgn="auto">
              <a:lnSpc>
                <a:spcPct val="100000"/>
              </a:lnSpc>
              <a:spcBef>
                <a:spcPts val="0"/>
              </a:spcBef>
              <a:spcAft>
                <a:spcPts val="0"/>
              </a:spcAft>
            </a:pPr>
            <a:r>
              <a:rPr lang="ja-JP" altLang="en-US" sz="1027" b="1">
                <a:solidFill>
                  <a:srgbClr val="000000"/>
                </a:solidFill>
                <a:latin typeface="Meiryo UI" panose="020B0604030504040204" pitchFamily="50" charset="-128"/>
                <a:ea typeface="Meiryo UI" panose="020B0604030504040204" pitchFamily="50" charset="-128"/>
              </a:rPr>
              <a:t>ラクス社</a:t>
            </a:r>
          </a:p>
        </p:txBody>
      </p:sp>
      <p:sp>
        <p:nvSpPr>
          <p:cNvPr id="100" name="角丸四角形 46">
            <a:extLst>
              <a:ext uri="{FF2B5EF4-FFF2-40B4-BE49-F238E27FC236}">
                <a16:creationId xmlns:a16="http://schemas.microsoft.com/office/drawing/2014/main" id="{0F136A56-47BE-4ED5-AB44-9B01FA21743A}"/>
              </a:ext>
            </a:extLst>
          </p:cNvPr>
          <p:cNvSpPr/>
          <p:nvPr/>
        </p:nvSpPr>
        <p:spPr>
          <a:xfrm>
            <a:off x="4212404" y="5668234"/>
            <a:ext cx="724525" cy="720838"/>
          </a:xfrm>
          <a:prstGeom prst="roundRect">
            <a:avLst>
              <a:gd name="adj" fmla="val 8322"/>
            </a:avLst>
          </a:prstGeom>
          <a:solidFill>
            <a:srgbClr val="00CC99"/>
          </a:solidFill>
          <a:ln w="25400" cap="flat" cmpd="sng" algn="ctr">
            <a:solidFill>
              <a:srgbClr val="00CC99">
                <a:shade val="50000"/>
              </a:srgbClr>
            </a:solidFill>
            <a:prstDash val="solid"/>
          </a:ln>
          <a:effectLst/>
        </p:spPr>
        <p:txBody>
          <a:bodyPr rtlCol="0" anchor="ctr"/>
          <a:lstStyle/>
          <a:p>
            <a:pPr marL="0" marR="0" lvl="0" indent="0" defTabSz="846269" eaLnBrk="1" fontAlgn="auto" latinLnBrk="0" hangingPunct="1">
              <a:lnSpc>
                <a:spcPct val="100000"/>
              </a:lnSpc>
              <a:spcBef>
                <a:spcPts val="0"/>
              </a:spcBef>
              <a:spcAft>
                <a:spcPts val="0"/>
              </a:spcAft>
              <a:buClrTx/>
              <a:buSzTx/>
              <a:buFontTx/>
              <a:buNone/>
              <a:tabLst/>
              <a:defRPr/>
            </a:pPr>
            <a:r>
              <a:rPr kumimoji="0" lang="en-US" altLang="ja-JP" sz="1027" b="0" i="0" u="none" strike="noStrike" kern="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rPr>
              <a:t>NTT-F</a:t>
            </a:r>
            <a:endParaRPr kumimoji="0" lang="ja-JP" altLang="en-US" sz="1027" b="0" i="0" u="none" strike="noStrike" kern="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endParaRPr>
          </a:p>
        </p:txBody>
      </p:sp>
      <p:sp>
        <p:nvSpPr>
          <p:cNvPr id="101" name="角丸四角形 47">
            <a:extLst>
              <a:ext uri="{FF2B5EF4-FFF2-40B4-BE49-F238E27FC236}">
                <a16:creationId xmlns:a16="http://schemas.microsoft.com/office/drawing/2014/main" id="{14310041-830A-40C4-A45E-0492550EFE14}"/>
              </a:ext>
            </a:extLst>
          </p:cNvPr>
          <p:cNvSpPr/>
          <p:nvPr/>
        </p:nvSpPr>
        <p:spPr>
          <a:xfrm>
            <a:off x="6041114" y="5666902"/>
            <a:ext cx="724525" cy="720838"/>
          </a:xfrm>
          <a:prstGeom prst="roundRect">
            <a:avLst>
              <a:gd name="adj" fmla="val 8322"/>
            </a:avLst>
          </a:prstGeom>
          <a:solidFill>
            <a:srgbClr val="00CC99"/>
          </a:solidFill>
          <a:ln w="25400" cap="flat" cmpd="sng" algn="ctr">
            <a:solidFill>
              <a:srgbClr val="00CC99">
                <a:shade val="50000"/>
              </a:srgbClr>
            </a:solidFill>
            <a:prstDash val="solid"/>
          </a:ln>
          <a:effectLst/>
        </p:spPr>
        <p:txBody>
          <a:bodyPr rtlCol="0" anchor="ctr"/>
          <a:lstStyle/>
          <a:p>
            <a:pPr marL="0" marR="0" lvl="0" indent="0" defTabSz="846269" eaLnBrk="1" fontAlgn="auto" latinLnBrk="0" hangingPunct="1">
              <a:lnSpc>
                <a:spcPct val="100000"/>
              </a:lnSpc>
              <a:spcBef>
                <a:spcPts val="0"/>
              </a:spcBef>
              <a:spcAft>
                <a:spcPts val="0"/>
              </a:spcAft>
              <a:buClrTx/>
              <a:buSzTx/>
              <a:buFontTx/>
              <a:buNone/>
              <a:tabLst/>
              <a:defRPr/>
            </a:pPr>
            <a:r>
              <a:rPr kumimoji="0" lang="en-US" altLang="ja-JP" sz="1019"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rPr>
              <a:t>NTT</a:t>
            </a:r>
          </a:p>
          <a:p>
            <a:pPr marL="0" marR="0" lvl="0" indent="0" defTabSz="846269" eaLnBrk="1" fontAlgn="auto" latinLnBrk="0" hangingPunct="1">
              <a:lnSpc>
                <a:spcPct val="100000"/>
              </a:lnSpc>
              <a:spcBef>
                <a:spcPts val="0"/>
              </a:spcBef>
              <a:spcAft>
                <a:spcPts val="0"/>
              </a:spcAft>
              <a:buClrTx/>
              <a:buSzTx/>
              <a:buFontTx/>
              <a:buNone/>
              <a:tabLst/>
              <a:defRPr/>
            </a:pPr>
            <a:r>
              <a:rPr kumimoji="0" lang="ja-JP" altLang="en-US" sz="1019"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rPr>
              <a:t>印刷</a:t>
            </a:r>
            <a:endParaRPr kumimoji="0" lang="en-US" altLang="ja-JP" sz="1019"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endParaRPr>
          </a:p>
          <a:p>
            <a:pPr marL="0" marR="0" lvl="0" indent="0" defTabSz="846269" eaLnBrk="1" fontAlgn="auto" latinLnBrk="0" hangingPunct="1">
              <a:lnSpc>
                <a:spcPct val="100000"/>
              </a:lnSpc>
              <a:spcBef>
                <a:spcPts val="0"/>
              </a:spcBef>
              <a:spcAft>
                <a:spcPts val="0"/>
              </a:spcAft>
              <a:buClrTx/>
              <a:buSzTx/>
              <a:buFontTx/>
              <a:buNone/>
              <a:tabLst/>
              <a:defRPr/>
            </a:pPr>
            <a:endParaRPr kumimoji="0" lang="en-US" altLang="ja-JP" sz="1027"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endParaRPr>
          </a:p>
          <a:p>
            <a:pPr marL="0" marR="0" lvl="0" indent="0" defTabSz="846269" eaLnBrk="1" fontAlgn="auto" latinLnBrk="0" hangingPunct="1">
              <a:lnSpc>
                <a:spcPct val="100000"/>
              </a:lnSpc>
              <a:spcBef>
                <a:spcPts val="0"/>
              </a:spcBef>
              <a:spcAft>
                <a:spcPts val="0"/>
              </a:spcAft>
              <a:buClrTx/>
              <a:buSzTx/>
              <a:buFontTx/>
              <a:buNone/>
              <a:tabLst/>
              <a:defRPr/>
            </a:pPr>
            <a:endParaRPr kumimoji="0" lang="en-US" altLang="ja-JP" sz="1027"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endParaRPr>
          </a:p>
          <a:p>
            <a:pPr marL="0" marR="0" lvl="0" indent="0" defTabSz="846269" eaLnBrk="1" fontAlgn="auto" latinLnBrk="0" hangingPunct="1">
              <a:lnSpc>
                <a:spcPct val="100000"/>
              </a:lnSpc>
              <a:spcBef>
                <a:spcPts val="0"/>
              </a:spcBef>
              <a:spcAft>
                <a:spcPts val="0"/>
              </a:spcAft>
              <a:buClrTx/>
              <a:buSzTx/>
              <a:buFontTx/>
              <a:buNone/>
              <a:tabLst/>
              <a:defRPr/>
            </a:pPr>
            <a:endParaRPr kumimoji="0" lang="ja-JP" altLang="en-US" sz="1027"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endParaRPr>
          </a:p>
        </p:txBody>
      </p:sp>
      <p:sp>
        <p:nvSpPr>
          <p:cNvPr id="102" name="角丸四角形 48">
            <a:extLst>
              <a:ext uri="{FF2B5EF4-FFF2-40B4-BE49-F238E27FC236}">
                <a16:creationId xmlns:a16="http://schemas.microsoft.com/office/drawing/2014/main" id="{377870A2-2A58-478D-9DF3-E9C8F13FE511}"/>
              </a:ext>
            </a:extLst>
          </p:cNvPr>
          <p:cNvSpPr/>
          <p:nvPr/>
        </p:nvSpPr>
        <p:spPr>
          <a:xfrm>
            <a:off x="6100670" y="6035035"/>
            <a:ext cx="644365" cy="317181"/>
          </a:xfrm>
          <a:prstGeom prst="roundRect">
            <a:avLst>
              <a:gd name="adj" fmla="val 8322"/>
            </a:avLst>
          </a:prstGeom>
          <a:solidFill>
            <a:srgbClr val="000000">
              <a:lumMod val="60000"/>
              <a:lumOff val="40000"/>
            </a:srgbClr>
          </a:solidFill>
          <a:ln w="25400" cap="flat" cmpd="sng" algn="ctr">
            <a:solidFill>
              <a:srgbClr val="00CC99">
                <a:shade val="50000"/>
              </a:srgbClr>
            </a:solidFill>
            <a:prstDash val="solid"/>
          </a:ln>
          <a:effectLst/>
        </p:spPr>
        <p:txBody>
          <a:bodyPr rtlCol="0" anchor="ctr"/>
          <a:lstStyle/>
          <a:p>
            <a:pPr marL="0" marR="0" lvl="0" indent="0" defTabSz="846269" eaLnBrk="1" fontAlgn="auto" latinLnBrk="0" hangingPunct="1">
              <a:lnSpc>
                <a:spcPct val="100000"/>
              </a:lnSpc>
              <a:spcBef>
                <a:spcPts val="0"/>
              </a:spcBef>
              <a:spcAft>
                <a:spcPts val="0"/>
              </a:spcAft>
              <a:buClrTx/>
              <a:buSzTx/>
              <a:buFontTx/>
              <a:buNone/>
              <a:tabLst/>
              <a:defRPr/>
            </a:pPr>
            <a:r>
              <a:rPr kumimoji="0" lang="ja-JP" altLang="en-US" sz="1027"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ラクス社</a:t>
            </a:r>
          </a:p>
        </p:txBody>
      </p:sp>
      <p:cxnSp>
        <p:nvCxnSpPr>
          <p:cNvPr id="103" name="直線矢印コネクタ 102">
            <a:extLst>
              <a:ext uri="{FF2B5EF4-FFF2-40B4-BE49-F238E27FC236}">
                <a16:creationId xmlns:a16="http://schemas.microsoft.com/office/drawing/2014/main" id="{33EFCDF6-96E3-4108-9F10-19ECBA4EE6C9}"/>
              </a:ext>
            </a:extLst>
          </p:cNvPr>
          <p:cNvCxnSpPr/>
          <p:nvPr/>
        </p:nvCxnSpPr>
        <p:spPr>
          <a:xfrm flipH="1" flipV="1">
            <a:off x="4936928" y="6167338"/>
            <a:ext cx="1163741" cy="3942"/>
          </a:xfrm>
          <a:prstGeom prst="straightConnector1">
            <a:avLst/>
          </a:prstGeom>
          <a:noFill/>
          <a:ln w="38100" cap="flat" cmpd="sng" algn="ctr">
            <a:solidFill>
              <a:srgbClr val="FFC000"/>
            </a:solidFill>
            <a:prstDash val="solid"/>
            <a:tailEnd type="triangle"/>
          </a:ln>
          <a:effectLst/>
        </p:spPr>
      </p:cxnSp>
      <p:sp>
        <p:nvSpPr>
          <p:cNvPr id="104" name="テキスト ボックス 103">
            <a:extLst>
              <a:ext uri="{FF2B5EF4-FFF2-40B4-BE49-F238E27FC236}">
                <a16:creationId xmlns:a16="http://schemas.microsoft.com/office/drawing/2014/main" id="{DA383ECA-F914-411E-8DE0-5ADC0C29B60E}"/>
              </a:ext>
            </a:extLst>
          </p:cNvPr>
          <p:cNvSpPr txBox="1"/>
          <p:nvPr/>
        </p:nvSpPr>
        <p:spPr>
          <a:xfrm>
            <a:off x="4105233" y="5363331"/>
            <a:ext cx="978153" cy="236988"/>
          </a:xfrm>
          <a:prstGeom prst="rect">
            <a:avLst/>
          </a:prstGeom>
          <a:noFill/>
        </p:spPr>
        <p:txBody>
          <a:bodyPr wrap="none" rtlCol="0">
            <a:spAutoFit/>
          </a:bodyPr>
          <a:lstStyle/>
          <a:p>
            <a:pPr algn="l" defTabSz="846269" fontAlgn="auto">
              <a:lnSpc>
                <a:spcPct val="100000"/>
              </a:lnSpc>
              <a:spcBef>
                <a:spcPts val="0"/>
              </a:spcBef>
              <a:spcAft>
                <a:spcPts val="0"/>
              </a:spcAft>
            </a:pPr>
            <a:r>
              <a:rPr lang="en-US" altLang="ja-JP" sz="940" b="1" u="sng">
                <a:solidFill>
                  <a:srgbClr val="000000"/>
                </a:solidFill>
                <a:latin typeface="Meiryo UI" panose="020B0604030504040204" pitchFamily="50" charset="-128"/>
                <a:ea typeface="Meiryo UI" panose="020B0604030504040204" pitchFamily="50" charset="-128"/>
              </a:rPr>
              <a:t>3</a:t>
            </a:r>
            <a:r>
              <a:rPr lang="ja-JP" altLang="en-US" sz="940" b="1" u="sng">
                <a:solidFill>
                  <a:srgbClr val="000000"/>
                </a:solidFill>
                <a:latin typeface="Meiryo UI" panose="020B0604030504040204" pitchFamily="50" charset="-128"/>
                <a:ea typeface="Meiryo UI" panose="020B0604030504040204" pitchFamily="50" charset="-128"/>
              </a:rPr>
              <a:t>社連携メリット</a:t>
            </a:r>
          </a:p>
        </p:txBody>
      </p:sp>
      <p:pic>
        <p:nvPicPr>
          <p:cNvPr id="105" name="図 104">
            <a:extLst>
              <a:ext uri="{FF2B5EF4-FFF2-40B4-BE49-F238E27FC236}">
                <a16:creationId xmlns:a16="http://schemas.microsoft.com/office/drawing/2014/main" id="{B967906E-48CB-4989-99A7-74CEF8D393DA}"/>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0" b="100000" l="0" r="100000"/>
                    </a14:imgEffect>
                  </a14:imgLayer>
                </a14:imgProps>
              </a:ext>
              <a:ext uri="{28A0092B-C50C-407E-A947-70E740481C1C}">
                <a14:useLocalDpi xmlns:a14="http://schemas.microsoft.com/office/drawing/2010/main" val="0"/>
              </a:ext>
            </a:extLst>
          </a:blip>
          <a:stretch>
            <a:fillRect/>
          </a:stretch>
        </p:blipFill>
        <p:spPr>
          <a:xfrm>
            <a:off x="7068916" y="4556477"/>
            <a:ext cx="750362" cy="823019"/>
          </a:xfrm>
          <a:prstGeom prst="rect">
            <a:avLst/>
          </a:prstGeom>
        </p:spPr>
      </p:pic>
      <p:cxnSp>
        <p:nvCxnSpPr>
          <p:cNvPr id="106" name="直線矢印コネクタ 105">
            <a:extLst>
              <a:ext uri="{FF2B5EF4-FFF2-40B4-BE49-F238E27FC236}">
                <a16:creationId xmlns:a16="http://schemas.microsoft.com/office/drawing/2014/main" id="{68C9BCE1-099C-4F44-B5D0-58D81A29BEAE}"/>
              </a:ext>
            </a:extLst>
          </p:cNvPr>
          <p:cNvCxnSpPr>
            <a:stCxn id="73" idx="2"/>
            <a:endCxn id="75" idx="0"/>
          </p:cNvCxnSpPr>
          <p:nvPr/>
        </p:nvCxnSpPr>
        <p:spPr>
          <a:xfrm>
            <a:off x="4402480" y="4072697"/>
            <a:ext cx="8606" cy="623980"/>
          </a:xfrm>
          <a:prstGeom prst="straightConnector1">
            <a:avLst/>
          </a:prstGeom>
          <a:noFill/>
          <a:ln w="38100" cap="flat" cmpd="sng" algn="ctr">
            <a:solidFill>
              <a:srgbClr val="00CC99">
                <a:shade val="95000"/>
                <a:satMod val="105000"/>
              </a:srgbClr>
            </a:solidFill>
            <a:prstDash val="solid"/>
            <a:tailEnd type="triangle"/>
          </a:ln>
          <a:effectLst/>
        </p:spPr>
      </p:cxnSp>
      <p:cxnSp>
        <p:nvCxnSpPr>
          <p:cNvPr id="107" name="直線矢印コネクタ 106">
            <a:extLst>
              <a:ext uri="{FF2B5EF4-FFF2-40B4-BE49-F238E27FC236}">
                <a16:creationId xmlns:a16="http://schemas.microsoft.com/office/drawing/2014/main" id="{D1C9523C-D81F-4B19-8601-A0371174942B}"/>
              </a:ext>
            </a:extLst>
          </p:cNvPr>
          <p:cNvCxnSpPr/>
          <p:nvPr/>
        </p:nvCxnSpPr>
        <p:spPr>
          <a:xfrm>
            <a:off x="2379050" y="3818505"/>
            <a:ext cx="1146242" cy="31497"/>
          </a:xfrm>
          <a:prstGeom prst="straightConnector1">
            <a:avLst/>
          </a:prstGeom>
          <a:noFill/>
          <a:ln w="38100" cap="flat" cmpd="sng" algn="ctr">
            <a:solidFill>
              <a:srgbClr val="00CC99">
                <a:shade val="95000"/>
                <a:satMod val="105000"/>
              </a:srgbClr>
            </a:solidFill>
            <a:prstDash val="solid"/>
            <a:tailEnd type="triangle"/>
          </a:ln>
          <a:effectLst/>
        </p:spPr>
      </p:cxnSp>
      <p:sp>
        <p:nvSpPr>
          <p:cNvPr id="108" name="角丸四角形 55">
            <a:extLst>
              <a:ext uri="{FF2B5EF4-FFF2-40B4-BE49-F238E27FC236}">
                <a16:creationId xmlns:a16="http://schemas.microsoft.com/office/drawing/2014/main" id="{B4DC562B-C1B8-4138-AF08-AC1A04CB6A6C}"/>
              </a:ext>
            </a:extLst>
          </p:cNvPr>
          <p:cNvSpPr/>
          <p:nvPr/>
        </p:nvSpPr>
        <p:spPr>
          <a:xfrm>
            <a:off x="2043751" y="2244621"/>
            <a:ext cx="1047682" cy="370877"/>
          </a:xfrm>
          <a:prstGeom prst="roundRect">
            <a:avLst/>
          </a:prstGeom>
          <a:gradFill rotWithShape="1">
            <a:gsLst>
              <a:gs pos="0">
                <a:srgbClr val="2D2DB9">
                  <a:tint val="50000"/>
                  <a:satMod val="300000"/>
                </a:srgbClr>
              </a:gs>
              <a:gs pos="35000">
                <a:srgbClr val="2D2DB9">
                  <a:tint val="37000"/>
                  <a:satMod val="300000"/>
                </a:srgbClr>
              </a:gs>
              <a:gs pos="100000">
                <a:srgbClr val="2D2DB9">
                  <a:tint val="15000"/>
                  <a:satMod val="350000"/>
                </a:srgbClr>
              </a:gs>
            </a:gsLst>
            <a:lin ang="16200000" scaled="1"/>
          </a:gradFill>
          <a:ln w="9525" cap="flat" cmpd="sng" algn="ctr">
            <a:solidFill>
              <a:srgbClr val="2D2DB9">
                <a:shade val="95000"/>
                <a:satMod val="105000"/>
              </a:srgbClr>
            </a:solidFill>
            <a:prstDash val="solid"/>
          </a:ln>
          <a:effectLst>
            <a:outerShdw blurRad="40000" dist="20000" dir="5400000" rotWithShape="0">
              <a:srgbClr val="000000">
                <a:alpha val="38000"/>
              </a:srgbClr>
            </a:outerShdw>
          </a:effectLst>
        </p:spPr>
        <p:txBody>
          <a:bodyPr wrap="none" rtlCol="0" anchor="ctr"/>
          <a:lstStyle/>
          <a:p>
            <a:pPr marL="0" marR="0" lvl="0" indent="0" algn="ctr" defTabSz="846269" eaLnBrk="1" fontAlgn="auto" latinLnBrk="0" hangingPunct="1">
              <a:lnSpc>
                <a:spcPct val="100000"/>
              </a:lnSpc>
              <a:spcBef>
                <a:spcPts val="0"/>
              </a:spcBef>
              <a:spcAft>
                <a:spcPts val="0"/>
              </a:spcAft>
              <a:buClrTx/>
              <a:buSzTx/>
              <a:buFontTx/>
              <a:buNone/>
              <a:tabLst/>
              <a:defRPr/>
            </a:pPr>
            <a:r>
              <a:rPr kumimoji="0" lang="ja-JP" altLang="en-US" sz="834"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デジタル</a:t>
            </a:r>
            <a:endParaRPr kumimoji="0" lang="en-US" altLang="ja-JP" sz="834"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ctr" defTabSz="846269" eaLnBrk="1" fontAlgn="auto" latinLnBrk="0" hangingPunct="1">
              <a:lnSpc>
                <a:spcPct val="100000"/>
              </a:lnSpc>
              <a:spcBef>
                <a:spcPts val="0"/>
              </a:spcBef>
              <a:spcAft>
                <a:spcPts val="0"/>
              </a:spcAft>
              <a:buClrTx/>
              <a:buSzTx/>
              <a:buFontTx/>
              <a:buNone/>
              <a:tabLst/>
              <a:defRPr/>
            </a:pPr>
            <a:r>
              <a:rPr kumimoji="0" lang="ja-JP" altLang="en-US" sz="834"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請求連絡メアド</a:t>
            </a:r>
          </a:p>
        </p:txBody>
      </p:sp>
      <p:pic>
        <p:nvPicPr>
          <p:cNvPr id="109" name="図 108">
            <a:extLst>
              <a:ext uri="{FF2B5EF4-FFF2-40B4-BE49-F238E27FC236}">
                <a16:creationId xmlns:a16="http://schemas.microsoft.com/office/drawing/2014/main" id="{4AE9A200-7E8A-4410-BBA3-F204D4DE9F12}"/>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0" b="100000" l="0" r="100000"/>
                    </a14:imgEffect>
                  </a14:imgLayer>
                </a14:imgProps>
              </a:ext>
              <a:ext uri="{28A0092B-C50C-407E-A947-70E740481C1C}">
                <a14:useLocalDpi xmlns:a14="http://schemas.microsoft.com/office/drawing/2010/main" val="0"/>
              </a:ext>
            </a:extLst>
          </a:blip>
          <a:stretch>
            <a:fillRect/>
          </a:stretch>
        </p:blipFill>
        <p:spPr>
          <a:xfrm>
            <a:off x="301858" y="1705391"/>
            <a:ext cx="750362" cy="823019"/>
          </a:xfrm>
          <a:prstGeom prst="rect">
            <a:avLst/>
          </a:prstGeom>
        </p:spPr>
      </p:pic>
      <p:sp>
        <p:nvSpPr>
          <p:cNvPr id="110" name="フローチャート: 磁気ディスク 109">
            <a:extLst>
              <a:ext uri="{FF2B5EF4-FFF2-40B4-BE49-F238E27FC236}">
                <a16:creationId xmlns:a16="http://schemas.microsoft.com/office/drawing/2014/main" id="{E6815F9E-1528-4A1F-8D72-CF9565960D1D}"/>
              </a:ext>
            </a:extLst>
          </p:cNvPr>
          <p:cNvSpPr/>
          <p:nvPr/>
        </p:nvSpPr>
        <p:spPr>
          <a:xfrm>
            <a:off x="847509" y="2275524"/>
            <a:ext cx="1042263" cy="314905"/>
          </a:xfrm>
          <a:prstGeom prst="flowChartMagneticDisk">
            <a:avLst/>
          </a:prstGeom>
          <a:solidFill>
            <a:srgbClr val="FFFFFF"/>
          </a:solidFill>
          <a:ln w="25400" cap="flat" cmpd="sng" algn="ctr">
            <a:solidFill>
              <a:srgbClr val="00CC99">
                <a:shade val="50000"/>
              </a:srgbClr>
            </a:solidFill>
            <a:prstDash val="solid"/>
          </a:ln>
          <a:effectLst/>
        </p:spPr>
        <p:txBody>
          <a:bodyPr rtlCol="0" anchor="ctr"/>
          <a:lstStyle/>
          <a:p>
            <a:pPr marL="0" marR="0" lvl="0" indent="0" algn="ctr" defTabSz="846269" eaLnBrk="1" fontAlgn="auto" latinLnBrk="0" hangingPunct="1">
              <a:lnSpc>
                <a:spcPct val="100000"/>
              </a:lnSpc>
              <a:spcBef>
                <a:spcPts val="0"/>
              </a:spcBef>
              <a:spcAft>
                <a:spcPts val="0"/>
              </a:spcAft>
              <a:buClrTx/>
              <a:buSzTx/>
              <a:buFontTx/>
              <a:buNone/>
              <a:tabLst/>
              <a:defRPr/>
            </a:pPr>
            <a:r>
              <a:rPr kumimoji="0" lang="en-US" altLang="ja-JP" sz="154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Fulfill</a:t>
            </a:r>
            <a:endParaRPr kumimoji="0" lang="ja-JP" altLang="en-US" sz="154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111" name="フローチャート: 磁気ディスク 110">
            <a:extLst>
              <a:ext uri="{FF2B5EF4-FFF2-40B4-BE49-F238E27FC236}">
                <a16:creationId xmlns:a16="http://schemas.microsoft.com/office/drawing/2014/main" id="{663A7CD6-EF0B-4FA1-A8A4-7D7B83060C13}"/>
              </a:ext>
            </a:extLst>
          </p:cNvPr>
          <p:cNvSpPr/>
          <p:nvPr/>
        </p:nvSpPr>
        <p:spPr>
          <a:xfrm>
            <a:off x="1721128" y="2834590"/>
            <a:ext cx="1042263" cy="314905"/>
          </a:xfrm>
          <a:prstGeom prst="flowChartMagneticDisk">
            <a:avLst/>
          </a:prstGeom>
          <a:solidFill>
            <a:srgbClr val="FFFFFF"/>
          </a:solidFill>
          <a:ln w="25400" cap="flat" cmpd="sng" algn="ctr">
            <a:solidFill>
              <a:srgbClr val="00CC99">
                <a:shade val="50000"/>
              </a:srgbClr>
            </a:solidFill>
            <a:prstDash val="solid"/>
          </a:ln>
          <a:effectLst/>
        </p:spPr>
        <p:txBody>
          <a:bodyPr rtlCol="0" anchor="ctr"/>
          <a:lstStyle/>
          <a:p>
            <a:pPr marL="0" marR="0" lvl="0" indent="0" algn="ctr" defTabSz="846269" eaLnBrk="1" fontAlgn="auto" latinLnBrk="0" hangingPunct="1">
              <a:lnSpc>
                <a:spcPct val="100000"/>
              </a:lnSpc>
              <a:spcBef>
                <a:spcPts val="0"/>
              </a:spcBef>
              <a:spcAft>
                <a:spcPts val="0"/>
              </a:spcAft>
              <a:buClrTx/>
              <a:buSzTx/>
              <a:buFontTx/>
              <a:buNone/>
              <a:tabLst/>
              <a:defRPr/>
            </a:pPr>
            <a:r>
              <a:rPr kumimoji="0" lang="en-US" altLang="ja-JP" sz="1540" b="0" i="0" u="none" strike="noStrike" kern="0" cap="none" spc="0" normalizeH="0" baseline="0" noProof="0" err="1">
                <a:ln>
                  <a:noFill/>
                </a:ln>
                <a:solidFill>
                  <a:srgbClr val="000000"/>
                </a:solidFill>
                <a:effectLst/>
                <a:uLnTx/>
                <a:uFillTx/>
                <a:latin typeface="Meiryo UI" panose="020B0604030504040204" pitchFamily="50" charset="-128"/>
                <a:ea typeface="Meiryo UI" panose="020B0604030504040204" pitchFamily="50" charset="-128"/>
              </a:rPr>
              <a:t>SmaB</a:t>
            </a:r>
            <a:endParaRPr kumimoji="0" lang="ja-JP" altLang="en-US" sz="154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507082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タイトル 1"/>
          <p:cNvSpPr txBox="1">
            <a:spLocks/>
          </p:cNvSpPr>
          <p:nvPr/>
        </p:nvSpPr>
        <p:spPr>
          <a:xfrm>
            <a:off x="457200" y="274638"/>
            <a:ext cx="8229600" cy="619184"/>
          </a:xfrm>
          <a:prstGeom prst="rect">
            <a:avLst/>
          </a:prstGeom>
        </p:spPr>
        <p:txBody>
          <a:bodyPr vert="horz" lIns="91440" tIns="45720" rIns="91440" bIns="45720" rtlCol="0" anchor="ctr">
            <a:normAutofit fontScale="90000" lnSpcReduction="20000"/>
          </a:bodyPr>
          <a:lstStyle>
            <a:lvl1pPr algn="ctr" defTabSz="914400" rtl="0" eaLnBrk="1" latinLnBrk="0" hangingPunct="1">
              <a:spcBef>
                <a:spcPct val="0"/>
              </a:spcBef>
              <a:buNone/>
              <a:defRPr kumimoji="1" sz="4400" kern="1200">
                <a:solidFill>
                  <a:schemeClr val="tx1"/>
                </a:solidFill>
                <a:latin typeface="+mn-lt"/>
                <a:ea typeface="Meiryo UI" pitchFamily="50" charset="-128"/>
                <a:cs typeface="Meiryo UI" pitchFamily="50" charset="-128"/>
              </a:defRPr>
            </a:lvl1pPr>
          </a:lstStyle>
          <a:p>
            <a:r>
              <a:rPr lang="en-US" altLang="ja-JP" dirty="0" err="1">
                <a:solidFill>
                  <a:schemeClr val="tx1">
                    <a:lumMod val="75000"/>
                    <a:lumOff val="25000"/>
                  </a:schemeClr>
                </a:solidFill>
                <a:latin typeface="Meiryo UI" panose="020B0604030504040204" pitchFamily="50" charset="-128"/>
              </a:rPr>
              <a:t>FlexibleEntry</a:t>
            </a:r>
            <a:r>
              <a:rPr lang="ja-JP" altLang="en-US" dirty="0">
                <a:solidFill>
                  <a:schemeClr val="tx1">
                    <a:lumMod val="75000"/>
                    <a:lumOff val="25000"/>
                  </a:schemeClr>
                </a:solidFill>
                <a:latin typeface="Meiryo UI" panose="020B0604030504040204" pitchFamily="50" charset="-128"/>
              </a:rPr>
              <a:t>の活用について</a:t>
            </a:r>
            <a:endParaRPr lang="ja-JP" altLang="en-US" dirty="0">
              <a:latin typeface="Meiryo UI" panose="020B0604030504040204" pitchFamily="50" charset="-128"/>
            </a:endParaRPr>
          </a:p>
        </p:txBody>
      </p:sp>
      <p:sp>
        <p:nvSpPr>
          <p:cNvPr id="65" name="テキスト ボックス 64"/>
          <p:cNvSpPr txBox="1"/>
          <p:nvPr/>
        </p:nvSpPr>
        <p:spPr>
          <a:xfrm>
            <a:off x="133350" y="893709"/>
            <a:ext cx="8903146" cy="276967"/>
          </a:xfrm>
          <a:prstGeom prst="rect">
            <a:avLst/>
          </a:prstGeom>
          <a:solidFill>
            <a:schemeClr val="bg1"/>
          </a:solidFill>
          <a:ln>
            <a:solidFill>
              <a:srgbClr val="0000FF"/>
            </a:solidFill>
          </a:ln>
        </p:spPr>
        <p:txBody>
          <a:bodyPr wrap="square" lIns="91409" tIns="45704" rIns="91409" bIns="45704" rtlCol="0">
            <a:spAutoFit/>
          </a:bodyPr>
          <a:lstStyle/>
          <a:p>
            <a:pPr algn="l">
              <a:spcBef>
                <a:spcPct val="10000"/>
              </a:spcBef>
              <a:defRPr/>
            </a:pPr>
            <a:r>
              <a:rPr lang="en-US" altLang="ja-JP" sz="1200" dirty="0" err="1">
                <a:latin typeface="Meiryo UI" panose="020B0604030504040204" pitchFamily="50" charset="-128"/>
                <a:ea typeface="Meiryo UI" panose="020B0604030504040204" pitchFamily="50" charset="-128"/>
                <a:cs typeface="Meiryo UI" panose="020B0604030504040204" pitchFamily="50" charset="-128"/>
              </a:rPr>
              <a:t>Infonova</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と</a:t>
            </a:r>
            <a:r>
              <a:rPr lang="en-US" altLang="ja-JP" sz="1200" dirty="0" err="1">
                <a:latin typeface="Meiryo UI" panose="020B0604030504040204" pitchFamily="50" charset="-128"/>
                <a:ea typeface="Meiryo UI" panose="020B0604030504040204" pitchFamily="50" charset="-128"/>
                <a:cs typeface="Meiryo UI" panose="020B0604030504040204" pitchFamily="50" charset="-128"/>
              </a:rPr>
              <a:t>FleibleEntry</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の連携オプションを利用することで、以下の活用事例があります。</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87" name="表 86"/>
          <p:cNvGraphicFramePr>
            <a:graphicFrameLocks noGrp="1"/>
          </p:cNvGraphicFramePr>
          <p:nvPr>
            <p:extLst>
              <p:ext uri="{D42A27DB-BD31-4B8C-83A1-F6EECF244321}">
                <p14:modId xmlns:p14="http://schemas.microsoft.com/office/powerpoint/2010/main" val="1792420256"/>
              </p:ext>
            </p:extLst>
          </p:nvPr>
        </p:nvGraphicFramePr>
        <p:xfrm>
          <a:off x="135268" y="1255744"/>
          <a:ext cx="8901228" cy="5438788"/>
        </p:xfrm>
        <a:graphic>
          <a:graphicData uri="http://schemas.openxmlformats.org/drawingml/2006/table">
            <a:tbl>
              <a:tblPr firstRow="1" bandRow="1">
                <a:tableStyleId>{5940675A-B579-460E-94D1-54222C63F5DA}</a:tableStyleId>
              </a:tblPr>
              <a:tblGrid>
                <a:gridCol w="454170">
                  <a:extLst>
                    <a:ext uri="{9D8B030D-6E8A-4147-A177-3AD203B41FA5}">
                      <a16:colId xmlns:a16="http://schemas.microsoft.com/office/drawing/2014/main" val="2989953501"/>
                    </a:ext>
                  </a:extLst>
                </a:gridCol>
                <a:gridCol w="454170">
                  <a:extLst>
                    <a:ext uri="{9D8B030D-6E8A-4147-A177-3AD203B41FA5}">
                      <a16:colId xmlns:a16="http://schemas.microsoft.com/office/drawing/2014/main" val="2326145751"/>
                    </a:ext>
                  </a:extLst>
                </a:gridCol>
                <a:gridCol w="2520280">
                  <a:extLst>
                    <a:ext uri="{9D8B030D-6E8A-4147-A177-3AD203B41FA5}">
                      <a16:colId xmlns:a16="http://schemas.microsoft.com/office/drawing/2014/main" val="2827261435"/>
                    </a:ext>
                  </a:extLst>
                </a:gridCol>
                <a:gridCol w="2808312">
                  <a:extLst>
                    <a:ext uri="{9D8B030D-6E8A-4147-A177-3AD203B41FA5}">
                      <a16:colId xmlns:a16="http://schemas.microsoft.com/office/drawing/2014/main" val="959223804"/>
                    </a:ext>
                  </a:extLst>
                </a:gridCol>
                <a:gridCol w="2664296">
                  <a:extLst>
                    <a:ext uri="{9D8B030D-6E8A-4147-A177-3AD203B41FA5}">
                      <a16:colId xmlns:a16="http://schemas.microsoft.com/office/drawing/2014/main" val="1111656782"/>
                    </a:ext>
                  </a:extLst>
                </a:gridCol>
              </a:tblGrid>
              <a:tr h="457037">
                <a:tc gridSpan="2">
                  <a:txBody>
                    <a:bodyPr/>
                    <a:lstStyle/>
                    <a:p>
                      <a:r>
                        <a:rPr kumimoji="1" lang="ja-JP" altLang="en-US" sz="1200" dirty="0">
                          <a:latin typeface="Meiryo UI" panose="020B0604030504040204" pitchFamily="50" charset="-128"/>
                          <a:ea typeface="Meiryo UI" panose="020B0604030504040204" pitchFamily="50" charset="-128"/>
                        </a:rPr>
                        <a:t>パターン</a:t>
                      </a:r>
                    </a:p>
                  </a:txBody>
                  <a:tcPr>
                    <a:solidFill>
                      <a:schemeClr val="accent6">
                        <a:lumMod val="20000"/>
                        <a:lumOff val="80000"/>
                      </a:schemeClr>
                    </a:solidFill>
                  </a:tcP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パターン①</a:t>
                      </a:r>
                      <a:br>
                        <a:rPr kumimoji="1" lang="en-US" altLang="ja-JP" sz="1200" dirty="0">
                          <a:latin typeface="Meiryo UI" panose="020B0604030504040204" pitchFamily="50" charset="-128"/>
                          <a:ea typeface="Meiryo UI" panose="020B0604030504040204" pitchFamily="50" charset="-128"/>
                        </a:rPr>
                      </a:br>
                      <a:r>
                        <a:rPr lang="en-US" altLang="ja-JP" sz="1200" dirty="0">
                          <a:latin typeface="Meiryo UI" panose="020B0604030504040204" pitchFamily="50" charset="-128"/>
                          <a:ea typeface="Meiryo UI" panose="020B0604030504040204" pitchFamily="50" charset="-128"/>
                          <a:cs typeface="Meiryo UI" panose="020B0604030504040204" pitchFamily="50" charset="-128"/>
                        </a:rPr>
                        <a:t>FE</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側で顧客やオーダ登録後、</a:t>
                      </a:r>
                      <a:r>
                        <a:rPr lang="en-US" altLang="ja-JP" sz="1200" dirty="0" err="1">
                          <a:latin typeface="Meiryo UI" panose="020B0604030504040204" pitchFamily="50" charset="-128"/>
                          <a:ea typeface="Meiryo UI" panose="020B0604030504040204" pitchFamily="50" charset="-128"/>
                          <a:cs typeface="Meiryo UI" panose="020B0604030504040204" pitchFamily="50" charset="-128"/>
                        </a:rPr>
                        <a:t>Infonova</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へ流通するパターン</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パターン②</a:t>
                      </a:r>
                      <a:br>
                        <a:rPr kumimoji="1" lang="en-US" altLang="ja-JP" sz="1200" dirty="0">
                          <a:latin typeface="Meiryo UI" panose="020B0604030504040204" pitchFamily="50" charset="-128"/>
                          <a:ea typeface="Meiryo UI" panose="020B0604030504040204" pitchFamily="50" charset="-128"/>
                        </a:rPr>
                      </a:br>
                      <a:r>
                        <a:rPr lang="en-US" altLang="ja-JP" sz="1200" dirty="0" err="1">
                          <a:latin typeface="Meiryo UI" panose="020B0604030504040204" pitchFamily="50" charset="-128"/>
                          <a:ea typeface="Meiryo UI" panose="020B0604030504040204" pitchFamily="50" charset="-128"/>
                          <a:cs typeface="Meiryo UI" panose="020B0604030504040204" pitchFamily="50" charset="-128"/>
                        </a:rPr>
                        <a:t>Infonova</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側で顧客やオーダ登録後、</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FE</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へ流通するパターン</a:t>
                      </a:r>
                      <a:endParaRPr kumimoji="1" lang="ja-JP" altLang="en-US" sz="1200" dirty="0">
                        <a:latin typeface="Meiryo UI" panose="020B0604030504040204" pitchFamily="50" charset="-128"/>
                        <a:ea typeface="Meiryo UI" panose="020B0604030504040204" pitchFamily="50" charset="-128"/>
                      </a:endParaRPr>
                    </a:p>
                  </a:txBody>
                  <a:tcPr>
                    <a:solidFill>
                      <a:schemeClr val="accent6">
                        <a:lumMod val="20000"/>
                        <a:lumOff val="80000"/>
                      </a:schemeClr>
                    </a:solidFill>
                  </a:tcPr>
                </a:tc>
                <a:tc>
                  <a:txBody>
                    <a:bodyPr/>
                    <a:lstStyle/>
                    <a:p>
                      <a:pPr algn="ctr"/>
                      <a:r>
                        <a:rPr kumimoji="1" lang="ja-JP" altLang="en-US" sz="1200" dirty="0">
                          <a:latin typeface="Meiryo UI" panose="020B0604030504040204" pitchFamily="50" charset="-128"/>
                          <a:ea typeface="Meiryo UI" panose="020B0604030504040204" pitchFamily="50" charset="-128"/>
                        </a:rPr>
                        <a:t>パターン③</a:t>
                      </a:r>
                      <a:br>
                        <a:rPr kumimoji="1" lang="en-US" altLang="ja-JP" sz="1200" dirty="0">
                          <a:latin typeface="Meiryo UI" panose="020B0604030504040204" pitchFamily="50" charset="-128"/>
                          <a:ea typeface="Meiryo UI" panose="020B0604030504040204" pitchFamily="50" charset="-128"/>
                        </a:rPr>
                      </a:br>
                      <a:r>
                        <a:rPr kumimoji="1" lang="ja-JP" altLang="en-US" sz="1200" dirty="0">
                          <a:latin typeface="Meiryo UI" panose="020B0604030504040204" pitchFamily="50" charset="-128"/>
                          <a:ea typeface="Meiryo UI" panose="020B0604030504040204" pitchFamily="50" charset="-128"/>
                        </a:rPr>
                        <a:t>①＋②の複合利用</a:t>
                      </a:r>
                    </a:p>
                  </a:txBody>
                  <a:tcPr>
                    <a:solidFill>
                      <a:schemeClr val="accent6">
                        <a:lumMod val="20000"/>
                        <a:lumOff val="80000"/>
                      </a:schemeClr>
                    </a:solidFill>
                  </a:tcPr>
                </a:tc>
                <a:extLst>
                  <a:ext uri="{0D108BD9-81ED-4DB2-BD59-A6C34878D82A}">
                    <a16:rowId xmlns:a16="http://schemas.microsoft.com/office/drawing/2014/main" val="1570000111"/>
                  </a:ext>
                </a:extLst>
              </a:tr>
              <a:tr h="371343">
                <a:tc gridSpan="2">
                  <a:txBody>
                    <a:bodyPr/>
                    <a:lstStyle/>
                    <a:p>
                      <a:r>
                        <a:rPr kumimoji="1" lang="ja-JP" altLang="en-US" sz="1200" dirty="0">
                          <a:latin typeface="Meiryo UI" panose="020B0604030504040204" pitchFamily="50" charset="-128"/>
                          <a:ea typeface="Meiryo UI" panose="020B0604030504040204" pitchFamily="50" charset="-128"/>
                        </a:rPr>
                        <a:t>特徴</a:t>
                      </a:r>
                    </a:p>
                  </a:txBody>
                  <a:tcPr>
                    <a:solidFill>
                      <a:schemeClr val="accent6">
                        <a:lumMod val="20000"/>
                        <a:lumOff val="80000"/>
                      </a:schemeClr>
                    </a:solidFill>
                  </a:tcP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050" dirty="0" err="1">
                          <a:latin typeface="Meiryo UI" panose="020B0604030504040204" pitchFamily="50" charset="-128"/>
                          <a:ea typeface="Meiryo UI" panose="020B0604030504040204" pitchFamily="50" charset="-128"/>
                          <a:cs typeface="Meiryo UI" panose="020B0604030504040204" pitchFamily="50" charset="-128"/>
                        </a:rPr>
                        <a:t>FlexibleEntry</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の</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UI</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（タブレット画面等）や</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Excel</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の申込帳票の取込機能を利用してオーダ受付を実施したい</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050" dirty="0" err="1">
                          <a:latin typeface="Meiryo UI" panose="020B0604030504040204" pitchFamily="50" charset="-128"/>
                          <a:ea typeface="Meiryo UI" panose="020B0604030504040204" pitchFamily="50" charset="-128"/>
                          <a:cs typeface="Meiryo UI" panose="020B0604030504040204" pitchFamily="50" charset="-128"/>
                        </a:rPr>
                        <a:t>Infonova</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側で顧客やオーダ登録後、</a:t>
                      </a:r>
                      <a:r>
                        <a:rPr lang="en-US" altLang="ja-JP" sz="1050" dirty="0" err="1">
                          <a:latin typeface="Meiryo UI" panose="020B0604030504040204" pitchFamily="50" charset="-128"/>
                          <a:ea typeface="Meiryo UI" panose="020B0604030504040204" pitchFamily="50" charset="-128"/>
                          <a:cs typeface="Meiryo UI" panose="020B0604030504040204" pitchFamily="50" charset="-128"/>
                        </a:rPr>
                        <a:t>FlexibleEntry</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のワークフロー管理機能を利用し、デリバリ業務や他システム連携を実施したい</a:t>
                      </a:r>
                      <a:endParaRPr kumimoji="1" lang="ja-JP" altLang="en-US" sz="1050" dirty="0">
                        <a:latin typeface="Meiryo UI" panose="020B0604030504040204" pitchFamily="50" charset="-128"/>
                        <a:ea typeface="Meiryo UI" panose="020B0604030504040204" pitchFamily="50" charset="-128"/>
                      </a:endParaRPr>
                    </a:p>
                  </a:txBody>
                  <a:tcPr>
                    <a:solidFill>
                      <a:schemeClr val="accent6">
                        <a:lumMod val="20000"/>
                        <a:lumOff val="80000"/>
                      </a:schemeClr>
                    </a:solidFill>
                  </a:tcPr>
                </a:tc>
                <a:tc>
                  <a:txBody>
                    <a:bodyPr/>
                    <a:lstStyle/>
                    <a:p>
                      <a:pPr algn="ctr"/>
                      <a:r>
                        <a:rPr kumimoji="1" lang="ja-JP" altLang="en-US" sz="1050" dirty="0">
                          <a:latin typeface="Meiryo UI" panose="020B0604030504040204" pitchFamily="50" charset="-128"/>
                          <a:ea typeface="Meiryo UI" panose="020B0604030504040204" pitchFamily="50" charset="-128"/>
                        </a:rPr>
                        <a:t>左記の複合</a:t>
                      </a:r>
                    </a:p>
                  </a:txBody>
                  <a:tcPr>
                    <a:solidFill>
                      <a:schemeClr val="accent6">
                        <a:lumMod val="20000"/>
                        <a:lumOff val="80000"/>
                      </a:schemeClr>
                    </a:solidFill>
                  </a:tcPr>
                </a:tc>
                <a:extLst>
                  <a:ext uri="{0D108BD9-81ED-4DB2-BD59-A6C34878D82A}">
                    <a16:rowId xmlns:a16="http://schemas.microsoft.com/office/drawing/2014/main" val="1563661429"/>
                  </a:ext>
                </a:extLst>
              </a:tr>
              <a:tr h="2215528">
                <a:tc gridSpan="2">
                  <a:txBody>
                    <a:bodyPr/>
                    <a:lstStyle/>
                    <a:p>
                      <a:pPr algn="ctr"/>
                      <a:r>
                        <a:rPr kumimoji="1" lang="ja-JP" altLang="en-US" sz="1200" dirty="0">
                          <a:latin typeface="Meiryo UI" panose="020B0604030504040204" pitchFamily="50" charset="-128"/>
                          <a:ea typeface="Meiryo UI" panose="020B0604030504040204" pitchFamily="50" charset="-128"/>
                        </a:rPr>
                        <a:t>概要図</a:t>
                      </a:r>
                    </a:p>
                  </a:txBody>
                  <a:tcPr>
                    <a:solidFill>
                      <a:schemeClr val="bg1"/>
                    </a:solidFill>
                  </a:tcP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solidFill>
                      <a:schemeClr val="bg1"/>
                    </a:solidFill>
                  </a:tcPr>
                </a:tc>
                <a:tc>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a:solidFill>
                      <a:schemeClr val="bg1"/>
                    </a:solidFill>
                  </a:tcPr>
                </a:tc>
                <a:tc>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val="320391376"/>
                  </a:ext>
                </a:extLst>
              </a:tr>
              <a:tr h="231692">
                <a:tc gridSpan="2">
                  <a:txBody>
                    <a:bodyPr/>
                    <a:lstStyle/>
                    <a:p>
                      <a:pPr algn="ctr"/>
                      <a:r>
                        <a:rPr kumimoji="1" lang="ja-JP" altLang="en-US" sz="1050" dirty="0">
                          <a:latin typeface="Meiryo UI" panose="020B0604030504040204" pitchFamily="50" charset="-128"/>
                          <a:ea typeface="Meiryo UI" panose="020B0604030504040204" pitchFamily="50" charset="-128"/>
                        </a:rPr>
                        <a:t>商品管理</a:t>
                      </a:r>
                    </a:p>
                  </a:txBody>
                  <a:tcPr>
                    <a:solidFill>
                      <a:schemeClr val="bg1"/>
                    </a:solidFill>
                  </a:tcP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Infonova</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Infonova</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Infonova</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solidFill>
                      <a:schemeClr val="bg1"/>
                    </a:solidFill>
                  </a:tcPr>
                </a:tc>
                <a:extLst>
                  <a:ext uri="{0D108BD9-81ED-4DB2-BD59-A6C34878D82A}">
                    <a16:rowId xmlns:a16="http://schemas.microsoft.com/office/drawing/2014/main" val="118103621"/>
                  </a:ext>
                </a:extLst>
              </a:tr>
              <a:tr h="231692">
                <a:tc gridSpan="2">
                  <a:txBody>
                    <a:bodyPr/>
                    <a:lstStyle/>
                    <a:p>
                      <a:pPr algn="ctr"/>
                      <a:r>
                        <a:rPr kumimoji="1" lang="ja-JP" altLang="en-US" sz="1050" dirty="0">
                          <a:latin typeface="Meiryo UI" panose="020B0604030504040204" pitchFamily="50" charset="-128"/>
                          <a:ea typeface="Meiryo UI" panose="020B0604030504040204" pitchFamily="50" charset="-128"/>
                        </a:rPr>
                        <a:t>顧客登録</a:t>
                      </a:r>
                    </a:p>
                  </a:txBody>
                  <a:tcPr>
                    <a:solidFill>
                      <a:schemeClr val="bg1"/>
                    </a:solidFill>
                  </a:tcPr>
                </a:tc>
                <a:tc hMerge="1">
                  <a:txBody>
                    <a:bodyPr/>
                    <a:lstStyle/>
                    <a:p>
                      <a:endParaRPr kumimoji="1" lang="ja-JP" altLang="en-US"/>
                    </a:p>
                  </a:txBody>
                  <a:tcPr/>
                </a:tc>
                <a:tc>
                  <a:txBody>
                    <a:bodyPr/>
                    <a:lstStyle/>
                    <a:p>
                      <a:pPr algn="ctr"/>
                      <a:r>
                        <a:rPr kumimoji="1" lang="en-US" altLang="ja-JP" sz="105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FlexibleEntry</a:t>
                      </a:r>
                      <a:endParaRPr kumimoji="1" lang="ja-JP" altLang="en-US" sz="1050" dirty="0">
                        <a:latin typeface="Meiryo UI" panose="020B0604030504040204" pitchFamily="50" charset="-128"/>
                        <a:ea typeface="Meiryo UI" panose="020B0604030504040204" pitchFamily="50" charset="-128"/>
                      </a:endParaRPr>
                    </a:p>
                  </a:txBody>
                  <a:tcP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Infonova</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FlexibleEntry</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solidFill>
                      <a:schemeClr val="bg1"/>
                    </a:solidFill>
                  </a:tcPr>
                </a:tc>
                <a:extLst>
                  <a:ext uri="{0D108BD9-81ED-4DB2-BD59-A6C34878D82A}">
                    <a16:rowId xmlns:a16="http://schemas.microsoft.com/office/drawing/2014/main" val="2300858919"/>
                  </a:ext>
                </a:extLst>
              </a:tr>
              <a:tr h="213360">
                <a:tc rowSpan="3">
                  <a:txBody>
                    <a:bodyPr/>
                    <a:lstStyle/>
                    <a:p>
                      <a:pPr algn="ctr"/>
                      <a:r>
                        <a:rPr kumimoji="1" lang="ja-JP" altLang="en-US" sz="1050" dirty="0">
                          <a:latin typeface="Meiryo UI" panose="020B0604030504040204" pitchFamily="50" charset="-128"/>
                          <a:ea typeface="Meiryo UI" panose="020B0604030504040204" pitchFamily="50" charset="-128"/>
                        </a:rPr>
                        <a:t>注文</a:t>
                      </a:r>
                      <a:br>
                        <a:rPr kumimoji="1" lang="en-US" altLang="ja-JP" sz="1050" dirty="0">
                          <a:latin typeface="Meiryo UI" panose="020B0604030504040204" pitchFamily="50" charset="-128"/>
                          <a:ea typeface="Meiryo UI" panose="020B0604030504040204" pitchFamily="50" charset="-128"/>
                        </a:rPr>
                      </a:br>
                      <a:r>
                        <a:rPr kumimoji="1" lang="ja-JP" altLang="en-US" sz="1050" dirty="0">
                          <a:latin typeface="Meiryo UI" panose="020B0604030504040204" pitchFamily="50" charset="-128"/>
                          <a:ea typeface="Meiryo UI" panose="020B0604030504040204" pitchFamily="50" charset="-128"/>
                        </a:rPr>
                        <a:t>管理</a:t>
                      </a:r>
                    </a:p>
                  </a:txBody>
                  <a:tcPr marL="0" marR="0">
                    <a:solidFill>
                      <a:schemeClr val="bg1"/>
                    </a:solidFill>
                  </a:tcPr>
                </a:tc>
                <a:tc>
                  <a:txBody>
                    <a:bodyPr/>
                    <a:lstStyle/>
                    <a:p>
                      <a:pPr algn="ctr"/>
                      <a:r>
                        <a:rPr kumimoji="1" lang="ja-JP" altLang="en-US" sz="1050" dirty="0">
                          <a:latin typeface="Meiryo UI" panose="020B0604030504040204" pitchFamily="50" charset="-128"/>
                          <a:ea typeface="Meiryo UI" panose="020B0604030504040204" pitchFamily="50" charset="-128"/>
                        </a:rPr>
                        <a:t>申込</a:t>
                      </a:r>
                    </a:p>
                  </a:txBody>
                  <a:tcPr marL="0" marR="0">
                    <a:solidFill>
                      <a:schemeClr val="bg1"/>
                    </a:solidFill>
                  </a:tcPr>
                </a:tc>
                <a:tc>
                  <a:txBody>
                    <a:bodyPr/>
                    <a:lstStyle/>
                    <a:p>
                      <a:pPr algn="ctr"/>
                      <a:r>
                        <a:rPr kumimoji="1" lang="en-US" altLang="ja-JP" sz="105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FlexibleEntry</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Infonova</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へ流通</a:t>
                      </a:r>
                      <a:endParaRPr kumimoji="1" lang="ja-JP" altLang="en-US" sz="1050" dirty="0">
                        <a:latin typeface="Meiryo UI" panose="020B0604030504040204" pitchFamily="50" charset="-128"/>
                        <a:ea typeface="Meiryo UI" panose="020B0604030504040204" pitchFamily="50" charset="-128"/>
                      </a:endParaRPr>
                    </a:p>
                  </a:txBody>
                  <a:tcPr>
                    <a:solidFill>
                      <a:schemeClr val="accent3">
                        <a:lumMod val="40000"/>
                        <a:lumOff val="60000"/>
                      </a:schemeClr>
                    </a:solidFill>
                  </a:tcPr>
                </a:tc>
                <a:tc>
                  <a:txBody>
                    <a:bodyPr/>
                    <a:lstStyle/>
                    <a:p>
                      <a:pPr algn="ctr"/>
                      <a:r>
                        <a:rPr kumimoji="1" lang="en-US" altLang="ja-JP" sz="105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Infonova</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FlexibleEntry</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へ流通</a:t>
                      </a:r>
                      <a:endParaRPr kumimoji="1" lang="ja-JP" altLang="en-US" sz="1050" dirty="0">
                        <a:latin typeface="Meiryo UI" panose="020B0604030504040204" pitchFamily="50" charset="-128"/>
                        <a:ea typeface="Meiryo UI" panose="020B0604030504040204" pitchFamily="50" charset="-128"/>
                      </a:endParaRPr>
                    </a:p>
                  </a:txBody>
                  <a:tcP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FlexibleEntry</a:t>
                      </a:r>
                      <a:endParaRPr kumimoji="1" lang="ja-JP" altLang="en-US" sz="1050" dirty="0">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val="4020754722"/>
                  </a:ext>
                </a:extLst>
              </a:tr>
              <a:tr h="213360">
                <a:tc vMerge="1">
                  <a:txBody>
                    <a:bodyPr/>
                    <a:lstStyle/>
                    <a:p>
                      <a:endParaRPr kumimoji="1" lang="ja-JP" altLang="en-US"/>
                    </a:p>
                  </a:txBody>
                  <a:tcPr/>
                </a:tc>
                <a:tc>
                  <a:txBody>
                    <a:bodyPr/>
                    <a:lstStyle/>
                    <a:p>
                      <a:pPr algn="ctr"/>
                      <a:r>
                        <a:rPr kumimoji="1" lang="ja-JP" altLang="en-US" sz="1050" dirty="0">
                          <a:latin typeface="Meiryo UI" panose="020B0604030504040204" pitchFamily="50" charset="-128"/>
                          <a:ea typeface="Meiryo UI" panose="020B0604030504040204" pitchFamily="50" charset="-128"/>
                        </a:rPr>
                        <a:t>処理中</a:t>
                      </a:r>
                    </a:p>
                  </a:txBody>
                  <a:tcPr marL="0" marR="0">
                    <a:solidFill>
                      <a:schemeClr val="bg1"/>
                    </a:solidFill>
                  </a:tcPr>
                </a:tc>
                <a:tc>
                  <a:txBody>
                    <a:bodyPr/>
                    <a:lstStyle/>
                    <a:p>
                      <a:pPr algn="ctr"/>
                      <a:r>
                        <a:rPr kumimoji="1" lang="en-US" altLang="ja-JP" sz="1050" dirty="0" err="1">
                          <a:latin typeface="Meiryo UI" panose="020B0604030504040204" pitchFamily="50" charset="-128"/>
                          <a:ea typeface="Meiryo UI" panose="020B0604030504040204" pitchFamily="50" charset="-128"/>
                        </a:rPr>
                        <a:t>Infonova</a:t>
                      </a:r>
                      <a:endParaRPr kumimoji="1" lang="ja-JP" altLang="en-US" sz="1050" dirty="0">
                        <a:latin typeface="Meiryo UI" panose="020B0604030504040204" pitchFamily="50" charset="-128"/>
                        <a:ea typeface="Meiryo UI" panose="020B0604030504040204" pitchFamily="50" charset="-128"/>
                      </a:endParaRPr>
                    </a:p>
                  </a:txBody>
                  <a:tcPr>
                    <a:solidFill>
                      <a:schemeClr val="bg1"/>
                    </a:solidFill>
                  </a:tcPr>
                </a:tc>
                <a:tc>
                  <a:txBody>
                    <a:bodyPr/>
                    <a:lstStyle/>
                    <a:p>
                      <a:pPr algn="ctr"/>
                      <a:r>
                        <a:rPr kumimoji="1" lang="en-US" altLang="ja-JP" sz="1050" dirty="0" err="1">
                          <a:latin typeface="Meiryo UI" panose="020B0604030504040204" pitchFamily="50" charset="-128"/>
                          <a:ea typeface="Meiryo UI" panose="020B0604030504040204" pitchFamily="50" charset="-128"/>
                        </a:rPr>
                        <a:t>FlexibleEntry</a:t>
                      </a:r>
                      <a:endParaRPr kumimoji="1" lang="ja-JP" altLang="en-US" sz="1050" dirty="0">
                        <a:latin typeface="Meiryo UI" panose="020B0604030504040204" pitchFamily="50" charset="-128"/>
                        <a:ea typeface="Meiryo UI" panose="020B0604030504040204" pitchFamily="50" charset="-128"/>
                      </a:endParaRPr>
                    </a:p>
                  </a:txBody>
                  <a:tcP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err="1">
                          <a:latin typeface="Meiryo UI" panose="020B0604030504040204" pitchFamily="50" charset="-128"/>
                          <a:ea typeface="Meiryo UI" panose="020B0604030504040204" pitchFamily="50" charset="-128"/>
                        </a:rPr>
                        <a:t>FlexibleEntry</a:t>
                      </a:r>
                      <a:endParaRPr kumimoji="1" lang="ja-JP" altLang="en-US" sz="1050" dirty="0">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val="4283558326"/>
                  </a:ext>
                </a:extLst>
              </a:tr>
              <a:tr h="213360">
                <a:tc vMerge="1">
                  <a:txBody>
                    <a:bodyPr/>
                    <a:lstStyle/>
                    <a:p>
                      <a:endParaRPr kumimoji="1" lang="ja-JP" altLang="en-US" sz="1100" dirty="0">
                        <a:latin typeface="Meiryo UI" panose="020B0604030504040204" pitchFamily="50" charset="-128"/>
                        <a:ea typeface="Meiryo UI" panose="020B0604030504040204" pitchFamily="50" charset="-128"/>
                      </a:endParaRPr>
                    </a:p>
                  </a:txBody>
                  <a:tcPr>
                    <a:solidFill>
                      <a:schemeClr val="bg1"/>
                    </a:solidFill>
                  </a:tcPr>
                </a:tc>
                <a:tc>
                  <a:txBody>
                    <a:bodyPr/>
                    <a:lstStyle/>
                    <a:p>
                      <a:pPr algn="ctr"/>
                      <a:r>
                        <a:rPr kumimoji="1" lang="ja-JP" altLang="en-US" sz="1050" dirty="0">
                          <a:latin typeface="Meiryo UI" panose="020B0604030504040204" pitchFamily="50" charset="-128"/>
                          <a:ea typeface="Meiryo UI" panose="020B0604030504040204" pitchFamily="50" charset="-128"/>
                        </a:rPr>
                        <a:t>完了</a:t>
                      </a:r>
                    </a:p>
                  </a:txBody>
                  <a:tcPr marL="0" marR="0">
                    <a:solidFill>
                      <a:schemeClr val="bg1"/>
                    </a:solidFill>
                  </a:tcPr>
                </a:tc>
                <a:tc>
                  <a:txBody>
                    <a:bodyPr/>
                    <a:lstStyle/>
                    <a:p>
                      <a:pPr algn="ctr"/>
                      <a:r>
                        <a:rPr kumimoji="1" lang="en-US" altLang="ja-JP" sz="1050" dirty="0" err="1">
                          <a:latin typeface="Meiryo UI" panose="020B0604030504040204" pitchFamily="50" charset="-128"/>
                          <a:ea typeface="Meiryo UI" panose="020B0604030504040204" pitchFamily="50" charset="-128"/>
                        </a:rPr>
                        <a:t>Infonova</a:t>
                      </a:r>
                      <a:endParaRPr kumimoji="1" lang="ja-JP" altLang="en-US" sz="1050" dirty="0">
                        <a:latin typeface="Meiryo UI" panose="020B0604030504040204" pitchFamily="50" charset="-128"/>
                        <a:ea typeface="Meiryo UI" panose="020B0604030504040204" pitchFamily="50" charset="-128"/>
                      </a:endParaRPr>
                    </a:p>
                  </a:txBody>
                  <a:tcP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FlexibleEntry</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Infonova</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へ流通</a:t>
                      </a:r>
                      <a:endParaRPr kumimoji="1" lang="ja-JP" altLang="en-US" sz="1050" dirty="0">
                        <a:latin typeface="Meiryo UI" panose="020B0604030504040204" pitchFamily="50" charset="-128"/>
                        <a:ea typeface="Meiryo UI" panose="020B0604030504040204" pitchFamily="50" charset="-128"/>
                      </a:endParaRPr>
                    </a:p>
                  </a:txBody>
                  <a:tcP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FlexibleEntry</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Infonova</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へ流通</a:t>
                      </a:r>
                      <a:endParaRPr kumimoji="1" lang="ja-JP" altLang="en-US" sz="1050" dirty="0">
                        <a:latin typeface="Meiryo UI" panose="020B0604030504040204" pitchFamily="50" charset="-128"/>
                        <a:ea typeface="Meiryo UI" panose="020B0604030504040204" pitchFamily="50" charset="-128"/>
                      </a:endParaRPr>
                    </a:p>
                  </a:txBody>
                  <a:tcPr>
                    <a:solidFill>
                      <a:schemeClr val="accent3">
                        <a:lumMod val="40000"/>
                        <a:lumOff val="60000"/>
                      </a:schemeClr>
                    </a:solidFill>
                  </a:tcPr>
                </a:tc>
                <a:extLst>
                  <a:ext uri="{0D108BD9-81ED-4DB2-BD59-A6C34878D82A}">
                    <a16:rowId xmlns:a16="http://schemas.microsoft.com/office/drawing/2014/main" val="2445361606"/>
                  </a:ext>
                </a:extLst>
              </a:tr>
              <a:tr h="231692">
                <a:tc gridSpan="2">
                  <a:txBody>
                    <a:bodyPr/>
                    <a:lstStyle/>
                    <a:p>
                      <a:pPr algn="ctr"/>
                      <a:r>
                        <a:rPr kumimoji="1" lang="ja-JP" altLang="en-US" sz="1050" dirty="0">
                          <a:latin typeface="Meiryo UI" panose="020B0604030504040204" pitchFamily="50" charset="-128"/>
                          <a:ea typeface="Meiryo UI" panose="020B0604030504040204" pitchFamily="50" charset="-128"/>
                        </a:rPr>
                        <a:t>契約管理</a:t>
                      </a:r>
                    </a:p>
                  </a:txBody>
                  <a:tcPr>
                    <a:solidFill>
                      <a:schemeClr val="bg1"/>
                    </a:solidFill>
                  </a:tcPr>
                </a:tc>
                <a:tc hMerge="1">
                  <a:txBody>
                    <a:bodyPr/>
                    <a:lstStyle/>
                    <a:p>
                      <a:endParaRPr kumimoji="1" lang="ja-JP" altLang="en-US"/>
                    </a:p>
                  </a:txBody>
                  <a:tcPr/>
                </a:tc>
                <a:tc>
                  <a:txBody>
                    <a:bodyPr/>
                    <a:lstStyle/>
                    <a:p>
                      <a:pPr algn="ctr"/>
                      <a:r>
                        <a:rPr kumimoji="1" lang="en-US" altLang="ja-JP" sz="105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Infonova</a:t>
                      </a:r>
                      <a:endParaRPr kumimoji="1" lang="ja-JP" altLang="en-US" sz="1050" dirty="0">
                        <a:latin typeface="Meiryo UI" panose="020B0604030504040204" pitchFamily="50" charset="-128"/>
                        <a:ea typeface="Meiryo UI" panose="020B0604030504040204" pitchFamily="50" charset="-128"/>
                      </a:endParaRPr>
                    </a:p>
                  </a:txBody>
                  <a:tcPr>
                    <a:solidFill>
                      <a:schemeClr val="bg1"/>
                    </a:solidFill>
                  </a:tcPr>
                </a:tc>
                <a:tc>
                  <a:txBody>
                    <a:bodyPr/>
                    <a:lstStyle/>
                    <a:p>
                      <a:pPr algn="ctr"/>
                      <a:r>
                        <a:rPr kumimoji="1" lang="en-US" altLang="ja-JP" sz="105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Infonova</a:t>
                      </a:r>
                      <a:endParaRPr kumimoji="1" lang="ja-JP" altLang="en-US" sz="1050" dirty="0">
                        <a:latin typeface="Meiryo UI" panose="020B0604030504040204" pitchFamily="50" charset="-128"/>
                        <a:ea typeface="Meiryo UI" panose="020B0604030504040204" pitchFamily="50" charset="-128"/>
                      </a:endParaRPr>
                    </a:p>
                  </a:txBody>
                  <a:tcP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Infonova</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solidFill>
                      <a:schemeClr val="bg1"/>
                    </a:solidFill>
                  </a:tcPr>
                </a:tc>
                <a:extLst>
                  <a:ext uri="{0D108BD9-81ED-4DB2-BD59-A6C34878D82A}">
                    <a16:rowId xmlns:a16="http://schemas.microsoft.com/office/drawing/2014/main" val="3179015147"/>
                  </a:ext>
                </a:extLst>
              </a:tr>
              <a:tr h="231692">
                <a:tc gridSpan="2">
                  <a:txBody>
                    <a:bodyPr/>
                    <a:lstStyle/>
                    <a:p>
                      <a:pPr algn="ctr"/>
                      <a:r>
                        <a:rPr kumimoji="1" lang="ja-JP" altLang="en-US" sz="1050" dirty="0">
                          <a:latin typeface="Meiryo UI" panose="020B0604030504040204" pitchFamily="50" charset="-128"/>
                          <a:ea typeface="Meiryo UI" panose="020B0604030504040204" pitchFamily="50" charset="-128"/>
                        </a:rPr>
                        <a:t>料金計算</a:t>
                      </a:r>
                    </a:p>
                  </a:txBody>
                  <a:tcPr>
                    <a:solidFill>
                      <a:schemeClr val="bg1"/>
                    </a:solidFill>
                  </a:tcPr>
                </a:tc>
                <a:tc hMerge="1">
                  <a:txBody>
                    <a:bodyPr/>
                    <a:lstStyle/>
                    <a:p>
                      <a:endParaRPr kumimoji="1" lang="ja-JP" altLang="en-US"/>
                    </a:p>
                  </a:txBody>
                  <a:tcPr/>
                </a:tc>
                <a:tc>
                  <a:txBody>
                    <a:bodyPr/>
                    <a:lstStyle/>
                    <a:p>
                      <a:pPr algn="ctr"/>
                      <a:r>
                        <a:rPr kumimoji="1" lang="en-US" altLang="ja-JP" sz="105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Infonova</a:t>
                      </a:r>
                      <a:endParaRPr kumimoji="1" lang="ja-JP" altLang="en-US" sz="1050" dirty="0">
                        <a:latin typeface="Meiryo UI" panose="020B0604030504040204" pitchFamily="50" charset="-128"/>
                        <a:ea typeface="Meiryo UI" panose="020B0604030504040204" pitchFamily="50" charset="-128"/>
                      </a:endParaRPr>
                    </a:p>
                  </a:txBody>
                  <a:tcPr>
                    <a:solidFill>
                      <a:schemeClr val="bg1"/>
                    </a:solidFill>
                  </a:tcPr>
                </a:tc>
                <a:tc>
                  <a:txBody>
                    <a:bodyPr/>
                    <a:lstStyle/>
                    <a:p>
                      <a:pPr algn="ctr"/>
                      <a:r>
                        <a:rPr kumimoji="1" lang="en-US" altLang="ja-JP" sz="105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Infonova</a:t>
                      </a:r>
                      <a:endParaRPr kumimoji="1" lang="ja-JP" altLang="en-US" sz="1050" dirty="0">
                        <a:latin typeface="Meiryo UI" panose="020B0604030504040204" pitchFamily="50" charset="-128"/>
                        <a:ea typeface="Meiryo UI" panose="020B0604030504040204" pitchFamily="50" charset="-128"/>
                      </a:endParaRPr>
                    </a:p>
                  </a:txBody>
                  <a:tcP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Infonova</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solidFill>
                      <a:schemeClr val="bg1"/>
                    </a:solidFill>
                  </a:tcPr>
                </a:tc>
                <a:extLst>
                  <a:ext uri="{0D108BD9-81ED-4DB2-BD59-A6C34878D82A}">
                    <a16:rowId xmlns:a16="http://schemas.microsoft.com/office/drawing/2014/main" val="1264138521"/>
                  </a:ext>
                </a:extLst>
              </a:tr>
              <a:tr h="231692">
                <a:tc gridSpan="2">
                  <a:txBody>
                    <a:bodyPr/>
                    <a:lstStyle/>
                    <a:p>
                      <a:pPr algn="ctr"/>
                      <a:r>
                        <a:rPr kumimoji="1" lang="ja-JP" altLang="en-US" sz="1050" dirty="0">
                          <a:latin typeface="Meiryo UI" panose="020B0604030504040204" pitchFamily="50" charset="-128"/>
                          <a:ea typeface="Meiryo UI" panose="020B0604030504040204" pitchFamily="50" charset="-128"/>
                        </a:rPr>
                        <a:t>請求作成</a:t>
                      </a:r>
                    </a:p>
                  </a:txBody>
                  <a:tcPr>
                    <a:solidFill>
                      <a:schemeClr val="bg1"/>
                    </a:solidFill>
                  </a:tcPr>
                </a:tc>
                <a:tc hMerge="1">
                  <a:txBody>
                    <a:bodyPr/>
                    <a:lstStyle/>
                    <a:p>
                      <a:endParaRPr kumimoji="1" lang="ja-JP" altLang="en-US"/>
                    </a:p>
                  </a:txBody>
                  <a:tcPr/>
                </a:tc>
                <a:tc>
                  <a:txBody>
                    <a:bodyPr/>
                    <a:lstStyle/>
                    <a:p>
                      <a:pPr algn="ctr"/>
                      <a:r>
                        <a:rPr kumimoji="1" lang="en-US" altLang="ja-JP" sz="105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Infonova</a:t>
                      </a:r>
                      <a:endParaRPr kumimoji="1" lang="ja-JP" altLang="en-US" sz="1050" dirty="0">
                        <a:latin typeface="Meiryo UI" panose="020B0604030504040204" pitchFamily="50" charset="-128"/>
                        <a:ea typeface="Meiryo UI" panose="020B0604030504040204" pitchFamily="50" charset="-128"/>
                      </a:endParaRPr>
                    </a:p>
                  </a:txBody>
                  <a:tcPr>
                    <a:solidFill>
                      <a:schemeClr val="bg1"/>
                    </a:solidFill>
                  </a:tcPr>
                </a:tc>
                <a:tc>
                  <a:txBody>
                    <a:bodyPr/>
                    <a:lstStyle/>
                    <a:p>
                      <a:pPr algn="ctr"/>
                      <a:r>
                        <a:rPr kumimoji="1" lang="en-US" altLang="ja-JP" sz="105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Infonova</a:t>
                      </a:r>
                      <a:endParaRPr kumimoji="1" lang="ja-JP" altLang="en-US" sz="1050" dirty="0">
                        <a:latin typeface="Meiryo UI" panose="020B0604030504040204" pitchFamily="50" charset="-128"/>
                        <a:ea typeface="Meiryo UI" panose="020B0604030504040204" pitchFamily="50" charset="-128"/>
                      </a:endParaRPr>
                    </a:p>
                  </a:txBody>
                  <a:tcP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Infonova</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solidFill>
                      <a:schemeClr val="bg1"/>
                    </a:solidFill>
                  </a:tcPr>
                </a:tc>
                <a:extLst>
                  <a:ext uri="{0D108BD9-81ED-4DB2-BD59-A6C34878D82A}">
                    <a16:rowId xmlns:a16="http://schemas.microsoft.com/office/drawing/2014/main" val="1991637276"/>
                  </a:ext>
                </a:extLst>
              </a:tr>
            </a:tbl>
          </a:graphicData>
        </a:graphic>
      </p:graphicFrame>
      <p:sp>
        <p:nvSpPr>
          <p:cNvPr id="173" name="正方形/長方形 172"/>
          <p:cNvSpPr/>
          <p:nvPr/>
        </p:nvSpPr>
        <p:spPr>
          <a:xfrm>
            <a:off x="1259632" y="3236263"/>
            <a:ext cx="2069287" cy="1344865"/>
          </a:xfrm>
          <a:prstGeom prst="rect">
            <a:avLst/>
          </a:prstGeom>
          <a:solidFill>
            <a:schemeClr val="tx2">
              <a:lumMod val="20000"/>
              <a:lumOff val="80000"/>
            </a:schemeClr>
          </a:solidFill>
          <a:ln/>
        </p:spPr>
        <p:style>
          <a:lnRef idx="2">
            <a:schemeClr val="dk1"/>
          </a:lnRef>
          <a:fillRef idx="1">
            <a:schemeClr val="lt1"/>
          </a:fillRef>
          <a:effectRef idx="0">
            <a:schemeClr val="dk1"/>
          </a:effectRef>
          <a:fontRef idx="minor">
            <a:schemeClr val="dk1"/>
          </a:fontRef>
        </p:style>
        <p:txBody>
          <a:bodyPr rtlCol="0" anchor="t"/>
          <a:lstStyle/>
          <a:p>
            <a:pPr algn="r"/>
            <a:r>
              <a:rPr lang="ja-JP" altLang="en-US" sz="1100" b="1" dirty="0">
                <a:solidFill>
                  <a:schemeClr val="tx1"/>
                </a:solidFill>
                <a:latin typeface="Meiryo UI" panose="020B0604030504040204" pitchFamily="50" charset="-128"/>
                <a:ea typeface="Meiryo UI" panose="020B0604030504040204" pitchFamily="50" charset="-128"/>
              </a:rPr>
              <a:t>フルフィルメント</a:t>
            </a:r>
            <a:br>
              <a:rPr lang="en-US" altLang="ja-JP" sz="1100" b="1" dirty="0">
                <a:solidFill>
                  <a:schemeClr val="tx1"/>
                </a:solidFill>
                <a:latin typeface="Meiryo UI" panose="020B0604030504040204" pitchFamily="50" charset="-128"/>
                <a:ea typeface="Meiryo UI" panose="020B0604030504040204" pitchFamily="50" charset="-128"/>
              </a:rPr>
            </a:br>
            <a:r>
              <a:rPr lang="ja-JP" altLang="en-US" sz="1100" b="1" dirty="0">
                <a:solidFill>
                  <a:schemeClr val="tx1"/>
                </a:solidFill>
                <a:latin typeface="Meiryo UI" panose="020B0604030504040204" pitchFamily="50" charset="-128"/>
                <a:ea typeface="Meiryo UI" panose="020B0604030504040204" pitchFamily="50" charset="-128"/>
              </a:rPr>
              <a:t>サービス</a:t>
            </a:r>
          </a:p>
        </p:txBody>
      </p:sp>
      <p:pic>
        <p:nvPicPr>
          <p:cNvPr id="174" name="図 173"/>
          <p:cNvPicPr>
            <a:picLocks noChangeAspect="1"/>
          </p:cNvPicPr>
          <p:nvPr/>
        </p:nvPicPr>
        <p:blipFill>
          <a:blip r:embed="rId2"/>
          <a:stretch>
            <a:fillRect/>
          </a:stretch>
        </p:blipFill>
        <p:spPr>
          <a:xfrm>
            <a:off x="1331639" y="3321330"/>
            <a:ext cx="954373" cy="268928"/>
          </a:xfrm>
          <a:prstGeom prst="rect">
            <a:avLst/>
          </a:prstGeom>
        </p:spPr>
      </p:pic>
      <p:sp>
        <p:nvSpPr>
          <p:cNvPr id="175" name="正方形/長方形 174"/>
          <p:cNvSpPr/>
          <p:nvPr/>
        </p:nvSpPr>
        <p:spPr>
          <a:xfrm>
            <a:off x="1318108" y="3753815"/>
            <a:ext cx="1237668" cy="744591"/>
          </a:xfrm>
          <a:prstGeom prst="rect">
            <a:avLst/>
          </a:prstGeom>
          <a:ln/>
        </p:spPr>
        <p:style>
          <a:lnRef idx="2">
            <a:schemeClr val="dk1"/>
          </a:lnRef>
          <a:fillRef idx="1">
            <a:schemeClr val="lt1"/>
          </a:fillRef>
          <a:effectRef idx="0">
            <a:schemeClr val="dk1"/>
          </a:effectRef>
          <a:fontRef idx="minor">
            <a:schemeClr val="dk1"/>
          </a:fontRef>
        </p:style>
        <p:txBody>
          <a:bodyPr rtlCol="0" anchor="t"/>
          <a:lstStyle/>
          <a:p>
            <a:pPr algn="ctr"/>
            <a:endParaRPr lang="ja-JP" altLang="en-US" sz="1137" dirty="0">
              <a:solidFill>
                <a:schemeClr val="tx1"/>
              </a:solidFill>
              <a:latin typeface="Meiryo UI" panose="020B0604030504040204" pitchFamily="50" charset="-128"/>
              <a:ea typeface="Meiryo UI" panose="020B0604030504040204" pitchFamily="50" charset="-128"/>
            </a:endParaRPr>
          </a:p>
        </p:txBody>
      </p:sp>
      <p:pic>
        <p:nvPicPr>
          <p:cNvPr id="176" name="Graphic 50">
            <a:extLst>
              <a:ext uri="{FF2B5EF4-FFF2-40B4-BE49-F238E27FC236}">
                <a16:creationId xmlns:a16="http://schemas.microsoft.com/office/drawing/2014/main" id="{CFF03946-92C9-40B3-A690-3E33118D38C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330002" y="3799160"/>
            <a:ext cx="577701" cy="167982"/>
          </a:xfrm>
          <a:prstGeom prst="rect">
            <a:avLst/>
          </a:prstGeom>
        </p:spPr>
      </p:pic>
      <p:cxnSp>
        <p:nvCxnSpPr>
          <p:cNvPr id="177" name="直線矢印コネクタ 176"/>
          <p:cNvCxnSpPr>
            <a:stCxn id="174" idx="2"/>
          </p:cNvCxnSpPr>
          <p:nvPr/>
        </p:nvCxnSpPr>
        <p:spPr>
          <a:xfrm flipH="1">
            <a:off x="1807646" y="3590258"/>
            <a:ext cx="1180" cy="163557"/>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8" name="直線矢印コネクタ 177"/>
          <p:cNvCxnSpPr>
            <a:stCxn id="179" idx="2"/>
            <a:endCxn id="174" idx="0"/>
          </p:cNvCxnSpPr>
          <p:nvPr/>
        </p:nvCxnSpPr>
        <p:spPr>
          <a:xfrm rot="16200000" flipH="1">
            <a:off x="1581711" y="3094215"/>
            <a:ext cx="340914" cy="113316"/>
          </a:xfrm>
          <a:prstGeom prst="bentConnector3">
            <a:avLst>
              <a:gd name="adj1" fmla="val 50000"/>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79" name="図 17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461318" y="2649012"/>
            <a:ext cx="468383" cy="331404"/>
          </a:xfrm>
          <a:prstGeom prst="rect">
            <a:avLst/>
          </a:prstGeom>
        </p:spPr>
      </p:pic>
      <p:sp>
        <p:nvSpPr>
          <p:cNvPr id="180" name="正方形/長方形 179"/>
          <p:cNvSpPr/>
          <p:nvPr/>
        </p:nvSpPr>
        <p:spPr>
          <a:xfrm>
            <a:off x="1397991" y="2459365"/>
            <a:ext cx="595035" cy="215444"/>
          </a:xfrm>
          <a:prstGeom prst="rect">
            <a:avLst/>
          </a:prstGeom>
        </p:spPr>
        <p:txBody>
          <a:bodyPr wrap="none">
            <a:spAutoFit/>
          </a:bodyPr>
          <a:lstStyle/>
          <a:p>
            <a:r>
              <a:rPr lang="ja-JP" altLang="en-US" sz="800" dirty="0">
                <a:latin typeface="Meiryo UI" panose="020B0604030504040204" pitchFamily="50" charset="-128"/>
                <a:ea typeface="Meiryo UI" panose="020B0604030504040204" pitchFamily="50" charset="-128"/>
              </a:rPr>
              <a:t>申込帳票</a:t>
            </a:r>
            <a:endParaRPr lang="ja-JP" altLang="en-US" sz="800" dirty="0"/>
          </a:p>
        </p:txBody>
      </p:sp>
      <p:sp>
        <p:nvSpPr>
          <p:cNvPr id="181" name="円柱 180"/>
          <p:cNvSpPr/>
          <p:nvPr/>
        </p:nvSpPr>
        <p:spPr>
          <a:xfrm>
            <a:off x="1411582" y="3991617"/>
            <a:ext cx="632167" cy="395723"/>
          </a:xfrm>
          <a:prstGeom prst="can">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顧客・契約情報</a:t>
            </a:r>
          </a:p>
        </p:txBody>
      </p:sp>
      <p:sp>
        <p:nvSpPr>
          <p:cNvPr id="182" name="円柱 181"/>
          <p:cNvSpPr/>
          <p:nvPr/>
        </p:nvSpPr>
        <p:spPr>
          <a:xfrm>
            <a:off x="2058454" y="3982159"/>
            <a:ext cx="420967" cy="405182"/>
          </a:xfrm>
          <a:prstGeom prst="can">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請求情報</a:t>
            </a:r>
          </a:p>
        </p:txBody>
      </p:sp>
      <p:pic>
        <p:nvPicPr>
          <p:cNvPr id="183" name="Picture 30" descr="pict_049"/>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316578" y="2728353"/>
            <a:ext cx="724272" cy="248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 name="正方形/長方形 183"/>
          <p:cNvSpPr/>
          <p:nvPr/>
        </p:nvSpPr>
        <p:spPr>
          <a:xfrm>
            <a:off x="2408447" y="2459365"/>
            <a:ext cx="540533" cy="215444"/>
          </a:xfrm>
          <a:prstGeom prst="rect">
            <a:avLst/>
          </a:prstGeom>
        </p:spPr>
        <p:txBody>
          <a:bodyPr wrap="none">
            <a:spAutoFit/>
          </a:bodyPr>
          <a:lstStyle/>
          <a:p>
            <a:r>
              <a:rPr lang="ja-JP" altLang="en-US" sz="800" dirty="0">
                <a:latin typeface="Meiryo UI" panose="020B0604030504040204" pitchFamily="50" charset="-128"/>
                <a:ea typeface="Meiryo UI" panose="020B0604030504040204" pitchFamily="50" charset="-128"/>
              </a:rPr>
              <a:t>タブレット</a:t>
            </a:r>
            <a:endParaRPr lang="ja-JP" altLang="en-US" sz="800" dirty="0"/>
          </a:p>
        </p:txBody>
      </p:sp>
      <p:cxnSp>
        <p:nvCxnSpPr>
          <p:cNvPr id="185" name="直線矢印コネクタ 184"/>
          <p:cNvCxnSpPr>
            <a:stCxn id="183" idx="2"/>
            <a:endCxn id="174" idx="0"/>
          </p:cNvCxnSpPr>
          <p:nvPr/>
        </p:nvCxnSpPr>
        <p:spPr>
          <a:xfrm rot="5400000">
            <a:off x="2071766" y="2714382"/>
            <a:ext cx="344008" cy="869888"/>
          </a:xfrm>
          <a:prstGeom prst="bentConnector3">
            <a:avLst>
              <a:gd name="adj1" fmla="val 50000"/>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6" name="正方形/長方形 185"/>
          <p:cNvSpPr/>
          <p:nvPr/>
        </p:nvSpPr>
        <p:spPr>
          <a:xfrm>
            <a:off x="6393080" y="3236263"/>
            <a:ext cx="2643416" cy="1344865"/>
          </a:xfrm>
          <a:prstGeom prst="rect">
            <a:avLst/>
          </a:prstGeom>
          <a:solidFill>
            <a:schemeClr val="tx2">
              <a:lumMod val="20000"/>
              <a:lumOff val="80000"/>
            </a:schemeClr>
          </a:solidFill>
          <a:ln/>
        </p:spPr>
        <p:style>
          <a:lnRef idx="2">
            <a:schemeClr val="dk1"/>
          </a:lnRef>
          <a:fillRef idx="1">
            <a:schemeClr val="lt1"/>
          </a:fillRef>
          <a:effectRef idx="0">
            <a:schemeClr val="dk1"/>
          </a:effectRef>
          <a:fontRef idx="minor">
            <a:schemeClr val="dk1"/>
          </a:fontRef>
        </p:style>
        <p:txBody>
          <a:bodyPr rtlCol="0" anchor="t"/>
          <a:lstStyle/>
          <a:p>
            <a:pPr algn="r"/>
            <a:r>
              <a:rPr lang="ja-JP" altLang="en-US" sz="1100" b="1" dirty="0">
                <a:solidFill>
                  <a:schemeClr val="tx1"/>
                </a:solidFill>
                <a:latin typeface="Meiryo UI" panose="020B0604030504040204" pitchFamily="50" charset="-128"/>
                <a:ea typeface="Meiryo UI" panose="020B0604030504040204" pitchFamily="50" charset="-128"/>
              </a:rPr>
              <a:t>フルフィルメント</a:t>
            </a:r>
            <a:br>
              <a:rPr lang="en-US" altLang="ja-JP" sz="1100" b="1" dirty="0">
                <a:solidFill>
                  <a:schemeClr val="tx1"/>
                </a:solidFill>
                <a:latin typeface="Meiryo UI" panose="020B0604030504040204" pitchFamily="50" charset="-128"/>
                <a:ea typeface="Meiryo UI" panose="020B0604030504040204" pitchFamily="50" charset="-128"/>
              </a:rPr>
            </a:br>
            <a:r>
              <a:rPr lang="ja-JP" altLang="en-US" sz="1100" b="1" dirty="0">
                <a:solidFill>
                  <a:schemeClr val="tx1"/>
                </a:solidFill>
                <a:latin typeface="Meiryo UI" panose="020B0604030504040204" pitchFamily="50" charset="-128"/>
                <a:ea typeface="Meiryo UI" panose="020B0604030504040204" pitchFamily="50" charset="-128"/>
              </a:rPr>
              <a:t>サービス</a:t>
            </a:r>
          </a:p>
        </p:txBody>
      </p:sp>
      <p:pic>
        <p:nvPicPr>
          <p:cNvPr id="187" name="図 186"/>
          <p:cNvPicPr>
            <a:picLocks noChangeAspect="1"/>
          </p:cNvPicPr>
          <p:nvPr/>
        </p:nvPicPr>
        <p:blipFill>
          <a:blip r:embed="rId2"/>
          <a:stretch>
            <a:fillRect/>
          </a:stretch>
        </p:blipFill>
        <p:spPr>
          <a:xfrm>
            <a:off x="6465087" y="3321330"/>
            <a:ext cx="954373" cy="268928"/>
          </a:xfrm>
          <a:prstGeom prst="rect">
            <a:avLst/>
          </a:prstGeom>
        </p:spPr>
      </p:pic>
      <p:sp>
        <p:nvSpPr>
          <p:cNvPr id="188" name="正方形/長方形 187"/>
          <p:cNvSpPr/>
          <p:nvPr/>
        </p:nvSpPr>
        <p:spPr>
          <a:xfrm>
            <a:off x="6451556" y="3753815"/>
            <a:ext cx="1216788" cy="744591"/>
          </a:xfrm>
          <a:prstGeom prst="rect">
            <a:avLst/>
          </a:prstGeom>
          <a:ln/>
        </p:spPr>
        <p:style>
          <a:lnRef idx="2">
            <a:schemeClr val="dk1"/>
          </a:lnRef>
          <a:fillRef idx="1">
            <a:schemeClr val="lt1"/>
          </a:fillRef>
          <a:effectRef idx="0">
            <a:schemeClr val="dk1"/>
          </a:effectRef>
          <a:fontRef idx="minor">
            <a:schemeClr val="dk1"/>
          </a:fontRef>
        </p:style>
        <p:txBody>
          <a:bodyPr rtlCol="0" anchor="t"/>
          <a:lstStyle/>
          <a:p>
            <a:pPr algn="ctr"/>
            <a:endParaRPr lang="ja-JP" altLang="en-US" sz="1137" dirty="0">
              <a:solidFill>
                <a:schemeClr val="tx1"/>
              </a:solidFill>
              <a:latin typeface="Meiryo UI" panose="020B0604030504040204" pitchFamily="50" charset="-128"/>
              <a:ea typeface="Meiryo UI" panose="020B0604030504040204" pitchFamily="50" charset="-128"/>
            </a:endParaRPr>
          </a:p>
        </p:txBody>
      </p:sp>
      <p:pic>
        <p:nvPicPr>
          <p:cNvPr id="189" name="Graphic 50">
            <a:extLst>
              <a:ext uri="{FF2B5EF4-FFF2-40B4-BE49-F238E27FC236}">
                <a16:creationId xmlns:a16="http://schemas.microsoft.com/office/drawing/2014/main" id="{CFF03946-92C9-40B3-A690-3E33118D38C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463450" y="3799160"/>
            <a:ext cx="577701" cy="167982"/>
          </a:xfrm>
          <a:prstGeom prst="rect">
            <a:avLst/>
          </a:prstGeom>
        </p:spPr>
      </p:pic>
      <p:cxnSp>
        <p:nvCxnSpPr>
          <p:cNvPr id="190" name="直線矢印コネクタ 189"/>
          <p:cNvCxnSpPr>
            <a:stCxn id="187" idx="2"/>
          </p:cNvCxnSpPr>
          <p:nvPr/>
        </p:nvCxnSpPr>
        <p:spPr>
          <a:xfrm flipH="1">
            <a:off x="6941094" y="3590258"/>
            <a:ext cx="1180" cy="163557"/>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1" name="直線矢印コネクタ 190"/>
          <p:cNvCxnSpPr>
            <a:stCxn id="192" idx="2"/>
            <a:endCxn id="187" idx="0"/>
          </p:cNvCxnSpPr>
          <p:nvPr/>
        </p:nvCxnSpPr>
        <p:spPr>
          <a:xfrm rot="16200000" flipH="1">
            <a:off x="6715159" y="3094215"/>
            <a:ext cx="340914" cy="113316"/>
          </a:xfrm>
          <a:prstGeom prst="bentConnector3">
            <a:avLst>
              <a:gd name="adj1" fmla="val 50000"/>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92" name="図 19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594766" y="2649012"/>
            <a:ext cx="468383" cy="331404"/>
          </a:xfrm>
          <a:prstGeom prst="rect">
            <a:avLst/>
          </a:prstGeom>
        </p:spPr>
      </p:pic>
      <p:sp>
        <p:nvSpPr>
          <p:cNvPr id="193" name="正方形/長方形 192"/>
          <p:cNvSpPr/>
          <p:nvPr/>
        </p:nvSpPr>
        <p:spPr>
          <a:xfrm>
            <a:off x="6531439" y="2459365"/>
            <a:ext cx="595035" cy="215444"/>
          </a:xfrm>
          <a:prstGeom prst="rect">
            <a:avLst/>
          </a:prstGeom>
        </p:spPr>
        <p:txBody>
          <a:bodyPr wrap="none">
            <a:spAutoFit/>
          </a:bodyPr>
          <a:lstStyle/>
          <a:p>
            <a:r>
              <a:rPr lang="ja-JP" altLang="en-US" sz="800" dirty="0">
                <a:latin typeface="Meiryo UI" panose="020B0604030504040204" pitchFamily="50" charset="-128"/>
                <a:ea typeface="Meiryo UI" panose="020B0604030504040204" pitchFamily="50" charset="-128"/>
              </a:rPr>
              <a:t>申込帳票</a:t>
            </a:r>
            <a:endParaRPr lang="ja-JP" altLang="en-US" sz="800" dirty="0"/>
          </a:p>
        </p:txBody>
      </p:sp>
      <p:sp>
        <p:nvSpPr>
          <p:cNvPr id="194" name="円柱 193"/>
          <p:cNvSpPr/>
          <p:nvPr/>
        </p:nvSpPr>
        <p:spPr>
          <a:xfrm>
            <a:off x="6545030" y="3991617"/>
            <a:ext cx="632167" cy="395723"/>
          </a:xfrm>
          <a:prstGeom prst="can">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顧客・契約情報</a:t>
            </a:r>
          </a:p>
        </p:txBody>
      </p:sp>
      <p:sp>
        <p:nvSpPr>
          <p:cNvPr id="195" name="円柱 194"/>
          <p:cNvSpPr/>
          <p:nvPr/>
        </p:nvSpPr>
        <p:spPr>
          <a:xfrm>
            <a:off x="7191902" y="3982159"/>
            <a:ext cx="420967" cy="405182"/>
          </a:xfrm>
          <a:prstGeom prst="can">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請求情報</a:t>
            </a:r>
          </a:p>
        </p:txBody>
      </p:sp>
      <p:pic>
        <p:nvPicPr>
          <p:cNvPr id="196" name="Picture 30" descr="pict_049"/>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450026" y="2735727"/>
            <a:ext cx="724272" cy="248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7" name="正方形/長方形 196"/>
          <p:cNvSpPr/>
          <p:nvPr/>
        </p:nvSpPr>
        <p:spPr>
          <a:xfrm>
            <a:off x="7541895" y="2459365"/>
            <a:ext cx="540533" cy="215444"/>
          </a:xfrm>
          <a:prstGeom prst="rect">
            <a:avLst/>
          </a:prstGeom>
        </p:spPr>
        <p:txBody>
          <a:bodyPr wrap="none">
            <a:spAutoFit/>
          </a:bodyPr>
          <a:lstStyle/>
          <a:p>
            <a:r>
              <a:rPr lang="ja-JP" altLang="en-US" sz="800" dirty="0">
                <a:latin typeface="Meiryo UI" panose="020B0604030504040204" pitchFamily="50" charset="-128"/>
                <a:ea typeface="Meiryo UI" panose="020B0604030504040204" pitchFamily="50" charset="-128"/>
              </a:rPr>
              <a:t>タブレット</a:t>
            </a:r>
            <a:endParaRPr lang="ja-JP" altLang="en-US" sz="800" dirty="0"/>
          </a:p>
        </p:txBody>
      </p:sp>
      <p:cxnSp>
        <p:nvCxnSpPr>
          <p:cNvPr id="198" name="直線矢印コネクタ 197"/>
          <p:cNvCxnSpPr>
            <a:stCxn id="196" idx="2"/>
            <a:endCxn id="187" idx="0"/>
          </p:cNvCxnSpPr>
          <p:nvPr/>
        </p:nvCxnSpPr>
        <p:spPr>
          <a:xfrm rot="5400000">
            <a:off x="7208901" y="2718069"/>
            <a:ext cx="336634" cy="869888"/>
          </a:xfrm>
          <a:prstGeom prst="bentConnector3">
            <a:avLst>
              <a:gd name="adj1" fmla="val 50000"/>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9" name="正方形/長方形 198"/>
          <p:cNvSpPr/>
          <p:nvPr/>
        </p:nvSpPr>
        <p:spPr>
          <a:xfrm>
            <a:off x="7761818" y="3753814"/>
            <a:ext cx="1216788" cy="744591"/>
          </a:xfrm>
          <a:prstGeom prst="rect">
            <a:avLst/>
          </a:prstGeom>
          <a:ln/>
        </p:spPr>
        <p:style>
          <a:lnRef idx="2">
            <a:schemeClr val="dk1"/>
          </a:lnRef>
          <a:fillRef idx="1">
            <a:schemeClr val="lt1"/>
          </a:fillRef>
          <a:effectRef idx="0">
            <a:schemeClr val="dk1"/>
          </a:effectRef>
          <a:fontRef idx="minor">
            <a:schemeClr val="dk1"/>
          </a:fontRef>
        </p:style>
        <p:txBody>
          <a:bodyPr tIns="0" rIns="36000" rtlCol="0" anchor="t"/>
          <a:lstStyle/>
          <a:p>
            <a:pPr algn="r"/>
            <a:r>
              <a:rPr lang="ja-JP" altLang="en-US" sz="1000" dirty="0">
                <a:solidFill>
                  <a:schemeClr val="tx1"/>
                </a:solidFill>
                <a:latin typeface="Meiryo UI" panose="020B0604030504040204" pitchFamily="50" charset="-128"/>
                <a:ea typeface="Meiryo UI" panose="020B0604030504040204" pitchFamily="50" charset="-128"/>
              </a:rPr>
              <a:t>ワークフロー</a:t>
            </a:r>
          </a:p>
        </p:txBody>
      </p:sp>
      <p:pic>
        <p:nvPicPr>
          <p:cNvPr id="200" name="図 199"/>
          <p:cNvPicPr>
            <a:picLocks noChangeAspect="1"/>
          </p:cNvPicPr>
          <p:nvPr/>
        </p:nvPicPr>
        <p:blipFill>
          <a:blip r:embed="rId2"/>
          <a:stretch>
            <a:fillRect/>
          </a:stretch>
        </p:blipFill>
        <p:spPr>
          <a:xfrm>
            <a:off x="7843618" y="3773341"/>
            <a:ext cx="445112" cy="125426"/>
          </a:xfrm>
          <a:prstGeom prst="rect">
            <a:avLst/>
          </a:prstGeom>
        </p:spPr>
      </p:pic>
      <p:cxnSp>
        <p:nvCxnSpPr>
          <p:cNvPr id="205" name="直線矢印コネクタ 204"/>
          <p:cNvCxnSpPr/>
          <p:nvPr/>
        </p:nvCxnSpPr>
        <p:spPr>
          <a:xfrm>
            <a:off x="7680238" y="3991617"/>
            <a:ext cx="350551" cy="754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8" name="直線矢印コネクタ 207"/>
          <p:cNvCxnSpPr/>
          <p:nvPr/>
        </p:nvCxnSpPr>
        <p:spPr>
          <a:xfrm flipH="1">
            <a:off x="7668344" y="4314799"/>
            <a:ext cx="362445"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0" name="正方形/長方形 209"/>
          <p:cNvSpPr/>
          <p:nvPr/>
        </p:nvSpPr>
        <p:spPr>
          <a:xfrm>
            <a:off x="8042683" y="3928001"/>
            <a:ext cx="489757" cy="488317"/>
          </a:xfrm>
          <a:prstGeom prst="rect">
            <a:avLst/>
          </a:prstGeom>
          <a:ln/>
        </p:spPr>
        <p:style>
          <a:lnRef idx="2">
            <a:schemeClr val="dk1"/>
          </a:lnRef>
          <a:fillRef idx="1">
            <a:schemeClr val="lt1"/>
          </a:fillRef>
          <a:effectRef idx="0">
            <a:schemeClr val="dk1"/>
          </a:effectRef>
          <a:fontRef idx="minor">
            <a:schemeClr val="dk1"/>
          </a:fontRef>
        </p:style>
        <p:txBody>
          <a:bodyPr rtlCol="0" anchor="t"/>
          <a:lstStyle/>
          <a:p>
            <a:pPr algn="ctr"/>
            <a:endParaRPr lang="ja-JP" altLang="en-US" sz="1137" dirty="0">
              <a:solidFill>
                <a:schemeClr val="tx1"/>
              </a:solidFill>
              <a:latin typeface="Meiryo UI" panose="020B0604030504040204" pitchFamily="50" charset="-128"/>
              <a:ea typeface="Meiryo UI" panose="020B0604030504040204" pitchFamily="50" charset="-128"/>
            </a:endParaRPr>
          </a:p>
        </p:txBody>
      </p:sp>
      <p:sp>
        <p:nvSpPr>
          <p:cNvPr id="211" name="正方形/長方形 210"/>
          <p:cNvSpPr/>
          <p:nvPr/>
        </p:nvSpPr>
        <p:spPr>
          <a:xfrm>
            <a:off x="8173216" y="3985839"/>
            <a:ext cx="237330" cy="71041"/>
          </a:xfrm>
          <a:prstGeom prst="rect">
            <a:avLst/>
          </a:prstGeom>
          <a:ln/>
        </p:spPr>
        <p:style>
          <a:lnRef idx="2">
            <a:schemeClr val="dk1"/>
          </a:lnRef>
          <a:fillRef idx="1">
            <a:schemeClr val="lt1"/>
          </a:fillRef>
          <a:effectRef idx="0">
            <a:schemeClr val="dk1"/>
          </a:effectRef>
          <a:fontRef idx="minor">
            <a:schemeClr val="dk1"/>
          </a:fontRef>
        </p:style>
        <p:txBody>
          <a:bodyPr rtlCol="0" anchor="t"/>
          <a:lstStyle/>
          <a:p>
            <a:pPr algn="ctr"/>
            <a:endParaRPr lang="ja-JP" altLang="en-US" sz="1137" dirty="0">
              <a:solidFill>
                <a:schemeClr val="tx1"/>
              </a:solidFill>
              <a:latin typeface="Meiryo UI" panose="020B0604030504040204" pitchFamily="50" charset="-128"/>
              <a:ea typeface="Meiryo UI" panose="020B0604030504040204" pitchFamily="50" charset="-128"/>
            </a:endParaRPr>
          </a:p>
        </p:txBody>
      </p:sp>
      <p:sp>
        <p:nvSpPr>
          <p:cNvPr id="212" name="正方形/長方形 211"/>
          <p:cNvSpPr/>
          <p:nvPr/>
        </p:nvSpPr>
        <p:spPr>
          <a:xfrm>
            <a:off x="8316416" y="4151212"/>
            <a:ext cx="178310" cy="71041"/>
          </a:xfrm>
          <a:prstGeom prst="rect">
            <a:avLst/>
          </a:prstGeom>
          <a:ln/>
        </p:spPr>
        <p:style>
          <a:lnRef idx="2">
            <a:schemeClr val="dk1"/>
          </a:lnRef>
          <a:fillRef idx="1">
            <a:schemeClr val="lt1"/>
          </a:fillRef>
          <a:effectRef idx="0">
            <a:schemeClr val="dk1"/>
          </a:effectRef>
          <a:fontRef idx="minor">
            <a:schemeClr val="dk1"/>
          </a:fontRef>
        </p:style>
        <p:txBody>
          <a:bodyPr rtlCol="0" anchor="t"/>
          <a:lstStyle/>
          <a:p>
            <a:pPr algn="ctr"/>
            <a:endParaRPr lang="ja-JP" altLang="en-US" sz="1137" dirty="0">
              <a:solidFill>
                <a:schemeClr val="tx1"/>
              </a:solidFill>
              <a:latin typeface="Meiryo UI" panose="020B0604030504040204" pitchFamily="50" charset="-128"/>
              <a:ea typeface="Meiryo UI" panose="020B0604030504040204" pitchFamily="50" charset="-128"/>
            </a:endParaRPr>
          </a:p>
        </p:txBody>
      </p:sp>
      <p:sp>
        <p:nvSpPr>
          <p:cNvPr id="213" name="正方形/長方形 212"/>
          <p:cNvSpPr/>
          <p:nvPr/>
        </p:nvSpPr>
        <p:spPr>
          <a:xfrm>
            <a:off x="8100392" y="4150245"/>
            <a:ext cx="178310" cy="71041"/>
          </a:xfrm>
          <a:prstGeom prst="rect">
            <a:avLst/>
          </a:prstGeom>
          <a:ln/>
        </p:spPr>
        <p:style>
          <a:lnRef idx="2">
            <a:schemeClr val="dk1"/>
          </a:lnRef>
          <a:fillRef idx="1">
            <a:schemeClr val="lt1"/>
          </a:fillRef>
          <a:effectRef idx="0">
            <a:schemeClr val="dk1"/>
          </a:effectRef>
          <a:fontRef idx="minor">
            <a:schemeClr val="dk1"/>
          </a:fontRef>
        </p:style>
        <p:txBody>
          <a:bodyPr rtlCol="0" anchor="t"/>
          <a:lstStyle/>
          <a:p>
            <a:pPr algn="ctr"/>
            <a:endParaRPr lang="ja-JP" altLang="en-US" sz="1137" dirty="0">
              <a:solidFill>
                <a:schemeClr val="tx1"/>
              </a:solidFill>
              <a:latin typeface="Meiryo UI" panose="020B0604030504040204" pitchFamily="50" charset="-128"/>
              <a:ea typeface="Meiryo UI" panose="020B0604030504040204" pitchFamily="50" charset="-128"/>
            </a:endParaRPr>
          </a:p>
        </p:txBody>
      </p:sp>
      <p:sp>
        <p:nvSpPr>
          <p:cNvPr id="214" name="正方形/長方形 213"/>
          <p:cNvSpPr/>
          <p:nvPr/>
        </p:nvSpPr>
        <p:spPr>
          <a:xfrm>
            <a:off x="8207538" y="4295271"/>
            <a:ext cx="178310" cy="71041"/>
          </a:xfrm>
          <a:prstGeom prst="rect">
            <a:avLst/>
          </a:prstGeom>
          <a:ln/>
        </p:spPr>
        <p:style>
          <a:lnRef idx="2">
            <a:schemeClr val="dk1"/>
          </a:lnRef>
          <a:fillRef idx="1">
            <a:schemeClr val="lt1"/>
          </a:fillRef>
          <a:effectRef idx="0">
            <a:schemeClr val="dk1"/>
          </a:effectRef>
          <a:fontRef idx="minor">
            <a:schemeClr val="dk1"/>
          </a:fontRef>
        </p:style>
        <p:txBody>
          <a:bodyPr rtlCol="0" anchor="t"/>
          <a:lstStyle/>
          <a:p>
            <a:pPr algn="ctr"/>
            <a:endParaRPr lang="ja-JP" altLang="en-US" sz="1137" dirty="0">
              <a:solidFill>
                <a:schemeClr val="tx1"/>
              </a:solidFill>
              <a:latin typeface="Meiryo UI" panose="020B0604030504040204" pitchFamily="50" charset="-128"/>
              <a:ea typeface="Meiryo UI" panose="020B0604030504040204" pitchFamily="50" charset="-128"/>
            </a:endParaRPr>
          </a:p>
        </p:txBody>
      </p:sp>
      <p:cxnSp>
        <p:nvCxnSpPr>
          <p:cNvPr id="215" name="直線矢印コネクタ 214"/>
          <p:cNvCxnSpPr>
            <a:stCxn id="211" idx="2"/>
            <a:endCxn id="213" idx="0"/>
          </p:cNvCxnSpPr>
          <p:nvPr/>
        </p:nvCxnSpPr>
        <p:spPr>
          <a:xfrm flipH="1">
            <a:off x="8189547" y="4056880"/>
            <a:ext cx="102334" cy="93365"/>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8" name="直線矢印コネクタ 217"/>
          <p:cNvCxnSpPr>
            <a:stCxn id="211" idx="2"/>
            <a:endCxn id="212" idx="0"/>
          </p:cNvCxnSpPr>
          <p:nvPr/>
        </p:nvCxnSpPr>
        <p:spPr>
          <a:xfrm>
            <a:off x="8291881" y="4056880"/>
            <a:ext cx="113690" cy="9433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1" name="直線矢印コネクタ 220"/>
          <p:cNvCxnSpPr>
            <a:stCxn id="212" idx="2"/>
            <a:endCxn id="214" idx="0"/>
          </p:cNvCxnSpPr>
          <p:nvPr/>
        </p:nvCxnSpPr>
        <p:spPr>
          <a:xfrm flipH="1">
            <a:off x="8296693" y="4222253"/>
            <a:ext cx="108878" cy="73018"/>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4" name="直線矢印コネクタ 223"/>
          <p:cNvCxnSpPr>
            <a:stCxn id="213" idx="2"/>
            <a:endCxn id="214" idx="0"/>
          </p:cNvCxnSpPr>
          <p:nvPr/>
        </p:nvCxnSpPr>
        <p:spPr>
          <a:xfrm>
            <a:off x="8189547" y="4221286"/>
            <a:ext cx="107146" cy="73985"/>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8" name="正方形/長方形 227"/>
          <p:cNvSpPr/>
          <p:nvPr/>
        </p:nvSpPr>
        <p:spPr>
          <a:xfrm>
            <a:off x="3635896" y="3221073"/>
            <a:ext cx="2643416" cy="1344865"/>
          </a:xfrm>
          <a:prstGeom prst="rect">
            <a:avLst/>
          </a:prstGeom>
          <a:solidFill>
            <a:schemeClr val="tx2">
              <a:lumMod val="20000"/>
              <a:lumOff val="80000"/>
            </a:schemeClr>
          </a:solidFill>
          <a:ln/>
        </p:spPr>
        <p:style>
          <a:lnRef idx="2">
            <a:schemeClr val="dk1"/>
          </a:lnRef>
          <a:fillRef idx="1">
            <a:schemeClr val="lt1"/>
          </a:fillRef>
          <a:effectRef idx="0">
            <a:schemeClr val="dk1"/>
          </a:effectRef>
          <a:fontRef idx="minor">
            <a:schemeClr val="dk1"/>
          </a:fontRef>
        </p:style>
        <p:txBody>
          <a:bodyPr rtlCol="0" anchor="t"/>
          <a:lstStyle/>
          <a:p>
            <a:pPr algn="r"/>
            <a:r>
              <a:rPr lang="ja-JP" altLang="en-US" sz="1100" b="1" dirty="0">
                <a:solidFill>
                  <a:schemeClr val="tx1"/>
                </a:solidFill>
                <a:latin typeface="Meiryo UI" panose="020B0604030504040204" pitchFamily="50" charset="-128"/>
                <a:ea typeface="Meiryo UI" panose="020B0604030504040204" pitchFamily="50" charset="-128"/>
              </a:rPr>
              <a:t>フルフィルメント</a:t>
            </a:r>
            <a:br>
              <a:rPr lang="en-US" altLang="ja-JP" sz="1100" b="1" dirty="0">
                <a:solidFill>
                  <a:schemeClr val="tx1"/>
                </a:solidFill>
                <a:latin typeface="Meiryo UI" panose="020B0604030504040204" pitchFamily="50" charset="-128"/>
                <a:ea typeface="Meiryo UI" panose="020B0604030504040204" pitchFamily="50" charset="-128"/>
              </a:rPr>
            </a:br>
            <a:r>
              <a:rPr lang="ja-JP" altLang="en-US" sz="1100" b="1" dirty="0">
                <a:solidFill>
                  <a:schemeClr val="tx1"/>
                </a:solidFill>
                <a:latin typeface="Meiryo UI" panose="020B0604030504040204" pitchFamily="50" charset="-128"/>
                <a:ea typeface="Meiryo UI" panose="020B0604030504040204" pitchFamily="50" charset="-128"/>
              </a:rPr>
              <a:t>サービス</a:t>
            </a:r>
          </a:p>
        </p:txBody>
      </p:sp>
      <p:sp>
        <p:nvSpPr>
          <p:cNvPr id="230" name="正方形/長方形 229"/>
          <p:cNvSpPr/>
          <p:nvPr/>
        </p:nvSpPr>
        <p:spPr>
          <a:xfrm>
            <a:off x="3694372" y="3738625"/>
            <a:ext cx="1216788" cy="744591"/>
          </a:xfrm>
          <a:prstGeom prst="rect">
            <a:avLst/>
          </a:prstGeom>
          <a:ln/>
        </p:spPr>
        <p:style>
          <a:lnRef idx="2">
            <a:schemeClr val="dk1"/>
          </a:lnRef>
          <a:fillRef idx="1">
            <a:schemeClr val="lt1"/>
          </a:fillRef>
          <a:effectRef idx="0">
            <a:schemeClr val="dk1"/>
          </a:effectRef>
          <a:fontRef idx="minor">
            <a:schemeClr val="dk1"/>
          </a:fontRef>
        </p:style>
        <p:txBody>
          <a:bodyPr rtlCol="0" anchor="t"/>
          <a:lstStyle/>
          <a:p>
            <a:pPr algn="ctr"/>
            <a:endParaRPr lang="ja-JP" altLang="en-US" sz="1137" dirty="0">
              <a:solidFill>
                <a:schemeClr val="tx1"/>
              </a:solidFill>
              <a:latin typeface="Meiryo UI" panose="020B0604030504040204" pitchFamily="50" charset="-128"/>
              <a:ea typeface="Meiryo UI" panose="020B0604030504040204" pitchFamily="50" charset="-128"/>
            </a:endParaRPr>
          </a:p>
        </p:txBody>
      </p:sp>
      <p:pic>
        <p:nvPicPr>
          <p:cNvPr id="231" name="Graphic 50">
            <a:extLst>
              <a:ext uri="{FF2B5EF4-FFF2-40B4-BE49-F238E27FC236}">
                <a16:creationId xmlns:a16="http://schemas.microsoft.com/office/drawing/2014/main" id="{CFF03946-92C9-40B3-A690-3E33118D38C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706266" y="3783970"/>
            <a:ext cx="577701" cy="167982"/>
          </a:xfrm>
          <a:prstGeom prst="rect">
            <a:avLst/>
          </a:prstGeom>
        </p:spPr>
      </p:pic>
      <p:sp>
        <p:nvSpPr>
          <p:cNvPr id="235" name="正方形/長方形 234"/>
          <p:cNvSpPr/>
          <p:nvPr/>
        </p:nvSpPr>
        <p:spPr>
          <a:xfrm>
            <a:off x="3626912" y="2452523"/>
            <a:ext cx="1016625" cy="215444"/>
          </a:xfrm>
          <a:prstGeom prst="rect">
            <a:avLst/>
          </a:prstGeom>
        </p:spPr>
        <p:txBody>
          <a:bodyPr wrap="none">
            <a:spAutoFit/>
          </a:bodyPr>
          <a:lstStyle/>
          <a:p>
            <a:r>
              <a:rPr lang="en-US" altLang="ja-JP" sz="800" dirty="0">
                <a:latin typeface="Meiryo UI" panose="020B0604030504040204" pitchFamily="50" charset="-128"/>
                <a:ea typeface="Meiryo UI" panose="020B0604030504040204" pitchFamily="50" charset="-128"/>
              </a:rPr>
              <a:t>PC</a:t>
            </a:r>
            <a:r>
              <a:rPr lang="ja-JP" altLang="en-US" sz="800" dirty="0">
                <a:latin typeface="Meiryo UI" panose="020B0604030504040204" pitchFamily="50" charset="-128"/>
                <a:ea typeface="Meiryo UI" panose="020B0604030504040204" pitchFamily="50" charset="-128"/>
              </a:rPr>
              <a:t>利用のオペレータ</a:t>
            </a:r>
            <a:endParaRPr lang="ja-JP" altLang="en-US" sz="800" dirty="0"/>
          </a:p>
        </p:txBody>
      </p:sp>
      <p:sp>
        <p:nvSpPr>
          <p:cNvPr id="236" name="円柱 235"/>
          <p:cNvSpPr/>
          <p:nvPr/>
        </p:nvSpPr>
        <p:spPr>
          <a:xfrm>
            <a:off x="3787846" y="3976427"/>
            <a:ext cx="632167" cy="395723"/>
          </a:xfrm>
          <a:prstGeom prst="can">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顧客・契約情報</a:t>
            </a:r>
          </a:p>
        </p:txBody>
      </p:sp>
      <p:sp>
        <p:nvSpPr>
          <p:cNvPr id="237" name="円柱 236"/>
          <p:cNvSpPr/>
          <p:nvPr/>
        </p:nvSpPr>
        <p:spPr>
          <a:xfrm>
            <a:off x="4434718" y="3966969"/>
            <a:ext cx="420967" cy="405182"/>
          </a:xfrm>
          <a:prstGeom prst="can">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請求情報</a:t>
            </a:r>
          </a:p>
        </p:txBody>
      </p:sp>
      <p:sp>
        <p:nvSpPr>
          <p:cNvPr id="241" name="正方形/長方形 240"/>
          <p:cNvSpPr/>
          <p:nvPr/>
        </p:nvSpPr>
        <p:spPr>
          <a:xfrm>
            <a:off x="5004634" y="3738624"/>
            <a:ext cx="1216788" cy="744591"/>
          </a:xfrm>
          <a:prstGeom prst="rect">
            <a:avLst/>
          </a:prstGeom>
          <a:ln/>
        </p:spPr>
        <p:style>
          <a:lnRef idx="2">
            <a:schemeClr val="dk1"/>
          </a:lnRef>
          <a:fillRef idx="1">
            <a:schemeClr val="lt1"/>
          </a:fillRef>
          <a:effectRef idx="0">
            <a:schemeClr val="dk1"/>
          </a:effectRef>
          <a:fontRef idx="minor">
            <a:schemeClr val="dk1"/>
          </a:fontRef>
        </p:style>
        <p:txBody>
          <a:bodyPr tIns="0" rIns="36000" rtlCol="0" anchor="t"/>
          <a:lstStyle/>
          <a:p>
            <a:pPr algn="r"/>
            <a:r>
              <a:rPr lang="ja-JP" altLang="en-US" sz="1000" dirty="0">
                <a:solidFill>
                  <a:schemeClr val="tx1"/>
                </a:solidFill>
                <a:latin typeface="Meiryo UI" panose="020B0604030504040204" pitchFamily="50" charset="-128"/>
                <a:ea typeface="Meiryo UI" panose="020B0604030504040204" pitchFamily="50" charset="-128"/>
              </a:rPr>
              <a:t>ワークフロー</a:t>
            </a:r>
          </a:p>
        </p:txBody>
      </p:sp>
      <p:pic>
        <p:nvPicPr>
          <p:cNvPr id="242" name="図 241"/>
          <p:cNvPicPr>
            <a:picLocks noChangeAspect="1"/>
          </p:cNvPicPr>
          <p:nvPr/>
        </p:nvPicPr>
        <p:blipFill>
          <a:blip r:embed="rId2"/>
          <a:stretch>
            <a:fillRect/>
          </a:stretch>
        </p:blipFill>
        <p:spPr>
          <a:xfrm>
            <a:off x="5086434" y="3758151"/>
            <a:ext cx="445112" cy="125426"/>
          </a:xfrm>
          <a:prstGeom prst="rect">
            <a:avLst/>
          </a:prstGeom>
        </p:spPr>
      </p:pic>
      <p:cxnSp>
        <p:nvCxnSpPr>
          <p:cNvPr id="243" name="直線矢印コネクタ 242"/>
          <p:cNvCxnSpPr/>
          <p:nvPr/>
        </p:nvCxnSpPr>
        <p:spPr>
          <a:xfrm>
            <a:off x="4923054" y="3976427"/>
            <a:ext cx="350551" cy="754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4" name="直線矢印コネクタ 243"/>
          <p:cNvCxnSpPr/>
          <p:nvPr/>
        </p:nvCxnSpPr>
        <p:spPr>
          <a:xfrm flipH="1">
            <a:off x="4911160" y="4299609"/>
            <a:ext cx="362445"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5" name="正方形/長方形 244"/>
          <p:cNvSpPr/>
          <p:nvPr/>
        </p:nvSpPr>
        <p:spPr>
          <a:xfrm>
            <a:off x="5285499" y="3912811"/>
            <a:ext cx="489757" cy="488317"/>
          </a:xfrm>
          <a:prstGeom prst="rect">
            <a:avLst/>
          </a:prstGeom>
          <a:ln/>
        </p:spPr>
        <p:style>
          <a:lnRef idx="2">
            <a:schemeClr val="dk1"/>
          </a:lnRef>
          <a:fillRef idx="1">
            <a:schemeClr val="lt1"/>
          </a:fillRef>
          <a:effectRef idx="0">
            <a:schemeClr val="dk1"/>
          </a:effectRef>
          <a:fontRef idx="minor">
            <a:schemeClr val="dk1"/>
          </a:fontRef>
        </p:style>
        <p:txBody>
          <a:bodyPr rtlCol="0" anchor="t"/>
          <a:lstStyle/>
          <a:p>
            <a:pPr algn="ctr"/>
            <a:endParaRPr lang="ja-JP" altLang="en-US" sz="1137" dirty="0">
              <a:solidFill>
                <a:schemeClr val="tx1"/>
              </a:solidFill>
              <a:latin typeface="Meiryo UI" panose="020B0604030504040204" pitchFamily="50" charset="-128"/>
              <a:ea typeface="Meiryo UI" panose="020B0604030504040204" pitchFamily="50" charset="-128"/>
            </a:endParaRPr>
          </a:p>
        </p:txBody>
      </p:sp>
      <p:sp>
        <p:nvSpPr>
          <p:cNvPr id="246" name="正方形/長方形 245"/>
          <p:cNvSpPr/>
          <p:nvPr/>
        </p:nvSpPr>
        <p:spPr>
          <a:xfrm>
            <a:off x="5416032" y="3970649"/>
            <a:ext cx="237330" cy="71041"/>
          </a:xfrm>
          <a:prstGeom prst="rect">
            <a:avLst/>
          </a:prstGeom>
          <a:ln/>
        </p:spPr>
        <p:style>
          <a:lnRef idx="2">
            <a:schemeClr val="dk1"/>
          </a:lnRef>
          <a:fillRef idx="1">
            <a:schemeClr val="lt1"/>
          </a:fillRef>
          <a:effectRef idx="0">
            <a:schemeClr val="dk1"/>
          </a:effectRef>
          <a:fontRef idx="minor">
            <a:schemeClr val="dk1"/>
          </a:fontRef>
        </p:style>
        <p:txBody>
          <a:bodyPr rtlCol="0" anchor="t"/>
          <a:lstStyle/>
          <a:p>
            <a:pPr algn="ctr"/>
            <a:endParaRPr lang="ja-JP" altLang="en-US" sz="1137" dirty="0">
              <a:solidFill>
                <a:schemeClr val="tx1"/>
              </a:solidFill>
              <a:latin typeface="Meiryo UI" panose="020B0604030504040204" pitchFamily="50" charset="-128"/>
              <a:ea typeface="Meiryo UI" panose="020B0604030504040204" pitchFamily="50" charset="-128"/>
            </a:endParaRPr>
          </a:p>
        </p:txBody>
      </p:sp>
      <p:sp>
        <p:nvSpPr>
          <p:cNvPr id="247" name="正方形/長方形 246"/>
          <p:cNvSpPr/>
          <p:nvPr/>
        </p:nvSpPr>
        <p:spPr>
          <a:xfrm>
            <a:off x="5559232" y="4136022"/>
            <a:ext cx="178310" cy="71041"/>
          </a:xfrm>
          <a:prstGeom prst="rect">
            <a:avLst/>
          </a:prstGeom>
          <a:ln/>
        </p:spPr>
        <p:style>
          <a:lnRef idx="2">
            <a:schemeClr val="dk1"/>
          </a:lnRef>
          <a:fillRef idx="1">
            <a:schemeClr val="lt1"/>
          </a:fillRef>
          <a:effectRef idx="0">
            <a:schemeClr val="dk1"/>
          </a:effectRef>
          <a:fontRef idx="minor">
            <a:schemeClr val="dk1"/>
          </a:fontRef>
        </p:style>
        <p:txBody>
          <a:bodyPr rtlCol="0" anchor="t"/>
          <a:lstStyle/>
          <a:p>
            <a:pPr algn="ctr"/>
            <a:endParaRPr lang="ja-JP" altLang="en-US" sz="1137" dirty="0">
              <a:solidFill>
                <a:schemeClr val="tx1"/>
              </a:solidFill>
              <a:latin typeface="Meiryo UI" panose="020B0604030504040204" pitchFamily="50" charset="-128"/>
              <a:ea typeface="Meiryo UI" panose="020B0604030504040204" pitchFamily="50" charset="-128"/>
            </a:endParaRPr>
          </a:p>
        </p:txBody>
      </p:sp>
      <p:sp>
        <p:nvSpPr>
          <p:cNvPr id="248" name="正方形/長方形 247"/>
          <p:cNvSpPr/>
          <p:nvPr/>
        </p:nvSpPr>
        <p:spPr>
          <a:xfrm>
            <a:off x="5343208" y="4135055"/>
            <a:ext cx="178310" cy="71041"/>
          </a:xfrm>
          <a:prstGeom prst="rect">
            <a:avLst/>
          </a:prstGeom>
          <a:ln/>
        </p:spPr>
        <p:style>
          <a:lnRef idx="2">
            <a:schemeClr val="dk1"/>
          </a:lnRef>
          <a:fillRef idx="1">
            <a:schemeClr val="lt1"/>
          </a:fillRef>
          <a:effectRef idx="0">
            <a:schemeClr val="dk1"/>
          </a:effectRef>
          <a:fontRef idx="minor">
            <a:schemeClr val="dk1"/>
          </a:fontRef>
        </p:style>
        <p:txBody>
          <a:bodyPr rtlCol="0" anchor="t"/>
          <a:lstStyle/>
          <a:p>
            <a:pPr algn="ctr"/>
            <a:endParaRPr lang="ja-JP" altLang="en-US" sz="1137" dirty="0">
              <a:solidFill>
                <a:schemeClr val="tx1"/>
              </a:solidFill>
              <a:latin typeface="Meiryo UI" panose="020B0604030504040204" pitchFamily="50" charset="-128"/>
              <a:ea typeface="Meiryo UI" panose="020B0604030504040204" pitchFamily="50" charset="-128"/>
            </a:endParaRPr>
          </a:p>
        </p:txBody>
      </p:sp>
      <p:sp>
        <p:nvSpPr>
          <p:cNvPr id="249" name="正方形/長方形 248"/>
          <p:cNvSpPr/>
          <p:nvPr/>
        </p:nvSpPr>
        <p:spPr>
          <a:xfrm>
            <a:off x="5450354" y="4280081"/>
            <a:ext cx="178310" cy="71041"/>
          </a:xfrm>
          <a:prstGeom prst="rect">
            <a:avLst/>
          </a:prstGeom>
          <a:ln/>
        </p:spPr>
        <p:style>
          <a:lnRef idx="2">
            <a:schemeClr val="dk1"/>
          </a:lnRef>
          <a:fillRef idx="1">
            <a:schemeClr val="lt1"/>
          </a:fillRef>
          <a:effectRef idx="0">
            <a:schemeClr val="dk1"/>
          </a:effectRef>
          <a:fontRef idx="minor">
            <a:schemeClr val="dk1"/>
          </a:fontRef>
        </p:style>
        <p:txBody>
          <a:bodyPr rtlCol="0" anchor="t"/>
          <a:lstStyle/>
          <a:p>
            <a:pPr algn="ctr"/>
            <a:endParaRPr lang="ja-JP" altLang="en-US" sz="1137" dirty="0">
              <a:solidFill>
                <a:schemeClr val="tx1"/>
              </a:solidFill>
              <a:latin typeface="Meiryo UI" panose="020B0604030504040204" pitchFamily="50" charset="-128"/>
              <a:ea typeface="Meiryo UI" panose="020B0604030504040204" pitchFamily="50" charset="-128"/>
            </a:endParaRPr>
          </a:p>
        </p:txBody>
      </p:sp>
      <p:cxnSp>
        <p:nvCxnSpPr>
          <p:cNvPr id="250" name="直線矢印コネクタ 249"/>
          <p:cNvCxnSpPr>
            <a:stCxn id="246" idx="2"/>
            <a:endCxn id="248" idx="0"/>
          </p:cNvCxnSpPr>
          <p:nvPr/>
        </p:nvCxnSpPr>
        <p:spPr>
          <a:xfrm flipH="1">
            <a:off x="5432363" y="4041690"/>
            <a:ext cx="102334" cy="93365"/>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1" name="直線矢印コネクタ 250"/>
          <p:cNvCxnSpPr>
            <a:stCxn id="246" idx="2"/>
            <a:endCxn id="247" idx="0"/>
          </p:cNvCxnSpPr>
          <p:nvPr/>
        </p:nvCxnSpPr>
        <p:spPr>
          <a:xfrm>
            <a:off x="5534697" y="4041690"/>
            <a:ext cx="113690" cy="9433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2" name="直線矢印コネクタ 251"/>
          <p:cNvCxnSpPr>
            <a:stCxn id="247" idx="2"/>
            <a:endCxn id="249" idx="0"/>
          </p:cNvCxnSpPr>
          <p:nvPr/>
        </p:nvCxnSpPr>
        <p:spPr>
          <a:xfrm flipH="1">
            <a:off x="5539509" y="4207063"/>
            <a:ext cx="108878" cy="73018"/>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3" name="直線矢印コネクタ 252"/>
          <p:cNvCxnSpPr>
            <a:stCxn id="248" idx="2"/>
            <a:endCxn id="249" idx="0"/>
          </p:cNvCxnSpPr>
          <p:nvPr/>
        </p:nvCxnSpPr>
        <p:spPr>
          <a:xfrm>
            <a:off x="5432363" y="4206096"/>
            <a:ext cx="107146" cy="73985"/>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259" name="Picture 14" descr="36_input_desk_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838020" y="2630565"/>
            <a:ext cx="594792" cy="44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0" name="Picture 5" descr="01_serve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706864" y="2631426"/>
            <a:ext cx="446584" cy="476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1" name="正方形/長方形 260"/>
          <p:cNvSpPr/>
          <p:nvPr/>
        </p:nvSpPr>
        <p:spPr>
          <a:xfrm>
            <a:off x="4590016" y="2450531"/>
            <a:ext cx="630301" cy="215444"/>
          </a:xfrm>
          <a:prstGeom prst="rect">
            <a:avLst/>
          </a:prstGeom>
        </p:spPr>
        <p:txBody>
          <a:bodyPr wrap="none">
            <a:spAutoFit/>
          </a:bodyPr>
          <a:lstStyle/>
          <a:p>
            <a:r>
              <a:rPr lang="ja-JP" altLang="en-US" sz="800" dirty="0">
                <a:latin typeface="Meiryo UI" panose="020B0604030504040204" pitchFamily="50" charset="-128"/>
                <a:ea typeface="Meiryo UI" panose="020B0604030504040204" pitchFamily="50" charset="-128"/>
              </a:rPr>
              <a:t>他システム</a:t>
            </a:r>
            <a:endParaRPr lang="ja-JP" altLang="en-US" sz="800" dirty="0"/>
          </a:p>
        </p:txBody>
      </p:sp>
      <p:cxnSp>
        <p:nvCxnSpPr>
          <p:cNvPr id="262" name="直線矢印コネクタ 184"/>
          <p:cNvCxnSpPr>
            <a:stCxn id="260" idx="2"/>
            <a:endCxn id="230" idx="0"/>
          </p:cNvCxnSpPr>
          <p:nvPr/>
        </p:nvCxnSpPr>
        <p:spPr>
          <a:xfrm rot="5400000">
            <a:off x="4301214" y="3109682"/>
            <a:ext cx="630495" cy="627390"/>
          </a:xfrm>
          <a:prstGeom prst="bentConnector3">
            <a:avLst>
              <a:gd name="adj1" fmla="val 50000"/>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5" name="直線矢印コネクタ 184"/>
          <p:cNvCxnSpPr>
            <a:endCxn id="230" idx="0"/>
          </p:cNvCxnSpPr>
          <p:nvPr/>
        </p:nvCxnSpPr>
        <p:spPr>
          <a:xfrm rot="16200000" flipH="1">
            <a:off x="3832697" y="3268556"/>
            <a:ext cx="632488" cy="307650"/>
          </a:xfrm>
          <a:prstGeom prst="bentConnector3">
            <a:avLst>
              <a:gd name="adj1" fmla="val 50000"/>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正方形/長方形 1"/>
          <p:cNvSpPr/>
          <p:nvPr/>
        </p:nvSpPr>
        <p:spPr>
          <a:xfrm>
            <a:off x="133350" y="6727442"/>
            <a:ext cx="262186" cy="1166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3" name="正方形/長方形 2"/>
          <p:cNvSpPr/>
          <p:nvPr/>
        </p:nvSpPr>
        <p:spPr>
          <a:xfrm>
            <a:off x="356552" y="6669399"/>
            <a:ext cx="2759089" cy="230832"/>
          </a:xfrm>
          <a:prstGeom prst="rect">
            <a:avLst/>
          </a:prstGeom>
        </p:spPr>
        <p:txBody>
          <a:bodyPr wrap="none">
            <a:spAutoFit/>
          </a:bodyPr>
          <a:lstStyle/>
          <a:p>
            <a:r>
              <a:rPr lang="en-US" altLang="ja-JP" sz="900" dirty="0">
                <a:solidFill>
                  <a:prstClr val="black"/>
                </a:solidFill>
                <a:latin typeface="Meiryo UI" panose="020B0604030504040204" pitchFamily="50" charset="-128"/>
                <a:ea typeface="Meiryo UI" panose="020B0604030504040204" pitchFamily="50" charset="-128"/>
              </a:rPr>
              <a:t>=</a:t>
            </a:r>
            <a:r>
              <a:rPr lang="ja-JP" altLang="en-US" sz="900" dirty="0">
                <a:solidFill>
                  <a:prstClr val="black"/>
                </a:solidFill>
                <a:latin typeface="Meiryo UI" panose="020B0604030504040204" pitchFamily="50" charset="-128"/>
                <a:ea typeface="Meiryo UI" panose="020B0604030504040204" pitchFamily="50" charset="-128"/>
              </a:rPr>
              <a:t>開発が必要な個所となり、別途追加費用が掛かります</a:t>
            </a:r>
            <a:endParaRPr lang="ja-JP" altLang="en-US" sz="900" dirty="0"/>
          </a:p>
        </p:txBody>
      </p:sp>
    </p:spTree>
    <p:extLst>
      <p:ext uri="{BB962C8B-B14F-4D97-AF65-F5344CB8AC3E}">
        <p14:creationId xmlns:p14="http://schemas.microsoft.com/office/powerpoint/2010/main" val="12378588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19184"/>
          </a:xfrm>
        </p:spPr>
        <p:txBody>
          <a:bodyPr>
            <a:normAutofit fontScale="90000"/>
          </a:bodyPr>
          <a:lstStyle/>
          <a:p>
            <a:r>
              <a:rPr lang="en-US" altLang="ja-JP" dirty="0"/>
              <a:t>UI</a:t>
            </a:r>
            <a:r>
              <a:rPr lang="ja-JP" altLang="en-US" dirty="0"/>
              <a:t>の選択について</a:t>
            </a:r>
            <a:endParaRPr kumimoji="1" lang="ja-JP" altLang="en-US" dirty="0"/>
          </a:p>
        </p:txBody>
      </p:sp>
      <p:sp>
        <p:nvSpPr>
          <p:cNvPr id="3" name="正方形/長方形 2"/>
          <p:cNvSpPr/>
          <p:nvPr/>
        </p:nvSpPr>
        <p:spPr>
          <a:xfrm>
            <a:off x="236104" y="1031337"/>
            <a:ext cx="7643439" cy="646331"/>
          </a:xfrm>
          <a:prstGeom prst="rect">
            <a:avLst/>
          </a:prstGeom>
        </p:spPr>
        <p:txBody>
          <a:bodyPr wrap="none">
            <a:spAutoFit/>
          </a:bodyPr>
          <a:lstStyle/>
          <a:p>
            <a:r>
              <a:rPr lang="ja-JP" altLang="en-US" dirty="0">
                <a:latin typeface="Meiryo UI" panose="020B0604030504040204" pitchFamily="50" charset="-128"/>
                <a:ea typeface="Meiryo UI" panose="020B0604030504040204" pitchFamily="50" charset="-128"/>
              </a:rPr>
              <a:t>顧客情報や注文、契約照会をするための</a:t>
            </a:r>
            <a:r>
              <a:rPr lang="en-US" altLang="ja-JP" dirty="0">
                <a:latin typeface="Meiryo UI" panose="020B0604030504040204" pitchFamily="50" charset="-128"/>
                <a:ea typeface="Meiryo UI" panose="020B0604030504040204" pitchFamily="50" charset="-128"/>
              </a:rPr>
              <a:t>UI</a:t>
            </a:r>
            <a:r>
              <a:rPr lang="ja-JP" altLang="en-US" dirty="0">
                <a:latin typeface="Meiryo UI" panose="020B0604030504040204" pitchFamily="50" charset="-128"/>
                <a:ea typeface="Meiryo UI" panose="020B0604030504040204" pitchFamily="50" charset="-128"/>
              </a:rPr>
              <a:t>については大きく以下のように分類され</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用途に合ったパッケージ、</a:t>
            </a:r>
            <a:r>
              <a:rPr lang="en-US" altLang="ja-JP" dirty="0">
                <a:latin typeface="Meiryo UI" panose="020B0604030504040204" pitchFamily="50" charset="-128"/>
                <a:ea typeface="Meiryo UI" panose="020B0604030504040204" pitchFamily="50" charset="-128"/>
              </a:rPr>
              <a:t>SaaS</a:t>
            </a:r>
            <a:r>
              <a:rPr lang="ja-JP" altLang="en-US" dirty="0">
                <a:latin typeface="Meiryo UI" panose="020B0604030504040204" pitchFamily="50" charset="-128"/>
                <a:ea typeface="Meiryo UI" panose="020B0604030504040204" pitchFamily="50" charset="-128"/>
              </a:rPr>
              <a:t>の選択、または独自に構築することが求められます</a:t>
            </a:r>
            <a:endParaRPr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1012981064"/>
              </p:ext>
            </p:extLst>
          </p:nvPr>
        </p:nvGraphicFramePr>
        <p:xfrm>
          <a:off x="287524" y="1772816"/>
          <a:ext cx="8568952" cy="2504440"/>
        </p:xfrm>
        <a:graphic>
          <a:graphicData uri="http://schemas.openxmlformats.org/drawingml/2006/table">
            <a:tbl>
              <a:tblPr firstRow="1" bandRow="1">
                <a:tableStyleId>{5940675A-B579-460E-94D1-54222C63F5DA}</a:tableStyleId>
              </a:tblPr>
              <a:tblGrid>
                <a:gridCol w="2484276">
                  <a:extLst>
                    <a:ext uri="{9D8B030D-6E8A-4147-A177-3AD203B41FA5}">
                      <a16:colId xmlns:a16="http://schemas.microsoft.com/office/drawing/2014/main" val="191152547"/>
                    </a:ext>
                  </a:extLst>
                </a:gridCol>
                <a:gridCol w="6084676">
                  <a:extLst>
                    <a:ext uri="{9D8B030D-6E8A-4147-A177-3AD203B41FA5}">
                      <a16:colId xmlns:a16="http://schemas.microsoft.com/office/drawing/2014/main" val="2748675022"/>
                    </a:ext>
                  </a:extLst>
                </a:gridCol>
              </a:tblGrid>
              <a:tr h="370840">
                <a:tc>
                  <a:txBody>
                    <a:bodyPr/>
                    <a:lstStyle/>
                    <a:p>
                      <a:pPr algn="ctr"/>
                      <a:r>
                        <a:rPr kumimoji="1" lang="en-US" altLang="ja-JP" sz="1600" b="1" dirty="0">
                          <a:latin typeface="Meiryo UI" panose="020B0604030504040204" pitchFamily="50" charset="-128"/>
                          <a:ea typeface="Meiryo UI" panose="020B0604030504040204" pitchFamily="50" charset="-128"/>
                        </a:rPr>
                        <a:t>UI</a:t>
                      </a:r>
                      <a:r>
                        <a:rPr kumimoji="1" lang="ja-JP" altLang="en-US" sz="1600" b="1" dirty="0">
                          <a:latin typeface="Meiryo UI" panose="020B0604030504040204" pitchFamily="50" charset="-128"/>
                          <a:ea typeface="Meiryo UI" panose="020B0604030504040204" pitchFamily="50" charset="-128"/>
                        </a:rPr>
                        <a:t>を利用する想定ユーザ</a:t>
                      </a:r>
                    </a:p>
                  </a:txBody>
                  <a:tcPr>
                    <a:solidFill>
                      <a:srgbClr val="FFFFCC"/>
                    </a:solidFill>
                  </a:tcPr>
                </a:tc>
                <a:tc>
                  <a:txBody>
                    <a:bodyPr/>
                    <a:lstStyle/>
                    <a:p>
                      <a:pPr algn="ctr"/>
                      <a:r>
                        <a:rPr kumimoji="1" lang="ja-JP" altLang="en-US" sz="1600" b="1" dirty="0">
                          <a:latin typeface="Meiryo UI" panose="020B0604030504040204" pitchFamily="50" charset="-128"/>
                          <a:ea typeface="Meiryo UI" panose="020B0604030504040204" pitchFamily="50" charset="-128"/>
                        </a:rPr>
                        <a:t>求められる機能</a:t>
                      </a:r>
                    </a:p>
                  </a:txBody>
                  <a:tcPr>
                    <a:solidFill>
                      <a:srgbClr val="FFFFCC"/>
                    </a:solidFill>
                  </a:tcPr>
                </a:tc>
                <a:extLst>
                  <a:ext uri="{0D108BD9-81ED-4DB2-BD59-A6C34878D82A}">
                    <a16:rowId xmlns:a16="http://schemas.microsoft.com/office/drawing/2014/main" val="332789995"/>
                  </a:ext>
                </a:extLst>
              </a:tr>
              <a:tr h="370840">
                <a:tc>
                  <a:txBody>
                    <a:bodyPr/>
                    <a:lstStyle/>
                    <a:p>
                      <a:r>
                        <a:rPr lang="ja-JP" altLang="en-US" sz="1600" dirty="0">
                          <a:latin typeface="Meiryo UI" panose="020B0604030504040204" pitchFamily="50" charset="-128"/>
                          <a:ea typeface="Meiryo UI" panose="020B0604030504040204" pitchFamily="50" charset="-128"/>
                        </a:rPr>
                        <a:t>一般公開エンドユーザ</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r>
                        <a:rPr kumimoji="1" lang="ja-JP" altLang="en-US" sz="1600" dirty="0">
                          <a:latin typeface="Meiryo UI" panose="020B0604030504040204" pitchFamily="50" charset="-128"/>
                          <a:ea typeface="Meiryo UI" panose="020B0604030504040204" pitchFamily="50" charset="-128"/>
                        </a:rPr>
                        <a:t>①インターネットに広く公開し、匿名状態で商品が見える</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②商品購入時に注文者の情報等を記入し注文完了する</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③注文完了後は自分の契約の照会、料金請求情報の照会などができる、また、契約の変更や解約などができる</a:t>
                      </a:r>
                      <a:endParaRPr kumimoji="1" lang="en-US" altLang="ja-JP"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062561587"/>
                  </a:ext>
                </a:extLst>
              </a:tr>
              <a:tr h="370840">
                <a:tc>
                  <a:txBody>
                    <a:bodyPr/>
                    <a:lstStyle/>
                    <a:p>
                      <a:r>
                        <a:rPr kumimoji="1" lang="ja-JP" altLang="en-US" sz="16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社内利用等限られたユーザ</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r>
                        <a:rPr kumimoji="1" lang="ja-JP" altLang="en-US" sz="1600" dirty="0">
                          <a:latin typeface="Meiryo UI" panose="020B0604030504040204" pitchFamily="50" charset="-128"/>
                          <a:ea typeface="Meiryo UI" panose="020B0604030504040204" pitchFamily="50" charset="-128"/>
                        </a:rPr>
                        <a:t>①事前に作成したユーザ情報を元にログインする</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②商品購入時には注文者の情報等を代理記入し注文完了する</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③注文完了後は管理しているお客様全ての契約の照会、料金請求情報の照会などができる。また、契約の変更や解約などができる</a:t>
                      </a:r>
                    </a:p>
                  </a:txBody>
                  <a:tcPr/>
                </a:tc>
                <a:extLst>
                  <a:ext uri="{0D108BD9-81ED-4DB2-BD59-A6C34878D82A}">
                    <a16:rowId xmlns:a16="http://schemas.microsoft.com/office/drawing/2014/main" val="578469715"/>
                  </a:ext>
                </a:extLst>
              </a:tr>
            </a:tbl>
          </a:graphicData>
        </a:graphic>
      </p:graphicFrame>
    </p:spTree>
    <p:extLst>
      <p:ext uri="{BB962C8B-B14F-4D97-AF65-F5344CB8AC3E}">
        <p14:creationId xmlns:p14="http://schemas.microsoft.com/office/powerpoint/2010/main" val="6346876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19184"/>
          </a:xfrm>
        </p:spPr>
        <p:txBody>
          <a:bodyPr>
            <a:normAutofit fontScale="90000"/>
          </a:bodyPr>
          <a:lstStyle/>
          <a:p>
            <a:r>
              <a:rPr lang="ja-JP" altLang="en-US" dirty="0"/>
              <a:t>一般公開ユーザ向け</a:t>
            </a:r>
            <a:r>
              <a:rPr lang="en-US" altLang="ja-JP" dirty="0"/>
              <a:t>UI</a:t>
            </a:r>
            <a:r>
              <a:rPr lang="ja-JP" altLang="en-US" dirty="0"/>
              <a:t>の比較</a:t>
            </a:r>
            <a:endParaRPr kumimoji="1" lang="ja-JP" altLang="en-US" dirty="0"/>
          </a:p>
        </p:txBody>
      </p:sp>
      <p:graphicFrame>
        <p:nvGraphicFramePr>
          <p:cNvPr id="5" name="表 14">
            <a:extLst>
              <a:ext uri="{FF2B5EF4-FFF2-40B4-BE49-F238E27FC236}">
                <a16:creationId xmlns:a16="http://schemas.microsoft.com/office/drawing/2014/main" id="{66D22F24-2BF9-4DEE-B6ED-C5BC77A552BF}"/>
              </a:ext>
            </a:extLst>
          </p:cNvPr>
          <p:cNvGraphicFramePr>
            <a:graphicFrameLocks noGrp="1"/>
          </p:cNvGraphicFramePr>
          <p:nvPr>
            <p:extLst>
              <p:ext uri="{D42A27DB-BD31-4B8C-83A1-F6EECF244321}">
                <p14:modId xmlns:p14="http://schemas.microsoft.com/office/powerpoint/2010/main" val="1497609892"/>
              </p:ext>
            </p:extLst>
          </p:nvPr>
        </p:nvGraphicFramePr>
        <p:xfrm>
          <a:off x="70606" y="980728"/>
          <a:ext cx="6274641" cy="5220621"/>
        </p:xfrm>
        <a:graphic>
          <a:graphicData uri="http://schemas.openxmlformats.org/drawingml/2006/table">
            <a:tbl>
              <a:tblPr firstRow="1" bandRow="1">
                <a:tableStyleId>{5C22544A-7EE6-4342-B048-85BDC9FD1C3A}</a:tableStyleId>
              </a:tblPr>
              <a:tblGrid>
                <a:gridCol w="209916">
                  <a:extLst>
                    <a:ext uri="{9D8B030D-6E8A-4147-A177-3AD203B41FA5}">
                      <a16:colId xmlns:a16="http://schemas.microsoft.com/office/drawing/2014/main" val="1737607151"/>
                    </a:ext>
                  </a:extLst>
                </a:gridCol>
                <a:gridCol w="452324">
                  <a:extLst>
                    <a:ext uri="{9D8B030D-6E8A-4147-A177-3AD203B41FA5}">
                      <a16:colId xmlns:a16="http://schemas.microsoft.com/office/drawing/2014/main" val="3488934494"/>
                    </a:ext>
                  </a:extLst>
                </a:gridCol>
                <a:gridCol w="2738626">
                  <a:extLst>
                    <a:ext uri="{9D8B030D-6E8A-4147-A177-3AD203B41FA5}">
                      <a16:colId xmlns:a16="http://schemas.microsoft.com/office/drawing/2014/main" val="1262830392"/>
                    </a:ext>
                  </a:extLst>
                </a:gridCol>
                <a:gridCol w="2873775">
                  <a:extLst>
                    <a:ext uri="{9D8B030D-6E8A-4147-A177-3AD203B41FA5}">
                      <a16:colId xmlns:a16="http://schemas.microsoft.com/office/drawing/2014/main" val="237517886"/>
                    </a:ext>
                  </a:extLst>
                </a:gridCol>
              </a:tblGrid>
              <a:tr h="0">
                <a:tc gridSpan="2">
                  <a:txBody>
                    <a:bodyPr/>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案</a:t>
                      </a: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kumimoji="1" lang="ja-JP" altLang="en-US"/>
                    </a:p>
                  </a:txBody>
                  <a:tcPr/>
                </a:tc>
                <a:tc>
                  <a:txBody>
                    <a:bodyPr/>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他社</a:t>
                      </a:r>
                      <a:r>
                        <a:rPr kumimoji="1" lang="en-US" altLang="ja-JP" sz="1050" b="1" dirty="0">
                          <a:solidFill>
                            <a:schemeClr val="tx1"/>
                          </a:solidFill>
                          <a:latin typeface="Meiryo UI" panose="020B0604030504040204" pitchFamily="50" charset="-128"/>
                          <a:ea typeface="Meiryo UI" panose="020B0604030504040204" pitchFamily="50" charset="-128"/>
                        </a:rPr>
                        <a:t>SaaS</a:t>
                      </a:r>
                      <a:r>
                        <a:rPr kumimoji="1" lang="ja-JP" altLang="en-US" sz="1050" b="1" dirty="0">
                          <a:solidFill>
                            <a:schemeClr val="tx1"/>
                          </a:solidFill>
                          <a:latin typeface="Meiryo UI" panose="020B0604030504040204" pitchFamily="50" charset="-128"/>
                          <a:ea typeface="Meiryo UI" panose="020B0604030504040204" pitchFamily="50" charset="-128"/>
                        </a:rPr>
                        <a:t>の利用</a:t>
                      </a: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独自構築</a:t>
                      </a: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495101048"/>
                  </a:ext>
                </a:extLst>
              </a:tr>
              <a:tr h="209526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構成</a:t>
                      </a:r>
                      <a:endParaRPr kumimoji="1" lang="en-US" altLang="ja-JP" sz="105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a:txBody>
                    <a:bodyPr/>
                    <a:lstStyle/>
                    <a:p>
                      <a:pPr>
                        <a:defRPr/>
                      </a:pPr>
                      <a:endParaRPr kumimoji="1" lang="en-US" altLang="ja-JP" sz="105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702621920"/>
                  </a:ext>
                </a:extLst>
              </a:tr>
              <a:tr h="441727">
                <a:tc rowSpan="4">
                  <a:txBody>
                    <a:bodyPr/>
                    <a:lstStyle/>
                    <a:p>
                      <a:pPr algn="ctr"/>
                      <a:r>
                        <a:rPr kumimoji="1" lang="ja-JP" altLang="en-US" sz="1050" dirty="0">
                          <a:latin typeface="Meiryo UI" panose="020B0604030504040204" pitchFamily="50" charset="-128"/>
                          <a:ea typeface="Meiryo UI" panose="020B0604030504040204" pitchFamily="50" charset="-128"/>
                        </a:rPr>
                        <a:t>特徴</a:t>
                      </a: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lgn="ctr"/>
                      <a:r>
                        <a:rPr kumimoji="1" lang="ja-JP" altLang="en-US" sz="1050" dirty="0">
                          <a:latin typeface="Meiryo UI" panose="020B0604030504040204" pitchFamily="50" charset="-128"/>
                          <a:ea typeface="Meiryo UI" panose="020B0604030504040204" pitchFamily="50" charset="-128"/>
                        </a:rPr>
                        <a:t>提供速度・費用</a:t>
                      </a: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・安価に早く提供することが可能</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API</a:t>
                      </a:r>
                      <a:r>
                        <a:rPr kumimoji="1" lang="ja-JP" altLang="en-US" sz="1050" dirty="0">
                          <a:latin typeface="Meiryo UI" panose="020B0604030504040204" pitchFamily="50" charset="-128"/>
                          <a:ea typeface="Meiryo UI" panose="020B0604030504040204" pitchFamily="50" charset="-128"/>
                        </a:rPr>
                        <a:t>連携にあたってはカスタマイズ・開発が必要となるため、その分のコストを見込む必要がある</a:t>
                      </a:r>
                      <a:endParaRPr kumimoji="1" lang="en-US" altLang="ja-JP" sz="105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1</a:t>
                      </a:r>
                      <a:r>
                        <a:rPr kumimoji="1" lang="ja-JP" altLang="en-US" sz="1050" dirty="0">
                          <a:latin typeface="Meiryo UI" panose="020B0604030504040204" pitchFamily="50" charset="-128"/>
                          <a:ea typeface="Meiryo UI" panose="020B0604030504040204" pitchFamily="50" charset="-128"/>
                        </a:rPr>
                        <a:t>から構築するため提供速度は遅く、高価となる</a:t>
                      </a:r>
                      <a:endParaRPr kumimoji="1" lang="en-US" altLang="ja-JP" sz="105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3819051438"/>
                  </a:ext>
                </a:extLst>
              </a:tr>
              <a:tr h="441727">
                <a:tc vMerge="1">
                  <a:txBody>
                    <a:bodyPr/>
                    <a:lstStyle/>
                    <a:p>
                      <a:endParaRPr kumimoji="1" lang="ja-JP" altLang="en-US"/>
                    </a:p>
                  </a:txBody>
                  <a:tcPr/>
                </a:tc>
                <a:tc>
                  <a:txBody>
                    <a:bodyPr/>
                    <a:lstStyle/>
                    <a:p>
                      <a:pPr algn="ctr"/>
                      <a:r>
                        <a:rPr kumimoji="1" lang="ja-JP" altLang="en-US" sz="1050" dirty="0">
                          <a:latin typeface="Meiryo UI" panose="020B0604030504040204" pitchFamily="50" charset="-128"/>
                          <a:ea typeface="Meiryo UI" panose="020B0604030504040204" pitchFamily="50" charset="-128"/>
                        </a:rPr>
                        <a:t>カスタマイズ</a:t>
                      </a: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ページの動作、表示変更については</a:t>
                      </a:r>
                      <a:r>
                        <a:rPr kumimoji="1" lang="en-US" altLang="ja-JP" sz="1050" dirty="0">
                          <a:latin typeface="Meiryo UI" panose="020B0604030504040204" pitchFamily="50" charset="-128"/>
                          <a:ea typeface="Meiryo UI" panose="020B0604030504040204" pitchFamily="50" charset="-128"/>
                        </a:rPr>
                        <a:t>SaaS</a:t>
                      </a:r>
                      <a:r>
                        <a:rPr kumimoji="1" lang="ja-JP" altLang="en-US" sz="1050" dirty="0">
                          <a:latin typeface="Meiryo UI" panose="020B0604030504040204" pitchFamily="50" charset="-128"/>
                          <a:ea typeface="Meiryo UI" panose="020B0604030504040204" pitchFamily="50" charset="-128"/>
                        </a:rPr>
                        <a:t>側の条件に縛られる</a:t>
                      </a: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特殊要件への対応がしやすい</a:t>
                      </a:r>
                      <a:endParaRPr lang="ja-JP" altLang="en-US" sz="1050" dirty="0"/>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3058223137"/>
                  </a:ext>
                </a:extLst>
              </a:tr>
              <a:tr h="441727">
                <a:tc vMerge="1">
                  <a:txBody>
                    <a:bodyPr/>
                    <a:lstStyle/>
                    <a:p>
                      <a:endParaRPr kumimoji="1" lang="ja-JP" altLang="en-US"/>
                    </a:p>
                  </a:txBody>
                  <a:tcPr/>
                </a:tc>
                <a:tc>
                  <a:txBody>
                    <a:bodyPr/>
                    <a:lstStyle/>
                    <a:p>
                      <a:pPr algn="ctr"/>
                      <a:r>
                        <a:rPr kumimoji="1" lang="ja-JP" altLang="en-US" sz="1050" dirty="0">
                          <a:latin typeface="Meiryo UI" panose="020B0604030504040204" pitchFamily="50" charset="-128"/>
                          <a:ea typeface="Meiryo UI" panose="020B0604030504040204" pitchFamily="50" charset="-128"/>
                        </a:rPr>
                        <a:t>連携</a:t>
                      </a: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他のシステムとの連携等は</a:t>
                      </a:r>
                      <a:r>
                        <a:rPr kumimoji="1" lang="en-US" altLang="ja-JP" sz="1050" dirty="0">
                          <a:latin typeface="Meiryo UI" panose="020B0604030504040204" pitchFamily="50" charset="-128"/>
                          <a:ea typeface="Meiryo UI" panose="020B0604030504040204" pitchFamily="50" charset="-128"/>
                        </a:rPr>
                        <a:t>SaaS</a:t>
                      </a:r>
                      <a:r>
                        <a:rPr kumimoji="1" lang="ja-JP" altLang="en-US" sz="1050" dirty="0">
                          <a:latin typeface="Meiryo UI" panose="020B0604030504040204" pitchFamily="50" charset="-128"/>
                          <a:ea typeface="Meiryo UI" panose="020B0604030504040204" pitchFamily="50" charset="-128"/>
                        </a:rPr>
                        <a:t>側の条件により可</a:t>
                      </a: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他システムとの連携も自由に可能</a:t>
                      </a:r>
                      <a:endParaRPr lang="ja-JP" altLang="en-US" sz="1050" dirty="0"/>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1796756058"/>
                  </a:ext>
                </a:extLst>
              </a:tr>
              <a:tr h="441727">
                <a:tc vMerge="1">
                  <a:txBody>
                    <a:bodyPr/>
                    <a:lstStyle/>
                    <a:p>
                      <a:endParaRPr kumimoji="1" lang="ja-JP" altLang="en-US" sz="90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lgn="ctr"/>
                      <a:r>
                        <a:rPr kumimoji="1" lang="ja-JP" altLang="en-US" sz="1050" dirty="0">
                          <a:latin typeface="Meiryo UI" panose="020B0604030504040204" pitchFamily="50" charset="-128"/>
                          <a:ea typeface="Meiryo UI" panose="020B0604030504040204" pitchFamily="50" charset="-128"/>
                        </a:rPr>
                        <a:t>運用</a:t>
                      </a: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運用規約では</a:t>
                      </a:r>
                      <a:r>
                        <a:rPr kumimoji="1" lang="en-US" altLang="ja-JP" sz="1050" dirty="0">
                          <a:latin typeface="Meiryo UI" panose="020B0604030504040204" pitchFamily="50" charset="-128"/>
                          <a:ea typeface="Meiryo UI" panose="020B0604030504040204" pitchFamily="50" charset="-128"/>
                        </a:rPr>
                        <a:t>SaaS</a:t>
                      </a:r>
                      <a:r>
                        <a:rPr kumimoji="1" lang="ja-JP" altLang="en-US" sz="1050" dirty="0">
                          <a:latin typeface="Meiryo UI" panose="020B0604030504040204" pitchFamily="50" charset="-128"/>
                          <a:ea typeface="Meiryo UI" panose="020B0604030504040204" pitchFamily="50" charset="-128"/>
                        </a:rPr>
                        <a:t>の条件に縛られる</a:t>
                      </a: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lgn="l"/>
                      <a:r>
                        <a:rPr kumimoji="1" lang="ja-JP" altLang="en-US" sz="1050" dirty="0">
                          <a:latin typeface="Meiryo UI" panose="020B0604030504040204" pitchFamily="50" charset="-128"/>
                          <a:ea typeface="Meiryo UI" panose="020B0604030504040204" pitchFamily="50" charset="-128"/>
                        </a:rPr>
                        <a:t>運用規約も自由に可能</a:t>
                      </a: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3237841498"/>
                  </a:ext>
                </a:extLst>
              </a:tr>
              <a:tr h="187095">
                <a:tc gridSpan="2">
                  <a:txBody>
                    <a:bodyPr/>
                    <a:lstStyle/>
                    <a:p>
                      <a:pPr algn="ctr"/>
                      <a:r>
                        <a:rPr kumimoji="1" lang="ja-JP" altLang="en-US" sz="1050" dirty="0">
                          <a:latin typeface="Meiryo UI" panose="020B0604030504040204" pitchFamily="50" charset="-128"/>
                          <a:ea typeface="Meiryo UI" panose="020B0604030504040204" pitchFamily="50" charset="-128"/>
                        </a:rPr>
                        <a:t>実績</a:t>
                      </a: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hMerge="1">
                  <a:txBody>
                    <a:bodyPr/>
                    <a:lstStyle/>
                    <a:p>
                      <a:endParaRPr kumimoji="1" lang="ja-JP" altLang="en-US"/>
                    </a:p>
                  </a:txBody>
                  <a:tcPr/>
                </a:tc>
                <a:tc>
                  <a:txBody>
                    <a:bodyPr/>
                    <a:lstStyle/>
                    <a:p>
                      <a:pPr marL="92075" lvl="0" indent="-92075" algn="ctr">
                        <a:defRPr/>
                      </a:pPr>
                      <a:r>
                        <a:rPr kumimoji="1" lang="ja-JP" altLang="en-US" sz="1050" b="0" dirty="0">
                          <a:solidFill>
                            <a:schemeClr val="tx1"/>
                          </a:solidFill>
                          <a:latin typeface="Meiryo UI" panose="020B0604030504040204" pitchFamily="50" charset="-128"/>
                          <a:ea typeface="Meiryo UI" panose="020B0604030504040204" pitchFamily="50" charset="-128"/>
                        </a:rPr>
                        <a:t>あり</a:t>
                      </a: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1050" dirty="0">
                          <a:latin typeface="Meiryo UI" panose="020B0604030504040204" pitchFamily="50" charset="-128"/>
                          <a:ea typeface="Meiryo UI" panose="020B0604030504040204" pitchFamily="50" charset="-128"/>
                        </a:rPr>
                        <a:t>あり</a:t>
                      </a: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267951291"/>
                  </a:ext>
                </a:extLst>
              </a:tr>
              <a:tr h="187096">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利用</a:t>
                      </a:r>
                      <a:br>
                        <a:rPr kumimoji="1" lang="en-US" altLang="ja-JP" sz="105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br>
                      <a:r>
                        <a:rPr kumimoji="1" lang="ja-JP" altLang="en-US" sz="105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サービス</a:t>
                      </a:r>
                      <a:endParaRPr kumimoji="1" lang="en-US" altLang="ja-JP" sz="105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hMerge="1">
                  <a:txBody>
                    <a:bodyPr/>
                    <a:lstStyle/>
                    <a:p>
                      <a:endParaRPr kumimoji="1" lang="ja-JP" altLang="en-US"/>
                    </a:p>
                  </a:txBody>
                  <a:tcPr/>
                </a:tc>
                <a:tc>
                  <a:txBody>
                    <a:bodyPr/>
                    <a:lstStyle/>
                    <a:p>
                      <a:pPr algn="ctr">
                        <a:defRPr/>
                      </a:pPr>
                      <a:r>
                        <a:rPr kumimoji="1" lang="en-US" altLang="ja-JP" sz="1050" dirty="0" err="1">
                          <a:latin typeface="Meiryo UI" panose="020B0604030504040204" pitchFamily="50" charset="-128"/>
                          <a:ea typeface="Meiryo UI" panose="020B0604030504040204" pitchFamily="50" charset="-128"/>
                        </a:rPr>
                        <a:t>Subsphere</a:t>
                      </a:r>
                      <a:r>
                        <a:rPr kumimoji="1" lang="ja-JP" altLang="en-US" sz="1050" dirty="0">
                          <a:latin typeface="Meiryo UI" panose="020B0604030504040204" pitchFamily="50" charset="-128"/>
                          <a:ea typeface="Meiryo UI" panose="020B0604030504040204" pitchFamily="50" charset="-128"/>
                        </a:rPr>
                        <a:t>等</a:t>
                      </a:r>
                      <a:endParaRPr kumimoji="1" lang="en-US" altLang="ja-JP" sz="105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1050" u="none" strike="noStrike" kern="1200" cap="none" spc="0" normalizeH="0" baseline="0" noProof="0" dirty="0" err="1">
                          <a:ln>
                            <a:noFill/>
                          </a:ln>
                          <a:effectLst/>
                          <a:uLnTx/>
                          <a:uFillTx/>
                          <a:latin typeface="Meiryo UI" panose="020B0604030504040204" pitchFamily="50" charset="-128"/>
                          <a:ea typeface="Meiryo UI" panose="020B0604030504040204" pitchFamily="50" charset="-128"/>
                        </a:rPr>
                        <a:t>ー</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103592314"/>
                  </a:ext>
                </a:extLst>
              </a:tr>
              <a:tr h="187096">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備考</a:t>
                      </a:r>
                      <a:endParaRPr kumimoji="1" lang="en-US" altLang="ja-JP" sz="105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API</a:t>
                      </a:r>
                      <a:r>
                        <a:rPr kumimoji="1" lang="ja-JP" altLang="en-US" sz="105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提供にあたっては</a:t>
                      </a:r>
                      <a:r>
                        <a:rPr kumimoji="1" lang="en-US" altLang="ja-JP" sz="105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NDA</a:t>
                      </a:r>
                      <a:r>
                        <a:rPr kumimoji="1" lang="ja-JP" altLang="en-US" sz="105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契約後に提供可能</a:t>
                      </a:r>
                      <a:endParaRPr kumimoji="1" lang="en-US" altLang="ja-JP" sz="105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独自構築の際に</a:t>
                      </a:r>
                      <a:r>
                        <a:rPr kumimoji="1" lang="en-US" altLang="ja-JP" sz="105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Fulfillment</a:t>
                      </a:r>
                      <a:r>
                        <a:rPr kumimoji="1" lang="ja-JP" altLang="en-US" sz="105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と連携前提での見積もりをすることは可能</a:t>
                      </a:r>
                      <a:endParaRPr kumimoji="1" lang="en-US" altLang="ja-JP" sz="105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979242440"/>
                  </a:ext>
                </a:extLst>
              </a:tr>
            </a:tbl>
          </a:graphicData>
        </a:graphic>
      </p:graphicFrame>
      <p:sp>
        <p:nvSpPr>
          <p:cNvPr id="28" name="正方形/長方形 27"/>
          <p:cNvSpPr/>
          <p:nvPr/>
        </p:nvSpPr>
        <p:spPr>
          <a:xfrm>
            <a:off x="2568905" y="1529789"/>
            <a:ext cx="800449" cy="1368152"/>
          </a:xfrm>
          <a:prstGeom prst="rect">
            <a:avLst/>
          </a:prstGeom>
          <a:ln w="12700">
            <a:solidFill>
              <a:srgbClr val="545B64"/>
            </a:solidFill>
            <a:prstDash val="solid"/>
            <a:headEnd type="none" w="med" len="sm"/>
            <a:tailEnd type="arrow" w="med" len="sm"/>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pic>
        <p:nvPicPr>
          <p:cNvPr id="29" name="図 2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617240" y="1371374"/>
            <a:ext cx="815761" cy="151212"/>
          </a:xfrm>
          <a:prstGeom prst="rect">
            <a:avLst/>
          </a:prstGeom>
        </p:spPr>
      </p:pic>
      <p:pic>
        <p:nvPicPr>
          <p:cNvPr id="30" name="Graphic 32">
            <a:extLst>
              <a:ext uri="{FF2B5EF4-FFF2-40B4-BE49-F238E27FC236}">
                <a16:creationId xmlns:a16="http://schemas.microsoft.com/office/drawing/2014/main" id="{50D454A7-825D-8A40-A013-745A422C40BE}"/>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flipH="1">
            <a:off x="869014" y="2054724"/>
            <a:ext cx="283201" cy="275205"/>
          </a:xfrm>
          <a:prstGeom prst="rect">
            <a:avLst/>
          </a:prstGeom>
        </p:spPr>
      </p:pic>
      <p:sp>
        <p:nvSpPr>
          <p:cNvPr id="31" name="正方形/長方形 30"/>
          <p:cNvSpPr/>
          <p:nvPr/>
        </p:nvSpPr>
        <p:spPr>
          <a:xfrm>
            <a:off x="755576" y="2307069"/>
            <a:ext cx="510076" cy="230832"/>
          </a:xfrm>
          <a:prstGeom prst="rect">
            <a:avLst/>
          </a:prstGeom>
        </p:spPr>
        <p:txBody>
          <a:bodyPr wrap="none">
            <a:spAutoFit/>
          </a:bodyPr>
          <a:lstStyle/>
          <a:p>
            <a:r>
              <a:rPr lang="ja-JP" altLang="en-US" sz="900" dirty="0">
                <a:solidFill>
                  <a:prstClr val="black"/>
                </a:solidFill>
                <a:latin typeface="Meiryo UI" panose="020B0604030504040204" pitchFamily="50" charset="-128"/>
                <a:ea typeface="Meiryo UI" panose="020B0604030504040204" pitchFamily="50" charset="-128"/>
              </a:rPr>
              <a:t>お客様</a:t>
            </a:r>
            <a:endParaRPr lang="ja-JP" altLang="en-US" dirty="0"/>
          </a:p>
        </p:txBody>
      </p:sp>
      <p:sp>
        <p:nvSpPr>
          <p:cNvPr id="32" name="フローチャート: 磁気ディスク 31"/>
          <p:cNvSpPr/>
          <p:nvPr/>
        </p:nvSpPr>
        <p:spPr>
          <a:xfrm>
            <a:off x="2690488" y="1667579"/>
            <a:ext cx="590444" cy="303542"/>
          </a:xfrm>
          <a:prstGeom prst="flowChartMagneticDisk">
            <a:avLst/>
          </a:prstGeom>
          <a:ln w="12700">
            <a:solidFill>
              <a:srgbClr val="545B64"/>
            </a:solidFill>
            <a:headEnd type="none" w="med" len="sm"/>
            <a:tailEnd type="none" w="med" len="sm"/>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lang="ja-JP" altLang="en-US" sz="700" dirty="0">
                <a:latin typeface="Meiryo UI" panose="020B0604030504040204" pitchFamily="50" charset="-128"/>
                <a:ea typeface="Meiryo UI" panose="020B0604030504040204" pitchFamily="50" charset="-128"/>
              </a:rPr>
              <a:t>商品カタログ</a:t>
            </a:r>
            <a:endParaRPr kumimoji="1" lang="ja-JP" altLang="en-US" sz="700" dirty="0">
              <a:latin typeface="Meiryo UI" panose="020B0604030504040204" pitchFamily="50" charset="-128"/>
              <a:ea typeface="Meiryo UI" panose="020B0604030504040204" pitchFamily="50" charset="-128"/>
            </a:endParaRPr>
          </a:p>
        </p:txBody>
      </p:sp>
      <p:sp>
        <p:nvSpPr>
          <p:cNvPr id="33" name="正方形/長方形 32"/>
          <p:cNvSpPr/>
          <p:nvPr/>
        </p:nvSpPr>
        <p:spPr>
          <a:xfrm>
            <a:off x="1431672" y="1529788"/>
            <a:ext cx="727681" cy="1368152"/>
          </a:xfrm>
          <a:prstGeom prst="rect">
            <a:avLst/>
          </a:prstGeom>
          <a:ln w="12700">
            <a:solidFill>
              <a:srgbClr val="545B64"/>
            </a:solidFill>
            <a:prstDash val="solid"/>
            <a:headEnd type="none" w="med" len="sm"/>
            <a:tailEnd type="arrow" w="med" len="sm"/>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4" name="正方形/長方形 33"/>
          <p:cNvSpPr/>
          <p:nvPr/>
        </p:nvSpPr>
        <p:spPr>
          <a:xfrm>
            <a:off x="1412932" y="1316592"/>
            <a:ext cx="752129" cy="246221"/>
          </a:xfrm>
          <a:prstGeom prst="rect">
            <a:avLst/>
          </a:prstGeom>
        </p:spPr>
        <p:txBody>
          <a:bodyPr wrap="none">
            <a:spAutoFit/>
          </a:bodyPr>
          <a:lstStyle/>
          <a:p>
            <a:r>
              <a:rPr lang="ja-JP" altLang="en-US" sz="1000" dirty="0">
                <a:latin typeface="Meiryo UI" panose="020B0604030504040204" pitchFamily="50" charset="-128"/>
                <a:ea typeface="Meiryo UI" panose="020B0604030504040204" pitchFamily="50" charset="-128"/>
              </a:rPr>
              <a:t>他社</a:t>
            </a:r>
            <a:r>
              <a:rPr lang="en-US" altLang="ja-JP" sz="1000" dirty="0">
                <a:latin typeface="Meiryo UI" panose="020B0604030504040204" pitchFamily="50" charset="-128"/>
                <a:ea typeface="Meiryo UI" panose="020B0604030504040204" pitchFamily="50" charset="-128"/>
              </a:rPr>
              <a:t>SaaS</a:t>
            </a:r>
            <a:endParaRPr lang="ja-JP" altLang="en-US" sz="2400" dirty="0"/>
          </a:p>
        </p:txBody>
      </p:sp>
      <p:sp>
        <p:nvSpPr>
          <p:cNvPr id="35" name="フローチャート: 磁気ディスク 34"/>
          <p:cNvSpPr/>
          <p:nvPr/>
        </p:nvSpPr>
        <p:spPr>
          <a:xfrm>
            <a:off x="2690488" y="2035399"/>
            <a:ext cx="590444" cy="303542"/>
          </a:xfrm>
          <a:prstGeom prst="flowChartMagneticDisk">
            <a:avLst/>
          </a:prstGeom>
          <a:ln w="12700">
            <a:solidFill>
              <a:srgbClr val="545B64"/>
            </a:solidFill>
            <a:headEnd type="none" w="med" len="sm"/>
            <a:tailEnd type="none" w="med" len="sm"/>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lang="ja-JP" altLang="en-US" sz="700" dirty="0">
                <a:latin typeface="Meiryo UI" panose="020B0604030504040204" pitchFamily="50" charset="-128"/>
                <a:ea typeface="Meiryo UI" panose="020B0604030504040204" pitchFamily="50" charset="-128"/>
              </a:rPr>
              <a:t>顧客情報</a:t>
            </a:r>
            <a:endParaRPr kumimoji="1" lang="ja-JP" altLang="en-US" sz="700" dirty="0">
              <a:latin typeface="Meiryo UI" panose="020B0604030504040204" pitchFamily="50" charset="-128"/>
              <a:ea typeface="Meiryo UI" panose="020B0604030504040204" pitchFamily="50" charset="-128"/>
            </a:endParaRPr>
          </a:p>
        </p:txBody>
      </p:sp>
      <p:sp>
        <p:nvSpPr>
          <p:cNvPr id="36" name="フローチャート: 磁気ディスク 35"/>
          <p:cNvSpPr/>
          <p:nvPr/>
        </p:nvSpPr>
        <p:spPr>
          <a:xfrm>
            <a:off x="2690488" y="2450383"/>
            <a:ext cx="590444" cy="303542"/>
          </a:xfrm>
          <a:prstGeom prst="flowChartMagneticDisk">
            <a:avLst/>
          </a:prstGeom>
          <a:ln w="12700">
            <a:solidFill>
              <a:srgbClr val="545B64"/>
            </a:solidFill>
            <a:headEnd type="none" w="med" len="sm"/>
            <a:tailEnd type="none" w="med" len="sm"/>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lang="ja-JP" altLang="en-US" sz="700" dirty="0">
                <a:latin typeface="Meiryo UI" panose="020B0604030504040204" pitchFamily="50" charset="-128"/>
                <a:ea typeface="Meiryo UI" panose="020B0604030504040204" pitchFamily="50" charset="-128"/>
              </a:rPr>
              <a:t>契約情報</a:t>
            </a:r>
            <a:endParaRPr kumimoji="1" lang="ja-JP" altLang="en-US" sz="700" dirty="0">
              <a:latin typeface="Meiryo UI" panose="020B0604030504040204" pitchFamily="50" charset="-128"/>
              <a:ea typeface="Meiryo UI" panose="020B0604030504040204" pitchFamily="50" charset="-128"/>
            </a:endParaRPr>
          </a:p>
        </p:txBody>
      </p:sp>
      <p:cxnSp>
        <p:nvCxnSpPr>
          <p:cNvPr id="37" name="Straight Arrow Connector 21">
            <a:extLst>
              <a:ext uri="{FF2B5EF4-FFF2-40B4-BE49-F238E27FC236}">
                <a16:creationId xmlns:a16="http://schemas.microsoft.com/office/drawing/2014/main" id="{4A3487EB-D5A8-744C-86BD-85B6DEBA432C}"/>
              </a:ext>
            </a:extLst>
          </p:cNvPr>
          <p:cNvCxnSpPr/>
          <p:nvPr/>
        </p:nvCxnSpPr>
        <p:spPr>
          <a:xfrm>
            <a:off x="1136218" y="2198318"/>
            <a:ext cx="250778" cy="422"/>
          </a:xfrm>
          <a:prstGeom prst="straightConnector1">
            <a:avLst/>
          </a:prstGeom>
          <a:ln w="12700">
            <a:solidFill>
              <a:srgbClr val="545B64"/>
            </a:solidFill>
            <a:headEnd type="none" w="med" len="sm"/>
            <a:tailEnd type="arrow" w="med" len="sm"/>
          </a:ln>
        </p:spPr>
        <p:style>
          <a:lnRef idx="1">
            <a:schemeClr val="accent1"/>
          </a:lnRef>
          <a:fillRef idx="0">
            <a:schemeClr val="accent1"/>
          </a:fillRef>
          <a:effectRef idx="0">
            <a:schemeClr val="accent1"/>
          </a:effectRef>
          <a:fontRef idx="minor">
            <a:schemeClr val="tx1"/>
          </a:fontRef>
        </p:style>
      </p:cxnSp>
      <p:sp>
        <p:nvSpPr>
          <p:cNvPr id="38" name="フローチャート: 磁気ディスク 37"/>
          <p:cNvSpPr/>
          <p:nvPr/>
        </p:nvSpPr>
        <p:spPr>
          <a:xfrm>
            <a:off x="1501609" y="1672907"/>
            <a:ext cx="590444" cy="303542"/>
          </a:xfrm>
          <a:prstGeom prst="flowChartMagneticDisk">
            <a:avLst/>
          </a:prstGeom>
          <a:ln w="12700">
            <a:solidFill>
              <a:srgbClr val="545B64"/>
            </a:solidFill>
            <a:prstDash val="dash"/>
            <a:headEnd type="none" w="med" len="sm"/>
            <a:tailEnd type="none" w="med" len="sm"/>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lang="ja-JP" altLang="en-US" sz="700" dirty="0">
                <a:latin typeface="Meiryo UI" panose="020B0604030504040204" pitchFamily="50" charset="-128"/>
                <a:ea typeface="Meiryo UI" panose="020B0604030504040204" pitchFamily="50" charset="-128"/>
              </a:rPr>
              <a:t>商品カタログ</a:t>
            </a:r>
            <a:endParaRPr kumimoji="1" lang="ja-JP" altLang="en-US" sz="700" dirty="0">
              <a:latin typeface="Meiryo UI" panose="020B0604030504040204" pitchFamily="50" charset="-128"/>
              <a:ea typeface="Meiryo UI" panose="020B0604030504040204" pitchFamily="50" charset="-128"/>
            </a:endParaRPr>
          </a:p>
        </p:txBody>
      </p:sp>
      <p:cxnSp>
        <p:nvCxnSpPr>
          <p:cNvPr id="39" name="Straight Arrow Connector 21">
            <a:extLst>
              <a:ext uri="{FF2B5EF4-FFF2-40B4-BE49-F238E27FC236}">
                <a16:creationId xmlns:a16="http://schemas.microsoft.com/office/drawing/2014/main" id="{4A3487EB-D5A8-744C-86BD-85B6DEBA432C}"/>
              </a:ext>
            </a:extLst>
          </p:cNvPr>
          <p:cNvCxnSpPr>
            <a:stCxn id="38" idx="4"/>
            <a:endCxn id="32" idx="2"/>
          </p:cNvCxnSpPr>
          <p:nvPr/>
        </p:nvCxnSpPr>
        <p:spPr>
          <a:xfrm flipV="1">
            <a:off x="2092053" y="1819350"/>
            <a:ext cx="598435" cy="5328"/>
          </a:xfrm>
          <a:prstGeom prst="straightConnector1">
            <a:avLst/>
          </a:prstGeom>
          <a:ln w="12700">
            <a:solidFill>
              <a:srgbClr val="545B64"/>
            </a:solidFill>
            <a:headEnd type="none" w="med" len="sm"/>
            <a:tailEnd type="arrow" w="med" len="sm"/>
          </a:ln>
        </p:spPr>
        <p:style>
          <a:lnRef idx="1">
            <a:schemeClr val="accent1"/>
          </a:lnRef>
          <a:fillRef idx="0">
            <a:schemeClr val="accent1"/>
          </a:fillRef>
          <a:effectRef idx="0">
            <a:schemeClr val="accent1"/>
          </a:effectRef>
          <a:fontRef idx="minor">
            <a:schemeClr val="tx1"/>
          </a:fontRef>
        </p:style>
      </p:cxnSp>
      <p:sp>
        <p:nvSpPr>
          <p:cNvPr id="40" name="フローチャート: 磁気ディスク 39"/>
          <p:cNvSpPr/>
          <p:nvPr/>
        </p:nvSpPr>
        <p:spPr>
          <a:xfrm>
            <a:off x="1508482" y="2037874"/>
            <a:ext cx="590444" cy="303542"/>
          </a:xfrm>
          <a:prstGeom prst="flowChartMagneticDisk">
            <a:avLst/>
          </a:prstGeom>
          <a:ln w="12700">
            <a:solidFill>
              <a:srgbClr val="545B64"/>
            </a:solidFill>
            <a:prstDash val="dash"/>
            <a:headEnd type="none" w="med" len="sm"/>
            <a:tailEnd type="none" w="med" len="sm"/>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lang="ja-JP" altLang="en-US" sz="700" dirty="0">
                <a:latin typeface="Meiryo UI" panose="020B0604030504040204" pitchFamily="50" charset="-128"/>
                <a:ea typeface="Meiryo UI" panose="020B0604030504040204" pitchFamily="50" charset="-128"/>
              </a:rPr>
              <a:t>顧客情報</a:t>
            </a:r>
            <a:endParaRPr kumimoji="1" lang="ja-JP" altLang="en-US" sz="700" dirty="0">
              <a:latin typeface="Meiryo UI" panose="020B0604030504040204" pitchFamily="50" charset="-128"/>
              <a:ea typeface="Meiryo UI" panose="020B0604030504040204" pitchFamily="50" charset="-128"/>
            </a:endParaRPr>
          </a:p>
        </p:txBody>
      </p:sp>
      <p:sp>
        <p:nvSpPr>
          <p:cNvPr id="41" name="正方形/長方形 40"/>
          <p:cNvSpPr/>
          <p:nvPr/>
        </p:nvSpPr>
        <p:spPr>
          <a:xfrm>
            <a:off x="2221324" y="1632680"/>
            <a:ext cx="389850" cy="215444"/>
          </a:xfrm>
          <a:prstGeom prst="rect">
            <a:avLst/>
          </a:prstGeom>
        </p:spPr>
        <p:txBody>
          <a:bodyPr wrap="none">
            <a:spAutoFit/>
          </a:bodyPr>
          <a:lstStyle/>
          <a:p>
            <a:r>
              <a:rPr lang="ja-JP" altLang="en-US" sz="800" dirty="0">
                <a:latin typeface="Meiryo UI" panose="020B0604030504040204" pitchFamily="50" charset="-128"/>
                <a:ea typeface="Meiryo UI" panose="020B0604030504040204" pitchFamily="50" charset="-128"/>
              </a:rPr>
              <a:t>連携</a:t>
            </a:r>
            <a:endParaRPr lang="ja-JP" altLang="en-US" dirty="0"/>
          </a:p>
        </p:txBody>
      </p:sp>
      <p:cxnSp>
        <p:nvCxnSpPr>
          <p:cNvPr id="42" name="Straight Arrow Connector 21">
            <a:extLst>
              <a:ext uri="{FF2B5EF4-FFF2-40B4-BE49-F238E27FC236}">
                <a16:creationId xmlns:a16="http://schemas.microsoft.com/office/drawing/2014/main" id="{4A3487EB-D5A8-744C-86BD-85B6DEBA432C}"/>
              </a:ext>
            </a:extLst>
          </p:cNvPr>
          <p:cNvCxnSpPr/>
          <p:nvPr/>
        </p:nvCxnSpPr>
        <p:spPr>
          <a:xfrm flipV="1">
            <a:off x="2262347" y="2183959"/>
            <a:ext cx="441290" cy="5328"/>
          </a:xfrm>
          <a:prstGeom prst="straightConnector1">
            <a:avLst/>
          </a:prstGeom>
          <a:ln w="12700">
            <a:solidFill>
              <a:srgbClr val="545B64"/>
            </a:solidFill>
            <a:headEnd type="none" w="med" len="sm"/>
            <a:tailEnd type="arrow" w="med" len="sm"/>
          </a:ln>
        </p:spPr>
        <p:style>
          <a:lnRef idx="1">
            <a:schemeClr val="accent1"/>
          </a:lnRef>
          <a:fillRef idx="0">
            <a:schemeClr val="accent1"/>
          </a:fillRef>
          <a:effectRef idx="0">
            <a:schemeClr val="accent1"/>
          </a:effectRef>
          <a:fontRef idx="minor">
            <a:schemeClr val="tx1"/>
          </a:fontRef>
        </p:style>
      </p:cxnSp>
      <p:sp>
        <p:nvSpPr>
          <p:cNvPr id="43" name="正方形/長方形 42"/>
          <p:cNvSpPr/>
          <p:nvPr/>
        </p:nvSpPr>
        <p:spPr>
          <a:xfrm>
            <a:off x="2234473" y="1997289"/>
            <a:ext cx="389850" cy="215444"/>
          </a:xfrm>
          <a:prstGeom prst="rect">
            <a:avLst/>
          </a:prstGeom>
        </p:spPr>
        <p:txBody>
          <a:bodyPr wrap="none">
            <a:spAutoFit/>
          </a:bodyPr>
          <a:lstStyle/>
          <a:p>
            <a:r>
              <a:rPr lang="ja-JP" altLang="en-US" sz="800" dirty="0">
                <a:latin typeface="Meiryo UI" panose="020B0604030504040204" pitchFamily="50" charset="-128"/>
                <a:ea typeface="Meiryo UI" panose="020B0604030504040204" pitchFamily="50" charset="-128"/>
              </a:rPr>
              <a:t>連携</a:t>
            </a:r>
            <a:endParaRPr lang="ja-JP" altLang="en-US" dirty="0"/>
          </a:p>
        </p:txBody>
      </p:sp>
      <p:sp>
        <p:nvSpPr>
          <p:cNvPr id="44" name="フローチャート: 磁気ディスク 43"/>
          <p:cNvSpPr/>
          <p:nvPr/>
        </p:nvSpPr>
        <p:spPr>
          <a:xfrm>
            <a:off x="1508150" y="2434470"/>
            <a:ext cx="590444" cy="303542"/>
          </a:xfrm>
          <a:prstGeom prst="flowChartMagneticDisk">
            <a:avLst/>
          </a:prstGeom>
          <a:ln w="12700">
            <a:solidFill>
              <a:srgbClr val="545B64"/>
            </a:solidFill>
            <a:prstDash val="dash"/>
            <a:headEnd type="none" w="med" len="sm"/>
            <a:tailEnd type="none" w="med" len="sm"/>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lang="ja-JP" altLang="en-US" sz="700" dirty="0">
                <a:latin typeface="Meiryo UI" panose="020B0604030504040204" pitchFamily="50" charset="-128"/>
                <a:ea typeface="Meiryo UI" panose="020B0604030504040204" pitchFamily="50" charset="-128"/>
              </a:rPr>
              <a:t>契約情報</a:t>
            </a:r>
            <a:endParaRPr kumimoji="1" lang="ja-JP" altLang="en-US" sz="700" dirty="0">
              <a:latin typeface="Meiryo UI" panose="020B0604030504040204" pitchFamily="50" charset="-128"/>
              <a:ea typeface="Meiryo UI" panose="020B0604030504040204" pitchFamily="50" charset="-128"/>
            </a:endParaRPr>
          </a:p>
        </p:txBody>
      </p:sp>
      <p:cxnSp>
        <p:nvCxnSpPr>
          <p:cNvPr id="45" name="Straight Arrow Connector 21">
            <a:extLst>
              <a:ext uri="{FF2B5EF4-FFF2-40B4-BE49-F238E27FC236}">
                <a16:creationId xmlns:a16="http://schemas.microsoft.com/office/drawing/2014/main" id="{4A3487EB-D5A8-744C-86BD-85B6DEBA432C}"/>
              </a:ext>
            </a:extLst>
          </p:cNvPr>
          <p:cNvCxnSpPr/>
          <p:nvPr/>
        </p:nvCxnSpPr>
        <p:spPr>
          <a:xfrm flipV="1">
            <a:off x="2262015" y="2580555"/>
            <a:ext cx="441290" cy="5328"/>
          </a:xfrm>
          <a:prstGeom prst="straightConnector1">
            <a:avLst/>
          </a:prstGeom>
          <a:ln w="12700">
            <a:solidFill>
              <a:srgbClr val="545B64"/>
            </a:solidFill>
            <a:headEnd type="none" w="med" len="sm"/>
            <a:tailEnd type="arrow" w="med" len="sm"/>
          </a:ln>
        </p:spPr>
        <p:style>
          <a:lnRef idx="1">
            <a:schemeClr val="accent1"/>
          </a:lnRef>
          <a:fillRef idx="0">
            <a:schemeClr val="accent1"/>
          </a:fillRef>
          <a:effectRef idx="0">
            <a:schemeClr val="accent1"/>
          </a:effectRef>
          <a:fontRef idx="minor">
            <a:schemeClr val="tx1"/>
          </a:fontRef>
        </p:style>
      </p:cxnSp>
      <p:sp>
        <p:nvSpPr>
          <p:cNvPr id="46" name="正方形/長方形 45"/>
          <p:cNvSpPr/>
          <p:nvPr/>
        </p:nvSpPr>
        <p:spPr>
          <a:xfrm>
            <a:off x="2234141" y="2393885"/>
            <a:ext cx="389850" cy="215444"/>
          </a:xfrm>
          <a:prstGeom prst="rect">
            <a:avLst/>
          </a:prstGeom>
        </p:spPr>
        <p:txBody>
          <a:bodyPr wrap="none">
            <a:spAutoFit/>
          </a:bodyPr>
          <a:lstStyle/>
          <a:p>
            <a:r>
              <a:rPr lang="ja-JP" altLang="en-US" sz="800" dirty="0">
                <a:latin typeface="Meiryo UI" panose="020B0604030504040204" pitchFamily="50" charset="-128"/>
                <a:ea typeface="Meiryo UI" panose="020B0604030504040204" pitchFamily="50" charset="-128"/>
              </a:rPr>
              <a:t>連携</a:t>
            </a:r>
            <a:endParaRPr lang="ja-JP" altLang="en-US" dirty="0"/>
          </a:p>
        </p:txBody>
      </p:sp>
      <p:sp>
        <p:nvSpPr>
          <p:cNvPr id="47" name="正方形/長方形 46"/>
          <p:cNvSpPr/>
          <p:nvPr/>
        </p:nvSpPr>
        <p:spPr>
          <a:xfrm>
            <a:off x="2033152" y="1737501"/>
            <a:ext cx="216403" cy="181152"/>
          </a:xfrm>
          <a:prstGeom prst="rect">
            <a:avLst/>
          </a:prstGeom>
          <a:solidFill>
            <a:schemeClr val="accent6">
              <a:lumMod val="20000"/>
              <a:lumOff val="80000"/>
            </a:schemeClr>
          </a:solidFill>
          <a:ln w="12700">
            <a:solidFill>
              <a:srgbClr val="545B64"/>
            </a:solidFill>
            <a:headEnd type="none" w="med" len="sm"/>
            <a:tailEnd type="none" w="med" len="sm"/>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lang="ja-JP" altLang="en-US" sz="700" dirty="0">
                <a:latin typeface="Meiryo UI" panose="020B0604030504040204" pitchFamily="50" charset="-128"/>
                <a:ea typeface="Meiryo UI" panose="020B0604030504040204" pitchFamily="50" charset="-128"/>
              </a:rPr>
              <a:t>開発</a:t>
            </a:r>
            <a:endParaRPr kumimoji="1" lang="ja-JP" altLang="en-US" sz="700" dirty="0">
              <a:latin typeface="Meiryo UI" panose="020B0604030504040204" pitchFamily="50" charset="-128"/>
              <a:ea typeface="Meiryo UI" panose="020B0604030504040204" pitchFamily="50" charset="-128"/>
            </a:endParaRPr>
          </a:p>
        </p:txBody>
      </p:sp>
      <p:sp>
        <p:nvSpPr>
          <p:cNvPr id="48" name="正方形/長方形 47"/>
          <p:cNvSpPr/>
          <p:nvPr/>
        </p:nvSpPr>
        <p:spPr>
          <a:xfrm>
            <a:off x="2037794" y="2088700"/>
            <a:ext cx="216403" cy="181152"/>
          </a:xfrm>
          <a:prstGeom prst="rect">
            <a:avLst/>
          </a:prstGeom>
          <a:solidFill>
            <a:schemeClr val="accent6">
              <a:lumMod val="20000"/>
              <a:lumOff val="80000"/>
            </a:schemeClr>
          </a:solidFill>
          <a:ln w="12700">
            <a:solidFill>
              <a:srgbClr val="545B64"/>
            </a:solidFill>
            <a:headEnd type="none" w="med" len="sm"/>
            <a:tailEnd type="none" w="med" len="sm"/>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lang="ja-JP" altLang="en-US" sz="700" dirty="0">
                <a:latin typeface="Meiryo UI" panose="020B0604030504040204" pitchFamily="50" charset="-128"/>
                <a:ea typeface="Meiryo UI" panose="020B0604030504040204" pitchFamily="50" charset="-128"/>
              </a:rPr>
              <a:t>開発</a:t>
            </a:r>
            <a:endParaRPr kumimoji="1" lang="ja-JP" altLang="en-US" sz="700" dirty="0">
              <a:latin typeface="Meiryo UI" panose="020B0604030504040204" pitchFamily="50" charset="-128"/>
              <a:ea typeface="Meiryo UI" panose="020B0604030504040204" pitchFamily="50" charset="-128"/>
            </a:endParaRPr>
          </a:p>
        </p:txBody>
      </p:sp>
      <p:sp>
        <p:nvSpPr>
          <p:cNvPr id="49" name="正方形/長方形 48"/>
          <p:cNvSpPr/>
          <p:nvPr/>
        </p:nvSpPr>
        <p:spPr>
          <a:xfrm>
            <a:off x="2037794" y="2492896"/>
            <a:ext cx="216403" cy="181152"/>
          </a:xfrm>
          <a:prstGeom prst="rect">
            <a:avLst/>
          </a:prstGeom>
          <a:solidFill>
            <a:schemeClr val="accent6">
              <a:lumMod val="20000"/>
              <a:lumOff val="80000"/>
            </a:schemeClr>
          </a:solidFill>
          <a:ln w="12700">
            <a:solidFill>
              <a:srgbClr val="545B64"/>
            </a:solidFill>
            <a:headEnd type="none" w="med" len="sm"/>
            <a:tailEnd type="none" w="med" len="sm"/>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lang="ja-JP" altLang="en-US" sz="700" dirty="0">
                <a:latin typeface="Meiryo UI" panose="020B0604030504040204" pitchFamily="50" charset="-128"/>
                <a:ea typeface="Meiryo UI" panose="020B0604030504040204" pitchFamily="50" charset="-128"/>
              </a:rPr>
              <a:t>開発</a:t>
            </a:r>
            <a:endParaRPr kumimoji="1" lang="ja-JP" altLang="en-US" sz="700" dirty="0">
              <a:latin typeface="Meiryo UI" panose="020B0604030504040204" pitchFamily="50" charset="-128"/>
              <a:ea typeface="Meiryo UI" panose="020B0604030504040204" pitchFamily="50" charset="-128"/>
            </a:endParaRPr>
          </a:p>
        </p:txBody>
      </p:sp>
      <p:sp>
        <p:nvSpPr>
          <p:cNvPr id="50" name="正方形/長方形 49"/>
          <p:cNvSpPr/>
          <p:nvPr/>
        </p:nvSpPr>
        <p:spPr>
          <a:xfrm>
            <a:off x="2568904" y="2967832"/>
            <a:ext cx="800449" cy="269413"/>
          </a:xfrm>
          <a:prstGeom prst="rect">
            <a:avLst/>
          </a:prstGeom>
          <a:ln w="12700">
            <a:solidFill>
              <a:srgbClr val="545B64"/>
            </a:solidFill>
            <a:prstDash val="solid"/>
            <a:headEnd type="none" w="med" len="sm"/>
            <a:tailEnd type="arrow" w="med" len="sm"/>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1" name="正方形/長方形 50"/>
          <p:cNvSpPr/>
          <p:nvPr/>
        </p:nvSpPr>
        <p:spPr>
          <a:xfrm>
            <a:off x="2663595" y="2995539"/>
            <a:ext cx="611065" cy="215444"/>
          </a:xfrm>
          <a:prstGeom prst="rect">
            <a:avLst/>
          </a:prstGeom>
        </p:spPr>
        <p:txBody>
          <a:bodyPr wrap="none">
            <a:spAutoFit/>
          </a:bodyPr>
          <a:lstStyle/>
          <a:p>
            <a:r>
              <a:rPr lang="ja-JP" altLang="en-US" sz="800" dirty="0">
                <a:latin typeface="Meiryo UI" panose="020B0604030504040204" pitchFamily="50" charset="-128"/>
                <a:ea typeface="Meiryo UI" panose="020B0604030504040204" pitchFamily="50" charset="-128"/>
              </a:rPr>
              <a:t>他システム</a:t>
            </a:r>
            <a:endParaRPr lang="ja-JP" altLang="en-US" dirty="0"/>
          </a:p>
        </p:txBody>
      </p:sp>
      <p:cxnSp>
        <p:nvCxnSpPr>
          <p:cNvPr id="52" name="Straight Arrow Connector 21">
            <a:extLst>
              <a:ext uri="{FF2B5EF4-FFF2-40B4-BE49-F238E27FC236}">
                <a16:creationId xmlns:a16="http://schemas.microsoft.com/office/drawing/2014/main" id="{4A3487EB-D5A8-744C-86BD-85B6DEBA432C}"/>
              </a:ext>
            </a:extLst>
          </p:cNvPr>
          <p:cNvCxnSpPr>
            <a:stCxn id="33" idx="2"/>
            <a:endCxn id="50" idx="1"/>
          </p:cNvCxnSpPr>
          <p:nvPr/>
        </p:nvCxnSpPr>
        <p:spPr>
          <a:xfrm rot="16200000" flipH="1">
            <a:off x="2079909" y="2613543"/>
            <a:ext cx="204599" cy="773391"/>
          </a:xfrm>
          <a:prstGeom prst="bentConnector2">
            <a:avLst/>
          </a:prstGeom>
          <a:ln w="12700">
            <a:solidFill>
              <a:srgbClr val="545B64"/>
            </a:solidFill>
            <a:headEnd type="none" w="med" len="sm"/>
            <a:tailEnd type="arrow" w="med" len="sm"/>
          </a:ln>
        </p:spPr>
        <p:style>
          <a:lnRef idx="1">
            <a:schemeClr val="accent1"/>
          </a:lnRef>
          <a:fillRef idx="0">
            <a:schemeClr val="accent1"/>
          </a:fillRef>
          <a:effectRef idx="0">
            <a:schemeClr val="accent1"/>
          </a:effectRef>
          <a:fontRef idx="minor">
            <a:schemeClr val="tx1"/>
          </a:fontRef>
        </p:style>
      </p:cxnSp>
      <p:sp>
        <p:nvSpPr>
          <p:cNvPr id="100" name="正方形/長方形 99"/>
          <p:cNvSpPr/>
          <p:nvPr/>
        </p:nvSpPr>
        <p:spPr>
          <a:xfrm>
            <a:off x="5431720" y="1514242"/>
            <a:ext cx="800449" cy="1368152"/>
          </a:xfrm>
          <a:prstGeom prst="rect">
            <a:avLst/>
          </a:prstGeom>
          <a:ln w="12700">
            <a:solidFill>
              <a:srgbClr val="545B64"/>
            </a:solidFill>
            <a:prstDash val="solid"/>
            <a:headEnd type="none" w="med" len="sm"/>
            <a:tailEnd type="arrow" w="med" len="sm"/>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pic>
        <p:nvPicPr>
          <p:cNvPr id="101" name="図 100"/>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480055" y="1355827"/>
            <a:ext cx="815761" cy="151212"/>
          </a:xfrm>
          <a:prstGeom prst="rect">
            <a:avLst/>
          </a:prstGeom>
        </p:spPr>
      </p:pic>
      <p:pic>
        <p:nvPicPr>
          <p:cNvPr id="102" name="Graphic 32">
            <a:extLst>
              <a:ext uri="{FF2B5EF4-FFF2-40B4-BE49-F238E27FC236}">
                <a16:creationId xmlns:a16="http://schemas.microsoft.com/office/drawing/2014/main" id="{50D454A7-825D-8A40-A013-745A422C40BE}"/>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flipH="1">
            <a:off x="3731829" y="2039177"/>
            <a:ext cx="283201" cy="275205"/>
          </a:xfrm>
          <a:prstGeom prst="rect">
            <a:avLst/>
          </a:prstGeom>
        </p:spPr>
      </p:pic>
      <p:sp>
        <p:nvSpPr>
          <p:cNvPr id="103" name="フローチャート: 磁気ディスク 102"/>
          <p:cNvSpPr/>
          <p:nvPr/>
        </p:nvSpPr>
        <p:spPr>
          <a:xfrm>
            <a:off x="5553303" y="1652032"/>
            <a:ext cx="590444" cy="303542"/>
          </a:xfrm>
          <a:prstGeom prst="flowChartMagneticDisk">
            <a:avLst/>
          </a:prstGeom>
          <a:ln w="12700">
            <a:solidFill>
              <a:srgbClr val="545B64"/>
            </a:solidFill>
            <a:headEnd type="none" w="med" len="sm"/>
            <a:tailEnd type="none" w="med" len="sm"/>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lang="ja-JP" altLang="en-US" sz="700" dirty="0">
                <a:latin typeface="Meiryo UI" panose="020B0604030504040204" pitchFamily="50" charset="-128"/>
                <a:ea typeface="Meiryo UI" panose="020B0604030504040204" pitchFamily="50" charset="-128"/>
              </a:rPr>
              <a:t>商品カタログ</a:t>
            </a:r>
            <a:endParaRPr kumimoji="1" lang="ja-JP" altLang="en-US" sz="700" dirty="0">
              <a:latin typeface="Meiryo UI" panose="020B0604030504040204" pitchFamily="50" charset="-128"/>
              <a:ea typeface="Meiryo UI" panose="020B0604030504040204" pitchFamily="50" charset="-128"/>
            </a:endParaRPr>
          </a:p>
        </p:txBody>
      </p:sp>
      <p:sp>
        <p:nvSpPr>
          <p:cNvPr id="104" name="正方形/長方形 103"/>
          <p:cNvSpPr/>
          <p:nvPr/>
        </p:nvSpPr>
        <p:spPr>
          <a:xfrm>
            <a:off x="4294487" y="1514241"/>
            <a:ext cx="727681" cy="1368152"/>
          </a:xfrm>
          <a:prstGeom prst="rect">
            <a:avLst/>
          </a:prstGeom>
          <a:solidFill>
            <a:schemeClr val="accent6">
              <a:lumMod val="20000"/>
              <a:lumOff val="80000"/>
            </a:schemeClr>
          </a:solidFill>
          <a:ln w="12700">
            <a:solidFill>
              <a:srgbClr val="545B64"/>
            </a:solidFill>
            <a:prstDash val="solid"/>
            <a:headEnd type="none" w="med" len="sm"/>
            <a:tailEnd type="arrow" w="med" len="sm"/>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5" name="正方形/長方形 104"/>
          <p:cNvSpPr/>
          <p:nvPr/>
        </p:nvSpPr>
        <p:spPr>
          <a:xfrm>
            <a:off x="4275747" y="1301045"/>
            <a:ext cx="697627" cy="246221"/>
          </a:xfrm>
          <a:prstGeom prst="rect">
            <a:avLst/>
          </a:prstGeom>
        </p:spPr>
        <p:txBody>
          <a:bodyPr wrap="none">
            <a:spAutoFit/>
          </a:bodyPr>
          <a:lstStyle/>
          <a:p>
            <a:r>
              <a:rPr lang="ja-JP" altLang="en-US" sz="1000" dirty="0">
                <a:latin typeface="Meiryo UI" panose="020B0604030504040204" pitchFamily="50" charset="-128"/>
                <a:ea typeface="Meiryo UI" panose="020B0604030504040204" pitchFamily="50" charset="-128"/>
              </a:rPr>
              <a:t>独自構築</a:t>
            </a:r>
            <a:endParaRPr lang="ja-JP" altLang="en-US" sz="2400" dirty="0"/>
          </a:p>
        </p:txBody>
      </p:sp>
      <p:sp>
        <p:nvSpPr>
          <p:cNvPr id="106" name="フローチャート: 磁気ディスク 105"/>
          <p:cNvSpPr/>
          <p:nvPr/>
        </p:nvSpPr>
        <p:spPr>
          <a:xfrm>
            <a:off x="5553303" y="2019852"/>
            <a:ext cx="590444" cy="303542"/>
          </a:xfrm>
          <a:prstGeom prst="flowChartMagneticDisk">
            <a:avLst/>
          </a:prstGeom>
          <a:ln w="12700">
            <a:solidFill>
              <a:srgbClr val="545B64"/>
            </a:solidFill>
            <a:headEnd type="none" w="med" len="sm"/>
            <a:tailEnd type="none" w="med" len="sm"/>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lang="ja-JP" altLang="en-US" sz="700" dirty="0">
                <a:latin typeface="Meiryo UI" panose="020B0604030504040204" pitchFamily="50" charset="-128"/>
                <a:ea typeface="Meiryo UI" panose="020B0604030504040204" pitchFamily="50" charset="-128"/>
              </a:rPr>
              <a:t>顧客情報</a:t>
            </a:r>
            <a:endParaRPr kumimoji="1" lang="ja-JP" altLang="en-US" sz="700" dirty="0">
              <a:latin typeface="Meiryo UI" panose="020B0604030504040204" pitchFamily="50" charset="-128"/>
              <a:ea typeface="Meiryo UI" panose="020B0604030504040204" pitchFamily="50" charset="-128"/>
            </a:endParaRPr>
          </a:p>
        </p:txBody>
      </p:sp>
      <p:sp>
        <p:nvSpPr>
          <p:cNvPr id="107" name="フローチャート: 磁気ディスク 106"/>
          <p:cNvSpPr/>
          <p:nvPr/>
        </p:nvSpPr>
        <p:spPr>
          <a:xfrm>
            <a:off x="5553303" y="2434836"/>
            <a:ext cx="590444" cy="303542"/>
          </a:xfrm>
          <a:prstGeom prst="flowChartMagneticDisk">
            <a:avLst/>
          </a:prstGeom>
          <a:ln w="12700">
            <a:solidFill>
              <a:srgbClr val="545B64"/>
            </a:solidFill>
            <a:headEnd type="none" w="med" len="sm"/>
            <a:tailEnd type="none" w="med" len="sm"/>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lang="ja-JP" altLang="en-US" sz="700" dirty="0">
                <a:latin typeface="Meiryo UI" panose="020B0604030504040204" pitchFamily="50" charset="-128"/>
                <a:ea typeface="Meiryo UI" panose="020B0604030504040204" pitchFamily="50" charset="-128"/>
              </a:rPr>
              <a:t>契約情報</a:t>
            </a:r>
            <a:endParaRPr kumimoji="1" lang="ja-JP" altLang="en-US" sz="700" dirty="0">
              <a:latin typeface="Meiryo UI" panose="020B0604030504040204" pitchFamily="50" charset="-128"/>
              <a:ea typeface="Meiryo UI" panose="020B0604030504040204" pitchFamily="50" charset="-128"/>
            </a:endParaRPr>
          </a:p>
        </p:txBody>
      </p:sp>
      <p:cxnSp>
        <p:nvCxnSpPr>
          <p:cNvPr id="108" name="Straight Arrow Connector 21">
            <a:extLst>
              <a:ext uri="{FF2B5EF4-FFF2-40B4-BE49-F238E27FC236}">
                <a16:creationId xmlns:a16="http://schemas.microsoft.com/office/drawing/2014/main" id="{4A3487EB-D5A8-744C-86BD-85B6DEBA432C}"/>
              </a:ext>
            </a:extLst>
          </p:cNvPr>
          <p:cNvCxnSpPr/>
          <p:nvPr/>
        </p:nvCxnSpPr>
        <p:spPr>
          <a:xfrm>
            <a:off x="3999033" y="2182771"/>
            <a:ext cx="250778" cy="422"/>
          </a:xfrm>
          <a:prstGeom prst="straightConnector1">
            <a:avLst/>
          </a:prstGeom>
          <a:ln w="12700">
            <a:solidFill>
              <a:srgbClr val="545B64"/>
            </a:solidFill>
            <a:headEnd type="none" w="med" len="sm"/>
            <a:tailEnd type="arrow" w="med" len="sm"/>
          </a:ln>
        </p:spPr>
        <p:style>
          <a:lnRef idx="1">
            <a:schemeClr val="accent1"/>
          </a:lnRef>
          <a:fillRef idx="0">
            <a:schemeClr val="accent1"/>
          </a:fillRef>
          <a:effectRef idx="0">
            <a:schemeClr val="accent1"/>
          </a:effectRef>
          <a:fontRef idx="minor">
            <a:schemeClr val="tx1"/>
          </a:fontRef>
        </p:style>
      </p:cxnSp>
      <p:sp>
        <p:nvSpPr>
          <p:cNvPr id="109" name="フローチャート: 磁気ディスク 108"/>
          <p:cNvSpPr/>
          <p:nvPr/>
        </p:nvSpPr>
        <p:spPr>
          <a:xfrm>
            <a:off x="4364424" y="1657360"/>
            <a:ext cx="590444" cy="303542"/>
          </a:xfrm>
          <a:prstGeom prst="flowChartMagneticDisk">
            <a:avLst/>
          </a:prstGeom>
          <a:ln w="12700">
            <a:solidFill>
              <a:srgbClr val="545B64"/>
            </a:solidFill>
            <a:prstDash val="dash"/>
            <a:headEnd type="none" w="med" len="sm"/>
            <a:tailEnd type="none" w="med" len="sm"/>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lang="ja-JP" altLang="en-US" sz="700" dirty="0">
                <a:latin typeface="Meiryo UI" panose="020B0604030504040204" pitchFamily="50" charset="-128"/>
                <a:ea typeface="Meiryo UI" panose="020B0604030504040204" pitchFamily="50" charset="-128"/>
              </a:rPr>
              <a:t>商品カタログ</a:t>
            </a:r>
            <a:endParaRPr kumimoji="1" lang="ja-JP" altLang="en-US" sz="700" dirty="0">
              <a:latin typeface="Meiryo UI" panose="020B0604030504040204" pitchFamily="50" charset="-128"/>
              <a:ea typeface="Meiryo UI" panose="020B0604030504040204" pitchFamily="50" charset="-128"/>
            </a:endParaRPr>
          </a:p>
        </p:txBody>
      </p:sp>
      <p:cxnSp>
        <p:nvCxnSpPr>
          <p:cNvPr id="110" name="Straight Arrow Connector 21">
            <a:extLst>
              <a:ext uri="{FF2B5EF4-FFF2-40B4-BE49-F238E27FC236}">
                <a16:creationId xmlns:a16="http://schemas.microsoft.com/office/drawing/2014/main" id="{4A3487EB-D5A8-744C-86BD-85B6DEBA432C}"/>
              </a:ext>
            </a:extLst>
          </p:cNvPr>
          <p:cNvCxnSpPr>
            <a:stCxn id="109" idx="4"/>
            <a:endCxn id="103" idx="2"/>
          </p:cNvCxnSpPr>
          <p:nvPr/>
        </p:nvCxnSpPr>
        <p:spPr>
          <a:xfrm flipV="1">
            <a:off x="4954868" y="1803803"/>
            <a:ext cx="598435" cy="5328"/>
          </a:xfrm>
          <a:prstGeom prst="straightConnector1">
            <a:avLst/>
          </a:prstGeom>
          <a:ln w="12700">
            <a:solidFill>
              <a:srgbClr val="545B64"/>
            </a:solidFill>
            <a:headEnd type="none" w="med" len="sm"/>
            <a:tailEnd type="arrow" w="med" len="sm"/>
          </a:ln>
        </p:spPr>
        <p:style>
          <a:lnRef idx="1">
            <a:schemeClr val="accent1"/>
          </a:lnRef>
          <a:fillRef idx="0">
            <a:schemeClr val="accent1"/>
          </a:fillRef>
          <a:effectRef idx="0">
            <a:schemeClr val="accent1"/>
          </a:effectRef>
          <a:fontRef idx="minor">
            <a:schemeClr val="tx1"/>
          </a:fontRef>
        </p:style>
      </p:cxnSp>
      <p:sp>
        <p:nvSpPr>
          <p:cNvPr id="111" name="フローチャート: 磁気ディスク 110"/>
          <p:cNvSpPr/>
          <p:nvPr/>
        </p:nvSpPr>
        <p:spPr>
          <a:xfrm>
            <a:off x="4371297" y="2022327"/>
            <a:ext cx="590444" cy="303542"/>
          </a:xfrm>
          <a:prstGeom prst="flowChartMagneticDisk">
            <a:avLst/>
          </a:prstGeom>
          <a:ln w="12700">
            <a:solidFill>
              <a:srgbClr val="545B64"/>
            </a:solidFill>
            <a:prstDash val="dash"/>
            <a:headEnd type="none" w="med" len="sm"/>
            <a:tailEnd type="none" w="med" len="sm"/>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lang="ja-JP" altLang="en-US" sz="700" dirty="0">
                <a:latin typeface="Meiryo UI" panose="020B0604030504040204" pitchFamily="50" charset="-128"/>
                <a:ea typeface="Meiryo UI" panose="020B0604030504040204" pitchFamily="50" charset="-128"/>
              </a:rPr>
              <a:t>顧客情報</a:t>
            </a:r>
            <a:endParaRPr kumimoji="1" lang="ja-JP" altLang="en-US" sz="700" dirty="0">
              <a:latin typeface="Meiryo UI" panose="020B0604030504040204" pitchFamily="50" charset="-128"/>
              <a:ea typeface="Meiryo UI" panose="020B0604030504040204" pitchFamily="50" charset="-128"/>
            </a:endParaRPr>
          </a:p>
        </p:txBody>
      </p:sp>
      <p:sp>
        <p:nvSpPr>
          <p:cNvPr id="112" name="正方形/長方形 111"/>
          <p:cNvSpPr/>
          <p:nvPr/>
        </p:nvSpPr>
        <p:spPr>
          <a:xfrm>
            <a:off x="5084139" y="1617133"/>
            <a:ext cx="389850" cy="215444"/>
          </a:xfrm>
          <a:prstGeom prst="rect">
            <a:avLst/>
          </a:prstGeom>
        </p:spPr>
        <p:txBody>
          <a:bodyPr wrap="none">
            <a:spAutoFit/>
          </a:bodyPr>
          <a:lstStyle/>
          <a:p>
            <a:r>
              <a:rPr lang="ja-JP" altLang="en-US" sz="800" dirty="0">
                <a:latin typeface="Meiryo UI" panose="020B0604030504040204" pitchFamily="50" charset="-128"/>
                <a:ea typeface="Meiryo UI" panose="020B0604030504040204" pitchFamily="50" charset="-128"/>
              </a:rPr>
              <a:t>連携</a:t>
            </a:r>
            <a:endParaRPr lang="ja-JP" altLang="en-US" dirty="0"/>
          </a:p>
        </p:txBody>
      </p:sp>
      <p:cxnSp>
        <p:nvCxnSpPr>
          <p:cNvPr id="113" name="Straight Arrow Connector 21">
            <a:extLst>
              <a:ext uri="{FF2B5EF4-FFF2-40B4-BE49-F238E27FC236}">
                <a16:creationId xmlns:a16="http://schemas.microsoft.com/office/drawing/2014/main" id="{4A3487EB-D5A8-744C-86BD-85B6DEBA432C}"/>
              </a:ext>
            </a:extLst>
          </p:cNvPr>
          <p:cNvCxnSpPr>
            <a:stCxn id="111" idx="4"/>
          </p:cNvCxnSpPr>
          <p:nvPr/>
        </p:nvCxnSpPr>
        <p:spPr>
          <a:xfrm flipV="1">
            <a:off x="4961741" y="2168412"/>
            <a:ext cx="604711" cy="5686"/>
          </a:xfrm>
          <a:prstGeom prst="straightConnector1">
            <a:avLst/>
          </a:prstGeom>
          <a:ln w="12700">
            <a:solidFill>
              <a:srgbClr val="545B64"/>
            </a:solidFill>
            <a:headEnd type="none" w="med" len="sm"/>
            <a:tailEnd type="arrow" w="med" len="sm"/>
          </a:ln>
        </p:spPr>
        <p:style>
          <a:lnRef idx="1">
            <a:schemeClr val="accent1"/>
          </a:lnRef>
          <a:fillRef idx="0">
            <a:schemeClr val="accent1"/>
          </a:fillRef>
          <a:effectRef idx="0">
            <a:schemeClr val="accent1"/>
          </a:effectRef>
          <a:fontRef idx="minor">
            <a:schemeClr val="tx1"/>
          </a:fontRef>
        </p:style>
      </p:cxnSp>
      <p:sp>
        <p:nvSpPr>
          <p:cNvPr id="114" name="正方形/長方形 113"/>
          <p:cNvSpPr/>
          <p:nvPr/>
        </p:nvSpPr>
        <p:spPr>
          <a:xfrm>
            <a:off x="5097288" y="1981742"/>
            <a:ext cx="389850" cy="215444"/>
          </a:xfrm>
          <a:prstGeom prst="rect">
            <a:avLst/>
          </a:prstGeom>
        </p:spPr>
        <p:txBody>
          <a:bodyPr wrap="none">
            <a:spAutoFit/>
          </a:bodyPr>
          <a:lstStyle/>
          <a:p>
            <a:r>
              <a:rPr lang="ja-JP" altLang="en-US" sz="800" dirty="0">
                <a:latin typeface="Meiryo UI" panose="020B0604030504040204" pitchFamily="50" charset="-128"/>
                <a:ea typeface="Meiryo UI" panose="020B0604030504040204" pitchFamily="50" charset="-128"/>
              </a:rPr>
              <a:t>連携</a:t>
            </a:r>
            <a:endParaRPr lang="ja-JP" altLang="en-US" dirty="0"/>
          </a:p>
        </p:txBody>
      </p:sp>
      <p:sp>
        <p:nvSpPr>
          <p:cNvPr id="115" name="フローチャート: 磁気ディスク 114"/>
          <p:cNvSpPr/>
          <p:nvPr/>
        </p:nvSpPr>
        <p:spPr>
          <a:xfrm>
            <a:off x="4370965" y="2418923"/>
            <a:ext cx="590444" cy="303542"/>
          </a:xfrm>
          <a:prstGeom prst="flowChartMagneticDisk">
            <a:avLst/>
          </a:prstGeom>
          <a:ln w="12700">
            <a:solidFill>
              <a:srgbClr val="545B64"/>
            </a:solidFill>
            <a:prstDash val="dash"/>
            <a:headEnd type="none" w="med" len="sm"/>
            <a:tailEnd type="none" w="med" len="sm"/>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lang="ja-JP" altLang="en-US" sz="700" dirty="0">
                <a:latin typeface="Meiryo UI" panose="020B0604030504040204" pitchFamily="50" charset="-128"/>
                <a:ea typeface="Meiryo UI" panose="020B0604030504040204" pitchFamily="50" charset="-128"/>
              </a:rPr>
              <a:t>契約情報</a:t>
            </a:r>
            <a:endParaRPr kumimoji="1" lang="ja-JP" altLang="en-US" sz="700" dirty="0">
              <a:latin typeface="Meiryo UI" panose="020B0604030504040204" pitchFamily="50" charset="-128"/>
              <a:ea typeface="Meiryo UI" panose="020B0604030504040204" pitchFamily="50" charset="-128"/>
            </a:endParaRPr>
          </a:p>
        </p:txBody>
      </p:sp>
      <p:cxnSp>
        <p:nvCxnSpPr>
          <p:cNvPr id="116" name="Straight Arrow Connector 21">
            <a:extLst>
              <a:ext uri="{FF2B5EF4-FFF2-40B4-BE49-F238E27FC236}">
                <a16:creationId xmlns:a16="http://schemas.microsoft.com/office/drawing/2014/main" id="{4A3487EB-D5A8-744C-86BD-85B6DEBA432C}"/>
              </a:ext>
            </a:extLst>
          </p:cNvPr>
          <p:cNvCxnSpPr>
            <a:stCxn id="115" idx="4"/>
          </p:cNvCxnSpPr>
          <p:nvPr/>
        </p:nvCxnSpPr>
        <p:spPr>
          <a:xfrm flipV="1">
            <a:off x="4961409" y="2565008"/>
            <a:ext cx="604711" cy="5686"/>
          </a:xfrm>
          <a:prstGeom prst="straightConnector1">
            <a:avLst/>
          </a:prstGeom>
          <a:ln w="12700">
            <a:solidFill>
              <a:srgbClr val="545B64"/>
            </a:solidFill>
            <a:headEnd type="none" w="med" len="sm"/>
            <a:tailEnd type="arrow" w="med" len="sm"/>
          </a:ln>
        </p:spPr>
        <p:style>
          <a:lnRef idx="1">
            <a:schemeClr val="accent1"/>
          </a:lnRef>
          <a:fillRef idx="0">
            <a:schemeClr val="accent1"/>
          </a:fillRef>
          <a:effectRef idx="0">
            <a:schemeClr val="accent1"/>
          </a:effectRef>
          <a:fontRef idx="minor">
            <a:schemeClr val="tx1"/>
          </a:fontRef>
        </p:style>
      </p:cxnSp>
      <p:sp>
        <p:nvSpPr>
          <p:cNvPr id="117" name="正方形/長方形 116"/>
          <p:cNvSpPr/>
          <p:nvPr/>
        </p:nvSpPr>
        <p:spPr>
          <a:xfrm>
            <a:off x="5096956" y="2378338"/>
            <a:ext cx="389850" cy="215444"/>
          </a:xfrm>
          <a:prstGeom prst="rect">
            <a:avLst/>
          </a:prstGeom>
        </p:spPr>
        <p:txBody>
          <a:bodyPr wrap="none">
            <a:spAutoFit/>
          </a:bodyPr>
          <a:lstStyle/>
          <a:p>
            <a:r>
              <a:rPr lang="ja-JP" altLang="en-US" sz="800" dirty="0">
                <a:latin typeface="Meiryo UI" panose="020B0604030504040204" pitchFamily="50" charset="-128"/>
                <a:ea typeface="Meiryo UI" panose="020B0604030504040204" pitchFamily="50" charset="-128"/>
              </a:rPr>
              <a:t>連携</a:t>
            </a:r>
            <a:endParaRPr lang="ja-JP" altLang="en-US" dirty="0"/>
          </a:p>
        </p:txBody>
      </p:sp>
      <p:sp>
        <p:nvSpPr>
          <p:cNvPr id="118" name="正方形/長方形 117"/>
          <p:cNvSpPr/>
          <p:nvPr/>
        </p:nvSpPr>
        <p:spPr>
          <a:xfrm>
            <a:off x="4807789" y="1498618"/>
            <a:ext cx="216403" cy="181152"/>
          </a:xfrm>
          <a:prstGeom prst="rect">
            <a:avLst/>
          </a:prstGeom>
          <a:solidFill>
            <a:schemeClr val="accent6">
              <a:lumMod val="20000"/>
              <a:lumOff val="80000"/>
            </a:schemeClr>
          </a:solidFill>
          <a:ln w="12700">
            <a:solidFill>
              <a:srgbClr val="545B64"/>
            </a:solidFill>
            <a:headEnd type="none" w="med" len="sm"/>
            <a:tailEnd type="none" w="med" len="sm"/>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lang="ja-JP" altLang="en-US" sz="700" dirty="0">
                <a:latin typeface="Meiryo UI" panose="020B0604030504040204" pitchFamily="50" charset="-128"/>
                <a:ea typeface="Meiryo UI" panose="020B0604030504040204" pitchFamily="50" charset="-128"/>
              </a:rPr>
              <a:t>開発</a:t>
            </a:r>
            <a:endParaRPr kumimoji="1" lang="ja-JP" altLang="en-US" sz="700" dirty="0">
              <a:latin typeface="Meiryo UI" panose="020B0604030504040204" pitchFamily="50" charset="-128"/>
              <a:ea typeface="Meiryo UI" panose="020B0604030504040204" pitchFamily="50" charset="-128"/>
            </a:endParaRPr>
          </a:p>
        </p:txBody>
      </p:sp>
      <p:sp>
        <p:nvSpPr>
          <p:cNvPr id="121" name="正方形/長方形 120"/>
          <p:cNvSpPr/>
          <p:nvPr/>
        </p:nvSpPr>
        <p:spPr>
          <a:xfrm>
            <a:off x="5431719" y="2952285"/>
            <a:ext cx="800449" cy="269413"/>
          </a:xfrm>
          <a:prstGeom prst="rect">
            <a:avLst/>
          </a:prstGeom>
          <a:ln w="12700">
            <a:solidFill>
              <a:srgbClr val="545B64"/>
            </a:solidFill>
            <a:prstDash val="solid"/>
            <a:headEnd type="none" w="med" len="sm"/>
            <a:tailEnd type="arrow" w="med" len="sm"/>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22" name="正方形/長方形 121"/>
          <p:cNvSpPr/>
          <p:nvPr/>
        </p:nvSpPr>
        <p:spPr>
          <a:xfrm>
            <a:off x="5526410" y="2979992"/>
            <a:ext cx="611065" cy="215444"/>
          </a:xfrm>
          <a:prstGeom prst="rect">
            <a:avLst/>
          </a:prstGeom>
        </p:spPr>
        <p:txBody>
          <a:bodyPr wrap="none">
            <a:spAutoFit/>
          </a:bodyPr>
          <a:lstStyle/>
          <a:p>
            <a:r>
              <a:rPr lang="ja-JP" altLang="en-US" sz="800" dirty="0">
                <a:latin typeface="Meiryo UI" panose="020B0604030504040204" pitchFamily="50" charset="-128"/>
                <a:ea typeface="Meiryo UI" panose="020B0604030504040204" pitchFamily="50" charset="-128"/>
              </a:rPr>
              <a:t>他システム</a:t>
            </a:r>
            <a:endParaRPr lang="ja-JP" altLang="en-US" dirty="0"/>
          </a:p>
        </p:txBody>
      </p:sp>
      <p:cxnSp>
        <p:nvCxnSpPr>
          <p:cNvPr id="123" name="Straight Arrow Connector 21">
            <a:extLst>
              <a:ext uri="{FF2B5EF4-FFF2-40B4-BE49-F238E27FC236}">
                <a16:creationId xmlns:a16="http://schemas.microsoft.com/office/drawing/2014/main" id="{4A3487EB-D5A8-744C-86BD-85B6DEBA432C}"/>
              </a:ext>
            </a:extLst>
          </p:cNvPr>
          <p:cNvCxnSpPr>
            <a:stCxn id="104" idx="2"/>
            <a:endCxn id="121" idx="1"/>
          </p:cNvCxnSpPr>
          <p:nvPr/>
        </p:nvCxnSpPr>
        <p:spPr>
          <a:xfrm rot="16200000" flipH="1">
            <a:off x="4942724" y="2597996"/>
            <a:ext cx="204599" cy="773391"/>
          </a:xfrm>
          <a:prstGeom prst="bentConnector2">
            <a:avLst/>
          </a:prstGeom>
          <a:ln w="12700">
            <a:solidFill>
              <a:srgbClr val="545B64"/>
            </a:solidFill>
            <a:headEnd type="none" w="med" len="sm"/>
            <a:tailEnd type="arrow" w="med" len="sm"/>
          </a:ln>
        </p:spPr>
        <p:style>
          <a:lnRef idx="1">
            <a:schemeClr val="accent1"/>
          </a:lnRef>
          <a:fillRef idx="0">
            <a:schemeClr val="accent1"/>
          </a:fillRef>
          <a:effectRef idx="0">
            <a:schemeClr val="accent1"/>
          </a:effectRef>
          <a:fontRef idx="minor">
            <a:schemeClr val="tx1"/>
          </a:fontRef>
        </p:style>
      </p:cxnSp>
      <p:sp>
        <p:nvSpPr>
          <p:cNvPr id="126" name="正方形/長方形 125"/>
          <p:cNvSpPr/>
          <p:nvPr/>
        </p:nvSpPr>
        <p:spPr>
          <a:xfrm>
            <a:off x="3595582" y="2314382"/>
            <a:ext cx="510076" cy="230832"/>
          </a:xfrm>
          <a:prstGeom prst="rect">
            <a:avLst/>
          </a:prstGeom>
        </p:spPr>
        <p:txBody>
          <a:bodyPr wrap="none">
            <a:spAutoFit/>
          </a:bodyPr>
          <a:lstStyle/>
          <a:p>
            <a:r>
              <a:rPr lang="ja-JP" altLang="en-US" sz="900" dirty="0">
                <a:solidFill>
                  <a:prstClr val="black"/>
                </a:solidFill>
                <a:latin typeface="Meiryo UI" panose="020B0604030504040204" pitchFamily="50" charset="-128"/>
                <a:ea typeface="Meiryo UI" panose="020B0604030504040204" pitchFamily="50" charset="-128"/>
              </a:rPr>
              <a:t>お客様</a:t>
            </a:r>
            <a:endParaRPr lang="ja-JP" altLang="en-US" dirty="0"/>
          </a:p>
        </p:txBody>
      </p:sp>
    </p:spTree>
    <p:extLst>
      <p:ext uri="{BB962C8B-B14F-4D97-AF65-F5344CB8AC3E}">
        <p14:creationId xmlns:p14="http://schemas.microsoft.com/office/powerpoint/2010/main" val="46618394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3886</TotalTime>
  <Words>2842</Words>
  <Application>Microsoft Office PowerPoint</Application>
  <PresentationFormat>画面に合わせる (4:3)</PresentationFormat>
  <Paragraphs>733</Paragraphs>
  <Slides>17</Slides>
  <Notes>11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17</vt:i4>
      </vt:variant>
    </vt:vector>
  </HeadingPairs>
  <TitlesOfParts>
    <vt:vector size="24" baseType="lpstr">
      <vt:lpstr>BIZ UDPゴシック</vt:lpstr>
      <vt:lpstr>Meiryo UI</vt:lpstr>
      <vt:lpstr>游ゴシック</vt:lpstr>
      <vt:lpstr>Arial</vt:lpstr>
      <vt:lpstr>Calibri</vt:lpstr>
      <vt:lpstr>Wingdings</vt:lpstr>
      <vt:lpstr>Office テーマ</vt:lpstr>
      <vt:lpstr>他パッケージやSaaSとの連携事例</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UIの選択について</vt:lpstr>
      <vt:lpstr>一般公開ユーザ向けUIの比較</vt:lpstr>
      <vt:lpstr>利用が限られたユーザへのUIの比較</vt:lpstr>
      <vt:lpstr>Salesforce利用例(SFA)</vt:lpstr>
      <vt:lpstr>Salesforce利用例(CRM)</vt:lpstr>
      <vt:lpstr>Subsphere利用例</vt:lpstr>
      <vt:lpstr>Paygent利用例</vt:lpstr>
      <vt:lpstr>NP利用例</vt:lpstr>
      <vt:lpstr>GMO利用例</vt:lpstr>
      <vt:lpstr>Assurance連携利用例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藤原 昌弘</dc:creator>
  <cp:lastModifiedBy>Syun Takei（武井淳）</cp:lastModifiedBy>
  <cp:revision>196</cp:revision>
  <cp:lastPrinted>2021-04-21T23:06:29Z</cp:lastPrinted>
  <dcterms:created xsi:type="dcterms:W3CDTF">2017-03-28T04:23:10Z</dcterms:created>
  <dcterms:modified xsi:type="dcterms:W3CDTF">2022-07-25T09:30:51Z</dcterms:modified>
</cp:coreProperties>
</file>