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7" r:id="rId2"/>
    <p:sldId id="398" r:id="rId3"/>
    <p:sldId id="399" r:id="rId4"/>
    <p:sldId id="400" r:id="rId5"/>
    <p:sldId id="401" r:id="rId6"/>
    <p:sldId id="392" r:id="rId7"/>
    <p:sldId id="393" r:id="rId8"/>
    <p:sldId id="394" r:id="rId9"/>
    <p:sldId id="395" r:id="rId10"/>
    <p:sldId id="396" r:id="rId11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CCFF"/>
    <a:srgbClr val="3366FF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87" autoAdjust="0"/>
    <p:restoredTop sz="96010" autoAdjust="0"/>
  </p:normalViewPr>
  <p:slideViewPr>
    <p:cSldViewPr>
      <p:cViewPr varScale="1">
        <p:scale>
          <a:sx n="73" d="100"/>
          <a:sy n="73" d="100"/>
        </p:scale>
        <p:origin x="16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88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140" y="1"/>
            <a:ext cx="29488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0ABFE-6485-4823-A6CD-17E9AE12E36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879" y="4783138"/>
            <a:ext cx="5443856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88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140" y="9440864"/>
            <a:ext cx="29488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440F3-533C-445E-8C2B-7A9E2D3B5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89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40F3-533C-445E-8C2B-7A9E2D3B53A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434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40F3-533C-445E-8C2B-7A9E2D3B53A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78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40F3-533C-445E-8C2B-7A9E2D3B53A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60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40F3-533C-445E-8C2B-7A9E2D3B53A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129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40F3-533C-445E-8C2B-7A9E2D3B53A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95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40F3-533C-445E-8C2B-7A9E2D3B53A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7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40F3-533C-445E-8C2B-7A9E2D3B53A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24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40F3-533C-445E-8C2B-7A9E2D3B53A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920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40F3-533C-445E-8C2B-7A9E2D3B53A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402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40F3-533C-445E-8C2B-7A9E2D3B53A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68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temp_B01表紙_0330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" y="-2132"/>
            <a:ext cx="9144000" cy="6858000"/>
          </a:xfrm>
          <a:prstGeom prst="rect">
            <a:avLst/>
          </a:prstGeom>
        </p:spPr>
      </p:pic>
      <p:sp>
        <p:nvSpPr>
          <p:cNvPr id="10" name="Text Box 282"/>
          <p:cNvSpPr txBox="1">
            <a:spLocks noChangeAspect="1" noChangeArrowheads="1"/>
          </p:cNvSpPr>
          <p:nvPr userDrawn="1"/>
        </p:nvSpPr>
        <p:spPr bwMode="auto">
          <a:xfrm>
            <a:off x="-36612" y="6525344"/>
            <a:ext cx="1645233" cy="16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984" tIns="45710" rIns="0" bIns="45710" anchor="ctr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70013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Copyright © NTT COMWARE CORPORATION 2021</a:t>
            </a:r>
          </a:p>
        </p:txBody>
      </p:sp>
      <p:sp>
        <p:nvSpPr>
          <p:cNvPr id="11" name="Rectangle 283"/>
          <p:cNvSpPr>
            <a:spLocks noChangeArrowheads="1"/>
          </p:cNvSpPr>
          <p:nvPr userDrawn="1"/>
        </p:nvSpPr>
        <p:spPr bwMode="auto">
          <a:xfrm>
            <a:off x="-36612" y="6680118"/>
            <a:ext cx="2592388" cy="14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84" tIns="25195" rIns="0" bIns="4571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70013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NTT COMWARE CORPORATION CONFIDENTIAL PROPRIETARY</a:t>
            </a: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0"/>
          </p:nvPr>
        </p:nvSpPr>
        <p:spPr>
          <a:xfrm>
            <a:off x="77634" y="188640"/>
            <a:ext cx="3347864" cy="360362"/>
          </a:xfrm>
        </p:spPr>
        <p:txBody>
          <a:bodyPr>
            <a:noAutofit/>
          </a:bodyPr>
          <a:lstStyle>
            <a:lvl1pPr>
              <a:buNone/>
              <a:defRPr sz="1600" baseline="0"/>
            </a:lvl1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16" name="テキスト プレースホルダ 14"/>
          <p:cNvSpPr>
            <a:spLocks noGrp="1"/>
          </p:cNvSpPr>
          <p:nvPr>
            <p:ph type="body" sz="quarter" idx="11"/>
          </p:nvPr>
        </p:nvSpPr>
        <p:spPr>
          <a:xfrm>
            <a:off x="1515390" y="2852936"/>
            <a:ext cx="6120680" cy="360362"/>
          </a:xfrm>
        </p:spPr>
        <p:txBody>
          <a:bodyPr>
            <a:noAutofit/>
          </a:bodyPr>
          <a:lstStyle>
            <a:lvl1pPr algn="ctr">
              <a:buNone/>
              <a:defRPr sz="3200" b="1" i="0" cap="none" baseline="0"/>
            </a:lvl1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17" name="テキスト プレースホルダ 14"/>
          <p:cNvSpPr>
            <a:spLocks noGrp="1"/>
          </p:cNvSpPr>
          <p:nvPr>
            <p:ph type="body" sz="quarter" idx="12"/>
          </p:nvPr>
        </p:nvSpPr>
        <p:spPr>
          <a:xfrm>
            <a:off x="1497172" y="3821314"/>
            <a:ext cx="6120680" cy="360362"/>
          </a:xfrm>
        </p:spPr>
        <p:txBody>
          <a:bodyPr>
            <a:noAutofit/>
          </a:bodyPr>
          <a:lstStyle>
            <a:lvl1pPr algn="ctr">
              <a:buNone/>
              <a:defRPr sz="20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882" y="764704"/>
            <a:ext cx="6984776" cy="695966"/>
          </a:xfrm>
        </p:spPr>
        <p:txBody>
          <a:bodyPr>
            <a:normAutofit/>
          </a:bodyPr>
          <a:lstStyle>
            <a:lvl1pPr>
              <a:defRPr sz="3600" b="1" i="0" baseline="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075882" y="1600200"/>
            <a:ext cx="6984776" cy="4525963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 b="1" i="0" baseline="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temp_B02はじめに_0327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78" y="-15154"/>
            <a:ext cx="9180000" cy="6876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39552" y="1916832"/>
            <a:ext cx="5688632" cy="3240360"/>
          </a:xfrm>
        </p:spPr>
        <p:txBody>
          <a:bodyPr>
            <a:normAutofit/>
          </a:bodyPr>
          <a:lstStyle>
            <a:lvl1pPr algn="l">
              <a:defRPr sz="1600" baseline="0"/>
            </a:lvl1pPr>
          </a:lstStyle>
          <a:p>
            <a:r>
              <a:rPr kumimoji="1" lang="ja-JP" altLang="en-US" dirty="0" smtClean="0"/>
              <a:t>マスタ タイトルの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書式設定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Text Box 282"/>
          <p:cNvSpPr txBox="1">
            <a:spLocks noChangeAspect="1" noChangeArrowheads="1"/>
          </p:cNvSpPr>
          <p:nvPr userDrawn="1"/>
        </p:nvSpPr>
        <p:spPr bwMode="auto">
          <a:xfrm>
            <a:off x="971500" y="6558339"/>
            <a:ext cx="1967436" cy="18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984" tIns="45710" rIns="0" bIns="45710" anchor="ctr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70013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Copyright © NTT COMWARE CORPORATION</a:t>
            </a:r>
            <a:r>
              <a:rPr lang="en-US" altLang="ja-JP" sz="600" baseline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2021</a:t>
            </a:r>
          </a:p>
        </p:txBody>
      </p:sp>
      <p:sp>
        <p:nvSpPr>
          <p:cNvPr id="6" name="Rectangle 283"/>
          <p:cNvSpPr>
            <a:spLocks noChangeArrowheads="1"/>
          </p:cNvSpPr>
          <p:nvPr userDrawn="1"/>
        </p:nvSpPr>
        <p:spPr bwMode="auto">
          <a:xfrm>
            <a:off x="971500" y="6680927"/>
            <a:ext cx="259238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84" tIns="25195" rIns="0" bIns="4571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70013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ja-JP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NTT COMWARE CORPORATION CONFIDENTIAL PROPRIETARY</a:t>
            </a:r>
          </a:p>
        </p:txBody>
      </p:sp>
      <p:sp>
        <p:nvSpPr>
          <p:cNvPr id="10" name="テキスト プレースホルダ 14"/>
          <p:cNvSpPr>
            <a:spLocks noGrp="1"/>
          </p:cNvSpPr>
          <p:nvPr>
            <p:ph type="body" sz="quarter" idx="11"/>
          </p:nvPr>
        </p:nvSpPr>
        <p:spPr>
          <a:xfrm>
            <a:off x="56778" y="260648"/>
            <a:ext cx="6120680" cy="360362"/>
          </a:xfrm>
        </p:spPr>
        <p:txBody>
          <a:bodyPr>
            <a:noAutofit/>
          </a:bodyPr>
          <a:lstStyle>
            <a:lvl1pPr algn="l">
              <a:buNone/>
              <a:defRPr sz="2400" b="1" i="0" cap="none" baseline="0"/>
            </a:lvl1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temp_B03目次_0327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89" y="-13648"/>
            <a:ext cx="9180000" cy="6876000"/>
          </a:xfrm>
          <a:prstGeom prst="rect">
            <a:avLst/>
          </a:prstGeom>
        </p:spPr>
      </p:pic>
      <p:sp>
        <p:nvSpPr>
          <p:cNvPr id="27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7625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8" name="Text Box 282"/>
          <p:cNvSpPr txBox="1">
            <a:spLocks noChangeAspect="1" noChangeArrowheads="1"/>
          </p:cNvSpPr>
          <p:nvPr userDrawn="1"/>
        </p:nvSpPr>
        <p:spPr bwMode="auto">
          <a:xfrm>
            <a:off x="6372100" y="6549940"/>
            <a:ext cx="1645233" cy="16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984" tIns="45710" rIns="0" bIns="45710" anchor="ctr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70013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Copyright © NTT COMWARE CORPORATION</a:t>
            </a:r>
            <a:r>
              <a:rPr lang="en-US" altLang="ja-JP" sz="500" baseline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2021</a:t>
            </a:r>
          </a:p>
        </p:txBody>
      </p:sp>
      <p:sp>
        <p:nvSpPr>
          <p:cNvPr id="29" name="Rectangle 283"/>
          <p:cNvSpPr>
            <a:spLocks noChangeArrowheads="1"/>
          </p:cNvSpPr>
          <p:nvPr userDrawn="1"/>
        </p:nvSpPr>
        <p:spPr bwMode="auto">
          <a:xfrm>
            <a:off x="6372100" y="6664834"/>
            <a:ext cx="2592388" cy="14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84" tIns="25195" rIns="0" bIns="4571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70013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NTT COMWARE CORPORATION CONFIDENTIAL PROPRIETARY</a:t>
            </a:r>
          </a:p>
        </p:txBody>
      </p:sp>
      <p:sp>
        <p:nvSpPr>
          <p:cNvPr id="38" name="テキスト プレースホルダ 38"/>
          <p:cNvSpPr>
            <a:spLocks noGrp="1"/>
          </p:cNvSpPr>
          <p:nvPr>
            <p:ph type="body" sz="quarter" idx="18"/>
          </p:nvPr>
        </p:nvSpPr>
        <p:spPr>
          <a:xfrm>
            <a:off x="1117868" y="1971588"/>
            <a:ext cx="1080120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/>
            </a:lvl1pPr>
            <a:lvl5pPr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マスタ テキストの書式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テキスト プレースホルダ 38"/>
          <p:cNvSpPr>
            <a:spLocks noGrp="1"/>
          </p:cNvSpPr>
          <p:nvPr>
            <p:ph type="body" sz="quarter" idx="19"/>
          </p:nvPr>
        </p:nvSpPr>
        <p:spPr>
          <a:xfrm>
            <a:off x="2581280" y="2852936"/>
            <a:ext cx="1080120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/>
            </a:lvl1pPr>
            <a:lvl5pPr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マスタ テキストの書式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テキスト プレースホルダ 38"/>
          <p:cNvSpPr>
            <a:spLocks noGrp="1"/>
          </p:cNvSpPr>
          <p:nvPr>
            <p:ph type="body" sz="quarter" idx="20"/>
          </p:nvPr>
        </p:nvSpPr>
        <p:spPr>
          <a:xfrm>
            <a:off x="4045742" y="1965192"/>
            <a:ext cx="1080120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/>
            </a:lvl1pPr>
            <a:lvl5pPr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マスタ テキストの書式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テキスト プレースホルダ 38"/>
          <p:cNvSpPr>
            <a:spLocks noGrp="1"/>
          </p:cNvSpPr>
          <p:nvPr>
            <p:ph type="body" sz="quarter" idx="21"/>
          </p:nvPr>
        </p:nvSpPr>
        <p:spPr>
          <a:xfrm>
            <a:off x="4045742" y="3751536"/>
            <a:ext cx="1080120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/>
            </a:lvl1pPr>
            <a:lvl5pPr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マスタ テキストの書式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テキスト プレースホルダ 38"/>
          <p:cNvSpPr>
            <a:spLocks noGrp="1"/>
          </p:cNvSpPr>
          <p:nvPr>
            <p:ph type="body" sz="quarter" idx="22"/>
          </p:nvPr>
        </p:nvSpPr>
        <p:spPr>
          <a:xfrm>
            <a:off x="5505104" y="2852936"/>
            <a:ext cx="1080120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/>
            </a:lvl1pPr>
            <a:lvl5pPr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マスタ テキストの書式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" name="テキスト プレースホルダ 38"/>
          <p:cNvSpPr>
            <a:spLocks noGrp="1"/>
          </p:cNvSpPr>
          <p:nvPr>
            <p:ph type="body" sz="quarter" idx="23"/>
          </p:nvPr>
        </p:nvSpPr>
        <p:spPr>
          <a:xfrm>
            <a:off x="5497742" y="4631620"/>
            <a:ext cx="1080120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/>
            </a:lvl1pPr>
            <a:lvl5pPr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マスタ テキストの書式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0" name="テキスト プレースホルダ 38"/>
          <p:cNvSpPr>
            <a:spLocks noGrp="1"/>
          </p:cNvSpPr>
          <p:nvPr>
            <p:ph type="body" sz="quarter" idx="24"/>
          </p:nvPr>
        </p:nvSpPr>
        <p:spPr>
          <a:xfrm>
            <a:off x="6982768" y="3742910"/>
            <a:ext cx="1080120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/>
            </a:lvl1pPr>
            <a:lvl5pPr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マスタ テキストの書式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テキスト プレースホルダ 14"/>
          <p:cNvSpPr>
            <a:spLocks noGrp="1"/>
          </p:cNvSpPr>
          <p:nvPr>
            <p:ph type="body" sz="quarter" idx="11"/>
          </p:nvPr>
        </p:nvSpPr>
        <p:spPr>
          <a:xfrm>
            <a:off x="69008" y="260648"/>
            <a:ext cx="6120680" cy="360362"/>
          </a:xfrm>
        </p:spPr>
        <p:txBody>
          <a:bodyPr>
            <a:noAutofit/>
          </a:bodyPr>
          <a:lstStyle>
            <a:lvl1pPr algn="l">
              <a:buNone/>
              <a:defRPr sz="2400" b="1" i="0" cap="none" baseline="0"/>
            </a:lvl1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temp_B04扉_0327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4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rmAutofit/>
          </a:bodyPr>
          <a:lstStyle>
            <a:lvl1pPr>
              <a:defRPr sz="3200" b="1" i="0" baseline="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Text Box 282"/>
          <p:cNvSpPr txBox="1">
            <a:spLocks noChangeAspect="1" noChangeArrowheads="1"/>
          </p:cNvSpPr>
          <p:nvPr userDrawn="1"/>
        </p:nvSpPr>
        <p:spPr bwMode="auto">
          <a:xfrm>
            <a:off x="6372100" y="6549940"/>
            <a:ext cx="1645233" cy="16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984" tIns="45710" rIns="0" bIns="45710" anchor="ctr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70013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Copyright © NTT COMWARE CORPORATION</a:t>
            </a:r>
            <a:r>
              <a:rPr lang="en-US" altLang="ja-JP" sz="500" baseline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2021</a:t>
            </a:r>
          </a:p>
        </p:txBody>
      </p:sp>
      <p:sp>
        <p:nvSpPr>
          <p:cNvPr id="10" name="Rectangle 283"/>
          <p:cNvSpPr>
            <a:spLocks noChangeArrowheads="1"/>
          </p:cNvSpPr>
          <p:nvPr userDrawn="1"/>
        </p:nvSpPr>
        <p:spPr bwMode="auto">
          <a:xfrm>
            <a:off x="6372100" y="6664834"/>
            <a:ext cx="2592388" cy="14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84" tIns="25195" rIns="0" bIns="4571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70013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NTT COMWARE CORPORATION CONFIDENTIAL PROPRIETARY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temp_B05_0327.jp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12568" cy="6858000"/>
          </a:xfrm>
          <a:prstGeom prst="rect">
            <a:avLst/>
          </a:prstGeom>
        </p:spPr>
      </p:pic>
      <p:pic>
        <p:nvPicPr>
          <p:cNvPr id="11" name="図 10" descr="temp_B05_0327.jp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8484" y="0"/>
            <a:ext cx="6959171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7869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Text Box 282"/>
          <p:cNvSpPr txBox="1">
            <a:spLocks noChangeAspect="1" noChangeArrowheads="1"/>
          </p:cNvSpPr>
          <p:nvPr userDrawn="1"/>
        </p:nvSpPr>
        <p:spPr bwMode="auto">
          <a:xfrm>
            <a:off x="6282840" y="6549940"/>
            <a:ext cx="1645233" cy="16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984" tIns="45710" rIns="0" bIns="45710" anchor="ctr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70013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Copyright © NTT</a:t>
            </a:r>
            <a:r>
              <a:rPr lang="en-US" altLang="ja-JP" sz="500" baseline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COMWARE</a:t>
            </a:r>
            <a:r>
              <a:rPr lang="ja-JP" altLang="en-US" sz="500" baseline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CORPORATION 2021</a:t>
            </a:r>
          </a:p>
        </p:txBody>
      </p:sp>
      <p:sp>
        <p:nvSpPr>
          <p:cNvPr id="8" name="Rectangle 283"/>
          <p:cNvSpPr>
            <a:spLocks noChangeArrowheads="1"/>
          </p:cNvSpPr>
          <p:nvPr userDrawn="1"/>
        </p:nvSpPr>
        <p:spPr bwMode="auto">
          <a:xfrm>
            <a:off x="6282840" y="6664834"/>
            <a:ext cx="2592388" cy="14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84" tIns="25195" rIns="0" bIns="45710">
            <a:spAutoFit/>
          </a:bodyPr>
          <a:lstStyle>
            <a:lvl1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70013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ja-JP" sz="5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NTT COMWARE CORPORATION CONFIDENTIAL PROPRIETARY</a:t>
            </a:r>
          </a:p>
        </p:txBody>
      </p:sp>
      <p:sp>
        <p:nvSpPr>
          <p:cNvPr id="9" name="スライド番号プレースホルダ 5"/>
          <p:cNvSpPr txBox="1">
            <a:spLocks/>
          </p:cNvSpPr>
          <p:nvPr userDrawn="1"/>
        </p:nvSpPr>
        <p:spPr>
          <a:xfrm>
            <a:off x="6939396" y="6645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D8002D-B5B0-4BAC-B1F6-782DDCCE6D9C}" type="slidenum">
              <a:rPr lang="ja-JP" altLang="en-US" sz="1200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r"/>
              <a:t>‹#›</a:t>
            </a:fld>
            <a:endParaRPr lang="ja-JP" altLang="en-US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4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18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8</a:t>
            </a:r>
            <a:r>
              <a:rPr lang="ja-JP" altLang="en-US" dirty="0" smtClean="0"/>
              <a:t>月版リリースノート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107505" y="963987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・クラウド型フルフィルメントサービスの変更点としては以下の通り。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algun Gothic Semilight" panose="020B0502040204020203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206395"/>
              </p:ext>
            </p:extLst>
          </p:nvPr>
        </p:nvGraphicFramePr>
        <p:xfrm>
          <a:off x="323528" y="1394440"/>
          <a:ext cx="8424936" cy="376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40708110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609417813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103551857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371759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カテゴリ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変更概要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変更詳細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参考ページ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144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UI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の変更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1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SmartBilling</a:t>
                      </a:r>
                      <a:r>
                        <a:rPr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連携時の禁則文字追加</a:t>
                      </a:r>
                      <a:endParaRPr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1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algun Gothic Semilight" panose="020B0502040204020203" pitchFamily="50" charset="-128"/>
                        </a:rPr>
                        <a:t>SmartBilling</a:t>
                      </a:r>
                      <a:r>
                        <a:rPr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algun Gothic Semilight" panose="020B0502040204020203" pitchFamily="50" charset="-128"/>
                        </a:rPr>
                        <a:t>連携を利用する場合の禁則文字を追加しました</a:t>
                      </a:r>
                      <a:endParaRPr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algun Gothic Semilight" panose="020B0502040204020203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P.2</a:t>
                      </a:r>
                      <a:endParaRPr kumimoji="1" lang="ja-JP" altLang="en-US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69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UI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の変更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使用可能文字メッセージの変更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1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algun Gothic Semilight" panose="020B0502040204020203" pitchFamily="50" charset="-128"/>
                        </a:rPr>
                        <a:t>SmartBilling</a:t>
                      </a:r>
                      <a:r>
                        <a:rPr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algun Gothic Semilight" panose="020B0502040204020203" pitchFamily="50" charset="-128"/>
                        </a:rPr>
                        <a:t>連携を利用する場合の、口座振替時の「口座名義人名」の使用可能文字メッセージを変更しました</a:t>
                      </a:r>
                      <a:endParaRPr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algun Gothic Semilight" panose="020B0502040204020203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P.3</a:t>
                      </a:r>
                      <a:endParaRPr kumimoji="1" lang="ja-JP" altLang="en-US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33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不具合修正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algun Gothic Semilight" panose="020B0502040204020203" pitchFamily="50" charset="-128"/>
                        </a:rPr>
                        <a:t>顧客アカウントメモの表示件数</a:t>
                      </a:r>
                      <a:endParaRPr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algun Gothic Semilight" panose="020B0502040204020203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顧客アカウントメモの件数が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51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件以上でも画面に表示されるようになりました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P.4</a:t>
                      </a:r>
                      <a:endParaRPr kumimoji="1" lang="ja-JP" altLang="en-US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641545"/>
                  </a:ext>
                </a:extLst>
              </a:tr>
              <a:tr h="278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不具合修正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配送情報の宛名の桁数変更</a:t>
                      </a:r>
                      <a:endParaRPr lang="en-US" altLang="ja-JP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algun Gothic Semilight" panose="020B0502040204020203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配送情報の宛名の桁数が変更されました</a:t>
                      </a:r>
                      <a:endParaRPr kumimoji="1" lang="ja-JP" altLang="en-US" sz="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P.5</a:t>
                      </a:r>
                      <a:endParaRPr kumimoji="1" lang="ja-JP" altLang="en-US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322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UI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翻訳の変更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商品画面に関する翻訳変更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algun Gothic Semilight" panose="020B0502040204020203" pitchFamily="50" charset="-128"/>
                        </a:rPr>
                        <a:t>商品ダウンロードのオプションに関する翻訳、商品購入可能数に関する翻訳を変更</a:t>
                      </a:r>
                      <a:r>
                        <a:rPr lang="ja-JP" altLang="en-US" sz="11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しました</a:t>
                      </a:r>
                      <a:endParaRPr lang="ja-JP" alt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P.6,7</a:t>
                      </a:r>
                      <a:endParaRPr kumimoji="1" lang="ja-JP" altLang="en-US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68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UI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翻訳の変更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請求画面に関する翻訳変更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algun Gothic Semilight" panose="020B0502040204020203" pitchFamily="50" charset="-128"/>
                        </a:rPr>
                        <a:t>為替計算がある場合の表記に関する翻訳を変更しました</a:t>
                      </a:r>
                      <a:endParaRPr lang="ja-JP" altLang="en-US" sz="11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P.8</a:t>
                      </a:r>
                      <a:endParaRPr kumimoji="1" lang="ja-JP" altLang="en-US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552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UI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翻訳の変更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顧客画面に関する翻訳変更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algun Gothic Semilight" panose="020B0502040204020203" pitchFamily="50" charset="-128"/>
                        </a:rPr>
                        <a:t>顧客に関する画面にて、「パーティー」を「関係者」へ翻訳変更しました</a:t>
                      </a:r>
                      <a:endParaRPr lang="en-US" altLang="ja-JP" sz="11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algun Gothic Semilight" panose="020B0502040204020203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P.9</a:t>
                      </a:r>
                      <a:endParaRPr kumimoji="1" lang="ja-JP" altLang="en-US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712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UI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翻訳の変更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一括操作に関するエラー改善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algun Gothic Semilight" panose="020B0502040204020203" pitchFamily="50" charset="-128"/>
                        </a:rPr>
                        <a:t>一括操作に関する画面にて、エラー詳細が分かるように改善しました</a:t>
                      </a:r>
                      <a:endParaRPr lang="en-US" altLang="ja-JP" sz="11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algun Gothic Semilight" panose="020B0502040204020203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P.10</a:t>
                      </a:r>
                      <a:endParaRPr kumimoji="1" lang="ja-JP" altLang="en-US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443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Infonova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の改善・不具合修正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9.0.37</a:t>
                      </a:r>
                      <a:r>
                        <a:rPr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→ </a:t>
                      </a:r>
                      <a:r>
                        <a:rPr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9.0.40</a:t>
                      </a:r>
                      <a:r>
                        <a:rPr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へアップデート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00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4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DF7E3BC-BB05-4DAB-B6FF-0F2A7BC02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33320"/>
            <a:ext cx="7992888" cy="5188166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457200" y="274638"/>
            <a:ext cx="8229600" cy="61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i="0" kern="1200" baseline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dirty="0"/>
              <a:t>一括操作に関するエラー改善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07505" y="963987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一括操作に関する画面にて、下記のようにエラー詳細が分かるように改善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しました。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algun Gothic Semilight" panose="020B0502040204020203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14514" y="5951552"/>
            <a:ext cx="336021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エラー詳細の表示が改善されました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07904" y="2242283"/>
            <a:ext cx="1296144" cy="3562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cxnSpLocks/>
          </p:cNvCxnSpPr>
          <p:nvPr/>
        </p:nvCxnSpPr>
        <p:spPr>
          <a:xfrm flipH="1">
            <a:off x="3347864" y="5524680"/>
            <a:ext cx="360040" cy="424600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09559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457200" y="274638"/>
            <a:ext cx="8229600" cy="61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i="0" kern="1200" baseline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en-US" altLang="ja-JP" dirty="0" err="1" smtClean="0"/>
              <a:t>SmartBilling</a:t>
            </a:r>
            <a:r>
              <a:rPr lang="ja-JP" altLang="en-US" dirty="0" smtClean="0"/>
              <a:t>連携時の禁則文字追加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07505" y="963987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SmartBilling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連携を利用する場合の、以下の項目の禁則文字を追加しました。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algun Gothic Semilight" panose="020B0502040204020203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76" y="1772816"/>
            <a:ext cx="3629532" cy="4143953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211960" y="148478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追加した禁則文字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algun Gothic Semilight" panose="020B0502040204020203" pitchFamily="50" charset="-128"/>
            </a:endParaRPr>
          </a:p>
        </p:txBody>
      </p:sp>
      <p:sp>
        <p:nvSpPr>
          <p:cNvPr id="17" name="テキスト ボックス 7"/>
          <p:cNvSpPr txBox="1"/>
          <p:nvPr/>
        </p:nvSpPr>
        <p:spPr>
          <a:xfrm>
            <a:off x="4245745" y="1854116"/>
            <a:ext cx="1107996" cy="25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1pPr>
            <a:lvl2pPr marL="456004" algn="ctr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2pPr>
            <a:lvl3pPr marL="912004" algn="ctr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3pPr>
            <a:lvl4pPr marL="1368012" algn="ctr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4pPr>
            <a:lvl5pPr marL="1824014" algn="ctr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5pPr>
            <a:lvl6pPr marL="2280014" algn="l" defTabSz="912004" rtl="0" eaLnBrk="1" latinLnBrk="0" hangingPunct="1"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6pPr>
            <a:lvl7pPr marL="2736015" algn="l" defTabSz="912004" rtl="0" eaLnBrk="1" latinLnBrk="0" hangingPunct="1"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7pPr>
            <a:lvl8pPr marL="3192015" algn="l" defTabSz="912004" rtl="0" eaLnBrk="1" latinLnBrk="0" hangingPunct="1"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8pPr>
            <a:lvl9pPr marL="3648016" algn="l" defTabSz="912004" rtl="0" eaLnBrk="1" latinLnBrk="0" hangingPunct="1"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9pPr>
          </a:lstStyle>
          <a:p>
            <a:r>
              <a:rPr kumimoji="1" lang="en-US" altLang="ja-JP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水準</a:t>
            </a:r>
            <a:r>
              <a:rPr lang="en-US" altLang="ja-JP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区</a:t>
            </a:r>
            <a:endParaRPr kumimoji="1" lang="ja-JP" altLang="en-US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457" y="2093810"/>
            <a:ext cx="4559194" cy="988240"/>
          </a:xfrm>
          <a:prstGeom prst="rect">
            <a:avLst/>
          </a:prstGeom>
        </p:spPr>
      </p:pic>
      <p:sp>
        <p:nvSpPr>
          <p:cNvPr id="18" name="テキスト ボックス 7"/>
          <p:cNvSpPr txBox="1"/>
          <p:nvPr/>
        </p:nvSpPr>
        <p:spPr>
          <a:xfrm>
            <a:off x="4272955" y="3279042"/>
            <a:ext cx="15456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1pPr>
            <a:lvl2pPr marL="456004" algn="ctr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2pPr>
            <a:lvl3pPr marL="912004" algn="ctr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3pPr>
            <a:lvl4pPr marL="1368012" algn="ctr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4pPr>
            <a:lvl5pPr marL="1824014" algn="ctr" rtl="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5pPr>
            <a:lvl6pPr marL="2280014" algn="l" defTabSz="912004" rtl="0" eaLnBrk="1" latinLnBrk="0" hangingPunct="1"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6pPr>
            <a:lvl7pPr marL="2736015" algn="l" defTabSz="912004" rtl="0" eaLnBrk="1" latinLnBrk="0" hangingPunct="1"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7pPr>
            <a:lvl8pPr marL="3192015" algn="l" defTabSz="912004" rtl="0" eaLnBrk="1" latinLnBrk="0" hangingPunct="1"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8pPr>
            <a:lvl9pPr marL="3648016" algn="l" defTabSz="912004" rtl="0" eaLnBrk="1" latinLnBrk="0" hangingPunct="1">
              <a:defRPr kumimoji="1" sz="1200" kern="1200">
                <a:solidFill>
                  <a:schemeClr val="tx1"/>
                </a:solidFill>
                <a:latin typeface="ＭＳ Ｐゴシック" charset="-128"/>
                <a:ea typeface="ＭＳ Ｐゴシック" charset="-128"/>
                <a:cs typeface="+mn-cs"/>
              </a:defRPr>
            </a:lvl9pPr>
          </a:lstStyle>
          <a:p>
            <a:r>
              <a:rPr kumimoji="1" lang="en-US" altLang="ja-JP" sz="1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en-US" altLang="ja-JP" sz="1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SmartBiling</a:t>
            </a:r>
            <a:r>
              <a:rPr lang="ja-JP" altLang="en-US" sz="1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制限文字</a:t>
            </a:r>
            <a:endParaRPr kumimoji="1" lang="ja-JP" altLang="en-US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395" y="4747284"/>
            <a:ext cx="2481511" cy="156175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直線矢印コネクタ 19"/>
          <p:cNvCxnSpPr/>
          <p:nvPr/>
        </p:nvCxnSpPr>
        <p:spPr>
          <a:xfrm>
            <a:off x="3995936" y="5733256"/>
            <a:ext cx="936104" cy="216024"/>
          </a:xfrm>
          <a:prstGeom prst="straightConnector1">
            <a:avLst/>
          </a:prstGeom>
          <a:ln w="2857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9457" y="3551231"/>
            <a:ext cx="3009356" cy="5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457200" y="274638"/>
            <a:ext cx="8229600" cy="61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i="0" kern="1200" baseline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ja-JP" altLang="en-US" dirty="0"/>
              <a:t>使用可能文字メッセージの変更</a:t>
            </a:r>
            <a:endParaRPr lang="en-US" altLang="ja-JP" dirty="0"/>
          </a:p>
        </p:txBody>
      </p:sp>
      <p:sp>
        <p:nvSpPr>
          <p:cNvPr id="15" name="正方形/長方形 14"/>
          <p:cNvSpPr/>
          <p:nvPr/>
        </p:nvSpPr>
        <p:spPr>
          <a:xfrm>
            <a:off x="107504" y="963987"/>
            <a:ext cx="820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SmartBilling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連携を利用する場合の、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口座振替時の「口座名義人名」に「ヲ」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が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algun Gothic Semilight" panose="020B0502040204020203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使用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可能と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なりました。それに伴い、メッセージを変更しました。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algun Gothic Semilight" panose="020B0502040204020203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2659957"/>
            <a:ext cx="7859215" cy="643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/>
          <p:cNvSpPr/>
          <p:nvPr/>
        </p:nvSpPr>
        <p:spPr>
          <a:xfrm>
            <a:off x="251519" y="2060848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修正前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51519" y="3837865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修正後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53543"/>
            <a:ext cx="8003232" cy="620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角丸四角形吹き出し 3"/>
          <p:cNvSpPr/>
          <p:nvPr/>
        </p:nvSpPr>
        <p:spPr>
          <a:xfrm>
            <a:off x="5004048" y="5159006"/>
            <a:ext cx="2232248" cy="288032"/>
          </a:xfrm>
          <a:prstGeom prst="wedgeRoundRectCallout">
            <a:avLst>
              <a:gd name="adj1" fmla="val 47687"/>
              <a:gd name="adj2" fmla="val -16838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メッセージに「ヲ」を追加しました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3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457200" y="274638"/>
            <a:ext cx="8229600" cy="61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i="0" kern="1200" baseline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ja-JP" altLang="en-US" dirty="0">
                <a:cs typeface="Malgun Gothic Semilight" panose="020B0502040204020203" pitchFamily="50" charset="-128"/>
              </a:rPr>
              <a:t>顧客アカウントメモの表示件数</a:t>
            </a:r>
            <a:endParaRPr lang="en-US" altLang="ja-JP" dirty="0">
              <a:cs typeface="Malgun Gothic Semilight" panose="020B0502040204020203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07504" y="963987"/>
            <a:ext cx="8208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顧客アカウントメモの件数が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以上でも画面に表示されるように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なりました。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484784"/>
            <a:ext cx="4899620" cy="48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4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457200" y="274638"/>
            <a:ext cx="8229600" cy="61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i="0" kern="1200" baseline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ja-JP" altLang="en-US" dirty="0"/>
              <a:t>配送情報の宛名の桁数変更</a:t>
            </a:r>
            <a:endParaRPr lang="en-US" altLang="ja-JP" sz="2800" dirty="0">
              <a:cs typeface="Malgun Gothic Semilight" panose="020B0502040204020203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07504" y="963987"/>
            <a:ext cx="8208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配送情報の宛名の桁数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64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桁から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129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桁に変更されました。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654" y="1403484"/>
            <a:ext cx="5496692" cy="5106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正方形/長方形 2"/>
          <p:cNvSpPr/>
          <p:nvPr/>
        </p:nvSpPr>
        <p:spPr>
          <a:xfrm>
            <a:off x="2051720" y="2852936"/>
            <a:ext cx="2160239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50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598BE75-866B-4056-9ACB-3B31F758A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403485"/>
            <a:ext cx="8262664" cy="2799092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457200" y="274638"/>
            <a:ext cx="8229600" cy="61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i="0" kern="1200" baseline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dirty="0"/>
              <a:t>商品画面に関する翻訳変更</a:t>
            </a:r>
            <a:r>
              <a:rPr lang="en-US" altLang="ja-JP" dirty="0"/>
              <a:t>(1/2)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07505" y="963987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商品画面に関する画面にて、下記のように翻訳変更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しました。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algun Gothic Semilight" panose="020B0502040204020203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83968" y="2260131"/>
            <a:ext cx="466025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商品ダウンロードのオプションに関する翻訳を変更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43808" y="3068960"/>
            <a:ext cx="26642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cxnSpLocks/>
          </p:cNvCxnSpPr>
          <p:nvPr/>
        </p:nvCxnSpPr>
        <p:spPr>
          <a:xfrm flipH="1">
            <a:off x="4788024" y="2636912"/>
            <a:ext cx="360040" cy="432048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DF685E2C-E910-4631-A4DE-74EC23CAE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571" y="4618578"/>
            <a:ext cx="3002472" cy="190061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33C1C18-5A49-43E5-B16D-139E92847D9D}"/>
              </a:ext>
            </a:extLst>
          </p:cNvPr>
          <p:cNvSpPr/>
          <p:nvPr/>
        </p:nvSpPr>
        <p:spPr>
          <a:xfrm>
            <a:off x="5508104" y="4244355"/>
            <a:ext cx="226215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＜参考＞変更前画面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41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3F603C-EF0E-4536-A7CE-1A8CEBF6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46" y="1312503"/>
            <a:ext cx="8686800" cy="2884673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457200" y="274638"/>
            <a:ext cx="8229600" cy="61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i="0" kern="1200" baseline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dirty="0"/>
              <a:t>商品画面に関する翻訳変更</a:t>
            </a:r>
            <a:r>
              <a:rPr lang="en-US" altLang="ja-JP" dirty="0"/>
              <a:t>(2/2)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07505" y="963987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商品画面に関する画面にて、下記のように翻訳変更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しました。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algun Gothic Semilight" panose="020B0502040204020203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83968" y="2260131"/>
            <a:ext cx="368241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商品購入可能数に関する翻訳を変更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444208" y="3140968"/>
            <a:ext cx="17168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cxnSpLocks/>
          </p:cNvCxnSpPr>
          <p:nvPr/>
        </p:nvCxnSpPr>
        <p:spPr>
          <a:xfrm>
            <a:off x="6300192" y="2616096"/>
            <a:ext cx="432048" cy="432048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33C1C18-5A49-43E5-B16D-139E92847D9D}"/>
              </a:ext>
            </a:extLst>
          </p:cNvPr>
          <p:cNvSpPr/>
          <p:nvPr/>
        </p:nvSpPr>
        <p:spPr>
          <a:xfrm>
            <a:off x="5508104" y="4244355"/>
            <a:ext cx="226215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＜参考＞変更前画面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6CDDADC-224C-47D0-8707-B6AD4DC92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4626816"/>
            <a:ext cx="2719330" cy="19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7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39533DA-A9D6-4755-9B0F-34E2EE18E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403484"/>
            <a:ext cx="8820472" cy="4207704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457200" y="274638"/>
            <a:ext cx="8229600" cy="61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i="0" kern="1200" baseline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dirty="0"/>
              <a:t>請求画面に関する翻訳変更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07505" y="963987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請求画面に関する画面にて、下記のように翻訳変更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しました。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algun Gothic Semilight" panose="020B0502040204020203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31777" y="2330234"/>
            <a:ext cx="469872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為替計算がある場合の表記に関する翻訳を変更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59632" y="2830344"/>
            <a:ext cx="1872208" cy="21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cxnSpLocks/>
          </p:cNvCxnSpPr>
          <p:nvPr/>
        </p:nvCxnSpPr>
        <p:spPr>
          <a:xfrm flipV="1">
            <a:off x="3139688" y="2629463"/>
            <a:ext cx="784241" cy="293638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4FFDD82-5442-4B66-B533-CE81066AB77A}"/>
              </a:ext>
            </a:extLst>
          </p:cNvPr>
          <p:cNvSpPr/>
          <p:nvPr/>
        </p:nvSpPr>
        <p:spPr>
          <a:xfrm>
            <a:off x="4860032" y="3030225"/>
            <a:ext cx="998102" cy="21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808030E-99B4-4153-9AFE-472AA1337F6D}"/>
              </a:ext>
            </a:extLst>
          </p:cNvPr>
          <p:cNvCxnSpPr>
            <a:cxnSpLocks/>
          </p:cNvCxnSpPr>
          <p:nvPr/>
        </p:nvCxnSpPr>
        <p:spPr>
          <a:xfrm flipH="1" flipV="1">
            <a:off x="5380611" y="2755637"/>
            <a:ext cx="199501" cy="274588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63615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DF754D5-16E8-490F-AB1D-9AD314866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6024"/>
            <a:ext cx="8892480" cy="4412997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457200" y="274638"/>
            <a:ext cx="8229600" cy="61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i="0" kern="1200" baseline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dirty="0"/>
              <a:t>顧客画面に関する翻訳変更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07505" y="963987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顧客に関する画面にて、パーティーを関係者へ翻訳変更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しました。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algun Gothic Semilight" panose="020B0502040204020203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25553" y="3965390"/>
            <a:ext cx="266771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関係者情報の翻訳を変更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403648" y="4509120"/>
            <a:ext cx="648072" cy="21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cxnSpLocks/>
          </p:cNvCxnSpPr>
          <p:nvPr/>
        </p:nvCxnSpPr>
        <p:spPr>
          <a:xfrm flipV="1">
            <a:off x="2051720" y="4324382"/>
            <a:ext cx="784241" cy="293638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69416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8326</TotalTime>
  <Words>553</Words>
  <Application>Microsoft Office PowerPoint</Application>
  <PresentationFormat>画面に合わせる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Malgun Gothic Semilight</vt:lpstr>
      <vt:lpstr>Meiryo UI</vt:lpstr>
      <vt:lpstr>ＭＳ Ｐゴシック</vt:lpstr>
      <vt:lpstr>游ゴシック</vt:lpstr>
      <vt:lpstr>Arial</vt:lpstr>
      <vt:lpstr>Calibri</vt:lpstr>
      <vt:lpstr>Office テーマ</vt:lpstr>
      <vt:lpstr>8月版リリースノート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藤原 昌弘</dc:creator>
  <cp:lastModifiedBy>[NDSi]三宅 あゆみ Ayumi Miyake</cp:lastModifiedBy>
  <cp:revision>329</cp:revision>
  <cp:lastPrinted>2021-04-21T23:06:29Z</cp:lastPrinted>
  <dcterms:created xsi:type="dcterms:W3CDTF">2017-03-28T04:23:10Z</dcterms:created>
  <dcterms:modified xsi:type="dcterms:W3CDTF">2022-07-26T01:57:01Z</dcterms:modified>
</cp:coreProperties>
</file>