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67" r:id="rId2"/>
    <p:sldId id="398" r:id="rId3"/>
    <p:sldId id="399" r:id="rId4"/>
    <p:sldId id="400" r:id="rId5"/>
    <p:sldId id="401" r:id="rId6"/>
    <p:sldId id="402" r:id="rId7"/>
    <p:sldId id="392" r:id="rId8"/>
    <p:sldId id="393" r:id="rId9"/>
    <p:sldId id="394" r:id="rId10"/>
    <p:sldId id="395" r:id="rId11"/>
    <p:sldId id="396" r:id="rId12"/>
    <p:sldId id="403" r:id="rId13"/>
    <p:sldId id="404" r:id="rId14"/>
    <p:sldId id="405" r:id="rId15"/>
    <p:sldId id="406" r:id="rId16"/>
    <p:sldId id="407" r:id="rId17"/>
    <p:sldId id="408" r:id="rId18"/>
    <p:sldId id="409" r:id="rId19"/>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CCFF"/>
    <a:srgbClr val="3366FF"/>
    <a:srgbClr val="0066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87" autoAdjust="0"/>
    <p:restoredTop sz="96010" autoAdjust="0"/>
  </p:normalViewPr>
  <p:slideViewPr>
    <p:cSldViewPr>
      <p:cViewPr varScale="1">
        <p:scale>
          <a:sx n="73" d="100"/>
          <a:sy n="73" d="100"/>
        </p:scale>
        <p:origin x="1680"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8887"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140" y="1"/>
            <a:ext cx="2948887" cy="498475"/>
          </a:xfrm>
          <a:prstGeom prst="rect">
            <a:avLst/>
          </a:prstGeom>
        </p:spPr>
        <p:txBody>
          <a:bodyPr vert="horz" lIns="91440" tIns="45720" rIns="91440" bIns="45720" rtlCol="0"/>
          <a:lstStyle>
            <a:lvl1pPr algn="r">
              <a:defRPr sz="1200"/>
            </a:lvl1pPr>
          </a:lstStyle>
          <a:p>
            <a:fld id="{EEF0ABFE-6485-4823-A6CD-17E9AE12E369}" type="datetimeFigureOut">
              <a:rPr kumimoji="1" lang="ja-JP" altLang="en-US" smtClean="0"/>
              <a:t>2022/10/11</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879" y="4783138"/>
            <a:ext cx="5443856"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4"/>
            <a:ext cx="2948887"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140" y="9440864"/>
            <a:ext cx="2948887" cy="498475"/>
          </a:xfrm>
          <a:prstGeom prst="rect">
            <a:avLst/>
          </a:prstGeom>
        </p:spPr>
        <p:txBody>
          <a:bodyPr vert="horz" lIns="91440" tIns="45720" rIns="91440" bIns="45720" rtlCol="0" anchor="b"/>
          <a:lstStyle>
            <a:lvl1pPr algn="r">
              <a:defRPr sz="1200"/>
            </a:lvl1pPr>
          </a:lstStyle>
          <a:p>
            <a:fld id="{226440F3-533C-445E-8C2B-7A9E2D3B53A9}" type="slidenum">
              <a:rPr kumimoji="1" lang="ja-JP" altLang="en-US" smtClean="0"/>
              <a:t>‹#›</a:t>
            </a:fld>
            <a:endParaRPr kumimoji="1" lang="ja-JP" altLang="en-US"/>
          </a:p>
        </p:txBody>
      </p:sp>
    </p:spTree>
    <p:extLst>
      <p:ext uri="{BB962C8B-B14F-4D97-AF65-F5344CB8AC3E}">
        <p14:creationId xmlns:p14="http://schemas.microsoft.com/office/powerpoint/2010/main" val="159889012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1</a:t>
            </a:fld>
            <a:endParaRPr kumimoji="1" lang="ja-JP" altLang="en-US"/>
          </a:p>
        </p:txBody>
      </p:sp>
    </p:spTree>
    <p:extLst>
      <p:ext uri="{BB962C8B-B14F-4D97-AF65-F5344CB8AC3E}">
        <p14:creationId xmlns:p14="http://schemas.microsoft.com/office/powerpoint/2010/main" val="1163434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10</a:t>
            </a:fld>
            <a:endParaRPr kumimoji="1" lang="ja-JP" altLang="en-US"/>
          </a:p>
        </p:txBody>
      </p:sp>
    </p:spTree>
    <p:extLst>
      <p:ext uri="{BB962C8B-B14F-4D97-AF65-F5344CB8AC3E}">
        <p14:creationId xmlns:p14="http://schemas.microsoft.com/office/powerpoint/2010/main" val="3432681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11</a:t>
            </a:fld>
            <a:endParaRPr kumimoji="1" lang="ja-JP" altLang="en-US"/>
          </a:p>
        </p:txBody>
      </p:sp>
    </p:spTree>
    <p:extLst>
      <p:ext uri="{BB962C8B-B14F-4D97-AF65-F5344CB8AC3E}">
        <p14:creationId xmlns:p14="http://schemas.microsoft.com/office/powerpoint/2010/main" val="3267784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12</a:t>
            </a:fld>
            <a:endParaRPr kumimoji="1" lang="ja-JP" altLang="en-US"/>
          </a:p>
        </p:txBody>
      </p:sp>
    </p:spTree>
    <p:extLst>
      <p:ext uri="{BB962C8B-B14F-4D97-AF65-F5344CB8AC3E}">
        <p14:creationId xmlns:p14="http://schemas.microsoft.com/office/powerpoint/2010/main" val="2864934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13</a:t>
            </a:fld>
            <a:endParaRPr kumimoji="1" lang="ja-JP" altLang="en-US"/>
          </a:p>
        </p:txBody>
      </p:sp>
    </p:spTree>
    <p:extLst>
      <p:ext uri="{BB962C8B-B14F-4D97-AF65-F5344CB8AC3E}">
        <p14:creationId xmlns:p14="http://schemas.microsoft.com/office/powerpoint/2010/main" val="1142485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14</a:t>
            </a:fld>
            <a:endParaRPr kumimoji="1" lang="ja-JP" altLang="en-US"/>
          </a:p>
        </p:txBody>
      </p:sp>
    </p:spTree>
    <p:extLst>
      <p:ext uri="{BB962C8B-B14F-4D97-AF65-F5344CB8AC3E}">
        <p14:creationId xmlns:p14="http://schemas.microsoft.com/office/powerpoint/2010/main" val="216572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15</a:t>
            </a:fld>
            <a:endParaRPr kumimoji="1" lang="ja-JP" altLang="en-US"/>
          </a:p>
        </p:txBody>
      </p:sp>
    </p:spTree>
    <p:extLst>
      <p:ext uri="{BB962C8B-B14F-4D97-AF65-F5344CB8AC3E}">
        <p14:creationId xmlns:p14="http://schemas.microsoft.com/office/powerpoint/2010/main" val="1575492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16</a:t>
            </a:fld>
            <a:endParaRPr kumimoji="1" lang="ja-JP" altLang="en-US"/>
          </a:p>
        </p:txBody>
      </p:sp>
    </p:spTree>
    <p:extLst>
      <p:ext uri="{BB962C8B-B14F-4D97-AF65-F5344CB8AC3E}">
        <p14:creationId xmlns:p14="http://schemas.microsoft.com/office/powerpoint/2010/main" val="2433705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17</a:t>
            </a:fld>
            <a:endParaRPr kumimoji="1" lang="ja-JP" altLang="en-US"/>
          </a:p>
        </p:txBody>
      </p:sp>
    </p:spTree>
    <p:extLst>
      <p:ext uri="{BB962C8B-B14F-4D97-AF65-F5344CB8AC3E}">
        <p14:creationId xmlns:p14="http://schemas.microsoft.com/office/powerpoint/2010/main" val="1310679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18</a:t>
            </a:fld>
            <a:endParaRPr kumimoji="1" lang="ja-JP" altLang="en-US"/>
          </a:p>
        </p:txBody>
      </p:sp>
    </p:spTree>
    <p:extLst>
      <p:ext uri="{BB962C8B-B14F-4D97-AF65-F5344CB8AC3E}">
        <p14:creationId xmlns:p14="http://schemas.microsoft.com/office/powerpoint/2010/main" val="4063588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2</a:t>
            </a:fld>
            <a:endParaRPr kumimoji="1" lang="ja-JP" altLang="en-US"/>
          </a:p>
        </p:txBody>
      </p:sp>
    </p:spTree>
    <p:extLst>
      <p:ext uri="{BB962C8B-B14F-4D97-AF65-F5344CB8AC3E}">
        <p14:creationId xmlns:p14="http://schemas.microsoft.com/office/powerpoint/2010/main" val="1905605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3</a:t>
            </a:fld>
            <a:endParaRPr kumimoji="1" lang="ja-JP" altLang="en-US"/>
          </a:p>
        </p:txBody>
      </p:sp>
    </p:spTree>
    <p:extLst>
      <p:ext uri="{BB962C8B-B14F-4D97-AF65-F5344CB8AC3E}">
        <p14:creationId xmlns:p14="http://schemas.microsoft.com/office/powerpoint/2010/main" val="1042129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4</a:t>
            </a:fld>
            <a:endParaRPr kumimoji="1" lang="ja-JP" altLang="en-US"/>
          </a:p>
        </p:txBody>
      </p:sp>
    </p:spTree>
    <p:extLst>
      <p:ext uri="{BB962C8B-B14F-4D97-AF65-F5344CB8AC3E}">
        <p14:creationId xmlns:p14="http://schemas.microsoft.com/office/powerpoint/2010/main" val="816956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5</a:t>
            </a:fld>
            <a:endParaRPr kumimoji="1" lang="ja-JP" altLang="en-US"/>
          </a:p>
        </p:txBody>
      </p:sp>
    </p:spTree>
    <p:extLst>
      <p:ext uri="{BB962C8B-B14F-4D97-AF65-F5344CB8AC3E}">
        <p14:creationId xmlns:p14="http://schemas.microsoft.com/office/powerpoint/2010/main" val="274976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6</a:t>
            </a:fld>
            <a:endParaRPr kumimoji="1" lang="ja-JP" altLang="en-US"/>
          </a:p>
        </p:txBody>
      </p:sp>
    </p:spTree>
    <p:extLst>
      <p:ext uri="{BB962C8B-B14F-4D97-AF65-F5344CB8AC3E}">
        <p14:creationId xmlns:p14="http://schemas.microsoft.com/office/powerpoint/2010/main" val="3253287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7</a:t>
            </a:fld>
            <a:endParaRPr kumimoji="1" lang="ja-JP" altLang="en-US"/>
          </a:p>
        </p:txBody>
      </p:sp>
    </p:spTree>
    <p:extLst>
      <p:ext uri="{BB962C8B-B14F-4D97-AF65-F5344CB8AC3E}">
        <p14:creationId xmlns:p14="http://schemas.microsoft.com/office/powerpoint/2010/main" val="3257243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8</a:t>
            </a:fld>
            <a:endParaRPr kumimoji="1" lang="ja-JP" altLang="en-US"/>
          </a:p>
        </p:txBody>
      </p:sp>
    </p:spTree>
    <p:extLst>
      <p:ext uri="{BB962C8B-B14F-4D97-AF65-F5344CB8AC3E}">
        <p14:creationId xmlns:p14="http://schemas.microsoft.com/office/powerpoint/2010/main" val="2889920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9</a:t>
            </a:fld>
            <a:endParaRPr kumimoji="1" lang="ja-JP" altLang="en-US"/>
          </a:p>
        </p:txBody>
      </p:sp>
    </p:spTree>
    <p:extLst>
      <p:ext uri="{BB962C8B-B14F-4D97-AF65-F5344CB8AC3E}">
        <p14:creationId xmlns:p14="http://schemas.microsoft.com/office/powerpoint/2010/main" val="20964029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pic>
        <p:nvPicPr>
          <p:cNvPr id="8" name="図 7" descr="temp_B01表紙_0330.jp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4241" y="-2132"/>
            <a:ext cx="9144000" cy="6858000"/>
          </a:xfrm>
          <a:prstGeom prst="rect">
            <a:avLst/>
          </a:prstGeom>
        </p:spPr>
      </p:pic>
      <p:sp>
        <p:nvSpPr>
          <p:cNvPr id="10" name="Text Box 282"/>
          <p:cNvSpPr txBox="1">
            <a:spLocks noChangeAspect="1" noChangeArrowheads="1"/>
          </p:cNvSpPr>
          <p:nvPr userDrawn="1"/>
        </p:nvSpPr>
        <p:spPr bwMode="auto">
          <a:xfrm>
            <a:off x="-36612" y="6525344"/>
            <a:ext cx="1645233" cy="16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984" tIns="45710" rIns="0" bIns="45710" anchor="ctr">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00000"/>
              </a:lnSpc>
              <a:defRPr/>
            </a:pPr>
            <a:r>
              <a:rPr lang="en-US" altLang="ja-JP" sz="500" dirty="0">
                <a:latin typeface="Meiryo UI" pitchFamily="50" charset="-128"/>
                <a:ea typeface="Meiryo UI" pitchFamily="50" charset="-128"/>
                <a:cs typeface="Meiryo UI" pitchFamily="50" charset="-128"/>
              </a:rPr>
              <a:t>Copyright © NTT COMWARE CORPORATION 2021</a:t>
            </a:r>
          </a:p>
        </p:txBody>
      </p:sp>
      <p:sp>
        <p:nvSpPr>
          <p:cNvPr id="11" name="Rectangle 283"/>
          <p:cNvSpPr>
            <a:spLocks noChangeArrowheads="1"/>
          </p:cNvSpPr>
          <p:nvPr userDrawn="1"/>
        </p:nvSpPr>
        <p:spPr bwMode="auto">
          <a:xfrm>
            <a:off x="-36612" y="6680118"/>
            <a:ext cx="2592388" cy="148542"/>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984" tIns="25195" rIns="0" bIns="45710">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00000"/>
              </a:lnSpc>
              <a:defRPr/>
            </a:pPr>
            <a:r>
              <a:rPr lang="en-US" altLang="ja-JP" sz="500" dirty="0">
                <a:latin typeface="Meiryo UI" pitchFamily="50" charset="-128"/>
                <a:ea typeface="Meiryo UI" pitchFamily="50" charset="-128"/>
                <a:cs typeface="Meiryo UI" pitchFamily="50" charset="-128"/>
              </a:rPr>
              <a:t>NTT COMWARE CORPORATION CONFIDENTIAL PROPRIETARY</a:t>
            </a:r>
          </a:p>
        </p:txBody>
      </p:sp>
      <p:sp>
        <p:nvSpPr>
          <p:cNvPr id="15" name="テキスト プレースホルダ 14"/>
          <p:cNvSpPr>
            <a:spLocks noGrp="1"/>
          </p:cNvSpPr>
          <p:nvPr>
            <p:ph type="body" sz="quarter" idx="10"/>
          </p:nvPr>
        </p:nvSpPr>
        <p:spPr>
          <a:xfrm>
            <a:off x="77634" y="188640"/>
            <a:ext cx="3347864" cy="360362"/>
          </a:xfrm>
        </p:spPr>
        <p:txBody>
          <a:bodyPr>
            <a:noAutofit/>
          </a:bodyPr>
          <a:lstStyle>
            <a:lvl1pPr>
              <a:buNone/>
              <a:defRPr sz="1600" baseline="0"/>
            </a:lvl1pPr>
          </a:lstStyle>
          <a:p>
            <a:pPr lvl="0"/>
            <a:r>
              <a:rPr kumimoji="1" lang="ja-JP" altLang="en-US" dirty="0"/>
              <a:t>マスタ テキストの書式設定</a:t>
            </a:r>
          </a:p>
        </p:txBody>
      </p:sp>
      <p:sp>
        <p:nvSpPr>
          <p:cNvPr id="16" name="テキスト プレースホルダ 14"/>
          <p:cNvSpPr>
            <a:spLocks noGrp="1"/>
          </p:cNvSpPr>
          <p:nvPr>
            <p:ph type="body" sz="quarter" idx="11"/>
          </p:nvPr>
        </p:nvSpPr>
        <p:spPr>
          <a:xfrm>
            <a:off x="1515390" y="2852936"/>
            <a:ext cx="6120680" cy="360362"/>
          </a:xfrm>
        </p:spPr>
        <p:txBody>
          <a:bodyPr>
            <a:noAutofit/>
          </a:bodyPr>
          <a:lstStyle>
            <a:lvl1pPr algn="ctr">
              <a:buNone/>
              <a:defRPr sz="3200" b="1" i="0" cap="none" baseline="0"/>
            </a:lvl1pPr>
          </a:lstStyle>
          <a:p>
            <a:pPr lvl="0"/>
            <a:r>
              <a:rPr kumimoji="1" lang="ja-JP" altLang="en-US" dirty="0"/>
              <a:t>マスタ テキストの書式設定</a:t>
            </a:r>
          </a:p>
        </p:txBody>
      </p:sp>
      <p:sp>
        <p:nvSpPr>
          <p:cNvPr id="17" name="テキスト プレースホルダ 14"/>
          <p:cNvSpPr>
            <a:spLocks noGrp="1"/>
          </p:cNvSpPr>
          <p:nvPr>
            <p:ph type="body" sz="quarter" idx="12"/>
          </p:nvPr>
        </p:nvSpPr>
        <p:spPr>
          <a:xfrm>
            <a:off x="1497172" y="3821314"/>
            <a:ext cx="6120680" cy="360362"/>
          </a:xfrm>
        </p:spPr>
        <p:txBody>
          <a:bodyPr>
            <a:noAutofit/>
          </a:bodyPr>
          <a:lstStyle>
            <a:lvl1pPr algn="ctr">
              <a:buNone/>
              <a:defRPr sz="2000" b="1" i="0" baseline="0">
                <a:solidFill>
                  <a:schemeClr val="bg1">
                    <a:lumMod val="50000"/>
                  </a:schemeClr>
                </a:solidFill>
              </a:defRPr>
            </a:lvl1pPr>
          </a:lstStyle>
          <a:p>
            <a:pPr lvl="0"/>
            <a:r>
              <a:rPr kumimoji="1" lang="ja-JP" altLang="en-US" dirty="0"/>
              <a:t>マスタ テキストの書式設定</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1075882" y="764704"/>
            <a:ext cx="6984776" cy="695966"/>
          </a:xfrm>
        </p:spPr>
        <p:txBody>
          <a:bodyPr>
            <a:normAutofit/>
          </a:bodyPr>
          <a:lstStyle>
            <a:lvl1pPr>
              <a:defRPr sz="3600" b="1" i="0" baseline="0"/>
            </a:lvl1pPr>
          </a:lstStyle>
          <a:p>
            <a:r>
              <a:rPr kumimoji="1" lang="ja-JP" altLang="en-US" dirty="0"/>
              <a:t>マスタ タイトルの書式設定</a:t>
            </a:r>
          </a:p>
        </p:txBody>
      </p:sp>
      <p:sp>
        <p:nvSpPr>
          <p:cNvPr id="3" name="縦書きテキスト プレースホルダ 2"/>
          <p:cNvSpPr>
            <a:spLocks noGrp="1"/>
          </p:cNvSpPr>
          <p:nvPr>
            <p:ph type="body" orient="vert" idx="1"/>
          </p:nvPr>
        </p:nvSpPr>
        <p:spPr>
          <a:xfrm>
            <a:off x="1075882" y="1600200"/>
            <a:ext cx="6984776" cy="4525963"/>
          </a:xfrm>
        </p:spPr>
        <p:txBody>
          <a:bodyPr vert="eaVert"/>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124744"/>
            <a:ext cx="2057400" cy="5001419"/>
          </a:xfrm>
        </p:spPr>
        <p:txBody>
          <a:bodyPr vert="eaVert">
            <a:normAutofit/>
          </a:bodyPr>
          <a:lstStyle>
            <a:lvl1pPr>
              <a:defRPr sz="2800" b="1" i="0" baseline="0"/>
            </a:lvl1pPr>
          </a:lstStyle>
          <a:p>
            <a:r>
              <a:rPr kumimoji="1" lang="ja-JP" altLang="en-US" dirty="0"/>
              <a:t>マスタ タイトルの書式設定</a:t>
            </a:r>
          </a:p>
        </p:txBody>
      </p:sp>
      <p:sp>
        <p:nvSpPr>
          <p:cNvPr id="3" name="縦書きテキスト プレースホルダ 2"/>
          <p:cNvSpPr>
            <a:spLocks noGrp="1"/>
          </p:cNvSpPr>
          <p:nvPr>
            <p:ph type="body" orient="vert" idx="1"/>
          </p:nvPr>
        </p:nvSpPr>
        <p:spPr>
          <a:xfrm>
            <a:off x="457200" y="1124744"/>
            <a:ext cx="6019800" cy="5001419"/>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sp>
        <p:nvSpPr>
          <p:cNvPr id="3" name="スライド番号プレースホルダ 2"/>
          <p:cNvSpPr>
            <a:spLocks noGrp="1"/>
          </p:cNvSpPr>
          <p:nvPr>
            <p:ph type="sldNum" sz="quarter" idx="10"/>
          </p:nvPr>
        </p:nvSpPr>
        <p:spPr/>
        <p:txBody>
          <a:bodyPr/>
          <a:lstStyle/>
          <a:p>
            <a:fld id="{D2D8002D-B5B0-4BAC-B1F6-782DDCCE6D9C}" type="slidenum">
              <a:rPr lang="ja-JP" altLang="en-US" smtClean="0"/>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pic>
        <p:nvPicPr>
          <p:cNvPr id="7" name="図 6" descr="temp_B02はじめに_0327.jp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10778" y="-15154"/>
            <a:ext cx="9180000" cy="6876000"/>
          </a:xfrm>
          <a:prstGeom prst="rect">
            <a:avLst/>
          </a:prstGeom>
        </p:spPr>
      </p:pic>
      <p:sp>
        <p:nvSpPr>
          <p:cNvPr id="2" name="タイトル 1"/>
          <p:cNvSpPr>
            <a:spLocks noGrp="1"/>
          </p:cNvSpPr>
          <p:nvPr>
            <p:ph type="title" hasCustomPrompt="1"/>
          </p:nvPr>
        </p:nvSpPr>
        <p:spPr>
          <a:xfrm>
            <a:off x="539552" y="1916832"/>
            <a:ext cx="5688632" cy="3240360"/>
          </a:xfrm>
        </p:spPr>
        <p:txBody>
          <a:bodyPr>
            <a:normAutofit/>
          </a:bodyPr>
          <a:lstStyle>
            <a:lvl1pPr algn="l">
              <a:defRPr sz="1600" baseline="0"/>
            </a:lvl1pPr>
          </a:lstStyle>
          <a:p>
            <a:r>
              <a:rPr kumimoji="1" lang="ja-JP" altLang="en-US" dirty="0"/>
              <a:t>マスタ タイトルの</a:t>
            </a:r>
            <a:r>
              <a:rPr kumimoji="1" lang="en-US" altLang="ja-JP" dirty="0"/>
              <a:t/>
            </a:r>
            <a:br>
              <a:rPr kumimoji="1" lang="en-US" altLang="ja-JP" dirty="0"/>
            </a:br>
            <a:r>
              <a:rPr kumimoji="1" lang="ja-JP" altLang="en-US" dirty="0"/>
              <a:t>書式設定</a:t>
            </a:r>
          </a:p>
        </p:txBody>
      </p:sp>
      <p:sp>
        <p:nvSpPr>
          <p:cNvPr id="3" name="スライド番号プレースホルダ 2"/>
          <p:cNvSpPr>
            <a:spLocks noGrp="1"/>
          </p:cNvSpPr>
          <p:nvPr>
            <p:ph type="sldNum" sz="quarter" idx="10"/>
          </p:nvPr>
        </p:nvSpPr>
        <p:spPr/>
        <p:txBody>
          <a:bodyPr/>
          <a:lstStyle/>
          <a:p>
            <a:fld id="{D2D8002D-B5B0-4BAC-B1F6-782DDCCE6D9C}" type="slidenum">
              <a:rPr lang="ja-JP" altLang="en-US" smtClean="0"/>
              <a:pPr/>
              <a:t>‹#›</a:t>
            </a:fld>
            <a:endParaRPr lang="ja-JP" altLang="en-US"/>
          </a:p>
        </p:txBody>
      </p:sp>
      <p:sp>
        <p:nvSpPr>
          <p:cNvPr id="5" name="Text Box 282"/>
          <p:cNvSpPr txBox="1">
            <a:spLocks noChangeAspect="1" noChangeArrowheads="1"/>
          </p:cNvSpPr>
          <p:nvPr userDrawn="1"/>
        </p:nvSpPr>
        <p:spPr bwMode="auto">
          <a:xfrm>
            <a:off x="971500" y="6558339"/>
            <a:ext cx="1967436" cy="184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984" tIns="45710" rIns="0" bIns="45710" anchor="ctr">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00000"/>
              </a:lnSpc>
              <a:defRPr/>
            </a:pPr>
            <a:r>
              <a:rPr lang="en-US" altLang="ja-JP" sz="600" dirty="0">
                <a:latin typeface="Meiryo UI" pitchFamily="50" charset="-128"/>
                <a:ea typeface="Meiryo UI" pitchFamily="50" charset="-128"/>
                <a:cs typeface="Meiryo UI" pitchFamily="50" charset="-128"/>
              </a:rPr>
              <a:t>Copyright © NTT COMWARE CORPORATION</a:t>
            </a:r>
            <a:r>
              <a:rPr lang="en-US" altLang="ja-JP" sz="600" baseline="0" dirty="0">
                <a:latin typeface="Meiryo UI" pitchFamily="50" charset="-128"/>
                <a:ea typeface="Meiryo UI" pitchFamily="50" charset="-128"/>
                <a:cs typeface="Meiryo UI" pitchFamily="50" charset="-128"/>
              </a:rPr>
              <a:t> </a:t>
            </a:r>
            <a:r>
              <a:rPr lang="en-US" altLang="ja-JP" sz="600" dirty="0">
                <a:latin typeface="Meiryo UI" pitchFamily="50" charset="-128"/>
                <a:ea typeface="Meiryo UI" pitchFamily="50" charset="-128"/>
                <a:cs typeface="Meiryo UI" pitchFamily="50" charset="-128"/>
              </a:rPr>
              <a:t>2021</a:t>
            </a:r>
          </a:p>
        </p:txBody>
      </p:sp>
      <p:sp>
        <p:nvSpPr>
          <p:cNvPr id="6" name="Rectangle 283"/>
          <p:cNvSpPr>
            <a:spLocks noChangeArrowheads="1"/>
          </p:cNvSpPr>
          <p:nvPr userDrawn="1"/>
        </p:nvSpPr>
        <p:spPr bwMode="auto">
          <a:xfrm>
            <a:off x="971500" y="6680927"/>
            <a:ext cx="2592388" cy="163513"/>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984" tIns="25195" rIns="0" bIns="45710">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00000"/>
              </a:lnSpc>
              <a:defRPr/>
            </a:pPr>
            <a:r>
              <a:rPr lang="en-US" altLang="ja-JP" sz="600" dirty="0">
                <a:latin typeface="Meiryo UI" pitchFamily="50" charset="-128"/>
                <a:ea typeface="Meiryo UI" pitchFamily="50" charset="-128"/>
                <a:cs typeface="Meiryo UI" pitchFamily="50" charset="-128"/>
              </a:rPr>
              <a:t>NTT COMWARE CORPORATION CONFIDENTIAL PROPRIETARY</a:t>
            </a:r>
          </a:p>
        </p:txBody>
      </p:sp>
      <p:sp>
        <p:nvSpPr>
          <p:cNvPr id="10" name="テキスト プレースホルダ 14"/>
          <p:cNvSpPr>
            <a:spLocks noGrp="1"/>
          </p:cNvSpPr>
          <p:nvPr>
            <p:ph type="body" sz="quarter" idx="11"/>
          </p:nvPr>
        </p:nvSpPr>
        <p:spPr>
          <a:xfrm>
            <a:off x="56778" y="260648"/>
            <a:ext cx="6120680" cy="360362"/>
          </a:xfrm>
        </p:spPr>
        <p:txBody>
          <a:bodyPr>
            <a:noAutofit/>
          </a:bodyPr>
          <a:lstStyle>
            <a:lvl1pPr algn="l">
              <a:buNone/>
              <a:defRPr sz="2400" b="1" i="0" cap="none" baseline="0"/>
            </a:lvl1pPr>
          </a:lstStyle>
          <a:p>
            <a:pPr lvl="0"/>
            <a:r>
              <a:rPr kumimoji="1" lang="ja-JP" altLang="en-US" dirty="0"/>
              <a:t>マスタ テキストの書式設定</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pic>
        <p:nvPicPr>
          <p:cNvPr id="16" name="図 15" descr="temp_B03目次_0327.jp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12989" y="-13648"/>
            <a:ext cx="9180000" cy="6876000"/>
          </a:xfrm>
          <a:prstGeom prst="rect">
            <a:avLst/>
          </a:prstGeom>
        </p:spPr>
      </p:pic>
      <p:sp>
        <p:nvSpPr>
          <p:cNvPr id="27" name="スライド番号プレースホルダ 5"/>
          <p:cNvSpPr>
            <a:spLocks noGrp="1"/>
          </p:cNvSpPr>
          <p:nvPr>
            <p:ph type="sldNum" sz="quarter" idx="4"/>
          </p:nvPr>
        </p:nvSpPr>
        <p:spPr>
          <a:xfrm>
            <a:off x="6876256" y="6492875"/>
            <a:ext cx="2133600" cy="365125"/>
          </a:xfrm>
          <a:prstGeom prst="rect">
            <a:avLst/>
          </a:prstGeom>
        </p:spPr>
        <p:txBody>
          <a:bodyPr vert="horz" lIns="91440" tIns="45720" rIns="91440" bIns="45720" rtlCol="0" anchor="ctr"/>
          <a:lstStyle>
            <a:lvl1pPr algn="r">
              <a:defRPr sz="1200">
                <a:solidFill>
                  <a:schemeClr val="tx1"/>
                </a:solidFill>
                <a:latin typeface="Meiryo UI" pitchFamily="50" charset="-128"/>
                <a:ea typeface="Meiryo UI" pitchFamily="50" charset="-128"/>
                <a:cs typeface="Meiryo UI" pitchFamily="50" charset="-128"/>
              </a:defRPr>
            </a:lvl1pPr>
          </a:lstStyle>
          <a:p>
            <a:fld id="{D2D8002D-B5B0-4BAC-B1F6-782DDCCE6D9C}" type="slidenum">
              <a:rPr lang="ja-JP" altLang="en-US" smtClean="0"/>
              <a:pPr/>
              <a:t>‹#›</a:t>
            </a:fld>
            <a:endParaRPr lang="ja-JP" altLang="en-US" dirty="0"/>
          </a:p>
        </p:txBody>
      </p:sp>
      <p:sp>
        <p:nvSpPr>
          <p:cNvPr id="28" name="Text Box 282"/>
          <p:cNvSpPr txBox="1">
            <a:spLocks noChangeAspect="1" noChangeArrowheads="1"/>
          </p:cNvSpPr>
          <p:nvPr userDrawn="1"/>
        </p:nvSpPr>
        <p:spPr bwMode="auto">
          <a:xfrm>
            <a:off x="6372100" y="6549940"/>
            <a:ext cx="1645233" cy="16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984" tIns="45710" rIns="0" bIns="45710" anchor="ctr">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00000"/>
              </a:lnSpc>
              <a:defRPr/>
            </a:pPr>
            <a:r>
              <a:rPr lang="en-US" altLang="ja-JP" sz="500" dirty="0">
                <a:latin typeface="Meiryo UI" pitchFamily="50" charset="-128"/>
                <a:ea typeface="Meiryo UI" pitchFamily="50" charset="-128"/>
                <a:cs typeface="Meiryo UI" pitchFamily="50" charset="-128"/>
              </a:rPr>
              <a:t>Copyright © NTT COMWARE CORPORATION</a:t>
            </a:r>
            <a:r>
              <a:rPr lang="en-US" altLang="ja-JP" sz="500" baseline="0" dirty="0">
                <a:latin typeface="Meiryo UI" pitchFamily="50" charset="-128"/>
                <a:ea typeface="Meiryo UI" pitchFamily="50" charset="-128"/>
                <a:cs typeface="Meiryo UI" pitchFamily="50" charset="-128"/>
              </a:rPr>
              <a:t> </a:t>
            </a:r>
            <a:r>
              <a:rPr lang="en-US" altLang="ja-JP" sz="500" dirty="0">
                <a:latin typeface="Meiryo UI" pitchFamily="50" charset="-128"/>
                <a:ea typeface="Meiryo UI" pitchFamily="50" charset="-128"/>
                <a:cs typeface="Meiryo UI" pitchFamily="50" charset="-128"/>
              </a:rPr>
              <a:t>2021</a:t>
            </a:r>
          </a:p>
        </p:txBody>
      </p:sp>
      <p:sp>
        <p:nvSpPr>
          <p:cNvPr id="29" name="Rectangle 283"/>
          <p:cNvSpPr>
            <a:spLocks noChangeArrowheads="1"/>
          </p:cNvSpPr>
          <p:nvPr userDrawn="1"/>
        </p:nvSpPr>
        <p:spPr bwMode="auto">
          <a:xfrm>
            <a:off x="6372100" y="6664834"/>
            <a:ext cx="2592388" cy="148542"/>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984" tIns="25195" rIns="0" bIns="45710">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00000"/>
              </a:lnSpc>
              <a:defRPr/>
            </a:pPr>
            <a:r>
              <a:rPr lang="en-US" altLang="ja-JP" sz="500" dirty="0">
                <a:latin typeface="Meiryo UI" pitchFamily="50" charset="-128"/>
                <a:ea typeface="Meiryo UI" pitchFamily="50" charset="-128"/>
                <a:cs typeface="Meiryo UI" pitchFamily="50" charset="-128"/>
              </a:rPr>
              <a:t>NTT COMWARE CORPORATION CONFIDENTIAL PROPRIETARY</a:t>
            </a:r>
          </a:p>
        </p:txBody>
      </p:sp>
      <p:sp>
        <p:nvSpPr>
          <p:cNvPr id="38" name="テキスト プレースホルダ 38"/>
          <p:cNvSpPr>
            <a:spLocks noGrp="1"/>
          </p:cNvSpPr>
          <p:nvPr>
            <p:ph type="body" sz="quarter" idx="18"/>
          </p:nvPr>
        </p:nvSpPr>
        <p:spPr>
          <a:xfrm>
            <a:off x="1117868" y="1971588"/>
            <a:ext cx="1080120" cy="914400"/>
          </a:xfrm>
        </p:spPr>
        <p:txBody>
          <a:bodyPr>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1800" baseline="0"/>
            </a:lvl1pPr>
            <a:lvl5pPr algn="ctr">
              <a:buNone/>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dirty="0"/>
              <a:t>マスタ テキストの書式</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endParaRPr>
          </a:p>
        </p:txBody>
      </p:sp>
      <p:sp>
        <p:nvSpPr>
          <p:cNvPr id="14" name="テキスト プレースホルダ 38"/>
          <p:cNvSpPr>
            <a:spLocks noGrp="1"/>
          </p:cNvSpPr>
          <p:nvPr>
            <p:ph type="body" sz="quarter" idx="19"/>
          </p:nvPr>
        </p:nvSpPr>
        <p:spPr>
          <a:xfrm>
            <a:off x="2581280" y="2852936"/>
            <a:ext cx="1080120" cy="914400"/>
          </a:xfrm>
        </p:spPr>
        <p:txBody>
          <a:bodyPr>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1800" baseline="0"/>
            </a:lvl1pPr>
            <a:lvl5pPr algn="ctr">
              <a:buNone/>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dirty="0"/>
              <a:t>マスタ テキストの書式</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endParaRPr>
          </a:p>
        </p:txBody>
      </p:sp>
      <p:sp>
        <p:nvSpPr>
          <p:cNvPr id="15" name="テキスト プレースホルダ 38"/>
          <p:cNvSpPr>
            <a:spLocks noGrp="1"/>
          </p:cNvSpPr>
          <p:nvPr>
            <p:ph type="body" sz="quarter" idx="20"/>
          </p:nvPr>
        </p:nvSpPr>
        <p:spPr>
          <a:xfrm>
            <a:off x="4045742" y="1965192"/>
            <a:ext cx="1080120" cy="914400"/>
          </a:xfrm>
        </p:spPr>
        <p:txBody>
          <a:bodyPr>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1800" baseline="0"/>
            </a:lvl1pPr>
            <a:lvl5pPr algn="ctr">
              <a:buNone/>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dirty="0"/>
              <a:t>マスタ テキストの書式</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endParaRPr>
          </a:p>
        </p:txBody>
      </p:sp>
      <p:sp>
        <p:nvSpPr>
          <p:cNvPr id="17" name="テキスト プレースホルダ 38"/>
          <p:cNvSpPr>
            <a:spLocks noGrp="1"/>
          </p:cNvSpPr>
          <p:nvPr>
            <p:ph type="body" sz="quarter" idx="21"/>
          </p:nvPr>
        </p:nvSpPr>
        <p:spPr>
          <a:xfrm>
            <a:off x="4045742" y="3751536"/>
            <a:ext cx="1080120" cy="914400"/>
          </a:xfrm>
        </p:spPr>
        <p:txBody>
          <a:bodyPr>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1800" baseline="0"/>
            </a:lvl1pPr>
            <a:lvl5pPr algn="ctr">
              <a:buNone/>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dirty="0"/>
              <a:t>マスタ テキストの書式</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endParaRPr>
          </a:p>
        </p:txBody>
      </p:sp>
      <p:sp>
        <p:nvSpPr>
          <p:cNvPr id="18" name="テキスト プレースホルダ 38"/>
          <p:cNvSpPr>
            <a:spLocks noGrp="1"/>
          </p:cNvSpPr>
          <p:nvPr>
            <p:ph type="body" sz="quarter" idx="22"/>
          </p:nvPr>
        </p:nvSpPr>
        <p:spPr>
          <a:xfrm>
            <a:off x="5505104" y="2852936"/>
            <a:ext cx="1080120" cy="914400"/>
          </a:xfrm>
        </p:spPr>
        <p:txBody>
          <a:bodyPr>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1800" baseline="0"/>
            </a:lvl1pPr>
            <a:lvl5pPr algn="ctr">
              <a:buNone/>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dirty="0"/>
              <a:t>マスタ テキストの書式</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endParaRPr>
          </a:p>
        </p:txBody>
      </p:sp>
      <p:sp>
        <p:nvSpPr>
          <p:cNvPr id="19" name="テキスト プレースホルダ 38"/>
          <p:cNvSpPr>
            <a:spLocks noGrp="1"/>
          </p:cNvSpPr>
          <p:nvPr>
            <p:ph type="body" sz="quarter" idx="23"/>
          </p:nvPr>
        </p:nvSpPr>
        <p:spPr>
          <a:xfrm>
            <a:off x="5497742" y="4631620"/>
            <a:ext cx="1080120" cy="914400"/>
          </a:xfrm>
        </p:spPr>
        <p:txBody>
          <a:bodyPr>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1800" baseline="0"/>
            </a:lvl1pPr>
            <a:lvl5pPr algn="ctr">
              <a:buNone/>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dirty="0"/>
              <a:t>マスタ テキストの書式</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endParaRPr>
          </a:p>
        </p:txBody>
      </p:sp>
      <p:sp>
        <p:nvSpPr>
          <p:cNvPr id="20" name="テキスト プレースホルダ 38"/>
          <p:cNvSpPr>
            <a:spLocks noGrp="1"/>
          </p:cNvSpPr>
          <p:nvPr>
            <p:ph type="body" sz="quarter" idx="24"/>
          </p:nvPr>
        </p:nvSpPr>
        <p:spPr>
          <a:xfrm>
            <a:off x="6982768" y="3742910"/>
            <a:ext cx="1080120" cy="914400"/>
          </a:xfrm>
        </p:spPr>
        <p:txBody>
          <a:bodyPr>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1800" baseline="0"/>
            </a:lvl1pPr>
            <a:lvl5pPr algn="ctr">
              <a:buNone/>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dirty="0"/>
              <a:t>マスタ テキストの書式</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endParaRPr>
          </a:p>
        </p:txBody>
      </p:sp>
      <p:sp>
        <p:nvSpPr>
          <p:cNvPr id="21" name="テキスト プレースホルダ 14"/>
          <p:cNvSpPr>
            <a:spLocks noGrp="1"/>
          </p:cNvSpPr>
          <p:nvPr>
            <p:ph type="body" sz="quarter" idx="11"/>
          </p:nvPr>
        </p:nvSpPr>
        <p:spPr>
          <a:xfrm>
            <a:off x="69008" y="260648"/>
            <a:ext cx="6120680" cy="360362"/>
          </a:xfrm>
        </p:spPr>
        <p:txBody>
          <a:bodyPr>
            <a:noAutofit/>
          </a:bodyPr>
          <a:lstStyle>
            <a:lvl1pPr algn="l">
              <a:buNone/>
              <a:defRPr sz="2400" b="1" i="0" cap="none" baseline="0"/>
            </a:lvl1pPr>
          </a:lstStyle>
          <a:p>
            <a:pPr lvl="0"/>
            <a:r>
              <a:rPr kumimoji="1" lang="ja-JP" altLang="en-US" dirty="0"/>
              <a:t>マスタ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pic>
        <p:nvPicPr>
          <p:cNvPr id="8" name="図 7" descr="temp_B04扉_0327.jp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3794" y="0"/>
            <a:ext cx="9144000" cy="6858000"/>
          </a:xfrm>
          <a:prstGeom prst="rect">
            <a:avLst/>
          </a:prstGeom>
        </p:spPr>
      </p:pic>
      <p:sp>
        <p:nvSpPr>
          <p:cNvPr id="2" name="タイトル 1"/>
          <p:cNvSpPr>
            <a:spLocks noGrp="1"/>
          </p:cNvSpPr>
          <p:nvPr>
            <p:ph type="title"/>
          </p:nvPr>
        </p:nvSpPr>
        <p:spPr>
          <a:xfrm>
            <a:off x="457200" y="2790056"/>
            <a:ext cx="8229600" cy="1143000"/>
          </a:xfrm>
        </p:spPr>
        <p:txBody>
          <a:bodyPr>
            <a:normAutofit/>
          </a:bodyPr>
          <a:lstStyle>
            <a:lvl1pPr>
              <a:defRPr sz="3200" b="1" i="0" baseline="0"/>
            </a:lvl1pPr>
          </a:lstStyle>
          <a:p>
            <a:r>
              <a:rPr kumimoji="1" lang="ja-JP" altLang="en-US" dirty="0"/>
              <a:t>マスタ タイトルの書式設定</a:t>
            </a:r>
          </a:p>
        </p:txBody>
      </p:sp>
      <p:sp>
        <p:nvSpPr>
          <p:cNvPr id="3" name="スライド番号プレースホルダ 2"/>
          <p:cNvSpPr>
            <a:spLocks noGrp="1"/>
          </p:cNvSpPr>
          <p:nvPr>
            <p:ph type="sldNum" sz="quarter" idx="10"/>
          </p:nvPr>
        </p:nvSpPr>
        <p:spPr/>
        <p:txBody>
          <a:bodyPr/>
          <a:lstStyle/>
          <a:p>
            <a:fld id="{D2D8002D-B5B0-4BAC-B1F6-782DDCCE6D9C}" type="slidenum">
              <a:rPr lang="ja-JP" altLang="en-US" smtClean="0"/>
              <a:pPr/>
              <a:t>‹#›</a:t>
            </a:fld>
            <a:endParaRPr lang="ja-JP" altLang="en-US"/>
          </a:p>
        </p:txBody>
      </p:sp>
      <p:sp>
        <p:nvSpPr>
          <p:cNvPr id="9" name="Text Box 282"/>
          <p:cNvSpPr txBox="1">
            <a:spLocks noChangeAspect="1" noChangeArrowheads="1"/>
          </p:cNvSpPr>
          <p:nvPr userDrawn="1"/>
        </p:nvSpPr>
        <p:spPr bwMode="auto">
          <a:xfrm>
            <a:off x="6372100" y="6549940"/>
            <a:ext cx="1645233" cy="16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984" tIns="45710" rIns="0" bIns="45710" anchor="ctr">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00000"/>
              </a:lnSpc>
              <a:defRPr/>
            </a:pPr>
            <a:r>
              <a:rPr lang="en-US" altLang="ja-JP" sz="500" dirty="0">
                <a:latin typeface="Meiryo UI" pitchFamily="50" charset="-128"/>
                <a:ea typeface="Meiryo UI" pitchFamily="50" charset="-128"/>
                <a:cs typeface="Meiryo UI" pitchFamily="50" charset="-128"/>
              </a:rPr>
              <a:t>Copyright © NTT COMWARE CORPORATION</a:t>
            </a:r>
            <a:r>
              <a:rPr lang="en-US" altLang="ja-JP" sz="500" baseline="0" dirty="0">
                <a:latin typeface="Meiryo UI" pitchFamily="50" charset="-128"/>
                <a:ea typeface="Meiryo UI" pitchFamily="50" charset="-128"/>
                <a:cs typeface="Meiryo UI" pitchFamily="50" charset="-128"/>
              </a:rPr>
              <a:t> </a:t>
            </a:r>
            <a:r>
              <a:rPr lang="en-US" altLang="ja-JP" sz="500" dirty="0">
                <a:latin typeface="Meiryo UI" pitchFamily="50" charset="-128"/>
                <a:ea typeface="Meiryo UI" pitchFamily="50" charset="-128"/>
                <a:cs typeface="Meiryo UI" pitchFamily="50" charset="-128"/>
              </a:rPr>
              <a:t>2021</a:t>
            </a:r>
          </a:p>
        </p:txBody>
      </p:sp>
      <p:sp>
        <p:nvSpPr>
          <p:cNvPr id="10" name="Rectangle 283"/>
          <p:cNvSpPr>
            <a:spLocks noChangeArrowheads="1"/>
          </p:cNvSpPr>
          <p:nvPr userDrawn="1"/>
        </p:nvSpPr>
        <p:spPr bwMode="auto">
          <a:xfrm>
            <a:off x="6372100" y="6664834"/>
            <a:ext cx="2592388" cy="148542"/>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984" tIns="25195" rIns="0" bIns="45710">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00000"/>
              </a:lnSpc>
              <a:defRPr/>
            </a:pPr>
            <a:r>
              <a:rPr lang="en-US" altLang="ja-JP" sz="500" dirty="0">
                <a:latin typeface="Meiryo UI" pitchFamily="50" charset="-128"/>
                <a:ea typeface="Meiryo UI" pitchFamily="50" charset="-128"/>
                <a:cs typeface="Meiryo UI" pitchFamily="50" charset="-128"/>
              </a:rPr>
              <a:t>NTT COMWARE CORPORATION CONFIDENTIAL PROPRIETARY</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i="0" baseline="0"/>
            </a:lvl1pPr>
          </a:lstStyle>
          <a:p>
            <a:r>
              <a:rPr kumimoji="1" lang="ja-JP" altLang="en-US" dirty="0"/>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i="0" baseline="0"/>
            </a:lvl1pPr>
          </a:lstStyle>
          <a:p>
            <a:r>
              <a:rPr kumimoji="1" lang="ja-JP" altLang="en-US" dirty="0"/>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i="0" baseline="0"/>
            </a:lvl1pPr>
          </a:lstStyle>
          <a:p>
            <a:r>
              <a:rPr kumimoji="1" lang="ja-JP" altLang="en-US" dirty="0"/>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i="0" baseline="0"/>
            </a:lvl1pPr>
          </a:lstStyle>
          <a:p>
            <a:r>
              <a:rPr kumimoji="1" lang="ja-JP" altLang="en-US" dirty="0"/>
              <a:t>マスタ タイトルの書式設定</a:t>
            </a:r>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図 11" descr="temp_B05_0327.jp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a:xfrm>
            <a:off x="0" y="0"/>
            <a:ext cx="5112568" cy="6858000"/>
          </a:xfrm>
          <a:prstGeom prst="rect">
            <a:avLst/>
          </a:prstGeom>
        </p:spPr>
      </p:pic>
      <p:pic>
        <p:nvPicPr>
          <p:cNvPr id="11" name="図 10" descr="temp_B05_0327.jp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a:xfrm>
            <a:off x="2178484" y="0"/>
            <a:ext cx="6959171" cy="6858000"/>
          </a:xfrm>
          <a:prstGeom prst="rect">
            <a:avLst/>
          </a:prstGeom>
        </p:spPr>
      </p:pic>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 5"/>
          <p:cNvSpPr>
            <a:spLocks noGrp="1"/>
          </p:cNvSpPr>
          <p:nvPr>
            <p:ph type="sldNum" sz="quarter" idx="4"/>
          </p:nvPr>
        </p:nvSpPr>
        <p:spPr>
          <a:xfrm>
            <a:off x="6786996" y="6492875"/>
            <a:ext cx="2133600" cy="365125"/>
          </a:xfrm>
          <a:prstGeom prst="rect">
            <a:avLst/>
          </a:prstGeom>
        </p:spPr>
        <p:txBody>
          <a:bodyPr vert="horz" lIns="91440" tIns="45720" rIns="91440" bIns="45720" rtlCol="0" anchor="ctr"/>
          <a:lstStyle>
            <a:lvl1pPr algn="r">
              <a:defRPr sz="1200">
                <a:solidFill>
                  <a:schemeClr val="tx1"/>
                </a:solidFill>
                <a:latin typeface="Meiryo UI" pitchFamily="50" charset="-128"/>
                <a:ea typeface="Meiryo UI" pitchFamily="50" charset="-128"/>
                <a:cs typeface="Meiryo UI" pitchFamily="50" charset="-128"/>
              </a:defRPr>
            </a:lvl1pPr>
          </a:lstStyle>
          <a:p>
            <a:fld id="{D2D8002D-B5B0-4BAC-B1F6-782DDCCE6D9C}" type="slidenum">
              <a:rPr lang="ja-JP" altLang="en-US" smtClean="0"/>
              <a:pPr/>
              <a:t>‹#›</a:t>
            </a:fld>
            <a:endParaRPr lang="ja-JP" altLang="en-US" dirty="0"/>
          </a:p>
        </p:txBody>
      </p:sp>
      <p:sp>
        <p:nvSpPr>
          <p:cNvPr id="7" name="Text Box 282"/>
          <p:cNvSpPr txBox="1">
            <a:spLocks noChangeAspect="1" noChangeArrowheads="1"/>
          </p:cNvSpPr>
          <p:nvPr userDrawn="1"/>
        </p:nvSpPr>
        <p:spPr bwMode="auto">
          <a:xfrm>
            <a:off x="6282840" y="6549940"/>
            <a:ext cx="1645233" cy="16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984" tIns="45710" rIns="0" bIns="45710" anchor="ctr">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00000"/>
              </a:lnSpc>
              <a:defRPr/>
            </a:pPr>
            <a:r>
              <a:rPr lang="en-US" altLang="ja-JP" sz="500" dirty="0">
                <a:latin typeface="Meiryo UI" pitchFamily="50" charset="-128"/>
                <a:ea typeface="Meiryo UI" pitchFamily="50" charset="-128"/>
                <a:cs typeface="Meiryo UI" pitchFamily="50" charset="-128"/>
              </a:rPr>
              <a:t>Copyright © NTT</a:t>
            </a:r>
            <a:r>
              <a:rPr lang="en-US" altLang="ja-JP" sz="500" baseline="0" dirty="0">
                <a:latin typeface="Meiryo UI" pitchFamily="50" charset="-128"/>
                <a:ea typeface="Meiryo UI" pitchFamily="50" charset="-128"/>
                <a:cs typeface="Meiryo UI" pitchFamily="50" charset="-128"/>
              </a:rPr>
              <a:t> </a:t>
            </a:r>
            <a:r>
              <a:rPr lang="en-US" altLang="ja-JP" sz="500" dirty="0">
                <a:latin typeface="Meiryo UI" pitchFamily="50" charset="-128"/>
                <a:ea typeface="Meiryo UI" pitchFamily="50" charset="-128"/>
                <a:cs typeface="Meiryo UI" pitchFamily="50" charset="-128"/>
              </a:rPr>
              <a:t>COMWARE</a:t>
            </a:r>
            <a:r>
              <a:rPr lang="ja-JP" altLang="en-US" sz="500" baseline="0" dirty="0">
                <a:latin typeface="Meiryo UI" pitchFamily="50" charset="-128"/>
                <a:ea typeface="Meiryo UI" pitchFamily="50" charset="-128"/>
                <a:cs typeface="Meiryo UI" pitchFamily="50" charset="-128"/>
              </a:rPr>
              <a:t> </a:t>
            </a:r>
            <a:r>
              <a:rPr lang="en-US" altLang="ja-JP" sz="500" dirty="0">
                <a:latin typeface="Meiryo UI" pitchFamily="50" charset="-128"/>
                <a:ea typeface="Meiryo UI" pitchFamily="50" charset="-128"/>
                <a:cs typeface="Meiryo UI" pitchFamily="50" charset="-128"/>
              </a:rPr>
              <a:t>CORPORATION 2021</a:t>
            </a:r>
          </a:p>
        </p:txBody>
      </p:sp>
      <p:sp>
        <p:nvSpPr>
          <p:cNvPr id="8" name="Rectangle 283"/>
          <p:cNvSpPr>
            <a:spLocks noChangeArrowheads="1"/>
          </p:cNvSpPr>
          <p:nvPr userDrawn="1"/>
        </p:nvSpPr>
        <p:spPr bwMode="auto">
          <a:xfrm>
            <a:off x="6282840" y="6664834"/>
            <a:ext cx="2592388" cy="148542"/>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984" tIns="25195" rIns="0" bIns="45710">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00000"/>
              </a:lnSpc>
              <a:defRPr/>
            </a:pPr>
            <a:r>
              <a:rPr lang="en-US" altLang="ja-JP" sz="500" dirty="0">
                <a:latin typeface="Meiryo UI" pitchFamily="50" charset="-128"/>
                <a:ea typeface="Meiryo UI" pitchFamily="50" charset="-128"/>
                <a:cs typeface="Meiryo UI" pitchFamily="50" charset="-128"/>
              </a:rPr>
              <a:t>NTT COMWARE CORPORATION CONFIDENTIAL PROPRIETARY</a:t>
            </a:r>
          </a:p>
        </p:txBody>
      </p:sp>
      <p:sp>
        <p:nvSpPr>
          <p:cNvPr id="9" name="スライド番号プレースホルダ 5"/>
          <p:cNvSpPr txBox="1">
            <a:spLocks/>
          </p:cNvSpPr>
          <p:nvPr userDrawn="1"/>
        </p:nvSpPr>
        <p:spPr>
          <a:xfrm>
            <a:off x="6939396" y="6645275"/>
            <a:ext cx="21336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D2D8002D-B5B0-4BAC-B1F6-782DDCCE6D9C}" type="slidenum">
              <a:rPr lang="ja-JP" altLang="en-US" sz="1200" smtClean="0">
                <a:latin typeface="Meiryo UI" panose="020B0604030504040204" pitchFamily="50" charset="-128"/>
                <a:ea typeface="Meiryo UI" panose="020B0604030504040204" pitchFamily="50" charset="-128"/>
              </a:rPr>
              <a:pPr algn="r"/>
              <a:t>‹#›</a:t>
            </a:fld>
            <a:endParaRPr lang="ja-JP" altLang="en-US" sz="1200">
              <a:latin typeface="Meiryo UI" panose="020B0604030504040204" pitchFamily="50" charset="-128"/>
              <a:ea typeface="Meiryo UI" panose="020B0604030504040204" pitchFamily="50" charset="-128"/>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4" r:id="rId15"/>
  </p:sldLayoutIdLst>
  <p:hf sldNum="0" hdr="0" dt="0"/>
  <p:txStyles>
    <p:titleStyle>
      <a:lvl1pPr algn="ctr" defTabSz="914400" rtl="0" eaLnBrk="1" latinLnBrk="0" hangingPunct="1">
        <a:spcBef>
          <a:spcPct val="0"/>
        </a:spcBef>
        <a:buNone/>
        <a:defRPr kumimoji="1" sz="4400" kern="1200">
          <a:solidFill>
            <a:schemeClr val="tx1"/>
          </a:solidFill>
          <a:latin typeface="Meiryo UI" pitchFamily="50" charset="-128"/>
          <a:ea typeface="Meiryo UI" pitchFamily="50" charset="-128"/>
          <a:cs typeface="Meiryo UI" pitchFamily="50" charset="-128"/>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eiryo UI" pitchFamily="50" charset="-128"/>
          <a:ea typeface="Meiryo UI" pitchFamily="50" charset="-128"/>
          <a:cs typeface="Meiryo UI" pitchFamily="50" charset="-128"/>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eiryo UI" pitchFamily="50" charset="-128"/>
          <a:ea typeface="Meiryo UI" pitchFamily="50" charset="-128"/>
          <a:cs typeface="Meiryo UI" pitchFamily="50" charset="-128"/>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eiryo UI" pitchFamily="50" charset="-128"/>
          <a:ea typeface="Meiryo UI" pitchFamily="50" charset="-128"/>
          <a:cs typeface="Meiryo UI"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19184"/>
          </a:xfrm>
        </p:spPr>
        <p:txBody>
          <a:bodyPr>
            <a:normAutofit fontScale="90000"/>
          </a:bodyPr>
          <a:lstStyle/>
          <a:p>
            <a:r>
              <a:rPr lang="en-US" altLang="ja-JP" dirty="0"/>
              <a:t>10</a:t>
            </a:r>
            <a:r>
              <a:rPr lang="ja-JP" altLang="en-US" dirty="0"/>
              <a:t>月版リリースノート</a:t>
            </a:r>
            <a:endParaRPr kumimoji="1" lang="ja-JP" altLang="en-US" dirty="0"/>
          </a:p>
        </p:txBody>
      </p:sp>
      <p:sp>
        <p:nvSpPr>
          <p:cNvPr id="27" name="正方形/長方形 26"/>
          <p:cNvSpPr/>
          <p:nvPr/>
        </p:nvSpPr>
        <p:spPr>
          <a:xfrm>
            <a:off x="107505" y="827420"/>
            <a:ext cx="7632848" cy="369332"/>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・クラウド型フルフィルメントサービスの変更点としては以下の通り。</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297569629"/>
              </p:ext>
            </p:extLst>
          </p:nvPr>
        </p:nvGraphicFramePr>
        <p:xfrm>
          <a:off x="323528" y="1196752"/>
          <a:ext cx="8640961" cy="5353080"/>
        </p:xfrm>
        <a:graphic>
          <a:graphicData uri="http://schemas.openxmlformats.org/drawingml/2006/table">
            <a:tbl>
              <a:tblPr firstRow="1" bandRow="1">
                <a:tableStyleId>{5940675A-B579-460E-94D1-54222C63F5DA}</a:tableStyleId>
              </a:tblPr>
              <a:tblGrid>
                <a:gridCol w="1107816">
                  <a:extLst>
                    <a:ext uri="{9D8B030D-6E8A-4147-A177-3AD203B41FA5}">
                      <a16:colId xmlns:a16="http://schemas.microsoft.com/office/drawing/2014/main" val="1407081105"/>
                    </a:ext>
                  </a:extLst>
                </a:gridCol>
                <a:gridCol w="2348568">
                  <a:extLst>
                    <a:ext uri="{9D8B030D-6E8A-4147-A177-3AD203B41FA5}">
                      <a16:colId xmlns:a16="http://schemas.microsoft.com/office/drawing/2014/main" val="3609417813"/>
                    </a:ext>
                  </a:extLst>
                </a:gridCol>
                <a:gridCol w="4320480">
                  <a:extLst>
                    <a:ext uri="{9D8B030D-6E8A-4147-A177-3AD203B41FA5}">
                      <a16:colId xmlns:a16="http://schemas.microsoft.com/office/drawing/2014/main" val="1035518573"/>
                    </a:ext>
                  </a:extLst>
                </a:gridCol>
                <a:gridCol w="864097">
                  <a:extLst>
                    <a:ext uri="{9D8B030D-6E8A-4147-A177-3AD203B41FA5}">
                      <a16:colId xmlns:a16="http://schemas.microsoft.com/office/drawing/2014/main" val="1837175988"/>
                    </a:ext>
                  </a:extLst>
                </a:gridCol>
              </a:tblGrid>
              <a:tr h="0">
                <a:tc>
                  <a:txBody>
                    <a:bodyPr/>
                    <a:lstStyle/>
                    <a:p>
                      <a:pPr algn="ctr"/>
                      <a:r>
                        <a:rPr kumimoji="1" lang="ja-JP" altLang="en-US" sz="1100" b="1" dirty="0">
                          <a:latin typeface="Meiryo UI" panose="020B0604030504040204" pitchFamily="50" charset="-128"/>
                          <a:ea typeface="Meiryo UI" panose="020B0604030504040204" pitchFamily="50" charset="-128"/>
                        </a:rPr>
                        <a:t>カテゴリ</a:t>
                      </a:r>
                    </a:p>
                  </a:txBody>
                  <a:tcPr marL="36000" marR="36000">
                    <a:solidFill>
                      <a:schemeClr val="accent6">
                        <a:lumMod val="20000"/>
                        <a:lumOff val="8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変更概要</a:t>
                      </a:r>
                    </a:p>
                  </a:txBody>
                  <a:tcPr marL="36000" marR="36000">
                    <a:solidFill>
                      <a:schemeClr val="accent6">
                        <a:lumMod val="20000"/>
                        <a:lumOff val="8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変更詳細</a:t>
                      </a:r>
                    </a:p>
                  </a:txBody>
                  <a:tcPr marL="36000" marR="36000">
                    <a:solidFill>
                      <a:schemeClr val="accent6">
                        <a:lumMod val="20000"/>
                        <a:lumOff val="8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参考ページ</a:t>
                      </a:r>
                    </a:p>
                  </a:txBody>
                  <a:tcPr marL="36000" marR="36000">
                    <a:solidFill>
                      <a:schemeClr val="accent6">
                        <a:lumMod val="20000"/>
                        <a:lumOff val="80000"/>
                      </a:schemeClr>
                    </a:solidFill>
                  </a:tcPr>
                </a:tc>
                <a:extLst>
                  <a:ext uri="{0D108BD9-81ED-4DB2-BD59-A6C34878D82A}">
                    <a16:rowId xmlns:a16="http://schemas.microsoft.com/office/drawing/2014/main" val="285014475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新機能追加</a:t>
                      </a: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料金の有効期間に新規設定が可能</a:t>
                      </a:r>
                      <a:endParaRPr kumimoji="1" lang="en-US" altLang="ja-JP" sz="1100" dirty="0">
                        <a:latin typeface="Meiryo UI" panose="020B0604030504040204" pitchFamily="50" charset="-128"/>
                        <a:ea typeface="Meiryo UI" panose="020B0604030504040204" pitchFamily="50" charset="-128"/>
                      </a:endParaRPr>
                    </a:p>
                  </a:txBody>
                  <a:tcPr marL="36000" marR="36000"/>
                </a:tc>
                <a:tc>
                  <a:txBody>
                    <a:bodyPr/>
                    <a:lstStyle/>
                    <a:p>
                      <a:r>
                        <a:rPr lang="ja-JP" altLang="en-US" sz="1100" dirty="0">
                          <a:latin typeface="Meiryo UI" panose="020B0604030504040204" pitchFamily="50" charset="-128"/>
                          <a:ea typeface="Meiryo UI" panose="020B0604030504040204" pitchFamily="50" charset="-128"/>
                          <a:cs typeface="Malgun Gothic Semilight" panose="020B0502040204020203" pitchFamily="50" charset="-128"/>
                        </a:rPr>
                        <a:t>初月無料などの割引、料金変更、保証金に対する有効期間設定が追加</a:t>
                      </a:r>
                      <a:r>
                        <a:rPr lang="en-US" altLang="ja-JP" sz="1100" dirty="0">
                          <a:latin typeface="Meiryo UI" panose="020B0604030504040204" pitchFamily="50" charset="-128"/>
                          <a:ea typeface="Meiryo UI" panose="020B0604030504040204" pitchFamily="50" charset="-128"/>
                          <a:cs typeface="Malgun Gothic Semilight" panose="020B0502040204020203" pitchFamily="50" charset="-128"/>
                        </a:rPr>
                        <a:t/>
                      </a:r>
                      <a:br>
                        <a:rPr lang="en-US" altLang="ja-JP" sz="1100" dirty="0">
                          <a:latin typeface="Meiryo UI" panose="020B0604030504040204" pitchFamily="50" charset="-128"/>
                          <a:ea typeface="Meiryo UI" panose="020B0604030504040204" pitchFamily="50" charset="-128"/>
                          <a:cs typeface="Malgun Gothic Semilight" panose="020B0502040204020203" pitchFamily="50" charset="-128"/>
                        </a:rPr>
                      </a:br>
                      <a:r>
                        <a:rPr lang="ja-JP" altLang="en-US" sz="1100" dirty="0">
                          <a:latin typeface="Meiryo UI" panose="020B0604030504040204" pitchFamily="50" charset="-128"/>
                          <a:ea typeface="Meiryo UI" panose="020B0604030504040204" pitchFamily="50" charset="-128"/>
                          <a:cs typeface="Malgun Gothic Semilight" panose="020B0502040204020203" pitchFamily="50" charset="-128"/>
                        </a:rPr>
                        <a:t>詳細はこちら（</a:t>
                      </a:r>
                      <a:r>
                        <a:rPr lang="en-US" altLang="ja-JP" sz="600" dirty="0">
                          <a:latin typeface="Meiryo UI" panose="020B0604030504040204" pitchFamily="50" charset="-128"/>
                          <a:ea typeface="Meiryo UI" panose="020B0604030504040204" pitchFamily="50" charset="-128"/>
                          <a:cs typeface="Malgun Gothic Semilight" panose="020B0502040204020203" pitchFamily="50" charset="-128"/>
                        </a:rPr>
                        <a:t>https://cw-ff.atlassian.net/wiki/spaces/knowledge/pages/99418363/Infonova+BSS</a:t>
                      </a:r>
                      <a:r>
                        <a:rPr lang="ja-JP" altLang="en-US" sz="1100" dirty="0">
                          <a:latin typeface="Meiryo UI" panose="020B0604030504040204" pitchFamily="50" charset="-128"/>
                          <a:ea typeface="Meiryo UI" panose="020B0604030504040204" pitchFamily="50" charset="-128"/>
                          <a:cs typeface="Malgun Gothic Semilight" panose="020B0502040204020203" pitchFamily="50" charset="-128"/>
                        </a:rPr>
                        <a:t>）</a:t>
                      </a:r>
                      <a:endParaRPr lang="en-US" altLang="ja-JP" sz="1100" dirty="0">
                        <a:latin typeface="Meiryo UI" panose="020B0604030504040204" pitchFamily="50" charset="-128"/>
                        <a:ea typeface="Meiryo UI" panose="020B0604030504040204" pitchFamily="50" charset="-128"/>
                        <a:cs typeface="Malgun Gothic Semilight" panose="020B0502040204020203" pitchFamily="50" charset="-128"/>
                      </a:endParaRPr>
                    </a:p>
                  </a:txBody>
                  <a:tcPr marL="36000" marR="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342908301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eiryo UI" panose="020B0604030504040204" pitchFamily="50" charset="-128"/>
                          <a:ea typeface="Meiryo UI" panose="020B0604030504040204" pitchFamily="50" charset="-128"/>
                        </a:rPr>
                        <a:t>UI</a:t>
                      </a:r>
                      <a:r>
                        <a:rPr kumimoji="1" lang="ja-JP" altLang="en-US" sz="1100" dirty="0">
                          <a:latin typeface="Meiryo UI" panose="020B0604030504040204" pitchFamily="50" charset="-128"/>
                          <a:ea typeface="Meiryo UI" panose="020B0604030504040204" pitchFamily="50" charset="-128"/>
                        </a:rPr>
                        <a:t>の変更</a:t>
                      </a:r>
                    </a:p>
                  </a:txBody>
                  <a:tcPr marL="36000" marR="36000"/>
                </a:tc>
                <a:tc>
                  <a:txBody>
                    <a:bodyPr/>
                    <a:lstStyle/>
                    <a:p>
                      <a:r>
                        <a:rPr lang="en-US" altLang="ja-JP" sz="1100" dirty="0" err="1">
                          <a:latin typeface="Meiryo UI" panose="020B0604030504040204" pitchFamily="50" charset="-128"/>
                          <a:ea typeface="Meiryo UI" panose="020B0604030504040204" pitchFamily="50" charset="-128"/>
                        </a:rPr>
                        <a:t>SmartBilling</a:t>
                      </a:r>
                      <a:r>
                        <a:rPr lang="ja-JP" altLang="en-US" sz="1100" dirty="0">
                          <a:latin typeface="Meiryo UI" panose="020B0604030504040204" pitchFamily="50" charset="-128"/>
                          <a:ea typeface="Meiryo UI" panose="020B0604030504040204" pitchFamily="50" charset="-128"/>
                        </a:rPr>
                        <a:t>連携時の禁則文字追加</a:t>
                      </a:r>
                    </a:p>
                  </a:txBody>
                  <a:tcPr marL="36000" marR="36000"/>
                </a:tc>
                <a:tc>
                  <a:txBody>
                    <a:bodyPr/>
                    <a:lstStyle/>
                    <a:p>
                      <a:r>
                        <a:rPr lang="en-US" altLang="ja-JP" sz="1100" dirty="0" err="1">
                          <a:latin typeface="Meiryo UI" panose="020B0604030504040204" pitchFamily="50" charset="-128"/>
                          <a:ea typeface="Meiryo UI" panose="020B0604030504040204" pitchFamily="50" charset="-128"/>
                          <a:cs typeface="Malgun Gothic Semilight" panose="020B0502040204020203" pitchFamily="50" charset="-128"/>
                        </a:rPr>
                        <a:t>SmartBilling</a:t>
                      </a:r>
                      <a:r>
                        <a:rPr lang="ja-JP" altLang="en-US" sz="1100" dirty="0">
                          <a:latin typeface="Meiryo UI" panose="020B0604030504040204" pitchFamily="50" charset="-128"/>
                          <a:ea typeface="Meiryo UI" panose="020B0604030504040204" pitchFamily="50" charset="-128"/>
                          <a:cs typeface="Malgun Gothic Semilight" panose="020B0502040204020203" pitchFamily="50" charset="-128"/>
                        </a:rPr>
                        <a:t>連携を利用する場合の禁則文字を追加しました</a:t>
                      </a:r>
                      <a:endParaRPr lang="en-US" altLang="ja-JP" sz="1100" dirty="0">
                        <a:latin typeface="Meiryo UI" panose="020B0604030504040204" pitchFamily="50" charset="-128"/>
                        <a:ea typeface="Meiryo UI" panose="020B0604030504040204" pitchFamily="50" charset="-128"/>
                        <a:cs typeface="Malgun Gothic Semilight" panose="020B0502040204020203" pitchFamily="50" charset="-128"/>
                      </a:endParaRP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eiryo UI" panose="020B0604030504040204" pitchFamily="50" charset="-128"/>
                          <a:ea typeface="Meiryo UI" panose="020B0604030504040204" pitchFamily="50" charset="-128"/>
                        </a:rPr>
                        <a:t>P.2</a:t>
                      </a:r>
                      <a:endParaRPr kumimoji="1" lang="ja-JP" altLang="en-US" sz="1100" dirty="0">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73736922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eiryo UI" panose="020B0604030504040204" pitchFamily="50" charset="-128"/>
                          <a:ea typeface="Meiryo UI" panose="020B0604030504040204" pitchFamily="50" charset="-128"/>
                        </a:rPr>
                        <a:t>UI</a:t>
                      </a:r>
                      <a:r>
                        <a:rPr kumimoji="1" lang="ja-JP" altLang="en-US" sz="1100" dirty="0">
                          <a:latin typeface="Meiryo UI" panose="020B0604030504040204" pitchFamily="50" charset="-128"/>
                          <a:ea typeface="Meiryo UI" panose="020B0604030504040204" pitchFamily="50" charset="-128"/>
                        </a:rPr>
                        <a:t>の変更</a:t>
                      </a: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使用可能文字メッセージの変更</a:t>
                      </a:r>
                      <a:endParaRPr kumimoji="1" lang="en-US" altLang="ja-JP" sz="1100" dirty="0">
                        <a:latin typeface="Meiryo UI" panose="020B0604030504040204" pitchFamily="50" charset="-128"/>
                        <a:ea typeface="Meiryo UI" panose="020B0604030504040204" pitchFamily="50" charset="-128"/>
                      </a:endParaRPr>
                    </a:p>
                  </a:txBody>
                  <a:tcPr marL="36000" marR="36000"/>
                </a:tc>
                <a:tc>
                  <a:txBody>
                    <a:bodyPr/>
                    <a:lstStyle/>
                    <a:p>
                      <a:r>
                        <a:rPr lang="en-US" altLang="ja-JP" sz="1100" dirty="0" err="1">
                          <a:latin typeface="Meiryo UI" panose="020B0604030504040204" pitchFamily="50" charset="-128"/>
                          <a:ea typeface="Meiryo UI" panose="020B0604030504040204" pitchFamily="50" charset="-128"/>
                          <a:cs typeface="Malgun Gothic Semilight" panose="020B0502040204020203" pitchFamily="50" charset="-128"/>
                        </a:rPr>
                        <a:t>SmartBilling</a:t>
                      </a:r>
                      <a:r>
                        <a:rPr lang="ja-JP" altLang="en-US" sz="1100" dirty="0">
                          <a:latin typeface="Meiryo UI" panose="020B0604030504040204" pitchFamily="50" charset="-128"/>
                          <a:ea typeface="Meiryo UI" panose="020B0604030504040204" pitchFamily="50" charset="-128"/>
                          <a:cs typeface="Malgun Gothic Semilight" panose="020B0502040204020203" pitchFamily="50" charset="-128"/>
                        </a:rPr>
                        <a:t>連携を利用する場合の、口座振替時の「口座名義人名」の使用可能文字メッセージを変更しました</a:t>
                      </a:r>
                      <a:endParaRPr lang="en-US" altLang="ja-JP" sz="1100" dirty="0">
                        <a:latin typeface="Meiryo UI" panose="020B0604030504040204" pitchFamily="50" charset="-128"/>
                        <a:ea typeface="Meiryo UI" panose="020B0604030504040204" pitchFamily="50" charset="-128"/>
                        <a:cs typeface="Malgun Gothic Semilight" panose="020B0502040204020203" pitchFamily="50" charset="-128"/>
                      </a:endParaRP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eiryo UI" panose="020B0604030504040204" pitchFamily="50" charset="-128"/>
                          <a:ea typeface="Meiryo UI" panose="020B0604030504040204" pitchFamily="50" charset="-128"/>
                        </a:rPr>
                        <a:t>P.3</a:t>
                      </a:r>
                      <a:endParaRPr kumimoji="1" lang="ja-JP" altLang="en-US" sz="1100" dirty="0">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3053833044"/>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不具合修正</a:t>
                      </a:r>
                      <a:endParaRPr kumimoji="1" lang="en-US" altLang="ja-JP" sz="1100" dirty="0">
                        <a:latin typeface="Meiryo UI" panose="020B0604030504040204" pitchFamily="50" charset="-128"/>
                        <a:ea typeface="Meiryo UI" panose="020B0604030504040204" pitchFamily="50"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Meiryo UI" panose="020B0604030504040204" pitchFamily="50" charset="-128"/>
                          <a:ea typeface="Meiryo UI" panose="020B0604030504040204" pitchFamily="50" charset="-128"/>
                          <a:cs typeface="Malgun Gothic Semilight" panose="020B0502040204020203" pitchFamily="50" charset="-128"/>
                        </a:rPr>
                        <a:t>顧客アカウントメモの表示件数</a:t>
                      </a:r>
                      <a:endParaRPr lang="en-US" altLang="ja-JP" sz="1100" dirty="0">
                        <a:latin typeface="Meiryo UI" panose="020B0604030504040204" pitchFamily="50" charset="-128"/>
                        <a:ea typeface="Meiryo UI" panose="020B0604030504040204" pitchFamily="50" charset="-128"/>
                        <a:cs typeface="Malgun Gothic Semilight" panose="020B0502040204020203" pitchFamily="50"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顧客アカウントメモの件数が</a:t>
                      </a:r>
                      <a:r>
                        <a:rPr kumimoji="1" lang="en-US" altLang="ja-JP" sz="1100" dirty="0">
                          <a:latin typeface="Meiryo UI" panose="020B0604030504040204" pitchFamily="50" charset="-128"/>
                          <a:ea typeface="Meiryo UI" panose="020B0604030504040204" pitchFamily="50" charset="-128"/>
                        </a:rPr>
                        <a:t>51</a:t>
                      </a:r>
                      <a:r>
                        <a:rPr kumimoji="1" lang="ja-JP" altLang="en-US" sz="1100" dirty="0">
                          <a:latin typeface="Meiryo UI" panose="020B0604030504040204" pitchFamily="50" charset="-128"/>
                          <a:ea typeface="Meiryo UI" panose="020B0604030504040204" pitchFamily="50" charset="-128"/>
                        </a:rPr>
                        <a:t>件以上でも画面に表示されるようになりました</a:t>
                      </a: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eiryo UI" panose="020B0604030504040204" pitchFamily="50" charset="-128"/>
                          <a:ea typeface="Meiryo UI" panose="020B0604030504040204" pitchFamily="50" charset="-128"/>
                        </a:rPr>
                        <a:t>P.4</a:t>
                      </a:r>
                      <a:endParaRPr kumimoji="1" lang="ja-JP" altLang="en-US" sz="1100" dirty="0">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2251641545"/>
                  </a:ext>
                </a:extLst>
              </a:tr>
              <a:tr h="2781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不具合修正</a:t>
                      </a:r>
                      <a:endParaRPr kumimoji="1" lang="en-US" altLang="ja-JP" sz="1100" dirty="0">
                        <a:latin typeface="Meiryo UI" panose="020B0604030504040204" pitchFamily="50" charset="-128"/>
                        <a:ea typeface="Meiryo UI" panose="020B0604030504040204" pitchFamily="50"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kern="1200" dirty="0">
                          <a:solidFill>
                            <a:schemeClr val="tx1"/>
                          </a:solidFill>
                          <a:effectLst/>
                          <a:latin typeface="Meiryo UI" panose="020B0604030504040204" pitchFamily="50" charset="-128"/>
                          <a:ea typeface="Meiryo UI" panose="020B0604030504040204" pitchFamily="50" charset="-128"/>
                          <a:cs typeface="+mn-cs"/>
                        </a:rPr>
                        <a:t>配送情報の宛名の桁数変更</a:t>
                      </a:r>
                      <a:endParaRPr lang="en-US" altLang="ja-JP" sz="800" dirty="0">
                        <a:latin typeface="Meiryo UI" panose="020B0604030504040204" pitchFamily="50" charset="-128"/>
                        <a:ea typeface="Meiryo UI" panose="020B0604030504040204" pitchFamily="50" charset="-128"/>
                        <a:cs typeface="Malgun Gothic Semilight" panose="020B0502040204020203" pitchFamily="50"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kern="1200" dirty="0">
                          <a:solidFill>
                            <a:schemeClr val="tx1"/>
                          </a:solidFill>
                          <a:effectLst/>
                          <a:latin typeface="Meiryo UI" panose="020B0604030504040204" pitchFamily="50" charset="-128"/>
                          <a:ea typeface="Meiryo UI" panose="020B0604030504040204" pitchFamily="50" charset="-128"/>
                          <a:cs typeface="+mn-cs"/>
                        </a:rPr>
                        <a:t>配送情報の宛名の桁数が変更されました</a:t>
                      </a:r>
                      <a:endParaRPr kumimoji="1" lang="ja-JP" altLang="en-US" sz="800" dirty="0">
                        <a:latin typeface="Meiryo UI" panose="020B0604030504040204" pitchFamily="50" charset="-128"/>
                        <a:ea typeface="Meiryo UI" panose="020B0604030504040204" pitchFamily="50" charset="-128"/>
                      </a:endParaRP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eiryo UI" panose="020B0604030504040204" pitchFamily="50" charset="-128"/>
                          <a:ea typeface="Meiryo UI" panose="020B0604030504040204" pitchFamily="50" charset="-128"/>
                        </a:rPr>
                        <a:t>P.5</a:t>
                      </a:r>
                      <a:endParaRPr kumimoji="1" lang="ja-JP" altLang="en-US" sz="1100" dirty="0">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3826322373"/>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不具合修正</a:t>
                      </a: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kern="1200" dirty="0">
                          <a:solidFill>
                            <a:schemeClr val="tx1"/>
                          </a:solidFill>
                          <a:effectLst/>
                          <a:latin typeface="Meiryo UI" panose="020B0604030504040204" pitchFamily="50" charset="-128"/>
                          <a:ea typeface="Meiryo UI" panose="020B0604030504040204" pitchFamily="50" charset="-128"/>
                          <a:cs typeface="+mn-cs"/>
                        </a:rPr>
                        <a:t>オーダタイプのフィルターの内容変更</a:t>
                      </a:r>
                      <a:endParaRPr kumimoji="1" lang="en-US" altLang="ja-JP" sz="1100" dirty="0">
                        <a:latin typeface="Meiryo UI" panose="020B0604030504040204" pitchFamily="50" charset="-128"/>
                        <a:ea typeface="Meiryo UI" panose="020B0604030504040204" pitchFamily="50"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オーダ画面のオーダタイプのフィルターから「新規大量注文オーダ」と「顧客作成」が削除され、</a:t>
                      </a:r>
                      <a:r>
                        <a:rPr kumimoji="1" lang="en-US" altLang="ja-JP" sz="1100" b="0" i="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100" b="0" i="0" kern="1200" dirty="0">
                          <a:solidFill>
                            <a:schemeClr val="tx1"/>
                          </a:solidFill>
                          <a:effectLst/>
                          <a:latin typeface="Meiryo UI" panose="020B0604030504040204" pitchFamily="50" charset="-128"/>
                          <a:ea typeface="Meiryo UI" panose="020B0604030504040204" pitchFamily="50" charset="-128"/>
                          <a:cs typeface="+mn-cs"/>
                        </a:rPr>
                        <a:t>バンドル解除オーダ</a:t>
                      </a:r>
                      <a:r>
                        <a:rPr kumimoji="1" lang="en-US" altLang="ja-JP" sz="1100" b="0" i="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100" b="0" i="0" kern="1200" dirty="0">
                          <a:solidFill>
                            <a:schemeClr val="tx1"/>
                          </a:solidFill>
                          <a:effectLst/>
                          <a:latin typeface="Meiryo UI" panose="020B0604030504040204" pitchFamily="50" charset="-128"/>
                          <a:ea typeface="Meiryo UI" panose="020B0604030504040204" pitchFamily="50" charset="-128"/>
                          <a:cs typeface="+mn-cs"/>
                        </a:rPr>
                        <a:t>と</a:t>
                      </a:r>
                      <a:r>
                        <a:rPr kumimoji="1" lang="en-US" altLang="ja-JP" sz="1100" b="0" i="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100" b="0" i="0" kern="1200" dirty="0">
                          <a:solidFill>
                            <a:schemeClr val="tx1"/>
                          </a:solidFill>
                          <a:effectLst/>
                          <a:latin typeface="Meiryo UI" panose="020B0604030504040204" pitchFamily="50" charset="-128"/>
                          <a:ea typeface="Meiryo UI" panose="020B0604030504040204" pitchFamily="50" charset="-128"/>
                          <a:cs typeface="+mn-cs"/>
                        </a:rPr>
                        <a:t>利用停止</a:t>
                      </a:r>
                      <a:r>
                        <a:rPr kumimoji="1" lang="en-US" altLang="ja-JP" sz="1100" b="0" i="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100" b="0" i="0" kern="1200" dirty="0">
                          <a:solidFill>
                            <a:schemeClr val="tx1"/>
                          </a:solidFill>
                          <a:effectLst/>
                          <a:latin typeface="Meiryo UI" panose="020B0604030504040204" pitchFamily="50" charset="-128"/>
                          <a:ea typeface="Meiryo UI" panose="020B0604030504040204" pitchFamily="50" charset="-128"/>
                          <a:cs typeface="+mn-cs"/>
                        </a:rPr>
                        <a:t>再開</a:t>
                      </a:r>
                      <a:r>
                        <a:rPr kumimoji="1" lang="en-US" altLang="ja-JP" sz="1100" b="0" i="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100" b="0" i="0" kern="1200" dirty="0">
                          <a:solidFill>
                            <a:schemeClr val="tx1"/>
                          </a:solidFill>
                          <a:effectLst/>
                          <a:latin typeface="Meiryo UI" panose="020B0604030504040204" pitchFamily="50" charset="-128"/>
                          <a:ea typeface="Meiryo UI" panose="020B0604030504040204" pitchFamily="50" charset="-128"/>
                          <a:cs typeface="+mn-cs"/>
                        </a:rPr>
                        <a:t>が追加されました</a:t>
                      </a:r>
                      <a:endParaRPr lang="ja-JP" altLang="en-US" sz="1100" dirty="0">
                        <a:solidFill>
                          <a:schemeClr val="tx1"/>
                        </a:solidFill>
                        <a:latin typeface="Meiryo UI" panose="020B0604030504040204" pitchFamily="50" charset="-128"/>
                        <a:ea typeface="Meiryo UI" panose="020B0604030504040204" pitchFamily="50" charset="-128"/>
                      </a:endParaRP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eiryo UI" panose="020B0604030504040204" pitchFamily="50" charset="-128"/>
                          <a:ea typeface="Meiryo UI" panose="020B0604030504040204" pitchFamily="50" charset="-128"/>
                        </a:rPr>
                        <a:t>P.6</a:t>
                      </a:r>
                      <a:endParaRPr kumimoji="1" lang="ja-JP" altLang="en-US" sz="1100" dirty="0">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3355528912"/>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eiryo UI" panose="020B0604030504040204" pitchFamily="50" charset="-128"/>
                          <a:ea typeface="Meiryo UI" panose="020B0604030504040204" pitchFamily="50" charset="-128"/>
                        </a:rPr>
                        <a:t>UI</a:t>
                      </a:r>
                      <a:r>
                        <a:rPr kumimoji="1" lang="ja-JP" altLang="en-US" sz="1100" dirty="0">
                          <a:latin typeface="Meiryo UI" panose="020B0604030504040204" pitchFamily="50" charset="-128"/>
                          <a:ea typeface="Meiryo UI" panose="020B0604030504040204" pitchFamily="50" charset="-128"/>
                        </a:rPr>
                        <a:t>翻訳の変更</a:t>
                      </a: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Meiryo UI" panose="020B0604030504040204" pitchFamily="50" charset="-128"/>
                          <a:ea typeface="Meiryo UI" panose="020B0604030504040204" pitchFamily="50" charset="-128"/>
                        </a:rPr>
                        <a:t>商品画面に関する翻訳変更</a:t>
                      </a:r>
                      <a:endParaRPr kumimoji="1" lang="en-US" altLang="ja-JP" sz="1100" dirty="0">
                        <a:latin typeface="Meiryo UI" panose="020B0604030504040204" pitchFamily="50" charset="-128"/>
                        <a:ea typeface="Meiryo UI" panose="020B0604030504040204" pitchFamily="50"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商品ダウンロードのオプションに関する翻訳、商品購入可能数に関する翻訳を変更</a:t>
                      </a:r>
                      <a:r>
                        <a:rPr lang="ja-JP" altLang="en-US" sz="1100" dirty="0">
                          <a:solidFill>
                            <a:schemeClr val="tx1"/>
                          </a:solidFill>
                          <a:latin typeface="Meiryo UI" panose="020B0604030504040204" pitchFamily="50" charset="-128"/>
                          <a:ea typeface="Meiryo UI" panose="020B0604030504040204" pitchFamily="50" charset="-128"/>
                          <a:cs typeface="+mn-cs"/>
                        </a:rPr>
                        <a:t>しました</a:t>
                      </a:r>
                      <a:endParaRPr lang="ja-JP" altLang="en-US" sz="1100" dirty="0">
                        <a:solidFill>
                          <a:schemeClr val="tx1"/>
                        </a:solidFill>
                      </a:endParaRP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eiryo UI" panose="020B0604030504040204" pitchFamily="50" charset="-128"/>
                          <a:ea typeface="Meiryo UI" panose="020B0604030504040204" pitchFamily="50" charset="-128"/>
                        </a:rPr>
                        <a:t>P.7,8</a:t>
                      </a:r>
                    </a:p>
                  </a:txBody>
                  <a:tcPr marL="36000" marR="36000"/>
                </a:tc>
                <a:extLst>
                  <a:ext uri="{0D108BD9-81ED-4DB2-BD59-A6C34878D82A}">
                    <a16:rowId xmlns:a16="http://schemas.microsoft.com/office/drawing/2014/main" val="1046068226"/>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eiryo UI" panose="020B0604030504040204" pitchFamily="50" charset="-128"/>
                          <a:ea typeface="Meiryo UI" panose="020B0604030504040204" pitchFamily="50" charset="-128"/>
                        </a:rPr>
                        <a:t>UI</a:t>
                      </a:r>
                      <a:r>
                        <a:rPr kumimoji="1" lang="ja-JP" altLang="en-US" sz="1100" dirty="0">
                          <a:latin typeface="Meiryo UI" panose="020B0604030504040204" pitchFamily="50" charset="-128"/>
                          <a:ea typeface="Meiryo UI" panose="020B0604030504040204" pitchFamily="50" charset="-128"/>
                        </a:rPr>
                        <a:t>翻訳の変更</a:t>
                      </a: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請求画面に関する翻訳変更</a:t>
                      </a: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為替計算がある場合の表記に関する翻訳を変更しました</a:t>
                      </a:r>
                      <a:endParaRPr lang="ja-JP" altLang="en-US" sz="1100" dirty="0">
                        <a:solidFill>
                          <a:schemeClr val="tx1"/>
                        </a:solidFill>
                        <a:latin typeface="Meiryo UI" panose="020B0604030504040204" pitchFamily="50" charset="-128"/>
                        <a:ea typeface="Meiryo UI" panose="020B0604030504040204" pitchFamily="50" charset="-128"/>
                      </a:endParaRP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eiryo UI" panose="020B0604030504040204" pitchFamily="50" charset="-128"/>
                          <a:ea typeface="Meiryo UI" panose="020B0604030504040204" pitchFamily="50" charset="-128"/>
                        </a:rPr>
                        <a:t>P.9</a:t>
                      </a:r>
                      <a:endParaRPr kumimoji="1" lang="ja-JP" altLang="en-US" sz="1100" dirty="0">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1055552264"/>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eiryo UI" panose="020B0604030504040204" pitchFamily="50" charset="-128"/>
                          <a:ea typeface="Meiryo UI" panose="020B0604030504040204" pitchFamily="50" charset="-128"/>
                        </a:rPr>
                        <a:t>UI</a:t>
                      </a:r>
                      <a:r>
                        <a:rPr kumimoji="1" lang="ja-JP" altLang="en-US" sz="1100" dirty="0">
                          <a:latin typeface="Meiryo UI" panose="020B0604030504040204" pitchFamily="50" charset="-128"/>
                          <a:ea typeface="Meiryo UI" panose="020B0604030504040204" pitchFamily="50" charset="-128"/>
                        </a:rPr>
                        <a:t>翻訳の変更</a:t>
                      </a: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顧客画面に関する翻訳変更</a:t>
                      </a: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顧客に関する画面にて、「パーティー」を「関係者」へ翻訳変更しました</a:t>
                      </a:r>
                      <a:endParaRPr lang="en-US" altLang="ja-JP" sz="110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endParaRP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eiryo UI" panose="020B0604030504040204" pitchFamily="50" charset="-128"/>
                          <a:ea typeface="Meiryo UI" panose="020B0604030504040204" pitchFamily="50" charset="-128"/>
                        </a:rPr>
                        <a:t>P.10</a:t>
                      </a:r>
                      <a:endParaRPr kumimoji="1" lang="ja-JP" altLang="en-US" sz="1100" dirty="0">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2490712909"/>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eiryo UI" panose="020B0604030504040204" pitchFamily="50" charset="-128"/>
                          <a:ea typeface="Meiryo UI" panose="020B0604030504040204" pitchFamily="50" charset="-128"/>
                        </a:rPr>
                        <a:t>UI</a:t>
                      </a:r>
                      <a:r>
                        <a:rPr kumimoji="1" lang="ja-JP" altLang="en-US" sz="1100" dirty="0">
                          <a:latin typeface="Meiryo UI" panose="020B0604030504040204" pitchFamily="50" charset="-128"/>
                          <a:ea typeface="Meiryo UI" panose="020B0604030504040204" pitchFamily="50" charset="-128"/>
                        </a:rPr>
                        <a:t>翻訳の変更</a:t>
                      </a: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一括操作に関するエラー改善</a:t>
                      </a: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一括操作に関する画面にて、エラー詳細が分かるように改善しました</a:t>
                      </a:r>
                      <a:endParaRPr lang="en-US" altLang="ja-JP" sz="110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endParaRP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eiryo UI" panose="020B0604030504040204" pitchFamily="50" charset="-128"/>
                          <a:ea typeface="Meiryo UI" panose="020B0604030504040204" pitchFamily="50" charset="-128"/>
                        </a:rPr>
                        <a:t>P.11</a:t>
                      </a:r>
                      <a:endParaRPr kumimoji="1" lang="ja-JP" altLang="en-US" sz="1100" dirty="0">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1740443769"/>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eiryo UI" panose="020B0604030504040204" pitchFamily="50" charset="-128"/>
                          <a:ea typeface="Meiryo UI" panose="020B0604030504040204" pitchFamily="50" charset="-128"/>
                        </a:rPr>
                        <a:t>UI</a:t>
                      </a:r>
                      <a:r>
                        <a:rPr kumimoji="1" lang="ja-JP" altLang="en-US" sz="1100" dirty="0">
                          <a:latin typeface="Meiryo UI" panose="020B0604030504040204" pitchFamily="50" charset="-128"/>
                          <a:ea typeface="Meiryo UI" panose="020B0604030504040204" pitchFamily="50" charset="-128"/>
                        </a:rPr>
                        <a:t>翻訳の変更</a:t>
                      </a: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タスク画面に関する翻訳変更</a:t>
                      </a: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スクロールバーと折り返しの対応を行いました</a:t>
                      </a:r>
                      <a:endParaRPr lang="en-US" altLang="ja-JP" sz="110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endParaRP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eiryo UI" panose="020B0604030504040204" pitchFamily="50" charset="-128"/>
                          <a:ea typeface="Meiryo UI" panose="020B0604030504040204" pitchFamily="50" charset="-128"/>
                        </a:rPr>
                        <a:t>P.12,13</a:t>
                      </a:r>
                      <a:endParaRPr kumimoji="1" lang="ja-JP" altLang="en-US" sz="1100" dirty="0">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308407020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eiryo UI" panose="020B0604030504040204" pitchFamily="50" charset="-128"/>
                          <a:ea typeface="Meiryo UI" panose="020B0604030504040204" pitchFamily="50" charset="-128"/>
                        </a:rPr>
                        <a:t>UI</a:t>
                      </a:r>
                      <a:r>
                        <a:rPr kumimoji="1" lang="ja-JP" altLang="en-US" sz="1100" dirty="0">
                          <a:latin typeface="Meiryo UI" panose="020B0604030504040204" pitchFamily="50" charset="-128"/>
                          <a:ea typeface="Meiryo UI" panose="020B0604030504040204" pitchFamily="50" charset="-128"/>
                        </a:rPr>
                        <a:t>翻訳の変更</a:t>
                      </a: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料金計算に関する翻訳変更</a:t>
                      </a:r>
                    </a:p>
                  </a:txBody>
                  <a:tcPr marL="36000" marR="36000"/>
                </a:tc>
                <a:tc>
                  <a:txBody>
                    <a:bodyPr/>
                    <a:lstStyle/>
                    <a:p>
                      <a:r>
                        <a:rPr lang="ja-JP" altLang="en-US" sz="1100" dirty="0">
                          <a:latin typeface="Meiryo UI" panose="020B0604030504040204" pitchFamily="50" charset="-128"/>
                          <a:ea typeface="Meiryo UI" panose="020B0604030504040204" pitchFamily="50" charset="-128"/>
                          <a:cs typeface="Malgun Gothic Semilight" panose="020B0502040204020203" pitchFamily="50" charset="-128"/>
                        </a:rPr>
                        <a:t>処理の内容と進捗に関する表示を変更しました</a:t>
                      </a:r>
                      <a:endParaRPr lang="en-US" altLang="ja-JP" sz="1100" dirty="0">
                        <a:latin typeface="Meiryo UI" panose="020B0604030504040204" pitchFamily="50" charset="-128"/>
                        <a:ea typeface="Meiryo UI" panose="020B0604030504040204" pitchFamily="50" charset="-128"/>
                        <a:cs typeface="Malgun Gothic Semilight" panose="020B0502040204020203" pitchFamily="50" charset="-128"/>
                      </a:endParaRP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eiryo UI" panose="020B0604030504040204" pitchFamily="50" charset="-128"/>
                          <a:ea typeface="Meiryo UI" panose="020B0604030504040204" pitchFamily="50" charset="-128"/>
                        </a:rPr>
                        <a:t>P.14</a:t>
                      </a:r>
                      <a:endParaRPr kumimoji="1" lang="ja-JP" altLang="en-US" sz="1100" dirty="0">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3576743029"/>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eiryo UI" panose="020B0604030504040204" pitchFamily="50" charset="-128"/>
                          <a:ea typeface="Meiryo UI" panose="020B0604030504040204" pitchFamily="50" charset="-128"/>
                        </a:rPr>
                        <a:t>UI</a:t>
                      </a:r>
                      <a:r>
                        <a:rPr kumimoji="1" lang="ja-JP" altLang="en-US" sz="1100" dirty="0">
                          <a:latin typeface="Meiryo UI" panose="020B0604030504040204" pitchFamily="50" charset="-128"/>
                          <a:ea typeface="Meiryo UI" panose="020B0604030504040204" pitchFamily="50" charset="-128"/>
                        </a:rPr>
                        <a:t>翻訳の変更</a:t>
                      </a: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Meiryo UI" panose="020B0604030504040204" pitchFamily="50" charset="-128"/>
                          <a:ea typeface="Meiryo UI" panose="020B0604030504040204" pitchFamily="50" charset="-128"/>
                        </a:rPr>
                        <a:t>オーダ履歴画面に関する翻訳変更</a:t>
                      </a: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Meiryo UI" panose="020B0604030504040204" pitchFamily="50" charset="-128"/>
                          <a:ea typeface="Meiryo UI" panose="020B0604030504040204" pitchFamily="50" charset="-128"/>
                          <a:cs typeface="Malgun Gothic Semilight" panose="020B0502040204020203" pitchFamily="50" charset="-128"/>
                        </a:rPr>
                        <a:t>保留している理由が分かりづらいため、オーダ履歴に関する翻訳を変更しました</a:t>
                      </a:r>
                      <a:endParaRPr lang="en-US" altLang="ja-JP" sz="1100" dirty="0">
                        <a:latin typeface="Meiryo UI" panose="020B0604030504040204" pitchFamily="50" charset="-128"/>
                        <a:ea typeface="Meiryo UI" panose="020B0604030504040204" pitchFamily="50" charset="-128"/>
                        <a:cs typeface="Malgun Gothic Semilight" panose="020B0502040204020203" pitchFamily="50" charset="-128"/>
                      </a:endParaRP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eiryo UI" panose="020B0604030504040204" pitchFamily="50" charset="-128"/>
                          <a:ea typeface="Meiryo UI" panose="020B0604030504040204" pitchFamily="50" charset="-128"/>
                        </a:rPr>
                        <a:t>P.15</a:t>
                      </a:r>
                      <a:endParaRPr kumimoji="1" lang="ja-JP" altLang="en-US" sz="1100" dirty="0">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166404806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eiryo UI" panose="020B0604030504040204" pitchFamily="50" charset="-128"/>
                          <a:ea typeface="Meiryo UI" panose="020B0604030504040204" pitchFamily="50" charset="-128"/>
                        </a:rPr>
                        <a:t>UI</a:t>
                      </a:r>
                      <a:r>
                        <a:rPr kumimoji="1" lang="ja-JP" altLang="en-US" sz="1100" dirty="0">
                          <a:latin typeface="Meiryo UI" panose="020B0604030504040204" pitchFamily="50" charset="-128"/>
                          <a:ea typeface="Meiryo UI" panose="020B0604030504040204" pitchFamily="50" charset="-128"/>
                        </a:rPr>
                        <a:t>翻訳の変更</a:t>
                      </a: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Meiryo UI" panose="020B0604030504040204" pitchFamily="50" charset="-128"/>
                          <a:ea typeface="Meiryo UI" panose="020B0604030504040204" pitchFamily="50" charset="-128"/>
                        </a:rPr>
                        <a:t>顧客</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無料利用</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に関する翻訳変更</a:t>
                      </a: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Meiryo UI" panose="020B0604030504040204" pitchFamily="50" charset="-128"/>
                          <a:ea typeface="Meiryo UI" panose="020B0604030504040204" pitchFamily="50" charset="-128"/>
                          <a:cs typeface="Malgun Gothic Semilight" panose="020B0502040204020203" pitchFamily="50" charset="-128"/>
                        </a:rPr>
                        <a:t>シェア利用、繰越利用に関するメッセージを変更しました</a:t>
                      </a:r>
                      <a:endParaRPr lang="en-US" altLang="ja-JP" sz="110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endParaRP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eiryo UI" panose="020B0604030504040204" pitchFamily="50" charset="-128"/>
                          <a:ea typeface="Meiryo UI" panose="020B0604030504040204" pitchFamily="50" charset="-128"/>
                        </a:rPr>
                        <a:t>P.16</a:t>
                      </a:r>
                      <a:endParaRPr kumimoji="1" lang="ja-JP" altLang="en-US" sz="1100" dirty="0">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659245654"/>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eiryo UI" panose="020B0604030504040204" pitchFamily="50" charset="-128"/>
                          <a:ea typeface="Meiryo UI" panose="020B0604030504040204" pitchFamily="50" charset="-128"/>
                        </a:rPr>
                        <a:t>UI</a:t>
                      </a:r>
                      <a:r>
                        <a:rPr kumimoji="1" lang="ja-JP" altLang="en-US" sz="1100" dirty="0">
                          <a:latin typeface="Meiryo UI" panose="020B0604030504040204" pitchFamily="50" charset="-128"/>
                          <a:ea typeface="Meiryo UI" panose="020B0604030504040204" pitchFamily="50" charset="-128"/>
                        </a:rPr>
                        <a:t>翻訳の変更</a:t>
                      </a: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Meiryo UI" panose="020B0604030504040204" pitchFamily="50" charset="-128"/>
                          <a:ea typeface="Meiryo UI" panose="020B0604030504040204" pitchFamily="50" charset="-128"/>
                        </a:rPr>
                        <a:t>サブアカウント削除時の翻訳変更</a:t>
                      </a: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Meiryo UI" panose="020B0604030504040204" pitchFamily="50" charset="-128"/>
                          <a:ea typeface="Meiryo UI" panose="020B0604030504040204" pitchFamily="50" charset="-128"/>
                          <a:cs typeface="Malgun Gothic Semilight" panose="020B0502040204020203" pitchFamily="50" charset="-128"/>
                        </a:rPr>
                        <a:t>請求振替をもつサブアカウントを削除する場合の翻訳を変更しました</a:t>
                      </a:r>
                      <a:endParaRPr lang="en-US" altLang="ja-JP" sz="1100" dirty="0">
                        <a:latin typeface="Meiryo UI" panose="020B0604030504040204" pitchFamily="50" charset="-128"/>
                        <a:ea typeface="Meiryo UI" panose="020B0604030504040204" pitchFamily="50" charset="-128"/>
                        <a:cs typeface="Malgun Gothic Semilight" panose="020B0502040204020203" pitchFamily="50" charset="-128"/>
                      </a:endParaRP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eiryo UI" panose="020B0604030504040204" pitchFamily="50" charset="-128"/>
                          <a:ea typeface="Meiryo UI" panose="020B0604030504040204" pitchFamily="50" charset="-128"/>
                        </a:rPr>
                        <a:t>P.17</a:t>
                      </a:r>
                      <a:endParaRPr kumimoji="1" lang="ja-JP" altLang="en-US" sz="1100" dirty="0">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798961889"/>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eiryo UI" panose="020B0604030504040204" pitchFamily="50" charset="-128"/>
                          <a:ea typeface="Meiryo UI" panose="020B0604030504040204" pitchFamily="50" charset="-128"/>
                        </a:rPr>
                        <a:t>UI</a:t>
                      </a:r>
                      <a:r>
                        <a:rPr kumimoji="1" lang="ja-JP" altLang="en-US" sz="1100" dirty="0">
                          <a:latin typeface="Meiryo UI" panose="020B0604030504040204" pitchFamily="50" charset="-128"/>
                          <a:ea typeface="Meiryo UI" panose="020B0604030504040204" pitchFamily="50" charset="-128"/>
                        </a:rPr>
                        <a:t>翻訳の変更</a:t>
                      </a: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Meiryo UI" panose="020B0604030504040204" pitchFamily="50" charset="-128"/>
                          <a:ea typeface="Meiryo UI" panose="020B0604030504040204" pitchFamily="50" charset="-128"/>
                        </a:rPr>
                        <a:t>タスクに関する翻訳変更</a:t>
                      </a: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Meiryo UI" panose="020B0604030504040204" pitchFamily="50" charset="-128"/>
                          <a:ea typeface="Meiryo UI" panose="020B0604030504040204" pitchFamily="50" charset="-128"/>
                          <a:cs typeface="Malgun Gothic Semilight" panose="020B0502040204020203" pitchFamily="50" charset="-128"/>
                        </a:rPr>
                        <a:t>タスククローズ時のメッセージを分かりやすく改善しました</a:t>
                      </a:r>
                      <a:endParaRPr lang="en-US" altLang="ja-JP" sz="110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endParaRP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eiryo UI" panose="020B0604030504040204" pitchFamily="50" charset="-128"/>
                          <a:ea typeface="Meiryo UI" panose="020B0604030504040204" pitchFamily="50" charset="-128"/>
                        </a:rPr>
                        <a:t>P.18</a:t>
                      </a:r>
                      <a:endParaRPr kumimoji="1" lang="ja-JP" altLang="en-US" sz="1100" dirty="0">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2416372693"/>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その他</a:t>
                      </a: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err="1">
                          <a:latin typeface="Meiryo UI" panose="020B0604030504040204" pitchFamily="50" charset="-128"/>
                          <a:ea typeface="Meiryo UI" panose="020B0604030504040204" pitchFamily="50" charset="-128"/>
                        </a:rPr>
                        <a:t>Infonova</a:t>
                      </a:r>
                      <a:r>
                        <a:rPr kumimoji="1" lang="ja-JP" altLang="en-US" sz="1100" dirty="0">
                          <a:latin typeface="Meiryo UI" panose="020B0604030504040204" pitchFamily="50" charset="-128"/>
                          <a:ea typeface="Meiryo UI" panose="020B0604030504040204" pitchFamily="50" charset="-128"/>
                        </a:rPr>
                        <a:t>の改善・不具合修正</a:t>
                      </a:r>
                      <a:endParaRPr kumimoji="1" lang="en-US" altLang="ja-JP" sz="1100" dirty="0">
                        <a:latin typeface="Meiryo UI" panose="020B0604030504040204" pitchFamily="50" charset="-128"/>
                        <a:ea typeface="Meiryo UI" panose="020B0604030504040204" pitchFamily="50"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dirty="0">
                          <a:latin typeface="Meiryo UI" panose="020B0604030504040204" pitchFamily="50" charset="-128"/>
                          <a:ea typeface="Meiryo UI" panose="020B0604030504040204" pitchFamily="50" charset="-128"/>
                        </a:rPr>
                        <a:t>9.0.37</a:t>
                      </a:r>
                      <a:r>
                        <a:rPr lang="ja-JP" altLang="en-US" sz="1100" dirty="0">
                          <a:latin typeface="Meiryo UI" panose="020B0604030504040204" pitchFamily="50" charset="-128"/>
                          <a:ea typeface="Meiryo UI" panose="020B0604030504040204" pitchFamily="50" charset="-128"/>
                        </a:rPr>
                        <a:t> → </a:t>
                      </a:r>
                      <a:r>
                        <a:rPr lang="en-US" altLang="ja-JP" sz="1100" dirty="0">
                          <a:latin typeface="Meiryo UI" panose="020B0604030504040204" pitchFamily="50" charset="-128"/>
                          <a:ea typeface="Meiryo UI" panose="020B0604030504040204" pitchFamily="50" charset="-128"/>
                        </a:rPr>
                        <a:t>9.0.43.1</a:t>
                      </a:r>
                      <a:r>
                        <a:rPr lang="ja-JP" altLang="en-US" sz="1100" dirty="0">
                          <a:latin typeface="Meiryo UI" panose="020B0604030504040204" pitchFamily="50" charset="-128"/>
                          <a:ea typeface="Meiryo UI" panose="020B0604030504040204" pitchFamily="50" charset="-128"/>
                        </a:rPr>
                        <a:t>へアップデート</a:t>
                      </a: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3567000240"/>
                  </a:ext>
                </a:extLst>
              </a:tr>
            </a:tbl>
          </a:graphicData>
        </a:graphic>
      </p:graphicFrame>
    </p:spTree>
    <p:extLst>
      <p:ext uri="{BB962C8B-B14F-4D97-AF65-F5344CB8AC3E}">
        <p14:creationId xmlns:p14="http://schemas.microsoft.com/office/powerpoint/2010/main" val="3448435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DF754D5-16E8-490F-AB1D-9AD314866013}"/>
              </a:ext>
            </a:extLst>
          </p:cNvPr>
          <p:cNvPicPr>
            <a:picLocks noChangeAspect="1"/>
          </p:cNvPicPr>
          <p:nvPr/>
        </p:nvPicPr>
        <p:blipFill>
          <a:blip r:embed="rId3"/>
          <a:stretch>
            <a:fillRect/>
          </a:stretch>
        </p:blipFill>
        <p:spPr>
          <a:xfrm>
            <a:off x="179512" y="1346024"/>
            <a:ext cx="8892480" cy="4412997"/>
          </a:xfrm>
          <a:prstGeom prst="rect">
            <a:avLst/>
          </a:prstGeom>
        </p:spPr>
      </p:pic>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r>
              <a:rPr lang="ja-JP" altLang="en-US" dirty="0"/>
              <a:t>顧客画面に関する翻訳変更</a:t>
            </a:r>
          </a:p>
        </p:txBody>
      </p:sp>
      <p:sp>
        <p:nvSpPr>
          <p:cNvPr id="15" name="正方形/長方形 14"/>
          <p:cNvSpPr/>
          <p:nvPr/>
        </p:nvSpPr>
        <p:spPr>
          <a:xfrm>
            <a:off x="107505" y="963987"/>
            <a:ext cx="7632848" cy="369332"/>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顧客に関する画面にて、パーティーを関係者へ翻訳変更しました。</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9" name="正方形/長方形 8"/>
          <p:cNvSpPr/>
          <p:nvPr/>
        </p:nvSpPr>
        <p:spPr>
          <a:xfrm>
            <a:off x="2825553" y="3965390"/>
            <a:ext cx="2667718" cy="369332"/>
          </a:xfrm>
          <a:prstGeom prst="rect">
            <a:avLst/>
          </a:prstGeom>
          <a:solidFill>
            <a:schemeClr val="bg1"/>
          </a:solidFill>
        </p:spPr>
        <p:txBody>
          <a:bodyPr wrap="none">
            <a:spAutoFit/>
          </a:bodyPr>
          <a:lstStyle/>
          <a:p>
            <a:r>
              <a:rPr lang="ja-JP" altLang="en-US" dirty="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関係者情報の翻訳を変更</a:t>
            </a:r>
            <a:endParaRPr lang="ja-JP" altLang="en-US" dirty="0">
              <a:solidFill>
                <a:srgbClr val="FF0000"/>
              </a:solidFill>
            </a:endParaRPr>
          </a:p>
        </p:txBody>
      </p:sp>
      <p:sp>
        <p:nvSpPr>
          <p:cNvPr id="10" name="正方形/長方形 9"/>
          <p:cNvSpPr/>
          <p:nvPr/>
        </p:nvSpPr>
        <p:spPr>
          <a:xfrm>
            <a:off x="1403648" y="4509120"/>
            <a:ext cx="648072" cy="217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a:cxnSpLocks/>
          </p:cNvCxnSpPr>
          <p:nvPr/>
        </p:nvCxnSpPr>
        <p:spPr>
          <a:xfrm flipV="1">
            <a:off x="2051720" y="4324382"/>
            <a:ext cx="784241" cy="293638"/>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sp>
        <p:nvSpPr>
          <p:cNvPr id="8" name="正方形/長方形 7"/>
          <p:cNvSpPr/>
          <p:nvPr/>
        </p:nvSpPr>
        <p:spPr>
          <a:xfrm>
            <a:off x="1225235" y="4203917"/>
            <a:ext cx="1213401" cy="261610"/>
          </a:xfrm>
          <a:prstGeom prst="rect">
            <a:avLst/>
          </a:prstGeom>
          <a:solidFill>
            <a:schemeClr val="bg1"/>
          </a:solidFill>
        </p:spPr>
        <p:txBody>
          <a:bodyPr wrap="square">
            <a:spAutoFit/>
          </a:bodyPr>
          <a:lstStyle/>
          <a:p>
            <a:r>
              <a:rPr lang="ja-JP" altLang="en-US" sz="1100"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変更前：パーティ</a:t>
            </a:r>
            <a:endParaRPr lang="ja-JP" altLang="en-US" sz="1100" dirty="0">
              <a:solidFill>
                <a:srgbClr val="FF0000"/>
              </a:solidFill>
            </a:endParaRPr>
          </a:p>
        </p:txBody>
      </p:sp>
    </p:spTree>
    <p:extLst>
      <p:ext uri="{BB962C8B-B14F-4D97-AF65-F5344CB8AC3E}">
        <p14:creationId xmlns:p14="http://schemas.microsoft.com/office/powerpoint/2010/main" val="1969416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DF7E3BC-BB05-4DAB-B6FF-0F2A7BC02347}"/>
              </a:ext>
            </a:extLst>
          </p:cNvPr>
          <p:cNvPicPr>
            <a:picLocks noChangeAspect="1"/>
          </p:cNvPicPr>
          <p:nvPr/>
        </p:nvPicPr>
        <p:blipFill>
          <a:blip r:embed="rId3"/>
          <a:stretch>
            <a:fillRect/>
          </a:stretch>
        </p:blipFill>
        <p:spPr>
          <a:xfrm>
            <a:off x="179512" y="1333320"/>
            <a:ext cx="7992888" cy="5188166"/>
          </a:xfrm>
          <a:prstGeom prst="rect">
            <a:avLst/>
          </a:prstGeom>
        </p:spPr>
      </p:pic>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r>
              <a:rPr lang="ja-JP" altLang="en-US" dirty="0"/>
              <a:t>一括操作に関するエラー改善</a:t>
            </a:r>
          </a:p>
        </p:txBody>
      </p:sp>
      <p:sp>
        <p:nvSpPr>
          <p:cNvPr id="15" name="正方形/長方形 14"/>
          <p:cNvSpPr/>
          <p:nvPr/>
        </p:nvSpPr>
        <p:spPr>
          <a:xfrm>
            <a:off x="107505" y="963987"/>
            <a:ext cx="7632848" cy="369332"/>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一括操作に関する画面にて、下記のようにエラー詳細が分かるように改善しました。</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9" name="正方形/長方形 8"/>
          <p:cNvSpPr/>
          <p:nvPr/>
        </p:nvSpPr>
        <p:spPr>
          <a:xfrm>
            <a:off x="1814514" y="5951552"/>
            <a:ext cx="3360215" cy="369332"/>
          </a:xfrm>
          <a:prstGeom prst="rect">
            <a:avLst/>
          </a:prstGeom>
          <a:solidFill>
            <a:schemeClr val="bg1"/>
          </a:solidFill>
        </p:spPr>
        <p:txBody>
          <a:bodyPr wrap="none">
            <a:spAutoFit/>
          </a:bodyPr>
          <a:lstStyle/>
          <a:p>
            <a:r>
              <a:rPr lang="ja-JP" altLang="en-US" dirty="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エラー詳細の表示が改善されました</a:t>
            </a:r>
            <a:endParaRPr lang="ja-JP" altLang="en-US" dirty="0">
              <a:solidFill>
                <a:srgbClr val="FF0000"/>
              </a:solidFill>
            </a:endParaRPr>
          </a:p>
        </p:txBody>
      </p:sp>
      <p:sp>
        <p:nvSpPr>
          <p:cNvPr id="10" name="正方形/長方形 9"/>
          <p:cNvSpPr/>
          <p:nvPr/>
        </p:nvSpPr>
        <p:spPr>
          <a:xfrm>
            <a:off x="3707904" y="2242283"/>
            <a:ext cx="1296144" cy="35629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a:cxnSpLocks/>
          </p:cNvCxnSpPr>
          <p:nvPr/>
        </p:nvCxnSpPr>
        <p:spPr>
          <a:xfrm flipH="1">
            <a:off x="3347864" y="5524680"/>
            <a:ext cx="360040" cy="424600"/>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4095595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CF3B999-161D-436B-B687-F3AC3435E6B3}"/>
              </a:ext>
            </a:extLst>
          </p:cNvPr>
          <p:cNvPicPr>
            <a:picLocks noChangeAspect="1"/>
          </p:cNvPicPr>
          <p:nvPr/>
        </p:nvPicPr>
        <p:blipFill>
          <a:blip r:embed="rId3"/>
          <a:stretch>
            <a:fillRect/>
          </a:stretch>
        </p:blipFill>
        <p:spPr>
          <a:xfrm>
            <a:off x="899592" y="1772815"/>
            <a:ext cx="6850706" cy="5004649"/>
          </a:xfrm>
          <a:prstGeom prst="rect">
            <a:avLst/>
          </a:prstGeom>
        </p:spPr>
      </p:pic>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r>
              <a:rPr lang="ja-JP" altLang="en-US" dirty="0"/>
              <a:t>タスク画面に関する翻訳変更</a:t>
            </a:r>
            <a:endParaRPr lang="en-US" altLang="ja-JP" dirty="0"/>
          </a:p>
        </p:txBody>
      </p:sp>
      <p:sp>
        <p:nvSpPr>
          <p:cNvPr id="15" name="正方形/長方形 14"/>
          <p:cNvSpPr/>
          <p:nvPr/>
        </p:nvSpPr>
        <p:spPr>
          <a:xfrm>
            <a:off x="107505" y="963987"/>
            <a:ext cx="7632848"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タスク画面では「分類</a:t>
            </a:r>
            <a:r>
              <a:rPr lang="en-US" altLang="ja-JP" dirty="0">
                <a:latin typeface="Meiryo UI" panose="020B0604030504040204" pitchFamily="50" charset="-128"/>
                <a:ea typeface="Meiryo UI" panose="020B0604030504040204" pitchFamily="50" charset="-128"/>
                <a:cs typeface="Malgun Gothic Semilight" panose="020B0502040204020203" pitchFamily="50" charset="-128"/>
              </a:rPr>
              <a:t>/</a:t>
            </a: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タイプ」欄が折り返していたため、スクロールが出ていました。これらの文字を短くし、スクロールバーが出ないように変更しました。</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9" name="正方形/長方形 8"/>
          <p:cNvSpPr/>
          <p:nvPr/>
        </p:nvSpPr>
        <p:spPr>
          <a:xfrm>
            <a:off x="4721448" y="2159224"/>
            <a:ext cx="3858749" cy="369332"/>
          </a:xfrm>
          <a:prstGeom prst="rect">
            <a:avLst/>
          </a:prstGeom>
          <a:solidFill>
            <a:schemeClr val="bg1"/>
          </a:solidFill>
        </p:spPr>
        <p:txBody>
          <a:bodyPr wrap="none">
            <a:spAutoFit/>
          </a:bodyPr>
          <a:lstStyle/>
          <a:p>
            <a:r>
              <a:rPr lang="ja-JP" altLang="en-US" dirty="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スクロールバーが出ないように文字を短縮</a:t>
            </a:r>
            <a:endParaRPr lang="ja-JP" altLang="en-US" dirty="0">
              <a:solidFill>
                <a:srgbClr val="FF0000"/>
              </a:solidFill>
            </a:endParaRPr>
          </a:p>
        </p:txBody>
      </p:sp>
      <p:sp>
        <p:nvSpPr>
          <p:cNvPr id="10" name="正方形/長方形 9"/>
          <p:cNvSpPr/>
          <p:nvPr/>
        </p:nvSpPr>
        <p:spPr>
          <a:xfrm>
            <a:off x="1043608" y="3789040"/>
            <a:ext cx="1296144" cy="20162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a:cxnSpLocks/>
          </p:cNvCxnSpPr>
          <p:nvPr/>
        </p:nvCxnSpPr>
        <p:spPr>
          <a:xfrm flipH="1">
            <a:off x="683568" y="5632378"/>
            <a:ext cx="360040" cy="432048"/>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sp>
        <p:nvSpPr>
          <p:cNvPr id="14" name="正方形/長方形 13">
            <a:extLst>
              <a:ext uri="{FF2B5EF4-FFF2-40B4-BE49-F238E27FC236}">
                <a16:creationId xmlns:a16="http://schemas.microsoft.com/office/drawing/2014/main" id="{3EA4F53F-8674-46D3-95E5-CCA55A67A6B1}"/>
              </a:ext>
            </a:extLst>
          </p:cNvPr>
          <p:cNvSpPr/>
          <p:nvPr/>
        </p:nvSpPr>
        <p:spPr>
          <a:xfrm>
            <a:off x="107505" y="6106698"/>
            <a:ext cx="2533066" cy="369332"/>
          </a:xfrm>
          <a:prstGeom prst="rect">
            <a:avLst/>
          </a:prstGeom>
          <a:solidFill>
            <a:schemeClr val="bg1"/>
          </a:solidFill>
        </p:spPr>
        <p:txBody>
          <a:bodyPr wrap="none">
            <a:spAutoFit/>
          </a:bodyPr>
          <a:lstStyle/>
          <a:p>
            <a:r>
              <a:rPr lang="ja-JP" altLang="en-US" dirty="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折り返しが無いように変更</a:t>
            </a:r>
            <a:endParaRPr lang="ja-JP" altLang="en-US" dirty="0">
              <a:solidFill>
                <a:srgbClr val="FF0000"/>
              </a:solidFill>
            </a:endParaRPr>
          </a:p>
        </p:txBody>
      </p:sp>
      <p:sp>
        <p:nvSpPr>
          <p:cNvPr id="16" name="正方形/長方形 15">
            <a:extLst>
              <a:ext uri="{FF2B5EF4-FFF2-40B4-BE49-F238E27FC236}">
                <a16:creationId xmlns:a16="http://schemas.microsoft.com/office/drawing/2014/main" id="{7FAE3E40-3BAF-4606-8D94-2CFA77B0C42B}"/>
              </a:ext>
            </a:extLst>
          </p:cNvPr>
          <p:cNvSpPr/>
          <p:nvPr/>
        </p:nvSpPr>
        <p:spPr>
          <a:xfrm>
            <a:off x="4716016" y="2663991"/>
            <a:ext cx="1152128" cy="39424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a:extLst>
              <a:ext uri="{FF2B5EF4-FFF2-40B4-BE49-F238E27FC236}">
                <a16:creationId xmlns:a16="http://schemas.microsoft.com/office/drawing/2014/main" id="{86246DAE-F855-4530-9366-03FD12870453}"/>
              </a:ext>
            </a:extLst>
          </p:cNvPr>
          <p:cNvCxnSpPr>
            <a:cxnSpLocks/>
          </p:cNvCxnSpPr>
          <p:nvPr/>
        </p:nvCxnSpPr>
        <p:spPr>
          <a:xfrm flipH="1">
            <a:off x="5508104" y="2501494"/>
            <a:ext cx="288032" cy="187334"/>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87514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r>
              <a:rPr lang="ja-JP" altLang="en-US" dirty="0"/>
              <a:t>（参考）翻訳前後情報</a:t>
            </a:r>
            <a:endParaRPr lang="en-US" altLang="ja-JP" dirty="0"/>
          </a:p>
        </p:txBody>
      </p:sp>
      <p:graphicFrame>
        <p:nvGraphicFramePr>
          <p:cNvPr id="4" name="表 3">
            <a:extLst>
              <a:ext uri="{FF2B5EF4-FFF2-40B4-BE49-F238E27FC236}">
                <a16:creationId xmlns:a16="http://schemas.microsoft.com/office/drawing/2014/main" id="{E2969982-F01F-4BE7-B55A-C81443546423}"/>
              </a:ext>
            </a:extLst>
          </p:cNvPr>
          <p:cNvGraphicFramePr>
            <a:graphicFrameLocks noGrp="1"/>
          </p:cNvGraphicFramePr>
          <p:nvPr/>
        </p:nvGraphicFramePr>
        <p:xfrm>
          <a:off x="251521" y="836712"/>
          <a:ext cx="8640959" cy="5743286"/>
        </p:xfrm>
        <a:graphic>
          <a:graphicData uri="http://schemas.openxmlformats.org/drawingml/2006/table">
            <a:tbl>
              <a:tblPr>
                <a:tableStyleId>{5C22544A-7EE6-4342-B048-85BDC9FD1C3A}</a:tableStyleId>
              </a:tblPr>
              <a:tblGrid>
                <a:gridCol w="1224135">
                  <a:extLst>
                    <a:ext uri="{9D8B030D-6E8A-4147-A177-3AD203B41FA5}">
                      <a16:colId xmlns:a16="http://schemas.microsoft.com/office/drawing/2014/main" val="1533002707"/>
                    </a:ext>
                  </a:extLst>
                </a:gridCol>
                <a:gridCol w="3703715">
                  <a:extLst>
                    <a:ext uri="{9D8B030D-6E8A-4147-A177-3AD203B41FA5}">
                      <a16:colId xmlns:a16="http://schemas.microsoft.com/office/drawing/2014/main" val="1446176496"/>
                    </a:ext>
                  </a:extLst>
                </a:gridCol>
                <a:gridCol w="1734454">
                  <a:extLst>
                    <a:ext uri="{9D8B030D-6E8A-4147-A177-3AD203B41FA5}">
                      <a16:colId xmlns:a16="http://schemas.microsoft.com/office/drawing/2014/main" val="4038768823"/>
                    </a:ext>
                  </a:extLst>
                </a:gridCol>
                <a:gridCol w="1978655">
                  <a:extLst>
                    <a:ext uri="{9D8B030D-6E8A-4147-A177-3AD203B41FA5}">
                      <a16:colId xmlns:a16="http://schemas.microsoft.com/office/drawing/2014/main" val="1105304899"/>
                    </a:ext>
                  </a:extLst>
                </a:gridCol>
              </a:tblGrid>
              <a:tr h="83088">
                <a:tc gridSpan="2">
                  <a:txBody>
                    <a:bodyPr/>
                    <a:lstStyle/>
                    <a:p>
                      <a:pPr algn="ctr" fontAlgn="ctr"/>
                      <a:r>
                        <a:rPr lang="ja-JP" altLang="en-US" sz="700" b="1" u="none" strike="noStrike">
                          <a:effectLst/>
                          <a:latin typeface="Meiryo UI" panose="020B0604030504040204" pitchFamily="50" charset="-128"/>
                          <a:ea typeface="Meiryo UI" panose="020B0604030504040204" pitchFamily="50" charset="-128"/>
                        </a:rPr>
                        <a:t>変更前</a:t>
                      </a:r>
                      <a:endParaRPr lang="ja-JP" altLang="en-US" sz="700" b="1"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kumimoji="1" lang="ja-JP" altLang="en-US"/>
                    </a:p>
                  </a:txBody>
                  <a:tcPr/>
                </a:tc>
                <a:tc gridSpan="2">
                  <a:txBody>
                    <a:bodyPr/>
                    <a:lstStyle/>
                    <a:p>
                      <a:pPr algn="ctr" fontAlgn="ctr"/>
                      <a:r>
                        <a:rPr lang="ja-JP" altLang="en-US" sz="700" b="1" u="none" strike="noStrike">
                          <a:effectLst/>
                          <a:latin typeface="Meiryo UI" panose="020B0604030504040204" pitchFamily="50" charset="-128"/>
                          <a:ea typeface="Meiryo UI" panose="020B0604030504040204" pitchFamily="50" charset="-128"/>
                        </a:rPr>
                        <a:t>変更後</a:t>
                      </a:r>
                      <a:endParaRPr lang="ja-JP" altLang="en-US" sz="700" b="1"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1509633414"/>
                  </a:ext>
                </a:extLst>
              </a:tr>
              <a:tr h="83088">
                <a:tc>
                  <a:txBody>
                    <a:bodyPr/>
                    <a:lstStyle/>
                    <a:p>
                      <a:pPr algn="ctr" fontAlgn="ctr"/>
                      <a:r>
                        <a:rPr lang="ja-JP" altLang="en-US" sz="700" b="1" u="none" strike="noStrike" dirty="0">
                          <a:effectLst/>
                          <a:latin typeface="Meiryo UI" panose="020B0604030504040204" pitchFamily="50" charset="-128"/>
                          <a:ea typeface="Meiryo UI" panose="020B0604030504040204" pitchFamily="50" charset="-128"/>
                        </a:rPr>
                        <a:t>分類</a:t>
                      </a:r>
                      <a:endParaRPr lang="ja-JP" altLang="en-US" sz="700" b="1" i="0" u="none" strike="noStrike" dirty="0">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700" b="1" u="none" strike="noStrike" dirty="0">
                          <a:effectLst/>
                          <a:latin typeface="Meiryo UI" panose="020B0604030504040204" pitchFamily="50" charset="-128"/>
                          <a:ea typeface="Meiryo UI" panose="020B0604030504040204" pitchFamily="50" charset="-128"/>
                        </a:rPr>
                        <a:t>種別</a:t>
                      </a:r>
                      <a:endParaRPr lang="ja-JP" altLang="en-US" sz="700" b="1" i="0" u="none" strike="noStrike" dirty="0">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700" b="1" u="none" strike="noStrike" dirty="0">
                          <a:effectLst/>
                          <a:latin typeface="Meiryo UI" panose="020B0604030504040204" pitchFamily="50" charset="-128"/>
                          <a:ea typeface="Meiryo UI" panose="020B0604030504040204" pitchFamily="50" charset="-128"/>
                        </a:rPr>
                        <a:t>分類</a:t>
                      </a:r>
                      <a:endParaRPr lang="ja-JP" altLang="en-US" sz="700" b="1" i="0" u="none" strike="noStrike" dirty="0">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700" b="1" u="none" strike="noStrike" dirty="0">
                          <a:effectLst/>
                          <a:latin typeface="Meiryo UI" panose="020B0604030504040204" pitchFamily="50" charset="-128"/>
                          <a:ea typeface="Meiryo UI" panose="020B0604030504040204" pitchFamily="50" charset="-128"/>
                        </a:rPr>
                        <a:t>種別</a:t>
                      </a:r>
                      <a:endParaRPr lang="ja-JP" altLang="en-US" sz="700" b="1" i="0" u="none" strike="noStrike" dirty="0">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66360706"/>
                  </a:ext>
                </a:extLst>
              </a:tr>
              <a:tr h="83088">
                <a:tc rowSpan="6">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申込エラー</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700" u="none" strike="noStrike">
                          <a:effectLst/>
                          <a:latin typeface="Meiryo UI" panose="020B0604030504040204" pitchFamily="50" charset="-128"/>
                          <a:ea typeface="Meiryo UI" panose="020B0604030504040204" pitchFamily="50" charset="-128"/>
                        </a:rPr>
                        <a:t>CRM</a:t>
                      </a:r>
                      <a:r>
                        <a:rPr lang="ja-JP" altLang="en-US" sz="700" u="none" strike="noStrike">
                          <a:effectLst/>
                          <a:latin typeface="Meiryo UI" panose="020B0604030504040204" pitchFamily="50" charset="-128"/>
                          <a:ea typeface="Meiryo UI" panose="020B0604030504040204" pitchFamily="50" charset="-128"/>
                        </a:rPr>
                        <a:t>のプロビジョニング日が無効です</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6">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申込関連タスク</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700" u="none" strike="noStrike">
                          <a:effectLst/>
                          <a:latin typeface="Meiryo UI" panose="020B0604030504040204" pitchFamily="50" charset="-128"/>
                          <a:ea typeface="Meiryo UI" panose="020B0604030504040204" pitchFamily="50" charset="-128"/>
                        </a:rPr>
                        <a:t>CRM</a:t>
                      </a:r>
                      <a:r>
                        <a:rPr lang="ja-JP" altLang="en-US" sz="700" u="none" strike="noStrike">
                          <a:effectLst/>
                          <a:latin typeface="Meiryo UI" panose="020B0604030504040204" pitchFamily="50" charset="-128"/>
                          <a:ea typeface="Meiryo UI" panose="020B0604030504040204" pitchFamily="50" charset="-128"/>
                        </a:rPr>
                        <a:t>のプロビジョニング日が無効</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7782672"/>
                  </a:ext>
                </a:extLst>
              </a:tr>
              <a:tr h="83088">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オーダは失敗しました</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オーダ処理が失敗</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010017"/>
                  </a:ext>
                </a:extLst>
              </a:tr>
              <a:tr h="83088">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計算エンジンステータスは失敗です</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外部料金エンジンにて失敗</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8268333"/>
                  </a:ext>
                </a:extLst>
              </a:tr>
              <a:tr h="124170">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外部の料金エンジンへのリクエストのレスポンスにてエラーが返却されました</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外部料金エンジン送信の受信側エラー</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8719704"/>
                  </a:ext>
                </a:extLst>
              </a:tr>
              <a:tr h="83088">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外部の料金エンジンの送信にてエラーが発生しました</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外部料金エンジン送信時エラー</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6515502"/>
                  </a:ext>
                </a:extLst>
              </a:tr>
              <a:tr h="83088">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外部の料金エンジンへのリクエスト中にエラーが発生しました</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外部料金エンジン送信時エラー</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9026714"/>
                  </a:ext>
                </a:extLst>
              </a:tr>
              <a:tr h="83088">
                <a:tc rowSpan="3">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請求管理</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アカウントの解約情報</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3">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請求関連タスク</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アカウントの解約情報</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656512"/>
                  </a:ext>
                </a:extLst>
              </a:tr>
              <a:tr h="83088">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口座情報を再設定</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口座情報を再設定</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1163455"/>
                  </a:ext>
                </a:extLst>
              </a:tr>
              <a:tr h="83088">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アカウント確認の削除</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アカウントの清算</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010520"/>
                  </a:ext>
                </a:extLst>
              </a:tr>
              <a:tr h="83088">
                <a:tc rowSpan="2">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手動設定タスク</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運用対処</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手動作成タスク</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運用対処</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959905"/>
                  </a:ext>
                </a:extLst>
              </a:tr>
              <a:tr h="83088">
                <a:tc vMerge="1">
                  <a:txBody>
                    <a:bodyPr/>
                    <a:lstStyle/>
                    <a:p>
                      <a:endParaRPr kumimoji="1" lang="ja-JP" altLang="en-US"/>
                    </a:p>
                  </a:txBody>
                  <a:tcPr/>
                </a:tc>
                <a:tc>
                  <a:txBody>
                    <a:bodyPr/>
                    <a:lstStyle/>
                    <a:p>
                      <a:pPr algn="ctr" fontAlgn="ctr"/>
                      <a:r>
                        <a:rPr lang="zh-TW" altLang="en-US" sz="700" u="none" strike="noStrike">
                          <a:effectLst/>
                          <a:latin typeface="Meiryo UI" panose="020B0604030504040204" pitchFamily="50" charset="-128"/>
                          <a:ea typeface="Meiryo UI" panose="020B0604030504040204" pitchFamily="50" charset="-128"/>
                        </a:rPr>
                        <a:t>内容確認依頼</a:t>
                      </a:r>
                      <a:endParaRPr lang="zh-TW"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gn="ctr" fontAlgn="ctr"/>
                      <a:r>
                        <a:rPr lang="zh-TW" altLang="en-US" sz="700" u="none" strike="noStrike">
                          <a:effectLst/>
                          <a:latin typeface="Meiryo UI" panose="020B0604030504040204" pitchFamily="50" charset="-128"/>
                          <a:ea typeface="Meiryo UI" panose="020B0604030504040204" pitchFamily="50" charset="-128"/>
                        </a:rPr>
                        <a:t>内容確認依頼</a:t>
                      </a:r>
                      <a:endParaRPr lang="zh-TW"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2960102"/>
                  </a:ext>
                </a:extLst>
              </a:tr>
              <a:tr h="83088">
                <a:tc rowSpan="10">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補正金</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相殺支払金額が使い捨て金額を超えています</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10">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支払／請求タスク</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相殺額が一時金を超過</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4438414"/>
                  </a:ext>
                </a:extLst>
              </a:tr>
              <a:tr h="83088">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相殺支払金額が支払金額を超過しています</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相殺額が支払金額を超過</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1949426"/>
                  </a:ext>
                </a:extLst>
              </a:tr>
              <a:tr h="83088">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新しい返金要求は承認されます</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新しい返金要求の承認</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1633469"/>
                  </a:ext>
                </a:extLst>
              </a:tr>
              <a:tr h="83088">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返金要求の承認は拒否されました</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承認オーダ拒否による返金</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1281390"/>
                  </a:ext>
                </a:extLst>
              </a:tr>
              <a:tr h="83088">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取消可能オーダの返金</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取消可能オーダの返金</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3441417"/>
                  </a:ext>
                </a:extLst>
              </a:tr>
              <a:tr h="83088">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直接借方銀行口座支払の失敗</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銀行口座支払の失敗</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7807501"/>
                  </a:ext>
                </a:extLst>
              </a:tr>
              <a:tr h="83088">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直接借方銀行口座の事前承認の失敗</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銀行口座の事前承認の失敗</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5225926"/>
                  </a:ext>
                </a:extLst>
              </a:tr>
              <a:tr h="83088">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直接借方クレジットカード支払の失敗</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クレジットカード支払の失敗</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1774905"/>
                  </a:ext>
                </a:extLst>
              </a:tr>
              <a:tr h="83088">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顧客未割当の支払</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顧客への支払情報が未割当</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3622375"/>
                  </a:ext>
                </a:extLst>
              </a:tr>
              <a:tr h="83088">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返金オーダ承認拒否</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返金オーダの承認拒否</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1396989"/>
                  </a:ext>
                </a:extLst>
              </a:tr>
              <a:tr h="83088">
                <a:tc rowSpan="25">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プロビジョニング</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サービス</a:t>
                      </a:r>
                      <a:r>
                        <a:rPr lang="en-US" altLang="ja-JP" sz="700" u="none" strike="noStrike">
                          <a:effectLst/>
                          <a:latin typeface="Meiryo UI" panose="020B0604030504040204" pitchFamily="50" charset="-128"/>
                          <a:ea typeface="Meiryo UI" panose="020B0604030504040204" pitchFamily="50" charset="-128"/>
                        </a:rPr>
                        <a:t>ID</a:t>
                      </a:r>
                      <a:r>
                        <a:rPr lang="ja-JP" altLang="en-US" sz="700" u="none" strike="noStrike">
                          <a:effectLst/>
                          <a:latin typeface="Meiryo UI" panose="020B0604030504040204" pitchFamily="50" charset="-128"/>
                          <a:ea typeface="Meiryo UI" panose="020B0604030504040204" pitchFamily="50" charset="-128"/>
                        </a:rPr>
                        <a:t>はすでに使用されています</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5">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プロビジョニングタスク</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サービス</a:t>
                      </a:r>
                      <a:r>
                        <a:rPr lang="en-US" altLang="ja-JP" sz="700" u="none" strike="noStrike">
                          <a:effectLst/>
                          <a:latin typeface="Meiryo UI" panose="020B0604030504040204" pitchFamily="50" charset="-128"/>
                          <a:ea typeface="Meiryo UI" panose="020B0604030504040204" pitchFamily="50" charset="-128"/>
                        </a:rPr>
                        <a:t>ID</a:t>
                      </a:r>
                      <a:r>
                        <a:rPr lang="ja-JP" altLang="en-US" sz="700" u="none" strike="noStrike">
                          <a:effectLst/>
                          <a:latin typeface="Meiryo UI" panose="020B0604030504040204" pitchFamily="50" charset="-128"/>
                          <a:ea typeface="Meiryo UI" panose="020B0604030504040204" pitchFamily="50" charset="-128"/>
                        </a:rPr>
                        <a:t>の重複</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2518200"/>
                  </a:ext>
                </a:extLst>
              </a:tr>
              <a:tr h="83088">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その他のエラー</a:t>
                      </a:r>
                      <a:r>
                        <a:rPr lang="en-US" altLang="ja-JP" sz="700" u="none" strike="noStrike">
                          <a:effectLst/>
                          <a:latin typeface="Meiryo UI" panose="020B0604030504040204" pitchFamily="50" charset="-128"/>
                          <a:ea typeface="Meiryo UI" panose="020B0604030504040204" pitchFamily="50" charset="-128"/>
                        </a:rPr>
                        <a:t>(</a:t>
                      </a:r>
                      <a:r>
                        <a:rPr lang="ja-JP" altLang="en-US" sz="700" u="none" strike="noStrike">
                          <a:effectLst/>
                          <a:latin typeface="Meiryo UI" panose="020B0604030504040204" pitchFamily="50" charset="-128"/>
                          <a:ea typeface="Meiryo UI" panose="020B0604030504040204" pitchFamily="50" charset="-128"/>
                        </a:rPr>
                        <a:t>オーダ</a:t>
                      </a:r>
                      <a:r>
                        <a:rPr lang="en-US" altLang="ja-JP" sz="700" u="none" strike="noStrike">
                          <a:effectLst/>
                          <a:latin typeface="Meiryo UI" panose="020B0604030504040204" pitchFamily="50" charset="-128"/>
                          <a:ea typeface="Meiryo UI" panose="020B0604030504040204" pitchFamily="50" charset="-128"/>
                        </a:rPr>
                        <a:t>)</a:t>
                      </a:r>
                      <a:endParaRPr lang="en-US" altLang="ja-JP"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その他のエラー</a:t>
                      </a:r>
                      <a:r>
                        <a:rPr lang="en-US" altLang="ja-JP" sz="700" u="none" strike="noStrike">
                          <a:effectLst/>
                          <a:latin typeface="Meiryo UI" panose="020B0604030504040204" pitchFamily="50" charset="-128"/>
                          <a:ea typeface="Meiryo UI" panose="020B0604030504040204" pitchFamily="50" charset="-128"/>
                        </a:rPr>
                        <a:t>(</a:t>
                      </a:r>
                      <a:r>
                        <a:rPr lang="ja-JP" altLang="en-US" sz="700" u="none" strike="noStrike">
                          <a:effectLst/>
                          <a:latin typeface="Meiryo UI" panose="020B0604030504040204" pitchFamily="50" charset="-128"/>
                          <a:ea typeface="Meiryo UI" panose="020B0604030504040204" pitchFamily="50" charset="-128"/>
                        </a:rPr>
                        <a:t>オーダ</a:t>
                      </a:r>
                      <a:r>
                        <a:rPr lang="en-US" altLang="ja-JP" sz="700" u="none" strike="noStrike">
                          <a:effectLst/>
                          <a:latin typeface="Meiryo UI" panose="020B0604030504040204" pitchFamily="50" charset="-128"/>
                          <a:ea typeface="Meiryo UI" panose="020B0604030504040204" pitchFamily="50" charset="-128"/>
                        </a:rPr>
                        <a:t>)</a:t>
                      </a:r>
                      <a:endParaRPr lang="en-US" altLang="ja-JP"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0878034"/>
                  </a:ext>
                </a:extLst>
              </a:tr>
              <a:tr h="83088">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変更処理中のため、タスクが拒否されました</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変更処理中によりタスク作成不可</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408992"/>
                  </a:ext>
                </a:extLst>
              </a:tr>
              <a:tr h="83088">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必須の関連サービスをキャンセル</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必須な関連サービスの取消</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4858440"/>
                  </a:ext>
                </a:extLst>
              </a:tr>
              <a:tr h="83088">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関連サービスが必須のオーダ項目を取消できないオーダ</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関連サービス問題（提供先項目取消不可）</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7946173"/>
                  </a:ext>
                </a:extLst>
              </a:tr>
              <a:tr h="83088">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関連サービスにより提供されるオーダ項目を更新できないオーダ</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関連サービス問題（提供元項目更新不可）</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1435661"/>
                  </a:ext>
                </a:extLst>
              </a:tr>
              <a:tr h="83088">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関連サービスが必須のオーダ項目を更新できないオーダ</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関連サービス問題（提供先項目更新不可）</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4826441"/>
                  </a:ext>
                </a:extLst>
              </a:tr>
              <a:tr h="83088">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オーダ履歴送信時のレスポンスにてエラーが返却されました</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オーダ履歴送信の受信側エラー</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6051287"/>
                  </a:ext>
                </a:extLst>
              </a:tr>
              <a:tr h="83088">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オーダ履歴の送信にてエラーが発生しました</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オーダ履歴の送信時エラー</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0944994"/>
                  </a:ext>
                </a:extLst>
              </a:tr>
              <a:tr h="83088">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サービス有効日が無効です</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サービス有効日が無効</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860909"/>
                  </a:ext>
                </a:extLst>
              </a:tr>
              <a:tr h="83088">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プロビジョニング方式にはタスクがありません</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タスク制御のプロビジョニングエラー</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0132980"/>
                  </a:ext>
                </a:extLst>
              </a:tr>
              <a:tr h="124170">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リソースオーダ送信先システムへのリクエストのレスポンスにてエラーが返却されました</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リソースオーダ送信の受信側エラー</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9228869"/>
                  </a:ext>
                </a:extLst>
              </a:tr>
              <a:tr h="83088">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オーダ情報には通知が必須です</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通知が必要なオーダ対応</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3335648"/>
                  </a:ext>
                </a:extLst>
              </a:tr>
              <a:tr h="83088">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リソースオーダ受信側へのリクエスト中にエラー応答がありました</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リソースオーダ送信の受信側エラー</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3952999"/>
                  </a:ext>
                </a:extLst>
              </a:tr>
              <a:tr h="124170">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リソースオーダ受信システムへのリクエスト送信時にエラーが発生しました</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リソースオーダ送信時エラー</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9861187"/>
                  </a:ext>
                </a:extLst>
              </a:tr>
              <a:tr h="83088">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リソースオーダ受信側へのリクエスト中にエラーが発生しました</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リソースオーダ送信中の失敗</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0647292"/>
                  </a:ext>
                </a:extLst>
              </a:tr>
              <a:tr h="83088">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タスク管理によるリソースプロビジョニング</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リソースプロビジョニング管理</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2955361"/>
                  </a:ext>
                </a:extLst>
              </a:tr>
              <a:tr h="124170">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サービスオーダ送信先システムへのリクエストのレスポンスにてエラーが返却されました</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サービスオーダ送信の受信側エラー</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3011260"/>
                  </a:ext>
                </a:extLst>
              </a:tr>
              <a:tr h="83088">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その他のエラー</a:t>
                      </a:r>
                      <a:r>
                        <a:rPr lang="en-US" altLang="ja-JP" sz="700" u="none" strike="noStrike">
                          <a:effectLst/>
                          <a:latin typeface="Meiryo UI" panose="020B0604030504040204" pitchFamily="50" charset="-128"/>
                          <a:ea typeface="Meiryo UI" panose="020B0604030504040204" pitchFamily="50" charset="-128"/>
                        </a:rPr>
                        <a:t>(</a:t>
                      </a:r>
                      <a:r>
                        <a:rPr lang="ja-JP" altLang="en-US" sz="700" u="none" strike="noStrike">
                          <a:effectLst/>
                          <a:latin typeface="Meiryo UI" panose="020B0604030504040204" pitchFamily="50" charset="-128"/>
                          <a:ea typeface="Meiryo UI" panose="020B0604030504040204" pitchFamily="50" charset="-128"/>
                        </a:rPr>
                        <a:t>サービスオーダ</a:t>
                      </a:r>
                      <a:r>
                        <a:rPr lang="en-US" altLang="ja-JP" sz="700" u="none" strike="noStrike">
                          <a:effectLst/>
                          <a:latin typeface="Meiryo UI" panose="020B0604030504040204" pitchFamily="50" charset="-128"/>
                          <a:ea typeface="Meiryo UI" panose="020B0604030504040204" pitchFamily="50" charset="-128"/>
                        </a:rPr>
                        <a:t>)</a:t>
                      </a:r>
                      <a:endParaRPr lang="en-US" altLang="ja-JP"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サービスオーダに関するエラー</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4240380"/>
                  </a:ext>
                </a:extLst>
              </a:tr>
              <a:tr h="83088">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サービスオーダ通知入力エラー</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サービスオーダ通知の項目検証エラー</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0194759"/>
                  </a:ext>
                </a:extLst>
              </a:tr>
              <a:tr h="83088">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タスク管理によるサービスプロビジョニング</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サービスプロビジョニング管理</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3833251"/>
                  </a:ext>
                </a:extLst>
              </a:tr>
              <a:tr h="124170">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プロビジョニングステータス更新へのリクエストのレスポンスにてエラーが返却されました</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プロビステータス更新の受信側エラー</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0507830"/>
                  </a:ext>
                </a:extLst>
              </a:tr>
              <a:tr h="83088">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ステータス更新の送信にてエラーが発生しました</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プロビステータス更新の送信時エラー</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0015469"/>
                  </a:ext>
                </a:extLst>
              </a:tr>
              <a:tr h="83088">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卸プロビジョニングオーダのビジネスエラータスク</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卸プロビジョニングオーダのエラー</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1911977"/>
                  </a:ext>
                </a:extLst>
              </a:tr>
              <a:tr h="83088">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卸プロビジョニングオーダのタスク</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卸プロビジョニング管理</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1876700"/>
                  </a:ext>
                </a:extLst>
              </a:tr>
              <a:tr h="83088">
                <a:tc rowSpan="3">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システム</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料金計算イベントが正常に解決されました</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3">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システム関連タスク</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料金計算イベントにてエラー発生</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5722261"/>
                  </a:ext>
                </a:extLst>
              </a:tr>
              <a:tr h="83088">
                <a:tc vMerge="1">
                  <a:txBody>
                    <a:bodyPr/>
                    <a:lstStyle/>
                    <a:p>
                      <a:endParaRPr kumimoji="1" lang="ja-JP" altLang="en-US"/>
                    </a:p>
                  </a:txBody>
                  <a:tcPr/>
                </a:tc>
                <a:tc>
                  <a:txBody>
                    <a:bodyPr/>
                    <a:lstStyle/>
                    <a:p>
                      <a:pPr algn="ctr" fontAlgn="ctr"/>
                      <a:r>
                        <a:rPr lang="en-US" altLang="ja-JP" sz="700" u="none" strike="noStrike">
                          <a:effectLst/>
                          <a:latin typeface="Meiryo UI" panose="020B0604030504040204" pitchFamily="50" charset="-128"/>
                          <a:ea typeface="Meiryo UI" panose="020B0604030504040204" pitchFamily="50" charset="-128"/>
                        </a:rPr>
                        <a:t>EventHub</a:t>
                      </a:r>
                      <a:r>
                        <a:rPr lang="ja-JP" altLang="en-US" sz="700" u="none" strike="noStrike">
                          <a:effectLst/>
                          <a:latin typeface="Meiryo UI" panose="020B0604030504040204" pitchFamily="50" charset="-128"/>
                          <a:ea typeface="Meiryo UI" panose="020B0604030504040204" pitchFamily="50" charset="-128"/>
                        </a:rPr>
                        <a:t>によるリクエストのレスポンスにてエラーが返却されました</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情報通知</a:t>
                      </a:r>
                      <a:r>
                        <a:rPr lang="en-US" altLang="ja-JP" sz="700" u="none" strike="noStrike">
                          <a:effectLst/>
                          <a:latin typeface="Meiryo UI" panose="020B0604030504040204" pitchFamily="50" charset="-128"/>
                          <a:ea typeface="Meiryo UI" panose="020B0604030504040204" pitchFamily="50" charset="-128"/>
                        </a:rPr>
                        <a:t>(EventHub)</a:t>
                      </a:r>
                      <a:r>
                        <a:rPr lang="ja-JP" altLang="en-US" sz="700" u="none" strike="noStrike">
                          <a:effectLst/>
                          <a:latin typeface="Meiryo UI" panose="020B0604030504040204" pitchFamily="50" charset="-128"/>
                          <a:ea typeface="Meiryo UI" panose="020B0604030504040204" pitchFamily="50" charset="-128"/>
                        </a:rPr>
                        <a:t>の受信側エラー</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8336714"/>
                  </a:ext>
                </a:extLst>
              </a:tr>
              <a:tr h="83088">
                <a:tc vMerge="1">
                  <a:txBody>
                    <a:bodyPr/>
                    <a:lstStyle/>
                    <a:p>
                      <a:endParaRPr kumimoji="1" lang="ja-JP" altLang="en-US"/>
                    </a:p>
                  </a:txBody>
                  <a:tcPr/>
                </a:tc>
                <a:tc>
                  <a:txBody>
                    <a:bodyPr/>
                    <a:lstStyle/>
                    <a:p>
                      <a:pPr algn="ctr" fontAlgn="ctr"/>
                      <a:r>
                        <a:rPr lang="en-US" altLang="ja-JP" sz="700" u="none" strike="noStrike">
                          <a:effectLst/>
                          <a:latin typeface="Meiryo UI" panose="020B0604030504040204" pitchFamily="50" charset="-128"/>
                          <a:ea typeface="Meiryo UI" panose="020B0604030504040204" pitchFamily="50" charset="-128"/>
                        </a:rPr>
                        <a:t>EventHub</a:t>
                      </a:r>
                      <a:r>
                        <a:rPr lang="ja-JP" altLang="en-US" sz="700" u="none" strike="noStrike">
                          <a:effectLst/>
                          <a:latin typeface="Meiryo UI" panose="020B0604030504040204" pitchFamily="50" charset="-128"/>
                          <a:ea typeface="Meiryo UI" panose="020B0604030504040204" pitchFamily="50" charset="-128"/>
                        </a:rPr>
                        <a:t>へのリクスト時にエラーが発生しました</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情報通知</a:t>
                      </a:r>
                      <a:r>
                        <a:rPr lang="en-US" altLang="ja-JP" sz="700" u="none" strike="noStrike">
                          <a:effectLst/>
                          <a:latin typeface="Meiryo UI" panose="020B0604030504040204" pitchFamily="50" charset="-128"/>
                          <a:ea typeface="Meiryo UI" panose="020B0604030504040204" pitchFamily="50" charset="-128"/>
                        </a:rPr>
                        <a:t>(EventHub)</a:t>
                      </a:r>
                      <a:r>
                        <a:rPr lang="ja-JP" altLang="en-US" sz="700" u="none" strike="noStrike">
                          <a:effectLst/>
                          <a:latin typeface="Meiryo UI" panose="020B0604030504040204" pitchFamily="50" charset="-128"/>
                          <a:ea typeface="Meiryo UI" panose="020B0604030504040204" pitchFamily="50" charset="-128"/>
                        </a:rPr>
                        <a:t>の送信時エラー</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4622528"/>
                  </a:ext>
                </a:extLst>
              </a:tr>
              <a:tr h="83088">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売掛情報</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販売したアカウントが受け取った支払い</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700" u="none" strike="noStrike">
                          <a:effectLst/>
                          <a:latin typeface="Meiryo UI" panose="020B0604030504040204" pitchFamily="50" charset="-128"/>
                          <a:ea typeface="Meiryo UI" panose="020B0604030504040204" pitchFamily="50" charset="-128"/>
                        </a:rPr>
                        <a:t>顧客間取引関連タスク</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700" u="none" strike="noStrike" dirty="0">
                          <a:effectLst/>
                          <a:latin typeface="Meiryo UI" panose="020B0604030504040204" pitchFamily="50" charset="-128"/>
                          <a:ea typeface="Meiryo UI" panose="020B0604030504040204" pitchFamily="50" charset="-128"/>
                        </a:rPr>
                        <a:t>販売済顧客から受領した支払い</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2308" marR="2308" marT="2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7860020"/>
                  </a:ext>
                </a:extLst>
              </a:tr>
            </a:tbl>
          </a:graphicData>
        </a:graphic>
      </p:graphicFrame>
    </p:spTree>
    <p:extLst>
      <p:ext uri="{BB962C8B-B14F-4D97-AF65-F5344CB8AC3E}">
        <p14:creationId xmlns:p14="http://schemas.microsoft.com/office/powerpoint/2010/main" val="574362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r>
              <a:rPr lang="ja-JP" altLang="en-US" dirty="0"/>
              <a:t>料金計算に関する翻訳変更</a:t>
            </a:r>
          </a:p>
        </p:txBody>
      </p:sp>
      <p:sp>
        <p:nvSpPr>
          <p:cNvPr id="15" name="正方形/長方形 14"/>
          <p:cNvSpPr/>
          <p:nvPr/>
        </p:nvSpPr>
        <p:spPr>
          <a:xfrm>
            <a:off x="107505" y="963987"/>
            <a:ext cx="7632848"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料金計算画面に関して各料金計算後に実施される処理の内容と進捗に関する表示を変更しました。</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p:txBody>
      </p:sp>
      <p:pic>
        <p:nvPicPr>
          <p:cNvPr id="4" name="図 3">
            <a:extLst>
              <a:ext uri="{FF2B5EF4-FFF2-40B4-BE49-F238E27FC236}">
                <a16:creationId xmlns:a16="http://schemas.microsoft.com/office/drawing/2014/main" id="{1869E0F0-C39F-4E8D-8349-33EA58926018}"/>
              </a:ext>
            </a:extLst>
          </p:cNvPr>
          <p:cNvPicPr>
            <a:picLocks noChangeAspect="1"/>
          </p:cNvPicPr>
          <p:nvPr/>
        </p:nvPicPr>
        <p:blipFill>
          <a:blip r:embed="rId3"/>
          <a:stretch>
            <a:fillRect/>
          </a:stretch>
        </p:blipFill>
        <p:spPr>
          <a:xfrm>
            <a:off x="1024558" y="1639532"/>
            <a:ext cx="7742139" cy="4974959"/>
          </a:xfrm>
          <a:prstGeom prst="rect">
            <a:avLst/>
          </a:prstGeom>
        </p:spPr>
      </p:pic>
      <p:sp>
        <p:nvSpPr>
          <p:cNvPr id="14" name="正方形/長方形 13">
            <a:extLst>
              <a:ext uri="{FF2B5EF4-FFF2-40B4-BE49-F238E27FC236}">
                <a16:creationId xmlns:a16="http://schemas.microsoft.com/office/drawing/2014/main" id="{A239F296-550F-4A6B-8DCD-659E994364BD}"/>
              </a:ext>
            </a:extLst>
          </p:cNvPr>
          <p:cNvSpPr/>
          <p:nvPr/>
        </p:nvSpPr>
        <p:spPr>
          <a:xfrm>
            <a:off x="6732240" y="4725144"/>
            <a:ext cx="1656184" cy="4189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a:extLst>
              <a:ext uri="{FF2B5EF4-FFF2-40B4-BE49-F238E27FC236}">
                <a16:creationId xmlns:a16="http://schemas.microsoft.com/office/drawing/2014/main" id="{BBA5F598-E690-4440-BCD6-F25ED5AACE68}"/>
              </a:ext>
            </a:extLst>
          </p:cNvPr>
          <p:cNvCxnSpPr>
            <a:cxnSpLocks/>
          </p:cNvCxnSpPr>
          <p:nvPr/>
        </p:nvCxnSpPr>
        <p:spPr>
          <a:xfrm>
            <a:off x="6912260" y="4352289"/>
            <a:ext cx="108012" cy="343641"/>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sp>
        <p:nvSpPr>
          <p:cNvPr id="17" name="正方形/長方形 16">
            <a:extLst>
              <a:ext uri="{FF2B5EF4-FFF2-40B4-BE49-F238E27FC236}">
                <a16:creationId xmlns:a16="http://schemas.microsoft.com/office/drawing/2014/main" id="{4F24C78B-2BDC-449B-B5DF-7608944ADA72}"/>
              </a:ext>
            </a:extLst>
          </p:cNvPr>
          <p:cNvSpPr/>
          <p:nvPr/>
        </p:nvSpPr>
        <p:spPr>
          <a:xfrm>
            <a:off x="6233631" y="3982957"/>
            <a:ext cx="1744388" cy="369332"/>
          </a:xfrm>
          <a:prstGeom prst="rect">
            <a:avLst/>
          </a:prstGeom>
          <a:solidFill>
            <a:schemeClr val="bg1"/>
          </a:solidFill>
        </p:spPr>
        <p:txBody>
          <a:bodyPr wrap="none">
            <a:spAutoFit/>
          </a:bodyPr>
          <a:lstStyle/>
          <a:p>
            <a:r>
              <a:rPr lang="ja-JP" altLang="en-US" dirty="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表示内容を変更</a:t>
            </a:r>
            <a:endParaRPr lang="ja-JP" altLang="en-US" dirty="0">
              <a:solidFill>
                <a:srgbClr val="FF0000"/>
              </a:solidFill>
            </a:endParaRPr>
          </a:p>
        </p:txBody>
      </p:sp>
      <p:sp>
        <p:nvSpPr>
          <p:cNvPr id="8" name="正方形/長方形 7"/>
          <p:cNvSpPr/>
          <p:nvPr/>
        </p:nvSpPr>
        <p:spPr>
          <a:xfrm>
            <a:off x="5652120" y="5535041"/>
            <a:ext cx="3322712" cy="600164"/>
          </a:xfrm>
          <a:prstGeom prst="rect">
            <a:avLst/>
          </a:prstGeom>
          <a:solidFill>
            <a:schemeClr val="bg1"/>
          </a:solidFill>
        </p:spPr>
        <p:txBody>
          <a:bodyPr wrap="square">
            <a:spAutoFit/>
          </a:bodyPr>
          <a:lstStyle/>
          <a:p>
            <a:r>
              <a:rPr lang="ja-JP" altLang="en-US" sz="1100"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変更前：</a:t>
            </a:r>
            <a:endParaRPr lang="en-US" altLang="ja-JP" sz="1100"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endParaRPr>
          </a:p>
          <a:p>
            <a:r>
              <a:rPr lang="en-US" altLang="ja-JP" sz="1100"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1</a:t>
            </a:r>
            <a:r>
              <a:rPr lang="ja-JP" altLang="en-US" sz="1100"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アカウント</a:t>
            </a:r>
            <a:r>
              <a:rPr lang="ja-JP" altLang="en-US" sz="1100" dirty="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の請求書を売掛金に複製 </a:t>
            </a:r>
            <a:r>
              <a:rPr lang="en-US" altLang="ja-JP" sz="1100"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(1</a:t>
            </a:r>
            <a:r>
              <a:rPr lang="ja-JP" altLang="en-US" sz="1100"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アカウント</a:t>
            </a:r>
            <a:r>
              <a:rPr lang="ja-JP" altLang="en-US" sz="1100" dirty="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のうち</a:t>
            </a:r>
            <a:r>
              <a:rPr lang="en-US" altLang="ja-JP" sz="1100" dirty="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a:t>
            </a:r>
            <a:endParaRPr lang="en-US" altLang="ja-JP" sz="1100"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endParaRPr>
          </a:p>
          <a:p>
            <a:r>
              <a:rPr lang="en-US" altLang="ja-JP" sz="1100"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1</a:t>
            </a:r>
            <a:r>
              <a:rPr lang="ja-JP" altLang="en-US" sz="1100"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アカウント</a:t>
            </a:r>
            <a:r>
              <a:rPr lang="ja-JP" altLang="en-US" sz="1100" dirty="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の請求書を</a:t>
            </a:r>
            <a:r>
              <a:rPr lang="en-US" altLang="ja-JP" sz="1100" dirty="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PDF</a:t>
            </a:r>
            <a:r>
              <a:rPr lang="ja-JP" altLang="en-US" sz="1100" dirty="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作成 </a:t>
            </a:r>
            <a:r>
              <a:rPr lang="en-US" altLang="ja-JP" sz="1100"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(1</a:t>
            </a:r>
            <a:r>
              <a:rPr lang="ja-JP" altLang="en-US" sz="1100"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アカウント</a:t>
            </a:r>
            <a:r>
              <a:rPr lang="ja-JP" altLang="en-US" sz="1100" dirty="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のうち</a:t>
            </a:r>
            <a:r>
              <a:rPr lang="en-US" altLang="ja-JP" sz="1100" dirty="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a:t>
            </a:r>
            <a:endParaRPr lang="ja-JP" altLang="en-US" sz="1100" dirty="0">
              <a:solidFill>
                <a:srgbClr val="FF0000"/>
              </a:solidFill>
            </a:endParaRPr>
          </a:p>
        </p:txBody>
      </p:sp>
    </p:spTree>
    <p:extLst>
      <p:ext uri="{BB962C8B-B14F-4D97-AF65-F5344CB8AC3E}">
        <p14:creationId xmlns:p14="http://schemas.microsoft.com/office/powerpoint/2010/main" val="1981082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r>
              <a:rPr lang="ja-JP" altLang="en-US" dirty="0"/>
              <a:t>オーダ履歴画面に関する翻訳変更</a:t>
            </a:r>
          </a:p>
        </p:txBody>
      </p:sp>
      <p:sp>
        <p:nvSpPr>
          <p:cNvPr id="15" name="正方形/長方形 14"/>
          <p:cNvSpPr/>
          <p:nvPr/>
        </p:nvSpPr>
        <p:spPr>
          <a:xfrm>
            <a:off x="107505" y="963987"/>
            <a:ext cx="7632848"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保留オーダにてブロッキングイベントがある場合、保留している理由が分かりづらいため、下記のようにオーダ履歴に関する翻訳を変更しました。</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p:txBody>
      </p:sp>
      <p:pic>
        <p:nvPicPr>
          <p:cNvPr id="3" name="図 2">
            <a:extLst>
              <a:ext uri="{FF2B5EF4-FFF2-40B4-BE49-F238E27FC236}">
                <a16:creationId xmlns:a16="http://schemas.microsoft.com/office/drawing/2014/main" id="{C75E407C-AD22-4576-8EAA-65FAA55392F1}"/>
              </a:ext>
            </a:extLst>
          </p:cNvPr>
          <p:cNvPicPr>
            <a:picLocks noChangeAspect="1"/>
          </p:cNvPicPr>
          <p:nvPr/>
        </p:nvPicPr>
        <p:blipFill>
          <a:blip r:embed="rId3"/>
          <a:stretch>
            <a:fillRect/>
          </a:stretch>
        </p:blipFill>
        <p:spPr>
          <a:xfrm>
            <a:off x="611560" y="1628800"/>
            <a:ext cx="7452320" cy="5050624"/>
          </a:xfrm>
          <a:prstGeom prst="rect">
            <a:avLst/>
          </a:prstGeom>
        </p:spPr>
      </p:pic>
      <p:sp>
        <p:nvSpPr>
          <p:cNvPr id="13" name="正方形/長方形 12">
            <a:extLst>
              <a:ext uri="{FF2B5EF4-FFF2-40B4-BE49-F238E27FC236}">
                <a16:creationId xmlns:a16="http://schemas.microsoft.com/office/drawing/2014/main" id="{9EF43D32-A98A-48A0-9221-F645756A604B}"/>
              </a:ext>
            </a:extLst>
          </p:cNvPr>
          <p:cNvSpPr/>
          <p:nvPr/>
        </p:nvSpPr>
        <p:spPr>
          <a:xfrm>
            <a:off x="1547664" y="6093296"/>
            <a:ext cx="2808312" cy="490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a:extLst>
              <a:ext uri="{FF2B5EF4-FFF2-40B4-BE49-F238E27FC236}">
                <a16:creationId xmlns:a16="http://schemas.microsoft.com/office/drawing/2014/main" id="{795AE4D0-139F-4EBB-B20F-D3FF0174BB06}"/>
              </a:ext>
            </a:extLst>
          </p:cNvPr>
          <p:cNvCxnSpPr>
            <a:cxnSpLocks/>
          </p:cNvCxnSpPr>
          <p:nvPr/>
        </p:nvCxnSpPr>
        <p:spPr>
          <a:xfrm flipH="1">
            <a:off x="3918012" y="5087884"/>
            <a:ext cx="900100" cy="1005412"/>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sp>
        <p:nvSpPr>
          <p:cNvPr id="18" name="正方形/長方形 17">
            <a:extLst>
              <a:ext uri="{FF2B5EF4-FFF2-40B4-BE49-F238E27FC236}">
                <a16:creationId xmlns:a16="http://schemas.microsoft.com/office/drawing/2014/main" id="{0F87C3BB-4758-4E19-A0A0-6E07ABBBCDB4}"/>
              </a:ext>
            </a:extLst>
          </p:cNvPr>
          <p:cNvSpPr/>
          <p:nvPr/>
        </p:nvSpPr>
        <p:spPr>
          <a:xfrm>
            <a:off x="4788024" y="4690644"/>
            <a:ext cx="2765501" cy="369332"/>
          </a:xfrm>
          <a:prstGeom prst="rect">
            <a:avLst/>
          </a:prstGeom>
          <a:solidFill>
            <a:schemeClr val="bg1"/>
          </a:solidFill>
        </p:spPr>
        <p:txBody>
          <a:bodyPr wrap="none">
            <a:spAutoFit/>
          </a:bodyPr>
          <a:lstStyle/>
          <a:p>
            <a:r>
              <a:rPr lang="ja-JP" altLang="en-US" dirty="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オーダ履歴メッセージを変更</a:t>
            </a:r>
            <a:endParaRPr lang="ja-JP" altLang="en-US" dirty="0">
              <a:solidFill>
                <a:srgbClr val="FF0000"/>
              </a:solidFill>
            </a:endParaRPr>
          </a:p>
        </p:txBody>
      </p:sp>
      <p:sp>
        <p:nvSpPr>
          <p:cNvPr id="8" name="正方形/長方形 7"/>
          <p:cNvSpPr/>
          <p:nvPr/>
        </p:nvSpPr>
        <p:spPr>
          <a:xfrm>
            <a:off x="1542256" y="4659312"/>
            <a:ext cx="2808312" cy="900246"/>
          </a:xfrm>
          <a:prstGeom prst="rect">
            <a:avLst/>
          </a:prstGeom>
          <a:solidFill>
            <a:schemeClr val="bg1"/>
          </a:solidFill>
        </p:spPr>
        <p:txBody>
          <a:bodyPr wrap="square">
            <a:spAutoFit/>
          </a:bodyPr>
          <a:lstStyle/>
          <a:p>
            <a:r>
              <a:rPr lang="ja-JP" altLang="en-US" sz="1050"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変更前：</a:t>
            </a:r>
            <a:endParaRPr lang="en-US" altLang="ja-JP" sz="1050"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endParaRPr>
          </a:p>
          <a:p>
            <a:r>
              <a:rPr lang="ja-JP" altLang="en-US" sz="1050" dirty="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オーダ項目 </a:t>
            </a:r>
            <a:r>
              <a:rPr lang="en-US" altLang="ja-JP" sz="1050"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799,706</a:t>
            </a:r>
            <a:r>
              <a:rPr lang="ja-JP" altLang="en-US" sz="1050"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は、</a:t>
            </a:r>
            <a:r>
              <a:rPr lang="en-US" altLang="ja-JP" sz="1050"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a:t>
            </a:r>
            <a:r>
              <a:rPr lang="ja-JP" altLang="en-US" sz="1050"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イベント名</a:t>
            </a:r>
            <a:r>
              <a:rPr lang="en-US" altLang="ja-JP" sz="1050"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a:t>
            </a:r>
            <a:r>
              <a:rPr lang="ja-JP" altLang="en-US" sz="1050"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イベント</a:t>
            </a:r>
            <a:r>
              <a:rPr lang="ja-JP" altLang="en-US" sz="1050" dirty="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の送信後、継続応答を待って</a:t>
            </a:r>
            <a:r>
              <a:rPr lang="ja-JP" altLang="en-US" sz="1050"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います</a:t>
            </a:r>
            <a:endParaRPr lang="en-US" altLang="ja-JP" sz="1050"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endParaRPr>
          </a:p>
          <a:p>
            <a:r>
              <a:rPr lang="ja-JP" altLang="en-US" sz="1050"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商品</a:t>
            </a:r>
            <a:r>
              <a:rPr lang="ja-JP" altLang="en-US" sz="1050" dirty="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オーダ項目 </a:t>
            </a:r>
            <a:r>
              <a:rPr lang="en-US" altLang="ja-JP" sz="1050" dirty="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799,706</a:t>
            </a:r>
            <a:r>
              <a:rPr lang="ja-JP" altLang="en-US" sz="1050"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の</a:t>
            </a:r>
            <a:r>
              <a:rPr lang="ja-JP" altLang="en-US" sz="1050" dirty="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受信に成功しました。処理を続行して</a:t>
            </a:r>
            <a:r>
              <a:rPr lang="ja-JP" altLang="en-US" sz="1050"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います</a:t>
            </a:r>
            <a:endParaRPr lang="en-US" altLang="ja-JP" sz="1050"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endParaRPr>
          </a:p>
        </p:txBody>
      </p:sp>
    </p:spTree>
    <p:extLst>
      <p:ext uri="{BB962C8B-B14F-4D97-AF65-F5344CB8AC3E}">
        <p14:creationId xmlns:p14="http://schemas.microsoft.com/office/powerpoint/2010/main" val="1449802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r>
              <a:rPr lang="ja-JP" altLang="en-US" dirty="0"/>
              <a:t>顧客</a:t>
            </a:r>
            <a:r>
              <a:rPr lang="en-US" altLang="ja-JP" dirty="0"/>
              <a:t>(</a:t>
            </a:r>
            <a:r>
              <a:rPr lang="ja-JP" altLang="en-US" dirty="0"/>
              <a:t>無料利用</a:t>
            </a:r>
            <a:r>
              <a:rPr lang="en-US" altLang="ja-JP" dirty="0"/>
              <a:t>)</a:t>
            </a:r>
            <a:r>
              <a:rPr lang="ja-JP" altLang="en-US" dirty="0"/>
              <a:t>に関する翻訳変更</a:t>
            </a:r>
          </a:p>
        </p:txBody>
      </p:sp>
      <p:sp>
        <p:nvSpPr>
          <p:cNvPr id="15" name="正方形/長方形 14"/>
          <p:cNvSpPr/>
          <p:nvPr/>
        </p:nvSpPr>
        <p:spPr>
          <a:xfrm>
            <a:off x="107505" y="963987"/>
            <a:ext cx="7632848"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顧客の無料利用に関する画面にて、特にシェア利用、繰越利用に関するメッセージを変更しました。（一覧画面、詳細画面）</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p:txBody>
      </p:sp>
      <p:pic>
        <p:nvPicPr>
          <p:cNvPr id="4" name="図 3">
            <a:extLst>
              <a:ext uri="{FF2B5EF4-FFF2-40B4-BE49-F238E27FC236}">
                <a16:creationId xmlns:a16="http://schemas.microsoft.com/office/drawing/2014/main" id="{B0A0496D-67AF-4FCD-98A4-132BEFFD63E3}"/>
              </a:ext>
            </a:extLst>
          </p:cNvPr>
          <p:cNvPicPr>
            <a:picLocks noChangeAspect="1"/>
          </p:cNvPicPr>
          <p:nvPr/>
        </p:nvPicPr>
        <p:blipFill>
          <a:blip r:embed="rId3"/>
          <a:stretch>
            <a:fillRect/>
          </a:stretch>
        </p:blipFill>
        <p:spPr>
          <a:xfrm>
            <a:off x="395536" y="1681596"/>
            <a:ext cx="8604448" cy="4567587"/>
          </a:xfrm>
          <a:prstGeom prst="rect">
            <a:avLst/>
          </a:prstGeom>
        </p:spPr>
      </p:pic>
      <p:sp>
        <p:nvSpPr>
          <p:cNvPr id="13" name="正方形/長方形 12">
            <a:extLst>
              <a:ext uri="{FF2B5EF4-FFF2-40B4-BE49-F238E27FC236}">
                <a16:creationId xmlns:a16="http://schemas.microsoft.com/office/drawing/2014/main" id="{45411D1B-7AEE-4BD3-A522-AA43E2223C77}"/>
              </a:ext>
            </a:extLst>
          </p:cNvPr>
          <p:cNvSpPr/>
          <p:nvPr/>
        </p:nvSpPr>
        <p:spPr>
          <a:xfrm>
            <a:off x="1800308" y="5764614"/>
            <a:ext cx="3046027" cy="369332"/>
          </a:xfrm>
          <a:prstGeom prst="rect">
            <a:avLst/>
          </a:prstGeom>
          <a:solidFill>
            <a:schemeClr val="bg1"/>
          </a:solidFill>
        </p:spPr>
        <p:txBody>
          <a:bodyPr wrap="none">
            <a:spAutoFit/>
          </a:bodyPr>
          <a:lstStyle/>
          <a:p>
            <a:r>
              <a:rPr lang="ja-JP" altLang="en-US" dirty="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顧客の無料利用の翻訳を変更</a:t>
            </a:r>
            <a:endParaRPr lang="ja-JP" altLang="en-US" dirty="0">
              <a:solidFill>
                <a:srgbClr val="FF0000"/>
              </a:solidFill>
            </a:endParaRPr>
          </a:p>
        </p:txBody>
      </p:sp>
      <p:sp>
        <p:nvSpPr>
          <p:cNvPr id="14" name="正方形/長方形 13">
            <a:extLst>
              <a:ext uri="{FF2B5EF4-FFF2-40B4-BE49-F238E27FC236}">
                <a16:creationId xmlns:a16="http://schemas.microsoft.com/office/drawing/2014/main" id="{DF27FF9F-58A5-4B17-B951-DD3DC50066D2}"/>
              </a:ext>
            </a:extLst>
          </p:cNvPr>
          <p:cNvSpPr/>
          <p:nvPr/>
        </p:nvSpPr>
        <p:spPr>
          <a:xfrm>
            <a:off x="6084168" y="4958604"/>
            <a:ext cx="1368152" cy="4146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a:extLst>
              <a:ext uri="{FF2B5EF4-FFF2-40B4-BE49-F238E27FC236}">
                <a16:creationId xmlns:a16="http://schemas.microsoft.com/office/drawing/2014/main" id="{56C8D4A9-3BF2-4D51-88A0-4B1918CF5D58}"/>
              </a:ext>
            </a:extLst>
          </p:cNvPr>
          <p:cNvCxnSpPr>
            <a:cxnSpLocks/>
          </p:cNvCxnSpPr>
          <p:nvPr/>
        </p:nvCxnSpPr>
        <p:spPr>
          <a:xfrm flipV="1">
            <a:off x="4932040" y="5122496"/>
            <a:ext cx="1176412" cy="826784"/>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sp>
        <p:nvSpPr>
          <p:cNvPr id="17" name="正方形/長方形 16">
            <a:extLst>
              <a:ext uri="{FF2B5EF4-FFF2-40B4-BE49-F238E27FC236}">
                <a16:creationId xmlns:a16="http://schemas.microsoft.com/office/drawing/2014/main" id="{616B2441-1100-48D1-8A41-D0CCA57581D4}"/>
              </a:ext>
            </a:extLst>
          </p:cNvPr>
          <p:cNvSpPr/>
          <p:nvPr/>
        </p:nvSpPr>
        <p:spPr>
          <a:xfrm>
            <a:off x="5580112" y="5949280"/>
            <a:ext cx="316835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a:extLst>
              <a:ext uri="{FF2B5EF4-FFF2-40B4-BE49-F238E27FC236}">
                <a16:creationId xmlns:a16="http://schemas.microsoft.com/office/drawing/2014/main" id="{6D7441B7-5FC6-48A7-802A-0570E9095C4E}"/>
              </a:ext>
            </a:extLst>
          </p:cNvPr>
          <p:cNvCxnSpPr>
            <a:cxnSpLocks/>
          </p:cNvCxnSpPr>
          <p:nvPr/>
        </p:nvCxnSpPr>
        <p:spPr>
          <a:xfrm>
            <a:off x="4788024" y="5949280"/>
            <a:ext cx="792088" cy="36463"/>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sp>
        <p:nvSpPr>
          <p:cNvPr id="10" name="正方形/長方形 9"/>
          <p:cNvSpPr/>
          <p:nvPr/>
        </p:nvSpPr>
        <p:spPr>
          <a:xfrm>
            <a:off x="2237090" y="6102031"/>
            <a:ext cx="3254581" cy="577081"/>
          </a:xfrm>
          <a:prstGeom prst="rect">
            <a:avLst/>
          </a:prstGeom>
          <a:solidFill>
            <a:schemeClr val="bg1"/>
          </a:solidFill>
        </p:spPr>
        <p:txBody>
          <a:bodyPr wrap="square">
            <a:spAutoFit/>
          </a:bodyPr>
          <a:lstStyle/>
          <a:p>
            <a:r>
              <a:rPr lang="ja-JP" altLang="en-US" sz="1050"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変更前：</a:t>
            </a:r>
            <a:endParaRPr lang="en-US" altLang="ja-JP" sz="1050"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endParaRPr>
          </a:p>
          <a:p>
            <a:r>
              <a:rPr lang="ja-JP" altLang="en-US" sz="1050" dirty="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現在の従量課金を元に、残高から </a:t>
            </a:r>
            <a:r>
              <a:rPr lang="en-US" altLang="ja-JP" sz="1050"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0</a:t>
            </a:r>
            <a:r>
              <a:rPr lang="ja-JP" altLang="en-US" sz="1050"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円は </a:t>
            </a:r>
            <a:r>
              <a:rPr lang="en-US" altLang="ja-JP" sz="1050"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2022/10/01</a:t>
            </a:r>
            <a:r>
              <a:rPr lang="ja-JP" altLang="en-US" sz="1050"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に</a:t>
            </a:r>
            <a:r>
              <a:rPr lang="ja-JP" altLang="en-US" sz="1050" dirty="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期限切れとなり</a:t>
            </a:r>
            <a:r>
              <a:rPr lang="ja-JP" altLang="en-US" sz="1050"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a:t>
            </a:r>
            <a:r>
              <a:rPr lang="en-US" altLang="ja-JP" sz="1050"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400</a:t>
            </a:r>
            <a:r>
              <a:rPr lang="ja-JP" altLang="en-US" sz="1050"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円は</a:t>
            </a:r>
            <a:r>
              <a:rPr lang="ja-JP" altLang="en-US" sz="1050" dirty="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繰り越しとなる</a:t>
            </a:r>
            <a:endParaRPr lang="en-US" altLang="ja-JP" sz="1050"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endParaRPr>
          </a:p>
        </p:txBody>
      </p:sp>
    </p:spTree>
    <p:extLst>
      <p:ext uri="{BB962C8B-B14F-4D97-AF65-F5344CB8AC3E}">
        <p14:creationId xmlns:p14="http://schemas.microsoft.com/office/powerpoint/2010/main" val="728542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r>
              <a:rPr lang="ja-JP" altLang="en-US" dirty="0"/>
              <a:t>サブアカウント削除時の翻訳変更</a:t>
            </a:r>
          </a:p>
        </p:txBody>
      </p:sp>
      <p:sp>
        <p:nvSpPr>
          <p:cNvPr id="15" name="正方形/長方形 14"/>
          <p:cNvSpPr/>
          <p:nvPr/>
        </p:nvSpPr>
        <p:spPr>
          <a:xfrm>
            <a:off x="107505" y="963987"/>
            <a:ext cx="7632848"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請求振替をもつサブアカウントを削除する場合のメッセージが分かりづらいので翻訳を変更しました。</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p:txBody>
      </p:sp>
      <p:pic>
        <p:nvPicPr>
          <p:cNvPr id="4" name="図 3">
            <a:extLst>
              <a:ext uri="{FF2B5EF4-FFF2-40B4-BE49-F238E27FC236}">
                <a16:creationId xmlns:a16="http://schemas.microsoft.com/office/drawing/2014/main" id="{B6F7BF10-0721-4BBB-BAC1-F56B5F2B4C5F}"/>
              </a:ext>
            </a:extLst>
          </p:cNvPr>
          <p:cNvPicPr>
            <a:picLocks noChangeAspect="1"/>
          </p:cNvPicPr>
          <p:nvPr/>
        </p:nvPicPr>
        <p:blipFill>
          <a:blip r:embed="rId3"/>
          <a:stretch>
            <a:fillRect/>
          </a:stretch>
        </p:blipFill>
        <p:spPr>
          <a:xfrm>
            <a:off x="415637" y="1795710"/>
            <a:ext cx="8312727" cy="3818623"/>
          </a:xfrm>
          <a:prstGeom prst="rect">
            <a:avLst/>
          </a:prstGeom>
        </p:spPr>
      </p:pic>
      <p:sp>
        <p:nvSpPr>
          <p:cNvPr id="13" name="正方形/長方形 12">
            <a:extLst>
              <a:ext uri="{FF2B5EF4-FFF2-40B4-BE49-F238E27FC236}">
                <a16:creationId xmlns:a16="http://schemas.microsoft.com/office/drawing/2014/main" id="{48BECED0-48F7-4B0C-87C1-EE2A48B2D308}"/>
              </a:ext>
            </a:extLst>
          </p:cNvPr>
          <p:cNvSpPr/>
          <p:nvPr/>
        </p:nvSpPr>
        <p:spPr>
          <a:xfrm>
            <a:off x="4309782" y="3648313"/>
            <a:ext cx="2422458" cy="369332"/>
          </a:xfrm>
          <a:prstGeom prst="rect">
            <a:avLst/>
          </a:prstGeom>
          <a:solidFill>
            <a:schemeClr val="bg1"/>
          </a:solidFill>
        </p:spPr>
        <p:txBody>
          <a:bodyPr wrap="none">
            <a:spAutoFit/>
          </a:bodyPr>
          <a:lstStyle/>
          <a:p>
            <a:r>
              <a:rPr lang="ja-JP" altLang="en-US" dirty="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メッセージの翻訳を変更</a:t>
            </a:r>
            <a:endParaRPr lang="ja-JP" altLang="en-US" dirty="0">
              <a:solidFill>
                <a:srgbClr val="FF0000"/>
              </a:solidFill>
            </a:endParaRPr>
          </a:p>
        </p:txBody>
      </p:sp>
      <p:sp>
        <p:nvSpPr>
          <p:cNvPr id="14" name="正方形/長方形 13">
            <a:extLst>
              <a:ext uri="{FF2B5EF4-FFF2-40B4-BE49-F238E27FC236}">
                <a16:creationId xmlns:a16="http://schemas.microsoft.com/office/drawing/2014/main" id="{E0C03B76-D74F-4CCB-A423-CE13A2701953}"/>
              </a:ext>
            </a:extLst>
          </p:cNvPr>
          <p:cNvSpPr/>
          <p:nvPr/>
        </p:nvSpPr>
        <p:spPr>
          <a:xfrm>
            <a:off x="3040090" y="4477037"/>
            <a:ext cx="316835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a:extLst>
              <a:ext uri="{FF2B5EF4-FFF2-40B4-BE49-F238E27FC236}">
                <a16:creationId xmlns:a16="http://schemas.microsoft.com/office/drawing/2014/main" id="{76C21890-189E-40CC-9A2D-EBBC35AA5957}"/>
              </a:ext>
            </a:extLst>
          </p:cNvPr>
          <p:cNvCxnSpPr>
            <a:cxnSpLocks/>
          </p:cNvCxnSpPr>
          <p:nvPr/>
        </p:nvCxnSpPr>
        <p:spPr>
          <a:xfrm>
            <a:off x="5812398" y="3092072"/>
            <a:ext cx="414474" cy="607709"/>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sp>
        <p:nvSpPr>
          <p:cNvPr id="17" name="正方形/長方形 16">
            <a:extLst>
              <a:ext uri="{FF2B5EF4-FFF2-40B4-BE49-F238E27FC236}">
                <a16:creationId xmlns:a16="http://schemas.microsoft.com/office/drawing/2014/main" id="{511353BE-50EB-4A72-94C6-A57765C270FD}"/>
              </a:ext>
            </a:extLst>
          </p:cNvPr>
          <p:cNvSpPr/>
          <p:nvPr/>
        </p:nvSpPr>
        <p:spPr>
          <a:xfrm>
            <a:off x="3058520" y="2575224"/>
            <a:ext cx="3168352" cy="4937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a:extLst>
              <a:ext uri="{FF2B5EF4-FFF2-40B4-BE49-F238E27FC236}">
                <a16:creationId xmlns:a16="http://schemas.microsoft.com/office/drawing/2014/main" id="{E07A960F-3B3E-4122-9E7C-E438161C7793}"/>
              </a:ext>
            </a:extLst>
          </p:cNvPr>
          <p:cNvCxnSpPr>
            <a:cxnSpLocks/>
          </p:cNvCxnSpPr>
          <p:nvPr/>
        </p:nvCxnSpPr>
        <p:spPr>
          <a:xfrm flipV="1">
            <a:off x="5812398" y="4005064"/>
            <a:ext cx="343778" cy="471973"/>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sp>
        <p:nvSpPr>
          <p:cNvPr id="10" name="正方形/長方形 9"/>
          <p:cNvSpPr/>
          <p:nvPr/>
        </p:nvSpPr>
        <p:spPr>
          <a:xfrm>
            <a:off x="532321" y="2598355"/>
            <a:ext cx="2500179" cy="415498"/>
          </a:xfrm>
          <a:prstGeom prst="rect">
            <a:avLst/>
          </a:prstGeom>
          <a:solidFill>
            <a:schemeClr val="bg1"/>
          </a:solidFill>
        </p:spPr>
        <p:txBody>
          <a:bodyPr wrap="square">
            <a:spAutoFit/>
          </a:bodyPr>
          <a:lstStyle/>
          <a:p>
            <a:r>
              <a:rPr lang="ja-JP" altLang="en-US" sz="1050"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変更前：削除</a:t>
            </a:r>
            <a:r>
              <a:rPr lang="ja-JP" altLang="en-US" sz="1050" dirty="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対象のアカウント階層の中に請求振替が含まれます</a:t>
            </a:r>
            <a:endParaRPr lang="en-US" altLang="ja-JP" sz="1050"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12" name="正方形/長方形 11"/>
          <p:cNvSpPr/>
          <p:nvPr/>
        </p:nvSpPr>
        <p:spPr>
          <a:xfrm>
            <a:off x="477774" y="4449308"/>
            <a:ext cx="2500179" cy="415498"/>
          </a:xfrm>
          <a:prstGeom prst="rect">
            <a:avLst/>
          </a:prstGeom>
          <a:solidFill>
            <a:schemeClr val="bg1"/>
          </a:solidFill>
        </p:spPr>
        <p:txBody>
          <a:bodyPr wrap="square">
            <a:spAutoFit/>
          </a:bodyPr>
          <a:lstStyle/>
          <a:p>
            <a:r>
              <a:rPr lang="ja-JP" altLang="en-US" sz="1050" dirty="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変更前：サブアカウント及び、紐付く請求振替を削除する</a:t>
            </a:r>
            <a:endParaRPr lang="en-US" altLang="ja-JP" sz="1050"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endParaRPr>
          </a:p>
        </p:txBody>
      </p:sp>
    </p:spTree>
    <p:extLst>
      <p:ext uri="{BB962C8B-B14F-4D97-AF65-F5344CB8AC3E}">
        <p14:creationId xmlns:p14="http://schemas.microsoft.com/office/powerpoint/2010/main" val="1957303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r>
              <a:rPr lang="ja-JP" altLang="en-US" dirty="0"/>
              <a:t>タスクに関する翻訳変更</a:t>
            </a:r>
          </a:p>
        </p:txBody>
      </p:sp>
      <p:sp>
        <p:nvSpPr>
          <p:cNvPr id="15" name="正方形/長方形 14"/>
          <p:cNvSpPr/>
          <p:nvPr/>
        </p:nvSpPr>
        <p:spPr>
          <a:xfrm>
            <a:off x="107504" y="963987"/>
            <a:ext cx="8208911"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タスククローズ時のメッセージを分かりやすくし、閉じる／クローズの表記ゆれをクローズに</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a:p>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統一しました。</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p:txBody>
      </p:sp>
      <p:pic>
        <p:nvPicPr>
          <p:cNvPr id="3" name="図 2">
            <a:extLst>
              <a:ext uri="{FF2B5EF4-FFF2-40B4-BE49-F238E27FC236}">
                <a16:creationId xmlns:a16="http://schemas.microsoft.com/office/drawing/2014/main" id="{07693BB3-FD38-4A1B-9088-3B4D9F0E3AB9}"/>
              </a:ext>
            </a:extLst>
          </p:cNvPr>
          <p:cNvPicPr>
            <a:picLocks noChangeAspect="1"/>
          </p:cNvPicPr>
          <p:nvPr/>
        </p:nvPicPr>
        <p:blipFill>
          <a:blip r:embed="rId3"/>
          <a:stretch>
            <a:fillRect/>
          </a:stretch>
        </p:blipFill>
        <p:spPr>
          <a:xfrm>
            <a:off x="251520" y="1700808"/>
            <a:ext cx="8316416" cy="2316012"/>
          </a:xfrm>
          <a:prstGeom prst="rect">
            <a:avLst/>
          </a:prstGeom>
        </p:spPr>
      </p:pic>
      <p:pic>
        <p:nvPicPr>
          <p:cNvPr id="8" name="図 7">
            <a:extLst>
              <a:ext uri="{FF2B5EF4-FFF2-40B4-BE49-F238E27FC236}">
                <a16:creationId xmlns:a16="http://schemas.microsoft.com/office/drawing/2014/main" id="{60B64E65-0058-4A5F-AE83-FBEFC2329F4F}"/>
              </a:ext>
            </a:extLst>
          </p:cNvPr>
          <p:cNvPicPr>
            <a:picLocks noChangeAspect="1"/>
          </p:cNvPicPr>
          <p:nvPr/>
        </p:nvPicPr>
        <p:blipFill>
          <a:blip r:embed="rId4"/>
          <a:stretch>
            <a:fillRect/>
          </a:stretch>
        </p:blipFill>
        <p:spPr>
          <a:xfrm>
            <a:off x="4283968" y="5050378"/>
            <a:ext cx="1637578" cy="619184"/>
          </a:xfrm>
          <a:prstGeom prst="rect">
            <a:avLst/>
          </a:prstGeom>
        </p:spPr>
      </p:pic>
      <p:sp>
        <p:nvSpPr>
          <p:cNvPr id="10" name="正方形/長方形 9">
            <a:extLst>
              <a:ext uri="{FF2B5EF4-FFF2-40B4-BE49-F238E27FC236}">
                <a16:creationId xmlns:a16="http://schemas.microsoft.com/office/drawing/2014/main" id="{371B7708-0D40-44D2-BFB4-E657132DE91B}"/>
              </a:ext>
            </a:extLst>
          </p:cNvPr>
          <p:cNvSpPr/>
          <p:nvPr/>
        </p:nvSpPr>
        <p:spPr>
          <a:xfrm>
            <a:off x="4211960" y="4382955"/>
            <a:ext cx="3996607" cy="646331"/>
          </a:xfrm>
          <a:prstGeom prst="rect">
            <a:avLst/>
          </a:prstGeom>
          <a:solidFill>
            <a:schemeClr val="bg1"/>
          </a:solidFill>
        </p:spPr>
        <p:txBody>
          <a:bodyPr wrap="none">
            <a:spAutoFit/>
          </a:bodyPr>
          <a:lstStyle/>
          <a:p>
            <a:r>
              <a:rPr lang="ja-JP" altLang="en-US" dirty="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タスククローズ時のメッセージを修正しました</a:t>
            </a:r>
            <a:r>
              <a:rPr lang="en-US" altLang="ja-JP" dirty="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
            </a:r>
            <a:br>
              <a:rPr lang="en-US" altLang="ja-JP" dirty="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br>
            <a:r>
              <a:rPr lang="ja-JP" altLang="en-US" dirty="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＜変更前＞</a:t>
            </a:r>
            <a:endParaRPr lang="ja-JP" altLang="en-US" dirty="0">
              <a:solidFill>
                <a:srgbClr val="FF0000"/>
              </a:solidFill>
            </a:endParaRPr>
          </a:p>
        </p:txBody>
      </p:sp>
      <p:cxnSp>
        <p:nvCxnSpPr>
          <p:cNvPr id="12" name="直線コネクタ 11">
            <a:extLst>
              <a:ext uri="{FF2B5EF4-FFF2-40B4-BE49-F238E27FC236}">
                <a16:creationId xmlns:a16="http://schemas.microsoft.com/office/drawing/2014/main" id="{4B8C5F53-D1EF-4A1D-9A25-4BE79D45D29C}"/>
              </a:ext>
            </a:extLst>
          </p:cNvPr>
          <p:cNvCxnSpPr>
            <a:cxnSpLocks/>
          </p:cNvCxnSpPr>
          <p:nvPr/>
        </p:nvCxnSpPr>
        <p:spPr>
          <a:xfrm flipH="1">
            <a:off x="6300192" y="2893097"/>
            <a:ext cx="864096" cy="1368152"/>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sp>
        <p:nvSpPr>
          <p:cNvPr id="13" name="正方形/長方形 12">
            <a:extLst>
              <a:ext uri="{FF2B5EF4-FFF2-40B4-BE49-F238E27FC236}">
                <a16:creationId xmlns:a16="http://schemas.microsoft.com/office/drawing/2014/main" id="{2D80C232-8058-4DC5-B408-DC4121679FA7}"/>
              </a:ext>
            </a:extLst>
          </p:cNvPr>
          <p:cNvSpPr/>
          <p:nvPr/>
        </p:nvSpPr>
        <p:spPr>
          <a:xfrm>
            <a:off x="7020272" y="2283637"/>
            <a:ext cx="1607118" cy="5684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71384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r>
              <a:rPr lang="en-US" altLang="ja-JP" dirty="0" err="1"/>
              <a:t>SmartBilling</a:t>
            </a:r>
            <a:r>
              <a:rPr lang="ja-JP" altLang="en-US" dirty="0"/>
              <a:t>連携時の禁則文字追加</a:t>
            </a:r>
          </a:p>
        </p:txBody>
      </p:sp>
      <p:sp>
        <p:nvSpPr>
          <p:cNvPr id="15" name="正方形/長方形 14"/>
          <p:cNvSpPr/>
          <p:nvPr/>
        </p:nvSpPr>
        <p:spPr>
          <a:xfrm>
            <a:off x="107505" y="963987"/>
            <a:ext cx="7632848" cy="369332"/>
          </a:xfrm>
          <a:prstGeom prst="rect">
            <a:avLst/>
          </a:prstGeom>
        </p:spPr>
        <p:txBody>
          <a:bodyPr wrap="square">
            <a:spAutoFit/>
          </a:bodyPr>
          <a:lstStyle/>
          <a:p>
            <a:r>
              <a:rPr lang="en-US" altLang="ja-JP" dirty="0" err="1">
                <a:latin typeface="Meiryo UI" panose="020B0604030504040204" pitchFamily="50" charset="-128"/>
                <a:ea typeface="Meiryo UI" panose="020B0604030504040204" pitchFamily="50" charset="-128"/>
                <a:cs typeface="Malgun Gothic Semilight" panose="020B0502040204020203" pitchFamily="50" charset="-128"/>
              </a:rPr>
              <a:t>SmartBilling</a:t>
            </a: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連携を利用する場合の、以下の項目の禁則文字を追加しました。</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p:txBody>
      </p:sp>
      <p:pic>
        <p:nvPicPr>
          <p:cNvPr id="2" name="図 1"/>
          <p:cNvPicPr>
            <a:picLocks noChangeAspect="1"/>
          </p:cNvPicPr>
          <p:nvPr/>
        </p:nvPicPr>
        <p:blipFill>
          <a:blip r:embed="rId3"/>
          <a:stretch>
            <a:fillRect/>
          </a:stretch>
        </p:blipFill>
        <p:spPr>
          <a:xfrm>
            <a:off x="458376" y="1772816"/>
            <a:ext cx="3629532" cy="4143953"/>
          </a:xfrm>
          <a:prstGeom prst="rect">
            <a:avLst/>
          </a:prstGeom>
        </p:spPr>
      </p:pic>
      <p:sp>
        <p:nvSpPr>
          <p:cNvPr id="14" name="正方形/長方形 13"/>
          <p:cNvSpPr/>
          <p:nvPr/>
        </p:nvSpPr>
        <p:spPr>
          <a:xfrm>
            <a:off x="4211960" y="1484784"/>
            <a:ext cx="1944216" cy="369332"/>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追加した禁則文字</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17" name="テキスト ボックス 7"/>
          <p:cNvSpPr txBox="1"/>
          <p:nvPr/>
        </p:nvSpPr>
        <p:spPr>
          <a:xfrm>
            <a:off x="4245745" y="1854116"/>
            <a:ext cx="1107996" cy="252377"/>
          </a:xfrm>
          <a:prstGeom prst="rect">
            <a:avLst/>
          </a:prstGeom>
          <a:noFill/>
        </p:spPr>
        <p:txBody>
          <a:bodyPr wrap="none" rtlCol="0">
            <a:spAutoFit/>
          </a:bodyPr>
          <a:lstStyle>
            <a:defPPr>
              <a:defRPr lang="ja-JP"/>
            </a:defPPr>
            <a:lvl1pPr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1pPr>
            <a:lvl2pPr marL="456004"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2pPr>
            <a:lvl3pPr marL="912004"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3pPr>
            <a:lvl4pPr marL="1368012"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4pPr>
            <a:lvl5pPr marL="1824014"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5pPr>
            <a:lvl6pPr marL="2280014" algn="l" defTabSz="912004" rtl="0" eaLnBrk="1" latinLnBrk="0" hangingPunct="1">
              <a:defRPr kumimoji="1" sz="1200" kern="1200">
                <a:solidFill>
                  <a:schemeClr val="tx1"/>
                </a:solidFill>
                <a:latin typeface="ＭＳ Ｐゴシック" charset="-128"/>
                <a:ea typeface="ＭＳ Ｐゴシック" charset="-128"/>
                <a:cs typeface="+mn-cs"/>
              </a:defRPr>
            </a:lvl6pPr>
            <a:lvl7pPr marL="2736015" algn="l" defTabSz="912004" rtl="0" eaLnBrk="1" latinLnBrk="0" hangingPunct="1">
              <a:defRPr kumimoji="1" sz="1200" kern="1200">
                <a:solidFill>
                  <a:schemeClr val="tx1"/>
                </a:solidFill>
                <a:latin typeface="ＭＳ Ｐゴシック" charset="-128"/>
                <a:ea typeface="ＭＳ Ｐゴシック" charset="-128"/>
                <a:cs typeface="+mn-cs"/>
              </a:defRPr>
            </a:lvl7pPr>
            <a:lvl8pPr marL="3192015" algn="l" defTabSz="912004" rtl="0" eaLnBrk="1" latinLnBrk="0" hangingPunct="1">
              <a:defRPr kumimoji="1" sz="1200" kern="1200">
                <a:solidFill>
                  <a:schemeClr val="tx1"/>
                </a:solidFill>
                <a:latin typeface="ＭＳ Ｐゴシック" charset="-128"/>
                <a:ea typeface="ＭＳ Ｐゴシック" charset="-128"/>
                <a:cs typeface="+mn-cs"/>
              </a:defRPr>
            </a:lvl8pPr>
            <a:lvl9pPr marL="3648016" algn="l" defTabSz="912004" rtl="0" eaLnBrk="1" latinLnBrk="0" hangingPunct="1">
              <a:defRPr kumimoji="1" sz="1200" kern="1200">
                <a:solidFill>
                  <a:schemeClr val="tx1"/>
                </a:solidFill>
                <a:latin typeface="ＭＳ Ｐゴシック" charset="-128"/>
                <a:ea typeface="ＭＳ Ｐゴシック" charset="-128"/>
                <a:cs typeface="+mn-cs"/>
              </a:defRPr>
            </a:lvl9pPr>
          </a:lstStyle>
          <a:p>
            <a:r>
              <a:rPr kumimoji="1" lang="en-US" altLang="ja-JP" sz="1000" dirty="0">
                <a:solidFill>
                  <a:srgbClr val="FF0000"/>
                </a:solidFill>
                <a:latin typeface="Meiryo UI" panose="020B0604030504040204" pitchFamily="50" charset="-128"/>
                <a:ea typeface="Meiryo UI" panose="020B0604030504040204" pitchFamily="50" charset="-128"/>
              </a:rPr>
              <a:t>※</a:t>
            </a:r>
            <a:r>
              <a:rPr lang="ja-JP" altLang="en-US" sz="1000" dirty="0">
                <a:solidFill>
                  <a:srgbClr val="FF0000"/>
                </a:solidFill>
                <a:latin typeface="Meiryo UI" panose="020B0604030504040204" pitchFamily="50" charset="-128"/>
                <a:ea typeface="Meiryo UI" panose="020B0604030504040204" pitchFamily="50" charset="-128"/>
              </a:rPr>
              <a:t>第</a:t>
            </a:r>
            <a:r>
              <a:rPr lang="en-US" altLang="ja-JP" sz="1000" dirty="0">
                <a:solidFill>
                  <a:srgbClr val="FF0000"/>
                </a:solidFill>
                <a:latin typeface="Meiryo UI" panose="020B0604030504040204" pitchFamily="50" charset="-128"/>
                <a:ea typeface="Meiryo UI" panose="020B0604030504040204" pitchFamily="50" charset="-128"/>
              </a:rPr>
              <a:t>1</a:t>
            </a:r>
            <a:r>
              <a:rPr lang="ja-JP" altLang="en-US" sz="1000" dirty="0">
                <a:solidFill>
                  <a:srgbClr val="FF0000"/>
                </a:solidFill>
                <a:latin typeface="Meiryo UI" panose="020B0604030504040204" pitchFamily="50" charset="-128"/>
                <a:ea typeface="Meiryo UI" panose="020B0604030504040204" pitchFamily="50" charset="-128"/>
              </a:rPr>
              <a:t>水準</a:t>
            </a:r>
            <a:r>
              <a:rPr lang="en-US" altLang="ja-JP" sz="1000" dirty="0">
                <a:solidFill>
                  <a:srgbClr val="FF0000"/>
                </a:solidFill>
                <a:latin typeface="Meiryo UI" panose="020B0604030504040204" pitchFamily="50" charset="-128"/>
                <a:ea typeface="Meiryo UI" panose="020B0604030504040204" pitchFamily="50" charset="-128"/>
              </a:rPr>
              <a:t>13</a:t>
            </a:r>
            <a:r>
              <a:rPr lang="ja-JP" altLang="en-US" sz="1000" dirty="0">
                <a:solidFill>
                  <a:srgbClr val="FF0000"/>
                </a:solidFill>
                <a:latin typeface="Meiryo UI" panose="020B0604030504040204" pitchFamily="50" charset="-128"/>
                <a:ea typeface="Meiryo UI" panose="020B0604030504040204" pitchFamily="50" charset="-128"/>
              </a:rPr>
              <a:t>区</a:t>
            </a:r>
            <a:endParaRPr kumimoji="1" lang="ja-JP" altLang="en-US" sz="1000" dirty="0">
              <a:solidFill>
                <a:srgbClr val="FF0000"/>
              </a:solidFill>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4"/>
          <a:stretch>
            <a:fillRect/>
          </a:stretch>
        </p:blipFill>
        <p:spPr>
          <a:xfrm>
            <a:off x="4339457" y="2093810"/>
            <a:ext cx="4559194" cy="988240"/>
          </a:xfrm>
          <a:prstGeom prst="rect">
            <a:avLst/>
          </a:prstGeom>
        </p:spPr>
      </p:pic>
      <p:sp>
        <p:nvSpPr>
          <p:cNvPr id="18" name="テキスト ボックス 7"/>
          <p:cNvSpPr txBox="1"/>
          <p:nvPr/>
        </p:nvSpPr>
        <p:spPr>
          <a:xfrm>
            <a:off x="4256925" y="3279042"/>
            <a:ext cx="1577676" cy="261610"/>
          </a:xfrm>
          <a:prstGeom prst="rect">
            <a:avLst/>
          </a:prstGeom>
          <a:noFill/>
        </p:spPr>
        <p:txBody>
          <a:bodyPr wrap="none" rtlCol="0">
            <a:spAutoFit/>
          </a:bodyPr>
          <a:lstStyle>
            <a:defPPr>
              <a:defRPr lang="ja-JP"/>
            </a:defPPr>
            <a:lvl1pPr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1pPr>
            <a:lvl2pPr marL="456004"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2pPr>
            <a:lvl3pPr marL="912004"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3pPr>
            <a:lvl4pPr marL="1368012"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4pPr>
            <a:lvl5pPr marL="1824014"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5pPr>
            <a:lvl6pPr marL="2280014" algn="l" defTabSz="912004" rtl="0" eaLnBrk="1" latinLnBrk="0" hangingPunct="1">
              <a:defRPr kumimoji="1" sz="1200" kern="1200">
                <a:solidFill>
                  <a:schemeClr val="tx1"/>
                </a:solidFill>
                <a:latin typeface="ＭＳ Ｐゴシック" charset="-128"/>
                <a:ea typeface="ＭＳ Ｐゴシック" charset="-128"/>
                <a:cs typeface="+mn-cs"/>
              </a:defRPr>
            </a:lvl6pPr>
            <a:lvl7pPr marL="2736015" algn="l" defTabSz="912004" rtl="0" eaLnBrk="1" latinLnBrk="0" hangingPunct="1">
              <a:defRPr kumimoji="1" sz="1200" kern="1200">
                <a:solidFill>
                  <a:schemeClr val="tx1"/>
                </a:solidFill>
                <a:latin typeface="ＭＳ Ｐゴシック" charset="-128"/>
                <a:ea typeface="ＭＳ Ｐゴシック" charset="-128"/>
                <a:cs typeface="+mn-cs"/>
              </a:defRPr>
            </a:lvl7pPr>
            <a:lvl8pPr marL="3192015" algn="l" defTabSz="912004" rtl="0" eaLnBrk="1" latinLnBrk="0" hangingPunct="1">
              <a:defRPr kumimoji="1" sz="1200" kern="1200">
                <a:solidFill>
                  <a:schemeClr val="tx1"/>
                </a:solidFill>
                <a:latin typeface="ＭＳ Ｐゴシック" charset="-128"/>
                <a:ea typeface="ＭＳ Ｐゴシック" charset="-128"/>
                <a:cs typeface="+mn-cs"/>
              </a:defRPr>
            </a:lvl8pPr>
            <a:lvl9pPr marL="3648016" algn="l" defTabSz="912004" rtl="0" eaLnBrk="1" latinLnBrk="0" hangingPunct="1">
              <a:defRPr kumimoji="1" sz="1200" kern="1200">
                <a:solidFill>
                  <a:schemeClr val="tx1"/>
                </a:solidFill>
                <a:latin typeface="ＭＳ Ｐゴシック" charset="-128"/>
                <a:ea typeface="ＭＳ Ｐゴシック" charset="-128"/>
                <a:cs typeface="+mn-cs"/>
              </a:defRPr>
            </a:lvl9pPr>
          </a:lstStyle>
          <a:p>
            <a:r>
              <a:rPr kumimoji="1" lang="en-US" altLang="ja-JP" sz="1000" dirty="0">
                <a:solidFill>
                  <a:srgbClr val="FF0000"/>
                </a:solidFill>
                <a:latin typeface="Meiryo UI" panose="020B0604030504040204" pitchFamily="50" charset="-128"/>
                <a:ea typeface="Meiryo UI" panose="020B0604030504040204" pitchFamily="50" charset="-128"/>
              </a:rPr>
              <a:t>※</a:t>
            </a:r>
            <a:r>
              <a:rPr lang="en-US" altLang="ja-JP" sz="1000" dirty="0" err="1" smtClean="0">
                <a:solidFill>
                  <a:srgbClr val="FF0000"/>
                </a:solidFill>
                <a:latin typeface="Meiryo UI" panose="020B0604030504040204" pitchFamily="50" charset="-128"/>
                <a:ea typeface="Meiryo UI" panose="020B0604030504040204" pitchFamily="50" charset="-128"/>
              </a:rPr>
              <a:t>SmartBilling</a:t>
            </a:r>
            <a:r>
              <a:rPr lang="ja-JP" altLang="en-US" sz="1000" dirty="0">
                <a:solidFill>
                  <a:srgbClr val="FF0000"/>
                </a:solidFill>
                <a:latin typeface="Meiryo UI" panose="020B0604030504040204" pitchFamily="50" charset="-128"/>
                <a:ea typeface="Meiryo UI" panose="020B0604030504040204" pitchFamily="50" charset="-128"/>
              </a:rPr>
              <a:t>制限文字</a:t>
            </a:r>
            <a:endParaRPr kumimoji="1" lang="ja-JP" altLang="en-US" sz="1000" dirty="0">
              <a:solidFill>
                <a:srgbClr val="FF0000"/>
              </a:solidFill>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5"/>
          <a:stretch>
            <a:fillRect/>
          </a:stretch>
        </p:blipFill>
        <p:spPr>
          <a:xfrm>
            <a:off x="4743395" y="4747284"/>
            <a:ext cx="2481511" cy="1561758"/>
          </a:xfrm>
          <a:prstGeom prst="rect">
            <a:avLst/>
          </a:prstGeom>
          <a:ln>
            <a:solidFill>
              <a:schemeClr val="tx1"/>
            </a:solidFill>
          </a:ln>
        </p:spPr>
      </p:pic>
      <p:cxnSp>
        <p:nvCxnSpPr>
          <p:cNvPr id="20" name="直線矢印コネクタ 19"/>
          <p:cNvCxnSpPr/>
          <p:nvPr/>
        </p:nvCxnSpPr>
        <p:spPr>
          <a:xfrm>
            <a:off x="3995936" y="5733256"/>
            <a:ext cx="936104" cy="216024"/>
          </a:xfrm>
          <a:prstGeom prst="straightConnector1">
            <a:avLst/>
          </a:prstGeom>
          <a:ln w="28575">
            <a:solidFill>
              <a:srgbClr val="3333FF"/>
            </a:solidFill>
            <a:tailEnd type="triangle"/>
          </a:ln>
        </p:spPr>
        <p:style>
          <a:lnRef idx="1">
            <a:schemeClr val="accent1"/>
          </a:lnRef>
          <a:fillRef idx="0">
            <a:schemeClr val="accent1"/>
          </a:fillRef>
          <a:effectRef idx="0">
            <a:schemeClr val="accent1"/>
          </a:effectRef>
          <a:fontRef idx="minor">
            <a:schemeClr val="tx1"/>
          </a:fontRef>
        </p:style>
      </p:cxnSp>
      <p:pic>
        <p:nvPicPr>
          <p:cNvPr id="3" name="図 2"/>
          <p:cNvPicPr>
            <a:picLocks noChangeAspect="1"/>
          </p:cNvPicPr>
          <p:nvPr/>
        </p:nvPicPr>
        <p:blipFill>
          <a:blip r:embed="rId6"/>
          <a:stretch>
            <a:fillRect/>
          </a:stretch>
        </p:blipFill>
        <p:spPr>
          <a:xfrm>
            <a:off x="4339457" y="3551231"/>
            <a:ext cx="3009356" cy="507195"/>
          </a:xfrm>
          <a:prstGeom prst="rect">
            <a:avLst/>
          </a:prstGeom>
        </p:spPr>
      </p:pic>
    </p:spTree>
    <p:extLst>
      <p:ext uri="{BB962C8B-B14F-4D97-AF65-F5344CB8AC3E}">
        <p14:creationId xmlns:p14="http://schemas.microsoft.com/office/powerpoint/2010/main" val="3436627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pPr lvl="0">
              <a:spcBef>
                <a:spcPts val="0"/>
              </a:spcBef>
              <a:defRPr/>
            </a:pPr>
            <a:r>
              <a:rPr lang="ja-JP" altLang="en-US" dirty="0"/>
              <a:t>使用可能文字メッセージの変更</a:t>
            </a:r>
            <a:endParaRPr lang="en-US" altLang="ja-JP" dirty="0"/>
          </a:p>
        </p:txBody>
      </p:sp>
      <p:sp>
        <p:nvSpPr>
          <p:cNvPr id="15" name="正方形/長方形 14"/>
          <p:cNvSpPr/>
          <p:nvPr/>
        </p:nvSpPr>
        <p:spPr>
          <a:xfrm>
            <a:off x="107504" y="963987"/>
            <a:ext cx="8208911" cy="646331"/>
          </a:xfrm>
          <a:prstGeom prst="rect">
            <a:avLst/>
          </a:prstGeom>
        </p:spPr>
        <p:txBody>
          <a:bodyPr wrap="square">
            <a:spAutoFit/>
          </a:bodyPr>
          <a:lstStyle/>
          <a:p>
            <a:r>
              <a:rPr lang="en-US" altLang="ja-JP" dirty="0" err="1">
                <a:latin typeface="Meiryo UI" panose="020B0604030504040204" pitchFamily="50" charset="-128"/>
                <a:ea typeface="Meiryo UI" panose="020B0604030504040204" pitchFamily="50" charset="-128"/>
                <a:cs typeface="Malgun Gothic Semilight" panose="020B0502040204020203" pitchFamily="50" charset="-128"/>
              </a:rPr>
              <a:t>SmartBilling</a:t>
            </a: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連携を利用する場合の、口座振替時の「口座名義人名」に「ヲ」が</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a:p>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使用可能となりました。それに伴い、メッセージを変更しました。</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p:txBody>
      </p:sp>
      <p:pic>
        <p:nvPicPr>
          <p:cNvPr id="2" name="図 1"/>
          <p:cNvPicPr>
            <a:picLocks noChangeAspect="1"/>
          </p:cNvPicPr>
          <p:nvPr/>
        </p:nvPicPr>
        <p:blipFill>
          <a:blip r:embed="rId3"/>
          <a:stretch>
            <a:fillRect/>
          </a:stretch>
        </p:blipFill>
        <p:spPr>
          <a:xfrm>
            <a:off x="457198" y="2659957"/>
            <a:ext cx="7859215" cy="643397"/>
          </a:xfrm>
          <a:prstGeom prst="rect">
            <a:avLst/>
          </a:prstGeom>
          <a:ln>
            <a:solidFill>
              <a:schemeClr val="tx1"/>
            </a:solidFill>
          </a:ln>
        </p:spPr>
      </p:pic>
      <p:sp>
        <p:nvSpPr>
          <p:cNvPr id="5" name="正方形/長方形 4"/>
          <p:cNvSpPr/>
          <p:nvPr/>
        </p:nvSpPr>
        <p:spPr>
          <a:xfrm>
            <a:off x="251519" y="2060848"/>
            <a:ext cx="18002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修正前</a:t>
            </a:r>
          </a:p>
        </p:txBody>
      </p:sp>
      <p:sp>
        <p:nvSpPr>
          <p:cNvPr id="6" name="正方形/長方形 5"/>
          <p:cNvSpPr/>
          <p:nvPr/>
        </p:nvSpPr>
        <p:spPr>
          <a:xfrm>
            <a:off x="251519" y="3837865"/>
            <a:ext cx="18002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修正後</a:t>
            </a:r>
          </a:p>
        </p:txBody>
      </p:sp>
      <p:pic>
        <p:nvPicPr>
          <p:cNvPr id="3" name="図 2"/>
          <p:cNvPicPr>
            <a:picLocks noChangeAspect="1"/>
          </p:cNvPicPr>
          <p:nvPr/>
        </p:nvPicPr>
        <p:blipFill>
          <a:blip r:embed="rId4"/>
          <a:stretch>
            <a:fillRect/>
          </a:stretch>
        </p:blipFill>
        <p:spPr>
          <a:xfrm>
            <a:off x="457200" y="4453543"/>
            <a:ext cx="8003232" cy="620727"/>
          </a:xfrm>
          <a:prstGeom prst="rect">
            <a:avLst/>
          </a:prstGeom>
          <a:ln>
            <a:solidFill>
              <a:schemeClr val="tx1"/>
            </a:solidFill>
          </a:ln>
        </p:spPr>
      </p:pic>
      <p:sp>
        <p:nvSpPr>
          <p:cNvPr id="4" name="角丸四角形吹き出し 3"/>
          <p:cNvSpPr/>
          <p:nvPr/>
        </p:nvSpPr>
        <p:spPr>
          <a:xfrm>
            <a:off x="5004048" y="5159006"/>
            <a:ext cx="2232248" cy="288032"/>
          </a:xfrm>
          <a:prstGeom prst="wedgeRoundRectCallout">
            <a:avLst>
              <a:gd name="adj1" fmla="val 47687"/>
              <a:gd name="adj2" fmla="val -168383"/>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メッセージに「ヲ」を追加しました</a:t>
            </a:r>
          </a:p>
        </p:txBody>
      </p:sp>
    </p:spTree>
    <p:extLst>
      <p:ext uri="{BB962C8B-B14F-4D97-AF65-F5344CB8AC3E}">
        <p14:creationId xmlns:p14="http://schemas.microsoft.com/office/powerpoint/2010/main" val="233436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pPr lvl="0">
              <a:spcBef>
                <a:spcPts val="0"/>
              </a:spcBef>
              <a:defRPr/>
            </a:pPr>
            <a:r>
              <a:rPr lang="ja-JP" altLang="en-US" dirty="0">
                <a:cs typeface="Malgun Gothic Semilight" panose="020B0502040204020203" pitchFamily="50" charset="-128"/>
              </a:rPr>
              <a:t>顧客アカウントメモの表示件数</a:t>
            </a:r>
            <a:endParaRPr lang="en-US" altLang="ja-JP" dirty="0">
              <a:cs typeface="Malgun Gothic Semilight" panose="020B0502040204020203" pitchFamily="50" charset="-128"/>
            </a:endParaRPr>
          </a:p>
        </p:txBody>
      </p:sp>
      <p:sp>
        <p:nvSpPr>
          <p:cNvPr id="15" name="正方形/長方形 14"/>
          <p:cNvSpPr/>
          <p:nvPr/>
        </p:nvSpPr>
        <p:spPr>
          <a:xfrm>
            <a:off x="107504" y="963987"/>
            <a:ext cx="8208911" cy="369332"/>
          </a:xfrm>
          <a:prstGeom prst="rect">
            <a:avLst/>
          </a:prstGeom>
        </p:spPr>
        <p:txBody>
          <a:bodyPr wrap="square">
            <a:spAutoFit/>
          </a:bodyPr>
          <a:lstStyle/>
          <a:p>
            <a:pPr lvl="0">
              <a:defRPr/>
            </a:pPr>
            <a:r>
              <a:rPr lang="ja-JP" altLang="en-US" dirty="0">
                <a:latin typeface="Meiryo UI" panose="020B0604030504040204" pitchFamily="50" charset="-128"/>
                <a:ea typeface="Meiryo UI" panose="020B0604030504040204" pitchFamily="50" charset="-128"/>
              </a:rPr>
              <a:t>顧客アカウントメモの件数が</a:t>
            </a:r>
            <a:r>
              <a:rPr lang="en-US" altLang="ja-JP" dirty="0">
                <a:latin typeface="Meiryo UI" panose="020B0604030504040204" pitchFamily="50" charset="-128"/>
                <a:ea typeface="Meiryo UI" panose="020B0604030504040204" pitchFamily="50" charset="-128"/>
              </a:rPr>
              <a:t>51</a:t>
            </a:r>
            <a:r>
              <a:rPr lang="ja-JP" altLang="en-US" dirty="0">
                <a:latin typeface="Meiryo UI" panose="020B0604030504040204" pitchFamily="50" charset="-128"/>
                <a:ea typeface="Meiryo UI" panose="020B0604030504040204" pitchFamily="50" charset="-128"/>
              </a:rPr>
              <a:t>件以上でも画面に表示されるようになりました。</a:t>
            </a:r>
          </a:p>
        </p:txBody>
      </p:sp>
      <p:pic>
        <p:nvPicPr>
          <p:cNvPr id="2" name="図 1"/>
          <p:cNvPicPr>
            <a:picLocks noChangeAspect="1"/>
          </p:cNvPicPr>
          <p:nvPr/>
        </p:nvPicPr>
        <p:blipFill>
          <a:blip r:embed="rId3"/>
          <a:stretch>
            <a:fillRect/>
          </a:stretch>
        </p:blipFill>
        <p:spPr>
          <a:xfrm>
            <a:off x="2339752" y="1484784"/>
            <a:ext cx="4899620" cy="4899620"/>
          </a:xfrm>
          <a:prstGeom prst="rect">
            <a:avLst/>
          </a:prstGeom>
        </p:spPr>
      </p:pic>
    </p:spTree>
    <p:extLst>
      <p:ext uri="{BB962C8B-B14F-4D97-AF65-F5344CB8AC3E}">
        <p14:creationId xmlns:p14="http://schemas.microsoft.com/office/powerpoint/2010/main" val="3928048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pPr lvl="0">
              <a:spcBef>
                <a:spcPts val="0"/>
              </a:spcBef>
              <a:defRPr/>
            </a:pPr>
            <a:r>
              <a:rPr lang="ja-JP" altLang="en-US" dirty="0"/>
              <a:t>配送情報の宛名の桁数変更</a:t>
            </a:r>
            <a:endParaRPr lang="en-US" altLang="ja-JP" sz="2800" dirty="0">
              <a:cs typeface="Malgun Gothic Semilight" panose="020B0502040204020203" pitchFamily="50" charset="-128"/>
            </a:endParaRPr>
          </a:p>
        </p:txBody>
      </p:sp>
      <p:sp>
        <p:nvSpPr>
          <p:cNvPr id="15" name="正方形/長方形 14"/>
          <p:cNvSpPr/>
          <p:nvPr/>
        </p:nvSpPr>
        <p:spPr>
          <a:xfrm>
            <a:off x="107504" y="963987"/>
            <a:ext cx="8208911" cy="369332"/>
          </a:xfrm>
          <a:prstGeom prst="rect">
            <a:avLst/>
          </a:prstGeom>
        </p:spPr>
        <p:txBody>
          <a:bodyPr wrap="square">
            <a:spAutoFit/>
          </a:bodyPr>
          <a:lstStyle/>
          <a:p>
            <a:pPr lvl="0">
              <a:defRPr/>
            </a:pPr>
            <a:r>
              <a:rPr lang="ja-JP" altLang="en-US" dirty="0">
                <a:latin typeface="Meiryo UI" panose="020B0604030504040204" pitchFamily="50" charset="-128"/>
                <a:ea typeface="Meiryo UI" panose="020B0604030504040204" pitchFamily="50" charset="-128"/>
              </a:rPr>
              <a:t>配送情報の宛名の桁数が</a:t>
            </a:r>
            <a:r>
              <a:rPr lang="en-US" altLang="ja-JP" dirty="0">
                <a:latin typeface="Meiryo UI" panose="020B0604030504040204" pitchFamily="50" charset="-128"/>
                <a:ea typeface="Meiryo UI" panose="020B0604030504040204" pitchFamily="50" charset="-128"/>
              </a:rPr>
              <a:t>64</a:t>
            </a:r>
            <a:r>
              <a:rPr lang="ja-JP" altLang="en-US" dirty="0">
                <a:latin typeface="Meiryo UI" panose="020B0604030504040204" pitchFamily="50" charset="-128"/>
                <a:ea typeface="Meiryo UI" panose="020B0604030504040204" pitchFamily="50" charset="-128"/>
              </a:rPr>
              <a:t>桁から</a:t>
            </a:r>
            <a:r>
              <a:rPr lang="en-US" altLang="ja-JP" dirty="0">
                <a:latin typeface="Meiryo UI" panose="020B0604030504040204" pitchFamily="50" charset="-128"/>
                <a:ea typeface="Meiryo UI" panose="020B0604030504040204" pitchFamily="50" charset="-128"/>
              </a:rPr>
              <a:t>129</a:t>
            </a:r>
            <a:r>
              <a:rPr lang="ja-JP" altLang="en-US" dirty="0">
                <a:latin typeface="Meiryo UI" panose="020B0604030504040204" pitchFamily="50" charset="-128"/>
                <a:ea typeface="Meiryo UI" panose="020B0604030504040204" pitchFamily="50" charset="-128"/>
              </a:rPr>
              <a:t>桁に変更されました。</a:t>
            </a:r>
            <a:endParaRPr lang="ja-JP" altLang="en-US" sz="110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1823654" y="1403484"/>
            <a:ext cx="5496692" cy="5106113"/>
          </a:xfrm>
          <a:prstGeom prst="rect">
            <a:avLst/>
          </a:prstGeom>
          <a:ln>
            <a:solidFill>
              <a:schemeClr val="tx1"/>
            </a:solidFill>
          </a:ln>
        </p:spPr>
      </p:pic>
      <p:sp>
        <p:nvSpPr>
          <p:cNvPr id="3" name="正方形/長方形 2"/>
          <p:cNvSpPr/>
          <p:nvPr/>
        </p:nvSpPr>
        <p:spPr>
          <a:xfrm>
            <a:off x="2051720" y="2852936"/>
            <a:ext cx="2160239"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96509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pPr lvl="0">
              <a:spcBef>
                <a:spcPts val="0"/>
              </a:spcBef>
              <a:defRPr/>
            </a:pPr>
            <a:r>
              <a:rPr lang="ja-JP" altLang="en-US" dirty="0"/>
              <a:t>オーダタイプのフィルターの内容変更</a:t>
            </a:r>
            <a:endParaRPr lang="en-US" altLang="ja-JP" dirty="0"/>
          </a:p>
        </p:txBody>
      </p:sp>
      <p:sp>
        <p:nvSpPr>
          <p:cNvPr id="4" name="正方形/長方形 3"/>
          <p:cNvSpPr/>
          <p:nvPr/>
        </p:nvSpPr>
        <p:spPr>
          <a:xfrm>
            <a:off x="107504" y="963987"/>
            <a:ext cx="8208911" cy="646331"/>
          </a:xfrm>
          <a:prstGeom prst="rect">
            <a:avLst/>
          </a:prstGeom>
        </p:spPr>
        <p:txBody>
          <a:bodyPr wrap="square">
            <a:spAutoFit/>
          </a:bodyPr>
          <a:lstStyle/>
          <a:p>
            <a:pPr lvl="0">
              <a:defRPr/>
            </a:pPr>
            <a:r>
              <a:rPr lang="ja-JP" altLang="en-US" dirty="0">
                <a:latin typeface="Meiryo UI" panose="020B0604030504040204" pitchFamily="50" charset="-128"/>
                <a:ea typeface="Meiryo UI" panose="020B0604030504040204" pitchFamily="50" charset="-128"/>
              </a:rPr>
              <a:t>オーダ画面のオーダタイプのフィルターから「新規大量注文オーダ」と「顧客作成」が削除され、</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バンドル解除オーダ</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と</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利用停止</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再開</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が追加されました。</a:t>
            </a:r>
          </a:p>
        </p:txBody>
      </p:sp>
      <p:pic>
        <p:nvPicPr>
          <p:cNvPr id="2" name="図 1"/>
          <p:cNvPicPr>
            <a:picLocks noChangeAspect="1"/>
          </p:cNvPicPr>
          <p:nvPr/>
        </p:nvPicPr>
        <p:blipFill>
          <a:blip r:embed="rId3"/>
          <a:stretch>
            <a:fillRect/>
          </a:stretch>
        </p:blipFill>
        <p:spPr>
          <a:xfrm>
            <a:off x="323528" y="1844824"/>
            <a:ext cx="4835529" cy="2830159"/>
          </a:xfrm>
          <a:prstGeom prst="rect">
            <a:avLst/>
          </a:prstGeom>
          <a:ln>
            <a:solidFill>
              <a:schemeClr val="tx1"/>
            </a:solidFill>
          </a:ln>
        </p:spPr>
      </p:pic>
      <p:pic>
        <p:nvPicPr>
          <p:cNvPr id="5" name="図 4"/>
          <p:cNvPicPr>
            <a:picLocks noChangeAspect="1"/>
          </p:cNvPicPr>
          <p:nvPr/>
        </p:nvPicPr>
        <p:blipFill>
          <a:blip r:embed="rId4"/>
          <a:stretch>
            <a:fillRect/>
          </a:stretch>
        </p:blipFill>
        <p:spPr>
          <a:xfrm>
            <a:off x="2755978" y="3645024"/>
            <a:ext cx="6154009" cy="2800741"/>
          </a:xfrm>
          <a:prstGeom prst="rect">
            <a:avLst/>
          </a:prstGeom>
          <a:solidFill>
            <a:schemeClr val="bg1"/>
          </a:solidFill>
          <a:ln>
            <a:solidFill>
              <a:schemeClr val="tx1"/>
            </a:solidFill>
          </a:ln>
        </p:spPr>
      </p:pic>
      <p:sp>
        <p:nvSpPr>
          <p:cNvPr id="6" name="正方形/長方形 5"/>
          <p:cNvSpPr/>
          <p:nvPr/>
        </p:nvSpPr>
        <p:spPr>
          <a:xfrm>
            <a:off x="611560" y="3259903"/>
            <a:ext cx="936104" cy="1690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8" name="正方形/長方形 7"/>
          <p:cNvSpPr/>
          <p:nvPr/>
        </p:nvSpPr>
        <p:spPr>
          <a:xfrm>
            <a:off x="603649" y="3881849"/>
            <a:ext cx="936104" cy="1690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屈折矢印 6"/>
          <p:cNvSpPr/>
          <p:nvPr/>
        </p:nvSpPr>
        <p:spPr>
          <a:xfrm rot="5400000">
            <a:off x="1871987" y="4529554"/>
            <a:ext cx="864096" cy="759870"/>
          </a:xfrm>
          <a:prstGeom prst="bentUp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9" name="角丸四角形 8"/>
          <p:cNvSpPr/>
          <p:nvPr/>
        </p:nvSpPr>
        <p:spPr>
          <a:xfrm>
            <a:off x="179512" y="1729358"/>
            <a:ext cx="144016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修正前</a:t>
            </a:r>
          </a:p>
        </p:txBody>
      </p:sp>
      <p:sp>
        <p:nvSpPr>
          <p:cNvPr id="12" name="角丸四角形 11"/>
          <p:cNvSpPr/>
          <p:nvPr/>
        </p:nvSpPr>
        <p:spPr>
          <a:xfrm>
            <a:off x="2798696" y="3562436"/>
            <a:ext cx="144016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修正後</a:t>
            </a:r>
          </a:p>
        </p:txBody>
      </p:sp>
      <p:sp>
        <p:nvSpPr>
          <p:cNvPr id="11" name="屈折矢印 10"/>
          <p:cNvSpPr/>
          <p:nvPr/>
        </p:nvSpPr>
        <p:spPr>
          <a:xfrm rot="5400000">
            <a:off x="303989" y="5046031"/>
            <a:ext cx="1506663" cy="929131"/>
          </a:xfrm>
          <a:prstGeom prst="bentUpArrow">
            <a:avLst>
              <a:gd name="adj1" fmla="val 25000"/>
              <a:gd name="adj2" fmla="val 24297"/>
              <a:gd name="adj3" fmla="val 33742"/>
            </a:avLst>
          </a:prstGeom>
          <a:solidFill>
            <a:srgbClr val="3333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3" name="正方形/長方形 12"/>
          <p:cNvSpPr/>
          <p:nvPr/>
        </p:nvSpPr>
        <p:spPr>
          <a:xfrm>
            <a:off x="3025640" y="4674983"/>
            <a:ext cx="1013906" cy="338193"/>
          </a:xfrm>
          <a:prstGeom prst="rect">
            <a:avLst/>
          </a:prstGeom>
          <a:noFill/>
          <a:ln w="28575">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119672" y="5336197"/>
            <a:ext cx="1904689" cy="430887"/>
          </a:xfrm>
          <a:prstGeom prst="rect">
            <a:avLst/>
          </a:prstGeom>
          <a:noFill/>
        </p:spPr>
        <p:txBody>
          <a:bodyPr wrap="none" rtlCol="0">
            <a:spAutoFit/>
          </a:bodyPr>
          <a:lstStyle/>
          <a:p>
            <a:r>
              <a:rPr kumimoji="1" lang="ja-JP" altLang="en-US" sz="1100" b="1" dirty="0">
                <a:latin typeface="Meiryo UI" panose="020B0604030504040204" pitchFamily="50" charset="-128"/>
                <a:ea typeface="Meiryo UI" panose="020B0604030504040204" pitchFamily="50" charset="-128"/>
              </a:rPr>
              <a:t>削除</a:t>
            </a: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新規大量注文オーダ</a:t>
            </a:r>
            <a:r>
              <a:rPr kumimoji="1" lang="en-US" altLang="ja-JP" sz="110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顧客作成</a:t>
            </a:r>
            <a:r>
              <a:rPr kumimoji="1" lang="en-US" altLang="ja-JP" sz="1100" dirty="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569541" y="6296906"/>
            <a:ext cx="1827744" cy="430887"/>
          </a:xfrm>
          <a:prstGeom prst="rect">
            <a:avLst/>
          </a:prstGeom>
          <a:noFill/>
        </p:spPr>
        <p:txBody>
          <a:bodyPr wrap="none" rtlCol="0">
            <a:spAutoFit/>
          </a:bodyPr>
          <a:lstStyle/>
          <a:p>
            <a:r>
              <a:rPr lang="ja-JP" altLang="en-US" sz="1100" b="1" dirty="0">
                <a:latin typeface="Meiryo UI" panose="020B0604030504040204" pitchFamily="50" charset="-128"/>
                <a:ea typeface="Meiryo UI" panose="020B0604030504040204" pitchFamily="50" charset="-128"/>
              </a:rPr>
              <a:t>追加</a:t>
            </a: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バンドル解除オーダ</a:t>
            </a:r>
            <a:r>
              <a:rPr kumimoji="1" lang="en-US" altLang="ja-JP" sz="110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利用停止</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再開</a:t>
            </a:r>
            <a:r>
              <a:rPr kumimoji="1" lang="en-US" altLang="ja-JP" sz="1100" dirty="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72042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598BE75-866B-4056-9ACB-3B31F758A395}"/>
              </a:ext>
            </a:extLst>
          </p:cNvPr>
          <p:cNvPicPr>
            <a:picLocks noChangeAspect="1"/>
          </p:cNvPicPr>
          <p:nvPr/>
        </p:nvPicPr>
        <p:blipFill>
          <a:blip r:embed="rId3"/>
          <a:stretch>
            <a:fillRect/>
          </a:stretch>
        </p:blipFill>
        <p:spPr>
          <a:xfrm>
            <a:off x="197768" y="1403485"/>
            <a:ext cx="8262664" cy="2799092"/>
          </a:xfrm>
          <a:prstGeom prst="rect">
            <a:avLst/>
          </a:prstGeom>
        </p:spPr>
      </p:pic>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r>
              <a:rPr lang="ja-JP" altLang="en-US" dirty="0"/>
              <a:t>商品画面に関する翻訳変更</a:t>
            </a:r>
            <a:r>
              <a:rPr lang="en-US" altLang="ja-JP" dirty="0"/>
              <a:t>(1/2)</a:t>
            </a:r>
            <a:endParaRPr lang="ja-JP" altLang="en-US" dirty="0"/>
          </a:p>
        </p:txBody>
      </p:sp>
      <p:sp>
        <p:nvSpPr>
          <p:cNvPr id="15" name="正方形/長方形 14"/>
          <p:cNvSpPr/>
          <p:nvPr/>
        </p:nvSpPr>
        <p:spPr>
          <a:xfrm>
            <a:off x="107505" y="963987"/>
            <a:ext cx="7632848" cy="369332"/>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商品画面に関する画面にて、下記のように翻訳変更しました。</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9" name="正方形/長方形 8"/>
          <p:cNvSpPr/>
          <p:nvPr/>
        </p:nvSpPr>
        <p:spPr>
          <a:xfrm>
            <a:off x="4283968" y="2260131"/>
            <a:ext cx="4660250" cy="369332"/>
          </a:xfrm>
          <a:prstGeom prst="rect">
            <a:avLst/>
          </a:prstGeom>
          <a:solidFill>
            <a:schemeClr val="bg1"/>
          </a:solidFill>
        </p:spPr>
        <p:txBody>
          <a:bodyPr wrap="none">
            <a:spAutoFit/>
          </a:bodyPr>
          <a:lstStyle/>
          <a:p>
            <a:r>
              <a:rPr lang="ja-JP" altLang="en-US" dirty="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商品ダウンロードのオプションに関する翻訳を変更</a:t>
            </a:r>
            <a:endParaRPr lang="ja-JP" altLang="en-US" dirty="0">
              <a:solidFill>
                <a:srgbClr val="FF0000"/>
              </a:solidFill>
            </a:endParaRPr>
          </a:p>
        </p:txBody>
      </p:sp>
      <p:sp>
        <p:nvSpPr>
          <p:cNvPr id="10" name="正方形/長方形 9"/>
          <p:cNvSpPr/>
          <p:nvPr/>
        </p:nvSpPr>
        <p:spPr>
          <a:xfrm>
            <a:off x="2843808" y="3068960"/>
            <a:ext cx="2664296"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a:cxnSpLocks/>
          </p:cNvCxnSpPr>
          <p:nvPr/>
        </p:nvCxnSpPr>
        <p:spPr>
          <a:xfrm flipH="1">
            <a:off x="4788024" y="2636912"/>
            <a:ext cx="360040" cy="432048"/>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pic>
        <p:nvPicPr>
          <p:cNvPr id="7" name="図 6">
            <a:extLst>
              <a:ext uri="{FF2B5EF4-FFF2-40B4-BE49-F238E27FC236}">
                <a16:creationId xmlns:a16="http://schemas.microsoft.com/office/drawing/2014/main" id="{DF685E2C-E910-4631-A4DE-74EC23CAE017}"/>
              </a:ext>
            </a:extLst>
          </p:cNvPr>
          <p:cNvPicPr>
            <a:picLocks noChangeAspect="1"/>
          </p:cNvPicPr>
          <p:nvPr/>
        </p:nvPicPr>
        <p:blipFill>
          <a:blip r:embed="rId4"/>
          <a:stretch>
            <a:fillRect/>
          </a:stretch>
        </p:blipFill>
        <p:spPr>
          <a:xfrm>
            <a:off x="5541571" y="4618578"/>
            <a:ext cx="3002472" cy="1900615"/>
          </a:xfrm>
          <a:prstGeom prst="rect">
            <a:avLst/>
          </a:prstGeom>
        </p:spPr>
      </p:pic>
      <p:sp>
        <p:nvSpPr>
          <p:cNvPr id="13" name="正方形/長方形 12">
            <a:extLst>
              <a:ext uri="{FF2B5EF4-FFF2-40B4-BE49-F238E27FC236}">
                <a16:creationId xmlns:a16="http://schemas.microsoft.com/office/drawing/2014/main" id="{733C1C18-5A49-43E5-B16D-139E92847D9D}"/>
              </a:ext>
            </a:extLst>
          </p:cNvPr>
          <p:cNvSpPr/>
          <p:nvPr/>
        </p:nvSpPr>
        <p:spPr>
          <a:xfrm>
            <a:off x="5508104" y="4244355"/>
            <a:ext cx="2262158" cy="369332"/>
          </a:xfrm>
          <a:prstGeom prst="rect">
            <a:avLst/>
          </a:prstGeom>
          <a:solidFill>
            <a:schemeClr val="bg1"/>
          </a:solidFill>
        </p:spPr>
        <p:txBody>
          <a:bodyPr wrap="none">
            <a:spAutoFit/>
          </a:bodyPr>
          <a:lstStyle/>
          <a:p>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＜参考＞変更前画面</a:t>
            </a:r>
            <a:endParaRPr lang="ja-JP" altLang="en-US" dirty="0"/>
          </a:p>
        </p:txBody>
      </p:sp>
    </p:spTree>
    <p:extLst>
      <p:ext uri="{BB962C8B-B14F-4D97-AF65-F5344CB8AC3E}">
        <p14:creationId xmlns:p14="http://schemas.microsoft.com/office/powerpoint/2010/main" val="152410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43F603C-EF0E-4536-A7CE-1A8CEBF68CB7}"/>
              </a:ext>
            </a:extLst>
          </p:cNvPr>
          <p:cNvPicPr>
            <a:picLocks noChangeAspect="1"/>
          </p:cNvPicPr>
          <p:nvPr/>
        </p:nvPicPr>
        <p:blipFill>
          <a:blip r:embed="rId3"/>
          <a:stretch>
            <a:fillRect/>
          </a:stretch>
        </p:blipFill>
        <p:spPr>
          <a:xfrm>
            <a:off x="198046" y="1312503"/>
            <a:ext cx="8686800" cy="2884673"/>
          </a:xfrm>
          <a:prstGeom prst="rect">
            <a:avLst/>
          </a:prstGeom>
        </p:spPr>
      </p:pic>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r>
              <a:rPr lang="ja-JP" altLang="en-US" dirty="0"/>
              <a:t>商品画面に関する翻訳変更</a:t>
            </a:r>
            <a:r>
              <a:rPr lang="en-US" altLang="ja-JP" dirty="0"/>
              <a:t>(2/2)</a:t>
            </a:r>
            <a:endParaRPr lang="ja-JP" altLang="en-US" dirty="0"/>
          </a:p>
        </p:txBody>
      </p:sp>
      <p:sp>
        <p:nvSpPr>
          <p:cNvPr id="15" name="正方形/長方形 14"/>
          <p:cNvSpPr/>
          <p:nvPr/>
        </p:nvSpPr>
        <p:spPr>
          <a:xfrm>
            <a:off x="107505" y="963987"/>
            <a:ext cx="7632848" cy="369332"/>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商品画面に関する画面にて、下記のように翻訳変更しました。</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9" name="正方形/長方形 8"/>
          <p:cNvSpPr/>
          <p:nvPr/>
        </p:nvSpPr>
        <p:spPr>
          <a:xfrm>
            <a:off x="4283968" y="2260131"/>
            <a:ext cx="3682418" cy="369332"/>
          </a:xfrm>
          <a:prstGeom prst="rect">
            <a:avLst/>
          </a:prstGeom>
          <a:solidFill>
            <a:schemeClr val="bg1"/>
          </a:solidFill>
        </p:spPr>
        <p:txBody>
          <a:bodyPr wrap="none">
            <a:spAutoFit/>
          </a:bodyPr>
          <a:lstStyle/>
          <a:p>
            <a:r>
              <a:rPr lang="ja-JP" altLang="en-US" dirty="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商品購入可能数に関する翻訳を変更</a:t>
            </a:r>
            <a:endParaRPr lang="ja-JP" altLang="en-US" dirty="0">
              <a:solidFill>
                <a:srgbClr val="FF0000"/>
              </a:solidFill>
            </a:endParaRPr>
          </a:p>
        </p:txBody>
      </p:sp>
      <p:sp>
        <p:nvSpPr>
          <p:cNvPr id="10" name="正方形/長方形 9"/>
          <p:cNvSpPr/>
          <p:nvPr/>
        </p:nvSpPr>
        <p:spPr>
          <a:xfrm>
            <a:off x="6444208" y="3140968"/>
            <a:ext cx="1716896"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a:cxnSpLocks/>
          </p:cNvCxnSpPr>
          <p:nvPr/>
        </p:nvCxnSpPr>
        <p:spPr>
          <a:xfrm>
            <a:off x="6300192" y="2616096"/>
            <a:ext cx="432048" cy="432048"/>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sp>
        <p:nvSpPr>
          <p:cNvPr id="13" name="正方形/長方形 12">
            <a:extLst>
              <a:ext uri="{FF2B5EF4-FFF2-40B4-BE49-F238E27FC236}">
                <a16:creationId xmlns:a16="http://schemas.microsoft.com/office/drawing/2014/main" id="{733C1C18-5A49-43E5-B16D-139E92847D9D}"/>
              </a:ext>
            </a:extLst>
          </p:cNvPr>
          <p:cNvSpPr/>
          <p:nvPr/>
        </p:nvSpPr>
        <p:spPr>
          <a:xfrm>
            <a:off x="5508104" y="4244355"/>
            <a:ext cx="2262158" cy="369332"/>
          </a:xfrm>
          <a:prstGeom prst="rect">
            <a:avLst/>
          </a:prstGeom>
          <a:solidFill>
            <a:schemeClr val="bg1"/>
          </a:solidFill>
        </p:spPr>
        <p:txBody>
          <a:bodyPr wrap="none">
            <a:spAutoFit/>
          </a:bodyPr>
          <a:lstStyle/>
          <a:p>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＜参考＞変更前画面</a:t>
            </a:r>
            <a:endParaRPr lang="ja-JP" altLang="en-US" dirty="0"/>
          </a:p>
        </p:txBody>
      </p:sp>
      <p:pic>
        <p:nvPicPr>
          <p:cNvPr id="8" name="図 7">
            <a:extLst>
              <a:ext uri="{FF2B5EF4-FFF2-40B4-BE49-F238E27FC236}">
                <a16:creationId xmlns:a16="http://schemas.microsoft.com/office/drawing/2014/main" id="{36CDDADC-224C-47D0-8707-B6AD4DC92EB1}"/>
              </a:ext>
            </a:extLst>
          </p:cNvPr>
          <p:cNvPicPr>
            <a:picLocks noChangeAspect="1"/>
          </p:cNvPicPr>
          <p:nvPr/>
        </p:nvPicPr>
        <p:blipFill>
          <a:blip r:embed="rId4"/>
          <a:stretch>
            <a:fillRect/>
          </a:stretch>
        </p:blipFill>
        <p:spPr>
          <a:xfrm>
            <a:off x="5724128" y="4626816"/>
            <a:ext cx="2719330" cy="1917281"/>
          </a:xfrm>
          <a:prstGeom prst="rect">
            <a:avLst/>
          </a:prstGeom>
        </p:spPr>
      </p:pic>
      <p:sp>
        <p:nvSpPr>
          <p:cNvPr id="14" name="正方形/長方形 13"/>
          <p:cNvSpPr/>
          <p:nvPr/>
        </p:nvSpPr>
        <p:spPr>
          <a:xfrm>
            <a:off x="5652120" y="5445224"/>
            <a:ext cx="172819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39377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39533DA-A9D6-4755-9B0F-34E2EE18EBC9}"/>
              </a:ext>
            </a:extLst>
          </p:cNvPr>
          <p:cNvPicPr>
            <a:picLocks noChangeAspect="1"/>
          </p:cNvPicPr>
          <p:nvPr/>
        </p:nvPicPr>
        <p:blipFill>
          <a:blip r:embed="rId3"/>
          <a:stretch>
            <a:fillRect/>
          </a:stretch>
        </p:blipFill>
        <p:spPr>
          <a:xfrm>
            <a:off x="161764" y="1403484"/>
            <a:ext cx="8820472" cy="4207704"/>
          </a:xfrm>
          <a:prstGeom prst="rect">
            <a:avLst/>
          </a:prstGeom>
        </p:spPr>
      </p:pic>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r>
              <a:rPr lang="ja-JP" altLang="en-US" dirty="0"/>
              <a:t>請求画面に関する翻訳変更</a:t>
            </a:r>
          </a:p>
        </p:txBody>
      </p:sp>
      <p:sp>
        <p:nvSpPr>
          <p:cNvPr id="15" name="正方形/長方形 14"/>
          <p:cNvSpPr/>
          <p:nvPr/>
        </p:nvSpPr>
        <p:spPr>
          <a:xfrm>
            <a:off x="107505" y="963987"/>
            <a:ext cx="7632848" cy="369332"/>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請求画面に関する画面にて、下記のように翻訳変更しました。</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9" name="正方形/長方形 8"/>
          <p:cNvSpPr/>
          <p:nvPr/>
        </p:nvSpPr>
        <p:spPr>
          <a:xfrm>
            <a:off x="3931777" y="2330234"/>
            <a:ext cx="4698722" cy="369332"/>
          </a:xfrm>
          <a:prstGeom prst="rect">
            <a:avLst/>
          </a:prstGeom>
          <a:solidFill>
            <a:schemeClr val="bg1"/>
          </a:solidFill>
        </p:spPr>
        <p:txBody>
          <a:bodyPr wrap="none">
            <a:spAutoFit/>
          </a:bodyPr>
          <a:lstStyle/>
          <a:p>
            <a:r>
              <a:rPr lang="ja-JP" altLang="en-US" dirty="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為替計算がある場合の表記に関する翻訳を変更</a:t>
            </a:r>
            <a:endParaRPr lang="ja-JP" altLang="en-US" dirty="0">
              <a:solidFill>
                <a:srgbClr val="FF0000"/>
              </a:solidFill>
            </a:endParaRPr>
          </a:p>
        </p:txBody>
      </p:sp>
      <p:sp>
        <p:nvSpPr>
          <p:cNvPr id="10" name="正方形/長方形 9"/>
          <p:cNvSpPr/>
          <p:nvPr/>
        </p:nvSpPr>
        <p:spPr>
          <a:xfrm>
            <a:off x="1259632" y="2830344"/>
            <a:ext cx="1872208" cy="217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a:cxnSpLocks/>
          </p:cNvCxnSpPr>
          <p:nvPr/>
        </p:nvCxnSpPr>
        <p:spPr>
          <a:xfrm flipV="1">
            <a:off x="3139688" y="2629463"/>
            <a:ext cx="784241" cy="293638"/>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sp>
        <p:nvSpPr>
          <p:cNvPr id="14" name="正方形/長方形 13">
            <a:extLst>
              <a:ext uri="{FF2B5EF4-FFF2-40B4-BE49-F238E27FC236}">
                <a16:creationId xmlns:a16="http://schemas.microsoft.com/office/drawing/2014/main" id="{44FFDD82-5442-4B66-B533-CE81066AB77A}"/>
              </a:ext>
            </a:extLst>
          </p:cNvPr>
          <p:cNvSpPr/>
          <p:nvPr/>
        </p:nvSpPr>
        <p:spPr>
          <a:xfrm>
            <a:off x="4860032" y="3030225"/>
            <a:ext cx="998102" cy="217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a:extLst>
              <a:ext uri="{FF2B5EF4-FFF2-40B4-BE49-F238E27FC236}">
                <a16:creationId xmlns:a16="http://schemas.microsoft.com/office/drawing/2014/main" id="{4808030E-99B4-4153-9AFE-472AA1337F6D}"/>
              </a:ext>
            </a:extLst>
          </p:cNvPr>
          <p:cNvCxnSpPr>
            <a:cxnSpLocks/>
          </p:cNvCxnSpPr>
          <p:nvPr/>
        </p:nvCxnSpPr>
        <p:spPr>
          <a:xfrm flipH="1" flipV="1">
            <a:off x="5380611" y="2755637"/>
            <a:ext cx="199501" cy="274588"/>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sp>
        <p:nvSpPr>
          <p:cNvPr id="13" name="正方形/長方形 12"/>
          <p:cNvSpPr/>
          <p:nvPr/>
        </p:nvSpPr>
        <p:spPr>
          <a:xfrm>
            <a:off x="1254439" y="2533652"/>
            <a:ext cx="1418690" cy="261610"/>
          </a:xfrm>
          <a:prstGeom prst="rect">
            <a:avLst/>
          </a:prstGeom>
          <a:solidFill>
            <a:schemeClr val="bg1"/>
          </a:solidFill>
        </p:spPr>
        <p:txBody>
          <a:bodyPr wrap="square">
            <a:spAutoFit/>
          </a:bodyPr>
          <a:lstStyle/>
          <a:p>
            <a:r>
              <a:rPr lang="ja-JP" altLang="en-US" sz="1100"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変更前：合計</a:t>
            </a:r>
            <a:endParaRPr lang="ja-JP" altLang="en-US" sz="1100" dirty="0">
              <a:solidFill>
                <a:srgbClr val="FF0000"/>
              </a:solidFill>
            </a:endParaRPr>
          </a:p>
        </p:txBody>
      </p:sp>
      <p:sp>
        <p:nvSpPr>
          <p:cNvPr id="17" name="正方形/長方形 16"/>
          <p:cNvSpPr/>
          <p:nvPr/>
        </p:nvSpPr>
        <p:spPr>
          <a:xfrm>
            <a:off x="5906341" y="2830344"/>
            <a:ext cx="1418690" cy="261610"/>
          </a:xfrm>
          <a:prstGeom prst="rect">
            <a:avLst/>
          </a:prstGeom>
          <a:solidFill>
            <a:schemeClr val="bg1"/>
          </a:solidFill>
        </p:spPr>
        <p:txBody>
          <a:bodyPr wrap="square">
            <a:spAutoFit/>
          </a:bodyPr>
          <a:lstStyle/>
          <a:p>
            <a:r>
              <a:rPr lang="ja-JP" altLang="en-US" sz="1100" dirty="0" smtClean="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変更前：元の金額</a:t>
            </a:r>
            <a:endParaRPr lang="ja-JP" altLang="en-US" sz="1100" dirty="0">
              <a:solidFill>
                <a:srgbClr val="FF0000"/>
              </a:solidFill>
            </a:endParaRPr>
          </a:p>
        </p:txBody>
      </p:sp>
    </p:spTree>
    <p:extLst>
      <p:ext uri="{BB962C8B-B14F-4D97-AF65-F5344CB8AC3E}">
        <p14:creationId xmlns:p14="http://schemas.microsoft.com/office/powerpoint/2010/main" val="363615945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8686</TotalTime>
  <Words>1922</Words>
  <Application>Microsoft Office PowerPoint</Application>
  <PresentationFormat>画面に合わせる (4:3)</PresentationFormat>
  <Paragraphs>286</Paragraphs>
  <Slides>18</Slides>
  <Notes>18</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18</vt:i4>
      </vt:variant>
    </vt:vector>
  </HeadingPairs>
  <TitlesOfParts>
    <vt:vector size="25" baseType="lpstr">
      <vt:lpstr>Malgun Gothic Semilight</vt:lpstr>
      <vt:lpstr>Meiryo UI</vt:lpstr>
      <vt:lpstr>ＭＳ Ｐゴシック</vt:lpstr>
      <vt:lpstr>游ゴシック</vt:lpstr>
      <vt:lpstr>Arial</vt:lpstr>
      <vt:lpstr>Calibri</vt:lpstr>
      <vt:lpstr>Office テーマ</vt:lpstr>
      <vt:lpstr>10月版リリースノート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藤原 昌弘</dc:creator>
  <cp:lastModifiedBy>[NDSi]中山 泰宏 Yasuhiro Nakayama</cp:lastModifiedBy>
  <cp:revision>346</cp:revision>
  <cp:lastPrinted>2021-04-21T23:06:29Z</cp:lastPrinted>
  <dcterms:created xsi:type="dcterms:W3CDTF">2017-03-28T04:23:10Z</dcterms:created>
  <dcterms:modified xsi:type="dcterms:W3CDTF">2022-10-11T04:22:32Z</dcterms:modified>
</cp:coreProperties>
</file>