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076137951" r:id="rId5"/>
    <p:sldId id="2076137967" r:id="rId6"/>
    <p:sldId id="2076137968" r:id="rId7"/>
    <p:sldId id="2076137950" r:id="rId8"/>
    <p:sldId id="2076137954" r:id="rId9"/>
    <p:sldId id="2076137955" r:id="rId10"/>
    <p:sldId id="2076137956" r:id="rId11"/>
    <p:sldId id="2076137971" r:id="rId12"/>
    <p:sldId id="2076137958" r:id="rId13"/>
    <p:sldId id="2076137959" r:id="rId14"/>
    <p:sldId id="2076137969" r:id="rId15"/>
    <p:sldId id="2076137970" r:id="rId16"/>
    <p:sldId id="2076137960" r:id="rId17"/>
  </p:sldIdLst>
  <p:sldSz cx="9906000" cy="6858000" type="A4"/>
  <p:notesSz cx="6858000" cy="9144000"/>
  <p:defaultTextStyle>
    <a:defPPr>
      <a:defRPr lang="ja-JP"/>
    </a:defPPr>
    <a:lvl1pPr marL="0" algn="l" defTabSz="943988" rtl="0" eaLnBrk="1" latinLnBrk="0" hangingPunct="1">
      <a:defRPr kumimoji="1" sz="1859" kern="1200">
        <a:solidFill>
          <a:schemeClr val="tx1"/>
        </a:solidFill>
        <a:latin typeface="+mn-lt"/>
        <a:ea typeface="+mn-ea"/>
        <a:cs typeface="+mn-cs"/>
      </a:defRPr>
    </a:lvl1pPr>
    <a:lvl2pPr marL="471994" algn="l" defTabSz="943988" rtl="0" eaLnBrk="1" latinLnBrk="0" hangingPunct="1">
      <a:defRPr kumimoji="1" sz="1859" kern="1200">
        <a:solidFill>
          <a:schemeClr val="tx1"/>
        </a:solidFill>
        <a:latin typeface="+mn-lt"/>
        <a:ea typeface="+mn-ea"/>
        <a:cs typeface="+mn-cs"/>
      </a:defRPr>
    </a:lvl2pPr>
    <a:lvl3pPr marL="943988" algn="l" defTabSz="943988" rtl="0" eaLnBrk="1" latinLnBrk="0" hangingPunct="1">
      <a:defRPr kumimoji="1" sz="1859" kern="1200">
        <a:solidFill>
          <a:schemeClr val="tx1"/>
        </a:solidFill>
        <a:latin typeface="+mn-lt"/>
        <a:ea typeface="+mn-ea"/>
        <a:cs typeface="+mn-cs"/>
      </a:defRPr>
    </a:lvl3pPr>
    <a:lvl4pPr marL="1415982" algn="l" defTabSz="943988" rtl="0" eaLnBrk="1" latinLnBrk="0" hangingPunct="1">
      <a:defRPr kumimoji="1" sz="1859" kern="1200">
        <a:solidFill>
          <a:schemeClr val="tx1"/>
        </a:solidFill>
        <a:latin typeface="+mn-lt"/>
        <a:ea typeface="+mn-ea"/>
        <a:cs typeface="+mn-cs"/>
      </a:defRPr>
    </a:lvl4pPr>
    <a:lvl5pPr marL="1887975" algn="l" defTabSz="943988" rtl="0" eaLnBrk="1" latinLnBrk="0" hangingPunct="1">
      <a:defRPr kumimoji="1" sz="1859" kern="1200">
        <a:solidFill>
          <a:schemeClr val="tx1"/>
        </a:solidFill>
        <a:latin typeface="+mn-lt"/>
        <a:ea typeface="+mn-ea"/>
        <a:cs typeface="+mn-cs"/>
      </a:defRPr>
    </a:lvl5pPr>
    <a:lvl6pPr marL="2359969" algn="l" defTabSz="943988" rtl="0" eaLnBrk="1" latinLnBrk="0" hangingPunct="1">
      <a:defRPr kumimoji="1" sz="1859" kern="1200">
        <a:solidFill>
          <a:schemeClr val="tx1"/>
        </a:solidFill>
        <a:latin typeface="+mn-lt"/>
        <a:ea typeface="+mn-ea"/>
        <a:cs typeface="+mn-cs"/>
      </a:defRPr>
    </a:lvl6pPr>
    <a:lvl7pPr marL="2831961" algn="l" defTabSz="943988" rtl="0" eaLnBrk="1" latinLnBrk="0" hangingPunct="1">
      <a:defRPr kumimoji="1" sz="1859" kern="1200">
        <a:solidFill>
          <a:schemeClr val="tx1"/>
        </a:solidFill>
        <a:latin typeface="+mn-lt"/>
        <a:ea typeface="+mn-ea"/>
        <a:cs typeface="+mn-cs"/>
      </a:defRPr>
    </a:lvl7pPr>
    <a:lvl8pPr marL="3303956" algn="l" defTabSz="943988" rtl="0" eaLnBrk="1" latinLnBrk="0" hangingPunct="1">
      <a:defRPr kumimoji="1" sz="1859" kern="1200">
        <a:solidFill>
          <a:schemeClr val="tx1"/>
        </a:solidFill>
        <a:latin typeface="+mn-lt"/>
        <a:ea typeface="+mn-ea"/>
        <a:cs typeface="+mn-cs"/>
      </a:defRPr>
    </a:lvl8pPr>
    <a:lvl9pPr marL="3775950" algn="l" defTabSz="943988" rtl="0" eaLnBrk="1" latinLnBrk="0" hangingPunct="1">
      <a:defRPr kumimoji="1" sz="1859" kern="1200">
        <a:solidFill>
          <a:schemeClr val="tx1"/>
        </a:solidFill>
        <a:latin typeface="+mn-lt"/>
        <a:ea typeface="+mn-ea"/>
        <a:cs typeface="+mn-cs"/>
      </a:defRPr>
    </a:lvl9pPr>
  </p:defaultTextStyle>
  <p:extLst>
    <p:ext uri="{521415D9-36F7-43E2-AB2F-B90AF26B5E84}">
      <p14:sectionLst xmlns:p14="http://schemas.microsoft.com/office/powerpoint/2010/main">
        <p14:section name="資料" id="{C543D74C-5A30-4E0B-8D7D-D26B87A1552D}">
          <p14:sldIdLst>
            <p14:sldId id="2076137951"/>
            <p14:sldId id="2076137967"/>
            <p14:sldId id="2076137968"/>
            <p14:sldId id="2076137950"/>
            <p14:sldId id="2076137954"/>
            <p14:sldId id="2076137955"/>
            <p14:sldId id="2076137956"/>
            <p14:sldId id="2076137971"/>
            <p14:sldId id="2076137958"/>
            <p14:sldId id="2076137959"/>
            <p14:sldId id="2076137969"/>
            <p14:sldId id="2076137970"/>
            <p14:sldId id="2076137960"/>
          </p14:sldIdLst>
        </p14:section>
      </p14:sectionLst>
    </p:ext>
    <p:ext uri="{EFAFB233-063F-42B5-8137-9DF3F51BA10A}">
      <p15:sldGuideLst xmlns:p15="http://schemas.microsoft.com/office/powerpoint/2012/main">
        <p15:guide id="3" pos="3120" userDrawn="1">
          <p15:clr>
            <a:srgbClr val="A4A3A4"/>
          </p15:clr>
        </p15:guide>
        <p15:guide id="4" pos="4618" userDrawn="1">
          <p15:clr>
            <a:srgbClr val="A4A3A4"/>
          </p15:clr>
        </p15:guide>
        <p15:guide id="5" orient="horz" pos="3657" userDrawn="1">
          <p15:clr>
            <a:srgbClr val="A4A3A4"/>
          </p15:clr>
        </p15:guide>
        <p15:guide id="6" orient="horz" pos="2137" userDrawn="1">
          <p15:clr>
            <a:srgbClr val="A4A3A4"/>
          </p15:clr>
        </p15:guide>
        <p15:guide id="7" orient="horz" pos="391" userDrawn="1">
          <p15:clr>
            <a:srgbClr val="A4A3A4"/>
          </p15:clr>
        </p15:guide>
        <p15:guide id="8" orient="horz" pos="11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seya, Shun" initials="FS" lastIdx="1" clrIdx="0">
    <p:extLst>
      <p:ext uri="{19B8F6BF-5375-455C-9EA6-DF929625EA0E}">
        <p15:presenceInfo xmlns:p15="http://schemas.microsoft.com/office/powerpoint/2012/main" userId="S-1-5-21-329068152-1454471165-1417001333-5164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CF9B"/>
    <a:srgbClr val="FFFFCC"/>
    <a:srgbClr val="0000FF"/>
    <a:srgbClr val="BC0453"/>
    <a:srgbClr val="DE0000"/>
    <a:srgbClr val="ECCCFF"/>
    <a:srgbClr val="FFCCCC"/>
    <a:srgbClr val="FF99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07" autoAdjust="0"/>
    <p:restoredTop sz="96720" autoAdjust="0"/>
  </p:normalViewPr>
  <p:slideViewPr>
    <p:cSldViewPr snapToGrid="0">
      <p:cViewPr varScale="1">
        <p:scale>
          <a:sx n="99" d="100"/>
          <a:sy n="99" d="100"/>
        </p:scale>
        <p:origin x="309" y="39"/>
      </p:cViewPr>
      <p:guideLst>
        <p:guide pos="3120"/>
        <p:guide pos="4618"/>
        <p:guide orient="horz" pos="3657"/>
        <p:guide orient="horz" pos="2137"/>
        <p:guide orient="horz" pos="391"/>
        <p:guide orient="horz" pos="1163"/>
      </p:guideLst>
    </p:cSldViewPr>
  </p:slideViewPr>
  <p:notesTextViewPr>
    <p:cViewPr>
      <p:scale>
        <a:sx n="200" d="100"/>
        <a:sy n="2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1C9CA8-A17D-4D1A-8AF0-92594C993C5E}" type="datetimeFigureOut">
              <a:rPr kumimoji="1" lang="ja-JP" altLang="en-US" smtClean="0"/>
              <a:t>2022/12/9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22E723-B0D0-4243-A407-B941992AFA04}" type="slidenum">
              <a:rPr kumimoji="1" lang="ja-JP" altLang="en-US" smtClean="0"/>
              <a:t>‹#›</a:t>
            </a:fld>
            <a:endParaRPr kumimoji="1" lang="ja-JP" altLang="en-US"/>
          </a:p>
        </p:txBody>
      </p:sp>
    </p:spTree>
    <p:extLst>
      <p:ext uri="{BB962C8B-B14F-4D97-AF65-F5344CB8AC3E}">
        <p14:creationId xmlns:p14="http://schemas.microsoft.com/office/powerpoint/2010/main" val="67794094"/>
      </p:ext>
    </p:extLst>
  </p:cSld>
  <p:clrMap bg1="lt1" tx1="dk1" bg2="lt2" tx2="dk2" accent1="accent1" accent2="accent2" accent3="accent3" accent4="accent4" accent5="accent5" accent6="accent6" hlink="hlink" folHlink="folHlink"/>
  <p:notesStyle>
    <a:lvl1pPr marL="0" algn="l" defTabSz="943988" rtl="0" eaLnBrk="1" latinLnBrk="0" hangingPunct="1">
      <a:defRPr kumimoji="1" sz="1239" kern="1200">
        <a:solidFill>
          <a:schemeClr val="tx1"/>
        </a:solidFill>
        <a:latin typeface="+mn-lt"/>
        <a:ea typeface="+mn-ea"/>
        <a:cs typeface="+mn-cs"/>
      </a:defRPr>
    </a:lvl1pPr>
    <a:lvl2pPr marL="471994" algn="l" defTabSz="943988" rtl="0" eaLnBrk="1" latinLnBrk="0" hangingPunct="1">
      <a:defRPr kumimoji="1" sz="1239" kern="1200">
        <a:solidFill>
          <a:schemeClr val="tx1"/>
        </a:solidFill>
        <a:latin typeface="+mn-lt"/>
        <a:ea typeface="+mn-ea"/>
        <a:cs typeface="+mn-cs"/>
      </a:defRPr>
    </a:lvl2pPr>
    <a:lvl3pPr marL="943988" algn="l" defTabSz="943988" rtl="0" eaLnBrk="1" latinLnBrk="0" hangingPunct="1">
      <a:defRPr kumimoji="1" sz="1239" kern="1200">
        <a:solidFill>
          <a:schemeClr val="tx1"/>
        </a:solidFill>
        <a:latin typeface="+mn-lt"/>
        <a:ea typeface="+mn-ea"/>
        <a:cs typeface="+mn-cs"/>
      </a:defRPr>
    </a:lvl3pPr>
    <a:lvl4pPr marL="1415982" algn="l" defTabSz="943988" rtl="0" eaLnBrk="1" latinLnBrk="0" hangingPunct="1">
      <a:defRPr kumimoji="1" sz="1239" kern="1200">
        <a:solidFill>
          <a:schemeClr val="tx1"/>
        </a:solidFill>
        <a:latin typeface="+mn-lt"/>
        <a:ea typeface="+mn-ea"/>
        <a:cs typeface="+mn-cs"/>
      </a:defRPr>
    </a:lvl4pPr>
    <a:lvl5pPr marL="1887975" algn="l" defTabSz="943988" rtl="0" eaLnBrk="1" latinLnBrk="0" hangingPunct="1">
      <a:defRPr kumimoji="1" sz="1239" kern="1200">
        <a:solidFill>
          <a:schemeClr val="tx1"/>
        </a:solidFill>
        <a:latin typeface="+mn-lt"/>
        <a:ea typeface="+mn-ea"/>
        <a:cs typeface="+mn-cs"/>
      </a:defRPr>
    </a:lvl5pPr>
    <a:lvl6pPr marL="2359969" algn="l" defTabSz="943988" rtl="0" eaLnBrk="1" latinLnBrk="0" hangingPunct="1">
      <a:defRPr kumimoji="1" sz="1239" kern="1200">
        <a:solidFill>
          <a:schemeClr val="tx1"/>
        </a:solidFill>
        <a:latin typeface="+mn-lt"/>
        <a:ea typeface="+mn-ea"/>
        <a:cs typeface="+mn-cs"/>
      </a:defRPr>
    </a:lvl6pPr>
    <a:lvl7pPr marL="2831961" algn="l" defTabSz="943988" rtl="0" eaLnBrk="1" latinLnBrk="0" hangingPunct="1">
      <a:defRPr kumimoji="1" sz="1239" kern="1200">
        <a:solidFill>
          <a:schemeClr val="tx1"/>
        </a:solidFill>
        <a:latin typeface="+mn-lt"/>
        <a:ea typeface="+mn-ea"/>
        <a:cs typeface="+mn-cs"/>
      </a:defRPr>
    </a:lvl7pPr>
    <a:lvl8pPr marL="3303956" algn="l" defTabSz="943988" rtl="0" eaLnBrk="1" latinLnBrk="0" hangingPunct="1">
      <a:defRPr kumimoji="1" sz="1239" kern="1200">
        <a:solidFill>
          <a:schemeClr val="tx1"/>
        </a:solidFill>
        <a:latin typeface="+mn-lt"/>
        <a:ea typeface="+mn-ea"/>
        <a:cs typeface="+mn-cs"/>
      </a:defRPr>
    </a:lvl8pPr>
    <a:lvl9pPr marL="3775950" algn="l" defTabSz="943988" rtl="0" eaLnBrk="1" latinLnBrk="0" hangingPunct="1">
      <a:defRPr kumimoji="1" sz="123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9" name="Line 4"/>
          <p:cNvSpPr>
            <a:spLocks noChangeShapeType="1"/>
          </p:cNvSpPr>
          <p:nvPr userDrawn="1"/>
        </p:nvSpPr>
        <p:spPr bwMode="auto">
          <a:xfrm flipV="1">
            <a:off x="63510" y="412225"/>
            <a:ext cx="9792000" cy="0"/>
          </a:xfrm>
          <a:prstGeom prst="line">
            <a:avLst/>
          </a:prstGeom>
          <a:noFill/>
          <a:ln w="38100">
            <a:solidFill>
              <a:srgbClr val="009999"/>
            </a:solidFill>
            <a:round/>
            <a:headEnd/>
            <a:tailEnd/>
          </a:ln>
          <a:extLst>
            <a:ext uri="{909E8E84-426E-40DD-AFC4-6F175D3DCCD1}">
              <a14:hiddenFill xmlns:a14="http://schemas.microsoft.com/office/drawing/2010/main">
                <a:noFill/>
              </a14:hiddenFill>
            </a:ext>
          </a:extLst>
        </p:spPr>
        <p:txBody>
          <a:bodyPr wrap="none" lIns="84369" tIns="42185" rIns="84369" bIns="42185" anchor="ctr"/>
          <a:lstStyle/>
          <a:p>
            <a:pPr defTabSz="843712" fontAlgn="base">
              <a:spcBef>
                <a:spcPct val="0"/>
              </a:spcBef>
              <a:spcAft>
                <a:spcPct val="0"/>
              </a:spcAft>
            </a:pPr>
            <a:endParaRPr kumimoji="1" lang="ja-JP" altLang="en-US" sz="739">
              <a:solidFill>
                <a:srgbClr val="000000"/>
              </a:solidFill>
              <a:latin typeface="+mn-ea"/>
              <a:ea typeface="+mn-ea"/>
            </a:endParaRPr>
          </a:p>
        </p:txBody>
      </p:sp>
      <p:sp>
        <p:nvSpPr>
          <p:cNvPr id="12" name="タイトル 1">
            <a:extLst>
              <a:ext uri="{FF2B5EF4-FFF2-40B4-BE49-F238E27FC236}">
                <a16:creationId xmlns:a16="http://schemas.microsoft.com/office/drawing/2014/main" id="{E9C8C84A-CEBA-487B-B993-56D0CF4AFD75}"/>
              </a:ext>
            </a:extLst>
          </p:cNvPr>
          <p:cNvSpPr>
            <a:spLocks noGrp="1"/>
          </p:cNvSpPr>
          <p:nvPr>
            <p:ph type="title"/>
          </p:nvPr>
        </p:nvSpPr>
        <p:spPr>
          <a:xfrm>
            <a:off x="313506" y="64941"/>
            <a:ext cx="9279005" cy="339725"/>
          </a:xfrm>
          <a:prstGeom prst="rect">
            <a:avLst/>
          </a:prstGeom>
        </p:spPr>
        <p:txBody>
          <a:bodyPr lIns="72000" tIns="36000" rIns="36000" bIns="36000" anchor="ctr"/>
          <a:lstStyle>
            <a:lvl1pPr>
              <a:defRPr sz="1400">
                <a:solidFill>
                  <a:schemeClr val="tx1"/>
                </a:solidFill>
                <a:latin typeface="+mn-ea"/>
                <a:ea typeface="+mn-ea"/>
              </a:defRPr>
            </a:lvl1pPr>
          </a:lstStyle>
          <a:p>
            <a:r>
              <a:rPr lang="ja-JP" altLang="en-US"/>
              <a:t>マスター タイトルの書式設定</a:t>
            </a:r>
            <a:endParaRPr lang="ja-JP" altLang="en-US" dirty="0"/>
          </a:p>
        </p:txBody>
      </p:sp>
      <p:sp>
        <p:nvSpPr>
          <p:cNvPr id="13" name="テキスト プレースホルダー 4">
            <a:extLst>
              <a:ext uri="{FF2B5EF4-FFF2-40B4-BE49-F238E27FC236}">
                <a16:creationId xmlns:a16="http://schemas.microsoft.com/office/drawing/2014/main" id="{051594E6-FFEE-4A4C-B17B-655BB7353FBA}"/>
              </a:ext>
            </a:extLst>
          </p:cNvPr>
          <p:cNvSpPr>
            <a:spLocks noGrp="1"/>
          </p:cNvSpPr>
          <p:nvPr>
            <p:ph type="body" sz="quarter" idx="11"/>
          </p:nvPr>
        </p:nvSpPr>
        <p:spPr>
          <a:xfrm>
            <a:off x="313503" y="559761"/>
            <a:ext cx="9279005" cy="722312"/>
          </a:xfrm>
          <a:prstGeom prst="rect">
            <a:avLst/>
          </a:prstGeom>
        </p:spPr>
        <p:txBody>
          <a:bodyPr lIns="72000" tIns="36000" rIns="36000" bIns="36000"/>
          <a:lstStyle>
            <a:lvl1pPr marL="0" indent="0">
              <a:buNone/>
              <a:defRPr sz="1400">
                <a:latin typeface="+mn-ea"/>
                <a:ea typeface="+mn-ea"/>
              </a:defRPr>
            </a:lvl1pPr>
          </a:lstStyle>
          <a:p>
            <a:pPr lvl="0"/>
            <a:r>
              <a:rPr lang="ja-JP" altLang="en-US"/>
              <a:t>マスター テキストの書式設定</a:t>
            </a:r>
          </a:p>
        </p:txBody>
      </p:sp>
      <p:sp>
        <p:nvSpPr>
          <p:cNvPr id="15" name="スライド番号プレースホルダー 5"/>
          <p:cNvSpPr>
            <a:spLocks noGrp="1"/>
          </p:cNvSpPr>
          <p:nvPr>
            <p:ph type="sldNum" sz="quarter" idx="10"/>
          </p:nvPr>
        </p:nvSpPr>
        <p:spPr>
          <a:xfrm>
            <a:off x="9520006" y="6633370"/>
            <a:ext cx="335504" cy="180020"/>
          </a:xfrm>
          <a:prstGeom prst="rect">
            <a:avLst/>
          </a:prstGeom>
        </p:spPr>
        <p:txBody>
          <a:bodyPr wrap="none" anchor="ctr"/>
          <a:lstStyle>
            <a:lvl1pPr algn="r">
              <a:defRPr sz="800" b="0" i="0">
                <a:latin typeface="+mn-ea"/>
                <a:ea typeface="+mn-ea"/>
                <a:cs typeface="Segoe UI" panose="020B0502040204020203" pitchFamily="34" charset="0"/>
              </a:defRPr>
            </a:lvl1p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9594253"/>
      </p:ext>
    </p:extLst>
  </p:cSld>
  <p:clrMapOvr>
    <a:masterClrMapping/>
  </p:clrMapOvr>
  <p:extLst>
    <p:ext uri="{DCECCB84-F9BA-43D5-87BE-67443E8EF086}">
      <p15:sldGuideLst xmlns:p15="http://schemas.microsoft.com/office/powerpoint/2012/main">
        <p15:guide id="1" pos="49" userDrawn="1">
          <p15:clr>
            <a:srgbClr val="FBAE40"/>
          </p15:clr>
        </p15:guide>
        <p15:guide id="2" orient="horz" pos="25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9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7455300"/>
      </p:ext>
    </p:extLst>
  </p:cSld>
  <p:clrMap bg1="lt1" tx1="dk1" bg2="lt2" tx2="dk2" accent1="accent1" accent2="accent2" accent3="accent3" accent4="accent4" accent5="accent5" accent6="accent6" hlink="hlink" folHlink="folHlink"/>
  <p:sldLayoutIdLst>
    <p:sldLayoutId id="2147483662" r:id="rId1"/>
    <p:sldLayoutId id="2147483677" r:id="rId2"/>
  </p:sldLayoutIdLst>
  <p:hf hdr="0" ftr="0" dt="0"/>
  <p:txStyles>
    <p:titleStyle>
      <a:lvl1pPr algn="l" rtl="0" eaLnBrk="1" fontAlgn="base" hangingPunct="1">
        <a:spcBef>
          <a:spcPct val="0"/>
        </a:spcBef>
        <a:spcAft>
          <a:spcPct val="0"/>
        </a:spcAft>
        <a:defRPr kumimoji="1" sz="1663" b="1">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5pPr>
      <a:lvl6pPr marL="421856" algn="l" rtl="0" eaLnBrk="1" fontAlgn="base" hangingPunct="1">
        <a:spcBef>
          <a:spcPct val="0"/>
        </a:spcBef>
        <a:spcAft>
          <a:spcPct val="0"/>
        </a:spcAft>
        <a:defRPr kumimoji="1" sz="4063">
          <a:solidFill>
            <a:schemeClr val="tx2"/>
          </a:solidFill>
          <a:latin typeface="Arial" charset="0"/>
          <a:ea typeface="ＭＳ Ｐゴシック" pitchFamily="50" charset="-128"/>
        </a:defRPr>
      </a:lvl6pPr>
      <a:lvl7pPr marL="843712" algn="l" rtl="0" eaLnBrk="1" fontAlgn="base" hangingPunct="1">
        <a:spcBef>
          <a:spcPct val="0"/>
        </a:spcBef>
        <a:spcAft>
          <a:spcPct val="0"/>
        </a:spcAft>
        <a:defRPr kumimoji="1" sz="4063">
          <a:solidFill>
            <a:schemeClr val="tx2"/>
          </a:solidFill>
          <a:latin typeface="Arial" charset="0"/>
          <a:ea typeface="ＭＳ Ｐゴシック" pitchFamily="50" charset="-128"/>
        </a:defRPr>
      </a:lvl7pPr>
      <a:lvl8pPr marL="1265568" algn="l" rtl="0" eaLnBrk="1" fontAlgn="base" hangingPunct="1">
        <a:spcBef>
          <a:spcPct val="0"/>
        </a:spcBef>
        <a:spcAft>
          <a:spcPct val="0"/>
        </a:spcAft>
        <a:defRPr kumimoji="1" sz="4063">
          <a:solidFill>
            <a:schemeClr val="tx2"/>
          </a:solidFill>
          <a:latin typeface="Arial" charset="0"/>
          <a:ea typeface="ＭＳ Ｐゴシック" pitchFamily="50" charset="-128"/>
        </a:defRPr>
      </a:lvl8pPr>
      <a:lvl9pPr marL="1687424" algn="l" rtl="0" eaLnBrk="1" fontAlgn="base" hangingPunct="1">
        <a:spcBef>
          <a:spcPct val="0"/>
        </a:spcBef>
        <a:spcAft>
          <a:spcPct val="0"/>
        </a:spcAft>
        <a:defRPr kumimoji="1" sz="4063">
          <a:solidFill>
            <a:schemeClr val="tx2"/>
          </a:solidFill>
          <a:latin typeface="Arial" charset="0"/>
          <a:ea typeface="ＭＳ Ｐゴシック" pitchFamily="50" charset="-128"/>
        </a:defRPr>
      </a:lvl9pPr>
    </p:titleStyle>
    <p:bodyStyle>
      <a:lvl1pPr marL="316393" indent="-316393" algn="l" rtl="0" eaLnBrk="1" fontAlgn="base" hangingPunct="1">
        <a:spcBef>
          <a:spcPct val="20000"/>
        </a:spcBef>
        <a:spcAft>
          <a:spcPct val="0"/>
        </a:spcAft>
        <a:buChar char="•"/>
        <a:defRPr kumimoji="1" sz="2955">
          <a:solidFill>
            <a:schemeClr val="tx1"/>
          </a:solidFill>
          <a:latin typeface="+mn-lt"/>
          <a:ea typeface="+mn-ea"/>
          <a:cs typeface="+mn-cs"/>
        </a:defRPr>
      </a:lvl1pPr>
      <a:lvl2pPr marL="685517" indent="-263662" algn="l" rtl="0" eaLnBrk="1" fontAlgn="base" hangingPunct="1">
        <a:spcBef>
          <a:spcPct val="20000"/>
        </a:spcBef>
        <a:spcAft>
          <a:spcPct val="0"/>
        </a:spcAft>
        <a:buChar char="–"/>
        <a:defRPr kumimoji="1" sz="2585">
          <a:solidFill>
            <a:schemeClr val="tx1"/>
          </a:solidFill>
          <a:latin typeface="+mn-lt"/>
          <a:ea typeface="+mn-ea"/>
        </a:defRPr>
      </a:lvl2pPr>
      <a:lvl3pPr marL="1054640" indent="-210929" algn="l" rtl="0" eaLnBrk="1" fontAlgn="base" hangingPunct="1">
        <a:spcBef>
          <a:spcPct val="20000"/>
        </a:spcBef>
        <a:spcAft>
          <a:spcPct val="0"/>
        </a:spcAft>
        <a:buChar char="•"/>
        <a:defRPr kumimoji="1" sz="2215">
          <a:solidFill>
            <a:schemeClr val="tx1"/>
          </a:solidFill>
          <a:latin typeface="+mn-lt"/>
          <a:ea typeface="+mn-ea"/>
        </a:defRPr>
      </a:lvl3pPr>
      <a:lvl4pPr marL="1476499" indent="-210929" algn="l" rtl="0" eaLnBrk="1" fontAlgn="base" hangingPunct="1">
        <a:spcBef>
          <a:spcPct val="20000"/>
        </a:spcBef>
        <a:spcAft>
          <a:spcPct val="0"/>
        </a:spcAft>
        <a:buChar char="–"/>
        <a:defRPr kumimoji="1" sz="1847">
          <a:solidFill>
            <a:schemeClr val="tx1"/>
          </a:solidFill>
          <a:latin typeface="+mn-lt"/>
          <a:ea typeface="+mn-ea"/>
        </a:defRPr>
      </a:lvl4pPr>
      <a:lvl5pPr marL="1898352" indent="-210929" algn="l" rtl="0" eaLnBrk="1" fontAlgn="base" hangingPunct="1">
        <a:spcBef>
          <a:spcPct val="20000"/>
        </a:spcBef>
        <a:spcAft>
          <a:spcPct val="0"/>
        </a:spcAft>
        <a:buChar char="»"/>
        <a:defRPr kumimoji="1" sz="1847">
          <a:solidFill>
            <a:schemeClr val="tx1"/>
          </a:solidFill>
          <a:latin typeface="+mn-lt"/>
          <a:ea typeface="+mn-ea"/>
        </a:defRPr>
      </a:lvl5pPr>
      <a:lvl6pPr marL="2320205" indent="-210929" algn="l" rtl="0" eaLnBrk="1" fontAlgn="base" hangingPunct="1">
        <a:spcBef>
          <a:spcPct val="20000"/>
        </a:spcBef>
        <a:spcAft>
          <a:spcPct val="0"/>
        </a:spcAft>
        <a:buChar char="»"/>
        <a:defRPr kumimoji="1" sz="1847">
          <a:solidFill>
            <a:schemeClr val="tx1"/>
          </a:solidFill>
          <a:latin typeface="+mn-lt"/>
          <a:ea typeface="+mn-ea"/>
        </a:defRPr>
      </a:lvl6pPr>
      <a:lvl7pPr marL="2742065" indent="-210929" algn="l" rtl="0" eaLnBrk="1" fontAlgn="base" hangingPunct="1">
        <a:spcBef>
          <a:spcPct val="20000"/>
        </a:spcBef>
        <a:spcAft>
          <a:spcPct val="0"/>
        </a:spcAft>
        <a:buChar char="»"/>
        <a:defRPr kumimoji="1" sz="1847">
          <a:solidFill>
            <a:schemeClr val="tx1"/>
          </a:solidFill>
          <a:latin typeface="+mn-lt"/>
          <a:ea typeface="+mn-ea"/>
        </a:defRPr>
      </a:lvl7pPr>
      <a:lvl8pPr marL="3163921" indent="-210929" algn="l" rtl="0" eaLnBrk="1" fontAlgn="base" hangingPunct="1">
        <a:spcBef>
          <a:spcPct val="20000"/>
        </a:spcBef>
        <a:spcAft>
          <a:spcPct val="0"/>
        </a:spcAft>
        <a:buChar char="»"/>
        <a:defRPr kumimoji="1" sz="1847">
          <a:solidFill>
            <a:schemeClr val="tx1"/>
          </a:solidFill>
          <a:latin typeface="+mn-lt"/>
          <a:ea typeface="+mn-ea"/>
        </a:defRPr>
      </a:lvl8pPr>
      <a:lvl9pPr marL="3585777" indent="-210929" algn="l" rtl="0" eaLnBrk="1" fontAlgn="base" hangingPunct="1">
        <a:spcBef>
          <a:spcPct val="20000"/>
        </a:spcBef>
        <a:spcAft>
          <a:spcPct val="0"/>
        </a:spcAft>
        <a:buChar char="»"/>
        <a:defRPr kumimoji="1" sz="1847">
          <a:solidFill>
            <a:schemeClr val="tx1"/>
          </a:solidFill>
          <a:latin typeface="+mn-lt"/>
          <a:ea typeface="+mn-ea"/>
        </a:defRPr>
      </a:lvl9pPr>
    </p:bodyStyle>
    <p:otherStyle>
      <a:defPPr>
        <a:defRPr lang="ja-JP"/>
      </a:defPPr>
      <a:lvl1pPr marL="0" algn="l" defTabSz="843712" rtl="0" eaLnBrk="1" latinLnBrk="0" hangingPunct="1">
        <a:defRPr kumimoji="1" sz="1663" kern="1200">
          <a:solidFill>
            <a:schemeClr val="tx1"/>
          </a:solidFill>
          <a:latin typeface="+mn-lt"/>
          <a:ea typeface="+mn-ea"/>
          <a:cs typeface="+mn-cs"/>
        </a:defRPr>
      </a:lvl1pPr>
      <a:lvl2pPr marL="421856" algn="l" defTabSz="843712" rtl="0" eaLnBrk="1" latinLnBrk="0" hangingPunct="1">
        <a:defRPr kumimoji="1" sz="1663" kern="1200">
          <a:solidFill>
            <a:schemeClr val="tx1"/>
          </a:solidFill>
          <a:latin typeface="+mn-lt"/>
          <a:ea typeface="+mn-ea"/>
          <a:cs typeface="+mn-cs"/>
        </a:defRPr>
      </a:lvl2pPr>
      <a:lvl3pPr marL="843712" algn="l" defTabSz="843712" rtl="0" eaLnBrk="1" latinLnBrk="0" hangingPunct="1">
        <a:defRPr kumimoji="1" sz="1663" kern="1200">
          <a:solidFill>
            <a:schemeClr val="tx1"/>
          </a:solidFill>
          <a:latin typeface="+mn-lt"/>
          <a:ea typeface="+mn-ea"/>
          <a:cs typeface="+mn-cs"/>
        </a:defRPr>
      </a:lvl3pPr>
      <a:lvl4pPr marL="1265568" algn="l" defTabSz="843712" rtl="0" eaLnBrk="1" latinLnBrk="0" hangingPunct="1">
        <a:defRPr kumimoji="1" sz="1663" kern="1200">
          <a:solidFill>
            <a:schemeClr val="tx1"/>
          </a:solidFill>
          <a:latin typeface="+mn-lt"/>
          <a:ea typeface="+mn-ea"/>
          <a:cs typeface="+mn-cs"/>
        </a:defRPr>
      </a:lvl4pPr>
      <a:lvl5pPr marL="1687424" algn="l" defTabSz="843712" rtl="0" eaLnBrk="1" latinLnBrk="0" hangingPunct="1">
        <a:defRPr kumimoji="1" sz="1663" kern="1200">
          <a:solidFill>
            <a:schemeClr val="tx1"/>
          </a:solidFill>
          <a:latin typeface="+mn-lt"/>
          <a:ea typeface="+mn-ea"/>
          <a:cs typeface="+mn-cs"/>
        </a:defRPr>
      </a:lvl5pPr>
      <a:lvl6pPr marL="2109280" algn="l" defTabSz="843712" rtl="0" eaLnBrk="1" latinLnBrk="0" hangingPunct="1">
        <a:defRPr kumimoji="1" sz="1663" kern="1200">
          <a:solidFill>
            <a:schemeClr val="tx1"/>
          </a:solidFill>
          <a:latin typeface="+mn-lt"/>
          <a:ea typeface="+mn-ea"/>
          <a:cs typeface="+mn-cs"/>
        </a:defRPr>
      </a:lvl6pPr>
      <a:lvl7pPr marL="2531137" algn="l" defTabSz="843712" rtl="0" eaLnBrk="1" latinLnBrk="0" hangingPunct="1">
        <a:defRPr kumimoji="1" sz="1663" kern="1200">
          <a:solidFill>
            <a:schemeClr val="tx1"/>
          </a:solidFill>
          <a:latin typeface="+mn-lt"/>
          <a:ea typeface="+mn-ea"/>
          <a:cs typeface="+mn-cs"/>
        </a:defRPr>
      </a:lvl7pPr>
      <a:lvl8pPr marL="2952991" algn="l" defTabSz="843712" rtl="0" eaLnBrk="1" latinLnBrk="0" hangingPunct="1">
        <a:defRPr kumimoji="1" sz="1663" kern="1200">
          <a:solidFill>
            <a:schemeClr val="tx1"/>
          </a:solidFill>
          <a:latin typeface="+mn-lt"/>
          <a:ea typeface="+mn-ea"/>
          <a:cs typeface="+mn-cs"/>
        </a:defRPr>
      </a:lvl8pPr>
      <a:lvl9pPr marL="3374850" algn="l" defTabSz="843712" rtl="0" eaLnBrk="1" latinLnBrk="0" hangingPunct="1">
        <a:defRPr kumimoji="1" sz="16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0.1.</a:t>
            </a:r>
            <a:r>
              <a:rPr lang="ja-JP" altLang="en-US" dirty="0"/>
              <a:t>　</a:t>
            </a:r>
            <a:r>
              <a:rPr lang="en-US" altLang="ja-JP" dirty="0"/>
              <a:t>Fulfillment</a:t>
            </a:r>
            <a:r>
              <a:rPr lang="ja-JP" altLang="en-US" dirty="0"/>
              <a:t>概要ついて</a:t>
            </a:r>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1</a:t>
            </a:fld>
            <a:endParaRPr lang="en-US" altLang="ja-JP" dirty="0"/>
          </a:p>
        </p:txBody>
      </p:sp>
      <p:sp>
        <p:nvSpPr>
          <p:cNvPr id="44" name="タイトル 1"/>
          <p:cNvSpPr txBox="1">
            <a:spLocks/>
          </p:cNvSpPr>
          <p:nvPr/>
        </p:nvSpPr>
        <p:spPr bwMode="auto">
          <a:xfrm>
            <a:off x="449446" y="350679"/>
            <a:ext cx="7310804" cy="797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19884" rIns="0" bIns="76230" numCol="1" anchor="b" anchorCtr="0" compatLnSpc="1">
            <a:prstTxWarp prst="textNoShape">
              <a:avLst/>
            </a:prstTxWarp>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defTabSz="629937">
              <a:lnSpc>
                <a:spcPct val="110000"/>
              </a:lnSpc>
              <a:defRPr/>
            </a:pPr>
            <a:r>
              <a:rPr lang="en-US" altLang="ja-JP" dirty="0">
                <a:solidFill>
                  <a:srgbClr val="000000"/>
                </a:solidFill>
              </a:rPr>
              <a:t>Fulfillment </a:t>
            </a:r>
            <a:r>
              <a:rPr lang="ja-JP" altLang="en-US" dirty="0">
                <a:solidFill>
                  <a:srgbClr val="000000"/>
                </a:solidFill>
              </a:rPr>
              <a:t>（フルフィルメント）とは？</a:t>
            </a:r>
            <a:endParaRPr lang="en-US" altLang="ja-JP" dirty="0">
              <a:solidFill>
                <a:srgbClr val="000000"/>
              </a:solidFill>
            </a:endParaRPr>
          </a:p>
        </p:txBody>
      </p:sp>
      <p:pic>
        <p:nvPicPr>
          <p:cNvPr id="45" name="図 1" descr="図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69141" y="2075033"/>
            <a:ext cx="7045179" cy="3890622"/>
          </a:xfrm>
          <a:prstGeom prst="rect">
            <a:avLst/>
          </a:prstGeom>
          <a:ln w="12700">
            <a:miter lim="400000"/>
          </a:ln>
        </p:spPr>
      </p:pic>
      <p:sp>
        <p:nvSpPr>
          <p:cNvPr id="46" name="テキスト ボックス 2"/>
          <p:cNvSpPr txBox="1"/>
          <p:nvPr/>
        </p:nvSpPr>
        <p:spPr>
          <a:xfrm>
            <a:off x="669139" y="6042797"/>
            <a:ext cx="7494394" cy="4545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2201" tIns="42201" rIns="42201" bIns="42201">
            <a:spAutoFit/>
          </a:bodyPr>
          <a:lstStyle/>
          <a:p>
            <a:pPr algn="l">
              <a:defRPr>
                <a:solidFill>
                  <a:srgbClr val="535353"/>
                </a:solidFill>
                <a:latin typeface="+mn-lt"/>
                <a:ea typeface="+mn-ea"/>
                <a:cs typeface="+mn-cs"/>
                <a:sym typeface="Calibri"/>
              </a:defRPr>
            </a:pPr>
            <a:r>
              <a:rPr lang="ja-JP" altLang="en-US" sz="1200" dirty="0">
                <a:latin typeface="Meiryo UI" panose="020B0604030504040204" pitchFamily="50" charset="-128"/>
                <a:ea typeface="Meiryo UI" panose="020B0604030504040204" pitchFamily="50" charset="-128"/>
              </a:rPr>
              <a:t>＊</a:t>
            </a:r>
            <a:r>
              <a:rPr sz="1200" dirty="0" err="1">
                <a:latin typeface="Meiryo UI" panose="020B0604030504040204" pitchFamily="50" charset="-128"/>
                <a:ea typeface="Meiryo UI" panose="020B0604030504040204" pitchFamily="50" charset="-128"/>
              </a:rPr>
              <a:t>E-コマース分野でよく使われる言葉</a:t>
            </a:r>
            <a:r>
              <a:rPr sz="1200" dirty="0">
                <a:latin typeface="Meiryo UI" panose="020B0604030504040204" pitchFamily="50" charset="-128"/>
                <a:ea typeface="Meiryo UI" panose="020B0604030504040204" pitchFamily="50" charset="-128"/>
              </a:rPr>
              <a:t>。</a:t>
            </a:r>
            <a:br>
              <a:rPr 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sz="1200" dirty="0" err="1">
                <a:latin typeface="Meiryo UI" panose="020B0604030504040204" pitchFamily="50" charset="-128"/>
                <a:ea typeface="Meiryo UI" panose="020B0604030504040204" pitchFamily="50" charset="-128"/>
              </a:rPr>
              <a:t>NTTの商品は物理的ではないものが多いため、pick</a:t>
            </a:r>
            <a:r>
              <a:rPr sz="1200" dirty="0">
                <a:latin typeface="Meiryo UI" panose="020B0604030504040204" pitchFamily="50" charset="-128"/>
                <a:ea typeface="Meiryo UI" panose="020B0604030504040204" pitchFamily="50" charset="-128"/>
              </a:rPr>
              <a:t>/</a:t>
            </a:r>
            <a:r>
              <a:rPr sz="1200" dirty="0" err="1">
                <a:latin typeface="Meiryo UI" panose="020B0604030504040204" pitchFamily="50" charset="-128"/>
                <a:ea typeface="Meiryo UI" panose="020B0604030504040204" pitchFamily="50" charset="-128"/>
              </a:rPr>
              <a:t>packは無いことが</a:t>
            </a:r>
            <a:r>
              <a:rPr lang="ja-JP" altLang="en-US" sz="1200" dirty="0">
                <a:latin typeface="Meiryo UI" panose="020B0604030504040204" pitchFamily="50" charset="-128"/>
                <a:ea typeface="Meiryo UI" panose="020B0604030504040204" pitchFamily="50" charset="-128"/>
              </a:rPr>
              <a:t>多い</a:t>
            </a:r>
            <a:r>
              <a:rPr sz="1200" dirty="0" err="1">
                <a:latin typeface="Meiryo UI" panose="020B0604030504040204" pitchFamily="50" charset="-128"/>
                <a:ea typeface="Meiryo UI" panose="020B0604030504040204" pitchFamily="50" charset="-128"/>
              </a:rPr>
              <a:t>が、おおまかなイメージは</a:t>
            </a:r>
            <a:r>
              <a:rPr lang="ja-JP" altLang="en-US" sz="1200" dirty="0">
                <a:latin typeface="Meiryo UI" panose="020B0604030504040204" pitchFamily="50" charset="-128"/>
                <a:ea typeface="Meiryo UI" panose="020B0604030504040204" pitchFamily="50" charset="-128"/>
              </a:rPr>
              <a:t>上記</a:t>
            </a:r>
            <a:r>
              <a:rPr sz="1200" dirty="0" err="1">
                <a:latin typeface="Meiryo UI" panose="020B0604030504040204" pitchFamily="50" charset="-128"/>
                <a:ea typeface="Meiryo UI" panose="020B0604030504040204" pitchFamily="50" charset="-128"/>
              </a:rPr>
              <a:t>のとおり</a:t>
            </a:r>
            <a:r>
              <a:rPr sz="1200" dirty="0">
                <a:latin typeface="Meiryo UI" panose="020B0604030504040204" pitchFamily="50" charset="-128"/>
                <a:ea typeface="Meiryo UI" panose="020B0604030504040204" pitchFamily="50" charset="-128"/>
              </a:rPr>
              <a:t>。</a:t>
            </a:r>
          </a:p>
        </p:txBody>
      </p:sp>
      <p:sp>
        <p:nvSpPr>
          <p:cNvPr id="47" name="テキスト ボックス 2"/>
          <p:cNvSpPr txBox="1"/>
          <p:nvPr/>
        </p:nvSpPr>
        <p:spPr>
          <a:xfrm>
            <a:off x="632520" y="1224990"/>
            <a:ext cx="8640960" cy="8495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2201" tIns="42201" rIns="42201" bIns="42201">
            <a:spAutoFit/>
          </a:bodyPr>
          <a:lstStyle/>
          <a:p>
            <a:pPr defTabSz="835641">
              <a:spcBef>
                <a:spcPts val="831"/>
              </a:spcBef>
              <a:defRPr sz="2400">
                <a:latin typeface="+mj-lt"/>
                <a:ea typeface="+mj-ea"/>
                <a:cs typeface="+mj-cs"/>
                <a:sym typeface="Helvetica"/>
              </a:defRPr>
            </a:pPr>
            <a:r>
              <a:rPr kumimoji="0" lang="ja-JP" altLang="en-US" sz="1600" kern="0" dirty="0">
                <a:latin typeface="Meiryo UI" panose="020B0604030504040204" pitchFamily="50" charset="-128"/>
                <a:ea typeface="Meiryo UI" panose="020B0604030504040204" pitchFamily="50" charset="-128"/>
                <a:sym typeface="Helvetica"/>
              </a:rPr>
              <a:t>申込注文</a:t>
            </a:r>
            <a:r>
              <a:rPr kumimoji="0" lang="en-US" altLang="ja-JP" sz="1600" kern="0" dirty="0">
                <a:latin typeface="Meiryo UI" panose="020B0604030504040204" pitchFamily="50" charset="-128"/>
                <a:ea typeface="Meiryo UI" panose="020B0604030504040204" pitchFamily="50" charset="-128"/>
                <a:sym typeface="Helvetica"/>
              </a:rPr>
              <a:t>(order)</a:t>
            </a:r>
            <a:r>
              <a:rPr kumimoji="0" lang="ja-JP" altLang="en-US" sz="1600" kern="0" dirty="0">
                <a:latin typeface="Meiryo UI" panose="020B0604030504040204" pitchFamily="50" charset="-128"/>
                <a:ea typeface="Meiryo UI" panose="020B0604030504040204" pitchFamily="50" charset="-128"/>
                <a:sym typeface="Helvetica"/>
              </a:rPr>
              <a:t>をやり遂げる</a:t>
            </a:r>
            <a:r>
              <a:rPr kumimoji="0" lang="en-US" altLang="ja-JP" sz="1600" kern="0" dirty="0">
                <a:latin typeface="Meiryo UI" panose="020B0604030504040204" pitchFamily="50" charset="-128"/>
                <a:ea typeface="Meiryo UI" panose="020B0604030504040204" pitchFamily="50" charset="-128"/>
                <a:sym typeface="Helvetica"/>
              </a:rPr>
              <a:t>(fulfillment)</a:t>
            </a:r>
            <a:r>
              <a:rPr kumimoji="0" lang="ja-JP" altLang="en-US" sz="1600" kern="0" dirty="0">
                <a:latin typeface="Meiryo UI" panose="020B0604030504040204" pitchFamily="50" charset="-128"/>
                <a:ea typeface="Meiryo UI" panose="020B0604030504040204" pitchFamily="50" charset="-128"/>
                <a:sym typeface="Helvetica"/>
              </a:rPr>
              <a:t>こと</a:t>
            </a:r>
          </a:p>
          <a:p>
            <a:pPr defTabSz="835641">
              <a:spcBef>
                <a:spcPts val="831"/>
              </a:spcBef>
              <a:defRPr sz="2700">
                <a:latin typeface="+mj-lt"/>
                <a:ea typeface="+mj-ea"/>
                <a:cs typeface="+mj-cs"/>
                <a:sym typeface="Helvetica"/>
              </a:defRPr>
            </a:pPr>
            <a:r>
              <a:rPr kumimoji="0" lang="ja-JP" altLang="en-US" sz="2700" kern="0" dirty="0">
                <a:latin typeface="Meiryo UI" panose="020B0604030504040204" pitchFamily="50" charset="-128"/>
                <a:ea typeface="Meiryo UI" panose="020B0604030504040204" pitchFamily="50" charset="-128"/>
                <a:sym typeface="Helvetica"/>
              </a:rPr>
              <a:t>　⇒</a:t>
            </a:r>
            <a:r>
              <a:rPr kumimoji="0" lang="ja-JP" altLang="en-US" sz="2700" b="1" kern="0" dirty="0">
                <a:latin typeface="Meiryo UI" panose="020B0604030504040204" pitchFamily="50" charset="-128"/>
                <a:ea typeface="Meiryo UI" panose="020B0604030504040204" pitchFamily="50" charset="-128"/>
                <a:sym typeface="Helvetica"/>
              </a:rPr>
              <a:t>商品を注文してから手元に商品がとどくまでのプロセス</a:t>
            </a:r>
          </a:p>
        </p:txBody>
      </p:sp>
    </p:spTree>
    <p:extLst>
      <p:ext uri="{BB962C8B-B14F-4D97-AF65-F5344CB8AC3E}">
        <p14:creationId xmlns:p14="http://schemas.microsoft.com/office/powerpoint/2010/main" val="3407503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lang="en-US" altLang="ja-JP"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10</a:t>
            </a:fld>
            <a:endParaRPr lang="en-US" altLang="ja-JP" dirty="0"/>
          </a:p>
        </p:txBody>
      </p:sp>
      <p:sp>
        <p:nvSpPr>
          <p:cNvPr id="161" name="タイトル 4"/>
          <p:cNvSpPr txBox="1">
            <a:spLocks/>
          </p:cNvSpPr>
          <p:nvPr/>
        </p:nvSpPr>
        <p:spPr>
          <a:xfrm>
            <a:off x="359945" y="579234"/>
            <a:ext cx="8838719" cy="964037"/>
          </a:xfrm>
          <a:prstGeom prst="rect">
            <a:avLst/>
          </a:prstGeom>
        </p:spPr>
        <p:txBody>
          <a:bodyPr lIns="72000" tIns="36000" rIns="36000" bIns="36000"/>
          <a:lstStyle>
            <a:defPPr>
              <a:defRPr lang="ja-JP"/>
            </a:defPPr>
            <a:lvl1pPr indent="0" defTabSz="843745" fontAlgn="base">
              <a:spcBef>
                <a:spcPct val="20000"/>
              </a:spcBef>
              <a:spcAft>
                <a:spcPct val="0"/>
              </a:spcAft>
              <a:buNone/>
              <a:defRPr kumimoji="0" sz="1400" kern="0">
                <a:latin typeface="+mn-ea"/>
              </a:defRPr>
            </a:lvl1pPr>
            <a:lvl2pPr marL="685517" indent="-263662" fontAlgn="base">
              <a:spcBef>
                <a:spcPct val="20000"/>
              </a:spcBef>
              <a:spcAft>
                <a:spcPct val="0"/>
              </a:spcAft>
              <a:buChar char="–"/>
              <a:defRPr sz="2585"/>
            </a:lvl2pPr>
            <a:lvl3pPr marL="1054640" indent="-210929" fontAlgn="base">
              <a:spcBef>
                <a:spcPct val="20000"/>
              </a:spcBef>
              <a:spcAft>
                <a:spcPct val="0"/>
              </a:spcAft>
              <a:buChar char="•"/>
              <a:defRPr sz="2215"/>
            </a:lvl3pPr>
            <a:lvl4pPr marL="1476499" indent="-210929" fontAlgn="base">
              <a:spcBef>
                <a:spcPct val="20000"/>
              </a:spcBef>
              <a:spcAft>
                <a:spcPct val="0"/>
              </a:spcAft>
              <a:buChar char="–"/>
              <a:defRPr sz="1847"/>
            </a:lvl4pPr>
            <a:lvl5pPr marL="1898352" indent="-210929" fontAlgn="base">
              <a:spcBef>
                <a:spcPct val="20000"/>
              </a:spcBef>
              <a:spcAft>
                <a:spcPct val="0"/>
              </a:spcAft>
              <a:buChar char="»"/>
              <a:defRPr sz="1847"/>
            </a:lvl5pPr>
            <a:lvl6pPr marL="2320205" indent="-210929" fontAlgn="base">
              <a:spcBef>
                <a:spcPct val="20000"/>
              </a:spcBef>
              <a:spcAft>
                <a:spcPct val="0"/>
              </a:spcAft>
              <a:buChar char="»"/>
              <a:defRPr sz="1847"/>
            </a:lvl6pPr>
            <a:lvl7pPr marL="2742065" indent="-210929" fontAlgn="base">
              <a:spcBef>
                <a:spcPct val="20000"/>
              </a:spcBef>
              <a:spcAft>
                <a:spcPct val="0"/>
              </a:spcAft>
              <a:buChar char="»"/>
              <a:defRPr sz="1847"/>
            </a:lvl7pPr>
            <a:lvl8pPr marL="3163921" indent="-210929" fontAlgn="base">
              <a:spcBef>
                <a:spcPct val="20000"/>
              </a:spcBef>
              <a:spcAft>
                <a:spcPct val="0"/>
              </a:spcAft>
              <a:buChar char="»"/>
              <a:defRPr sz="1847"/>
            </a:lvl8pPr>
            <a:lvl9pPr marL="3585777" indent="-210929" fontAlgn="base">
              <a:spcBef>
                <a:spcPct val="20000"/>
              </a:spcBef>
              <a:spcAft>
                <a:spcPct val="0"/>
              </a:spcAft>
              <a:buChar char="»"/>
              <a:defRPr sz="1847"/>
            </a:lvl9pPr>
          </a:lstStyle>
          <a:p>
            <a:r>
              <a:rPr lang="ja-JP" altLang="en-US" dirty="0"/>
              <a:t>前ページの⑤⑩の「</a:t>
            </a:r>
            <a:r>
              <a:rPr lang="en-US" altLang="ja-JP" dirty="0"/>
              <a:t>※</a:t>
            </a:r>
            <a:r>
              <a:rPr lang="ja-JP" altLang="en-US" dirty="0"/>
              <a:t>設定イメージは次スライド参照」を受け、卸商品／小売商品の料金設定イメージを下記に示す。</a:t>
            </a:r>
            <a:endParaRPr lang="en-US" altLang="ja-JP" dirty="0"/>
          </a:p>
          <a:p>
            <a:r>
              <a:rPr lang="ja-JP" altLang="en-US" dirty="0"/>
              <a:t>それぞれ卸商品／小売商品を作成後、商品の編集画面から、料金の設定を行う。 </a:t>
            </a:r>
            <a:endParaRPr lang="en-US" altLang="ja-JP" dirty="0"/>
          </a:p>
          <a:p>
            <a:r>
              <a:rPr lang="ja-JP" altLang="en-US" dirty="0"/>
              <a:t>設定手順の詳細は、資料本編にて確認すること。</a:t>
            </a:r>
            <a:endParaRPr lang="en-US" altLang="ja-JP" dirty="0"/>
          </a:p>
        </p:txBody>
      </p:sp>
      <p:pic>
        <p:nvPicPr>
          <p:cNvPr id="8" name="図 7"/>
          <p:cNvPicPr>
            <a:picLocks noChangeAspect="1"/>
          </p:cNvPicPr>
          <p:nvPr/>
        </p:nvPicPr>
        <p:blipFill>
          <a:blip r:embed="rId2"/>
          <a:stretch>
            <a:fillRect/>
          </a:stretch>
        </p:blipFill>
        <p:spPr>
          <a:xfrm>
            <a:off x="148935" y="1792082"/>
            <a:ext cx="9608129" cy="3273836"/>
          </a:xfrm>
          <a:prstGeom prst="rect">
            <a:avLst/>
          </a:prstGeom>
        </p:spPr>
      </p:pic>
      <p:sp>
        <p:nvSpPr>
          <p:cNvPr id="4" name="正方形/長方形 3"/>
          <p:cNvSpPr/>
          <p:nvPr/>
        </p:nvSpPr>
        <p:spPr>
          <a:xfrm>
            <a:off x="6897757" y="3001617"/>
            <a:ext cx="442292" cy="154057"/>
          </a:xfrm>
          <a:prstGeom prst="rect">
            <a:avLst/>
          </a:prstGeom>
          <a:noFill/>
          <a:ln w="38100" cap="flat" cmpd="sng" algn="ctr">
            <a:solidFill>
              <a:srgbClr val="FFC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endParaRPr kumimoji="0" lang="ja-JP" altLang="en-US" sz="1600" b="1" kern="0" dirty="0">
              <a:solidFill>
                <a:srgbClr val="FF0000"/>
              </a:solidFill>
              <a:latin typeface="+mn-ea"/>
              <a:cs typeface="Meiryo UI" panose="020B0604030504040204" pitchFamily="50" charset="-128"/>
            </a:endParaRPr>
          </a:p>
        </p:txBody>
      </p:sp>
    </p:spTree>
    <p:extLst>
      <p:ext uri="{BB962C8B-B14F-4D97-AF65-F5344CB8AC3E}">
        <p14:creationId xmlns:p14="http://schemas.microsoft.com/office/powerpoint/2010/main" val="50039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カギ線コネクタ 140"/>
          <p:cNvCxnSpPr>
            <a:stCxn id="27" idx="3"/>
            <a:endCxn id="29" idx="1"/>
          </p:cNvCxnSpPr>
          <p:nvPr/>
        </p:nvCxnSpPr>
        <p:spPr bwMode="auto">
          <a:xfrm>
            <a:off x="3705546" y="2272070"/>
            <a:ext cx="536153" cy="3152458"/>
          </a:xfrm>
          <a:prstGeom prst="bentConnector3">
            <a:avLst>
              <a:gd name="adj1" fmla="val 50000"/>
            </a:avLst>
          </a:prstGeom>
          <a:solidFill>
            <a:schemeClr val="accent1"/>
          </a:solidFill>
          <a:ln w="6350" cap="flat" cmpd="sng" algn="ctr">
            <a:solidFill>
              <a:schemeClr val="bg1">
                <a:lumMod val="50000"/>
              </a:schemeClr>
            </a:solidFill>
            <a:prstDash val="solid"/>
            <a:round/>
            <a:headEnd type="none" w="med" len="med"/>
            <a:tailEnd type="none" w="med" len="med"/>
          </a:ln>
          <a:effectLst/>
        </p:spPr>
      </p:cxnSp>
      <p:sp>
        <p:nvSpPr>
          <p:cNvPr id="5" name="タイトル 4"/>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kumimoji="1" lang="ja-JP" altLang="en-US" dirty="0"/>
          </a:p>
        </p:txBody>
      </p:sp>
      <p:sp>
        <p:nvSpPr>
          <p:cNvPr id="94" name="タイトル 4"/>
          <p:cNvSpPr txBox="1">
            <a:spLocks/>
          </p:cNvSpPr>
          <p:nvPr/>
        </p:nvSpPr>
        <p:spPr>
          <a:xfrm>
            <a:off x="193640" y="495178"/>
            <a:ext cx="9449678" cy="1167565"/>
          </a:xfrm>
          <a:prstGeom prst="rect">
            <a:avLst/>
          </a:prstGeom>
        </p:spPr>
        <p:txBody>
          <a:bodyPr lIns="72000" tIns="36000" rIns="36000" bIns="36000" anchor="ctr"/>
          <a:lstStyle>
            <a:lvl1pPr algn="l" rtl="0" eaLnBrk="1" fontAlgn="base" hangingPunct="1">
              <a:spcBef>
                <a:spcPct val="0"/>
              </a:spcBef>
              <a:spcAft>
                <a:spcPct val="0"/>
              </a:spcAft>
              <a:defRPr kumimoji="1" sz="1400" b="1">
                <a:solidFill>
                  <a:schemeClr val="tx1"/>
                </a:solidFill>
                <a:latin typeface="+mn-ea"/>
                <a:ea typeface="+mn-ea"/>
                <a:cs typeface="Meiryo UI" panose="020B0604030504040204" pitchFamily="50" charset="-128"/>
              </a:defRPr>
            </a:lvl1pPr>
            <a:lvl2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215">
                <a:solidFill>
                  <a:schemeClr val="tx2"/>
                </a:solidFill>
                <a:latin typeface="HGP創英角ｺﾞｼｯｸUB" pitchFamily="50" charset="-128"/>
                <a:ea typeface="HGP創英角ｺﾞｼｯｸUB" pitchFamily="50" charset="-128"/>
              </a:defRPr>
            </a:lvl5pPr>
            <a:lvl6pPr marL="421856" algn="l" rtl="0" eaLnBrk="1" fontAlgn="base" hangingPunct="1">
              <a:spcBef>
                <a:spcPct val="0"/>
              </a:spcBef>
              <a:spcAft>
                <a:spcPct val="0"/>
              </a:spcAft>
              <a:defRPr kumimoji="1" sz="4063">
                <a:solidFill>
                  <a:schemeClr val="tx2"/>
                </a:solidFill>
                <a:latin typeface="Arial" charset="0"/>
                <a:ea typeface="ＭＳ Ｐゴシック" pitchFamily="50" charset="-128"/>
              </a:defRPr>
            </a:lvl6pPr>
            <a:lvl7pPr marL="843712" algn="l" rtl="0" eaLnBrk="1" fontAlgn="base" hangingPunct="1">
              <a:spcBef>
                <a:spcPct val="0"/>
              </a:spcBef>
              <a:spcAft>
                <a:spcPct val="0"/>
              </a:spcAft>
              <a:defRPr kumimoji="1" sz="4063">
                <a:solidFill>
                  <a:schemeClr val="tx2"/>
                </a:solidFill>
                <a:latin typeface="Arial" charset="0"/>
                <a:ea typeface="ＭＳ Ｐゴシック" pitchFamily="50" charset="-128"/>
              </a:defRPr>
            </a:lvl7pPr>
            <a:lvl8pPr marL="1265568" algn="l" rtl="0" eaLnBrk="1" fontAlgn="base" hangingPunct="1">
              <a:spcBef>
                <a:spcPct val="0"/>
              </a:spcBef>
              <a:spcAft>
                <a:spcPct val="0"/>
              </a:spcAft>
              <a:defRPr kumimoji="1" sz="4063">
                <a:solidFill>
                  <a:schemeClr val="tx2"/>
                </a:solidFill>
                <a:latin typeface="Arial" charset="0"/>
                <a:ea typeface="ＭＳ Ｐゴシック" pitchFamily="50" charset="-128"/>
              </a:defRPr>
            </a:lvl8pPr>
            <a:lvl9pPr marL="1687424" algn="l" rtl="0" eaLnBrk="1" fontAlgn="base" hangingPunct="1">
              <a:spcBef>
                <a:spcPct val="0"/>
              </a:spcBef>
              <a:spcAft>
                <a:spcPct val="0"/>
              </a:spcAft>
              <a:defRPr kumimoji="1" sz="4063">
                <a:solidFill>
                  <a:schemeClr val="tx2"/>
                </a:solidFill>
                <a:latin typeface="Arial" charset="0"/>
                <a:ea typeface="ＭＳ Ｐゴシック" pitchFamily="50" charset="-128"/>
              </a:defRPr>
            </a:lvl9pPr>
          </a:lstStyle>
          <a:p>
            <a:r>
              <a:rPr lang="ja-JP" altLang="en-US" kern="0" dirty="0"/>
              <a:t>●</a:t>
            </a:r>
            <a:r>
              <a:rPr lang="ja-JP" altLang="en-US" dirty="0">
                <a:latin typeface="Meiryo UI" panose="020B0604030504040204" pitchFamily="50" charset="-128"/>
                <a:ea typeface="Meiryo UI" panose="020B0604030504040204" pitchFamily="50" charset="-128"/>
              </a:rPr>
              <a:t>料金の構成イメージ</a:t>
            </a:r>
            <a:endParaRPr lang="en-US" altLang="ja-JP" dirty="0">
              <a:latin typeface="Meiryo UI" panose="020B0604030504040204" pitchFamily="50" charset="-128"/>
              <a:ea typeface="Meiryo UI" panose="020B0604030504040204" pitchFamily="50" charset="-128"/>
            </a:endParaRPr>
          </a:p>
          <a:p>
            <a:r>
              <a:rPr lang="ja-JP" altLang="en-US" b="0" dirty="0">
                <a:latin typeface="Meiryo UI" panose="020B0604030504040204" pitchFamily="50" charset="-128"/>
                <a:ea typeface="Meiryo UI" panose="020B0604030504040204" pitchFamily="50" charset="-128"/>
              </a:rPr>
              <a:t>「①商品</a:t>
            </a:r>
            <a:r>
              <a:rPr lang="en-US" altLang="ja-JP" sz="900" b="0" dirty="0">
                <a:latin typeface="Meiryo UI" panose="020B0604030504040204" pitchFamily="50" charset="-128"/>
                <a:ea typeface="Meiryo UI" panose="020B0604030504040204" pitchFamily="50" charset="-128"/>
              </a:rPr>
              <a:t>(</a:t>
            </a:r>
            <a:r>
              <a:rPr lang="ja-JP" altLang="en-US" sz="900" b="0" dirty="0">
                <a:latin typeface="Meiryo UI" panose="020B0604030504040204" pitchFamily="50" charset="-128"/>
                <a:ea typeface="Meiryo UI" panose="020B0604030504040204" pitchFamily="50" charset="-128"/>
              </a:rPr>
              <a:t>任意</a:t>
            </a:r>
            <a:r>
              <a:rPr lang="en-US" altLang="ja-JP" sz="900" b="0" dirty="0">
                <a:latin typeface="Meiryo UI" panose="020B0604030504040204" pitchFamily="50" charset="-128"/>
                <a:ea typeface="Meiryo UI" panose="020B0604030504040204" pitchFamily="50" charset="-128"/>
              </a:rPr>
              <a:t>)</a:t>
            </a:r>
            <a:r>
              <a:rPr lang="ja-JP" altLang="en-US" b="0" dirty="0">
                <a:latin typeface="Meiryo UI" panose="020B0604030504040204" pitchFamily="50" charset="-128"/>
                <a:ea typeface="Meiryo UI" panose="020B0604030504040204" pitchFamily="50" charset="-128"/>
              </a:rPr>
              <a:t>」 「②サービス</a:t>
            </a:r>
            <a:r>
              <a:rPr lang="en-US" altLang="ja-JP" sz="800" b="0" dirty="0">
                <a:latin typeface="Meiryo UI" panose="020B0604030504040204" pitchFamily="50" charset="-128"/>
                <a:ea typeface="Meiryo UI" panose="020B0604030504040204" pitchFamily="50" charset="-128"/>
              </a:rPr>
              <a:t>(</a:t>
            </a:r>
            <a:r>
              <a:rPr lang="ja-JP" altLang="en-US" sz="800" b="0" dirty="0">
                <a:latin typeface="Meiryo UI" panose="020B0604030504040204" pitchFamily="50" charset="-128"/>
                <a:ea typeface="Meiryo UI" panose="020B0604030504040204" pitchFamily="50" charset="-128"/>
              </a:rPr>
              <a:t>任意</a:t>
            </a:r>
            <a:r>
              <a:rPr lang="en-US" altLang="ja-JP" sz="800" b="0" dirty="0">
                <a:latin typeface="Meiryo UI" panose="020B0604030504040204" pitchFamily="50" charset="-128"/>
                <a:ea typeface="Meiryo UI" panose="020B0604030504040204" pitchFamily="50" charset="-128"/>
              </a:rPr>
              <a:t>)</a:t>
            </a:r>
            <a:r>
              <a:rPr lang="ja-JP" altLang="en-US" b="0" dirty="0">
                <a:latin typeface="Meiryo UI" panose="020B0604030504040204" pitchFamily="50" charset="-128"/>
                <a:ea typeface="Meiryo UI" panose="020B0604030504040204" pitchFamily="50" charset="-128"/>
              </a:rPr>
              <a:t>」 「③サービスの特性</a:t>
            </a:r>
            <a:r>
              <a:rPr lang="en-US" altLang="ja-JP" sz="800" b="0" dirty="0">
                <a:latin typeface="Meiryo UI" panose="020B0604030504040204" pitchFamily="50" charset="-128"/>
                <a:ea typeface="Meiryo UI" panose="020B0604030504040204" pitchFamily="50" charset="-128"/>
              </a:rPr>
              <a:t>(</a:t>
            </a:r>
            <a:r>
              <a:rPr lang="ja-JP" altLang="en-US" sz="800" b="0" dirty="0">
                <a:latin typeface="Meiryo UI" panose="020B0604030504040204" pitchFamily="50" charset="-128"/>
                <a:ea typeface="Meiryo UI" panose="020B0604030504040204" pitchFamily="50" charset="-128"/>
              </a:rPr>
              <a:t>任意</a:t>
            </a:r>
            <a:r>
              <a:rPr lang="en-US" altLang="ja-JP" sz="800" b="0" dirty="0">
                <a:latin typeface="Meiryo UI" panose="020B0604030504040204" pitchFamily="50" charset="-128"/>
                <a:ea typeface="Meiryo UI" panose="020B0604030504040204" pitchFamily="50" charset="-128"/>
              </a:rPr>
              <a:t>)</a:t>
            </a:r>
            <a:r>
              <a:rPr lang="ja-JP" altLang="en-US" b="0" dirty="0">
                <a:latin typeface="Meiryo UI" panose="020B0604030504040204" pitchFamily="50" charset="-128"/>
                <a:ea typeface="Meiryo UI" panose="020B0604030504040204" pitchFamily="50" charset="-128"/>
              </a:rPr>
              <a:t>」 「④プルダウンの項目</a:t>
            </a:r>
            <a:r>
              <a:rPr lang="en-US" altLang="ja-JP" sz="800" b="0" dirty="0">
                <a:latin typeface="Meiryo UI" panose="020B0604030504040204" pitchFamily="50" charset="-128"/>
                <a:ea typeface="Meiryo UI" panose="020B0604030504040204" pitchFamily="50" charset="-128"/>
              </a:rPr>
              <a:t>(</a:t>
            </a:r>
            <a:r>
              <a:rPr lang="ja-JP" altLang="en-US" sz="800" b="0" dirty="0">
                <a:latin typeface="Meiryo UI" panose="020B0604030504040204" pitchFamily="50" charset="-128"/>
                <a:ea typeface="Meiryo UI" panose="020B0604030504040204" pitchFamily="50" charset="-128"/>
              </a:rPr>
              <a:t>任意</a:t>
            </a:r>
            <a:r>
              <a:rPr lang="en-US" altLang="ja-JP" sz="800" b="0" dirty="0">
                <a:latin typeface="Meiryo UI" panose="020B0604030504040204" pitchFamily="50" charset="-128"/>
                <a:ea typeface="Meiryo UI" panose="020B0604030504040204" pitchFamily="50" charset="-128"/>
              </a:rPr>
              <a:t>)</a:t>
            </a:r>
            <a:r>
              <a:rPr lang="ja-JP" altLang="en-US" b="0" dirty="0">
                <a:latin typeface="Meiryo UI" panose="020B0604030504040204" pitchFamily="50" charset="-128"/>
                <a:ea typeface="Meiryo UI" panose="020B0604030504040204" pitchFamily="50" charset="-128"/>
              </a:rPr>
              <a:t>」単位にそれぞれ設定する。</a:t>
            </a:r>
            <a:endParaRPr lang="en-US" altLang="ja-JP" b="0" dirty="0">
              <a:latin typeface="Meiryo UI" panose="020B0604030504040204" pitchFamily="50" charset="-128"/>
              <a:ea typeface="Meiryo UI" panose="020B0604030504040204" pitchFamily="50" charset="-128"/>
            </a:endParaRPr>
          </a:p>
          <a:p>
            <a:r>
              <a:rPr lang="ja-JP" altLang="en-US" b="0" dirty="0">
                <a:latin typeface="Meiryo UI" panose="020B0604030504040204" pitchFamily="50" charset="-128"/>
                <a:ea typeface="Meiryo UI" panose="020B0604030504040204" pitchFamily="50" charset="-128"/>
              </a:rPr>
              <a:t>①②③④で設定した料金の合計額が、注文時の各商品の合計金額となる。</a:t>
            </a:r>
            <a:endParaRPr lang="en-US" altLang="ja-JP"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例えば④プルダウンごとの項目に異なる料金を設定した場合、商品注文時に選択したプルダウンによって、</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注文時の合計金額が変わる。</a:t>
            </a:r>
            <a:endParaRPr lang="en-US" altLang="ja-JP" sz="1200" b="0" dirty="0">
              <a:latin typeface="Meiryo UI" panose="020B0604030504040204" pitchFamily="50" charset="-128"/>
              <a:ea typeface="Meiryo UI" panose="020B0604030504040204" pitchFamily="50" charset="-128"/>
            </a:endParaRPr>
          </a:p>
        </p:txBody>
      </p:sp>
      <p:sp>
        <p:nvSpPr>
          <p:cNvPr id="130" name="吹き出し: 線 4">
            <a:extLst>
              <a:ext uri="{FF2B5EF4-FFF2-40B4-BE49-F238E27FC236}">
                <a16:creationId xmlns:a16="http://schemas.microsoft.com/office/drawing/2014/main" id="{03C18421-5896-40EF-93B5-B678048A8D66}"/>
              </a:ext>
            </a:extLst>
          </p:cNvPr>
          <p:cNvSpPr/>
          <p:nvPr/>
        </p:nvSpPr>
        <p:spPr>
          <a:xfrm>
            <a:off x="3124081" y="4412945"/>
            <a:ext cx="2577043" cy="522367"/>
          </a:xfrm>
          <a:prstGeom prst="borderCallout1">
            <a:avLst>
              <a:gd name="adj1" fmla="val 105527"/>
              <a:gd name="adj2" fmla="val 58771"/>
              <a:gd name="adj3" fmla="val 138448"/>
              <a:gd name="adj4" fmla="val 63427"/>
            </a:avLst>
          </a:prstGeom>
          <a:solidFill>
            <a:schemeClr val="bg1"/>
          </a:solidFill>
          <a:ln w="6350">
            <a:solidFill>
              <a:schemeClr val="accent1"/>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chemeClr val="accent1"/>
                </a:solidFill>
                <a:latin typeface="Meiryo UI" panose="020B0604030504040204" pitchFamily="50" charset="-128"/>
                <a:ea typeface="Meiryo UI" panose="020B0604030504040204" pitchFamily="50" charset="-128"/>
              </a:rPr>
              <a:t>②サービスの特性、プルダウンの項目に限らず、</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dirty="0">
                <a:solidFill>
                  <a:schemeClr val="accent1"/>
                </a:solidFill>
                <a:latin typeface="Meiryo UI" panose="020B0604030504040204" pitchFamily="50" charset="-128"/>
                <a:ea typeface="Meiryo UI" panose="020B0604030504040204" pitchFamily="50" charset="-128"/>
              </a:rPr>
              <a:t>サービスに対して一律で料金を設定したい場合は</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b="1" dirty="0">
                <a:solidFill>
                  <a:schemeClr val="accent1"/>
                </a:solidFill>
                <a:latin typeface="Meiryo UI" panose="020B0604030504040204" pitchFamily="50" charset="-128"/>
                <a:ea typeface="Meiryo UI" panose="020B0604030504040204" pitchFamily="50" charset="-128"/>
              </a:rPr>
              <a:t>サービス単位</a:t>
            </a:r>
            <a:r>
              <a:rPr lang="ja-JP" altLang="en-US" sz="1000" dirty="0">
                <a:solidFill>
                  <a:schemeClr val="accent1"/>
                </a:solidFill>
                <a:latin typeface="Meiryo UI" panose="020B0604030504040204" pitchFamily="50" charset="-128"/>
                <a:ea typeface="Meiryo UI" panose="020B0604030504040204" pitchFamily="50" charset="-128"/>
              </a:rPr>
              <a:t>に料金を設定。</a:t>
            </a:r>
            <a:endParaRPr lang="en-US" altLang="ja-JP" sz="1000" dirty="0">
              <a:solidFill>
                <a:schemeClr val="accent1"/>
              </a:solidFill>
              <a:latin typeface="Meiryo UI" panose="020B0604030504040204" pitchFamily="50" charset="-128"/>
              <a:ea typeface="Meiryo UI" panose="020B0604030504040204" pitchFamily="50" charset="-128"/>
            </a:endParaRPr>
          </a:p>
        </p:txBody>
      </p:sp>
      <p:cxnSp>
        <p:nvCxnSpPr>
          <p:cNvPr id="75" name="直線コネクタ 74"/>
          <p:cNvCxnSpPr>
            <a:stCxn id="28" idx="1"/>
            <a:endCxn id="27" idx="3"/>
          </p:cNvCxnSpPr>
          <p:nvPr/>
        </p:nvCxnSpPr>
        <p:spPr bwMode="auto">
          <a:xfrm flipH="1">
            <a:off x="3705546" y="2272070"/>
            <a:ext cx="536153"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cxnSp>
        <p:nvCxnSpPr>
          <p:cNvPr id="133" name="カギ線コネクタ 132"/>
          <p:cNvCxnSpPr>
            <a:stCxn id="64" idx="3"/>
            <a:endCxn id="67" idx="1"/>
          </p:cNvCxnSpPr>
          <p:nvPr/>
        </p:nvCxnSpPr>
        <p:spPr bwMode="auto">
          <a:xfrm>
            <a:off x="6848062" y="2272070"/>
            <a:ext cx="386432" cy="775663"/>
          </a:xfrm>
          <a:prstGeom prst="bentConnector3">
            <a:avLst>
              <a:gd name="adj1" fmla="val 50000"/>
            </a:avLst>
          </a:prstGeom>
          <a:solidFill>
            <a:schemeClr val="accent1"/>
          </a:solidFill>
          <a:ln w="6350" cap="flat" cmpd="sng" algn="ctr">
            <a:solidFill>
              <a:schemeClr val="bg1">
                <a:lumMod val="50000"/>
              </a:schemeClr>
            </a:solidFill>
            <a:prstDash val="solid"/>
            <a:round/>
            <a:headEnd type="none" w="med" len="med"/>
            <a:tailEnd type="none" w="med" len="med"/>
          </a:ln>
          <a:effectLst/>
        </p:spPr>
      </p:cxnSp>
      <p:sp>
        <p:nvSpPr>
          <p:cNvPr id="28" name="正方形/長方形 27"/>
          <p:cNvSpPr/>
          <p:nvPr/>
        </p:nvSpPr>
        <p:spPr>
          <a:xfrm>
            <a:off x="4241699" y="2024660"/>
            <a:ext cx="1010110" cy="494820"/>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200" b="1" kern="0" dirty="0">
                <a:solidFill>
                  <a:srgbClr val="FF0000"/>
                </a:solidFill>
                <a:latin typeface="+mn-ea"/>
                <a:cs typeface="Meiryo UI" panose="020B0604030504040204" pitchFamily="50" charset="-128"/>
              </a:rPr>
              <a:t>電話サービス</a:t>
            </a:r>
            <a:r>
              <a:rPr kumimoji="0" lang="en-US" altLang="ja-JP" sz="1200" b="1" kern="0" dirty="0">
                <a:solidFill>
                  <a:srgbClr val="FF0000"/>
                </a:solidFill>
                <a:latin typeface="+mn-ea"/>
                <a:cs typeface="Meiryo UI" panose="020B0604030504040204" pitchFamily="50" charset="-128"/>
              </a:rPr>
              <a:t>A</a:t>
            </a:r>
            <a:endParaRPr kumimoji="0" lang="ja-JP" altLang="en-US" sz="1200" b="1" kern="0" dirty="0">
              <a:solidFill>
                <a:srgbClr val="FF0000"/>
              </a:solidFill>
              <a:latin typeface="+mn-ea"/>
              <a:cs typeface="Meiryo UI" panose="020B0604030504040204" pitchFamily="50" charset="-128"/>
            </a:endParaRPr>
          </a:p>
        </p:txBody>
      </p:sp>
      <p:sp>
        <p:nvSpPr>
          <p:cNvPr id="29" name="正方形/長方形 28"/>
          <p:cNvSpPr/>
          <p:nvPr/>
        </p:nvSpPr>
        <p:spPr>
          <a:xfrm>
            <a:off x="4241699" y="5177118"/>
            <a:ext cx="1010110" cy="494820"/>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200" b="1" kern="0" dirty="0">
                <a:solidFill>
                  <a:srgbClr val="FF0000"/>
                </a:solidFill>
                <a:latin typeface="+mn-ea"/>
                <a:cs typeface="Meiryo UI" panose="020B0604030504040204" pitchFamily="50" charset="-128"/>
              </a:rPr>
              <a:t>電話サービス</a:t>
            </a:r>
            <a:r>
              <a:rPr kumimoji="0" lang="en-US" altLang="ja-JP" sz="1200" b="1" kern="0" dirty="0">
                <a:solidFill>
                  <a:srgbClr val="FF0000"/>
                </a:solidFill>
                <a:latin typeface="+mn-ea"/>
                <a:cs typeface="Meiryo UI" panose="020B0604030504040204" pitchFamily="50" charset="-128"/>
              </a:rPr>
              <a:t>B</a:t>
            </a:r>
            <a:endParaRPr kumimoji="0" lang="ja-JP" altLang="en-US" sz="1200" b="1" kern="0" dirty="0">
              <a:solidFill>
                <a:srgbClr val="FF0000"/>
              </a:solidFill>
              <a:latin typeface="+mn-ea"/>
              <a:cs typeface="Meiryo UI" panose="020B0604030504040204" pitchFamily="50" charset="-128"/>
            </a:endParaRPr>
          </a:p>
        </p:txBody>
      </p:sp>
      <p:cxnSp>
        <p:nvCxnSpPr>
          <p:cNvPr id="77" name="直線コネクタ 76"/>
          <p:cNvCxnSpPr>
            <a:stCxn id="78" idx="1"/>
            <a:endCxn id="74" idx="3"/>
          </p:cNvCxnSpPr>
          <p:nvPr/>
        </p:nvCxnSpPr>
        <p:spPr bwMode="auto">
          <a:xfrm flipH="1">
            <a:off x="6848062" y="3770278"/>
            <a:ext cx="386432"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22" name="正方形/長方形 21"/>
          <p:cNvSpPr/>
          <p:nvPr/>
        </p:nvSpPr>
        <p:spPr>
          <a:xfrm>
            <a:off x="1192929" y="2024660"/>
            <a:ext cx="1010110" cy="494820"/>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600" b="1" kern="0" dirty="0">
                <a:solidFill>
                  <a:srgbClr val="FF0000"/>
                </a:solidFill>
                <a:latin typeface="+mn-ea"/>
                <a:cs typeface="Meiryo UI" panose="020B0604030504040204" pitchFamily="50" charset="-128"/>
              </a:rPr>
              <a:t>小売商品</a:t>
            </a:r>
            <a:r>
              <a:rPr kumimoji="0" lang="en-US" altLang="ja-JP" sz="1600" b="1" kern="0" dirty="0">
                <a:solidFill>
                  <a:srgbClr val="FF0000"/>
                </a:solidFill>
                <a:latin typeface="+mn-ea"/>
                <a:cs typeface="Meiryo UI" panose="020B0604030504040204" pitchFamily="50" charset="-128"/>
              </a:rPr>
              <a:t>A</a:t>
            </a:r>
            <a:endParaRPr kumimoji="0" lang="ja-JP" altLang="en-US" sz="1600" b="1" kern="0" dirty="0">
              <a:solidFill>
                <a:srgbClr val="FF0000"/>
              </a:solidFill>
              <a:latin typeface="+mn-ea"/>
              <a:cs typeface="Meiryo UI" panose="020B0604030504040204" pitchFamily="50" charset="-128"/>
            </a:endParaRPr>
          </a:p>
        </p:txBody>
      </p:sp>
      <p:sp>
        <p:nvSpPr>
          <p:cNvPr id="113" name="正方形/長方形 112"/>
          <p:cNvSpPr/>
          <p:nvPr/>
        </p:nvSpPr>
        <p:spPr>
          <a:xfrm>
            <a:off x="1656134" y="2386054"/>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2000</a:t>
            </a:r>
            <a:r>
              <a:rPr kumimoji="0" lang="ja-JP" altLang="en-US" sz="1000" b="1" kern="0" dirty="0">
                <a:solidFill>
                  <a:srgbClr val="FF0000"/>
                </a:solidFill>
                <a:latin typeface="+mn-ea"/>
                <a:cs typeface="Meiryo UI" panose="020B0604030504040204" pitchFamily="50" charset="-128"/>
              </a:rPr>
              <a:t>円</a:t>
            </a:r>
            <a:endParaRPr kumimoji="0" lang="ja-JP" altLang="en-US" sz="1600" b="1" kern="0" dirty="0">
              <a:solidFill>
                <a:srgbClr val="FF0000"/>
              </a:solidFill>
              <a:latin typeface="+mn-ea"/>
              <a:cs typeface="Meiryo UI" panose="020B0604030504040204" pitchFamily="50" charset="-128"/>
            </a:endParaRPr>
          </a:p>
        </p:txBody>
      </p:sp>
      <p:sp>
        <p:nvSpPr>
          <p:cNvPr id="27" name="正方形/長方形 26"/>
          <p:cNvSpPr/>
          <p:nvPr/>
        </p:nvSpPr>
        <p:spPr>
          <a:xfrm>
            <a:off x="2695436" y="2024660"/>
            <a:ext cx="1010110" cy="494820"/>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600" b="1" kern="0" dirty="0">
                <a:solidFill>
                  <a:srgbClr val="FF0000"/>
                </a:solidFill>
                <a:latin typeface="+mn-ea"/>
                <a:cs typeface="Meiryo UI" panose="020B0604030504040204" pitchFamily="50" charset="-128"/>
              </a:rPr>
              <a:t>卸商品</a:t>
            </a:r>
            <a:r>
              <a:rPr kumimoji="0" lang="en-US" altLang="ja-JP" sz="1600" b="1" kern="0" dirty="0">
                <a:solidFill>
                  <a:srgbClr val="FF0000"/>
                </a:solidFill>
                <a:latin typeface="+mn-ea"/>
                <a:cs typeface="Meiryo UI" panose="020B0604030504040204" pitchFamily="50" charset="-128"/>
              </a:rPr>
              <a:t>A</a:t>
            </a:r>
            <a:endParaRPr kumimoji="0" lang="ja-JP" altLang="en-US" sz="1600" b="1" kern="0" dirty="0">
              <a:solidFill>
                <a:srgbClr val="FF0000"/>
              </a:solidFill>
              <a:latin typeface="+mn-ea"/>
              <a:cs typeface="Meiryo UI" panose="020B0604030504040204" pitchFamily="50" charset="-128"/>
            </a:endParaRPr>
          </a:p>
        </p:txBody>
      </p:sp>
      <p:sp>
        <p:nvSpPr>
          <p:cNvPr id="64" name="正方形/長方形 63"/>
          <p:cNvSpPr/>
          <p:nvPr/>
        </p:nvSpPr>
        <p:spPr>
          <a:xfrm>
            <a:off x="5734686" y="2024660"/>
            <a:ext cx="1113376" cy="494820"/>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solidFill>
                  <a:srgbClr val="FF0000"/>
                </a:solidFill>
                <a:latin typeface="+mn-ea"/>
                <a:cs typeface="Meiryo UI" panose="020B0604030504040204" pitchFamily="50" charset="-128"/>
              </a:rPr>
              <a:t>ルータータイプ</a:t>
            </a:r>
            <a:endParaRPr kumimoji="0" lang="en-US" altLang="ja-JP" sz="1050" b="1" kern="0" dirty="0">
              <a:solidFill>
                <a:srgbClr val="FF0000"/>
              </a:solidFill>
              <a:latin typeface="+mn-ea"/>
              <a:cs typeface="Meiryo UI" panose="020B0604030504040204" pitchFamily="50" charset="-128"/>
            </a:endParaRPr>
          </a:p>
        </p:txBody>
      </p:sp>
      <p:sp>
        <p:nvSpPr>
          <p:cNvPr id="65" name="正方形/長方形 64"/>
          <p:cNvSpPr/>
          <p:nvPr/>
        </p:nvSpPr>
        <p:spPr>
          <a:xfrm>
            <a:off x="7234494" y="2024660"/>
            <a:ext cx="1147671" cy="494820"/>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b="1" kern="0" dirty="0">
                <a:solidFill>
                  <a:sysClr val="windowText" lastClr="000000"/>
                </a:solidFill>
                <a:latin typeface="+mn-ea"/>
                <a:cs typeface="Meiryo UI" panose="020B0604030504040204" pitchFamily="50" charset="-128"/>
              </a:rPr>
              <a:t>ルータータイプ</a:t>
            </a:r>
            <a:r>
              <a:rPr kumimoji="0" lang="en-US" altLang="ja-JP" sz="900" b="1" kern="0" dirty="0">
                <a:solidFill>
                  <a:sysClr val="windowText" lastClr="000000"/>
                </a:solidFill>
                <a:latin typeface="+mn-ea"/>
                <a:cs typeface="Meiryo UI" panose="020B0604030504040204" pitchFamily="50" charset="-128"/>
              </a:rPr>
              <a:t>A</a:t>
            </a:r>
          </a:p>
        </p:txBody>
      </p:sp>
      <p:sp>
        <p:nvSpPr>
          <p:cNvPr id="67" name="正方形/長方形 66"/>
          <p:cNvSpPr/>
          <p:nvPr/>
        </p:nvSpPr>
        <p:spPr>
          <a:xfrm>
            <a:off x="7234494" y="2800323"/>
            <a:ext cx="1147671" cy="494820"/>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b="1" kern="0" dirty="0">
                <a:solidFill>
                  <a:sysClr val="windowText" lastClr="000000"/>
                </a:solidFill>
                <a:latin typeface="+mn-ea"/>
                <a:cs typeface="Meiryo UI" panose="020B0604030504040204" pitchFamily="50" charset="-128"/>
              </a:rPr>
              <a:t>ルータータイプ</a:t>
            </a:r>
            <a:r>
              <a:rPr kumimoji="0" lang="en-US" altLang="ja-JP" sz="900" b="1" kern="0" dirty="0">
                <a:solidFill>
                  <a:sysClr val="windowText" lastClr="000000"/>
                </a:solidFill>
                <a:latin typeface="+mn-ea"/>
                <a:cs typeface="Meiryo UI" panose="020B0604030504040204" pitchFamily="50" charset="-128"/>
              </a:rPr>
              <a:t>B</a:t>
            </a:r>
          </a:p>
        </p:txBody>
      </p:sp>
      <p:sp>
        <p:nvSpPr>
          <p:cNvPr id="74" name="正方形/長方形 73"/>
          <p:cNvSpPr/>
          <p:nvPr/>
        </p:nvSpPr>
        <p:spPr>
          <a:xfrm>
            <a:off x="5734686" y="3522868"/>
            <a:ext cx="1113376" cy="494820"/>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latin typeface="+mn-ea"/>
                <a:cs typeface="Meiryo UI" panose="020B0604030504040204" pitchFamily="50" charset="-128"/>
              </a:rPr>
              <a:t>工事費用</a:t>
            </a:r>
            <a:endParaRPr kumimoji="0" lang="en-US" altLang="ja-JP" sz="1050" b="1" kern="0" dirty="0">
              <a:latin typeface="+mn-ea"/>
              <a:cs typeface="Meiryo UI" panose="020B0604030504040204" pitchFamily="50" charset="-128"/>
            </a:endParaRPr>
          </a:p>
        </p:txBody>
      </p:sp>
      <p:sp>
        <p:nvSpPr>
          <p:cNvPr id="78" name="正方形/長方形 77"/>
          <p:cNvSpPr/>
          <p:nvPr/>
        </p:nvSpPr>
        <p:spPr>
          <a:xfrm>
            <a:off x="7234494" y="3522868"/>
            <a:ext cx="1147671" cy="494820"/>
          </a:xfrm>
          <a:prstGeom prst="rect">
            <a:avLst/>
          </a:prstGeom>
          <a:solidFill>
            <a:srgbClr val="FFFF00"/>
          </a:solidFill>
          <a:ln w="6350" cap="flat" cmpd="sng" algn="ctr">
            <a:solidFill>
              <a:srgbClr val="FF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solidFill>
                  <a:srgbClr val="FF0000"/>
                </a:solidFill>
                <a:latin typeface="+mn-ea"/>
                <a:cs typeface="Meiryo UI" panose="020B0604030504040204" pitchFamily="50" charset="-128"/>
              </a:rPr>
              <a:t>平日用</a:t>
            </a:r>
            <a:endParaRPr kumimoji="0" lang="en-US" altLang="ja-JP" sz="1050" b="1" kern="0" dirty="0">
              <a:solidFill>
                <a:srgbClr val="FF0000"/>
              </a:solidFill>
              <a:latin typeface="+mn-ea"/>
              <a:cs typeface="Meiryo UI" panose="020B0604030504040204" pitchFamily="50" charset="-128"/>
            </a:endParaRPr>
          </a:p>
        </p:txBody>
      </p:sp>
      <p:sp>
        <p:nvSpPr>
          <p:cNvPr id="81" name="正方形/長方形 80"/>
          <p:cNvSpPr/>
          <p:nvPr/>
        </p:nvSpPr>
        <p:spPr>
          <a:xfrm>
            <a:off x="7234494" y="4497477"/>
            <a:ext cx="1147671" cy="494820"/>
          </a:xfrm>
          <a:prstGeom prst="rect">
            <a:avLst/>
          </a:prstGeom>
          <a:solidFill>
            <a:srgbClr val="FFFF00"/>
          </a:solidFill>
          <a:ln w="6350" cap="flat" cmpd="sng" algn="ctr">
            <a:solidFill>
              <a:srgbClr val="FF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solidFill>
                  <a:srgbClr val="FF0000"/>
                </a:solidFill>
                <a:latin typeface="+mn-ea"/>
                <a:cs typeface="Meiryo UI" panose="020B0604030504040204" pitchFamily="50" charset="-128"/>
              </a:rPr>
              <a:t>土日用</a:t>
            </a:r>
            <a:endParaRPr kumimoji="0" lang="en-US" altLang="ja-JP" sz="1050" b="1" kern="0" dirty="0">
              <a:solidFill>
                <a:srgbClr val="FF0000"/>
              </a:solidFill>
              <a:latin typeface="+mn-ea"/>
              <a:cs typeface="Meiryo UI" panose="020B0604030504040204" pitchFamily="50" charset="-128"/>
            </a:endParaRPr>
          </a:p>
        </p:txBody>
      </p:sp>
      <p:sp>
        <p:nvSpPr>
          <p:cNvPr id="83" name="正方形/長方形 82"/>
          <p:cNvSpPr/>
          <p:nvPr/>
        </p:nvSpPr>
        <p:spPr>
          <a:xfrm>
            <a:off x="4791016" y="2558546"/>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200</a:t>
            </a:r>
            <a:r>
              <a:rPr kumimoji="0" lang="ja-JP" altLang="en-US" sz="1000" b="1" kern="0" dirty="0">
                <a:solidFill>
                  <a:srgbClr val="FF0000"/>
                </a:solidFill>
                <a:latin typeface="+mn-ea"/>
                <a:cs typeface="Meiryo UI" panose="020B0604030504040204" pitchFamily="50" charset="-128"/>
              </a:rPr>
              <a:t>円</a:t>
            </a:r>
          </a:p>
        </p:txBody>
      </p:sp>
      <p:sp>
        <p:nvSpPr>
          <p:cNvPr id="85" name="正方形/長方形 84"/>
          <p:cNvSpPr/>
          <p:nvPr/>
        </p:nvSpPr>
        <p:spPr>
          <a:xfrm>
            <a:off x="6318237" y="2557757"/>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40</a:t>
            </a:r>
            <a:r>
              <a:rPr kumimoji="0" lang="ja-JP" altLang="en-US" sz="1000" b="1" kern="0" dirty="0">
                <a:solidFill>
                  <a:srgbClr val="FF0000"/>
                </a:solidFill>
                <a:latin typeface="+mn-ea"/>
                <a:cs typeface="Meiryo UI" panose="020B0604030504040204" pitchFamily="50" charset="-128"/>
              </a:rPr>
              <a:t>円</a:t>
            </a:r>
          </a:p>
        </p:txBody>
      </p:sp>
      <p:sp>
        <p:nvSpPr>
          <p:cNvPr id="88" name="正方形/長方形 87"/>
          <p:cNvSpPr/>
          <p:nvPr/>
        </p:nvSpPr>
        <p:spPr>
          <a:xfrm>
            <a:off x="7947197" y="4071855"/>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6000</a:t>
            </a:r>
            <a:r>
              <a:rPr kumimoji="0" lang="ja-JP" altLang="en-US" sz="1000" b="1" kern="0" dirty="0">
                <a:solidFill>
                  <a:srgbClr val="FF0000"/>
                </a:solidFill>
                <a:latin typeface="+mn-ea"/>
                <a:cs typeface="Meiryo UI" panose="020B0604030504040204" pitchFamily="50" charset="-128"/>
              </a:rPr>
              <a:t>円</a:t>
            </a:r>
          </a:p>
        </p:txBody>
      </p:sp>
      <p:sp>
        <p:nvSpPr>
          <p:cNvPr id="91" name="正方形/長方形 90"/>
          <p:cNvSpPr/>
          <p:nvPr/>
        </p:nvSpPr>
        <p:spPr>
          <a:xfrm>
            <a:off x="7935772" y="5023436"/>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6500</a:t>
            </a:r>
            <a:r>
              <a:rPr kumimoji="0" lang="ja-JP" altLang="en-US" sz="1000" b="1" kern="0" dirty="0">
                <a:solidFill>
                  <a:srgbClr val="FF0000"/>
                </a:solidFill>
                <a:latin typeface="+mn-ea"/>
                <a:cs typeface="Meiryo UI" panose="020B0604030504040204" pitchFamily="50" charset="-128"/>
              </a:rPr>
              <a:t>円</a:t>
            </a:r>
          </a:p>
        </p:txBody>
      </p:sp>
      <p:sp>
        <p:nvSpPr>
          <p:cNvPr id="93" name="正方形/長方形 92"/>
          <p:cNvSpPr/>
          <p:nvPr/>
        </p:nvSpPr>
        <p:spPr>
          <a:xfrm>
            <a:off x="5734686" y="5177118"/>
            <a:ext cx="1113376" cy="494820"/>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latin typeface="+mn-ea"/>
                <a:cs typeface="Meiryo UI" panose="020B0604030504040204" pitchFamily="50" charset="-128"/>
              </a:rPr>
              <a:t>電話タイプ</a:t>
            </a:r>
            <a:endParaRPr kumimoji="0" lang="en-US" altLang="ja-JP" sz="1050" b="1" kern="0" dirty="0">
              <a:latin typeface="+mn-ea"/>
              <a:cs typeface="Meiryo UI" panose="020B0604030504040204" pitchFamily="50" charset="-128"/>
            </a:endParaRPr>
          </a:p>
        </p:txBody>
      </p:sp>
      <p:cxnSp>
        <p:nvCxnSpPr>
          <p:cNvPr id="134" name="カギ線コネクタ 133"/>
          <p:cNvCxnSpPr>
            <a:stCxn id="64" idx="1"/>
            <a:endCxn id="74" idx="1"/>
          </p:cNvCxnSpPr>
          <p:nvPr/>
        </p:nvCxnSpPr>
        <p:spPr bwMode="auto">
          <a:xfrm rot="10800000" flipV="1">
            <a:off x="5734686" y="2272070"/>
            <a:ext cx="12700" cy="1498208"/>
          </a:xfrm>
          <a:prstGeom prst="bentConnector3">
            <a:avLst>
              <a:gd name="adj1" fmla="val 1800000"/>
            </a:avLst>
          </a:prstGeom>
          <a:solidFill>
            <a:schemeClr val="accent1"/>
          </a:solidFill>
          <a:ln w="6350" cap="flat" cmpd="sng" algn="ctr">
            <a:solidFill>
              <a:schemeClr val="bg1">
                <a:lumMod val="50000"/>
              </a:schemeClr>
            </a:solidFill>
            <a:prstDash val="solid"/>
            <a:round/>
            <a:headEnd type="none" w="med" len="med"/>
            <a:tailEnd type="none" w="med" len="med"/>
          </a:ln>
          <a:effectLst/>
        </p:spPr>
      </p:cxnSp>
      <p:cxnSp>
        <p:nvCxnSpPr>
          <p:cNvPr id="135" name="カギ線コネクタ 134"/>
          <p:cNvCxnSpPr>
            <a:stCxn id="74" idx="3"/>
            <a:endCxn id="81" idx="1"/>
          </p:cNvCxnSpPr>
          <p:nvPr/>
        </p:nvCxnSpPr>
        <p:spPr bwMode="auto">
          <a:xfrm>
            <a:off x="6848062" y="3770278"/>
            <a:ext cx="386432" cy="974609"/>
          </a:xfrm>
          <a:prstGeom prst="bentConnector3">
            <a:avLst>
              <a:gd name="adj1" fmla="val 50000"/>
            </a:avLst>
          </a:prstGeom>
          <a:solidFill>
            <a:schemeClr val="accent1"/>
          </a:solidFill>
          <a:ln w="6350" cap="flat" cmpd="sng" algn="ctr">
            <a:solidFill>
              <a:schemeClr val="bg1">
                <a:lumMod val="50000"/>
              </a:schemeClr>
            </a:solidFill>
            <a:prstDash val="solid"/>
            <a:round/>
            <a:headEnd type="none" w="med" len="med"/>
            <a:tailEnd type="none" w="med" len="med"/>
          </a:ln>
          <a:effectLst/>
        </p:spPr>
      </p:cxnSp>
      <p:cxnSp>
        <p:nvCxnSpPr>
          <p:cNvPr id="136" name="直線コネクタ 135"/>
          <p:cNvCxnSpPr>
            <a:stCxn id="27" idx="1"/>
            <a:endCxn id="22" idx="3"/>
          </p:cNvCxnSpPr>
          <p:nvPr/>
        </p:nvCxnSpPr>
        <p:spPr bwMode="auto">
          <a:xfrm flipH="1">
            <a:off x="2203039" y="2272070"/>
            <a:ext cx="49239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cxnSp>
        <p:nvCxnSpPr>
          <p:cNvPr id="137" name="直線コネクタ 136"/>
          <p:cNvCxnSpPr>
            <a:stCxn id="65" idx="1"/>
            <a:endCxn id="64" idx="3"/>
          </p:cNvCxnSpPr>
          <p:nvPr/>
        </p:nvCxnSpPr>
        <p:spPr bwMode="auto">
          <a:xfrm flipH="1">
            <a:off x="6848062" y="2272070"/>
            <a:ext cx="386432"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cxnSp>
        <p:nvCxnSpPr>
          <p:cNvPr id="138" name="直線コネクタ 137"/>
          <p:cNvCxnSpPr>
            <a:stCxn id="64" idx="1"/>
            <a:endCxn id="28" idx="3"/>
          </p:cNvCxnSpPr>
          <p:nvPr/>
        </p:nvCxnSpPr>
        <p:spPr bwMode="auto">
          <a:xfrm flipH="1">
            <a:off x="5251809" y="2272070"/>
            <a:ext cx="48287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cxnSp>
        <p:nvCxnSpPr>
          <p:cNvPr id="139" name="直線コネクタ 138"/>
          <p:cNvCxnSpPr>
            <a:stCxn id="93" idx="1"/>
            <a:endCxn id="29" idx="3"/>
          </p:cNvCxnSpPr>
          <p:nvPr/>
        </p:nvCxnSpPr>
        <p:spPr bwMode="auto">
          <a:xfrm flipH="1">
            <a:off x="5251809" y="5424528"/>
            <a:ext cx="48287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100" name="吹き出し: 線 4">
            <a:extLst>
              <a:ext uri="{FF2B5EF4-FFF2-40B4-BE49-F238E27FC236}">
                <a16:creationId xmlns:a16="http://schemas.microsoft.com/office/drawing/2014/main" id="{03C18421-5896-40EF-93B5-B678048A8D66}"/>
              </a:ext>
            </a:extLst>
          </p:cNvPr>
          <p:cNvSpPr/>
          <p:nvPr/>
        </p:nvSpPr>
        <p:spPr>
          <a:xfrm>
            <a:off x="2665826" y="2910480"/>
            <a:ext cx="2671949" cy="578977"/>
          </a:xfrm>
          <a:prstGeom prst="borderCallout1">
            <a:avLst>
              <a:gd name="adj1" fmla="val -2854"/>
              <a:gd name="adj2" fmla="val 90549"/>
              <a:gd name="adj3" fmla="val -44226"/>
              <a:gd name="adj4" fmla="val 116312"/>
            </a:avLst>
          </a:prstGeom>
          <a:solidFill>
            <a:schemeClr val="bg1"/>
          </a:solidFill>
          <a:ln w="6350">
            <a:solidFill>
              <a:schemeClr val="accent1"/>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chemeClr val="accent1"/>
                </a:solidFill>
                <a:latin typeface="Meiryo UI" panose="020B0604030504040204" pitchFamily="50" charset="-128"/>
                <a:ea typeface="Meiryo UI" panose="020B0604030504040204" pitchFamily="50" charset="-128"/>
              </a:rPr>
              <a:t>③プルダウンの項目で何を選択するかに限らず、 </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dirty="0">
                <a:solidFill>
                  <a:schemeClr val="accent1"/>
                </a:solidFill>
                <a:latin typeface="Meiryo UI" panose="020B0604030504040204" pitchFamily="50" charset="-128"/>
                <a:ea typeface="Meiryo UI" panose="020B0604030504040204" pitchFamily="50" charset="-128"/>
              </a:rPr>
              <a:t>サービスの特性ごとで料金を設定したい場合、</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b="1" dirty="0">
                <a:solidFill>
                  <a:schemeClr val="accent1"/>
                </a:solidFill>
                <a:latin typeface="Meiryo UI" panose="020B0604030504040204" pitchFamily="50" charset="-128"/>
                <a:ea typeface="Meiryo UI" panose="020B0604030504040204" pitchFamily="50" charset="-128"/>
              </a:rPr>
              <a:t>サービスの特性単位</a:t>
            </a:r>
            <a:r>
              <a:rPr lang="ja-JP" altLang="en-US" sz="1000" dirty="0">
                <a:solidFill>
                  <a:schemeClr val="accent1"/>
                </a:solidFill>
                <a:latin typeface="Meiryo UI" panose="020B0604030504040204" pitchFamily="50" charset="-128"/>
                <a:ea typeface="Meiryo UI" panose="020B0604030504040204" pitchFamily="50" charset="-128"/>
              </a:rPr>
              <a:t>に料金を設定。</a:t>
            </a:r>
            <a:endParaRPr lang="en-US" altLang="ja-JP" sz="1000" dirty="0">
              <a:solidFill>
                <a:schemeClr val="accent1"/>
              </a:solidFill>
              <a:latin typeface="Meiryo UI" panose="020B0604030504040204" pitchFamily="50" charset="-128"/>
              <a:ea typeface="Meiryo UI" panose="020B0604030504040204" pitchFamily="50" charset="-128"/>
            </a:endParaRPr>
          </a:p>
        </p:txBody>
      </p:sp>
      <p:cxnSp>
        <p:nvCxnSpPr>
          <p:cNvPr id="160" name="直線コネクタ 159"/>
          <p:cNvCxnSpPr>
            <a:stCxn id="173" idx="1"/>
            <a:endCxn id="165" idx="3"/>
          </p:cNvCxnSpPr>
          <p:nvPr/>
        </p:nvCxnSpPr>
        <p:spPr bwMode="auto">
          <a:xfrm flipH="1">
            <a:off x="5251809" y="1828177"/>
            <a:ext cx="482877" cy="7548"/>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181" name="正方形/長方形 180"/>
          <p:cNvSpPr/>
          <p:nvPr/>
        </p:nvSpPr>
        <p:spPr>
          <a:xfrm>
            <a:off x="2695436" y="1753255"/>
            <a:ext cx="1010110" cy="164940"/>
          </a:xfrm>
          <a:prstGeom prst="rect">
            <a:avLst/>
          </a:prstGeom>
          <a:solidFill>
            <a:srgbClr val="FFFF00"/>
          </a:solidFill>
          <a:ln w="6350" cap="flat" cmpd="sng" algn="ctr">
            <a:solidFill>
              <a:srgbClr val="C00000"/>
            </a:solidFill>
            <a:prstDash val="dash"/>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100" b="1" kern="0" dirty="0">
                <a:solidFill>
                  <a:srgbClr val="FF9999"/>
                </a:solidFill>
                <a:latin typeface="+mn-ea"/>
                <a:cs typeface="Meiryo UI" panose="020B0604030504040204" pitchFamily="50" charset="-128"/>
              </a:rPr>
              <a:t>①卸商品</a:t>
            </a:r>
          </a:p>
        </p:txBody>
      </p:sp>
      <p:sp>
        <p:nvSpPr>
          <p:cNvPr id="179" name="正方形/長方形 178"/>
          <p:cNvSpPr/>
          <p:nvPr/>
        </p:nvSpPr>
        <p:spPr>
          <a:xfrm>
            <a:off x="1192929" y="1753255"/>
            <a:ext cx="1010110" cy="164940"/>
          </a:xfrm>
          <a:prstGeom prst="rect">
            <a:avLst/>
          </a:prstGeom>
          <a:solidFill>
            <a:srgbClr val="FFFF00"/>
          </a:solidFill>
          <a:ln w="6350" cap="flat" cmpd="sng" algn="ctr">
            <a:solidFill>
              <a:srgbClr val="C00000"/>
            </a:solidFill>
            <a:prstDash val="dash"/>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100" b="1" kern="0" dirty="0">
                <a:solidFill>
                  <a:srgbClr val="FF9999"/>
                </a:solidFill>
                <a:latin typeface="+mn-ea"/>
                <a:cs typeface="Meiryo UI" panose="020B0604030504040204" pitchFamily="50" charset="-128"/>
              </a:rPr>
              <a:t>①小売商品</a:t>
            </a:r>
          </a:p>
        </p:txBody>
      </p:sp>
      <p:sp>
        <p:nvSpPr>
          <p:cNvPr id="165" name="正方形/長方形 164"/>
          <p:cNvSpPr/>
          <p:nvPr/>
        </p:nvSpPr>
        <p:spPr>
          <a:xfrm>
            <a:off x="4241699" y="1753255"/>
            <a:ext cx="1010110" cy="164940"/>
          </a:xfrm>
          <a:prstGeom prst="rect">
            <a:avLst/>
          </a:prstGeom>
          <a:solidFill>
            <a:srgbClr val="FFFF00"/>
          </a:solidFill>
          <a:ln w="6350" cap="flat" cmpd="sng" algn="ctr">
            <a:solidFill>
              <a:srgbClr val="C00000"/>
            </a:solidFill>
            <a:prstDash val="dash"/>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100" b="1" kern="0" dirty="0">
                <a:solidFill>
                  <a:srgbClr val="FF9999"/>
                </a:solidFill>
                <a:latin typeface="+mn-ea"/>
                <a:cs typeface="Meiryo UI" panose="020B0604030504040204" pitchFamily="50" charset="-128"/>
              </a:rPr>
              <a:t>②サービス</a:t>
            </a:r>
          </a:p>
        </p:txBody>
      </p:sp>
      <p:cxnSp>
        <p:nvCxnSpPr>
          <p:cNvPr id="171" name="直線コネクタ 170"/>
          <p:cNvCxnSpPr>
            <a:stCxn id="174" idx="1"/>
            <a:endCxn id="173" idx="3"/>
          </p:cNvCxnSpPr>
          <p:nvPr/>
        </p:nvCxnSpPr>
        <p:spPr bwMode="auto">
          <a:xfrm flipH="1" flipV="1">
            <a:off x="6848062" y="1828177"/>
            <a:ext cx="386432" cy="3527"/>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cxnSp>
        <p:nvCxnSpPr>
          <p:cNvPr id="172" name="直線コネクタ 171"/>
          <p:cNvCxnSpPr>
            <a:stCxn id="181" idx="1"/>
            <a:endCxn id="179" idx="3"/>
          </p:cNvCxnSpPr>
          <p:nvPr/>
        </p:nvCxnSpPr>
        <p:spPr bwMode="auto">
          <a:xfrm flipH="1">
            <a:off x="2203039" y="1835725"/>
            <a:ext cx="49239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173" name="正方形/長方形 172"/>
          <p:cNvSpPr/>
          <p:nvPr/>
        </p:nvSpPr>
        <p:spPr>
          <a:xfrm>
            <a:off x="5734686" y="1753255"/>
            <a:ext cx="1113376" cy="149844"/>
          </a:xfrm>
          <a:prstGeom prst="rect">
            <a:avLst/>
          </a:prstGeom>
          <a:solidFill>
            <a:srgbClr val="FFFF00"/>
          </a:solidFill>
          <a:ln w="6350" cap="flat" cmpd="sng" algn="ctr">
            <a:solidFill>
              <a:srgbClr val="C00000"/>
            </a:solidFill>
            <a:prstDash val="dash"/>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100" b="1" kern="0" dirty="0">
                <a:solidFill>
                  <a:srgbClr val="FF9999"/>
                </a:solidFill>
                <a:latin typeface="+mn-ea"/>
                <a:cs typeface="Meiryo UI" panose="020B0604030504040204" pitchFamily="50" charset="-128"/>
              </a:rPr>
              <a:t>③サービスの特性</a:t>
            </a:r>
            <a:endParaRPr kumimoji="0" lang="en-US" altLang="ja-JP" sz="1100" b="1" kern="0" dirty="0">
              <a:solidFill>
                <a:srgbClr val="FF9999"/>
              </a:solidFill>
              <a:latin typeface="+mn-ea"/>
              <a:cs typeface="Meiryo UI" panose="020B0604030504040204" pitchFamily="50" charset="-128"/>
            </a:endParaRPr>
          </a:p>
        </p:txBody>
      </p:sp>
      <p:sp>
        <p:nvSpPr>
          <p:cNvPr id="174" name="正方形/長方形 173"/>
          <p:cNvSpPr/>
          <p:nvPr/>
        </p:nvSpPr>
        <p:spPr>
          <a:xfrm>
            <a:off x="7234494" y="1753255"/>
            <a:ext cx="1147671" cy="156898"/>
          </a:xfrm>
          <a:prstGeom prst="rect">
            <a:avLst/>
          </a:prstGeom>
          <a:solidFill>
            <a:srgbClr val="FFFF00"/>
          </a:solidFill>
          <a:ln w="6350" cap="flat" cmpd="sng" algn="ctr">
            <a:solidFill>
              <a:srgbClr val="C00000"/>
            </a:solidFill>
            <a:prstDash val="dash"/>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100" b="1" kern="0" dirty="0">
                <a:solidFill>
                  <a:srgbClr val="FF9999"/>
                </a:solidFill>
                <a:latin typeface="+mn-ea"/>
                <a:cs typeface="Meiryo UI" panose="020B0604030504040204" pitchFamily="50" charset="-128"/>
              </a:rPr>
              <a:t>④プルダウン項目</a:t>
            </a:r>
            <a:endParaRPr kumimoji="0" lang="en-US" altLang="ja-JP" sz="1100" b="1" kern="0" dirty="0">
              <a:solidFill>
                <a:srgbClr val="FF9999"/>
              </a:solidFill>
              <a:latin typeface="+mn-ea"/>
              <a:cs typeface="Meiryo UI" panose="020B0604030504040204" pitchFamily="50" charset="-128"/>
            </a:endParaRPr>
          </a:p>
        </p:txBody>
      </p:sp>
      <p:cxnSp>
        <p:nvCxnSpPr>
          <p:cNvPr id="175" name="直線コネクタ 174"/>
          <p:cNvCxnSpPr>
            <a:stCxn id="165" idx="1"/>
            <a:endCxn id="181" idx="3"/>
          </p:cNvCxnSpPr>
          <p:nvPr/>
        </p:nvCxnSpPr>
        <p:spPr bwMode="auto">
          <a:xfrm flipH="1">
            <a:off x="3705546" y="1835725"/>
            <a:ext cx="536153"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86" name="吹き出し: 線 4">
            <a:extLst>
              <a:ext uri="{FF2B5EF4-FFF2-40B4-BE49-F238E27FC236}">
                <a16:creationId xmlns:a16="http://schemas.microsoft.com/office/drawing/2014/main" id="{03C18421-5896-40EF-93B5-B678048A8D66}"/>
              </a:ext>
            </a:extLst>
          </p:cNvPr>
          <p:cNvSpPr/>
          <p:nvPr/>
        </p:nvSpPr>
        <p:spPr>
          <a:xfrm>
            <a:off x="7023693" y="5333738"/>
            <a:ext cx="1916113" cy="568703"/>
          </a:xfrm>
          <a:prstGeom prst="borderCallout1">
            <a:avLst>
              <a:gd name="adj1" fmla="val 1487"/>
              <a:gd name="adj2" fmla="val 27008"/>
              <a:gd name="adj3" fmla="val -12382"/>
              <a:gd name="adj4" fmla="val 31836"/>
            </a:avLst>
          </a:prstGeom>
          <a:solidFill>
            <a:schemeClr val="bg1"/>
          </a:solidFill>
          <a:ln w="6350">
            <a:solidFill>
              <a:schemeClr val="accent1"/>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chemeClr val="accent1"/>
                </a:solidFill>
                <a:latin typeface="Meiryo UI" panose="020B0604030504040204" pitchFamily="50" charset="-128"/>
                <a:ea typeface="Meiryo UI" panose="020B0604030504040204" pitchFamily="50" charset="-128"/>
              </a:rPr>
              <a:t>④プルダウンの項目ごとで料金を設定したい場合、</a:t>
            </a:r>
            <a:r>
              <a:rPr lang="ja-JP" altLang="en-US" sz="1000" b="1" dirty="0">
                <a:solidFill>
                  <a:schemeClr val="accent1"/>
                </a:solidFill>
                <a:latin typeface="Meiryo UI" panose="020B0604030504040204" pitchFamily="50" charset="-128"/>
                <a:ea typeface="Meiryo UI" panose="020B0604030504040204" pitchFamily="50" charset="-128"/>
              </a:rPr>
              <a:t>プルダウンの項目単位</a:t>
            </a:r>
            <a:r>
              <a:rPr lang="ja-JP" altLang="en-US" sz="1000" dirty="0">
                <a:solidFill>
                  <a:schemeClr val="accent1"/>
                </a:solidFill>
                <a:latin typeface="Meiryo UI" panose="020B0604030504040204" pitchFamily="50" charset="-128"/>
                <a:ea typeface="Meiryo UI" panose="020B0604030504040204" pitchFamily="50" charset="-128"/>
              </a:rPr>
              <a:t>に料金を設定。</a:t>
            </a:r>
            <a:endParaRPr lang="en-US" altLang="ja-JP" sz="1000" dirty="0">
              <a:solidFill>
                <a:schemeClr val="accent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4763802" y="5712288"/>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250</a:t>
            </a:r>
            <a:r>
              <a:rPr kumimoji="0" lang="ja-JP" altLang="en-US" sz="1000" b="1" kern="0" dirty="0">
                <a:solidFill>
                  <a:srgbClr val="FF0000"/>
                </a:solidFill>
                <a:latin typeface="+mn-ea"/>
                <a:cs typeface="Meiryo UI" panose="020B0604030504040204" pitchFamily="50" charset="-128"/>
              </a:rPr>
              <a:t>円</a:t>
            </a:r>
          </a:p>
        </p:txBody>
      </p:sp>
      <p:grpSp>
        <p:nvGrpSpPr>
          <p:cNvPr id="10" name="グループ化 9"/>
          <p:cNvGrpSpPr/>
          <p:nvPr/>
        </p:nvGrpSpPr>
        <p:grpSpPr>
          <a:xfrm>
            <a:off x="238659" y="4942531"/>
            <a:ext cx="2797923" cy="639710"/>
            <a:chOff x="2026806" y="2557739"/>
            <a:chExt cx="2797923" cy="639710"/>
          </a:xfrm>
        </p:grpSpPr>
        <p:sp>
          <p:nvSpPr>
            <p:cNvPr id="96" name="吹き出し: 線 4">
              <a:extLst>
                <a:ext uri="{FF2B5EF4-FFF2-40B4-BE49-F238E27FC236}">
                  <a16:creationId xmlns:a16="http://schemas.microsoft.com/office/drawing/2014/main" id="{03C18421-5896-40EF-93B5-B678048A8D66}"/>
                </a:ext>
              </a:extLst>
            </p:cNvPr>
            <p:cNvSpPr/>
            <p:nvPr/>
          </p:nvSpPr>
          <p:spPr>
            <a:xfrm>
              <a:off x="2026806" y="2557739"/>
              <a:ext cx="2790233" cy="625648"/>
            </a:xfrm>
            <a:prstGeom prst="borderCallout1">
              <a:avLst>
                <a:gd name="adj1" fmla="val 102332"/>
                <a:gd name="adj2" fmla="val 69283"/>
                <a:gd name="adj3" fmla="val 140324"/>
                <a:gd name="adj4" fmla="val 63540"/>
              </a:avLst>
            </a:prstGeom>
            <a:solidFill>
              <a:schemeClr val="bg1"/>
            </a:solidFill>
            <a:ln w="6350">
              <a:solidFill>
                <a:schemeClr val="accent1"/>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chemeClr val="accent1"/>
                  </a:solidFill>
                  <a:latin typeface="Meiryo UI" panose="020B0604030504040204" pitchFamily="50" charset="-128"/>
                  <a:ea typeface="Meiryo UI" panose="020B0604030504040204" pitchFamily="50" charset="-128"/>
                </a:rPr>
                <a:t>①サービス、サービスの特性、プルダウン項目で何を選択するかに限らないで、一律の料金としたい場合は、</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dirty="0">
                  <a:solidFill>
                    <a:schemeClr val="accent1"/>
                  </a:solidFill>
                  <a:latin typeface="Meiryo UI" panose="020B0604030504040204" pitchFamily="50" charset="-128"/>
                  <a:ea typeface="Meiryo UI" panose="020B0604030504040204" pitchFamily="50" charset="-128"/>
                </a:rPr>
                <a:t>商品単位に料金を設定。</a:t>
              </a:r>
            </a:p>
          </p:txBody>
        </p:sp>
        <p:sp>
          <p:nvSpPr>
            <p:cNvPr id="102" name="吹き出し: 線 4">
              <a:extLst>
                <a:ext uri="{FF2B5EF4-FFF2-40B4-BE49-F238E27FC236}">
                  <a16:creationId xmlns:a16="http://schemas.microsoft.com/office/drawing/2014/main" id="{03C18421-5896-40EF-93B5-B678048A8D66}"/>
                </a:ext>
              </a:extLst>
            </p:cNvPr>
            <p:cNvSpPr/>
            <p:nvPr/>
          </p:nvSpPr>
          <p:spPr>
            <a:xfrm>
              <a:off x="2034496" y="2571801"/>
              <a:ext cx="2790233" cy="625648"/>
            </a:xfrm>
            <a:prstGeom prst="borderCallout1">
              <a:avLst>
                <a:gd name="adj1" fmla="val 99127"/>
                <a:gd name="adj2" fmla="val 70791"/>
                <a:gd name="adj3" fmla="val 140191"/>
                <a:gd name="adj4" fmla="val 94694"/>
              </a:avLst>
            </a:prstGeom>
            <a:solidFill>
              <a:schemeClr val="bg1"/>
            </a:solidFill>
            <a:ln w="6350">
              <a:solidFill>
                <a:schemeClr val="accent1"/>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chemeClr val="accent1"/>
                  </a:solidFill>
                  <a:latin typeface="Meiryo UI" panose="020B0604030504040204" pitchFamily="50" charset="-128"/>
                  <a:ea typeface="Meiryo UI" panose="020B0604030504040204" pitchFamily="50" charset="-128"/>
                </a:rPr>
                <a:t>①サービス、サービスの特性、プルダウン項目で何を選択するかに限らないで、一律の料金としたい場合は、</a:t>
              </a:r>
              <a:endParaRPr lang="en-US" altLang="ja-JP" sz="1000" dirty="0">
                <a:solidFill>
                  <a:schemeClr val="accent1"/>
                </a:solidFill>
                <a:latin typeface="Meiryo UI" panose="020B0604030504040204" pitchFamily="50" charset="-128"/>
                <a:ea typeface="Meiryo UI" panose="020B0604030504040204" pitchFamily="50" charset="-128"/>
              </a:endParaRPr>
            </a:p>
            <a:p>
              <a:r>
                <a:rPr lang="ja-JP" altLang="en-US" sz="1000" b="1" dirty="0">
                  <a:solidFill>
                    <a:schemeClr val="accent1"/>
                  </a:solidFill>
                  <a:latin typeface="Meiryo UI" panose="020B0604030504040204" pitchFamily="50" charset="-128"/>
                  <a:ea typeface="Meiryo UI" panose="020B0604030504040204" pitchFamily="50" charset="-128"/>
                </a:rPr>
                <a:t>商品単位</a:t>
              </a:r>
              <a:r>
                <a:rPr lang="ja-JP" altLang="en-US" sz="1000" dirty="0">
                  <a:solidFill>
                    <a:schemeClr val="accent1"/>
                  </a:solidFill>
                  <a:latin typeface="Meiryo UI" panose="020B0604030504040204" pitchFamily="50" charset="-128"/>
                  <a:ea typeface="Meiryo UI" panose="020B0604030504040204" pitchFamily="50" charset="-128"/>
                </a:rPr>
                <a:t>に料金を設定。</a:t>
              </a:r>
            </a:p>
          </p:txBody>
        </p:sp>
      </p:grpSp>
      <p:sp>
        <p:nvSpPr>
          <p:cNvPr id="103" name="正方形/長方形 102"/>
          <p:cNvSpPr/>
          <p:nvPr/>
        </p:nvSpPr>
        <p:spPr>
          <a:xfrm>
            <a:off x="7947197" y="3885695"/>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3000</a:t>
            </a:r>
            <a:r>
              <a:rPr kumimoji="0" lang="ja-JP" altLang="en-US" sz="1000" b="1" kern="0" dirty="0">
                <a:latin typeface="+mn-ea"/>
                <a:cs typeface="Meiryo UI" panose="020B0604030504040204" pitchFamily="50" charset="-128"/>
              </a:rPr>
              <a:t>円</a:t>
            </a:r>
          </a:p>
        </p:txBody>
      </p:sp>
      <p:sp>
        <p:nvSpPr>
          <p:cNvPr id="105" name="正方形/長方形 104"/>
          <p:cNvSpPr/>
          <p:nvPr/>
        </p:nvSpPr>
        <p:spPr>
          <a:xfrm>
            <a:off x="7935772" y="4856876"/>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3500</a:t>
            </a:r>
            <a:r>
              <a:rPr kumimoji="0" lang="ja-JP" altLang="en-US" sz="1000" b="1" kern="0" dirty="0">
                <a:latin typeface="+mn-ea"/>
                <a:cs typeface="Meiryo UI" panose="020B0604030504040204" pitchFamily="50" charset="-128"/>
              </a:rPr>
              <a:t>円</a:t>
            </a:r>
          </a:p>
        </p:txBody>
      </p:sp>
      <p:sp>
        <p:nvSpPr>
          <p:cNvPr id="109" name="正方形/長方形 108"/>
          <p:cNvSpPr/>
          <p:nvPr/>
        </p:nvSpPr>
        <p:spPr>
          <a:xfrm>
            <a:off x="6314571" y="2386054"/>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20</a:t>
            </a:r>
            <a:r>
              <a:rPr kumimoji="0" lang="ja-JP" altLang="en-US" sz="1000" b="1" kern="0" dirty="0">
                <a:latin typeface="+mn-ea"/>
                <a:cs typeface="Meiryo UI" panose="020B0604030504040204" pitchFamily="50" charset="-128"/>
              </a:rPr>
              <a:t>円</a:t>
            </a:r>
          </a:p>
        </p:txBody>
      </p:sp>
      <p:sp>
        <p:nvSpPr>
          <p:cNvPr id="112" name="正方形/長方形 111"/>
          <p:cNvSpPr/>
          <p:nvPr/>
        </p:nvSpPr>
        <p:spPr>
          <a:xfrm>
            <a:off x="4791016" y="2386054"/>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100</a:t>
            </a:r>
            <a:r>
              <a:rPr kumimoji="0" lang="ja-JP" altLang="en-US" sz="1000" b="1" kern="0" dirty="0">
                <a:latin typeface="+mn-ea"/>
                <a:cs typeface="Meiryo UI" panose="020B0604030504040204" pitchFamily="50" charset="-128"/>
              </a:rPr>
              <a:t>円</a:t>
            </a:r>
          </a:p>
        </p:txBody>
      </p:sp>
      <p:sp>
        <p:nvSpPr>
          <p:cNvPr id="115" name="正方形/長方形 114"/>
          <p:cNvSpPr/>
          <p:nvPr/>
        </p:nvSpPr>
        <p:spPr>
          <a:xfrm>
            <a:off x="3140364" y="2386054"/>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1000</a:t>
            </a:r>
            <a:r>
              <a:rPr kumimoji="0" lang="ja-JP" altLang="en-US" sz="1000" b="1" kern="0" dirty="0">
                <a:latin typeface="+mn-ea"/>
                <a:cs typeface="Meiryo UI" panose="020B0604030504040204" pitchFamily="50" charset="-128"/>
              </a:rPr>
              <a:t>円</a:t>
            </a:r>
          </a:p>
        </p:txBody>
      </p:sp>
      <p:sp>
        <p:nvSpPr>
          <p:cNvPr id="117" name="正方形/長方形 116"/>
          <p:cNvSpPr/>
          <p:nvPr/>
        </p:nvSpPr>
        <p:spPr>
          <a:xfrm>
            <a:off x="4763801" y="5546090"/>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150</a:t>
            </a:r>
            <a:r>
              <a:rPr kumimoji="0" lang="ja-JP" altLang="en-US" sz="1000" b="1" kern="0" dirty="0">
                <a:latin typeface="+mn-ea"/>
                <a:cs typeface="Meiryo UI" panose="020B0604030504040204" pitchFamily="50" charset="-128"/>
              </a:rPr>
              <a:t>円</a:t>
            </a:r>
          </a:p>
        </p:txBody>
      </p:sp>
      <p:sp>
        <p:nvSpPr>
          <p:cNvPr id="147" name="正方形/長方形 146"/>
          <p:cNvSpPr/>
          <p:nvPr/>
        </p:nvSpPr>
        <p:spPr>
          <a:xfrm>
            <a:off x="5734686" y="5923453"/>
            <a:ext cx="1113376" cy="380524"/>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latin typeface="+mn-ea"/>
                <a:cs typeface="Meiryo UI" panose="020B0604030504040204" pitchFamily="50" charset="-128"/>
              </a:rPr>
              <a:t>回線タイプ</a:t>
            </a:r>
            <a:endParaRPr kumimoji="0" lang="en-US" altLang="ja-JP" sz="1050" b="1" kern="0" dirty="0">
              <a:latin typeface="+mn-ea"/>
              <a:cs typeface="Meiryo UI" panose="020B0604030504040204" pitchFamily="50" charset="-128"/>
            </a:endParaRPr>
          </a:p>
        </p:txBody>
      </p:sp>
      <p:cxnSp>
        <p:nvCxnSpPr>
          <p:cNvPr id="149" name="直線コネクタ 148"/>
          <p:cNvCxnSpPr>
            <a:stCxn id="190" idx="1"/>
            <a:endCxn id="153" idx="3"/>
          </p:cNvCxnSpPr>
          <p:nvPr/>
        </p:nvCxnSpPr>
        <p:spPr bwMode="auto">
          <a:xfrm flipH="1">
            <a:off x="3705546" y="6113715"/>
            <a:ext cx="536153" cy="1"/>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151" name="正方形/長方形 150"/>
          <p:cNvSpPr/>
          <p:nvPr/>
        </p:nvSpPr>
        <p:spPr>
          <a:xfrm>
            <a:off x="1192929" y="5938217"/>
            <a:ext cx="1010110" cy="350997"/>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600" b="1" kern="0" dirty="0">
                <a:solidFill>
                  <a:srgbClr val="FF0000"/>
                </a:solidFill>
                <a:latin typeface="+mn-ea"/>
                <a:cs typeface="Meiryo UI" panose="020B0604030504040204" pitchFamily="50" charset="-128"/>
              </a:rPr>
              <a:t>小売商品</a:t>
            </a:r>
            <a:r>
              <a:rPr kumimoji="0" lang="en-US" altLang="ja-JP" sz="1600" b="1" kern="0" dirty="0">
                <a:solidFill>
                  <a:srgbClr val="FF0000"/>
                </a:solidFill>
                <a:latin typeface="+mn-ea"/>
                <a:cs typeface="Meiryo UI" panose="020B0604030504040204" pitchFamily="50" charset="-128"/>
              </a:rPr>
              <a:t>B</a:t>
            </a:r>
            <a:endParaRPr kumimoji="0" lang="ja-JP" altLang="en-US" sz="1600" b="1" kern="0" dirty="0">
              <a:solidFill>
                <a:srgbClr val="FF0000"/>
              </a:solidFill>
              <a:latin typeface="+mn-ea"/>
              <a:cs typeface="Meiryo UI" panose="020B0604030504040204" pitchFamily="50" charset="-128"/>
            </a:endParaRPr>
          </a:p>
        </p:txBody>
      </p:sp>
      <p:sp>
        <p:nvSpPr>
          <p:cNvPr id="152" name="正方形/長方形 151"/>
          <p:cNvSpPr/>
          <p:nvPr/>
        </p:nvSpPr>
        <p:spPr>
          <a:xfrm>
            <a:off x="1668504" y="6249183"/>
            <a:ext cx="625791" cy="144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1200</a:t>
            </a:r>
            <a:r>
              <a:rPr kumimoji="0" lang="ja-JP" altLang="en-US" sz="1000" b="1" kern="0" dirty="0">
                <a:solidFill>
                  <a:srgbClr val="FF0000"/>
                </a:solidFill>
                <a:latin typeface="+mn-ea"/>
                <a:cs typeface="Meiryo UI" panose="020B0604030504040204" pitchFamily="50" charset="-128"/>
              </a:rPr>
              <a:t>円</a:t>
            </a:r>
            <a:endParaRPr kumimoji="0" lang="ja-JP" altLang="en-US" sz="1600" b="1" kern="0" dirty="0">
              <a:solidFill>
                <a:srgbClr val="FF0000"/>
              </a:solidFill>
              <a:latin typeface="+mn-ea"/>
              <a:cs typeface="Meiryo UI" panose="020B0604030504040204" pitchFamily="50" charset="-128"/>
            </a:endParaRPr>
          </a:p>
        </p:txBody>
      </p:sp>
      <p:sp>
        <p:nvSpPr>
          <p:cNvPr id="153" name="正方形/長方形 152"/>
          <p:cNvSpPr/>
          <p:nvPr/>
        </p:nvSpPr>
        <p:spPr>
          <a:xfrm>
            <a:off x="2695436" y="5938217"/>
            <a:ext cx="1010110" cy="350997"/>
          </a:xfrm>
          <a:prstGeom prst="rect">
            <a:avLst/>
          </a:prstGeom>
          <a:solidFill>
            <a:srgbClr val="FFFF00"/>
          </a:solidFill>
          <a:ln w="6350" cap="flat" cmpd="sng" algn="ctr">
            <a:solidFill>
              <a:srgbClr val="C00000"/>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600" b="1" kern="0" dirty="0">
                <a:solidFill>
                  <a:srgbClr val="FF0000"/>
                </a:solidFill>
                <a:latin typeface="+mn-ea"/>
                <a:cs typeface="Meiryo UI" panose="020B0604030504040204" pitchFamily="50" charset="-128"/>
              </a:rPr>
              <a:t>卸商品</a:t>
            </a:r>
            <a:r>
              <a:rPr kumimoji="0" lang="en-US" altLang="ja-JP" sz="1600" b="1" kern="0" dirty="0">
                <a:solidFill>
                  <a:srgbClr val="FF0000"/>
                </a:solidFill>
                <a:latin typeface="+mn-ea"/>
                <a:cs typeface="Meiryo UI" panose="020B0604030504040204" pitchFamily="50" charset="-128"/>
              </a:rPr>
              <a:t>B</a:t>
            </a:r>
            <a:endParaRPr kumimoji="0" lang="ja-JP" altLang="en-US" sz="1600" b="1" kern="0" dirty="0">
              <a:solidFill>
                <a:srgbClr val="FF0000"/>
              </a:solidFill>
              <a:latin typeface="+mn-ea"/>
              <a:cs typeface="Meiryo UI" panose="020B0604030504040204" pitchFamily="50" charset="-128"/>
            </a:endParaRPr>
          </a:p>
        </p:txBody>
      </p:sp>
      <p:cxnSp>
        <p:nvCxnSpPr>
          <p:cNvPr id="154" name="直線コネクタ 153"/>
          <p:cNvCxnSpPr>
            <a:stCxn id="153" idx="1"/>
            <a:endCxn id="151" idx="3"/>
          </p:cNvCxnSpPr>
          <p:nvPr/>
        </p:nvCxnSpPr>
        <p:spPr bwMode="auto">
          <a:xfrm flipH="1">
            <a:off x="2203039" y="6113716"/>
            <a:ext cx="49239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sp>
        <p:nvSpPr>
          <p:cNvPr id="155" name="正方形/長方形 154"/>
          <p:cNvSpPr/>
          <p:nvPr/>
        </p:nvSpPr>
        <p:spPr>
          <a:xfrm>
            <a:off x="3163993" y="6249183"/>
            <a:ext cx="625792" cy="144000"/>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800</a:t>
            </a:r>
            <a:r>
              <a:rPr kumimoji="0" lang="ja-JP" altLang="en-US" sz="1000" b="1" kern="0" dirty="0">
                <a:latin typeface="+mn-ea"/>
                <a:cs typeface="Meiryo UI" panose="020B0604030504040204" pitchFamily="50" charset="-128"/>
              </a:rPr>
              <a:t>円</a:t>
            </a:r>
          </a:p>
        </p:txBody>
      </p:sp>
      <p:cxnSp>
        <p:nvCxnSpPr>
          <p:cNvPr id="176" name="直線コネクタ 175"/>
          <p:cNvCxnSpPr>
            <a:stCxn id="147" idx="1"/>
            <a:endCxn id="190" idx="3"/>
          </p:cNvCxnSpPr>
          <p:nvPr/>
        </p:nvCxnSpPr>
        <p:spPr bwMode="auto">
          <a:xfrm flipH="1">
            <a:off x="5251809" y="6113715"/>
            <a:ext cx="482877" cy="0"/>
          </a:xfrm>
          <a:prstGeom prst="line">
            <a:avLst/>
          </a:prstGeom>
          <a:solidFill>
            <a:schemeClr val="accent1"/>
          </a:solidFill>
          <a:ln w="6350" cap="flat" cmpd="sng" algn="ctr">
            <a:solidFill>
              <a:schemeClr val="bg1">
                <a:lumMod val="50000"/>
              </a:schemeClr>
            </a:solidFill>
            <a:prstDash val="solid"/>
            <a:round/>
            <a:headEnd type="diamond" w="med" len="med"/>
            <a:tailEnd type="none" w="med" len="med"/>
          </a:ln>
          <a:effectLst/>
        </p:spPr>
      </p:cxnSp>
      <p:grpSp>
        <p:nvGrpSpPr>
          <p:cNvPr id="185" name="グループ化 184"/>
          <p:cNvGrpSpPr/>
          <p:nvPr/>
        </p:nvGrpSpPr>
        <p:grpSpPr>
          <a:xfrm>
            <a:off x="7668855" y="1175480"/>
            <a:ext cx="2117875" cy="437945"/>
            <a:chOff x="7700868" y="3181878"/>
            <a:chExt cx="2117875" cy="437945"/>
          </a:xfrm>
        </p:grpSpPr>
        <p:sp>
          <p:nvSpPr>
            <p:cNvPr id="186" name="吹き出し: 線 4">
              <a:extLst>
                <a:ext uri="{FF2B5EF4-FFF2-40B4-BE49-F238E27FC236}">
                  <a16:creationId xmlns:a16="http://schemas.microsoft.com/office/drawing/2014/main" id="{03C18421-5896-40EF-93B5-B678048A8D66}"/>
                </a:ext>
              </a:extLst>
            </p:cNvPr>
            <p:cNvSpPr/>
            <p:nvPr/>
          </p:nvSpPr>
          <p:spPr>
            <a:xfrm>
              <a:off x="8414580" y="3381067"/>
              <a:ext cx="1404163" cy="238756"/>
            </a:xfrm>
            <a:prstGeom prst="rect">
              <a:avLst/>
            </a:prstGeom>
            <a:noFill/>
            <a:ln w="6350">
              <a:no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ysClr val="windowText" lastClr="000000"/>
                  </a:solidFill>
                  <a:latin typeface="Meiryo UI" panose="020B0604030504040204" pitchFamily="50" charset="-128"/>
                  <a:ea typeface="Meiryo UI" panose="020B0604030504040204" pitchFamily="50" charset="-128"/>
                </a:rPr>
                <a:t>小売商品側の料金設定</a:t>
              </a:r>
              <a:endParaRPr lang="en-US" altLang="ja-JP" sz="1000" dirty="0">
                <a:solidFill>
                  <a:sysClr val="windowText" lastClr="000000"/>
                </a:solidFill>
                <a:latin typeface="Meiryo UI" panose="020B0604030504040204" pitchFamily="50" charset="-128"/>
                <a:ea typeface="Meiryo UI" panose="020B0604030504040204" pitchFamily="50" charset="-128"/>
              </a:endParaRPr>
            </a:p>
          </p:txBody>
        </p:sp>
        <p:sp>
          <p:nvSpPr>
            <p:cNvPr id="187" name="正方形/長方形 186"/>
            <p:cNvSpPr/>
            <p:nvPr/>
          </p:nvSpPr>
          <p:spPr>
            <a:xfrm>
              <a:off x="7701270" y="3405088"/>
              <a:ext cx="625791" cy="170607"/>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ja-JP" altLang="en-US" sz="1000" b="1" kern="0" dirty="0">
                  <a:solidFill>
                    <a:srgbClr val="FF0000"/>
                  </a:solidFill>
                  <a:latin typeface="+mn-ea"/>
                  <a:cs typeface="Meiryo UI" panose="020B0604030504040204" pitchFamily="50" charset="-128"/>
                </a:rPr>
                <a:t>料金設定</a:t>
              </a:r>
            </a:p>
          </p:txBody>
        </p:sp>
        <p:sp>
          <p:nvSpPr>
            <p:cNvPr id="188" name="正方形/長方形 187"/>
            <p:cNvSpPr/>
            <p:nvPr/>
          </p:nvSpPr>
          <p:spPr>
            <a:xfrm>
              <a:off x="7700868" y="3191762"/>
              <a:ext cx="625791" cy="170607"/>
            </a:xfrm>
            <a:prstGeom prst="rect">
              <a:avLst/>
            </a:prstGeom>
            <a:solidFill>
              <a:schemeClr val="accent2">
                <a:lumMod val="20000"/>
                <a:lumOff val="80000"/>
              </a:schemeClr>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ja-JP" altLang="en-US" sz="1000" b="1" kern="0" dirty="0">
                  <a:latin typeface="+mn-ea"/>
                  <a:cs typeface="Meiryo UI" panose="020B0604030504040204" pitchFamily="50" charset="-128"/>
                </a:rPr>
                <a:t>料金設定</a:t>
              </a:r>
            </a:p>
          </p:txBody>
        </p:sp>
        <p:sp>
          <p:nvSpPr>
            <p:cNvPr id="189" name="吹き出し: 線 4">
              <a:extLst>
                <a:ext uri="{FF2B5EF4-FFF2-40B4-BE49-F238E27FC236}">
                  <a16:creationId xmlns:a16="http://schemas.microsoft.com/office/drawing/2014/main" id="{03C18421-5896-40EF-93B5-B678048A8D66}"/>
                </a:ext>
              </a:extLst>
            </p:cNvPr>
            <p:cNvSpPr/>
            <p:nvPr/>
          </p:nvSpPr>
          <p:spPr>
            <a:xfrm>
              <a:off x="8414178" y="3181878"/>
              <a:ext cx="1404163" cy="238756"/>
            </a:xfrm>
            <a:prstGeom prst="rect">
              <a:avLst/>
            </a:prstGeom>
            <a:noFill/>
            <a:ln w="6350">
              <a:no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ja-JP" altLang="en-US" sz="1000" dirty="0">
                  <a:solidFill>
                    <a:sysClr val="windowText" lastClr="000000"/>
                  </a:solidFill>
                  <a:latin typeface="Meiryo UI" panose="020B0604030504040204" pitchFamily="50" charset="-128"/>
                  <a:ea typeface="Meiryo UI" panose="020B0604030504040204" pitchFamily="50" charset="-128"/>
                </a:rPr>
                <a:t>卸商品側の料金設定</a:t>
              </a:r>
              <a:endParaRPr lang="en-US" altLang="ja-JP" sz="1000" dirty="0">
                <a:solidFill>
                  <a:sysClr val="windowText" lastClr="000000"/>
                </a:solidFill>
                <a:latin typeface="Meiryo UI" panose="020B0604030504040204" pitchFamily="50" charset="-128"/>
                <a:ea typeface="Meiryo UI" panose="020B0604030504040204" pitchFamily="50" charset="-128"/>
              </a:endParaRPr>
            </a:p>
          </p:txBody>
        </p:sp>
      </p:grpSp>
      <p:sp>
        <p:nvSpPr>
          <p:cNvPr id="190" name="正方形/長方形 189"/>
          <p:cNvSpPr/>
          <p:nvPr/>
        </p:nvSpPr>
        <p:spPr>
          <a:xfrm>
            <a:off x="4241699" y="5923453"/>
            <a:ext cx="1010110" cy="380524"/>
          </a:xfrm>
          <a:prstGeom prst="rect">
            <a:avLst/>
          </a:prstGeom>
          <a:noFill/>
          <a:ln w="6350" cap="flat" cmpd="sng" algn="ctr">
            <a:solidFill>
              <a:schemeClr val="tx1"/>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050" b="1" kern="0" dirty="0">
                <a:latin typeface="+mn-ea"/>
                <a:cs typeface="Meiryo UI" panose="020B0604030504040204" pitchFamily="50" charset="-128"/>
              </a:rPr>
              <a:t>電話サービス</a:t>
            </a:r>
            <a:r>
              <a:rPr kumimoji="0" lang="en-US" altLang="ja-JP" sz="1050" b="1" kern="0" dirty="0">
                <a:latin typeface="+mn-ea"/>
                <a:cs typeface="Meiryo UI" panose="020B0604030504040204" pitchFamily="50" charset="-128"/>
              </a:rPr>
              <a:t>C</a:t>
            </a:r>
            <a:endParaRPr kumimoji="0" lang="ja-JP" altLang="en-US" sz="1050" b="1" kern="0" dirty="0">
              <a:latin typeface="+mn-ea"/>
              <a:cs typeface="Meiryo UI" panose="020B0604030504040204" pitchFamily="50" charset="-128"/>
            </a:endParaRPr>
          </a:p>
        </p:txBody>
      </p:sp>
      <p:sp>
        <p:nvSpPr>
          <p:cNvPr id="2" name="スライド番号プレースホルダー 1"/>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11</a:t>
            </a:fld>
            <a:endParaRPr lang="en-US" altLang="ja-JP" dirty="0"/>
          </a:p>
        </p:txBody>
      </p:sp>
    </p:spTree>
    <p:extLst>
      <p:ext uri="{BB962C8B-B14F-4D97-AF65-F5344CB8AC3E}">
        <p14:creationId xmlns:p14="http://schemas.microsoft.com/office/powerpoint/2010/main" val="300349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kumimoji="1" lang="ja-JP" altLang="en-US" dirty="0"/>
          </a:p>
        </p:txBody>
      </p:sp>
      <p:cxnSp>
        <p:nvCxnSpPr>
          <p:cNvPr id="84" name="カギ線コネクタ 83"/>
          <p:cNvCxnSpPr>
            <a:stCxn id="70" idx="2"/>
            <a:endCxn id="71" idx="1"/>
          </p:cNvCxnSpPr>
          <p:nvPr/>
        </p:nvCxnSpPr>
        <p:spPr bwMode="auto">
          <a:xfrm rot="16200000" flipH="1">
            <a:off x="2204464" y="2513073"/>
            <a:ext cx="469446" cy="419744"/>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sp>
        <p:nvSpPr>
          <p:cNvPr id="69" name="正方形/長方形 68"/>
          <p:cNvSpPr/>
          <p:nvPr/>
        </p:nvSpPr>
        <p:spPr bwMode="auto">
          <a:xfrm>
            <a:off x="712749" y="1446076"/>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卸商品</a:t>
            </a:r>
          </a:p>
        </p:txBody>
      </p:sp>
      <p:sp>
        <p:nvSpPr>
          <p:cNvPr id="70" name="正方形/長方形 69"/>
          <p:cNvSpPr/>
          <p:nvPr/>
        </p:nvSpPr>
        <p:spPr bwMode="auto">
          <a:xfrm>
            <a:off x="1582544" y="2092222"/>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サービス</a:t>
            </a:r>
          </a:p>
        </p:txBody>
      </p:sp>
      <p:sp>
        <p:nvSpPr>
          <p:cNvPr id="71" name="正方形/長方形 70"/>
          <p:cNvSpPr/>
          <p:nvPr/>
        </p:nvSpPr>
        <p:spPr bwMode="auto">
          <a:xfrm>
            <a:off x="2649059" y="2759668"/>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サービス特性</a:t>
            </a:r>
          </a:p>
        </p:txBody>
      </p:sp>
      <p:sp>
        <p:nvSpPr>
          <p:cNvPr id="72" name="正方形/長方形 71"/>
          <p:cNvSpPr/>
          <p:nvPr/>
        </p:nvSpPr>
        <p:spPr bwMode="auto">
          <a:xfrm>
            <a:off x="2649059" y="3365470"/>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プルダウン項目</a:t>
            </a:r>
          </a:p>
        </p:txBody>
      </p:sp>
      <p:sp>
        <p:nvSpPr>
          <p:cNvPr id="73" name="正方形/長方形 72"/>
          <p:cNvSpPr/>
          <p:nvPr/>
        </p:nvSpPr>
        <p:spPr bwMode="auto">
          <a:xfrm>
            <a:off x="1401337" y="1750543"/>
            <a:ext cx="1115121" cy="252000"/>
          </a:xfrm>
          <a:prstGeom prst="rect">
            <a:avLst/>
          </a:prstGeom>
          <a:solidFill>
            <a:schemeClr val="accent2">
              <a:lumMod val="20000"/>
              <a:lumOff val="80000"/>
            </a:schemeClr>
          </a:solidFill>
          <a:ln w="6350" cap="flat" cmpd="sng" algn="ctr">
            <a:solidFill>
              <a:schemeClr val="accent1"/>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1000</a:t>
            </a:r>
            <a:r>
              <a:rPr kumimoji="0" lang="ja-JP" altLang="en-US" sz="1000" b="1" kern="0" dirty="0">
                <a:latin typeface="+mn-ea"/>
                <a:cs typeface="Meiryo UI" panose="020B0604030504040204" pitchFamily="50" charset="-128"/>
              </a:rPr>
              <a:t>円</a:t>
            </a:r>
            <a:r>
              <a:rPr kumimoji="0" lang="en-US" altLang="ja-JP" sz="1000" b="1" kern="0" dirty="0">
                <a:latin typeface="+mn-ea"/>
                <a:cs typeface="Meiryo UI" panose="020B0604030504040204" pitchFamily="50" charset="-128"/>
              </a:rPr>
              <a:t>/</a:t>
            </a:r>
            <a:r>
              <a:rPr kumimoji="0" lang="ja-JP" altLang="en-US" sz="1000" b="1" kern="0" dirty="0">
                <a:latin typeface="+mn-ea"/>
                <a:cs typeface="Meiryo UI" panose="020B0604030504040204" pitchFamily="50" charset="-128"/>
              </a:rPr>
              <a:t>一括</a:t>
            </a:r>
          </a:p>
        </p:txBody>
      </p:sp>
      <p:sp>
        <p:nvSpPr>
          <p:cNvPr id="76" name="正方形/長方形 75"/>
          <p:cNvSpPr/>
          <p:nvPr/>
        </p:nvSpPr>
        <p:spPr bwMode="auto">
          <a:xfrm>
            <a:off x="2416095" y="2379962"/>
            <a:ext cx="869795" cy="252000"/>
          </a:xfrm>
          <a:prstGeom prst="rect">
            <a:avLst/>
          </a:prstGeom>
          <a:solidFill>
            <a:schemeClr val="accent2">
              <a:lumMod val="20000"/>
              <a:lumOff val="80000"/>
            </a:schemeClr>
          </a:solidFill>
          <a:ln w="6350" cap="flat" cmpd="sng" algn="ctr">
            <a:solidFill>
              <a:schemeClr val="accent1"/>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100</a:t>
            </a:r>
            <a:r>
              <a:rPr kumimoji="0" lang="ja-JP" altLang="en-US" sz="1000" b="1" kern="0" dirty="0">
                <a:latin typeface="+mn-ea"/>
                <a:cs typeface="Meiryo UI" panose="020B0604030504040204" pitchFamily="50" charset="-128"/>
              </a:rPr>
              <a:t>円</a:t>
            </a:r>
            <a:r>
              <a:rPr kumimoji="0" lang="en-US" altLang="ja-JP" sz="1000" b="1" kern="0" dirty="0">
                <a:latin typeface="+mn-ea"/>
                <a:cs typeface="Meiryo UI" panose="020B0604030504040204" pitchFamily="50" charset="-128"/>
              </a:rPr>
              <a:t>/</a:t>
            </a:r>
            <a:r>
              <a:rPr kumimoji="0" lang="ja-JP" altLang="en-US" sz="1000" b="1" kern="0" dirty="0">
                <a:latin typeface="+mn-ea"/>
                <a:cs typeface="Meiryo UI" panose="020B0604030504040204" pitchFamily="50" charset="-128"/>
              </a:rPr>
              <a:t>月</a:t>
            </a:r>
          </a:p>
        </p:txBody>
      </p:sp>
      <p:sp>
        <p:nvSpPr>
          <p:cNvPr id="79" name="正方形/長方形 78"/>
          <p:cNvSpPr/>
          <p:nvPr/>
        </p:nvSpPr>
        <p:spPr bwMode="auto">
          <a:xfrm>
            <a:off x="3284205" y="3062945"/>
            <a:ext cx="869795" cy="252000"/>
          </a:xfrm>
          <a:prstGeom prst="rect">
            <a:avLst/>
          </a:prstGeom>
          <a:solidFill>
            <a:schemeClr val="accent2">
              <a:lumMod val="20000"/>
              <a:lumOff val="80000"/>
            </a:schemeClr>
          </a:solidFill>
          <a:ln w="6350" cap="flat" cmpd="sng" algn="ctr">
            <a:solidFill>
              <a:schemeClr val="accent1"/>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20</a:t>
            </a:r>
            <a:r>
              <a:rPr kumimoji="0" lang="ja-JP" altLang="en-US" sz="1000" b="1" kern="0" dirty="0">
                <a:latin typeface="+mn-ea"/>
                <a:cs typeface="Meiryo UI" panose="020B0604030504040204" pitchFamily="50" charset="-128"/>
              </a:rPr>
              <a:t>円</a:t>
            </a:r>
            <a:r>
              <a:rPr kumimoji="0" lang="en-US" altLang="ja-JP" sz="1000" b="1" kern="0" dirty="0">
                <a:latin typeface="+mn-ea"/>
                <a:cs typeface="Meiryo UI" panose="020B0604030504040204" pitchFamily="50" charset="-128"/>
              </a:rPr>
              <a:t>/</a:t>
            </a:r>
            <a:r>
              <a:rPr kumimoji="0" lang="ja-JP" altLang="en-US" sz="1000" b="1" kern="0" dirty="0">
                <a:latin typeface="+mn-ea"/>
                <a:cs typeface="Meiryo UI" panose="020B0604030504040204" pitchFamily="50" charset="-128"/>
              </a:rPr>
              <a:t>月</a:t>
            </a:r>
          </a:p>
        </p:txBody>
      </p:sp>
      <p:sp>
        <p:nvSpPr>
          <p:cNvPr id="80" name="正方形/長方形 79"/>
          <p:cNvSpPr/>
          <p:nvPr/>
        </p:nvSpPr>
        <p:spPr bwMode="auto">
          <a:xfrm>
            <a:off x="3284205" y="3682053"/>
            <a:ext cx="1048217" cy="252000"/>
          </a:xfrm>
          <a:prstGeom prst="rect">
            <a:avLst/>
          </a:prstGeom>
          <a:solidFill>
            <a:schemeClr val="accent2">
              <a:lumMod val="20000"/>
              <a:lumOff val="80000"/>
            </a:schemeClr>
          </a:solidFill>
          <a:ln w="6350" cap="flat" cmpd="sng" algn="ctr">
            <a:solidFill>
              <a:schemeClr val="accent1"/>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latin typeface="+mn-ea"/>
                <a:cs typeface="Meiryo UI" panose="020B0604030504040204" pitchFamily="50" charset="-128"/>
              </a:rPr>
              <a:t>3000</a:t>
            </a:r>
            <a:r>
              <a:rPr kumimoji="0" lang="ja-JP" altLang="en-US" sz="1000" b="1" kern="0" dirty="0">
                <a:latin typeface="+mn-ea"/>
                <a:cs typeface="Meiryo UI" panose="020B0604030504040204" pitchFamily="50" charset="-128"/>
              </a:rPr>
              <a:t>円</a:t>
            </a:r>
            <a:r>
              <a:rPr kumimoji="0" lang="en-US" altLang="ja-JP" sz="1000" b="1" kern="0" dirty="0">
                <a:latin typeface="+mn-ea"/>
                <a:cs typeface="Meiryo UI" panose="020B0604030504040204" pitchFamily="50" charset="-128"/>
              </a:rPr>
              <a:t>/</a:t>
            </a:r>
            <a:r>
              <a:rPr kumimoji="0" lang="ja-JP" altLang="en-US" sz="1000" b="1" kern="0" dirty="0">
                <a:latin typeface="+mn-ea"/>
                <a:cs typeface="Meiryo UI" panose="020B0604030504040204" pitchFamily="50" charset="-128"/>
              </a:rPr>
              <a:t>一括</a:t>
            </a:r>
          </a:p>
        </p:txBody>
      </p:sp>
      <p:cxnSp>
        <p:nvCxnSpPr>
          <p:cNvPr id="82" name="カギ線コネクタ 81"/>
          <p:cNvCxnSpPr>
            <a:stCxn id="69" idx="2"/>
            <a:endCxn id="70" idx="1"/>
          </p:cNvCxnSpPr>
          <p:nvPr/>
        </p:nvCxnSpPr>
        <p:spPr bwMode="auto">
          <a:xfrm rot="16200000" flipH="1">
            <a:off x="1246959" y="1954637"/>
            <a:ext cx="448146" cy="223024"/>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カギ線コネクタ 89"/>
          <p:cNvCxnSpPr>
            <a:stCxn id="70" idx="2"/>
            <a:endCxn id="72" idx="1"/>
          </p:cNvCxnSpPr>
          <p:nvPr/>
        </p:nvCxnSpPr>
        <p:spPr bwMode="auto">
          <a:xfrm rot="16200000" flipH="1">
            <a:off x="1901563" y="2815974"/>
            <a:ext cx="1075248" cy="419744"/>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sp>
        <p:nvSpPr>
          <p:cNvPr id="92" name="角丸四角形 91"/>
          <p:cNvSpPr/>
          <p:nvPr/>
        </p:nvSpPr>
        <p:spPr bwMode="auto">
          <a:xfrm>
            <a:off x="302943" y="979994"/>
            <a:ext cx="1951461" cy="356839"/>
          </a:xfrm>
          <a:prstGeom prst="roundRect">
            <a:avLst/>
          </a:prstGeom>
          <a:solidFill>
            <a:schemeClr val="accent6">
              <a:lumMod val="20000"/>
              <a:lumOff val="80000"/>
            </a:schemeClr>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商品設定（料金設定）例</a:t>
            </a:r>
          </a:p>
        </p:txBody>
      </p:sp>
      <p:sp>
        <p:nvSpPr>
          <p:cNvPr id="95" name="角丸四角形 94"/>
          <p:cNvSpPr/>
          <p:nvPr/>
        </p:nvSpPr>
        <p:spPr bwMode="auto">
          <a:xfrm>
            <a:off x="5731894" y="900516"/>
            <a:ext cx="1248936" cy="356839"/>
          </a:xfrm>
          <a:prstGeom prst="roundRect">
            <a:avLst/>
          </a:prstGeom>
          <a:solidFill>
            <a:schemeClr val="accent6">
              <a:lumMod val="20000"/>
              <a:lumOff val="80000"/>
            </a:schemeClr>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注文時</a:t>
            </a:r>
          </a:p>
        </p:txBody>
      </p:sp>
      <p:cxnSp>
        <p:nvCxnSpPr>
          <p:cNvPr id="97" name="直線コネクタ 96"/>
          <p:cNvCxnSpPr/>
          <p:nvPr/>
        </p:nvCxnSpPr>
        <p:spPr bwMode="auto">
          <a:xfrm>
            <a:off x="5458689" y="613318"/>
            <a:ext cx="0" cy="5965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直線コネクタ 97"/>
          <p:cNvCxnSpPr/>
          <p:nvPr/>
        </p:nvCxnSpPr>
        <p:spPr bwMode="auto">
          <a:xfrm>
            <a:off x="5458689" y="3701536"/>
            <a:ext cx="4276075"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99" name="角丸四角形 98"/>
          <p:cNvSpPr/>
          <p:nvPr/>
        </p:nvSpPr>
        <p:spPr bwMode="auto">
          <a:xfrm>
            <a:off x="5731894" y="3975250"/>
            <a:ext cx="1248936" cy="356839"/>
          </a:xfrm>
          <a:prstGeom prst="roundRect">
            <a:avLst/>
          </a:prstGeom>
          <a:solidFill>
            <a:schemeClr val="accent6">
              <a:lumMod val="20000"/>
              <a:lumOff val="80000"/>
            </a:schemeClr>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請求時</a:t>
            </a:r>
          </a:p>
        </p:txBody>
      </p:sp>
      <p:sp>
        <p:nvSpPr>
          <p:cNvPr id="104" name="テキスト ボックス 103"/>
          <p:cNvSpPr txBox="1"/>
          <p:nvPr/>
        </p:nvSpPr>
        <p:spPr>
          <a:xfrm>
            <a:off x="5645473" y="1752627"/>
            <a:ext cx="4144570" cy="1850113"/>
          </a:xfrm>
          <a:prstGeom prst="rect">
            <a:avLst/>
          </a:prstGeom>
          <a:noFill/>
        </p:spPr>
        <p:txBody>
          <a:bodyPr wrap="square" lIns="36000" tIns="36000" rIns="36000" bIns="36000" rtlCol="0">
            <a:spAutoFit/>
          </a:bodyPr>
          <a:lstStyle/>
          <a:p>
            <a:r>
              <a:rPr lang="ja-JP" altLang="en-US" sz="1050" dirty="0">
                <a:latin typeface="+mn-ea"/>
              </a:rPr>
              <a:t>＜カートの商品選択画面右上＞</a:t>
            </a:r>
            <a:endParaRPr lang="en-US" altLang="ja-JP" sz="1050" dirty="0">
              <a:latin typeface="+mn-ea"/>
            </a:endParaRPr>
          </a:p>
          <a:p>
            <a:r>
              <a:rPr lang="ja-JP" altLang="en-US" sz="1050" dirty="0">
                <a:latin typeface="+mn-ea"/>
              </a:rPr>
              <a:t>　</a:t>
            </a:r>
            <a:r>
              <a:rPr lang="en-US" altLang="ja-JP" sz="1050" dirty="0">
                <a:latin typeface="+mn-ea"/>
              </a:rPr>
              <a:t>8240</a:t>
            </a:r>
            <a:r>
              <a:rPr lang="ja-JP" altLang="en-US" sz="1050" dirty="0">
                <a:latin typeface="+mn-ea"/>
              </a:rPr>
              <a:t>円（小売商品全体の料金が合算されて表示）</a:t>
            </a:r>
            <a:endParaRPr lang="en-US" altLang="ja-JP" sz="1050" dirty="0">
              <a:latin typeface="+mn-ea"/>
            </a:endParaRPr>
          </a:p>
          <a:p>
            <a:pPr algn="l"/>
            <a:endParaRPr lang="en-US" altLang="ja-JP" sz="1050" dirty="0">
              <a:latin typeface="+mn-ea"/>
            </a:endParaRPr>
          </a:p>
          <a:p>
            <a:pPr algn="l"/>
            <a:r>
              <a:rPr lang="ja-JP" altLang="en-US" sz="1050" dirty="0">
                <a:latin typeface="+mn-ea"/>
              </a:rPr>
              <a:t>＜注文確認画面＞</a:t>
            </a:r>
            <a:endParaRPr lang="en-US" altLang="ja-JP" sz="1050" dirty="0">
              <a:latin typeface="+mn-ea"/>
            </a:endParaRPr>
          </a:p>
          <a:p>
            <a:pPr algn="l"/>
            <a:r>
              <a:rPr lang="ja-JP" altLang="en-US" sz="1050" dirty="0">
                <a:latin typeface="+mn-ea"/>
              </a:rPr>
              <a:t>　小売商品</a:t>
            </a:r>
            <a:r>
              <a:rPr lang="en-US" altLang="ja-JP" sz="1050" dirty="0">
                <a:latin typeface="+mn-ea"/>
              </a:rPr>
              <a:t>A </a:t>
            </a:r>
            <a:r>
              <a:rPr lang="ja-JP" altLang="en-US" sz="1050" dirty="0">
                <a:latin typeface="+mn-ea"/>
              </a:rPr>
              <a:t>　</a:t>
            </a:r>
            <a:r>
              <a:rPr lang="en-US" altLang="ja-JP" sz="1050" dirty="0">
                <a:latin typeface="+mn-ea"/>
              </a:rPr>
              <a:t>2000</a:t>
            </a:r>
            <a:r>
              <a:rPr lang="ja-JP" altLang="en-US" sz="1050" dirty="0">
                <a:latin typeface="+mn-ea"/>
              </a:rPr>
              <a:t>円</a:t>
            </a:r>
            <a:endParaRPr lang="en-US" altLang="ja-JP" sz="1050" dirty="0">
              <a:latin typeface="+mn-ea"/>
            </a:endParaRPr>
          </a:p>
          <a:p>
            <a:pPr algn="l"/>
            <a:r>
              <a:rPr lang="ja-JP" altLang="en-US" sz="1050" dirty="0">
                <a:latin typeface="+mn-ea"/>
              </a:rPr>
              <a:t>　サービス        </a:t>
            </a:r>
            <a:r>
              <a:rPr lang="en-US" altLang="ja-JP" sz="1050" dirty="0">
                <a:latin typeface="+mn-ea"/>
              </a:rPr>
              <a:t>200</a:t>
            </a:r>
            <a:r>
              <a:rPr lang="ja-JP" altLang="en-US" sz="1050" dirty="0">
                <a:latin typeface="+mn-ea"/>
              </a:rPr>
              <a:t>円</a:t>
            </a:r>
            <a:endParaRPr lang="en-US" altLang="ja-JP" sz="1050" dirty="0">
              <a:latin typeface="+mn-ea"/>
            </a:endParaRPr>
          </a:p>
          <a:p>
            <a:pPr algn="l"/>
            <a:r>
              <a:rPr lang="ja-JP" altLang="en-US" sz="1050" dirty="0">
                <a:latin typeface="+mn-ea"/>
              </a:rPr>
              <a:t>　サービス特性　</a:t>
            </a:r>
            <a:r>
              <a:rPr lang="en-US" altLang="ja-JP" sz="1050" dirty="0">
                <a:latin typeface="+mn-ea"/>
              </a:rPr>
              <a:t>40</a:t>
            </a:r>
            <a:r>
              <a:rPr lang="ja-JP" altLang="en-US" sz="1050" dirty="0">
                <a:latin typeface="+mn-ea"/>
              </a:rPr>
              <a:t>円</a:t>
            </a:r>
            <a:endParaRPr lang="en-US" altLang="ja-JP" sz="1050" dirty="0">
              <a:latin typeface="+mn-ea"/>
            </a:endParaRPr>
          </a:p>
          <a:p>
            <a:pPr algn="l"/>
            <a:r>
              <a:rPr lang="ja-JP" altLang="en-US" sz="1050" dirty="0">
                <a:latin typeface="+mn-ea"/>
              </a:rPr>
              <a:t>　サービス特性</a:t>
            </a:r>
            <a:r>
              <a:rPr lang="en-US" altLang="ja-JP" sz="1050" dirty="0">
                <a:latin typeface="+mn-ea"/>
              </a:rPr>
              <a:t>(</a:t>
            </a:r>
            <a:r>
              <a:rPr lang="ja-JP" altLang="en-US" sz="1050" dirty="0">
                <a:latin typeface="+mn-ea"/>
              </a:rPr>
              <a:t>プルダウン</a:t>
            </a:r>
            <a:r>
              <a:rPr lang="en-US" altLang="ja-JP" sz="1050" dirty="0">
                <a:latin typeface="+mn-ea"/>
              </a:rPr>
              <a:t>)</a:t>
            </a:r>
            <a:r>
              <a:rPr lang="ja-JP" altLang="en-US" sz="1050" dirty="0">
                <a:latin typeface="+mn-ea"/>
              </a:rPr>
              <a:t>　</a:t>
            </a:r>
            <a:r>
              <a:rPr lang="en-US" altLang="ja-JP" sz="1050" dirty="0">
                <a:latin typeface="+mn-ea"/>
              </a:rPr>
              <a:t>6000</a:t>
            </a:r>
            <a:r>
              <a:rPr lang="ja-JP" altLang="en-US" sz="1050" dirty="0">
                <a:latin typeface="+mn-ea"/>
              </a:rPr>
              <a:t>円</a:t>
            </a:r>
            <a:endParaRPr lang="en-US" altLang="ja-JP" sz="1050" dirty="0">
              <a:latin typeface="+mn-ea"/>
            </a:endParaRPr>
          </a:p>
          <a:p>
            <a:pPr algn="l"/>
            <a:endParaRPr lang="en-US" altLang="ja-JP" sz="1050" dirty="0">
              <a:latin typeface="+mn-ea"/>
            </a:endParaRPr>
          </a:p>
          <a:p>
            <a:r>
              <a:rPr lang="ja-JP" altLang="en-US" sz="1050" dirty="0">
                <a:solidFill>
                  <a:srgbClr val="FF0000"/>
                </a:solidFill>
                <a:latin typeface="+mn-ea"/>
              </a:rPr>
              <a:t>　</a:t>
            </a:r>
            <a:r>
              <a:rPr lang="en-US" altLang="ja-JP" sz="1050" dirty="0">
                <a:solidFill>
                  <a:srgbClr val="FF0000"/>
                </a:solidFill>
                <a:latin typeface="+mn-ea"/>
              </a:rPr>
              <a:t>※</a:t>
            </a:r>
            <a:r>
              <a:rPr lang="ja-JP" altLang="en-US" sz="1050" dirty="0">
                <a:solidFill>
                  <a:srgbClr val="FF0000"/>
                </a:solidFill>
                <a:latin typeface="+mn-ea"/>
              </a:rPr>
              <a:t>従量課金時は金額が表示されない（従量情報が決定していない為。）</a:t>
            </a:r>
            <a:endParaRPr lang="en-US" altLang="ja-JP" sz="1050" dirty="0">
              <a:solidFill>
                <a:srgbClr val="FF0000"/>
              </a:solidFill>
              <a:latin typeface="+mn-ea"/>
            </a:endParaRPr>
          </a:p>
          <a:p>
            <a:pPr algn="l"/>
            <a:endParaRPr lang="en-US" altLang="ja-JP" sz="1050" dirty="0">
              <a:latin typeface="+mn-ea"/>
            </a:endParaRPr>
          </a:p>
        </p:txBody>
      </p:sp>
      <p:sp>
        <p:nvSpPr>
          <p:cNvPr id="107" name="テキスト ボックス 106"/>
          <p:cNvSpPr txBox="1"/>
          <p:nvPr/>
        </p:nvSpPr>
        <p:spPr>
          <a:xfrm>
            <a:off x="5720746" y="4995453"/>
            <a:ext cx="3856940" cy="1042199"/>
          </a:xfrm>
          <a:prstGeom prst="rect">
            <a:avLst/>
          </a:prstGeom>
          <a:noFill/>
        </p:spPr>
        <p:txBody>
          <a:bodyPr wrap="square" lIns="36000" tIns="36000" rIns="36000" bIns="36000" rtlCol="0">
            <a:spAutoFit/>
          </a:bodyPr>
          <a:lstStyle/>
          <a:p>
            <a:pPr algn="l"/>
            <a:r>
              <a:rPr lang="ja-JP" altLang="en-US" sz="1050" dirty="0">
                <a:latin typeface="+mn-ea"/>
              </a:rPr>
              <a:t>卸売テナントの請求画面：</a:t>
            </a:r>
            <a:endParaRPr lang="en-US" altLang="ja-JP" sz="1050" dirty="0">
              <a:latin typeface="+mn-ea"/>
            </a:endParaRPr>
          </a:p>
          <a:p>
            <a:r>
              <a:rPr lang="ja-JP" altLang="en-US" sz="1050" dirty="0">
                <a:latin typeface="+mn-ea"/>
              </a:rPr>
              <a:t>　卸商品</a:t>
            </a:r>
            <a:r>
              <a:rPr lang="en-US" altLang="ja-JP" sz="1050" dirty="0">
                <a:latin typeface="+mn-ea"/>
              </a:rPr>
              <a:t>A</a:t>
            </a:r>
            <a:r>
              <a:rPr lang="ja-JP" altLang="en-US" sz="1050" dirty="0">
                <a:latin typeface="+mn-ea"/>
              </a:rPr>
              <a:t>　   </a:t>
            </a:r>
            <a:r>
              <a:rPr lang="en-US" altLang="ja-JP" sz="1050" dirty="0">
                <a:latin typeface="+mn-ea"/>
              </a:rPr>
              <a:t>4120</a:t>
            </a:r>
            <a:r>
              <a:rPr lang="ja-JP" altLang="en-US" sz="1050" dirty="0">
                <a:latin typeface="+mn-ea"/>
              </a:rPr>
              <a:t>円（卸商品全体の料金の合算）</a:t>
            </a:r>
            <a:endParaRPr lang="en-US" altLang="ja-JP" sz="1050" dirty="0">
              <a:latin typeface="+mn-ea"/>
            </a:endParaRPr>
          </a:p>
          <a:p>
            <a:pPr algn="l"/>
            <a:endParaRPr lang="en-US" altLang="ja-JP" sz="1050" dirty="0">
              <a:latin typeface="+mn-ea"/>
            </a:endParaRPr>
          </a:p>
          <a:p>
            <a:pPr algn="l"/>
            <a:r>
              <a:rPr lang="ja-JP" altLang="en-US" sz="1050" dirty="0">
                <a:latin typeface="+mn-ea"/>
              </a:rPr>
              <a:t>小売テナントの請求画面：</a:t>
            </a:r>
            <a:endParaRPr lang="en-US" altLang="ja-JP" sz="1050" dirty="0">
              <a:latin typeface="+mn-ea"/>
            </a:endParaRPr>
          </a:p>
          <a:p>
            <a:r>
              <a:rPr lang="ja-JP" altLang="en-US" sz="1050" dirty="0">
                <a:latin typeface="+mn-ea"/>
              </a:rPr>
              <a:t>　小売商品</a:t>
            </a:r>
            <a:r>
              <a:rPr lang="en-US" altLang="ja-JP" sz="1050" dirty="0">
                <a:latin typeface="+mn-ea"/>
              </a:rPr>
              <a:t>A</a:t>
            </a:r>
            <a:r>
              <a:rPr lang="ja-JP" altLang="en-US" sz="1050" dirty="0">
                <a:latin typeface="+mn-ea"/>
              </a:rPr>
              <a:t>　</a:t>
            </a:r>
            <a:r>
              <a:rPr lang="en-US" altLang="ja-JP" sz="1050" dirty="0">
                <a:latin typeface="+mn-ea"/>
              </a:rPr>
              <a:t>8240</a:t>
            </a:r>
            <a:r>
              <a:rPr lang="ja-JP" altLang="en-US" sz="1050" dirty="0">
                <a:latin typeface="+mn-ea"/>
              </a:rPr>
              <a:t>円（小売商品全体の料金の合算）</a:t>
            </a:r>
            <a:endParaRPr lang="en-US" altLang="ja-JP" sz="1050" dirty="0">
              <a:latin typeface="+mn-ea"/>
            </a:endParaRPr>
          </a:p>
          <a:p>
            <a:pPr algn="l"/>
            <a:endParaRPr lang="en-US" altLang="ja-JP" sz="1050" dirty="0">
              <a:latin typeface="+mn-ea"/>
            </a:endParaRPr>
          </a:p>
        </p:txBody>
      </p:sp>
      <p:sp>
        <p:nvSpPr>
          <p:cNvPr id="108" name="正方形/長方形 107"/>
          <p:cNvSpPr/>
          <p:nvPr/>
        </p:nvSpPr>
        <p:spPr bwMode="auto">
          <a:xfrm>
            <a:off x="719590" y="4137360"/>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小売商品</a:t>
            </a:r>
          </a:p>
        </p:txBody>
      </p:sp>
      <p:sp>
        <p:nvSpPr>
          <p:cNvPr id="110" name="正方形/長方形 109"/>
          <p:cNvSpPr/>
          <p:nvPr/>
        </p:nvSpPr>
        <p:spPr bwMode="auto">
          <a:xfrm>
            <a:off x="1607635" y="4849214"/>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サービス</a:t>
            </a:r>
          </a:p>
        </p:txBody>
      </p:sp>
      <p:sp>
        <p:nvSpPr>
          <p:cNvPr id="111" name="正方形/長方形 110"/>
          <p:cNvSpPr/>
          <p:nvPr/>
        </p:nvSpPr>
        <p:spPr bwMode="auto">
          <a:xfrm>
            <a:off x="2649059" y="5480701"/>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サービス特性</a:t>
            </a:r>
          </a:p>
        </p:txBody>
      </p:sp>
      <p:sp>
        <p:nvSpPr>
          <p:cNvPr id="114" name="正方形/長方形 113"/>
          <p:cNvSpPr/>
          <p:nvPr/>
        </p:nvSpPr>
        <p:spPr bwMode="auto">
          <a:xfrm>
            <a:off x="2649059" y="6127599"/>
            <a:ext cx="1293541" cy="396000"/>
          </a:xfrm>
          <a:prstGeom prst="rect">
            <a:avLst/>
          </a:prstGeom>
          <a:solidFill>
            <a:schemeClr val="bg1"/>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ja-JP" altLang="en-US" sz="1200" dirty="0">
                <a:latin typeface="+mn-ea"/>
              </a:rPr>
              <a:t>プルダウン項目</a:t>
            </a:r>
          </a:p>
        </p:txBody>
      </p:sp>
      <p:sp>
        <p:nvSpPr>
          <p:cNvPr id="116" name="正方形/長方形 115"/>
          <p:cNvSpPr/>
          <p:nvPr/>
        </p:nvSpPr>
        <p:spPr bwMode="auto">
          <a:xfrm>
            <a:off x="1451519" y="4441130"/>
            <a:ext cx="1115121" cy="252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2000</a:t>
            </a:r>
            <a:r>
              <a:rPr kumimoji="0" lang="ja-JP" altLang="en-US" sz="1000" b="1" kern="0" dirty="0">
                <a:solidFill>
                  <a:srgbClr val="FF0000"/>
                </a:solidFill>
                <a:latin typeface="+mn-ea"/>
                <a:cs typeface="Meiryo UI" panose="020B0604030504040204" pitchFamily="50" charset="-128"/>
              </a:rPr>
              <a:t>円</a:t>
            </a:r>
            <a:r>
              <a:rPr kumimoji="0" lang="en-US" altLang="ja-JP" sz="1000" b="1" kern="0" dirty="0">
                <a:solidFill>
                  <a:srgbClr val="FF0000"/>
                </a:solidFill>
                <a:latin typeface="+mn-ea"/>
                <a:cs typeface="Meiryo UI" panose="020B0604030504040204" pitchFamily="50" charset="-128"/>
              </a:rPr>
              <a:t>/</a:t>
            </a:r>
            <a:r>
              <a:rPr kumimoji="0" lang="ja-JP" altLang="en-US" sz="1000" b="1" kern="0" dirty="0">
                <a:solidFill>
                  <a:srgbClr val="FF0000"/>
                </a:solidFill>
                <a:latin typeface="+mn-ea"/>
                <a:cs typeface="Meiryo UI" panose="020B0604030504040204" pitchFamily="50" charset="-128"/>
              </a:rPr>
              <a:t>一括</a:t>
            </a:r>
          </a:p>
        </p:txBody>
      </p:sp>
      <p:sp>
        <p:nvSpPr>
          <p:cNvPr id="118" name="正方形/長方形 117"/>
          <p:cNvSpPr/>
          <p:nvPr/>
        </p:nvSpPr>
        <p:spPr bwMode="auto">
          <a:xfrm>
            <a:off x="2466277" y="5152491"/>
            <a:ext cx="869795" cy="252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200</a:t>
            </a:r>
            <a:r>
              <a:rPr kumimoji="0" lang="ja-JP" altLang="en-US" sz="1000" b="1" kern="0" dirty="0">
                <a:solidFill>
                  <a:srgbClr val="FF0000"/>
                </a:solidFill>
                <a:latin typeface="+mn-ea"/>
                <a:cs typeface="Meiryo UI" panose="020B0604030504040204" pitchFamily="50" charset="-128"/>
              </a:rPr>
              <a:t>円</a:t>
            </a:r>
            <a:r>
              <a:rPr kumimoji="0" lang="en-US" altLang="ja-JP" sz="1000" b="1" kern="0" dirty="0">
                <a:solidFill>
                  <a:srgbClr val="FF0000"/>
                </a:solidFill>
                <a:latin typeface="+mn-ea"/>
                <a:cs typeface="Meiryo UI" panose="020B0604030504040204" pitchFamily="50" charset="-128"/>
              </a:rPr>
              <a:t>/</a:t>
            </a:r>
            <a:r>
              <a:rPr kumimoji="0" lang="ja-JP" altLang="en-US" sz="1000" b="1" kern="0" dirty="0">
                <a:solidFill>
                  <a:srgbClr val="FF0000"/>
                </a:solidFill>
                <a:latin typeface="+mn-ea"/>
                <a:cs typeface="Meiryo UI" panose="020B0604030504040204" pitchFamily="50" charset="-128"/>
              </a:rPr>
              <a:t>月</a:t>
            </a:r>
          </a:p>
        </p:txBody>
      </p:sp>
      <p:sp>
        <p:nvSpPr>
          <p:cNvPr id="119" name="正方形/長方形 118"/>
          <p:cNvSpPr/>
          <p:nvPr/>
        </p:nvSpPr>
        <p:spPr bwMode="auto">
          <a:xfrm>
            <a:off x="3284205" y="5783978"/>
            <a:ext cx="869795" cy="252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40</a:t>
            </a:r>
            <a:r>
              <a:rPr kumimoji="0" lang="ja-JP" altLang="en-US" sz="1000" b="1" kern="0" dirty="0">
                <a:solidFill>
                  <a:srgbClr val="FF0000"/>
                </a:solidFill>
                <a:latin typeface="+mn-ea"/>
                <a:cs typeface="Meiryo UI" panose="020B0604030504040204" pitchFamily="50" charset="-128"/>
              </a:rPr>
              <a:t>円</a:t>
            </a:r>
            <a:r>
              <a:rPr kumimoji="0" lang="en-US" altLang="ja-JP" sz="1000" b="1" kern="0" dirty="0">
                <a:solidFill>
                  <a:srgbClr val="FF0000"/>
                </a:solidFill>
                <a:latin typeface="+mn-ea"/>
                <a:cs typeface="Meiryo UI" panose="020B0604030504040204" pitchFamily="50" charset="-128"/>
              </a:rPr>
              <a:t>/</a:t>
            </a:r>
            <a:r>
              <a:rPr kumimoji="0" lang="ja-JP" altLang="en-US" sz="1000" b="1" kern="0" dirty="0">
                <a:solidFill>
                  <a:srgbClr val="FF0000"/>
                </a:solidFill>
                <a:latin typeface="+mn-ea"/>
                <a:cs typeface="Meiryo UI" panose="020B0604030504040204" pitchFamily="50" charset="-128"/>
              </a:rPr>
              <a:t>月</a:t>
            </a:r>
          </a:p>
        </p:txBody>
      </p:sp>
      <p:sp>
        <p:nvSpPr>
          <p:cNvPr id="120" name="正方形/長方形 119"/>
          <p:cNvSpPr/>
          <p:nvPr/>
        </p:nvSpPr>
        <p:spPr bwMode="auto">
          <a:xfrm>
            <a:off x="3284205" y="6471380"/>
            <a:ext cx="1048217" cy="252000"/>
          </a:xfrm>
          <a:prstGeom prst="rect">
            <a:avLst/>
          </a:prstGeom>
          <a:solidFill>
            <a:srgbClr val="FFCCCC"/>
          </a:solidFill>
          <a:ln w="6350" cap="flat" cmpd="sng" algn="ctr">
            <a:solidFill>
              <a:srgbClr val="C00000"/>
            </a:solidFill>
            <a:prstDash val="solid"/>
          </a:ln>
          <a:effectLst/>
        </p:spPr>
        <p:txBody>
          <a:bodyPr rot="0" spcFirstLastPara="0" vertOverflow="overflow" horzOverflow="overflow" vert="horz" wrap="square" lIns="72000" tIns="36000" rIns="36000" bIns="36000" numCol="1" spcCol="0" rtlCol="0" fromWordArt="0" anchor="ctr" anchorCtr="0" forceAA="0" compatLnSpc="1">
            <a:prstTxWarp prst="textNoShape">
              <a:avLst/>
            </a:prstTxWarp>
            <a:noAutofit/>
          </a:bodyPr>
          <a:lstStyle/>
          <a:p>
            <a:pPr algn="ctr" defTabSz="843745"/>
            <a:r>
              <a:rPr kumimoji="0" lang="en-US" altLang="ja-JP" sz="1000" b="1" kern="0" dirty="0">
                <a:solidFill>
                  <a:srgbClr val="FF0000"/>
                </a:solidFill>
                <a:latin typeface="+mn-ea"/>
                <a:cs typeface="Meiryo UI" panose="020B0604030504040204" pitchFamily="50" charset="-128"/>
              </a:rPr>
              <a:t>6000</a:t>
            </a:r>
            <a:r>
              <a:rPr kumimoji="0" lang="ja-JP" altLang="en-US" sz="1000" b="1" kern="0" dirty="0">
                <a:solidFill>
                  <a:srgbClr val="FF0000"/>
                </a:solidFill>
                <a:latin typeface="+mn-ea"/>
                <a:cs typeface="Meiryo UI" panose="020B0604030504040204" pitchFamily="50" charset="-128"/>
              </a:rPr>
              <a:t>円</a:t>
            </a:r>
            <a:r>
              <a:rPr kumimoji="0" lang="en-US" altLang="ja-JP" sz="1000" b="1" kern="0" dirty="0">
                <a:solidFill>
                  <a:srgbClr val="FF0000"/>
                </a:solidFill>
                <a:latin typeface="+mn-ea"/>
                <a:cs typeface="Meiryo UI" panose="020B0604030504040204" pitchFamily="50" charset="-128"/>
              </a:rPr>
              <a:t>/</a:t>
            </a:r>
            <a:r>
              <a:rPr kumimoji="0" lang="ja-JP" altLang="en-US" sz="1000" b="1" kern="0" dirty="0">
                <a:solidFill>
                  <a:srgbClr val="FF0000"/>
                </a:solidFill>
                <a:latin typeface="+mn-ea"/>
                <a:cs typeface="Meiryo UI" panose="020B0604030504040204" pitchFamily="50" charset="-128"/>
              </a:rPr>
              <a:t>一括</a:t>
            </a:r>
          </a:p>
        </p:txBody>
      </p:sp>
      <p:cxnSp>
        <p:nvCxnSpPr>
          <p:cNvPr id="121" name="カギ線コネクタ 120"/>
          <p:cNvCxnSpPr>
            <a:stCxn id="108" idx="2"/>
            <a:endCxn id="110" idx="1"/>
          </p:cNvCxnSpPr>
          <p:nvPr/>
        </p:nvCxnSpPr>
        <p:spPr bwMode="auto">
          <a:xfrm rot="16200000" flipH="1">
            <a:off x="1230071" y="4669650"/>
            <a:ext cx="513854" cy="241274"/>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カギ線コネクタ 121"/>
          <p:cNvCxnSpPr>
            <a:stCxn id="110" idx="2"/>
            <a:endCxn id="111" idx="1"/>
          </p:cNvCxnSpPr>
          <p:nvPr/>
        </p:nvCxnSpPr>
        <p:spPr bwMode="auto">
          <a:xfrm rot="16200000" flipH="1">
            <a:off x="2234989" y="5264630"/>
            <a:ext cx="433487" cy="394653"/>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カギ線コネクタ 122"/>
          <p:cNvCxnSpPr>
            <a:stCxn id="110" idx="2"/>
            <a:endCxn id="114" idx="1"/>
          </p:cNvCxnSpPr>
          <p:nvPr/>
        </p:nvCxnSpPr>
        <p:spPr bwMode="auto">
          <a:xfrm rot="16200000" flipH="1">
            <a:off x="1911540" y="5588079"/>
            <a:ext cx="1080385" cy="394653"/>
          </a:xfrm>
          <a:prstGeom prst="bentConnector2">
            <a:avLst/>
          </a:prstGeom>
          <a:solidFill>
            <a:schemeClr val="accent1"/>
          </a:solidFill>
          <a:ln w="9525" cap="flat" cmpd="sng" algn="ctr">
            <a:solidFill>
              <a:schemeClr val="tx1"/>
            </a:solidFill>
            <a:prstDash val="solid"/>
            <a:round/>
            <a:headEnd type="none" w="med" len="med"/>
            <a:tailEnd type="none" w="med" len="med"/>
          </a:ln>
          <a:effectLst/>
        </p:spPr>
      </p:cxnSp>
      <p:sp>
        <p:nvSpPr>
          <p:cNvPr id="126" name="正方形/長方形 125"/>
          <p:cNvSpPr/>
          <p:nvPr/>
        </p:nvSpPr>
        <p:spPr bwMode="auto">
          <a:xfrm>
            <a:off x="302943" y="490553"/>
            <a:ext cx="5048707" cy="420960"/>
          </a:xfrm>
          <a:prstGeom prst="rect">
            <a:avLst/>
          </a:prstGeom>
          <a:solidFill>
            <a:srgbClr val="FFFFCC"/>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r>
              <a:rPr lang="ja-JP" altLang="en-US" sz="1200" dirty="0">
                <a:latin typeface="+mn-ea"/>
              </a:rPr>
              <a:t>■料金設定方法　</a:t>
            </a:r>
            <a:endParaRPr lang="en-US" altLang="ja-JP" sz="1200" dirty="0">
              <a:latin typeface="+mn-ea"/>
            </a:endParaRPr>
          </a:p>
          <a:p>
            <a:r>
              <a:rPr lang="ja-JP" altLang="en-US" sz="1200" dirty="0">
                <a:latin typeface="+mn-ea"/>
              </a:rPr>
              <a:t>商品と提供サービス＞卸商品</a:t>
            </a:r>
            <a:r>
              <a:rPr lang="en-US" altLang="ja-JP" sz="1200" dirty="0">
                <a:latin typeface="+mn-ea"/>
              </a:rPr>
              <a:t>/</a:t>
            </a:r>
            <a:r>
              <a:rPr lang="ja-JP" altLang="en-US" sz="1200" dirty="0">
                <a:latin typeface="+mn-ea"/>
              </a:rPr>
              <a:t>小売商品画面　の各商品設定画面から設定する</a:t>
            </a:r>
          </a:p>
        </p:txBody>
      </p:sp>
      <p:sp>
        <p:nvSpPr>
          <p:cNvPr id="127" name="正方形/長方形 126"/>
          <p:cNvSpPr/>
          <p:nvPr/>
        </p:nvSpPr>
        <p:spPr bwMode="auto">
          <a:xfrm>
            <a:off x="5551317" y="491035"/>
            <a:ext cx="4304193" cy="284311"/>
          </a:xfrm>
          <a:prstGeom prst="rect">
            <a:avLst/>
          </a:prstGeom>
          <a:solidFill>
            <a:srgbClr val="FFFFCC"/>
          </a:solidFill>
          <a:ln w="12700" cap="flat" cmpd="sng" algn="ctr">
            <a:solidFill>
              <a:schemeClr val="tx1">
                <a:lumMod val="50000"/>
                <a:lumOff val="50000"/>
              </a:schemeClr>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defTabSz="914400" fontAlgn="base">
              <a:spcBef>
                <a:spcPct val="0"/>
              </a:spcBef>
              <a:spcAft>
                <a:spcPct val="0"/>
              </a:spcAft>
            </a:pPr>
            <a:r>
              <a:rPr lang="ja-JP" altLang="en-US" sz="1200" dirty="0">
                <a:latin typeface="+mn-ea"/>
              </a:rPr>
              <a:t>■左記で設定した料金は、下記の２か所に反映される</a:t>
            </a:r>
          </a:p>
        </p:txBody>
      </p:sp>
      <p:sp>
        <p:nvSpPr>
          <p:cNvPr id="2" name="スライド番号プレースホルダー 1"/>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12</a:t>
            </a:fld>
            <a:endParaRPr lang="en-US" altLang="ja-JP" dirty="0"/>
          </a:p>
        </p:txBody>
      </p:sp>
      <p:sp>
        <p:nvSpPr>
          <p:cNvPr id="38" name="テキスト ボックス 37"/>
          <p:cNvSpPr txBox="1"/>
          <p:nvPr/>
        </p:nvSpPr>
        <p:spPr>
          <a:xfrm>
            <a:off x="5653148" y="1329019"/>
            <a:ext cx="2802618" cy="395869"/>
          </a:xfrm>
          <a:prstGeom prst="rect">
            <a:avLst/>
          </a:prstGeom>
          <a:noFill/>
        </p:spPr>
        <p:txBody>
          <a:bodyPr wrap="none" lIns="36000" tIns="36000" rIns="36000" bIns="36000" rtlCol="0">
            <a:spAutoFit/>
          </a:bodyPr>
          <a:lstStyle/>
          <a:p>
            <a:pPr algn="l"/>
            <a:r>
              <a:rPr lang="ja-JP" altLang="en-US" sz="1050" b="1" dirty="0">
                <a:latin typeface="+mn-ea"/>
              </a:rPr>
              <a:t>カートに入れた商品・サービスによって</a:t>
            </a:r>
            <a:endParaRPr lang="en-US" altLang="ja-JP" sz="1050" b="1" dirty="0">
              <a:latin typeface="+mn-ea"/>
            </a:endParaRPr>
          </a:p>
          <a:p>
            <a:pPr algn="l"/>
            <a:r>
              <a:rPr lang="ja-JP" altLang="en-US" sz="1050" b="1" dirty="0">
                <a:latin typeface="+mn-ea"/>
              </a:rPr>
              <a:t>小売の概算料金が画面表示される（注文画面）</a:t>
            </a:r>
            <a:endParaRPr lang="en-US" altLang="ja-JP" sz="1050" b="1" dirty="0">
              <a:latin typeface="+mn-ea"/>
            </a:endParaRPr>
          </a:p>
        </p:txBody>
      </p:sp>
      <p:sp>
        <p:nvSpPr>
          <p:cNvPr id="39" name="テキスト ボックス 38"/>
          <p:cNvSpPr txBox="1"/>
          <p:nvPr/>
        </p:nvSpPr>
        <p:spPr>
          <a:xfrm>
            <a:off x="5653148" y="4453118"/>
            <a:ext cx="3468634" cy="395869"/>
          </a:xfrm>
          <a:prstGeom prst="rect">
            <a:avLst/>
          </a:prstGeom>
          <a:noFill/>
        </p:spPr>
        <p:txBody>
          <a:bodyPr wrap="square" lIns="36000" tIns="36000" rIns="36000" bIns="36000" rtlCol="0">
            <a:spAutoFit/>
          </a:bodyPr>
          <a:lstStyle/>
          <a:p>
            <a:pPr algn="l"/>
            <a:r>
              <a:rPr lang="ja-JP" altLang="en-US" sz="1050" b="1" dirty="0">
                <a:latin typeface="+mn-ea"/>
              </a:rPr>
              <a:t>請求明細上は、</a:t>
            </a:r>
            <a:endParaRPr lang="en-US" altLang="ja-JP" sz="1050" b="1" dirty="0">
              <a:latin typeface="+mn-ea"/>
            </a:endParaRPr>
          </a:p>
          <a:p>
            <a:pPr algn="l"/>
            <a:r>
              <a:rPr lang="ja-JP" altLang="en-US" sz="1050" b="1" dirty="0">
                <a:latin typeface="+mn-ea"/>
              </a:rPr>
              <a:t>請求書ごとに、</a:t>
            </a:r>
            <a:r>
              <a:rPr lang="en-US" altLang="ja-JP" sz="1050" b="1" dirty="0">
                <a:latin typeface="+mn-ea"/>
              </a:rPr>
              <a:t>1</a:t>
            </a:r>
            <a:r>
              <a:rPr lang="ja-JP" altLang="en-US" sz="1050" b="1" dirty="0">
                <a:latin typeface="+mn-ea"/>
              </a:rPr>
              <a:t>契約商品の料金が</a:t>
            </a:r>
            <a:r>
              <a:rPr lang="en-US" altLang="ja-JP" sz="1050" b="1" dirty="0">
                <a:latin typeface="+mn-ea"/>
              </a:rPr>
              <a:t>1</a:t>
            </a:r>
            <a:r>
              <a:rPr lang="ja-JP" altLang="en-US" sz="1050" b="1" dirty="0">
                <a:latin typeface="+mn-ea"/>
              </a:rPr>
              <a:t>行でまとめて表示される。</a:t>
            </a:r>
            <a:endParaRPr lang="en-US" altLang="ja-JP" sz="1050" b="1" dirty="0">
              <a:latin typeface="+mn-ea"/>
            </a:endParaRPr>
          </a:p>
        </p:txBody>
      </p:sp>
      <p:sp>
        <p:nvSpPr>
          <p:cNvPr id="50" name="角丸四角形吹き出し 49"/>
          <p:cNvSpPr/>
          <p:nvPr/>
        </p:nvSpPr>
        <p:spPr bwMode="auto">
          <a:xfrm>
            <a:off x="3186568" y="1980074"/>
            <a:ext cx="1827553" cy="454609"/>
          </a:xfrm>
          <a:prstGeom prst="wedgeRoundRectCallout">
            <a:avLst>
              <a:gd name="adj1" fmla="val -25330"/>
              <a:gd name="adj2" fmla="val -73100"/>
              <a:gd name="adj3" fmla="val 16667"/>
            </a:avLst>
          </a:prstGeom>
          <a:no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en-US" altLang="ja-JP" sz="1050" dirty="0">
                <a:solidFill>
                  <a:srgbClr val="FF0000"/>
                </a:solidFill>
                <a:latin typeface="+mn-ea"/>
              </a:rPr>
              <a:t>※</a:t>
            </a:r>
            <a:r>
              <a:rPr lang="ja-JP" altLang="en-US" sz="1050" dirty="0">
                <a:solidFill>
                  <a:srgbClr val="FF0000"/>
                </a:solidFill>
                <a:latin typeface="+mn-ea"/>
              </a:rPr>
              <a:t>従量課金時はサービスに料金設定すること</a:t>
            </a:r>
          </a:p>
        </p:txBody>
      </p:sp>
      <p:sp>
        <p:nvSpPr>
          <p:cNvPr id="51" name="角丸四角形吹き出し 50"/>
          <p:cNvSpPr/>
          <p:nvPr/>
        </p:nvSpPr>
        <p:spPr bwMode="auto">
          <a:xfrm>
            <a:off x="3251371" y="4752603"/>
            <a:ext cx="1827553" cy="454609"/>
          </a:xfrm>
          <a:prstGeom prst="wedgeRoundRectCallout">
            <a:avLst>
              <a:gd name="adj1" fmla="val -25330"/>
              <a:gd name="adj2" fmla="val -73100"/>
              <a:gd name="adj3" fmla="val 16667"/>
            </a:avLst>
          </a:prstGeom>
          <a:no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defTabSz="914400" fontAlgn="base">
              <a:spcBef>
                <a:spcPct val="0"/>
              </a:spcBef>
              <a:spcAft>
                <a:spcPct val="0"/>
              </a:spcAft>
            </a:pPr>
            <a:r>
              <a:rPr lang="en-US" altLang="ja-JP" sz="1050" dirty="0">
                <a:solidFill>
                  <a:srgbClr val="FF0000"/>
                </a:solidFill>
                <a:latin typeface="+mn-ea"/>
              </a:rPr>
              <a:t>※</a:t>
            </a:r>
            <a:r>
              <a:rPr lang="ja-JP" altLang="en-US" sz="1050" dirty="0">
                <a:solidFill>
                  <a:srgbClr val="FF0000"/>
                </a:solidFill>
                <a:latin typeface="+mn-ea"/>
              </a:rPr>
              <a:t>従量課金時はサービスに料金設定すること</a:t>
            </a:r>
          </a:p>
        </p:txBody>
      </p:sp>
    </p:spTree>
    <p:extLst>
      <p:ext uri="{BB962C8B-B14F-4D97-AF65-F5344CB8AC3E}">
        <p14:creationId xmlns:p14="http://schemas.microsoft.com/office/powerpoint/2010/main" val="870580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kumimoji="1" lang="ja-JP" altLang="en-US" dirty="0"/>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13</a:t>
            </a:fld>
            <a:endParaRPr lang="en-US" altLang="ja-JP" dirty="0"/>
          </a:p>
        </p:txBody>
      </p:sp>
      <p:sp>
        <p:nvSpPr>
          <p:cNvPr id="13" name="正方形/長方形 12"/>
          <p:cNvSpPr/>
          <p:nvPr/>
        </p:nvSpPr>
        <p:spPr>
          <a:xfrm>
            <a:off x="295822" y="660167"/>
            <a:ext cx="9296689" cy="738664"/>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各種料金には税抜価格を設定し、税抜価格</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消費税＝税込価格により請求金額を計算する。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以下にご利用時の注意点を示す。特に既存サービスの場合約款と合っているか確認頂き、必要に応じてサービス約款の変更をしていただく。</a:t>
            </a:r>
            <a:endParaRPr lang="en-US" altLang="ja-JP" sz="14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14873330"/>
              </p:ext>
            </p:extLst>
          </p:nvPr>
        </p:nvGraphicFramePr>
        <p:xfrm>
          <a:off x="544344" y="1585284"/>
          <a:ext cx="8690943" cy="4585844"/>
        </p:xfrm>
        <a:graphic>
          <a:graphicData uri="http://schemas.openxmlformats.org/drawingml/2006/table">
            <a:tbl>
              <a:tblPr firstRow="1" bandRow="1">
                <a:tableStyleId>{5940675A-B579-460E-94D1-54222C63F5DA}</a:tableStyleId>
              </a:tblPr>
              <a:tblGrid>
                <a:gridCol w="479226">
                  <a:extLst>
                    <a:ext uri="{9D8B030D-6E8A-4147-A177-3AD203B41FA5}">
                      <a16:colId xmlns:a16="http://schemas.microsoft.com/office/drawing/2014/main" val="20000"/>
                    </a:ext>
                  </a:extLst>
                </a:gridCol>
                <a:gridCol w="4248920">
                  <a:extLst>
                    <a:ext uri="{9D8B030D-6E8A-4147-A177-3AD203B41FA5}">
                      <a16:colId xmlns:a16="http://schemas.microsoft.com/office/drawing/2014/main" val="188055313"/>
                    </a:ext>
                  </a:extLst>
                </a:gridCol>
                <a:gridCol w="3962797">
                  <a:extLst>
                    <a:ext uri="{9D8B030D-6E8A-4147-A177-3AD203B41FA5}">
                      <a16:colId xmlns:a16="http://schemas.microsoft.com/office/drawing/2014/main" val="476183066"/>
                    </a:ext>
                  </a:extLst>
                </a:gridCol>
              </a:tblGrid>
              <a:tr h="202043">
                <a:tc>
                  <a:txBody>
                    <a:bodyPr/>
                    <a:lstStyle/>
                    <a:p>
                      <a:pPr algn="ctr"/>
                      <a:r>
                        <a:rPr kumimoji="1" lang="en-US" altLang="ja-JP" sz="1100" b="1" dirty="0">
                          <a:latin typeface="Meiryo UI" panose="020B0604030504040204" pitchFamily="50" charset="-128"/>
                          <a:ea typeface="Meiryo UI" panose="020B0604030504040204" pitchFamily="50" charset="-128"/>
                        </a:rPr>
                        <a:t>No</a:t>
                      </a:r>
                      <a:endParaRPr kumimoji="1" lang="ja-JP" altLang="en-US" sz="1100" b="1" dirty="0">
                        <a:latin typeface="Meiryo UI" panose="020B0604030504040204" pitchFamily="50" charset="-128"/>
                        <a:ea typeface="Meiryo UI" panose="020B0604030504040204" pitchFamily="50" charset="-128"/>
                      </a:endParaRPr>
                    </a:p>
                  </a:txBody>
                  <a:tcPr marL="33231" marR="33231" marT="16615" marB="16615">
                    <a:solidFill>
                      <a:schemeClr val="accent6">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注意点</a:t>
                      </a:r>
                    </a:p>
                  </a:txBody>
                  <a:tcPr marL="33231" marR="33231" marT="16615" marB="16615">
                    <a:solidFill>
                      <a:schemeClr val="accent6">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例</a:t>
                      </a:r>
                    </a:p>
                  </a:txBody>
                  <a:tcPr marL="33231" marR="33231" marT="16615" marB="16615">
                    <a:solidFill>
                      <a:schemeClr val="accent6">
                        <a:lumMod val="20000"/>
                        <a:lumOff val="80000"/>
                      </a:schemeClr>
                    </a:solidFill>
                  </a:tcPr>
                </a:tc>
                <a:extLst>
                  <a:ext uri="{0D108BD9-81ED-4DB2-BD59-A6C34878D82A}">
                    <a16:rowId xmlns:a16="http://schemas.microsoft.com/office/drawing/2014/main" val="10000"/>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①</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税込価格の設定はできない</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税込</a:t>
                      </a:r>
                      <a:r>
                        <a:rPr kumimoji="1" lang="en-US" altLang="ja-JP" sz="1100" dirty="0">
                          <a:latin typeface="Meiryo UI" panose="020B0604030504040204" pitchFamily="50" charset="-128"/>
                          <a:ea typeface="Meiryo UI" panose="020B0604030504040204" pitchFamily="50" charset="-128"/>
                        </a:rPr>
                        <a:t>1,000</a:t>
                      </a:r>
                      <a:r>
                        <a:rPr kumimoji="1" lang="ja-JP" altLang="en-US" sz="1100" dirty="0">
                          <a:latin typeface="Meiryo UI" panose="020B0604030504040204" pitchFamily="50" charset="-128"/>
                          <a:ea typeface="Meiryo UI" panose="020B0604030504040204" pitchFamily="50" charset="-128"/>
                        </a:rPr>
                        <a:t>円の商品は取り扱いできない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税抜</a:t>
                      </a:r>
                      <a:r>
                        <a:rPr kumimoji="1" lang="en-US" altLang="ja-JP" sz="1100" dirty="0">
                          <a:latin typeface="Meiryo UI" panose="020B0604030504040204" pitchFamily="50" charset="-128"/>
                          <a:ea typeface="Meiryo UI" panose="020B0604030504040204" pitchFamily="50" charset="-128"/>
                        </a:rPr>
                        <a:t>910</a:t>
                      </a:r>
                      <a:r>
                        <a:rPr kumimoji="1" lang="ja-JP" altLang="en-US" sz="1100" dirty="0">
                          <a:latin typeface="Meiryo UI" panose="020B0604030504040204" pitchFamily="50" charset="-128"/>
                          <a:ea typeface="Meiryo UI" panose="020B0604030504040204" pitchFamily="50" charset="-128"/>
                        </a:rPr>
                        <a:t>円（税込</a:t>
                      </a:r>
                      <a:r>
                        <a:rPr kumimoji="1" lang="en-US" altLang="ja-JP" sz="1100" dirty="0">
                          <a:latin typeface="Meiryo UI" panose="020B0604030504040204" pitchFamily="50" charset="-128"/>
                          <a:ea typeface="Meiryo UI" panose="020B0604030504040204" pitchFamily="50" charset="-128"/>
                        </a:rPr>
                        <a:t>1,001</a:t>
                      </a:r>
                      <a:r>
                        <a:rPr kumimoji="1" lang="ja-JP" altLang="en-US" sz="1100" dirty="0">
                          <a:latin typeface="Meiryo UI" panose="020B0604030504040204" pitchFamily="50" charset="-128"/>
                          <a:ea typeface="Meiryo UI" panose="020B0604030504040204" pitchFamily="50" charset="-128"/>
                        </a:rPr>
                        <a:t>円）となる</a:t>
                      </a:r>
                    </a:p>
                  </a:txBody>
                  <a:tcPr marL="33231" marR="33231" marT="16615" marB="16615">
                    <a:solidFill>
                      <a:schemeClr val="bg1"/>
                    </a:solidFill>
                  </a:tcPr>
                </a:tc>
                <a:extLst>
                  <a:ext uri="{0D108BD9-81ED-4DB2-BD59-A6C34878D82A}">
                    <a16:rowId xmlns:a16="http://schemas.microsoft.com/office/drawing/2014/main" val="10003"/>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②</a:t>
                      </a:r>
                    </a:p>
                  </a:txBody>
                  <a:tcPr marL="33231" marR="33231" marT="16615" marB="16615">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消費税や端数処理は小数点</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桁の切り捨てを設定していている</a:t>
                      </a:r>
                      <a:endParaRPr kumimoji="1" lang="en-US" altLang="ja-JP" sz="11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なお、マイナス時は切り上げとなる（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a:t>
                      </a:r>
                    </a:p>
                  </a:txBody>
                  <a:tcPr marL="33231" marR="33231" marT="16615" marB="16615">
                    <a:solidFill>
                      <a:schemeClr val="bg1"/>
                    </a:solidFill>
                  </a:tcPr>
                </a:tc>
                <a:tc>
                  <a:txBody>
                    <a:bodyPr/>
                    <a:lstStyle/>
                    <a:p>
                      <a:pPr algn="l"/>
                      <a:r>
                        <a:rPr kumimoji="1" lang="en-US" altLang="ja-JP" sz="1100" dirty="0">
                          <a:latin typeface="Meiryo UI" panose="020B0604030504040204" pitchFamily="50" charset="-128"/>
                          <a:ea typeface="Meiryo UI" panose="020B0604030504040204" pitchFamily="50" charset="-128"/>
                        </a:rPr>
                        <a:t>10.5</a:t>
                      </a:r>
                      <a:r>
                        <a:rPr kumimoji="1" lang="ja-JP" altLang="en-US" sz="1100" dirty="0">
                          <a:latin typeface="Meiryo UI" panose="020B0604030504040204" pitchFamily="50" charset="-128"/>
                          <a:ea typeface="Meiryo UI" panose="020B0604030504040204" pitchFamily="50" charset="-128"/>
                        </a:rPr>
                        <a:t>円の場合は</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円となる</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-1.5</a:t>
                      </a:r>
                      <a:r>
                        <a:rPr kumimoji="1" lang="ja-JP" altLang="en-US" sz="1100" dirty="0">
                          <a:latin typeface="Meiryo UI" panose="020B0604030504040204" pitchFamily="50" charset="-128"/>
                          <a:ea typeface="Meiryo UI" panose="020B0604030504040204" pitchFamily="50" charset="-128"/>
                        </a:rPr>
                        <a:t>円の場合は</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円となる</a:t>
                      </a:r>
                    </a:p>
                  </a:txBody>
                  <a:tcPr marL="33231" marR="33231" marT="16615" marB="16615">
                    <a:solidFill>
                      <a:schemeClr val="bg1"/>
                    </a:solidFill>
                  </a:tcPr>
                </a:tc>
                <a:extLst>
                  <a:ext uri="{0D108BD9-81ED-4DB2-BD59-A6C34878D82A}">
                    <a16:rowId xmlns:a16="http://schemas.microsoft.com/office/drawing/2014/main" val="10004"/>
                  </a:ext>
                </a:extLst>
              </a:tr>
              <a:tr h="539668">
                <a:tc>
                  <a:txBody>
                    <a:bodyPr/>
                    <a:lstStyle/>
                    <a:p>
                      <a:pPr algn="ct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33231" marR="33231" marT="16615" marB="16615">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複数商品を購入した場合、すべて税抜費用を合計し、最後に消費税を計算し端数の切り捨てをする（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税抜</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円と税抜</a:t>
                      </a:r>
                      <a:r>
                        <a:rPr kumimoji="1" lang="en-US" altLang="ja-JP" sz="1100" dirty="0">
                          <a:latin typeface="Meiryo UI" panose="020B0604030504040204" pitchFamily="50" charset="-128"/>
                          <a:ea typeface="Meiryo UI" panose="020B0604030504040204" pitchFamily="50" charset="-128"/>
                        </a:rPr>
                        <a:t>45</a:t>
                      </a:r>
                      <a:r>
                        <a:rPr kumimoji="1" lang="ja-JP" altLang="en-US" sz="1100" dirty="0">
                          <a:latin typeface="Meiryo UI" panose="020B0604030504040204" pitchFamily="50" charset="-128"/>
                          <a:ea typeface="Meiryo UI" panose="020B0604030504040204" pitchFamily="50" charset="-128"/>
                        </a:rPr>
                        <a:t>円の商品を</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つ購入した場合は</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合計税抜</a:t>
                      </a:r>
                      <a:r>
                        <a:rPr kumimoji="1" lang="en-US" altLang="ja-JP" sz="1100" dirty="0">
                          <a:latin typeface="Meiryo UI" panose="020B0604030504040204" pitchFamily="50" charset="-128"/>
                          <a:ea typeface="Meiryo UI" panose="020B0604030504040204" pitchFamily="50" charset="-128"/>
                        </a:rPr>
                        <a:t>75</a:t>
                      </a:r>
                      <a:r>
                        <a:rPr kumimoji="1" lang="ja-JP" altLang="en-US" sz="1100" dirty="0">
                          <a:latin typeface="Meiryo UI" panose="020B0604030504040204" pitchFamily="50" charset="-128"/>
                          <a:ea typeface="Meiryo UI" panose="020B0604030504040204" pitchFamily="50" charset="-128"/>
                        </a:rPr>
                        <a:t>円</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消費税</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％＝合計</a:t>
                      </a:r>
                      <a:r>
                        <a:rPr kumimoji="1" lang="en-US" altLang="ja-JP" sz="1100" dirty="0">
                          <a:latin typeface="Meiryo UI" panose="020B0604030504040204" pitchFamily="50" charset="-128"/>
                          <a:ea typeface="Meiryo UI" panose="020B0604030504040204" pitchFamily="50" charset="-128"/>
                        </a:rPr>
                        <a:t>82.5</a:t>
                      </a:r>
                      <a:r>
                        <a:rPr kumimoji="1" lang="ja-JP" altLang="en-US" sz="1100" dirty="0">
                          <a:latin typeface="Meiryo UI" panose="020B0604030504040204" pitchFamily="50" charset="-128"/>
                          <a:ea typeface="Meiryo UI" panose="020B0604030504040204" pitchFamily="50" charset="-128"/>
                        </a:rPr>
                        <a:t>円</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に対して切捨することで合計</a:t>
                      </a:r>
                      <a:r>
                        <a:rPr kumimoji="1" lang="en-US" altLang="ja-JP" sz="1100" dirty="0">
                          <a:latin typeface="Meiryo UI" panose="020B0604030504040204" pitchFamily="50" charset="-128"/>
                          <a:ea typeface="Meiryo UI" panose="020B0604030504040204" pitchFamily="50" charset="-128"/>
                        </a:rPr>
                        <a:t>82</a:t>
                      </a:r>
                      <a:r>
                        <a:rPr kumimoji="1" lang="ja-JP" altLang="en-US" sz="1100" dirty="0">
                          <a:latin typeface="Meiryo UI" panose="020B0604030504040204" pitchFamily="50" charset="-128"/>
                          <a:ea typeface="Meiryo UI" panose="020B0604030504040204" pitchFamily="50" charset="-128"/>
                        </a:rPr>
                        <a:t>円となる</a:t>
                      </a:r>
                    </a:p>
                  </a:txBody>
                  <a:tcPr marL="33231" marR="33231" marT="16615" marB="16615">
                    <a:solidFill>
                      <a:schemeClr val="bg1"/>
                    </a:solidFill>
                  </a:tcPr>
                </a:tc>
                <a:extLst>
                  <a:ext uri="{0D108BD9-81ED-4DB2-BD59-A6C34878D82A}">
                    <a16:rowId xmlns:a16="http://schemas.microsoft.com/office/drawing/2014/main" val="10005"/>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日割計算後に端数があれば端数処理がされる</a:t>
                      </a:r>
                    </a:p>
                  </a:txBody>
                  <a:tcPr marL="33231" marR="33231" marT="16615" marB="16615">
                    <a:solidFill>
                      <a:schemeClr val="bg1"/>
                    </a:solidFill>
                  </a:tcPr>
                </a:tc>
                <a:tc>
                  <a:txBody>
                    <a:bodyPr/>
                    <a:lstStyle/>
                    <a:p>
                      <a:pPr algn="l"/>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サービスが</a:t>
                      </a:r>
                      <a:r>
                        <a:rPr kumimoji="1" lang="en-US" altLang="ja-JP" sz="1100" dirty="0">
                          <a:latin typeface="Meiryo UI" panose="020B0604030504040204" pitchFamily="50" charset="-128"/>
                          <a:ea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rPr>
                        <a:t>円、月内日数が</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日の月額料金の場合、</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200×(1/30)=6.666</a:t>
                      </a:r>
                      <a:r>
                        <a:rPr kumimoji="1" lang="ja-JP" altLang="en-US" sz="1100" dirty="0">
                          <a:latin typeface="Meiryo UI" panose="020B0604030504040204" pitchFamily="50" charset="-128"/>
                          <a:ea typeface="Meiryo UI" panose="020B0604030504040204" pitchFamily="50" charset="-128"/>
                        </a:rPr>
                        <a:t>・・・円から</a:t>
                      </a: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円に切り捨てされる</a:t>
                      </a:r>
                    </a:p>
                  </a:txBody>
                  <a:tcPr marL="33231" marR="33231" marT="16615" marB="16615">
                    <a:solidFill>
                      <a:schemeClr val="bg1"/>
                    </a:solidFill>
                  </a:tcPr>
                </a:tc>
                <a:extLst>
                  <a:ext uri="{0D108BD9-81ED-4DB2-BD59-A6C34878D82A}">
                    <a16:rowId xmlns:a16="http://schemas.microsoft.com/office/drawing/2014/main" val="4203941820"/>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-3</a:t>
                      </a:r>
                      <a:endParaRPr kumimoji="1" lang="ja-JP" altLang="en-US" sz="1100" dirty="0">
                        <a:latin typeface="Meiryo UI" panose="020B0604030504040204" pitchFamily="50" charset="-128"/>
                        <a:ea typeface="Meiryo UI" panose="020B0604030504040204" pitchFamily="50" charset="-128"/>
                      </a:endParaRPr>
                    </a:p>
                  </a:txBody>
                  <a:tcPr marL="33231" marR="33231" marT="16615" marB="16615">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従量課金は各種従量課金の合計値に端数処理がされる</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a:t>
                      </a:r>
                      <a:r>
                        <a:rPr kumimoji="1" lang="ja-JP" altLang="en-US" sz="1100" dirty="0" err="1">
                          <a:latin typeface="Meiryo UI" panose="020B0604030504040204" pitchFamily="50" charset="-128"/>
                          <a:ea typeface="Meiryo UI" panose="020B0604030504040204" pitchFamily="50" charset="-128"/>
                        </a:rPr>
                        <a:t>都度都度</a:t>
                      </a:r>
                      <a:r>
                        <a:rPr kumimoji="1" lang="ja-JP" altLang="en-US" sz="1100" dirty="0">
                          <a:latin typeface="Meiryo UI" panose="020B0604030504040204" pitchFamily="50" charset="-128"/>
                          <a:ea typeface="Meiryo UI" panose="020B0604030504040204" pitchFamily="50" charset="-128"/>
                        </a:rPr>
                        <a:t>端数処理計算はされません）</a:t>
                      </a:r>
                    </a:p>
                  </a:txBody>
                  <a:tcPr marL="33231" marR="33231" marT="16615" marB="16615">
                    <a:solidFill>
                      <a:schemeClr val="bg1"/>
                    </a:solidFill>
                  </a:tcPr>
                </a:tc>
                <a:tc>
                  <a:txBody>
                    <a:bodyPr/>
                    <a:lstStyle/>
                    <a:p>
                      <a:pPr algn="l"/>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回</a:t>
                      </a:r>
                      <a:r>
                        <a:rPr kumimoji="1" lang="en-US" altLang="ja-JP" sz="1100" dirty="0">
                          <a:latin typeface="Meiryo UI" panose="020B0604030504040204" pitchFamily="50" charset="-128"/>
                          <a:ea typeface="Meiryo UI" panose="020B0604030504040204" pitchFamily="50" charset="-128"/>
                        </a:rPr>
                        <a:t>8.4</a:t>
                      </a:r>
                      <a:r>
                        <a:rPr kumimoji="1" lang="ja-JP" altLang="en-US" sz="1100" dirty="0">
                          <a:latin typeface="Meiryo UI" panose="020B0604030504040204" pitchFamily="50" charset="-128"/>
                          <a:ea typeface="Meiryo UI" panose="020B0604030504040204" pitchFamily="50" charset="-128"/>
                        </a:rPr>
                        <a:t>円の電話料金にて</a:t>
                      </a: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回コールした場合、</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8.4</a:t>
                      </a:r>
                      <a:r>
                        <a:rPr kumimoji="1" lang="ja-JP" altLang="en-US" sz="1100" dirty="0">
                          <a:latin typeface="Meiryo UI" panose="020B0604030504040204" pitchFamily="50" charset="-128"/>
                          <a:ea typeface="Meiryo UI" panose="020B0604030504040204" pitchFamily="50" charset="-128"/>
                        </a:rPr>
                        <a:t>円</a:t>
                      </a: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33.6</a:t>
                      </a:r>
                      <a:r>
                        <a:rPr kumimoji="1" lang="ja-JP" altLang="en-US" sz="1100" dirty="0">
                          <a:latin typeface="Meiryo UI" panose="020B0604030504040204" pitchFamily="50" charset="-128"/>
                          <a:ea typeface="Meiryo UI" panose="020B0604030504040204" pitchFamily="50" charset="-128"/>
                        </a:rPr>
                        <a:t>円から</a:t>
                      </a:r>
                      <a:r>
                        <a:rPr kumimoji="1" lang="en-US" altLang="ja-JP" sz="1100" dirty="0">
                          <a:latin typeface="Meiryo UI" panose="020B0604030504040204" pitchFamily="50" charset="-128"/>
                          <a:ea typeface="Meiryo UI" panose="020B0604030504040204" pitchFamily="50" charset="-128"/>
                        </a:rPr>
                        <a:t>33</a:t>
                      </a:r>
                      <a:r>
                        <a:rPr kumimoji="1" lang="ja-JP" altLang="en-US" sz="1100" dirty="0">
                          <a:latin typeface="Meiryo UI" panose="020B0604030504040204" pitchFamily="50" charset="-128"/>
                          <a:ea typeface="Meiryo UI" panose="020B0604030504040204" pitchFamily="50" charset="-128"/>
                        </a:rPr>
                        <a:t>円に切り捨てされる</a:t>
                      </a:r>
                    </a:p>
                  </a:txBody>
                  <a:tcPr marL="33231" marR="33231" marT="16615" marB="16615">
                    <a:solidFill>
                      <a:schemeClr val="bg1"/>
                    </a:solidFill>
                  </a:tcPr>
                </a:tc>
                <a:extLst>
                  <a:ext uri="{0D108BD9-81ED-4DB2-BD59-A6C34878D82A}">
                    <a16:rowId xmlns:a16="http://schemas.microsoft.com/office/drawing/2014/main" val="3229849436"/>
                  </a:ext>
                </a:extLst>
              </a:tr>
              <a:tr h="539668">
                <a:tc>
                  <a:txBody>
                    <a:bodyPr/>
                    <a:lstStyle/>
                    <a:p>
                      <a:pPr algn="ct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従量料金とその他料金は、端数処理がそれぞれ実施され合計される</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下記の場合、合計金額は</a:t>
                      </a: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円となる</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　・従量課金の合計</a:t>
                      </a:r>
                      <a:r>
                        <a:rPr kumimoji="1" lang="en-US" altLang="ja-JP" sz="1100" dirty="0">
                          <a:latin typeface="Meiryo UI" panose="020B0604030504040204" pitchFamily="50" charset="-128"/>
                          <a:ea typeface="Meiryo UI" panose="020B0604030504040204" pitchFamily="50" charset="-128"/>
                        </a:rPr>
                        <a:t>12.5</a:t>
                      </a:r>
                      <a:r>
                        <a:rPr kumimoji="1" lang="ja-JP" altLang="en-US" sz="1100" dirty="0">
                          <a:latin typeface="Meiryo UI" panose="020B0604030504040204" pitchFamily="50" charset="-128"/>
                          <a:ea typeface="Meiryo UI" panose="020B0604030504040204" pitchFamily="50" charset="-128"/>
                        </a:rPr>
                        <a:t>円→切捨</a:t>
                      </a: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円</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　・月額料金の合計</a:t>
                      </a:r>
                      <a:r>
                        <a:rPr kumimoji="1" lang="en-US" altLang="ja-JP" sz="1100" dirty="0">
                          <a:latin typeface="Meiryo UI" panose="020B0604030504040204" pitchFamily="50" charset="-128"/>
                          <a:ea typeface="Meiryo UI" panose="020B0604030504040204" pitchFamily="50" charset="-128"/>
                        </a:rPr>
                        <a:t>52.5</a:t>
                      </a:r>
                      <a:r>
                        <a:rPr kumimoji="1" lang="ja-JP" altLang="en-US" sz="1100" dirty="0">
                          <a:latin typeface="Meiryo UI" panose="020B0604030504040204" pitchFamily="50" charset="-128"/>
                          <a:ea typeface="Meiryo UI" panose="020B0604030504040204" pitchFamily="50" charset="-128"/>
                        </a:rPr>
                        <a:t>円→切捨</a:t>
                      </a:r>
                      <a:r>
                        <a:rPr kumimoji="1" lang="en-US" altLang="ja-JP" sz="1100" dirty="0">
                          <a:latin typeface="Meiryo UI" panose="020B0604030504040204" pitchFamily="50" charset="-128"/>
                          <a:ea typeface="Meiryo UI" panose="020B0604030504040204" pitchFamily="50" charset="-128"/>
                        </a:rPr>
                        <a:t>52</a:t>
                      </a:r>
                      <a:r>
                        <a:rPr kumimoji="1" lang="ja-JP" altLang="en-US" sz="1100" dirty="0">
                          <a:latin typeface="Meiryo UI" panose="020B0604030504040204" pitchFamily="50" charset="-128"/>
                          <a:ea typeface="Meiryo UI" panose="020B0604030504040204" pitchFamily="50" charset="-128"/>
                        </a:rPr>
                        <a:t>円</a:t>
                      </a:r>
                    </a:p>
                  </a:txBody>
                  <a:tcPr marL="33231" marR="33231" marT="16615" marB="16615">
                    <a:solidFill>
                      <a:schemeClr val="bg1"/>
                    </a:solidFill>
                  </a:tcPr>
                </a:tc>
                <a:extLst>
                  <a:ext uri="{0D108BD9-81ED-4DB2-BD59-A6C34878D82A}">
                    <a16:rowId xmlns:a16="http://schemas.microsoft.com/office/drawing/2014/main" val="10006"/>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②</a:t>
                      </a:r>
                      <a:r>
                        <a:rPr kumimoji="1" lang="en-US" altLang="ja-JP" sz="1100" dirty="0">
                          <a:latin typeface="Meiryo UI" panose="020B0604030504040204" pitchFamily="50" charset="-128"/>
                          <a:ea typeface="Meiryo UI" panose="020B0604030504040204" pitchFamily="50" charset="-128"/>
                        </a:rPr>
                        <a:t>-5</a:t>
                      </a:r>
                      <a:endParaRPr kumimoji="1" lang="ja-JP" altLang="en-US" sz="1100" dirty="0">
                        <a:latin typeface="Meiryo UI" panose="020B0604030504040204" pitchFamily="50" charset="-128"/>
                        <a:ea typeface="Meiryo UI" panose="020B0604030504040204" pitchFamily="50" charset="-128"/>
                      </a:endParaRP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日割計算後に端数があれば端数処理がされる</a:t>
                      </a:r>
                    </a:p>
                  </a:txBody>
                  <a:tcPr marL="33231" marR="33231" marT="16615" marB="16615">
                    <a:solidFill>
                      <a:schemeClr val="bg1"/>
                    </a:solidFill>
                  </a:tcPr>
                </a:tc>
                <a:tc>
                  <a:txBody>
                    <a:bodyPr/>
                    <a:lstStyle/>
                    <a:p>
                      <a:pPr algn="l"/>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サービスが</a:t>
                      </a:r>
                      <a:r>
                        <a:rPr kumimoji="1" lang="en-US" altLang="ja-JP" sz="1100" dirty="0">
                          <a:latin typeface="Meiryo UI" panose="020B0604030504040204" pitchFamily="50" charset="-128"/>
                          <a:ea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rPr>
                        <a:t>円の月額料金の場合、それぞれ</a:t>
                      </a:r>
                      <a:r>
                        <a:rPr kumimoji="1" lang="en-US" altLang="ja-JP" sz="1100" dirty="0">
                          <a:latin typeface="Meiryo UI" panose="020B0604030504040204" pitchFamily="50" charset="-128"/>
                          <a:ea typeface="Meiryo UI" panose="020B0604030504040204" pitchFamily="50" charset="-128"/>
                        </a:rPr>
                        <a:t>200×(1/30)=6</a:t>
                      </a:r>
                      <a:r>
                        <a:rPr kumimoji="1" lang="ja-JP" altLang="en-US" sz="1100" dirty="0">
                          <a:latin typeface="Meiryo UI" panose="020B0604030504040204" pitchFamily="50" charset="-128"/>
                          <a:ea typeface="Meiryo UI" panose="020B0604030504040204" pitchFamily="50" charset="-128"/>
                        </a:rPr>
                        <a:t>円、</a:t>
                      </a:r>
                      <a:r>
                        <a:rPr kumimoji="1" lang="en-US" altLang="ja-JP" sz="1100" dirty="0">
                          <a:latin typeface="Meiryo UI" panose="020B0604030504040204" pitchFamily="50" charset="-128"/>
                          <a:ea typeface="Meiryo UI" panose="020B0604030504040204" pitchFamily="50" charset="-128"/>
                        </a:rPr>
                        <a:t>400×(1/30)=13</a:t>
                      </a:r>
                      <a:r>
                        <a:rPr kumimoji="1" lang="ja-JP" altLang="en-US" sz="1100" dirty="0">
                          <a:latin typeface="Meiryo UI" panose="020B0604030504040204" pitchFamily="50" charset="-128"/>
                          <a:ea typeface="Meiryo UI" panose="020B0604030504040204" pitchFamily="50" charset="-128"/>
                        </a:rPr>
                        <a:t>円に切り捨てられる</a:t>
                      </a:r>
                    </a:p>
                  </a:txBody>
                  <a:tcPr marL="33231" marR="33231" marT="16615" marB="16615">
                    <a:solidFill>
                      <a:schemeClr val="bg1"/>
                    </a:solidFill>
                  </a:tcPr>
                </a:tc>
                <a:extLst>
                  <a:ext uri="{0D108BD9-81ED-4DB2-BD59-A6C34878D82A}">
                    <a16:rowId xmlns:a16="http://schemas.microsoft.com/office/drawing/2014/main" val="10007"/>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③</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消費税は料金設定毎に設定可能であり、税無しも可能</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なお、顧客単位に免税対象にすることも可能</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初期費の消費税は</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％だが、月額料金の消費税は</a:t>
                      </a: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a:t>
                      </a:r>
                    </a:p>
                  </a:txBody>
                  <a:tcPr marL="33231" marR="33231" marT="16615" marB="16615">
                    <a:solidFill>
                      <a:schemeClr val="bg1"/>
                    </a:solidFill>
                  </a:tcPr>
                </a:tc>
                <a:extLst>
                  <a:ext uri="{0D108BD9-81ED-4DB2-BD59-A6C34878D82A}">
                    <a16:rowId xmlns:a16="http://schemas.microsoft.com/office/drawing/2014/main" val="10008"/>
                  </a:ext>
                </a:extLst>
              </a:tr>
              <a:tr h="708480">
                <a:tc>
                  <a:txBody>
                    <a:bodyPr/>
                    <a:lstStyle/>
                    <a:p>
                      <a:pPr algn="ctr"/>
                      <a:r>
                        <a:rPr kumimoji="1" lang="ja-JP" altLang="en-US" sz="1100" dirty="0">
                          <a:latin typeface="Meiryo UI" panose="020B0604030504040204" pitchFamily="50" charset="-128"/>
                          <a:ea typeface="Meiryo UI" panose="020B0604030504040204" pitchFamily="50" charset="-128"/>
                        </a:rPr>
                        <a:t>④</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消費税増税に伴い各種消費税の税率を変更することが可能</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商品ごとに税率変更はできない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ただし、従量課金については税率変更後の登録をした場合の動作を確認する必要がある</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税率設定</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％のサービスを軒並み</a:t>
                      </a:r>
                      <a:r>
                        <a:rPr kumimoji="1" lang="en-US" altLang="ja-JP" sz="1100" dirty="0">
                          <a:latin typeface="Meiryo UI" panose="020B0604030504040204" pitchFamily="50" charset="-128"/>
                          <a:ea typeface="Meiryo UI" panose="020B0604030504040204" pitchFamily="50" charset="-128"/>
                        </a:rPr>
                        <a:t>15</a:t>
                      </a:r>
                      <a:r>
                        <a:rPr kumimoji="1" lang="ja-JP" altLang="en-US" sz="1100" dirty="0">
                          <a:latin typeface="Meiryo UI" panose="020B0604030504040204" pitchFamily="50" charset="-128"/>
                          <a:ea typeface="Meiryo UI" panose="020B0604030504040204" pitchFamily="50" charset="-128"/>
                        </a:rPr>
                        <a:t>％へあげる</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切替日が</a:t>
                      </a:r>
                      <a:r>
                        <a:rPr kumimoji="1" lang="en-US" altLang="ja-JP" sz="1100" dirty="0">
                          <a:latin typeface="Meiryo UI" panose="020B0604030504040204" pitchFamily="50" charset="-128"/>
                          <a:ea typeface="Meiryo UI" panose="020B0604030504040204" pitchFamily="50" charset="-128"/>
                        </a:rPr>
                        <a:t>10/1 0</a:t>
                      </a:r>
                      <a:r>
                        <a:rPr kumimoji="1" lang="ja-JP" altLang="en-US" sz="1100" dirty="0">
                          <a:latin typeface="Meiryo UI" panose="020B0604030504040204" pitchFamily="50" charset="-128"/>
                          <a:ea typeface="Meiryo UI" panose="020B0604030504040204" pitchFamily="50" charset="-128"/>
                        </a:rPr>
                        <a:t>時とし、</a:t>
                      </a:r>
                      <a:r>
                        <a:rPr kumimoji="1" lang="en-US" altLang="ja-JP" sz="1100" dirty="0">
                          <a:latin typeface="Meiryo UI" panose="020B0604030504040204" pitchFamily="50" charset="-128"/>
                          <a:ea typeface="Meiryo UI" panose="020B0604030504040204" pitchFamily="50" charset="-128"/>
                        </a:rPr>
                        <a:t>10/1</a:t>
                      </a:r>
                      <a:r>
                        <a:rPr kumimoji="1" lang="ja-JP" altLang="en-US" sz="1100" dirty="0">
                          <a:latin typeface="Meiryo UI" panose="020B0604030504040204" pitchFamily="50" charset="-128"/>
                          <a:ea typeface="Meiryo UI" panose="020B0604030504040204" pitchFamily="50" charset="-128"/>
                        </a:rPr>
                        <a:t>以降に</a:t>
                      </a:r>
                      <a:r>
                        <a:rPr kumimoji="1" lang="en-US" altLang="ja-JP" sz="1100" dirty="0">
                          <a:latin typeface="Meiryo UI" panose="020B0604030504040204" pitchFamily="50" charset="-128"/>
                          <a:ea typeface="Meiryo UI" panose="020B0604030504040204" pitchFamily="50" charset="-128"/>
                        </a:rPr>
                        <a:t>9/30</a:t>
                      </a:r>
                      <a:r>
                        <a:rPr kumimoji="1" lang="ja-JP" altLang="en-US" sz="1100" dirty="0">
                          <a:latin typeface="Meiryo UI" panose="020B0604030504040204" pitchFamily="50" charset="-128"/>
                          <a:ea typeface="Meiryo UI" panose="020B0604030504040204" pitchFamily="50" charset="-128"/>
                        </a:rPr>
                        <a:t>のイベントを登録する場合の挙動にて税変更方法が変わる</a:t>
                      </a:r>
                    </a:p>
                  </a:txBody>
                  <a:tcPr marL="33231" marR="33231" marT="16615" marB="16615">
                    <a:solidFill>
                      <a:schemeClr val="bg1"/>
                    </a:solidFill>
                  </a:tcPr>
                </a:tc>
                <a:extLst>
                  <a:ext uri="{0D108BD9-81ED-4DB2-BD59-A6C34878D82A}">
                    <a16:rowId xmlns:a16="http://schemas.microsoft.com/office/drawing/2014/main" val="10009"/>
                  </a:ext>
                </a:extLst>
              </a:tr>
              <a:tr h="370855">
                <a:tc>
                  <a:txBody>
                    <a:bodyPr/>
                    <a:lstStyle/>
                    <a:p>
                      <a:pPr algn="ctr"/>
                      <a:r>
                        <a:rPr kumimoji="1" lang="ja-JP" altLang="en-US" sz="1100" dirty="0">
                          <a:latin typeface="Meiryo UI" panose="020B0604030504040204" pitchFamily="50" charset="-128"/>
                          <a:ea typeface="Meiryo UI" panose="020B0604030504040204" pitchFamily="50" charset="-128"/>
                        </a:rPr>
                        <a:t>⑤</a:t>
                      </a:r>
                    </a:p>
                  </a:txBody>
                  <a:tcPr marL="33231" marR="33231" marT="16615" marB="16615">
                    <a:solidFill>
                      <a:schemeClr val="bg1"/>
                    </a:solidFill>
                  </a:tcPr>
                </a:tc>
                <a:tc>
                  <a:txBody>
                    <a:bodyPr/>
                    <a:lstStyle/>
                    <a:p>
                      <a:pPr algn="l"/>
                      <a:r>
                        <a:rPr kumimoji="1" lang="ja-JP" altLang="en-US" sz="1100" dirty="0">
                          <a:latin typeface="Meiryo UI" panose="020B0604030504040204" pitchFamily="50" charset="-128"/>
                          <a:ea typeface="Meiryo UI" panose="020B0604030504040204" pitchFamily="50" charset="-128"/>
                        </a:rPr>
                        <a:t>外貨から通貨レートを用いた計算が可能</a:t>
                      </a:r>
                    </a:p>
                  </a:txBody>
                  <a:tcPr marL="33231" marR="33231" marT="16615" marB="16615">
                    <a:solidFill>
                      <a:schemeClr val="bg1"/>
                    </a:solidFill>
                  </a:tcPr>
                </a:tc>
                <a:tc>
                  <a:txBody>
                    <a:bodyPr/>
                    <a:lstStyle/>
                    <a:p>
                      <a:pPr algn="l"/>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ドルの商品を</a:t>
                      </a:r>
                      <a:r>
                        <a:rPr kumimoji="1" lang="en-US" altLang="ja-JP" sz="1100" dirty="0">
                          <a:latin typeface="Meiryo UI" panose="020B0604030504040204" pitchFamily="50" charset="-128"/>
                          <a:ea typeface="Meiryo UI" panose="020B0604030504040204" pitchFamily="50" charset="-128"/>
                        </a:rPr>
                        <a:t>1200</a:t>
                      </a:r>
                      <a:r>
                        <a:rPr kumimoji="1" lang="ja-JP" altLang="en-US" sz="1100" dirty="0">
                          <a:latin typeface="Meiryo UI" panose="020B0604030504040204" pitchFamily="50" charset="-128"/>
                          <a:ea typeface="Meiryo UI" panose="020B0604030504040204" pitchFamily="50" charset="-128"/>
                        </a:rPr>
                        <a:t>円として卸販売する（</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ドル＝</a:t>
                      </a:r>
                      <a:r>
                        <a:rPr kumimoji="1" lang="en-US" altLang="ja-JP" sz="1100" dirty="0">
                          <a:latin typeface="Meiryo UI" panose="020B0604030504040204" pitchFamily="50" charset="-128"/>
                          <a:ea typeface="Meiryo UI" panose="020B0604030504040204" pitchFamily="50" charset="-128"/>
                        </a:rPr>
                        <a:t>120</a:t>
                      </a:r>
                      <a:r>
                        <a:rPr kumimoji="1" lang="ja-JP" altLang="en-US" sz="1100" dirty="0">
                          <a:latin typeface="Meiryo UI" panose="020B0604030504040204" pitchFamily="50" charset="-128"/>
                          <a:ea typeface="Meiryo UI" panose="020B0604030504040204" pitchFamily="50" charset="-128"/>
                        </a:rPr>
                        <a:t>円の場合）</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なお、レートは手動で設定変更が必要</a:t>
                      </a:r>
                    </a:p>
                  </a:txBody>
                  <a:tcPr marL="33231" marR="33231" marT="16615" marB="16615">
                    <a:solidFill>
                      <a:schemeClr val="bg1"/>
                    </a:solidFill>
                  </a:tcPr>
                </a:tc>
                <a:extLst>
                  <a:ext uri="{0D108BD9-81ED-4DB2-BD59-A6C34878D82A}">
                    <a16:rowId xmlns:a16="http://schemas.microsoft.com/office/drawing/2014/main" val="10010"/>
                  </a:ext>
                </a:extLst>
              </a:tr>
            </a:tbl>
          </a:graphicData>
        </a:graphic>
      </p:graphicFrame>
      <p:sp>
        <p:nvSpPr>
          <p:cNvPr id="10" name="正方形/長方形 9"/>
          <p:cNvSpPr/>
          <p:nvPr/>
        </p:nvSpPr>
        <p:spPr>
          <a:xfrm>
            <a:off x="544344" y="6185426"/>
            <a:ext cx="5160387" cy="276999"/>
          </a:xfrm>
          <a:prstGeom prst="rect">
            <a:avLst/>
          </a:prstGeom>
        </p:spPr>
        <p:txBody>
          <a:bodyPr wrap="none">
            <a:spAutoFit/>
          </a:bodyPr>
          <a:lstStyle/>
          <a:p>
            <a:pPr algn="l"/>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）設定により変更可能ですが、十分に試験を実施していただき採用願います。</a:t>
            </a:r>
            <a:endParaRPr lang="ja-JP" altLang="en-US" sz="1200" dirty="0"/>
          </a:p>
        </p:txBody>
      </p:sp>
    </p:spTree>
    <p:extLst>
      <p:ext uri="{BB962C8B-B14F-4D97-AF65-F5344CB8AC3E}">
        <p14:creationId xmlns:p14="http://schemas.microsoft.com/office/powerpoint/2010/main" val="1438613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0.1.</a:t>
            </a:r>
            <a:r>
              <a:rPr lang="ja-JP" altLang="en-US" dirty="0"/>
              <a:t>　</a:t>
            </a:r>
            <a:r>
              <a:rPr lang="en-US" altLang="ja-JP" dirty="0"/>
              <a:t>Fulfillment</a:t>
            </a:r>
            <a:r>
              <a:rPr lang="ja-JP" altLang="en-US" dirty="0"/>
              <a:t>概要ついて</a:t>
            </a:r>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2</a:t>
            </a:fld>
            <a:endParaRPr lang="en-US" altLang="ja-JP" dirty="0"/>
          </a:p>
        </p:txBody>
      </p:sp>
      <p:sp>
        <p:nvSpPr>
          <p:cNvPr id="43" name="タイトル 1"/>
          <p:cNvSpPr txBox="1">
            <a:spLocks/>
          </p:cNvSpPr>
          <p:nvPr/>
        </p:nvSpPr>
        <p:spPr bwMode="auto">
          <a:xfrm>
            <a:off x="494172" y="561561"/>
            <a:ext cx="7310804" cy="40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19884" rIns="0" bIns="76230" numCol="1" anchor="b" anchorCtr="0" compatLnSpc="1">
            <a:prstTxWarp prst="textNoShape">
              <a:avLst/>
            </a:prstTxWarp>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defTabSz="629937">
              <a:lnSpc>
                <a:spcPct val="110000"/>
              </a:lnSpc>
              <a:defRPr/>
            </a:pPr>
            <a:r>
              <a:rPr lang="ja-JP" altLang="en-US" sz="2215" dirty="0">
                <a:latin typeface="+mj-lt"/>
              </a:rPr>
              <a:t>クラウド型</a:t>
            </a:r>
            <a:r>
              <a:rPr lang="en-US" altLang="ja-JP" sz="2215" dirty="0">
                <a:latin typeface="+mj-lt"/>
              </a:rPr>
              <a:t>Fulfillment</a:t>
            </a:r>
            <a:r>
              <a:rPr lang="ja-JP" altLang="en-US" sz="2215" dirty="0">
                <a:latin typeface="+mj-lt"/>
              </a:rPr>
              <a:t>サービスで提供する業務</a:t>
            </a:r>
            <a:endParaRPr lang="en-US" altLang="ja-JP" sz="2215" dirty="0">
              <a:latin typeface="+mj-lt"/>
            </a:endParaRPr>
          </a:p>
        </p:txBody>
      </p:sp>
      <p:sp>
        <p:nvSpPr>
          <p:cNvPr id="44" name="テキスト プレースホルダー 1"/>
          <p:cNvSpPr txBox="1">
            <a:spLocks/>
          </p:cNvSpPr>
          <p:nvPr/>
        </p:nvSpPr>
        <p:spPr>
          <a:xfrm>
            <a:off x="494172" y="1113318"/>
            <a:ext cx="8971596" cy="5653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2201" tIns="42201" rIns="42201" bIns="42201">
            <a:normAutofit/>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0" indent="0" defTabSz="844083">
              <a:spcBef>
                <a:spcPts val="923"/>
              </a:spcBef>
              <a:buSzTx/>
              <a:buNone/>
              <a:defRPr sz="2400"/>
            </a:pPr>
            <a:r>
              <a:rPr kumimoji="0" lang="ja-JP" altLang="en-US" sz="2215" kern="0" dirty="0">
                <a:solidFill>
                  <a:schemeClr val="tx1"/>
                </a:solidFill>
                <a:latin typeface="Meiryo UI" panose="020B0604030504040204" pitchFamily="50" charset="-128"/>
                <a:ea typeface="Meiryo UI" panose="020B0604030504040204" pitchFamily="50" charset="-128"/>
                <a:cs typeface="Calibri"/>
              </a:rPr>
              <a:t>簡単に提供する業務を分けると</a:t>
            </a:r>
            <a:r>
              <a:rPr kumimoji="0" lang="en-US" altLang="ja-JP" sz="2215" kern="0" dirty="0">
                <a:solidFill>
                  <a:schemeClr val="tx1"/>
                </a:solidFill>
                <a:latin typeface="Meiryo UI" panose="020B0604030504040204" pitchFamily="50" charset="-128"/>
                <a:ea typeface="Meiryo UI" panose="020B0604030504040204" pitchFamily="50" charset="-128"/>
                <a:cs typeface="Calibri"/>
              </a:rPr>
              <a:t>5</a:t>
            </a:r>
            <a:r>
              <a:rPr kumimoji="0" lang="ja-JP" altLang="en-US" sz="2215" kern="0" dirty="0">
                <a:solidFill>
                  <a:schemeClr val="tx1"/>
                </a:solidFill>
                <a:latin typeface="Meiryo UI" panose="020B0604030504040204" pitchFamily="50" charset="-128"/>
                <a:ea typeface="Meiryo UI" panose="020B0604030504040204" pitchFamily="50" charset="-128"/>
                <a:cs typeface="Calibri"/>
              </a:rPr>
              <a:t>種に分かれ、これら</a:t>
            </a:r>
            <a:r>
              <a:rPr kumimoji="0" lang="ja-JP" altLang="en-US" sz="2215" kern="0">
                <a:solidFill>
                  <a:schemeClr val="tx1"/>
                </a:solidFill>
                <a:latin typeface="Meiryo UI" panose="020B0604030504040204" pitchFamily="50" charset="-128"/>
                <a:ea typeface="Meiryo UI" panose="020B0604030504040204" pitchFamily="50" charset="-128"/>
                <a:cs typeface="Calibri"/>
              </a:rPr>
              <a:t>の業務のサポート</a:t>
            </a:r>
            <a:r>
              <a:rPr kumimoji="0" lang="ja-JP" altLang="en-US" sz="2215" kern="0" dirty="0">
                <a:solidFill>
                  <a:schemeClr val="tx1"/>
                </a:solidFill>
                <a:latin typeface="Meiryo UI" panose="020B0604030504040204" pitchFamily="50" charset="-128"/>
                <a:ea typeface="Meiryo UI" panose="020B0604030504040204" pitchFamily="50" charset="-128"/>
                <a:cs typeface="Calibri"/>
              </a:rPr>
              <a:t>を行う。</a:t>
            </a:r>
          </a:p>
        </p:txBody>
      </p:sp>
      <p:sp>
        <p:nvSpPr>
          <p:cNvPr id="45" name="四角形"/>
          <p:cNvSpPr/>
          <p:nvPr/>
        </p:nvSpPr>
        <p:spPr>
          <a:xfrm>
            <a:off x="631357" y="4432303"/>
            <a:ext cx="1580054" cy="1089863"/>
          </a:xfrm>
          <a:prstGeom prst="rect">
            <a:avLst/>
          </a:prstGeom>
          <a:solidFill>
            <a:schemeClr val="accent5"/>
          </a:solidFill>
          <a:ln w="19050" cap="flat">
            <a:solidFill>
              <a:srgbClr val="1F4E79"/>
            </a:solidFill>
            <a:prstDash val="solid"/>
            <a:round/>
          </a:ln>
          <a:effectLst/>
        </p:spPr>
        <p:txBody>
          <a:bodyPr wrap="square" lIns="42201" tIns="42201" rIns="42201" bIns="42201" numCol="1" anchor="ctr">
            <a:noAutofit/>
          </a:bodyPr>
          <a:lstStyle/>
          <a:p>
            <a:pPr algn="ctr">
              <a:defRPr>
                <a:solidFill>
                  <a:srgbClr val="F5F5F5"/>
                </a:solidFill>
              </a:defRPr>
            </a:pPr>
            <a:r>
              <a:rPr lang="en-US" sz="1477" dirty="0">
                <a:latin typeface="Meiryo UI" panose="020B0604030504040204" pitchFamily="50" charset="-128"/>
                <a:ea typeface="Meiryo UI" panose="020B0604030504040204" pitchFamily="50" charset="-128"/>
              </a:rPr>
              <a:t>1.</a:t>
            </a:r>
            <a:r>
              <a:rPr lang="ja-JP" altLang="en-US" sz="1477" dirty="0">
                <a:latin typeface="Meiryo UI" panose="020B0604030504040204" pitchFamily="50" charset="-128"/>
                <a:ea typeface="Meiryo UI" panose="020B0604030504040204" pitchFamily="50" charset="-128"/>
              </a:rPr>
              <a:t>商品を事前に登録し</a:t>
            </a:r>
            <a:endParaRPr sz="1477" dirty="0">
              <a:latin typeface="Meiryo UI" panose="020B0604030504040204" pitchFamily="50" charset="-128"/>
              <a:ea typeface="Meiryo UI" panose="020B0604030504040204" pitchFamily="50" charset="-128"/>
            </a:endParaRPr>
          </a:p>
        </p:txBody>
      </p:sp>
      <p:sp>
        <p:nvSpPr>
          <p:cNvPr id="46" name="線"/>
          <p:cNvSpPr/>
          <p:nvPr/>
        </p:nvSpPr>
        <p:spPr>
          <a:xfrm flipH="1" flipV="1">
            <a:off x="1397128" y="2897547"/>
            <a:ext cx="5358" cy="1478344"/>
          </a:xfrm>
          <a:prstGeom prst="line">
            <a:avLst/>
          </a:prstGeom>
          <a:noFill/>
          <a:ln w="19050" cap="flat">
            <a:solidFill>
              <a:srgbClr val="1F4E79"/>
            </a:solidFill>
            <a:prstDash val="solid"/>
            <a:round/>
          </a:ln>
          <a:effectLst/>
        </p:spPr>
        <p:txBody>
          <a:bodyPr wrap="square" lIns="42201" tIns="42201" rIns="42201" bIns="42201" numCol="1" anchor="t">
            <a:noAutofit/>
          </a:bodyPr>
          <a:lstStyle/>
          <a:p>
            <a:endParaRPr sz="1662">
              <a:latin typeface="+mj-lt"/>
            </a:endParaRPr>
          </a:p>
        </p:txBody>
      </p:sp>
      <p:sp>
        <p:nvSpPr>
          <p:cNvPr id="47" name="シェブロン"/>
          <p:cNvSpPr/>
          <p:nvPr/>
        </p:nvSpPr>
        <p:spPr>
          <a:xfrm>
            <a:off x="633469" y="1857950"/>
            <a:ext cx="1881108" cy="997394"/>
          </a:xfrm>
          <a:prstGeom prst="chevron">
            <a:avLst>
              <a:gd name="adj" fmla="val 50000"/>
            </a:avLst>
          </a:prstGeom>
          <a:solidFill>
            <a:schemeClr val="accent5"/>
          </a:solidFill>
          <a:ln w="25400" cap="flat">
            <a:solidFill>
              <a:srgbClr val="F5F5F5"/>
            </a:solidFill>
            <a:prstDash val="solid"/>
            <a:round/>
          </a:ln>
          <a:effectLst/>
        </p:spPr>
        <p:txBody>
          <a:bodyPr wrap="square" lIns="42201" tIns="42201" rIns="42201" bIns="42201" numCol="1" anchor="ctr">
            <a:noAutofit/>
          </a:bodyPr>
          <a:lstStyle/>
          <a:p>
            <a:pPr algn="ctr" defTabSz="820636">
              <a:lnSpc>
                <a:spcPct val="90000"/>
              </a:lnSpc>
              <a:spcBef>
                <a:spcPts val="646"/>
              </a:spcBef>
              <a:defRPr sz="2000" b="1">
                <a:solidFill>
                  <a:srgbClr val="F5F5F5"/>
                </a:solidFill>
              </a:defRPr>
            </a:pPr>
            <a:endParaRPr sz="1846">
              <a:latin typeface="Meiryo UI" panose="020B0604030504040204" pitchFamily="50" charset="-128"/>
              <a:ea typeface="Meiryo UI" panose="020B0604030504040204" pitchFamily="50" charset="-128"/>
            </a:endParaRPr>
          </a:p>
        </p:txBody>
      </p:sp>
      <p:sp>
        <p:nvSpPr>
          <p:cNvPr id="48" name="Product"/>
          <p:cNvSpPr txBox="1"/>
          <p:nvPr/>
        </p:nvSpPr>
        <p:spPr>
          <a:xfrm>
            <a:off x="1050439" y="2203964"/>
            <a:ext cx="1087918" cy="305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618" tIns="24618" rIns="24618" bIns="24618" numCol="1" anchor="ctr">
            <a:spAutoFit/>
          </a:bodyPr>
          <a:lstStyle>
            <a:lvl1pPr algn="ctr" defTabSz="889000">
              <a:lnSpc>
                <a:spcPct val="90000"/>
              </a:lnSpc>
              <a:spcBef>
                <a:spcPts val="800"/>
              </a:spcBef>
              <a:defRPr sz="2000" b="1">
                <a:solidFill>
                  <a:srgbClr val="F5F5F5"/>
                </a:solidFill>
              </a:defRPr>
            </a:lvl1pPr>
          </a:lstStyle>
          <a:p>
            <a:r>
              <a:rPr lang="ja-JP" altLang="en-US" sz="1846" dirty="0">
                <a:solidFill>
                  <a:schemeClr val="tx1"/>
                </a:solidFill>
                <a:latin typeface="Meiryo UI" panose="020B0604030504040204" pitchFamily="50" charset="-128"/>
                <a:ea typeface="Meiryo UI" panose="020B0604030504040204" pitchFamily="50" charset="-128"/>
              </a:rPr>
              <a:t>商品管理</a:t>
            </a:r>
            <a:endParaRPr sz="1846" dirty="0">
              <a:solidFill>
                <a:schemeClr val="tx1"/>
              </a:solidFill>
              <a:latin typeface="Meiryo UI" panose="020B0604030504040204" pitchFamily="50" charset="-128"/>
              <a:ea typeface="Meiryo UI" panose="020B0604030504040204" pitchFamily="50" charset="-128"/>
            </a:endParaRPr>
          </a:p>
        </p:txBody>
      </p:sp>
      <p:sp>
        <p:nvSpPr>
          <p:cNvPr id="49" name="シェブロン"/>
          <p:cNvSpPr/>
          <p:nvPr/>
        </p:nvSpPr>
        <p:spPr>
          <a:xfrm>
            <a:off x="2326466" y="1857950"/>
            <a:ext cx="1881108" cy="997394"/>
          </a:xfrm>
          <a:prstGeom prst="chevron">
            <a:avLst>
              <a:gd name="adj" fmla="val 50000"/>
            </a:avLst>
          </a:prstGeom>
          <a:solidFill>
            <a:srgbClr val="54CCCD"/>
          </a:solidFill>
          <a:ln w="25400" cap="flat">
            <a:solidFill>
              <a:srgbClr val="F5F5F5"/>
            </a:solidFill>
            <a:prstDash val="solid"/>
            <a:round/>
          </a:ln>
          <a:effectLst/>
        </p:spPr>
        <p:txBody>
          <a:bodyPr wrap="square" lIns="42201" tIns="42201" rIns="42201" bIns="42201" numCol="1" anchor="ctr">
            <a:noAutofit/>
          </a:bodyPr>
          <a:lstStyle/>
          <a:p>
            <a:pPr algn="ctr" defTabSz="820636">
              <a:lnSpc>
                <a:spcPct val="90000"/>
              </a:lnSpc>
              <a:spcBef>
                <a:spcPts val="646"/>
              </a:spcBef>
              <a:defRPr sz="2000" b="1">
                <a:solidFill>
                  <a:srgbClr val="F5F5F5"/>
                </a:solidFill>
              </a:defRPr>
            </a:pPr>
            <a:endParaRPr sz="1846">
              <a:latin typeface="Meiryo UI" panose="020B0604030504040204" pitchFamily="50" charset="-128"/>
              <a:ea typeface="Meiryo UI" panose="020B0604030504040204" pitchFamily="50" charset="-128"/>
            </a:endParaRPr>
          </a:p>
        </p:txBody>
      </p:sp>
      <p:sp>
        <p:nvSpPr>
          <p:cNvPr id="50" name="Customers"/>
          <p:cNvSpPr txBox="1"/>
          <p:nvPr/>
        </p:nvSpPr>
        <p:spPr>
          <a:xfrm>
            <a:off x="2743435" y="2203965"/>
            <a:ext cx="1087918" cy="305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618" tIns="24618" rIns="24618" bIns="24618" numCol="1" anchor="ctr">
            <a:spAutoFit/>
          </a:bodyPr>
          <a:lstStyle>
            <a:lvl1pPr algn="ctr" defTabSz="889000">
              <a:lnSpc>
                <a:spcPct val="90000"/>
              </a:lnSpc>
              <a:spcBef>
                <a:spcPts val="800"/>
              </a:spcBef>
              <a:defRPr sz="2000" b="1">
                <a:solidFill>
                  <a:srgbClr val="F5F5F5"/>
                </a:solidFill>
              </a:defRPr>
            </a:lvl1pPr>
          </a:lstStyle>
          <a:p>
            <a:r>
              <a:rPr lang="ja-JP" altLang="en-US" sz="1846" dirty="0">
                <a:solidFill>
                  <a:schemeClr val="tx1"/>
                </a:solidFill>
                <a:latin typeface="Meiryo UI" panose="020B0604030504040204" pitchFamily="50" charset="-128"/>
                <a:ea typeface="Meiryo UI" panose="020B0604030504040204" pitchFamily="50" charset="-128"/>
              </a:rPr>
              <a:t>顧客管理</a:t>
            </a:r>
            <a:endParaRPr sz="1846" dirty="0">
              <a:solidFill>
                <a:schemeClr val="tx1"/>
              </a:solidFill>
              <a:latin typeface="Meiryo UI" panose="020B0604030504040204" pitchFamily="50" charset="-128"/>
              <a:ea typeface="Meiryo UI" panose="020B0604030504040204" pitchFamily="50" charset="-128"/>
            </a:endParaRPr>
          </a:p>
        </p:txBody>
      </p:sp>
      <p:sp>
        <p:nvSpPr>
          <p:cNvPr id="51" name="シェブロン"/>
          <p:cNvSpPr/>
          <p:nvPr/>
        </p:nvSpPr>
        <p:spPr>
          <a:xfrm>
            <a:off x="4019462" y="1857950"/>
            <a:ext cx="1881108" cy="997394"/>
          </a:xfrm>
          <a:prstGeom prst="chevron">
            <a:avLst>
              <a:gd name="adj" fmla="val 50000"/>
            </a:avLst>
          </a:prstGeom>
          <a:solidFill>
            <a:srgbClr val="4DC58D"/>
          </a:solidFill>
          <a:ln w="25400" cap="flat">
            <a:solidFill>
              <a:srgbClr val="F5F5F5"/>
            </a:solidFill>
            <a:prstDash val="solid"/>
            <a:round/>
          </a:ln>
          <a:effectLst/>
        </p:spPr>
        <p:txBody>
          <a:bodyPr wrap="square" lIns="42201" tIns="42201" rIns="42201" bIns="42201" numCol="1" anchor="ctr">
            <a:noAutofit/>
          </a:bodyPr>
          <a:lstStyle/>
          <a:p>
            <a:pPr algn="ctr" defTabSz="820636">
              <a:lnSpc>
                <a:spcPct val="90000"/>
              </a:lnSpc>
              <a:spcBef>
                <a:spcPts val="646"/>
              </a:spcBef>
              <a:defRPr>
                <a:solidFill>
                  <a:srgbClr val="F5F5F5"/>
                </a:solidFill>
              </a:defRPr>
            </a:pPr>
            <a:endParaRPr sz="1662">
              <a:latin typeface="Meiryo UI" panose="020B0604030504040204" pitchFamily="50" charset="-128"/>
              <a:ea typeface="Meiryo UI" panose="020B0604030504040204" pitchFamily="50" charset="-128"/>
            </a:endParaRPr>
          </a:p>
        </p:txBody>
      </p:sp>
      <p:sp>
        <p:nvSpPr>
          <p:cNvPr id="52" name="Orders"/>
          <p:cNvSpPr txBox="1"/>
          <p:nvPr/>
        </p:nvSpPr>
        <p:spPr>
          <a:xfrm>
            <a:off x="4436431" y="2203964"/>
            <a:ext cx="1087918" cy="305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618" tIns="24618" rIns="24618" bIns="24618" numCol="1" anchor="ctr">
            <a:spAutoFit/>
          </a:bodyPr>
          <a:lstStyle>
            <a:lvl1pPr algn="ctr" defTabSz="889000">
              <a:lnSpc>
                <a:spcPct val="90000"/>
              </a:lnSpc>
              <a:spcBef>
                <a:spcPts val="800"/>
              </a:spcBef>
              <a:defRPr sz="2000" b="1">
                <a:solidFill>
                  <a:srgbClr val="F5F5F5"/>
                </a:solidFill>
              </a:defRPr>
            </a:lvl1pPr>
          </a:lstStyle>
          <a:p>
            <a:r>
              <a:rPr lang="ja-JP" altLang="en-US" sz="1846" dirty="0">
                <a:solidFill>
                  <a:schemeClr val="tx1"/>
                </a:solidFill>
                <a:latin typeface="Meiryo UI" panose="020B0604030504040204" pitchFamily="50" charset="-128"/>
                <a:ea typeface="Meiryo UI" panose="020B0604030504040204" pitchFamily="50" charset="-128"/>
              </a:rPr>
              <a:t>注文管理</a:t>
            </a:r>
            <a:endParaRPr sz="1846" dirty="0">
              <a:solidFill>
                <a:schemeClr val="tx1"/>
              </a:solidFill>
              <a:latin typeface="Meiryo UI" panose="020B0604030504040204" pitchFamily="50" charset="-128"/>
              <a:ea typeface="Meiryo UI" panose="020B0604030504040204" pitchFamily="50" charset="-128"/>
            </a:endParaRPr>
          </a:p>
        </p:txBody>
      </p:sp>
      <p:sp>
        <p:nvSpPr>
          <p:cNvPr id="54" name="シェブロン"/>
          <p:cNvSpPr/>
          <p:nvPr/>
        </p:nvSpPr>
        <p:spPr>
          <a:xfrm>
            <a:off x="5712460" y="1857950"/>
            <a:ext cx="1881108" cy="997394"/>
          </a:xfrm>
          <a:prstGeom prst="chevron">
            <a:avLst>
              <a:gd name="adj" fmla="val 50000"/>
            </a:avLst>
          </a:prstGeom>
          <a:solidFill>
            <a:srgbClr val="48BB4F"/>
          </a:solidFill>
          <a:ln w="25400" cap="flat">
            <a:solidFill>
              <a:srgbClr val="F5F5F5"/>
            </a:solidFill>
            <a:prstDash val="solid"/>
            <a:round/>
          </a:ln>
          <a:effectLst/>
        </p:spPr>
        <p:txBody>
          <a:bodyPr wrap="square" lIns="42201" tIns="42201" rIns="42201" bIns="42201" numCol="1" anchor="ctr">
            <a:noAutofit/>
          </a:bodyPr>
          <a:lstStyle/>
          <a:p>
            <a:pPr algn="ctr" defTabSz="820636">
              <a:lnSpc>
                <a:spcPct val="90000"/>
              </a:lnSpc>
              <a:spcBef>
                <a:spcPts val="646"/>
              </a:spcBef>
              <a:defRPr>
                <a:solidFill>
                  <a:srgbClr val="F5F5F5"/>
                </a:solidFill>
              </a:defRPr>
            </a:pPr>
            <a:endParaRPr sz="1662">
              <a:latin typeface="+mj-lt"/>
            </a:endParaRPr>
          </a:p>
        </p:txBody>
      </p:sp>
      <p:sp>
        <p:nvSpPr>
          <p:cNvPr id="55" name="Billing"/>
          <p:cNvSpPr txBox="1"/>
          <p:nvPr/>
        </p:nvSpPr>
        <p:spPr>
          <a:xfrm>
            <a:off x="6129428" y="2203964"/>
            <a:ext cx="1087918" cy="305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618" tIns="24618" rIns="24618" bIns="24618" numCol="1" anchor="ctr">
            <a:spAutoFit/>
          </a:bodyPr>
          <a:lstStyle>
            <a:lvl1pPr algn="ctr" defTabSz="889000">
              <a:lnSpc>
                <a:spcPct val="90000"/>
              </a:lnSpc>
              <a:spcBef>
                <a:spcPts val="800"/>
              </a:spcBef>
              <a:defRPr sz="2000" b="1">
                <a:solidFill>
                  <a:srgbClr val="F5F5F5"/>
                </a:solidFill>
              </a:defRPr>
            </a:lvl1pPr>
          </a:lstStyle>
          <a:p>
            <a:r>
              <a:rPr lang="ja-JP" altLang="en-US" sz="1846" dirty="0">
                <a:solidFill>
                  <a:schemeClr val="tx1"/>
                </a:solidFill>
                <a:latin typeface="Meiryo UI" panose="020B0604030504040204" pitchFamily="50" charset="-128"/>
                <a:ea typeface="Meiryo UI" panose="020B0604030504040204" pitchFamily="50" charset="-128"/>
              </a:rPr>
              <a:t>料金管理</a:t>
            </a:r>
            <a:endParaRPr sz="1846" dirty="0">
              <a:solidFill>
                <a:schemeClr val="tx1"/>
              </a:solidFill>
              <a:latin typeface="Meiryo UI" panose="020B0604030504040204" pitchFamily="50" charset="-128"/>
              <a:ea typeface="Meiryo UI" panose="020B0604030504040204" pitchFamily="50" charset="-128"/>
            </a:endParaRPr>
          </a:p>
        </p:txBody>
      </p:sp>
      <p:sp>
        <p:nvSpPr>
          <p:cNvPr id="56" name="シェブロン"/>
          <p:cNvSpPr/>
          <p:nvPr/>
        </p:nvSpPr>
        <p:spPr>
          <a:xfrm>
            <a:off x="7405457" y="1857950"/>
            <a:ext cx="1881108" cy="997394"/>
          </a:xfrm>
          <a:prstGeom prst="chevron">
            <a:avLst>
              <a:gd name="adj" fmla="val 50000"/>
            </a:avLst>
          </a:prstGeom>
          <a:solidFill>
            <a:schemeClr val="accent6"/>
          </a:solidFill>
          <a:ln w="25400" cap="flat">
            <a:solidFill>
              <a:srgbClr val="F5F5F5"/>
            </a:solidFill>
            <a:prstDash val="solid"/>
            <a:round/>
          </a:ln>
          <a:effectLst/>
        </p:spPr>
        <p:txBody>
          <a:bodyPr wrap="square" lIns="42201" tIns="42201" rIns="42201" bIns="42201" numCol="1" anchor="ctr">
            <a:noAutofit/>
          </a:bodyPr>
          <a:lstStyle/>
          <a:p>
            <a:pPr algn="ctr" defTabSz="820636">
              <a:lnSpc>
                <a:spcPct val="90000"/>
              </a:lnSpc>
              <a:spcBef>
                <a:spcPts val="646"/>
              </a:spcBef>
              <a:defRPr>
                <a:solidFill>
                  <a:srgbClr val="F5F5F5"/>
                </a:solidFill>
              </a:defRPr>
            </a:pPr>
            <a:endParaRPr sz="1662">
              <a:latin typeface="Meiryo UI" panose="020B0604030504040204" pitchFamily="50" charset="-128"/>
              <a:ea typeface="Meiryo UI" panose="020B0604030504040204" pitchFamily="50" charset="-128"/>
            </a:endParaRPr>
          </a:p>
        </p:txBody>
      </p:sp>
      <p:sp>
        <p:nvSpPr>
          <p:cNvPr id="57" name="Finance"/>
          <p:cNvSpPr txBox="1"/>
          <p:nvPr/>
        </p:nvSpPr>
        <p:spPr>
          <a:xfrm>
            <a:off x="7872496" y="2203964"/>
            <a:ext cx="1087918" cy="305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618" tIns="24618" rIns="24618" bIns="24618" numCol="1" anchor="ctr">
            <a:spAutoFit/>
          </a:bodyPr>
          <a:lstStyle>
            <a:lvl1pPr algn="ctr" defTabSz="889000">
              <a:lnSpc>
                <a:spcPct val="90000"/>
              </a:lnSpc>
              <a:spcBef>
                <a:spcPts val="800"/>
              </a:spcBef>
              <a:defRPr sz="2000" b="1">
                <a:solidFill>
                  <a:srgbClr val="F5F5F5"/>
                </a:solidFill>
              </a:defRPr>
            </a:lvl1pPr>
          </a:lstStyle>
          <a:p>
            <a:r>
              <a:rPr lang="ja-JP" altLang="en-US" sz="1846" dirty="0">
                <a:solidFill>
                  <a:schemeClr val="tx1"/>
                </a:solidFill>
                <a:latin typeface="Meiryo UI" panose="020B0604030504040204" pitchFamily="50" charset="-128"/>
                <a:ea typeface="Meiryo UI" panose="020B0604030504040204" pitchFamily="50" charset="-128"/>
              </a:rPr>
              <a:t>請求管理</a:t>
            </a:r>
            <a:endParaRPr sz="1846" dirty="0">
              <a:solidFill>
                <a:schemeClr val="tx1"/>
              </a:solidFill>
              <a:latin typeface="Meiryo UI" panose="020B0604030504040204" pitchFamily="50" charset="-128"/>
              <a:ea typeface="Meiryo UI" panose="020B0604030504040204" pitchFamily="50" charset="-128"/>
            </a:endParaRPr>
          </a:p>
        </p:txBody>
      </p:sp>
      <p:sp>
        <p:nvSpPr>
          <p:cNvPr id="58" name="四角形"/>
          <p:cNvSpPr/>
          <p:nvPr/>
        </p:nvSpPr>
        <p:spPr>
          <a:xfrm>
            <a:off x="2387546" y="4432303"/>
            <a:ext cx="1580055" cy="1089863"/>
          </a:xfrm>
          <a:prstGeom prst="rect">
            <a:avLst/>
          </a:prstGeom>
          <a:solidFill>
            <a:srgbClr val="54CCCD"/>
          </a:solidFill>
          <a:ln w="19050" cap="flat">
            <a:solidFill>
              <a:srgbClr val="1F4E79"/>
            </a:solidFill>
            <a:prstDash val="solid"/>
            <a:round/>
          </a:ln>
          <a:effectLst/>
        </p:spPr>
        <p:txBody>
          <a:bodyPr wrap="square" lIns="42201" tIns="42201" rIns="42201" bIns="42201" numCol="1" anchor="ctr">
            <a:noAutofit/>
          </a:bodyPr>
          <a:lstStyle/>
          <a:p>
            <a:pPr>
              <a:defRPr>
                <a:solidFill>
                  <a:srgbClr val="F5F5F5"/>
                </a:solidFill>
              </a:defRPr>
            </a:pPr>
            <a:r>
              <a:rPr lang="en-US" altLang="ja-JP" sz="1477" dirty="0">
                <a:latin typeface="Meiryo UI" panose="020B0604030504040204" pitchFamily="50" charset="-128"/>
                <a:ea typeface="Meiryo UI" panose="020B0604030504040204" pitchFamily="50" charset="-128"/>
              </a:rPr>
              <a:t>2.</a:t>
            </a:r>
            <a:r>
              <a:rPr lang="ja-JP" altLang="en-US" sz="1477" dirty="0">
                <a:latin typeface="Meiryo UI" panose="020B0604030504040204" pitchFamily="50" charset="-128"/>
                <a:ea typeface="Meiryo UI" panose="020B0604030504040204" pitchFamily="50" charset="-128"/>
              </a:rPr>
              <a:t>お客さんの情報を入力して、</a:t>
            </a:r>
          </a:p>
        </p:txBody>
      </p:sp>
      <p:sp>
        <p:nvSpPr>
          <p:cNvPr id="59" name="線"/>
          <p:cNvSpPr/>
          <p:nvPr/>
        </p:nvSpPr>
        <p:spPr>
          <a:xfrm flipH="1" flipV="1">
            <a:off x="3153317" y="2897547"/>
            <a:ext cx="5358" cy="1478344"/>
          </a:xfrm>
          <a:prstGeom prst="line">
            <a:avLst/>
          </a:prstGeom>
          <a:noFill/>
          <a:ln w="19050" cap="flat">
            <a:solidFill>
              <a:srgbClr val="1F4E79"/>
            </a:solidFill>
            <a:prstDash val="solid"/>
            <a:round/>
          </a:ln>
          <a:effectLst/>
        </p:spPr>
        <p:txBody>
          <a:bodyPr wrap="square" lIns="42201" tIns="42201" rIns="42201" bIns="42201" numCol="1" anchor="t">
            <a:noAutofit/>
          </a:bodyPr>
          <a:lstStyle/>
          <a:p>
            <a:endParaRPr sz="1662">
              <a:latin typeface="+mj-lt"/>
            </a:endParaRPr>
          </a:p>
        </p:txBody>
      </p:sp>
      <p:sp>
        <p:nvSpPr>
          <p:cNvPr id="62" name="四角形"/>
          <p:cNvSpPr/>
          <p:nvPr/>
        </p:nvSpPr>
        <p:spPr>
          <a:xfrm>
            <a:off x="4133566" y="4432303"/>
            <a:ext cx="1580055" cy="1089863"/>
          </a:xfrm>
          <a:prstGeom prst="rect">
            <a:avLst/>
          </a:prstGeom>
          <a:solidFill>
            <a:srgbClr val="4DC58D"/>
          </a:solidFill>
          <a:ln w="19050" cap="flat">
            <a:solidFill>
              <a:srgbClr val="1F4E79"/>
            </a:solidFill>
            <a:prstDash val="solid"/>
            <a:round/>
          </a:ln>
          <a:effectLst/>
        </p:spPr>
        <p:txBody>
          <a:bodyPr wrap="square" lIns="42201" tIns="42201" rIns="42201" bIns="42201" numCol="1" anchor="ctr">
            <a:noAutofit/>
          </a:bodyPr>
          <a:lstStyle/>
          <a:p>
            <a:pPr>
              <a:defRPr>
                <a:solidFill>
                  <a:srgbClr val="F5F5F5"/>
                </a:solidFill>
              </a:defRPr>
            </a:pPr>
            <a:r>
              <a:rPr lang="en-US" altLang="ja-JP" sz="1477" dirty="0">
                <a:latin typeface="Meiryo UI" panose="020B0604030504040204" pitchFamily="50" charset="-128"/>
                <a:ea typeface="Meiryo UI" panose="020B0604030504040204" pitchFamily="50" charset="-128"/>
              </a:rPr>
              <a:t>3. </a:t>
            </a:r>
            <a:r>
              <a:rPr lang="ja-JP" altLang="en-US" sz="1477" dirty="0">
                <a:latin typeface="Meiryo UI" panose="020B0604030504040204" pitchFamily="50" charset="-128"/>
                <a:ea typeface="Meiryo UI" panose="020B0604030504040204" pitchFamily="50" charset="-128"/>
              </a:rPr>
              <a:t>商品を注文！</a:t>
            </a:r>
          </a:p>
        </p:txBody>
      </p:sp>
      <p:sp>
        <p:nvSpPr>
          <p:cNvPr id="63" name="線"/>
          <p:cNvSpPr/>
          <p:nvPr/>
        </p:nvSpPr>
        <p:spPr>
          <a:xfrm flipH="1" flipV="1">
            <a:off x="4899338" y="2897547"/>
            <a:ext cx="5358" cy="1478344"/>
          </a:xfrm>
          <a:prstGeom prst="line">
            <a:avLst/>
          </a:prstGeom>
          <a:noFill/>
          <a:ln w="19050" cap="flat">
            <a:solidFill>
              <a:srgbClr val="1F4E79"/>
            </a:solidFill>
            <a:prstDash val="solid"/>
            <a:round/>
          </a:ln>
          <a:effectLst/>
        </p:spPr>
        <p:txBody>
          <a:bodyPr wrap="square" lIns="42201" tIns="42201" rIns="42201" bIns="42201" numCol="1" anchor="t">
            <a:noAutofit/>
          </a:bodyPr>
          <a:lstStyle/>
          <a:p>
            <a:endParaRPr sz="1662">
              <a:latin typeface="+mj-lt"/>
            </a:endParaRPr>
          </a:p>
        </p:txBody>
      </p:sp>
      <p:sp>
        <p:nvSpPr>
          <p:cNvPr id="64" name="四角形"/>
          <p:cNvSpPr/>
          <p:nvPr/>
        </p:nvSpPr>
        <p:spPr>
          <a:xfrm>
            <a:off x="5818012" y="4432303"/>
            <a:ext cx="1580055" cy="1089863"/>
          </a:xfrm>
          <a:prstGeom prst="rect">
            <a:avLst/>
          </a:prstGeom>
          <a:solidFill>
            <a:srgbClr val="48BB4F"/>
          </a:solidFill>
          <a:ln w="19050" cap="flat">
            <a:solidFill>
              <a:srgbClr val="1F4E79"/>
            </a:solidFill>
            <a:prstDash val="solid"/>
            <a:round/>
          </a:ln>
          <a:effectLst/>
        </p:spPr>
        <p:txBody>
          <a:bodyPr wrap="square" lIns="42201" tIns="42201" rIns="42201" bIns="42201" numCol="1" anchor="ctr">
            <a:noAutofit/>
          </a:bodyPr>
          <a:lstStyle/>
          <a:p>
            <a:pPr>
              <a:defRPr>
                <a:solidFill>
                  <a:srgbClr val="F5F5F5"/>
                </a:solidFill>
              </a:defRPr>
            </a:pPr>
            <a:r>
              <a:rPr lang="en-US" altLang="ja-JP" sz="1477" dirty="0">
                <a:latin typeface="Meiryo UI" panose="020B0604030504040204" pitchFamily="50" charset="-128"/>
                <a:ea typeface="Meiryo UI" panose="020B0604030504040204" pitchFamily="50" charset="-128"/>
              </a:rPr>
              <a:t>4. </a:t>
            </a:r>
            <a:r>
              <a:rPr lang="ja-JP" altLang="en-US" sz="1477" dirty="0">
                <a:latin typeface="Meiryo UI" panose="020B0604030504040204" pitchFamily="50" charset="-128"/>
                <a:ea typeface="Meiryo UI" panose="020B0604030504040204" pitchFamily="50" charset="-128"/>
              </a:rPr>
              <a:t>料金を計算し、</a:t>
            </a:r>
          </a:p>
        </p:txBody>
      </p:sp>
      <p:sp>
        <p:nvSpPr>
          <p:cNvPr id="65" name="線"/>
          <p:cNvSpPr/>
          <p:nvPr/>
        </p:nvSpPr>
        <p:spPr>
          <a:xfrm flipH="1" flipV="1">
            <a:off x="6583783" y="2897547"/>
            <a:ext cx="5358" cy="1478344"/>
          </a:xfrm>
          <a:prstGeom prst="line">
            <a:avLst/>
          </a:prstGeom>
          <a:noFill/>
          <a:ln w="19050" cap="flat">
            <a:solidFill>
              <a:srgbClr val="1F4E79"/>
            </a:solidFill>
            <a:prstDash val="solid"/>
            <a:round/>
          </a:ln>
          <a:effectLst/>
        </p:spPr>
        <p:txBody>
          <a:bodyPr wrap="square" lIns="42201" tIns="42201" rIns="42201" bIns="42201" numCol="1" anchor="t">
            <a:noAutofit/>
          </a:bodyPr>
          <a:lstStyle/>
          <a:p>
            <a:endParaRPr sz="1662">
              <a:latin typeface="+mj-lt"/>
            </a:endParaRPr>
          </a:p>
        </p:txBody>
      </p:sp>
      <p:sp>
        <p:nvSpPr>
          <p:cNvPr id="66" name="四角形"/>
          <p:cNvSpPr/>
          <p:nvPr/>
        </p:nvSpPr>
        <p:spPr>
          <a:xfrm>
            <a:off x="7660691" y="4432303"/>
            <a:ext cx="1580055" cy="1089863"/>
          </a:xfrm>
          <a:prstGeom prst="rect">
            <a:avLst/>
          </a:prstGeom>
          <a:solidFill>
            <a:schemeClr val="accent6"/>
          </a:solidFill>
          <a:ln w="19050" cap="flat">
            <a:solidFill>
              <a:srgbClr val="1F4E79"/>
            </a:solidFill>
            <a:prstDash val="solid"/>
            <a:round/>
          </a:ln>
          <a:effectLst/>
        </p:spPr>
        <p:txBody>
          <a:bodyPr wrap="square" lIns="42201" tIns="42201" rIns="42201" bIns="42201" numCol="1" anchor="ctr">
            <a:noAutofit/>
          </a:bodyPr>
          <a:lstStyle/>
          <a:p>
            <a:pPr>
              <a:defRPr>
                <a:solidFill>
                  <a:srgbClr val="F5F5F5"/>
                </a:solidFill>
              </a:defRPr>
            </a:pPr>
            <a:r>
              <a:rPr lang="en-US" altLang="ja-JP" sz="1477" dirty="0">
                <a:latin typeface="Meiryo UI" panose="020B0604030504040204" pitchFamily="50" charset="-128"/>
                <a:ea typeface="Meiryo UI" panose="020B0604030504040204" pitchFamily="50" charset="-128"/>
              </a:rPr>
              <a:t>5. </a:t>
            </a:r>
            <a:r>
              <a:rPr lang="ja-JP" altLang="en-US" sz="1477" dirty="0">
                <a:latin typeface="Meiryo UI" panose="020B0604030504040204" pitchFamily="50" charset="-128"/>
                <a:ea typeface="Meiryo UI" panose="020B0604030504040204" pitchFamily="50" charset="-128"/>
              </a:rPr>
              <a:t>お客さんの収納状況を確認</a:t>
            </a:r>
          </a:p>
        </p:txBody>
      </p:sp>
      <p:sp>
        <p:nvSpPr>
          <p:cNvPr id="67" name="線"/>
          <p:cNvSpPr/>
          <p:nvPr/>
        </p:nvSpPr>
        <p:spPr>
          <a:xfrm flipH="1" flipV="1">
            <a:off x="8426463" y="2897547"/>
            <a:ext cx="5358" cy="1478344"/>
          </a:xfrm>
          <a:prstGeom prst="line">
            <a:avLst/>
          </a:prstGeom>
          <a:noFill/>
          <a:ln w="19050" cap="flat">
            <a:solidFill>
              <a:srgbClr val="1F4E79"/>
            </a:solidFill>
            <a:prstDash val="solid"/>
            <a:round/>
          </a:ln>
          <a:effectLst/>
        </p:spPr>
        <p:txBody>
          <a:bodyPr wrap="square" lIns="42201" tIns="42201" rIns="42201" bIns="42201" numCol="1" anchor="t">
            <a:noAutofit/>
          </a:bodyPr>
          <a:lstStyle/>
          <a:p>
            <a:endParaRPr sz="1662">
              <a:latin typeface="+mj-lt"/>
            </a:endParaRPr>
          </a:p>
        </p:txBody>
      </p:sp>
    </p:spTree>
    <p:extLst>
      <p:ext uri="{BB962C8B-B14F-4D97-AF65-F5344CB8AC3E}">
        <p14:creationId xmlns:p14="http://schemas.microsoft.com/office/powerpoint/2010/main" val="3705067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シェブロン"/>
          <p:cNvSpPr/>
          <p:nvPr/>
        </p:nvSpPr>
        <p:spPr>
          <a:xfrm>
            <a:off x="313504" y="2644658"/>
            <a:ext cx="1084728" cy="622492"/>
          </a:xfrm>
          <a:prstGeom prst="chevron">
            <a:avLst>
              <a:gd name="adj" fmla="val 0"/>
            </a:avLst>
          </a:prstGeom>
          <a:solidFill>
            <a:schemeClr val="bg2">
              <a:lumMod val="50000"/>
            </a:schemeClr>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sz="2000" b="1">
                <a:solidFill>
                  <a:srgbClr val="F5F5F5"/>
                </a:solidFill>
              </a:defRPr>
            </a:pPr>
            <a:endParaRPr sz="1000"/>
          </a:p>
        </p:txBody>
      </p:sp>
      <p:sp>
        <p:nvSpPr>
          <p:cNvPr id="2" name="タイトル 1"/>
          <p:cNvSpPr>
            <a:spLocks noGrp="1"/>
          </p:cNvSpPr>
          <p:nvPr>
            <p:ph type="title"/>
          </p:nvPr>
        </p:nvSpPr>
        <p:spPr/>
        <p:txBody>
          <a:bodyPr/>
          <a:lstStyle/>
          <a:p>
            <a:r>
              <a:rPr lang="en-US" altLang="ja-JP" dirty="0"/>
              <a:t>0.2.</a:t>
            </a:r>
            <a:r>
              <a:rPr lang="ja-JP" altLang="en-US" dirty="0"/>
              <a:t>　</a:t>
            </a:r>
            <a:r>
              <a:rPr lang="en-US" altLang="ja-JP" dirty="0"/>
              <a:t>Fulfillment</a:t>
            </a:r>
            <a:r>
              <a:rPr lang="ja-JP" altLang="en-US" dirty="0"/>
              <a:t>の位置づけについて</a:t>
            </a:r>
          </a:p>
        </p:txBody>
      </p:sp>
      <p:sp>
        <p:nvSpPr>
          <p:cNvPr id="5" name="テキスト プレースホルダー 4">
            <a:extLst>
              <a:ext uri="{FF2B5EF4-FFF2-40B4-BE49-F238E27FC236}">
                <a16:creationId xmlns:a16="http://schemas.microsoft.com/office/drawing/2014/main" id="{822F8840-61AE-4D13-803A-C2EEA5111576}"/>
              </a:ext>
            </a:extLst>
          </p:cNvPr>
          <p:cNvSpPr>
            <a:spLocks noGrp="1"/>
          </p:cNvSpPr>
          <p:nvPr>
            <p:ph type="body" sz="quarter" idx="11"/>
          </p:nvPr>
        </p:nvSpPr>
        <p:spPr>
          <a:xfrm>
            <a:off x="285391" y="804350"/>
            <a:ext cx="9279005" cy="722312"/>
          </a:xfrm>
        </p:spPr>
        <p:txBody>
          <a:bodyPr lIns="72000" tIns="36000" rIns="36000" bIns="36000"/>
          <a:lstStyle/>
          <a:p>
            <a:r>
              <a:rPr lang="en-US" altLang="ja-JP" sz="1800" dirty="0"/>
              <a:t>Fulfillment</a:t>
            </a:r>
            <a:r>
              <a:rPr lang="ja-JP" altLang="en-US" sz="1800" dirty="0"/>
              <a:t>サービスの業務プロセスと、作業プロセスの流れを下記に示す。</a:t>
            </a:r>
            <a:endParaRPr lang="en-US" altLang="ja-JP" sz="1800" dirty="0"/>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3</a:t>
            </a:fld>
            <a:endParaRPr lang="en-US" altLang="ja-JP" dirty="0"/>
          </a:p>
        </p:txBody>
      </p:sp>
      <p:sp>
        <p:nvSpPr>
          <p:cNvPr id="81" name="矢印: 五方向 14">
            <a:extLst>
              <a:ext uri="{FF2B5EF4-FFF2-40B4-BE49-F238E27FC236}">
                <a16:creationId xmlns:a16="http://schemas.microsoft.com/office/drawing/2014/main" id="{343618A9-E8E5-41A0-ABE3-143D8CA46E6C}"/>
              </a:ext>
            </a:extLst>
          </p:cNvPr>
          <p:cNvSpPr/>
          <p:nvPr/>
        </p:nvSpPr>
        <p:spPr>
          <a:xfrm>
            <a:off x="327772" y="3434692"/>
            <a:ext cx="9264739" cy="1961024"/>
          </a:xfrm>
          <a:prstGeom prst="homePlate">
            <a:avLst/>
          </a:prstGeom>
          <a:solidFill>
            <a:schemeClr val="accent4">
              <a:lumMod val="60000"/>
              <a:lumOff val="40000"/>
            </a:schemeClr>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algn="ctr" defTabSz="843745"/>
            <a:r>
              <a:rPr kumimoji="0" lang="ja-JP" altLang="en-US" sz="1100" kern="0" dirty="0">
                <a:latin typeface="+mn-ea"/>
                <a:cs typeface="Meiryo UI" panose="020B0604030504040204" pitchFamily="50" charset="-128"/>
              </a:rPr>
              <a:t>　　</a:t>
            </a:r>
            <a:r>
              <a:rPr kumimoji="0" lang="en-US" altLang="ja-JP" sz="2400" b="1" kern="0" dirty="0">
                <a:latin typeface="+mn-ea"/>
                <a:cs typeface="Meiryo UI" panose="020B0604030504040204" pitchFamily="50" charset="-128"/>
              </a:rPr>
              <a:t>Fulfillment</a:t>
            </a:r>
            <a:endParaRPr kumimoji="0" lang="ja-JP" altLang="en-US" sz="2400" b="1" kern="0" dirty="0">
              <a:latin typeface="+mn-ea"/>
              <a:cs typeface="Meiryo UI" panose="020B0604030504040204" pitchFamily="50" charset="-128"/>
            </a:endParaRPr>
          </a:p>
        </p:txBody>
      </p:sp>
      <p:sp>
        <p:nvSpPr>
          <p:cNvPr id="83" name="矢印: 五方向 14">
            <a:extLst>
              <a:ext uri="{FF2B5EF4-FFF2-40B4-BE49-F238E27FC236}">
                <a16:creationId xmlns:a16="http://schemas.microsoft.com/office/drawing/2014/main" id="{343618A9-E8E5-41A0-ABE3-143D8CA46E6C}"/>
              </a:ext>
            </a:extLst>
          </p:cNvPr>
          <p:cNvSpPr/>
          <p:nvPr/>
        </p:nvSpPr>
        <p:spPr>
          <a:xfrm>
            <a:off x="327773" y="2042004"/>
            <a:ext cx="9220379" cy="456978"/>
          </a:xfrm>
          <a:prstGeom prst="homePlate">
            <a:avLst/>
          </a:prstGeom>
          <a:solidFill>
            <a:srgbClr val="FFFFCC"/>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1600" kern="0" dirty="0">
                <a:solidFill>
                  <a:schemeClr val="tx1">
                    <a:lumMod val="50000"/>
                    <a:lumOff val="50000"/>
                  </a:schemeClr>
                </a:solidFill>
                <a:latin typeface="+mn-ea"/>
                <a:cs typeface="Meiryo UI" panose="020B0604030504040204" pitchFamily="50" charset="-128"/>
              </a:rPr>
              <a:t>　商品を注文してから</a:t>
            </a:r>
            <a:r>
              <a:rPr kumimoji="0" lang="ja-JP" altLang="en-US" sz="1600" kern="0" dirty="0" err="1">
                <a:solidFill>
                  <a:schemeClr val="tx1">
                    <a:lumMod val="50000"/>
                    <a:lumOff val="50000"/>
                  </a:schemeClr>
                </a:solidFill>
                <a:latin typeface="+mn-ea"/>
                <a:cs typeface="Meiryo UI" panose="020B0604030504040204" pitchFamily="50" charset="-128"/>
              </a:rPr>
              <a:t>てに</a:t>
            </a:r>
            <a:r>
              <a:rPr kumimoji="0" lang="ja-JP" altLang="en-US" sz="1600" kern="0" dirty="0">
                <a:solidFill>
                  <a:schemeClr val="tx1">
                    <a:lumMod val="50000"/>
                    <a:lumOff val="50000"/>
                  </a:schemeClr>
                </a:solidFill>
                <a:latin typeface="+mn-ea"/>
                <a:cs typeface="Meiryo UI" panose="020B0604030504040204" pitchFamily="50" charset="-128"/>
              </a:rPr>
              <a:t>商品が届くまでのプロセス</a:t>
            </a:r>
          </a:p>
        </p:txBody>
      </p:sp>
      <p:sp>
        <p:nvSpPr>
          <p:cNvPr id="104" name="シェブロン"/>
          <p:cNvSpPr/>
          <p:nvPr/>
        </p:nvSpPr>
        <p:spPr>
          <a:xfrm>
            <a:off x="2515901" y="2644658"/>
            <a:ext cx="2328069" cy="622492"/>
          </a:xfrm>
          <a:prstGeom prst="chevron">
            <a:avLst>
              <a:gd name="adj" fmla="val 50000"/>
            </a:avLst>
          </a:prstGeom>
          <a:solidFill>
            <a:schemeClr val="accent5"/>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sz="2000" b="1">
                <a:solidFill>
                  <a:srgbClr val="F5F5F5"/>
                </a:solidFill>
              </a:defRPr>
            </a:pPr>
            <a:endParaRPr sz="1000"/>
          </a:p>
        </p:txBody>
      </p:sp>
      <p:sp>
        <p:nvSpPr>
          <p:cNvPr id="102" name="シェブロン"/>
          <p:cNvSpPr/>
          <p:nvPr/>
        </p:nvSpPr>
        <p:spPr>
          <a:xfrm>
            <a:off x="4556368" y="2644658"/>
            <a:ext cx="1305864" cy="622492"/>
          </a:xfrm>
          <a:prstGeom prst="chevron">
            <a:avLst>
              <a:gd name="adj" fmla="val 50000"/>
            </a:avLst>
          </a:prstGeom>
          <a:solidFill>
            <a:srgbClr val="54CCCD"/>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sz="2000" b="1">
                <a:solidFill>
                  <a:srgbClr val="F5F5F5"/>
                </a:solidFill>
              </a:defRPr>
            </a:pPr>
            <a:endParaRPr sz="1000"/>
          </a:p>
        </p:txBody>
      </p:sp>
      <p:sp>
        <p:nvSpPr>
          <p:cNvPr id="100" name="シェブロン"/>
          <p:cNvSpPr/>
          <p:nvPr/>
        </p:nvSpPr>
        <p:spPr>
          <a:xfrm>
            <a:off x="5584298" y="2644658"/>
            <a:ext cx="1443513" cy="622492"/>
          </a:xfrm>
          <a:prstGeom prst="chevron">
            <a:avLst>
              <a:gd name="adj" fmla="val 50000"/>
            </a:avLst>
          </a:prstGeom>
          <a:solidFill>
            <a:srgbClr val="4DC58D"/>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a:solidFill>
                  <a:srgbClr val="F5F5F5"/>
                </a:solidFill>
              </a:defRPr>
            </a:pPr>
            <a:endParaRPr sz="1000"/>
          </a:p>
        </p:txBody>
      </p:sp>
      <p:sp>
        <p:nvSpPr>
          <p:cNvPr id="98" name="シェブロン"/>
          <p:cNvSpPr/>
          <p:nvPr/>
        </p:nvSpPr>
        <p:spPr>
          <a:xfrm>
            <a:off x="6772928" y="2644658"/>
            <a:ext cx="1599485" cy="622492"/>
          </a:xfrm>
          <a:prstGeom prst="chevron">
            <a:avLst>
              <a:gd name="adj" fmla="val 50000"/>
            </a:avLst>
          </a:prstGeom>
          <a:solidFill>
            <a:srgbClr val="48BB4F"/>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a:solidFill>
                  <a:srgbClr val="F5F5F5"/>
                </a:solidFill>
              </a:defRPr>
            </a:pPr>
            <a:endParaRPr sz="1000"/>
          </a:p>
        </p:txBody>
      </p:sp>
      <p:sp>
        <p:nvSpPr>
          <p:cNvPr id="96" name="シェブロン"/>
          <p:cNvSpPr/>
          <p:nvPr/>
        </p:nvSpPr>
        <p:spPr>
          <a:xfrm>
            <a:off x="8100612" y="2647668"/>
            <a:ext cx="1405891" cy="616392"/>
          </a:xfrm>
          <a:prstGeom prst="chevron">
            <a:avLst>
              <a:gd name="adj" fmla="val 50000"/>
            </a:avLst>
          </a:prstGeom>
          <a:solidFill>
            <a:schemeClr val="accent6"/>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a:solidFill>
                  <a:srgbClr val="F5F5F5"/>
                </a:solidFill>
              </a:defRPr>
            </a:pPr>
            <a:endParaRPr sz="1000"/>
          </a:p>
        </p:txBody>
      </p:sp>
      <p:sp>
        <p:nvSpPr>
          <p:cNvPr id="108" name="2.お客さんの情報を入力して、"/>
          <p:cNvSpPr txBox="1"/>
          <p:nvPr/>
        </p:nvSpPr>
        <p:spPr>
          <a:xfrm>
            <a:off x="4523709" y="2673070"/>
            <a:ext cx="1390703" cy="40010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sz="1000" dirty="0"/>
              <a:t>2.</a:t>
            </a:r>
            <a:r>
              <a:rPr lang="ja-JP" altLang="en-US" sz="1000" dirty="0"/>
              <a:t>顧客</a:t>
            </a:r>
            <a:r>
              <a:rPr sz="1000" dirty="0" err="1"/>
              <a:t>の情報を</a:t>
            </a:r>
            <a:endParaRPr lang="en-US" sz="1000" dirty="0"/>
          </a:p>
          <a:p>
            <a:pPr algn="ctr">
              <a:defRPr>
                <a:solidFill>
                  <a:srgbClr val="F5F5F5"/>
                </a:solidFill>
              </a:defRPr>
            </a:pPr>
            <a:r>
              <a:rPr sz="1000" dirty="0" err="1"/>
              <a:t>入力して</a:t>
            </a:r>
            <a:r>
              <a:rPr sz="1000" dirty="0"/>
              <a:t>、</a:t>
            </a:r>
          </a:p>
        </p:txBody>
      </p:sp>
      <p:sp>
        <p:nvSpPr>
          <p:cNvPr id="115" name="3. 商品を注文！"/>
          <p:cNvSpPr txBox="1"/>
          <p:nvPr/>
        </p:nvSpPr>
        <p:spPr>
          <a:xfrm>
            <a:off x="5396491" y="2735629"/>
            <a:ext cx="1898036" cy="1411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sz="1000" dirty="0"/>
              <a:t>3. </a:t>
            </a:r>
            <a:r>
              <a:rPr sz="1000" dirty="0" err="1"/>
              <a:t>商品を注文</a:t>
            </a:r>
            <a:r>
              <a:rPr sz="1000" dirty="0"/>
              <a:t>！</a:t>
            </a:r>
          </a:p>
        </p:txBody>
      </p:sp>
      <p:sp>
        <p:nvSpPr>
          <p:cNvPr id="121" name="4. 料金を計算し、"/>
          <p:cNvSpPr txBox="1"/>
          <p:nvPr/>
        </p:nvSpPr>
        <p:spPr>
          <a:xfrm>
            <a:off x="6654899" y="2727633"/>
            <a:ext cx="1898036" cy="1411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sz="1000" dirty="0"/>
              <a:t>4. </a:t>
            </a:r>
            <a:r>
              <a:rPr sz="1000" dirty="0" err="1"/>
              <a:t>料金を計算し</a:t>
            </a:r>
            <a:r>
              <a:rPr sz="1000" dirty="0"/>
              <a:t>、</a:t>
            </a:r>
          </a:p>
        </p:txBody>
      </p:sp>
      <p:sp>
        <p:nvSpPr>
          <p:cNvPr id="126" name="5. お客さんの清算状況を確認"/>
          <p:cNvSpPr txBox="1"/>
          <p:nvPr/>
        </p:nvSpPr>
        <p:spPr>
          <a:xfrm>
            <a:off x="8293368" y="2676767"/>
            <a:ext cx="1145037" cy="40010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sz="1000" dirty="0"/>
              <a:t>5. </a:t>
            </a:r>
            <a:r>
              <a:rPr lang="ja-JP" altLang="en-US" sz="1000" dirty="0"/>
              <a:t>顧客</a:t>
            </a:r>
            <a:r>
              <a:rPr sz="1000" dirty="0"/>
              <a:t>の</a:t>
            </a:r>
            <a:endParaRPr lang="en-US" sz="1000" dirty="0"/>
          </a:p>
          <a:p>
            <a:pPr algn="ctr">
              <a:defRPr>
                <a:solidFill>
                  <a:srgbClr val="F5F5F5"/>
                </a:solidFill>
              </a:defRPr>
            </a:pPr>
            <a:r>
              <a:rPr lang="ja-JP" altLang="en-US" sz="1000" dirty="0"/>
              <a:t>精算</a:t>
            </a:r>
            <a:r>
              <a:rPr sz="1000" dirty="0" err="1"/>
              <a:t>状況を確認</a:t>
            </a:r>
            <a:endParaRPr sz="1000" dirty="0"/>
          </a:p>
        </p:txBody>
      </p:sp>
      <p:sp>
        <p:nvSpPr>
          <p:cNvPr id="87" name="1. 商品を事前に登録しておいて"/>
          <p:cNvSpPr txBox="1"/>
          <p:nvPr/>
        </p:nvSpPr>
        <p:spPr>
          <a:xfrm>
            <a:off x="2729627" y="2668770"/>
            <a:ext cx="1898035" cy="246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sz="1000" dirty="0">
                <a:solidFill>
                  <a:schemeClr val="bg1"/>
                </a:solidFill>
              </a:rPr>
              <a:t>1. </a:t>
            </a:r>
            <a:r>
              <a:rPr sz="1000" dirty="0" err="1">
                <a:solidFill>
                  <a:schemeClr val="bg1"/>
                </a:solidFill>
              </a:rPr>
              <a:t>商品を事前に登録しておいて</a:t>
            </a:r>
            <a:endParaRPr sz="1000" dirty="0">
              <a:solidFill>
                <a:schemeClr val="bg1"/>
              </a:solidFill>
            </a:endParaRPr>
          </a:p>
        </p:txBody>
      </p:sp>
      <p:sp>
        <p:nvSpPr>
          <p:cNvPr id="131" name="シェブロン"/>
          <p:cNvSpPr/>
          <p:nvPr/>
        </p:nvSpPr>
        <p:spPr>
          <a:xfrm>
            <a:off x="345392" y="2644658"/>
            <a:ext cx="2420459" cy="622492"/>
          </a:xfrm>
          <a:prstGeom prst="chevron">
            <a:avLst>
              <a:gd name="adj" fmla="val 50000"/>
            </a:avLst>
          </a:prstGeom>
          <a:solidFill>
            <a:schemeClr val="bg2">
              <a:lumMod val="50000"/>
            </a:schemeClr>
          </a:solidFill>
          <a:ln w="25400" cap="flat">
            <a:noFill/>
            <a:prstDash val="solid"/>
            <a:round/>
          </a:ln>
          <a:effectLst/>
        </p:spPr>
        <p:txBody>
          <a:bodyPr wrap="square" lIns="45718" tIns="45718" rIns="45718" bIns="45718" numCol="1" anchor="ctr">
            <a:noAutofit/>
          </a:bodyPr>
          <a:lstStyle/>
          <a:p>
            <a:pPr algn="ctr" defTabSz="889000">
              <a:lnSpc>
                <a:spcPct val="90000"/>
              </a:lnSpc>
              <a:spcBef>
                <a:spcPts val="700"/>
              </a:spcBef>
              <a:defRPr sz="2000" b="1">
                <a:solidFill>
                  <a:srgbClr val="F5F5F5"/>
                </a:solidFill>
              </a:defRPr>
            </a:pPr>
            <a:endParaRPr sz="1000"/>
          </a:p>
        </p:txBody>
      </p:sp>
      <p:sp>
        <p:nvSpPr>
          <p:cNvPr id="132" name="1. 商品を事前に登録しておいて"/>
          <p:cNvSpPr txBox="1"/>
          <p:nvPr/>
        </p:nvSpPr>
        <p:spPr>
          <a:xfrm>
            <a:off x="379770" y="2668770"/>
            <a:ext cx="2110725" cy="246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defRPr>
                <a:solidFill>
                  <a:srgbClr val="F5F5F5"/>
                </a:solidFill>
              </a:defRPr>
            </a:pPr>
            <a:r>
              <a:rPr lang="en-US" altLang="ja-JP" sz="1000" dirty="0">
                <a:solidFill>
                  <a:schemeClr val="bg1"/>
                </a:solidFill>
              </a:rPr>
              <a:t>0</a:t>
            </a:r>
            <a:r>
              <a:rPr sz="1000" dirty="0">
                <a:solidFill>
                  <a:schemeClr val="bg1"/>
                </a:solidFill>
              </a:rPr>
              <a:t>. </a:t>
            </a:r>
            <a:r>
              <a:rPr lang="ja-JP" altLang="en-US" sz="1000" dirty="0">
                <a:solidFill>
                  <a:schemeClr val="bg1"/>
                </a:solidFill>
              </a:rPr>
              <a:t>システムを使用する準備して、</a:t>
            </a:r>
            <a:endParaRPr sz="1000" dirty="0">
              <a:solidFill>
                <a:schemeClr val="bg1"/>
              </a:solidFill>
            </a:endParaRPr>
          </a:p>
        </p:txBody>
      </p:sp>
      <p:sp>
        <p:nvSpPr>
          <p:cNvPr id="138" name="矢印: 山形 15">
            <a:extLst>
              <a:ext uri="{FF2B5EF4-FFF2-40B4-BE49-F238E27FC236}">
                <a16:creationId xmlns:a16="http://schemas.microsoft.com/office/drawing/2014/main" id="{E7259C60-2C43-4BF6-A6BD-32BEA5BB63EF}"/>
              </a:ext>
            </a:extLst>
          </p:cNvPr>
          <p:cNvSpPr/>
          <p:nvPr/>
        </p:nvSpPr>
        <p:spPr>
          <a:xfrm>
            <a:off x="2384351" y="3829268"/>
            <a:ext cx="3530062" cy="370015"/>
          </a:xfrm>
          <a:prstGeom prst="chevron">
            <a:avLst/>
          </a:prstGeom>
          <a:solidFill>
            <a:schemeClr val="accent6">
              <a:lumMod val="60000"/>
              <a:lumOff val="40000"/>
            </a:schemeClr>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algn="ctr" defTabSz="843745"/>
            <a:endParaRPr kumimoji="0" lang="ja-JP" altLang="en-US" sz="1000" b="1" kern="0" dirty="0">
              <a:latin typeface="+mn-ea"/>
              <a:cs typeface="Meiryo UI" panose="020B0604030504040204" pitchFamily="50" charset="-128"/>
            </a:endParaRPr>
          </a:p>
        </p:txBody>
      </p:sp>
      <p:sp>
        <p:nvSpPr>
          <p:cNvPr id="139" name="矢印: 山形 15">
            <a:extLst>
              <a:ext uri="{FF2B5EF4-FFF2-40B4-BE49-F238E27FC236}">
                <a16:creationId xmlns:a16="http://schemas.microsoft.com/office/drawing/2014/main" id="{E7259C60-2C43-4BF6-A6BD-32BEA5BB63EF}"/>
              </a:ext>
            </a:extLst>
          </p:cNvPr>
          <p:cNvSpPr/>
          <p:nvPr/>
        </p:nvSpPr>
        <p:spPr>
          <a:xfrm>
            <a:off x="5766740" y="3829755"/>
            <a:ext cx="3250066" cy="370015"/>
          </a:xfrm>
          <a:prstGeom prst="chevron">
            <a:avLst/>
          </a:prstGeom>
          <a:solidFill>
            <a:srgbClr val="FFCCCC"/>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algn="ctr" defTabSz="843745"/>
            <a:endParaRPr kumimoji="0" lang="ja-JP" altLang="en-US" sz="1000" b="1" kern="0" dirty="0">
              <a:latin typeface="+mn-ea"/>
              <a:cs typeface="Meiryo UI" panose="020B0604030504040204" pitchFamily="50" charset="-128"/>
            </a:endParaRPr>
          </a:p>
        </p:txBody>
      </p:sp>
      <p:sp>
        <p:nvSpPr>
          <p:cNvPr id="7" name="矢印: 山形 6">
            <a:extLst>
              <a:ext uri="{FF2B5EF4-FFF2-40B4-BE49-F238E27FC236}">
                <a16:creationId xmlns:a16="http://schemas.microsoft.com/office/drawing/2014/main" id="{A49DF194-449B-4152-BDCE-310D2205734C}"/>
              </a:ext>
            </a:extLst>
          </p:cNvPr>
          <p:cNvSpPr/>
          <p:nvPr/>
        </p:nvSpPr>
        <p:spPr>
          <a:xfrm>
            <a:off x="2384350" y="4223020"/>
            <a:ext cx="900000" cy="536803"/>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オペレータ</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 </a:t>
            </a:r>
            <a:endParaRPr kumimoji="0" lang="en-US" altLang="ja-JP" sz="900" kern="0" dirty="0">
              <a:latin typeface="+mn-ea"/>
              <a:cs typeface="Meiryo UI" panose="020B0604030504040204" pitchFamily="50" charset="-128"/>
            </a:endParaRPr>
          </a:p>
        </p:txBody>
      </p:sp>
      <p:sp>
        <p:nvSpPr>
          <p:cNvPr id="8" name="矢印: 山形 7">
            <a:extLst>
              <a:ext uri="{FF2B5EF4-FFF2-40B4-BE49-F238E27FC236}">
                <a16:creationId xmlns:a16="http://schemas.microsoft.com/office/drawing/2014/main" id="{773B5B1F-F70F-40FB-9838-5C0F6B2836C2}"/>
              </a:ext>
            </a:extLst>
          </p:cNvPr>
          <p:cNvSpPr/>
          <p:nvPr/>
        </p:nvSpPr>
        <p:spPr>
          <a:xfrm>
            <a:off x="3069875" y="4223020"/>
            <a:ext cx="900000" cy="532081"/>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サービス</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 </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卸売</a:t>
            </a:r>
            <a:r>
              <a:rPr kumimoji="0" lang="en-US" altLang="ja-JP" sz="900" kern="0" dirty="0">
                <a:latin typeface="+mn-ea"/>
                <a:cs typeface="Meiryo UI" panose="020B0604030504040204" pitchFamily="50" charset="-128"/>
              </a:rPr>
              <a:t>)</a:t>
            </a:r>
          </a:p>
        </p:txBody>
      </p:sp>
      <p:sp>
        <p:nvSpPr>
          <p:cNvPr id="9" name="矢印: 山形 8">
            <a:extLst>
              <a:ext uri="{FF2B5EF4-FFF2-40B4-BE49-F238E27FC236}">
                <a16:creationId xmlns:a16="http://schemas.microsoft.com/office/drawing/2014/main" id="{4CD5C0CA-E4BC-44A4-BA64-2E6552A60E8B}"/>
              </a:ext>
            </a:extLst>
          </p:cNvPr>
          <p:cNvSpPr/>
          <p:nvPr/>
        </p:nvSpPr>
        <p:spPr>
          <a:xfrm>
            <a:off x="5126450"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小売商品</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 </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小売</a:t>
            </a:r>
            <a:r>
              <a:rPr kumimoji="0" lang="en-US" altLang="ja-JP" sz="900" kern="0" dirty="0">
                <a:latin typeface="+mn-ea"/>
                <a:cs typeface="Meiryo UI" panose="020B0604030504040204" pitchFamily="50" charset="-128"/>
              </a:rPr>
              <a:t>)</a:t>
            </a:r>
          </a:p>
        </p:txBody>
      </p:sp>
      <p:sp>
        <p:nvSpPr>
          <p:cNvPr id="53" name="矢印: 五方向 5">
            <a:extLst>
              <a:ext uri="{FF2B5EF4-FFF2-40B4-BE49-F238E27FC236}">
                <a16:creationId xmlns:a16="http://schemas.microsoft.com/office/drawing/2014/main" id="{17C0B117-7604-4E5E-9616-E0E3E0DA82AD}"/>
              </a:ext>
            </a:extLst>
          </p:cNvPr>
          <p:cNvSpPr/>
          <p:nvPr/>
        </p:nvSpPr>
        <p:spPr>
          <a:xfrm>
            <a:off x="327775" y="4223020"/>
            <a:ext cx="900000" cy="514983"/>
          </a:xfrm>
          <a:prstGeom prst="homePlate">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en-US" altLang="ja-JP" sz="900" kern="0" dirty="0">
                <a:latin typeface="+mn-ea"/>
                <a:cs typeface="Meiryo UI" panose="020B0604030504040204" pitchFamily="50" charset="-128"/>
              </a:rPr>
              <a:t>Fulfillment</a:t>
            </a:r>
          </a:p>
          <a:p>
            <a:pPr algn="ctr" defTabSz="843745"/>
            <a:r>
              <a:rPr kumimoji="0" lang="ja-JP" altLang="en-US" sz="900" kern="0" dirty="0">
                <a:latin typeface="+mn-ea"/>
                <a:cs typeface="Meiryo UI" panose="020B0604030504040204" pitchFamily="50" charset="-128"/>
              </a:rPr>
              <a:t>習熟</a:t>
            </a:r>
          </a:p>
        </p:txBody>
      </p:sp>
      <p:sp>
        <p:nvSpPr>
          <p:cNvPr id="60" name="矢印: 山形 6">
            <a:extLst>
              <a:ext uri="{FF2B5EF4-FFF2-40B4-BE49-F238E27FC236}">
                <a16:creationId xmlns:a16="http://schemas.microsoft.com/office/drawing/2014/main" id="{A49DF194-449B-4152-BDCE-310D2205734C}"/>
              </a:ext>
            </a:extLst>
          </p:cNvPr>
          <p:cNvSpPr/>
          <p:nvPr/>
        </p:nvSpPr>
        <p:spPr>
          <a:xfrm>
            <a:off x="1698825" y="4223020"/>
            <a:ext cx="900000" cy="536803"/>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テナント</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a:t>
            </a:r>
          </a:p>
        </p:txBody>
      </p:sp>
      <p:sp>
        <p:nvSpPr>
          <p:cNvPr id="61" name="矢印: 山形 8">
            <a:extLst>
              <a:ext uri="{FF2B5EF4-FFF2-40B4-BE49-F238E27FC236}">
                <a16:creationId xmlns:a16="http://schemas.microsoft.com/office/drawing/2014/main" id="{4CD5C0CA-E4BC-44A4-BA64-2E6552A60E8B}"/>
              </a:ext>
            </a:extLst>
          </p:cNvPr>
          <p:cNvSpPr/>
          <p:nvPr/>
        </p:nvSpPr>
        <p:spPr>
          <a:xfrm>
            <a:off x="3755400" y="4223020"/>
            <a:ext cx="900000" cy="532568"/>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卸商品</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 </a:t>
            </a:r>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卸売</a:t>
            </a:r>
            <a:r>
              <a:rPr kumimoji="0" lang="en-US" altLang="ja-JP" sz="900" kern="0" dirty="0">
                <a:latin typeface="+mn-ea"/>
                <a:cs typeface="Meiryo UI" panose="020B0604030504040204" pitchFamily="50" charset="-128"/>
              </a:rPr>
              <a:t>)</a:t>
            </a:r>
          </a:p>
        </p:txBody>
      </p:sp>
      <p:sp>
        <p:nvSpPr>
          <p:cNvPr id="69" name="矢印: 山形 6">
            <a:extLst>
              <a:ext uri="{FF2B5EF4-FFF2-40B4-BE49-F238E27FC236}">
                <a16:creationId xmlns:a16="http://schemas.microsoft.com/office/drawing/2014/main" id="{A49DF194-449B-4152-BDCE-310D2205734C}"/>
              </a:ext>
            </a:extLst>
          </p:cNvPr>
          <p:cNvSpPr/>
          <p:nvPr/>
        </p:nvSpPr>
        <p:spPr>
          <a:xfrm>
            <a:off x="1013300" y="4223020"/>
            <a:ext cx="900000" cy="539477"/>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仕様</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検討</a:t>
            </a:r>
          </a:p>
        </p:txBody>
      </p:sp>
      <p:sp>
        <p:nvSpPr>
          <p:cNvPr id="71" name="矢印: 山形 6">
            <a:extLst>
              <a:ext uri="{FF2B5EF4-FFF2-40B4-BE49-F238E27FC236}">
                <a16:creationId xmlns:a16="http://schemas.microsoft.com/office/drawing/2014/main" id="{A49DF194-449B-4152-BDCE-310D2205734C}"/>
              </a:ext>
            </a:extLst>
          </p:cNvPr>
          <p:cNvSpPr/>
          <p:nvPr/>
        </p:nvSpPr>
        <p:spPr>
          <a:xfrm>
            <a:off x="6497500"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注文登録</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小売</a:t>
            </a:r>
            <a:r>
              <a:rPr kumimoji="0" lang="en-US" altLang="ja-JP" sz="900" kern="0" dirty="0">
                <a:latin typeface="+mn-ea"/>
                <a:cs typeface="Meiryo UI" panose="020B0604030504040204" pitchFamily="50" charset="-128"/>
              </a:rPr>
              <a:t>)</a:t>
            </a:r>
            <a:endParaRPr kumimoji="0" lang="ja-JP" altLang="en-US" sz="900" kern="0" dirty="0">
              <a:latin typeface="+mn-ea"/>
              <a:cs typeface="Meiryo UI" panose="020B0604030504040204" pitchFamily="50" charset="-128"/>
            </a:endParaRPr>
          </a:p>
        </p:txBody>
      </p:sp>
      <p:sp>
        <p:nvSpPr>
          <p:cNvPr id="73" name="矢印: 山形 7">
            <a:extLst>
              <a:ext uri="{FF2B5EF4-FFF2-40B4-BE49-F238E27FC236}">
                <a16:creationId xmlns:a16="http://schemas.microsoft.com/office/drawing/2014/main" id="{773B5B1F-F70F-40FB-9838-5C0F6B2836C2}"/>
              </a:ext>
            </a:extLst>
          </p:cNvPr>
          <p:cNvSpPr/>
          <p:nvPr/>
        </p:nvSpPr>
        <p:spPr>
          <a:xfrm>
            <a:off x="7183025"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注文完了</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卸売</a:t>
            </a:r>
            <a:r>
              <a:rPr kumimoji="0" lang="en-US" altLang="ja-JP" sz="900" kern="0" dirty="0">
                <a:latin typeface="+mn-ea"/>
                <a:cs typeface="Meiryo UI" panose="020B0604030504040204" pitchFamily="50" charset="-128"/>
              </a:rPr>
              <a:t>)</a:t>
            </a:r>
            <a:endParaRPr kumimoji="0" lang="ja-JP" altLang="en-US" sz="900" kern="0" dirty="0">
              <a:latin typeface="+mn-ea"/>
              <a:cs typeface="Meiryo UI" panose="020B0604030504040204" pitchFamily="50" charset="-128"/>
            </a:endParaRPr>
          </a:p>
        </p:txBody>
      </p:sp>
      <p:sp>
        <p:nvSpPr>
          <p:cNvPr id="74" name="矢印: 山形 8">
            <a:extLst>
              <a:ext uri="{FF2B5EF4-FFF2-40B4-BE49-F238E27FC236}">
                <a16:creationId xmlns:a16="http://schemas.microsoft.com/office/drawing/2014/main" id="{4CD5C0CA-E4BC-44A4-BA64-2E6552A60E8B}"/>
              </a:ext>
            </a:extLst>
          </p:cNvPr>
          <p:cNvSpPr/>
          <p:nvPr/>
        </p:nvSpPr>
        <p:spPr>
          <a:xfrm>
            <a:off x="7868550"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料金計算</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700" kern="0" dirty="0">
                <a:latin typeface="+mn-ea"/>
                <a:cs typeface="Meiryo UI" panose="020B0604030504040204" pitchFamily="50" charset="-128"/>
              </a:rPr>
              <a:t>小売・卸売</a:t>
            </a:r>
            <a:r>
              <a:rPr kumimoji="0" lang="en-US" altLang="ja-JP" sz="700" kern="0" dirty="0">
                <a:latin typeface="+mn-ea"/>
                <a:cs typeface="Meiryo UI" panose="020B0604030504040204" pitchFamily="50" charset="-128"/>
              </a:rPr>
              <a:t>)</a:t>
            </a:r>
            <a:endParaRPr kumimoji="0" lang="ja-JP" altLang="en-US" sz="700" kern="0" dirty="0">
              <a:latin typeface="+mn-ea"/>
              <a:cs typeface="Meiryo UI" panose="020B0604030504040204" pitchFamily="50" charset="-128"/>
            </a:endParaRPr>
          </a:p>
        </p:txBody>
      </p:sp>
      <p:sp>
        <p:nvSpPr>
          <p:cNvPr id="76" name="矢印: 山形 9">
            <a:extLst>
              <a:ext uri="{FF2B5EF4-FFF2-40B4-BE49-F238E27FC236}">
                <a16:creationId xmlns:a16="http://schemas.microsoft.com/office/drawing/2014/main" id="{A2A20216-D45F-4F3A-84FC-B3D89A9B7A53}"/>
              </a:ext>
            </a:extLst>
          </p:cNvPr>
          <p:cNvSpPr/>
          <p:nvPr/>
        </p:nvSpPr>
        <p:spPr>
          <a:xfrm>
            <a:off x="8554080"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支払情報</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登録</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700" kern="0" dirty="0">
                <a:latin typeface="+mn-ea"/>
                <a:cs typeface="Meiryo UI" panose="020B0604030504040204" pitchFamily="50" charset="-128"/>
              </a:rPr>
              <a:t>小売・卸売</a:t>
            </a:r>
            <a:r>
              <a:rPr kumimoji="0" lang="en-US" altLang="ja-JP" sz="700" kern="0" dirty="0">
                <a:latin typeface="+mn-ea"/>
                <a:cs typeface="Meiryo UI" panose="020B0604030504040204" pitchFamily="50" charset="-128"/>
              </a:rPr>
              <a:t>)</a:t>
            </a:r>
            <a:endParaRPr kumimoji="0" lang="ja-JP" altLang="en-US" sz="700" kern="0" dirty="0">
              <a:latin typeface="+mn-ea"/>
              <a:cs typeface="Meiryo UI" panose="020B0604030504040204" pitchFamily="50" charset="-128"/>
            </a:endParaRPr>
          </a:p>
        </p:txBody>
      </p:sp>
      <p:sp>
        <p:nvSpPr>
          <p:cNvPr id="84" name="矢印: 山形 6">
            <a:extLst>
              <a:ext uri="{FF2B5EF4-FFF2-40B4-BE49-F238E27FC236}">
                <a16:creationId xmlns:a16="http://schemas.microsoft.com/office/drawing/2014/main" id="{A49DF194-449B-4152-BDCE-310D2205734C}"/>
              </a:ext>
            </a:extLst>
          </p:cNvPr>
          <p:cNvSpPr/>
          <p:nvPr/>
        </p:nvSpPr>
        <p:spPr>
          <a:xfrm>
            <a:off x="5811975" y="4223020"/>
            <a:ext cx="900000" cy="540349"/>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顧客登録</a:t>
            </a:r>
            <a:endParaRPr kumimoji="0" lang="en-US" altLang="ja-JP" sz="900" kern="0" dirty="0">
              <a:latin typeface="+mn-ea"/>
              <a:cs typeface="Meiryo UI" panose="020B0604030504040204" pitchFamily="50" charset="-128"/>
            </a:endParaRPr>
          </a:p>
          <a:p>
            <a:pPr algn="ctr" defTabSz="843745"/>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小売</a:t>
            </a:r>
            <a:r>
              <a:rPr kumimoji="0" lang="en-US" altLang="ja-JP" sz="900" kern="0" dirty="0">
                <a:latin typeface="+mn-ea"/>
                <a:cs typeface="Meiryo UI" panose="020B0604030504040204" pitchFamily="50" charset="-128"/>
              </a:rPr>
              <a:t>)</a:t>
            </a:r>
            <a:endParaRPr kumimoji="0" lang="ja-JP" altLang="en-US" sz="900" kern="0" dirty="0">
              <a:latin typeface="+mn-ea"/>
              <a:cs typeface="Meiryo UI" panose="020B0604030504040204" pitchFamily="50" charset="-128"/>
            </a:endParaRPr>
          </a:p>
        </p:txBody>
      </p:sp>
      <p:sp>
        <p:nvSpPr>
          <p:cNvPr id="38" name="矢印: 山形 8">
            <a:extLst>
              <a:ext uri="{FF2B5EF4-FFF2-40B4-BE49-F238E27FC236}">
                <a16:creationId xmlns:a16="http://schemas.microsoft.com/office/drawing/2014/main" id="{4CD5C0CA-E4BC-44A4-BA64-2E6552A60E8B}"/>
              </a:ext>
            </a:extLst>
          </p:cNvPr>
          <p:cNvSpPr/>
          <p:nvPr/>
        </p:nvSpPr>
        <p:spPr>
          <a:xfrm>
            <a:off x="4440925" y="4223020"/>
            <a:ext cx="900000" cy="532568"/>
          </a:xfrm>
          <a:prstGeom prst="chevron">
            <a:avLst/>
          </a:prstGeom>
          <a:solidFill>
            <a:schemeClr val="bg1"/>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843745"/>
            <a:r>
              <a:rPr kumimoji="0" lang="ja-JP" altLang="en-US" sz="900" kern="0" dirty="0">
                <a:latin typeface="+mn-ea"/>
                <a:cs typeface="Meiryo UI" panose="020B0604030504040204" pitchFamily="50" charset="-128"/>
              </a:rPr>
              <a:t>卸顧客</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追加</a:t>
            </a:r>
            <a:endParaRPr kumimoji="0" lang="en-US" altLang="ja-JP" sz="900" kern="0" dirty="0">
              <a:latin typeface="+mn-ea"/>
              <a:cs typeface="Meiryo UI" panose="020B0604030504040204" pitchFamily="50" charset="-128"/>
            </a:endParaRPr>
          </a:p>
          <a:p>
            <a:pPr algn="ctr" defTabSz="843745"/>
            <a:r>
              <a:rPr kumimoji="0" lang="ja-JP" altLang="en-US" sz="900" kern="0" dirty="0">
                <a:latin typeface="+mn-ea"/>
                <a:cs typeface="Meiryo UI" panose="020B0604030504040204" pitchFamily="50" charset="-128"/>
              </a:rPr>
              <a:t> </a:t>
            </a:r>
            <a:r>
              <a:rPr kumimoji="0" lang="en-US" altLang="ja-JP" sz="900" kern="0" dirty="0">
                <a:latin typeface="+mn-ea"/>
                <a:cs typeface="Meiryo UI" panose="020B0604030504040204" pitchFamily="50" charset="-128"/>
              </a:rPr>
              <a:t>(</a:t>
            </a:r>
            <a:r>
              <a:rPr kumimoji="0" lang="ja-JP" altLang="en-US" sz="900" kern="0" dirty="0">
                <a:latin typeface="+mn-ea"/>
                <a:cs typeface="Meiryo UI" panose="020B0604030504040204" pitchFamily="50" charset="-128"/>
              </a:rPr>
              <a:t>卸売</a:t>
            </a:r>
            <a:r>
              <a:rPr kumimoji="0" lang="en-US" altLang="ja-JP" sz="900" kern="0" dirty="0">
                <a:latin typeface="+mn-ea"/>
                <a:cs typeface="Meiryo UI" panose="020B0604030504040204" pitchFamily="50" charset="-128"/>
              </a:rPr>
              <a:t>)</a:t>
            </a:r>
          </a:p>
        </p:txBody>
      </p:sp>
      <p:sp>
        <p:nvSpPr>
          <p:cNvPr id="4" name="テキスト ボックス 3"/>
          <p:cNvSpPr txBox="1"/>
          <p:nvPr/>
        </p:nvSpPr>
        <p:spPr>
          <a:xfrm>
            <a:off x="3438298" y="3910700"/>
            <a:ext cx="1163097" cy="226591"/>
          </a:xfrm>
          <a:prstGeom prst="rect">
            <a:avLst/>
          </a:prstGeom>
          <a:noFill/>
          <a:ln>
            <a:noFill/>
          </a:ln>
          <a:effectLst/>
        </p:spPr>
        <p:txBody>
          <a:bodyPr wrap="square" lIns="36000" tIns="36000" rIns="36000" bIns="36000" rtlCol="0" anchor="ctr">
            <a:spAutoFit/>
          </a:bodyPr>
          <a:lstStyle/>
          <a:p>
            <a:pPr algn="ctr"/>
            <a:r>
              <a:rPr kumimoji="1" lang="ja-JP" altLang="en-US" sz="1000" b="1" kern="0" dirty="0"/>
              <a:t>準備編</a:t>
            </a:r>
          </a:p>
        </p:txBody>
      </p:sp>
      <p:sp>
        <p:nvSpPr>
          <p:cNvPr id="6" name="ホームベース 5"/>
          <p:cNvSpPr/>
          <p:nvPr/>
        </p:nvSpPr>
        <p:spPr>
          <a:xfrm>
            <a:off x="338479" y="3838560"/>
            <a:ext cx="2177421" cy="370015"/>
          </a:xfrm>
          <a:prstGeom prst="homePlate">
            <a:avLst/>
          </a:prstGeom>
          <a:solidFill>
            <a:schemeClr val="tx2">
              <a:lumMod val="20000"/>
              <a:lumOff val="80000"/>
            </a:schemeClr>
          </a:solidFill>
          <a:ln w="6350" cap="flat" cmpd="sng" algn="ctr">
            <a:solidFill>
              <a:schemeClr val="tx1">
                <a:lumMod val="50000"/>
                <a:lumOff val="50000"/>
              </a:schemeClr>
            </a:solidFill>
            <a:prstDash val="solid"/>
          </a:ln>
          <a:effectLst/>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algn="ctr" defTabSz="843745"/>
            <a:endParaRPr kumimoji="0" lang="ja-JP" altLang="en-US" sz="1000" b="1" kern="0" dirty="0">
              <a:latin typeface="+mn-ea"/>
              <a:cs typeface="Meiryo UI" panose="020B0604030504040204" pitchFamily="50" charset="-128"/>
            </a:endParaRPr>
          </a:p>
        </p:txBody>
      </p:sp>
      <p:sp>
        <p:nvSpPr>
          <p:cNvPr id="10" name="テキスト ボックス 9"/>
          <p:cNvSpPr txBox="1"/>
          <p:nvPr/>
        </p:nvSpPr>
        <p:spPr>
          <a:xfrm>
            <a:off x="285391" y="6126284"/>
            <a:ext cx="6087447" cy="241980"/>
          </a:xfrm>
          <a:prstGeom prst="rect">
            <a:avLst/>
          </a:prstGeom>
          <a:noFill/>
          <a:ln>
            <a:noFill/>
          </a:ln>
          <a:effectLst/>
        </p:spPr>
        <p:txBody>
          <a:bodyPr wrap="square" lIns="36000" tIns="36000" rIns="36000" bIns="36000" rtlCol="0" anchor="ctr">
            <a:spAutoFit/>
          </a:bodyPr>
          <a:lstStyle/>
          <a:p>
            <a:r>
              <a:rPr kumimoji="1" lang="en-US" altLang="ja-JP" sz="1100" b="0" kern="0" dirty="0">
                <a:solidFill>
                  <a:schemeClr val="tx1"/>
                </a:solidFill>
              </a:rPr>
              <a:t>※</a:t>
            </a:r>
            <a:r>
              <a:rPr lang="ja-JP" altLang="en-US" sz="1100" kern="0" dirty="0"/>
              <a:t>括弧内は、卸売テナント／小売テナントを利用したの場合の実施テナントを表す。</a:t>
            </a:r>
            <a:endParaRPr kumimoji="1" lang="ja-JP" altLang="en-US" sz="1100" b="0" kern="0" dirty="0">
              <a:solidFill>
                <a:schemeClr val="tx1"/>
              </a:solidFill>
            </a:endParaRPr>
          </a:p>
        </p:txBody>
      </p:sp>
      <p:sp>
        <p:nvSpPr>
          <p:cNvPr id="39" name="テキスト ボックス 38"/>
          <p:cNvSpPr txBox="1"/>
          <p:nvPr/>
        </p:nvSpPr>
        <p:spPr>
          <a:xfrm>
            <a:off x="748145" y="3910700"/>
            <a:ext cx="1163097" cy="226591"/>
          </a:xfrm>
          <a:prstGeom prst="rect">
            <a:avLst/>
          </a:prstGeom>
          <a:noFill/>
          <a:ln>
            <a:noFill/>
          </a:ln>
          <a:effectLst/>
        </p:spPr>
        <p:txBody>
          <a:bodyPr wrap="square" lIns="36000" tIns="36000" rIns="36000" bIns="36000" rtlCol="0" anchor="ctr">
            <a:spAutoFit/>
          </a:bodyPr>
          <a:lstStyle/>
          <a:p>
            <a:pPr algn="ctr"/>
            <a:r>
              <a:rPr kumimoji="1" lang="en-US" altLang="ja-JP" sz="1000" b="1" kern="0" dirty="0"/>
              <a:t>(</a:t>
            </a:r>
            <a:r>
              <a:rPr kumimoji="1" lang="ja-JP" altLang="en-US" sz="1000" b="1" kern="0" dirty="0"/>
              <a:t>システム使用準備</a:t>
            </a:r>
            <a:r>
              <a:rPr kumimoji="1" lang="en-US" altLang="ja-JP" sz="1000" b="1" kern="0" dirty="0"/>
              <a:t>)</a:t>
            </a:r>
            <a:endParaRPr kumimoji="1" lang="ja-JP" altLang="en-US" sz="1000" b="1" kern="0" dirty="0"/>
          </a:p>
        </p:txBody>
      </p:sp>
      <p:sp>
        <p:nvSpPr>
          <p:cNvPr id="40" name="テキスト ボックス 39"/>
          <p:cNvSpPr txBox="1"/>
          <p:nvPr/>
        </p:nvSpPr>
        <p:spPr>
          <a:xfrm>
            <a:off x="6744350" y="3910700"/>
            <a:ext cx="1163097" cy="226591"/>
          </a:xfrm>
          <a:prstGeom prst="rect">
            <a:avLst/>
          </a:prstGeom>
          <a:noFill/>
          <a:ln>
            <a:noFill/>
          </a:ln>
          <a:effectLst/>
        </p:spPr>
        <p:txBody>
          <a:bodyPr wrap="square" lIns="36000" tIns="36000" rIns="36000" bIns="36000" rtlCol="0" anchor="ctr">
            <a:spAutoFit/>
          </a:bodyPr>
          <a:lstStyle/>
          <a:p>
            <a:pPr algn="ctr" defTabSz="843745"/>
            <a:r>
              <a:rPr kumimoji="0" lang="ja-JP" altLang="en-US" sz="1000" b="1" kern="0" dirty="0">
                <a:latin typeface="+mn-ea"/>
                <a:cs typeface="Meiryo UI" panose="020B0604030504040204" pitchFamily="50" charset="-128"/>
              </a:rPr>
              <a:t>業務編</a:t>
            </a:r>
          </a:p>
        </p:txBody>
      </p:sp>
    </p:spTree>
    <p:extLst>
      <p:ext uri="{BB962C8B-B14F-4D97-AF65-F5344CB8AC3E}">
        <p14:creationId xmlns:p14="http://schemas.microsoft.com/office/powerpoint/2010/main" val="311252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1298405" y="2077185"/>
            <a:ext cx="7300921" cy="4046543"/>
          </a:xfrm>
          <a:prstGeom prst="rect">
            <a:avLst/>
          </a:prstGeom>
          <a:solidFill>
            <a:schemeClr val="accent4">
              <a:lumMod val="60000"/>
              <a:lumOff val="40000"/>
            </a:schemeClr>
          </a:solidFill>
          <a:ln w="285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1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Fulfillment</a:t>
            </a:r>
            <a:endParaRPr kumimoji="1" lang="ja-JP" altLang="en-US" sz="1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5" name="タイトル 1"/>
          <p:cNvSpPr>
            <a:spLocks noGrp="1"/>
          </p:cNvSpPr>
          <p:nvPr>
            <p:ph type="title"/>
          </p:nvPr>
        </p:nvSpPr>
        <p:spPr/>
        <p:txBody>
          <a:bodyPr/>
          <a:lstStyle/>
          <a:p>
            <a:r>
              <a:rPr lang="en-US" altLang="ja-JP" dirty="0"/>
              <a:t>0.2.</a:t>
            </a:r>
            <a:r>
              <a:rPr lang="ja-JP" altLang="en-US" dirty="0"/>
              <a:t>　</a:t>
            </a:r>
            <a:r>
              <a:rPr lang="en-US" altLang="ja-JP" dirty="0"/>
              <a:t>Fulfillment</a:t>
            </a:r>
            <a:r>
              <a:rPr lang="ja-JP" altLang="en-US" dirty="0"/>
              <a:t>の位置づけについて</a:t>
            </a:r>
          </a:p>
        </p:txBody>
      </p:sp>
      <p:sp>
        <p:nvSpPr>
          <p:cNvPr id="4" name="スライド番号プレースホルダー 3"/>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4</a:t>
            </a:fld>
            <a:endParaRPr lang="en-US" altLang="ja-JP" dirty="0"/>
          </a:p>
        </p:txBody>
      </p:sp>
      <p:sp>
        <p:nvSpPr>
          <p:cNvPr id="5" name="正方形/長方形 4"/>
          <p:cNvSpPr/>
          <p:nvPr/>
        </p:nvSpPr>
        <p:spPr>
          <a:xfrm>
            <a:off x="5093112" y="4273304"/>
            <a:ext cx="3430401" cy="1724461"/>
          </a:xfrm>
          <a:prstGeom prst="rect">
            <a:avLst/>
          </a:prstGeom>
          <a:solidFill>
            <a:schemeClr val="bg1"/>
          </a:solidFill>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b"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卸売テナント</a:t>
            </a:r>
          </a:p>
        </p:txBody>
      </p:sp>
      <p:sp>
        <p:nvSpPr>
          <p:cNvPr id="6" name="コンテンツ プレースホルダー 2"/>
          <p:cNvSpPr txBox="1">
            <a:spLocks/>
          </p:cNvSpPr>
          <p:nvPr/>
        </p:nvSpPr>
        <p:spPr>
          <a:xfrm>
            <a:off x="264579" y="555317"/>
            <a:ext cx="9406159" cy="1012226"/>
          </a:xfrm>
          <a:prstGeom prst="rect">
            <a:avLst/>
          </a:prstGeom>
        </p:spPr>
        <p:txBody>
          <a:bodyPr>
            <a:normAutofit/>
          </a:bodyPr>
          <a:lstStyle>
            <a:lvl1pPr marL="316393" indent="-316393" algn="l" rtl="0" eaLnBrk="1" fontAlgn="base" hangingPunct="1">
              <a:spcBef>
                <a:spcPct val="20000"/>
              </a:spcBef>
              <a:spcAft>
                <a:spcPct val="0"/>
              </a:spcAft>
              <a:buChar char="•"/>
              <a:defRPr kumimoji="1" sz="2955">
                <a:solidFill>
                  <a:schemeClr val="tx1"/>
                </a:solidFill>
                <a:latin typeface="+mn-lt"/>
                <a:ea typeface="+mn-ea"/>
                <a:cs typeface="+mn-cs"/>
              </a:defRPr>
            </a:lvl1pPr>
            <a:lvl2pPr marL="685517" indent="-263662" algn="l" rtl="0" eaLnBrk="1" fontAlgn="base" hangingPunct="1">
              <a:spcBef>
                <a:spcPct val="20000"/>
              </a:spcBef>
              <a:spcAft>
                <a:spcPct val="0"/>
              </a:spcAft>
              <a:buChar char="–"/>
              <a:defRPr kumimoji="1" sz="2585">
                <a:solidFill>
                  <a:schemeClr val="tx1"/>
                </a:solidFill>
                <a:latin typeface="+mn-lt"/>
                <a:ea typeface="+mn-ea"/>
              </a:defRPr>
            </a:lvl2pPr>
            <a:lvl3pPr marL="1054640" indent="-210929" algn="l" rtl="0" eaLnBrk="1" fontAlgn="base" hangingPunct="1">
              <a:spcBef>
                <a:spcPct val="20000"/>
              </a:spcBef>
              <a:spcAft>
                <a:spcPct val="0"/>
              </a:spcAft>
              <a:buChar char="•"/>
              <a:defRPr kumimoji="1" sz="2215">
                <a:solidFill>
                  <a:schemeClr val="tx1"/>
                </a:solidFill>
                <a:latin typeface="+mn-lt"/>
                <a:ea typeface="+mn-ea"/>
              </a:defRPr>
            </a:lvl3pPr>
            <a:lvl4pPr marL="1476499" indent="-210929" algn="l" rtl="0" eaLnBrk="1" fontAlgn="base" hangingPunct="1">
              <a:spcBef>
                <a:spcPct val="20000"/>
              </a:spcBef>
              <a:spcAft>
                <a:spcPct val="0"/>
              </a:spcAft>
              <a:buChar char="–"/>
              <a:defRPr kumimoji="1" sz="1847">
                <a:solidFill>
                  <a:schemeClr val="tx1"/>
                </a:solidFill>
                <a:latin typeface="+mn-lt"/>
                <a:ea typeface="+mn-ea"/>
              </a:defRPr>
            </a:lvl4pPr>
            <a:lvl5pPr marL="1898352" indent="-210929" algn="l" rtl="0" eaLnBrk="1" fontAlgn="base" hangingPunct="1">
              <a:spcBef>
                <a:spcPct val="20000"/>
              </a:spcBef>
              <a:spcAft>
                <a:spcPct val="0"/>
              </a:spcAft>
              <a:buChar char="»"/>
              <a:defRPr kumimoji="1" sz="1847">
                <a:solidFill>
                  <a:schemeClr val="tx1"/>
                </a:solidFill>
                <a:latin typeface="+mn-lt"/>
                <a:ea typeface="+mn-ea"/>
              </a:defRPr>
            </a:lvl5pPr>
            <a:lvl6pPr marL="2320205" indent="-210929" algn="l" rtl="0" eaLnBrk="1" fontAlgn="base" hangingPunct="1">
              <a:spcBef>
                <a:spcPct val="20000"/>
              </a:spcBef>
              <a:spcAft>
                <a:spcPct val="0"/>
              </a:spcAft>
              <a:buChar char="»"/>
              <a:defRPr kumimoji="1" sz="1847">
                <a:solidFill>
                  <a:schemeClr val="tx1"/>
                </a:solidFill>
                <a:latin typeface="+mn-lt"/>
                <a:ea typeface="+mn-ea"/>
              </a:defRPr>
            </a:lvl6pPr>
            <a:lvl7pPr marL="2742065" indent="-210929" algn="l" rtl="0" eaLnBrk="1" fontAlgn="base" hangingPunct="1">
              <a:spcBef>
                <a:spcPct val="20000"/>
              </a:spcBef>
              <a:spcAft>
                <a:spcPct val="0"/>
              </a:spcAft>
              <a:buChar char="»"/>
              <a:defRPr kumimoji="1" sz="1847">
                <a:solidFill>
                  <a:schemeClr val="tx1"/>
                </a:solidFill>
                <a:latin typeface="+mn-lt"/>
                <a:ea typeface="+mn-ea"/>
              </a:defRPr>
            </a:lvl7pPr>
            <a:lvl8pPr marL="3163921" indent="-210929" algn="l" rtl="0" eaLnBrk="1" fontAlgn="base" hangingPunct="1">
              <a:spcBef>
                <a:spcPct val="20000"/>
              </a:spcBef>
              <a:spcAft>
                <a:spcPct val="0"/>
              </a:spcAft>
              <a:buChar char="»"/>
              <a:defRPr kumimoji="1" sz="1847">
                <a:solidFill>
                  <a:schemeClr val="tx1"/>
                </a:solidFill>
                <a:latin typeface="+mn-lt"/>
                <a:ea typeface="+mn-ea"/>
              </a:defRPr>
            </a:lvl8pPr>
            <a:lvl9pPr marL="3585777" indent="-210929" algn="l" rtl="0" eaLnBrk="1" fontAlgn="base" hangingPunct="1">
              <a:spcBef>
                <a:spcPct val="20000"/>
              </a:spcBef>
              <a:spcAft>
                <a:spcPct val="0"/>
              </a:spcAft>
              <a:buChar char="»"/>
              <a:defRPr kumimoji="1" sz="1847">
                <a:solidFill>
                  <a:schemeClr val="tx1"/>
                </a:solidFill>
                <a:latin typeface="+mn-lt"/>
                <a:ea typeface="+mn-ea"/>
              </a:defRPr>
            </a:lvl9pPr>
          </a:lstStyle>
          <a:p>
            <a:pPr defTabSz="914400"/>
            <a:r>
              <a:rPr lang="en-US" altLang="ja-JP" sz="1600" kern="0" dirty="0"/>
              <a:t>Fulfillment</a:t>
            </a:r>
            <a:r>
              <a:rPr lang="ja-JP" altLang="en-US" sz="1600" kern="0" dirty="0"/>
              <a:t>は、法人向けの新サービスのオーダ管理と、</a:t>
            </a:r>
            <a:r>
              <a:rPr lang="ja-JP" altLang="en-US" sz="1600" dirty="0">
                <a:solidFill>
                  <a:prstClr val="black"/>
                </a:solidFill>
                <a:latin typeface="Meiryo UI" panose="020B0604030504040204" pitchFamily="50" charset="-128"/>
                <a:ea typeface="Meiryo UI" panose="020B0604030504040204" pitchFamily="50" charset="-128"/>
              </a:rPr>
              <a:t>卸売への</a:t>
            </a:r>
            <a:r>
              <a:rPr lang="ja-JP" altLang="en-US" sz="1600" kern="0" dirty="0"/>
              <a:t>連携を行う。</a:t>
            </a:r>
            <a:endParaRPr lang="en-US" altLang="ja-JP" sz="1600" kern="0" dirty="0"/>
          </a:p>
          <a:p>
            <a:pPr defTabSz="914400"/>
            <a:r>
              <a:rPr lang="en-US" altLang="ja-JP" sz="1600" kern="0" dirty="0"/>
              <a:t>Fulfillment</a:t>
            </a:r>
            <a:r>
              <a:rPr lang="ja-JP" altLang="en-US" sz="1600" kern="0" dirty="0"/>
              <a:t>を用いることで、サービス／商品の管理はもとより、顧客ごとにサービス／商品の注文から料金計算まで全ての注文プロセスについて、管理、運用を行う。</a:t>
            </a:r>
            <a:endParaRPr lang="en-US" altLang="ja-JP" sz="1600" kern="0" dirty="0"/>
          </a:p>
        </p:txBody>
      </p:sp>
      <p:sp>
        <p:nvSpPr>
          <p:cNvPr id="7" name="正方形/長方形 6"/>
          <p:cNvSpPr/>
          <p:nvPr/>
        </p:nvSpPr>
        <p:spPr>
          <a:xfrm>
            <a:off x="2956044" y="2193698"/>
            <a:ext cx="4230687" cy="1724461"/>
          </a:xfrm>
          <a:prstGeom prst="rect">
            <a:avLst/>
          </a:prstGeom>
          <a:solidFill>
            <a:schemeClr val="bg1"/>
          </a:solidFill>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小売テナント</a:t>
            </a:r>
          </a:p>
        </p:txBody>
      </p:sp>
      <p:sp>
        <p:nvSpPr>
          <p:cNvPr id="8" name="正方形/長方形 7"/>
          <p:cNvSpPr/>
          <p:nvPr/>
        </p:nvSpPr>
        <p:spPr>
          <a:xfrm>
            <a:off x="3325521" y="277538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小売商品追加</a:t>
            </a:r>
          </a:p>
        </p:txBody>
      </p:sp>
      <p:sp>
        <p:nvSpPr>
          <p:cNvPr id="9" name="正方形/長方形 8"/>
          <p:cNvSpPr/>
          <p:nvPr/>
        </p:nvSpPr>
        <p:spPr>
          <a:xfrm>
            <a:off x="4408846" y="277538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顧客</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1376726" y="4273304"/>
            <a:ext cx="3430401" cy="1724461"/>
          </a:xfrm>
          <a:prstGeom prst="rect">
            <a:avLst/>
          </a:prstGeom>
          <a:solidFill>
            <a:schemeClr val="bg1"/>
          </a:solidFill>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b"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卸売テナント</a:t>
            </a:r>
          </a:p>
        </p:txBody>
      </p:sp>
      <p:sp>
        <p:nvSpPr>
          <p:cNvPr id="11" name="正方形/長方形 10"/>
          <p:cNvSpPr/>
          <p:nvPr/>
        </p:nvSpPr>
        <p:spPr>
          <a:xfrm>
            <a:off x="2607760" y="485499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defTabSz="914400">
              <a:defRPr/>
            </a:pPr>
            <a:r>
              <a:rPr lang="ja-JP" altLang="en-US" sz="1400" dirty="0">
                <a:solidFill>
                  <a:prstClr val="black"/>
                </a:solidFill>
                <a:latin typeface="Meiryo UI" panose="020B0604030504040204" pitchFamily="50" charset="-128"/>
                <a:ea typeface="Meiryo UI" panose="020B0604030504040204" pitchFamily="50" charset="-128"/>
              </a:rPr>
              <a:t>卸顧客</a:t>
            </a:r>
            <a:endParaRPr lang="en-US" altLang="ja-JP" sz="1400" dirty="0">
              <a:solidFill>
                <a:prstClr val="black"/>
              </a:solidFill>
              <a:latin typeface="Meiryo UI" panose="020B0604030504040204" pitchFamily="50" charset="-128"/>
              <a:ea typeface="Meiryo UI" panose="020B0604030504040204" pitchFamily="50" charset="-128"/>
            </a:endParaRPr>
          </a:p>
        </p:txBody>
      </p:sp>
      <p:cxnSp>
        <p:nvCxnSpPr>
          <p:cNvPr id="12" name="直線コネクタ 11"/>
          <p:cNvCxnSpPr>
            <a:stCxn id="8" idx="2"/>
            <a:endCxn id="13" idx="0"/>
          </p:cNvCxnSpPr>
          <p:nvPr/>
        </p:nvCxnSpPr>
        <p:spPr>
          <a:xfrm flipH="1">
            <a:off x="2018304" y="3421941"/>
            <a:ext cx="1801086" cy="1433057"/>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524435" y="485499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サービス卸商品追加</a:t>
            </a:r>
          </a:p>
        </p:txBody>
      </p:sp>
      <p:sp>
        <p:nvSpPr>
          <p:cNvPr id="15" name="楕円 14"/>
          <p:cNvSpPr/>
          <p:nvPr/>
        </p:nvSpPr>
        <p:spPr>
          <a:xfrm>
            <a:off x="50337" y="4777879"/>
            <a:ext cx="1168521" cy="715310"/>
          </a:xfrm>
          <a:prstGeom prst="ellips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lvl="0" algn="ctr" defTabSz="914400">
              <a:defRPr/>
            </a:pPr>
            <a:r>
              <a:rPr lang="ja-JP" altLang="en-US" sz="1200" dirty="0">
                <a:solidFill>
                  <a:prstClr val="black"/>
                </a:solidFill>
                <a:latin typeface="Meiryo UI" panose="020B0604030504040204" pitchFamily="50" charset="-128"/>
                <a:ea typeface="Meiryo UI" panose="020B0604030504040204" pitchFamily="50" charset="-128"/>
              </a:rPr>
              <a:t>卸元</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6" name="直線コネクタ 15"/>
          <p:cNvCxnSpPr>
            <a:stCxn id="10" idx="1"/>
            <a:endCxn id="15" idx="6"/>
          </p:cNvCxnSpPr>
          <p:nvPr/>
        </p:nvCxnSpPr>
        <p:spPr>
          <a:xfrm flipH="1" flipV="1">
            <a:off x="1218858" y="5135534"/>
            <a:ext cx="15786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7" idx="3"/>
            <a:endCxn id="18" idx="1"/>
          </p:cNvCxnSpPr>
          <p:nvPr/>
        </p:nvCxnSpPr>
        <p:spPr>
          <a:xfrm>
            <a:off x="7186731" y="3055929"/>
            <a:ext cx="1473051" cy="3086"/>
          </a:xfrm>
          <a:prstGeom prst="line">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659782" y="2589917"/>
            <a:ext cx="1168521" cy="938195"/>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請求</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システム</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cxnSp>
        <p:nvCxnSpPr>
          <p:cNvPr id="19" name="直線コネクタ 18"/>
          <p:cNvCxnSpPr>
            <a:stCxn id="20" idx="6"/>
            <a:endCxn id="7" idx="1"/>
          </p:cNvCxnSpPr>
          <p:nvPr/>
        </p:nvCxnSpPr>
        <p:spPr>
          <a:xfrm flipV="1">
            <a:off x="1218858" y="3055929"/>
            <a:ext cx="1737186" cy="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楕円 19"/>
          <p:cNvSpPr/>
          <p:nvPr/>
        </p:nvSpPr>
        <p:spPr>
          <a:xfrm>
            <a:off x="50337" y="2699166"/>
            <a:ext cx="1168521" cy="715310"/>
          </a:xfrm>
          <a:prstGeom prst="ellipse">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営業担当</a:t>
            </a:r>
          </a:p>
        </p:txBody>
      </p:sp>
      <p:cxnSp>
        <p:nvCxnSpPr>
          <p:cNvPr id="21" name="直線コネクタ 20"/>
          <p:cNvCxnSpPr>
            <a:stCxn id="8" idx="2"/>
            <a:endCxn id="24" idx="0"/>
          </p:cNvCxnSpPr>
          <p:nvPr/>
        </p:nvCxnSpPr>
        <p:spPr>
          <a:xfrm>
            <a:off x="3819390" y="3421941"/>
            <a:ext cx="1954859" cy="1433053"/>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32" idx="1"/>
            <a:endCxn id="9" idx="3"/>
          </p:cNvCxnSpPr>
          <p:nvPr/>
        </p:nvCxnSpPr>
        <p:spPr>
          <a:xfrm flipH="1">
            <a:off x="5396583" y="3098665"/>
            <a:ext cx="94462" cy="0"/>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6363705" y="4854994"/>
            <a:ext cx="987737" cy="646553"/>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卸顧客</a:t>
            </a:r>
          </a:p>
        </p:txBody>
      </p:sp>
      <p:sp>
        <p:nvSpPr>
          <p:cNvPr id="24" name="正方形/長方形 23"/>
          <p:cNvSpPr/>
          <p:nvPr/>
        </p:nvSpPr>
        <p:spPr>
          <a:xfrm>
            <a:off x="5280380" y="4854994"/>
            <a:ext cx="987737" cy="646553"/>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サービス卸商品追加</a:t>
            </a:r>
          </a:p>
        </p:txBody>
      </p:sp>
      <p:sp>
        <p:nvSpPr>
          <p:cNvPr id="25" name="楕円 24"/>
          <p:cNvSpPr/>
          <p:nvPr/>
        </p:nvSpPr>
        <p:spPr>
          <a:xfrm>
            <a:off x="8659782" y="4823196"/>
            <a:ext cx="1168521" cy="715310"/>
          </a:xfrm>
          <a:prstGeom prst="ellips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lvl="0" algn="ctr" defTabSz="914400">
              <a:defRPr/>
            </a:pPr>
            <a:r>
              <a:rPr lang="ja-JP" altLang="en-US" sz="1200" dirty="0">
                <a:solidFill>
                  <a:prstClr val="black"/>
                </a:solidFill>
                <a:latin typeface="Meiryo UI" panose="020B0604030504040204" pitchFamily="50" charset="-128"/>
                <a:ea typeface="Meiryo UI" panose="020B0604030504040204" pitchFamily="50" charset="-128"/>
              </a:rPr>
              <a:t>卸元</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6" name="直線コネクタ 25"/>
          <p:cNvCxnSpPr>
            <a:stCxn id="37" idx="3"/>
            <a:endCxn id="25" idx="2"/>
          </p:cNvCxnSpPr>
          <p:nvPr/>
        </p:nvCxnSpPr>
        <p:spPr>
          <a:xfrm>
            <a:off x="8433641" y="5178271"/>
            <a:ext cx="226141" cy="2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4540151" y="5135530"/>
            <a:ext cx="59092" cy="5"/>
          </a:xfrm>
          <a:prstGeom prst="line">
            <a:avLst/>
          </a:prstGeom>
          <a:ln w="5715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5491045" y="277538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注文登録</a:t>
            </a:r>
          </a:p>
        </p:txBody>
      </p:sp>
      <p:sp>
        <p:nvSpPr>
          <p:cNvPr id="33" name="正方形/長方形 32"/>
          <p:cNvSpPr/>
          <p:nvPr/>
        </p:nvSpPr>
        <p:spPr>
          <a:xfrm>
            <a:off x="3689959" y="4854998"/>
            <a:ext cx="987737" cy="646553"/>
          </a:xfrm>
          <a:prstGeom prst="rec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defTabSz="914400">
              <a:defRPr/>
            </a:pPr>
            <a:r>
              <a:rPr lang="ja-JP" altLang="en-US" sz="1400" dirty="0">
                <a:solidFill>
                  <a:prstClr val="black"/>
                </a:solidFill>
                <a:latin typeface="Meiryo UI" panose="020B0604030504040204" pitchFamily="50" charset="-128"/>
                <a:ea typeface="Meiryo UI" panose="020B0604030504040204" pitchFamily="50" charset="-128"/>
              </a:rPr>
              <a:t>注文完了</a:t>
            </a:r>
          </a:p>
        </p:txBody>
      </p:sp>
      <p:cxnSp>
        <p:nvCxnSpPr>
          <p:cNvPr id="34" name="直線コネクタ 33"/>
          <p:cNvCxnSpPr>
            <a:stCxn id="33" idx="0"/>
            <a:endCxn id="32" idx="2"/>
          </p:cNvCxnSpPr>
          <p:nvPr/>
        </p:nvCxnSpPr>
        <p:spPr>
          <a:xfrm flipV="1">
            <a:off x="4183828" y="3421941"/>
            <a:ext cx="1801086" cy="1433057"/>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37" idx="0"/>
            <a:endCxn id="32" idx="2"/>
          </p:cNvCxnSpPr>
          <p:nvPr/>
        </p:nvCxnSpPr>
        <p:spPr>
          <a:xfrm flipH="1" flipV="1">
            <a:off x="5984914" y="3421941"/>
            <a:ext cx="1954859" cy="1433053"/>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7445904" y="4854994"/>
            <a:ext cx="987737" cy="646553"/>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注文完了</a:t>
            </a:r>
          </a:p>
        </p:txBody>
      </p:sp>
      <p:cxnSp>
        <p:nvCxnSpPr>
          <p:cNvPr id="48" name="直線コネクタ 47"/>
          <p:cNvCxnSpPr>
            <a:endCxn id="11" idx="0"/>
          </p:cNvCxnSpPr>
          <p:nvPr/>
        </p:nvCxnSpPr>
        <p:spPr>
          <a:xfrm flipH="1">
            <a:off x="3101629" y="3918159"/>
            <a:ext cx="1182660" cy="936839"/>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13506" y="6391390"/>
            <a:ext cx="6087447" cy="241980"/>
          </a:xfrm>
          <a:prstGeom prst="rect">
            <a:avLst/>
          </a:prstGeom>
          <a:noFill/>
          <a:ln>
            <a:noFill/>
          </a:ln>
          <a:effectLst/>
        </p:spPr>
        <p:txBody>
          <a:bodyPr wrap="square" lIns="36000" tIns="36000" rIns="36000" bIns="36000" rtlCol="0" anchor="ctr">
            <a:spAutoFit/>
          </a:bodyPr>
          <a:lstStyle/>
          <a:p>
            <a:r>
              <a:rPr kumimoji="1" lang="en-US" altLang="ja-JP" sz="1100" b="0" kern="0" dirty="0">
                <a:solidFill>
                  <a:schemeClr val="tx1"/>
                </a:solidFill>
              </a:rPr>
              <a:t>※</a:t>
            </a:r>
            <a:r>
              <a:rPr lang="ja-JP" altLang="en-US" sz="1100" kern="0" dirty="0"/>
              <a:t>卸売テナント／小売テナントを利用した場合の構成図。</a:t>
            </a:r>
            <a:endParaRPr kumimoji="1" lang="ja-JP" altLang="en-US" sz="1100" b="0" kern="0" dirty="0">
              <a:solidFill>
                <a:schemeClr val="tx1"/>
              </a:solidFill>
            </a:endParaRPr>
          </a:p>
        </p:txBody>
      </p:sp>
    </p:spTree>
    <p:extLst>
      <p:ext uri="{BB962C8B-B14F-4D97-AF65-F5344CB8AC3E}">
        <p14:creationId xmlns:p14="http://schemas.microsoft.com/office/powerpoint/2010/main" val="408285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0.2.</a:t>
            </a:r>
            <a:r>
              <a:rPr lang="ja-JP" altLang="en-US" dirty="0"/>
              <a:t>　</a:t>
            </a:r>
            <a:r>
              <a:rPr lang="en-US" altLang="ja-JP" dirty="0"/>
              <a:t>Fulfillment</a:t>
            </a:r>
            <a:r>
              <a:rPr lang="ja-JP" altLang="en-US" dirty="0"/>
              <a:t>の位置づけ</a:t>
            </a:r>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5</a:t>
            </a:fld>
            <a:endParaRPr lang="en-US" altLang="ja-JP" dirty="0"/>
          </a:p>
        </p:txBody>
      </p:sp>
      <p:graphicFrame>
        <p:nvGraphicFramePr>
          <p:cNvPr id="42" name="表 41"/>
          <p:cNvGraphicFramePr>
            <a:graphicFrameLocks noGrp="1"/>
          </p:cNvGraphicFramePr>
          <p:nvPr>
            <p:extLst>
              <p:ext uri="{D42A27DB-BD31-4B8C-83A1-F6EECF244321}">
                <p14:modId xmlns:p14="http://schemas.microsoft.com/office/powerpoint/2010/main" val="1812119610"/>
              </p:ext>
            </p:extLst>
          </p:nvPr>
        </p:nvGraphicFramePr>
        <p:xfrm>
          <a:off x="596524" y="751939"/>
          <a:ext cx="8712968" cy="5585460"/>
        </p:xfrm>
        <a:graphic>
          <a:graphicData uri="http://schemas.openxmlformats.org/drawingml/2006/table">
            <a:tbl>
              <a:tblPr firstRow="1" bandRow="1">
                <a:tableStyleId>{5940675A-B579-460E-94D1-54222C63F5DA}</a:tableStyleId>
              </a:tblPr>
              <a:tblGrid>
                <a:gridCol w="1872208">
                  <a:extLst>
                    <a:ext uri="{9D8B030D-6E8A-4147-A177-3AD203B41FA5}">
                      <a16:colId xmlns:a16="http://schemas.microsoft.com/office/drawing/2014/main" val="800785266"/>
                    </a:ext>
                  </a:extLst>
                </a:gridCol>
                <a:gridCol w="6840760">
                  <a:extLst>
                    <a:ext uri="{9D8B030D-6E8A-4147-A177-3AD203B41FA5}">
                      <a16:colId xmlns:a16="http://schemas.microsoft.com/office/drawing/2014/main" val="1781136735"/>
                    </a:ext>
                  </a:extLst>
                </a:gridCol>
              </a:tblGrid>
              <a:tr h="177881">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用語</a:t>
                      </a:r>
                    </a:p>
                  </a:txBody>
                  <a:tcPr>
                    <a:solidFill>
                      <a:schemeClr val="accent1">
                        <a:lumMod val="40000"/>
                        <a:lumOff val="60000"/>
                      </a:schemeClr>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説明</a:t>
                      </a:r>
                    </a:p>
                  </a:txBody>
                  <a:tcPr>
                    <a:solidFill>
                      <a:schemeClr val="accent1">
                        <a:lumMod val="40000"/>
                        <a:lumOff val="60000"/>
                      </a:schemeClr>
                    </a:solidFill>
                  </a:tcPr>
                </a:tc>
                <a:extLst>
                  <a:ext uri="{0D108BD9-81ED-4DB2-BD59-A6C34878D82A}">
                    <a16:rowId xmlns:a16="http://schemas.microsoft.com/office/drawing/2014/main" val="3944883982"/>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テナント</a:t>
                      </a:r>
                    </a:p>
                  </a:txBody>
                  <a:tcPr>
                    <a:solidFill>
                      <a:schemeClr val="bg1"/>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Fulfillment</a:t>
                      </a:r>
                      <a:r>
                        <a:rPr kumimoji="1" lang="ja-JP" altLang="en-US" sz="1000" dirty="0">
                          <a:solidFill>
                            <a:schemeClr val="tx1"/>
                          </a:solidFill>
                          <a:latin typeface="Meiryo UI" panose="020B0604030504040204" pitchFamily="50" charset="-128"/>
                          <a:ea typeface="Meiryo UI" panose="020B0604030504040204" pitchFamily="50" charset="-128"/>
                        </a:rPr>
                        <a:t>における管理単位。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647520148"/>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商品</a:t>
                      </a:r>
                    </a:p>
                  </a:txBody>
                  <a:tcPr>
                    <a:solidFill>
                      <a:schemeClr val="bg1"/>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Fulfillment</a:t>
                      </a:r>
                      <a:r>
                        <a:rPr kumimoji="1" lang="ja-JP" altLang="en-US" sz="1000" dirty="0">
                          <a:solidFill>
                            <a:schemeClr val="tx1"/>
                          </a:solidFill>
                          <a:latin typeface="Meiryo UI" panose="020B0604030504040204" pitchFamily="50" charset="-128"/>
                          <a:ea typeface="Meiryo UI" panose="020B0604030504040204" pitchFamily="50" charset="-128"/>
                        </a:rPr>
                        <a:t>として顧客に提供するサービスに条件、価格等を設定し、販売可能となる状態としたもの。</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608021675"/>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サービス</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商品を構成する要素。</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408132115"/>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サービスインスタンス（</a:t>
                      </a:r>
                      <a:r>
                        <a:rPr kumimoji="1" lang="en-US" altLang="ja-JP" sz="1100" dirty="0">
                          <a:solidFill>
                            <a:schemeClr val="tx1"/>
                          </a:solidFill>
                          <a:latin typeface="Meiryo UI" panose="020B0604030504040204" pitchFamily="50" charset="-128"/>
                          <a:ea typeface="Meiryo UI" panose="020B0604030504040204" pitchFamily="50" charset="-128"/>
                        </a:rPr>
                        <a:t>SI</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本サービスの利用における商品、サービスの最小管理単位。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187539306"/>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パートナー</a:t>
                      </a:r>
                    </a:p>
                  </a:txBody>
                  <a:tcPr>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小売業者に対して商品を卸す、もしくは小売業者から商品を卸す企業。卸顧客と同義。</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350141667"/>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卸売</a:t>
                      </a:r>
                    </a:p>
                  </a:txBody>
                  <a:tcPr>
                    <a:solidFill>
                      <a:schemeClr val="bg1"/>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商品を他社に卸す役割。</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65602715"/>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小売</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商品を他社から卸され、小売りする役割。</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614061236"/>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卸売テナント</a:t>
                      </a:r>
                    </a:p>
                  </a:txBody>
                  <a:tcPr>
                    <a:solidFill>
                      <a:schemeClr val="bg1"/>
                    </a:solidFill>
                  </a:tcPr>
                </a:tc>
                <a:tc>
                  <a:txBody>
                    <a:bodyPr/>
                    <a:lstStyle/>
                    <a:p>
                      <a:pPr marL="0" lvl="0" indent="-72529" algn="l" defTabSz="844083" fontAlgn="base">
                        <a:lnSpc>
                          <a:spcPct val="110000"/>
                        </a:lnSpc>
                        <a:spcAft>
                          <a:spcPct val="0"/>
                        </a:spcAft>
                        <a:buFont typeface="Wingdings" panose="05000000000000000000" pitchFamily="2" charset="2"/>
                        <a:buNone/>
                        <a:tabLst>
                          <a:tab pos="2231837" algn="l"/>
                        </a:tabLst>
                        <a:defRPr/>
                      </a:pPr>
                      <a:r>
                        <a:rPr lang="ja-JP" altLang="en-US" sz="1000" dirty="0">
                          <a:solidFill>
                            <a:srgbClr val="000000"/>
                          </a:solidFill>
                          <a:latin typeface="Meiryo UI" panose="020B0604030504040204" pitchFamily="50" charset="-128"/>
                          <a:ea typeface="Meiryo UI" panose="020B0604030504040204" pitchFamily="50" charset="-128"/>
                        </a:rPr>
                        <a:t>他テナントに独自サービスを販売するためのテナント。</a:t>
                      </a:r>
                      <a:endParaRPr lang="en-US" altLang="ja-JP" sz="1000" dirty="0">
                        <a:solidFill>
                          <a:srgbClr val="000000"/>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399099346"/>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小売テナント</a:t>
                      </a:r>
                    </a:p>
                  </a:txBody>
                  <a:tcPr>
                    <a:solidFill>
                      <a:schemeClr val="bg1"/>
                    </a:solidFill>
                  </a:tcPr>
                </a:tc>
                <a:tc>
                  <a:txBody>
                    <a:bodyPr/>
                    <a:lstStyle/>
                    <a:p>
                      <a:pPr marL="0" lvl="0" indent="-72529" algn="l" defTabSz="844083" fontAlgn="base">
                        <a:lnSpc>
                          <a:spcPct val="110000"/>
                        </a:lnSpc>
                        <a:spcAft>
                          <a:spcPct val="0"/>
                        </a:spcAft>
                        <a:buFont typeface="Wingdings" panose="05000000000000000000" pitchFamily="2" charset="2"/>
                        <a:buNone/>
                        <a:tabLst>
                          <a:tab pos="2231837" algn="l"/>
                        </a:tabLst>
                        <a:defRPr/>
                      </a:pPr>
                      <a:r>
                        <a:rPr lang="ja-JP" altLang="en-US" sz="1000" dirty="0">
                          <a:solidFill>
                            <a:srgbClr val="000000"/>
                          </a:solidFill>
                          <a:latin typeface="Meiryo UI" panose="020B0604030504040204" pitchFamily="50" charset="-128"/>
                          <a:ea typeface="Meiryo UI" panose="020B0604030504040204" pitchFamily="50" charset="-128"/>
                        </a:rPr>
                        <a:t>他テナントから提供されるサービスを販売するためのテナント。</a:t>
                      </a:r>
                      <a:endParaRPr lang="en-US" altLang="ja-JP" sz="1000" dirty="0">
                        <a:solidFill>
                          <a:srgbClr val="000000"/>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707502142"/>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申込</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顧客が小売り商品を注文、発注すること。注文と同義。</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01019445"/>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オーダ</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新規申込、変更申込、解約申込、など申込を一意に管理する為の情報。申込登録時に、申込毎にオーダが払い出される。</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703613068"/>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開通</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新規申込を受けて、商品を利用可能な状態にするまでの準備のこと。調達と同義。</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922478993"/>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プロビジョニング</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Meiryo UI" panose="020B0604030504040204" pitchFamily="50" charset="-128"/>
                          <a:ea typeface="Meiryo UI" panose="020B0604030504040204" pitchFamily="50" charset="-128"/>
                          <a:cs typeface="+mn-cs"/>
                        </a:rPr>
                        <a:t>申し込まれた商品に含まれるサービスの提供に向けて、サービスの利用が可能な状態にする作業のこと。開通手続き等を示す。</a:t>
                      </a:r>
                      <a:endParaRPr kumimoji="1" lang="en-US" altLang="ja-JP" sz="1000" kern="1200" dirty="0">
                        <a:solidFill>
                          <a:schemeClr val="tx1"/>
                        </a:solidFill>
                        <a:latin typeface="Meiryo UI" panose="020B0604030504040204" pitchFamily="50" charset="-128"/>
                        <a:ea typeface="Meiryo UI" panose="020B0604030504040204" pitchFamily="50" charset="-128"/>
                        <a:cs typeface="+mn-cs"/>
                      </a:endParaRPr>
                    </a:p>
                  </a:txBody>
                  <a:tcPr>
                    <a:solidFill>
                      <a:schemeClr val="bg1"/>
                    </a:solidFill>
                  </a:tcPr>
                </a:tc>
                <a:extLst>
                  <a:ext uri="{0D108BD9-81ED-4DB2-BD59-A6C34878D82A}">
                    <a16:rowId xmlns:a16="http://schemas.microsoft.com/office/drawing/2014/main" val="3086565579"/>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タスク</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プロビジョニング種別の一つ。プロビジョニングを</a:t>
                      </a:r>
                      <a:r>
                        <a:rPr kumimoji="1" lang="en-US" altLang="ja-JP" sz="1000" dirty="0">
                          <a:solidFill>
                            <a:schemeClr val="tx1"/>
                          </a:solidFill>
                          <a:latin typeface="Meiryo UI" panose="020B0604030504040204" pitchFamily="50" charset="-128"/>
                          <a:ea typeface="Meiryo UI" panose="020B0604030504040204" pitchFamily="50" charset="-128"/>
                        </a:rPr>
                        <a:t>Fulfillment</a:t>
                      </a:r>
                      <a:r>
                        <a:rPr kumimoji="1" lang="ja-JP" altLang="en-US" sz="1000" dirty="0">
                          <a:solidFill>
                            <a:schemeClr val="tx1"/>
                          </a:solidFill>
                          <a:latin typeface="Meiryo UI" panose="020B0604030504040204" pitchFamily="50" charset="-128"/>
                          <a:ea typeface="Meiryo UI" panose="020B0604030504040204" pitchFamily="50" charset="-128"/>
                        </a:rPr>
                        <a:t>で管理可能な小さな単位に分解した作業のこと。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注文に複数のサービスが含まれていた場合、通常サービスごとにタスクが払い出される為、複数のタスクが発生する。</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425083174"/>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申込チャネル</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販売経路、方法のこと。チャネルを分けて販売したい商品がある場合、オペレータに紐づけて設定することが可能。例えば、オンライン専用チャネルや対面専用チャネルなど、特定のチャネルでのみ販売可能な商品として、表示</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非表示を制御することが可能。</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69491987"/>
                  </a:ext>
                </a:extLst>
              </a:tr>
              <a:tr h="125080">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GVM</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GVM</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Group Shared Virtual Machine</a:t>
                      </a:r>
                      <a:r>
                        <a:rPr kumimoji="1" lang="ja-JP" altLang="en-US" sz="1000" dirty="0">
                          <a:solidFill>
                            <a:schemeClr val="tx1"/>
                          </a:solidFill>
                          <a:latin typeface="Meiryo UI" panose="020B0604030504040204" pitchFamily="50" charset="-128"/>
                          <a:ea typeface="Meiryo UI" panose="020B0604030504040204" pitchFamily="50" charset="-128"/>
                        </a:rPr>
                        <a:t>）は</a:t>
                      </a:r>
                      <a:r>
                        <a:rPr kumimoji="1" lang="en-US" altLang="ja-JP" sz="1000" dirty="0">
                          <a:solidFill>
                            <a:schemeClr val="tx1"/>
                          </a:solidFill>
                          <a:latin typeface="Meiryo UI" panose="020B0604030504040204" pitchFamily="50" charset="-128"/>
                          <a:ea typeface="Meiryo UI" panose="020B0604030504040204" pitchFamily="50" charset="-128"/>
                        </a:rPr>
                        <a:t>NTT</a:t>
                      </a:r>
                      <a:r>
                        <a:rPr kumimoji="1" lang="ja-JP" altLang="en-US" sz="1000" dirty="0">
                          <a:solidFill>
                            <a:schemeClr val="tx1"/>
                          </a:solidFill>
                          <a:latin typeface="Meiryo UI" panose="020B0604030504040204" pitchFamily="50" charset="-128"/>
                          <a:ea typeface="Meiryo UI" panose="020B0604030504040204" pitchFamily="50" charset="-128"/>
                        </a:rPr>
                        <a:t>グループ各社からグループ共通情報</a:t>
                      </a:r>
                      <a:r>
                        <a:rPr kumimoji="1" lang="en-US" altLang="ja-JP" sz="1000" dirty="0">
                          <a:solidFill>
                            <a:schemeClr val="tx1"/>
                          </a:solidFill>
                          <a:latin typeface="Meiryo UI" panose="020B0604030504040204" pitchFamily="50" charset="-128"/>
                          <a:ea typeface="Meiryo UI" panose="020B0604030504040204" pitchFamily="50" charset="-128"/>
                        </a:rPr>
                        <a:t>NW</a:t>
                      </a:r>
                      <a:r>
                        <a:rPr kumimoji="1" lang="ja-JP" altLang="en-US" sz="1000" dirty="0">
                          <a:solidFill>
                            <a:schemeClr val="tx1"/>
                          </a:solidFill>
                          <a:latin typeface="Meiryo UI" panose="020B0604030504040204" pitchFamily="50" charset="-128"/>
                          <a:ea typeface="Meiryo UI" panose="020B0604030504040204" pitchFamily="50" charset="-128"/>
                        </a:rPr>
                        <a:t>を通じて、セキュアに接続できるクラウドリソース（</a:t>
                      </a:r>
                      <a:r>
                        <a:rPr kumimoji="1" lang="en-US" altLang="ja-JP" sz="1000" dirty="0">
                          <a:solidFill>
                            <a:schemeClr val="tx1"/>
                          </a:solidFill>
                          <a:latin typeface="Meiryo UI" panose="020B0604030504040204" pitchFamily="50" charset="-128"/>
                          <a:ea typeface="Meiryo UI" panose="020B0604030504040204" pitchFamily="50" charset="-128"/>
                        </a:rPr>
                        <a:t>IaaS + Operation</a:t>
                      </a:r>
                      <a:r>
                        <a:rPr kumimoji="1" lang="ja-JP" altLang="en-US" sz="1000" dirty="0">
                          <a:solidFill>
                            <a:schemeClr val="tx1"/>
                          </a:solidFill>
                          <a:latin typeface="Meiryo UI" panose="020B0604030504040204" pitchFamily="50" charset="-128"/>
                          <a:ea typeface="Meiryo UI" panose="020B0604030504040204" pitchFamily="50" charset="-128"/>
                        </a:rPr>
                        <a:t>）のこと。</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415143650"/>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サービス利用者</a:t>
                      </a:r>
                      <a:r>
                        <a:rPr kumimoji="1" lang="en-US" altLang="ja-JP" sz="1100" dirty="0">
                          <a:solidFill>
                            <a:schemeClr val="tx1"/>
                          </a:solidFill>
                          <a:latin typeface="Meiryo UI" panose="020B0604030504040204" pitchFamily="50" charset="-128"/>
                          <a:ea typeface="Meiryo UI" panose="020B0604030504040204" pitchFamily="50" charset="-128"/>
                        </a:rPr>
                        <a:t>ID</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法人サービス用の会員情報の名称のこと。</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687517573"/>
                  </a:ext>
                </a:extLst>
              </a:tr>
              <a:tr h="12508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サービス特性</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商品注文時に入力するサービスの項目の情報を定義したもの。</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165113355"/>
                  </a:ext>
                </a:extLst>
              </a:tr>
              <a:tr h="125080">
                <a:tc>
                  <a:txBody>
                    <a:bodyPr/>
                    <a:lstStyle/>
                    <a:p>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リスト（選択）</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サービス特性の種類の一つ。プルダウン項目。</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31529145"/>
                  </a:ext>
                </a:extLst>
              </a:tr>
            </a:tbl>
          </a:graphicData>
        </a:graphic>
      </p:graphicFrame>
      <p:sp>
        <p:nvSpPr>
          <p:cNvPr id="43" name="コンテンツ プレースホルダー 2"/>
          <p:cNvSpPr txBox="1">
            <a:spLocks/>
          </p:cNvSpPr>
          <p:nvPr/>
        </p:nvSpPr>
        <p:spPr>
          <a:xfrm>
            <a:off x="313506" y="463908"/>
            <a:ext cx="8640960" cy="288031"/>
          </a:xfrm>
        </p:spPr>
        <p:txBody>
          <a:bodyPr>
            <a:noAutofit/>
          </a:bodyPr>
          <a:lstStyle>
            <a:lvl1pPr marL="316393" indent="-316393" algn="l" rtl="0" eaLnBrk="1" fontAlgn="base" hangingPunct="1">
              <a:spcBef>
                <a:spcPct val="20000"/>
              </a:spcBef>
              <a:spcAft>
                <a:spcPct val="0"/>
              </a:spcAft>
              <a:buChar char="•"/>
              <a:defRPr kumimoji="1" sz="2955">
                <a:solidFill>
                  <a:schemeClr val="tx1"/>
                </a:solidFill>
                <a:latin typeface="+mn-lt"/>
                <a:ea typeface="+mn-ea"/>
                <a:cs typeface="+mn-cs"/>
              </a:defRPr>
            </a:lvl1pPr>
            <a:lvl2pPr marL="685517" indent="-263662" algn="l" rtl="0" eaLnBrk="1" fontAlgn="base" hangingPunct="1">
              <a:spcBef>
                <a:spcPct val="20000"/>
              </a:spcBef>
              <a:spcAft>
                <a:spcPct val="0"/>
              </a:spcAft>
              <a:buChar char="–"/>
              <a:defRPr kumimoji="1" sz="2585">
                <a:solidFill>
                  <a:schemeClr val="tx1"/>
                </a:solidFill>
                <a:latin typeface="+mn-lt"/>
                <a:ea typeface="+mn-ea"/>
              </a:defRPr>
            </a:lvl2pPr>
            <a:lvl3pPr marL="1054640" indent="-210929" algn="l" rtl="0" eaLnBrk="1" fontAlgn="base" hangingPunct="1">
              <a:spcBef>
                <a:spcPct val="20000"/>
              </a:spcBef>
              <a:spcAft>
                <a:spcPct val="0"/>
              </a:spcAft>
              <a:buChar char="•"/>
              <a:defRPr kumimoji="1" sz="2215">
                <a:solidFill>
                  <a:schemeClr val="tx1"/>
                </a:solidFill>
                <a:latin typeface="+mn-lt"/>
                <a:ea typeface="+mn-ea"/>
              </a:defRPr>
            </a:lvl3pPr>
            <a:lvl4pPr marL="1476499" indent="-210929" algn="l" rtl="0" eaLnBrk="1" fontAlgn="base" hangingPunct="1">
              <a:spcBef>
                <a:spcPct val="20000"/>
              </a:spcBef>
              <a:spcAft>
                <a:spcPct val="0"/>
              </a:spcAft>
              <a:buChar char="–"/>
              <a:defRPr kumimoji="1" sz="1847">
                <a:solidFill>
                  <a:schemeClr val="tx1"/>
                </a:solidFill>
                <a:latin typeface="+mn-lt"/>
                <a:ea typeface="+mn-ea"/>
              </a:defRPr>
            </a:lvl4pPr>
            <a:lvl5pPr marL="1898352" indent="-210929" algn="l" rtl="0" eaLnBrk="1" fontAlgn="base" hangingPunct="1">
              <a:spcBef>
                <a:spcPct val="20000"/>
              </a:spcBef>
              <a:spcAft>
                <a:spcPct val="0"/>
              </a:spcAft>
              <a:buChar char="»"/>
              <a:defRPr kumimoji="1" sz="1847">
                <a:solidFill>
                  <a:schemeClr val="tx1"/>
                </a:solidFill>
                <a:latin typeface="+mn-lt"/>
                <a:ea typeface="+mn-ea"/>
              </a:defRPr>
            </a:lvl5pPr>
            <a:lvl6pPr marL="2320205" indent="-210929" algn="l" rtl="0" eaLnBrk="1" fontAlgn="base" hangingPunct="1">
              <a:spcBef>
                <a:spcPct val="20000"/>
              </a:spcBef>
              <a:spcAft>
                <a:spcPct val="0"/>
              </a:spcAft>
              <a:buChar char="»"/>
              <a:defRPr kumimoji="1" sz="1847">
                <a:solidFill>
                  <a:schemeClr val="tx1"/>
                </a:solidFill>
                <a:latin typeface="+mn-lt"/>
                <a:ea typeface="+mn-ea"/>
              </a:defRPr>
            </a:lvl6pPr>
            <a:lvl7pPr marL="2742065" indent="-210929" algn="l" rtl="0" eaLnBrk="1" fontAlgn="base" hangingPunct="1">
              <a:spcBef>
                <a:spcPct val="20000"/>
              </a:spcBef>
              <a:spcAft>
                <a:spcPct val="0"/>
              </a:spcAft>
              <a:buChar char="»"/>
              <a:defRPr kumimoji="1" sz="1847">
                <a:solidFill>
                  <a:schemeClr val="tx1"/>
                </a:solidFill>
                <a:latin typeface="+mn-lt"/>
                <a:ea typeface="+mn-ea"/>
              </a:defRPr>
            </a:lvl7pPr>
            <a:lvl8pPr marL="3163921" indent="-210929" algn="l" rtl="0" eaLnBrk="1" fontAlgn="base" hangingPunct="1">
              <a:spcBef>
                <a:spcPct val="20000"/>
              </a:spcBef>
              <a:spcAft>
                <a:spcPct val="0"/>
              </a:spcAft>
              <a:buChar char="»"/>
              <a:defRPr kumimoji="1" sz="1847">
                <a:solidFill>
                  <a:schemeClr val="tx1"/>
                </a:solidFill>
                <a:latin typeface="+mn-lt"/>
                <a:ea typeface="+mn-ea"/>
              </a:defRPr>
            </a:lvl8pPr>
            <a:lvl9pPr marL="3585777" indent="-210929" algn="l" rtl="0" eaLnBrk="1" fontAlgn="base" hangingPunct="1">
              <a:spcBef>
                <a:spcPct val="20000"/>
              </a:spcBef>
              <a:spcAft>
                <a:spcPct val="0"/>
              </a:spcAft>
              <a:buChar char="»"/>
              <a:defRPr kumimoji="1" sz="1847">
                <a:solidFill>
                  <a:schemeClr val="tx1"/>
                </a:solidFill>
                <a:latin typeface="+mn-lt"/>
                <a:ea typeface="+mn-ea"/>
              </a:defRPr>
            </a:lvl9pPr>
          </a:lstStyle>
          <a:p>
            <a:pPr marL="0" indent="0" defTabSz="914400">
              <a:buFontTx/>
              <a:buNone/>
            </a:pPr>
            <a:r>
              <a:rPr lang="ja-JP" altLang="en-US" sz="1200" kern="0" dirty="0"/>
              <a:t>●用語の定義</a:t>
            </a:r>
            <a:endParaRPr lang="en-US" altLang="ja-JP" sz="1200" kern="0" dirty="0"/>
          </a:p>
        </p:txBody>
      </p:sp>
    </p:spTree>
    <p:extLst>
      <p:ext uri="{BB962C8B-B14F-4D97-AF65-F5344CB8AC3E}">
        <p14:creationId xmlns:p14="http://schemas.microsoft.com/office/powerpoint/2010/main" val="2312238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defTabSz="914400">
              <a:defRPr/>
            </a:pPr>
            <a:r>
              <a:rPr lang="en-US" altLang="ja-JP" dirty="0">
                <a:solidFill>
                  <a:srgbClr val="000000"/>
                </a:solidFill>
              </a:rPr>
              <a:t>0.3. </a:t>
            </a:r>
            <a:r>
              <a:rPr lang="ja-JP" altLang="en-US" dirty="0">
                <a:solidFill>
                  <a:srgbClr val="000000"/>
                </a:solidFill>
              </a:rPr>
              <a:t>料金について</a:t>
            </a:r>
          </a:p>
        </p:txBody>
      </p:sp>
      <p:sp>
        <p:nvSpPr>
          <p:cNvPr id="2" name="スライド番号プレースホルダー 1"/>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6</a:t>
            </a:fld>
            <a:endParaRPr lang="en-US" altLang="ja-JP" dirty="0"/>
          </a:p>
        </p:txBody>
      </p:sp>
      <p:sp>
        <p:nvSpPr>
          <p:cNvPr id="19" name="正方形/長方形 18"/>
          <p:cNvSpPr/>
          <p:nvPr/>
        </p:nvSpPr>
        <p:spPr>
          <a:xfrm>
            <a:off x="313506" y="565128"/>
            <a:ext cx="7938392"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商品を提供するにあたって、料金の発生は主に、商品本体、オプション、ライセンスにより料金の計算がされる。</a:t>
            </a:r>
            <a:endParaRPr lang="en-US" altLang="ja-JP" sz="14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577174272"/>
              </p:ext>
            </p:extLst>
          </p:nvPr>
        </p:nvGraphicFramePr>
        <p:xfrm>
          <a:off x="678780" y="1070570"/>
          <a:ext cx="8576535" cy="5218129"/>
        </p:xfrm>
        <a:graphic>
          <a:graphicData uri="http://schemas.openxmlformats.org/drawingml/2006/table">
            <a:tbl>
              <a:tblPr firstRow="1" bandRow="1">
                <a:tableStyleId>{5940675A-B579-460E-94D1-54222C63F5DA}</a:tableStyleId>
              </a:tblPr>
              <a:tblGrid>
                <a:gridCol w="1323258">
                  <a:extLst>
                    <a:ext uri="{9D8B030D-6E8A-4147-A177-3AD203B41FA5}">
                      <a16:colId xmlns:a16="http://schemas.microsoft.com/office/drawing/2014/main" val="20000"/>
                    </a:ext>
                  </a:extLst>
                </a:gridCol>
                <a:gridCol w="2805206">
                  <a:extLst>
                    <a:ext uri="{9D8B030D-6E8A-4147-A177-3AD203B41FA5}">
                      <a16:colId xmlns:a16="http://schemas.microsoft.com/office/drawing/2014/main" val="20001"/>
                    </a:ext>
                  </a:extLst>
                </a:gridCol>
                <a:gridCol w="2337917">
                  <a:extLst>
                    <a:ext uri="{9D8B030D-6E8A-4147-A177-3AD203B41FA5}">
                      <a16:colId xmlns:a16="http://schemas.microsoft.com/office/drawing/2014/main" val="20002"/>
                    </a:ext>
                  </a:extLst>
                </a:gridCol>
                <a:gridCol w="2110154">
                  <a:extLst>
                    <a:ext uri="{9D8B030D-6E8A-4147-A177-3AD203B41FA5}">
                      <a16:colId xmlns:a16="http://schemas.microsoft.com/office/drawing/2014/main" val="20003"/>
                    </a:ext>
                  </a:extLst>
                </a:gridCol>
              </a:tblGrid>
              <a:tr h="380788">
                <a:tc>
                  <a:txBody>
                    <a:bodyPr/>
                    <a:lstStyle/>
                    <a:p>
                      <a:pPr algn="ctr"/>
                      <a:r>
                        <a:rPr kumimoji="1" lang="ja-JP" altLang="en-US" sz="1300" b="1" dirty="0">
                          <a:latin typeface="Meiryo UI" panose="020B0604030504040204" pitchFamily="50" charset="-128"/>
                          <a:ea typeface="Meiryo UI" panose="020B0604030504040204" pitchFamily="50" charset="-128"/>
                        </a:rPr>
                        <a:t>商品種類</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商品構成と料金発生個所</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具体例</a:t>
                      </a:r>
                    </a:p>
                  </a:txBody>
                  <a:tcPr marL="84406" marR="84406" marT="42203" marB="42203">
                    <a:solidFill>
                      <a:schemeClr val="accent6">
                        <a:lumMod val="20000"/>
                        <a:lumOff val="80000"/>
                      </a:schemeClr>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lang="ja-JP" altLang="en-US" sz="1300" b="1" dirty="0">
                          <a:latin typeface="Meiryo UI" panose="020B0604030504040204" pitchFamily="50" charset="-128"/>
                          <a:ea typeface="Meiryo UI" panose="020B0604030504040204" pitchFamily="50" charset="-128"/>
                        </a:rPr>
                        <a:t>料金設定に関する考え方</a:t>
                      </a:r>
                      <a:endParaRPr kumimoji="1" lang="ja-JP" altLang="en-US" sz="1300" b="1" dirty="0">
                        <a:latin typeface="Meiryo UI" panose="020B0604030504040204" pitchFamily="50" charset="-128"/>
                        <a:ea typeface="Meiryo UI" panose="020B0604030504040204" pitchFamily="50" charset="-128"/>
                      </a:endParaRPr>
                    </a:p>
                  </a:txBody>
                  <a:tcPr marL="84406" marR="84406" marT="42203" marB="42203">
                    <a:solidFill>
                      <a:schemeClr val="accent6">
                        <a:lumMod val="20000"/>
                        <a:lumOff val="80000"/>
                      </a:schemeClr>
                    </a:solidFill>
                  </a:tcPr>
                </a:tc>
                <a:extLst>
                  <a:ext uri="{0D108BD9-81ED-4DB2-BD59-A6C34878D82A}">
                    <a16:rowId xmlns:a16="http://schemas.microsoft.com/office/drawing/2014/main" val="10000"/>
                  </a:ext>
                </a:extLst>
              </a:tr>
              <a:tr h="675249">
                <a:tc rowSpan="5">
                  <a:txBody>
                    <a:bodyPr/>
                    <a:lstStyle/>
                    <a:p>
                      <a:pPr algn="ctr"/>
                      <a:r>
                        <a:rPr kumimoji="1" lang="ja-JP" altLang="en-US" sz="1300" dirty="0">
                          <a:latin typeface="Meiryo UI" panose="020B0604030504040204" pitchFamily="50" charset="-128"/>
                          <a:ea typeface="Meiryo UI" panose="020B0604030504040204" pitchFamily="50" charset="-128"/>
                        </a:rPr>
                        <a:t>サービス</a:t>
                      </a:r>
                      <a:endParaRPr kumimoji="1" lang="en-US" altLang="ja-JP" sz="1300" dirty="0">
                        <a:latin typeface="Meiryo UI" panose="020B0604030504040204" pitchFamily="50" charset="-128"/>
                        <a:ea typeface="Meiryo UI" panose="020B0604030504040204" pitchFamily="50" charset="-128"/>
                      </a:endParaRPr>
                    </a:p>
                    <a:p>
                      <a:pPr algn="ctr"/>
                      <a:r>
                        <a:rPr kumimoji="1" lang="ja-JP" altLang="en-US" sz="1300" dirty="0">
                          <a:latin typeface="Meiryo UI" panose="020B0604030504040204" pitchFamily="50" charset="-128"/>
                          <a:ea typeface="Meiryo UI" panose="020B0604030504040204" pitchFamily="50" charset="-128"/>
                        </a:rPr>
                        <a:t>または</a:t>
                      </a:r>
                      <a:endParaRPr kumimoji="1" lang="en-US" altLang="ja-JP" sz="1300" dirty="0">
                        <a:latin typeface="Meiryo UI" panose="020B0604030504040204" pitchFamily="50" charset="-128"/>
                        <a:ea typeface="Meiryo UI" panose="020B0604030504040204" pitchFamily="50" charset="-128"/>
                      </a:endParaRPr>
                    </a:p>
                    <a:p>
                      <a:pPr algn="ctr"/>
                      <a:r>
                        <a:rPr kumimoji="1" lang="ja-JP" altLang="en-US" sz="1300" dirty="0">
                          <a:latin typeface="Meiryo UI" panose="020B0604030504040204" pitchFamily="50" charset="-128"/>
                          <a:ea typeface="Meiryo UI" panose="020B0604030504040204" pitchFamily="50" charset="-128"/>
                        </a:rPr>
                        <a:t>サービス＋リソース</a:t>
                      </a:r>
                    </a:p>
                  </a:txBody>
                  <a:tcPr marL="84406" marR="84406" marT="42203" marB="42203"/>
                </a:tc>
                <a:tc rowSpan="5">
                  <a:txBody>
                    <a:bodyPr/>
                    <a:lstStyle/>
                    <a:p>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インターネットサービスを</a:t>
                      </a:r>
                      <a:r>
                        <a:rPr kumimoji="1" lang="en-US" altLang="ja-JP" sz="1300" dirty="0">
                          <a:latin typeface="Meiryo UI" panose="020B0604030504040204" pitchFamily="50" charset="-128"/>
                          <a:ea typeface="Meiryo UI" panose="020B0604030504040204" pitchFamily="50" charset="-128"/>
                        </a:rPr>
                        <a:t>2</a:t>
                      </a:r>
                      <a:r>
                        <a:rPr kumimoji="1" lang="ja-JP" altLang="en-US" sz="1300" dirty="0">
                          <a:latin typeface="Meiryo UI" panose="020B0604030504040204" pitchFamily="50" charset="-128"/>
                          <a:ea typeface="Meiryo UI" panose="020B0604030504040204" pitchFamily="50" charset="-128"/>
                        </a:rPr>
                        <a:t>回線申し込む</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300" dirty="0">
                          <a:latin typeface="Meiryo UI" panose="020B0604030504040204" pitchFamily="50" charset="-128"/>
                          <a:ea typeface="Meiryo UI" panose="020B0604030504040204" pitchFamily="50" charset="-128"/>
                        </a:rPr>
                        <a:t>商品の基本サービス提供においては、大抵の場合、標準設定可能</a:t>
                      </a:r>
                      <a:endParaRPr lang="en-US" altLang="ja-JP"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r h="66389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上記に加えてテレビ回線の付加サービスを申し込む</a:t>
                      </a:r>
                    </a:p>
                  </a:txBody>
                  <a:tcPr marL="84406" marR="84406" marT="42203" marB="42203"/>
                </a:tc>
                <a:tc rowSpan="4">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300" dirty="0">
                          <a:latin typeface="Meiryo UI" panose="020B0604030504040204" pitchFamily="50" charset="-128"/>
                          <a:ea typeface="Meiryo UI" panose="020B0604030504040204" pitchFamily="50" charset="-128"/>
                        </a:rPr>
                        <a:t>新規・解約申込のみ可能な場合は標準設定、またはカスタマイズにより、大抵の場合、提供可能</a:t>
                      </a:r>
                      <a:endParaRPr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endParaRPr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300" dirty="0">
                          <a:latin typeface="Meiryo UI" panose="020B0604030504040204" pitchFamily="50" charset="-128"/>
                          <a:ea typeface="Meiryo UI" panose="020B0604030504040204" pitchFamily="50" charset="-128"/>
                        </a:rPr>
                        <a:t>ただし、サービス提供中にオプション、ライセンスの変更を可能とする際は大抵の場合、開発が必要</a:t>
                      </a:r>
                      <a:endParaRPr lang="en-US" altLang="ja-JP" sz="1300" dirty="0">
                        <a:latin typeface="Meiryo UI" panose="020B0604030504040204" pitchFamily="50" charset="-128"/>
                        <a:ea typeface="Meiryo UI" panose="020B0604030504040204" pitchFamily="50" charset="-128"/>
                      </a:endParaRPr>
                    </a:p>
                    <a:p>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2"/>
                  </a:ext>
                </a:extLst>
              </a:tr>
              <a:tr h="66389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300" dirty="0">
                          <a:latin typeface="Meiryo UI" panose="020B0604030504040204" pitchFamily="50" charset="-128"/>
                          <a:ea typeface="Meiryo UI" panose="020B0604030504040204" pitchFamily="50" charset="-128"/>
                        </a:rPr>
                        <a:t>高付加テレビ回線の付加サービスを申し込む</a:t>
                      </a:r>
                    </a:p>
                  </a:txBody>
                  <a:tcPr marL="84406" marR="84406" marT="42203" marB="42203"/>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67524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300" dirty="0">
                          <a:latin typeface="Meiryo UI" panose="020B0604030504040204" pitchFamily="50" charset="-128"/>
                          <a:ea typeface="Meiryo UI" panose="020B0604030504040204" pitchFamily="50" charset="-128"/>
                        </a:rPr>
                        <a:t>上記に加えて３種あるサポートサービスのうち１サービスを申し込む</a:t>
                      </a:r>
                    </a:p>
                  </a:txBody>
                  <a:tcPr marL="84406" marR="84406" marT="42203" marB="42203"/>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67609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300" dirty="0">
                          <a:latin typeface="Meiryo UI" panose="020B0604030504040204" pitchFamily="50" charset="-128"/>
                          <a:ea typeface="Meiryo UI" panose="020B0604030504040204" pitchFamily="50" charset="-128"/>
                        </a:rPr>
                        <a:t>上記に加えてウイルス対策サービスを１０端末分申し込む</a:t>
                      </a:r>
                    </a:p>
                  </a:txBody>
                  <a:tcPr marL="84406" marR="84406" marT="42203" marB="42203"/>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737966">
                <a:tc rowSpan="2">
                  <a:txBody>
                    <a:bodyPr/>
                    <a:lstStyle/>
                    <a:p>
                      <a:pPr algn="ctr"/>
                      <a:r>
                        <a:rPr kumimoji="1" lang="ja-JP" altLang="en-US" sz="1300" dirty="0">
                          <a:latin typeface="Meiryo UI" panose="020B0604030504040204" pitchFamily="50" charset="-128"/>
                          <a:ea typeface="Meiryo UI" panose="020B0604030504040204" pitchFamily="50" charset="-128"/>
                        </a:rPr>
                        <a:t>リソース限定</a:t>
                      </a:r>
                    </a:p>
                  </a:txBody>
                  <a:tcPr marL="84406" marR="84406" marT="42203" marB="42203"/>
                </a:tc>
                <a:tc rowSpan="2">
                  <a:txBody>
                    <a:bodyPr/>
                    <a:lstStyle/>
                    <a:p>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r>
                        <a:rPr kumimoji="1" lang="en-US" altLang="ja-JP" sz="1300" dirty="0">
                          <a:latin typeface="Meiryo UI" panose="020B0604030504040204" pitchFamily="50" charset="-128"/>
                          <a:ea typeface="Meiryo UI" panose="020B0604030504040204" pitchFamily="50" charset="-128"/>
                        </a:rPr>
                        <a:t>BTO</a:t>
                      </a:r>
                      <a:r>
                        <a:rPr kumimoji="1" lang="ja-JP" altLang="en-US" sz="1300" dirty="0">
                          <a:latin typeface="Meiryo UI" panose="020B0604030504040204" pitchFamily="50" charset="-128"/>
                          <a:ea typeface="Meiryo UI" panose="020B0604030504040204" pitchFamily="50" charset="-128"/>
                        </a:rPr>
                        <a:t>用パソコンを</a:t>
                      </a:r>
                      <a:r>
                        <a:rPr kumimoji="1" lang="en-US" altLang="ja-JP" sz="1300" dirty="0">
                          <a:latin typeface="Meiryo UI" panose="020B0604030504040204" pitchFamily="50" charset="-128"/>
                          <a:ea typeface="Meiryo UI" panose="020B0604030504040204" pitchFamily="50" charset="-128"/>
                        </a:rPr>
                        <a:t>2</a:t>
                      </a:r>
                      <a:r>
                        <a:rPr kumimoji="1" lang="ja-JP" altLang="en-US" sz="1300" dirty="0">
                          <a:latin typeface="Meiryo UI" panose="020B0604030504040204" pitchFamily="50" charset="-128"/>
                          <a:ea typeface="Meiryo UI" panose="020B0604030504040204" pitchFamily="50" charset="-128"/>
                        </a:rPr>
                        <a:t>つ申し込む</a:t>
                      </a:r>
                    </a:p>
                  </a:txBody>
                  <a:tcPr marL="84406" marR="84406" marT="42203" marB="42203"/>
                </a:tc>
                <a:tc rowSpan="2">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300" dirty="0">
                          <a:latin typeface="Meiryo UI" panose="020B0604030504040204" pitchFamily="50" charset="-128"/>
                          <a:ea typeface="Meiryo UI" panose="020B0604030504040204" pitchFamily="50" charset="-128"/>
                        </a:rPr>
                        <a:t>商品の基本サービス提供においては、大抵の場合、標準設定可能</a:t>
                      </a:r>
                      <a:endParaRPr lang="en-US" altLang="ja-JP"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6"/>
                  </a:ext>
                </a:extLst>
              </a:tr>
              <a:tr h="73796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300" dirty="0">
                          <a:latin typeface="Meiryo UI" panose="020B0604030504040204" pitchFamily="50" charset="-128"/>
                          <a:ea typeface="Meiryo UI" panose="020B0604030504040204" pitchFamily="50" charset="-128"/>
                        </a:rPr>
                        <a:t>BTO</a:t>
                      </a:r>
                      <a:r>
                        <a:rPr kumimoji="1" lang="ja-JP" altLang="en-US" sz="1300" dirty="0">
                          <a:latin typeface="Meiryo UI" panose="020B0604030504040204" pitchFamily="50" charset="-128"/>
                          <a:ea typeface="Meiryo UI" panose="020B0604030504040204" pitchFamily="50" charset="-128"/>
                        </a:rPr>
                        <a:t>用パソコンの中でハイスペックモデルを追加申し込む</a:t>
                      </a:r>
                    </a:p>
                  </a:txBody>
                  <a:tcPr marL="84406" marR="84406" marT="42203" marB="42203"/>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7"/>
                  </a:ext>
                </a:extLst>
              </a:tr>
            </a:tbl>
          </a:graphicData>
        </a:graphic>
      </p:graphicFrame>
      <p:sp>
        <p:nvSpPr>
          <p:cNvPr id="24" name="正方形/長方形 23"/>
          <p:cNvSpPr/>
          <p:nvPr/>
        </p:nvSpPr>
        <p:spPr bwMode="auto">
          <a:xfrm>
            <a:off x="2690475" y="2843230"/>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特性有無</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有無による料金計算</a:t>
            </a:r>
            <a:r>
              <a:rPr lang="en-US" altLang="ja-JP" sz="1292" dirty="0">
                <a:latin typeface="Meiryo UI" panose="020B0604030504040204" pitchFamily="50" charset="-128"/>
                <a:ea typeface="Meiryo UI" panose="020B0604030504040204" pitchFamily="50" charset="-128"/>
              </a:rPr>
              <a:t>)</a:t>
            </a:r>
            <a:endParaRPr lang="ja-JP" altLang="en-US" sz="1292" dirty="0">
              <a:latin typeface="Meiryo UI" panose="020B0604030504040204" pitchFamily="50" charset="-128"/>
              <a:ea typeface="Meiryo UI" panose="020B0604030504040204" pitchFamily="50" charset="-128"/>
            </a:endParaRPr>
          </a:p>
        </p:txBody>
      </p:sp>
      <p:sp>
        <p:nvSpPr>
          <p:cNvPr id="27" name="正方形/長方形 26"/>
          <p:cNvSpPr/>
          <p:nvPr/>
        </p:nvSpPr>
        <p:spPr bwMode="auto">
          <a:xfrm>
            <a:off x="2690475" y="4212486"/>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サブスクリプションモデル</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数量に基づく料金計算</a:t>
            </a:r>
            <a:r>
              <a:rPr lang="en-US" altLang="ja-JP" sz="1292" dirty="0">
                <a:latin typeface="Meiryo UI" panose="020B0604030504040204" pitchFamily="50" charset="-128"/>
                <a:ea typeface="Meiryo UI" panose="020B0604030504040204" pitchFamily="50" charset="-128"/>
              </a:rPr>
              <a:t>)</a:t>
            </a:r>
            <a:endParaRPr lang="ja-JP" altLang="en-US" sz="1292" dirty="0">
              <a:latin typeface="Meiryo UI" panose="020B0604030504040204" pitchFamily="50" charset="-128"/>
              <a:ea typeface="Meiryo UI" panose="020B0604030504040204" pitchFamily="50" charset="-128"/>
            </a:endParaRPr>
          </a:p>
        </p:txBody>
      </p:sp>
      <p:sp>
        <p:nvSpPr>
          <p:cNvPr id="28" name="正方形/長方形 27"/>
          <p:cNvSpPr/>
          <p:nvPr/>
        </p:nvSpPr>
        <p:spPr bwMode="auto">
          <a:xfrm>
            <a:off x="2690475" y="3539972"/>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オプションモデル</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選択による料金計算</a:t>
            </a:r>
            <a:r>
              <a:rPr lang="en-US" altLang="ja-JP" sz="1292" dirty="0">
                <a:latin typeface="Meiryo UI" panose="020B0604030504040204" pitchFamily="50" charset="-128"/>
                <a:ea typeface="Meiryo UI" panose="020B0604030504040204" pitchFamily="50" charset="-128"/>
              </a:rPr>
              <a:t>)</a:t>
            </a:r>
            <a:endParaRPr lang="ja-JP" altLang="en-US" sz="1292" dirty="0">
              <a:latin typeface="Meiryo UI" panose="020B0604030504040204" pitchFamily="50" charset="-128"/>
              <a:ea typeface="Meiryo UI" panose="020B0604030504040204" pitchFamily="50" charset="-128"/>
            </a:endParaRPr>
          </a:p>
        </p:txBody>
      </p:sp>
      <p:sp>
        <p:nvSpPr>
          <p:cNvPr id="29" name="正方形/長方形 28"/>
          <p:cNvSpPr/>
          <p:nvPr/>
        </p:nvSpPr>
        <p:spPr bwMode="auto">
          <a:xfrm>
            <a:off x="2394000" y="2488233"/>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30" name="カギ線コネクタ 29"/>
          <p:cNvCxnSpPr>
            <a:stCxn id="29" idx="2"/>
            <a:endCxn id="24" idx="1"/>
          </p:cNvCxnSpPr>
          <p:nvPr/>
        </p:nvCxnSpPr>
        <p:spPr bwMode="auto">
          <a:xfrm rot="16200000" flipH="1">
            <a:off x="2427929" y="2856405"/>
            <a:ext cx="391013" cy="134078"/>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31" name="カギ線コネクタ 30"/>
          <p:cNvCxnSpPr>
            <a:stCxn id="29" idx="2"/>
            <a:endCxn id="28" idx="1"/>
          </p:cNvCxnSpPr>
          <p:nvPr/>
        </p:nvCxnSpPr>
        <p:spPr bwMode="auto">
          <a:xfrm rot="16200000" flipH="1">
            <a:off x="2079558" y="3204776"/>
            <a:ext cx="1087755" cy="134078"/>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33" name="カギ線コネクタ 32"/>
          <p:cNvCxnSpPr>
            <a:stCxn id="29" idx="2"/>
            <a:endCxn id="27" idx="1"/>
          </p:cNvCxnSpPr>
          <p:nvPr/>
        </p:nvCxnSpPr>
        <p:spPr bwMode="auto">
          <a:xfrm rot="16200000" flipH="1">
            <a:off x="1743302" y="3541033"/>
            <a:ext cx="1760268" cy="134078"/>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36" name="正方形/長方形 35"/>
          <p:cNvSpPr/>
          <p:nvPr/>
        </p:nvSpPr>
        <p:spPr bwMode="auto">
          <a:xfrm>
            <a:off x="2697176" y="5623275"/>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モデル</a:t>
            </a:r>
            <a:endParaRPr lang="en-US" altLang="ja-JP" sz="1292" dirty="0">
              <a:latin typeface="Meiryo UI" panose="020B0604030504040204" pitchFamily="50" charset="-128"/>
              <a:ea typeface="Meiryo UI" panose="020B0604030504040204" pitchFamily="50" charset="-128"/>
            </a:endParaRPr>
          </a:p>
          <a:p>
            <a:pPr defTabSz="844083" fontAlgn="base">
              <a:lnSpc>
                <a:spcPct val="110000"/>
              </a:lnSpc>
              <a:spcBef>
                <a:spcPct val="30000"/>
              </a:spcBef>
              <a:spcAft>
                <a:spcPct val="0"/>
              </a:spcAft>
            </a:pP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モデルによる料金計算</a:t>
            </a:r>
            <a:r>
              <a:rPr lang="en-US" altLang="ja-JP" sz="1292" dirty="0">
                <a:latin typeface="Meiryo UI" panose="020B0604030504040204" pitchFamily="50" charset="-128"/>
                <a:ea typeface="Meiryo UI" panose="020B0604030504040204" pitchFamily="50" charset="-128"/>
              </a:rPr>
              <a:t>)</a:t>
            </a:r>
            <a:endParaRPr lang="ja-JP" altLang="en-US" sz="1292" dirty="0">
              <a:latin typeface="Meiryo UI" panose="020B0604030504040204" pitchFamily="50" charset="-128"/>
              <a:ea typeface="Meiryo UI" panose="020B0604030504040204" pitchFamily="50" charset="-128"/>
            </a:endParaRPr>
          </a:p>
        </p:txBody>
      </p:sp>
      <p:sp>
        <p:nvSpPr>
          <p:cNvPr id="37" name="正方形/長方形 36"/>
          <p:cNvSpPr/>
          <p:nvPr/>
        </p:nvSpPr>
        <p:spPr bwMode="auto">
          <a:xfrm>
            <a:off x="2171337" y="5221385"/>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38" name="カギ線コネクタ 37"/>
          <p:cNvCxnSpPr>
            <a:stCxn id="37" idx="2"/>
            <a:endCxn id="36" idx="1"/>
          </p:cNvCxnSpPr>
          <p:nvPr/>
        </p:nvCxnSpPr>
        <p:spPr bwMode="auto">
          <a:xfrm rot="16200000" flipH="1">
            <a:off x="2296502" y="5498321"/>
            <a:ext cx="437905" cy="363442"/>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39" name="正方形/長方形 38"/>
          <p:cNvSpPr/>
          <p:nvPr/>
        </p:nvSpPr>
        <p:spPr bwMode="auto">
          <a:xfrm>
            <a:off x="2164635" y="4947578"/>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商品本体</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商品購入数による料金計算</a:t>
            </a:r>
            <a:r>
              <a:rPr lang="en-US" altLang="ja-JP" sz="1292" dirty="0">
                <a:latin typeface="Meiryo UI" panose="020B0604030504040204" pitchFamily="50" charset="-128"/>
                <a:ea typeface="Meiryo UI" panose="020B0604030504040204" pitchFamily="50" charset="-128"/>
              </a:rPr>
              <a:t>)</a:t>
            </a:r>
          </a:p>
        </p:txBody>
      </p:sp>
      <p:sp>
        <p:nvSpPr>
          <p:cNvPr id="40" name="正方形/長方形 39"/>
          <p:cNvSpPr/>
          <p:nvPr/>
        </p:nvSpPr>
        <p:spPr bwMode="auto">
          <a:xfrm>
            <a:off x="2383738" y="2201467"/>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サービス本体</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サービス数による料金計算</a:t>
            </a:r>
            <a:r>
              <a:rPr lang="en-US" altLang="ja-JP" sz="1292" dirty="0">
                <a:latin typeface="Meiryo UI" panose="020B0604030504040204" pitchFamily="50" charset="-128"/>
                <a:ea typeface="Meiryo UI" panose="020B0604030504040204" pitchFamily="50" charset="-128"/>
              </a:rPr>
              <a:t>)</a:t>
            </a:r>
          </a:p>
        </p:txBody>
      </p:sp>
      <p:sp>
        <p:nvSpPr>
          <p:cNvPr id="41" name="正方形/長方形 40"/>
          <p:cNvSpPr/>
          <p:nvPr/>
        </p:nvSpPr>
        <p:spPr bwMode="auto">
          <a:xfrm>
            <a:off x="2169211" y="1809367"/>
            <a:ext cx="151518"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42" name="カギ線コネクタ 41"/>
          <p:cNvCxnSpPr>
            <a:stCxn id="41" idx="2"/>
            <a:endCxn id="40" idx="1"/>
          </p:cNvCxnSpPr>
          <p:nvPr/>
        </p:nvCxnSpPr>
        <p:spPr bwMode="auto">
          <a:xfrm rot="16200000" flipH="1">
            <a:off x="2106044" y="2187998"/>
            <a:ext cx="416620" cy="138768"/>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3" name="正方形/長方形 42"/>
          <p:cNvSpPr/>
          <p:nvPr/>
        </p:nvSpPr>
        <p:spPr bwMode="auto">
          <a:xfrm>
            <a:off x="2157934" y="1533642"/>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商品本体</a:t>
            </a:r>
            <a:br>
              <a:rPr lang="en-US" altLang="ja-JP" sz="1292" dirty="0">
                <a:latin typeface="Meiryo UI" panose="020B0604030504040204" pitchFamily="50" charset="-128"/>
                <a:ea typeface="Meiryo UI" panose="020B0604030504040204" pitchFamily="50" charset="-128"/>
              </a:rPr>
            </a:b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商品購入数による料金計算</a:t>
            </a:r>
            <a:r>
              <a:rPr lang="en-US" altLang="ja-JP" sz="1292"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9681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kumimoji="1" lang="ja-JP" altLang="en-US" dirty="0"/>
          </a:p>
        </p:txBody>
      </p:sp>
      <p:sp>
        <p:nvSpPr>
          <p:cNvPr id="3" name="スライド番号プレースホルダー 2"/>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7</a:t>
            </a:fld>
            <a:endParaRPr lang="en-US" altLang="ja-JP" dirty="0"/>
          </a:p>
        </p:txBody>
      </p:sp>
      <p:sp>
        <p:nvSpPr>
          <p:cNvPr id="37" name="正方形/長方形 36"/>
          <p:cNvSpPr/>
          <p:nvPr/>
        </p:nvSpPr>
        <p:spPr>
          <a:xfrm>
            <a:off x="266870" y="648583"/>
            <a:ext cx="5929828"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各種料金はサービスやリソース、及び補正金に設定可能なパターンを下記に示す。</a:t>
            </a:r>
            <a:endParaRPr lang="en-US" altLang="ja-JP" sz="14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89278754"/>
              </p:ext>
            </p:extLst>
          </p:nvPr>
        </p:nvGraphicFramePr>
        <p:xfrm>
          <a:off x="634054" y="1263570"/>
          <a:ext cx="8616726" cy="4814586"/>
        </p:xfrm>
        <a:graphic>
          <a:graphicData uri="http://schemas.openxmlformats.org/drawingml/2006/table">
            <a:tbl>
              <a:tblPr firstRow="1" bandRow="1">
                <a:tableStyleId>{5940675A-B579-460E-94D1-54222C63F5DA}</a:tableStyleId>
              </a:tblPr>
              <a:tblGrid>
                <a:gridCol w="1548954">
                  <a:extLst>
                    <a:ext uri="{9D8B030D-6E8A-4147-A177-3AD203B41FA5}">
                      <a16:colId xmlns:a16="http://schemas.microsoft.com/office/drawing/2014/main" val="20000"/>
                    </a:ext>
                  </a:extLst>
                </a:gridCol>
                <a:gridCol w="883471">
                  <a:extLst>
                    <a:ext uri="{9D8B030D-6E8A-4147-A177-3AD203B41FA5}">
                      <a16:colId xmlns:a16="http://schemas.microsoft.com/office/drawing/2014/main" val="20001"/>
                    </a:ext>
                  </a:extLst>
                </a:gridCol>
                <a:gridCol w="883471">
                  <a:extLst>
                    <a:ext uri="{9D8B030D-6E8A-4147-A177-3AD203B41FA5}">
                      <a16:colId xmlns:a16="http://schemas.microsoft.com/office/drawing/2014/main" val="20002"/>
                    </a:ext>
                  </a:extLst>
                </a:gridCol>
                <a:gridCol w="883471">
                  <a:extLst>
                    <a:ext uri="{9D8B030D-6E8A-4147-A177-3AD203B41FA5}">
                      <a16:colId xmlns:a16="http://schemas.microsoft.com/office/drawing/2014/main" val="20003"/>
                    </a:ext>
                  </a:extLst>
                </a:gridCol>
                <a:gridCol w="883473">
                  <a:extLst>
                    <a:ext uri="{9D8B030D-6E8A-4147-A177-3AD203B41FA5}">
                      <a16:colId xmlns:a16="http://schemas.microsoft.com/office/drawing/2014/main" val="20004"/>
                    </a:ext>
                  </a:extLst>
                </a:gridCol>
                <a:gridCol w="883473">
                  <a:extLst>
                    <a:ext uri="{9D8B030D-6E8A-4147-A177-3AD203B41FA5}">
                      <a16:colId xmlns:a16="http://schemas.microsoft.com/office/drawing/2014/main" val="20005"/>
                    </a:ext>
                  </a:extLst>
                </a:gridCol>
                <a:gridCol w="883471">
                  <a:extLst>
                    <a:ext uri="{9D8B030D-6E8A-4147-A177-3AD203B41FA5}">
                      <a16:colId xmlns:a16="http://schemas.microsoft.com/office/drawing/2014/main" val="20006"/>
                    </a:ext>
                  </a:extLst>
                </a:gridCol>
                <a:gridCol w="883471">
                  <a:extLst>
                    <a:ext uri="{9D8B030D-6E8A-4147-A177-3AD203B41FA5}">
                      <a16:colId xmlns:a16="http://schemas.microsoft.com/office/drawing/2014/main" val="20007"/>
                    </a:ext>
                  </a:extLst>
                </a:gridCol>
                <a:gridCol w="883471">
                  <a:extLst>
                    <a:ext uri="{9D8B030D-6E8A-4147-A177-3AD203B41FA5}">
                      <a16:colId xmlns:a16="http://schemas.microsoft.com/office/drawing/2014/main" val="20008"/>
                    </a:ext>
                  </a:extLst>
                </a:gridCol>
              </a:tblGrid>
              <a:tr h="281354">
                <a:tc rowSpan="3">
                  <a:txBody>
                    <a:bodyPr/>
                    <a:lstStyle/>
                    <a:p>
                      <a:pPr algn="ctr"/>
                      <a:r>
                        <a:rPr kumimoji="1" lang="ja-JP" altLang="en-US" sz="1300" b="1" dirty="0">
                          <a:latin typeface="Meiryo UI" panose="020B0604030504040204" pitchFamily="50" charset="-128"/>
                          <a:ea typeface="Meiryo UI" panose="020B0604030504040204" pitchFamily="50" charset="-128"/>
                        </a:rPr>
                        <a:t>料金種類</a:t>
                      </a:r>
                    </a:p>
                  </a:txBody>
                  <a:tcPr marL="16615" marR="16615" marT="42203" marB="42203">
                    <a:solidFill>
                      <a:schemeClr val="accent6">
                        <a:lumMod val="20000"/>
                        <a:lumOff val="80000"/>
                      </a:schemeClr>
                    </a:solidFill>
                  </a:tcPr>
                </a:tc>
                <a:tc gridSpan="8">
                  <a:txBody>
                    <a:bodyPr/>
                    <a:lstStyle/>
                    <a:p>
                      <a:pPr algn="ctr"/>
                      <a:r>
                        <a:rPr kumimoji="1" lang="ja-JP" altLang="en-US" sz="1300" b="1" dirty="0">
                          <a:latin typeface="Meiryo UI" panose="020B0604030504040204" pitchFamily="50" charset="-128"/>
                          <a:ea typeface="Meiryo UI" panose="020B0604030504040204" pitchFamily="50" charset="-128"/>
                        </a:rPr>
                        <a:t>設定可否</a:t>
                      </a:r>
                    </a:p>
                  </a:txBody>
                  <a:tcPr marL="16615" marR="16615" marT="42203" marB="42203">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18000" marR="18000">
                    <a:solidFill>
                      <a:schemeClr val="accent6">
                        <a:lumMod val="20000"/>
                        <a:lumOff val="80000"/>
                      </a:schemeClr>
                    </a:solidFill>
                  </a:tcPr>
                </a:tc>
                <a:extLst>
                  <a:ext uri="{0D108BD9-81ED-4DB2-BD59-A6C34878D82A}">
                    <a16:rowId xmlns:a16="http://schemas.microsoft.com/office/drawing/2014/main" val="10000"/>
                  </a:ext>
                </a:extLst>
              </a:tr>
              <a:tr h="281354">
                <a:tc vMerge="1">
                  <a:txBody>
                    <a:bodyPr/>
                    <a:lstStyle/>
                    <a:p>
                      <a:endParaRPr kumimoji="1" lang="ja-JP" altLang="en-US"/>
                    </a:p>
                  </a:txBody>
                  <a:tcPr/>
                </a:tc>
                <a:tc gridSpan="5">
                  <a:txBody>
                    <a:bodyPr/>
                    <a:lstStyle/>
                    <a:p>
                      <a:pPr algn="ctr"/>
                      <a:r>
                        <a:rPr kumimoji="1" lang="ja-JP" altLang="en-US" sz="1300" b="1" dirty="0">
                          <a:latin typeface="Meiryo UI" panose="020B0604030504040204" pitchFamily="50" charset="-128"/>
                          <a:ea typeface="Meiryo UI" panose="020B0604030504040204" pitchFamily="50" charset="-128"/>
                        </a:rPr>
                        <a:t>サービス</a:t>
                      </a:r>
                      <a:r>
                        <a:rPr kumimoji="1" lang="ja-JP" altLang="en-US" sz="1300" b="1" baseline="0" dirty="0">
                          <a:latin typeface="Meiryo UI" panose="020B0604030504040204" pitchFamily="50" charset="-128"/>
                          <a:ea typeface="Meiryo UI" panose="020B0604030504040204" pitchFamily="50" charset="-128"/>
                        </a:rPr>
                        <a:t> または </a:t>
                      </a:r>
                      <a:r>
                        <a:rPr kumimoji="1" lang="ja-JP" altLang="en-US" sz="1300" b="1" dirty="0">
                          <a:latin typeface="Meiryo UI" panose="020B0604030504040204" pitchFamily="50" charset="-128"/>
                          <a:ea typeface="Meiryo UI" panose="020B0604030504040204" pitchFamily="50" charset="-128"/>
                        </a:rPr>
                        <a:t>サービス＋リソース</a:t>
                      </a:r>
                    </a:p>
                  </a:txBody>
                  <a:tcPr marL="16615" marR="16615" marT="42203" marB="42203">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gridSpan="2">
                  <a:txBody>
                    <a:bodyPr/>
                    <a:lstStyle/>
                    <a:p>
                      <a:pPr algn="ctr"/>
                      <a:r>
                        <a:rPr kumimoji="1" lang="ja-JP" altLang="en-US" sz="1300" b="1" dirty="0">
                          <a:latin typeface="Meiryo UI" panose="020B0604030504040204" pitchFamily="50" charset="-128"/>
                          <a:ea typeface="Meiryo UI" panose="020B0604030504040204" pitchFamily="50" charset="-128"/>
                        </a:rPr>
                        <a:t>リソース限定</a:t>
                      </a:r>
                    </a:p>
                  </a:txBody>
                  <a:tcPr marL="16615" marR="16615" marT="42203" marB="42203">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rowSpan="2">
                  <a:txBody>
                    <a:bodyPr/>
                    <a:lstStyle/>
                    <a:p>
                      <a:pPr algn="ctr"/>
                      <a:r>
                        <a:rPr kumimoji="1" lang="ja-JP" altLang="en-US" sz="1300" b="1" dirty="0">
                          <a:latin typeface="Meiryo UI" panose="020B0604030504040204" pitchFamily="50" charset="-128"/>
                          <a:ea typeface="Meiryo UI" panose="020B0604030504040204" pitchFamily="50" charset="-128"/>
                        </a:rPr>
                        <a:t>補正金</a:t>
                      </a:r>
                    </a:p>
                  </a:txBody>
                  <a:tcPr marL="16615" marR="16615" marT="42203" marB="42203">
                    <a:solidFill>
                      <a:schemeClr val="accent6">
                        <a:lumMod val="20000"/>
                        <a:lumOff val="80000"/>
                      </a:schemeClr>
                    </a:solidFill>
                  </a:tcPr>
                </a:tc>
                <a:extLst>
                  <a:ext uri="{0D108BD9-81ED-4DB2-BD59-A6C34878D82A}">
                    <a16:rowId xmlns:a16="http://schemas.microsoft.com/office/drawing/2014/main" val="10001"/>
                  </a:ext>
                </a:extLst>
              </a:tr>
              <a:tr h="281354">
                <a:tc vMerge="1">
                  <a:txBody>
                    <a:bodyPr/>
                    <a:lstStyle/>
                    <a:p>
                      <a:endParaRPr kumimoji="1" lang="ja-JP" altLang="en-US"/>
                    </a:p>
                  </a:txBody>
                  <a:tcPr/>
                </a:tc>
                <a:tc>
                  <a:txBody>
                    <a:bodyPr/>
                    <a:lstStyle/>
                    <a:p>
                      <a:pPr algn="ctr"/>
                      <a:r>
                        <a:rPr kumimoji="1" lang="ja-JP" altLang="en-US" sz="1300" b="1" dirty="0">
                          <a:latin typeface="Meiryo UI" panose="020B0604030504040204" pitchFamily="50" charset="-128"/>
                          <a:ea typeface="Meiryo UI" panose="020B0604030504040204" pitchFamily="50" charset="-128"/>
                        </a:rPr>
                        <a:t>商品</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サービス</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特性</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オプション</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サブスク</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商品</a:t>
                      </a:r>
                    </a:p>
                  </a:txBody>
                  <a:tcPr marL="16615" marR="16615"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モデル</a:t>
                      </a:r>
                    </a:p>
                  </a:txBody>
                  <a:tcPr marL="16615" marR="16615" marT="42203" marB="42203">
                    <a:solidFill>
                      <a:schemeClr val="accent6">
                        <a:lumMod val="20000"/>
                        <a:lumOff val="80000"/>
                      </a:schemeClr>
                    </a:solidFill>
                  </a:tcPr>
                </a:tc>
                <a:tc v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18000" marR="18000">
                    <a:solidFill>
                      <a:schemeClr val="accent6">
                        <a:lumMod val="20000"/>
                        <a:lumOff val="80000"/>
                      </a:schemeClr>
                    </a:solidFill>
                  </a:tcPr>
                </a:tc>
                <a:extLst>
                  <a:ext uri="{0D108BD9-81ED-4DB2-BD59-A6C34878D82A}">
                    <a16:rowId xmlns:a16="http://schemas.microsoft.com/office/drawing/2014/main" val="10002"/>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一括払い</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extLst>
                  <a:ext uri="{0D108BD9-81ED-4DB2-BD59-A6C34878D82A}">
                    <a16:rowId xmlns:a16="http://schemas.microsoft.com/office/drawing/2014/main" val="10003"/>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定期払い</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extLst>
                  <a:ext uri="{0D108BD9-81ED-4DB2-BD59-A6C34878D82A}">
                    <a16:rowId xmlns:a16="http://schemas.microsoft.com/office/drawing/2014/main" val="10004"/>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分割払い</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extLst>
                  <a:ext uri="{0D108BD9-81ED-4DB2-BD59-A6C34878D82A}">
                    <a16:rowId xmlns:a16="http://schemas.microsoft.com/office/drawing/2014/main" val="10005"/>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割引</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extLst>
                  <a:ext uri="{0D108BD9-81ED-4DB2-BD59-A6C34878D82A}">
                    <a16:rowId xmlns:a16="http://schemas.microsoft.com/office/drawing/2014/main" val="10006"/>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定量払い</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07"/>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レベニューシェア</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08"/>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無料利用</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extLst>
                  <a:ext uri="{0D108BD9-81ED-4DB2-BD59-A6C34878D82A}">
                    <a16:rowId xmlns:a16="http://schemas.microsoft.com/office/drawing/2014/main" val="10009"/>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利用制限</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10"/>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最低利用料金</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11"/>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最低利用契約</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12"/>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保証金</a:t>
                      </a:r>
                    </a:p>
                  </a:txBody>
                  <a:tcPr marL="16615" marR="16615" marT="42203" marB="42203"/>
                </a:tc>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tc>
                <a:extLst>
                  <a:ext uri="{0D108BD9-81ED-4DB2-BD59-A6C34878D82A}">
                    <a16:rowId xmlns:a16="http://schemas.microsoft.com/office/drawing/2014/main" val="10013"/>
                  </a:ext>
                </a:extLst>
              </a:tr>
              <a:tr h="330584">
                <a:tc>
                  <a:txBody>
                    <a:bodyPr/>
                    <a:lstStyle/>
                    <a:p>
                      <a:pPr algn="ctr"/>
                      <a:r>
                        <a:rPr kumimoji="1" lang="ja-JP" altLang="en-US" sz="1300" dirty="0">
                          <a:latin typeface="Meiryo UI" panose="020B0604030504040204" pitchFamily="50" charset="-128"/>
                          <a:ea typeface="Meiryo UI" panose="020B0604030504040204" pitchFamily="50" charset="-128"/>
                        </a:rPr>
                        <a:t>従量課金</a:t>
                      </a: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rgbClr val="FFFFCC"/>
                    </a:solidFill>
                  </a:tcPr>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42203" marB="42203"/>
                </a:tc>
                <a:extLst>
                  <a:ext uri="{0D108BD9-81ED-4DB2-BD59-A6C34878D82A}">
                    <a16:rowId xmlns:a16="http://schemas.microsoft.com/office/drawing/2014/main" val="1001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410337574"/>
              </p:ext>
            </p:extLst>
          </p:nvPr>
        </p:nvGraphicFramePr>
        <p:xfrm>
          <a:off x="634053" y="6175030"/>
          <a:ext cx="883471" cy="330584"/>
        </p:xfrm>
        <a:graphic>
          <a:graphicData uri="http://schemas.openxmlformats.org/drawingml/2006/table">
            <a:tbl>
              <a:tblPr firstRow="1" bandRow="1">
                <a:tableStyleId>{5940675A-B579-460E-94D1-54222C63F5DA}</a:tableStyleId>
              </a:tblPr>
              <a:tblGrid>
                <a:gridCol w="883471">
                  <a:extLst>
                    <a:ext uri="{9D8B030D-6E8A-4147-A177-3AD203B41FA5}">
                      <a16:colId xmlns:a16="http://schemas.microsoft.com/office/drawing/2014/main" val="20001"/>
                    </a:ext>
                  </a:extLst>
                </a:gridCol>
              </a:tblGrid>
              <a:tr h="330584">
                <a:tc>
                  <a:txBody>
                    <a:bodyPr/>
                    <a:lstStyle/>
                    <a:p>
                      <a:pPr algn="ctr"/>
                      <a:r>
                        <a:rPr kumimoji="1" lang="ja-JP" altLang="en-US" sz="1300" dirty="0">
                          <a:latin typeface="Meiryo UI" panose="020B0604030504040204" pitchFamily="50" charset="-128"/>
                          <a:ea typeface="Meiryo UI" panose="020B0604030504040204" pitchFamily="50" charset="-128"/>
                        </a:rPr>
                        <a:t>○</a:t>
                      </a:r>
                    </a:p>
                  </a:txBody>
                  <a:tcPr marL="16615" marR="16615" marT="42203" marB="42203">
                    <a:solidFill>
                      <a:schemeClr val="bg1"/>
                    </a:solidFill>
                  </a:tcPr>
                </a:tc>
                <a:extLst>
                  <a:ext uri="{0D108BD9-81ED-4DB2-BD59-A6C34878D82A}">
                    <a16:rowId xmlns:a16="http://schemas.microsoft.com/office/drawing/2014/main" val="10003"/>
                  </a:ext>
                </a:extLst>
              </a:tr>
            </a:tbl>
          </a:graphicData>
        </a:graphic>
      </p:graphicFrame>
      <p:sp>
        <p:nvSpPr>
          <p:cNvPr id="13" name="正方形/長方形 12"/>
          <p:cNvSpPr/>
          <p:nvPr/>
        </p:nvSpPr>
        <p:spPr>
          <a:xfrm>
            <a:off x="1576314" y="6212729"/>
            <a:ext cx="1237839" cy="276999"/>
          </a:xfrm>
          <a:prstGeom prst="rect">
            <a:avLst/>
          </a:prstGeom>
        </p:spPr>
        <p:txBody>
          <a:bodyPr wrap="none">
            <a:spAutoFit/>
          </a:bodyPr>
          <a:lstStyle/>
          <a:p>
            <a:pPr algn="l"/>
            <a:r>
              <a:rPr lang="ja-JP" altLang="en-US" sz="1200" dirty="0">
                <a:latin typeface="Meiryo UI" panose="020B0604030504040204" pitchFamily="50" charset="-128"/>
                <a:ea typeface="Meiryo UI" panose="020B0604030504040204" pitchFamily="50" charset="-128"/>
              </a:rPr>
              <a:t>・・・ 標準設定可</a:t>
            </a:r>
          </a:p>
        </p:txBody>
      </p:sp>
      <p:graphicFrame>
        <p:nvGraphicFramePr>
          <p:cNvPr id="14" name="表 13"/>
          <p:cNvGraphicFramePr>
            <a:graphicFrameLocks noGrp="1"/>
          </p:cNvGraphicFramePr>
          <p:nvPr>
            <p:extLst>
              <p:ext uri="{D42A27DB-BD31-4B8C-83A1-F6EECF244321}">
                <p14:modId xmlns:p14="http://schemas.microsoft.com/office/powerpoint/2010/main" val="2054021916"/>
              </p:ext>
            </p:extLst>
          </p:nvPr>
        </p:nvGraphicFramePr>
        <p:xfrm>
          <a:off x="2887772" y="6185936"/>
          <a:ext cx="883471" cy="330584"/>
        </p:xfrm>
        <a:graphic>
          <a:graphicData uri="http://schemas.openxmlformats.org/drawingml/2006/table">
            <a:tbl>
              <a:tblPr firstRow="1" bandRow="1">
                <a:tableStyleId>{5940675A-B579-460E-94D1-54222C63F5DA}</a:tableStyleId>
              </a:tblPr>
              <a:tblGrid>
                <a:gridCol w="883471">
                  <a:extLst>
                    <a:ext uri="{9D8B030D-6E8A-4147-A177-3AD203B41FA5}">
                      <a16:colId xmlns:a16="http://schemas.microsoft.com/office/drawing/2014/main" val="20001"/>
                    </a:ext>
                  </a:extLst>
                </a:gridCol>
              </a:tblGrid>
              <a:tr h="330584">
                <a:tc>
                  <a:txBody>
                    <a:bodyPr/>
                    <a:lstStyle/>
                    <a:p>
                      <a:pPr algn="ctr"/>
                      <a:r>
                        <a:rPr kumimoji="1" lang="ja-JP" altLang="en-US" sz="1300" dirty="0">
                          <a:latin typeface="Meiryo UI" panose="020B0604030504040204" pitchFamily="50" charset="-128"/>
                          <a:ea typeface="Meiryo UI" panose="020B0604030504040204" pitchFamily="50" charset="-128"/>
                        </a:rPr>
                        <a:t>ー</a:t>
                      </a:r>
                    </a:p>
                  </a:txBody>
                  <a:tcPr marL="16615" marR="16615" marT="42203" marB="42203">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3844862" y="6212729"/>
            <a:ext cx="1391728" cy="276999"/>
          </a:xfrm>
          <a:prstGeom prst="rect">
            <a:avLst/>
          </a:prstGeom>
        </p:spPr>
        <p:txBody>
          <a:bodyPr wrap="none">
            <a:spAutoFit/>
          </a:bodyPr>
          <a:lstStyle/>
          <a:p>
            <a:pPr algn="l"/>
            <a:r>
              <a:rPr lang="ja-JP" altLang="en-US" sz="1200" dirty="0">
                <a:latin typeface="Meiryo UI" panose="020B0604030504040204" pitchFamily="50" charset="-128"/>
                <a:ea typeface="Meiryo UI" panose="020B0604030504040204" pitchFamily="50" charset="-128"/>
              </a:rPr>
              <a:t>・・・ 標準設定不可</a:t>
            </a:r>
          </a:p>
        </p:txBody>
      </p:sp>
      <p:graphicFrame>
        <p:nvGraphicFramePr>
          <p:cNvPr id="16" name="表 15"/>
          <p:cNvGraphicFramePr>
            <a:graphicFrameLocks noGrp="1"/>
          </p:cNvGraphicFramePr>
          <p:nvPr>
            <p:extLst>
              <p:ext uri="{D42A27DB-BD31-4B8C-83A1-F6EECF244321}">
                <p14:modId xmlns:p14="http://schemas.microsoft.com/office/powerpoint/2010/main" val="1759837143"/>
              </p:ext>
            </p:extLst>
          </p:nvPr>
        </p:nvGraphicFramePr>
        <p:xfrm>
          <a:off x="5310209" y="6185936"/>
          <a:ext cx="883471" cy="330584"/>
        </p:xfrm>
        <a:graphic>
          <a:graphicData uri="http://schemas.openxmlformats.org/drawingml/2006/table">
            <a:tbl>
              <a:tblPr firstRow="1" bandRow="1">
                <a:tableStyleId>{5940675A-B579-460E-94D1-54222C63F5DA}</a:tableStyleId>
              </a:tblPr>
              <a:tblGrid>
                <a:gridCol w="883471">
                  <a:extLst>
                    <a:ext uri="{9D8B030D-6E8A-4147-A177-3AD203B41FA5}">
                      <a16:colId xmlns:a16="http://schemas.microsoft.com/office/drawing/2014/main" val="20001"/>
                    </a:ext>
                  </a:extLst>
                </a:gridCol>
              </a:tblGrid>
              <a:tr h="330584">
                <a:tc>
                  <a:txBody>
                    <a:bodyPr/>
                    <a:lstStyle/>
                    <a:p>
                      <a:pPr marL="0" marR="0" lvl="0" indent="0" algn="ctr" defTabSz="843712"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ー</a:t>
                      </a:r>
                    </a:p>
                  </a:txBody>
                  <a:tcPr marL="16615" marR="16615" marT="42203" marB="42203">
                    <a:solidFill>
                      <a:srgbClr val="FFFFCC"/>
                    </a:solidFill>
                  </a:tcPr>
                </a:tc>
                <a:extLst>
                  <a:ext uri="{0D108BD9-81ED-4DB2-BD59-A6C34878D82A}">
                    <a16:rowId xmlns:a16="http://schemas.microsoft.com/office/drawing/2014/main" val="10003"/>
                  </a:ext>
                </a:extLst>
              </a:tr>
            </a:tbl>
          </a:graphicData>
        </a:graphic>
      </p:graphicFrame>
      <p:sp>
        <p:nvSpPr>
          <p:cNvPr id="17" name="正方形/長方形 16"/>
          <p:cNvSpPr/>
          <p:nvPr/>
        </p:nvSpPr>
        <p:spPr>
          <a:xfrm>
            <a:off x="6267299" y="6212729"/>
            <a:ext cx="1305165" cy="276999"/>
          </a:xfrm>
          <a:prstGeom prst="rect">
            <a:avLst/>
          </a:prstGeom>
        </p:spPr>
        <p:txBody>
          <a:bodyPr wrap="none">
            <a:spAutoFit/>
          </a:bodyPr>
          <a:lstStyle/>
          <a:p>
            <a:pPr algn="l"/>
            <a:r>
              <a:rPr lang="ja-JP" altLang="en-US" sz="1200" dirty="0">
                <a:latin typeface="Meiryo UI" panose="020B0604030504040204" pitchFamily="50" charset="-128"/>
                <a:ea typeface="Meiryo UI" panose="020B0604030504040204" pitchFamily="50" charset="-128"/>
              </a:rPr>
              <a:t>・・・ 商用事例あり</a:t>
            </a:r>
          </a:p>
        </p:txBody>
      </p:sp>
    </p:spTree>
    <p:extLst>
      <p:ext uri="{BB962C8B-B14F-4D97-AF65-F5344CB8AC3E}">
        <p14:creationId xmlns:p14="http://schemas.microsoft.com/office/powerpoint/2010/main" val="329596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defTabSz="914400">
              <a:defRPr/>
            </a:pPr>
            <a:r>
              <a:rPr lang="en-US" altLang="ja-JP" dirty="0">
                <a:solidFill>
                  <a:srgbClr val="000000"/>
                </a:solidFill>
              </a:rPr>
              <a:t>0.3. </a:t>
            </a:r>
            <a:r>
              <a:rPr lang="ja-JP" altLang="en-US" dirty="0">
                <a:solidFill>
                  <a:srgbClr val="000000"/>
                </a:solidFill>
              </a:rPr>
              <a:t>料金について</a:t>
            </a:r>
          </a:p>
        </p:txBody>
      </p:sp>
      <p:sp>
        <p:nvSpPr>
          <p:cNvPr id="2" name="スライド番号プレースホルダー 1"/>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8</a:t>
            </a:fld>
            <a:endParaRPr lang="en-US" altLang="ja-JP" dirty="0"/>
          </a:p>
        </p:txBody>
      </p:sp>
      <p:sp>
        <p:nvSpPr>
          <p:cNvPr id="8" name="正方形/長方形 7"/>
          <p:cNvSpPr/>
          <p:nvPr/>
        </p:nvSpPr>
        <p:spPr>
          <a:xfrm>
            <a:off x="431012" y="719490"/>
            <a:ext cx="7577715"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各種料金の設定可能な内容は以下の通り。なお、小売商品・卸商品により設定可能な料金が異なる。</a:t>
            </a:r>
            <a:endParaRPr lang="en-US" altLang="ja-JP" sz="14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999253879"/>
              </p:ext>
            </p:extLst>
          </p:nvPr>
        </p:nvGraphicFramePr>
        <p:xfrm>
          <a:off x="653932" y="1085685"/>
          <a:ext cx="8605006" cy="4913145"/>
        </p:xfrm>
        <a:graphic>
          <a:graphicData uri="http://schemas.openxmlformats.org/drawingml/2006/table">
            <a:tbl>
              <a:tblPr firstRow="1" bandRow="1">
                <a:tableStyleId>{5940675A-B579-460E-94D1-54222C63F5DA}</a:tableStyleId>
              </a:tblPr>
              <a:tblGrid>
                <a:gridCol w="1207744">
                  <a:extLst>
                    <a:ext uri="{9D8B030D-6E8A-4147-A177-3AD203B41FA5}">
                      <a16:colId xmlns:a16="http://schemas.microsoft.com/office/drawing/2014/main" val="20000"/>
                    </a:ext>
                  </a:extLst>
                </a:gridCol>
                <a:gridCol w="4149969">
                  <a:extLst>
                    <a:ext uri="{9D8B030D-6E8A-4147-A177-3AD203B41FA5}">
                      <a16:colId xmlns:a16="http://schemas.microsoft.com/office/drawing/2014/main" val="20001"/>
                    </a:ext>
                  </a:extLst>
                </a:gridCol>
                <a:gridCol w="1770185">
                  <a:extLst>
                    <a:ext uri="{9D8B030D-6E8A-4147-A177-3AD203B41FA5}">
                      <a16:colId xmlns:a16="http://schemas.microsoft.com/office/drawing/2014/main" val="20002"/>
                    </a:ext>
                  </a:extLst>
                </a:gridCol>
                <a:gridCol w="738554">
                  <a:extLst>
                    <a:ext uri="{9D8B030D-6E8A-4147-A177-3AD203B41FA5}">
                      <a16:colId xmlns:a16="http://schemas.microsoft.com/office/drawing/2014/main" val="20003"/>
                    </a:ext>
                  </a:extLst>
                </a:gridCol>
                <a:gridCol w="738554">
                  <a:extLst>
                    <a:ext uri="{9D8B030D-6E8A-4147-A177-3AD203B41FA5}">
                      <a16:colId xmlns:a16="http://schemas.microsoft.com/office/drawing/2014/main" val="20004"/>
                    </a:ext>
                  </a:extLst>
                </a:gridCol>
              </a:tblGrid>
              <a:tr h="216886">
                <a:tc rowSpan="2">
                  <a:txBody>
                    <a:bodyPr/>
                    <a:lstStyle/>
                    <a:p>
                      <a:pPr algn="ctr"/>
                      <a:r>
                        <a:rPr kumimoji="1" lang="ja-JP" altLang="en-US" sz="1300" b="1" dirty="0">
                          <a:latin typeface="Meiryo UI" panose="020B0604030504040204" pitchFamily="50" charset="-128"/>
                          <a:ea typeface="Meiryo UI" panose="020B0604030504040204" pitchFamily="50" charset="-128"/>
                        </a:rPr>
                        <a:t>料金種類</a:t>
                      </a:r>
                    </a:p>
                  </a:txBody>
                  <a:tcPr marL="16615" marR="16615" marT="9969" marB="9969">
                    <a:solidFill>
                      <a:schemeClr val="accent6">
                        <a:lumMod val="20000"/>
                        <a:lumOff val="80000"/>
                      </a:schemeClr>
                    </a:solidFill>
                  </a:tcPr>
                </a:tc>
                <a:tc rowSpan="2">
                  <a:txBody>
                    <a:bodyPr/>
                    <a:lstStyle/>
                    <a:p>
                      <a:pPr algn="ctr"/>
                      <a:r>
                        <a:rPr kumimoji="1" lang="ja-JP" altLang="en-US" sz="1300" b="1" dirty="0">
                          <a:latin typeface="Meiryo UI" panose="020B0604030504040204" pitchFamily="50" charset="-128"/>
                          <a:ea typeface="Meiryo UI" panose="020B0604030504040204" pitchFamily="50" charset="-128"/>
                        </a:rPr>
                        <a:t>料金概要</a:t>
                      </a:r>
                    </a:p>
                  </a:txBody>
                  <a:tcPr marL="16615" marR="16615" marT="9969" marB="9969">
                    <a:solidFill>
                      <a:schemeClr val="accent6">
                        <a:lumMod val="20000"/>
                        <a:lumOff val="80000"/>
                      </a:schemeClr>
                    </a:solidFill>
                  </a:tcPr>
                </a:tc>
                <a:tc rowSpan="2">
                  <a:txBody>
                    <a:bodyPr/>
                    <a:lstStyle/>
                    <a:p>
                      <a:pPr algn="ctr"/>
                      <a:r>
                        <a:rPr kumimoji="1" lang="ja-JP" altLang="en-US" sz="1300" b="1" dirty="0">
                          <a:latin typeface="Meiryo UI" panose="020B0604030504040204" pitchFamily="50" charset="-128"/>
                          <a:ea typeface="Meiryo UI" panose="020B0604030504040204" pitchFamily="50" charset="-128"/>
                        </a:rPr>
                        <a:t>具体例</a:t>
                      </a:r>
                    </a:p>
                  </a:txBody>
                  <a:tcPr marL="16615" marR="16615" marT="9969" marB="9969">
                    <a:solidFill>
                      <a:schemeClr val="accent6">
                        <a:lumMod val="20000"/>
                        <a:lumOff val="80000"/>
                      </a:schemeClr>
                    </a:solidFill>
                  </a:tcPr>
                </a:tc>
                <a:tc gridSpan="2">
                  <a:txBody>
                    <a:bodyPr/>
                    <a:lstStyle/>
                    <a:p>
                      <a:pPr algn="ctr"/>
                      <a:r>
                        <a:rPr kumimoji="1" lang="ja-JP" altLang="en-US" sz="1300" b="1" dirty="0">
                          <a:latin typeface="Meiryo UI" panose="020B0604030504040204" pitchFamily="50" charset="-128"/>
                          <a:ea typeface="Meiryo UI" panose="020B0604030504040204" pitchFamily="50" charset="-128"/>
                        </a:rPr>
                        <a:t>設定対象</a:t>
                      </a:r>
                    </a:p>
                  </a:txBody>
                  <a:tcPr marL="16615" marR="16615" marT="9969" marB="9969">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168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300" b="1" dirty="0">
                          <a:latin typeface="Meiryo UI" panose="020B0604030504040204" pitchFamily="50" charset="-128"/>
                          <a:ea typeface="Meiryo UI" panose="020B0604030504040204" pitchFamily="50" charset="-128"/>
                        </a:rPr>
                        <a:t>小売商品</a:t>
                      </a:r>
                    </a:p>
                  </a:txBody>
                  <a:tcPr marL="16615" marR="16615" marT="9969" marB="9969">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卸商品</a:t>
                      </a:r>
                    </a:p>
                  </a:txBody>
                  <a:tcPr marL="16615" marR="16615" marT="9969" marB="9969">
                    <a:solidFill>
                      <a:schemeClr val="accent6">
                        <a:lumMod val="20000"/>
                        <a:lumOff val="80000"/>
                      </a:schemeClr>
                    </a:solidFill>
                  </a:tcPr>
                </a:tc>
                <a:extLst>
                  <a:ext uri="{0D108BD9-81ED-4DB2-BD59-A6C34878D82A}">
                    <a16:rowId xmlns:a16="http://schemas.microsoft.com/office/drawing/2014/main" val="10001"/>
                  </a:ext>
                </a:extLst>
              </a:tr>
              <a:tr h="216886">
                <a:tc>
                  <a:txBody>
                    <a:bodyPr/>
                    <a:lstStyle/>
                    <a:p>
                      <a:pPr algn="ctr"/>
                      <a:r>
                        <a:rPr kumimoji="1" lang="ja-JP" altLang="en-US" sz="1300" dirty="0">
                          <a:latin typeface="Meiryo UI" panose="020B0604030504040204" pitchFamily="50" charset="-128"/>
                          <a:ea typeface="Meiryo UI" panose="020B0604030504040204" pitchFamily="50" charset="-128"/>
                        </a:rPr>
                        <a:t>一括払い</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回だけ支払う料金。一番最初の請求時に課金される</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初期費</a:t>
                      </a:r>
                      <a:r>
                        <a:rPr kumimoji="1" lang="en-US" altLang="ja-JP" sz="1300" dirty="0">
                          <a:latin typeface="Meiryo UI" panose="020B0604030504040204" pitchFamily="50" charset="-128"/>
                          <a:ea typeface="Meiryo UI" panose="020B0604030504040204" pitchFamily="50" charset="-128"/>
                        </a:rPr>
                        <a:t>3,000</a:t>
                      </a:r>
                      <a:r>
                        <a:rPr kumimoji="1" lang="ja-JP" altLang="en-US" sz="1300" dirty="0">
                          <a:latin typeface="Meiryo UI" panose="020B0604030504040204" pitchFamily="50" charset="-128"/>
                          <a:ea typeface="Meiryo UI" panose="020B0604030504040204" pitchFamily="50" charset="-128"/>
                        </a:rPr>
                        <a:t>円</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2"/>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定期払い</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月単位・年単位などの定期的に課金される</a:t>
                      </a:r>
                      <a:br>
                        <a:rPr kumimoji="1" lang="en-US" altLang="ja-JP" sz="1300" dirty="0">
                          <a:latin typeface="Meiryo UI" panose="020B0604030504040204" pitchFamily="50" charset="-128"/>
                          <a:ea typeface="Meiryo UI" panose="020B0604030504040204" pitchFamily="50" charset="-128"/>
                        </a:rPr>
                      </a:br>
                      <a:r>
                        <a:rPr kumimoji="1" lang="ja-JP" altLang="en-US" sz="1300" dirty="0">
                          <a:latin typeface="Meiryo UI" panose="020B0604030504040204" pitchFamily="50" charset="-128"/>
                          <a:ea typeface="Meiryo UI" panose="020B0604030504040204" pitchFamily="50" charset="-128"/>
                        </a:rPr>
                        <a:t>日割り、先払いのオプションも可能</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月額</a:t>
                      </a:r>
                      <a:r>
                        <a:rPr kumimoji="1" lang="en-US" altLang="ja-JP" sz="1300" dirty="0">
                          <a:latin typeface="Meiryo UI" panose="020B0604030504040204" pitchFamily="50" charset="-128"/>
                          <a:ea typeface="Meiryo UI" panose="020B0604030504040204" pitchFamily="50" charset="-128"/>
                        </a:rPr>
                        <a:t>2,000</a:t>
                      </a:r>
                      <a:r>
                        <a:rPr kumimoji="1" lang="ja-JP" altLang="en-US" sz="1300" dirty="0">
                          <a:latin typeface="Meiryo UI" panose="020B0604030504040204" pitchFamily="50" charset="-128"/>
                          <a:ea typeface="Meiryo UI" panose="020B0604030504040204" pitchFamily="50" charset="-128"/>
                        </a:rPr>
                        <a:t>円</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3"/>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分割払い</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毎月決まった金額が決められた回数分、課金される</a:t>
                      </a:r>
                      <a:br>
                        <a:rPr kumimoji="1" lang="en-US" altLang="ja-JP" sz="1300" dirty="0">
                          <a:latin typeface="Meiryo UI" panose="020B0604030504040204" pitchFamily="50" charset="-128"/>
                          <a:ea typeface="Meiryo UI" panose="020B0604030504040204" pitchFamily="50" charset="-128"/>
                        </a:rPr>
                      </a:br>
                      <a:r>
                        <a:rPr kumimoji="1" lang="ja-JP" altLang="en-US" sz="1300" dirty="0">
                          <a:latin typeface="Meiryo UI" panose="020B0604030504040204" pitchFamily="50" charset="-128"/>
                          <a:ea typeface="Meiryo UI" panose="020B0604030504040204" pitchFamily="50" charset="-128"/>
                        </a:rPr>
                        <a:t>初回請求時の分割回数、支払回数の選択が可能</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月額</a:t>
                      </a:r>
                      <a:r>
                        <a:rPr kumimoji="1" lang="en-US" altLang="ja-JP" sz="1300" dirty="0">
                          <a:latin typeface="Meiryo UI" panose="020B0604030504040204" pitchFamily="50" charset="-128"/>
                          <a:ea typeface="Meiryo UI" panose="020B0604030504040204" pitchFamily="50" charset="-128"/>
                        </a:rPr>
                        <a:t>300</a:t>
                      </a:r>
                      <a:r>
                        <a:rPr kumimoji="1" lang="ja-JP" altLang="en-US" sz="1300" dirty="0">
                          <a:latin typeface="Meiryo UI" panose="020B0604030504040204" pitchFamily="50" charset="-128"/>
                          <a:ea typeface="Meiryo UI" panose="020B0604030504040204" pitchFamily="50" charset="-128"/>
                        </a:rPr>
                        <a:t>円</a:t>
                      </a:r>
                      <a:r>
                        <a:rPr kumimoji="1" lang="en-US" altLang="ja-JP" sz="1300" dirty="0">
                          <a:latin typeface="Meiryo UI" panose="020B0604030504040204" pitchFamily="50" charset="-128"/>
                          <a:ea typeface="Meiryo UI" panose="020B0604030504040204" pitchFamily="50" charset="-128"/>
                        </a:rPr>
                        <a:t>/24</a:t>
                      </a:r>
                      <a:r>
                        <a:rPr kumimoji="1" lang="ja-JP" altLang="en-US" sz="1300" dirty="0">
                          <a:latin typeface="Meiryo UI" panose="020B0604030504040204" pitchFamily="50" charset="-128"/>
                          <a:ea typeface="Meiryo UI" panose="020B0604030504040204" pitchFamily="50" charset="-128"/>
                        </a:rPr>
                        <a:t>回払</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4"/>
                  </a:ext>
                </a:extLst>
              </a:tr>
              <a:tr h="493431">
                <a:tc>
                  <a:txBody>
                    <a:bodyPr/>
                    <a:lstStyle/>
                    <a:p>
                      <a:pPr algn="ctr"/>
                      <a:r>
                        <a:rPr kumimoji="1" lang="ja-JP" altLang="en-US" sz="1300" dirty="0">
                          <a:latin typeface="Meiryo UI" panose="020B0604030504040204" pitchFamily="50" charset="-128"/>
                          <a:ea typeface="Meiryo UI" panose="020B0604030504040204" pitchFamily="50" charset="-128"/>
                        </a:rPr>
                        <a:t>割引</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パーセント、金額による割引が可能となり、割引対象の元情報は金額や購入件数などを用いることが可能となる。</a:t>
                      </a:r>
                      <a:endParaRPr kumimoji="1" lang="en-US" altLang="ja-JP" sz="1300" dirty="0">
                        <a:latin typeface="Meiryo UI" panose="020B0604030504040204" pitchFamily="50" charset="-128"/>
                        <a:ea typeface="Meiryo UI" panose="020B0604030504040204" pitchFamily="50" charset="-128"/>
                      </a:endParaRP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初月無料</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5"/>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定量払い</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購入した卸商品の商品数、またはサービス数を元に階層型の料金設定が可能となる</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個まで販売は</a:t>
                      </a:r>
                      <a:r>
                        <a:rPr kumimoji="1" lang="en-US" altLang="ja-JP" sz="1300" dirty="0">
                          <a:latin typeface="Meiryo UI" panose="020B0604030504040204" pitchFamily="50" charset="-128"/>
                          <a:ea typeface="Meiryo UI" panose="020B0604030504040204" pitchFamily="50" charset="-128"/>
                        </a:rPr>
                        <a:t>3,000</a:t>
                      </a:r>
                      <a:r>
                        <a:rPr kumimoji="1" lang="ja-JP" altLang="en-US" sz="1300" dirty="0">
                          <a:latin typeface="Meiryo UI" panose="020B0604030504040204" pitchFamily="50" charset="-128"/>
                          <a:ea typeface="Meiryo UI" panose="020B0604030504040204" pitchFamily="50" charset="-128"/>
                        </a:rPr>
                        <a:t>円支払い</a:t>
                      </a:r>
                    </a:p>
                  </a:txBody>
                  <a:tcPr marL="16615" marR="16615" marT="9969" marB="9969"/>
                </a:tc>
                <a:tc>
                  <a:txBody>
                    <a:bodyPr/>
                    <a:lstStyle/>
                    <a:p>
                      <a:pPr algn="ctr"/>
                      <a:r>
                        <a:rPr kumimoji="1" lang="ja-JP" altLang="en-US" sz="1300" dirty="0">
                          <a:latin typeface="Meiryo UI" panose="020B0604030504040204" pitchFamily="50" charset="-128"/>
                          <a:ea typeface="Meiryo UI" panose="020B0604030504040204" pitchFamily="50" charset="-128"/>
                        </a:rPr>
                        <a:t>ー</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6"/>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レベニューシェア</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小売の販売額を元に、その割合に応じて課金される</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3,000</a:t>
                      </a:r>
                      <a:r>
                        <a:rPr kumimoji="1" lang="ja-JP" altLang="en-US" sz="1300" dirty="0">
                          <a:latin typeface="Meiryo UI" panose="020B0604030504040204" pitchFamily="50" charset="-128"/>
                          <a:ea typeface="Meiryo UI" panose="020B0604030504040204" pitchFamily="50" charset="-128"/>
                        </a:rPr>
                        <a:t>円販売時、販売額の</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％課金</a:t>
                      </a:r>
                    </a:p>
                  </a:txBody>
                  <a:tcPr marL="16615" marR="16615" marT="9969" marB="9969"/>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7"/>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最低利用料金</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計算対象の金額を元に追加課金がされる</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利用料が</a:t>
                      </a:r>
                      <a:r>
                        <a:rPr kumimoji="1" lang="en-US" altLang="ja-JP" sz="1300" dirty="0">
                          <a:latin typeface="Meiryo UI" panose="020B0604030504040204" pitchFamily="50" charset="-128"/>
                          <a:ea typeface="Meiryo UI" panose="020B0604030504040204" pitchFamily="50" charset="-128"/>
                        </a:rPr>
                        <a:t>1,000</a:t>
                      </a:r>
                      <a:r>
                        <a:rPr kumimoji="1" lang="ja-JP" altLang="en-US" sz="1300" dirty="0">
                          <a:latin typeface="Meiryo UI" panose="020B0604030504040204" pitchFamily="50" charset="-128"/>
                          <a:ea typeface="Meiryo UI" panose="020B0604030504040204" pitchFamily="50" charset="-128"/>
                        </a:rPr>
                        <a:t>円以下の場合、</a:t>
                      </a:r>
                      <a:r>
                        <a:rPr kumimoji="1" lang="en-US" altLang="ja-JP" sz="1300" dirty="0">
                          <a:latin typeface="Meiryo UI" panose="020B0604030504040204" pitchFamily="50" charset="-128"/>
                          <a:ea typeface="Meiryo UI" panose="020B0604030504040204" pitchFamily="50" charset="-128"/>
                        </a:rPr>
                        <a:t>300</a:t>
                      </a:r>
                      <a:r>
                        <a:rPr kumimoji="1" lang="ja-JP" altLang="en-US" sz="1300" dirty="0">
                          <a:latin typeface="Meiryo UI" panose="020B0604030504040204" pitchFamily="50" charset="-128"/>
                          <a:ea typeface="Meiryo UI" panose="020B0604030504040204" pitchFamily="50" charset="-128"/>
                        </a:rPr>
                        <a:t>円追加課金</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9969" marB="9969">
                    <a:solidFill>
                      <a:schemeClr val="bg1"/>
                    </a:solidFill>
                  </a:tcPr>
                </a:tc>
                <a:extLst>
                  <a:ext uri="{0D108BD9-81ED-4DB2-BD59-A6C34878D82A}">
                    <a16:rowId xmlns:a16="http://schemas.microsoft.com/office/drawing/2014/main" val="10008"/>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最低利用契約</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最低利用月数を経過せずに解約した場合に課金される</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年利用しない場合</a:t>
                      </a:r>
                      <a:r>
                        <a:rPr kumimoji="1" lang="en-US" altLang="ja-JP" sz="1300" dirty="0">
                          <a:latin typeface="Meiryo UI" panose="020B0604030504040204" pitchFamily="50" charset="-128"/>
                          <a:ea typeface="Meiryo UI" panose="020B0604030504040204" pitchFamily="50" charset="-128"/>
                        </a:rPr>
                        <a:t>10,000</a:t>
                      </a:r>
                      <a:r>
                        <a:rPr kumimoji="1" lang="ja-JP" altLang="en-US" sz="1300" dirty="0">
                          <a:latin typeface="Meiryo UI" panose="020B0604030504040204" pitchFamily="50" charset="-128"/>
                          <a:ea typeface="Meiryo UI" panose="020B0604030504040204" pitchFamily="50" charset="-128"/>
                        </a:rPr>
                        <a:t>円課金</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09"/>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保証金</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初回に支払った費用を一定期間後または解約後に返却する</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500</a:t>
                      </a:r>
                      <a:r>
                        <a:rPr kumimoji="1" lang="ja-JP" altLang="en-US" sz="1300" dirty="0">
                          <a:latin typeface="Meiryo UI" panose="020B0604030504040204" pitchFamily="50" charset="-128"/>
                          <a:ea typeface="Meiryo UI" panose="020B0604030504040204" pitchFamily="50" charset="-128"/>
                        </a:rPr>
                        <a:t>円を課金し解約後払戻し</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9969" marB="9969">
                    <a:solidFill>
                      <a:schemeClr val="bg1"/>
                    </a:solidFill>
                  </a:tcPr>
                </a:tc>
                <a:extLst>
                  <a:ext uri="{0D108BD9-81ED-4DB2-BD59-A6C34878D82A}">
                    <a16:rowId xmlns:a16="http://schemas.microsoft.com/office/drawing/2014/main" val="10010"/>
                  </a:ext>
                </a:extLst>
              </a:tr>
              <a:tr h="216886">
                <a:tc>
                  <a:txBody>
                    <a:bodyPr/>
                    <a:lstStyle/>
                    <a:p>
                      <a:pPr algn="ctr"/>
                      <a:r>
                        <a:rPr kumimoji="1" lang="ja-JP" altLang="en-US" sz="1300" dirty="0">
                          <a:latin typeface="Meiryo UI" panose="020B0604030504040204" pitchFamily="50" charset="-128"/>
                          <a:ea typeface="Meiryo UI" panose="020B0604030504040204" pitchFamily="50" charset="-128"/>
                        </a:rPr>
                        <a:t>従量課金</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利用状況の数値を元に従量課金として課金される</a:t>
                      </a:r>
                    </a:p>
                  </a:txBody>
                  <a:tcPr marL="16615" marR="16615" marT="9969" marB="9969"/>
                </a:tc>
                <a:tc>
                  <a:txBody>
                    <a:bodyPr/>
                    <a:lstStyle/>
                    <a:p>
                      <a:r>
                        <a:rPr kumimoji="1" lang="en-US" altLang="ja-JP" sz="1300" dirty="0">
                          <a:latin typeface="Meiryo UI" panose="020B0604030504040204" pitchFamily="50" charset="-128"/>
                          <a:ea typeface="Meiryo UI" panose="020B0604030504040204" pitchFamily="50" charset="-128"/>
                        </a:rPr>
                        <a:t>3</a:t>
                      </a:r>
                      <a:r>
                        <a:rPr kumimoji="1" lang="ja-JP" altLang="en-US" sz="1300" dirty="0">
                          <a:latin typeface="Meiryo UI" panose="020B0604030504040204" pitchFamily="50" charset="-128"/>
                          <a:ea typeface="Meiryo UI" panose="020B0604030504040204" pitchFamily="50" charset="-128"/>
                        </a:rPr>
                        <a:t>分電話したら</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円課金</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11"/>
                  </a:ext>
                </a:extLst>
              </a:tr>
              <a:tr h="216886">
                <a:tc>
                  <a:txBody>
                    <a:bodyPr/>
                    <a:lstStyle/>
                    <a:p>
                      <a:pPr algn="ctr"/>
                      <a:r>
                        <a:rPr kumimoji="1" lang="ja-JP" altLang="en-US" sz="1300" dirty="0">
                          <a:latin typeface="Meiryo UI" panose="020B0604030504040204" pitchFamily="50" charset="-128"/>
                          <a:ea typeface="Meiryo UI" panose="020B0604030504040204" pitchFamily="50" charset="-128"/>
                        </a:rPr>
                        <a:t>無料利用</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従量課金のうち無料利用分が割引として計算される</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料金のうち</a:t>
                      </a:r>
                      <a:r>
                        <a:rPr kumimoji="1" lang="en-US" altLang="ja-JP" sz="1300" dirty="0">
                          <a:latin typeface="Meiryo UI" panose="020B0604030504040204" pitchFamily="50" charset="-128"/>
                          <a:ea typeface="Meiryo UI" panose="020B0604030504040204" pitchFamily="50" charset="-128"/>
                        </a:rPr>
                        <a:t>500</a:t>
                      </a:r>
                      <a:r>
                        <a:rPr kumimoji="1" lang="ja-JP" altLang="en-US" sz="1300" dirty="0">
                          <a:latin typeface="Meiryo UI" panose="020B0604030504040204" pitchFamily="50" charset="-128"/>
                          <a:ea typeface="Meiryo UI" panose="020B0604030504040204" pitchFamily="50" charset="-128"/>
                        </a:rPr>
                        <a:t>円は無料</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algn="ctr"/>
                      <a:r>
                        <a:rPr kumimoji="1" lang="ja-JP" altLang="en-US" sz="1300" dirty="0" err="1">
                          <a:latin typeface="Meiryo UI" panose="020B0604030504040204" pitchFamily="50" charset="-128"/>
                          <a:ea typeface="Meiryo UI" panose="020B0604030504040204" pitchFamily="50" charset="-128"/>
                        </a:rPr>
                        <a:t>ー</a:t>
                      </a:r>
                      <a:endParaRPr kumimoji="1" lang="ja-JP" altLang="en-US" sz="1300" dirty="0">
                        <a:latin typeface="Meiryo UI" panose="020B0604030504040204" pitchFamily="50" charset="-128"/>
                        <a:ea typeface="Meiryo UI" panose="020B0604030504040204" pitchFamily="50" charset="-128"/>
                      </a:endParaRPr>
                    </a:p>
                  </a:txBody>
                  <a:tcPr marL="16615" marR="16615" marT="9969" marB="9969">
                    <a:solidFill>
                      <a:schemeClr val="bg1"/>
                    </a:solidFill>
                  </a:tcPr>
                </a:tc>
                <a:extLst>
                  <a:ext uri="{0D108BD9-81ED-4DB2-BD59-A6C34878D82A}">
                    <a16:rowId xmlns:a16="http://schemas.microsoft.com/office/drawing/2014/main" val="10012"/>
                  </a:ext>
                </a:extLst>
              </a:tr>
              <a:tr h="413834">
                <a:tc>
                  <a:txBody>
                    <a:bodyPr/>
                    <a:lstStyle/>
                    <a:p>
                      <a:pPr algn="ctr"/>
                      <a:r>
                        <a:rPr kumimoji="1" lang="ja-JP" altLang="en-US" sz="1300" dirty="0">
                          <a:latin typeface="Meiryo UI" panose="020B0604030504040204" pitchFamily="50" charset="-128"/>
                          <a:ea typeface="Meiryo UI" panose="020B0604030504040204" pitchFamily="50" charset="-128"/>
                        </a:rPr>
                        <a:t>利用制限</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従量課金のうち限度額に達した場合の通知設定をする</a:t>
                      </a:r>
                      <a:br>
                        <a:rPr kumimoji="1" lang="en-US" altLang="ja-JP" sz="1300" dirty="0">
                          <a:latin typeface="Meiryo UI" panose="020B0604030504040204" pitchFamily="50" charset="-128"/>
                          <a:ea typeface="Meiryo UI" panose="020B0604030504040204" pitchFamily="50" charset="-128"/>
                        </a:rPr>
                      </a:br>
                      <a:r>
                        <a:rPr kumimoji="1" lang="ja-JP" altLang="en-US" sz="1300" dirty="0">
                          <a:latin typeface="Meiryo UI" panose="020B0604030504040204" pitchFamily="50" charset="-128"/>
                          <a:ea typeface="Meiryo UI" panose="020B0604030504040204" pitchFamily="50" charset="-128"/>
                        </a:rPr>
                        <a:t>なお、本設定は従量課金の上限設定とは異なる</a:t>
                      </a:r>
                    </a:p>
                  </a:txBody>
                  <a:tcPr marL="16615" marR="16615" marT="9969" marB="9969"/>
                </a:tc>
                <a:tc>
                  <a:txBody>
                    <a:bodyPr/>
                    <a:lstStyle/>
                    <a:p>
                      <a:r>
                        <a:rPr kumimoji="1" lang="ja-JP" altLang="en-US" sz="1300" dirty="0">
                          <a:latin typeface="Meiryo UI" panose="020B0604030504040204" pitchFamily="50" charset="-128"/>
                          <a:ea typeface="Meiryo UI" panose="020B0604030504040204" pitchFamily="50" charset="-128"/>
                        </a:rPr>
                        <a:t>料金のうち</a:t>
                      </a:r>
                      <a:r>
                        <a:rPr kumimoji="1" lang="en-US" altLang="ja-JP" sz="1300" dirty="0">
                          <a:latin typeface="Meiryo UI" panose="020B0604030504040204" pitchFamily="50" charset="-128"/>
                          <a:ea typeface="Meiryo UI" panose="020B0604030504040204" pitchFamily="50" charset="-128"/>
                        </a:rPr>
                        <a:t>1000</a:t>
                      </a:r>
                      <a:r>
                        <a:rPr kumimoji="1" lang="ja-JP" altLang="en-US" sz="1300" dirty="0">
                          <a:latin typeface="Meiryo UI" panose="020B0604030504040204" pitchFamily="50" charset="-128"/>
                          <a:ea typeface="Meiryo UI" panose="020B0604030504040204" pitchFamily="50" charset="-128"/>
                        </a:rPr>
                        <a:t>円以上になったら通知する</a:t>
                      </a:r>
                    </a:p>
                  </a:txBody>
                  <a:tcPr marL="16615" marR="16615" marT="9969" marB="9969"/>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a:t>
                      </a:r>
                    </a:p>
                  </a:txBody>
                  <a:tcPr marL="16615" marR="16615" marT="9969" marB="9969">
                    <a:solidFill>
                      <a:schemeClr val="bg1"/>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26656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000000"/>
                </a:solidFill>
              </a:rPr>
              <a:t>0.3. </a:t>
            </a:r>
            <a:r>
              <a:rPr lang="ja-JP" altLang="en-US" dirty="0">
                <a:solidFill>
                  <a:srgbClr val="000000"/>
                </a:solidFill>
              </a:rPr>
              <a:t>料金について</a:t>
            </a:r>
            <a:endParaRPr kumimoji="1" lang="ja-JP" altLang="en-US" dirty="0"/>
          </a:p>
        </p:txBody>
      </p:sp>
      <p:sp>
        <p:nvSpPr>
          <p:cNvPr id="4" name="スライド番号プレースホルダー 3"/>
          <p:cNvSpPr>
            <a:spLocks noGrp="1"/>
          </p:cNvSpPr>
          <p:nvPr>
            <p:ph type="sldNum" sz="quarter" idx="10"/>
          </p:nvPr>
        </p:nvSpPr>
        <p:spPr/>
        <p:txBody>
          <a:bodyPr/>
          <a:lstStyle/>
          <a:p>
            <a:pPr defTabSz="843712" fontAlgn="base">
              <a:spcBef>
                <a:spcPct val="0"/>
              </a:spcBef>
              <a:spcAft>
                <a:spcPct val="0"/>
              </a:spcAft>
              <a:defRPr/>
            </a:pPr>
            <a:fld id="{F7C730C8-3058-46F8-B0CE-CDE70A1B055D}" type="slidenum">
              <a:rPr lang="en-US" altLang="ja-JP" smtClean="0"/>
              <a:pPr defTabSz="843712" fontAlgn="base">
                <a:spcBef>
                  <a:spcPct val="0"/>
                </a:spcBef>
                <a:spcAft>
                  <a:spcPct val="0"/>
                </a:spcAft>
                <a:defRPr/>
              </a:pPr>
              <a:t>9</a:t>
            </a:fld>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735545394"/>
              </p:ext>
            </p:extLst>
          </p:nvPr>
        </p:nvGraphicFramePr>
        <p:xfrm>
          <a:off x="478992" y="1762558"/>
          <a:ext cx="9041014" cy="4632960"/>
        </p:xfrm>
        <a:graphic>
          <a:graphicData uri="http://schemas.openxmlformats.org/drawingml/2006/table">
            <a:tbl>
              <a:tblPr firstRow="1" bandRow="1">
                <a:tableStyleId>{5C22544A-7EE6-4342-B048-85BDC9FD1C3A}</a:tableStyleId>
              </a:tblPr>
              <a:tblGrid>
                <a:gridCol w="856309">
                  <a:extLst>
                    <a:ext uri="{9D8B030D-6E8A-4147-A177-3AD203B41FA5}">
                      <a16:colId xmlns:a16="http://schemas.microsoft.com/office/drawing/2014/main" val="1072072349"/>
                    </a:ext>
                  </a:extLst>
                </a:gridCol>
                <a:gridCol w="2242786">
                  <a:extLst>
                    <a:ext uri="{9D8B030D-6E8A-4147-A177-3AD203B41FA5}">
                      <a16:colId xmlns:a16="http://schemas.microsoft.com/office/drawing/2014/main" val="1835653326"/>
                    </a:ext>
                  </a:extLst>
                </a:gridCol>
                <a:gridCol w="1764196">
                  <a:extLst>
                    <a:ext uri="{9D8B030D-6E8A-4147-A177-3AD203B41FA5}">
                      <a16:colId xmlns:a16="http://schemas.microsoft.com/office/drawing/2014/main" val="2696599060"/>
                    </a:ext>
                  </a:extLst>
                </a:gridCol>
                <a:gridCol w="4177723">
                  <a:extLst>
                    <a:ext uri="{9D8B030D-6E8A-4147-A177-3AD203B41FA5}">
                      <a16:colId xmlns:a16="http://schemas.microsoft.com/office/drawing/2014/main" val="870309518"/>
                    </a:ext>
                  </a:extLst>
                </a:gridCol>
              </a:tblGrid>
              <a:tr h="370840">
                <a:tc>
                  <a:txBody>
                    <a:bodyPr/>
                    <a:lstStyle/>
                    <a:p>
                      <a:pPr algn="ctr"/>
                      <a:endParaRPr kumimoji="1" lang="ja-JP" altLang="en-US" sz="1200" dirty="0">
                        <a:latin typeface="+mj-lt"/>
                      </a:endParaRPr>
                    </a:p>
                  </a:txBody>
                  <a:tcPr anchor="ctr"/>
                </a:tc>
                <a:tc>
                  <a:txBody>
                    <a:bodyPr/>
                    <a:lstStyle/>
                    <a:p>
                      <a:pPr algn="ctr"/>
                      <a:r>
                        <a:rPr kumimoji="1" lang="ja-JP" altLang="en-US" sz="1200" dirty="0">
                          <a:latin typeface="+mj-lt"/>
                        </a:rPr>
                        <a:t>業務</a:t>
                      </a:r>
                      <a:r>
                        <a:rPr kumimoji="1" lang="en-US" altLang="ja-JP" sz="800" dirty="0">
                          <a:latin typeface="+mj-lt"/>
                        </a:rPr>
                        <a:t>(</a:t>
                      </a:r>
                      <a:r>
                        <a:rPr kumimoji="1" lang="ja-JP" altLang="en-US" sz="800" dirty="0">
                          <a:latin typeface="+mj-lt"/>
                        </a:rPr>
                        <a:t>準備編</a:t>
                      </a:r>
                      <a:r>
                        <a:rPr kumimoji="1" lang="en-US" altLang="ja-JP" sz="800" dirty="0">
                          <a:latin typeface="+mj-lt"/>
                        </a:rPr>
                        <a:t>)</a:t>
                      </a:r>
                      <a:r>
                        <a:rPr kumimoji="1" lang="ja-JP" altLang="en-US" sz="1200" dirty="0">
                          <a:latin typeface="+mj-lt"/>
                        </a:rPr>
                        <a:t>の流れ</a:t>
                      </a:r>
                    </a:p>
                  </a:txBody>
                  <a:tcPr anchor="ctr"/>
                </a:tc>
                <a:tc>
                  <a:txBody>
                    <a:bodyPr/>
                    <a:lstStyle/>
                    <a:p>
                      <a:pPr algn="ctr"/>
                      <a:r>
                        <a:rPr kumimoji="1" lang="ja-JP" altLang="en-US" sz="1200" dirty="0">
                          <a:latin typeface="+mj-lt"/>
                        </a:rPr>
                        <a:t>通常の料金設定</a:t>
                      </a:r>
                    </a:p>
                  </a:txBody>
                  <a:tcPr anchor="ctr"/>
                </a:tc>
                <a:tc>
                  <a:txBody>
                    <a:bodyPr/>
                    <a:lstStyle/>
                    <a:p>
                      <a:pPr algn="ctr"/>
                      <a:r>
                        <a:rPr kumimoji="1" lang="ja-JP" altLang="en-US" sz="1200" dirty="0">
                          <a:latin typeface="+mj-lt"/>
                        </a:rPr>
                        <a:t>従量課金利用時の料金設定</a:t>
                      </a:r>
                    </a:p>
                  </a:txBody>
                  <a:tcPr anchor="ctr"/>
                </a:tc>
                <a:extLst>
                  <a:ext uri="{0D108BD9-81ED-4DB2-BD59-A6C34878D82A}">
                    <a16:rowId xmlns:a16="http://schemas.microsoft.com/office/drawing/2014/main" val="1701902671"/>
                  </a:ext>
                </a:extLst>
              </a:tr>
              <a:tr h="370840">
                <a:tc rowSpan="2">
                  <a:txBody>
                    <a:bodyPr/>
                    <a:lstStyle/>
                    <a:p>
                      <a:pPr algn="ctr"/>
                      <a:r>
                        <a:rPr kumimoji="1" lang="ja-JP" altLang="en-US" sz="1300" dirty="0">
                          <a:latin typeface="+mj-lt"/>
                        </a:rPr>
                        <a:t>サービス</a:t>
                      </a:r>
                      <a:endParaRPr kumimoji="1" lang="en-US" altLang="ja-JP" sz="1300" dirty="0">
                        <a:latin typeface="+mj-lt"/>
                      </a:endParaRPr>
                    </a:p>
                  </a:txBody>
                  <a:tcPr anchor="ctr">
                    <a:solidFill>
                      <a:srgbClr val="E8F7FE"/>
                    </a:solidFill>
                  </a:tcPr>
                </a:tc>
                <a:tc>
                  <a:txBody>
                    <a:bodyPr/>
                    <a:lstStyle/>
                    <a:p>
                      <a:r>
                        <a:rPr kumimoji="1" lang="ja-JP" altLang="en-US" sz="1300" dirty="0">
                          <a:latin typeface="+mj-lt"/>
                        </a:rPr>
                        <a:t>①サービス</a:t>
                      </a:r>
                      <a:r>
                        <a:rPr kumimoji="1" lang="en-US" altLang="ja-JP" sz="1300" dirty="0">
                          <a:latin typeface="+mj-lt"/>
                        </a:rPr>
                        <a:t>XML</a:t>
                      </a:r>
                      <a:r>
                        <a:rPr kumimoji="1" lang="ja-JP" altLang="en-US" sz="1300" dirty="0">
                          <a:latin typeface="+mj-lt"/>
                        </a:rPr>
                        <a:t>登録</a:t>
                      </a:r>
                      <a:endParaRPr kumimoji="1" lang="en-US" altLang="ja-JP" sz="1300" dirty="0">
                        <a:latin typeface="+mj-lt"/>
                      </a:endParaRPr>
                    </a:p>
                  </a:txBody>
                  <a:tcPr>
                    <a:solidFill>
                      <a:srgbClr val="E8F7FE"/>
                    </a:solidFill>
                  </a:tcPr>
                </a:tc>
                <a:tc>
                  <a:txBody>
                    <a:bodyPr/>
                    <a:lstStyle/>
                    <a:p>
                      <a:r>
                        <a:rPr kumimoji="1" lang="en-US" altLang="ja-JP" sz="1300" dirty="0">
                          <a:latin typeface="+mj-lt"/>
                        </a:rPr>
                        <a:t>-</a:t>
                      </a:r>
                    </a:p>
                  </a:txBody>
                  <a:tcPr>
                    <a:solidFill>
                      <a:srgbClr val="E8F7FE"/>
                    </a:solidFill>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latin typeface="+mj-lt"/>
                        </a:rPr>
                        <a:t>従量課金を使用する可否情報を登録。</a:t>
                      </a:r>
                      <a:endParaRPr kumimoji="0" lang="en-US" altLang="ja-JP" sz="1300" b="0" kern="0" dirty="0">
                        <a:latin typeface="+mj-lt"/>
                      </a:endParaRPr>
                    </a:p>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latin typeface="+mj-lt"/>
                        </a:rPr>
                        <a:t>使用する為のキー情報を登録。</a:t>
                      </a:r>
                      <a:endParaRPr kumimoji="0" lang="en-US" altLang="ja-JP" sz="1300" b="0" kern="0" dirty="0">
                        <a:latin typeface="+mj-lt"/>
                      </a:endParaRPr>
                    </a:p>
                  </a:txBody>
                  <a:tcPr>
                    <a:solidFill>
                      <a:srgbClr val="E8F7FE"/>
                    </a:solidFill>
                  </a:tcPr>
                </a:tc>
                <a:extLst>
                  <a:ext uri="{0D108BD9-81ED-4DB2-BD59-A6C34878D82A}">
                    <a16:rowId xmlns:a16="http://schemas.microsoft.com/office/drawing/2014/main" val="3093384042"/>
                  </a:ext>
                </a:extLst>
              </a:tr>
              <a:tr h="370840">
                <a:tc vMerge="1">
                  <a:txBody>
                    <a:bodyPr/>
                    <a:lstStyle/>
                    <a:p>
                      <a:endParaRPr kumimoji="1" lang="ja-JP" altLang="en-US" sz="1200" dirty="0"/>
                    </a:p>
                  </a:txBody>
                  <a:tcPr/>
                </a:tc>
                <a:tc>
                  <a:txBody>
                    <a:bodyPr/>
                    <a:lstStyle/>
                    <a:p>
                      <a:r>
                        <a:rPr kumimoji="1" lang="ja-JP" altLang="en-US" sz="1300" dirty="0">
                          <a:latin typeface="+mj-lt"/>
                        </a:rPr>
                        <a:t>②サービス作成</a:t>
                      </a: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extLst>
                  <a:ext uri="{0D108BD9-81ED-4DB2-BD59-A6C34878D82A}">
                    <a16:rowId xmlns:a16="http://schemas.microsoft.com/office/drawing/2014/main" val="1869817276"/>
                  </a:ext>
                </a:extLst>
              </a:tr>
              <a:tr h="0">
                <a:tc rowSpan="5">
                  <a:txBody>
                    <a:bodyPr/>
                    <a:lstStyle/>
                    <a:p>
                      <a:pPr algn="ctr"/>
                      <a:r>
                        <a:rPr kumimoji="1" lang="ja-JP" altLang="en-US" sz="1300" dirty="0">
                          <a:latin typeface="+mj-lt"/>
                        </a:rPr>
                        <a:t>卸商品</a:t>
                      </a:r>
                    </a:p>
                  </a:txBody>
                  <a:tcPr anchor="ctr">
                    <a:solidFill>
                      <a:srgbClr val="E8F7FE"/>
                    </a:solidFill>
                  </a:tcPr>
                </a:tc>
                <a:tc>
                  <a:txBody>
                    <a:bodyPr/>
                    <a:lstStyle/>
                    <a:p>
                      <a:r>
                        <a:rPr kumimoji="1" lang="ja-JP" altLang="en-US" sz="1300" dirty="0">
                          <a:latin typeface="+mj-lt"/>
                        </a:rPr>
                        <a:t>③従量課金情報マッピング</a:t>
                      </a:r>
                    </a:p>
                  </a:txBody>
                  <a:tcPr>
                    <a:solidFill>
                      <a:srgbClr val="E8F7FE"/>
                    </a:solidFill>
                  </a:tcPr>
                </a:tc>
                <a:tc>
                  <a:txBody>
                    <a:bodyPr/>
                    <a:lstStyle/>
                    <a:p>
                      <a:endParaRPr kumimoji="1" lang="ja-JP" altLang="en-US" sz="1300" dirty="0">
                        <a:latin typeface="+mj-lt"/>
                      </a:endParaRPr>
                    </a:p>
                  </a:txBody>
                  <a:tcPr>
                    <a:solidFill>
                      <a:schemeClr val="bg1">
                        <a:lumMod val="65000"/>
                      </a:schemeClr>
                    </a:solidFill>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solidFill>
                            <a:schemeClr val="dk1"/>
                          </a:solidFill>
                          <a:latin typeface="+mn-lt"/>
                          <a:ea typeface="+mn-ea"/>
                          <a:cs typeface="+mn-cs"/>
                        </a:rPr>
                        <a:t>①で登録したキー情報に、卸商品側の請求明細表示名、</a:t>
                      </a:r>
                      <a:endParaRPr kumimoji="0" lang="en-US" altLang="ja-JP" sz="1300" b="0" kern="0" dirty="0">
                        <a:solidFill>
                          <a:schemeClr val="dk1"/>
                        </a:solidFill>
                        <a:latin typeface="+mn-lt"/>
                        <a:ea typeface="+mn-ea"/>
                        <a:cs typeface="+mn-cs"/>
                      </a:endParaRPr>
                    </a:p>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solidFill>
                            <a:schemeClr val="dk1"/>
                          </a:solidFill>
                          <a:latin typeface="+mn-lt"/>
                          <a:ea typeface="+mn-ea"/>
                          <a:cs typeface="+mn-cs"/>
                        </a:rPr>
                        <a:t>税区分等の情報を紐づけている。</a:t>
                      </a:r>
                      <a:endParaRPr kumimoji="1" lang="ja-JP" altLang="en-US" sz="1300" dirty="0">
                        <a:latin typeface="+mj-lt"/>
                      </a:endParaRPr>
                    </a:p>
                  </a:txBody>
                  <a:tcPr>
                    <a:solidFill>
                      <a:srgbClr val="E8F7FE"/>
                    </a:solidFill>
                  </a:tcPr>
                </a:tc>
                <a:extLst>
                  <a:ext uri="{0D108BD9-81ED-4DB2-BD59-A6C34878D82A}">
                    <a16:rowId xmlns:a16="http://schemas.microsoft.com/office/drawing/2014/main" val="295512355"/>
                  </a:ext>
                </a:extLst>
              </a:tr>
              <a:tr h="370840">
                <a:tc vMerge="1">
                  <a:txBody>
                    <a:bodyPr/>
                    <a:lstStyle/>
                    <a:p>
                      <a:endParaRPr kumimoji="1" lang="ja-JP" altLang="en-US" sz="1200" dirty="0"/>
                    </a:p>
                  </a:txBody>
                  <a:tcPr/>
                </a:tc>
                <a:tc>
                  <a:txBody>
                    <a:bodyPr/>
                    <a:lstStyle/>
                    <a:p>
                      <a:r>
                        <a:rPr kumimoji="1" lang="ja-JP" altLang="en-US" sz="1300" dirty="0">
                          <a:latin typeface="+mj-lt"/>
                        </a:rPr>
                        <a:t>④卸商品作成</a:t>
                      </a: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extLst>
                  <a:ext uri="{0D108BD9-81ED-4DB2-BD59-A6C34878D82A}">
                    <a16:rowId xmlns:a16="http://schemas.microsoft.com/office/drawing/2014/main" val="3286542956"/>
                  </a:ext>
                </a:extLst>
              </a:tr>
              <a:tr h="370840">
                <a:tc vMerge="1">
                  <a:txBody>
                    <a:bodyPr/>
                    <a:lstStyle/>
                    <a:p>
                      <a:endParaRPr kumimoji="1" lang="ja-JP" altLang="en-US" sz="1200" dirty="0"/>
                    </a:p>
                  </a:txBody>
                  <a:tcPr/>
                </a:tc>
                <a:tc>
                  <a:txBody>
                    <a:bodyPr/>
                    <a:lstStyle/>
                    <a:p>
                      <a:r>
                        <a:rPr kumimoji="1" lang="ja-JP" altLang="en-US" sz="1300" dirty="0">
                          <a:latin typeface="+mj-lt"/>
                        </a:rPr>
                        <a:t>⑤卸商品料金設定</a:t>
                      </a:r>
                      <a:endParaRPr kumimoji="1" lang="en-US" altLang="ja-JP" sz="1300" dirty="0">
                        <a:latin typeface="+mj-lt"/>
                      </a:endParaRPr>
                    </a:p>
                    <a:p>
                      <a:r>
                        <a:rPr kumimoji="1" lang="ja-JP" altLang="en-US" sz="1000" dirty="0">
                          <a:latin typeface="+mj-lt"/>
                        </a:rPr>
                        <a:t>　</a:t>
                      </a:r>
                      <a:r>
                        <a:rPr kumimoji="1" lang="en-US" altLang="ja-JP" sz="1000" dirty="0">
                          <a:latin typeface="+mj-lt"/>
                        </a:rPr>
                        <a:t>※</a:t>
                      </a:r>
                      <a:r>
                        <a:rPr kumimoji="1" lang="ja-JP" altLang="en-US" sz="1000" dirty="0">
                          <a:latin typeface="+mj-lt"/>
                        </a:rPr>
                        <a:t>設定イメージは次スライド参照</a:t>
                      </a:r>
                    </a:p>
                  </a:txBody>
                  <a:tcPr>
                    <a:solidFill>
                      <a:srgbClr val="E8F7FE"/>
                    </a:solidFill>
                  </a:tcPr>
                </a:tc>
                <a:tc>
                  <a:txBody>
                    <a:bodyPr/>
                    <a:lstStyle/>
                    <a:p>
                      <a:r>
                        <a:rPr kumimoji="0" lang="ja-JP" altLang="en-US" sz="1300" b="0" kern="0" dirty="0">
                          <a:solidFill>
                            <a:schemeClr val="tx1"/>
                          </a:solidFill>
                          <a:latin typeface="+mn-lt"/>
                          <a:ea typeface="+mn-ea"/>
                          <a:cs typeface="+mn-cs"/>
                        </a:rPr>
                        <a:t>卸商品の料金設定。</a:t>
                      </a:r>
                      <a:endParaRPr kumimoji="1" lang="ja-JP" altLang="en-US" sz="1300" dirty="0">
                        <a:solidFill>
                          <a:schemeClr val="tx1"/>
                        </a:solidFill>
                        <a:latin typeface="+mj-lt"/>
                      </a:endParaRPr>
                    </a:p>
                  </a:txBody>
                  <a:tcPr>
                    <a:solidFill>
                      <a:srgbClr val="E8F7FE"/>
                    </a:solidFill>
                  </a:tcPr>
                </a:tc>
                <a:tc>
                  <a:txBody>
                    <a:bodyPr/>
                    <a:lstStyle/>
                    <a:p>
                      <a:r>
                        <a:rPr kumimoji="0" lang="ja-JP" altLang="en-US" sz="1300" b="0" kern="0" dirty="0">
                          <a:solidFill>
                            <a:schemeClr val="tx1"/>
                          </a:solidFill>
                          <a:latin typeface="+mj-lt"/>
                        </a:rPr>
                        <a:t>卸商品の料金設定。卸商品の</a:t>
                      </a:r>
                      <a:r>
                        <a:rPr kumimoji="0" lang="ja-JP" altLang="en-US" sz="1300" b="0" kern="0" dirty="0">
                          <a:latin typeface="+mj-lt"/>
                        </a:rPr>
                        <a:t>「単価」の情報を設定。</a:t>
                      </a:r>
                      <a:endParaRPr kumimoji="1" lang="ja-JP" altLang="en-US" sz="1300" dirty="0">
                        <a:latin typeface="+mj-lt"/>
                      </a:endParaRPr>
                    </a:p>
                  </a:txBody>
                  <a:tcPr>
                    <a:solidFill>
                      <a:srgbClr val="E8F7FE"/>
                    </a:solidFill>
                  </a:tcPr>
                </a:tc>
                <a:extLst>
                  <a:ext uri="{0D108BD9-81ED-4DB2-BD59-A6C34878D82A}">
                    <a16:rowId xmlns:a16="http://schemas.microsoft.com/office/drawing/2014/main" val="2736417047"/>
                  </a:ext>
                </a:extLst>
              </a:tr>
              <a:tr h="370840">
                <a:tc vMerge="1">
                  <a:txBody>
                    <a:bodyPr/>
                    <a:lstStyle/>
                    <a:p>
                      <a:endParaRPr kumimoji="1" lang="ja-JP" altLang="en-US" sz="1200" dirty="0"/>
                    </a:p>
                  </a:txBody>
                  <a:tcPr/>
                </a:tc>
                <a:tc>
                  <a:txBody>
                    <a:bodyPr/>
                    <a:lstStyle/>
                    <a:p>
                      <a:r>
                        <a:rPr kumimoji="1" lang="ja-JP" altLang="en-US" sz="1300" dirty="0">
                          <a:latin typeface="+mj-lt"/>
                        </a:rPr>
                        <a:t>⑥卸顧客作成</a:t>
                      </a:r>
                      <a:endParaRPr kumimoji="1" lang="en-US" altLang="ja-JP" sz="1300" dirty="0">
                        <a:latin typeface="+mj-lt"/>
                      </a:endParaRP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extLst>
                  <a:ext uri="{0D108BD9-81ED-4DB2-BD59-A6C34878D82A}">
                    <a16:rowId xmlns:a16="http://schemas.microsoft.com/office/drawing/2014/main" val="3535010199"/>
                  </a:ext>
                </a:extLst>
              </a:tr>
              <a:tr h="370840">
                <a:tc vMerge="1">
                  <a:txBody>
                    <a:bodyPr/>
                    <a:lstStyle/>
                    <a:p>
                      <a:endParaRPr kumimoji="1" lang="ja-JP" altLang="en-US" sz="1200" dirty="0"/>
                    </a:p>
                  </a:txBody>
                  <a:tcPr/>
                </a:tc>
                <a:tc>
                  <a:txBody>
                    <a:bodyPr/>
                    <a:lstStyle/>
                    <a:p>
                      <a:r>
                        <a:rPr kumimoji="1" lang="ja-JP" altLang="en-US" sz="1300" dirty="0">
                          <a:latin typeface="+mj-lt"/>
                        </a:rPr>
                        <a:t>⑦卸商品と卸顧客の紐づけ</a:t>
                      </a: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tc>
                  <a:txBody>
                    <a:bodyPr/>
                    <a:lstStyle/>
                    <a:p>
                      <a:r>
                        <a:rPr kumimoji="1" lang="en-US" altLang="ja-JP" sz="1300" dirty="0">
                          <a:latin typeface="+mj-lt"/>
                        </a:rPr>
                        <a:t>-</a:t>
                      </a:r>
                      <a:endParaRPr kumimoji="1" lang="ja-JP" altLang="en-US" sz="1300" dirty="0">
                        <a:latin typeface="+mj-lt"/>
                      </a:endParaRPr>
                    </a:p>
                  </a:txBody>
                  <a:tcPr>
                    <a:solidFill>
                      <a:srgbClr val="E8F7FE"/>
                    </a:solidFill>
                  </a:tcPr>
                </a:tc>
                <a:extLst>
                  <a:ext uri="{0D108BD9-81ED-4DB2-BD59-A6C34878D82A}">
                    <a16:rowId xmlns:a16="http://schemas.microsoft.com/office/drawing/2014/main" val="1663796205"/>
                  </a:ext>
                </a:extLst>
              </a:tr>
              <a:tr h="370840">
                <a:tc rowSpan="3">
                  <a:txBody>
                    <a:bodyPr/>
                    <a:lstStyle/>
                    <a:p>
                      <a:pPr algn="ctr"/>
                      <a:r>
                        <a:rPr kumimoji="1" lang="ja-JP" altLang="en-US" sz="1300" dirty="0">
                          <a:latin typeface="+mj-lt"/>
                        </a:rPr>
                        <a:t>小売商品</a:t>
                      </a:r>
                    </a:p>
                  </a:txBody>
                  <a:tcPr anchor="ctr">
                    <a:solidFill>
                      <a:srgbClr val="E8F7FE"/>
                    </a:solidFill>
                  </a:tcPr>
                </a:tc>
                <a:tc>
                  <a:txBody>
                    <a:bodyPr/>
                    <a:lstStyle/>
                    <a:p>
                      <a:r>
                        <a:rPr kumimoji="1" lang="ja-JP" altLang="en-US" sz="1300" dirty="0">
                          <a:latin typeface="+mj-lt"/>
                        </a:rPr>
                        <a:t>⑧従量課金マッピング</a:t>
                      </a:r>
                    </a:p>
                  </a:txBody>
                  <a:tcPr>
                    <a:solidFill>
                      <a:srgbClr val="E8F7FE"/>
                    </a:solidFill>
                  </a:tcPr>
                </a:tc>
                <a:tc>
                  <a:txBody>
                    <a:bodyPr/>
                    <a:lstStyle/>
                    <a:p>
                      <a:endParaRPr kumimoji="1" lang="ja-JP" altLang="en-US" sz="1300" dirty="0">
                        <a:latin typeface="+mj-lt"/>
                      </a:endParaRPr>
                    </a:p>
                  </a:txBody>
                  <a:tcPr>
                    <a:solidFill>
                      <a:schemeClr val="bg1">
                        <a:lumMod val="65000"/>
                      </a:schemeClr>
                    </a:solidFill>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solidFill>
                            <a:schemeClr val="dk1"/>
                          </a:solidFill>
                          <a:latin typeface="+mn-lt"/>
                          <a:ea typeface="+mn-ea"/>
                          <a:cs typeface="+mn-cs"/>
                        </a:rPr>
                        <a:t>①で登録したキー情報に、小売商品側の請求明細表示名、</a:t>
                      </a:r>
                      <a:endParaRPr kumimoji="0" lang="en-US" altLang="ja-JP" sz="1300" b="0" kern="0" dirty="0">
                        <a:solidFill>
                          <a:schemeClr val="dk1"/>
                        </a:solidFill>
                        <a:latin typeface="+mn-lt"/>
                        <a:ea typeface="+mn-ea"/>
                        <a:cs typeface="+mn-cs"/>
                      </a:endParaRPr>
                    </a:p>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solidFill>
                            <a:schemeClr val="dk1"/>
                          </a:solidFill>
                          <a:latin typeface="+mn-lt"/>
                          <a:ea typeface="+mn-ea"/>
                          <a:cs typeface="+mn-cs"/>
                        </a:rPr>
                        <a:t>税区分等の情報を紐づけている。</a:t>
                      </a:r>
                      <a:endParaRPr kumimoji="1" lang="ja-JP" altLang="en-US" sz="1300" kern="1200" dirty="0">
                        <a:solidFill>
                          <a:schemeClr val="dk1"/>
                        </a:solidFill>
                        <a:latin typeface="+mn-lt"/>
                        <a:ea typeface="+mn-ea"/>
                        <a:cs typeface="+mn-cs"/>
                      </a:endParaRPr>
                    </a:p>
                  </a:txBody>
                  <a:tcPr>
                    <a:solidFill>
                      <a:srgbClr val="E8F7FE"/>
                    </a:solidFill>
                  </a:tcPr>
                </a:tc>
                <a:extLst>
                  <a:ext uri="{0D108BD9-81ED-4DB2-BD59-A6C34878D82A}">
                    <a16:rowId xmlns:a16="http://schemas.microsoft.com/office/drawing/2014/main" val="1814810477"/>
                  </a:ext>
                </a:extLst>
              </a:tr>
              <a:tr h="370840">
                <a:tc vMerge="1">
                  <a:txBody>
                    <a:bodyPr/>
                    <a:lstStyle/>
                    <a:p>
                      <a:endParaRPr kumimoji="1" lang="ja-JP" altLang="en-US" sz="1200" dirty="0"/>
                    </a:p>
                  </a:txBody>
                  <a:tcPr/>
                </a:tc>
                <a:tc>
                  <a:txBody>
                    <a:bodyPr/>
                    <a:lstStyle/>
                    <a:p>
                      <a:r>
                        <a:rPr kumimoji="1" lang="ja-JP" altLang="en-US" sz="1300" dirty="0">
                          <a:latin typeface="+mj-lt"/>
                        </a:rPr>
                        <a:t>⑨小売商品作成</a:t>
                      </a:r>
                    </a:p>
                  </a:txBody>
                  <a:tcPr>
                    <a:solidFill>
                      <a:srgbClr val="E8F7FE"/>
                    </a:solidFill>
                  </a:tcPr>
                </a:tc>
                <a:tc>
                  <a:txBody>
                    <a:bodyPr/>
                    <a:lstStyle/>
                    <a:p>
                      <a:r>
                        <a:rPr kumimoji="1" lang="en-US" altLang="ja-JP" sz="1300" kern="1200" dirty="0">
                          <a:solidFill>
                            <a:schemeClr val="dk1"/>
                          </a:solidFill>
                          <a:latin typeface="+mn-lt"/>
                          <a:ea typeface="+mn-ea"/>
                          <a:cs typeface="+mn-cs"/>
                        </a:rPr>
                        <a:t>-</a:t>
                      </a:r>
                      <a:endParaRPr kumimoji="1" lang="ja-JP" altLang="en-US" sz="1300" dirty="0">
                        <a:solidFill>
                          <a:schemeClr val="tx1"/>
                        </a:solidFill>
                        <a:latin typeface="+mj-lt"/>
                      </a:endParaRPr>
                    </a:p>
                  </a:txBody>
                  <a:tcPr>
                    <a:solidFill>
                      <a:srgbClr val="E8F7FE"/>
                    </a:solidFill>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1" lang="en-US" altLang="ja-JP" sz="1300" kern="1200" dirty="0">
                          <a:solidFill>
                            <a:schemeClr val="dk1"/>
                          </a:solidFill>
                          <a:latin typeface="+mn-lt"/>
                          <a:ea typeface="+mn-ea"/>
                          <a:cs typeface="+mn-cs"/>
                        </a:rPr>
                        <a:t>-</a:t>
                      </a:r>
                      <a:endParaRPr kumimoji="0" lang="en-US" altLang="ja-JP" sz="1300" kern="0" dirty="0">
                        <a:latin typeface="+mj-lt"/>
                      </a:endParaRPr>
                    </a:p>
                  </a:txBody>
                  <a:tcPr>
                    <a:solidFill>
                      <a:srgbClr val="E8F7FE"/>
                    </a:solidFill>
                  </a:tcPr>
                </a:tc>
                <a:extLst>
                  <a:ext uri="{0D108BD9-81ED-4DB2-BD59-A6C34878D82A}">
                    <a16:rowId xmlns:a16="http://schemas.microsoft.com/office/drawing/2014/main" val="3049817309"/>
                  </a:ext>
                </a:extLst>
              </a:tr>
              <a:tr h="370840">
                <a:tc vMerge="1">
                  <a:txBody>
                    <a:bodyPr/>
                    <a:lstStyle/>
                    <a:p>
                      <a:endParaRPr kumimoji="1" lang="ja-JP" altLang="en-US" sz="1200" dirty="0"/>
                    </a:p>
                  </a:txBody>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1" lang="ja-JP" altLang="en-US" sz="1300" dirty="0">
                          <a:latin typeface="+mj-lt"/>
                        </a:rPr>
                        <a:t>⑩小売商品料金設定</a:t>
                      </a:r>
                      <a:br>
                        <a:rPr kumimoji="1" lang="en-US" altLang="ja-JP" sz="1300" dirty="0">
                          <a:latin typeface="+mj-lt"/>
                        </a:rPr>
                      </a:br>
                      <a:r>
                        <a:rPr kumimoji="1" lang="ja-JP" altLang="en-US" sz="1400" kern="1200" dirty="0">
                          <a:solidFill>
                            <a:schemeClr val="dk1"/>
                          </a:solidFill>
                          <a:latin typeface="+mn-lt"/>
                          <a:ea typeface="+mn-ea"/>
                          <a:cs typeface="+mn-cs"/>
                        </a:rPr>
                        <a:t>　</a:t>
                      </a:r>
                      <a:r>
                        <a:rPr kumimoji="1" lang="en-US" altLang="ja-JP" sz="1000" kern="1200" dirty="0">
                          <a:solidFill>
                            <a:schemeClr val="dk1"/>
                          </a:solidFill>
                          <a:latin typeface="+mn-lt"/>
                          <a:ea typeface="+mn-ea"/>
                          <a:cs typeface="+mn-cs"/>
                        </a:rPr>
                        <a:t>※</a:t>
                      </a:r>
                      <a:r>
                        <a:rPr kumimoji="1" lang="ja-JP" altLang="en-US" sz="1000" kern="1200" dirty="0">
                          <a:solidFill>
                            <a:schemeClr val="dk1"/>
                          </a:solidFill>
                          <a:latin typeface="+mn-lt"/>
                          <a:ea typeface="+mn-ea"/>
                          <a:cs typeface="+mn-cs"/>
                        </a:rPr>
                        <a:t>設定イメージは次スライド参照</a:t>
                      </a:r>
                    </a:p>
                  </a:txBody>
                  <a:tcPr>
                    <a:solidFill>
                      <a:srgbClr val="E8F7FE"/>
                    </a:solidFill>
                  </a:tcPr>
                </a:tc>
                <a:tc>
                  <a:txBody>
                    <a:bodyPr/>
                    <a:lstStyle/>
                    <a:p>
                      <a:r>
                        <a:rPr kumimoji="0" lang="ja-JP" altLang="en-US" sz="1300" b="0" kern="0" dirty="0">
                          <a:solidFill>
                            <a:schemeClr val="tx1"/>
                          </a:solidFill>
                          <a:latin typeface="+mn-lt"/>
                          <a:ea typeface="+mn-ea"/>
                          <a:cs typeface="+mn-cs"/>
                        </a:rPr>
                        <a:t>小売商品の料金設定。</a:t>
                      </a:r>
                      <a:endParaRPr kumimoji="1" lang="ja-JP" altLang="en-US" sz="1300" dirty="0">
                        <a:latin typeface="+mj-lt"/>
                      </a:endParaRPr>
                    </a:p>
                  </a:txBody>
                  <a:tcPr>
                    <a:solidFill>
                      <a:srgbClr val="E8F7FE"/>
                    </a:solidFill>
                  </a:tcPr>
                </a:tc>
                <a:tc>
                  <a:txBody>
                    <a:bodyPr/>
                    <a:lstStyle/>
                    <a:p>
                      <a:pPr marL="0" marR="0" lvl="0" indent="0" algn="l" defTabSz="843712" rtl="0" eaLnBrk="1" fontAlgn="auto" latinLnBrk="0" hangingPunct="1">
                        <a:lnSpc>
                          <a:spcPct val="100000"/>
                        </a:lnSpc>
                        <a:spcBef>
                          <a:spcPts val="0"/>
                        </a:spcBef>
                        <a:spcAft>
                          <a:spcPts val="0"/>
                        </a:spcAft>
                        <a:buClrTx/>
                        <a:buSzTx/>
                        <a:buFontTx/>
                        <a:buNone/>
                        <a:tabLst/>
                        <a:defRPr/>
                      </a:pPr>
                      <a:r>
                        <a:rPr kumimoji="0" lang="ja-JP" altLang="en-US" sz="1300" b="0" kern="0" dirty="0">
                          <a:solidFill>
                            <a:schemeClr val="tx1"/>
                          </a:solidFill>
                          <a:latin typeface="+mn-lt"/>
                          <a:ea typeface="+mn-ea"/>
                          <a:cs typeface="+mn-cs"/>
                        </a:rPr>
                        <a:t>小売商品の料金設定。小売商品の</a:t>
                      </a:r>
                      <a:r>
                        <a:rPr kumimoji="0" lang="ja-JP" altLang="en-US" sz="1300" b="0" kern="0" dirty="0">
                          <a:solidFill>
                            <a:schemeClr val="dk1"/>
                          </a:solidFill>
                          <a:latin typeface="+mn-lt"/>
                          <a:ea typeface="+mn-ea"/>
                          <a:cs typeface="+mn-cs"/>
                        </a:rPr>
                        <a:t>「単価」の情報を設定。</a:t>
                      </a:r>
                      <a:endParaRPr kumimoji="0" lang="en-US" altLang="ja-JP" sz="1300" kern="0" dirty="0">
                        <a:solidFill>
                          <a:schemeClr val="dk1"/>
                        </a:solidFill>
                        <a:latin typeface="+mn-lt"/>
                        <a:ea typeface="+mn-ea"/>
                        <a:cs typeface="+mn-cs"/>
                      </a:endParaRPr>
                    </a:p>
                  </a:txBody>
                  <a:tcPr>
                    <a:solidFill>
                      <a:srgbClr val="E8F7FE"/>
                    </a:solidFill>
                  </a:tcPr>
                </a:tc>
                <a:extLst>
                  <a:ext uri="{0D108BD9-81ED-4DB2-BD59-A6C34878D82A}">
                    <a16:rowId xmlns:a16="http://schemas.microsoft.com/office/drawing/2014/main" val="2004367549"/>
                  </a:ext>
                </a:extLst>
              </a:tr>
            </a:tbl>
          </a:graphicData>
        </a:graphic>
      </p:graphicFrame>
      <p:sp>
        <p:nvSpPr>
          <p:cNvPr id="6" name="テキスト プレースホルダー 2"/>
          <p:cNvSpPr txBox="1">
            <a:spLocks/>
          </p:cNvSpPr>
          <p:nvPr/>
        </p:nvSpPr>
        <p:spPr>
          <a:xfrm>
            <a:off x="478992" y="532930"/>
            <a:ext cx="9279005" cy="1229628"/>
          </a:xfrm>
          <a:prstGeom prst="rect">
            <a:avLst/>
          </a:prstGeom>
        </p:spPr>
        <p:txBody>
          <a:bodyPr lIns="72000" tIns="36000" rIns="36000" bIns="36000"/>
          <a:lstStyle>
            <a:lvl1pPr marL="0" indent="0" algn="l" rtl="0" eaLnBrk="1" fontAlgn="base" hangingPunct="1">
              <a:spcBef>
                <a:spcPct val="20000"/>
              </a:spcBef>
              <a:spcAft>
                <a:spcPct val="0"/>
              </a:spcAft>
              <a:buNone/>
              <a:defRPr kumimoji="1" sz="1400">
                <a:solidFill>
                  <a:schemeClr val="tx1"/>
                </a:solidFill>
                <a:latin typeface="+mn-ea"/>
                <a:ea typeface="+mn-ea"/>
                <a:cs typeface="+mn-cs"/>
              </a:defRPr>
            </a:lvl1pPr>
            <a:lvl2pPr marL="685517" indent="-263662" algn="l" rtl="0" eaLnBrk="1" fontAlgn="base" hangingPunct="1">
              <a:spcBef>
                <a:spcPct val="20000"/>
              </a:spcBef>
              <a:spcAft>
                <a:spcPct val="0"/>
              </a:spcAft>
              <a:buChar char="–"/>
              <a:defRPr kumimoji="1" sz="2585">
                <a:solidFill>
                  <a:schemeClr val="tx1"/>
                </a:solidFill>
                <a:latin typeface="+mn-lt"/>
                <a:ea typeface="+mn-ea"/>
              </a:defRPr>
            </a:lvl2pPr>
            <a:lvl3pPr marL="1054640" indent="-210929" algn="l" rtl="0" eaLnBrk="1" fontAlgn="base" hangingPunct="1">
              <a:spcBef>
                <a:spcPct val="20000"/>
              </a:spcBef>
              <a:spcAft>
                <a:spcPct val="0"/>
              </a:spcAft>
              <a:buChar char="•"/>
              <a:defRPr kumimoji="1" sz="2215">
                <a:solidFill>
                  <a:schemeClr val="tx1"/>
                </a:solidFill>
                <a:latin typeface="+mn-lt"/>
                <a:ea typeface="+mn-ea"/>
              </a:defRPr>
            </a:lvl3pPr>
            <a:lvl4pPr marL="1476499" indent="-210929" algn="l" rtl="0" eaLnBrk="1" fontAlgn="base" hangingPunct="1">
              <a:spcBef>
                <a:spcPct val="20000"/>
              </a:spcBef>
              <a:spcAft>
                <a:spcPct val="0"/>
              </a:spcAft>
              <a:buChar char="–"/>
              <a:defRPr kumimoji="1" sz="1847">
                <a:solidFill>
                  <a:schemeClr val="tx1"/>
                </a:solidFill>
                <a:latin typeface="+mn-lt"/>
                <a:ea typeface="+mn-ea"/>
              </a:defRPr>
            </a:lvl4pPr>
            <a:lvl5pPr marL="1898352" indent="-210929" algn="l" rtl="0" eaLnBrk="1" fontAlgn="base" hangingPunct="1">
              <a:spcBef>
                <a:spcPct val="20000"/>
              </a:spcBef>
              <a:spcAft>
                <a:spcPct val="0"/>
              </a:spcAft>
              <a:buChar char="»"/>
              <a:defRPr kumimoji="1" sz="1847">
                <a:solidFill>
                  <a:schemeClr val="tx1"/>
                </a:solidFill>
                <a:latin typeface="+mn-lt"/>
                <a:ea typeface="+mn-ea"/>
              </a:defRPr>
            </a:lvl5pPr>
            <a:lvl6pPr marL="2320205" indent="-210929" algn="l" rtl="0" eaLnBrk="1" fontAlgn="base" hangingPunct="1">
              <a:spcBef>
                <a:spcPct val="20000"/>
              </a:spcBef>
              <a:spcAft>
                <a:spcPct val="0"/>
              </a:spcAft>
              <a:buChar char="»"/>
              <a:defRPr kumimoji="1" sz="1847">
                <a:solidFill>
                  <a:schemeClr val="tx1"/>
                </a:solidFill>
                <a:latin typeface="+mn-lt"/>
                <a:ea typeface="+mn-ea"/>
              </a:defRPr>
            </a:lvl6pPr>
            <a:lvl7pPr marL="2742065" indent="-210929" algn="l" rtl="0" eaLnBrk="1" fontAlgn="base" hangingPunct="1">
              <a:spcBef>
                <a:spcPct val="20000"/>
              </a:spcBef>
              <a:spcAft>
                <a:spcPct val="0"/>
              </a:spcAft>
              <a:buChar char="»"/>
              <a:defRPr kumimoji="1" sz="1847">
                <a:solidFill>
                  <a:schemeClr val="tx1"/>
                </a:solidFill>
                <a:latin typeface="+mn-lt"/>
                <a:ea typeface="+mn-ea"/>
              </a:defRPr>
            </a:lvl7pPr>
            <a:lvl8pPr marL="3163921" indent="-210929" algn="l" rtl="0" eaLnBrk="1" fontAlgn="base" hangingPunct="1">
              <a:spcBef>
                <a:spcPct val="20000"/>
              </a:spcBef>
              <a:spcAft>
                <a:spcPct val="0"/>
              </a:spcAft>
              <a:buChar char="»"/>
              <a:defRPr kumimoji="1" sz="1847">
                <a:solidFill>
                  <a:schemeClr val="tx1"/>
                </a:solidFill>
                <a:latin typeface="+mn-lt"/>
                <a:ea typeface="+mn-ea"/>
              </a:defRPr>
            </a:lvl8pPr>
            <a:lvl9pPr marL="3585777" indent="-210929" algn="l" rtl="0" eaLnBrk="1" fontAlgn="base" hangingPunct="1">
              <a:spcBef>
                <a:spcPct val="20000"/>
              </a:spcBef>
              <a:spcAft>
                <a:spcPct val="0"/>
              </a:spcAft>
              <a:buChar char="»"/>
              <a:defRPr kumimoji="1" sz="1847">
                <a:solidFill>
                  <a:schemeClr val="tx1"/>
                </a:solidFill>
                <a:latin typeface="+mn-lt"/>
                <a:ea typeface="+mn-ea"/>
              </a:defRPr>
            </a:lvl9pPr>
          </a:lstStyle>
          <a:p>
            <a:pPr defTabSz="843745"/>
            <a:r>
              <a:rPr kumimoji="0" lang="ja-JP" altLang="en-US" kern="0" dirty="0"/>
              <a:t>料金設定を行うタイミングを</a:t>
            </a:r>
            <a:r>
              <a:rPr kumimoji="0" lang="en-US" altLang="ja-JP" kern="0" dirty="0"/>
              <a:t>Fulfillment</a:t>
            </a:r>
            <a:r>
              <a:rPr kumimoji="0" lang="ja-JP" altLang="en-US" kern="0" dirty="0"/>
              <a:t>業務</a:t>
            </a:r>
            <a:r>
              <a:rPr kumimoji="0" lang="en-US" altLang="ja-JP" sz="800" kern="0" dirty="0"/>
              <a:t>(</a:t>
            </a:r>
            <a:r>
              <a:rPr kumimoji="0" lang="ja-JP" altLang="en-US" sz="800" kern="0" dirty="0"/>
              <a:t>準備編</a:t>
            </a:r>
            <a:r>
              <a:rPr kumimoji="0" lang="en-US" altLang="ja-JP" sz="800" kern="0" dirty="0"/>
              <a:t>)</a:t>
            </a:r>
            <a:r>
              <a:rPr kumimoji="0" lang="ja-JP" altLang="en-US" kern="0" dirty="0"/>
              <a:t>の流れに示す 。</a:t>
            </a:r>
            <a:endParaRPr kumimoji="0" lang="en-US" altLang="ja-JP" kern="0" dirty="0"/>
          </a:p>
          <a:p>
            <a:pPr defTabSz="843745"/>
            <a:r>
              <a:rPr lang="ja-JP" altLang="en-US" b="1" kern="0" dirty="0">
                <a:latin typeface="Meiryo UI" panose="020B0604030504040204" pitchFamily="50" charset="-128"/>
                <a:ea typeface="Meiryo UI" panose="020B0604030504040204" pitchFamily="50" charset="-128"/>
              </a:rPr>
              <a:t>卸商品側と小売商品側</a:t>
            </a:r>
            <a:r>
              <a:rPr lang="ja-JP" altLang="en-US" kern="0" dirty="0">
                <a:latin typeface="Meiryo UI" panose="020B0604030504040204" pitchFamily="50" charset="-128"/>
                <a:ea typeface="Meiryo UI" panose="020B0604030504040204" pitchFamily="50" charset="-128"/>
              </a:rPr>
              <a:t>に料金設定を行う。（⑤⑩部分）　</a:t>
            </a:r>
            <a:endParaRPr lang="en-US" altLang="ja-JP" kern="0" dirty="0">
              <a:latin typeface="Meiryo UI" panose="020B0604030504040204" pitchFamily="50" charset="-128"/>
              <a:ea typeface="Meiryo UI" panose="020B0604030504040204" pitchFamily="50" charset="-128"/>
            </a:endParaRPr>
          </a:p>
          <a:p>
            <a:pPr defTabSz="843745"/>
            <a:r>
              <a:rPr lang="en-US" altLang="ja-JP" kern="0" dirty="0">
                <a:latin typeface="Meiryo UI" panose="020B0604030504040204" pitchFamily="50" charset="-128"/>
                <a:ea typeface="Meiryo UI" panose="020B0604030504040204" pitchFamily="50" charset="-128"/>
              </a:rPr>
              <a:t>※</a:t>
            </a:r>
            <a:r>
              <a:rPr lang="ja-JP" altLang="en-US" kern="0" dirty="0">
                <a:latin typeface="Meiryo UI" panose="020B0604030504040204" pitchFamily="50" charset="-128"/>
                <a:ea typeface="Meiryo UI" panose="020B0604030504040204" pitchFamily="50" charset="-128"/>
              </a:rPr>
              <a:t>従量課金では業務編の部分で従量情報（使用した</a:t>
            </a:r>
            <a:r>
              <a:rPr lang="en-US" altLang="ja-JP" kern="0" dirty="0">
                <a:latin typeface="Meiryo UI" panose="020B0604030504040204" pitchFamily="50" charset="-128"/>
                <a:ea typeface="Meiryo UI" panose="020B0604030504040204" pitchFamily="50" charset="-128"/>
              </a:rPr>
              <a:t>byte</a:t>
            </a:r>
            <a:r>
              <a:rPr lang="ja-JP" altLang="en-US" kern="0" dirty="0">
                <a:latin typeface="Meiryo UI" panose="020B0604030504040204" pitchFamily="50" charset="-128"/>
                <a:ea typeface="Meiryo UI" panose="020B0604030504040204" pitchFamily="50" charset="-128"/>
              </a:rPr>
              <a:t>数など）を料金計算前に登録する必要がある。</a:t>
            </a:r>
            <a:br>
              <a:rPr lang="en-US" altLang="ja-JP" kern="0" dirty="0">
                <a:latin typeface="Meiryo UI" panose="020B0604030504040204" pitchFamily="50" charset="-128"/>
                <a:ea typeface="Meiryo UI" panose="020B0604030504040204" pitchFamily="50" charset="-128"/>
              </a:rPr>
            </a:br>
            <a:endParaRPr lang="en-US" altLang="ja-JP"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4142032"/>
      </p:ext>
    </p:extLst>
  </p:cSld>
  <p:clrMapOvr>
    <a:masterClrMapping/>
  </p:clrMapOvr>
</p:sld>
</file>

<file path=ppt/theme/theme1.xml><?xml version="1.0" encoding="utf-8"?>
<a:theme xmlns:a="http://schemas.openxmlformats.org/drawingml/2006/main" name="10_標準デザイン">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60000"/>
            <a:lumOff val="40000"/>
          </a:schemeClr>
        </a:solidFill>
        <a:ln w="6350" cap="flat" cmpd="sng" algn="ctr">
          <a:solidFill>
            <a:schemeClr val="tx1">
              <a:lumMod val="50000"/>
              <a:lumOff val="50000"/>
            </a:schemeClr>
          </a:solidFill>
          <a:prstDash val="solid"/>
        </a:ln>
        <a:effectLst/>
      </a:spPr>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defPPr algn="ctr" defTabSz="843745">
          <a:defRPr kumimoji="0" sz="1000" kern="0" dirty="0" smtClean="0">
            <a:solidFill>
              <a:schemeClr val="tx1">
                <a:lumMod val="50000"/>
                <a:lumOff val="50000"/>
              </a:schemeClr>
            </a:solidFill>
            <a:latin typeface="+mn-ea"/>
            <a:cs typeface="Meiryo UI" panose="020B0604030504040204" pitchFamily="50" charset="-128"/>
          </a:defRPr>
        </a:defPPr>
      </a:lstStyle>
    </a:spDef>
    <a:lnDef>
      <a:spPr bwMode="auto">
        <a:solidFill>
          <a:schemeClr val="accent1"/>
        </a:solidFill>
        <a:ln w="6350" cap="flat" cmpd="sng" algn="ctr">
          <a:solidFill>
            <a:schemeClr val="bg1">
              <a:lumMod val="50000"/>
            </a:schemeClr>
          </a:solidFill>
          <a:prstDash val="solid"/>
          <a:round/>
          <a:headEnd type="none" w="med" len="med"/>
          <a:tailEnd type="none" w="med" len="med"/>
        </a:ln>
        <a:effectLst/>
      </a:spPr>
      <a:bodyPr/>
      <a:lstStyle/>
    </a:lnDef>
    <a:txDef>
      <a:spPr>
        <a:noFill/>
        <a:ln>
          <a:noFill/>
        </a:ln>
        <a:effectLst/>
      </a:spPr>
      <a:bodyPr lIns="36000" tIns="36000" rIns="36000" bIns="36000" anchor="ctr"/>
      <a:lstStyle>
        <a:defPPr algn="ctr">
          <a:defRPr sz="2000" b="0" kern="0" dirty="0" smtClean="0">
            <a:solidFill>
              <a:schemeClr val="tx1"/>
            </a:solidFill>
          </a:defRPr>
        </a:defPPr>
      </a:lstStyle>
    </a:tx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J成果物雛形.potx" id="{9471AEB3-69A5-4CA2-95E0-6A3A4F230F74}" vid="{E0D8C976-4BC7-425E-8355-CD31F6526E8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63EAAB300D19459DFC38D5B31A1AB8" ma:contentTypeVersion="13" ma:contentTypeDescription="Create a new document." ma:contentTypeScope="" ma:versionID="5e1b4b979e0da8fd226b4085b294a8ac">
  <xsd:schema xmlns:xsd="http://www.w3.org/2001/XMLSchema" xmlns:xs="http://www.w3.org/2001/XMLSchema" xmlns:p="http://schemas.microsoft.com/office/2006/metadata/properties" xmlns:ns2="033cbc28-5e18-4ff6-8df8-4e2e50aea951" xmlns:ns3="ab12f157-74b9-4ea6-b350-bf08c0ea5c2b" targetNamespace="http://schemas.microsoft.com/office/2006/metadata/properties" ma:root="true" ma:fieldsID="3c03684d6d25b6939eb7a12f801e0b69" ns2:_="" ns3:_="">
    <xsd:import namespace="033cbc28-5e18-4ff6-8df8-4e2e50aea951"/>
    <xsd:import namespace="ab12f157-74b9-4ea6-b350-bf08c0ea5c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3cbc28-5e18-4ff6-8df8-4e2e50aea9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12f157-74b9-4ea6-b350-bf08c0ea5c2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033cbc28-5e18-4ff6-8df8-4e2e50aea951" xsi:nil="true"/>
  </documentManagement>
</p:properties>
</file>

<file path=customXml/itemProps1.xml><?xml version="1.0" encoding="utf-8"?>
<ds:datastoreItem xmlns:ds="http://schemas.openxmlformats.org/officeDocument/2006/customXml" ds:itemID="{3C47F418-E917-486F-B2B5-A819F3FEC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3cbc28-5e18-4ff6-8df8-4e2e50aea951"/>
    <ds:schemaRef ds:uri="ab12f157-74b9-4ea6-b350-bf08c0ea5c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1B5B04-80F1-4C79-B8A5-E9AD26D3B276}">
  <ds:schemaRefs>
    <ds:schemaRef ds:uri="http://schemas.microsoft.com/sharepoint/v3/contenttype/forms"/>
  </ds:schemaRefs>
</ds:datastoreItem>
</file>

<file path=customXml/itemProps3.xml><?xml version="1.0" encoding="utf-8"?>
<ds:datastoreItem xmlns:ds="http://schemas.openxmlformats.org/officeDocument/2006/customXml" ds:itemID="{E74D032C-DC7D-4B16-8A04-D39A9CC625AA}">
  <ds:schemaRefs>
    <ds:schemaRef ds:uri="http://schemas.microsoft.com/office/2006/documentManagement/types"/>
    <ds:schemaRef ds:uri="http://schemas.openxmlformats.org/package/2006/metadata/core-properties"/>
    <ds:schemaRef ds:uri="http://purl.org/dc/elements/1.1/"/>
    <ds:schemaRef ds:uri="http://purl.org/dc/dcmitype/"/>
    <ds:schemaRef ds:uri="http://schemas.microsoft.com/office/2006/metadata/properties"/>
    <ds:schemaRef ds:uri="http://www.w3.org/XML/1998/namespace"/>
    <ds:schemaRef ds:uri="http://purl.org/dc/terms/"/>
    <ds:schemaRef ds:uri="http://schemas.microsoft.com/office/infopath/2007/PartnerControls"/>
    <ds:schemaRef ds:uri="ab12f157-74b9-4ea6-b350-bf08c0ea5c2b"/>
    <ds:schemaRef ds:uri="033cbc28-5e18-4ff6-8df8-4e2e50aea951"/>
  </ds:schemaRefs>
</ds:datastoreItem>
</file>

<file path=docProps/app.xml><?xml version="1.0" encoding="utf-8"?>
<Properties xmlns="http://schemas.openxmlformats.org/officeDocument/2006/extended-properties" xmlns:vt="http://schemas.openxmlformats.org/officeDocument/2006/docPropsVTypes">
  <Template>0_20211030_FULFILL簡易マニュアル・FULFILL概要_r2</Template>
  <TotalTime>1328</TotalTime>
  <Words>3213</Words>
  <Application>Microsoft Office PowerPoint</Application>
  <PresentationFormat>A4 210 x 297 mm</PresentationFormat>
  <Paragraphs>561</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HGP創英角ｺﾞｼｯｸUB</vt:lpstr>
      <vt:lpstr>Meiryo UI</vt:lpstr>
      <vt:lpstr>游ゴシック</vt:lpstr>
      <vt:lpstr>Arial</vt:lpstr>
      <vt:lpstr>Wingdings</vt:lpstr>
      <vt:lpstr>10_標準デザイン</vt:lpstr>
      <vt:lpstr>0.1.　Fulfillment概要ついて</vt:lpstr>
      <vt:lpstr>0.1.　Fulfillment概要ついて</vt:lpstr>
      <vt:lpstr>0.2.　Fulfillmentの位置づけについて</vt:lpstr>
      <vt:lpstr>0.2.　Fulfillmentの位置づけについて</vt:lpstr>
      <vt:lpstr>0.2.　Fulfillmentの位置づけ</vt:lpstr>
      <vt:lpstr>0.3. 料金について</vt:lpstr>
      <vt:lpstr>0.3. 料金について</vt:lpstr>
      <vt:lpstr>0.3. 料金について</vt:lpstr>
      <vt:lpstr>0.3. 料金について</vt:lpstr>
      <vt:lpstr>0.3. 料金について</vt:lpstr>
      <vt:lpstr>0.3. 料金について</vt:lpstr>
      <vt:lpstr>0.3. 料金について</vt:lpstr>
      <vt:lpstr>0.3. 料金について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1．FULFILL概要ついて</dc:title>
  <dc:creator>3039146@ddad.nttcom.co.jp</dc:creator>
  <cp:lastModifiedBy>石井 華香</cp:lastModifiedBy>
  <cp:revision>105</cp:revision>
  <dcterms:created xsi:type="dcterms:W3CDTF">2021-11-02T04:29:07Z</dcterms:created>
  <dcterms:modified xsi:type="dcterms:W3CDTF">2022-12-09T02:01:47Z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0x0101002563EAAB300D19459DFC38D5B31A1AB8</vt:lpwstr>
  </property>
</Properties>
</file>