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4220" r:id="rId2"/>
    <p:sldMasterId id="2147484233" r:id="rId3"/>
    <p:sldMasterId id="2147484262" r:id="rId4"/>
  </p:sldMasterIdLst>
  <p:notesMasterIdLst>
    <p:notesMasterId r:id="rId49"/>
  </p:notesMasterIdLst>
  <p:handoutMasterIdLst>
    <p:handoutMasterId r:id="rId50"/>
  </p:handoutMasterIdLst>
  <p:sldIdLst>
    <p:sldId id="1330" r:id="rId5"/>
    <p:sldId id="1350" r:id="rId6"/>
    <p:sldId id="1331" r:id="rId7"/>
    <p:sldId id="1332" r:id="rId8"/>
    <p:sldId id="1329" r:id="rId9"/>
    <p:sldId id="1356" r:id="rId10"/>
    <p:sldId id="1302" r:id="rId11"/>
    <p:sldId id="1334" r:id="rId12"/>
    <p:sldId id="1337" r:id="rId13"/>
    <p:sldId id="1338" r:id="rId14"/>
    <p:sldId id="1336" r:id="rId15"/>
    <p:sldId id="1351" r:id="rId16"/>
    <p:sldId id="1340" r:id="rId17"/>
    <p:sldId id="1344" r:id="rId18"/>
    <p:sldId id="1341" r:id="rId19"/>
    <p:sldId id="1352" r:id="rId20"/>
    <p:sldId id="1345" r:id="rId21"/>
    <p:sldId id="1348" r:id="rId22"/>
    <p:sldId id="1349" r:id="rId23"/>
    <p:sldId id="1343" r:id="rId24"/>
    <p:sldId id="1342" r:id="rId25"/>
    <p:sldId id="1335" r:id="rId26"/>
    <p:sldId id="1346" r:id="rId27"/>
    <p:sldId id="1309" r:id="rId28"/>
    <p:sldId id="1328" r:id="rId29"/>
    <p:sldId id="1307" r:id="rId30"/>
    <p:sldId id="1306" r:id="rId31"/>
    <p:sldId id="1347" r:id="rId32"/>
    <p:sldId id="1308" r:id="rId33"/>
    <p:sldId id="1311" r:id="rId34"/>
    <p:sldId id="1304" r:id="rId35"/>
    <p:sldId id="1355" r:id="rId36"/>
    <p:sldId id="1354" r:id="rId37"/>
    <p:sldId id="1327" r:id="rId38"/>
    <p:sldId id="1310" r:id="rId39"/>
    <p:sldId id="1312" r:id="rId40"/>
    <p:sldId id="1313" r:id="rId41"/>
    <p:sldId id="1314" r:id="rId42"/>
    <p:sldId id="1315" r:id="rId43"/>
    <p:sldId id="1325" r:id="rId44"/>
    <p:sldId id="1322" r:id="rId45"/>
    <p:sldId id="1323" r:id="rId46"/>
    <p:sldId id="1324" r:id="rId47"/>
    <p:sldId id="1326" r:id="rId48"/>
  </p:sldIdLst>
  <p:sldSz cx="9906000" cy="7429500"/>
  <p:notesSz cx="6807200" cy="9939338"/>
  <p:defaultTextStyle>
    <a:defPPr>
      <a:defRPr lang="ja-JP"/>
    </a:defPPr>
    <a:lvl1pPr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1pPr>
    <a:lvl2pPr marL="456004"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2pPr>
    <a:lvl3pPr marL="912004"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3pPr>
    <a:lvl4pPr marL="1368012"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4pPr>
    <a:lvl5pPr marL="1824014"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5pPr>
    <a:lvl6pPr marL="2280014" algn="l" defTabSz="912004" rtl="0" eaLnBrk="1" latinLnBrk="0" hangingPunct="1">
      <a:defRPr kumimoji="1" sz="1200" kern="1200">
        <a:solidFill>
          <a:schemeClr val="tx1"/>
        </a:solidFill>
        <a:latin typeface="ＭＳ Ｐゴシック" charset="-128"/>
        <a:ea typeface="ＭＳ Ｐゴシック" charset="-128"/>
        <a:cs typeface="+mn-cs"/>
      </a:defRPr>
    </a:lvl6pPr>
    <a:lvl7pPr marL="2736015" algn="l" defTabSz="912004" rtl="0" eaLnBrk="1" latinLnBrk="0" hangingPunct="1">
      <a:defRPr kumimoji="1" sz="1200" kern="1200">
        <a:solidFill>
          <a:schemeClr val="tx1"/>
        </a:solidFill>
        <a:latin typeface="ＭＳ Ｐゴシック" charset="-128"/>
        <a:ea typeface="ＭＳ Ｐゴシック" charset="-128"/>
        <a:cs typeface="+mn-cs"/>
      </a:defRPr>
    </a:lvl7pPr>
    <a:lvl8pPr marL="3192015" algn="l" defTabSz="912004" rtl="0" eaLnBrk="1" latinLnBrk="0" hangingPunct="1">
      <a:defRPr kumimoji="1" sz="1200" kern="1200">
        <a:solidFill>
          <a:schemeClr val="tx1"/>
        </a:solidFill>
        <a:latin typeface="ＭＳ Ｐゴシック" charset="-128"/>
        <a:ea typeface="ＭＳ Ｐゴシック" charset="-128"/>
        <a:cs typeface="+mn-cs"/>
      </a:defRPr>
    </a:lvl8pPr>
    <a:lvl9pPr marL="3648016" algn="l" defTabSz="912004" rtl="0" eaLnBrk="1" latinLnBrk="0" hangingPunct="1">
      <a:defRPr kumimoji="1" sz="1200" kern="1200">
        <a:solidFill>
          <a:schemeClr val="tx1"/>
        </a:solidFill>
        <a:latin typeface="ＭＳ Ｐゴシック" charset="-128"/>
        <a:ea typeface="ＭＳ Ｐゴシック" charset="-128"/>
        <a:cs typeface="+mn-cs"/>
      </a:defRPr>
    </a:lvl9pPr>
  </p:defaultTextStyle>
  <p:extLst>
    <p:ext uri="{521415D9-36F7-43E2-AB2F-B90AF26B5E84}">
      <p14:sectionLst xmlns:p14="http://schemas.microsoft.com/office/powerpoint/2010/main">
        <p14:section name="商品カタログ登録" id="{9E070C2F-C24C-4587-83EB-ED38C58B6385}">
          <p14:sldIdLst>
            <p14:sldId id="1330"/>
            <p14:sldId id="1350"/>
            <p14:sldId id="1331"/>
            <p14:sldId id="1332"/>
            <p14:sldId id="1329"/>
            <p14:sldId id="1356"/>
            <p14:sldId id="1302"/>
          </p14:sldIdLst>
        </p14:section>
        <p14:section name="各種オプション" id="{F712336B-26C0-47E2-8A37-103DD3FDCA30}">
          <p14:sldIdLst>
            <p14:sldId id="1334"/>
            <p14:sldId id="1337"/>
            <p14:sldId id="1338"/>
            <p14:sldId id="1336"/>
            <p14:sldId id="1351"/>
            <p14:sldId id="1340"/>
            <p14:sldId id="1344"/>
            <p14:sldId id="1341"/>
            <p14:sldId id="1352"/>
            <p14:sldId id="1345"/>
            <p14:sldId id="1348"/>
            <p14:sldId id="1349"/>
            <p14:sldId id="1343"/>
            <p14:sldId id="1342"/>
          </p14:sldIdLst>
        </p14:section>
        <p14:section name="料金補正" id="{CCDFC8A5-7EF0-47AF-BF40-9F17578A0C16}">
          <p14:sldIdLst>
            <p14:sldId id="1335"/>
            <p14:sldId id="1346"/>
          </p14:sldIdLst>
        </p14:section>
        <p14:section name="商品本体のみ" id="{82E82F3B-C7C9-479F-83C7-70BA406C61EA}">
          <p14:sldIdLst>
            <p14:sldId id="1309"/>
            <p14:sldId id="1328"/>
            <p14:sldId id="1307"/>
            <p14:sldId id="1306"/>
            <p14:sldId id="1347"/>
            <p14:sldId id="1308"/>
            <p14:sldId id="1311"/>
            <p14:sldId id="1304"/>
            <p14:sldId id="1355"/>
            <p14:sldId id="1354"/>
            <p14:sldId id="1327"/>
            <p14:sldId id="1310"/>
            <p14:sldId id="1312"/>
            <p14:sldId id="1313"/>
            <p14:sldId id="1314"/>
            <p14:sldId id="1315"/>
            <p14:sldId id="1325"/>
          </p14:sldIdLst>
        </p14:section>
        <p14:section name="オプション／ライセンス" id="{EEA520C8-5519-4543-AAD6-3334A08C87EA}">
          <p14:sldIdLst>
            <p14:sldId id="1322"/>
            <p14:sldId id="1323"/>
            <p14:sldId id="1324"/>
            <p14:sldId id="1326"/>
          </p14:sldIdLst>
        </p14:section>
      </p14:sectionLst>
    </p:ext>
    <p:ext uri="{EFAFB233-063F-42B5-8137-9DF3F51BA10A}">
      <p15:sldGuideLst xmlns:p15="http://schemas.microsoft.com/office/powerpoint/2012/main">
        <p15:guide id="1" orient="horz" pos="2567" userDrawn="1">
          <p15:clr>
            <a:srgbClr val="A4A3A4"/>
          </p15:clr>
        </p15:guide>
        <p15:guide id="2" orient="horz" pos="775" userDrawn="1">
          <p15:clr>
            <a:srgbClr val="A4A3A4"/>
          </p15:clr>
        </p15:guide>
        <p15:guide id="3" orient="horz" pos="3769" userDrawn="1">
          <p15:clr>
            <a:srgbClr val="A4A3A4"/>
          </p15:clr>
        </p15:guide>
        <p15:guide id="5" pos="1374" userDrawn="1">
          <p15:clr>
            <a:srgbClr val="A4A3A4"/>
          </p15:clr>
        </p15:guide>
        <p15:guide id="6" pos="2939"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ru Abe" initials="TA" lastIdx="6" clrIdx="0">
    <p:extLst>
      <p:ext uri="{19B8F6BF-5375-455C-9EA6-DF929625EA0E}">
        <p15:presenceInfo xmlns:p15="http://schemas.microsoft.com/office/powerpoint/2012/main" userId="Toru Abe" providerId="None"/>
      </p:ext>
    </p:extLst>
  </p:cmAuthor>
  <p:cmAuthor id="2" name="0812883" initials="0" lastIdx="25" clrIdx="1">
    <p:extLst>
      <p:ext uri="{19B8F6BF-5375-455C-9EA6-DF929625EA0E}">
        <p15:presenceInfo xmlns:p15="http://schemas.microsoft.com/office/powerpoint/2012/main" userId="0812883"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ADA"/>
    <a:srgbClr val="FFFFCC"/>
    <a:srgbClr val="FFCCFF"/>
    <a:srgbClr val="FF6699"/>
    <a:srgbClr val="FFCCCC"/>
    <a:srgbClr val="000099"/>
    <a:srgbClr val="0000FF"/>
    <a:srgbClr val="CCFFFF"/>
    <a:srgbClr val="E8F4F8"/>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18" autoAdjust="0"/>
    <p:restoredTop sz="94790" autoAdjust="0"/>
  </p:normalViewPr>
  <p:slideViewPr>
    <p:cSldViewPr snapToGrid="0">
      <p:cViewPr>
        <p:scale>
          <a:sx n="100" d="100"/>
          <a:sy n="100" d="100"/>
        </p:scale>
        <p:origin x="2020" y="656"/>
      </p:cViewPr>
      <p:guideLst>
        <p:guide orient="horz" pos="2567"/>
        <p:guide orient="horz" pos="775"/>
        <p:guide orient="horz" pos="3769"/>
        <p:guide pos="1374"/>
        <p:guide pos="2939"/>
      </p:guideLst>
    </p:cSldViewPr>
  </p:slideViewPr>
  <p:outlineViewPr>
    <p:cViewPr>
      <p:scale>
        <a:sx n="33" d="100"/>
        <a:sy n="33" d="100"/>
      </p:scale>
      <p:origin x="0" y="-1248"/>
    </p:cViewPr>
  </p:outlineViewPr>
  <p:notesTextViewPr>
    <p:cViewPr>
      <p:scale>
        <a:sx n="75" d="100"/>
        <a:sy n="75" d="100"/>
      </p:scale>
      <p:origin x="0" y="0"/>
    </p:cViewPr>
  </p:notesTextViewPr>
  <p:sorterViewPr>
    <p:cViewPr>
      <p:scale>
        <a:sx n="66" d="100"/>
        <a:sy n="66" d="100"/>
      </p:scale>
      <p:origin x="0" y="-6912"/>
    </p:cViewPr>
  </p:sorterViewPr>
  <p:notesViewPr>
    <p:cSldViewPr snapToGrid="0">
      <p:cViewPr varScale="1">
        <p:scale>
          <a:sx n="70" d="100"/>
          <a:sy n="70" d="100"/>
        </p:scale>
        <p:origin x="2904" y="60"/>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commentAuthors" Target="commentAuthor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0906" cy="534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56" tIns="45729" rIns="91456" bIns="45729" numCol="1" anchor="t" anchorCtr="0" compatLnSpc="1">
            <a:prstTxWarp prst="textNoShape">
              <a:avLst/>
            </a:prstTxWarp>
          </a:bodyPr>
          <a:lstStyle>
            <a:lvl1pPr algn="l">
              <a:lnSpc>
                <a:spcPct val="100000"/>
              </a:lnSpc>
              <a:spcBef>
                <a:spcPct val="0"/>
              </a:spcBef>
              <a:defRPr/>
            </a:lvl1pPr>
          </a:lstStyle>
          <a:p>
            <a:pPr>
              <a:defRPr/>
            </a:pPr>
            <a:endParaRPr lang="en-US" altLang="ja-JP"/>
          </a:p>
        </p:txBody>
      </p:sp>
      <p:sp>
        <p:nvSpPr>
          <p:cNvPr id="32771" name="Rectangle 3"/>
          <p:cNvSpPr>
            <a:spLocks noGrp="1" noChangeArrowheads="1"/>
          </p:cNvSpPr>
          <p:nvPr>
            <p:ph type="dt" sz="quarter" idx="1"/>
          </p:nvPr>
        </p:nvSpPr>
        <p:spPr bwMode="auto">
          <a:xfrm>
            <a:off x="3836295" y="0"/>
            <a:ext cx="2970906" cy="534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56" tIns="45729" rIns="91456" bIns="45729" numCol="1" anchor="t" anchorCtr="0" compatLnSpc="1">
            <a:prstTxWarp prst="textNoShape">
              <a:avLst/>
            </a:prstTxWarp>
          </a:bodyPr>
          <a:lstStyle>
            <a:lvl1pPr algn="r">
              <a:lnSpc>
                <a:spcPct val="100000"/>
              </a:lnSpc>
              <a:spcBef>
                <a:spcPct val="0"/>
              </a:spcBef>
              <a:defRPr/>
            </a:lvl1pPr>
          </a:lstStyle>
          <a:p>
            <a:pPr>
              <a:defRPr/>
            </a:pPr>
            <a:endParaRPr lang="en-US" altLang="ja-JP"/>
          </a:p>
        </p:txBody>
      </p:sp>
      <p:sp>
        <p:nvSpPr>
          <p:cNvPr id="32772" name="Rectangle 4"/>
          <p:cNvSpPr>
            <a:spLocks noGrp="1" noChangeArrowheads="1"/>
          </p:cNvSpPr>
          <p:nvPr>
            <p:ph type="ftr" sz="quarter" idx="2"/>
          </p:nvPr>
        </p:nvSpPr>
        <p:spPr bwMode="auto">
          <a:xfrm>
            <a:off x="0" y="9444038"/>
            <a:ext cx="297090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56" tIns="45729" rIns="91456" bIns="45729" numCol="1" anchor="b" anchorCtr="0" compatLnSpc="1">
            <a:prstTxWarp prst="textNoShape">
              <a:avLst/>
            </a:prstTxWarp>
          </a:bodyPr>
          <a:lstStyle>
            <a:lvl1pPr algn="l">
              <a:lnSpc>
                <a:spcPct val="100000"/>
              </a:lnSpc>
              <a:spcBef>
                <a:spcPct val="0"/>
              </a:spcBef>
              <a:defRPr/>
            </a:lvl1pPr>
          </a:lstStyle>
          <a:p>
            <a:pPr>
              <a:defRPr/>
            </a:pPr>
            <a:endParaRPr lang="en-US" altLang="ja-JP"/>
          </a:p>
        </p:txBody>
      </p:sp>
    </p:spTree>
    <p:extLst>
      <p:ext uri="{BB962C8B-B14F-4D97-AF65-F5344CB8AC3E}">
        <p14:creationId xmlns:p14="http://schemas.microsoft.com/office/powerpoint/2010/main" val="25463877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0906" cy="534988"/>
          </a:xfrm>
          <a:prstGeom prst="rect">
            <a:avLst/>
          </a:prstGeom>
          <a:noFill/>
          <a:ln>
            <a:noFill/>
          </a:ln>
          <a:effectLst/>
          <a:extLst>
            <a:ext uri="{909E8E84-426E-40DD-AFC4-6F175D3DCCD1}">
              <a14:hiddenFill xmlns:a14="http://schemas.microsoft.com/office/drawing/2010/main">
                <a:gradFill rotWithShape="0">
                  <a:gsLst>
                    <a:gs pos="0">
                      <a:srgbClr val="3366FF"/>
                    </a:gs>
                    <a:gs pos="100000">
                      <a:schemeClr val="bg1"/>
                    </a:gs>
                  </a:gsLst>
                  <a:lin ang="0" scaled="1"/>
                </a:gra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56" tIns="45729" rIns="91456" bIns="45729" numCol="1" anchor="ctr" anchorCtr="0" compatLnSpc="1">
            <a:prstTxWarp prst="textNoShape">
              <a:avLst/>
            </a:prstTxWarp>
          </a:bodyPr>
          <a:lstStyle>
            <a:lvl1pPr algn="l">
              <a:lnSpc>
                <a:spcPct val="100000"/>
              </a:lnSpc>
              <a:spcBef>
                <a:spcPct val="0"/>
              </a:spcBef>
              <a:defRPr/>
            </a:lvl1pPr>
          </a:lstStyle>
          <a:p>
            <a:pPr>
              <a:defRPr/>
            </a:pPr>
            <a:endParaRPr lang="en-US" altLang="ja-JP"/>
          </a:p>
        </p:txBody>
      </p:sp>
      <p:sp>
        <p:nvSpPr>
          <p:cNvPr id="23555" name="Rectangle 3"/>
          <p:cNvSpPr>
            <a:spLocks noGrp="1" noChangeArrowheads="1"/>
          </p:cNvSpPr>
          <p:nvPr>
            <p:ph type="dt" idx="1"/>
          </p:nvPr>
        </p:nvSpPr>
        <p:spPr bwMode="auto">
          <a:xfrm>
            <a:off x="3836295" y="0"/>
            <a:ext cx="2970906" cy="534988"/>
          </a:xfrm>
          <a:prstGeom prst="rect">
            <a:avLst/>
          </a:prstGeom>
          <a:noFill/>
          <a:ln>
            <a:noFill/>
          </a:ln>
          <a:effectLst/>
          <a:extLst>
            <a:ext uri="{909E8E84-426E-40DD-AFC4-6F175D3DCCD1}">
              <a14:hiddenFill xmlns:a14="http://schemas.microsoft.com/office/drawing/2010/main">
                <a:gradFill rotWithShape="0">
                  <a:gsLst>
                    <a:gs pos="0">
                      <a:srgbClr val="3366FF"/>
                    </a:gs>
                    <a:gs pos="100000">
                      <a:schemeClr val="bg1"/>
                    </a:gs>
                  </a:gsLst>
                  <a:lin ang="0" scaled="1"/>
                </a:gra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56" tIns="45729" rIns="91456" bIns="45729" numCol="1" anchor="ctr" anchorCtr="0" compatLnSpc="1">
            <a:prstTxWarp prst="textNoShape">
              <a:avLst/>
            </a:prstTxWarp>
          </a:bodyPr>
          <a:lstStyle>
            <a:lvl1pPr algn="r">
              <a:lnSpc>
                <a:spcPct val="100000"/>
              </a:lnSpc>
              <a:spcBef>
                <a:spcPct val="0"/>
              </a:spcBef>
              <a:defRPr/>
            </a:lvl1pPr>
          </a:lstStyle>
          <a:p>
            <a:pPr>
              <a:defRPr/>
            </a:pPr>
            <a:endParaRPr lang="en-US" altLang="ja-JP"/>
          </a:p>
        </p:txBody>
      </p:sp>
      <p:sp>
        <p:nvSpPr>
          <p:cNvPr id="11268" name="Rectangle 4"/>
          <p:cNvSpPr>
            <a:spLocks noGrp="1" noRot="1" noChangeAspect="1" noChangeArrowheads="1" noTextEdit="1"/>
          </p:cNvSpPr>
          <p:nvPr>
            <p:ph type="sldImg" idx="2"/>
          </p:nvPr>
        </p:nvSpPr>
        <p:spPr bwMode="auto">
          <a:xfrm>
            <a:off x="955675" y="762000"/>
            <a:ext cx="4975225" cy="37322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938433" y="4722814"/>
            <a:ext cx="4930336" cy="4492625"/>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56" tIns="45729" rIns="91456" bIns="45729"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3558" name="Rectangle 6"/>
          <p:cNvSpPr>
            <a:spLocks noGrp="1" noChangeArrowheads="1"/>
          </p:cNvSpPr>
          <p:nvPr>
            <p:ph type="ftr" sz="quarter" idx="4"/>
          </p:nvPr>
        </p:nvSpPr>
        <p:spPr bwMode="auto">
          <a:xfrm>
            <a:off x="0" y="9444038"/>
            <a:ext cx="2970906" cy="457200"/>
          </a:xfrm>
          <a:prstGeom prst="rect">
            <a:avLst/>
          </a:prstGeom>
          <a:noFill/>
          <a:ln>
            <a:noFill/>
          </a:ln>
          <a:effectLst/>
          <a:extLst>
            <a:ext uri="{909E8E84-426E-40DD-AFC4-6F175D3DCCD1}">
              <a14:hiddenFill xmlns:a14="http://schemas.microsoft.com/office/drawing/2010/main">
                <a:gradFill rotWithShape="0">
                  <a:gsLst>
                    <a:gs pos="0">
                      <a:srgbClr val="3366FF"/>
                    </a:gs>
                    <a:gs pos="100000">
                      <a:schemeClr val="bg1"/>
                    </a:gs>
                  </a:gsLst>
                  <a:lin ang="0" scaled="1"/>
                </a:gra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56" tIns="45729" rIns="91456" bIns="45729" numCol="1" anchor="b" anchorCtr="0" compatLnSpc="1">
            <a:prstTxWarp prst="textNoShape">
              <a:avLst/>
            </a:prstTxWarp>
          </a:bodyPr>
          <a:lstStyle>
            <a:lvl1pPr algn="l">
              <a:lnSpc>
                <a:spcPct val="100000"/>
              </a:lnSpc>
              <a:spcBef>
                <a:spcPct val="0"/>
              </a:spcBef>
              <a:defRPr/>
            </a:lvl1pPr>
          </a:lstStyle>
          <a:p>
            <a:pPr>
              <a:defRPr/>
            </a:pPr>
            <a:endParaRPr lang="en-US" altLang="ja-JP"/>
          </a:p>
        </p:txBody>
      </p:sp>
    </p:spTree>
    <p:extLst>
      <p:ext uri="{BB962C8B-B14F-4D97-AF65-F5344CB8AC3E}">
        <p14:creationId xmlns:p14="http://schemas.microsoft.com/office/powerpoint/2010/main" val="303887366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ＭＳ Ｐゴシック" charset="-128"/>
        <a:ea typeface="ＭＳ Ｐゴシック" charset="-128"/>
        <a:cs typeface="+mn-cs"/>
      </a:defRPr>
    </a:lvl1pPr>
    <a:lvl2pPr marL="456004" algn="l" rtl="0" eaLnBrk="0" fontAlgn="base" hangingPunct="0">
      <a:spcBef>
        <a:spcPct val="30000"/>
      </a:spcBef>
      <a:spcAft>
        <a:spcPct val="0"/>
      </a:spcAft>
      <a:defRPr kumimoji="1" sz="1200" kern="1200">
        <a:solidFill>
          <a:schemeClr val="tx1"/>
        </a:solidFill>
        <a:latin typeface="ＭＳ Ｐゴシック" charset="-128"/>
        <a:ea typeface="ＭＳ Ｐゴシック" charset="-128"/>
        <a:cs typeface="+mn-cs"/>
      </a:defRPr>
    </a:lvl2pPr>
    <a:lvl3pPr marL="912004" algn="l" rtl="0" eaLnBrk="0" fontAlgn="base" hangingPunct="0">
      <a:spcBef>
        <a:spcPct val="30000"/>
      </a:spcBef>
      <a:spcAft>
        <a:spcPct val="0"/>
      </a:spcAft>
      <a:defRPr kumimoji="1" sz="1200" kern="1200">
        <a:solidFill>
          <a:schemeClr val="tx1"/>
        </a:solidFill>
        <a:latin typeface="ＭＳ Ｐゴシック" charset="-128"/>
        <a:ea typeface="ＭＳ Ｐゴシック" charset="-128"/>
        <a:cs typeface="+mn-cs"/>
      </a:defRPr>
    </a:lvl3pPr>
    <a:lvl4pPr marL="1368012" algn="l" rtl="0" eaLnBrk="0" fontAlgn="base" hangingPunct="0">
      <a:spcBef>
        <a:spcPct val="30000"/>
      </a:spcBef>
      <a:spcAft>
        <a:spcPct val="0"/>
      </a:spcAft>
      <a:defRPr kumimoji="1" sz="1200" kern="1200">
        <a:solidFill>
          <a:schemeClr val="tx1"/>
        </a:solidFill>
        <a:latin typeface="ＭＳ Ｐゴシック" charset="-128"/>
        <a:ea typeface="ＭＳ Ｐゴシック" charset="-128"/>
        <a:cs typeface="+mn-cs"/>
      </a:defRPr>
    </a:lvl4pPr>
    <a:lvl5pPr marL="1824014" algn="l" rtl="0" eaLnBrk="0" fontAlgn="base" hangingPunct="0">
      <a:spcBef>
        <a:spcPct val="30000"/>
      </a:spcBef>
      <a:spcAft>
        <a:spcPct val="0"/>
      </a:spcAft>
      <a:defRPr kumimoji="1" sz="1200" kern="1200">
        <a:solidFill>
          <a:schemeClr val="tx1"/>
        </a:solidFill>
        <a:latin typeface="ＭＳ Ｐゴシック" charset="-128"/>
        <a:ea typeface="ＭＳ Ｐゴシック" charset="-128"/>
        <a:cs typeface="+mn-cs"/>
      </a:defRPr>
    </a:lvl5pPr>
    <a:lvl6pPr marL="2280014" algn="l" defTabSz="912004" rtl="0" eaLnBrk="1" latinLnBrk="0" hangingPunct="1">
      <a:defRPr kumimoji="1" sz="1200" kern="1200">
        <a:solidFill>
          <a:schemeClr val="tx1"/>
        </a:solidFill>
        <a:latin typeface="+mn-lt"/>
        <a:ea typeface="+mn-ea"/>
        <a:cs typeface="+mn-cs"/>
      </a:defRPr>
    </a:lvl6pPr>
    <a:lvl7pPr marL="2736015" algn="l" defTabSz="912004" rtl="0" eaLnBrk="1" latinLnBrk="0" hangingPunct="1">
      <a:defRPr kumimoji="1" sz="1200" kern="1200">
        <a:solidFill>
          <a:schemeClr val="tx1"/>
        </a:solidFill>
        <a:latin typeface="+mn-lt"/>
        <a:ea typeface="+mn-ea"/>
        <a:cs typeface="+mn-cs"/>
      </a:defRPr>
    </a:lvl7pPr>
    <a:lvl8pPr marL="3192015" algn="l" defTabSz="912004" rtl="0" eaLnBrk="1" latinLnBrk="0" hangingPunct="1">
      <a:defRPr kumimoji="1" sz="1200" kern="1200">
        <a:solidFill>
          <a:schemeClr val="tx1"/>
        </a:solidFill>
        <a:latin typeface="+mn-lt"/>
        <a:ea typeface="+mn-ea"/>
        <a:cs typeface="+mn-cs"/>
      </a:defRPr>
    </a:lvl8pPr>
    <a:lvl9pPr marL="3648016" algn="l" defTabSz="912004"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3" name="Picture 301" descr="中_A修正"/>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50" y="34925"/>
            <a:ext cx="9899650" cy="7394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263"/>
          <p:cNvSpPr txBox="1">
            <a:spLocks noChangeArrowheads="1"/>
          </p:cNvSpPr>
          <p:nvPr userDrawn="1"/>
        </p:nvSpPr>
        <p:spPr bwMode="auto">
          <a:xfrm>
            <a:off x="7559923" y="6948376"/>
            <a:ext cx="2073043" cy="184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794" tIns="45590" rIns="0" bIns="4559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a:lnSpc>
                <a:spcPct val="100000"/>
              </a:lnSpc>
              <a:defRPr/>
            </a:pPr>
            <a:r>
              <a:rPr lang="en-US" altLang="ja-JP"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Copyright © NTT COMWARE</a:t>
            </a:r>
            <a:r>
              <a:rPr lang="ja-JP" altLang="en-US"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CORPORATION </a:t>
            </a:r>
            <a:r>
              <a:rPr lang="ja-JP" altLang="en-US"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2019</a:t>
            </a:r>
          </a:p>
        </p:txBody>
      </p:sp>
      <p:sp>
        <p:nvSpPr>
          <p:cNvPr id="5" name="Rectangle 264"/>
          <p:cNvSpPr>
            <a:spLocks noChangeArrowheads="1"/>
          </p:cNvSpPr>
          <p:nvPr userDrawn="1"/>
        </p:nvSpPr>
        <p:spPr bwMode="auto">
          <a:xfrm>
            <a:off x="6897692" y="7073919"/>
            <a:ext cx="2735262" cy="1637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794" tIns="25128" rIns="0" bIns="4559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a:lnSpc>
                <a:spcPct val="100000"/>
              </a:lnSpc>
              <a:defRPr/>
            </a:pPr>
            <a:r>
              <a:rPr lang="en-US" altLang="ja-JP" sz="600">
                <a:latin typeface="Meiryo UI" panose="020B0604030504040204" pitchFamily="50" charset="-128"/>
                <a:ea typeface="Meiryo UI" panose="020B0604030504040204" pitchFamily="50" charset="-128"/>
                <a:cs typeface="Meiryo UI" panose="020B0604030504040204" pitchFamily="50" charset="-128"/>
              </a:rPr>
              <a:t>NTT COMWARE</a:t>
            </a:r>
            <a:r>
              <a:rPr lang="ja-JP" altLang="en-US" sz="600">
                <a:latin typeface="Meiryo UI" panose="020B0604030504040204" pitchFamily="50" charset="-128"/>
                <a:ea typeface="Meiryo UI" panose="020B0604030504040204" pitchFamily="50" charset="-128"/>
                <a:cs typeface="Meiryo UI" panose="020B0604030504040204" pitchFamily="50" charset="-128"/>
              </a:rPr>
              <a:t>　</a:t>
            </a:r>
            <a:r>
              <a:rPr lang="en-US" altLang="ja-JP" sz="600">
                <a:latin typeface="Meiryo UI" panose="020B0604030504040204" pitchFamily="50" charset="-128"/>
                <a:ea typeface="Meiryo UI" panose="020B0604030504040204" pitchFamily="50" charset="-128"/>
                <a:cs typeface="Meiryo UI" panose="020B0604030504040204" pitchFamily="50" charset="-128"/>
              </a:rPr>
              <a:t>CORPORATION CONFIDENTIAL PROPRIETARY</a:t>
            </a:r>
          </a:p>
        </p:txBody>
      </p:sp>
      <p:pic>
        <p:nvPicPr>
          <p:cNvPr id="6" name="Picture 30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978775" y="330200"/>
            <a:ext cx="1727200" cy="522288"/>
          </a:xfrm>
          <a:prstGeom prst="rect">
            <a:avLst/>
          </a:prstGeom>
          <a:noFill/>
          <a:ln>
            <a:noFill/>
          </a:ln>
          <a:effectLst/>
          <a:extLst>
            <a:ext uri="{909E8E84-426E-40DD-AFC4-6F175D3DCCD1}">
              <a14:hiddenFill xmlns:a14="http://schemas.microsoft.com/office/drawing/2010/main">
                <a:solidFill>
                  <a:srgbClr val="D2F0FA"/>
                </a:solidFill>
              </a14:hiddenFill>
            </a:ext>
            <a:ext uri="{91240B29-F687-4F45-9708-019B960494DF}">
              <a14:hiddenLine xmlns:a14="http://schemas.microsoft.com/office/drawing/2010/main" w="9525" algn="ctr">
                <a:solidFill>
                  <a:srgbClr val="77D4E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6566" name="Rectangle 6"/>
          <p:cNvSpPr>
            <a:spLocks noGrp="1" noChangeArrowheads="1"/>
          </p:cNvSpPr>
          <p:nvPr>
            <p:ph type="ctrTitle"/>
          </p:nvPr>
        </p:nvSpPr>
        <p:spPr>
          <a:xfrm>
            <a:off x="273050" y="977900"/>
            <a:ext cx="9359900" cy="2305050"/>
          </a:xfrm>
        </p:spPr>
        <p:txBody>
          <a:bodyPr bIns="118473"/>
          <a:lstStyle>
            <a:lvl1pPr>
              <a:lnSpc>
                <a:spcPct val="105000"/>
              </a:lnSpc>
              <a:defRPr kumimoji="0" sz="2800"/>
            </a:lvl1pPr>
          </a:lstStyle>
          <a:p>
            <a:pPr lvl="0"/>
            <a:r>
              <a:rPr lang="ja-JP" altLang="en-US" noProof="0"/>
              <a:t>マスター タイトルの書式設定</a:t>
            </a:r>
            <a:endParaRPr lang="ja-JP" altLang="en-US" noProof="0" dirty="0"/>
          </a:p>
        </p:txBody>
      </p:sp>
      <p:sp>
        <p:nvSpPr>
          <p:cNvPr id="7" name="Rectangle 4"/>
          <p:cNvSpPr>
            <a:spLocks noGrp="1" noChangeArrowheads="1"/>
          </p:cNvSpPr>
          <p:nvPr>
            <p:ph type="dt" sz="half" idx="10"/>
          </p:nvPr>
        </p:nvSpPr>
        <p:spPr bwMode="auto">
          <a:xfrm>
            <a:off x="495300" y="6765925"/>
            <a:ext cx="2311400" cy="51593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772" tIns="49389" rIns="98772" bIns="49389" numCol="1" anchor="t" anchorCtr="0" compatLnSpc="1">
            <a:prstTxWarp prst="textNoShape">
              <a:avLst/>
            </a:prstTxWarp>
          </a:bodyPr>
          <a:lstStyle>
            <a:lvl1pPr algn="l" defTabSz="988009">
              <a:lnSpc>
                <a:spcPct val="100000"/>
              </a:lnSpc>
              <a:spcBef>
                <a:spcPct val="0"/>
              </a:spcBef>
              <a:defRPr sz="1000">
                <a:latin typeface="Meiryo UI" panose="020B0604030504040204" pitchFamily="50" charset="-128"/>
                <a:ea typeface="Meiryo UI" panose="020B0604030504040204" pitchFamily="50" charset="-128"/>
                <a:cs typeface="Meiryo UI" panose="020B0604030504040204" pitchFamily="50" charset="-128"/>
              </a:defRPr>
            </a:lvl1pPr>
          </a:lstStyle>
          <a:p>
            <a:pPr>
              <a:defRPr/>
            </a:pPr>
            <a:endParaRPr lang="en-US" altLang="ja-JP"/>
          </a:p>
        </p:txBody>
      </p:sp>
      <p:sp>
        <p:nvSpPr>
          <p:cNvPr id="8" name="Rectangle 5"/>
          <p:cNvSpPr>
            <a:spLocks noGrp="1" noChangeArrowheads="1"/>
          </p:cNvSpPr>
          <p:nvPr>
            <p:ph type="ftr" sz="quarter" idx="11"/>
          </p:nvPr>
        </p:nvSpPr>
        <p:spPr bwMode="auto">
          <a:xfrm>
            <a:off x="3384550" y="6765925"/>
            <a:ext cx="3136900" cy="51593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772" tIns="49389" rIns="98772" bIns="49389" numCol="1" anchor="t" anchorCtr="0" compatLnSpc="1">
            <a:prstTxWarp prst="textNoShape">
              <a:avLst/>
            </a:prstTxWarp>
          </a:bodyPr>
          <a:lstStyle>
            <a:lvl1pPr defTabSz="988009">
              <a:lnSpc>
                <a:spcPct val="100000"/>
              </a:lnSpc>
              <a:spcBef>
                <a:spcPct val="0"/>
              </a:spcBef>
              <a:defRPr sz="1000">
                <a:latin typeface="Meiryo UI" panose="020B0604030504040204" pitchFamily="50" charset="-128"/>
                <a:ea typeface="Meiryo UI" panose="020B0604030504040204" pitchFamily="50" charset="-128"/>
                <a:cs typeface="Meiryo UI" panose="020B0604030504040204" pitchFamily="50" charset="-128"/>
              </a:defRPr>
            </a:lvl1pPr>
          </a:lstStyle>
          <a:p>
            <a:pPr>
              <a:defRPr/>
            </a:pPr>
            <a:endParaRPr lang="en-US" altLang="ja-JP"/>
          </a:p>
        </p:txBody>
      </p:sp>
      <p:sp>
        <p:nvSpPr>
          <p:cNvPr id="9" name="Rectangle 45"/>
          <p:cNvSpPr>
            <a:spLocks noGrp="1" noChangeArrowheads="1"/>
          </p:cNvSpPr>
          <p:nvPr>
            <p:ph type="sldNum" sz="quarter" idx="4"/>
          </p:nvPr>
        </p:nvSpPr>
        <p:spPr bwMode="auto">
          <a:xfrm>
            <a:off x="9275030" y="7080898"/>
            <a:ext cx="574675"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80" tIns="71794" rIns="0" bIns="45590" numCol="1" anchor="ctr" anchorCtr="0" compatLnSpc="1">
            <a:prstTxWarp prst="textNoShape">
              <a:avLst/>
            </a:prstTxWarp>
          </a:bodyPr>
          <a:lstStyle>
            <a:lvl1pPr algn="r">
              <a:lnSpc>
                <a:spcPct val="100000"/>
              </a:lnSpc>
              <a:spcBef>
                <a:spcPct val="0"/>
              </a:spcBef>
              <a:defRPr sz="1000">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C51A078F-852F-4278-9B9F-D018D6969174}" type="slidenum">
              <a:rPr lang="en-US" altLang="ja-JP"/>
              <a:pPr>
                <a:defRPr/>
              </a:pPr>
              <a:t>‹#›</a:t>
            </a:fld>
            <a:endParaRPr lang="en-US" altLang="ja-JP"/>
          </a:p>
        </p:txBody>
      </p:sp>
    </p:spTree>
    <p:extLst>
      <p:ext uri="{BB962C8B-B14F-4D97-AF65-F5344CB8AC3E}">
        <p14:creationId xmlns:p14="http://schemas.microsoft.com/office/powerpoint/2010/main" val="179287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2265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5033" y="114300"/>
            <a:ext cx="2232025" cy="66246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88971" y="114300"/>
            <a:ext cx="6543675" cy="66246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954165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3" name="Picture 301" descr="中_A修正"/>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50" y="34925"/>
            <a:ext cx="9899650" cy="7394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263"/>
          <p:cNvSpPr txBox="1">
            <a:spLocks noChangeArrowheads="1"/>
          </p:cNvSpPr>
          <p:nvPr userDrawn="1"/>
        </p:nvSpPr>
        <p:spPr bwMode="auto">
          <a:xfrm>
            <a:off x="7588777" y="6948376"/>
            <a:ext cx="2044189" cy="184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794" tIns="45590" rIns="0" bIns="4559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a:lnSpc>
                <a:spcPct val="100000"/>
              </a:lnSpc>
              <a:defRPr/>
            </a:pPr>
            <a:r>
              <a:rPr lang="en-US" altLang="ja-JP"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Copyright © NTT COMWARE</a:t>
            </a:r>
            <a:r>
              <a:rPr lang="ja-JP" altLang="en-US"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CORPORATION </a:t>
            </a:r>
            <a:r>
              <a:rPr lang="ja-JP" altLang="en-US"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2019</a:t>
            </a:r>
          </a:p>
        </p:txBody>
      </p:sp>
      <p:sp>
        <p:nvSpPr>
          <p:cNvPr id="5" name="Rectangle 264"/>
          <p:cNvSpPr>
            <a:spLocks noChangeArrowheads="1"/>
          </p:cNvSpPr>
          <p:nvPr userDrawn="1"/>
        </p:nvSpPr>
        <p:spPr bwMode="auto">
          <a:xfrm>
            <a:off x="6897692" y="7073919"/>
            <a:ext cx="2735262" cy="1637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794" tIns="25128" rIns="0" bIns="4559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a:lnSpc>
                <a:spcPct val="100000"/>
              </a:lnSpc>
              <a:defRPr/>
            </a:pPr>
            <a:r>
              <a:rPr lang="en-US" altLang="ja-JP" sz="600">
                <a:latin typeface="Meiryo UI" panose="020B0604030504040204" pitchFamily="50" charset="-128"/>
                <a:ea typeface="Meiryo UI" panose="020B0604030504040204" pitchFamily="50" charset="-128"/>
                <a:cs typeface="Meiryo UI" panose="020B0604030504040204" pitchFamily="50" charset="-128"/>
              </a:rPr>
              <a:t>NTT COMWARE</a:t>
            </a:r>
            <a:r>
              <a:rPr lang="ja-JP" altLang="en-US" sz="600">
                <a:latin typeface="Meiryo UI" panose="020B0604030504040204" pitchFamily="50" charset="-128"/>
                <a:ea typeface="Meiryo UI" panose="020B0604030504040204" pitchFamily="50" charset="-128"/>
                <a:cs typeface="Meiryo UI" panose="020B0604030504040204" pitchFamily="50" charset="-128"/>
              </a:rPr>
              <a:t>　</a:t>
            </a:r>
            <a:r>
              <a:rPr lang="en-US" altLang="ja-JP" sz="600">
                <a:latin typeface="Meiryo UI" panose="020B0604030504040204" pitchFamily="50" charset="-128"/>
                <a:ea typeface="Meiryo UI" panose="020B0604030504040204" pitchFamily="50" charset="-128"/>
                <a:cs typeface="Meiryo UI" panose="020B0604030504040204" pitchFamily="50" charset="-128"/>
              </a:rPr>
              <a:t>CORPORATION CONFIDENTIAL PROPRIETARY</a:t>
            </a:r>
          </a:p>
        </p:txBody>
      </p:sp>
      <p:pic>
        <p:nvPicPr>
          <p:cNvPr id="6" name="Picture 30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978775" y="330200"/>
            <a:ext cx="1727200" cy="522288"/>
          </a:xfrm>
          <a:prstGeom prst="rect">
            <a:avLst/>
          </a:prstGeom>
          <a:noFill/>
          <a:ln>
            <a:noFill/>
          </a:ln>
          <a:effectLst/>
          <a:extLst>
            <a:ext uri="{909E8E84-426E-40DD-AFC4-6F175D3DCCD1}">
              <a14:hiddenFill xmlns:a14="http://schemas.microsoft.com/office/drawing/2010/main">
                <a:solidFill>
                  <a:srgbClr val="D2F0FA"/>
                </a:solidFill>
              </a14:hiddenFill>
            </a:ext>
            <a:ext uri="{91240B29-F687-4F45-9708-019B960494DF}">
              <a14:hiddenLine xmlns:a14="http://schemas.microsoft.com/office/drawing/2010/main" w="9525" algn="ctr">
                <a:solidFill>
                  <a:srgbClr val="77D4E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6566" name="Rectangle 6"/>
          <p:cNvSpPr>
            <a:spLocks noGrp="1" noChangeArrowheads="1"/>
          </p:cNvSpPr>
          <p:nvPr>
            <p:ph type="ctrTitle"/>
          </p:nvPr>
        </p:nvSpPr>
        <p:spPr>
          <a:xfrm>
            <a:off x="273050" y="977900"/>
            <a:ext cx="9359900" cy="2305050"/>
          </a:xfrm>
        </p:spPr>
        <p:txBody>
          <a:bodyPr bIns="118473"/>
          <a:lstStyle>
            <a:lvl1pPr>
              <a:lnSpc>
                <a:spcPct val="105000"/>
              </a:lnSpc>
              <a:defRPr kumimoji="0" sz="2800"/>
            </a:lvl1pPr>
          </a:lstStyle>
          <a:p>
            <a:pPr lvl="0"/>
            <a:r>
              <a:rPr lang="ja-JP" altLang="en-US" noProof="0" dirty="0"/>
              <a:t>マスタ タイトルの書式設定</a:t>
            </a:r>
          </a:p>
        </p:txBody>
      </p:sp>
      <p:sp>
        <p:nvSpPr>
          <p:cNvPr id="7" name="Rectangle 4"/>
          <p:cNvSpPr>
            <a:spLocks noGrp="1" noChangeArrowheads="1"/>
          </p:cNvSpPr>
          <p:nvPr>
            <p:ph type="dt" sz="half" idx="10"/>
          </p:nvPr>
        </p:nvSpPr>
        <p:spPr bwMode="auto">
          <a:xfrm>
            <a:off x="495300" y="6765925"/>
            <a:ext cx="2311400" cy="51593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772" tIns="49389" rIns="98772" bIns="49389" numCol="1" anchor="t" anchorCtr="0" compatLnSpc="1">
            <a:prstTxWarp prst="textNoShape">
              <a:avLst/>
            </a:prstTxWarp>
          </a:bodyPr>
          <a:lstStyle>
            <a:lvl1pPr algn="l" defTabSz="988003">
              <a:lnSpc>
                <a:spcPct val="100000"/>
              </a:lnSpc>
              <a:spcBef>
                <a:spcPct val="0"/>
              </a:spcBef>
              <a:defRPr sz="1000">
                <a:latin typeface="Meiryo UI" panose="020B0604030504040204" pitchFamily="50" charset="-128"/>
                <a:ea typeface="Meiryo UI" panose="020B0604030504040204" pitchFamily="50" charset="-128"/>
                <a:cs typeface="Meiryo UI" panose="020B0604030504040204" pitchFamily="50" charset="-128"/>
              </a:defRPr>
            </a:lvl1pPr>
          </a:lstStyle>
          <a:p>
            <a:pPr>
              <a:defRPr/>
            </a:pPr>
            <a:endParaRPr lang="en-US" altLang="ja-JP"/>
          </a:p>
        </p:txBody>
      </p:sp>
      <p:sp>
        <p:nvSpPr>
          <p:cNvPr id="8" name="Rectangle 5"/>
          <p:cNvSpPr>
            <a:spLocks noGrp="1" noChangeArrowheads="1"/>
          </p:cNvSpPr>
          <p:nvPr>
            <p:ph type="ftr" sz="quarter" idx="11"/>
          </p:nvPr>
        </p:nvSpPr>
        <p:spPr bwMode="auto">
          <a:xfrm>
            <a:off x="3384550" y="6765925"/>
            <a:ext cx="3136900" cy="51593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772" tIns="49389" rIns="98772" bIns="49389" numCol="1" anchor="t" anchorCtr="0" compatLnSpc="1">
            <a:prstTxWarp prst="textNoShape">
              <a:avLst/>
            </a:prstTxWarp>
          </a:bodyPr>
          <a:lstStyle>
            <a:lvl1pPr defTabSz="988003">
              <a:lnSpc>
                <a:spcPct val="100000"/>
              </a:lnSpc>
              <a:spcBef>
                <a:spcPct val="0"/>
              </a:spcBef>
              <a:defRPr sz="1000">
                <a:latin typeface="Meiryo UI" panose="020B0604030504040204" pitchFamily="50" charset="-128"/>
                <a:ea typeface="Meiryo UI" panose="020B0604030504040204" pitchFamily="50" charset="-128"/>
                <a:cs typeface="Meiryo UI" panose="020B0604030504040204" pitchFamily="50" charset="-128"/>
              </a:defRPr>
            </a:lvl1pPr>
          </a:lstStyle>
          <a:p>
            <a:pPr>
              <a:defRPr/>
            </a:pPr>
            <a:endParaRPr lang="en-US" altLang="ja-JP"/>
          </a:p>
        </p:txBody>
      </p:sp>
      <p:sp>
        <p:nvSpPr>
          <p:cNvPr id="9" name="Rectangle 45"/>
          <p:cNvSpPr>
            <a:spLocks noGrp="1" noChangeArrowheads="1"/>
          </p:cNvSpPr>
          <p:nvPr>
            <p:ph type="sldNum" sz="quarter" idx="4"/>
          </p:nvPr>
        </p:nvSpPr>
        <p:spPr bwMode="auto">
          <a:xfrm>
            <a:off x="9275031" y="7080899"/>
            <a:ext cx="574675"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80" tIns="71794" rIns="0" bIns="45590" numCol="1" anchor="ctr" anchorCtr="0" compatLnSpc="1">
            <a:prstTxWarp prst="textNoShape">
              <a:avLst/>
            </a:prstTxWarp>
          </a:bodyPr>
          <a:lstStyle>
            <a:lvl1pPr algn="r">
              <a:lnSpc>
                <a:spcPct val="100000"/>
              </a:lnSpc>
              <a:spcBef>
                <a:spcPct val="0"/>
              </a:spcBef>
              <a:defRPr sz="1000">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C51A078F-852F-4278-9B9F-D018D6969174}" type="slidenum">
              <a:rPr lang="en-US" altLang="ja-JP"/>
              <a:pPr>
                <a:defRPr/>
              </a:pPr>
              <a:t>‹#›</a:t>
            </a:fld>
            <a:endParaRPr lang="en-US" altLang="ja-JP"/>
          </a:p>
        </p:txBody>
      </p:sp>
    </p:spTree>
    <p:extLst>
      <p:ext uri="{BB962C8B-B14F-4D97-AF65-F5344CB8AC3E}">
        <p14:creationId xmlns:p14="http://schemas.microsoft.com/office/powerpoint/2010/main" val="20338002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8950" y="799"/>
            <a:ext cx="7920038" cy="863600"/>
          </a:xfrm>
        </p:spPr>
        <p:txBody>
          <a:bodyPr/>
          <a:lstStyle>
            <a:lvl1pPr>
              <a:defRPr sz="2600"/>
            </a:lvl1p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382349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773613"/>
            <a:ext cx="8420100" cy="14763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3149627"/>
            <a:ext cx="8420100" cy="1624013"/>
          </a:xfrm>
        </p:spPr>
        <p:txBody>
          <a:bodyPr anchor="b"/>
          <a:lstStyle>
            <a:lvl1pPr marL="0" indent="0">
              <a:buNone/>
              <a:defRPr sz="1900"/>
            </a:lvl1pPr>
            <a:lvl2pPr marL="456001" indent="0">
              <a:buNone/>
              <a:defRPr sz="1800"/>
            </a:lvl2pPr>
            <a:lvl3pPr marL="911999" indent="0">
              <a:buNone/>
              <a:defRPr sz="1600"/>
            </a:lvl3pPr>
            <a:lvl4pPr marL="1368004" indent="0">
              <a:buNone/>
              <a:defRPr sz="1400"/>
            </a:lvl4pPr>
            <a:lvl5pPr marL="1824003" indent="0">
              <a:buNone/>
              <a:defRPr sz="1400"/>
            </a:lvl5pPr>
            <a:lvl6pPr marL="2280001" indent="0">
              <a:buNone/>
              <a:defRPr sz="1400"/>
            </a:lvl6pPr>
            <a:lvl7pPr marL="2735999" indent="0">
              <a:buNone/>
              <a:defRPr sz="1400"/>
            </a:lvl7pPr>
            <a:lvl8pPr marL="3191997" indent="0">
              <a:buNone/>
              <a:defRPr sz="1400"/>
            </a:lvl8pPr>
            <a:lvl9pPr marL="3647995"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18586846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88951" y="1266851"/>
            <a:ext cx="4387850" cy="5472113"/>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1" y="1266851"/>
            <a:ext cx="4387850" cy="5472113"/>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1964777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96863"/>
            <a:ext cx="8915400" cy="123825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663700"/>
            <a:ext cx="4376738" cy="692150"/>
          </a:xfrm>
        </p:spPr>
        <p:txBody>
          <a:bodyPr anchor="b"/>
          <a:lstStyle>
            <a:lvl1pPr marL="0" indent="0">
              <a:buNone/>
              <a:defRPr sz="2400" b="1"/>
            </a:lvl1pPr>
            <a:lvl2pPr marL="456001" indent="0">
              <a:buNone/>
              <a:defRPr sz="1900" b="1"/>
            </a:lvl2pPr>
            <a:lvl3pPr marL="911999" indent="0">
              <a:buNone/>
              <a:defRPr sz="1800" b="1"/>
            </a:lvl3pPr>
            <a:lvl4pPr marL="1368004" indent="0">
              <a:buNone/>
              <a:defRPr sz="1600" b="1"/>
            </a:lvl4pPr>
            <a:lvl5pPr marL="1824003" indent="0">
              <a:buNone/>
              <a:defRPr sz="1600" b="1"/>
            </a:lvl5pPr>
            <a:lvl6pPr marL="2280001" indent="0">
              <a:buNone/>
              <a:defRPr sz="1600" b="1"/>
            </a:lvl6pPr>
            <a:lvl7pPr marL="2735999" indent="0">
              <a:buNone/>
              <a:defRPr sz="1600" b="1"/>
            </a:lvl7pPr>
            <a:lvl8pPr marL="3191997" indent="0">
              <a:buNone/>
              <a:defRPr sz="1600" b="1"/>
            </a:lvl8pPr>
            <a:lvl9pPr marL="3647995"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355853"/>
            <a:ext cx="4376738" cy="4281488"/>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401" y="1663700"/>
            <a:ext cx="4378325" cy="692150"/>
          </a:xfrm>
        </p:spPr>
        <p:txBody>
          <a:bodyPr anchor="b"/>
          <a:lstStyle>
            <a:lvl1pPr marL="0" indent="0">
              <a:buNone/>
              <a:defRPr sz="2400" b="1"/>
            </a:lvl1pPr>
            <a:lvl2pPr marL="456001" indent="0">
              <a:buNone/>
              <a:defRPr sz="1900" b="1"/>
            </a:lvl2pPr>
            <a:lvl3pPr marL="911999" indent="0">
              <a:buNone/>
              <a:defRPr sz="1800" b="1"/>
            </a:lvl3pPr>
            <a:lvl4pPr marL="1368004" indent="0">
              <a:buNone/>
              <a:defRPr sz="1600" b="1"/>
            </a:lvl4pPr>
            <a:lvl5pPr marL="1824003" indent="0">
              <a:buNone/>
              <a:defRPr sz="1600" b="1"/>
            </a:lvl5pPr>
            <a:lvl6pPr marL="2280001" indent="0">
              <a:buNone/>
              <a:defRPr sz="1600" b="1"/>
            </a:lvl6pPr>
            <a:lvl7pPr marL="2735999" indent="0">
              <a:buNone/>
              <a:defRPr sz="1600" b="1"/>
            </a:lvl7pPr>
            <a:lvl8pPr marL="3191997" indent="0">
              <a:buNone/>
              <a:defRPr sz="1600" b="1"/>
            </a:lvl8pPr>
            <a:lvl9pPr marL="3647995"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401" y="2355853"/>
            <a:ext cx="4378325" cy="4281488"/>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018869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40065862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44903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95275"/>
            <a:ext cx="3259138" cy="1258888"/>
          </a:xfrm>
        </p:spPr>
        <p:txBody>
          <a:bodyPr/>
          <a:lstStyle>
            <a:lvl1pPr algn="l">
              <a:defRPr sz="1900" b="1"/>
            </a:lvl1pPr>
          </a:lstStyle>
          <a:p>
            <a:r>
              <a:rPr lang="ja-JP" altLang="en-US"/>
              <a:t>マスター タイトルの書式設定</a:t>
            </a:r>
          </a:p>
        </p:txBody>
      </p:sp>
      <p:sp>
        <p:nvSpPr>
          <p:cNvPr id="3" name="コンテンツ プレースホルダー 2"/>
          <p:cNvSpPr>
            <a:spLocks noGrp="1"/>
          </p:cNvSpPr>
          <p:nvPr>
            <p:ph idx="1"/>
          </p:nvPr>
        </p:nvSpPr>
        <p:spPr>
          <a:xfrm>
            <a:off x="3873499" y="295282"/>
            <a:ext cx="5537201" cy="6342063"/>
          </a:xfrm>
        </p:spPr>
        <p:txBody>
          <a:bodyPr/>
          <a:lstStyle>
            <a:lvl1pPr>
              <a:defRPr sz="3200"/>
            </a:lvl1pPr>
            <a:lvl2pPr>
              <a:defRPr sz="2800"/>
            </a:lvl2pPr>
            <a:lvl3pPr>
              <a:defRPr sz="24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8" y="1554163"/>
            <a:ext cx="3259138" cy="5083176"/>
          </a:xfrm>
        </p:spPr>
        <p:txBody>
          <a:bodyPr/>
          <a:lstStyle>
            <a:lvl1pPr marL="0" indent="0">
              <a:buNone/>
              <a:defRPr sz="1400"/>
            </a:lvl1pPr>
            <a:lvl2pPr marL="456001" indent="0">
              <a:buNone/>
              <a:defRPr sz="1200"/>
            </a:lvl2pPr>
            <a:lvl3pPr marL="911999" indent="0">
              <a:buNone/>
              <a:defRPr sz="1000"/>
            </a:lvl3pPr>
            <a:lvl4pPr marL="1368004" indent="0">
              <a:buNone/>
              <a:defRPr sz="900"/>
            </a:lvl4pPr>
            <a:lvl5pPr marL="1824003" indent="0">
              <a:buNone/>
              <a:defRPr sz="900"/>
            </a:lvl5pPr>
            <a:lvl6pPr marL="2280001" indent="0">
              <a:buNone/>
              <a:defRPr sz="900"/>
            </a:lvl6pPr>
            <a:lvl7pPr marL="2735999" indent="0">
              <a:buNone/>
              <a:defRPr sz="900"/>
            </a:lvl7pPr>
            <a:lvl8pPr marL="3191997" indent="0">
              <a:buNone/>
              <a:defRPr sz="900"/>
            </a:lvl8pPr>
            <a:lvl9pPr marL="3647995"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774357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00714" y="114304"/>
            <a:ext cx="7920038" cy="863600"/>
          </a:xfrm>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7110008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5200652"/>
            <a:ext cx="5943600" cy="614363"/>
          </a:xfrm>
        </p:spPr>
        <p:txBody>
          <a:bodyPr/>
          <a:lstStyle>
            <a:lvl1pPr algn="l">
              <a:defRPr sz="1900" b="1"/>
            </a:lvl1pPr>
          </a:lstStyle>
          <a:p>
            <a:r>
              <a:rPr lang="ja-JP" altLang="en-US"/>
              <a:t>マスター タイトルの書式設定</a:t>
            </a:r>
          </a:p>
        </p:txBody>
      </p:sp>
      <p:sp>
        <p:nvSpPr>
          <p:cNvPr id="3" name="図プレースホルダー 2"/>
          <p:cNvSpPr>
            <a:spLocks noGrp="1"/>
          </p:cNvSpPr>
          <p:nvPr>
            <p:ph type="pic" idx="1"/>
          </p:nvPr>
        </p:nvSpPr>
        <p:spPr>
          <a:xfrm>
            <a:off x="1941513" y="663575"/>
            <a:ext cx="5943600" cy="4457700"/>
          </a:xfrm>
        </p:spPr>
        <p:txBody>
          <a:bodyPr/>
          <a:lstStyle>
            <a:lvl1pPr marL="0" indent="0">
              <a:buNone/>
              <a:defRPr sz="3200"/>
            </a:lvl1pPr>
            <a:lvl2pPr marL="456001" indent="0">
              <a:buNone/>
              <a:defRPr sz="2800"/>
            </a:lvl2pPr>
            <a:lvl3pPr marL="911999" indent="0">
              <a:buNone/>
              <a:defRPr sz="2400"/>
            </a:lvl3pPr>
            <a:lvl4pPr marL="1368004" indent="0">
              <a:buNone/>
              <a:defRPr sz="1900"/>
            </a:lvl4pPr>
            <a:lvl5pPr marL="1824003" indent="0">
              <a:buNone/>
              <a:defRPr sz="1900"/>
            </a:lvl5pPr>
            <a:lvl6pPr marL="2280001" indent="0">
              <a:buNone/>
              <a:defRPr sz="1900"/>
            </a:lvl6pPr>
            <a:lvl7pPr marL="2735999" indent="0">
              <a:buNone/>
              <a:defRPr sz="1900"/>
            </a:lvl7pPr>
            <a:lvl8pPr marL="3191997" indent="0">
              <a:buNone/>
              <a:defRPr sz="1900"/>
            </a:lvl8pPr>
            <a:lvl9pPr marL="3647995" indent="0">
              <a:buNone/>
              <a:defRPr sz="1900"/>
            </a:lvl9pPr>
          </a:lstStyle>
          <a:p>
            <a:pPr lvl="0"/>
            <a:endParaRPr lang="ja-JP" altLang="en-US" noProof="0"/>
          </a:p>
        </p:txBody>
      </p:sp>
      <p:sp>
        <p:nvSpPr>
          <p:cNvPr id="4" name="テキスト プレースホルダー 3"/>
          <p:cNvSpPr>
            <a:spLocks noGrp="1"/>
          </p:cNvSpPr>
          <p:nvPr>
            <p:ph type="body" sz="half" idx="2"/>
          </p:nvPr>
        </p:nvSpPr>
        <p:spPr>
          <a:xfrm>
            <a:off x="1941513" y="5815015"/>
            <a:ext cx="5943600" cy="871537"/>
          </a:xfrm>
        </p:spPr>
        <p:txBody>
          <a:bodyPr/>
          <a:lstStyle>
            <a:lvl1pPr marL="0" indent="0">
              <a:buNone/>
              <a:defRPr sz="1400"/>
            </a:lvl1pPr>
            <a:lvl2pPr marL="456001" indent="0">
              <a:buNone/>
              <a:defRPr sz="1200"/>
            </a:lvl2pPr>
            <a:lvl3pPr marL="911999" indent="0">
              <a:buNone/>
              <a:defRPr sz="1000"/>
            </a:lvl3pPr>
            <a:lvl4pPr marL="1368004" indent="0">
              <a:buNone/>
              <a:defRPr sz="900"/>
            </a:lvl4pPr>
            <a:lvl5pPr marL="1824003" indent="0">
              <a:buNone/>
              <a:defRPr sz="900"/>
            </a:lvl5pPr>
            <a:lvl6pPr marL="2280001" indent="0">
              <a:buNone/>
              <a:defRPr sz="900"/>
            </a:lvl6pPr>
            <a:lvl7pPr marL="2735999" indent="0">
              <a:buNone/>
              <a:defRPr sz="900"/>
            </a:lvl7pPr>
            <a:lvl8pPr marL="3191997" indent="0">
              <a:buNone/>
              <a:defRPr sz="900"/>
            </a:lvl8pPr>
            <a:lvl9pPr marL="3647995"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40584653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0083529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5033" y="114300"/>
            <a:ext cx="2232025" cy="66246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88971" y="114300"/>
            <a:ext cx="6543675" cy="66246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029338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5" name="Rectangle 44"/>
          <p:cNvSpPr>
            <a:spLocks noGrp="1" noChangeArrowheads="1"/>
          </p:cNvSpPr>
          <p:nvPr>
            <p:ph type="title"/>
          </p:nvPr>
        </p:nvSpPr>
        <p:spPr bwMode="auto">
          <a:xfrm>
            <a:off x="210293" y="114305"/>
            <a:ext cx="792162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1E4A88"/>
                  </a:outerShdw>
                </a:effectLst>
              </a14:hiddenEffects>
            </a:ext>
          </a:extLst>
        </p:spPr>
        <p:txBody>
          <a:bodyPr tIns="21576" bIns="82724"/>
          <a:lstStyle>
            <a:lvl1pPr>
              <a:defRPr sz="3000">
                <a:latin typeface="Meiryo UI" panose="020B0604030504040204" pitchFamily="50" charset="-128"/>
                <a:ea typeface="Meiryo UI" panose="020B0604030504040204" pitchFamily="50" charset="-128"/>
              </a:defRPr>
            </a:lvl1pPr>
          </a:lstStyle>
          <a:p>
            <a:pPr lvl="0"/>
            <a:r>
              <a:rPr lang="ja-JP" altLang="en-US" dirty="0"/>
              <a:t>マスター タイトルの書式設定</a:t>
            </a:r>
          </a:p>
        </p:txBody>
      </p:sp>
      <p:sp>
        <p:nvSpPr>
          <p:cNvPr id="3" name="Rectangle 45"/>
          <p:cNvSpPr>
            <a:spLocks noGrp="1" noChangeArrowheads="1"/>
          </p:cNvSpPr>
          <p:nvPr>
            <p:ph type="sldNum" sz="quarter" idx="10"/>
          </p:nvPr>
        </p:nvSpPr>
        <p:spPr>
          <a:xfrm>
            <a:off x="9363075" y="114301"/>
            <a:ext cx="350838" cy="303213"/>
          </a:xfrm>
        </p:spPr>
        <p:txBody>
          <a:bodyPr/>
          <a:lstStyle>
            <a:lvl1pPr>
              <a:defRPr sz="1200">
                <a:solidFill>
                  <a:srgbClr val="000000"/>
                </a:solidFill>
              </a:defRPr>
            </a:lvl1pPr>
          </a:lstStyle>
          <a:p>
            <a:pPr algn="r" defTabSz="914395">
              <a:spcBef>
                <a:spcPct val="0"/>
              </a:spcBef>
              <a:defRPr/>
            </a:pPr>
            <a:fld id="{3D38BB6F-EA2B-4C09-9430-2376CBCD8E5C}" type="slidenum">
              <a:rPr lang="en-US" altLang="ja-JP" smtClean="0"/>
              <a:pPr algn="r" defTabSz="914395">
                <a:spcBef>
                  <a:spcPct val="0"/>
                </a:spcBef>
                <a:defRPr/>
              </a:pPr>
              <a:t>‹#›</a:t>
            </a:fld>
            <a:endParaRPr lang="en-US" altLang="ja-JP"/>
          </a:p>
        </p:txBody>
      </p:sp>
    </p:spTree>
    <p:extLst>
      <p:ext uri="{BB962C8B-B14F-4D97-AF65-F5344CB8AC3E}">
        <p14:creationId xmlns:p14="http://schemas.microsoft.com/office/powerpoint/2010/main" val="33263074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3" name="Picture 301" descr="中_A修正"/>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50" y="34925"/>
            <a:ext cx="9899650" cy="7394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263"/>
          <p:cNvSpPr txBox="1">
            <a:spLocks noChangeArrowheads="1"/>
          </p:cNvSpPr>
          <p:nvPr userDrawn="1"/>
        </p:nvSpPr>
        <p:spPr bwMode="auto">
          <a:xfrm>
            <a:off x="7559923" y="6948376"/>
            <a:ext cx="2073043" cy="184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794" tIns="45590" rIns="0" bIns="4559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a:lnSpc>
                <a:spcPct val="100000"/>
              </a:lnSpc>
              <a:defRPr/>
            </a:pPr>
            <a:r>
              <a:rPr lang="en-US" altLang="ja-JP"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Copyright © NTT COMWARE</a:t>
            </a:r>
            <a:r>
              <a:rPr lang="ja-JP" altLang="en-US"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CORPORATION </a:t>
            </a:r>
            <a:r>
              <a:rPr lang="ja-JP" altLang="en-US"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2019</a:t>
            </a:r>
          </a:p>
        </p:txBody>
      </p:sp>
      <p:sp>
        <p:nvSpPr>
          <p:cNvPr id="5" name="Rectangle 264"/>
          <p:cNvSpPr>
            <a:spLocks noChangeArrowheads="1"/>
          </p:cNvSpPr>
          <p:nvPr userDrawn="1"/>
        </p:nvSpPr>
        <p:spPr bwMode="auto">
          <a:xfrm>
            <a:off x="6897692" y="7073919"/>
            <a:ext cx="2735262" cy="1637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794" tIns="25128" rIns="0" bIns="4559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a:lnSpc>
                <a:spcPct val="100000"/>
              </a:lnSpc>
              <a:defRPr/>
            </a:pPr>
            <a:r>
              <a:rPr lang="en-US" altLang="ja-JP" sz="600">
                <a:latin typeface="Meiryo UI" panose="020B0604030504040204" pitchFamily="50" charset="-128"/>
                <a:ea typeface="Meiryo UI" panose="020B0604030504040204" pitchFamily="50" charset="-128"/>
                <a:cs typeface="Meiryo UI" panose="020B0604030504040204" pitchFamily="50" charset="-128"/>
              </a:rPr>
              <a:t>NTT COMWARE</a:t>
            </a:r>
            <a:r>
              <a:rPr lang="ja-JP" altLang="en-US" sz="600">
                <a:latin typeface="Meiryo UI" panose="020B0604030504040204" pitchFamily="50" charset="-128"/>
                <a:ea typeface="Meiryo UI" panose="020B0604030504040204" pitchFamily="50" charset="-128"/>
                <a:cs typeface="Meiryo UI" panose="020B0604030504040204" pitchFamily="50" charset="-128"/>
              </a:rPr>
              <a:t>　</a:t>
            </a:r>
            <a:r>
              <a:rPr lang="en-US" altLang="ja-JP" sz="600">
                <a:latin typeface="Meiryo UI" panose="020B0604030504040204" pitchFamily="50" charset="-128"/>
                <a:ea typeface="Meiryo UI" panose="020B0604030504040204" pitchFamily="50" charset="-128"/>
                <a:cs typeface="Meiryo UI" panose="020B0604030504040204" pitchFamily="50" charset="-128"/>
              </a:rPr>
              <a:t>CORPORATION CONFIDENTIAL PROPRIETARY</a:t>
            </a:r>
          </a:p>
        </p:txBody>
      </p:sp>
      <p:pic>
        <p:nvPicPr>
          <p:cNvPr id="6" name="Picture 30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978775" y="330200"/>
            <a:ext cx="1727200" cy="522288"/>
          </a:xfrm>
          <a:prstGeom prst="rect">
            <a:avLst/>
          </a:prstGeom>
          <a:noFill/>
          <a:ln>
            <a:noFill/>
          </a:ln>
          <a:effectLst/>
          <a:extLst>
            <a:ext uri="{909E8E84-426E-40DD-AFC4-6F175D3DCCD1}">
              <a14:hiddenFill xmlns:a14="http://schemas.microsoft.com/office/drawing/2010/main">
                <a:solidFill>
                  <a:srgbClr val="D2F0FA"/>
                </a:solidFill>
              </a14:hiddenFill>
            </a:ext>
            <a:ext uri="{91240B29-F687-4F45-9708-019B960494DF}">
              <a14:hiddenLine xmlns:a14="http://schemas.microsoft.com/office/drawing/2010/main" w="9525" algn="ctr">
                <a:solidFill>
                  <a:srgbClr val="77D4E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6566" name="Rectangle 6"/>
          <p:cNvSpPr>
            <a:spLocks noGrp="1" noChangeArrowheads="1"/>
          </p:cNvSpPr>
          <p:nvPr>
            <p:ph type="ctrTitle"/>
          </p:nvPr>
        </p:nvSpPr>
        <p:spPr>
          <a:xfrm>
            <a:off x="273050" y="977900"/>
            <a:ext cx="9359900" cy="2305050"/>
          </a:xfrm>
        </p:spPr>
        <p:txBody>
          <a:bodyPr bIns="118473"/>
          <a:lstStyle>
            <a:lvl1pPr>
              <a:lnSpc>
                <a:spcPct val="105000"/>
              </a:lnSpc>
              <a:defRPr kumimoji="0" sz="2800"/>
            </a:lvl1pPr>
          </a:lstStyle>
          <a:p>
            <a:pPr lvl="0"/>
            <a:r>
              <a:rPr lang="ja-JP" altLang="en-US" noProof="0" dirty="0"/>
              <a:t>マスタ タイトルの書式設定</a:t>
            </a:r>
          </a:p>
        </p:txBody>
      </p:sp>
      <p:sp>
        <p:nvSpPr>
          <p:cNvPr id="7" name="Rectangle 4"/>
          <p:cNvSpPr>
            <a:spLocks noGrp="1" noChangeArrowheads="1"/>
          </p:cNvSpPr>
          <p:nvPr>
            <p:ph type="dt" sz="half" idx="10"/>
          </p:nvPr>
        </p:nvSpPr>
        <p:spPr bwMode="auto">
          <a:xfrm>
            <a:off x="495300" y="6765925"/>
            <a:ext cx="2311400" cy="51593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772" tIns="49389" rIns="98772" bIns="49389" numCol="1" anchor="t" anchorCtr="0" compatLnSpc="1">
            <a:prstTxWarp prst="textNoShape">
              <a:avLst/>
            </a:prstTxWarp>
          </a:bodyPr>
          <a:lstStyle>
            <a:lvl1pPr algn="l" defTabSz="988009">
              <a:lnSpc>
                <a:spcPct val="100000"/>
              </a:lnSpc>
              <a:spcBef>
                <a:spcPct val="0"/>
              </a:spcBef>
              <a:defRPr sz="1000">
                <a:latin typeface="Meiryo UI" panose="020B0604030504040204" pitchFamily="50" charset="-128"/>
                <a:ea typeface="Meiryo UI" panose="020B0604030504040204" pitchFamily="50" charset="-128"/>
                <a:cs typeface="Meiryo UI" panose="020B0604030504040204" pitchFamily="50" charset="-128"/>
              </a:defRPr>
            </a:lvl1pPr>
          </a:lstStyle>
          <a:p>
            <a:pPr>
              <a:defRPr/>
            </a:pPr>
            <a:endParaRPr lang="en-US" altLang="ja-JP"/>
          </a:p>
        </p:txBody>
      </p:sp>
      <p:sp>
        <p:nvSpPr>
          <p:cNvPr id="8" name="Rectangle 5"/>
          <p:cNvSpPr>
            <a:spLocks noGrp="1" noChangeArrowheads="1"/>
          </p:cNvSpPr>
          <p:nvPr>
            <p:ph type="ftr" sz="quarter" idx="11"/>
          </p:nvPr>
        </p:nvSpPr>
        <p:spPr bwMode="auto">
          <a:xfrm>
            <a:off x="3384550" y="6765925"/>
            <a:ext cx="3136900" cy="51593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772" tIns="49389" rIns="98772" bIns="49389" numCol="1" anchor="t" anchorCtr="0" compatLnSpc="1">
            <a:prstTxWarp prst="textNoShape">
              <a:avLst/>
            </a:prstTxWarp>
          </a:bodyPr>
          <a:lstStyle>
            <a:lvl1pPr defTabSz="988009">
              <a:lnSpc>
                <a:spcPct val="100000"/>
              </a:lnSpc>
              <a:spcBef>
                <a:spcPct val="0"/>
              </a:spcBef>
              <a:defRPr sz="1000">
                <a:latin typeface="Meiryo UI" panose="020B0604030504040204" pitchFamily="50" charset="-128"/>
                <a:ea typeface="Meiryo UI" panose="020B0604030504040204" pitchFamily="50" charset="-128"/>
                <a:cs typeface="Meiryo UI" panose="020B0604030504040204" pitchFamily="50" charset="-128"/>
              </a:defRPr>
            </a:lvl1pPr>
          </a:lstStyle>
          <a:p>
            <a:pPr>
              <a:defRPr/>
            </a:pPr>
            <a:endParaRPr lang="en-US" altLang="ja-JP"/>
          </a:p>
        </p:txBody>
      </p:sp>
      <p:sp>
        <p:nvSpPr>
          <p:cNvPr id="9" name="Rectangle 45"/>
          <p:cNvSpPr>
            <a:spLocks noGrp="1" noChangeArrowheads="1"/>
          </p:cNvSpPr>
          <p:nvPr>
            <p:ph type="sldNum" sz="quarter" idx="4"/>
          </p:nvPr>
        </p:nvSpPr>
        <p:spPr bwMode="auto">
          <a:xfrm>
            <a:off x="9275030" y="7080898"/>
            <a:ext cx="574675"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80" tIns="71794" rIns="0" bIns="45590" numCol="1" anchor="ctr" anchorCtr="0" compatLnSpc="1">
            <a:prstTxWarp prst="textNoShape">
              <a:avLst/>
            </a:prstTxWarp>
          </a:bodyPr>
          <a:lstStyle>
            <a:lvl1pPr algn="r">
              <a:lnSpc>
                <a:spcPct val="100000"/>
              </a:lnSpc>
              <a:spcBef>
                <a:spcPct val="0"/>
              </a:spcBef>
              <a:defRPr sz="1000">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C51A078F-852F-4278-9B9F-D018D6969174}" type="slidenum">
              <a:rPr lang="en-US" altLang="ja-JP"/>
              <a:pPr>
                <a:defRPr/>
              </a:pPr>
              <a:t>‹#›</a:t>
            </a:fld>
            <a:endParaRPr lang="en-US" altLang="ja-JP"/>
          </a:p>
        </p:txBody>
      </p:sp>
    </p:spTree>
    <p:extLst>
      <p:ext uri="{BB962C8B-B14F-4D97-AF65-F5344CB8AC3E}">
        <p14:creationId xmlns:p14="http://schemas.microsoft.com/office/powerpoint/2010/main" val="17332575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5380601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773613"/>
            <a:ext cx="8420100" cy="14763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3149625"/>
            <a:ext cx="8420100" cy="1624013"/>
          </a:xfrm>
        </p:spPr>
        <p:txBody>
          <a:bodyPr anchor="b"/>
          <a:lstStyle>
            <a:lvl1pPr marL="0" indent="0">
              <a:buNone/>
              <a:defRPr sz="1900"/>
            </a:lvl1pPr>
            <a:lvl2pPr marL="456004" indent="0">
              <a:buNone/>
              <a:defRPr sz="1800"/>
            </a:lvl2pPr>
            <a:lvl3pPr marL="912004" indent="0">
              <a:buNone/>
              <a:defRPr sz="1600"/>
            </a:lvl3pPr>
            <a:lvl4pPr marL="1368012" indent="0">
              <a:buNone/>
              <a:defRPr sz="1400"/>
            </a:lvl4pPr>
            <a:lvl5pPr marL="1824014" indent="0">
              <a:buNone/>
              <a:defRPr sz="1400"/>
            </a:lvl5pPr>
            <a:lvl6pPr marL="2280014" indent="0">
              <a:buNone/>
              <a:defRPr sz="1400"/>
            </a:lvl6pPr>
            <a:lvl7pPr marL="2736015" indent="0">
              <a:buNone/>
              <a:defRPr sz="1400"/>
            </a:lvl7pPr>
            <a:lvl8pPr marL="3192015" indent="0">
              <a:buNone/>
              <a:defRPr sz="1400"/>
            </a:lvl8pPr>
            <a:lvl9pPr marL="3648016"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19588297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88951" y="1266850"/>
            <a:ext cx="4387850" cy="5472113"/>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1" y="1266850"/>
            <a:ext cx="4387850" cy="5472113"/>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607802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96863"/>
            <a:ext cx="8915400" cy="123825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663700"/>
            <a:ext cx="4376738" cy="692150"/>
          </a:xfrm>
        </p:spPr>
        <p:txBody>
          <a:bodyPr anchor="b"/>
          <a:lstStyle>
            <a:lvl1pPr marL="0" indent="0">
              <a:buNone/>
              <a:defRPr sz="2400" b="1"/>
            </a:lvl1pPr>
            <a:lvl2pPr marL="456004" indent="0">
              <a:buNone/>
              <a:defRPr sz="1900" b="1"/>
            </a:lvl2pPr>
            <a:lvl3pPr marL="912004" indent="0">
              <a:buNone/>
              <a:defRPr sz="1800" b="1"/>
            </a:lvl3pPr>
            <a:lvl4pPr marL="1368012" indent="0">
              <a:buNone/>
              <a:defRPr sz="1600" b="1"/>
            </a:lvl4pPr>
            <a:lvl5pPr marL="1824014" indent="0">
              <a:buNone/>
              <a:defRPr sz="1600" b="1"/>
            </a:lvl5pPr>
            <a:lvl6pPr marL="2280014" indent="0">
              <a:buNone/>
              <a:defRPr sz="1600" b="1"/>
            </a:lvl6pPr>
            <a:lvl7pPr marL="2736015" indent="0">
              <a:buNone/>
              <a:defRPr sz="1600" b="1"/>
            </a:lvl7pPr>
            <a:lvl8pPr marL="3192015" indent="0">
              <a:buNone/>
              <a:defRPr sz="1600" b="1"/>
            </a:lvl8pPr>
            <a:lvl9pPr marL="3648016"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355853"/>
            <a:ext cx="4376738" cy="4281488"/>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400" y="1663700"/>
            <a:ext cx="4378325" cy="692150"/>
          </a:xfrm>
        </p:spPr>
        <p:txBody>
          <a:bodyPr anchor="b"/>
          <a:lstStyle>
            <a:lvl1pPr marL="0" indent="0">
              <a:buNone/>
              <a:defRPr sz="2400" b="1"/>
            </a:lvl1pPr>
            <a:lvl2pPr marL="456004" indent="0">
              <a:buNone/>
              <a:defRPr sz="1900" b="1"/>
            </a:lvl2pPr>
            <a:lvl3pPr marL="912004" indent="0">
              <a:buNone/>
              <a:defRPr sz="1800" b="1"/>
            </a:lvl3pPr>
            <a:lvl4pPr marL="1368012" indent="0">
              <a:buNone/>
              <a:defRPr sz="1600" b="1"/>
            </a:lvl4pPr>
            <a:lvl5pPr marL="1824014" indent="0">
              <a:buNone/>
              <a:defRPr sz="1600" b="1"/>
            </a:lvl5pPr>
            <a:lvl6pPr marL="2280014" indent="0">
              <a:buNone/>
              <a:defRPr sz="1600" b="1"/>
            </a:lvl6pPr>
            <a:lvl7pPr marL="2736015" indent="0">
              <a:buNone/>
              <a:defRPr sz="1600" b="1"/>
            </a:lvl7pPr>
            <a:lvl8pPr marL="3192015" indent="0">
              <a:buNone/>
              <a:defRPr sz="1600" b="1"/>
            </a:lvl8pPr>
            <a:lvl9pPr marL="3648016"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400" y="2355853"/>
            <a:ext cx="4378325" cy="4281488"/>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9882150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32239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773613"/>
            <a:ext cx="8420100" cy="14763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3149625"/>
            <a:ext cx="8420100" cy="1624013"/>
          </a:xfrm>
        </p:spPr>
        <p:txBody>
          <a:bodyPr anchor="b"/>
          <a:lstStyle>
            <a:lvl1pPr marL="0" indent="0">
              <a:buNone/>
              <a:defRPr sz="1900"/>
            </a:lvl1pPr>
            <a:lvl2pPr marL="456004" indent="0">
              <a:buNone/>
              <a:defRPr sz="1800"/>
            </a:lvl2pPr>
            <a:lvl3pPr marL="912004" indent="0">
              <a:buNone/>
              <a:defRPr sz="1600"/>
            </a:lvl3pPr>
            <a:lvl4pPr marL="1368012" indent="0">
              <a:buNone/>
              <a:defRPr sz="1400"/>
            </a:lvl4pPr>
            <a:lvl5pPr marL="1824014" indent="0">
              <a:buNone/>
              <a:defRPr sz="1400"/>
            </a:lvl5pPr>
            <a:lvl6pPr marL="2280014" indent="0">
              <a:buNone/>
              <a:defRPr sz="1400"/>
            </a:lvl6pPr>
            <a:lvl7pPr marL="2736015" indent="0">
              <a:buNone/>
              <a:defRPr sz="1400"/>
            </a:lvl7pPr>
            <a:lvl8pPr marL="3192015" indent="0">
              <a:buNone/>
              <a:defRPr sz="1400"/>
            </a:lvl8pPr>
            <a:lvl9pPr marL="3648016"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37762354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8863683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95275"/>
            <a:ext cx="3259138" cy="1258888"/>
          </a:xfrm>
        </p:spPr>
        <p:txBody>
          <a:bodyPr/>
          <a:lstStyle>
            <a:lvl1pPr algn="l">
              <a:defRPr sz="1900" b="1"/>
            </a:lvl1pPr>
          </a:lstStyle>
          <a:p>
            <a:r>
              <a:rPr lang="ja-JP" altLang="en-US"/>
              <a:t>マスター タイトルの書式設定</a:t>
            </a:r>
          </a:p>
        </p:txBody>
      </p:sp>
      <p:sp>
        <p:nvSpPr>
          <p:cNvPr id="3" name="コンテンツ プレースホルダー 2"/>
          <p:cNvSpPr>
            <a:spLocks noGrp="1"/>
          </p:cNvSpPr>
          <p:nvPr>
            <p:ph idx="1"/>
          </p:nvPr>
        </p:nvSpPr>
        <p:spPr>
          <a:xfrm>
            <a:off x="3873499" y="295282"/>
            <a:ext cx="5537201" cy="6342063"/>
          </a:xfrm>
        </p:spPr>
        <p:txBody>
          <a:bodyPr/>
          <a:lstStyle>
            <a:lvl1pPr>
              <a:defRPr sz="3200"/>
            </a:lvl1pPr>
            <a:lvl2pPr>
              <a:defRPr sz="2800"/>
            </a:lvl2pPr>
            <a:lvl3pPr>
              <a:defRPr sz="24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8" y="1554163"/>
            <a:ext cx="3259138" cy="5083176"/>
          </a:xfrm>
        </p:spPr>
        <p:txBody>
          <a:bodyPr/>
          <a:lstStyle>
            <a:lvl1pPr marL="0" indent="0">
              <a:buNone/>
              <a:defRPr sz="1400"/>
            </a:lvl1pPr>
            <a:lvl2pPr marL="456004" indent="0">
              <a:buNone/>
              <a:defRPr sz="1200"/>
            </a:lvl2pPr>
            <a:lvl3pPr marL="912004" indent="0">
              <a:buNone/>
              <a:defRPr sz="1000"/>
            </a:lvl3pPr>
            <a:lvl4pPr marL="1368012" indent="0">
              <a:buNone/>
              <a:defRPr sz="900"/>
            </a:lvl4pPr>
            <a:lvl5pPr marL="1824014" indent="0">
              <a:buNone/>
              <a:defRPr sz="900"/>
            </a:lvl5pPr>
            <a:lvl6pPr marL="2280014" indent="0">
              <a:buNone/>
              <a:defRPr sz="900"/>
            </a:lvl6pPr>
            <a:lvl7pPr marL="2736015" indent="0">
              <a:buNone/>
              <a:defRPr sz="900"/>
            </a:lvl7pPr>
            <a:lvl8pPr marL="3192015" indent="0">
              <a:buNone/>
              <a:defRPr sz="900"/>
            </a:lvl8pPr>
            <a:lvl9pPr marL="3648016"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16442362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5200652"/>
            <a:ext cx="5943600" cy="614363"/>
          </a:xfrm>
        </p:spPr>
        <p:txBody>
          <a:bodyPr/>
          <a:lstStyle>
            <a:lvl1pPr algn="l">
              <a:defRPr sz="1900" b="1"/>
            </a:lvl1pPr>
          </a:lstStyle>
          <a:p>
            <a:r>
              <a:rPr lang="ja-JP" altLang="en-US"/>
              <a:t>マスター タイトルの書式設定</a:t>
            </a:r>
          </a:p>
        </p:txBody>
      </p:sp>
      <p:sp>
        <p:nvSpPr>
          <p:cNvPr id="3" name="図プレースホルダー 2"/>
          <p:cNvSpPr>
            <a:spLocks noGrp="1"/>
          </p:cNvSpPr>
          <p:nvPr>
            <p:ph type="pic" idx="1"/>
          </p:nvPr>
        </p:nvSpPr>
        <p:spPr>
          <a:xfrm>
            <a:off x="1941513" y="663575"/>
            <a:ext cx="5943600" cy="4457700"/>
          </a:xfrm>
        </p:spPr>
        <p:txBody>
          <a:bodyPr/>
          <a:lstStyle>
            <a:lvl1pPr marL="0" indent="0">
              <a:buNone/>
              <a:defRPr sz="3200"/>
            </a:lvl1pPr>
            <a:lvl2pPr marL="456004" indent="0">
              <a:buNone/>
              <a:defRPr sz="2800"/>
            </a:lvl2pPr>
            <a:lvl3pPr marL="912004" indent="0">
              <a:buNone/>
              <a:defRPr sz="2400"/>
            </a:lvl3pPr>
            <a:lvl4pPr marL="1368012" indent="0">
              <a:buNone/>
              <a:defRPr sz="1900"/>
            </a:lvl4pPr>
            <a:lvl5pPr marL="1824014" indent="0">
              <a:buNone/>
              <a:defRPr sz="1900"/>
            </a:lvl5pPr>
            <a:lvl6pPr marL="2280014" indent="0">
              <a:buNone/>
              <a:defRPr sz="1900"/>
            </a:lvl6pPr>
            <a:lvl7pPr marL="2736015" indent="0">
              <a:buNone/>
              <a:defRPr sz="1900"/>
            </a:lvl7pPr>
            <a:lvl8pPr marL="3192015" indent="0">
              <a:buNone/>
              <a:defRPr sz="1900"/>
            </a:lvl8pPr>
            <a:lvl9pPr marL="3648016" indent="0">
              <a:buNone/>
              <a:defRPr sz="1900"/>
            </a:lvl9pPr>
          </a:lstStyle>
          <a:p>
            <a:pPr lvl="0"/>
            <a:endParaRPr lang="ja-JP" altLang="en-US" noProof="0"/>
          </a:p>
        </p:txBody>
      </p:sp>
      <p:sp>
        <p:nvSpPr>
          <p:cNvPr id="4" name="テキスト プレースホルダー 3"/>
          <p:cNvSpPr>
            <a:spLocks noGrp="1"/>
          </p:cNvSpPr>
          <p:nvPr>
            <p:ph type="body" sz="half" idx="2"/>
          </p:nvPr>
        </p:nvSpPr>
        <p:spPr>
          <a:xfrm>
            <a:off x="1941513" y="5815015"/>
            <a:ext cx="5943600" cy="871537"/>
          </a:xfrm>
        </p:spPr>
        <p:txBody>
          <a:bodyPr/>
          <a:lstStyle>
            <a:lvl1pPr marL="0" indent="0">
              <a:buNone/>
              <a:defRPr sz="1400"/>
            </a:lvl1pPr>
            <a:lvl2pPr marL="456004" indent="0">
              <a:buNone/>
              <a:defRPr sz="1200"/>
            </a:lvl2pPr>
            <a:lvl3pPr marL="912004" indent="0">
              <a:buNone/>
              <a:defRPr sz="1000"/>
            </a:lvl3pPr>
            <a:lvl4pPr marL="1368012" indent="0">
              <a:buNone/>
              <a:defRPr sz="900"/>
            </a:lvl4pPr>
            <a:lvl5pPr marL="1824014" indent="0">
              <a:buNone/>
              <a:defRPr sz="900"/>
            </a:lvl5pPr>
            <a:lvl6pPr marL="2280014" indent="0">
              <a:buNone/>
              <a:defRPr sz="900"/>
            </a:lvl6pPr>
            <a:lvl7pPr marL="2736015" indent="0">
              <a:buNone/>
              <a:defRPr sz="900"/>
            </a:lvl7pPr>
            <a:lvl8pPr marL="3192015" indent="0">
              <a:buNone/>
              <a:defRPr sz="900"/>
            </a:lvl8pPr>
            <a:lvl9pPr marL="3648016"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11531198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1059679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5033" y="114300"/>
            <a:ext cx="2232025" cy="66246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88971" y="114300"/>
            <a:ext cx="6543675" cy="66246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4122366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5" name="Rectangle 44"/>
          <p:cNvSpPr>
            <a:spLocks noGrp="1" noChangeArrowheads="1"/>
          </p:cNvSpPr>
          <p:nvPr>
            <p:ph type="title"/>
          </p:nvPr>
        </p:nvSpPr>
        <p:spPr bwMode="auto">
          <a:xfrm>
            <a:off x="210292" y="114305"/>
            <a:ext cx="792162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1E4A88"/>
                  </a:outerShdw>
                </a:effectLst>
              </a14:hiddenEffects>
            </a:ext>
          </a:extLst>
        </p:spPr>
        <p:txBody>
          <a:bodyPr tIns="21576" bIns="82724"/>
          <a:lstStyle>
            <a:lvl1pPr>
              <a:defRPr sz="3000">
                <a:latin typeface="Meiryo UI" panose="020B0604030504040204" pitchFamily="50" charset="-128"/>
                <a:ea typeface="Meiryo UI" panose="020B0604030504040204" pitchFamily="50" charset="-128"/>
              </a:defRPr>
            </a:lvl1pPr>
          </a:lstStyle>
          <a:p>
            <a:pPr lvl="0"/>
            <a:r>
              <a:rPr lang="ja-JP" altLang="en-US" dirty="0"/>
              <a:t>マスター タイトルの書式設定</a:t>
            </a:r>
          </a:p>
        </p:txBody>
      </p:sp>
      <p:sp>
        <p:nvSpPr>
          <p:cNvPr id="3" name="Rectangle 45"/>
          <p:cNvSpPr>
            <a:spLocks noGrp="1" noChangeArrowheads="1"/>
          </p:cNvSpPr>
          <p:nvPr>
            <p:ph type="sldNum" sz="quarter" idx="10"/>
          </p:nvPr>
        </p:nvSpPr>
        <p:spPr>
          <a:xfrm>
            <a:off x="9363075" y="114300"/>
            <a:ext cx="350838" cy="303213"/>
          </a:xfrm>
        </p:spPr>
        <p:txBody>
          <a:bodyPr/>
          <a:lstStyle>
            <a:lvl1pPr>
              <a:defRPr sz="1200">
                <a:solidFill>
                  <a:srgbClr val="000000"/>
                </a:solidFill>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D38BB6F-EA2B-4C09-9430-2376CBCD8E5C}" type="slidenum">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61425792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標準">
    <p:spTree>
      <p:nvGrpSpPr>
        <p:cNvPr id="1" name=""/>
        <p:cNvGrpSpPr/>
        <p:nvPr/>
      </p:nvGrpSpPr>
      <p:grpSpPr>
        <a:xfrm>
          <a:off x="0" y="0"/>
          <a:ext cx="0" cy="0"/>
          <a:chOff x="0" y="0"/>
          <a:chExt cx="0" cy="0"/>
        </a:xfrm>
      </p:grpSpPr>
      <p:sp>
        <p:nvSpPr>
          <p:cNvPr id="9" name="テキスト プレースホルダー 4"/>
          <p:cNvSpPr>
            <a:spLocks noGrp="1"/>
          </p:cNvSpPr>
          <p:nvPr>
            <p:ph idx="1"/>
          </p:nvPr>
        </p:nvSpPr>
        <p:spPr>
          <a:xfrm>
            <a:off x="264582" y="834350"/>
            <a:ext cx="9406159" cy="761708"/>
          </a:xfrm>
          <a:prstGeom prst="rect">
            <a:avLst/>
          </a:prstGeom>
        </p:spPr>
        <p:txBody>
          <a:bodyPr vert="horz" lIns="91440" tIns="45720" rIns="91440" bIns="45720" rtlCol="0">
            <a:normAutofit/>
          </a:bodyPr>
          <a:lstStyle>
            <a:lvl1pPr defTabSz="450850">
              <a:defRPr sz="1600">
                <a:latin typeface="BIZ UDPゴシック" panose="020B0400000000000000" pitchFamily="50" charset="-128"/>
                <a:ea typeface="BIZ UDPゴシック" panose="020B0400000000000000" pitchFamily="50" charset="-128"/>
              </a:defRPr>
            </a:lvl1pPr>
            <a:lvl2pPr defTabSz="450850">
              <a:defRPr>
                <a:latin typeface="BIZ UDPゴシック" panose="020B0400000000000000" pitchFamily="50" charset="-128"/>
                <a:ea typeface="BIZ UDPゴシック" panose="020B0400000000000000" pitchFamily="50" charset="-128"/>
              </a:defRPr>
            </a:lvl2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sp>
        <p:nvSpPr>
          <p:cNvPr id="6" name="テキスト ボックス 5"/>
          <p:cNvSpPr txBox="1"/>
          <p:nvPr userDrawn="1"/>
        </p:nvSpPr>
        <p:spPr>
          <a:xfrm>
            <a:off x="9317447" y="7099220"/>
            <a:ext cx="706582" cy="236027"/>
          </a:xfrm>
          <a:prstGeom prst="rect">
            <a:avLst/>
          </a:prstGeom>
          <a:noFill/>
        </p:spPr>
        <p:txBody>
          <a:bodyPr wrap="square" rtlCol="0">
            <a:spAutoFit/>
          </a:bodyPr>
          <a:lstStyle/>
          <a:p>
            <a:fld id="{2F101A5D-C534-455B-A1B7-FEFA57DB3C14}" type="slidenum">
              <a:rPr lang="ja-JP" altLang="en-US" sz="969" b="1" smtClean="0">
                <a:solidFill>
                  <a:prstClr val="black">
                    <a:lumMod val="65000"/>
                    <a:lumOff val="35000"/>
                  </a:prstClr>
                </a:solidFill>
                <a:latin typeface="BIZ UDPゴシック" panose="020B0400000000000000" pitchFamily="50" charset="-128"/>
                <a:ea typeface="BIZ UDPゴシック" panose="020B0400000000000000" pitchFamily="50" charset="-128"/>
              </a:rPr>
              <a:pPr/>
              <a:t>‹#›</a:t>
            </a:fld>
            <a:endParaRPr lang="ja-JP" altLang="en-US" sz="969" b="1" dirty="0">
              <a:solidFill>
                <a:prstClr val="black">
                  <a:lumMod val="65000"/>
                  <a:lumOff val="35000"/>
                </a:prstClr>
              </a:solidFill>
              <a:latin typeface="BIZ UDPゴシック" panose="020B0400000000000000" pitchFamily="50" charset="-128"/>
              <a:ea typeface="BIZ UDPゴシック" panose="020B0400000000000000" pitchFamily="50" charset="-128"/>
            </a:endParaRPr>
          </a:p>
        </p:txBody>
      </p:sp>
      <p:pic>
        <p:nvPicPr>
          <p:cNvPr id="7" name="図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08995" y="140722"/>
            <a:ext cx="2197005" cy="392268"/>
          </a:xfrm>
          <a:prstGeom prst="rect">
            <a:avLst/>
          </a:prstGeom>
        </p:spPr>
      </p:pic>
      <p:sp>
        <p:nvSpPr>
          <p:cNvPr id="8" name="タイトル 1"/>
          <p:cNvSpPr>
            <a:spLocks noGrp="1"/>
          </p:cNvSpPr>
          <p:nvPr>
            <p:ph type="title"/>
          </p:nvPr>
        </p:nvSpPr>
        <p:spPr>
          <a:xfrm>
            <a:off x="58738" y="55394"/>
            <a:ext cx="9611526" cy="562925"/>
          </a:xfrm>
          <a:prstGeom prst="rect">
            <a:avLst/>
          </a:prstGeom>
        </p:spPr>
        <p:txBody>
          <a:bodyPr anchor="ctr"/>
          <a:lstStyle>
            <a:lvl1pPr>
              <a:defRPr sz="2000" b="1">
                <a:latin typeface="BIZ UDPゴシック" panose="020B0400000000000000" pitchFamily="50" charset="-128"/>
                <a:ea typeface="BIZ UDPゴシック" panose="020B0400000000000000" pitchFamily="50" charset="-128"/>
              </a:defRPr>
            </a:lvl1pPr>
          </a:lstStyle>
          <a:p>
            <a:r>
              <a:rPr kumimoji="1" lang="ja-JP" altLang="en-US" dirty="0"/>
              <a:t>マスター タイトルの書式設定</a:t>
            </a:r>
          </a:p>
        </p:txBody>
      </p:sp>
      <p:sp>
        <p:nvSpPr>
          <p:cNvPr id="10" name="テキスト ボックス 9"/>
          <p:cNvSpPr txBox="1"/>
          <p:nvPr userDrawn="1"/>
        </p:nvSpPr>
        <p:spPr>
          <a:xfrm>
            <a:off x="5385060" y="7115447"/>
            <a:ext cx="4121889" cy="203573"/>
          </a:xfrm>
          <a:prstGeom prst="rect">
            <a:avLst/>
          </a:prstGeom>
          <a:noFill/>
        </p:spPr>
        <p:txBody>
          <a:bodyPr wrap="none" lIns="36000" tIns="36000" rIns="36000" bIns="36000" rtlCol="0">
            <a:spAutoFit/>
          </a:bodyPr>
          <a:lstStyle/>
          <a:p>
            <a:pPr algn="r"/>
            <a:r>
              <a:rPr lang="en-US" altLang="ja-JP" sz="900" dirty="0">
                <a:solidFill>
                  <a:prstClr val="black">
                    <a:lumMod val="50000"/>
                    <a:lumOff val="50000"/>
                  </a:prstClr>
                </a:solidFill>
                <a:latin typeface="BIZ UDPゴシック" panose="020B0400000000000000" pitchFamily="50" charset="-128"/>
                <a:ea typeface="BIZ UDPゴシック" panose="020B0400000000000000" pitchFamily="50" charset="-128"/>
              </a:rPr>
              <a:t>Copyright 2020 </a:t>
            </a:r>
            <a:r>
              <a:rPr lang="en-US" altLang="ja-JP" sz="900" dirty="0" err="1">
                <a:solidFill>
                  <a:prstClr val="black">
                    <a:lumMod val="50000"/>
                    <a:lumOff val="50000"/>
                  </a:prstClr>
                </a:solidFill>
                <a:latin typeface="BIZ UDPゴシック" panose="020B0400000000000000" pitchFamily="50" charset="-128"/>
                <a:ea typeface="BIZ UDPゴシック" panose="020B0400000000000000" pitchFamily="50" charset="-128"/>
              </a:rPr>
              <a:t>NTTComware</a:t>
            </a:r>
            <a:r>
              <a:rPr lang="en-US" altLang="ja-JP" sz="900" dirty="0">
                <a:solidFill>
                  <a:prstClr val="black">
                    <a:lumMod val="50000"/>
                    <a:lumOff val="50000"/>
                  </a:prstClr>
                </a:solidFill>
                <a:latin typeface="BIZ UDPゴシック" panose="020B0400000000000000" pitchFamily="50" charset="-128"/>
                <a:ea typeface="BIZ UDPゴシック" panose="020B0400000000000000" pitchFamily="50" charset="-128"/>
              </a:rPr>
              <a:t> Corporation All Rights Reserved. </a:t>
            </a:r>
            <a:endParaRPr lang="ja-JP" altLang="en-US" sz="900" dirty="0">
              <a:solidFill>
                <a:prstClr val="black">
                  <a:lumMod val="50000"/>
                  <a:lumOff val="50000"/>
                </a:prstClr>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9891563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32722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Rectangle 45"/>
          <p:cNvSpPr>
            <a:spLocks noGrp="1" noChangeArrowheads="1"/>
          </p:cNvSpPr>
          <p:nvPr>
            <p:ph type="sldNum" sz="quarter" idx="10"/>
          </p:nvPr>
        </p:nvSpPr>
        <p:spPr>
          <a:ln/>
        </p:spPr>
        <p:txBody>
          <a:bodyPr/>
          <a:lstStyle>
            <a:lvl1pPr>
              <a:defRPr/>
            </a:lvl1pPr>
          </a:lstStyle>
          <a:p>
            <a:pPr>
              <a:defRPr/>
            </a:pPr>
            <a:fld id="{7F73BBF1-FC7C-4505-AD28-123381ABB4D6}"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415097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88951" y="1266850"/>
            <a:ext cx="4387850" cy="5472113"/>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1" y="1266850"/>
            <a:ext cx="4387850" cy="5472113"/>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14122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96863"/>
            <a:ext cx="8915400" cy="123825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663700"/>
            <a:ext cx="4376738" cy="692150"/>
          </a:xfrm>
        </p:spPr>
        <p:txBody>
          <a:bodyPr anchor="b"/>
          <a:lstStyle>
            <a:lvl1pPr marL="0" indent="0">
              <a:buNone/>
              <a:defRPr sz="2400" b="1"/>
            </a:lvl1pPr>
            <a:lvl2pPr marL="456004" indent="0">
              <a:buNone/>
              <a:defRPr sz="1900" b="1"/>
            </a:lvl2pPr>
            <a:lvl3pPr marL="912004" indent="0">
              <a:buNone/>
              <a:defRPr sz="1800" b="1"/>
            </a:lvl3pPr>
            <a:lvl4pPr marL="1368012" indent="0">
              <a:buNone/>
              <a:defRPr sz="1600" b="1"/>
            </a:lvl4pPr>
            <a:lvl5pPr marL="1824014" indent="0">
              <a:buNone/>
              <a:defRPr sz="1600" b="1"/>
            </a:lvl5pPr>
            <a:lvl6pPr marL="2280014" indent="0">
              <a:buNone/>
              <a:defRPr sz="1600" b="1"/>
            </a:lvl6pPr>
            <a:lvl7pPr marL="2736015" indent="0">
              <a:buNone/>
              <a:defRPr sz="1600" b="1"/>
            </a:lvl7pPr>
            <a:lvl8pPr marL="3192015" indent="0">
              <a:buNone/>
              <a:defRPr sz="1600" b="1"/>
            </a:lvl8pPr>
            <a:lvl9pPr marL="3648016"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355853"/>
            <a:ext cx="4376738" cy="4281488"/>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400" y="1663700"/>
            <a:ext cx="4378325" cy="692150"/>
          </a:xfrm>
        </p:spPr>
        <p:txBody>
          <a:bodyPr anchor="b"/>
          <a:lstStyle>
            <a:lvl1pPr marL="0" indent="0">
              <a:buNone/>
              <a:defRPr sz="2400" b="1"/>
            </a:lvl1pPr>
            <a:lvl2pPr marL="456004" indent="0">
              <a:buNone/>
              <a:defRPr sz="1900" b="1"/>
            </a:lvl2pPr>
            <a:lvl3pPr marL="912004" indent="0">
              <a:buNone/>
              <a:defRPr sz="1800" b="1"/>
            </a:lvl3pPr>
            <a:lvl4pPr marL="1368012" indent="0">
              <a:buNone/>
              <a:defRPr sz="1600" b="1"/>
            </a:lvl4pPr>
            <a:lvl5pPr marL="1824014" indent="0">
              <a:buNone/>
              <a:defRPr sz="1600" b="1"/>
            </a:lvl5pPr>
            <a:lvl6pPr marL="2280014" indent="0">
              <a:buNone/>
              <a:defRPr sz="1600" b="1"/>
            </a:lvl6pPr>
            <a:lvl7pPr marL="2736015" indent="0">
              <a:buNone/>
              <a:defRPr sz="1600" b="1"/>
            </a:lvl7pPr>
            <a:lvl8pPr marL="3192015" indent="0">
              <a:buNone/>
              <a:defRPr sz="1600" b="1"/>
            </a:lvl8pPr>
            <a:lvl9pPr marL="3648016"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400" y="2355853"/>
            <a:ext cx="4378325" cy="4281488"/>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622892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516603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771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95275"/>
            <a:ext cx="3259138" cy="1258888"/>
          </a:xfrm>
        </p:spPr>
        <p:txBody>
          <a:bodyPr/>
          <a:lstStyle>
            <a:lvl1pPr algn="l">
              <a:defRPr sz="1900" b="1"/>
            </a:lvl1pPr>
          </a:lstStyle>
          <a:p>
            <a:r>
              <a:rPr lang="ja-JP" altLang="en-US"/>
              <a:t>マスター タイトルの書式設定</a:t>
            </a:r>
          </a:p>
        </p:txBody>
      </p:sp>
      <p:sp>
        <p:nvSpPr>
          <p:cNvPr id="3" name="コンテンツ プレースホルダー 2"/>
          <p:cNvSpPr>
            <a:spLocks noGrp="1"/>
          </p:cNvSpPr>
          <p:nvPr>
            <p:ph idx="1"/>
          </p:nvPr>
        </p:nvSpPr>
        <p:spPr>
          <a:xfrm>
            <a:off x="3873499" y="295282"/>
            <a:ext cx="5537201" cy="6342063"/>
          </a:xfrm>
        </p:spPr>
        <p:txBody>
          <a:bodyPr/>
          <a:lstStyle>
            <a:lvl1pPr>
              <a:defRPr sz="3200"/>
            </a:lvl1pPr>
            <a:lvl2pPr>
              <a:defRPr sz="2800"/>
            </a:lvl2pPr>
            <a:lvl3pPr>
              <a:defRPr sz="24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8" y="1554163"/>
            <a:ext cx="3259138" cy="5083176"/>
          </a:xfrm>
        </p:spPr>
        <p:txBody>
          <a:bodyPr/>
          <a:lstStyle>
            <a:lvl1pPr marL="0" indent="0">
              <a:buNone/>
              <a:defRPr sz="1400"/>
            </a:lvl1pPr>
            <a:lvl2pPr marL="456004" indent="0">
              <a:buNone/>
              <a:defRPr sz="1200"/>
            </a:lvl2pPr>
            <a:lvl3pPr marL="912004" indent="0">
              <a:buNone/>
              <a:defRPr sz="1000"/>
            </a:lvl3pPr>
            <a:lvl4pPr marL="1368012" indent="0">
              <a:buNone/>
              <a:defRPr sz="900"/>
            </a:lvl4pPr>
            <a:lvl5pPr marL="1824014" indent="0">
              <a:buNone/>
              <a:defRPr sz="900"/>
            </a:lvl5pPr>
            <a:lvl6pPr marL="2280014" indent="0">
              <a:buNone/>
              <a:defRPr sz="900"/>
            </a:lvl6pPr>
            <a:lvl7pPr marL="2736015" indent="0">
              <a:buNone/>
              <a:defRPr sz="900"/>
            </a:lvl7pPr>
            <a:lvl8pPr marL="3192015" indent="0">
              <a:buNone/>
              <a:defRPr sz="900"/>
            </a:lvl8pPr>
            <a:lvl9pPr marL="3648016"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375705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5200652"/>
            <a:ext cx="5943600" cy="614363"/>
          </a:xfrm>
        </p:spPr>
        <p:txBody>
          <a:bodyPr/>
          <a:lstStyle>
            <a:lvl1pPr algn="l">
              <a:defRPr sz="1900" b="1"/>
            </a:lvl1pPr>
          </a:lstStyle>
          <a:p>
            <a:r>
              <a:rPr lang="ja-JP" altLang="en-US"/>
              <a:t>マスター タイトルの書式設定</a:t>
            </a:r>
          </a:p>
        </p:txBody>
      </p:sp>
      <p:sp>
        <p:nvSpPr>
          <p:cNvPr id="3" name="図プレースホルダー 2"/>
          <p:cNvSpPr>
            <a:spLocks noGrp="1"/>
          </p:cNvSpPr>
          <p:nvPr>
            <p:ph type="pic" idx="1"/>
          </p:nvPr>
        </p:nvSpPr>
        <p:spPr>
          <a:xfrm>
            <a:off x="1941513" y="663575"/>
            <a:ext cx="5943600" cy="4457700"/>
          </a:xfrm>
        </p:spPr>
        <p:txBody>
          <a:bodyPr/>
          <a:lstStyle>
            <a:lvl1pPr marL="0" indent="0">
              <a:buNone/>
              <a:defRPr sz="3200"/>
            </a:lvl1pPr>
            <a:lvl2pPr marL="456004" indent="0">
              <a:buNone/>
              <a:defRPr sz="2800"/>
            </a:lvl2pPr>
            <a:lvl3pPr marL="912004" indent="0">
              <a:buNone/>
              <a:defRPr sz="2400"/>
            </a:lvl3pPr>
            <a:lvl4pPr marL="1368012" indent="0">
              <a:buNone/>
              <a:defRPr sz="1900"/>
            </a:lvl4pPr>
            <a:lvl5pPr marL="1824014" indent="0">
              <a:buNone/>
              <a:defRPr sz="1900"/>
            </a:lvl5pPr>
            <a:lvl6pPr marL="2280014" indent="0">
              <a:buNone/>
              <a:defRPr sz="1900"/>
            </a:lvl6pPr>
            <a:lvl7pPr marL="2736015" indent="0">
              <a:buNone/>
              <a:defRPr sz="1900"/>
            </a:lvl7pPr>
            <a:lvl8pPr marL="3192015" indent="0">
              <a:buNone/>
              <a:defRPr sz="1900"/>
            </a:lvl8pPr>
            <a:lvl9pPr marL="3648016" indent="0">
              <a:buNone/>
              <a:defRPr sz="1900"/>
            </a:lvl9pPr>
          </a:lstStyle>
          <a:p>
            <a:pPr lvl="0"/>
            <a:r>
              <a:rPr lang="ja-JP" altLang="en-US" noProof="0"/>
              <a:t>図を追加</a:t>
            </a:r>
          </a:p>
        </p:txBody>
      </p:sp>
      <p:sp>
        <p:nvSpPr>
          <p:cNvPr id="4" name="テキスト プレースホルダー 3"/>
          <p:cNvSpPr>
            <a:spLocks noGrp="1"/>
          </p:cNvSpPr>
          <p:nvPr>
            <p:ph type="body" sz="half" idx="2"/>
          </p:nvPr>
        </p:nvSpPr>
        <p:spPr>
          <a:xfrm>
            <a:off x="1941513" y="5815015"/>
            <a:ext cx="5943600" cy="871537"/>
          </a:xfrm>
        </p:spPr>
        <p:txBody>
          <a:bodyPr/>
          <a:lstStyle>
            <a:lvl1pPr marL="0" indent="0">
              <a:buNone/>
              <a:defRPr sz="1400"/>
            </a:lvl1pPr>
            <a:lvl2pPr marL="456004" indent="0">
              <a:buNone/>
              <a:defRPr sz="1200"/>
            </a:lvl2pPr>
            <a:lvl3pPr marL="912004" indent="0">
              <a:buNone/>
              <a:defRPr sz="1000"/>
            </a:lvl3pPr>
            <a:lvl4pPr marL="1368012" indent="0">
              <a:buNone/>
              <a:defRPr sz="900"/>
            </a:lvl4pPr>
            <a:lvl5pPr marL="1824014" indent="0">
              <a:buNone/>
              <a:defRPr sz="900"/>
            </a:lvl5pPr>
            <a:lvl6pPr marL="2280014" indent="0">
              <a:buNone/>
              <a:defRPr sz="900"/>
            </a:lvl6pPr>
            <a:lvl7pPr marL="2736015" indent="0">
              <a:buNone/>
              <a:defRPr sz="900"/>
            </a:lvl7pPr>
            <a:lvl8pPr marL="3192015" indent="0">
              <a:buNone/>
              <a:defRPr sz="900"/>
            </a:lvl8pPr>
            <a:lvl9pPr marL="3648016"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3873373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w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2.wmf"/><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564" descr="本文_B"/>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906000"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body" idx="1"/>
          </p:nvPr>
        </p:nvSpPr>
        <p:spPr bwMode="auto">
          <a:xfrm>
            <a:off x="488951" y="1266850"/>
            <a:ext cx="8928100" cy="547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98772" bIns="49389"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53" name="Rectangle 44"/>
          <p:cNvSpPr>
            <a:spLocks noGrp="1" noChangeArrowheads="1"/>
          </p:cNvSpPr>
          <p:nvPr>
            <p:ph type="title"/>
          </p:nvPr>
        </p:nvSpPr>
        <p:spPr bwMode="auto">
          <a:xfrm>
            <a:off x="488950" y="114304"/>
            <a:ext cx="7920038"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1E4A88"/>
                  </a:outerShdw>
                </a:effectLst>
              </a14:hiddenEffects>
            </a:ext>
          </a:extLst>
        </p:spPr>
        <p:txBody>
          <a:bodyPr vert="horz" wrap="square" lIns="0" tIns="21541" rIns="0" bIns="82582" numCol="1" anchor="b" anchorCtr="0" compatLnSpc="1">
            <a:prstTxWarp prst="textNoShape">
              <a:avLst/>
            </a:prstTxWarp>
          </a:bodyPr>
          <a:lstStyle/>
          <a:p>
            <a:pPr lvl="0"/>
            <a:r>
              <a:rPr lang="ja-JP" altLang="en-US"/>
              <a:t>マスター タイトルの書式設定</a:t>
            </a:r>
          </a:p>
        </p:txBody>
      </p:sp>
      <p:sp>
        <p:nvSpPr>
          <p:cNvPr id="1561" name="Text Box 537"/>
          <p:cNvSpPr txBox="1">
            <a:spLocks noChangeArrowheads="1"/>
          </p:cNvSpPr>
          <p:nvPr userDrawn="1"/>
        </p:nvSpPr>
        <p:spPr bwMode="auto">
          <a:xfrm>
            <a:off x="7469792" y="7179720"/>
            <a:ext cx="2119890" cy="184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794" tIns="45590" rIns="71794" bIns="4559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a:lnSpc>
                <a:spcPct val="100000"/>
              </a:lnSpc>
              <a:defRPr/>
            </a:pPr>
            <a:r>
              <a:rPr lang="en-US" altLang="ja-JP"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Copyright © NTT COMWARE </a:t>
            </a:r>
            <a:r>
              <a:rPr lang="ja-JP" altLang="en-US"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CORPORATION</a:t>
            </a:r>
            <a:r>
              <a:rPr lang="en-US" altLang="ja-JP"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2021</a:t>
            </a:r>
          </a:p>
        </p:txBody>
      </p:sp>
      <p:sp>
        <p:nvSpPr>
          <p:cNvPr id="1562" name="Rectangle 538"/>
          <p:cNvSpPr>
            <a:spLocks noChangeArrowheads="1"/>
          </p:cNvSpPr>
          <p:nvPr userDrawn="1"/>
        </p:nvSpPr>
        <p:spPr bwMode="auto">
          <a:xfrm>
            <a:off x="6897270" y="7295528"/>
            <a:ext cx="2692400" cy="1637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794" tIns="25128" rIns="71794" bIns="4559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a:lnSpc>
                <a:spcPct val="100000"/>
              </a:lnSpc>
              <a:defRPr/>
            </a:pPr>
            <a:r>
              <a:rPr lang="en-US" altLang="ja-JP" sz="600" dirty="0">
                <a:latin typeface="Meiryo UI" panose="020B0604030504040204" pitchFamily="50" charset="-128"/>
                <a:ea typeface="Meiryo UI" panose="020B0604030504040204" pitchFamily="50" charset="-128"/>
                <a:cs typeface="Meiryo UI" panose="020B0604030504040204" pitchFamily="50" charset="-128"/>
              </a:rPr>
              <a:t>NTT COMWARE   CORPORATION</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CONFIDENTIAL PROPRIETARY</a:t>
            </a:r>
          </a:p>
        </p:txBody>
      </p:sp>
      <p:pic>
        <p:nvPicPr>
          <p:cNvPr id="2056" name="Picture 567"/>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258050" y="330200"/>
            <a:ext cx="1727200" cy="522288"/>
          </a:xfrm>
          <a:prstGeom prst="rect">
            <a:avLst/>
          </a:prstGeom>
          <a:noFill/>
          <a:ln>
            <a:noFill/>
          </a:ln>
          <a:effectLst/>
          <a:extLst>
            <a:ext uri="{909E8E84-426E-40DD-AFC4-6F175D3DCCD1}">
              <a14:hiddenFill xmlns:a14="http://schemas.microsoft.com/office/drawing/2010/main">
                <a:solidFill>
                  <a:srgbClr val="D2F0FA"/>
                </a:solidFill>
              </a14:hiddenFill>
            </a:ext>
            <a:ext uri="{91240B29-F687-4F45-9708-019B960494DF}">
              <a14:hiddenLine xmlns:a14="http://schemas.microsoft.com/office/drawing/2010/main" w="9525" algn="ctr">
                <a:solidFill>
                  <a:srgbClr val="77D4E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45"/>
          <p:cNvSpPr txBox="1">
            <a:spLocks noChangeArrowheads="1"/>
          </p:cNvSpPr>
          <p:nvPr userDrawn="1"/>
        </p:nvSpPr>
        <p:spPr bwMode="auto">
          <a:xfrm>
            <a:off x="9275030" y="7129538"/>
            <a:ext cx="574675"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80" tIns="71794" rIns="0" bIns="45590" numCol="1" anchor="ctr" anchorCtr="0" compatLnSpc="1">
            <a:prstTxWarp prst="textNoShape">
              <a:avLst/>
            </a:prstTxWarp>
          </a:bodyPr>
          <a:lstStyle>
            <a:defPPr>
              <a:defRPr lang="ja-JP"/>
            </a:defPPr>
            <a:lvl1pPr algn="r" rtl="0" fontAlgn="base">
              <a:lnSpc>
                <a:spcPct val="100000"/>
              </a:lnSpc>
              <a:spcBef>
                <a:spcPct val="0"/>
              </a:spcBef>
              <a:spcAft>
                <a:spcPct val="0"/>
              </a:spcAft>
              <a:defRPr kumimoji="1" sz="1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2pPr>
            <a:lvl3pPr marL="914400"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3pPr>
            <a:lvl4pPr marL="1371600"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4pPr>
            <a:lvl5pPr marL="1828800"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2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2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2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200" kern="1200">
                <a:solidFill>
                  <a:schemeClr val="tx1"/>
                </a:solidFill>
                <a:latin typeface="ＭＳ Ｐゴシック" charset="-128"/>
                <a:ea typeface="ＭＳ Ｐゴシック" charset="-128"/>
                <a:cs typeface="+mn-cs"/>
              </a:defRPr>
            </a:lvl9pPr>
          </a:lstStyle>
          <a:p>
            <a:pPr>
              <a:defRPr/>
            </a:pPr>
            <a:fld id="{C51A078F-852F-4278-9B9F-D018D6969174}" type="slidenum">
              <a:rPr lang="en-US" altLang="ja-JP" sz="1200" b="1" smtClean="0"/>
              <a:pPr>
                <a:defRPr/>
              </a:pPr>
              <a:t>‹#›</a:t>
            </a:fld>
            <a:endParaRPr lang="en-US" altLang="ja-JP" sz="1200" b="1" dirty="0"/>
          </a:p>
        </p:txBody>
      </p:sp>
    </p:spTree>
  </p:cSld>
  <p:clrMap bg1="lt1" tx1="dk1" bg2="lt2" tx2="dk2" accent1="accent1" accent2="accent2" accent3="accent3" accent4="accent4" accent5="accent5" accent6="accent6" hlink="hlink" folHlink="folHlink"/>
  <p:sldLayoutIdLst>
    <p:sldLayoutId id="2147483791"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hf hdr="0" ftr="0" dt="0"/>
  <p:txStyles>
    <p:titleStyle>
      <a:lvl1pPr algn="l" defTabSz="682419" rtl="0" eaLnBrk="1" fontAlgn="base" hangingPunct="1">
        <a:spcBef>
          <a:spcPct val="0"/>
        </a:spcBef>
        <a:spcAft>
          <a:spcPct val="0"/>
        </a:spcAft>
        <a:defRPr kumimoji="1" sz="24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682419" rtl="0" eaLnBrk="1" fontAlgn="base" hangingPunct="1">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2pPr>
      <a:lvl3pPr algn="l" defTabSz="682419" rtl="0" eaLnBrk="1" fontAlgn="base" hangingPunct="1">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3pPr>
      <a:lvl4pPr algn="l" defTabSz="682419" rtl="0" eaLnBrk="1" fontAlgn="base" hangingPunct="1">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4pPr>
      <a:lvl5pPr algn="l" defTabSz="682419" rtl="0" eaLnBrk="1" fontAlgn="base" hangingPunct="1">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5pPr>
      <a:lvl6pPr marL="456004" algn="l" defTabSz="682419" rtl="0" eaLnBrk="1" fontAlgn="base" hangingPunct="1">
        <a:spcBef>
          <a:spcPct val="0"/>
        </a:spcBef>
        <a:spcAft>
          <a:spcPct val="0"/>
        </a:spcAft>
        <a:defRPr kumimoji="1" sz="2400" b="1">
          <a:solidFill>
            <a:schemeClr val="tx1"/>
          </a:solidFill>
          <a:latin typeface="ＭＳ Ｐゴシック" charset="-128"/>
          <a:ea typeface="ＭＳ Ｐゴシック" charset="-128"/>
        </a:defRPr>
      </a:lvl6pPr>
      <a:lvl7pPr marL="912004" algn="l" defTabSz="682419" rtl="0" eaLnBrk="1" fontAlgn="base" hangingPunct="1">
        <a:spcBef>
          <a:spcPct val="0"/>
        </a:spcBef>
        <a:spcAft>
          <a:spcPct val="0"/>
        </a:spcAft>
        <a:defRPr kumimoji="1" sz="2400" b="1">
          <a:solidFill>
            <a:schemeClr val="tx1"/>
          </a:solidFill>
          <a:latin typeface="ＭＳ Ｐゴシック" charset="-128"/>
          <a:ea typeface="ＭＳ Ｐゴシック" charset="-128"/>
        </a:defRPr>
      </a:lvl7pPr>
      <a:lvl8pPr marL="1368012" algn="l" defTabSz="682419" rtl="0" eaLnBrk="1" fontAlgn="base" hangingPunct="1">
        <a:spcBef>
          <a:spcPct val="0"/>
        </a:spcBef>
        <a:spcAft>
          <a:spcPct val="0"/>
        </a:spcAft>
        <a:defRPr kumimoji="1" sz="2400" b="1">
          <a:solidFill>
            <a:schemeClr val="tx1"/>
          </a:solidFill>
          <a:latin typeface="ＭＳ Ｐゴシック" charset="-128"/>
          <a:ea typeface="ＭＳ Ｐゴシック" charset="-128"/>
        </a:defRPr>
      </a:lvl8pPr>
      <a:lvl9pPr marL="1824014" algn="l" defTabSz="682419" rtl="0" eaLnBrk="1" fontAlgn="base" hangingPunct="1">
        <a:spcBef>
          <a:spcPct val="0"/>
        </a:spcBef>
        <a:spcAft>
          <a:spcPct val="0"/>
        </a:spcAft>
        <a:defRPr kumimoji="1" sz="2400" b="1">
          <a:solidFill>
            <a:schemeClr val="tx1"/>
          </a:solidFill>
          <a:latin typeface="ＭＳ Ｐゴシック" charset="-128"/>
          <a:ea typeface="ＭＳ Ｐゴシック" charset="-128"/>
        </a:defRPr>
      </a:lvl9pPr>
    </p:titleStyle>
    <p:bodyStyle>
      <a:lvl1pPr algn="l" defTabSz="988009" rtl="0" eaLnBrk="1" fontAlgn="base" hangingPunct="1">
        <a:lnSpc>
          <a:spcPct val="110000"/>
        </a:lnSpc>
        <a:spcBef>
          <a:spcPct val="30000"/>
        </a:spcBef>
        <a:spcAft>
          <a:spcPct val="0"/>
        </a:spcAft>
        <a:buFont typeface="Wingdings" pitchFamily="2" charset="2"/>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354670" indent="-174174" algn="l" defTabSz="988009" rtl="0" eaLnBrk="1" fontAlgn="base" hangingPunct="1">
        <a:lnSpc>
          <a:spcPct val="110000"/>
        </a:lnSpc>
        <a:spcBef>
          <a:spcPct val="30000"/>
        </a:spcBef>
        <a:spcAft>
          <a:spcPct val="0"/>
        </a:spcAft>
        <a:buClr>
          <a:srgbClr val="009D96"/>
        </a:buClr>
        <a:buFont typeface="Wingdings" pitchFamily="2" charset="2"/>
        <a:buChar char="n"/>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532004" indent="-166248" algn="l" defTabSz="988009" rtl="0" eaLnBrk="1" fontAlgn="base" hangingPunct="1">
        <a:lnSpc>
          <a:spcPct val="110000"/>
        </a:lnSpc>
        <a:spcBef>
          <a:spcPct val="30000"/>
        </a:spcBef>
        <a:spcAft>
          <a:spcPct val="0"/>
        </a:spcAft>
        <a:buClr>
          <a:srgbClr val="868686"/>
        </a:buClr>
        <a:buSzPct val="90000"/>
        <a:buFont typeface="Wingdings" pitchFamily="2" charset="2"/>
        <a:buChar char="n"/>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684004" indent="-145668" algn="l" defTabSz="988009" rtl="0" eaLnBrk="1" fontAlgn="base" hangingPunct="1">
        <a:lnSpc>
          <a:spcPct val="110000"/>
        </a:lnSpc>
        <a:spcBef>
          <a:spcPct val="30000"/>
        </a:spcBef>
        <a:spcAft>
          <a:spcPct val="0"/>
        </a:spcAft>
        <a:buClr>
          <a:srgbClr val="009D96"/>
        </a:buClr>
        <a:buFont typeface="Wingdings" pitchFamily="2" charset="2"/>
        <a:buChar char="l"/>
        <a:defRPr kumimoji="1"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836005" indent="-140916" algn="l" defTabSz="988009" rtl="0" eaLnBrk="1" fontAlgn="base" hangingPunct="1">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1292009" indent="-140916" algn="l" defTabSz="988009" rtl="0" eaLnBrk="1" fontAlgn="base" hangingPunct="1">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n-lt"/>
          <a:ea typeface="+mn-ea"/>
        </a:defRPr>
      </a:lvl6pPr>
      <a:lvl7pPr marL="1748009" indent="-140916" algn="l" defTabSz="988009" rtl="0" eaLnBrk="1" fontAlgn="base" hangingPunct="1">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n-lt"/>
          <a:ea typeface="+mn-ea"/>
        </a:defRPr>
      </a:lvl7pPr>
      <a:lvl8pPr marL="2204006" indent="-140916" algn="l" defTabSz="988009" rtl="0" eaLnBrk="1" fontAlgn="base" hangingPunct="1">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n-lt"/>
          <a:ea typeface="+mn-ea"/>
        </a:defRPr>
      </a:lvl8pPr>
      <a:lvl9pPr marL="2660010" indent="-140916" algn="l" defTabSz="988009" rtl="0" eaLnBrk="1" fontAlgn="base" hangingPunct="1">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n-lt"/>
          <a:ea typeface="+mn-ea"/>
        </a:defRPr>
      </a:lvl9pPr>
    </p:bodyStyle>
    <p:otherStyle>
      <a:defPPr>
        <a:defRPr lang="ja-JP"/>
      </a:defPPr>
      <a:lvl1pPr marL="0" algn="l" defTabSz="912004" rtl="0" eaLnBrk="1" latinLnBrk="0" hangingPunct="1">
        <a:defRPr kumimoji="1" sz="1800" kern="1200">
          <a:solidFill>
            <a:schemeClr val="tx1"/>
          </a:solidFill>
          <a:latin typeface="+mn-lt"/>
          <a:ea typeface="+mn-ea"/>
          <a:cs typeface="+mn-cs"/>
        </a:defRPr>
      </a:lvl1pPr>
      <a:lvl2pPr marL="456004" algn="l" defTabSz="912004" rtl="0" eaLnBrk="1" latinLnBrk="0" hangingPunct="1">
        <a:defRPr kumimoji="1" sz="1800" kern="1200">
          <a:solidFill>
            <a:schemeClr val="tx1"/>
          </a:solidFill>
          <a:latin typeface="+mn-lt"/>
          <a:ea typeface="+mn-ea"/>
          <a:cs typeface="+mn-cs"/>
        </a:defRPr>
      </a:lvl2pPr>
      <a:lvl3pPr marL="912004" algn="l" defTabSz="912004" rtl="0" eaLnBrk="1" latinLnBrk="0" hangingPunct="1">
        <a:defRPr kumimoji="1" sz="1800" kern="1200">
          <a:solidFill>
            <a:schemeClr val="tx1"/>
          </a:solidFill>
          <a:latin typeface="+mn-lt"/>
          <a:ea typeface="+mn-ea"/>
          <a:cs typeface="+mn-cs"/>
        </a:defRPr>
      </a:lvl3pPr>
      <a:lvl4pPr marL="1368012" algn="l" defTabSz="912004" rtl="0" eaLnBrk="1" latinLnBrk="0" hangingPunct="1">
        <a:defRPr kumimoji="1" sz="1800" kern="1200">
          <a:solidFill>
            <a:schemeClr val="tx1"/>
          </a:solidFill>
          <a:latin typeface="+mn-lt"/>
          <a:ea typeface="+mn-ea"/>
          <a:cs typeface="+mn-cs"/>
        </a:defRPr>
      </a:lvl4pPr>
      <a:lvl5pPr marL="1824014" algn="l" defTabSz="912004" rtl="0" eaLnBrk="1" latinLnBrk="0" hangingPunct="1">
        <a:defRPr kumimoji="1" sz="1800" kern="1200">
          <a:solidFill>
            <a:schemeClr val="tx1"/>
          </a:solidFill>
          <a:latin typeface="+mn-lt"/>
          <a:ea typeface="+mn-ea"/>
          <a:cs typeface="+mn-cs"/>
        </a:defRPr>
      </a:lvl5pPr>
      <a:lvl6pPr marL="2280014" algn="l" defTabSz="912004" rtl="0" eaLnBrk="1" latinLnBrk="0" hangingPunct="1">
        <a:defRPr kumimoji="1" sz="1800" kern="1200">
          <a:solidFill>
            <a:schemeClr val="tx1"/>
          </a:solidFill>
          <a:latin typeface="+mn-lt"/>
          <a:ea typeface="+mn-ea"/>
          <a:cs typeface="+mn-cs"/>
        </a:defRPr>
      </a:lvl6pPr>
      <a:lvl7pPr marL="2736015" algn="l" defTabSz="912004" rtl="0" eaLnBrk="1" latinLnBrk="0" hangingPunct="1">
        <a:defRPr kumimoji="1" sz="1800" kern="1200">
          <a:solidFill>
            <a:schemeClr val="tx1"/>
          </a:solidFill>
          <a:latin typeface="+mn-lt"/>
          <a:ea typeface="+mn-ea"/>
          <a:cs typeface="+mn-cs"/>
        </a:defRPr>
      </a:lvl7pPr>
      <a:lvl8pPr marL="3192015" algn="l" defTabSz="912004" rtl="0" eaLnBrk="1" latinLnBrk="0" hangingPunct="1">
        <a:defRPr kumimoji="1" sz="1800" kern="1200">
          <a:solidFill>
            <a:schemeClr val="tx1"/>
          </a:solidFill>
          <a:latin typeface="+mn-lt"/>
          <a:ea typeface="+mn-ea"/>
          <a:cs typeface="+mn-cs"/>
        </a:defRPr>
      </a:lvl8pPr>
      <a:lvl9pPr marL="3648016" algn="l" defTabSz="91200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564" descr="本文_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85737"/>
            <a:ext cx="9906000"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body" idx="1"/>
          </p:nvPr>
        </p:nvSpPr>
        <p:spPr bwMode="auto">
          <a:xfrm>
            <a:off x="488951" y="1266851"/>
            <a:ext cx="8928100" cy="547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98772" bIns="49389"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561" name="Text Box 537"/>
          <p:cNvSpPr txBox="1">
            <a:spLocks noChangeArrowheads="1"/>
          </p:cNvSpPr>
          <p:nvPr userDrawn="1"/>
        </p:nvSpPr>
        <p:spPr bwMode="auto">
          <a:xfrm>
            <a:off x="7498647" y="7169992"/>
            <a:ext cx="2091036" cy="184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794" tIns="45590" rIns="71794" bIns="4559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a:lnSpc>
                <a:spcPct val="100000"/>
              </a:lnSpc>
              <a:defRPr/>
            </a:pPr>
            <a:r>
              <a:rPr lang="en-US" altLang="ja-JP"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Copyright © NTT COMWARE </a:t>
            </a:r>
            <a:r>
              <a:rPr lang="ja-JP" altLang="en-US"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CORPORATION</a:t>
            </a:r>
            <a:r>
              <a:rPr lang="en-US" altLang="ja-JP"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2021</a:t>
            </a:r>
          </a:p>
        </p:txBody>
      </p:sp>
      <p:sp>
        <p:nvSpPr>
          <p:cNvPr id="1562" name="Rectangle 538"/>
          <p:cNvSpPr>
            <a:spLocks noChangeArrowheads="1"/>
          </p:cNvSpPr>
          <p:nvPr userDrawn="1"/>
        </p:nvSpPr>
        <p:spPr bwMode="auto">
          <a:xfrm>
            <a:off x="6897270" y="7295529"/>
            <a:ext cx="2692400" cy="1637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794" tIns="25128" rIns="71794" bIns="4559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a:lnSpc>
                <a:spcPct val="100000"/>
              </a:lnSpc>
              <a:defRPr/>
            </a:pPr>
            <a:r>
              <a:rPr lang="en-US" altLang="ja-JP" sz="600" dirty="0">
                <a:latin typeface="Meiryo UI" panose="020B0604030504040204" pitchFamily="50" charset="-128"/>
                <a:ea typeface="Meiryo UI" panose="020B0604030504040204" pitchFamily="50" charset="-128"/>
                <a:cs typeface="Meiryo UI" panose="020B0604030504040204" pitchFamily="50" charset="-128"/>
              </a:rPr>
              <a:t>NTT COMWARE   CORPORATION</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CONFIDENTIAL PROPRIETARY</a:t>
            </a:r>
          </a:p>
        </p:txBody>
      </p:sp>
      <p:sp>
        <p:nvSpPr>
          <p:cNvPr id="9" name="Rectangle 45"/>
          <p:cNvSpPr txBox="1">
            <a:spLocks noChangeArrowheads="1"/>
          </p:cNvSpPr>
          <p:nvPr userDrawn="1"/>
        </p:nvSpPr>
        <p:spPr bwMode="auto">
          <a:xfrm>
            <a:off x="9275031" y="7119811"/>
            <a:ext cx="574675"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80" tIns="71794" rIns="0" bIns="45590" numCol="1" anchor="ctr" anchorCtr="0" compatLnSpc="1">
            <a:prstTxWarp prst="textNoShape">
              <a:avLst/>
            </a:prstTxWarp>
          </a:bodyPr>
          <a:lstStyle>
            <a:defPPr>
              <a:defRPr lang="ja-JP"/>
            </a:defPPr>
            <a:lvl1pPr algn="r" rtl="0" fontAlgn="base">
              <a:lnSpc>
                <a:spcPct val="100000"/>
              </a:lnSpc>
              <a:spcBef>
                <a:spcPct val="0"/>
              </a:spcBef>
              <a:spcAft>
                <a:spcPct val="0"/>
              </a:spcAft>
              <a:defRPr kumimoji="1" sz="1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2pPr>
            <a:lvl3pPr marL="914400"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3pPr>
            <a:lvl4pPr marL="1371600"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4pPr>
            <a:lvl5pPr marL="1828800"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2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2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2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200" kern="1200">
                <a:solidFill>
                  <a:schemeClr val="tx1"/>
                </a:solidFill>
                <a:latin typeface="ＭＳ Ｐゴシック" charset="-128"/>
                <a:ea typeface="ＭＳ Ｐゴシック" charset="-128"/>
                <a:cs typeface="+mn-cs"/>
              </a:defRPr>
            </a:lvl9pPr>
          </a:lstStyle>
          <a:p>
            <a:pPr>
              <a:defRPr/>
            </a:pPr>
            <a:fld id="{C51A078F-852F-4278-9B9F-D018D6969174}" type="slidenum">
              <a:rPr lang="en-US" altLang="ja-JP" sz="1200" b="1" smtClean="0"/>
              <a:pPr>
                <a:defRPr/>
              </a:pPr>
              <a:t>‹#›</a:t>
            </a:fld>
            <a:endParaRPr lang="en-US" altLang="ja-JP" sz="1200" b="1" dirty="0"/>
          </a:p>
        </p:txBody>
      </p:sp>
      <p:sp>
        <p:nvSpPr>
          <p:cNvPr id="2053" name="Rectangle 44"/>
          <p:cNvSpPr>
            <a:spLocks noGrp="1" noChangeArrowheads="1"/>
          </p:cNvSpPr>
          <p:nvPr>
            <p:ph type="title"/>
          </p:nvPr>
        </p:nvSpPr>
        <p:spPr bwMode="auto">
          <a:xfrm>
            <a:off x="488950" y="-19839"/>
            <a:ext cx="7920038"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1E4A88"/>
                  </a:outerShdw>
                </a:effectLst>
              </a14:hiddenEffects>
            </a:ext>
          </a:extLst>
        </p:spPr>
        <p:txBody>
          <a:bodyPr vert="horz" wrap="square" lIns="0" tIns="21541" rIns="0" bIns="82582" numCol="1" anchor="b" anchorCtr="0" compatLnSpc="1">
            <a:prstTxWarp prst="textNoShape">
              <a:avLst/>
            </a:prstTxWarp>
          </a:bodyPr>
          <a:lstStyle/>
          <a:p>
            <a:pPr lvl="0"/>
            <a:r>
              <a:rPr lang="ja-JP" altLang="en-US"/>
              <a:t>マスター タイトルの書式設定</a:t>
            </a:r>
          </a:p>
        </p:txBody>
      </p:sp>
      <p:pic>
        <p:nvPicPr>
          <p:cNvPr id="2056" name="Picture 567"/>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258050" y="330200"/>
            <a:ext cx="1727200" cy="522288"/>
          </a:xfrm>
          <a:prstGeom prst="rect">
            <a:avLst/>
          </a:prstGeom>
          <a:noFill/>
          <a:ln>
            <a:noFill/>
          </a:ln>
          <a:effectLst/>
          <a:extLst>
            <a:ext uri="{909E8E84-426E-40DD-AFC4-6F175D3DCCD1}">
              <a14:hiddenFill xmlns:a14="http://schemas.microsoft.com/office/drawing/2010/main">
                <a:solidFill>
                  <a:srgbClr val="D2F0FA"/>
                </a:solidFill>
              </a14:hiddenFill>
            </a:ext>
            <a:ext uri="{91240B29-F687-4F45-9708-019B960494DF}">
              <a14:hiddenLine xmlns:a14="http://schemas.microsoft.com/office/drawing/2010/main" w="9525" algn="ctr">
                <a:solidFill>
                  <a:srgbClr val="77D4E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3900288"/>
      </p:ext>
    </p:extLst>
  </p:cSld>
  <p:clrMap bg1="lt1" tx1="dk1" bg2="lt2" tx2="dk2" accent1="accent1" accent2="accent2" accent3="accent3" accent4="accent4" accent5="accent5" accent6="accent6" hlink="hlink" folHlink="folHlink"/>
  <p:sldLayoutIdLst>
    <p:sldLayoutId id="2147484221" r:id="rId1"/>
    <p:sldLayoutId id="2147484222" r:id="rId2"/>
    <p:sldLayoutId id="2147484223" r:id="rId3"/>
    <p:sldLayoutId id="2147484224" r:id="rId4"/>
    <p:sldLayoutId id="2147484225" r:id="rId5"/>
    <p:sldLayoutId id="2147484226" r:id="rId6"/>
    <p:sldLayoutId id="2147484227" r:id="rId7"/>
    <p:sldLayoutId id="2147484228" r:id="rId8"/>
    <p:sldLayoutId id="2147484229" r:id="rId9"/>
    <p:sldLayoutId id="2147484230" r:id="rId10"/>
    <p:sldLayoutId id="2147484231" r:id="rId11"/>
    <p:sldLayoutId id="2147484232" r:id="rId12"/>
  </p:sldLayoutIdLst>
  <p:hf hdr="0" ftr="0" dt="0"/>
  <p:txStyles>
    <p:titleStyle>
      <a:lvl1pPr algn="l" defTabSz="682415" rtl="0" eaLnBrk="0" fontAlgn="base" hangingPunct="0">
        <a:spcBef>
          <a:spcPct val="0"/>
        </a:spcBef>
        <a:spcAft>
          <a:spcPct val="0"/>
        </a:spcAft>
        <a:defRPr kumimoji="1" sz="26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682415"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2pPr>
      <a:lvl3pPr algn="l" defTabSz="682415"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3pPr>
      <a:lvl4pPr algn="l" defTabSz="682415"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4pPr>
      <a:lvl5pPr algn="l" defTabSz="682415"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5pPr>
      <a:lvl6pPr marL="456001" algn="l" defTabSz="682415" rtl="0" fontAlgn="base">
        <a:spcBef>
          <a:spcPct val="0"/>
        </a:spcBef>
        <a:spcAft>
          <a:spcPct val="0"/>
        </a:spcAft>
        <a:defRPr kumimoji="1" sz="2400" b="1">
          <a:solidFill>
            <a:schemeClr val="tx1"/>
          </a:solidFill>
          <a:latin typeface="ＭＳ Ｐゴシック" charset="-128"/>
          <a:ea typeface="ＭＳ Ｐゴシック" charset="-128"/>
        </a:defRPr>
      </a:lvl6pPr>
      <a:lvl7pPr marL="911999" algn="l" defTabSz="682415" rtl="0" fontAlgn="base">
        <a:spcBef>
          <a:spcPct val="0"/>
        </a:spcBef>
        <a:spcAft>
          <a:spcPct val="0"/>
        </a:spcAft>
        <a:defRPr kumimoji="1" sz="2400" b="1">
          <a:solidFill>
            <a:schemeClr val="tx1"/>
          </a:solidFill>
          <a:latin typeface="ＭＳ Ｐゴシック" charset="-128"/>
          <a:ea typeface="ＭＳ Ｐゴシック" charset="-128"/>
        </a:defRPr>
      </a:lvl7pPr>
      <a:lvl8pPr marL="1368004" algn="l" defTabSz="682415" rtl="0" fontAlgn="base">
        <a:spcBef>
          <a:spcPct val="0"/>
        </a:spcBef>
        <a:spcAft>
          <a:spcPct val="0"/>
        </a:spcAft>
        <a:defRPr kumimoji="1" sz="2400" b="1">
          <a:solidFill>
            <a:schemeClr val="tx1"/>
          </a:solidFill>
          <a:latin typeface="ＭＳ Ｐゴシック" charset="-128"/>
          <a:ea typeface="ＭＳ Ｐゴシック" charset="-128"/>
        </a:defRPr>
      </a:lvl8pPr>
      <a:lvl9pPr marL="1824003" algn="l" defTabSz="682415" rtl="0" fontAlgn="base">
        <a:spcBef>
          <a:spcPct val="0"/>
        </a:spcBef>
        <a:spcAft>
          <a:spcPct val="0"/>
        </a:spcAft>
        <a:defRPr kumimoji="1" sz="2400" b="1">
          <a:solidFill>
            <a:schemeClr val="tx1"/>
          </a:solidFill>
          <a:latin typeface="ＭＳ Ｐゴシック" charset="-128"/>
          <a:ea typeface="ＭＳ Ｐゴシック" charset="-128"/>
        </a:defRPr>
      </a:lvl9pPr>
    </p:titleStyle>
    <p:bodyStyle>
      <a:lvl1pPr algn="l" defTabSz="988003" rtl="0" eaLnBrk="0" fontAlgn="base" hangingPunct="0">
        <a:lnSpc>
          <a:spcPct val="110000"/>
        </a:lnSpc>
        <a:spcBef>
          <a:spcPct val="30000"/>
        </a:spcBef>
        <a:spcAft>
          <a:spcPct val="0"/>
        </a:spcAft>
        <a:buFont typeface="Wingdings" pitchFamily="2" charset="2"/>
        <a:defRPr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354668" indent="-174173" algn="l" defTabSz="988003" rtl="0" eaLnBrk="0" fontAlgn="base" hangingPunct="0">
        <a:lnSpc>
          <a:spcPct val="110000"/>
        </a:lnSpc>
        <a:spcBef>
          <a:spcPct val="30000"/>
        </a:spcBef>
        <a:spcAft>
          <a:spcPct val="0"/>
        </a:spcAft>
        <a:buClr>
          <a:srgbClr val="009D96"/>
        </a:buClr>
        <a:buFont typeface="Wingdings" pitchFamily="2" charset="2"/>
        <a:buChar char="n"/>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532001" indent="-166248" algn="l" defTabSz="988003" rtl="0" eaLnBrk="0" fontAlgn="base" hangingPunct="0">
        <a:lnSpc>
          <a:spcPct val="110000"/>
        </a:lnSpc>
        <a:spcBef>
          <a:spcPct val="30000"/>
        </a:spcBef>
        <a:spcAft>
          <a:spcPct val="0"/>
        </a:spcAft>
        <a:buClr>
          <a:srgbClr val="868686"/>
        </a:buClr>
        <a:buSzPct val="90000"/>
        <a:buFont typeface="Wingdings" pitchFamily="2" charset="2"/>
        <a:buChar char="n"/>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684000" indent="-145667" algn="l" defTabSz="988003" rtl="0" eaLnBrk="0" fontAlgn="base" hangingPunct="0">
        <a:lnSpc>
          <a:spcPct val="110000"/>
        </a:lnSpc>
        <a:spcBef>
          <a:spcPct val="30000"/>
        </a:spcBef>
        <a:spcAft>
          <a:spcPct val="0"/>
        </a:spcAft>
        <a:buClr>
          <a:srgbClr val="009D96"/>
        </a:buClr>
        <a:buFont typeface="Wingdings" pitchFamily="2" charset="2"/>
        <a:buChar char="l"/>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836000" indent="-140916" algn="l" defTabSz="988003" rtl="0" eaLnBrk="0" fontAlgn="base" hangingPunct="0">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1292002" indent="-140916" algn="l" defTabSz="988003" rtl="0" fontAlgn="base">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n-lt"/>
          <a:ea typeface="+mn-ea"/>
        </a:defRPr>
      </a:lvl6pPr>
      <a:lvl7pPr marL="1747999" indent="-140916" algn="l" defTabSz="988003" rtl="0" fontAlgn="base">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n-lt"/>
          <a:ea typeface="+mn-ea"/>
        </a:defRPr>
      </a:lvl7pPr>
      <a:lvl8pPr marL="2203993" indent="-140916" algn="l" defTabSz="988003" rtl="0" fontAlgn="base">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n-lt"/>
          <a:ea typeface="+mn-ea"/>
        </a:defRPr>
      </a:lvl8pPr>
      <a:lvl9pPr marL="2659994" indent="-140916" algn="l" defTabSz="988003" rtl="0" fontAlgn="base">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n-lt"/>
          <a:ea typeface="+mn-ea"/>
        </a:defRPr>
      </a:lvl9pPr>
    </p:bodyStyle>
    <p:otherStyle>
      <a:defPPr>
        <a:defRPr lang="ja-JP"/>
      </a:defPPr>
      <a:lvl1pPr marL="0" algn="l" defTabSz="911999" rtl="0" eaLnBrk="1" latinLnBrk="0" hangingPunct="1">
        <a:defRPr kumimoji="1" sz="1800" kern="1200">
          <a:solidFill>
            <a:schemeClr val="tx1"/>
          </a:solidFill>
          <a:latin typeface="+mn-lt"/>
          <a:ea typeface="+mn-ea"/>
          <a:cs typeface="+mn-cs"/>
        </a:defRPr>
      </a:lvl1pPr>
      <a:lvl2pPr marL="456001" algn="l" defTabSz="911999" rtl="0" eaLnBrk="1" latinLnBrk="0" hangingPunct="1">
        <a:defRPr kumimoji="1" sz="1800" kern="1200">
          <a:solidFill>
            <a:schemeClr val="tx1"/>
          </a:solidFill>
          <a:latin typeface="+mn-lt"/>
          <a:ea typeface="+mn-ea"/>
          <a:cs typeface="+mn-cs"/>
        </a:defRPr>
      </a:lvl2pPr>
      <a:lvl3pPr marL="911999" algn="l" defTabSz="911999" rtl="0" eaLnBrk="1" latinLnBrk="0" hangingPunct="1">
        <a:defRPr kumimoji="1" sz="1800" kern="1200">
          <a:solidFill>
            <a:schemeClr val="tx1"/>
          </a:solidFill>
          <a:latin typeface="+mn-lt"/>
          <a:ea typeface="+mn-ea"/>
          <a:cs typeface="+mn-cs"/>
        </a:defRPr>
      </a:lvl3pPr>
      <a:lvl4pPr marL="1368004" algn="l" defTabSz="911999" rtl="0" eaLnBrk="1" latinLnBrk="0" hangingPunct="1">
        <a:defRPr kumimoji="1" sz="1800" kern="1200">
          <a:solidFill>
            <a:schemeClr val="tx1"/>
          </a:solidFill>
          <a:latin typeface="+mn-lt"/>
          <a:ea typeface="+mn-ea"/>
          <a:cs typeface="+mn-cs"/>
        </a:defRPr>
      </a:lvl4pPr>
      <a:lvl5pPr marL="1824003" algn="l" defTabSz="911999" rtl="0" eaLnBrk="1" latinLnBrk="0" hangingPunct="1">
        <a:defRPr kumimoji="1" sz="1800" kern="1200">
          <a:solidFill>
            <a:schemeClr val="tx1"/>
          </a:solidFill>
          <a:latin typeface="+mn-lt"/>
          <a:ea typeface="+mn-ea"/>
          <a:cs typeface="+mn-cs"/>
        </a:defRPr>
      </a:lvl5pPr>
      <a:lvl6pPr marL="2280001" algn="l" defTabSz="911999" rtl="0" eaLnBrk="1" latinLnBrk="0" hangingPunct="1">
        <a:defRPr kumimoji="1" sz="1800" kern="1200">
          <a:solidFill>
            <a:schemeClr val="tx1"/>
          </a:solidFill>
          <a:latin typeface="+mn-lt"/>
          <a:ea typeface="+mn-ea"/>
          <a:cs typeface="+mn-cs"/>
        </a:defRPr>
      </a:lvl6pPr>
      <a:lvl7pPr marL="2735999" algn="l" defTabSz="911999" rtl="0" eaLnBrk="1" latinLnBrk="0" hangingPunct="1">
        <a:defRPr kumimoji="1" sz="1800" kern="1200">
          <a:solidFill>
            <a:schemeClr val="tx1"/>
          </a:solidFill>
          <a:latin typeface="+mn-lt"/>
          <a:ea typeface="+mn-ea"/>
          <a:cs typeface="+mn-cs"/>
        </a:defRPr>
      </a:lvl7pPr>
      <a:lvl8pPr marL="3191997" algn="l" defTabSz="911999" rtl="0" eaLnBrk="1" latinLnBrk="0" hangingPunct="1">
        <a:defRPr kumimoji="1" sz="1800" kern="1200">
          <a:solidFill>
            <a:schemeClr val="tx1"/>
          </a:solidFill>
          <a:latin typeface="+mn-lt"/>
          <a:ea typeface="+mn-ea"/>
          <a:cs typeface="+mn-cs"/>
        </a:defRPr>
      </a:lvl8pPr>
      <a:lvl9pPr marL="3647995" algn="l" defTabSz="911999"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564" descr="本文_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906000"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body" idx="1"/>
          </p:nvPr>
        </p:nvSpPr>
        <p:spPr bwMode="auto">
          <a:xfrm>
            <a:off x="488951" y="1266850"/>
            <a:ext cx="8928100" cy="547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98772" bIns="49389"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53" name="Rectangle 44"/>
          <p:cNvSpPr>
            <a:spLocks noGrp="1" noChangeArrowheads="1"/>
          </p:cNvSpPr>
          <p:nvPr>
            <p:ph type="title"/>
          </p:nvPr>
        </p:nvSpPr>
        <p:spPr bwMode="auto">
          <a:xfrm>
            <a:off x="488950" y="114304"/>
            <a:ext cx="7920038"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1E4A88"/>
                  </a:outerShdw>
                </a:effectLst>
              </a14:hiddenEffects>
            </a:ext>
          </a:extLst>
        </p:spPr>
        <p:txBody>
          <a:bodyPr vert="horz" wrap="square" lIns="0" tIns="21541" rIns="0" bIns="82582" numCol="1" anchor="b" anchorCtr="0" compatLnSpc="1">
            <a:prstTxWarp prst="textNoShape">
              <a:avLst/>
            </a:prstTxWarp>
          </a:bodyPr>
          <a:lstStyle/>
          <a:p>
            <a:pPr lvl="0"/>
            <a:r>
              <a:rPr lang="ja-JP" altLang="en-US"/>
              <a:t>マスター タイトルの書式設定</a:t>
            </a:r>
          </a:p>
        </p:txBody>
      </p:sp>
      <p:sp>
        <p:nvSpPr>
          <p:cNvPr id="1561" name="Text Box 537"/>
          <p:cNvSpPr txBox="1">
            <a:spLocks noChangeArrowheads="1"/>
          </p:cNvSpPr>
          <p:nvPr userDrawn="1"/>
        </p:nvSpPr>
        <p:spPr bwMode="auto">
          <a:xfrm>
            <a:off x="7469792" y="7169992"/>
            <a:ext cx="2119890" cy="184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794" tIns="45590" rIns="71794" bIns="4559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a:lnSpc>
                <a:spcPct val="100000"/>
              </a:lnSpc>
              <a:defRPr/>
            </a:pPr>
            <a:r>
              <a:rPr lang="en-US" altLang="ja-JP"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Copyright © NTT COMWARE </a:t>
            </a:r>
            <a:r>
              <a:rPr lang="ja-JP" altLang="en-US"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CORPORATION</a:t>
            </a:r>
            <a:r>
              <a:rPr lang="en-US" altLang="ja-JP" sz="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2021</a:t>
            </a:r>
          </a:p>
        </p:txBody>
      </p:sp>
      <p:sp>
        <p:nvSpPr>
          <p:cNvPr id="1562" name="Rectangle 538"/>
          <p:cNvSpPr>
            <a:spLocks noChangeArrowheads="1"/>
          </p:cNvSpPr>
          <p:nvPr userDrawn="1"/>
        </p:nvSpPr>
        <p:spPr bwMode="auto">
          <a:xfrm>
            <a:off x="6897270" y="7295528"/>
            <a:ext cx="2692400" cy="1637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794" tIns="25128" rIns="71794" bIns="4559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gn="r">
              <a:lnSpc>
                <a:spcPct val="100000"/>
              </a:lnSpc>
              <a:defRPr/>
            </a:pPr>
            <a:r>
              <a:rPr lang="en-US" altLang="ja-JP" sz="600" dirty="0">
                <a:latin typeface="Meiryo UI" panose="020B0604030504040204" pitchFamily="50" charset="-128"/>
                <a:ea typeface="Meiryo UI" panose="020B0604030504040204" pitchFamily="50" charset="-128"/>
                <a:cs typeface="Meiryo UI" panose="020B0604030504040204" pitchFamily="50" charset="-128"/>
              </a:rPr>
              <a:t>NTT COMWARE   CORPORATION</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CONFIDENTIAL PROPRIETARY</a:t>
            </a:r>
          </a:p>
        </p:txBody>
      </p:sp>
      <p:pic>
        <p:nvPicPr>
          <p:cNvPr id="2056" name="Picture 567"/>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258050" y="330200"/>
            <a:ext cx="1727200" cy="522288"/>
          </a:xfrm>
          <a:prstGeom prst="rect">
            <a:avLst/>
          </a:prstGeom>
          <a:noFill/>
          <a:ln>
            <a:noFill/>
          </a:ln>
          <a:effectLst/>
          <a:extLst>
            <a:ext uri="{909E8E84-426E-40DD-AFC4-6F175D3DCCD1}">
              <a14:hiddenFill xmlns:a14="http://schemas.microsoft.com/office/drawing/2010/main">
                <a:solidFill>
                  <a:srgbClr val="D2F0FA"/>
                </a:solidFill>
              </a14:hiddenFill>
            </a:ext>
            <a:ext uri="{91240B29-F687-4F45-9708-019B960494DF}">
              <a14:hiddenLine xmlns:a14="http://schemas.microsoft.com/office/drawing/2010/main" w="9525" algn="ctr">
                <a:solidFill>
                  <a:srgbClr val="77D4E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45"/>
          <p:cNvSpPr txBox="1">
            <a:spLocks noChangeArrowheads="1"/>
          </p:cNvSpPr>
          <p:nvPr userDrawn="1"/>
        </p:nvSpPr>
        <p:spPr bwMode="auto">
          <a:xfrm>
            <a:off x="9275030" y="7119810"/>
            <a:ext cx="574675"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80" tIns="71794" rIns="0" bIns="45590" numCol="1" anchor="ctr" anchorCtr="0" compatLnSpc="1">
            <a:prstTxWarp prst="textNoShape">
              <a:avLst/>
            </a:prstTxWarp>
          </a:bodyPr>
          <a:lstStyle>
            <a:defPPr>
              <a:defRPr lang="ja-JP"/>
            </a:defPPr>
            <a:lvl1pPr algn="r" rtl="0" fontAlgn="base">
              <a:lnSpc>
                <a:spcPct val="100000"/>
              </a:lnSpc>
              <a:spcBef>
                <a:spcPct val="0"/>
              </a:spcBef>
              <a:spcAft>
                <a:spcPct val="0"/>
              </a:spcAft>
              <a:defRPr kumimoji="1" sz="1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2pPr>
            <a:lvl3pPr marL="914400"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3pPr>
            <a:lvl4pPr marL="1371600"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4pPr>
            <a:lvl5pPr marL="1828800" algn="ctr" rtl="0" fontAlgn="base">
              <a:lnSpc>
                <a:spcPct val="110000"/>
              </a:lnSpc>
              <a:spcBef>
                <a:spcPct val="30000"/>
              </a:spcBef>
              <a:spcAft>
                <a:spcPct val="0"/>
              </a:spcAft>
              <a:defRPr kumimoji="1" sz="12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2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2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2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200" kern="1200">
                <a:solidFill>
                  <a:schemeClr val="tx1"/>
                </a:solidFill>
                <a:latin typeface="ＭＳ Ｐゴシック" charset="-128"/>
                <a:ea typeface="ＭＳ Ｐゴシック" charset="-128"/>
                <a:cs typeface="+mn-cs"/>
              </a:defRPr>
            </a:lvl9pPr>
          </a:lstStyle>
          <a:p>
            <a:pPr>
              <a:defRPr/>
            </a:pPr>
            <a:fld id="{C51A078F-852F-4278-9B9F-D018D6969174}" type="slidenum">
              <a:rPr lang="en-US" altLang="ja-JP" sz="1200" b="1" smtClean="0"/>
              <a:pPr>
                <a:defRPr/>
              </a:pPr>
              <a:t>‹#›</a:t>
            </a:fld>
            <a:endParaRPr lang="en-US" altLang="ja-JP" sz="1200" b="1" dirty="0"/>
          </a:p>
        </p:txBody>
      </p:sp>
    </p:spTree>
    <p:extLst>
      <p:ext uri="{BB962C8B-B14F-4D97-AF65-F5344CB8AC3E}">
        <p14:creationId xmlns:p14="http://schemas.microsoft.com/office/powerpoint/2010/main" val="3242315604"/>
      </p:ext>
    </p:extLst>
  </p:cSld>
  <p:clrMap bg1="lt1" tx1="dk1" bg2="lt2" tx2="dk2" accent1="accent1" accent2="accent2" accent3="accent3" accent4="accent4" accent5="accent5" accent6="accent6" hlink="hlink" folHlink="folHlink"/>
  <p:sldLayoutIdLst>
    <p:sldLayoutId id="2147484234" r:id="rId1"/>
    <p:sldLayoutId id="2147484235" r:id="rId2"/>
    <p:sldLayoutId id="2147484236" r:id="rId3"/>
    <p:sldLayoutId id="2147484237" r:id="rId4"/>
    <p:sldLayoutId id="2147484238" r:id="rId5"/>
    <p:sldLayoutId id="2147484239" r:id="rId6"/>
    <p:sldLayoutId id="2147484240" r:id="rId7"/>
    <p:sldLayoutId id="2147484241" r:id="rId8"/>
    <p:sldLayoutId id="2147484242" r:id="rId9"/>
    <p:sldLayoutId id="2147484243" r:id="rId10"/>
    <p:sldLayoutId id="2147484244" r:id="rId11"/>
    <p:sldLayoutId id="2147484245" r:id="rId12"/>
  </p:sldLayoutIdLst>
  <p:hf hdr="0" ftr="0" dt="0"/>
  <p:txStyles>
    <p:titleStyle>
      <a:lvl1pPr algn="l" defTabSz="682419" rtl="0" eaLnBrk="0" fontAlgn="base" hangingPunct="0">
        <a:spcBef>
          <a:spcPct val="0"/>
        </a:spcBef>
        <a:spcAft>
          <a:spcPct val="0"/>
        </a:spcAft>
        <a:defRPr kumimoji="1" sz="24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2pPr>
      <a:lvl3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3pPr>
      <a:lvl4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4pPr>
      <a:lvl5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5pPr>
      <a:lvl6pPr marL="456004" algn="l" defTabSz="682419" rtl="0" fontAlgn="base">
        <a:spcBef>
          <a:spcPct val="0"/>
        </a:spcBef>
        <a:spcAft>
          <a:spcPct val="0"/>
        </a:spcAft>
        <a:defRPr kumimoji="1" sz="2400" b="1">
          <a:solidFill>
            <a:schemeClr val="tx1"/>
          </a:solidFill>
          <a:latin typeface="ＭＳ Ｐゴシック" charset="-128"/>
          <a:ea typeface="ＭＳ Ｐゴシック" charset="-128"/>
        </a:defRPr>
      </a:lvl6pPr>
      <a:lvl7pPr marL="912004" algn="l" defTabSz="682419" rtl="0" fontAlgn="base">
        <a:spcBef>
          <a:spcPct val="0"/>
        </a:spcBef>
        <a:spcAft>
          <a:spcPct val="0"/>
        </a:spcAft>
        <a:defRPr kumimoji="1" sz="2400" b="1">
          <a:solidFill>
            <a:schemeClr val="tx1"/>
          </a:solidFill>
          <a:latin typeface="ＭＳ Ｐゴシック" charset="-128"/>
          <a:ea typeface="ＭＳ Ｐゴシック" charset="-128"/>
        </a:defRPr>
      </a:lvl7pPr>
      <a:lvl8pPr marL="1368012" algn="l" defTabSz="682419" rtl="0" fontAlgn="base">
        <a:spcBef>
          <a:spcPct val="0"/>
        </a:spcBef>
        <a:spcAft>
          <a:spcPct val="0"/>
        </a:spcAft>
        <a:defRPr kumimoji="1" sz="2400" b="1">
          <a:solidFill>
            <a:schemeClr val="tx1"/>
          </a:solidFill>
          <a:latin typeface="ＭＳ Ｐゴシック" charset="-128"/>
          <a:ea typeface="ＭＳ Ｐゴシック" charset="-128"/>
        </a:defRPr>
      </a:lvl8pPr>
      <a:lvl9pPr marL="1824014" algn="l" defTabSz="682419" rtl="0" fontAlgn="base">
        <a:spcBef>
          <a:spcPct val="0"/>
        </a:spcBef>
        <a:spcAft>
          <a:spcPct val="0"/>
        </a:spcAft>
        <a:defRPr kumimoji="1" sz="2400" b="1">
          <a:solidFill>
            <a:schemeClr val="tx1"/>
          </a:solidFill>
          <a:latin typeface="ＭＳ Ｐゴシック" charset="-128"/>
          <a:ea typeface="ＭＳ Ｐゴシック" charset="-128"/>
        </a:defRPr>
      </a:lvl9pPr>
    </p:titleStyle>
    <p:bodyStyle>
      <a:lvl1pPr algn="l" defTabSz="988009" rtl="0" eaLnBrk="0" fontAlgn="base" hangingPunct="0">
        <a:lnSpc>
          <a:spcPct val="110000"/>
        </a:lnSpc>
        <a:spcBef>
          <a:spcPct val="30000"/>
        </a:spcBef>
        <a:spcAft>
          <a:spcPct val="0"/>
        </a:spcAft>
        <a:buFont typeface="Wingdings" pitchFamily="2" charset="2"/>
        <a:defRPr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354670" indent="-174174" algn="l" defTabSz="988009" rtl="0" eaLnBrk="0" fontAlgn="base" hangingPunct="0">
        <a:lnSpc>
          <a:spcPct val="110000"/>
        </a:lnSpc>
        <a:spcBef>
          <a:spcPct val="30000"/>
        </a:spcBef>
        <a:spcAft>
          <a:spcPct val="0"/>
        </a:spcAft>
        <a:buClr>
          <a:srgbClr val="009D96"/>
        </a:buClr>
        <a:buFont typeface="Wingdings" pitchFamily="2" charset="2"/>
        <a:buChar char="n"/>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532004" indent="-166248" algn="l" defTabSz="988009" rtl="0" eaLnBrk="0" fontAlgn="base" hangingPunct="0">
        <a:lnSpc>
          <a:spcPct val="110000"/>
        </a:lnSpc>
        <a:spcBef>
          <a:spcPct val="30000"/>
        </a:spcBef>
        <a:spcAft>
          <a:spcPct val="0"/>
        </a:spcAft>
        <a:buClr>
          <a:srgbClr val="868686"/>
        </a:buClr>
        <a:buSzPct val="90000"/>
        <a:buFont typeface="Wingdings" pitchFamily="2" charset="2"/>
        <a:buChar char="n"/>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684004" indent="-145668" algn="l" defTabSz="988009" rtl="0" eaLnBrk="0" fontAlgn="base" hangingPunct="0">
        <a:lnSpc>
          <a:spcPct val="110000"/>
        </a:lnSpc>
        <a:spcBef>
          <a:spcPct val="30000"/>
        </a:spcBef>
        <a:spcAft>
          <a:spcPct val="0"/>
        </a:spcAft>
        <a:buClr>
          <a:srgbClr val="009D96"/>
        </a:buClr>
        <a:buFont typeface="Wingdings" pitchFamily="2" charset="2"/>
        <a:buChar char="l"/>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836005" indent="-140916" algn="l" defTabSz="988009" rtl="0" eaLnBrk="0" fontAlgn="base" hangingPunct="0">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1292009" indent="-140916" algn="l" defTabSz="988009" rtl="0" fontAlgn="base">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n-lt"/>
          <a:ea typeface="+mn-ea"/>
        </a:defRPr>
      </a:lvl6pPr>
      <a:lvl7pPr marL="1748009" indent="-140916" algn="l" defTabSz="988009" rtl="0" fontAlgn="base">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n-lt"/>
          <a:ea typeface="+mn-ea"/>
        </a:defRPr>
      </a:lvl7pPr>
      <a:lvl8pPr marL="2204006" indent="-140916" algn="l" defTabSz="988009" rtl="0" fontAlgn="base">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n-lt"/>
          <a:ea typeface="+mn-ea"/>
        </a:defRPr>
      </a:lvl8pPr>
      <a:lvl9pPr marL="2660010" indent="-140916" algn="l" defTabSz="988009" rtl="0" fontAlgn="base">
        <a:lnSpc>
          <a:spcPct val="110000"/>
        </a:lnSpc>
        <a:spcBef>
          <a:spcPct val="30000"/>
        </a:spcBef>
        <a:spcAft>
          <a:spcPct val="0"/>
        </a:spcAft>
        <a:buClr>
          <a:srgbClr val="868686"/>
        </a:buClr>
        <a:buSzPct val="90000"/>
        <a:buFont typeface="Wingdings" pitchFamily="2" charset="2"/>
        <a:buChar char="l"/>
        <a:defRPr kumimoji="1" sz="1200">
          <a:solidFill>
            <a:schemeClr val="tx1"/>
          </a:solidFill>
          <a:latin typeface="+mn-lt"/>
          <a:ea typeface="+mn-ea"/>
        </a:defRPr>
      </a:lvl9pPr>
    </p:bodyStyle>
    <p:otherStyle>
      <a:defPPr>
        <a:defRPr lang="ja-JP"/>
      </a:defPPr>
      <a:lvl1pPr marL="0" algn="l" defTabSz="912004" rtl="0" eaLnBrk="1" latinLnBrk="0" hangingPunct="1">
        <a:defRPr kumimoji="1" sz="1800" kern="1200">
          <a:solidFill>
            <a:schemeClr val="tx1"/>
          </a:solidFill>
          <a:latin typeface="+mn-lt"/>
          <a:ea typeface="+mn-ea"/>
          <a:cs typeface="+mn-cs"/>
        </a:defRPr>
      </a:lvl1pPr>
      <a:lvl2pPr marL="456004" algn="l" defTabSz="912004" rtl="0" eaLnBrk="1" latinLnBrk="0" hangingPunct="1">
        <a:defRPr kumimoji="1" sz="1800" kern="1200">
          <a:solidFill>
            <a:schemeClr val="tx1"/>
          </a:solidFill>
          <a:latin typeface="+mn-lt"/>
          <a:ea typeface="+mn-ea"/>
          <a:cs typeface="+mn-cs"/>
        </a:defRPr>
      </a:lvl2pPr>
      <a:lvl3pPr marL="912004" algn="l" defTabSz="912004" rtl="0" eaLnBrk="1" latinLnBrk="0" hangingPunct="1">
        <a:defRPr kumimoji="1" sz="1800" kern="1200">
          <a:solidFill>
            <a:schemeClr val="tx1"/>
          </a:solidFill>
          <a:latin typeface="+mn-lt"/>
          <a:ea typeface="+mn-ea"/>
          <a:cs typeface="+mn-cs"/>
        </a:defRPr>
      </a:lvl3pPr>
      <a:lvl4pPr marL="1368012" algn="l" defTabSz="912004" rtl="0" eaLnBrk="1" latinLnBrk="0" hangingPunct="1">
        <a:defRPr kumimoji="1" sz="1800" kern="1200">
          <a:solidFill>
            <a:schemeClr val="tx1"/>
          </a:solidFill>
          <a:latin typeface="+mn-lt"/>
          <a:ea typeface="+mn-ea"/>
          <a:cs typeface="+mn-cs"/>
        </a:defRPr>
      </a:lvl4pPr>
      <a:lvl5pPr marL="1824014" algn="l" defTabSz="912004" rtl="0" eaLnBrk="1" latinLnBrk="0" hangingPunct="1">
        <a:defRPr kumimoji="1" sz="1800" kern="1200">
          <a:solidFill>
            <a:schemeClr val="tx1"/>
          </a:solidFill>
          <a:latin typeface="+mn-lt"/>
          <a:ea typeface="+mn-ea"/>
          <a:cs typeface="+mn-cs"/>
        </a:defRPr>
      </a:lvl5pPr>
      <a:lvl6pPr marL="2280014" algn="l" defTabSz="912004" rtl="0" eaLnBrk="1" latinLnBrk="0" hangingPunct="1">
        <a:defRPr kumimoji="1" sz="1800" kern="1200">
          <a:solidFill>
            <a:schemeClr val="tx1"/>
          </a:solidFill>
          <a:latin typeface="+mn-lt"/>
          <a:ea typeface="+mn-ea"/>
          <a:cs typeface="+mn-cs"/>
        </a:defRPr>
      </a:lvl6pPr>
      <a:lvl7pPr marL="2736015" algn="l" defTabSz="912004" rtl="0" eaLnBrk="1" latinLnBrk="0" hangingPunct="1">
        <a:defRPr kumimoji="1" sz="1800" kern="1200">
          <a:solidFill>
            <a:schemeClr val="tx1"/>
          </a:solidFill>
          <a:latin typeface="+mn-lt"/>
          <a:ea typeface="+mn-ea"/>
          <a:cs typeface="+mn-cs"/>
        </a:defRPr>
      </a:lvl7pPr>
      <a:lvl8pPr marL="3192015" algn="l" defTabSz="912004" rtl="0" eaLnBrk="1" latinLnBrk="0" hangingPunct="1">
        <a:defRPr kumimoji="1" sz="1800" kern="1200">
          <a:solidFill>
            <a:schemeClr val="tx1"/>
          </a:solidFill>
          <a:latin typeface="+mn-lt"/>
          <a:ea typeface="+mn-ea"/>
          <a:cs typeface="+mn-cs"/>
        </a:defRPr>
      </a:lvl8pPr>
      <a:lvl9pPr marL="3648016" algn="l" defTabSz="912004"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66874776"/>
      </p:ext>
    </p:extLst>
  </p:cSld>
  <p:clrMap bg1="lt1" tx1="dk1" bg2="lt2" tx2="dk2" accent1="accent1" accent2="accent2" accent3="accent3" accent4="accent4" accent5="accent5" accent6="accent6" hlink="hlink" folHlink="folHlink"/>
  <p:sldLayoutIdLst>
    <p:sldLayoutId id="2147484263" r:id="rId1"/>
    <p:sldLayoutId id="2147484264" r:id="rId2"/>
    <p:sldLayoutId id="2147484265" r:id="rId3"/>
  </p:sldLayoutIdLst>
  <p:hf hdr="0" ftr="0" dt="0"/>
  <p:txStyles>
    <p:titleStyle>
      <a:lvl1pPr algn="l" defTabSz="844083" rtl="0" eaLnBrk="1" latinLnBrk="0" hangingPunct="1">
        <a:spcBef>
          <a:spcPct val="0"/>
        </a:spcBef>
        <a:buNone/>
        <a:defRPr kumimoji="1" sz="1846" kern="1200">
          <a:solidFill>
            <a:schemeClr val="tx1"/>
          </a:solidFill>
          <a:latin typeface="Meiryo UI" panose="020B0604030504040204" pitchFamily="50" charset="-128"/>
          <a:ea typeface="Meiryo UI" panose="020B0604030504040204" pitchFamily="50" charset="-128"/>
          <a:cs typeface="+mj-cs"/>
        </a:defRPr>
      </a:lvl1pPr>
    </p:titleStyle>
    <p:bodyStyle>
      <a:lvl1pPr marL="263776" indent="-263776" algn="l" defTabSz="844083" rtl="0" eaLnBrk="1" latinLnBrk="0" hangingPunct="1">
        <a:spcBef>
          <a:spcPct val="20000"/>
        </a:spcBef>
        <a:buFont typeface="Wingdings" panose="05000000000000000000" pitchFamily="2" charset="2"/>
        <a:buChar char="n"/>
        <a:defRPr kumimoji="1" sz="1292" kern="1200">
          <a:solidFill>
            <a:schemeClr val="tx1"/>
          </a:solidFill>
          <a:latin typeface="Meiryo UI" panose="020B0604030504040204" pitchFamily="50" charset="-128"/>
          <a:ea typeface="Meiryo UI" panose="020B0604030504040204" pitchFamily="50" charset="-128"/>
          <a:cs typeface="+mn-cs"/>
        </a:defRPr>
      </a:lvl1pPr>
      <a:lvl2pPr marL="515828" indent="-263776" algn="l" defTabSz="844083" rtl="0" eaLnBrk="1" latinLnBrk="0" hangingPunct="1">
        <a:spcBef>
          <a:spcPct val="20000"/>
        </a:spcBef>
        <a:buFont typeface="Wingdings" panose="05000000000000000000" pitchFamily="2" charset="2"/>
        <a:buChar char="ü"/>
        <a:defRPr kumimoji="1" sz="1292" kern="1200">
          <a:solidFill>
            <a:schemeClr val="tx1"/>
          </a:solidFill>
          <a:latin typeface="Meiryo UI" panose="020B0604030504040204" pitchFamily="50" charset="-128"/>
          <a:ea typeface="Meiryo UI" panose="020B0604030504040204" pitchFamily="50" charset="-128"/>
          <a:cs typeface="+mn-cs"/>
        </a:defRPr>
      </a:lvl2pPr>
      <a:lvl3pPr marL="757623" indent="-263776" algn="l" defTabSz="844083" rtl="0" eaLnBrk="1" latinLnBrk="0" hangingPunct="1">
        <a:spcBef>
          <a:spcPct val="20000"/>
        </a:spcBef>
        <a:buFont typeface="Wingdings" panose="05000000000000000000" pitchFamily="2" charset="2"/>
        <a:buChar char="ü"/>
        <a:defRPr kumimoji="1" sz="1292" kern="1200">
          <a:solidFill>
            <a:schemeClr val="tx1"/>
          </a:solidFill>
          <a:latin typeface="Meiryo UI" panose="020B0604030504040204" pitchFamily="50" charset="-128"/>
          <a:ea typeface="Meiryo UI" panose="020B0604030504040204" pitchFamily="50" charset="-128"/>
          <a:cs typeface="+mn-cs"/>
        </a:defRPr>
      </a:lvl3pPr>
      <a:lvl4pPr marL="907096" indent="-161196" algn="l" defTabSz="844083" rtl="0" eaLnBrk="1" latinLnBrk="0" hangingPunct="1">
        <a:spcBef>
          <a:spcPct val="20000"/>
        </a:spcBef>
        <a:buFont typeface="Wingdings" panose="05000000000000000000" pitchFamily="2" charset="2"/>
        <a:buChar char="ü"/>
        <a:defRPr kumimoji="1" sz="1292" kern="1200">
          <a:solidFill>
            <a:schemeClr val="tx1"/>
          </a:solidFill>
          <a:latin typeface="Meiryo UI" panose="020B0604030504040204" pitchFamily="50" charset="-128"/>
          <a:ea typeface="Meiryo UI" panose="020B0604030504040204" pitchFamily="50" charset="-128"/>
          <a:cs typeface="+mn-cs"/>
        </a:defRPr>
      </a:lvl4pPr>
      <a:lvl5pPr marL="996486" indent="-89391" algn="l" defTabSz="844083" rtl="0" eaLnBrk="1" latinLnBrk="0" hangingPunct="1">
        <a:spcBef>
          <a:spcPct val="20000"/>
        </a:spcBef>
        <a:buFont typeface="Wingdings" panose="05000000000000000000" pitchFamily="2" charset="2"/>
        <a:buChar char="ü"/>
        <a:defRPr kumimoji="1" sz="1292" kern="1200">
          <a:solidFill>
            <a:schemeClr val="tx1"/>
          </a:solidFill>
          <a:latin typeface="Meiryo UI" panose="020B0604030504040204" pitchFamily="50" charset="-128"/>
          <a:ea typeface="Meiryo UI" panose="020B0604030504040204" pitchFamily="50" charset="-128"/>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12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料金設定について</a:t>
            </a:r>
          </a:p>
        </p:txBody>
      </p:sp>
      <p:grpSp>
        <p:nvGrpSpPr>
          <p:cNvPr id="20" name="グループ化 19"/>
          <p:cNvGrpSpPr/>
          <p:nvPr/>
        </p:nvGrpSpPr>
        <p:grpSpPr>
          <a:xfrm>
            <a:off x="465301" y="4861731"/>
            <a:ext cx="1141659" cy="952715"/>
            <a:chOff x="-86339" y="4625886"/>
            <a:chExt cx="2098064" cy="1537204"/>
          </a:xfrm>
        </p:grpSpPr>
        <p:sp>
          <p:nvSpPr>
            <p:cNvPr id="22" name="テキスト ボックス 21"/>
            <p:cNvSpPr txBox="1"/>
            <p:nvPr/>
          </p:nvSpPr>
          <p:spPr>
            <a:xfrm>
              <a:off x="-86339" y="4625886"/>
              <a:ext cx="2098064" cy="529910"/>
            </a:xfrm>
            <a:prstGeom prst="rect">
              <a:avLst/>
            </a:prstGeom>
            <a:noFill/>
          </p:spPr>
          <p:txBody>
            <a:bodyPr wrap="none" rtlCol="0">
              <a:spAutoFit/>
            </a:bodyPr>
            <a:lstStyle/>
            <a:p>
              <a:pPr defTabSz="779173">
                <a:defRPr/>
              </a:pPr>
              <a:r>
                <a:rPr kumimoji="0" lang="ja-JP" altLang="en-US" sz="1534" b="1" kern="0" dirty="0">
                  <a:solidFill>
                    <a:srgbClr val="000000"/>
                  </a:solidFill>
                  <a:latin typeface="Meiryo UI" panose="020B0604030504040204" pitchFamily="50" charset="-128"/>
                  <a:ea typeface="Meiryo UI" panose="020B0604030504040204" pitchFamily="50" charset="-128"/>
                </a:rPr>
                <a:t>エンドユーザ</a:t>
              </a:r>
            </a:p>
          </p:txBody>
        </p:sp>
        <p:pic>
          <p:nvPicPr>
            <p:cNvPr id="25" name="Picture 24" descr="25_person_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8778" y="5050536"/>
              <a:ext cx="612436" cy="1112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 name="グループ化 25"/>
          <p:cNvGrpSpPr/>
          <p:nvPr/>
        </p:nvGrpSpPr>
        <p:grpSpPr>
          <a:xfrm>
            <a:off x="465301" y="2708436"/>
            <a:ext cx="1141659" cy="920588"/>
            <a:chOff x="-77884" y="1845577"/>
            <a:chExt cx="2098064" cy="1485368"/>
          </a:xfrm>
        </p:grpSpPr>
        <p:sp>
          <p:nvSpPr>
            <p:cNvPr id="27" name="テキスト ボックス 26"/>
            <p:cNvSpPr txBox="1"/>
            <p:nvPr/>
          </p:nvSpPr>
          <p:spPr>
            <a:xfrm>
              <a:off x="-77884" y="1845577"/>
              <a:ext cx="2098064" cy="529910"/>
            </a:xfrm>
            <a:prstGeom prst="rect">
              <a:avLst/>
            </a:prstGeom>
            <a:noFill/>
          </p:spPr>
          <p:txBody>
            <a:bodyPr wrap="none" rtlCol="0">
              <a:spAutoFit/>
            </a:bodyPr>
            <a:lstStyle/>
            <a:p>
              <a:pPr defTabSz="779173">
                <a:defRPr/>
              </a:pPr>
              <a:r>
                <a:rPr kumimoji="0" lang="ja-JP" altLang="en-US" sz="1534" b="1" kern="0" dirty="0">
                  <a:solidFill>
                    <a:srgbClr val="000000"/>
                  </a:solidFill>
                  <a:latin typeface="Meiryo UI" panose="020B0604030504040204" pitchFamily="50" charset="-128"/>
                  <a:ea typeface="Meiryo UI" panose="020B0604030504040204" pitchFamily="50" charset="-128"/>
                </a:rPr>
                <a:t>エンドユーザ</a:t>
              </a:r>
            </a:p>
          </p:txBody>
        </p:sp>
        <p:pic>
          <p:nvPicPr>
            <p:cNvPr id="29" name="Picture 26" descr="24_person_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837" y="2274550"/>
              <a:ext cx="666318" cy="1056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0" name="図 29"/>
          <p:cNvPicPr>
            <a:picLocks noChangeAspect="1"/>
          </p:cNvPicPr>
          <p:nvPr/>
        </p:nvPicPr>
        <p:blipFill>
          <a:blip r:embed="rId4"/>
          <a:stretch>
            <a:fillRect/>
          </a:stretch>
        </p:blipFill>
        <p:spPr>
          <a:xfrm>
            <a:off x="6861251" y="3242765"/>
            <a:ext cx="2654516" cy="2177397"/>
          </a:xfrm>
          <a:prstGeom prst="rect">
            <a:avLst/>
          </a:prstGeom>
        </p:spPr>
      </p:pic>
      <p:pic>
        <p:nvPicPr>
          <p:cNvPr id="31" name="図 30"/>
          <p:cNvPicPr>
            <a:picLocks noChangeAspect="1"/>
          </p:cNvPicPr>
          <p:nvPr/>
        </p:nvPicPr>
        <p:blipFill>
          <a:blip r:embed="rId4"/>
          <a:stretch>
            <a:fillRect/>
          </a:stretch>
        </p:blipFill>
        <p:spPr>
          <a:xfrm>
            <a:off x="2661841" y="3242764"/>
            <a:ext cx="2654516" cy="2177397"/>
          </a:xfrm>
          <a:prstGeom prst="rect">
            <a:avLst/>
          </a:prstGeom>
        </p:spPr>
      </p:pic>
      <p:sp>
        <p:nvSpPr>
          <p:cNvPr id="32" name="円/楕円 91"/>
          <p:cNvSpPr/>
          <p:nvPr/>
        </p:nvSpPr>
        <p:spPr>
          <a:xfrm>
            <a:off x="7258584" y="4432240"/>
            <a:ext cx="858983" cy="429491"/>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a:defRPr/>
            </a:pPr>
            <a:r>
              <a:rPr kumimoji="0" lang="ja-JP" altLang="en-US" sz="1193"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映像</a:t>
            </a:r>
            <a:br>
              <a:rPr kumimoji="0" lang="en-US" altLang="ja-JP" sz="1193"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br>
            <a:r>
              <a:rPr kumimoji="0" lang="ja-JP" altLang="en-US" sz="1193"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サービス</a:t>
            </a:r>
          </a:p>
        </p:txBody>
      </p:sp>
      <p:sp>
        <p:nvSpPr>
          <p:cNvPr id="33" name="円/楕円 153"/>
          <p:cNvSpPr/>
          <p:nvPr/>
        </p:nvSpPr>
        <p:spPr>
          <a:xfrm>
            <a:off x="8270944" y="3533878"/>
            <a:ext cx="858983" cy="429491"/>
          </a:xfrm>
          <a:prstGeom prst="ellipse">
            <a:avLst/>
          </a:prstGeom>
          <a:solidFill>
            <a:srgbClr val="F79646"/>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a:defRPr/>
            </a:pPr>
            <a:r>
              <a:rPr kumimoji="0" lang="ja-JP" altLang="en-US" sz="1193"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映像商品</a:t>
            </a:r>
          </a:p>
        </p:txBody>
      </p:sp>
      <p:cxnSp>
        <p:nvCxnSpPr>
          <p:cNvPr id="36" name="直線矢印コネクタ 35"/>
          <p:cNvCxnSpPr/>
          <p:nvPr/>
        </p:nvCxnSpPr>
        <p:spPr bwMode="auto">
          <a:xfrm flipV="1">
            <a:off x="7885104" y="3963370"/>
            <a:ext cx="699219" cy="468870"/>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円/楕円 91"/>
          <p:cNvSpPr/>
          <p:nvPr/>
        </p:nvSpPr>
        <p:spPr>
          <a:xfrm>
            <a:off x="4155404" y="4432239"/>
            <a:ext cx="858983" cy="429491"/>
          </a:xfrm>
          <a:prstGeom prst="ellipse">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0" rIns="0" rtlCol="0" anchor="ctr"/>
          <a:lstStyle/>
          <a:p>
            <a:pPr>
              <a:defRPr/>
            </a:pPr>
            <a:r>
              <a:rPr kumimoji="0" lang="ja-JP" altLang="en-US" sz="1193"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映像</a:t>
            </a:r>
            <a:br>
              <a:rPr kumimoji="0" lang="en-US" altLang="ja-JP" sz="1193"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br>
            <a:r>
              <a:rPr kumimoji="0" lang="ja-JP" altLang="en-US" sz="1193"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サービス</a:t>
            </a:r>
          </a:p>
        </p:txBody>
      </p:sp>
      <p:sp>
        <p:nvSpPr>
          <p:cNvPr id="40" name="円/楕円 153"/>
          <p:cNvSpPr/>
          <p:nvPr/>
        </p:nvSpPr>
        <p:spPr>
          <a:xfrm>
            <a:off x="3055187" y="3739079"/>
            <a:ext cx="858983" cy="429491"/>
          </a:xfrm>
          <a:prstGeom prst="ellipse">
            <a:avLst/>
          </a:prstGeom>
          <a:solidFill>
            <a:srgbClr val="F79646"/>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lIns="0" rIns="0" rtlCol="0" anchor="ctr"/>
          <a:lstStyle/>
          <a:p>
            <a:pPr>
              <a:defRPr/>
            </a:pPr>
            <a:r>
              <a:rPr kumimoji="0" lang="ja-JP" altLang="en-US" sz="1193"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映像商品</a:t>
            </a:r>
          </a:p>
        </p:txBody>
      </p:sp>
      <p:cxnSp>
        <p:nvCxnSpPr>
          <p:cNvPr id="41" name="直線矢印コネクタ 40"/>
          <p:cNvCxnSpPr/>
          <p:nvPr/>
        </p:nvCxnSpPr>
        <p:spPr bwMode="auto">
          <a:xfrm flipH="1">
            <a:off x="5014387" y="3837503"/>
            <a:ext cx="3174122" cy="718734"/>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p:nvPr/>
        </p:nvCxnSpPr>
        <p:spPr bwMode="auto">
          <a:xfrm flipH="1" flipV="1">
            <a:off x="3880281" y="4168570"/>
            <a:ext cx="275123" cy="291114"/>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p:nvPr/>
        </p:nvCxnSpPr>
        <p:spPr bwMode="auto">
          <a:xfrm flipH="1" flipV="1">
            <a:off x="1334583" y="3257134"/>
            <a:ext cx="1643085" cy="696690"/>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p:nvPr/>
        </p:nvCxnSpPr>
        <p:spPr bwMode="auto">
          <a:xfrm flipH="1">
            <a:off x="1312859" y="4059432"/>
            <a:ext cx="1664809" cy="1324530"/>
          </a:xfrm>
          <a:prstGeom prst="straightConnector1">
            <a:avLst/>
          </a:prstGeom>
          <a:solidFill>
            <a:srgbClr val="D2F0FA"/>
          </a:solidFill>
          <a:ln w="38100" cap="flat" cmpd="sng" algn="ctr">
            <a:solidFill>
              <a:srgbClr val="77D4ED"/>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正方形/長方形 45"/>
          <p:cNvSpPr/>
          <p:nvPr/>
        </p:nvSpPr>
        <p:spPr>
          <a:xfrm>
            <a:off x="276809" y="1181354"/>
            <a:ext cx="8787983" cy="630942"/>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商品を提供するにあたって、エンドユーザ向けの小売料金設定、卸先企業向けの卸料金設定はテナントに分かれて設定し、</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それぞれが独立して料金計算されます。</a:t>
            </a:r>
            <a:endParaRPr lang="en-US" altLang="ja-JP" sz="1400" dirty="0">
              <a:latin typeface="Meiryo UI" panose="020B0604030504040204" pitchFamily="50" charset="-128"/>
              <a:ea typeface="Meiryo UI" panose="020B0604030504040204" pitchFamily="50" charset="-128"/>
            </a:endParaRPr>
          </a:p>
        </p:txBody>
      </p:sp>
      <p:cxnSp>
        <p:nvCxnSpPr>
          <p:cNvPr id="12" name="直線コネクタ 11"/>
          <p:cNvCxnSpPr/>
          <p:nvPr/>
        </p:nvCxnSpPr>
        <p:spPr bwMode="auto">
          <a:xfrm>
            <a:off x="2293883" y="2490952"/>
            <a:ext cx="0" cy="4256689"/>
          </a:xfrm>
          <a:prstGeom prst="line">
            <a:avLst/>
          </a:prstGeom>
          <a:solidFill>
            <a:srgbClr val="D2F0FA"/>
          </a:solidFill>
          <a:ln w="9525" cap="flat" cmpd="sng" algn="ctr">
            <a:solidFill>
              <a:schemeClr val="bg1">
                <a:lumMod val="50000"/>
              </a:schemeClr>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コネクタ 53"/>
          <p:cNvCxnSpPr/>
          <p:nvPr/>
        </p:nvCxnSpPr>
        <p:spPr bwMode="auto">
          <a:xfrm>
            <a:off x="6103883" y="2574583"/>
            <a:ext cx="0" cy="4256689"/>
          </a:xfrm>
          <a:prstGeom prst="line">
            <a:avLst/>
          </a:prstGeom>
          <a:solidFill>
            <a:srgbClr val="D2F0FA"/>
          </a:solidFill>
          <a:ln w="9525" cap="flat" cmpd="sng" algn="ctr">
            <a:solidFill>
              <a:schemeClr val="bg1">
                <a:lumMod val="50000"/>
              </a:schemeClr>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5" name="図 54"/>
          <p:cNvPicPr>
            <a:picLocks noChangeAspect="1"/>
          </p:cNvPicPr>
          <p:nvPr/>
        </p:nvPicPr>
        <p:blipFill>
          <a:blip r:embed="rId5"/>
          <a:stretch>
            <a:fillRect/>
          </a:stretch>
        </p:blipFill>
        <p:spPr>
          <a:xfrm>
            <a:off x="3334554" y="5978497"/>
            <a:ext cx="341759" cy="367470"/>
          </a:xfrm>
          <a:prstGeom prst="rect">
            <a:avLst/>
          </a:prstGeom>
        </p:spPr>
      </p:pic>
      <p:cxnSp>
        <p:nvCxnSpPr>
          <p:cNvPr id="14" name="直線矢印コネクタ 13"/>
          <p:cNvCxnSpPr/>
          <p:nvPr/>
        </p:nvCxnSpPr>
        <p:spPr bwMode="auto">
          <a:xfrm flipV="1">
            <a:off x="3505434" y="4269753"/>
            <a:ext cx="1" cy="1627287"/>
          </a:xfrm>
          <a:prstGeom prst="straightConnector1">
            <a:avLst/>
          </a:prstGeom>
          <a:solidFill>
            <a:srgbClr val="D2F0FA"/>
          </a:solidFill>
          <a:ln w="25400" cap="flat" cmpd="sng" algn="ctr">
            <a:solidFill>
              <a:schemeClr val="bg1">
                <a:lumMod val="50000"/>
              </a:schemeClr>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テキスト ボックス 56"/>
          <p:cNvSpPr txBox="1"/>
          <p:nvPr/>
        </p:nvSpPr>
        <p:spPr>
          <a:xfrm>
            <a:off x="3470819" y="5520740"/>
            <a:ext cx="1367682" cy="326180"/>
          </a:xfrm>
          <a:prstGeom prst="rect">
            <a:avLst/>
          </a:prstGeom>
          <a:noFill/>
        </p:spPr>
        <p:txBody>
          <a:bodyPr wrap="none" rtlCol="0">
            <a:spAutoFit/>
          </a:bodyPr>
          <a:lstStyle/>
          <a:p>
            <a:pPr defTabSz="779173">
              <a:defRPr/>
            </a:pPr>
            <a:r>
              <a:rPr kumimoji="0" lang="ja-JP" altLang="en-US" sz="1534" b="1" kern="0" dirty="0">
                <a:solidFill>
                  <a:srgbClr val="000000"/>
                </a:solidFill>
                <a:latin typeface="Meiryo UI" panose="020B0604030504040204" pitchFamily="50" charset="-128"/>
                <a:ea typeface="Meiryo UI" panose="020B0604030504040204" pitchFamily="50" charset="-128"/>
              </a:rPr>
              <a:t>小売料金設定</a:t>
            </a:r>
          </a:p>
        </p:txBody>
      </p:sp>
      <p:pic>
        <p:nvPicPr>
          <p:cNvPr id="58" name="図 57"/>
          <p:cNvPicPr>
            <a:picLocks noChangeAspect="1"/>
          </p:cNvPicPr>
          <p:nvPr/>
        </p:nvPicPr>
        <p:blipFill>
          <a:blip r:embed="rId5"/>
          <a:stretch>
            <a:fillRect/>
          </a:stretch>
        </p:blipFill>
        <p:spPr>
          <a:xfrm>
            <a:off x="8457506" y="5957032"/>
            <a:ext cx="341759" cy="367470"/>
          </a:xfrm>
          <a:prstGeom prst="rect">
            <a:avLst/>
          </a:prstGeom>
        </p:spPr>
      </p:pic>
      <p:cxnSp>
        <p:nvCxnSpPr>
          <p:cNvPr id="59" name="直線矢印コネクタ 58"/>
          <p:cNvCxnSpPr/>
          <p:nvPr/>
        </p:nvCxnSpPr>
        <p:spPr bwMode="auto">
          <a:xfrm flipV="1">
            <a:off x="8628386" y="4094946"/>
            <a:ext cx="0" cy="1780630"/>
          </a:xfrm>
          <a:prstGeom prst="straightConnector1">
            <a:avLst/>
          </a:prstGeom>
          <a:solidFill>
            <a:srgbClr val="D2F0FA"/>
          </a:solidFill>
          <a:ln w="25400" cap="flat" cmpd="sng" algn="ctr">
            <a:solidFill>
              <a:schemeClr val="bg1">
                <a:lumMod val="50000"/>
              </a:schemeClr>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テキスト ボックス 59"/>
          <p:cNvSpPr txBox="1"/>
          <p:nvPr/>
        </p:nvSpPr>
        <p:spPr>
          <a:xfrm>
            <a:off x="8692356" y="5499275"/>
            <a:ext cx="1170512" cy="352019"/>
          </a:xfrm>
          <a:prstGeom prst="rect">
            <a:avLst/>
          </a:prstGeom>
          <a:noFill/>
        </p:spPr>
        <p:txBody>
          <a:bodyPr wrap="none" rtlCol="0">
            <a:spAutoFit/>
          </a:bodyPr>
          <a:lstStyle/>
          <a:p>
            <a:pPr defTabSz="779173">
              <a:defRPr/>
            </a:pPr>
            <a:r>
              <a:rPr kumimoji="0" lang="ja-JP" altLang="en-US" sz="1534" b="1" kern="0" dirty="0">
                <a:solidFill>
                  <a:srgbClr val="000000"/>
                </a:solidFill>
                <a:latin typeface="Meiryo UI" panose="020B0604030504040204" pitchFamily="50" charset="-128"/>
                <a:ea typeface="Meiryo UI" panose="020B0604030504040204" pitchFamily="50" charset="-128"/>
              </a:rPr>
              <a:t>卸料金設定</a:t>
            </a:r>
          </a:p>
        </p:txBody>
      </p:sp>
    </p:spTree>
    <p:extLst>
      <p:ext uri="{BB962C8B-B14F-4D97-AF65-F5344CB8AC3E}">
        <p14:creationId xmlns:p14="http://schemas.microsoft.com/office/powerpoint/2010/main" val="2149214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各種料金のオプション設定</a:t>
            </a:r>
          </a:p>
        </p:txBody>
      </p:sp>
      <p:graphicFrame>
        <p:nvGraphicFramePr>
          <p:cNvPr id="115" name="表 114"/>
          <p:cNvGraphicFramePr>
            <a:graphicFrameLocks noGrp="1"/>
          </p:cNvGraphicFramePr>
          <p:nvPr>
            <p:extLst>
              <p:ext uri="{D42A27DB-BD31-4B8C-83A1-F6EECF244321}">
                <p14:modId xmlns:p14="http://schemas.microsoft.com/office/powerpoint/2010/main" val="2058094259"/>
              </p:ext>
            </p:extLst>
          </p:nvPr>
        </p:nvGraphicFramePr>
        <p:xfrm>
          <a:off x="73314" y="1119027"/>
          <a:ext cx="9714922" cy="5681175"/>
        </p:xfrm>
        <a:graphic>
          <a:graphicData uri="http://schemas.openxmlformats.org/drawingml/2006/table">
            <a:tbl>
              <a:tblPr/>
              <a:tblGrid>
                <a:gridCol w="1225550">
                  <a:extLst>
                    <a:ext uri="{9D8B030D-6E8A-4147-A177-3AD203B41FA5}">
                      <a16:colId xmlns:a16="http://schemas.microsoft.com/office/drawing/2014/main" val="20000"/>
                    </a:ext>
                  </a:extLst>
                </a:gridCol>
                <a:gridCol w="4138260">
                  <a:extLst>
                    <a:ext uri="{9D8B030D-6E8A-4147-A177-3AD203B41FA5}">
                      <a16:colId xmlns:a16="http://schemas.microsoft.com/office/drawing/2014/main" val="20001"/>
                    </a:ext>
                  </a:extLst>
                </a:gridCol>
                <a:gridCol w="694067">
                  <a:extLst>
                    <a:ext uri="{9D8B030D-6E8A-4147-A177-3AD203B41FA5}">
                      <a16:colId xmlns:a16="http://schemas.microsoft.com/office/drawing/2014/main" val="20002"/>
                    </a:ext>
                  </a:extLst>
                </a:gridCol>
                <a:gridCol w="243803">
                  <a:extLst>
                    <a:ext uri="{9D8B030D-6E8A-4147-A177-3AD203B41FA5}">
                      <a16:colId xmlns:a16="http://schemas.microsoft.com/office/drawing/2014/main" val="20003"/>
                    </a:ext>
                  </a:extLst>
                </a:gridCol>
                <a:gridCol w="243803">
                  <a:extLst>
                    <a:ext uri="{9D8B030D-6E8A-4147-A177-3AD203B41FA5}">
                      <a16:colId xmlns:a16="http://schemas.microsoft.com/office/drawing/2014/main" val="20004"/>
                    </a:ext>
                  </a:extLst>
                </a:gridCol>
                <a:gridCol w="243803">
                  <a:extLst>
                    <a:ext uri="{9D8B030D-6E8A-4147-A177-3AD203B41FA5}">
                      <a16:colId xmlns:a16="http://schemas.microsoft.com/office/drawing/2014/main" val="20005"/>
                    </a:ext>
                  </a:extLst>
                </a:gridCol>
                <a:gridCol w="243803">
                  <a:extLst>
                    <a:ext uri="{9D8B030D-6E8A-4147-A177-3AD203B41FA5}">
                      <a16:colId xmlns:a16="http://schemas.microsoft.com/office/drawing/2014/main" val="20006"/>
                    </a:ext>
                  </a:extLst>
                </a:gridCol>
                <a:gridCol w="243803">
                  <a:extLst>
                    <a:ext uri="{9D8B030D-6E8A-4147-A177-3AD203B41FA5}">
                      <a16:colId xmlns:a16="http://schemas.microsoft.com/office/drawing/2014/main" val="20007"/>
                    </a:ext>
                  </a:extLst>
                </a:gridCol>
                <a:gridCol w="243803">
                  <a:extLst>
                    <a:ext uri="{9D8B030D-6E8A-4147-A177-3AD203B41FA5}">
                      <a16:colId xmlns:a16="http://schemas.microsoft.com/office/drawing/2014/main" val="20008"/>
                    </a:ext>
                  </a:extLst>
                </a:gridCol>
                <a:gridCol w="243803">
                  <a:extLst>
                    <a:ext uri="{9D8B030D-6E8A-4147-A177-3AD203B41FA5}">
                      <a16:colId xmlns:a16="http://schemas.microsoft.com/office/drawing/2014/main" val="20009"/>
                    </a:ext>
                  </a:extLst>
                </a:gridCol>
                <a:gridCol w="243803">
                  <a:extLst>
                    <a:ext uri="{9D8B030D-6E8A-4147-A177-3AD203B41FA5}">
                      <a16:colId xmlns:a16="http://schemas.microsoft.com/office/drawing/2014/main" val="20010"/>
                    </a:ext>
                  </a:extLst>
                </a:gridCol>
                <a:gridCol w="243803">
                  <a:extLst>
                    <a:ext uri="{9D8B030D-6E8A-4147-A177-3AD203B41FA5}">
                      <a16:colId xmlns:a16="http://schemas.microsoft.com/office/drawing/2014/main" val="20011"/>
                    </a:ext>
                  </a:extLst>
                </a:gridCol>
                <a:gridCol w="243803">
                  <a:extLst>
                    <a:ext uri="{9D8B030D-6E8A-4147-A177-3AD203B41FA5}">
                      <a16:colId xmlns:a16="http://schemas.microsoft.com/office/drawing/2014/main" val="20012"/>
                    </a:ext>
                  </a:extLst>
                </a:gridCol>
                <a:gridCol w="243803">
                  <a:extLst>
                    <a:ext uri="{9D8B030D-6E8A-4147-A177-3AD203B41FA5}">
                      <a16:colId xmlns:a16="http://schemas.microsoft.com/office/drawing/2014/main" val="20013"/>
                    </a:ext>
                  </a:extLst>
                </a:gridCol>
                <a:gridCol w="243803">
                  <a:extLst>
                    <a:ext uri="{9D8B030D-6E8A-4147-A177-3AD203B41FA5}">
                      <a16:colId xmlns:a16="http://schemas.microsoft.com/office/drawing/2014/main" val="20014"/>
                    </a:ext>
                  </a:extLst>
                </a:gridCol>
                <a:gridCol w="243803">
                  <a:extLst>
                    <a:ext uri="{9D8B030D-6E8A-4147-A177-3AD203B41FA5}">
                      <a16:colId xmlns:a16="http://schemas.microsoft.com/office/drawing/2014/main" val="20015"/>
                    </a:ext>
                  </a:extLst>
                </a:gridCol>
                <a:gridCol w="243803">
                  <a:extLst>
                    <a:ext uri="{9D8B030D-6E8A-4147-A177-3AD203B41FA5}">
                      <a16:colId xmlns:a16="http://schemas.microsoft.com/office/drawing/2014/main" val="20016"/>
                    </a:ext>
                  </a:extLst>
                </a:gridCol>
                <a:gridCol w="243803">
                  <a:extLst>
                    <a:ext uri="{9D8B030D-6E8A-4147-A177-3AD203B41FA5}">
                      <a16:colId xmlns:a16="http://schemas.microsoft.com/office/drawing/2014/main" val="20017"/>
                    </a:ext>
                  </a:extLst>
                </a:gridCol>
              </a:tblGrid>
              <a:tr h="284596">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gridSpan="13">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商品全体</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サービス単位</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279585">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詳細ページ</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一括払い</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定期払い</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定量払い</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レベニューシェア</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分割払い</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無料利用</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利用限度</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割引</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最低利用料金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zh-TW" altLang="en-US" sz="1050" b="0" i="0" u="none" strike="noStrike" dirty="0">
                          <a:solidFill>
                            <a:srgbClr val="000000"/>
                          </a:solidFill>
                          <a:effectLst/>
                          <a:latin typeface="Meiryo UI" panose="020B0604030504040204" pitchFamily="50" charset="-128"/>
                          <a:ea typeface="Meiryo UI" panose="020B0604030504040204" pitchFamily="50" charset="-128"/>
                        </a:rPr>
                        <a:t>最低利用契約料金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料金変更</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保証金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料金情報グループ</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従量課金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無料利用の紐づけ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143919">
                <a:tc rowSpan="8">
                  <a:txBody>
                    <a:bodyPr/>
                    <a:lstStyle/>
                    <a:p>
                      <a:pPr algn="ctr" fontAlgn="ctr"/>
                      <a:r>
                        <a:rPr lang="zh-TW" altLang="en-US" sz="1050" b="0" i="0" u="none" strike="noStrike" dirty="0">
                          <a:solidFill>
                            <a:srgbClr val="000000"/>
                          </a:solidFill>
                          <a:effectLst/>
                          <a:latin typeface="Meiryo UI" panose="020B0604030504040204" pitchFamily="50" charset="-128"/>
                          <a:ea typeface="Meiryo UI" panose="020B0604030504040204" pitchFamily="50" charset="-128"/>
                        </a:rPr>
                        <a:t>割引特化項目</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パーセント割引</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43919">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クリッピング＝金額指定割引（適用対象選択可）</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43919">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オフセット＝金額指定割引（適用対象選択不可）</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43919">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割引期間</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あり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43919">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割引頻度</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143919">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円換算</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143919">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ユニット</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143919">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取引件数＝プロビジョニング数</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43919">
                <a:tc rowSpan="4">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計算対象</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商品</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8">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あり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143919">
                <a:tc vMerge="1">
                  <a:txBody>
                    <a:bodyPr/>
                    <a:lstStyle/>
                    <a:p>
                      <a:endParaRPr kumimoji="1" lang="ja-JP" altLang="en-US"/>
                    </a:p>
                  </a:txBody>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アカウント</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143919">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アカウント配下の階層</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43919">
                <a:tc vMerge="1">
                  <a:txBody>
                    <a:bodyPr/>
                    <a:lstStyle/>
                    <a:p>
                      <a:endParaRPr kumimoji="1" lang="ja-JP" altLang="en-US"/>
                    </a:p>
                  </a:txBody>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アカウント全階層</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143919">
                <a:tc rowSpan="4">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適用対象</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商品</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143919">
                <a:tc vMerge="1">
                  <a:txBody>
                    <a:bodyPr/>
                    <a:lstStyle/>
                    <a:p>
                      <a:endParaRPr kumimoji="1" lang="ja-JP" altLang="en-US"/>
                    </a:p>
                  </a:txBody>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アカウント</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43919">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アカウント配下の階層</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143919">
                <a:tc vMerge="1">
                  <a:txBody>
                    <a:bodyPr/>
                    <a:lstStyle/>
                    <a:p>
                      <a:endParaRPr kumimoji="1" lang="ja-JP" altLang="en-US"/>
                    </a:p>
                  </a:txBody>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アカウント全階層</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143919">
                <a:tc rowSpan="5">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機能属性</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注文時の料金設定が必須　</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注文時に料金設定を削除できません</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143919">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注文時の料金設定は任意　</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注文時に料金設定を削除できます</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r h="143919">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オーダ時の料金設定は複数可能</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0"/>
                  </a:ext>
                </a:extLst>
              </a:tr>
              <a:tr h="143919">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サービス提供後に料金設定の追加または削除が可能</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1"/>
                  </a:ext>
                </a:extLst>
              </a:tr>
              <a:tr h="143919">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プロビジョニング中に料金設定の追加または削除が可能</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2"/>
                  </a:ext>
                </a:extLst>
              </a:tr>
              <a:tr h="143919">
                <a:tc rowSpan="3">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提供商品に対する</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請求発生の定義</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一部オーダのステータスが完了の状態に請求（</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つ以上のサービスが実行中）</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あり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3"/>
                  </a:ext>
                </a:extLst>
              </a:tr>
              <a:tr h="143919">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オーダのステータスが完了の状態に請求（すべてのサービスが提供中）</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4"/>
                  </a:ext>
                </a:extLst>
              </a:tr>
              <a:tr h="143919">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一部のオーダのステータスが失敗の状態に請求（全てでなく</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つ以上のサービスが失敗）</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3197432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定期払い特化項目</a:t>
            </a:r>
            <a:r>
              <a:rPr lang="en-US" altLang="ja-JP" dirty="0">
                <a:solidFill>
                  <a:srgbClr val="000000"/>
                </a:solidFill>
              </a:rPr>
              <a:t>&gt;</a:t>
            </a:r>
            <a:br>
              <a:rPr lang="en-US" altLang="ja-JP" dirty="0">
                <a:solidFill>
                  <a:srgbClr val="000000"/>
                </a:solidFill>
              </a:rPr>
            </a:br>
            <a:r>
              <a:rPr lang="ja-JP" altLang="en-US" dirty="0">
                <a:solidFill>
                  <a:srgbClr val="000000"/>
                </a:solidFill>
              </a:rPr>
              <a:t>後払いと前払いの差異</a:t>
            </a:r>
          </a:p>
        </p:txBody>
      </p:sp>
      <p:sp>
        <p:nvSpPr>
          <p:cNvPr id="70" name="二等辺三角形 69"/>
          <p:cNvSpPr/>
          <p:nvPr/>
        </p:nvSpPr>
        <p:spPr bwMode="auto">
          <a:xfrm rot="10800000">
            <a:off x="2339732" y="3701979"/>
            <a:ext cx="159106" cy="96643"/>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1" name="正方形/長方形 70"/>
          <p:cNvSpPr/>
          <p:nvPr/>
        </p:nvSpPr>
        <p:spPr>
          <a:xfrm>
            <a:off x="2211535" y="3499423"/>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申込</a:t>
            </a:r>
          </a:p>
        </p:txBody>
      </p:sp>
      <p:sp>
        <p:nvSpPr>
          <p:cNvPr id="72" name="二等辺三角形 71"/>
          <p:cNvSpPr/>
          <p:nvPr/>
        </p:nvSpPr>
        <p:spPr bwMode="auto">
          <a:xfrm rot="10800000">
            <a:off x="2701194" y="3712027"/>
            <a:ext cx="159106" cy="96643"/>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3" name="正方形/長方形 72"/>
          <p:cNvSpPr/>
          <p:nvPr/>
        </p:nvSpPr>
        <p:spPr>
          <a:xfrm>
            <a:off x="2572998" y="3509471"/>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開通</a:t>
            </a:r>
          </a:p>
        </p:txBody>
      </p:sp>
      <p:cxnSp>
        <p:nvCxnSpPr>
          <p:cNvPr id="11" name="直線矢印コネクタ 10"/>
          <p:cNvCxnSpPr/>
          <p:nvPr/>
        </p:nvCxnSpPr>
        <p:spPr bwMode="auto">
          <a:xfrm>
            <a:off x="2433233" y="3924634"/>
            <a:ext cx="4610744"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グループ化 2"/>
          <p:cNvGrpSpPr/>
          <p:nvPr/>
        </p:nvGrpSpPr>
        <p:grpSpPr>
          <a:xfrm>
            <a:off x="1704813" y="3558809"/>
            <a:ext cx="7555423" cy="2573834"/>
            <a:chOff x="1704813" y="1455725"/>
            <a:chExt cx="7555423" cy="2899303"/>
          </a:xfrm>
        </p:grpSpPr>
        <p:cxnSp>
          <p:nvCxnSpPr>
            <p:cNvPr id="8" name="直線コネクタ 7"/>
            <p:cNvCxnSpPr/>
            <p:nvPr/>
          </p:nvCxnSpPr>
          <p:spPr bwMode="auto">
            <a:xfrm>
              <a:off x="1704813"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p:nvPr/>
          </p:nvCxnSpPr>
          <p:spPr bwMode="auto">
            <a:xfrm>
              <a:off x="322106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p:nvPr/>
          </p:nvCxnSpPr>
          <p:spPr bwMode="auto">
            <a:xfrm>
              <a:off x="4791559"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a:off x="630522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コネクタ 79"/>
            <p:cNvCxnSpPr/>
            <p:nvPr/>
          </p:nvCxnSpPr>
          <p:spPr bwMode="auto">
            <a:xfrm>
              <a:off x="7689741"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コネクタ 80"/>
            <p:cNvCxnSpPr/>
            <p:nvPr/>
          </p:nvCxnSpPr>
          <p:spPr bwMode="auto">
            <a:xfrm>
              <a:off x="9260236"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3" name="二等辺三角形 82"/>
          <p:cNvSpPr/>
          <p:nvPr/>
        </p:nvSpPr>
        <p:spPr bwMode="auto">
          <a:xfrm rot="10800000">
            <a:off x="6927945" y="3712469"/>
            <a:ext cx="159106" cy="96643"/>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4" name="正方形/長方形 83"/>
          <p:cNvSpPr/>
          <p:nvPr/>
        </p:nvSpPr>
        <p:spPr>
          <a:xfrm>
            <a:off x="6819255" y="3509913"/>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解約</a:t>
            </a:r>
          </a:p>
        </p:txBody>
      </p:sp>
      <p:sp>
        <p:nvSpPr>
          <p:cNvPr id="85" name="正方形/長方形 84"/>
          <p:cNvSpPr/>
          <p:nvPr/>
        </p:nvSpPr>
        <p:spPr>
          <a:xfrm>
            <a:off x="2201917" y="3216754"/>
            <a:ext cx="434734"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月</a:t>
            </a:r>
          </a:p>
        </p:txBody>
      </p:sp>
      <p:sp>
        <p:nvSpPr>
          <p:cNvPr id="86" name="正方形/長方形 85"/>
          <p:cNvSpPr/>
          <p:nvPr/>
        </p:nvSpPr>
        <p:spPr>
          <a:xfrm>
            <a:off x="3827933" y="3216754"/>
            <a:ext cx="434734"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月</a:t>
            </a:r>
          </a:p>
        </p:txBody>
      </p:sp>
      <p:sp>
        <p:nvSpPr>
          <p:cNvPr id="87" name="正方形/長方形 86"/>
          <p:cNvSpPr/>
          <p:nvPr/>
        </p:nvSpPr>
        <p:spPr>
          <a:xfrm>
            <a:off x="5267840" y="3216754"/>
            <a:ext cx="434734"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月</a:t>
            </a:r>
          </a:p>
        </p:txBody>
      </p:sp>
      <p:sp>
        <p:nvSpPr>
          <p:cNvPr id="88" name="正方形/長方形 87"/>
          <p:cNvSpPr/>
          <p:nvPr/>
        </p:nvSpPr>
        <p:spPr>
          <a:xfrm>
            <a:off x="6785237" y="3216754"/>
            <a:ext cx="434734"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4</a:t>
            </a:r>
            <a:r>
              <a:rPr lang="ja-JP" altLang="en-US" dirty="0">
                <a:latin typeface="Meiryo UI" panose="020B0604030504040204" pitchFamily="50" charset="-128"/>
                <a:ea typeface="Meiryo UI" panose="020B0604030504040204" pitchFamily="50" charset="-128"/>
              </a:rPr>
              <a:t>月</a:t>
            </a:r>
          </a:p>
        </p:txBody>
      </p:sp>
      <p:sp>
        <p:nvSpPr>
          <p:cNvPr id="89" name="正方形/長方形 88"/>
          <p:cNvSpPr/>
          <p:nvPr/>
        </p:nvSpPr>
        <p:spPr>
          <a:xfrm>
            <a:off x="8411253" y="3216754"/>
            <a:ext cx="434734"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5</a:t>
            </a:r>
            <a:r>
              <a:rPr lang="ja-JP" altLang="en-US" dirty="0">
                <a:latin typeface="Meiryo UI" panose="020B0604030504040204" pitchFamily="50" charset="-128"/>
                <a:ea typeface="Meiryo UI" panose="020B0604030504040204" pitchFamily="50" charset="-128"/>
              </a:rPr>
              <a:t>月</a:t>
            </a:r>
          </a:p>
        </p:txBody>
      </p:sp>
      <p:sp>
        <p:nvSpPr>
          <p:cNvPr id="91" name="正方形/長方形 90"/>
          <p:cNvSpPr/>
          <p:nvPr/>
        </p:nvSpPr>
        <p:spPr>
          <a:xfrm>
            <a:off x="1745855" y="3796940"/>
            <a:ext cx="646331"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利用期間</a:t>
            </a:r>
          </a:p>
        </p:txBody>
      </p:sp>
      <p:cxnSp>
        <p:nvCxnSpPr>
          <p:cNvPr id="92" name="直線矢印コネクタ 91"/>
          <p:cNvCxnSpPr/>
          <p:nvPr/>
        </p:nvCxnSpPr>
        <p:spPr bwMode="auto">
          <a:xfrm>
            <a:off x="2433233" y="4163057"/>
            <a:ext cx="787831"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4" name="正方形/長方形 93"/>
          <p:cNvSpPr/>
          <p:nvPr/>
        </p:nvSpPr>
        <p:spPr>
          <a:xfrm>
            <a:off x="2447390" y="3941975"/>
            <a:ext cx="718466" cy="244682"/>
          </a:xfrm>
          <a:prstGeom prst="rect">
            <a:avLst/>
          </a:prstGeom>
        </p:spPr>
        <p:txBody>
          <a:bodyPr wrap="none" anchor="ctr">
            <a:spAutoFit/>
          </a:bodyPr>
          <a:lstStyle/>
          <a:p>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月利用分</a:t>
            </a:r>
          </a:p>
        </p:txBody>
      </p:sp>
      <p:cxnSp>
        <p:nvCxnSpPr>
          <p:cNvPr id="95" name="直線矢印コネクタ 94"/>
          <p:cNvCxnSpPr/>
          <p:nvPr/>
        </p:nvCxnSpPr>
        <p:spPr bwMode="auto">
          <a:xfrm>
            <a:off x="3261151" y="4161221"/>
            <a:ext cx="1465829"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正方形/長方形 95"/>
          <p:cNvSpPr/>
          <p:nvPr/>
        </p:nvSpPr>
        <p:spPr>
          <a:xfrm>
            <a:off x="3701507" y="3934786"/>
            <a:ext cx="718466" cy="244682"/>
          </a:xfrm>
          <a:prstGeom prst="rect">
            <a:avLst/>
          </a:prstGeom>
        </p:spPr>
        <p:txBody>
          <a:bodyPr wrap="none" anchor="ctr">
            <a:spAutoFit/>
          </a:bodyPr>
          <a:lstStyle/>
          <a:p>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月利用分</a:t>
            </a:r>
          </a:p>
        </p:txBody>
      </p:sp>
      <p:cxnSp>
        <p:nvCxnSpPr>
          <p:cNvPr id="98" name="直線矢印コネクタ 97"/>
          <p:cNvCxnSpPr/>
          <p:nvPr/>
        </p:nvCxnSpPr>
        <p:spPr bwMode="auto">
          <a:xfrm>
            <a:off x="4818711" y="4161221"/>
            <a:ext cx="1465829"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 name="正方形/長方形 98"/>
          <p:cNvSpPr/>
          <p:nvPr/>
        </p:nvSpPr>
        <p:spPr>
          <a:xfrm>
            <a:off x="5259067" y="3934786"/>
            <a:ext cx="718466" cy="244682"/>
          </a:xfrm>
          <a:prstGeom prst="rect">
            <a:avLst/>
          </a:prstGeom>
        </p:spPr>
        <p:txBody>
          <a:bodyPr wrap="none" anchor="ctr">
            <a:spAutoFit/>
          </a:bodyPr>
          <a:lstStyle/>
          <a:p>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月利用分</a:t>
            </a:r>
          </a:p>
        </p:txBody>
      </p:sp>
      <p:cxnSp>
        <p:nvCxnSpPr>
          <p:cNvPr id="104" name="直線矢印コネクタ 103"/>
          <p:cNvCxnSpPr/>
          <p:nvPr/>
        </p:nvCxnSpPr>
        <p:spPr bwMode="auto">
          <a:xfrm>
            <a:off x="6311752" y="4161221"/>
            <a:ext cx="787831"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正方形/長方形 104"/>
          <p:cNvSpPr/>
          <p:nvPr/>
        </p:nvSpPr>
        <p:spPr>
          <a:xfrm>
            <a:off x="6325909" y="3934786"/>
            <a:ext cx="718466" cy="244682"/>
          </a:xfrm>
          <a:prstGeom prst="rect">
            <a:avLst/>
          </a:prstGeom>
        </p:spPr>
        <p:txBody>
          <a:bodyPr wrap="none" anchor="ctr">
            <a:spAutoFit/>
          </a:bodyPr>
          <a:lstStyle/>
          <a:p>
            <a:r>
              <a:rPr lang="en-US" altLang="ja-JP" sz="900" dirty="0">
                <a:latin typeface="Meiryo UI" panose="020B0604030504040204" pitchFamily="50" charset="-128"/>
                <a:ea typeface="Meiryo UI" panose="020B0604030504040204" pitchFamily="50" charset="-128"/>
              </a:rPr>
              <a:t>4</a:t>
            </a:r>
            <a:r>
              <a:rPr lang="ja-JP" altLang="en-US" sz="900" dirty="0">
                <a:latin typeface="Meiryo UI" panose="020B0604030504040204" pitchFamily="50" charset="-128"/>
                <a:ea typeface="Meiryo UI" panose="020B0604030504040204" pitchFamily="50" charset="-128"/>
              </a:rPr>
              <a:t>月利用分</a:t>
            </a:r>
          </a:p>
        </p:txBody>
      </p:sp>
      <p:sp>
        <p:nvSpPr>
          <p:cNvPr id="106" name="正方形/長方形 105"/>
          <p:cNvSpPr/>
          <p:nvPr/>
        </p:nvSpPr>
        <p:spPr>
          <a:xfrm>
            <a:off x="2884119" y="4257902"/>
            <a:ext cx="947695" cy="338554"/>
          </a:xfrm>
          <a:prstGeom prst="rect">
            <a:avLst/>
          </a:prstGeom>
          <a:solidFill>
            <a:schemeClr val="bg1"/>
          </a:solidFill>
        </p:spPr>
        <p:txBody>
          <a:bodyPr wrap="none" anchor="ctr">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r>
              <a:rPr lang="en-US" altLang="ja-JP" sz="800" dirty="0">
                <a:solidFill>
                  <a:srgbClr val="000000"/>
                </a:solidFill>
                <a:latin typeface="Meiryo UI" panose="020B0604030504040204" pitchFamily="50" charset="-128"/>
                <a:ea typeface="Meiryo UI" panose="020B0604030504040204" pitchFamily="50" charset="-128"/>
              </a:rPr>
              <a:t>1</a:t>
            </a:r>
            <a:r>
              <a:rPr lang="ja-JP" altLang="en-US" sz="800" dirty="0">
                <a:solidFill>
                  <a:srgbClr val="000000"/>
                </a:solidFill>
                <a:latin typeface="Meiryo UI" panose="020B0604030504040204" pitchFamily="50" charset="-128"/>
                <a:ea typeface="Meiryo UI" panose="020B0604030504040204" pitchFamily="50" charset="-128"/>
              </a:rPr>
              <a:t>か月分）</a:t>
            </a:r>
          </a:p>
        </p:txBody>
      </p:sp>
      <p:cxnSp>
        <p:nvCxnSpPr>
          <p:cNvPr id="16" name="直線矢印コネクタ 15"/>
          <p:cNvCxnSpPr>
            <a:stCxn id="94" idx="2"/>
            <a:endCxn id="106" idx="0"/>
          </p:cNvCxnSpPr>
          <p:nvPr/>
        </p:nvCxnSpPr>
        <p:spPr bwMode="auto">
          <a:xfrm>
            <a:off x="2806623" y="4186657"/>
            <a:ext cx="551344" cy="71245"/>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正方形/長方形 113"/>
          <p:cNvSpPr/>
          <p:nvPr/>
        </p:nvSpPr>
        <p:spPr>
          <a:xfrm>
            <a:off x="4444402" y="4245358"/>
            <a:ext cx="947695" cy="338554"/>
          </a:xfrm>
          <a:prstGeom prst="rect">
            <a:avLst/>
          </a:prstGeom>
          <a:solidFill>
            <a:schemeClr val="bg1"/>
          </a:solidFill>
        </p:spPr>
        <p:txBody>
          <a:bodyPr wrap="none" anchor="ctr">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r>
              <a:rPr lang="en-US" altLang="ja-JP" sz="800" dirty="0">
                <a:solidFill>
                  <a:srgbClr val="000000"/>
                </a:solidFill>
                <a:latin typeface="Meiryo UI" panose="020B0604030504040204" pitchFamily="50" charset="-128"/>
                <a:ea typeface="Meiryo UI" panose="020B0604030504040204" pitchFamily="50" charset="-128"/>
              </a:rPr>
              <a:t>1</a:t>
            </a:r>
            <a:r>
              <a:rPr lang="ja-JP" altLang="en-US" sz="800" dirty="0">
                <a:solidFill>
                  <a:srgbClr val="000000"/>
                </a:solidFill>
                <a:latin typeface="Meiryo UI" panose="020B0604030504040204" pitchFamily="50" charset="-128"/>
                <a:ea typeface="Meiryo UI" panose="020B0604030504040204" pitchFamily="50" charset="-128"/>
              </a:rPr>
              <a:t>か月分）</a:t>
            </a:r>
          </a:p>
        </p:txBody>
      </p:sp>
      <p:sp>
        <p:nvSpPr>
          <p:cNvPr id="117" name="正方形/長方形 116"/>
          <p:cNvSpPr/>
          <p:nvPr/>
        </p:nvSpPr>
        <p:spPr>
          <a:xfrm>
            <a:off x="5960552" y="4257902"/>
            <a:ext cx="947695" cy="338554"/>
          </a:xfrm>
          <a:prstGeom prst="rect">
            <a:avLst/>
          </a:prstGeom>
          <a:solidFill>
            <a:schemeClr val="bg1"/>
          </a:solidFill>
        </p:spPr>
        <p:txBody>
          <a:bodyPr wrap="none" anchor="ctr">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r>
              <a:rPr lang="en-US" altLang="ja-JP" sz="800" dirty="0">
                <a:solidFill>
                  <a:srgbClr val="000000"/>
                </a:solidFill>
                <a:latin typeface="Meiryo UI" panose="020B0604030504040204" pitchFamily="50" charset="-128"/>
                <a:ea typeface="Meiryo UI" panose="020B0604030504040204" pitchFamily="50" charset="-128"/>
              </a:rPr>
              <a:t>1</a:t>
            </a:r>
            <a:r>
              <a:rPr lang="ja-JP" altLang="en-US" sz="800" dirty="0">
                <a:solidFill>
                  <a:srgbClr val="000000"/>
                </a:solidFill>
                <a:latin typeface="Meiryo UI" panose="020B0604030504040204" pitchFamily="50" charset="-128"/>
                <a:ea typeface="Meiryo UI" panose="020B0604030504040204" pitchFamily="50" charset="-128"/>
              </a:rPr>
              <a:t>か月分）</a:t>
            </a:r>
          </a:p>
        </p:txBody>
      </p:sp>
      <p:sp>
        <p:nvSpPr>
          <p:cNvPr id="119" name="正方形/長方形 118"/>
          <p:cNvSpPr/>
          <p:nvPr/>
        </p:nvSpPr>
        <p:spPr>
          <a:xfrm>
            <a:off x="370880" y="4030400"/>
            <a:ext cx="1120820" cy="278538"/>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後払いの請求時</a:t>
            </a:r>
          </a:p>
        </p:txBody>
      </p:sp>
      <p:sp>
        <p:nvSpPr>
          <p:cNvPr id="120" name="二等辺三角形 119"/>
          <p:cNvSpPr/>
          <p:nvPr/>
        </p:nvSpPr>
        <p:spPr bwMode="auto">
          <a:xfrm rot="10800000">
            <a:off x="2339732" y="5142960"/>
            <a:ext cx="159106" cy="96643"/>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1" name="正方形/長方形 120"/>
          <p:cNvSpPr/>
          <p:nvPr/>
        </p:nvSpPr>
        <p:spPr>
          <a:xfrm>
            <a:off x="2211535" y="4940404"/>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申込</a:t>
            </a:r>
          </a:p>
        </p:txBody>
      </p:sp>
      <p:sp>
        <p:nvSpPr>
          <p:cNvPr id="122" name="二等辺三角形 121"/>
          <p:cNvSpPr/>
          <p:nvPr/>
        </p:nvSpPr>
        <p:spPr bwMode="auto">
          <a:xfrm rot="10800000">
            <a:off x="2701194" y="5153008"/>
            <a:ext cx="159106" cy="96643"/>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3" name="正方形/長方形 122"/>
          <p:cNvSpPr/>
          <p:nvPr/>
        </p:nvSpPr>
        <p:spPr>
          <a:xfrm>
            <a:off x="2572998" y="4950452"/>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開通</a:t>
            </a:r>
          </a:p>
        </p:txBody>
      </p:sp>
      <p:cxnSp>
        <p:nvCxnSpPr>
          <p:cNvPr id="124" name="直線矢印コネクタ 123"/>
          <p:cNvCxnSpPr/>
          <p:nvPr/>
        </p:nvCxnSpPr>
        <p:spPr bwMode="auto">
          <a:xfrm>
            <a:off x="2433233" y="5365615"/>
            <a:ext cx="4610744"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5" name="二等辺三角形 124"/>
          <p:cNvSpPr/>
          <p:nvPr/>
        </p:nvSpPr>
        <p:spPr bwMode="auto">
          <a:xfrm rot="10800000">
            <a:off x="6927945" y="5153450"/>
            <a:ext cx="159106" cy="96643"/>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6" name="正方形/長方形 125"/>
          <p:cNvSpPr/>
          <p:nvPr/>
        </p:nvSpPr>
        <p:spPr>
          <a:xfrm>
            <a:off x="6819255" y="4950894"/>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解約</a:t>
            </a:r>
          </a:p>
        </p:txBody>
      </p:sp>
      <p:sp>
        <p:nvSpPr>
          <p:cNvPr id="127" name="正方形/長方形 126"/>
          <p:cNvSpPr/>
          <p:nvPr/>
        </p:nvSpPr>
        <p:spPr>
          <a:xfrm>
            <a:off x="1745855" y="5237921"/>
            <a:ext cx="646331"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利用期間</a:t>
            </a:r>
          </a:p>
        </p:txBody>
      </p:sp>
      <p:cxnSp>
        <p:nvCxnSpPr>
          <p:cNvPr id="128" name="直線矢印コネクタ 127"/>
          <p:cNvCxnSpPr/>
          <p:nvPr/>
        </p:nvCxnSpPr>
        <p:spPr bwMode="auto">
          <a:xfrm>
            <a:off x="2433233" y="5604038"/>
            <a:ext cx="787831"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2" name="正方形/長方形 131"/>
          <p:cNvSpPr/>
          <p:nvPr/>
        </p:nvSpPr>
        <p:spPr>
          <a:xfrm>
            <a:off x="2447390" y="5382955"/>
            <a:ext cx="718466" cy="244682"/>
          </a:xfrm>
          <a:prstGeom prst="rect">
            <a:avLst/>
          </a:prstGeom>
        </p:spPr>
        <p:txBody>
          <a:bodyPr wrap="none" anchor="ctr">
            <a:spAutoFit/>
          </a:bodyPr>
          <a:lstStyle/>
          <a:p>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月利用分</a:t>
            </a:r>
          </a:p>
        </p:txBody>
      </p:sp>
      <p:cxnSp>
        <p:nvCxnSpPr>
          <p:cNvPr id="133" name="直線矢印コネクタ 132"/>
          <p:cNvCxnSpPr/>
          <p:nvPr/>
        </p:nvCxnSpPr>
        <p:spPr bwMode="auto">
          <a:xfrm>
            <a:off x="3261151" y="5602202"/>
            <a:ext cx="1465829"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4" name="正方形/長方形 133"/>
          <p:cNvSpPr/>
          <p:nvPr/>
        </p:nvSpPr>
        <p:spPr>
          <a:xfrm>
            <a:off x="3701507" y="5375766"/>
            <a:ext cx="718466" cy="244682"/>
          </a:xfrm>
          <a:prstGeom prst="rect">
            <a:avLst/>
          </a:prstGeom>
        </p:spPr>
        <p:txBody>
          <a:bodyPr wrap="none" anchor="ctr">
            <a:spAutoFit/>
          </a:bodyPr>
          <a:lstStyle/>
          <a:p>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月利用分</a:t>
            </a:r>
          </a:p>
        </p:txBody>
      </p:sp>
      <p:cxnSp>
        <p:nvCxnSpPr>
          <p:cNvPr id="135" name="直線矢印コネクタ 134"/>
          <p:cNvCxnSpPr/>
          <p:nvPr/>
        </p:nvCxnSpPr>
        <p:spPr bwMode="auto">
          <a:xfrm>
            <a:off x="4818711" y="5602202"/>
            <a:ext cx="1465829"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8" name="正方形/長方形 137"/>
          <p:cNvSpPr/>
          <p:nvPr/>
        </p:nvSpPr>
        <p:spPr>
          <a:xfrm>
            <a:off x="5259067" y="5375766"/>
            <a:ext cx="718466" cy="244682"/>
          </a:xfrm>
          <a:prstGeom prst="rect">
            <a:avLst/>
          </a:prstGeom>
        </p:spPr>
        <p:txBody>
          <a:bodyPr wrap="none" anchor="ctr">
            <a:spAutoFit/>
          </a:bodyPr>
          <a:lstStyle/>
          <a:p>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月利用分</a:t>
            </a:r>
          </a:p>
        </p:txBody>
      </p:sp>
      <p:cxnSp>
        <p:nvCxnSpPr>
          <p:cNvPr id="140" name="直線矢印コネクタ 139"/>
          <p:cNvCxnSpPr/>
          <p:nvPr/>
        </p:nvCxnSpPr>
        <p:spPr bwMode="auto">
          <a:xfrm>
            <a:off x="6311752" y="5602202"/>
            <a:ext cx="787831"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1" name="正方形/長方形 140"/>
          <p:cNvSpPr/>
          <p:nvPr/>
        </p:nvSpPr>
        <p:spPr>
          <a:xfrm>
            <a:off x="6325909" y="5375766"/>
            <a:ext cx="718466" cy="244682"/>
          </a:xfrm>
          <a:prstGeom prst="rect">
            <a:avLst/>
          </a:prstGeom>
        </p:spPr>
        <p:txBody>
          <a:bodyPr wrap="none" anchor="ctr">
            <a:spAutoFit/>
          </a:bodyPr>
          <a:lstStyle/>
          <a:p>
            <a:r>
              <a:rPr lang="en-US" altLang="ja-JP" sz="900" dirty="0">
                <a:latin typeface="Meiryo UI" panose="020B0604030504040204" pitchFamily="50" charset="-128"/>
                <a:ea typeface="Meiryo UI" panose="020B0604030504040204" pitchFamily="50" charset="-128"/>
              </a:rPr>
              <a:t>4</a:t>
            </a:r>
            <a:r>
              <a:rPr lang="ja-JP" altLang="en-US" sz="900" dirty="0">
                <a:latin typeface="Meiryo UI" panose="020B0604030504040204" pitchFamily="50" charset="-128"/>
                <a:ea typeface="Meiryo UI" panose="020B0604030504040204" pitchFamily="50" charset="-128"/>
              </a:rPr>
              <a:t>月利用分</a:t>
            </a:r>
          </a:p>
        </p:txBody>
      </p:sp>
      <p:sp>
        <p:nvSpPr>
          <p:cNvPr id="142" name="正方形/長方形 141"/>
          <p:cNvSpPr/>
          <p:nvPr/>
        </p:nvSpPr>
        <p:spPr>
          <a:xfrm>
            <a:off x="2876365" y="5698882"/>
            <a:ext cx="947695" cy="338554"/>
          </a:xfrm>
          <a:prstGeom prst="rect">
            <a:avLst/>
          </a:prstGeom>
          <a:solidFill>
            <a:schemeClr val="bg1"/>
          </a:solidFill>
        </p:spPr>
        <p:txBody>
          <a:bodyPr wrap="none" anchor="ctr">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r>
              <a:rPr lang="en-US" altLang="ja-JP" sz="800" dirty="0">
                <a:solidFill>
                  <a:srgbClr val="000000"/>
                </a:solidFill>
                <a:latin typeface="Meiryo UI" panose="020B0604030504040204" pitchFamily="50" charset="-128"/>
                <a:ea typeface="Meiryo UI" panose="020B0604030504040204" pitchFamily="50" charset="-128"/>
              </a:rPr>
              <a:t>2</a:t>
            </a:r>
            <a:r>
              <a:rPr lang="ja-JP" altLang="en-US" sz="800" dirty="0">
                <a:solidFill>
                  <a:srgbClr val="000000"/>
                </a:solidFill>
                <a:latin typeface="Meiryo UI" panose="020B0604030504040204" pitchFamily="50" charset="-128"/>
                <a:ea typeface="Meiryo UI" panose="020B0604030504040204" pitchFamily="50" charset="-128"/>
              </a:rPr>
              <a:t>か月分）</a:t>
            </a:r>
          </a:p>
        </p:txBody>
      </p:sp>
      <p:cxnSp>
        <p:nvCxnSpPr>
          <p:cNvPr id="143" name="直線矢印コネクタ 142"/>
          <p:cNvCxnSpPr>
            <a:stCxn id="132" idx="2"/>
            <a:endCxn id="142" idx="0"/>
          </p:cNvCxnSpPr>
          <p:nvPr/>
        </p:nvCxnSpPr>
        <p:spPr bwMode="auto">
          <a:xfrm>
            <a:off x="2806623" y="5627637"/>
            <a:ext cx="543590" cy="71245"/>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直線矢印コネクタ 143"/>
          <p:cNvCxnSpPr>
            <a:endCxn id="142" idx="0"/>
          </p:cNvCxnSpPr>
          <p:nvPr/>
        </p:nvCxnSpPr>
        <p:spPr bwMode="auto">
          <a:xfrm flipH="1">
            <a:off x="3350213" y="5614745"/>
            <a:ext cx="498784" cy="84137"/>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5" name="正方形/長方形 144"/>
          <p:cNvSpPr/>
          <p:nvPr/>
        </p:nvSpPr>
        <p:spPr>
          <a:xfrm>
            <a:off x="4390154" y="5686339"/>
            <a:ext cx="947695" cy="338554"/>
          </a:xfrm>
          <a:prstGeom prst="rect">
            <a:avLst/>
          </a:prstGeom>
          <a:solidFill>
            <a:schemeClr val="bg1"/>
          </a:solidFill>
        </p:spPr>
        <p:txBody>
          <a:bodyPr wrap="none" anchor="ctr">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r>
              <a:rPr lang="en-US" altLang="ja-JP" sz="800" dirty="0">
                <a:solidFill>
                  <a:srgbClr val="000000"/>
                </a:solidFill>
                <a:latin typeface="Meiryo UI" panose="020B0604030504040204" pitchFamily="50" charset="-128"/>
                <a:ea typeface="Meiryo UI" panose="020B0604030504040204" pitchFamily="50" charset="-128"/>
              </a:rPr>
              <a:t>1</a:t>
            </a:r>
            <a:r>
              <a:rPr lang="ja-JP" altLang="en-US" sz="800" dirty="0">
                <a:solidFill>
                  <a:srgbClr val="000000"/>
                </a:solidFill>
                <a:latin typeface="Meiryo UI" panose="020B0604030504040204" pitchFamily="50" charset="-128"/>
                <a:ea typeface="Meiryo UI" panose="020B0604030504040204" pitchFamily="50" charset="-128"/>
              </a:rPr>
              <a:t>か月分）</a:t>
            </a:r>
          </a:p>
        </p:txBody>
      </p:sp>
      <p:cxnSp>
        <p:nvCxnSpPr>
          <p:cNvPr id="146" name="直線矢印コネクタ 145"/>
          <p:cNvCxnSpPr>
            <a:endCxn id="145" idx="0"/>
          </p:cNvCxnSpPr>
          <p:nvPr/>
        </p:nvCxnSpPr>
        <p:spPr bwMode="auto">
          <a:xfrm flipH="1">
            <a:off x="4864002" y="5602202"/>
            <a:ext cx="498784" cy="84137"/>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7" name="正方形/長方形 146"/>
          <p:cNvSpPr/>
          <p:nvPr/>
        </p:nvSpPr>
        <p:spPr>
          <a:xfrm>
            <a:off x="5906304" y="5698882"/>
            <a:ext cx="947695" cy="338554"/>
          </a:xfrm>
          <a:prstGeom prst="rect">
            <a:avLst/>
          </a:prstGeom>
          <a:solidFill>
            <a:schemeClr val="bg1"/>
          </a:solidFill>
        </p:spPr>
        <p:txBody>
          <a:bodyPr wrap="none" anchor="ctr">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r>
              <a:rPr lang="en-US" altLang="ja-JP" sz="800" dirty="0">
                <a:solidFill>
                  <a:srgbClr val="000000"/>
                </a:solidFill>
                <a:latin typeface="Meiryo UI" panose="020B0604030504040204" pitchFamily="50" charset="-128"/>
                <a:ea typeface="Meiryo UI" panose="020B0604030504040204" pitchFamily="50" charset="-128"/>
              </a:rPr>
              <a:t>1</a:t>
            </a:r>
            <a:r>
              <a:rPr lang="ja-JP" altLang="en-US" sz="800" dirty="0">
                <a:solidFill>
                  <a:srgbClr val="000000"/>
                </a:solidFill>
                <a:latin typeface="Meiryo UI" panose="020B0604030504040204" pitchFamily="50" charset="-128"/>
                <a:ea typeface="Meiryo UI" panose="020B0604030504040204" pitchFamily="50" charset="-128"/>
              </a:rPr>
              <a:t>か月分）</a:t>
            </a:r>
          </a:p>
        </p:txBody>
      </p:sp>
      <p:cxnSp>
        <p:nvCxnSpPr>
          <p:cNvPr id="148" name="直線矢印コネクタ 147"/>
          <p:cNvCxnSpPr>
            <a:endCxn id="147" idx="0"/>
          </p:cNvCxnSpPr>
          <p:nvPr/>
        </p:nvCxnSpPr>
        <p:spPr bwMode="auto">
          <a:xfrm flipH="1">
            <a:off x="6380152" y="5614745"/>
            <a:ext cx="498784" cy="84137"/>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正方形/長方形 149"/>
          <p:cNvSpPr/>
          <p:nvPr/>
        </p:nvSpPr>
        <p:spPr>
          <a:xfrm>
            <a:off x="370881" y="5471380"/>
            <a:ext cx="1120820" cy="278538"/>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前払いの請求時</a:t>
            </a:r>
          </a:p>
        </p:txBody>
      </p:sp>
      <p:cxnSp>
        <p:nvCxnSpPr>
          <p:cNvPr id="151" name="直線矢印コネクタ 150"/>
          <p:cNvCxnSpPr/>
          <p:nvPr/>
        </p:nvCxnSpPr>
        <p:spPr bwMode="auto">
          <a:xfrm>
            <a:off x="4369360" y="4161221"/>
            <a:ext cx="411857" cy="134141"/>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直線矢印コネクタ 151"/>
          <p:cNvCxnSpPr/>
          <p:nvPr/>
        </p:nvCxnSpPr>
        <p:spPr bwMode="auto">
          <a:xfrm>
            <a:off x="5883056" y="4175387"/>
            <a:ext cx="411857" cy="134141"/>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 name="正方形/長方形 152"/>
          <p:cNvSpPr/>
          <p:nvPr/>
        </p:nvSpPr>
        <p:spPr>
          <a:xfrm>
            <a:off x="7349229" y="4261230"/>
            <a:ext cx="947695" cy="338554"/>
          </a:xfrm>
          <a:prstGeom prst="rect">
            <a:avLst/>
          </a:prstGeom>
          <a:solidFill>
            <a:schemeClr val="bg1"/>
          </a:solidFill>
        </p:spPr>
        <p:txBody>
          <a:bodyPr wrap="none" anchor="ctr">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r>
              <a:rPr lang="en-US" altLang="ja-JP" sz="800" dirty="0">
                <a:solidFill>
                  <a:srgbClr val="000000"/>
                </a:solidFill>
                <a:latin typeface="Meiryo UI" panose="020B0604030504040204" pitchFamily="50" charset="-128"/>
                <a:ea typeface="Meiryo UI" panose="020B0604030504040204" pitchFamily="50" charset="-128"/>
              </a:rPr>
              <a:t>1</a:t>
            </a:r>
            <a:r>
              <a:rPr lang="ja-JP" altLang="en-US" sz="800" dirty="0">
                <a:solidFill>
                  <a:srgbClr val="000000"/>
                </a:solidFill>
                <a:latin typeface="Meiryo UI" panose="020B0604030504040204" pitchFamily="50" charset="-128"/>
                <a:ea typeface="Meiryo UI" panose="020B0604030504040204" pitchFamily="50" charset="-128"/>
              </a:rPr>
              <a:t>か月分）</a:t>
            </a:r>
          </a:p>
        </p:txBody>
      </p:sp>
      <p:cxnSp>
        <p:nvCxnSpPr>
          <p:cNvPr id="154" name="直線矢印コネクタ 153"/>
          <p:cNvCxnSpPr/>
          <p:nvPr/>
        </p:nvCxnSpPr>
        <p:spPr bwMode="auto">
          <a:xfrm>
            <a:off x="6874192" y="4173765"/>
            <a:ext cx="809398" cy="139092"/>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正方形/長方形 63"/>
          <p:cNvSpPr/>
          <p:nvPr/>
        </p:nvSpPr>
        <p:spPr>
          <a:xfrm>
            <a:off x="156204" y="2706028"/>
            <a:ext cx="1210589" cy="363176"/>
          </a:xfrm>
          <a:prstGeom prst="rect">
            <a:avLst/>
          </a:prstGeom>
          <a:solidFill>
            <a:srgbClr val="FFFFCC"/>
          </a:solidFill>
        </p:spPr>
        <p:txBody>
          <a:bodyPr wrap="none" anchor="ctr">
            <a:spAutoFit/>
          </a:bodyPr>
          <a:lstStyle/>
          <a:p>
            <a:r>
              <a:rPr lang="ja-JP" altLang="en-US" sz="1600" b="1" dirty="0">
                <a:latin typeface="Meiryo UI" panose="020B0604030504040204" pitchFamily="50" charset="-128"/>
                <a:ea typeface="Meiryo UI" panose="020B0604030504040204" pitchFamily="50" charset="-128"/>
              </a:rPr>
              <a:t>月額利用時</a:t>
            </a:r>
          </a:p>
        </p:txBody>
      </p:sp>
      <p:sp>
        <p:nvSpPr>
          <p:cNvPr id="116" name="正方形/長方形 115"/>
          <p:cNvSpPr/>
          <p:nvPr/>
        </p:nvSpPr>
        <p:spPr>
          <a:xfrm>
            <a:off x="276809" y="1181354"/>
            <a:ext cx="8996374" cy="1471172"/>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・前払いは請求サイクルに入る前月に請求がされます。ただし、商品注文前に料金請求する仕組みが無いため、</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月額料金の請求では初月に</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か月分の請求が実施されます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・後払いは請求サイクルが終わった翌月に請求されます。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・開通時や解約月が月半ばであったとしても、</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か月とみなされます（年額の場合</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か月</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日利用でも、</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年払いとなります）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・解約は請求が発生する月の前（</a:t>
            </a:r>
            <a:r>
              <a:rPr lang="en-US" altLang="ja-JP" sz="1400" dirty="0">
                <a:latin typeface="Meiryo UI" panose="020B0604030504040204" pitchFamily="50" charset="-128"/>
                <a:ea typeface="Meiryo UI" panose="020B0604030504040204" pitchFamily="50" charset="-128"/>
              </a:rPr>
              <a:t>23:59:59</a:t>
            </a:r>
            <a:r>
              <a:rPr lang="ja-JP" altLang="en-US" sz="1400" dirty="0">
                <a:latin typeface="Meiryo UI" panose="020B0604030504040204" pitchFamily="50" charset="-128"/>
                <a:ea typeface="Meiryo UI" panose="020B0604030504040204" pitchFamily="50" charset="-128"/>
              </a:rPr>
              <a:t>）までに完了すると、翌月</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翌年の請求が発生しません</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83868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定期払い特化項目</a:t>
            </a:r>
            <a:r>
              <a:rPr lang="en-US" altLang="ja-JP" dirty="0">
                <a:solidFill>
                  <a:srgbClr val="000000"/>
                </a:solidFill>
              </a:rPr>
              <a:t>&gt;</a:t>
            </a:r>
            <a:br>
              <a:rPr lang="en-US" altLang="ja-JP" dirty="0">
                <a:solidFill>
                  <a:srgbClr val="000000"/>
                </a:solidFill>
              </a:rPr>
            </a:br>
            <a:r>
              <a:rPr lang="ja-JP" altLang="en-US" dirty="0">
                <a:solidFill>
                  <a:srgbClr val="000000"/>
                </a:solidFill>
              </a:rPr>
              <a:t>後払いと前払いの差異</a:t>
            </a:r>
          </a:p>
        </p:txBody>
      </p:sp>
      <p:sp>
        <p:nvSpPr>
          <p:cNvPr id="66" name="二等辺三角形 65"/>
          <p:cNvSpPr/>
          <p:nvPr/>
        </p:nvSpPr>
        <p:spPr bwMode="auto">
          <a:xfrm rot="10800000">
            <a:off x="2606013" y="4986951"/>
            <a:ext cx="159106" cy="96643"/>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7" name="正方形/長方形 66"/>
          <p:cNvSpPr/>
          <p:nvPr/>
        </p:nvSpPr>
        <p:spPr>
          <a:xfrm>
            <a:off x="2477816" y="4784395"/>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申込</a:t>
            </a:r>
          </a:p>
        </p:txBody>
      </p:sp>
      <p:sp>
        <p:nvSpPr>
          <p:cNvPr id="74" name="二等辺三角形 73"/>
          <p:cNvSpPr/>
          <p:nvPr/>
        </p:nvSpPr>
        <p:spPr bwMode="auto">
          <a:xfrm rot="10800000">
            <a:off x="2967475" y="4996999"/>
            <a:ext cx="159106" cy="96643"/>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5" name="正方形/長方形 74"/>
          <p:cNvSpPr/>
          <p:nvPr/>
        </p:nvSpPr>
        <p:spPr>
          <a:xfrm>
            <a:off x="2839279" y="4794443"/>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開通</a:t>
            </a:r>
          </a:p>
        </p:txBody>
      </p:sp>
      <p:cxnSp>
        <p:nvCxnSpPr>
          <p:cNvPr id="76" name="直線矢印コネクタ 75"/>
          <p:cNvCxnSpPr/>
          <p:nvPr/>
        </p:nvCxnSpPr>
        <p:spPr bwMode="auto">
          <a:xfrm>
            <a:off x="2699514" y="5209606"/>
            <a:ext cx="4610744"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 name="グループ化 3"/>
          <p:cNvGrpSpPr/>
          <p:nvPr/>
        </p:nvGrpSpPr>
        <p:grpSpPr>
          <a:xfrm>
            <a:off x="1971094" y="4843781"/>
            <a:ext cx="7555423" cy="1311445"/>
            <a:chOff x="1971094" y="4677984"/>
            <a:chExt cx="7555423" cy="2573834"/>
          </a:xfrm>
        </p:grpSpPr>
        <p:cxnSp>
          <p:nvCxnSpPr>
            <p:cNvPr id="78" name="直線コネクタ 77"/>
            <p:cNvCxnSpPr/>
            <p:nvPr/>
          </p:nvCxnSpPr>
          <p:spPr bwMode="auto">
            <a:xfrm>
              <a:off x="1971094" y="4677984"/>
              <a:ext cx="0" cy="2573834"/>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コネクタ 81"/>
            <p:cNvCxnSpPr/>
            <p:nvPr/>
          </p:nvCxnSpPr>
          <p:spPr bwMode="auto">
            <a:xfrm>
              <a:off x="3487345" y="4677984"/>
              <a:ext cx="0" cy="2573834"/>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コネクタ 89"/>
            <p:cNvCxnSpPr/>
            <p:nvPr/>
          </p:nvCxnSpPr>
          <p:spPr bwMode="auto">
            <a:xfrm>
              <a:off x="5057840" y="4677984"/>
              <a:ext cx="0" cy="2573834"/>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線コネクタ 92"/>
            <p:cNvCxnSpPr/>
            <p:nvPr/>
          </p:nvCxnSpPr>
          <p:spPr bwMode="auto">
            <a:xfrm>
              <a:off x="6571505" y="4677984"/>
              <a:ext cx="0" cy="2573834"/>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コネクタ 96"/>
            <p:cNvCxnSpPr/>
            <p:nvPr/>
          </p:nvCxnSpPr>
          <p:spPr bwMode="auto">
            <a:xfrm>
              <a:off x="7956022" y="4677984"/>
              <a:ext cx="0" cy="2573834"/>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直線コネクタ 99"/>
            <p:cNvCxnSpPr/>
            <p:nvPr/>
          </p:nvCxnSpPr>
          <p:spPr bwMode="auto">
            <a:xfrm>
              <a:off x="9526517" y="4677984"/>
              <a:ext cx="0" cy="2573834"/>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1" name="二等辺三角形 100"/>
          <p:cNvSpPr/>
          <p:nvPr/>
        </p:nvSpPr>
        <p:spPr bwMode="auto">
          <a:xfrm rot="10800000">
            <a:off x="7194226" y="4997441"/>
            <a:ext cx="159106" cy="96643"/>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2" name="正方形/長方形 101"/>
          <p:cNvSpPr/>
          <p:nvPr/>
        </p:nvSpPr>
        <p:spPr>
          <a:xfrm>
            <a:off x="7085536" y="4794885"/>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解約</a:t>
            </a:r>
          </a:p>
        </p:txBody>
      </p:sp>
      <p:sp>
        <p:nvSpPr>
          <p:cNvPr id="103" name="正方形/長方形 102"/>
          <p:cNvSpPr/>
          <p:nvPr/>
        </p:nvSpPr>
        <p:spPr>
          <a:xfrm>
            <a:off x="2468198" y="4532722"/>
            <a:ext cx="434734"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月</a:t>
            </a:r>
          </a:p>
        </p:txBody>
      </p:sp>
      <p:sp>
        <p:nvSpPr>
          <p:cNvPr id="107" name="正方形/長方形 106"/>
          <p:cNvSpPr/>
          <p:nvPr/>
        </p:nvSpPr>
        <p:spPr>
          <a:xfrm>
            <a:off x="3842094" y="4532722"/>
            <a:ext cx="934871"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月～</a:t>
            </a:r>
            <a:r>
              <a:rPr lang="en-US" altLang="ja-JP" dirty="0">
                <a:latin typeface="Meiryo UI" panose="020B0604030504040204" pitchFamily="50" charset="-128"/>
                <a:ea typeface="Meiryo UI" panose="020B0604030504040204" pitchFamily="50" charset="-128"/>
              </a:rPr>
              <a:t>11</a:t>
            </a:r>
            <a:r>
              <a:rPr lang="ja-JP" altLang="en-US" dirty="0">
                <a:latin typeface="Meiryo UI" panose="020B0604030504040204" pitchFamily="50" charset="-128"/>
                <a:ea typeface="Meiryo UI" panose="020B0604030504040204" pitchFamily="50" charset="-128"/>
              </a:rPr>
              <a:t>月</a:t>
            </a:r>
          </a:p>
        </p:txBody>
      </p:sp>
      <p:sp>
        <p:nvSpPr>
          <p:cNvPr id="108" name="正方形/長方形 107"/>
          <p:cNvSpPr/>
          <p:nvPr/>
        </p:nvSpPr>
        <p:spPr>
          <a:xfrm>
            <a:off x="5486030" y="4532722"/>
            <a:ext cx="530915"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12</a:t>
            </a:r>
            <a:r>
              <a:rPr lang="ja-JP" altLang="en-US" dirty="0">
                <a:latin typeface="Meiryo UI" panose="020B0604030504040204" pitchFamily="50" charset="-128"/>
                <a:ea typeface="Meiryo UI" panose="020B0604030504040204" pitchFamily="50" charset="-128"/>
              </a:rPr>
              <a:t>月</a:t>
            </a:r>
          </a:p>
        </p:txBody>
      </p:sp>
      <p:sp>
        <p:nvSpPr>
          <p:cNvPr id="109" name="正方形/長方形 108"/>
          <p:cNvSpPr/>
          <p:nvPr/>
        </p:nvSpPr>
        <p:spPr>
          <a:xfrm>
            <a:off x="7051518" y="4532722"/>
            <a:ext cx="434734"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月</a:t>
            </a:r>
          </a:p>
        </p:txBody>
      </p:sp>
      <p:sp>
        <p:nvSpPr>
          <p:cNvPr id="110" name="正方形/長方形 109"/>
          <p:cNvSpPr/>
          <p:nvPr/>
        </p:nvSpPr>
        <p:spPr>
          <a:xfrm>
            <a:off x="8677534" y="4532722"/>
            <a:ext cx="434734"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月</a:t>
            </a:r>
          </a:p>
        </p:txBody>
      </p:sp>
      <p:sp>
        <p:nvSpPr>
          <p:cNvPr id="111" name="正方形/長方形 110"/>
          <p:cNvSpPr/>
          <p:nvPr/>
        </p:nvSpPr>
        <p:spPr>
          <a:xfrm>
            <a:off x="2012136" y="5081912"/>
            <a:ext cx="646331"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利用期間</a:t>
            </a:r>
          </a:p>
        </p:txBody>
      </p:sp>
      <p:cxnSp>
        <p:nvCxnSpPr>
          <p:cNvPr id="112" name="直線矢印コネクタ 111"/>
          <p:cNvCxnSpPr/>
          <p:nvPr/>
        </p:nvCxnSpPr>
        <p:spPr bwMode="auto">
          <a:xfrm>
            <a:off x="2699514" y="5448029"/>
            <a:ext cx="3851307"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正方形/長方形 112"/>
          <p:cNvSpPr/>
          <p:nvPr/>
        </p:nvSpPr>
        <p:spPr>
          <a:xfrm>
            <a:off x="2692032" y="5234545"/>
            <a:ext cx="761747" cy="229486"/>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今年利用分</a:t>
            </a:r>
          </a:p>
        </p:txBody>
      </p:sp>
      <p:sp>
        <p:nvSpPr>
          <p:cNvPr id="136" name="正方形/長方形 135"/>
          <p:cNvSpPr/>
          <p:nvPr/>
        </p:nvSpPr>
        <p:spPr>
          <a:xfrm>
            <a:off x="3207570" y="5643611"/>
            <a:ext cx="864339" cy="338554"/>
          </a:xfrm>
          <a:prstGeom prst="rect">
            <a:avLst/>
          </a:prstGeom>
          <a:solidFill>
            <a:schemeClr val="bg1"/>
          </a:solidFill>
        </p:spPr>
        <p:txBody>
          <a:bodyPr wrap="none" anchor="ctr">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r>
              <a:rPr lang="en-US" altLang="ja-JP" sz="800" dirty="0">
                <a:solidFill>
                  <a:srgbClr val="000000"/>
                </a:solidFill>
                <a:latin typeface="Meiryo UI" panose="020B0604030504040204" pitchFamily="50" charset="-128"/>
                <a:ea typeface="Meiryo UI" panose="020B0604030504040204" pitchFamily="50" charset="-128"/>
              </a:rPr>
              <a:t>1</a:t>
            </a:r>
            <a:r>
              <a:rPr lang="ja-JP" altLang="en-US" sz="800" dirty="0">
                <a:solidFill>
                  <a:srgbClr val="000000"/>
                </a:solidFill>
                <a:latin typeface="Meiryo UI" panose="020B0604030504040204" pitchFamily="50" charset="-128"/>
                <a:ea typeface="Meiryo UI" panose="020B0604030504040204" pitchFamily="50" charset="-128"/>
              </a:rPr>
              <a:t>年分）</a:t>
            </a:r>
          </a:p>
        </p:txBody>
      </p:sp>
      <p:cxnSp>
        <p:nvCxnSpPr>
          <p:cNvPr id="137" name="直線矢印コネクタ 136"/>
          <p:cNvCxnSpPr>
            <a:stCxn id="113" idx="2"/>
            <a:endCxn id="136" idx="0"/>
          </p:cNvCxnSpPr>
          <p:nvPr/>
        </p:nvCxnSpPr>
        <p:spPr bwMode="auto">
          <a:xfrm>
            <a:off x="3072906" y="5464031"/>
            <a:ext cx="566834" cy="179580"/>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直線矢印コネクタ 184"/>
          <p:cNvCxnSpPr/>
          <p:nvPr/>
        </p:nvCxnSpPr>
        <p:spPr bwMode="auto">
          <a:xfrm>
            <a:off x="6571119" y="5439721"/>
            <a:ext cx="787831"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6" name="正方形/長方形 185"/>
          <p:cNvSpPr/>
          <p:nvPr/>
        </p:nvSpPr>
        <p:spPr>
          <a:xfrm>
            <a:off x="6563636" y="5218639"/>
            <a:ext cx="761747"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来年利用分</a:t>
            </a:r>
          </a:p>
        </p:txBody>
      </p:sp>
      <p:sp>
        <p:nvSpPr>
          <p:cNvPr id="187" name="正方形/長方形 186"/>
          <p:cNvSpPr/>
          <p:nvPr/>
        </p:nvSpPr>
        <p:spPr>
          <a:xfrm>
            <a:off x="7699629" y="5643611"/>
            <a:ext cx="864339" cy="338554"/>
          </a:xfrm>
          <a:prstGeom prst="rect">
            <a:avLst/>
          </a:prstGeom>
          <a:solidFill>
            <a:schemeClr val="bg1"/>
          </a:solidFill>
        </p:spPr>
        <p:txBody>
          <a:bodyPr wrap="none" anchor="ctr">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r>
              <a:rPr lang="en-US" altLang="ja-JP" sz="800" dirty="0">
                <a:solidFill>
                  <a:srgbClr val="000000"/>
                </a:solidFill>
                <a:latin typeface="Meiryo UI" panose="020B0604030504040204" pitchFamily="50" charset="-128"/>
                <a:ea typeface="Meiryo UI" panose="020B0604030504040204" pitchFamily="50" charset="-128"/>
              </a:rPr>
              <a:t>1</a:t>
            </a:r>
            <a:r>
              <a:rPr lang="ja-JP" altLang="en-US" sz="800" dirty="0">
                <a:solidFill>
                  <a:srgbClr val="000000"/>
                </a:solidFill>
                <a:latin typeface="Meiryo UI" panose="020B0604030504040204" pitchFamily="50" charset="-128"/>
                <a:ea typeface="Meiryo UI" panose="020B0604030504040204" pitchFamily="50" charset="-128"/>
              </a:rPr>
              <a:t>年分）</a:t>
            </a:r>
          </a:p>
        </p:txBody>
      </p:sp>
      <p:cxnSp>
        <p:nvCxnSpPr>
          <p:cNvPr id="188" name="直線矢印コネクタ 187"/>
          <p:cNvCxnSpPr>
            <a:stCxn id="186" idx="2"/>
            <a:endCxn id="187" idx="0"/>
          </p:cNvCxnSpPr>
          <p:nvPr/>
        </p:nvCxnSpPr>
        <p:spPr bwMode="auto">
          <a:xfrm>
            <a:off x="6944510" y="5463321"/>
            <a:ext cx="1187289" cy="180290"/>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二等辺三角形 117"/>
          <p:cNvSpPr/>
          <p:nvPr/>
        </p:nvSpPr>
        <p:spPr bwMode="auto">
          <a:xfrm rot="10800000">
            <a:off x="2606013" y="1591984"/>
            <a:ext cx="159106" cy="96643"/>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9" name="正方形/長方形 128"/>
          <p:cNvSpPr/>
          <p:nvPr/>
        </p:nvSpPr>
        <p:spPr>
          <a:xfrm>
            <a:off x="2477816" y="1389428"/>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申込</a:t>
            </a:r>
          </a:p>
        </p:txBody>
      </p:sp>
      <p:sp>
        <p:nvSpPr>
          <p:cNvPr id="130" name="二等辺三角形 129"/>
          <p:cNvSpPr/>
          <p:nvPr/>
        </p:nvSpPr>
        <p:spPr bwMode="auto">
          <a:xfrm rot="10800000">
            <a:off x="2967475" y="1602032"/>
            <a:ext cx="159106" cy="96643"/>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1" name="正方形/長方形 130"/>
          <p:cNvSpPr/>
          <p:nvPr/>
        </p:nvSpPr>
        <p:spPr>
          <a:xfrm>
            <a:off x="2839279" y="1399476"/>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開通</a:t>
            </a:r>
          </a:p>
        </p:txBody>
      </p:sp>
      <p:cxnSp>
        <p:nvCxnSpPr>
          <p:cNvPr id="139" name="直線矢印コネクタ 138"/>
          <p:cNvCxnSpPr/>
          <p:nvPr/>
        </p:nvCxnSpPr>
        <p:spPr bwMode="auto">
          <a:xfrm>
            <a:off x="2699514" y="1814639"/>
            <a:ext cx="4610744"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直線コネクタ 148"/>
          <p:cNvCxnSpPr/>
          <p:nvPr/>
        </p:nvCxnSpPr>
        <p:spPr bwMode="auto">
          <a:xfrm>
            <a:off x="1971094" y="1448814"/>
            <a:ext cx="0" cy="2573834"/>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6" name="直線コネクタ 155"/>
          <p:cNvCxnSpPr/>
          <p:nvPr/>
        </p:nvCxnSpPr>
        <p:spPr bwMode="auto">
          <a:xfrm>
            <a:off x="3487345" y="1448814"/>
            <a:ext cx="0" cy="2573834"/>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直線コネクタ 156"/>
          <p:cNvCxnSpPr/>
          <p:nvPr/>
        </p:nvCxnSpPr>
        <p:spPr bwMode="auto">
          <a:xfrm>
            <a:off x="5057840" y="1448814"/>
            <a:ext cx="0" cy="2573834"/>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直線コネクタ 157"/>
          <p:cNvCxnSpPr/>
          <p:nvPr/>
        </p:nvCxnSpPr>
        <p:spPr bwMode="auto">
          <a:xfrm>
            <a:off x="6571505" y="1448814"/>
            <a:ext cx="0" cy="2573834"/>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9" name="直線コネクタ 158"/>
          <p:cNvCxnSpPr/>
          <p:nvPr/>
        </p:nvCxnSpPr>
        <p:spPr bwMode="auto">
          <a:xfrm>
            <a:off x="7956022" y="1448814"/>
            <a:ext cx="0" cy="2573834"/>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0" name="直線コネクタ 159"/>
          <p:cNvCxnSpPr/>
          <p:nvPr/>
        </p:nvCxnSpPr>
        <p:spPr bwMode="auto">
          <a:xfrm>
            <a:off x="9526517" y="1448814"/>
            <a:ext cx="0" cy="2573834"/>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二等辺三角形 160"/>
          <p:cNvSpPr/>
          <p:nvPr/>
        </p:nvSpPr>
        <p:spPr bwMode="auto">
          <a:xfrm rot="10800000">
            <a:off x="7194226" y="1602474"/>
            <a:ext cx="159106" cy="96643"/>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2" name="正方形/長方形 161"/>
          <p:cNvSpPr/>
          <p:nvPr/>
        </p:nvSpPr>
        <p:spPr>
          <a:xfrm>
            <a:off x="7085536" y="1399918"/>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解約</a:t>
            </a:r>
          </a:p>
        </p:txBody>
      </p:sp>
      <p:sp>
        <p:nvSpPr>
          <p:cNvPr id="163" name="正方形/長方形 162"/>
          <p:cNvSpPr/>
          <p:nvPr/>
        </p:nvSpPr>
        <p:spPr>
          <a:xfrm>
            <a:off x="2468198" y="1137755"/>
            <a:ext cx="434734"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月</a:t>
            </a:r>
          </a:p>
        </p:txBody>
      </p:sp>
      <p:sp>
        <p:nvSpPr>
          <p:cNvPr id="164" name="正方形/長方形 163"/>
          <p:cNvSpPr/>
          <p:nvPr/>
        </p:nvSpPr>
        <p:spPr>
          <a:xfrm>
            <a:off x="3844145" y="1137755"/>
            <a:ext cx="934871"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月～</a:t>
            </a:r>
            <a:r>
              <a:rPr lang="en-US" altLang="ja-JP" dirty="0">
                <a:latin typeface="Meiryo UI" panose="020B0604030504040204" pitchFamily="50" charset="-128"/>
                <a:ea typeface="Meiryo UI" panose="020B0604030504040204" pitchFamily="50" charset="-128"/>
              </a:rPr>
              <a:t>11</a:t>
            </a:r>
            <a:r>
              <a:rPr lang="ja-JP" altLang="en-US" dirty="0">
                <a:latin typeface="Meiryo UI" panose="020B0604030504040204" pitchFamily="50" charset="-128"/>
                <a:ea typeface="Meiryo UI" panose="020B0604030504040204" pitchFamily="50" charset="-128"/>
              </a:rPr>
              <a:t>月</a:t>
            </a:r>
          </a:p>
        </p:txBody>
      </p:sp>
      <p:sp>
        <p:nvSpPr>
          <p:cNvPr id="165" name="正方形/長方形 164"/>
          <p:cNvSpPr/>
          <p:nvPr/>
        </p:nvSpPr>
        <p:spPr>
          <a:xfrm>
            <a:off x="5486030" y="1137755"/>
            <a:ext cx="530915"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12</a:t>
            </a:r>
            <a:r>
              <a:rPr lang="ja-JP" altLang="en-US" dirty="0">
                <a:latin typeface="Meiryo UI" panose="020B0604030504040204" pitchFamily="50" charset="-128"/>
                <a:ea typeface="Meiryo UI" panose="020B0604030504040204" pitchFamily="50" charset="-128"/>
              </a:rPr>
              <a:t>月</a:t>
            </a:r>
          </a:p>
        </p:txBody>
      </p:sp>
      <p:sp>
        <p:nvSpPr>
          <p:cNvPr id="166" name="正方形/長方形 165"/>
          <p:cNvSpPr/>
          <p:nvPr/>
        </p:nvSpPr>
        <p:spPr>
          <a:xfrm>
            <a:off x="7051518" y="1137755"/>
            <a:ext cx="434734"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月</a:t>
            </a:r>
          </a:p>
        </p:txBody>
      </p:sp>
      <p:sp>
        <p:nvSpPr>
          <p:cNvPr id="167" name="正方形/長方形 166"/>
          <p:cNvSpPr/>
          <p:nvPr/>
        </p:nvSpPr>
        <p:spPr>
          <a:xfrm>
            <a:off x="8677534" y="1137755"/>
            <a:ext cx="434734"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月</a:t>
            </a:r>
          </a:p>
        </p:txBody>
      </p:sp>
      <p:sp>
        <p:nvSpPr>
          <p:cNvPr id="168" name="正方形/長方形 167"/>
          <p:cNvSpPr/>
          <p:nvPr/>
        </p:nvSpPr>
        <p:spPr>
          <a:xfrm>
            <a:off x="2012136" y="1686945"/>
            <a:ext cx="646331"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利用期間</a:t>
            </a:r>
          </a:p>
        </p:txBody>
      </p:sp>
      <p:cxnSp>
        <p:nvCxnSpPr>
          <p:cNvPr id="169" name="直線矢印コネクタ 168"/>
          <p:cNvCxnSpPr/>
          <p:nvPr/>
        </p:nvCxnSpPr>
        <p:spPr bwMode="auto">
          <a:xfrm>
            <a:off x="2699514" y="2053062"/>
            <a:ext cx="3851307"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0" name="正方形/長方形 169"/>
          <p:cNvSpPr/>
          <p:nvPr/>
        </p:nvSpPr>
        <p:spPr>
          <a:xfrm>
            <a:off x="2692032" y="1839578"/>
            <a:ext cx="761747" cy="229486"/>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今年利用分</a:t>
            </a:r>
          </a:p>
        </p:txBody>
      </p:sp>
      <p:sp>
        <p:nvSpPr>
          <p:cNvPr id="171" name="正方形/長方形 170"/>
          <p:cNvSpPr/>
          <p:nvPr/>
        </p:nvSpPr>
        <p:spPr>
          <a:xfrm>
            <a:off x="6278431" y="2257638"/>
            <a:ext cx="864339" cy="338554"/>
          </a:xfrm>
          <a:prstGeom prst="rect">
            <a:avLst/>
          </a:prstGeom>
          <a:solidFill>
            <a:schemeClr val="bg1"/>
          </a:solidFill>
        </p:spPr>
        <p:txBody>
          <a:bodyPr wrap="none" anchor="ctr">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r>
              <a:rPr lang="en-US" altLang="ja-JP" sz="800" dirty="0">
                <a:solidFill>
                  <a:srgbClr val="000000"/>
                </a:solidFill>
                <a:latin typeface="Meiryo UI" panose="020B0604030504040204" pitchFamily="50" charset="-128"/>
                <a:ea typeface="Meiryo UI" panose="020B0604030504040204" pitchFamily="50" charset="-128"/>
              </a:rPr>
              <a:t>1</a:t>
            </a:r>
            <a:r>
              <a:rPr lang="ja-JP" altLang="en-US" sz="800" dirty="0">
                <a:solidFill>
                  <a:srgbClr val="000000"/>
                </a:solidFill>
                <a:latin typeface="Meiryo UI" panose="020B0604030504040204" pitchFamily="50" charset="-128"/>
                <a:ea typeface="Meiryo UI" panose="020B0604030504040204" pitchFamily="50" charset="-128"/>
              </a:rPr>
              <a:t>年分）</a:t>
            </a:r>
          </a:p>
        </p:txBody>
      </p:sp>
      <p:cxnSp>
        <p:nvCxnSpPr>
          <p:cNvPr id="172" name="直線矢印コネクタ 171"/>
          <p:cNvCxnSpPr>
            <a:endCxn id="171" idx="0"/>
          </p:cNvCxnSpPr>
          <p:nvPr/>
        </p:nvCxnSpPr>
        <p:spPr bwMode="auto">
          <a:xfrm>
            <a:off x="6298747" y="2078058"/>
            <a:ext cx="411854" cy="179580"/>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3" name="正方形/長方形 172"/>
          <p:cNvSpPr/>
          <p:nvPr/>
        </p:nvSpPr>
        <p:spPr>
          <a:xfrm>
            <a:off x="637161" y="1920405"/>
            <a:ext cx="1120820" cy="278538"/>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後払いの請求時</a:t>
            </a:r>
          </a:p>
        </p:txBody>
      </p:sp>
      <p:sp>
        <p:nvSpPr>
          <p:cNvPr id="174" name="正方形/長方形 173"/>
          <p:cNvSpPr/>
          <p:nvPr/>
        </p:nvSpPr>
        <p:spPr>
          <a:xfrm>
            <a:off x="637162" y="3361385"/>
            <a:ext cx="1120820" cy="278538"/>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前払いの請求時</a:t>
            </a:r>
          </a:p>
        </p:txBody>
      </p:sp>
      <p:sp>
        <p:nvSpPr>
          <p:cNvPr id="175" name="正方形/長方形 174"/>
          <p:cNvSpPr/>
          <p:nvPr/>
        </p:nvSpPr>
        <p:spPr>
          <a:xfrm>
            <a:off x="382292" y="1147382"/>
            <a:ext cx="1210588" cy="363176"/>
          </a:xfrm>
          <a:prstGeom prst="rect">
            <a:avLst/>
          </a:prstGeom>
          <a:solidFill>
            <a:srgbClr val="FFCCFF"/>
          </a:solidFill>
        </p:spPr>
        <p:txBody>
          <a:bodyPr wrap="none" anchor="ctr">
            <a:spAutoFit/>
          </a:bodyPr>
          <a:lstStyle/>
          <a:p>
            <a:r>
              <a:rPr lang="ja-JP" altLang="en-US" sz="1600" b="1" dirty="0">
                <a:latin typeface="Meiryo UI" panose="020B0604030504040204" pitchFamily="50" charset="-128"/>
                <a:ea typeface="Meiryo UI" panose="020B0604030504040204" pitchFamily="50" charset="-128"/>
              </a:rPr>
              <a:t>年額利用時</a:t>
            </a:r>
          </a:p>
        </p:txBody>
      </p:sp>
      <p:cxnSp>
        <p:nvCxnSpPr>
          <p:cNvPr id="176" name="直線矢印コネクタ 175"/>
          <p:cNvCxnSpPr/>
          <p:nvPr/>
        </p:nvCxnSpPr>
        <p:spPr bwMode="auto">
          <a:xfrm>
            <a:off x="6571119" y="2044754"/>
            <a:ext cx="787831"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7" name="正方形/長方形 176"/>
          <p:cNvSpPr/>
          <p:nvPr/>
        </p:nvSpPr>
        <p:spPr>
          <a:xfrm>
            <a:off x="6563636" y="1823672"/>
            <a:ext cx="761747"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来年利用分</a:t>
            </a:r>
          </a:p>
        </p:txBody>
      </p:sp>
      <p:sp>
        <p:nvSpPr>
          <p:cNvPr id="178" name="正方形/長方形 177"/>
          <p:cNvSpPr/>
          <p:nvPr/>
        </p:nvSpPr>
        <p:spPr>
          <a:xfrm>
            <a:off x="7661618" y="2254680"/>
            <a:ext cx="864339" cy="338554"/>
          </a:xfrm>
          <a:prstGeom prst="rect">
            <a:avLst/>
          </a:prstGeom>
          <a:solidFill>
            <a:schemeClr val="bg1"/>
          </a:solidFill>
        </p:spPr>
        <p:txBody>
          <a:bodyPr wrap="none" anchor="ctr">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r>
              <a:rPr lang="en-US" altLang="ja-JP" sz="800" dirty="0">
                <a:solidFill>
                  <a:srgbClr val="000000"/>
                </a:solidFill>
                <a:latin typeface="Meiryo UI" panose="020B0604030504040204" pitchFamily="50" charset="-128"/>
                <a:ea typeface="Meiryo UI" panose="020B0604030504040204" pitchFamily="50" charset="-128"/>
              </a:rPr>
              <a:t>1</a:t>
            </a:r>
            <a:r>
              <a:rPr lang="ja-JP" altLang="en-US" sz="800" dirty="0">
                <a:solidFill>
                  <a:srgbClr val="000000"/>
                </a:solidFill>
                <a:latin typeface="Meiryo UI" panose="020B0604030504040204" pitchFamily="50" charset="-128"/>
                <a:ea typeface="Meiryo UI" panose="020B0604030504040204" pitchFamily="50" charset="-128"/>
              </a:rPr>
              <a:t>年分）</a:t>
            </a:r>
          </a:p>
        </p:txBody>
      </p:sp>
      <p:cxnSp>
        <p:nvCxnSpPr>
          <p:cNvPr id="180" name="直線矢印コネクタ 179"/>
          <p:cNvCxnSpPr>
            <a:stCxn id="177" idx="2"/>
            <a:endCxn id="178" idx="0"/>
          </p:cNvCxnSpPr>
          <p:nvPr/>
        </p:nvCxnSpPr>
        <p:spPr bwMode="auto">
          <a:xfrm>
            <a:off x="6944510" y="2068354"/>
            <a:ext cx="1149278" cy="186326"/>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1" name="二等辺三角形 180"/>
          <p:cNvSpPr/>
          <p:nvPr/>
        </p:nvSpPr>
        <p:spPr bwMode="auto">
          <a:xfrm rot="10800000">
            <a:off x="2611182" y="2798276"/>
            <a:ext cx="159106" cy="96643"/>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2" name="正方形/長方形 181"/>
          <p:cNvSpPr/>
          <p:nvPr/>
        </p:nvSpPr>
        <p:spPr>
          <a:xfrm>
            <a:off x="2482985" y="2595720"/>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申込</a:t>
            </a:r>
          </a:p>
        </p:txBody>
      </p:sp>
      <p:sp>
        <p:nvSpPr>
          <p:cNvPr id="183" name="二等辺三角形 182"/>
          <p:cNvSpPr/>
          <p:nvPr/>
        </p:nvSpPr>
        <p:spPr bwMode="auto">
          <a:xfrm rot="10800000">
            <a:off x="2972644" y="2808324"/>
            <a:ext cx="159106" cy="96643"/>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3" name="正方形/長方形 202"/>
          <p:cNvSpPr/>
          <p:nvPr/>
        </p:nvSpPr>
        <p:spPr>
          <a:xfrm>
            <a:off x="2844448" y="2605768"/>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開通</a:t>
            </a:r>
          </a:p>
        </p:txBody>
      </p:sp>
      <p:cxnSp>
        <p:nvCxnSpPr>
          <p:cNvPr id="205" name="直線矢印コネクタ 204"/>
          <p:cNvCxnSpPr/>
          <p:nvPr/>
        </p:nvCxnSpPr>
        <p:spPr bwMode="auto">
          <a:xfrm>
            <a:off x="2704683" y="3020931"/>
            <a:ext cx="4610744"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6" name="二等辺三角形 205"/>
          <p:cNvSpPr/>
          <p:nvPr/>
        </p:nvSpPr>
        <p:spPr bwMode="auto">
          <a:xfrm rot="10800000">
            <a:off x="7199395" y="2808766"/>
            <a:ext cx="159106" cy="96643"/>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7" name="正方形/長方形 206"/>
          <p:cNvSpPr/>
          <p:nvPr/>
        </p:nvSpPr>
        <p:spPr>
          <a:xfrm>
            <a:off x="7090705" y="2606210"/>
            <a:ext cx="415498"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解約</a:t>
            </a:r>
          </a:p>
        </p:txBody>
      </p:sp>
      <p:sp>
        <p:nvSpPr>
          <p:cNvPr id="208" name="正方形/長方形 207"/>
          <p:cNvSpPr/>
          <p:nvPr/>
        </p:nvSpPr>
        <p:spPr>
          <a:xfrm>
            <a:off x="2017305" y="2893237"/>
            <a:ext cx="646331"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利用期間</a:t>
            </a:r>
          </a:p>
        </p:txBody>
      </p:sp>
      <p:cxnSp>
        <p:nvCxnSpPr>
          <p:cNvPr id="209" name="直線矢印コネクタ 208"/>
          <p:cNvCxnSpPr/>
          <p:nvPr/>
        </p:nvCxnSpPr>
        <p:spPr bwMode="auto">
          <a:xfrm>
            <a:off x="2704683" y="3259354"/>
            <a:ext cx="3851307"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0" name="正方形/長方形 209"/>
          <p:cNvSpPr/>
          <p:nvPr/>
        </p:nvSpPr>
        <p:spPr>
          <a:xfrm>
            <a:off x="2697201" y="3045870"/>
            <a:ext cx="761747" cy="229486"/>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今年利用分</a:t>
            </a:r>
          </a:p>
        </p:txBody>
      </p:sp>
      <p:sp>
        <p:nvSpPr>
          <p:cNvPr id="211" name="正方形/長方形 210"/>
          <p:cNvSpPr/>
          <p:nvPr/>
        </p:nvSpPr>
        <p:spPr>
          <a:xfrm>
            <a:off x="3057759" y="3454936"/>
            <a:ext cx="864339" cy="338554"/>
          </a:xfrm>
          <a:prstGeom prst="rect">
            <a:avLst/>
          </a:prstGeom>
          <a:solidFill>
            <a:schemeClr val="bg1"/>
          </a:solidFill>
        </p:spPr>
        <p:txBody>
          <a:bodyPr wrap="none" anchor="ctr">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r>
              <a:rPr lang="en-US" altLang="ja-JP" sz="800" dirty="0">
                <a:solidFill>
                  <a:srgbClr val="000000"/>
                </a:solidFill>
                <a:latin typeface="Meiryo UI" panose="020B0604030504040204" pitchFamily="50" charset="-128"/>
                <a:ea typeface="Meiryo UI" panose="020B0604030504040204" pitchFamily="50" charset="-128"/>
              </a:rPr>
              <a:t>1</a:t>
            </a:r>
            <a:r>
              <a:rPr lang="ja-JP" altLang="en-US" sz="800" dirty="0">
                <a:solidFill>
                  <a:srgbClr val="000000"/>
                </a:solidFill>
                <a:latin typeface="Meiryo UI" panose="020B0604030504040204" pitchFamily="50" charset="-128"/>
                <a:ea typeface="Meiryo UI" panose="020B0604030504040204" pitchFamily="50" charset="-128"/>
              </a:rPr>
              <a:t>年分）</a:t>
            </a:r>
          </a:p>
        </p:txBody>
      </p:sp>
      <p:cxnSp>
        <p:nvCxnSpPr>
          <p:cNvPr id="212" name="直線矢印コネクタ 211"/>
          <p:cNvCxnSpPr>
            <a:stCxn id="210" idx="2"/>
            <a:endCxn id="211" idx="0"/>
          </p:cNvCxnSpPr>
          <p:nvPr/>
        </p:nvCxnSpPr>
        <p:spPr bwMode="auto">
          <a:xfrm>
            <a:off x="3078075" y="3275356"/>
            <a:ext cx="411854" cy="179580"/>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直線矢印コネクタ 212"/>
          <p:cNvCxnSpPr/>
          <p:nvPr/>
        </p:nvCxnSpPr>
        <p:spPr bwMode="auto">
          <a:xfrm>
            <a:off x="6576288" y="3251046"/>
            <a:ext cx="787831"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4" name="正方形/長方形 213"/>
          <p:cNvSpPr/>
          <p:nvPr/>
        </p:nvSpPr>
        <p:spPr>
          <a:xfrm>
            <a:off x="6568805" y="3029964"/>
            <a:ext cx="761747" cy="244682"/>
          </a:xfrm>
          <a:prstGeom prst="rect">
            <a:avLst/>
          </a:prstGeom>
        </p:spPr>
        <p:txBody>
          <a:bodyPr wrap="none" anchor="ctr">
            <a:spAutoFit/>
          </a:bodyPr>
          <a:lstStyle/>
          <a:p>
            <a:r>
              <a:rPr lang="ja-JP" altLang="en-US" sz="900" dirty="0">
                <a:latin typeface="Meiryo UI" panose="020B0604030504040204" pitchFamily="50" charset="-128"/>
                <a:ea typeface="Meiryo UI" panose="020B0604030504040204" pitchFamily="50" charset="-128"/>
              </a:rPr>
              <a:t>来年利用分</a:t>
            </a:r>
          </a:p>
        </p:txBody>
      </p:sp>
      <p:cxnSp>
        <p:nvCxnSpPr>
          <p:cNvPr id="215" name="直線矢印コネクタ 214"/>
          <p:cNvCxnSpPr>
            <a:stCxn id="214" idx="2"/>
            <a:endCxn id="216" idx="0"/>
          </p:cNvCxnSpPr>
          <p:nvPr/>
        </p:nvCxnSpPr>
        <p:spPr bwMode="auto">
          <a:xfrm flipH="1">
            <a:off x="6710600" y="3274646"/>
            <a:ext cx="239079" cy="191526"/>
          </a:xfrm>
          <a:prstGeom prst="straightConnector1">
            <a:avLst/>
          </a:prstGeom>
          <a:solidFill>
            <a:srgbClr val="D2F0FA"/>
          </a:solidFill>
          <a:ln w="9525" cap="flat" cmpd="sng" algn="ctr">
            <a:solidFill>
              <a:schemeClr val="bg1">
                <a:lumMod val="50000"/>
              </a:schemeClr>
            </a:solidFill>
            <a:prstDash val="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6" name="正方形/長方形 215"/>
          <p:cNvSpPr/>
          <p:nvPr/>
        </p:nvSpPr>
        <p:spPr>
          <a:xfrm>
            <a:off x="6278430" y="3466172"/>
            <a:ext cx="864339" cy="338554"/>
          </a:xfrm>
          <a:prstGeom prst="rect">
            <a:avLst/>
          </a:prstGeom>
        </p:spPr>
        <p:txBody>
          <a:bodyPr wrap="none" anchor="ctr">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r>
              <a:rPr lang="en-US" altLang="ja-JP" sz="800" dirty="0">
                <a:solidFill>
                  <a:srgbClr val="000000"/>
                </a:solidFill>
                <a:latin typeface="Meiryo UI" panose="020B0604030504040204" pitchFamily="50" charset="-128"/>
                <a:ea typeface="Meiryo UI" panose="020B0604030504040204" pitchFamily="50" charset="-128"/>
              </a:rPr>
              <a:t>1</a:t>
            </a:r>
            <a:r>
              <a:rPr lang="ja-JP" altLang="en-US" sz="800" dirty="0">
                <a:solidFill>
                  <a:srgbClr val="000000"/>
                </a:solidFill>
                <a:latin typeface="Meiryo UI" panose="020B0604030504040204" pitchFamily="50" charset="-128"/>
                <a:ea typeface="Meiryo UI" panose="020B0604030504040204" pitchFamily="50" charset="-128"/>
              </a:rPr>
              <a:t>年分）</a:t>
            </a:r>
          </a:p>
        </p:txBody>
      </p:sp>
      <p:sp>
        <p:nvSpPr>
          <p:cNvPr id="2" name="正方形/長方形 1"/>
          <p:cNvSpPr/>
          <p:nvPr/>
        </p:nvSpPr>
        <p:spPr>
          <a:xfrm>
            <a:off x="488950" y="4210941"/>
            <a:ext cx="6819496" cy="274499"/>
          </a:xfrm>
          <a:prstGeom prst="rect">
            <a:avLst/>
          </a:prstGeom>
        </p:spPr>
        <p:txBody>
          <a:bodyPr wrap="none">
            <a:spAutoFit/>
          </a:bodyPr>
          <a:lstStyle/>
          <a:p>
            <a:pPr algn="l"/>
            <a:r>
              <a:rPr lang="ja-JP" altLang="en-US" dirty="0">
                <a:latin typeface="Meiryo UI" panose="020B0604030504040204" pitchFamily="50" charset="-128"/>
                <a:ea typeface="Meiryo UI" panose="020B0604030504040204" pitchFamily="50" charset="-128"/>
              </a:rPr>
              <a:t>下記のように請求サイクルに入ってすぐに請求する仕組みはありません（この場合は分割払いをご利用ください）</a:t>
            </a:r>
            <a:endParaRPr lang="ja-JP" altLang="en-US" dirty="0"/>
          </a:p>
        </p:txBody>
      </p:sp>
      <p:sp>
        <p:nvSpPr>
          <p:cNvPr id="217" name="正方形/長方形 216"/>
          <p:cNvSpPr/>
          <p:nvPr/>
        </p:nvSpPr>
        <p:spPr>
          <a:xfrm>
            <a:off x="770516" y="5081767"/>
            <a:ext cx="923651" cy="464743"/>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設定できない</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請求パターン</a:t>
            </a:r>
          </a:p>
        </p:txBody>
      </p:sp>
      <p:sp>
        <p:nvSpPr>
          <p:cNvPr id="80" name="正方形/長方形 79">
            <a:extLst>
              <a:ext uri="{FF2B5EF4-FFF2-40B4-BE49-F238E27FC236}">
                <a16:creationId xmlns:a16="http://schemas.microsoft.com/office/drawing/2014/main" id="{DBE8405C-E544-4B28-9774-A0E0F88F1D25}"/>
              </a:ext>
            </a:extLst>
          </p:cNvPr>
          <p:cNvSpPr/>
          <p:nvPr/>
        </p:nvSpPr>
        <p:spPr bwMode="auto">
          <a:xfrm>
            <a:off x="8478520" y="162560"/>
            <a:ext cx="1290320" cy="574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微修正</a:t>
            </a:r>
            <a:b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分割払いを記載</a:t>
            </a: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1" name="正方形/長方形 80">
            <a:extLst>
              <a:ext uri="{FF2B5EF4-FFF2-40B4-BE49-F238E27FC236}">
                <a16:creationId xmlns:a16="http://schemas.microsoft.com/office/drawing/2014/main" id="{C1F2E1C0-1096-409B-88DC-E1C089B32150}"/>
              </a:ext>
            </a:extLst>
          </p:cNvPr>
          <p:cNvSpPr/>
          <p:nvPr/>
        </p:nvSpPr>
        <p:spPr bwMode="auto">
          <a:xfrm>
            <a:off x="8872220" y="-6985"/>
            <a:ext cx="1033780" cy="22479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年払い問題</a:t>
            </a:r>
          </a:p>
        </p:txBody>
      </p:sp>
    </p:spTree>
    <p:extLst>
      <p:ext uri="{BB962C8B-B14F-4D97-AF65-F5344CB8AC3E}">
        <p14:creationId xmlns:p14="http://schemas.microsoft.com/office/powerpoint/2010/main" val="3215193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定期払い</a:t>
            </a:r>
            <a:r>
              <a:rPr lang="en-US" altLang="ja-JP" dirty="0">
                <a:solidFill>
                  <a:srgbClr val="000000"/>
                </a:solidFill>
              </a:rPr>
              <a:t>/</a:t>
            </a:r>
            <a:r>
              <a:rPr lang="ja-JP" altLang="en-US" dirty="0">
                <a:solidFill>
                  <a:srgbClr val="000000"/>
                </a:solidFill>
              </a:rPr>
              <a:t>定量払い特化項目</a:t>
            </a:r>
            <a:r>
              <a:rPr lang="en-US" altLang="ja-JP" dirty="0">
                <a:solidFill>
                  <a:srgbClr val="000000"/>
                </a:solidFill>
              </a:rPr>
              <a:t>&gt;</a:t>
            </a:r>
            <a:br>
              <a:rPr lang="en-US" altLang="ja-JP" dirty="0">
                <a:solidFill>
                  <a:srgbClr val="000000"/>
                </a:solidFill>
              </a:rPr>
            </a:br>
            <a:r>
              <a:rPr lang="ja-JP" altLang="en-US" dirty="0">
                <a:solidFill>
                  <a:srgbClr val="000000"/>
                </a:solidFill>
              </a:rPr>
              <a:t>秒割り／日割りの設定</a:t>
            </a:r>
          </a:p>
        </p:txBody>
      </p:sp>
      <p:sp>
        <p:nvSpPr>
          <p:cNvPr id="72" name="二等辺三角形 71"/>
          <p:cNvSpPr/>
          <p:nvPr/>
        </p:nvSpPr>
        <p:spPr bwMode="auto">
          <a:xfrm rot="10800000">
            <a:off x="5505134" y="2700341"/>
            <a:ext cx="159106" cy="96643"/>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3" name="正方形/長方形 72"/>
          <p:cNvSpPr/>
          <p:nvPr/>
        </p:nvSpPr>
        <p:spPr>
          <a:xfrm>
            <a:off x="5086796" y="2399656"/>
            <a:ext cx="995785"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12:00 </a:t>
            </a:r>
            <a:r>
              <a:rPr lang="ja-JP" altLang="en-US" dirty="0">
                <a:latin typeface="Meiryo UI" panose="020B0604030504040204" pitchFamily="50" charset="-128"/>
                <a:ea typeface="Meiryo UI" panose="020B0604030504040204" pitchFamily="50" charset="-128"/>
              </a:rPr>
              <a:t>開通</a:t>
            </a:r>
          </a:p>
        </p:txBody>
      </p:sp>
      <p:cxnSp>
        <p:nvCxnSpPr>
          <p:cNvPr id="11" name="直線矢印コネクタ 10"/>
          <p:cNvCxnSpPr/>
          <p:nvPr/>
        </p:nvCxnSpPr>
        <p:spPr bwMode="auto">
          <a:xfrm>
            <a:off x="5664240" y="2850259"/>
            <a:ext cx="3595996"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グループ化 2"/>
          <p:cNvGrpSpPr/>
          <p:nvPr/>
        </p:nvGrpSpPr>
        <p:grpSpPr>
          <a:xfrm>
            <a:off x="1704813" y="2484434"/>
            <a:ext cx="7555423" cy="1939654"/>
            <a:chOff x="1704813" y="1455725"/>
            <a:chExt cx="7555423" cy="2899303"/>
          </a:xfrm>
        </p:grpSpPr>
        <p:cxnSp>
          <p:nvCxnSpPr>
            <p:cNvPr id="8" name="直線コネクタ 7"/>
            <p:cNvCxnSpPr/>
            <p:nvPr/>
          </p:nvCxnSpPr>
          <p:spPr bwMode="auto">
            <a:xfrm>
              <a:off x="1704813"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p:nvPr/>
          </p:nvCxnSpPr>
          <p:spPr bwMode="auto">
            <a:xfrm>
              <a:off x="322106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p:nvPr/>
          </p:nvCxnSpPr>
          <p:spPr bwMode="auto">
            <a:xfrm>
              <a:off x="4791559"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a:off x="630522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コネクタ 79"/>
            <p:cNvCxnSpPr/>
            <p:nvPr/>
          </p:nvCxnSpPr>
          <p:spPr bwMode="auto">
            <a:xfrm>
              <a:off x="7689741"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コネクタ 80"/>
            <p:cNvCxnSpPr/>
            <p:nvPr/>
          </p:nvCxnSpPr>
          <p:spPr bwMode="auto">
            <a:xfrm>
              <a:off x="9260236"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5" name="正方形/長方形 84"/>
          <p:cNvSpPr/>
          <p:nvPr/>
        </p:nvSpPr>
        <p:spPr>
          <a:xfrm>
            <a:off x="2195217" y="2152510"/>
            <a:ext cx="448135"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2/1</a:t>
            </a:r>
            <a:endParaRPr lang="ja-JP" altLang="en-US" dirty="0">
              <a:latin typeface="Meiryo UI" panose="020B0604030504040204" pitchFamily="50" charset="-128"/>
              <a:ea typeface="Meiryo UI" panose="020B0604030504040204" pitchFamily="50" charset="-128"/>
            </a:endParaRPr>
          </a:p>
        </p:txBody>
      </p:sp>
      <p:sp>
        <p:nvSpPr>
          <p:cNvPr id="86" name="正方形/長方形 85"/>
          <p:cNvSpPr/>
          <p:nvPr/>
        </p:nvSpPr>
        <p:spPr>
          <a:xfrm>
            <a:off x="5279822" y="2152510"/>
            <a:ext cx="544316"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2/26</a:t>
            </a:r>
            <a:endParaRPr lang="ja-JP" altLang="en-US" dirty="0">
              <a:latin typeface="Meiryo UI" panose="020B0604030504040204" pitchFamily="50" charset="-128"/>
              <a:ea typeface="Meiryo UI" panose="020B0604030504040204" pitchFamily="50" charset="-128"/>
            </a:endParaRPr>
          </a:p>
        </p:txBody>
      </p:sp>
      <p:sp>
        <p:nvSpPr>
          <p:cNvPr id="87" name="正方形/長方形 86"/>
          <p:cNvSpPr/>
          <p:nvPr/>
        </p:nvSpPr>
        <p:spPr>
          <a:xfrm>
            <a:off x="6719729" y="2152510"/>
            <a:ext cx="544315"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2/27</a:t>
            </a:r>
            <a:endParaRPr lang="ja-JP" altLang="en-US" dirty="0">
              <a:latin typeface="Meiryo UI" panose="020B0604030504040204" pitchFamily="50" charset="-128"/>
              <a:ea typeface="Meiryo UI" panose="020B0604030504040204" pitchFamily="50" charset="-128"/>
            </a:endParaRPr>
          </a:p>
        </p:txBody>
      </p:sp>
      <p:sp>
        <p:nvSpPr>
          <p:cNvPr id="89" name="正方形/長方形 88"/>
          <p:cNvSpPr/>
          <p:nvPr/>
        </p:nvSpPr>
        <p:spPr>
          <a:xfrm>
            <a:off x="8356463" y="2152510"/>
            <a:ext cx="544315"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2/28</a:t>
            </a:r>
            <a:endParaRPr lang="ja-JP" altLang="en-US" dirty="0">
              <a:latin typeface="Meiryo UI" panose="020B0604030504040204" pitchFamily="50" charset="-128"/>
              <a:ea typeface="Meiryo UI" panose="020B0604030504040204" pitchFamily="50" charset="-128"/>
            </a:endParaRPr>
          </a:p>
        </p:txBody>
      </p:sp>
      <p:sp>
        <p:nvSpPr>
          <p:cNvPr id="94" name="正方形/長方形 93"/>
          <p:cNvSpPr/>
          <p:nvPr/>
        </p:nvSpPr>
        <p:spPr>
          <a:xfrm>
            <a:off x="5854760" y="2960461"/>
            <a:ext cx="3405099" cy="553998"/>
          </a:xfrm>
          <a:prstGeom prst="rect">
            <a:avLst/>
          </a:prstGeom>
          <a:solidFill>
            <a:schemeClr val="bg1"/>
          </a:solidFill>
        </p:spPr>
        <p:txBody>
          <a:bodyPr wrap="none" anchor="ctr">
            <a:spAutoFit/>
          </a:bodyPr>
          <a:lstStyle/>
          <a:p>
            <a:pPr algn="l"/>
            <a:r>
              <a:rPr lang="ja-JP" altLang="en-US" dirty="0">
                <a:latin typeface="Meiryo UI" panose="020B0604030504040204" pitchFamily="50" charset="-128"/>
                <a:ea typeface="Meiryo UI" panose="020B0604030504040204" pitchFamily="50" charset="-128"/>
              </a:rPr>
              <a:t>分子：（</a:t>
            </a:r>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日</a:t>
            </a:r>
            <a:r>
              <a:rPr lang="en-US" altLang="ja-JP" dirty="0">
                <a:latin typeface="Meiryo UI" panose="020B0604030504040204" pitchFamily="50" charset="-128"/>
                <a:ea typeface="Meiryo UI" panose="020B0604030504040204" pitchFamily="50" charset="-128"/>
              </a:rPr>
              <a:t>+12</a:t>
            </a:r>
            <a:r>
              <a:rPr lang="ja-JP" altLang="en-US" dirty="0">
                <a:latin typeface="Meiryo UI" panose="020B0604030504040204" pitchFamily="50" charset="-128"/>
                <a:ea typeface="Meiryo UI" panose="020B0604030504040204" pitchFamily="50" charset="-128"/>
              </a:rPr>
              <a:t>時間）</a:t>
            </a:r>
            <a:r>
              <a:rPr lang="en-US" altLang="ja-JP" dirty="0">
                <a:latin typeface="Meiryo UI" panose="020B0604030504040204" pitchFamily="50" charset="-128"/>
                <a:ea typeface="Meiryo UI" panose="020B0604030504040204" pitchFamily="50" charset="-128"/>
              </a:rPr>
              <a:t>×1440</a:t>
            </a:r>
            <a:r>
              <a:rPr lang="ja-JP" altLang="en-US" dirty="0">
                <a:latin typeface="Meiryo UI" panose="020B0604030504040204" pitchFamily="50" charset="-128"/>
                <a:ea typeface="Meiryo UI" panose="020B0604030504040204" pitchFamily="50" charset="-128"/>
              </a:rPr>
              <a:t>秒</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日＝</a:t>
            </a:r>
            <a:r>
              <a:rPr lang="en-US" altLang="ja-JP" dirty="0">
                <a:latin typeface="Meiryo UI" panose="020B0604030504040204" pitchFamily="50" charset="-128"/>
                <a:ea typeface="Meiryo UI" panose="020B0604030504040204" pitchFamily="50" charset="-128"/>
              </a:rPr>
              <a:t>3600</a:t>
            </a:r>
            <a:r>
              <a:rPr lang="ja-JP" altLang="en-US" dirty="0">
                <a:latin typeface="Meiryo UI" panose="020B0604030504040204" pitchFamily="50" charset="-128"/>
                <a:ea typeface="Meiryo UI" panose="020B0604030504040204" pitchFamily="50" charset="-128"/>
              </a:rPr>
              <a:t>秒</a:t>
            </a:r>
            <a:endParaRPr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分母：</a:t>
            </a:r>
            <a:r>
              <a:rPr lang="en-US" altLang="ja-JP" dirty="0">
                <a:latin typeface="Meiryo UI" panose="020B0604030504040204" pitchFamily="50" charset="-128"/>
                <a:ea typeface="Meiryo UI" panose="020B0604030504040204" pitchFamily="50" charset="-128"/>
              </a:rPr>
              <a:t>28</a:t>
            </a:r>
            <a:r>
              <a:rPr lang="ja-JP" altLang="en-US" dirty="0">
                <a:latin typeface="Meiryo UI" panose="020B0604030504040204" pitchFamily="50" charset="-128"/>
                <a:ea typeface="Meiryo UI" panose="020B0604030504040204" pitchFamily="50" charset="-128"/>
              </a:rPr>
              <a:t>日</a:t>
            </a:r>
            <a:r>
              <a:rPr lang="en-US" altLang="ja-JP" dirty="0">
                <a:latin typeface="Meiryo UI" panose="020B0604030504040204" pitchFamily="50" charset="-128"/>
                <a:ea typeface="Meiryo UI" panose="020B0604030504040204" pitchFamily="50" charset="-128"/>
              </a:rPr>
              <a:t>×1440</a:t>
            </a:r>
            <a:r>
              <a:rPr lang="ja-JP" altLang="en-US" dirty="0">
                <a:latin typeface="Meiryo UI" panose="020B0604030504040204" pitchFamily="50" charset="-128"/>
                <a:ea typeface="Meiryo UI" panose="020B0604030504040204" pitchFamily="50" charset="-128"/>
              </a:rPr>
              <a:t>秒</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日＝</a:t>
            </a:r>
            <a:r>
              <a:rPr lang="en-US" altLang="ja-JP" dirty="0">
                <a:latin typeface="Meiryo UI" panose="020B0604030504040204" pitchFamily="50" charset="-128"/>
                <a:ea typeface="Meiryo UI" panose="020B0604030504040204" pitchFamily="50" charset="-128"/>
              </a:rPr>
              <a:t>40320</a:t>
            </a:r>
            <a:r>
              <a:rPr lang="ja-JP" altLang="en-US" dirty="0">
                <a:latin typeface="Meiryo UI" panose="020B0604030504040204" pitchFamily="50" charset="-128"/>
                <a:ea typeface="Meiryo UI" panose="020B0604030504040204" pitchFamily="50" charset="-128"/>
              </a:rPr>
              <a:t>秒</a:t>
            </a:r>
          </a:p>
        </p:txBody>
      </p:sp>
      <p:sp>
        <p:nvSpPr>
          <p:cNvPr id="119" name="正方形/長方形 118"/>
          <p:cNvSpPr/>
          <p:nvPr/>
        </p:nvSpPr>
        <p:spPr>
          <a:xfrm>
            <a:off x="390918" y="2956025"/>
            <a:ext cx="1080745" cy="278538"/>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月の日数による</a:t>
            </a:r>
          </a:p>
        </p:txBody>
      </p:sp>
      <p:sp>
        <p:nvSpPr>
          <p:cNvPr id="64" name="正方形/長方形 63"/>
          <p:cNvSpPr/>
          <p:nvPr/>
        </p:nvSpPr>
        <p:spPr>
          <a:xfrm>
            <a:off x="55098" y="2183002"/>
            <a:ext cx="1332416" cy="363176"/>
          </a:xfrm>
          <a:prstGeom prst="rect">
            <a:avLst/>
          </a:prstGeom>
          <a:solidFill>
            <a:srgbClr val="FFFFCC"/>
          </a:solidFill>
        </p:spPr>
        <p:txBody>
          <a:bodyPr wrap="none" anchor="ctr">
            <a:spAutoFit/>
          </a:bodyPr>
          <a:lstStyle/>
          <a:p>
            <a:r>
              <a:rPr lang="ja-JP" altLang="en-US" sz="1600" b="1" dirty="0">
                <a:latin typeface="Meiryo UI" panose="020B0604030504040204" pitchFamily="50" charset="-128"/>
                <a:ea typeface="Meiryo UI" panose="020B0604030504040204" pitchFamily="50" charset="-128"/>
              </a:rPr>
              <a:t>秒割りの場合</a:t>
            </a:r>
          </a:p>
        </p:txBody>
      </p:sp>
      <p:sp>
        <p:nvSpPr>
          <p:cNvPr id="184" name="正方形/長方形 183"/>
          <p:cNvSpPr/>
          <p:nvPr/>
        </p:nvSpPr>
        <p:spPr>
          <a:xfrm>
            <a:off x="55098" y="4534936"/>
            <a:ext cx="1332416" cy="363176"/>
          </a:xfrm>
          <a:prstGeom prst="rect">
            <a:avLst/>
          </a:prstGeom>
          <a:solidFill>
            <a:srgbClr val="FFCCFF"/>
          </a:solidFill>
        </p:spPr>
        <p:txBody>
          <a:bodyPr wrap="none" anchor="ctr">
            <a:spAutoFit/>
          </a:bodyPr>
          <a:lstStyle/>
          <a:p>
            <a:r>
              <a:rPr lang="ja-JP" altLang="en-US" sz="1600" b="1" dirty="0">
                <a:latin typeface="Meiryo UI" panose="020B0604030504040204" pitchFamily="50" charset="-128"/>
                <a:ea typeface="Meiryo UI" panose="020B0604030504040204" pitchFamily="50" charset="-128"/>
              </a:rPr>
              <a:t>日割りの場合</a:t>
            </a:r>
          </a:p>
        </p:txBody>
      </p:sp>
      <p:sp>
        <p:nvSpPr>
          <p:cNvPr id="116" name="正方形/長方形 115"/>
          <p:cNvSpPr/>
          <p:nvPr/>
        </p:nvSpPr>
        <p:spPr>
          <a:xfrm>
            <a:off x="276809" y="1181354"/>
            <a:ext cx="8949886" cy="932563"/>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定期払いは利用時間に応じた料金設定をすることが可能となる。デフォルトは秒割りであり、日割りへ変更することが可能となる</a:t>
            </a:r>
            <a:endParaRPr lang="en-US" altLang="ja-JP" sz="1400" dirty="0">
              <a:latin typeface="Meiryo UI" panose="020B0604030504040204" pitchFamily="50" charset="-128"/>
              <a:ea typeface="Meiryo UI" panose="020B0604030504040204" pitchFamily="50" charset="-128"/>
            </a:endParaRPr>
          </a:p>
          <a:p>
            <a:pPr algn="l"/>
            <a:r>
              <a:rPr lang="en-US" altLang="ja-JP" sz="1400" dirty="0">
                <a:latin typeface="Meiryo UI" panose="020B0604030504040204" pitchFamily="50" charset="-128"/>
                <a:ea typeface="Meiryo UI" panose="020B0604030504040204" pitchFamily="50" charset="-128"/>
              </a:rPr>
              <a:t>1000</a:t>
            </a:r>
            <a:r>
              <a:rPr lang="ja-JP" altLang="en-US" sz="1400" dirty="0">
                <a:latin typeface="Meiryo UI" panose="020B0604030504040204" pitchFamily="50" charset="-128"/>
                <a:ea typeface="Meiryo UI" panose="020B0604030504040204" pitchFamily="50" charset="-128"/>
              </a:rPr>
              <a:t>円の場合下記のように計算されます。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秒割り／日割りの設定は申込月のみ、解約月のみ、申込月／解約月の両方のいずれかが設定できます</a:t>
            </a:r>
            <a:endParaRPr lang="en-US" altLang="ja-JP" sz="1400" dirty="0">
              <a:latin typeface="Meiryo UI" panose="020B0604030504040204" pitchFamily="50" charset="-128"/>
              <a:ea typeface="Meiryo UI" panose="020B0604030504040204" pitchFamily="50" charset="-128"/>
            </a:endParaRPr>
          </a:p>
        </p:txBody>
      </p:sp>
      <p:sp>
        <p:nvSpPr>
          <p:cNvPr id="118" name="正方形/長方形 117"/>
          <p:cNvSpPr/>
          <p:nvPr/>
        </p:nvSpPr>
        <p:spPr>
          <a:xfrm>
            <a:off x="380146" y="3928332"/>
            <a:ext cx="1098379" cy="278538"/>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月を</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日とする</a:t>
            </a:r>
          </a:p>
        </p:txBody>
      </p:sp>
      <p:sp>
        <p:nvSpPr>
          <p:cNvPr id="131" name="正方形/長方形 130"/>
          <p:cNvSpPr/>
          <p:nvPr/>
        </p:nvSpPr>
        <p:spPr>
          <a:xfrm>
            <a:off x="3791882" y="2142379"/>
            <a:ext cx="415498" cy="295466"/>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a:t>
            </a:r>
          </a:p>
        </p:txBody>
      </p:sp>
      <p:sp>
        <p:nvSpPr>
          <p:cNvPr id="6" name="左中かっこ 5"/>
          <p:cNvSpPr/>
          <p:nvPr/>
        </p:nvSpPr>
        <p:spPr bwMode="auto">
          <a:xfrm>
            <a:off x="5604824" y="2912762"/>
            <a:ext cx="201959" cy="623564"/>
          </a:xfrm>
          <a:prstGeom prst="leftBrace">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rtlCol="0" anchor="ctr"/>
          <a:lstStyle/>
          <a:p>
            <a:pPr algn="ctr"/>
            <a:endParaRPr kumimoji="1" lang="ja-JP" altLang="en-US"/>
          </a:p>
        </p:txBody>
      </p:sp>
      <p:sp>
        <p:nvSpPr>
          <p:cNvPr id="7" name="正方形/長方形 6"/>
          <p:cNvSpPr/>
          <p:nvPr/>
        </p:nvSpPr>
        <p:spPr>
          <a:xfrm>
            <a:off x="3165145" y="3076133"/>
            <a:ext cx="2393604" cy="295466"/>
          </a:xfrm>
          <a:prstGeom prst="rect">
            <a:avLst/>
          </a:prstGeom>
          <a:solidFill>
            <a:schemeClr val="bg1"/>
          </a:solidFill>
        </p:spPr>
        <p:txBody>
          <a:bodyPr wrap="none">
            <a:spAutoFit/>
          </a:bodyPr>
          <a:lstStyle/>
          <a:p>
            <a:pPr algn="r"/>
            <a:r>
              <a:rPr lang="en-US" altLang="ja-JP" dirty="0">
                <a:latin typeface="Meiryo UI" panose="020B0604030504040204" pitchFamily="50" charset="-128"/>
                <a:ea typeface="Meiryo UI" panose="020B0604030504040204" pitchFamily="50" charset="-128"/>
              </a:rPr>
              <a:t>1000</a:t>
            </a:r>
            <a:r>
              <a:rPr lang="ja-JP" altLang="en-US" dirty="0">
                <a:latin typeface="Meiryo UI" panose="020B0604030504040204" pitchFamily="50" charset="-128"/>
                <a:ea typeface="Meiryo UI" panose="020B0604030504040204" pitchFamily="50" charset="-128"/>
              </a:rPr>
              <a:t>円</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（分子</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分母）＝</a:t>
            </a:r>
            <a:r>
              <a:rPr lang="en-US" altLang="ja-JP" dirty="0">
                <a:latin typeface="Meiryo UI" panose="020B0604030504040204" pitchFamily="50" charset="-128"/>
                <a:ea typeface="Meiryo UI" panose="020B0604030504040204" pitchFamily="50" charset="-128"/>
              </a:rPr>
              <a:t>89</a:t>
            </a:r>
            <a:r>
              <a:rPr lang="ja-JP" altLang="en-US" dirty="0">
                <a:latin typeface="Meiryo UI" panose="020B0604030504040204" pitchFamily="50" charset="-128"/>
                <a:ea typeface="Meiryo UI" panose="020B0604030504040204" pitchFamily="50" charset="-128"/>
              </a:rPr>
              <a:t>円</a:t>
            </a:r>
            <a:endParaRPr lang="ja-JP" altLang="en-US" dirty="0"/>
          </a:p>
        </p:txBody>
      </p:sp>
      <p:sp>
        <p:nvSpPr>
          <p:cNvPr id="139" name="正方形/長方形 138"/>
          <p:cNvSpPr/>
          <p:nvPr/>
        </p:nvSpPr>
        <p:spPr>
          <a:xfrm>
            <a:off x="5861686" y="3684365"/>
            <a:ext cx="3405099" cy="553998"/>
          </a:xfrm>
          <a:prstGeom prst="rect">
            <a:avLst/>
          </a:prstGeom>
          <a:solidFill>
            <a:schemeClr val="bg1"/>
          </a:solidFill>
        </p:spPr>
        <p:txBody>
          <a:bodyPr wrap="none" anchor="ctr">
            <a:spAutoFit/>
          </a:bodyPr>
          <a:lstStyle/>
          <a:p>
            <a:pPr algn="l"/>
            <a:r>
              <a:rPr lang="ja-JP" altLang="en-US" dirty="0">
                <a:latin typeface="Meiryo UI" panose="020B0604030504040204" pitchFamily="50" charset="-128"/>
                <a:ea typeface="Meiryo UI" panose="020B0604030504040204" pitchFamily="50" charset="-128"/>
              </a:rPr>
              <a:t>分子：（</a:t>
            </a:r>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日</a:t>
            </a:r>
            <a:r>
              <a:rPr lang="en-US" altLang="ja-JP" dirty="0">
                <a:latin typeface="Meiryo UI" panose="020B0604030504040204" pitchFamily="50" charset="-128"/>
                <a:ea typeface="Meiryo UI" panose="020B0604030504040204" pitchFamily="50" charset="-128"/>
              </a:rPr>
              <a:t>+12</a:t>
            </a:r>
            <a:r>
              <a:rPr lang="ja-JP" altLang="en-US" dirty="0">
                <a:latin typeface="Meiryo UI" panose="020B0604030504040204" pitchFamily="50" charset="-128"/>
                <a:ea typeface="Meiryo UI" panose="020B0604030504040204" pitchFamily="50" charset="-128"/>
              </a:rPr>
              <a:t>時間）</a:t>
            </a:r>
            <a:r>
              <a:rPr lang="en-US" altLang="ja-JP" dirty="0">
                <a:latin typeface="Meiryo UI" panose="020B0604030504040204" pitchFamily="50" charset="-128"/>
                <a:ea typeface="Meiryo UI" panose="020B0604030504040204" pitchFamily="50" charset="-128"/>
              </a:rPr>
              <a:t>×1440</a:t>
            </a:r>
            <a:r>
              <a:rPr lang="ja-JP" altLang="en-US" dirty="0">
                <a:latin typeface="Meiryo UI" panose="020B0604030504040204" pitchFamily="50" charset="-128"/>
                <a:ea typeface="Meiryo UI" panose="020B0604030504040204" pitchFamily="50" charset="-128"/>
              </a:rPr>
              <a:t>秒</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日＝</a:t>
            </a:r>
            <a:r>
              <a:rPr lang="en-US" altLang="ja-JP" dirty="0">
                <a:latin typeface="Meiryo UI" panose="020B0604030504040204" pitchFamily="50" charset="-128"/>
                <a:ea typeface="Meiryo UI" panose="020B0604030504040204" pitchFamily="50" charset="-128"/>
              </a:rPr>
              <a:t>3600</a:t>
            </a:r>
            <a:r>
              <a:rPr lang="ja-JP" altLang="en-US" dirty="0">
                <a:latin typeface="Meiryo UI" panose="020B0604030504040204" pitchFamily="50" charset="-128"/>
                <a:ea typeface="Meiryo UI" panose="020B0604030504040204" pitchFamily="50" charset="-128"/>
              </a:rPr>
              <a:t>秒</a:t>
            </a:r>
            <a:endParaRPr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分母：</a:t>
            </a:r>
            <a:r>
              <a:rPr lang="en-US" altLang="ja-JP" dirty="0">
                <a:latin typeface="Meiryo UI" panose="020B0604030504040204" pitchFamily="50" charset="-128"/>
                <a:ea typeface="Meiryo UI" panose="020B0604030504040204" pitchFamily="50" charset="-128"/>
              </a:rPr>
              <a:t>30</a:t>
            </a:r>
            <a:r>
              <a:rPr lang="ja-JP" altLang="en-US" dirty="0">
                <a:latin typeface="Meiryo UI" panose="020B0604030504040204" pitchFamily="50" charset="-128"/>
                <a:ea typeface="Meiryo UI" panose="020B0604030504040204" pitchFamily="50" charset="-128"/>
              </a:rPr>
              <a:t>日</a:t>
            </a:r>
            <a:r>
              <a:rPr lang="en-US" altLang="ja-JP" dirty="0">
                <a:latin typeface="Meiryo UI" panose="020B0604030504040204" pitchFamily="50" charset="-128"/>
                <a:ea typeface="Meiryo UI" panose="020B0604030504040204" pitchFamily="50" charset="-128"/>
              </a:rPr>
              <a:t>×1440</a:t>
            </a:r>
            <a:r>
              <a:rPr lang="ja-JP" altLang="en-US" dirty="0">
                <a:latin typeface="Meiryo UI" panose="020B0604030504040204" pitchFamily="50" charset="-128"/>
                <a:ea typeface="Meiryo UI" panose="020B0604030504040204" pitchFamily="50" charset="-128"/>
              </a:rPr>
              <a:t>秒</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日＝</a:t>
            </a:r>
            <a:r>
              <a:rPr lang="en-US" altLang="ja-JP" dirty="0">
                <a:latin typeface="Meiryo UI" panose="020B0604030504040204" pitchFamily="50" charset="-128"/>
                <a:ea typeface="Meiryo UI" panose="020B0604030504040204" pitchFamily="50" charset="-128"/>
              </a:rPr>
              <a:t>43200</a:t>
            </a:r>
            <a:r>
              <a:rPr lang="ja-JP" altLang="en-US" dirty="0">
                <a:latin typeface="Meiryo UI" panose="020B0604030504040204" pitchFamily="50" charset="-128"/>
                <a:ea typeface="Meiryo UI" panose="020B0604030504040204" pitchFamily="50" charset="-128"/>
              </a:rPr>
              <a:t>秒</a:t>
            </a:r>
          </a:p>
        </p:txBody>
      </p:sp>
      <p:sp>
        <p:nvSpPr>
          <p:cNvPr id="149" name="左中かっこ 148"/>
          <p:cNvSpPr/>
          <p:nvPr/>
        </p:nvSpPr>
        <p:spPr bwMode="auto">
          <a:xfrm>
            <a:off x="5611750" y="3636666"/>
            <a:ext cx="201959" cy="623564"/>
          </a:xfrm>
          <a:prstGeom prst="leftBrace">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rtlCol="0" anchor="ctr"/>
          <a:lstStyle/>
          <a:p>
            <a:pPr algn="ctr"/>
            <a:endParaRPr kumimoji="1" lang="ja-JP" altLang="en-US"/>
          </a:p>
        </p:txBody>
      </p:sp>
      <p:sp>
        <p:nvSpPr>
          <p:cNvPr id="156" name="正方形/長方形 155"/>
          <p:cNvSpPr/>
          <p:nvPr/>
        </p:nvSpPr>
        <p:spPr>
          <a:xfrm>
            <a:off x="3172070" y="3800037"/>
            <a:ext cx="2393605" cy="295466"/>
          </a:xfrm>
          <a:prstGeom prst="rect">
            <a:avLst/>
          </a:prstGeom>
          <a:solidFill>
            <a:schemeClr val="bg1"/>
          </a:solidFill>
        </p:spPr>
        <p:txBody>
          <a:bodyPr wrap="none">
            <a:spAutoFit/>
          </a:bodyPr>
          <a:lstStyle/>
          <a:p>
            <a:pPr algn="r"/>
            <a:r>
              <a:rPr lang="en-US" altLang="ja-JP" dirty="0">
                <a:latin typeface="Meiryo UI" panose="020B0604030504040204" pitchFamily="50" charset="-128"/>
                <a:ea typeface="Meiryo UI" panose="020B0604030504040204" pitchFamily="50" charset="-128"/>
              </a:rPr>
              <a:t>1000</a:t>
            </a:r>
            <a:r>
              <a:rPr lang="ja-JP" altLang="en-US" dirty="0">
                <a:latin typeface="Meiryo UI" panose="020B0604030504040204" pitchFamily="50" charset="-128"/>
                <a:ea typeface="Meiryo UI" panose="020B0604030504040204" pitchFamily="50" charset="-128"/>
              </a:rPr>
              <a:t>円</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（分子</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分母）＝</a:t>
            </a:r>
            <a:r>
              <a:rPr lang="en-US" altLang="ja-JP" dirty="0">
                <a:latin typeface="Meiryo UI" panose="020B0604030504040204" pitchFamily="50" charset="-128"/>
                <a:ea typeface="Meiryo UI" panose="020B0604030504040204" pitchFamily="50" charset="-128"/>
              </a:rPr>
              <a:t>83</a:t>
            </a:r>
            <a:r>
              <a:rPr lang="ja-JP" altLang="en-US" dirty="0">
                <a:latin typeface="Meiryo UI" panose="020B0604030504040204" pitchFamily="50" charset="-128"/>
                <a:ea typeface="Meiryo UI" panose="020B0604030504040204" pitchFamily="50" charset="-128"/>
              </a:rPr>
              <a:t>円</a:t>
            </a:r>
            <a:endParaRPr lang="ja-JP" altLang="en-US" dirty="0"/>
          </a:p>
        </p:txBody>
      </p:sp>
      <p:sp>
        <p:nvSpPr>
          <p:cNvPr id="157" name="二等辺三角形 156"/>
          <p:cNvSpPr/>
          <p:nvPr/>
        </p:nvSpPr>
        <p:spPr bwMode="auto">
          <a:xfrm rot="10800000">
            <a:off x="5501669" y="5284210"/>
            <a:ext cx="159106" cy="96643"/>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8" name="正方形/長方形 157"/>
          <p:cNvSpPr/>
          <p:nvPr/>
        </p:nvSpPr>
        <p:spPr>
          <a:xfrm>
            <a:off x="5083331" y="4983525"/>
            <a:ext cx="995785"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12:00 </a:t>
            </a:r>
            <a:r>
              <a:rPr lang="ja-JP" altLang="en-US" dirty="0">
                <a:latin typeface="Meiryo UI" panose="020B0604030504040204" pitchFamily="50" charset="-128"/>
                <a:ea typeface="Meiryo UI" panose="020B0604030504040204" pitchFamily="50" charset="-128"/>
              </a:rPr>
              <a:t>開通</a:t>
            </a:r>
          </a:p>
        </p:txBody>
      </p:sp>
      <p:cxnSp>
        <p:nvCxnSpPr>
          <p:cNvPr id="159" name="直線矢印コネクタ 158"/>
          <p:cNvCxnSpPr/>
          <p:nvPr/>
        </p:nvCxnSpPr>
        <p:spPr bwMode="auto">
          <a:xfrm>
            <a:off x="5660775" y="5434128"/>
            <a:ext cx="3595996"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60" name="グループ化 159"/>
          <p:cNvGrpSpPr/>
          <p:nvPr/>
        </p:nvGrpSpPr>
        <p:grpSpPr>
          <a:xfrm>
            <a:off x="1701348" y="5068303"/>
            <a:ext cx="7555423" cy="1939654"/>
            <a:chOff x="1704813" y="1455725"/>
            <a:chExt cx="7555423" cy="2899303"/>
          </a:xfrm>
        </p:grpSpPr>
        <p:cxnSp>
          <p:nvCxnSpPr>
            <p:cNvPr id="161" name="直線コネクタ 160"/>
            <p:cNvCxnSpPr/>
            <p:nvPr/>
          </p:nvCxnSpPr>
          <p:spPr bwMode="auto">
            <a:xfrm>
              <a:off x="1704813"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直線コネクタ 161"/>
            <p:cNvCxnSpPr/>
            <p:nvPr/>
          </p:nvCxnSpPr>
          <p:spPr bwMode="auto">
            <a:xfrm>
              <a:off x="322106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直線コネクタ 162"/>
            <p:cNvCxnSpPr/>
            <p:nvPr/>
          </p:nvCxnSpPr>
          <p:spPr bwMode="auto">
            <a:xfrm>
              <a:off x="4791559"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直線コネクタ 163"/>
            <p:cNvCxnSpPr/>
            <p:nvPr/>
          </p:nvCxnSpPr>
          <p:spPr bwMode="auto">
            <a:xfrm>
              <a:off x="630522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5" name="直線コネクタ 164"/>
            <p:cNvCxnSpPr/>
            <p:nvPr/>
          </p:nvCxnSpPr>
          <p:spPr bwMode="auto">
            <a:xfrm>
              <a:off x="7689741"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直線コネクタ 165"/>
            <p:cNvCxnSpPr/>
            <p:nvPr/>
          </p:nvCxnSpPr>
          <p:spPr bwMode="auto">
            <a:xfrm>
              <a:off x="9260236"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67" name="正方形/長方形 166"/>
          <p:cNvSpPr/>
          <p:nvPr/>
        </p:nvSpPr>
        <p:spPr>
          <a:xfrm>
            <a:off x="2191752" y="4736379"/>
            <a:ext cx="448135"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2/1</a:t>
            </a:r>
            <a:endParaRPr lang="ja-JP" altLang="en-US" dirty="0">
              <a:latin typeface="Meiryo UI" panose="020B0604030504040204" pitchFamily="50" charset="-128"/>
              <a:ea typeface="Meiryo UI" panose="020B0604030504040204" pitchFamily="50" charset="-128"/>
            </a:endParaRPr>
          </a:p>
        </p:txBody>
      </p:sp>
      <p:sp>
        <p:nvSpPr>
          <p:cNvPr id="168" name="正方形/長方形 167"/>
          <p:cNvSpPr/>
          <p:nvPr/>
        </p:nvSpPr>
        <p:spPr>
          <a:xfrm>
            <a:off x="5276357" y="4736379"/>
            <a:ext cx="544316"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2/26</a:t>
            </a:r>
            <a:endParaRPr lang="ja-JP" altLang="en-US" dirty="0">
              <a:latin typeface="Meiryo UI" panose="020B0604030504040204" pitchFamily="50" charset="-128"/>
              <a:ea typeface="Meiryo UI" panose="020B0604030504040204" pitchFamily="50" charset="-128"/>
            </a:endParaRPr>
          </a:p>
        </p:txBody>
      </p:sp>
      <p:sp>
        <p:nvSpPr>
          <p:cNvPr id="169" name="正方形/長方形 168"/>
          <p:cNvSpPr/>
          <p:nvPr/>
        </p:nvSpPr>
        <p:spPr>
          <a:xfrm>
            <a:off x="6716264" y="4736379"/>
            <a:ext cx="544315"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2/27</a:t>
            </a:r>
            <a:endParaRPr lang="ja-JP" altLang="en-US" dirty="0">
              <a:latin typeface="Meiryo UI" panose="020B0604030504040204" pitchFamily="50" charset="-128"/>
              <a:ea typeface="Meiryo UI" panose="020B0604030504040204" pitchFamily="50" charset="-128"/>
            </a:endParaRPr>
          </a:p>
        </p:txBody>
      </p:sp>
      <p:sp>
        <p:nvSpPr>
          <p:cNvPr id="170" name="正方形/長方形 169"/>
          <p:cNvSpPr/>
          <p:nvPr/>
        </p:nvSpPr>
        <p:spPr>
          <a:xfrm>
            <a:off x="8352998" y="4736379"/>
            <a:ext cx="544315"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2/28</a:t>
            </a:r>
            <a:endParaRPr lang="ja-JP" altLang="en-US" dirty="0">
              <a:latin typeface="Meiryo UI" panose="020B0604030504040204" pitchFamily="50" charset="-128"/>
              <a:ea typeface="Meiryo UI" panose="020B0604030504040204" pitchFamily="50" charset="-128"/>
            </a:endParaRPr>
          </a:p>
        </p:txBody>
      </p:sp>
      <p:sp>
        <p:nvSpPr>
          <p:cNvPr id="171" name="正方形/長方形 170"/>
          <p:cNvSpPr/>
          <p:nvPr/>
        </p:nvSpPr>
        <p:spPr>
          <a:xfrm>
            <a:off x="5858221" y="5544330"/>
            <a:ext cx="1016625" cy="553998"/>
          </a:xfrm>
          <a:prstGeom prst="rect">
            <a:avLst/>
          </a:prstGeom>
          <a:solidFill>
            <a:schemeClr val="bg1"/>
          </a:solidFill>
        </p:spPr>
        <p:txBody>
          <a:bodyPr wrap="none" anchor="ctr">
            <a:spAutoFit/>
          </a:bodyPr>
          <a:lstStyle/>
          <a:p>
            <a:pPr algn="l"/>
            <a:r>
              <a:rPr lang="ja-JP" altLang="en-US" dirty="0">
                <a:latin typeface="Meiryo UI" panose="020B0604030504040204" pitchFamily="50" charset="-128"/>
                <a:ea typeface="Meiryo UI" panose="020B0604030504040204" pitchFamily="50" charset="-128"/>
              </a:rPr>
              <a:t>分子：</a:t>
            </a:r>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日</a:t>
            </a:r>
            <a:endParaRPr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分母：</a:t>
            </a:r>
            <a:r>
              <a:rPr lang="en-US" altLang="ja-JP" dirty="0">
                <a:latin typeface="Meiryo UI" panose="020B0604030504040204" pitchFamily="50" charset="-128"/>
                <a:ea typeface="Meiryo UI" panose="020B0604030504040204" pitchFamily="50" charset="-128"/>
              </a:rPr>
              <a:t>28</a:t>
            </a:r>
            <a:r>
              <a:rPr lang="ja-JP" altLang="en-US" dirty="0">
                <a:latin typeface="Meiryo UI" panose="020B0604030504040204" pitchFamily="50" charset="-128"/>
                <a:ea typeface="Meiryo UI" panose="020B0604030504040204" pitchFamily="50" charset="-128"/>
              </a:rPr>
              <a:t>日</a:t>
            </a:r>
          </a:p>
        </p:txBody>
      </p:sp>
      <p:sp>
        <p:nvSpPr>
          <p:cNvPr id="172" name="正方形/長方形 171"/>
          <p:cNvSpPr/>
          <p:nvPr/>
        </p:nvSpPr>
        <p:spPr>
          <a:xfrm>
            <a:off x="387453" y="5539894"/>
            <a:ext cx="1080745" cy="278538"/>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月の日数による</a:t>
            </a:r>
          </a:p>
        </p:txBody>
      </p:sp>
      <p:sp>
        <p:nvSpPr>
          <p:cNvPr id="173" name="正方形/長方形 172"/>
          <p:cNvSpPr/>
          <p:nvPr/>
        </p:nvSpPr>
        <p:spPr>
          <a:xfrm>
            <a:off x="376681" y="6512201"/>
            <a:ext cx="1098379" cy="278538"/>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月を</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日とする</a:t>
            </a:r>
          </a:p>
        </p:txBody>
      </p:sp>
      <p:sp>
        <p:nvSpPr>
          <p:cNvPr id="174" name="正方形/長方形 173"/>
          <p:cNvSpPr/>
          <p:nvPr/>
        </p:nvSpPr>
        <p:spPr>
          <a:xfrm>
            <a:off x="3788417" y="4726248"/>
            <a:ext cx="415498" cy="295466"/>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a:t>
            </a:r>
          </a:p>
        </p:txBody>
      </p:sp>
      <p:sp>
        <p:nvSpPr>
          <p:cNvPr id="175" name="左中かっこ 174"/>
          <p:cNvSpPr/>
          <p:nvPr/>
        </p:nvSpPr>
        <p:spPr bwMode="auto">
          <a:xfrm>
            <a:off x="5601359" y="5496631"/>
            <a:ext cx="201959" cy="623564"/>
          </a:xfrm>
          <a:prstGeom prst="leftBrace">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rtlCol="0" anchor="ctr"/>
          <a:lstStyle/>
          <a:p>
            <a:pPr algn="ctr"/>
            <a:endParaRPr kumimoji="1" lang="ja-JP" altLang="en-US"/>
          </a:p>
        </p:txBody>
      </p:sp>
      <p:sp>
        <p:nvSpPr>
          <p:cNvPr id="176" name="正方形/長方形 175"/>
          <p:cNvSpPr/>
          <p:nvPr/>
        </p:nvSpPr>
        <p:spPr>
          <a:xfrm>
            <a:off x="3065500" y="5660002"/>
            <a:ext cx="2489784" cy="295466"/>
          </a:xfrm>
          <a:prstGeom prst="rect">
            <a:avLst/>
          </a:prstGeom>
          <a:solidFill>
            <a:schemeClr val="bg1"/>
          </a:solidFill>
        </p:spPr>
        <p:txBody>
          <a:bodyPr wrap="none">
            <a:spAutoFit/>
          </a:bodyPr>
          <a:lstStyle/>
          <a:p>
            <a:pPr algn="r"/>
            <a:r>
              <a:rPr lang="en-US" altLang="ja-JP" dirty="0">
                <a:latin typeface="Meiryo UI" panose="020B0604030504040204" pitchFamily="50" charset="-128"/>
                <a:ea typeface="Meiryo UI" panose="020B0604030504040204" pitchFamily="50" charset="-128"/>
              </a:rPr>
              <a:t>1000</a:t>
            </a:r>
            <a:r>
              <a:rPr lang="ja-JP" altLang="en-US" dirty="0">
                <a:latin typeface="Meiryo UI" panose="020B0604030504040204" pitchFamily="50" charset="-128"/>
                <a:ea typeface="Meiryo UI" panose="020B0604030504040204" pitchFamily="50" charset="-128"/>
              </a:rPr>
              <a:t>円</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（分子</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分母）＝</a:t>
            </a:r>
            <a:r>
              <a:rPr lang="en-US" altLang="ja-JP" dirty="0">
                <a:latin typeface="Meiryo UI" panose="020B0604030504040204" pitchFamily="50" charset="-128"/>
                <a:ea typeface="Meiryo UI" panose="020B0604030504040204" pitchFamily="50" charset="-128"/>
              </a:rPr>
              <a:t>107</a:t>
            </a:r>
            <a:r>
              <a:rPr lang="ja-JP" altLang="en-US" dirty="0">
                <a:latin typeface="Meiryo UI" panose="020B0604030504040204" pitchFamily="50" charset="-128"/>
                <a:ea typeface="Meiryo UI" panose="020B0604030504040204" pitchFamily="50" charset="-128"/>
              </a:rPr>
              <a:t>円</a:t>
            </a:r>
            <a:endParaRPr lang="ja-JP" altLang="en-US" dirty="0"/>
          </a:p>
        </p:txBody>
      </p:sp>
      <p:sp>
        <p:nvSpPr>
          <p:cNvPr id="177" name="正方形/長方形 176"/>
          <p:cNvSpPr/>
          <p:nvPr/>
        </p:nvSpPr>
        <p:spPr>
          <a:xfrm>
            <a:off x="5858221" y="6268234"/>
            <a:ext cx="992579" cy="553998"/>
          </a:xfrm>
          <a:prstGeom prst="rect">
            <a:avLst/>
          </a:prstGeom>
          <a:solidFill>
            <a:schemeClr val="bg1"/>
          </a:solidFill>
        </p:spPr>
        <p:txBody>
          <a:bodyPr wrap="none" anchor="ctr">
            <a:spAutoFit/>
          </a:bodyPr>
          <a:lstStyle/>
          <a:p>
            <a:pPr algn="l"/>
            <a:r>
              <a:rPr lang="ja-JP" altLang="en-US" dirty="0">
                <a:latin typeface="Meiryo UI" panose="020B0604030504040204" pitchFamily="50" charset="-128"/>
                <a:ea typeface="Meiryo UI" panose="020B0604030504040204" pitchFamily="50" charset="-128"/>
              </a:rPr>
              <a:t>分子：</a:t>
            </a:r>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日</a:t>
            </a:r>
            <a:endParaRPr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分母：</a:t>
            </a:r>
            <a:r>
              <a:rPr lang="en-US" altLang="ja-JP" dirty="0">
                <a:latin typeface="Meiryo UI" panose="020B0604030504040204" pitchFamily="50" charset="-128"/>
                <a:ea typeface="Meiryo UI" panose="020B0604030504040204" pitchFamily="50" charset="-128"/>
              </a:rPr>
              <a:t>30</a:t>
            </a:r>
            <a:r>
              <a:rPr lang="ja-JP" altLang="en-US" dirty="0">
                <a:latin typeface="Meiryo UI" panose="020B0604030504040204" pitchFamily="50" charset="-128"/>
                <a:ea typeface="Meiryo UI" panose="020B0604030504040204" pitchFamily="50" charset="-128"/>
              </a:rPr>
              <a:t>日</a:t>
            </a:r>
          </a:p>
        </p:txBody>
      </p:sp>
      <p:sp>
        <p:nvSpPr>
          <p:cNvPr id="178" name="左中かっこ 177"/>
          <p:cNvSpPr/>
          <p:nvPr/>
        </p:nvSpPr>
        <p:spPr bwMode="auto">
          <a:xfrm>
            <a:off x="5608285" y="6220535"/>
            <a:ext cx="201959" cy="623564"/>
          </a:xfrm>
          <a:prstGeom prst="leftBrace">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rtlCol="0" anchor="ctr"/>
          <a:lstStyle/>
          <a:p>
            <a:pPr algn="ctr"/>
            <a:endParaRPr kumimoji="1" lang="ja-JP" altLang="en-US"/>
          </a:p>
        </p:txBody>
      </p:sp>
      <p:sp>
        <p:nvSpPr>
          <p:cNvPr id="180" name="正方形/長方形 179"/>
          <p:cNvSpPr/>
          <p:nvPr/>
        </p:nvSpPr>
        <p:spPr>
          <a:xfrm>
            <a:off x="3072426" y="6383906"/>
            <a:ext cx="2489784" cy="295466"/>
          </a:xfrm>
          <a:prstGeom prst="rect">
            <a:avLst/>
          </a:prstGeom>
          <a:solidFill>
            <a:schemeClr val="bg1"/>
          </a:solidFill>
        </p:spPr>
        <p:txBody>
          <a:bodyPr wrap="none">
            <a:spAutoFit/>
          </a:bodyPr>
          <a:lstStyle/>
          <a:p>
            <a:pPr algn="r"/>
            <a:r>
              <a:rPr lang="en-US" altLang="ja-JP" dirty="0">
                <a:latin typeface="Meiryo UI" panose="020B0604030504040204" pitchFamily="50" charset="-128"/>
                <a:ea typeface="Meiryo UI" panose="020B0604030504040204" pitchFamily="50" charset="-128"/>
              </a:rPr>
              <a:t>1000</a:t>
            </a:r>
            <a:r>
              <a:rPr lang="ja-JP" altLang="en-US" dirty="0">
                <a:latin typeface="Meiryo UI" panose="020B0604030504040204" pitchFamily="50" charset="-128"/>
                <a:ea typeface="Meiryo UI" panose="020B0604030504040204" pitchFamily="50" charset="-128"/>
              </a:rPr>
              <a:t>円</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（分子</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分母）＝</a:t>
            </a:r>
            <a:r>
              <a:rPr lang="en-US" altLang="ja-JP" dirty="0">
                <a:latin typeface="Meiryo UI" panose="020B0604030504040204" pitchFamily="50" charset="-128"/>
                <a:ea typeface="Meiryo UI" panose="020B0604030504040204" pitchFamily="50" charset="-128"/>
              </a:rPr>
              <a:t>100</a:t>
            </a:r>
            <a:r>
              <a:rPr lang="ja-JP" altLang="en-US" dirty="0">
                <a:latin typeface="Meiryo UI" panose="020B0604030504040204" pitchFamily="50" charset="-128"/>
                <a:ea typeface="Meiryo UI" panose="020B0604030504040204" pitchFamily="50" charset="-128"/>
              </a:rPr>
              <a:t>円</a:t>
            </a:r>
            <a:endParaRPr lang="ja-JP" altLang="en-US" dirty="0"/>
          </a:p>
        </p:txBody>
      </p:sp>
    </p:spTree>
    <p:extLst>
      <p:ext uri="{BB962C8B-B14F-4D97-AF65-F5344CB8AC3E}">
        <p14:creationId xmlns:p14="http://schemas.microsoft.com/office/powerpoint/2010/main" val="346278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a:defRPr/>
            </a:pPr>
            <a:r>
              <a:rPr lang="en-US" altLang="ja-JP" dirty="0">
                <a:solidFill>
                  <a:srgbClr val="000000"/>
                </a:solidFill>
              </a:rPr>
              <a:t>&lt;</a:t>
            </a:r>
            <a:r>
              <a:rPr lang="ja-JP" altLang="en-US" dirty="0">
                <a:solidFill>
                  <a:srgbClr val="000000"/>
                </a:solidFill>
              </a:rPr>
              <a:t>定量払い特化項目</a:t>
            </a:r>
            <a:r>
              <a:rPr lang="en-US" altLang="ja-JP" dirty="0">
                <a:solidFill>
                  <a:srgbClr val="000000"/>
                </a:solidFill>
              </a:rPr>
              <a:t>&gt;</a:t>
            </a:r>
            <a:br>
              <a:rPr lang="en-US" altLang="ja-JP" dirty="0">
                <a:solidFill>
                  <a:srgbClr val="000000"/>
                </a:solidFill>
              </a:rPr>
            </a:br>
            <a:r>
              <a:rPr lang="ja-JP" altLang="en-US" dirty="0">
                <a:solidFill>
                  <a:srgbClr val="000000"/>
                </a:solidFill>
              </a:rPr>
              <a:t>決済データタイプと上限の設定</a:t>
            </a:r>
          </a:p>
        </p:txBody>
      </p:sp>
      <p:grpSp>
        <p:nvGrpSpPr>
          <p:cNvPr id="57" name="グループ化 56"/>
          <p:cNvGrpSpPr/>
          <p:nvPr/>
        </p:nvGrpSpPr>
        <p:grpSpPr>
          <a:xfrm>
            <a:off x="597444" y="2520877"/>
            <a:ext cx="268755" cy="537510"/>
            <a:chOff x="2092271" y="2247254"/>
            <a:chExt cx="495946" cy="991892"/>
          </a:xfrm>
        </p:grpSpPr>
        <p:sp>
          <p:nvSpPr>
            <p:cNvPr id="58" name="楕円 1"/>
            <p:cNvSpPr/>
            <p:nvPr/>
          </p:nvSpPr>
          <p:spPr bwMode="auto">
            <a:xfrm>
              <a:off x="2092271" y="2247254"/>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9" name="フローチャート: 抜出し 58"/>
            <p:cNvSpPr/>
            <p:nvPr/>
          </p:nvSpPr>
          <p:spPr bwMode="auto">
            <a:xfrm>
              <a:off x="2092271" y="2743200"/>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grpSp>
        <p:nvGrpSpPr>
          <p:cNvPr id="60" name="グループ化 59"/>
          <p:cNvGrpSpPr/>
          <p:nvPr/>
        </p:nvGrpSpPr>
        <p:grpSpPr>
          <a:xfrm>
            <a:off x="597443" y="4003602"/>
            <a:ext cx="268755" cy="537510"/>
            <a:chOff x="2092271" y="2247254"/>
            <a:chExt cx="495946" cy="991892"/>
          </a:xfrm>
        </p:grpSpPr>
        <p:sp>
          <p:nvSpPr>
            <p:cNvPr id="61" name="楕円 1"/>
            <p:cNvSpPr/>
            <p:nvPr/>
          </p:nvSpPr>
          <p:spPr bwMode="auto">
            <a:xfrm>
              <a:off x="2092271" y="2247254"/>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3</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2" name="フローチャート: 抜出し 61"/>
            <p:cNvSpPr/>
            <p:nvPr/>
          </p:nvSpPr>
          <p:spPr bwMode="auto">
            <a:xfrm>
              <a:off x="2092271" y="2743200"/>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grpSp>
        <p:nvGrpSpPr>
          <p:cNvPr id="63" name="グループ化 62"/>
          <p:cNvGrpSpPr/>
          <p:nvPr/>
        </p:nvGrpSpPr>
        <p:grpSpPr>
          <a:xfrm>
            <a:off x="597442" y="5201620"/>
            <a:ext cx="268755" cy="537510"/>
            <a:chOff x="2092271" y="2247254"/>
            <a:chExt cx="495946" cy="991892"/>
          </a:xfrm>
        </p:grpSpPr>
        <p:sp>
          <p:nvSpPr>
            <p:cNvPr id="65" name="楕円 1"/>
            <p:cNvSpPr/>
            <p:nvPr/>
          </p:nvSpPr>
          <p:spPr bwMode="auto">
            <a:xfrm>
              <a:off x="2092271" y="2247254"/>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en-US" altLang="ja-JP" dirty="0">
                  <a:latin typeface="Meiryo UI" panose="020B0604030504040204" pitchFamily="50" charset="-128"/>
                  <a:ea typeface="Meiryo UI" panose="020B0604030504040204" pitchFamily="50" charset="-128"/>
                </a:rPr>
                <a:t>4</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6" name="フローチャート: 抜出し 65"/>
            <p:cNvSpPr/>
            <p:nvPr/>
          </p:nvSpPr>
          <p:spPr bwMode="auto">
            <a:xfrm>
              <a:off x="2092271" y="2743200"/>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67" name="正方形/長方形 66"/>
          <p:cNvSpPr/>
          <p:nvPr/>
        </p:nvSpPr>
        <p:spPr>
          <a:xfrm>
            <a:off x="280413" y="2231827"/>
            <a:ext cx="902811" cy="275204"/>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エンドユーザ</a:t>
            </a:r>
          </a:p>
        </p:txBody>
      </p:sp>
      <p:grpSp>
        <p:nvGrpSpPr>
          <p:cNvPr id="75" name="グループ化 74"/>
          <p:cNvGrpSpPr/>
          <p:nvPr/>
        </p:nvGrpSpPr>
        <p:grpSpPr>
          <a:xfrm>
            <a:off x="597440" y="3250483"/>
            <a:ext cx="268755" cy="537510"/>
            <a:chOff x="2092271" y="2247254"/>
            <a:chExt cx="495946" cy="991892"/>
          </a:xfrm>
        </p:grpSpPr>
        <p:sp>
          <p:nvSpPr>
            <p:cNvPr id="76" name="楕円 1"/>
            <p:cNvSpPr/>
            <p:nvPr/>
          </p:nvSpPr>
          <p:spPr bwMode="auto">
            <a:xfrm>
              <a:off x="2092271" y="2247254"/>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en-US" altLang="ja-JP" dirty="0">
                  <a:latin typeface="Meiryo UI" panose="020B0604030504040204" pitchFamily="50" charset="-128"/>
                  <a:ea typeface="Meiryo UI" panose="020B0604030504040204" pitchFamily="50" charset="-128"/>
                </a:rPr>
                <a:t>2</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7" name="フローチャート: 抜出し 76"/>
            <p:cNvSpPr/>
            <p:nvPr/>
          </p:nvSpPr>
          <p:spPr bwMode="auto">
            <a:xfrm>
              <a:off x="2092271" y="2743200"/>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13" name="ホームベース 12"/>
          <p:cNvSpPr/>
          <p:nvPr/>
        </p:nvSpPr>
        <p:spPr bwMode="auto">
          <a:xfrm flipH="1">
            <a:off x="1102414" y="2471372"/>
            <a:ext cx="2456125" cy="624462"/>
          </a:xfrm>
          <a:prstGeom prst="homePlate">
            <a:avLst/>
          </a:prstGeom>
          <a:solidFill>
            <a:schemeClr val="accent1">
              <a:lumMod val="20000"/>
              <a:lumOff val="80000"/>
              <a:alpha val="3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nvGrpSpPr>
          <p:cNvPr id="101" name="グループ化 100"/>
          <p:cNvGrpSpPr/>
          <p:nvPr/>
        </p:nvGrpSpPr>
        <p:grpSpPr>
          <a:xfrm>
            <a:off x="1683510" y="2587191"/>
            <a:ext cx="525819" cy="404882"/>
            <a:chOff x="2277509" y="4531073"/>
            <a:chExt cx="359141" cy="404882"/>
          </a:xfrm>
        </p:grpSpPr>
        <p:sp>
          <p:nvSpPr>
            <p:cNvPr id="102" name="楕円 1"/>
            <p:cNvSpPr/>
            <p:nvPr/>
          </p:nvSpPr>
          <p:spPr bwMode="auto">
            <a:xfrm>
              <a:off x="2277509" y="4667200"/>
              <a:ext cx="359141" cy="268755"/>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商品①</a:t>
              </a:r>
            </a:p>
          </p:txBody>
        </p:sp>
        <p:sp>
          <p:nvSpPr>
            <p:cNvPr id="103" name="フローチャート: 抜出し 102"/>
            <p:cNvSpPr/>
            <p:nvPr/>
          </p:nvSpPr>
          <p:spPr bwMode="auto">
            <a:xfrm rot="10800000">
              <a:off x="2329547" y="4531073"/>
              <a:ext cx="268755" cy="137649"/>
            </a:xfrm>
            <a:prstGeom prst="flowChartExtra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107" name="正方形/長方形 106"/>
          <p:cNvSpPr/>
          <p:nvPr/>
        </p:nvSpPr>
        <p:spPr>
          <a:xfrm>
            <a:off x="2427183" y="2610051"/>
            <a:ext cx="766557" cy="275204"/>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サービス</a:t>
            </a:r>
            <a:r>
              <a:rPr lang="en-US" altLang="ja-JP" dirty="0">
                <a:latin typeface="Meiryo UI" panose="020B0604030504040204" pitchFamily="50" charset="-128"/>
                <a:ea typeface="Meiryo UI" panose="020B0604030504040204" pitchFamily="50" charset="-128"/>
              </a:rPr>
              <a:t>A</a:t>
            </a:r>
            <a:endParaRPr lang="ja-JP" altLang="en-US" dirty="0">
              <a:latin typeface="Meiryo UI" panose="020B0604030504040204" pitchFamily="50" charset="-128"/>
              <a:ea typeface="Meiryo UI" panose="020B0604030504040204" pitchFamily="50" charset="-128"/>
            </a:endParaRPr>
          </a:p>
        </p:txBody>
      </p:sp>
      <p:sp>
        <p:nvSpPr>
          <p:cNvPr id="108" name="正方形/長方形 107"/>
          <p:cNvSpPr/>
          <p:nvPr/>
        </p:nvSpPr>
        <p:spPr>
          <a:xfrm>
            <a:off x="2427183" y="2812492"/>
            <a:ext cx="766557" cy="275204"/>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サービス</a:t>
            </a:r>
            <a:r>
              <a:rPr lang="en-US" altLang="ja-JP" dirty="0">
                <a:latin typeface="Meiryo UI" panose="020B0604030504040204" pitchFamily="50" charset="-128"/>
                <a:ea typeface="Meiryo UI" panose="020B0604030504040204" pitchFamily="50" charset="-128"/>
              </a:rPr>
              <a:t>B</a:t>
            </a:r>
            <a:endParaRPr lang="ja-JP" altLang="en-US" dirty="0">
              <a:latin typeface="Meiryo UI" panose="020B0604030504040204" pitchFamily="50" charset="-128"/>
              <a:ea typeface="Meiryo UI" panose="020B0604030504040204" pitchFamily="50" charset="-128"/>
            </a:endParaRPr>
          </a:p>
        </p:txBody>
      </p:sp>
      <p:cxnSp>
        <p:nvCxnSpPr>
          <p:cNvPr id="109" name="直線コネクタ 108"/>
          <p:cNvCxnSpPr>
            <a:stCxn id="102" idx="6"/>
            <a:endCxn id="107" idx="1"/>
          </p:cNvCxnSpPr>
          <p:nvPr/>
        </p:nvCxnSpPr>
        <p:spPr bwMode="auto">
          <a:xfrm flipV="1">
            <a:off x="2209329" y="2747653"/>
            <a:ext cx="217854" cy="110043"/>
          </a:xfrm>
          <a:prstGeom prst="line">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コネクタ 109"/>
          <p:cNvCxnSpPr>
            <a:stCxn id="102" idx="6"/>
            <a:endCxn id="108" idx="1"/>
          </p:cNvCxnSpPr>
          <p:nvPr/>
        </p:nvCxnSpPr>
        <p:spPr bwMode="auto">
          <a:xfrm>
            <a:off x="2209329" y="2857696"/>
            <a:ext cx="217854" cy="92398"/>
          </a:xfrm>
          <a:prstGeom prst="line">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ホームベース 110"/>
          <p:cNvSpPr/>
          <p:nvPr/>
        </p:nvSpPr>
        <p:spPr bwMode="auto">
          <a:xfrm flipH="1">
            <a:off x="1102414" y="3225338"/>
            <a:ext cx="2456125" cy="624462"/>
          </a:xfrm>
          <a:prstGeom prst="homePlate">
            <a:avLst/>
          </a:prstGeom>
          <a:solidFill>
            <a:schemeClr val="accent1">
              <a:lumMod val="20000"/>
              <a:lumOff val="80000"/>
              <a:alpha val="3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nvGrpSpPr>
          <p:cNvPr id="112" name="グループ化 111"/>
          <p:cNvGrpSpPr/>
          <p:nvPr/>
        </p:nvGrpSpPr>
        <p:grpSpPr>
          <a:xfrm>
            <a:off x="1683510" y="3341157"/>
            <a:ext cx="525819" cy="404882"/>
            <a:chOff x="2277509" y="4531073"/>
            <a:chExt cx="359141" cy="404882"/>
          </a:xfrm>
        </p:grpSpPr>
        <p:sp>
          <p:nvSpPr>
            <p:cNvPr id="113" name="楕円 1"/>
            <p:cNvSpPr/>
            <p:nvPr/>
          </p:nvSpPr>
          <p:spPr bwMode="auto">
            <a:xfrm>
              <a:off x="2277509" y="4667200"/>
              <a:ext cx="359141" cy="268755"/>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商品①</a:t>
              </a:r>
            </a:p>
          </p:txBody>
        </p:sp>
        <p:sp>
          <p:nvSpPr>
            <p:cNvPr id="114" name="フローチャート: 抜出し 113"/>
            <p:cNvSpPr/>
            <p:nvPr/>
          </p:nvSpPr>
          <p:spPr bwMode="auto">
            <a:xfrm rot="10800000">
              <a:off x="2329547" y="4531073"/>
              <a:ext cx="268755" cy="137649"/>
            </a:xfrm>
            <a:prstGeom prst="flowChartExtra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115" name="正方形/長方形 114"/>
          <p:cNvSpPr/>
          <p:nvPr/>
        </p:nvSpPr>
        <p:spPr>
          <a:xfrm>
            <a:off x="2427183" y="3364017"/>
            <a:ext cx="766557" cy="275204"/>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サービス</a:t>
            </a:r>
            <a:r>
              <a:rPr lang="en-US" altLang="ja-JP" dirty="0">
                <a:latin typeface="Meiryo UI" panose="020B0604030504040204" pitchFamily="50" charset="-128"/>
                <a:ea typeface="Meiryo UI" panose="020B0604030504040204" pitchFamily="50" charset="-128"/>
              </a:rPr>
              <a:t>A</a:t>
            </a:r>
            <a:endParaRPr lang="ja-JP" altLang="en-US" dirty="0">
              <a:latin typeface="Meiryo UI" panose="020B0604030504040204" pitchFamily="50" charset="-128"/>
              <a:ea typeface="Meiryo UI" panose="020B0604030504040204" pitchFamily="50" charset="-128"/>
            </a:endParaRPr>
          </a:p>
        </p:txBody>
      </p:sp>
      <p:sp>
        <p:nvSpPr>
          <p:cNvPr id="117" name="正方形/長方形 116"/>
          <p:cNvSpPr/>
          <p:nvPr/>
        </p:nvSpPr>
        <p:spPr>
          <a:xfrm>
            <a:off x="2427183" y="3566458"/>
            <a:ext cx="766557" cy="275204"/>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サービス</a:t>
            </a:r>
            <a:r>
              <a:rPr lang="en-US" altLang="ja-JP" dirty="0">
                <a:latin typeface="Meiryo UI" panose="020B0604030504040204" pitchFamily="50" charset="-128"/>
                <a:ea typeface="Meiryo UI" panose="020B0604030504040204" pitchFamily="50" charset="-128"/>
              </a:rPr>
              <a:t>B</a:t>
            </a:r>
            <a:endParaRPr lang="ja-JP" altLang="en-US" dirty="0">
              <a:latin typeface="Meiryo UI" panose="020B0604030504040204" pitchFamily="50" charset="-128"/>
              <a:ea typeface="Meiryo UI" panose="020B0604030504040204" pitchFamily="50" charset="-128"/>
            </a:endParaRPr>
          </a:p>
        </p:txBody>
      </p:sp>
      <p:cxnSp>
        <p:nvCxnSpPr>
          <p:cNvPr id="120" name="直線コネクタ 119"/>
          <p:cNvCxnSpPr>
            <a:stCxn id="113" idx="6"/>
            <a:endCxn id="115" idx="1"/>
          </p:cNvCxnSpPr>
          <p:nvPr/>
        </p:nvCxnSpPr>
        <p:spPr bwMode="auto">
          <a:xfrm flipV="1">
            <a:off x="2209329" y="3501619"/>
            <a:ext cx="217854" cy="110043"/>
          </a:xfrm>
          <a:prstGeom prst="line">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直線コネクタ 120"/>
          <p:cNvCxnSpPr>
            <a:stCxn id="113" idx="6"/>
            <a:endCxn id="117" idx="1"/>
          </p:cNvCxnSpPr>
          <p:nvPr/>
        </p:nvCxnSpPr>
        <p:spPr bwMode="auto">
          <a:xfrm>
            <a:off x="2209329" y="3611662"/>
            <a:ext cx="217854" cy="92398"/>
          </a:xfrm>
          <a:prstGeom prst="line">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2" name="ホームベース 121"/>
          <p:cNvSpPr/>
          <p:nvPr/>
        </p:nvSpPr>
        <p:spPr bwMode="auto">
          <a:xfrm flipH="1">
            <a:off x="1102414" y="4015904"/>
            <a:ext cx="2456125" cy="624462"/>
          </a:xfrm>
          <a:prstGeom prst="homePlate">
            <a:avLst/>
          </a:prstGeom>
          <a:solidFill>
            <a:srgbClr val="FDEADA">
              <a:alpha val="30000"/>
            </a:srgb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nvGrpSpPr>
          <p:cNvPr id="123" name="グループ化 122"/>
          <p:cNvGrpSpPr/>
          <p:nvPr/>
        </p:nvGrpSpPr>
        <p:grpSpPr>
          <a:xfrm>
            <a:off x="1683510" y="4131723"/>
            <a:ext cx="525819" cy="404882"/>
            <a:chOff x="2277509" y="4531073"/>
            <a:chExt cx="359141" cy="404882"/>
          </a:xfrm>
        </p:grpSpPr>
        <p:sp>
          <p:nvSpPr>
            <p:cNvPr id="124" name="楕円 1"/>
            <p:cNvSpPr/>
            <p:nvPr/>
          </p:nvSpPr>
          <p:spPr bwMode="auto">
            <a:xfrm>
              <a:off x="2277509" y="4667200"/>
              <a:ext cx="359141" cy="268755"/>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a:t>
              </a:r>
              <a:r>
                <a:rPr lang="ja-JP" altLang="en-US" dirty="0">
                  <a:latin typeface="Meiryo UI" panose="020B0604030504040204" pitchFamily="50" charset="-128"/>
                  <a:ea typeface="Meiryo UI" panose="020B0604030504040204" pitchFamily="50" charset="-128"/>
                </a:rPr>
                <a:t>②</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5" name="フローチャート: 抜出し 124"/>
            <p:cNvSpPr/>
            <p:nvPr/>
          </p:nvSpPr>
          <p:spPr bwMode="auto">
            <a:xfrm rot="10800000">
              <a:off x="2329547" y="4531073"/>
              <a:ext cx="268755" cy="137649"/>
            </a:xfrm>
            <a:prstGeom prst="flowChartExtra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126" name="正方形/長方形 125"/>
          <p:cNvSpPr/>
          <p:nvPr/>
        </p:nvSpPr>
        <p:spPr>
          <a:xfrm>
            <a:off x="2427183" y="4261263"/>
            <a:ext cx="766557" cy="275204"/>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サービス</a:t>
            </a:r>
            <a:r>
              <a:rPr lang="en-US" altLang="ja-JP" dirty="0">
                <a:latin typeface="Meiryo UI" panose="020B0604030504040204" pitchFamily="50" charset="-128"/>
                <a:ea typeface="Meiryo UI" panose="020B0604030504040204" pitchFamily="50" charset="-128"/>
              </a:rPr>
              <a:t>C</a:t>
            </a:r>
            <a:endParaRPr lang="ja-JP" altLang="en-US" dirty="0">
              <a:latin typeface="Meiryo UI" panose="020B0604030504040204" pitchFamily="50" charset="-128"/>
              <a:ea typeface="Meiryo UI" panose="020B0604030504040204" pitchFamily="50" charset="-128"/>
            </a:endParaRPr>
          </a:p>
        </p:txBody>
      </p:sp>
      <p:cxnSp>
        <p:nvCxnSpPr>
          <p:cNvPr id="128" name="直線コネクタ 127"/>
          <p:cNvCxnSpPr>
            <a:stCxn id="124" idx="6"/>
            <a:endCxn id="126" idx="1"/>
          </p:cNvCxnSpPr>
          <p:nvPr/>
        </p:nvCxnSpPr>
        <p:spPr bwMode="auto">
          <a:xfrm flipV="1">
            <a:off x="2209329" y="4398865"/>
            <a:ext cx="217854" cy="3363"/>
          </a:xfrm>
          <a:prstGeom prst="line">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0" name="ホームベース 129"/>
          <p:cNvSpPr/>
          <p:nvPr/>
        </p:nvSpPr>
        <p:spPr bwMode="auto">
          <a:xfrm flipH="1">
            <a:off x="1102414" y="4745426"/>
            <a:ext cx="2456125" cy="624462"/>
          </a:xfrm>
          <a:prstGeom prst="homePlate">
            <a:avLst/>
          </a:prstGeom>
          <a:solidFill>
            <a:schemeClr val="accent1">
              <a:lumMod val="20000"/>
              <a:lumOff val="80000"/>
              <a:alpha val="3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nvGrpSpPr>
          <p:cNvPr id="132" name="グループ化 131"/>
          <p:cNvGrpSpPr/>
          <p:nvPr/>
        </p:nvGrpSpPr>
        <p:grpSpPr>
          <a:xfrm>
            <a:off x="1683510" y="4861245"/>
            <a:ext cx="525819" cy="404882"/>
            <a:chOff x="2277509" y="4531073"/>
            <a:chExt cx="359141" cy="404882"/>
          </a:xfrm>
        </p:grpSpPr>
        <p:sp>
          <p:nvSpPr>
            <p:cNvPr id="133" name="楕円 1"/>
            <p:cNvSpPr/>
            <p:nvPr/>
          </p:nvSpPr>
          <p:spPr bwMode="auto">
            <a:xfrm>
              <a:off x="2277509" y="4667200"/>
              <a:ext cx="359141" cy="268755"/>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商品①</a:t>
              </a:r>
            </a:p>
          </p:txBody>
        </p:sp>
        <p:sp>
          <p:nvSpPr>
            <p:cNvPr id="134" name="フローチャート: 抜出し 133"/>
            <p:cNvSpPr/>
            <p:nvPr/>
          </p:nvSpPr>
          <p:spPr bwMode="auto">
            <a:xfrm rot="10800000">
              <a:off x="2329547" y="4531073"/>
              <a:ext cx="268755" cy="137649"/>
            </a:xfrm>
            <a:prstGeom prst="flowChartExtra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135" name="正方形/長方形 134"/>
          <p:cNvSpPr/>
          <p:nvPr/>
        </p:nvSpPr>
        <p:spPr>
          <a:xfrm>
            <a:off x="2427183" y="4884105"/>
            <a:ext cx="766557" cy="275204"/>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サービス</a:t>
            </a:r>
            <a:r>
              <a:rPr lang="en-US" altLang="ja-JP" dirty="0">
                <a:latin typeface="Meiryo UI" panose="020B0604030504040204" pitchFamily="50" charset="-128"/>
                <a:ea typeface="Meiryo UI" panose="020B0604030504040204" pitchFamily="50" charset="-128"/>
              </a:rPr>
              <a:t>A</a:t>
            </a:r>
            <a:endParaRPr lang="ja-JP" altLang="en-US" dirty="0">
              <a:latin typeface="Meiryo UI" panose="020B0604030504040204" pitchFamily="50" charset="-128"/>
              <a:ea typeface="Meiryo UI" panose="020B0604030504040204" pitchFamily="50" charset="-128"/>
            </a:endParaRPr>
          </a:p>
        </p:txBody>
      </p:sp>
      <p:sp>
        <p:nvSpPr>
          <p:cNvPr id="136" name="正方形/長方形 135"/>
          <p:cNvSpPr/>
          <p:nvPr/>
        </p:nvSpPr>
        <p:spPr>
          <a:xfrm>
            <a:off x="2427183" y="5086546"/>
            <a:ext cx="766557" cy="275204"/>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サービス</a:t>
            </a:r>
            <a:r>
              <a:rPr lang="en-US" altLang="ja-JP" dirty="0">
                <a:latin typeface="Meiryo UI" panose="020B0604030504040204" pitchFamily="50" charset="-128"/>
                <a:ea typeface="Meiryo UI" panose="020B0604030504040204" pitchFamily="50" charset="-128"/>
              </a:rPr>
              <a:t>B</a:t>
            </a:r>
            <a:endParaRPr lang="ja-JP" altLang="en-US" dirty="0">
              <a:latin typeface="Meiryo UI" panose="020B0604030504040204" pitchFamily="50" charset="-128"/>
              <a:ea typeface="Meiryo UI" panose="020B0604030504040204" pitchFamily="50" charset="-128"/>
            </a:endParaRPr>
          </a:p>
        </p:txBody>
      </p:sp>
      <p:cxnSp>
        <p:nvCxnSpPr>
          <p:cNvPr id="137" name="直線コネクタ 136"/>
          <p:cNvCxnSpPr>
            <a:stCxn id="133" idx="6"/>
            <a:endCxn id="135" idx="1"/>
          </p:cNvCxnSpPr>
          <p:nvPr/>
        </p:nvCxnSpPr>
        <p:spPr bwMode="auto">
          <a:xfrm flipV="1">
            <a:off x="2209329" y="5021707"/>
            <a:ext cx="217854" cy="110043"/>
          </a:xfrm>
          <a:prstGeom prst="line">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直線コネクタ 137"/>
          <p:cNvCxnSpPr>
            <a:stCxn id="133" idx="6"/>
            <a:endCxn id="136" idx="1"/>
          </p:cNvCxnSpPr>
          <p:nvPr/>
        </p:nvCxnSpPr>
        <p:spPr bwMode="auto">
          <a:xfrm>
            <a:off x="2209329" y="5131750"/>
            <a:ext cx="217854" cy="92398"/>
          </a:xfrm>
          <a:prstGeom prst="line">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0" name="ホームベース 139"/>
          <p:cNvSpPr/>
          <p:nvPr/>
        </p:nvSpPr>
        <p:spPr bwMode="auto">
          <a:xfrm flipH="1">
            <a:off x="1102414" y="5459792"/>
            <a:ext cx="2456125" cy="624462"/>
          </a:xfrm>
          <a:prstGeom prst="homePlate">
            <a:avLst/>
          </a:prstGeom>
          <a:solidFill>
            <a:srgbClr val="FDEADA">
              <a:alpha val="30000"/>
            </a:srgb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nvGrpSpPr>
          <p:cNvPr id="141" name="グループ化 140"/>
          <p:cNvGrpSpPr/>
          <p:nvPr/>
        </p:nvGrpSpPr>
        <p:grpSpPr>
          <a:xfrm>
            <a:off x="1683510" y="5575611"/>
            <a:ext cx="525819" cy="404882"/>
            <a:chOff x="2277509" y="4531073"/>
            <a:chExt cx="359141" cy="404882"/>
          </a:xfrm>
        </p:grpSpPr>
        <p:sp>
          <p:nvSpPr>
            <p:cNvPr id="142" name="楕円 1"/>
            <p:cNvSpPr/>
            <p:nvPr/>
          </p:nvSpPr>
          <p:spPr bwMode="auto">
            <a:xfrm>
              <a:off x="2277509" y="4667200"/>
              <a:ext cx="359141" cy="268755"/>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a:t>
              </a:r>
              <a:r>
                <a:rPr lang="ja-JP" altLang="en-US" dirty="0">
                  <a:latin typeface="Meiryo UI" panose="020B0604030504040204" pitchFamily="50" charset="-128"/>
                  <a:ea typeface="Meiryo UI" panose="020B0604030504040204" pitchFamily="50" charset="-128"/>
                </a:rPr>
                <a:t>②</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3" name="フローチャート: 抜出し 142"/>
            <p:cNvSpPr/>
            <p:nvPr/>
          </p:nvSpPr>
          <p:spPr bwMode="auto">
            <a:xfrm rot="10800000">
              <a:off x="2329547" y="4531073"/>
              <a:ext cx="268755" cy="137649"/>
            </a:xfrm>
            <a:prstGeom prst="flowChartExtra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144" name="正方形/長方形 143"/>
          <p:cNvSpPr/>
          <p:nvPr/>
        </p:nvSpPr>
        <p:spPr>
          <a:xfrm>
            <a:off x="2427183" y="5705151"/>
            <a:ext cx="766557" cy="275204"/>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サービス</a:t>
            </a:r>
            <a:r>
              <a:rPr lang="en-US" altLang="ja-JP" dirty="0">
                <a:latin typeface="Meiryo UI" panose="020B0604030504040204" pitchFamily="50" charset="-128"/>
                <a:ea typeface="Meiryo UI" panose="020B0604030504040204" pitchFamily="50" charset="-128"/>
              </a:rPr>
              <a:t>C</a:t>
            </a:r>
            <a:endParaRPr lang="ja-JP" altLang="en-US" dirty="0">
              <a:latin typeface="Meiryo UI" panose="020B0604030504040204" pitchFamily="50" charset="-128"/>
              <a:ea typeface="Meiryo UI" panose="020B0604030504040204" pitchFamily="50" charset="-128"/>
            </a:endParaRPr>
          </a:p>
        </p:txBody>
      </p:sp>
      <p:cxnSp>
        <p:nvCxnSpPr>
          <p:cNvPr id="145" name="直線コネクタ 144"/>
          <p:cNvCxnSpPr>
            <a:stCxn id="142" idx="6"/>
            <a:endCxn id="144" idx="1"/>
          </p:cNvCxnSpPr>
          <p:nvPr/>
        </p:nvCxnSpPr>
        <p:spPr bwMode="auto">
          <a:xfrm flipV="1">
            <a:off x="2209329" y="5842753"/>
            <a:ext cx="217854" cy="3363"/>
          </a:xfrm>
          <a:prstGeom prst="line">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左中かっこ 13"/>
          <p:cNvSpPr/>
          <p:nvPr/>
        </p:nvSpPr>
        <p:spPr bwMode="auto">
          <a:xfrm>
            <a:off x="916953" y="4745426"/>
            <a:ext cx="185461" cy="1403914"/>
          </a:xfrm>
          <a:prstGeom prst="leftBrace">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rtlCol="0" anchor="ctr"/>
          <a:lstStyle/>
          <a:p>
            <a:pPr algn="ctr"/>
            <a:endParaRPr kumimoji="1" lang="ja-JP" altLang="en-US"/>
          </a:p>
        </p:txBody>
      </p:sp>
      <p:sp>
        <p:nvSpPr>
          <p:cNvPr id="146" name="正方形/長方形 145"/>
          <p:cNvSpPr/>
          <p:nvPr/>
        </p:nvSpPr>
        <p:spPr>
          <a:xfrm>
            <a:off x="3639289" y="2196168"/>
            <a:ext cx="958917" cy="275204"/>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小売テナント</a:t>
            </a:r>
          </a:p>
        </p:txBody>
      </p:sp>
      <p:sp>
        <p:nvSpPr>
          <p:cNvPr id="147" name="ホームベース 146"/>
          <p:cNvSpPr/>
          <p:nvPr/>
        </p:nvSpPr>
        <p:spPr bwMode="auto">
          <a:xfrm flipH="1">
            <a:off x="4215824" y="4086987"/>
            <a:ext cx="1303171" cy="624462"/>
          </a:xfrm>
          <a:prstGeom prst="homePlate">
            <a:avLst/>
          </a:prstGeom>
          <a:solidFill>
            <a:srgbClr val="FF6699">
              <a:alpha val="30000"/>
            </a:srgb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定量払い</a:t>
            </a:r>
          </a:p>
        </p:txBody>
      </p:sp>
      <p:cxnSp>
        <p:nvCxnSpPr>
          <p:cNvPr id="16" name="直線コネクタ 15"/>
          <p:cNvCxnSpPr>
            <a:stCxn id="146" idx="2"/>
          </p:cNvCxnSpPr>
          <p:nvPr/>
        </p:nvCxnSpPr>
        <p:spPr bwMode="auto">
          <a:xfrm>
            <a:off x="4118748" y="2471372"/>
            <a:ext cx="0" cy="3612882"/>
          </a:xfrm>
          <a:prstGeom prst="line">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正方形/長方形 147"/>
          <p:cNvSpPr/>
          <p:nvPr/>
        </p:nvSpPr>
        <p:spPr>
          <a:xfrm>
            <a:off x="5225510" y="2186037"/>
            <a:ext cx="958917" cy="295466"/>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卸元テナント</a:t>
            </a:r>
          </a:p>
        </p:txBody>
      </p:sp>
      <p:cxnSp>
        <p:nvCxnSpPr>
          <p:cNvPr id="150" name="直線コネクタ 149"/>
          <p:cNvCxnSpPr>
            <a:stCxn id="148" idx="2"/>
          </p:cNvCxnSpPr>
          <p:nvPr/>
        </p:nvCxnSpPr>
        <p:spPr bwMode="auto">
          <a:xfrm>
            <a:off x="5704969" y="2481503"/>
            <a:ext cx="0" cy="3602751"/>
          </a:xfrm>
          <a:prstGeom prst="line">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表 16"/>
          <p:cNvGraphicFramePr>
            <a:graphicFrameLocks noGrp="1"/>
          </p:cNvGraphicFramePr>
          <p:nvPr>
            <p:extLst>
              <p:ext uri="{D42A27DB-BD31-4B8C-83A1-F6EECF244321}">
                <p14:modId xmlns:p14="http://schemas.microsoft.com/office/powerpoint/2010/main" val="626788301"/>
              </p:ext>
            </p:extLst>
          </p:nvPr>
        </p:nvGraphicFramePr>
        <p:xfrm>
          <a:off x="5890943" y="3187049"/>
          <a:ext cx="2734897" cy="1036320"/>
        </p:xfrm>
        <a:graphic>
          <a:graphicData uri="http://schemas.openxmlformats.org/drawingml/2006/table">
            <a:tbl>
              <a:tblPr firstRow="1" bandRow="1">
                <a:tableStyleId>{5940675A-B579-460E-94D1-54222C63F5DA}</a:tableStyleId>
              </a:tblPr>
              <a:tblGrid>
                <a:gridCol w="1851318">
                  <a:extLst>
                    <a:ext uri="{9D8B030D-6E8A-4147-A177-3AD203B41FA5}">
                      <a16:colId xmlns:a16="http://schemas.microsoft.com/office/drawing/2014/main" val="20000"/>
                    </a:ext>
                  </a:extLst>
                </a:gridCol>
                <a:gridCol w="883579">
                  <a:extLst>
                    <a:ext uri="{9D8B030D-6E8A-4147-A177-3AD203B41FA5}">
                      <a16:colId xmlns:a16="http://schemas.microsoft.com/office/drawing/2014/main" val="20001"/>
                    </a:ext>
                  </a:extLst>
                </a:gridCol>
              </a:tblGrid>
              <a:tr h="191183">
                <a:tc>
                  <a:txBody>
                    <a:bodyPr/>
                    <a:lstStyle/>
                    <a:p>
                      <a:pPr algn="ctr"/>
                      <a:r>
                        <a:rPr kumimoji="1" lang="ja-JP" altLang="en-US" sz="1100" b="1" dirty="0">
                          <a:latin typeface="Meiryo UI" panose="020B0604030504040204" pitchFamily="50" charset="-128"/>
                          <a:ea typeface="Meiryo UI" panose="020B0604030504040204" pitchFamily="50" charset="-128"/>
                        </a:rPr>
                        <a:t>データタイプ</a:t>
                      </a:r>
                    </a:p>
                  </a:txBody>
                  <a:tcPr>
                    <a:solidFill>
                      <a:schemeClr val="accent6">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左記の例</a:t>
                      </a:r>
                    </a:p>
                  </a:txBody>
                  <a:tcPr>
                    <a:solidFill>
                      <a:schemeClr val="accent6">
                        <a:lumMod val="20000"/>
                        <a:lumOff val="80000"/>
                      </a:schemeClr>
                    </a:solidFill>
                  </a:tcPr>
                </a:tc>
                <a:extLst>
                  <a:ext uri="{0D108BD9-81ED-4DB2-BD59-A6C34878D82A}">
                    <a16:rowId xmlns:a16="http://schemas.microsoft.com/office/drawing/2014/main" val="10000"/>
                  </a:ext>
                </a:extLst>
              </a:tr>
              <a:tr h="191183">
                <a:tc>
                  <a:txBody>
                    <a:bodyPr/>
                    <a:lstStyle/>
                    <a:p>
                      <a:r>
                        <a:rPr kumimoji="1" lang="ja-JP" altLang="en-US" sz="1100" dirty="0">
                          <a:latin typeface="Meiryo UI" panose="020B0604030504040204" pitchFamily="50" charset="-128"/>
                          <a:ea typeface="Meiryo UI" panose="020B0604030504040204" pitchFamily="50" charset="-128"/>
                        </a:rPr>
                        <a:t>料金アカウント</a:t>
                      </a:r>
                    </a:p>
                  </a:txBody>
                  <a:tcPr/>
                </a:tc>
                <a:tc>
                  <a:txBody>
                    <a:bodyPr/>
                    <a:lstStyle/>
                    <a:p>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名</a:t>
                      </a:r>
                    </a:p>
                  </a:txBody>
                  <a:tcPr/>
                </a:tc>
                <a:extLst>
                  <a:ext uri="{0D108BD9-81ED-4DB2-BD59-A6C34878D82A}">
                    <a16:rowId xmlns:a16="http://schemas.microsoft.com/office/drawing/2014/main" val="10001"/>
                  </a:ext>
                </a:extLst>
              </a:tr>
              <a:tr h="191183">
                <a:tc>
                  <a:txBody>
                    <a:bodyPr/>
                    <a:lstStyle/>
                    <a:p>
                      <a:r>
                        <a:rPr kumimoji="1" lang="ja-JP" altLang="en-US" sz="1100" dirty="0">
                          <a:latin typeface="Meiryo UI" panose="020B0604030504040204" pitchFamily="50" charset="-128"/>
                          <a:ea typeface="Meiryo UI" panose="020B0604030504040204" pitchFamily="50" charset="-128"/>
                        </a:rPr>
                        <a:t>商品インスタンス</a:t>
                      </a:r>
                    </a:p>
                  </a:txBody>
                  <a:tcPr/>
                </a:tc>
                <a:tc>
                  <a:txBody>
                    <a:bodyPr/>
                    <a:lstStyle/>
                    <a:p>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個</a:t>
                      </a:r>
                    </a:p>
                  </a:txBody>
                  <a:tcPr/>
                </a:tc>
                <a:extLst>
                  <a:ext uri="{0D108BD9-81ED-4DB2-BD59-A6C34878D82A}">
                    <a16:rowId xmlns:a16="http://schemas.microsoft.com/office/drawing/2014/main" val="10002"/>
                  </a:ext>
                </a:extLst>
              </a:tr>
              <a:tr h="191183">
                <a:tc>
                  <a:txBody>
                    <a:bodyPr/>
                    <a:lstStyle/>
                    <a:p>
                      <a:r>
                        <a:rPr kumimoji="1" lang="ja-JP" altLang="en-US" sz="1100" dirty="0">
                          <a:latin typeface="Meiryo UI" panose="020B0604030504040204" pitchFamily="50" charset="-128"/>
                          <a:ea typeface="Meiryo UI" panose="020B0604030504040204" pitchFamily="50" charset="-128"/>
                        </a:rPr>
                        <a:t>サービスインスタンス</a:t>
                      </a:r>
                    </a:p>
                  </a:txBody>
                  <a:tcPr/>
                </a:tc>
                <a:tc>
                  <a:txBody>
                    <a:bodyPr/>
                    <a:lstStyle/>
                    <a:p>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個</a:t>
                      </a:r>
                    </a:p>
                  </a:txBody>
                  <a:tcPr/>
                </a:tc>
                <a:extLst>
                  <a:ext uri="{0D108BD9-81ED-4DB2-BD59-A6C34878D82A}">
                    <a16:rowId xmlns:a16="http://schemas.microsoft.com/office/drawing/2014/main" val="10003"/>
                  </a:ext>
                </a:extLst>
              </a:tr>
            </a:tbl>
          </a:graphicData>
        </a:graphic>
      </p:graphicFrame>
      <p:sp>
        <p:nvSpPr>
          <p:cNvPr id="151" name="正方形/長方形 150"/>
          <p:cNvSpPr/>
          <p:nvPr/>
        </p:nvSpPr>
        <p:spPr>
          <a:xfrm>
            <a:off x="276809" y="1181354"/>
            <a:ext cx="8586005" cy="932563"/>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定量払いは卸料金としてのみ設定可能です。（小売商品の画面にも表示されますが、料金計算されません）</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計算に用いられる決済データタイプは小売テナントからエンドユーザへ販売した顧客数、商品数、サービス数に基づきます。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下記の例を元に料金計算に利用されるデータが算出され、そのデータをもとに料金計算されます。</a:t>
            </a:r>
            <a:endParaRPr lang="en-US" altLang="ja-JP" sz="1400" dirty="0">
              <a:latin typeface="Meiryo UI" panose="020B0604030504040204" pitchFamily="50" charset="-128"/>
              <a:ea typeface="Meiryo UI" panose="020B0604030504040204" pitchFamily="50" charset="-128"/>
            </a:endParaRPr>
          </a:p>
        </p:txBody>
      </p:sp>
      <p:cxnSp>
        <p:nvCxnSpPr>
          <p:cNvPr id="19" name="直線矢印コネクタ 18"/>
          <p:cNvCxnSpPr/>
          <p:nvPr/>
        </p:nvCxnSpPr>
        <p:spPr bwMode="auto">
          <a:xfrm flipH="1">
            <a:off x="4998720" y="3352800"/>
            <a:ext cx="892223" cy="914400"/>
          </a:xfrm>
          <a:prstGeom prst="straightConnector1">
            <a:avLst/>
          </a:prstGeom>
          <a:solidFill>
            <a:srgbClr val="D2F0FA"/>
          </a:solidFill>
          <a:ln w="9525" cap="flat" cmpd="sng" algn="ctr">
            <a:solidFill>
              <a:schemeClr val="bg1">
                <a:lumMod val="50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52" name="表 151"/>
          <p:cNvGraphicFramePr>
            <a:graphicFrameLocks noGrp="1"/>
          </p:cNvGraphicFramePr>
          <p:nvPr>
            <p:extLst>
              <p:ext uri="{D42A27DB-BD31-4B8C-83A1-F6EECF244321}">
                <p14:modId xmlns:p14="http://schemas.microsoft.com/office/powerpoint/2010/main" val="1572171996"/>
              </p:ext>
            </p:extLst>
          </p:nvPr>
        </p:nvGraphicFramePr>
        <p:xfrm>
          <a:off x="466938" y="6484806"/>
          <a:ext cx="3702636" cy="777240"/>
        </p:xfrm>
        <a:graphic>
          <a:graphicData uri="http://schemas.openxmlformats.org/drawingml/2006/table">
            <a:tbl>
              <a:tblPr firstRow="1" bandRow="1">
                <a:tableStyleId>{5940675A-B579-460E-94D1-54222C63F5DA}</a:tableStyleId>
              </a:tblPr>
              <a:tblGrid>
                <a:gridCol w="1851318">
                  <a:extLst>
                    <a:ext uri="{9D8B030D-6E8A-4147-A177-3AD203B41FA5}">
                      <a16:colId xmlns:a16="http://schemas.microsoft.com/office/drawing/2014/main" val="20000"/>
                    </a:ext>
                  </a:extLst>
                </a:gridCol>
                <a:gridCol w="1851318">
                  <a:extLst>
                    <a:ext uri="{9D8B030D-6E8A-4147-A177-3AD203B41FA5}">
                      <a16:colId xmlns:a16="http://schemas.microsoft.com/office/drawing/2014/main" val="20001"/>
                    </a:ext>
                  </a:extLst>
                </a:gridCol>
              </a:tblGrid>
              <a:tr h="191183">
                <a:tc>
                  <a:txBody>
                    <a:bodyPr/>
                    <a:lstStyle/>
                    <a:p>
                      <a:pPr algn="ctr"/>
                      <a:r>
                        <a:rPr kumimoji="1" lang="ja-JP" altLang="en-US" sz="1100" b="1" dirty="0">
                          <a:latin typeface="Meiryo UI" panose="020B0604030504040204" pitchFamily="50" charset="-128"/>
                          <a:ea typeface="Meiryo UI" panose="020B0604030504040204" pitchFamily="50" charset="-128"/>
                        </a:rPr>
                        <a:t>商品インスタンス数</a:t>
                      </a:r>
                    </a:p>
                  </a:txBody>
                  <a:tcPr>
                    <a:solidFill>
                      <a:schemeClr val="accent6">
                        <a:lumMod val="20000"/>
                        <a:lumOff val="80000"/>
                      </a:schemeClr>
                    </a:solidFill>
                  </a:tcPr>
                </a:tc>
                <a:tc>
                  <a:txBody>
                    <a:bodyPr/>
                    <a:lstStyle/>
                    <a:p>
                      <a:pPr algn="ctr"/>
                      <a:r>
                        <a:rPr kumimoji="1" lang="en-US" altLang="ja-JP" sz="1100" b="1" dirty="0">
                          <a:latin typeface="Meiryo UI" panose="020B0604030504040204" pitchFamily="50" charset="-128"/>
                          <a:ea typeface="Meiryo UI" panose="020B0604030504040204" pitchFamily="50" charset="-128"/>
                        </a:rPr>
                        <a:t>1</a:t>
                      </a:r>
                      <a:r>
                        <a:rPr kumimoji="1" lang="ja-JP" altLang="en-US" sz="1100" b="1" dirty="0">
                          <a:latin typeface="Meiryo UI" panose="020B0604030504040204" pitchFamily="50" charset="-128"/>
                          <a:ea typeface="Meiryo UI" panose="020B0604030504040204" pitchFamily="50" charset="-128"/>
                        </a:rPr>
                        <a:t>個当たりの単価</a:t>
                      </a:r>
                    </a:p>
                  </a:txBody>
                  <a:tcPr>
                    <a:solidFill>
                      <a:schemeClr val="accent6">
                        <a:lumMod val="20000"/>
                        <a:lumOff val="80000"/>
                      </a:schemeClr>
                    </a:solidFill>
                  </a:tcPr>
                </a:tc>
                <a:extLst>
                  <a:ext uri="{0D108BD9-81ED-4DB2-BD59-A6C34878D82A}">
                    <a16:rowId xmlns:a16="http://schemas.microsoft.com/office/drawing/2014/main" val="10000"/>
                  </a:ext>
                </a:extLst>
              </a:tr>
              <a:tr h="191183">
                <a:tc>
                  <a:txBody>
                    <a:bodyPr/>
                    <a:lstStyle/>
                    <a:p>
                      <a:r>
                        <a:rPr kumimoji="1" lang="en-US" altLang="ja-JP" sz="1100" dirty="0">
                          <a:latin typeface="Meiryo UI" panose="020B0604030504040204" pitchFamily="50" charset="-128"/>
                          <a:ea typeface="Meiryo UI" panose="020B0604030504040204" pitchFamily="50" charset="-128"/>
                        </a:rPr>
                        <a:t>0</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rPr>
                        <a:t>個 </a:t>
                      </a:r>
                      <a:r>
                        <a:rPr kumimoji="1" lang="en-US" altLang="ja-JP" sz="1100" dirty="0">
                          <a:latin typeface="Meiryo UI" panose="020B0604030504040204" pitchFamily="50" charset="-128"/>
                          <a:ea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rPr>
                        <a:t>個未満 </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r>
                        <a:rPr kumimoji="1" lang="en-US" altLang="ja-JP" sz="1100" dirty="0">
                          <a:latin typeface="Meiryo UI" panose="020B0604030504040204" pitchFamily="50" charset="-128"/>
                          <a:ea typeface="Meiryo UI" panose="020B0604030504040204" pitchFamily="50" charset="-128"/>
                        </a:rPr>
                        <a:t>30</a:t>
                      </a:r>
                      <a:r>
                        <a:rPr kumimoji="1" lang="ja-JP" altLang="en-US" sz="1100" dirty="0">
                          <a:latin typeface="Meiryo UI" panose="020B0604030504040204" pitchFamily="50" charset="-128"/>
                          <a:ea typeface="Meiryo UI" panose="020B0604030504040204" pitchFamily="50" charset="-128"/>
                        </a:rPr>
                        <a:t>円</a:t>
                      </a:r>
                    </a:p>
                  </a:txBody>
                  <a:tcPr/>
                </a:tc>
                <a:extLst>
                  <a:ext uri="{0D108BD9-81ED-4DB2-BD59-A6C34878D82A}">
                    <a16:rowId xmlns:a16="http://schemas.microsoft.com/office/drawing/2014/main" val="10001"/>
                  </a:ext>
                </a:extLst>
              </a:tr>
              <a:tr h="191183">
                <a:tc>
                  <a:txBody>
                    <a:bodyPr/>
                    <a:lstStyle/>
                    <a:p>
                      <a:r>
                        <a:rPr kumimoji="1" lang="en-US" altLang="ja-JP" sz="1100" dirty="0">
                          <a:latin typeface="Meiryo UI" panose="020B0604030504040204" pitchFamily="50" charset="-128"/>
                          <a:ea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個</a:t>
                      </a:r>
                    </a:p>
                  </a:txBody>
                  <a:tcPr/>
                </a:tc>
                <a:tc>
                  <a:txBody>
                    <a:bodyPr/>
                    <a:lstStyle/>
                    <a:p>
                      <a:r>
                        <a:rPr kumimoji="1" lang="en-US" altLang="ja-JP" sz="1100" dirty="0">
                          <a:latin typeface="Meiryo UI" panose="020B0604030504040204" pitchFamily="50" charset="-128"/>
                          <a:ea typeface="Meiryo UI" panose="020B0604030504040204" pitchFamily="50" charset="-128"/>
                        </a:rPr>
                        <a:t>20</a:t>
                      </a:r>
                      <a:r>
                        <a:rPr kumimoji="1" lang="ja-JP" altLang="en-US" sz="1100" dirty="0">
                          <a:latin typeface="Meiryo UI" panose="020B0604030504040204" pitchFamily="50" charset="-128"/>
                          <a:ea typeface="Meiryo UI" panose="020B0604030504040204" pitchFamily="50" charset="-128"/>
                        </a:rPr>
                        <a:t>円</a:t>
                      </a:r>
                    </a:p>
                  </a:txBody>
                  <a:tcPr/>
                </a:tc>
                <a:extLst>
                  <a:ext uri="{0D108BD9-81ED-4DB2-BD59-A6C34878D82A}">
                    <a16:rowId xmlns:a16="http://schemas.microsoft.com/office/drawing/2014/main" val="10002"/>
                  </a:ext>
                </a:extLst>
              </a:tr>
            </a:tbl>
          </a:graphicData>
        </a:graphic>
      </p:graphicFrame>
      <p:sp>
        <p:nvSpPr>
          <p:cNvPr id="153" name="正方形/長方形 152"/>
          <p:cNvSpPr/>
          <p:nvPr/>
        </p:nvSpPr>
        <p:spPr>
          <a:xfrm>
            <a:off x="276809" y="6140046"/>
            <a:ext cx="9735357" cy="329321"/>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上記例において下記のように料金設定をした場合、商品インスタンス数は</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個のため、</a:t>
            </a:r>
            <a:r>
              <a:rPr lang="en-US" altLang="ja-JP" sz="1400" dirty="0">
                <a:latin typeface="Meiryo UI" panose="020B0604030504040204" pitchFamily="50" charset="-128"/>
                <a:ea typeface="Meiryo UI" panose="020B0604030504040204" pitchFamily="50" charset="-128"/>
              </a:rPr>
              <a:t>120</a:t>
            </a:r>
            <a:r>
              <a:rPr lang="ja-JP" altLang="en-US" sz="1400" dirty="0">
                <a:latin typeface="Meiryo UI" panose="020B0604030504040204" pitchFamily="50" charset="-128"/>
                <a:ea typeface="Meiryo UI" panose="020B0604030504040204" pitchFamily="50" charset="-128"/>
              </a:rPr>
              <a:t>円（＝</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個</a:t>
            </a:r>
            <a:r>
              <a:rPr lang="en-US" altLang="ja-JP" sz="1400" dirty="0">
                <a:latin typeface="Meiryo UI" panose="020B0604030504040204" pitchFamily="50" charset="-128"/>
                <a:ea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rPr>
              <a:t>円＋</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個</a:t>
            </a:r>
            <a:r>
              <a:rPr lang="en-US" altLang="ja-JP" sz="1400" dirty="0">
                <a:latin typeface="Meiryo UI" panose="020B0604030504040204" pitchFamily="50" charset="-128"/>
                <a:ea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rPr>
              <a:t>円）となります</a:t>
            </a:r>
            <a:endParaRPr lang="en-US" altLang="ja-JP" sz="1400" dirty="0">
              <a:latin typeface="Meiryo UI" panose="020B0604030504040204" pitchFamily="50" charset="-128"/>
              <a:ea typeface="Meiryo UI" panose="020B0604030504040204" pitchFamily="50" charset="-128"/>
            </a:endParaRPr>
          </a:p>
        </p:txBody>
      </p:sp>
      <p:sp>
        <p:nvSpPr>
          <p:cNvPr id="22" name="正方形/長方形 21"/>
          <p:cNvSpPr/>
          <p:nvPr/>
        </p:nvSpPr>
        <p:spPr>
          <a:xfrm>
            <a:off x="4169574" y="6944059"/>
            <a:ext cx="4097596" cy="295466"/>
          </a:xfrm>
          <a:prstGeom prst="rect">
            <a:avLst/>
          </a:prstGeom>
        </p:spPr>
        <p:txBody>
          <a:bodyPr wrap="none">
            <a:spAutoFit/>
          </a:bodyPr>
          <a:lstStyle/>
          <a:p>
            <a:pPr algn="l"/>
            <a:r>
              <a:rPr lang="en-US" altLang="ja-JP" dirty="0">
                <a:latin typeface="Meiryo UI" panose="020B0604030504040204" pitchFamily="50" charset="-128"/>
                <a:ea typeface="Meiryo UI" panose="020B0604030504040204" pitchFamily="50" charset="-128"/>
              </a:rPr>
              <a:t>* : </a:t>
            </a:r>
            <a:r>
              <a:rPr lang="ja-JP" altLang="en-US" dirty="0">
                <a:latin typeface="Meiryo UI" panose="020B0604030504040204" pitchFamily="50" charset="-128"/>
                <a:ea typeface="Meiryo UI" panose="020B0604030504040204" pitchFamily="50" charset="-128"/>
              </a:rPr>
              <a:t>範囲指定にて上限を含む設定（下限＜値≦上限）も可能</a:t>
            </a:r>
            <a:endParaRPr lang="ja-JP" altLang="en-US" dirty="0"/>
          </a:p>
        </p:txBody>
      </p:sp>
    </p:spTree>
    <p:extLst>
      <p:ext uri="{BB962C8B-B14F-4D97-AF65-F5344CB8AC3E}">
        <p14:creationId xmlns:p14="http://schemas.microsoft.com/office/powerpoint/2010/main" val="169429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割引特化項目</a:t>
            </a:r>
            <a:r>
              <a:rPr lang="en-US" altLang="ja-JP" dirty="0">
                <a:solidFill>
                  <a:srgbClr val="000000"/>
                </a:solidFill>
              </a:rPr>
              <a:t>&gt;</a:t>
            </a:r>
            <a:br>
              <a:rPr lang="en-US" altLang="ja-JP" dirty="0">
                <a:solidFill>
                  <a:srgbClr val="000000"/>
                </a:solidFill>
              </a:rPr>
            </a:br>
            <a:r>
              <a:rPr lang="ja-JP" altLang="en-US" dirty="0">
                <a:solidFill>
                  <a:srgbClr val="000000"/>
                </a:solidFill>
              </a:rPr>
              <a:t>割引期間の設定（</a:t>
            </a:r>
            <a:r>
              <a:rPr lang="en-US" altLang="ja-JP" dirty="0">
                <a:solidFill>
                  <a:srgbClr val="000000"/>
                </a:solidFill>
              </a:rPr>
              <a:t>1/2</a:t>
            </a:r>
            <a:r>
              <a:rPr lang="ja-JP" altLang="en-US" dirty="0">
                <a:solidFill>
                  <a:srgbClr val="000000"/>
                </a:solidFill>
              </a:rPr>
              <a:t>）</a:t>
            </a:r>
          </a:p>
        </p:txBody>
      </p:sp>
      <p:sp>
        <p:nvSpPr>
          <p:cNvPr id="72" name="二等辺三角形 71"/>
          <p:cNvSpPr/>
          <p:nvPr/>
        </p:nvSpPr>
        <p:spPr bwMode="auto">
          <a:xfrm rot="10800000">
            <a:off x="2562251" y="2493174"/>
            <a:ext cx="159106" cy="96643"/>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3" name="正方形/長方形 72"/>
          <p:cNvSpPr/>
          <p:nvPr/>
        </p:nvSpPr>
        <p:spPr>
          <a:xfrm>
            <a:off x="2216849" y="2202620"/>
            <a:ext cx="849912"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1/20</a:t>
            </a:r>
            <a:r>
              <a:rPr lang="ja-JP" altLang="en-US" dirty="0">
                <a:latin typeface="Meiryo UI" panose="020B0604030504040204" pitchFamily="50" charset="-128"/>
                <a:ea typeface="Meiryo UI" panose="020B0604030504040204" pitchFamily="50" charset="-128"/>
              </a:rPr>
              <a:t>開通</a:t>
            </a:r>
          </a:p>
        </p:txBody>
      </p:sp>
      <p:cxnSp>
        <p:nvCxnSpPr>
          <p:cNvPr id="11" name="直線矢印コネクタ 10"/>
          <p:cNvCxnSpPr/>
          <p:nvPr/>
        </p:nvCxnSpPr>
        <p:spPr bwMode="auto">
          <a:xfrm>
            <a:off x="2636650" y="2602706"/>
            <a:ext cx="580949"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グループ化 2"/>
          <p:cNvGrpSpPr/>
          <p:nvPr/>
        </p:nvGrpSpPr>
        <p:grpSpPr>
          <a:xfrm>
            <a:off x="1704813" y="2276613"/>
            <a:ext cx="7555423" cy="2523211"/>
            <a:chOff x="1704813" y="1455725"/>
            <a:chExt cx="7555423" cy="2899303"/>
          </a:xfrm>
        </p:grpSpPr>
        <p:cxnSp>
          <p:nvCxnSpPr>
            <p:cNvPr id="8" name="直線コネクタ 7"/>
            <p:cNvCxnSpPr/>
            <p:nvPr/>
          </p:nvCxnSpPr>
          <p:spPr bwMode="auto">
            <a:xfrm>
              <a:off x="1704813"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p:nvPr/>
          </p:nvCxnSpPr>
          <p:spPr bwMode="auto">
            <a:xfrm>
              <a:off x="322106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p:nvPr/>
          </p:nvCxnSpPr>
          <p:spPr bwMode="auto">
            <a:xfrm>
              <a:off x="4791559"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a:off x="630522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コネクタ 79"/>
            <p:cNvCxnSpPr/>
            <p:nvPr/>
          </p:nvCxnSpPr>
          <p:spPr bwMode="auto">
            <a:xfrm>
              <a:off x="7689741"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コネクタ 80"/>
            <p:cNvCxnSpPr/>
            <p:nvPr/>
          </p:nvCxnSpPr>
          <p:spPr bwMode="auto">
            <a:xfrm>
              <a:off x="9260236"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5" name="正方形/長方形 84"/>
          <p:cNvSpPr/>
          <p:nvPr/>
        </p:nvSpPr>
        <p:spPr>
          <a:xfrm>
            <a:off x="2201916" y="1934559"/>
            <a:ext cx="434734"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月</a:t>
            </a:r>
          </a:p>
        </p:txBody>
      </p:sp>
      <p:sp>
        <p:nvSpPr>
          <p:cNvPr id="86" name="正方形/長方形 85"/>
          <p:cNvSpPr/>
          <p:nvPr/>
        </p:nvSpPr>
        <p:spPr>
          <a:xfrm>
            <a:off x="5334613" y="1944690"/>
            <a:ext cx="434734"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月</a:t>
            </a:r>
          </a:p>
        </p:txBody>
      </p:sp>
      <p:sp>
        <p:nvSpPr>
          <p:cNvPr id="87" name="正方形/長方形 86"/>
          <p:cNvSpPr/>
          <p:nvPr/>
        </p:nvSpPr>
        <p:spPr>
          <a:xfrm>
            <a:off x="6774518" y="1944690"/>
            <a:ext cx="434734"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4</a:t>
            </a:r>
            <a:r>
              <a:rPr lang="ja-JP" altLang="en-US" dirty="0">
                <a:latin typeface="Meiryo UI" panose="020B0604030504040204" pitchFamily="50" charset="-128"/>
                <a:ea typeface="Meiryo UI" panose="020B0604030504040204" pitchFamily="50" charset="-128"/>
              </a:rPr>
              <a:t>月</a:t>
            </a:r>
          </a:p>
        </p:txBody>
      </p:sp>
      <p:sp>
        <p:nvSpPr>
          <p:cNvPr id="89" name="正方形/長方形 88"/>
          <p:cNvSpPr/>
          <p:nvPr/>
        </p:nvSpPr>
        <p:spPr>
          <a:xfrm>
            <a:off x="8411254" y="1944690"/>
            <a:ext cx="434734"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5</a:t>
            </a:r>
            <a:r>
              <a:rPr lang="ja-JP" altLang="en-US" dirty="0">
                <a:latin typeface="Meiryo UI" panose="020B0604030504040204" pitchFamily="50" charset="-128"/>
                <a:ea typeface="Meiryo UI" panose="020B0604030504040204" pitchFamily="50" charset="-128"/>
              </a:rPr>
              <a:t>月</a:t>
            </a:r>
          </a:p>
        </p:txBody>
      </p:sp>
      <p:sp>
        <p:nvSpPr>
          <p:cNvPr id="119" name="正方形/長方形 118"/>
          <p:cNvSpPr/>
          <p:nvPr/>
        </p:nvSpPr>
        <p:spPr>
          <a:xfrm>
            <a:off x="381302" y="2757470"/>
            <a:ext cx="1099981" cy="260008"/>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月の半ばで申込</a:t>
            </a:r>
          </a:p>
        </p:txBody>
      </p:sp>
      <p:sp>
        <p:nvSpPr>
          <p:cNvPr id="64" name="正方形/長方形 63"/>
          <p:cNvSpPr/>
          <p:nvPr/>
        </p:nvSpPr>
        <p:spPr>
          <a:xfrm>
            <a:off x="63113" y="1975182"/>
            <a:ext cx="1521570" cy="363176"/>
          </a:xfrm>
          <a:prstGeom prst="rect">
            <a:avLst/>
          </a:prstGeom>
          <a:solidFill>
            <a:srgbClr val="FFFFCC"/>
          </a:solidFill>
        </p:spPr>
        <p:txBody>
          <a:bodyPr wrap="none" anchor="ctr">
            <a:spAutoFit/>
          </a:bodyPr>
          <a:lstStyle/>
          <a:p>
            <a:r>
              <a:rPr lang="ja-JP" altLang="en-US" sz="1600" b="1" dirty="0">
                <a:latin typeface="Meiryo UI" panose="020B0604030504040204" pitchFamily="50" charset="-128"/>
                <a:ea typeface="Meiryo UI" panose="020B0604030504040204" pitchFamily="50" charset="-128"/>
              </a:rPr>
              <a:t>割引期間</a:t>
            </a:r>
            <a:r>
              <a:rPr lang="en-US" altLang="ja-JP" sz="1600" b="1" dirty="0">
                <a:latin typeface="Meiryo UI" panose="020B0604030504040204" pitchFamily="50" charset="-128"/>
                <a:ea typeface="Meiryo UI" panose="020B0604030504040204" pitchFamily="50" charset="-128"/>
              </a:rPr>
              <a:t>=1</a:t>
            </a:r>
            <a:r>
              <a:rPr lang="ja-JP" altLang="en-US" sz="1600" b="1" dirty="0">
                <a:latin typeface="Meiryo UI" panose="020B0604030504040204" pitchFamily="50" charset="-128"/>
                <a:ea typeface="Meiryo UI" panose="020B0604030504040204" pitchFamily="50" charset="-128"/>
              </a:rPr>
              <a:t>日</a:t>
            </a:r>
          </a:p>
        </p:txBody>
      </p:sp>
      <p:sp>
        <p:nvSpPr>
          <p:cNvPr id="184" name="正方形/長方形 183"/>
          <p:cNvSpPr/>
          <p:nvPr/>
        </p:nvSpPr>
        <p:spPr>
          <a:xfrm>
            <a:off x="78573" y="4981749"/>
            <a:ext cx="1701107" cy="363176"/>
          </a:xfrm>
          <a:prstGeom prst="rect">
            <a:avLst/>
          </a:prstGeom>
          <a:solidFill>
            <a:srgbClr val="FFCCFF"/>
          </a:solidFill>
        </p:spPr>
        <p:txBody>
          <a:bodyPr wrap="none" anchor="ctr">
            <a:spAutoFit/>
          </a:bodyPr>
          <a:lstStyle/>
          <a:p>
            <a:r>
              <a:rPr lang="ja-JP" altLang="en-US" sz="1600" b="1" dirty="0">
                <a:latin typeface="Meiryo UI" panose="020B0604030504040204" pitchFamily="50" charset="-128"/>
                <a:ea typeface="Meiryo UI" panose="020B0604030504040204" pitchFamily="50" charset="-128"/>
              </a:rPr>
              <a:t>割引期間</a:t>
            </a:r>
            <a:r>
              <a:rPr lang="en-US" altLang="ja-JP" sz="1600" b="1" dirty="0">
                <a:latin typeface="Meiryo UI" panose="020B0604030504040204" pitchFamily="50" charset="-128"/>
                <a:ea typeface="Meiryo UI" panose="020B0604030504040204" pitchFamily="50" charset="-128"/>
              </a:rPr>
              <a:t>=1</a:t>
            </a:r>
            <a:r>
              <a:rPr lang="ja-JP" altLang="en-US" sz="1600" b="1" dirty="0">
                <a:latin typeface="Meiryo UI" panose="020B0604030504040204" pitchFamily="50" charset="-128"/>
                <a:ea typeface="Meiryo UI" panose="020B0604030504040204" pitchFamily="50" charset="-128"/>
              </a:rPr>
              <a:t>か月</a:t>
            </a:r>
          </a:p>
        </p:txBody>
      </p:sp>
      <p:sp>
        <p:nvSpPr>
          <p:cNvPr id="116" name="正方形/長方形 115"/>
          <p:cNvSpPr/>
          <p:nvPr/>
        </p:nvSpPr>
        <p:spPr>
          <a:xfrm>
            <a:off x="276809" y="1181354"/>
            <a:ext cx="6665607" cy="630942"/>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割引期間は割引設定の中でも誤りやすい重要な設定内容です。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割引期間は各請求期間に適用されるため、以下の例を元に割引期間の設定をしてください。</a:t>
            </a:r>
            <a:endParaRPr lang="en-US" altLang="ja-JP" sz="1400" dirty="0">
              <a:latin typeface="Meiryo UI" panose="020B0604030504040204" pitchFamily="50" charset="-128"/>
              <a:ea typeface="Meiryo UI" panose="020B0604030504040204" pitchFamily="50" charset="-128"/>
            </a:endParaRPr>
          </a:p>
        </p:txBody>
      </p:sp>
      <p:sp>
        <p:nvSpPr>
          <p:cNvPr id="118" name="正方形/長方形 117"/>
          <p:cNvSpPr/>
          <p:nvPr/>
        </p:nvSpPr>
        <p:spPr>
          <a:xfrm>
            <a:off x="497165" y="4094588"/>
            <a:ext cx="864339" cy="278538"/>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月末で申込</a:t>
            </a:r>
          </a:p>
        </p:txBody>
      </p:sp>
      <p:sp>
        <p:nvSpPr>
          <p:cNvPr id="131" name="正方形/長方形 130"/>
          <p:cNvSpPr/>
          <p:nvPr/>
        </p:nvSpPr>
        <p:spPr>
          <a:xfrm>
            <a:off x="3782263" y="1934559"/>
            <a:ext cx="434734"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月</a:t>
            </a:r>
          </a:p>
        </p:txBody>
      </p:sp>
      <p:sp>
        <p:nvSpPr>
          <p:cNvPr id="54" name="正方形/長方形 53"/>
          <p:cNvSpPr/>
          <p:nvPr/>
        </p:nvSpPr>
        <p:spPr>
          <a:xfrm>
            <a:off x="1671679" y="2471684"/>
            <a:ext cx="956159" cy="274499"/>
          </a:xfrm>
          <a:prstGeom prst="rect">
            <a:avLst/>
          </a:prstGeom>
          <a:noFill/>
        </p:spPr>
        <p:txBody>
          <a:bodyPr wrap="square">
            <a:spAutoFit/>
          </a:bodyPr>
          <a:lstStyle/>
          <a:p>
            <a:pPr algn="r"/>
            <a:r>
              <a:rPr lang="ja-JP" altLang="en-US" dirty="0">
                <a:latin typeface="Meiryo UI" panose="020B0604030504040204" pitchFamily="50" charset="-128"/>
                <a:ea typeface="Meiryo UI" panose="020B0604030504040204" pitchFamily="50" charset="-128"/>
              </a:rPr>
              <a:t>定期請求</a:t>
            </a:r>
            <a:endParaRPr lang="ja-JP" altLang="en-US" dirty="0"/>
          </a:p>
        </p:txBody>
      </p:sp>
      <p:cxnSp>
        <p:nvCxnSpPr>
          <p:cNvPr id="56" name="直線矢印コネクタ 55"/>
          <p:cNvCxnSpPr/>
          <p:nvPr/>
        </p:nvCxnSpPr>
        <p:spPr bwMode="auto">
          <a:xfrm>
            <a:off x="3238381" y="2602706"/>
            <a:ext cx="1549713"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p:nvPr/>
        </p:nvCxnSpPr>
        <p:spPr bwMode="auto">
          <a:xfrm>
            <a:off x="4813181" y="2593832"/>
            <a:ext cx="148857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a:off x="6327858" y="2592852"/>
            <a:ext cx="1353253"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a:off x="7736172" y="2602706"/>
            <a:ext cx="148857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正方形/長方形 61"/>
          <p:cNvSpPr/>
          <p:nvPr/>
        </p:nvSpPr>
        <p:spPr>
          <a:xfrm>
            <a:off x="1655253" y="3023897"/>
            <a:ext cx="956159" cy="295466"/>
          </a:xfrm>
          <a:prstGeom prst="rect">
            <a:avLst/>
          </a:prstGeom>
          <a:noFill/>
        </p:spPr>
        <p:txBody>
          <a:bodyPr wrap="square">
            <a:spAutoFit/>
          </a:bodyPr>
          <a:lstStyle/>
          <a:p>
            <a:pPr algn="r"/>
            <a:r>
              <a:rPr lang="ja-JP" altLang="en-US" dirty="0">
                <a:latin typeface="Meiryo UI" panose="020B0604030504040204" pitchFamily="50" charset="-128"/>
                <a:ea typeface="Meiryo UI" panose="020B0604030504040204" pitchFamily="50" charset="-128"/>
              </a:rPr>
              <a:t>割引期間</a:t>
            </a:r>
            <a:endParaRPr lang="ja-JP" altLang="en-US" dirty="0"/>
          </a:p>
        </p:txBody>
      </p:sp>
      <p:cxnSp>
        <p:nvCxnSpPr>
          <p:cNvPr id="63" name="直線矢印コネクタ 62"/>
          <p:cNvCxnSpPr/>
          <p:nvPr/>
        </p:nvCxnSpPr>
        <p:spPr bwMode="auto">
          <a:xfrm>
            <a:off x="2694248" y="3162756"/>
            <a:ext cx="201994"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p:cNvCxnSpPr/>
          <p:nvPr/>
        </p:nvCxnSpPr>
        <p:spPr bwMode="auto">
          <a:xfrm flipV="1">
            <a:off x="2896242" y="2602706"/>
            <a:ext cx="0" cy="568924"/>
          </a:xfrm>
          <a:prstGeom prst="line">
            <a:avLst/>
          </a:prstGeom>
          <a:solidFill>
            <a:srgbClr val="D2F0FA"/>
          </a:solidFill>
          <a:ln w="9525" cap="flat" cmpd="sng" algn="ctr">
            <a:solidFill>
              <a:schemeClr val="bg1">
                <a:lumMod val="50000"/>
              </a:schemeClr>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コネクタ 66"/>
          <p:cNvCxnSpPr/>
          <p:nvPr/>
        </p:nvCxnSpPr>
        <p:spPr bwMode="auto">
          <a:xfrm flipV="1">
            <a:off x="2705733" y="2612226"/>
            <a:ext cx="0" cy="568924"/>
          </a:xfrm>
          <a:prstGeom prst="line">
            <a:avLst/>
          </a:prstGeom>
          <a:solidFill>
            <a:srgbClr val="D2F0FA"/>
          </a:solidFill>
          <a:ln w="9525" cap="flat" cmpd="sng" algn="ctr">
            <a:solidFill>
              <a:schemeClr val="bg1">
                <a:lumMod val="50000"/>
              </a:schemeClr>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線吹き出し 2 (枠付き) 14"/>
          <p:cNvSpPr/>
          <p:nvPr/>
        </p:nvSpPr>
        <p:spPr bwMode="auto">
          <a:xfrm>
            <a:off x="3969747" y="2784631"/>
            <a:ext cx="5569108" cy="492213"/>
          </a:xfrm>
          <a:prstGeom prst="borderCallout2">
            <a:avLst>
              <a:gd name="adj1" fmla="val 18750"/>
              <a:gd name="adj2" fmla="val -3253"/>
              <a:gd name="adj3" fmla="val 18750"/>
              <a:gd name="adj4" fmla="val -12942"/>
              <a:gd name="adj5" fmla="val -30485"/>
              <a:gd name="adj6" fmla="val -17367"/>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定期請求期間に割引が適用されるため、</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月分の請求に対して割引が設定されます。</a:t>
            </a:r>
            <a:b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初月無料の場合、</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100</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％割引として設定する等に利用します</a:t>
            </a:r>
          </a:p>
        </p:txBody>
      </p:sp>
      <p:sp>
        <p:nvSpPr>
          <p:cNvPr id="70" name="二等辺三角形 69"/>
          <p:cNvSpPr/>
          <p:nvPr/>
        </p:nvSpPr>
        <p:spPr bwMode="auto">
          <a:xfrm rot="10800000">
            <a:off x="2964035" y="3840536"/>
            <a:ext cx="159106" cy="96643"/>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1" name="正方形/長方形 70"/>
          <p:cNvSpPr/>
          <p:nvPr/>
        </p:nvSpPr>
        <p:spPr>
          <a:xfrm>
            <a:off x="2366963" y="3560633"/>
            <a:ext cx="1353256"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1/31 12:00</a:t>
            </a:r>
            <a:r>
              <a:rPr lang="ja-JP" altLang="en-US" dirty="0">
                <a:latin typeface="Meiryo UI" panose="020B0604030504040204" pitchFamily="50" charset="-128"/>
                <a:ea typeface="Meiryo UI" panose="020B0604030504040204" pitchFamily="50" charset="-128"/>
              </a:rPr>
              <a:t>開通</a:t>
            </a:r>
          </a:p>
        </p:txBody>
      </p:sp>
      <p:cxnSp>
        <p:nvCxnSpPr>
          <p:cNvPr id="74" name="直線矢印コネクタ 73"/>
          <p:cNvCxnSpPr/>
          <p:nvPr/>
        </p:nvCxnSpPr>
        <p:spPr bwMode="auto">
          <a:xfrm>
            <a:off x="3021732" y="3970850"/>
            <a:ext cx="15083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正方形/長方形 74"/>
          <p:cNvSpPr/>
          <p:nvPr/>
        </p:nvSpPr>
        <p:spPr>
          <a:xfrm>
            <a:off x="2073463" y="3839828"/>
            <a:ext cx="956159" cy="274499"/>
          </a:xfrm>
          <a:prstGeom prst="rect">
            <a:avLst/>
          </a:prstGeom>
          <a:noFill/>
        </p:spPr>
        <p:txBody>
          <a:bodyPr wrap="square">
            <a:spAutoFit/>
          </a:bodyPr>
          <a:lstStyle/>
          <a:p>
            <a:pPr algn="r"/>
            <a:r>
              <a:rPr lang="ja-JP" altLang="en-US" dirty="0">
                <a:latin typeface="Meiryo UI" panose="020B0604030504040204" pitchFamily="50" charset="-128"/>
                <a:ea typeface="Meiryo UI" panose="020B0604030504040204" pitchFamily="50" charset="-128"/>
              </a:rPr>
              <a:t>定期請求</a:t>
            </a:r>
            <a:endParaRPr lang="ja-JP" altLang="en-US" dirty="0"/>
          </a:p>
        </p:txBody>
      </p:sp>
      <p:cxnSp>
        <p:nvCxnSpPr>
          <p:cNvPr id="76" name="直線矢印コネクタ 75"/>
          <p:cNvCxnSpPr/>
          <p:nvPr/>
        </p:nvCxnSpPr>
        <p:spPr bwMode="auto">
          <a:xfrm>
            <a:off x="3193352" y="3970850"/>
            <a:ext cx="1549713"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線矢印コネクタ 76"/>
          <p:cNvCxnSpPr/>
          <p:nvPr/>
        </p:nvCxnSpPr>
        <p:spPr bwMode="auto">
          <a:xfrm>
            <a:off x="4768152" y="3961976"/>
            <a:ext cx="148857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矢印コネクタ 77"/>
          <p:cNvCxnSpPr/>
          <p:nvPr/>
        </p:nvCxnSpPr>
        <p:spPr bwMode="auto">
          <a:xfrm>
            <a:off x="6282829" y="3960996"/>
            <a:ext cx="1353253"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p:nvPr/>
        </p:nvCxnSpPr>
        <p:spPr bwMode="auto">
          <a:xfrm>
            <a:off x="7691143" y="3970850"/>
            <a:ext cx="148857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3" name="正方形/長方形 82"/>
          <p:cNvSpPr/>
          <p:nvPr/>
        </p:nvSpPr>
        <p:spPr>
          <a:xfrm>
            <a:off x="2057037" y="4392041"/>
            <a:ext cx="956159" cy="295466"/>
          </a:xfrm>
          <a:prstGeom prst="rect">
            <a:avLst/>
          </a:prstGeom>
          <a:noFill/>
        </p:spPr>
        <p:txBody>
          <a:bodyPr wrap="square">
            <a:spAutoFit/>
          </a:bodyPr>
          <a:lstStyle/>
          <a:p>
            <a:pPr algn="r"/>
            <a:r>
              <a:rPr lang="ja-JP" altLang="en-US" dirty="0">
                <a:latin typeface="Meiryo UI" panose="020B0604030504040204" pitchFamily="50" charset="-128"/>
                <a:ea typeface="Meiryo UI" panose="020B0604030504040204" pitchFamily="50" charset="-128"/>
              </a:rPr>
              <a:t>割引期間</a:t>
            </a:r>
            <a:endParaRPr lang="ja-JP" altLang="en-US" dirty="0"/>
          </a:p>
        </p:txBody>
      </p:sp>
      <p:cxnSp>
        <p:nvCxnSpPr>
          <p:cNvPr id="84" name="直線矢印コネクタ 83"/>
          <p:cNvCxnSpPr/>
          <p:nvPr/>
        </p:nvCxnSpPr>
        <p:spPr bwMode="auto">
          <a:xfrm>
            <a:off x="3096032" y="4530900"/>
            <a:ext cx="201994"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コネクタ 87"/>
          <p:cNvCxnSpPr/>
          <p:nvPr/>
        </p:nvCxnSpPr>
        <p:spPr bwMode="auto">
          <a:xfrm flipV="1">
            <a:off x="3298026" y="3970850"/>
            <a:ext cx="0" cy="568924"/>
          </a:xfrm>
          <a:prstGeom prst="line">
            <a:avLst/>
          </a:prstGeom>
          <a:solidFill>
            <a:srgbClr val="D2F0FA"/>
          </a:solidFill>
          <a:ln w="9525" cap="flat" cmpd="sng" algn="ctr">
            <a:solidFill>
              <a:schemeClr val="bg1">
                <a:lumMod val="50000"/>
              </a:schemeClr>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コネクタ 89"/>
          <p:cNvCxnSpPr/>
          <p:nvPr/>
        </p:nvCxnSpPr>
        <p:spPr bwMode="auto">
          <a:xfrm flipV="1">
            <a:off x="3045171" y="3980370"/>
            <a:ext cx="0" cy="568924"/>
          </a:xfrm>
          <a:prstGeom prst="line">
            <a:avLst/>
          </a:prstGeom>
          <a:solidFill>
            <a:srgbClr val="D2F0FA"/>
          </a:solidFill>
          <a:ln w="9525" cap="flat" cmpd="sng" algn="ctr">
            <a:solidFill>
              <a:schemeClr val="bg1">
                <a:lumMod val="50000"/>
              </a:schemeClr>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線吹き出し 2 (枠付き) 90"/>
          <p:cNvSpPr/>
          <p:nvPr/>
        </p:nvSpPr>
        <p:spPr bwMode="auto">
          <a:xfrm>
            <a:off x="3924718" y="4152775"/>
            <a:ext cx="5569108" cy="648028"/>
          </a:xfrm>
          <a:prstGeom prst="borderCallout2">
            <a:avLst>
              <a:gd name="adj1" fmla="val 18750"/>
              <a:gd name="adj2" fmla="val -3253"/>
              <a:gd name="adj3" fmla="val 18750"/>
              <a:gd name="adj4" fmla="val -7718"/>
              <a:gd name="adj5" fmla="val -25675"/>
              <a:gd name="adj6" fmla="val -10463"/>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定期請求期間に割引が適用されるため、</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月・</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月分の請求に対して割引が設定されます。</a:t>
            </a:r>
            <a:b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割引期間が</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日の場合、</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月～</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月の両方に適用されるため、開通日を</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1/31 0:00</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にする等のオペレーションが必要です</a:t>
            </a:r>
          </a:p>
        </p:txBody>
      </p:sp>
      <p:sp>
        <p:nvSpPr>
          <p:cNvPr id="92" name="二等辺三角形 91"/>
          <p:cNvSpPr/>
          <p:nvPr/>
        </p:nvSpPr>
        <p:spPr bwMode="auto">
          <a:xfrm rot="10800000">
            <a:off x="2558786" y="5710896"/>
            <a:ext cx="159106" cy="96643"/>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3" name="正方形/長方形 92"/>
          <p:cNvSpPr/>
          <p:nvPr/>
        </p:nvSpPr>
        <p:spPr>
          <a:xfrm>
            <a:off x="2213384" y="5420342"/>
            <a:ext cx="849912"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1/20</a:t>
            </a:r>
            <a:r>
              <a:rPr lang="ja-JP" altLang="en-US" dirty="0">
                <a:latin typeface="Meiryo UI" panose="020B0604030504040204" pitchFamily="50" charset="-128"/>
                <a:ea typeface="Meiryo UI" panose="020B0604030504040204" pitchFamily="50" charset="-128"/>
              </a:rPr>
              <a:t>開通</a:t>
            </a:r>
          </a:p>
        </p:txBody>
      </p:sp>
      <p:cxnSp>
        <p:nvCxnSpPr>
          <p:cNvPr id="95" name="直線矢印コネクタ 94"/>
          <p:cNvCxnSpPr/>
          <p:nvPr/>
        </p:nvCxnSpPr>
        <p:spPr bwMode="auto">
          <a:xfrm>
            <a:off x="2633185" y="5820428"/>
            <a:ext cx="580949"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6" name="グループ化 95"/>
          <p:cNvGrpSpPr/>
          <p:nvPr/>
        </p:nvGrpSpPr>
        <p:grpSpPr>
          <a:xfrm>
            <a:off x="1701348" y="5494336"/>
            <a:ext cx="7555423" cy="1467105"/>
            <a:chOff x="1704813" y="1455725"/>
            <a:chExt cx="7555423" cy="2899303"/>
          </a:xfrm>
        </p:grpSpPr>
        <p:cxnSp>
          <p:nvCxnSpPr>
            <p:cNvPr id="97" name="直線コネクタ 96"/>
            <p:cNvCxnSpPr/>
            <p:nvPr/>
          </p:nvCxnSpPr>
          <p:spPr bwMode="auto">
            <a:xfrm>
              <a:off x="1704813"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直線コネクタ 97"/>
            <p:cNvCxnSpPr/>
            <p:nvPr/>
          </p:nvCxnSpPr>
          <p:spPr bwMode="auto">
            <a:xfrm>
              <a:off x="322106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直線コネクタ 98"/>
            <p:cNvCxnSpPr/>
            <p:nvPr/>
          </p:nvCxnSpPr>
          <p:spPr bwMode="auto">
            <a:xfrm>
              <a:off x="4791559"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直線コネクタ 99"/>
            <p:cNvCxnSpPr/>
            <p:nvPr/>
          </p:nvCxnSpPr>
          <p:spPr bwMode="auto">
            <a:xfrm>
              <a:off x="630522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直線コネクタ 100"/>
            <p:cNvCxnSpPr/>
            <p:nvPr/>
          </p:nvCxnSpPr>
          <p:spPr bwMode="auto">
            <a:xfrm>
              <a:off x="7689741"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線コネクタ 101"/>
            <p:cNvCxnSpPr/>
            <p:nvPr/>
          </p:nvCxnSpPr>
          <p:spPr bwMode="auto">
            <a:xfrm>
              <a:off x="9260236"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3" name="正方形/長方形 102"/>
          <p:cNvSpPr/>
          <p:nvPr/>
        </p:nvSpPr>
        <p:spPr>
          <a:xfrm>
            <a:off x="2198451" y="5152281"/>
            <a:ext cx="434734"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月</a:t>
            </a:r>
          </a:p>
        </p:txBody>
      </p:sp>
      <p:sp>
        <p:nvSpPr>
          <p:cNvPr id="104" name="正方形/長方形 103"/>
          <p:cNvSpPr/>
          <p:nvPr/>
        </p:nvSpPr>
        <p:spPr>
          <a:xfrm>
            <a:off x="5331148" y="5162412"/>
            <a:ext cx="434734"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月</a:t>
            </a:r>
          </a:p>
        </p:txBody>
      </p:sp>
      <p:sp>
        <p:nvSpPr>
          <p:cNvPr id="105" name="正方形/長方形 104"/>
          <p:cNvSpPr/>
          <p:nvPr/>
        </p:nvSpPr>
        <p:spPr>
          <a:xfrm>
            <a:off x="6771053" y="5162412"/>
            <a:ext cx="434734"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4</a:t>
            </a:r>
            <a:r>
              <a:rPr lang="ja-JP" altLang="en-US" dirty="0">
                <a:latin typeface="Meiryo UI" panose="020B0604030504040204" pitchFamily="50" charset="-128"/>
                <a:ea typeface="Meiryo UI" panose="020B0604030504040204" pitchFamily="50" charset="-128"/>
              </a:rPr>
              <a:t>月</a:t>
            </a:r>
          </a:p>
        </p:txBody>
      </p:sp>
      <p:sp>
        <p:nvSpPr>
          <p:cNvPr id="106" name="正方形/長方形 105"/>
          <p:cNvSpPr/>
          <p:nvPr/>
        </p:nvSpPr>
        <p:spPr>
          <a:xfrm>
            <a:off x="8407789" y="5162412"/>
            <a:ext cx="434734"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5</a:t>
            </a:r>
            <a:r>
              <a:rPr lang="ja-JP" altLang="en-US" dirty="0">
                <a:latin typeface="Meiryo UI" panose="020B0604030504040204" pitchFamily="50" charset="-128"/>
                <a:ea typeface="Meiryo UI" panose="020B0604030504040204" pitchFamily="50" charset="-128"/>
              </a:rPr>
              <a:t>月</a:t>
            </a:r>
          </a:p>
        </p:txBody>
      </p:sp>
      <p:sp>
        <p:nvSpPr>
          <p:cNvPr id="107" name="正方形/長方形 106"/>
          <p:cNvSpPr/>
          <p:nvPr/>
        </p:nvSpPr>
        <p:spPr>
          <a:xfrm>
            <a:off x="377837" y="5975192"/>
            <a:ext cx="1099981" cy="260008"/>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月の半ばで申込</a:t>
            </a:r>
          </a:p>
        </p:txBody>
      </p:sp>
      <p:sp>
        <p:nvSpPr>
          <p:cNvPr id="109" name="正方形/長方形 108"/>
          <p:cNvSpPr/>
          <p:nvPr/>
        </p:nvSpPr>
        <p:spPr>
          <a:xfrm>
            <a:off x="3778798" y="5152281"/>
            <a:ext cx="434734"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月</a:t>
            </a:r>
          </a:p>
        </p:txBody>
      </p:sp>
      <p:sp>
        <p:nvSpPr>
          <p:cNvPr id="110" name="正方形/長方形 109"/>
          <p:cNvSpPr/>
          <p:nvPr/>
        </p:nvSpPr>
        <p:spPr>
          <a:xfrm>
            <a:off x="1668214" y="5689406"/>
            <a:ext cx="956159" cy="274499"/>
          </a:xfrm>
          <a:prstGeom prst="rect">
            <a:avLst/>
          </a:prstGeom>
          <a:noFill/>
        </p:spPr>
        <p:txBody>
          <a:bodyPr wrap="square">
            <a:spAutoFit/>
          </a:bodyPr>
          <a:lstStyle/>
          <a:p>
            <a:pPr algn="r"/>
            <a:r>
              <a:rPr lang="ja-JP" altLang="en-US" dirty="0">
                <a:latin typeface="Meiryo UI" panose="020B0604030504040204" pitchFamily="50" charset="-128"/>
                <a:ea typeface="Meiryo UI" panose="020B0604030504040204" pitchFamily="50" charset="-128"/>
              </a:rPr>
              <a:t>定期請求</a:t>
            </a:r>
            <a:endParaRPr lang="ja-JP" altLang="en-US" dirty="0"/>
          </a:p>
        </p:txBody>
      </p:sp>
      <p:cxnSp>
        <p:nvCxnSpPr>
          <p:cNvPr id="111" name="直線矢印コネクタ 110"/>
          <p:cNvCxnSpPr/>
          <p:nvPr/>
        </p:nvCxnSpPr>
        <p:spPr bwMode="auto">
          <a:xfrm>
            <a:off x="3234916" y="5820428"/>
            <a:ext cx="1549713"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直線矢印コネクタ 111"/>
          <p:cNvCxnSpPr/>
          <p:nvPr/>
        </p:nvCxnSpPr>
        <p:spPr bwMode="auto">
          <a:xfrm>
            <a:off x="4809716" y="5811554"/>
            <a:ext cx="148857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線矢印コネクタ 112"/>
          <p:cNvCxnSpPr/>
          <p:nvPr/>
        </p:nvCxnSpPr>
        <p:spPr bwMode="auto">
          <a:xfrm>
            <a:off x="6324393" y="5810574"/>
            <a:ext cx="1353253"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直線矢印コネクタ 113"/>
          <p:cNvCxnSpPr/>
          <p:nvPr/>
        </p:nvCxnSpPr>
        <p:spPr bwMode="auto">
          <a:xfrm>
            <a:off x="7732707" y="5820428"/>
            <a:ext cx="148857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5" name="正方形/長方形 114"/>
          <p:cNvSpPr/>
          <p:nvPr/>
        </p:nvSpPr>
        <p:spPr>
          <a:xfrm>
            <a:off x="1651788" y="6241619"/>
            <a:ext cx="956159" cy="295466"/>
          </a:xfrm>
          <a:prstGeom prst="rect">
            <a:avLst/>
          </a:prstGeom>
          <a:noFill/>
        </p:spPr>
        <p:txBody>
          <a:bodyPr wrap="square">
            <a:spAutoFit/>
          </a:bodyPr>
          <a:lstStyle/>
          <a:p>
            <a:pPr algn="r"/>
            <a:r>
              <a:rPr lang="ja-JP" altLang="en-US" dirty="0">
                <a:latin typeface="Meiryo UI" panose="020B0604030504040204" pitchFamily="50" charset="-128"/>
                <a:ea typeface="Meiryo UI" panose="020B0604030504040204" pitchFamily="50" charset="-128"/>
              </a:rPr>
              <a:t>割引期間</a:t>
            </a:r>
            <a:endParaRPr lang="ja-JP" altLang="en-US" dirty="0"/>
          </a:p>
        </p:txBody>
      </p:sp>
      <p:cxnSp>
        <p:nvCxnSpPr>
          <p:cNvPr id="117" name="直線矢印コネクタ 116"/>
          <p:cNvCxnSpPr/>
          <p:nvPr/>
        </p:nvCxnSpPr>
        <p:spPr bwMode="auto">
          <a:xfrm>
            <a:off x="2690783" y="6380478"/>
            <a:ext cx="1372062"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直線コネクタ 119"/>
          <p:cNvCxnSpPr/>
          <p:nvPr/>
        </p:nvCxnSpPr>
        <p:spPr bwMode="auto">
          <a:xfrm flipV="1">
            <a:off x="4046167" y="5820428"/>
            <a:ext cx="0" cy="568924"/>
          </a:xfrm>
          <a:prstGeom prst="line">
            <a:avLst/>
          </a:prstGeom>
          <a:solidFill>
            <a:srgbClr val="D2F0FA"/>
          </a:solidFill>
          <a:ln w="9525" cap="flat" cmpd="sng" algn="ctr">
            <a:solidFill>
              <a:schemeClr val="bg1">
                <a:lumMod val="50000"/>
              </a:schemeClr>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直線コネクタ 120"/>
          <p:cNvCxnSpPr/>
          <p:nvPr/>
        </p:nvCxnSpPr>
        <p:spPr bwMode="auto">
          <a:xfrm flipV="1">
            <a:off x="2702268" y="5829948"/>
            <a:ext cx="0" cy="568924"/>
          </a:xfrm>
          <a:prstGeom prst="line">
            <a:avLst/>
          </a:prstGeom>
          <a:solidFill>
            <a:srgbClr val="D2F0FA"/>
          </a:solidFill>
          <a:ln w="9525" cap="flat" cmpd="sng" algn="ctr">
            <a:solidFill>
              <a:schemeClr val="bg1">
                <a:lumMod val="50000"/>
              </a:schemeClr>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2" name="線吹き出し 2 (枠付き) 121"/>
          <p:cNvSpPr/>
          <p:nvPr/>
        </p:nvSpPr>
        <p:spPr bwMode="auto">
          <a:xfrm>
            <a:off x="4717672" y="6002353"/>
            <a:ext cx="4817717" cy="492213"/>
          </a:xfrm>
          <a:prstGeom prst="borderCallout2">
            <a:avLst>
              <a:gd name="adj1" fmla="val 18750"/>
              <a:gd name="adj2" fmla="val -3253"/>
              <a:gd name="adj3" fmla="val 18750"/>
              <a:gd name="adj4" fmla="val -8628"/>
              <a:gd name="adj5" fmla="val -28374"/>
              <a:gd name="adj6" fmla="val -11544"/>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割引期間が</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か月とすると、定期請求は</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か月間割引されます</a:t>
            </a:r>
          </a:p>
        </p:txBody>
      </p:sp>
    </p:spTree>
    <p:extLst>
      <p:ext uri="{BB962C8B-B14F-4D97-AF65-F5344CB8AC3E}">
        <p14:creationId xmlns:p14="http://schemas.microsoft.com/office/powerpoint/2010/main" val="2458679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割引特化項目</a:t>
            </a:r>
            <a:r>
              <a:rPr lang="en-US" altLang="ja-JP" dirty="0">
                <a:solidFill>
                  <a:srgbClr val="000000"/>
                </a:solidFill>
              </a:rPr>
              <a:t>&gt;</a:t>
            </a:r>
            <a:br>
              <a:rPr lang="en-US" altLang="ja-JP" dirty="0">
                <a:solidFill>
                  <a:srgbClr val="000000"/>
                </a:solidFill>
              </a:rPr>
            </a:br>
            <a:r>
              <a:rPr lang="ja-JP" altLang="en-US" dirty="0">
                <a:solidFill>
                  <a:srgbClr val="000000"/>
                </a:solidFill>
              </a:rPr>
              <a:t>割引期間の設定（</a:t>
            </a:r>
            <a:r>
              <a:rPr lang="en-US" altLang="ja-JP" dirty="0">
                <a:solidFill>
                  <a:srgbClr val="000000"/>
                </a:solidFill>
              </a:rPr>
              <a:t>2/2</a:t>
            </a:r>
            <a:r>
              <a:rPr lang="ja-JP" altLang="en-US" dirty="0">
                <a:solidFill>
                  <a:srgbClr val="000000"/>
                </a:solidFill>
              </a:rPr>
              <a:t>）</a:t>
            </a:r>
          </a:p>
        </p:txBody>
      </p:sp>
      <p:sp>
        <p:nvSpPr>
          <p:cNvPr id="72" name="二等辺三角形 71"/>
          <p:cNvSpPr/>
          <p:nvPr/>
        </p:nvSpPr>
        <p:spPr bwMode="auto">
          <a:xfrm rot="10800000">
            <a:off x="2562251" y="3128174"/>
            <a:ext cx="159106" cy="96643"/>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3" name="正方形/長方形 72"/>
          <p:cNvSpPr/>
          <p:nvPr/>
        </p:nvSpPr>
        <p:spPr>
          <a:xfrm>
            <a:off x="2216849" y="2837620"/>
            <a:ext cx="849912"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1/20</a:t>
            </a:r>
            <a:r>
              <a:rPr lang="ja-JP" altLang="en-US" dirty="0">
                <a:latin typeface="Meiryo UI" panose="020B0604030504040204" pitchFamily="50" charset="-128"/>
                <a:ea typeface="Meiryo UI" panose="020B0604030504040204" pitchFamily="50" charset="-128"/>
              </a:rPr>
              <a:t>開通</a:t>
            </a:r>
          </a:p>
        </p:txBody>
      </p:sp>
      <p:cxnSp>
        <p:nvCxnSpPr>
          <p:cNvPr id="11" name="直線矢印コネクタ 10"/>
          <p:cNvCxnSpPr/>
          <p:nvPr/>
        </p:nvCxnSpPr>
        <p:spPr bwMode="auto">
          <a:xfrm>
            <a:off x="2636650" y="3237706"/>
            <a:ext cx="580949"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グループ化 2"/>
          <p:cNvGrpSpPr/>
          <p:nvPr/>
        </p:nvGrpSpPr>
        <p:grpSpPr>
          <a:xfrm>
            <a:off x="1704813" y="2911613"/>
            <a:ext cx="7555423" cy="2523211"/>
            <a:chOff x="1704813" y="1455725"/>
            <a:chExt cx="7555423" cy="2899303"/>
          </a:xfrm>
        </p:grpSpPr>
        <p:cxnSp>
          <p:nvCxnSpPr>
            <p:cNvPr id="8" name="直線コネクタ 7"/>
            <p:cNvCxnSpPr/>
            <p:nvPr/>
          </p:nvCxnSpPr>
          <p:spPr bwMode="auto">
            <a:xfrm>
              <a:off x="1704813"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p:nvPr/>
          </p:nvCxnSpPr>
          <p:spPr bwMode="auto">
            <a:xfrm>
              <a:off x="322106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p:nvPr/>
          </p:nvCxnSpPr>
          <p:spPr bwMode="auto">
            <a:xfrm>
              <a:off x="4791559"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a:off x="630522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コネクタ 79"/>
            <p:cNvCxnSpPr/>
            <p:nvPr/>
          </p:nvCxnSpPr>
          <p:spPr bwMode="auto">
            <a:xfrm>
              <a:off x="7689741"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コネクタ 80"/>
            <p:cNvCxnSpPr/>
            <p:nvPr/>
          </p:nvCxnSpPr>
          <p:spPr bwMode="auto">
            <a:xfrm>
              <a:off x="9260236"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5" name="正方形/長方形 84"/>
          <p:cNvSpPr/>
          <p:nvPr/>
        </p:nvSpPr>
        <p:spPr>
          <a:xfrm>
            <a:off x="2201916" y="2569559"/>
            <a:ext cx="434734"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月</a:t>
            </a:r>
          </a:p>
        </p:txBody>
      </p:sp>
      <p:sp>
        <p:nvSpPr>
          <p:cNvPr id="86" name="正方形/長方形 85"/>
          <p:cNvSpPr/>
          <p:nvPr/>
        </p:nvSpPr>
        <p:spPr>
          <a:xfrm>
            <a:off x="5334613" y="2579690"/>
            <a:ext cx="434734"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月</a:t>
            </a:r>
          </a:p>
        </p:txBody>
      </p:sp>
      <p:sp>
        <p:nvSpPr>
          <p:cNvPr id="87" name="正方形/長方形 86"/>
          <p:cNvSpPr/>
          <p:nvPr/>
        </p:nvSpPr>
        <p:spPr>
          <a:xfrm>
            <a:off x="6774518" y="2579690"/>
            <a:ext cx="434734"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4</a:t>
            </a:r>
            <a:r>
              <a:rPr lang="ja-JP" altLang="en-US" dirty="0">
                <a:latin typeface="Meiryo UI" panose="020B0604030504040204" pitchFamily="50" charset="-128"/>
                <a:ea typeface="Meiryo UI" panose="020B0604030504040204" pitchFamily="50" charset="-128"/>
              </a:rPr>
              <a:t>月</a:t>
            </a:r>
          </a:p>
        </p:txBody>
      </p:sp>
      <p:sp>
        <p:nvSpPr>
          <p:cNvPr id="89" name="正方形/長方形 88"/>
          <p:cNvSpPr/>
          <p:nvPr/>
        </p:nvSpPr>
        <p:spPr>
          <a:xfrm>
            <a:off x="8411254" y="2579690"/>
            <a:ext cx="434734" cy="275204"/>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5</a:t>
            </a:r>
            <a:r>
              <a:rPr lang="ja-JP" altLang="en-US" dirty="0">
                <a:latin typeface="Meiryo UI" panose="020B0604030504040204" pitchFamily="50" charset="-128"/>
                <a:ea typeface="Meiryo UI" panose="020B0604030504040204" pitchFamily="50" charset="-128"/>
              </a:rPr>
              <a:t>月</a:t>
            </a:r>
          </a:p>
        </p:txBody>
      </p:sp>
      <p:sp>
        <p:nvSpPr>
          <p:cNvPr id="119" name="正方形/長方形 118"/>
          <p:cNvSpPr/>
          <p:nvPr/>
        </p:nvSpPr>
        <p:spPr>
          <a:xfrm>
            <a:off x="381302" y="3392470"/>
            <a:ext cx="1099981" cy="260008"/>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月の半ばで申込</a:t>
            </a:r>
          </a:p>
        </p:txBody>
      </p:sp>
      <p:sp>
        <p:nvSpPr>
          <p:cNvPr id="64" name="正方形/長方形 63"/>
          <p:cNvSpPr/>
          <p:nvPr/>
        </p:nvSpPr>
        <p:spPr>
          <a:xfrm>
            <a:off x="63113" y="1988679"/>
            <a:ext cx="2137124" cy="336182"/>
          </a:xfrm>
          <a:prstGeom prst="rect">
            <a:avLst/>
          </a:prstGeom>
          <a:solidFill>
            <a:schemeClr val="accent1">
              <a:lumMod val="20000"/>
              <a:lumOff val="80000"/>
            </a:schemeClr>
          </a:solidFill>
        </p:spPr>
        <p:txBody>
          <a:bodyPr wrap="none" anchor="ctr">
            <a:spAutoFit/>
          </a:bodyPr>
          <a:lstStyle/>
          <a:p>
            <a:pPr algn="l"/>
            <a:r>
              <a:rPr lang="ja-JP" altLang="en-US" sz="1600" b="1" dirty="0">
                <a:latin typeface="Meiryo UI" panose="020B0604030504040204" pitchFamily="50" charset="-128"/>
                <a:ea typeface="Meiryo UI" panose="020B0604030504040204" pitchFamily="50" charset="-128"/>
              </a:rPr>
              <a:t>割引期間</a:t>
            </a:r>
            <a:r>
              <a:rPr lang="en-US" altLang="ja-JP" sz="1600" b="1" dirty="0">
                <a:latin typeface="Meiryo UI" panose="020B0604030504040204" pitchFamily="50" charset="-128"/>
                <a:ea typeface="Meiryo UI" panose="020B0604030504040204" pitchFamily="50" charset="-128"/>
              </a:rPr>
              <a:t>=1</a:t>
            </a:r>
            <a:r>
              <a:rPr lang="ja-JP" altLang="en-US" sz="1600" b="1" dirty="0">
                <a:latin typeface="Meiryo UI" panose="020B0604030504040204" pitchFamily="50" charset="-128"/>
                <a:ea typeface="Meiryo UI" panose="020B0604030504040204" pitchFamily="50" charset="-128"/>
              </a:rPr>
              <a:t>請求期間</a:t>
            </a:r>
          </a:p>
        </p:txBody>
      </p:sp>
      <p:sp>
        <p:nvSpPr>
          <p:cNvPr id="116" name="正方形/長方形 115"/>
          <p:cNvSpPr/>
          <p:nvPr/>
        </p:nvSpPr>
        <p:spPr>
          <a:xfrm>
            <a:off x="276809" y="1181354"/>
            <a:ext cx="6665607" cy="630942"/>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割引期間は割引設定の中でも誤りやすい重要な設定内容です。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割引期間は各請求期間に適用されるため、以下の例を元に割引期間の設定をしてください。</a:t>
            </a:r>
            <a:endParaRPr lang="en-US" altLang="ja-JP" sz="1400" dirty="0">
              <a:latin typeface="Meiryo UI" panose="020B0604030504040204" pitchFamily="50" charset="-128"/>
              <a:ea typeface="Meiryo UI" panose="020B0604030504040204" pitchFamily="50" charset="-128"/>
            </a:endParaRPr>
          </a:p>
        </p:txBody>
      </p:sp>
      <p:sp>
        <p:nvSpPr>
          <p:cNvPr id="118" name="正方形/長方形 117"/>
          <p:cNvSpPr/>
          <p:nvPr/>
        </p:nvSpPr>
        <p:spPr>
          <a:xfrm>
            <a:off x="497165" y="4729588"/>
            <a:ext cx="864339" cy="278538"/>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月末で申込</a:t>
            </a:r>
          </a:p>
        </p:txBody>
      </p:sp>
      <p:sp>
        <p:nvSpPr>
          <p:cNvPr id="131" name="正方形/長方形 130"/>
          <p:cNvSpPr/>
          <p:nvPr/>
        </p:nvSpPr>
        <p:spPr>
          <a:xfrm>
            <a:off x="3782263" y="2569559"/>
            <a:ext cx="434734"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月</a:t>
            </a:r>
          </a:p>
        </p:txBody>
      </p:sp>
      <p:sp>
        <p:nvSpPr>
          <p:cNvPr id="54" name="正方形/長方形 53"/>
          <p:cNvSpPr/>
          <p:nvPr/>
        </p:nvSpPr>
        <p:spPr>
          <a:xfrm>
            <a:off x="1671679" y="3106684"/>
            <a:ext cx="956159" cy="274499"/>
          </a:xfrm>
          <a:prstGeom prst="rect">
            <a:avLst/>
          </a:prstGeom>
          <a:noFill/>
        </p:spPr>
        <p:txBody>
          <a:bodyPr wrap="square">
            <a:spAutoFit/>
          </a:bodyPr>
          <a:lstStyle/>
          <a:p>
            <a:pPr algn="r"/>
            <a:r>
              <a:rPr lang="ja-JP" altLang="en-US" dirty="0">
                <a:latin typeface="Meiryo UI" panose="020B0604030504040204" pitchFamily="50" charset="-128"/>
                <a:ea typeface="Meiryo UI" panose="020B0604030504040204" pitchFamily="50" charset="-128"/>
              </a:rPr>
              <a:t>定期請求</a:t>
            </a:r>
            <a:endParaRPr lang="ja-JP" altLang="en-US" dirty="0"/>
          </a:p>
        </p:txBody>
      </p:sp>
      <p:cxnSp>
        <p:nvCxnSpPr>
          <p:cNvPr id="56" name="直線矢印コネクタ 55"/>
          <p:cNvCxnSpPr/>
          <p:nvPr/>
        </p:nvCxnSpPr>
        <p:spPr bwMode="auto">
          <a:xfrm>
            <a:off x="3238381" y="3237706"/>
            <a:ext cx="1549713"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p:nvPr/>
        </p:nvCxnSpPr>
        <p:spPr bwMode="auto">
          <a:xfrm>
            <a:off x="4813181" y="3228832"/>
            <a:ext cx="148857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a:off x="6327858" y="3227852"/>
            <a:ext cx="1353253"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a:off x="7736172" y="3237706"/>
            <a:ext cx="148857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正方形/長方形 61"/>
          <p:cNvSpPr/>
          <p:nvPr/>
        </p:nvSpPr>
        <p:spPr>
          <a:xfrm>
            <a:off x="1655253" y="3658897"/>
            <a:ext cx="956159" cy="295466"/>
          </a:xfrm>
          <a:prstGeom prst="rect">
            <a:avLst/>
          </a:prstGeom>
          <a:noFill/>
        </p:spPr>
        <p:txBody>
          <a:bodyPr wrap="square">
            <a:spAutoFit/>
          </a:bodyPr>
          <a:lstStyle/>
          <a:p>
            <a:pPr algn="r"/>
            <a:r>
              <a:rPr lang="ja-JP" altLang="en-US" dirty="0">
                <a:latin typeface="Meiryo UI" panose="020B0604030504040204" pitchFamily="50" charset="-128"/>
                <a:ea typeface="Meiryo UI" panose="020B0604030504040204" pitchFamily="50" charset="-128"/>
              </a:rPr>
              <a:t>割引期間</a:t>
            </a:r>
            <a:endParaRPr lang="ja-JP" altLang="en-US" dirty="0"/>
          </a:p>
        </p:txBody>
      </p:sp>
      <p:cxnSp>
        <p:nvCxnSpPr>
          <p:cNvPr id="63" name="直線矢印コネクタ 62"/>
          <p:cNvCxnSpPr/>
          <p:nvPr/>
        </p:nvCxnSpPr>
        <p:spPr bwMode="auto">
          <a:xfrm>
            <a:off x="2694248" y="3797756"/>
            <a:ext cx="523351"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コネクタ 66"/>
          <p:cNvCxnSpPr/>
          <p:nvPr/>
        </p:nvCxnSpPr>
        <p:spPr bwMode="auto">
          <a:xfrm flipV="1">
            <a:off x="2705733" y="3247226"/>
            <a:ext cx="0" cy="568924"/>
          </a:xfrm>
          <a:prstGeom prst="line">
            <a:avLst/>
          </a:prstGeom>
          <a:solidFill>
            <a:srgbClr val="D2F0FA"/>
          </a:solidFill>
          <a:ln w="9525" cap="flat" cmpd="sng" algn="ctr">
            <a:solidFill>
              <a:schemeClr val="bg1">
                <a:lumMod val="50000"/>
              </a:schemeClr>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線吹き出し 2 (枠付き) 14"/>
          <p:cNvSpPr/>
          <p:nvPr/>
        </p:nvSpPr>
        <p:spPr bwMode="auto">
          <a:xfrm>
            <a:off x="3969747" y="3419631"/>
            <a:ext cx="5569108" cy="492213"/>
          </a:xfrm>
          <a:prstGeom prst="borderCallout2">
            <a:avLst>
              <a:gd name="adj1" fmla="val 18750"/>
              <a:gd name="adj2" fmla="val -3253"/>
              <a:gd name="adj3" fmla="val 18750"/>
              <a:gd name="adj4" fmla="val -12942"/>
              <a:gd name="adj5" fmla="val -30485"/>
              <a:gd name="adj6" fmla="val -17367"/>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定期請求期間に割引が請求サイクル適用されるため、</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月分の請求に対して割引が設定されます。初月無料の場合、</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100</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％割引として設定する等に利用します</a:t>
            </a:r>
          </a:p>
        </p:txBody>
      </p:sp>
      <p:sp>
        <p:nvSpPr>
          <p:cNvPr id="70" name="二等辺三角形 69"/>
          <p:cNvSpPr/>
          <p:nvPr/>
        </p:nvSpPr>
        <p:spPr bwMode="auto">
          <a:xfrm rot="10800000">
            <a:off x="2964035" y="4475536"/>
            <a:ext cx="159106" cy="96643"/>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1" name="正方形/長方形 70"/>
          <p:cNvSpPr/>
          <p:nvPr/>
        </p:nvSpPr>
        <p:spPr>
          <a:xfrm>
            <a:off x="2366963" y="4195633"/>
            <a:ext cx="1353256" cy="29546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1/31 12:00</a:t>
            </a:r>
            <a:r>
              <a:rPr lang="ja-JP" altLang="en-US" dirty="0">
                <a:latin typeface="Meiryo UI" panose="020B0604030504040204" pitchFamily="50" charset="-128"/>
                <a:ea typeface="Meiryo UI" panose="020B0604030504040204" pitchFamily="50" charset="-128"/>
              </a:rPr>
              <a:t>開通</a:t>
            </a:r>
          </a:p>
        </p:txBody>
      </p:sp>
      <p:cxnSp>
        <p:nvCxnSpPr>
          <p:cNvPr id="74" name="直線矢印コネクタ 73"/>
          <p:cNvCxnSpPr/>
          <p:nvPr/>
        </p:nvCxnSpPr>
        <p:spPr bwMode="auto">
          <a:xfrm>
            <a:off x="3021732" y="4605850"/>
            <a:ext cx="15083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正方形/長方形 74"/>
          <p:cNvSpPr/>
          <p:nvPr/>
        </p:nvSpPr>
        <p:spPr>
          <a:xfrm>
            <a:off x="2073463" y="4474828"/>
            <a:ext cx="956159" cy="274499"/>
          </a:xfrm>
          <a:prstGeom prst="rect">
            <a:avLst/>
          </a:prstGeom>
          <a:noFill/>
        </p:spPr>
        <p:txBody>
          <a:bodyPr wrap="square">
            <a:spAutoFit/>
          </a:bodyPr>
          <a:lstStyle/>
          <a:p>
            <a:pPr algn="r"/>
            <a:r>
              <a:rPr lang="ja-JP" altLang="en-US" dirty="0">
                <a:latin typeface="Meiryo UI" panose="020B0604030504040204" pitchFamily="50" charset="-128"/>
                <a:ea typeface="Meiryo UI" panose="020B0604030504040204" pitchFamily="50" charset="-128"/>
              </a:rPr>
              <a:t>定期請求</a:t>
            </a:r>
            <a:endParaRPr lang="ja-JP" altLang="en-US" dirty="0"/>
          </a:p>
        </p:txBody>
      </p:sp>
      <p:cxnSp>
        <p:nvCxnSpPr>
          <p:cNvPr id="76" name="直線矢印コネクタ 75"/>
          <p:cNvCxnSpPr/>
          <p:nvPr/>
        </p:nvCxnSpPr>
        <p:spPr bwMode="auto">
          <a:xfrm>
            <a:off x="3193352" y="4605850"/>
            <a:ext cx="1549713"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線矢印コネクタ 76"/>
          <p:cNvCxnSpPr/>
          <p:nvPr/>
        </p:nvCxnSpPr>
        <p:spPr bwMode="auto">
          <a:xfrm>
            <a:off x="4768152" y="4596976"/>
            <a:ext cx="148857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矢印コネクタ 77"/>
          <p:cNvCxnSpPr/>
          <p:nvPr/>
        </p:nvCxnSpPr>
        <p:spPr bwMode="auto">
          <a:xfrm>
            <a:off x="6282829" y="4595996"/>
            <a:ext cx="1353253"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p:nvPr/>
        </p:nvCxnSpPr>
        <p:spPr bwMode="auto">
          <a:xfrm>
            <a:off x="7691143" y="4605850"/>
            <a:ext cx="148857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3" name="正方形/長方形 82"/>
          <p:cNvSpPr/>
          <p:nvPr/>
        </p:nvSpPr>
        <p:spPr>
          <a:xfrm>
            <a:off x="2057037" y="5027041"/>
            <a:ext cx="956159" cy="295466"/>
          </a:xfrm>
          <a:prstGeom prst="rect">
            <a:avLst/>
          </a:prstGeom>
          <a:noFill/>
        </p:spPr>
        <p:txBody>
          <a:bodyPr wrap="square">
            <a:spAutoFit/>
          </a:bodyPr>
          <a:lstStyle/>
          <a:p>
            <a:pPr algn="r"/>
            <a:r>
              <a:rPr lang="ja-JP" altLang="en-US" dirty="0">
                <a:latin typeface="Meiryo UI" panose="020B0604030504040204" pitchFamily="50" charset="-128"/>
                <a:ea typeface="Meiryo UI" panose="020B0604030504040204" pitchFamily="50" charset="-128"/>
              </a:rPr>
              <a:t>割引期間</a:t>
            </a:r>
            <a:endParaRPr lang="ja-JP" altLang="en-US" dirty="0"/>
          </a:p>
        </p:txBody>
      </p:sp>
      <p:cxnSp>
        <p:nvCxnSpPr>
          <p:cNvPr id="84" name="直線矢印コネクタ 83"/>
          <p:cNvCxnSpPr/>
          <p:nvPr/>
        </p:nvCxnSpPr>
        <p:spPr bwMode="auto">
          <a:xfrm>
            <a:off x="3096032" y="5165900"/>
            <a:ext cx="121567"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コネクタ 89"/>
          <p:cNvCxnSpPr/>
          <p:nvPr/>
        </p:nvCxnSpPr>
        <p:spPr bwMode="auto">
          <a:xfrm flipV="1">
            <a:off x="3045171" y="4615370"/>
            <a:ext cx="0" cy="568924"/>
          </a:xfrm>
          <a:prstGeom prst="line">
            <a:avLst/>
          </a:prstGeom>
          <a:solidFill>
            <a:srgbClr val="D2F0FA"/>
          </a:solidFill>
          <a:ln w="9525" cap="flat" cmpd="sng" algn="ctr">
            <a:solidFill>
              <a:schemeClr val="bg1">
                <a:lumMod val="50000"/>
              </a:schemeClr>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線吹き出し 2 (枠付き) 90"/>
          <p:cNvSpPr/>
          <p:nvPr/>
        </p:nvSpPr>
        <p:spPr bwMode="auto">
          <a:xfrm>
            <a:off x="3924718" y="4787775"/>
            <a:ext cx="5569108" cy="648028"/>
          </a:xfrm>
          <a:prstGeom prst="borderCallout2">
            <a:avLst>
              <a:gd name="adj1" fmla="val 18750"/>
              <a:gd name="adj2" fmla="val -3253"/>
              <a:gd name="adj3" fmla="val 18750"/>
              <a:gd name="adj4" fmla="val -7718"/>
              <a:gd name="adj5" fmla="val -25675"/>
              <a:gd name="adj6" fmla="val -10463"/>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定期請求期間に割引が請求サイクル適用されるため、</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月分の請求に対して割引が設定されます。初月無料の場合、</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100</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％割引として設定する等に利用します</a:t>
            </a:r>
          </a:p>
        </p:txBody>
      </p:sp>
      <p:sp>
        <p:nvSpPr>
          <p:cNvPr id="108" name="正方形/長方形 107">
            <a:extLst>
              <a:ext uri="{FF2B5EF4-FFF2-40B4-BE49-F238E27FC236}">
                <a16:creationId xmlns:a16="http://schemas.microsoft.com/office/drawing/2014/main" id="{6FCF725D-66DC-4016-B875-C6E18AAC6297}"/>
              </a:ext>
            </a:extLst>
          </p:cNvPr>
          <p:cNvSpPr/>
          <p:nvPr/>
        </p:nvSpPr>
        <p:spPr bwMode="auto">
          <a:xfrm>
            <a:off x="8478520" y="162560"/>
            <a:ext cx="1290320" cy="574040"/>
          </a:xfrm>
          <a:prstGeom prst="rect">
            <a:avLst/>
          </a:prstGeom>
          <a:solidFill>
            <a:srgbClr val="FDEADA"/>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新機能</a:t>
            </a:r>
            <a:br>
              <a:rPr kumimoji="1" lang="en-US" altLang="ja-JP"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追記</a:t>
            </a:r>
          </a:p>
        </p:txBody>
      </p:sp>
      <p:sp>
        <p:nvSpPr>
          <p:cNvPr id="123" name="正方形/長方形 122">
            <a:extLst>
              <a:ext uri="{FF2B5EF4-FFF2-40B4-BE49-F238E27FC236}">
                <a16:creationId xmlns:a16="http://schemas.microsoft.com/office/drawing/2014/main" id="{3112FD4B-05B3-4811-A32D-415873CE6511}"/>
              </a:ext>
            </a:extLst>
          </p:cNvPr>
          <p:cNvSpPr/>
          <p:nvPr/>
        </p:nvSpPr>
        <p:spPr bwMode="auto">
          <a:xfrm>
            <a:off x="8872220" y="-6985"/>
            <a:ext cx="1033780" cy="224790"/>
          </a:xfrm>
          <a:prstGeom prst="rect">
            <a:avLst/>
          </a:prstGeom>
          <a:solidFill>
            <a:srgbClr val="FDEADA"/>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新機能追加</a:t>
            </a:r>
          </a:p>
        </p:txBody>
      </p:sp>
    </p:spTree>
    <p:extLst>
      <p:ext uri="{BB962C8B-B14F-4D97-AF65-F5344CB8AC3E}">
        <p14:creationId xmlns:p14="http://schemas.microsoft.com/office/powerpoint/2010/main" val="1687602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無料利用特化項目</a:t>
            </a:r>
            <a:r>
              <a:rPr lang="en-US" altLang="ja-JP" dirty="0">
                <a:solidFill>
                  <a:srgbClr val="000000"/>
                </a:solidFill>
              </a:rPr>
              <a:t>&gt;</a:t>
            </a:r>
            <a:br>
              <a:rPr lang="en-US" altLang="ja-JP" dirty="0">
                <a:solidFill>
                  <a:srgbClr val="000000"/>
                </a:solidFill>
              </a:rPr>
            </a:br>
            <a:r>
              <a:rPr lang="ja-JP" altLang="en-US" dirty="0">
                <a:solidFill>
                  <a:srgbClr val="000000"/>
                </a:solidFill>
              </a:rPr>
              <a:t>トリガの設定</a:t>
            </a:r>
          </a:p>
        </p:txBody>
      </p:sp>
      <p:sp>
        <p:nvSpPr>
          <p:cNvPr id="116" name="正方形/長方形 115"/>
          <p:cNvSpPr/>
          <p:nvPr/>
        </p:nvSpPr>
        <p:spPr>
          <a:xfrm>
            <a:off x="276809" y="1181354"/>
            <a:ext cx="9095791" cy="1471172"/>
          </a:xfrm>
          <a:prstGeom prst="rect">
            <a:avLst/>
          </a:prstGeom>
        </p:spPr>
        <p:txBody>
          <a:bodyPr wrap="square">
            <a:spAutoFit/>
          </a:bodyPr>
          <a:lstStyle/>
          <a:p>
            <a:pPr algn="l"/>
            <a:r>
              <a:rPr lang="ja-JP" altLang="en-US" sz="1400" dirty="0">
                <a:latin typeface="Meiryo UI" panose="020B0604030504040204" pitchFamily="50" charset="-128"/>
                <a:ea typeface="Meiryo UI" panose="020B0604030504040204" pitchFamily="50" charset="-128"/>
              </a:rPr>
              <a:t>無料利用については従量課金と連動して設定し、無料利用がある限り、従量課金分は課金されません。</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その無料利用がある閾値を超過した場合、メール送信をするなどの対応が可能です。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例えば、閾値</a:t>
            </a:r>
            <a:r>
              <a:rPr lang="en-US" altLang="ja-JP" sz="1400" dirty="0">
                <a:latin typeface="Meiryo UI" panose="020B0604030504040204" pitchFamily="50" charset="-128"/>
                <a:ea typeface="Meiryo UI" panose="020B0604030504040204" pitchFamily="50" charset="-128"/>
              </a:rPr>
              <a:t>50</a:t>
            </a:r>
            <a:r>
              <a:rPr lang="ja-JP" altLang="en-US" sz="1400" dirty="0">
                <a:latin typeface="Meiryo UI" panose="020B0604030504040204" pitchFamily="50" charset="-128"/>
                <a:ea typeface="Meiryo UI" panose="020B0604030504040204" pitchFamily="50" charset="-128"/>
              </a:rPr>
              <a:t>％を超過した場合にメール送信などを実施する場合、以下のようになります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なお、本機能は従量課金の元情報がリアルタイムで連携できる場合等に有効となり、月初にまとめて連携する場合などには有効な機能ではありません。</a:t>
            </a:r>
            <a:endParaRPr lang="en-US" altLang="ja-JP" sz="1400" dirty="0">
              <a:latin typeface="Meiryo UI" panose="020B0604030504040204" pitchFamily="50" charset="-128"/>
              <a:ea typeface="Meiryo UI" panose="020B0604030504040204" pitchFamily="50" charset="-128"/>
            </a:endParaRPr>
          </a:p>
        </p:txBody>
      </p:sp>
      <p:sp>
        <p:nvSpPr>
          <p:cNvPr id="3" name="ホームベース 2"/>
          <p:cNvSpPr/>
          <p:nvPr/>
        </p:nvSpPr>
        <p:spPr bwMode="auto">
          <a:xfrm>
            <a:off x="656590" y="3291839"/>
            <a:ext cx="1530350" cy="514391"/>
          </a:xfrm>
          <a:prstGeom prst="homePlat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 name="正方形/長方形 3"/>
          <p:cNvSpPr/>
          <p:nvPr/>
        </p:nvSpPr>
        <p:spPr>
          <a:xfrm>
            <a:off x="565908" y="2996374"/>
            <a:ext cx="1550424" cy="295466"/>
          </a:xfrm>
          <a:prstGeom prst="rect">
            <a:avLst/>
          </a:prstGeom>
        </p:spPr>
        <p:txBody>
          <a:bodyPr wrap="none">
            <a:spAutoFit/>
          </a:bodyPr>
          <a:lstStyle/>
          <a:p>
            <a:r>
              <a:rPr lang="ja-JP" altLang="en-US" dirty="0">
                <a:latin typeface="Meiryo UI" panose="020B0604030504040204" pitchFamily="50" charset="-128"/>
                <a:ea typeface="Meiryo UI" panose="020B0604030504040204" pitchFamily="50" charset="-128"/>
              </a:rPr>
              <a:t>無料利用分：</a:t>
            </a:r>
            <a:r>
              <a:rPr lang="en-US" altLang="ja-JP" dirty="0">
                <a:latin typeface="Meiryo UI" panose="020B0604030504040204" pitchFamily="50" charset="-128"/>
                <a:ea typeface="Meiryo UI" panose="020B0604030504040204" pitchFamily="50" charset="-128"/>
              </a:rPr>
              <a:t>500</a:t>
            </a:r>
            <a:r>
              <a:rPr lang="ja-JP" altLang="en-US" dirty="0">
                <a:latin typeface="Meiryo UI" panose="020B0604030504040204" pitchFamily="50" charset="-128"/>
                <a:ea typeface="Meiryo UI" panose="020B0604030504040204" pitchFamily="50" charset="-128"/>
              </a:rPr>
              <a:t>円</a:t>
            </a:r>
            <a:endParaRPr lang="ja-JP" altLang="en-US" dirty="0"/>
          </a:p>
        </p:txBody>
      </p:sp>
      <p:sp>
        <p:nvSpPr>
          <p:cNvPr id="41" name="ホームベース 40"/>
          <p:cNvSpPr/>
          <p:nvPr/>
        </p:nvSpPr>
        <p:spPr bwMode="auto">
          <a:xfrm>
            <a:off x="656590" y="3291839"/>
            <a:ext cx="615950" cy="514391"/>
          </a:xfrm>
          <a:prstGeom prst="homePlate">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利用</a:t>
            </a:r>
            <a:b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100</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円</a:t>
            </a:r>
          </a:p>
        </p:txBody>
      </p:sp>
      <p:grpSp>
        <p:nvGrpSpPr>
          <p:cNvPr id="42" name="グループ化 41"/>
          <p:cNvGrpSpPr/>
          <p:nvPr/>
        </p:nvGrpSpPr>
        <p:grpSpPr>
          <a:xfrm>
            <a:off x="1371600" y="4326817"/>
            <a:ext cx="268755" cy="537510"/>
            <a:chOff x="2092271" y="2247254"/>
            <a:chExt cx="495946" cy="991892"/>
          </a:xfrm>
        </p:grpSpPr>
        <p:sp>
          <p:nvSpPr>
            <p:cNvPr id="43" name="楕円 1"/>
            <p:cNvSpPr/>
            <p:nvPr/>
          </p:nvSpPr>
          <p:spPr bwMode="auto">
            <a:xfrm>
              <a:off x="2092271" y="2247254"/>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4" name="フローチャート: 抜出し 43"/>
            <p:cNvSpPr/>
            <p:nvPr/>
          </p:nvSpPr>
          <p:spPr bwMode="auto">
            <a:xfrm>
              <a:off x="2092271" y="2743200"/>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6" name="正方形/長方形 5"/>
          <p:cNvSpPr/>
          <p:nvPr/>
        </p:nvSpPr>
        <p:spPr bwMode="auto">
          <a:xfrm>
            <a:off x="1116965" y="4461194"/>
            <a:ext cx="163195" cy="26875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8" name="直線コネクタ 7"/>
          <p:cNvCxnSpPr/>
          <p:nvPr/>
        </p:nvCxnSpPr>
        <p:spPr bwMode="auto">
          <a:xfrm flipV="1">
            <a:off x="1173480" y="4280726"/>
            <a:ext cx="0" cy="168011"/>
          </a:xfrm>
          <a:prstGeom prst="line">
            <a:avLst/>
          </a:prstGeom>
          <a:solidFill>
            <a:srgbClr val="D2F0FA"/>
          </a:solidFill>
          <a:ln w="9525" cap="flat" cmpd="sng" algn="ctr">
            <a:solidFill>
              <a:schemeClr val="bg1">
                <a:lumMod val="50000"/>
              </a:schemeClr>
            </a:solidFill>
            <a:prstDash val="solid"/>
            <a:round/>
            <a:headEnd type="none" w="med" len="med"/>
            <a:tailEnd type="oval"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稲妻 9"/>
          <p:cNvSpPr/>
          <p:nvPr/>
        </p:nvSpPr>
        <p:spPr bwMode="auto">
          <a:xfrm>
            <a:off x="899160" y="4280726"/>
            <a:ext cx="217805" cy="180468"/>
          </a:xfrm>
          <a:prstGeom prst="lightningBol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9" name="ホームベース 48"/>
          <p:cNvSpPr/>
          <p:nvPr/>
        </p:nvSpPr>
        <p:spPr bwMode="auto">
          <a:xfrm>
            <a:off x="2881630" y="3291839"/>
            <a:ext cx="1530350" cy="514391"/>
          </a:xfrm>
          <a:prstGeom prst="homePlat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0" name="正方形/長方形 49"/>
          <p:cNvSpPr/>
          <p:nvPr/>
        </p:nvSpPr>
        <p:spPr>
          <a:xfrm>
            <a:off x="2790948" y="2996374"/>
            <a:ext cx="1550424" cy="295466"/>
          </a:xfrm>
          <a:prstGeom prst="rect">
            <a:avLst/>
          </a:prstGeom>
        </p:spPr>
        <p:txBody>
          <a:bodyPr wrap="none">
            <a:spAutoFit/>
          </a:bodyPr>
          <a:lstStyle/>
          <a:p>
            <a:r>
              <a:rPr lang="ja-JP" altLang="en-US" dirty="0">
                <a:latin typeface="Meiryo UI" panose="020B0604030504040204" pitchFamily="50" charset="-128"/>
                <a:ea typeface="Meiryo UI" panose="020B0604030504040204" pitchFamily="50" charset="-128"/>
              </a:rPr>
              <a:t>無料利用分：</a:t>
            </a:r>
            <a:r>
              <a:rPr lang="en-US" altLang="ja-JP" dirty="0">
                <a:latin typeface="Meiryo UI" panose="020B0604030504040204" pitchFamily="50" charset="-128"/>
                <a:ea typeface="Meiryo UI" panose="020B0604030504040204" pitchFamily="50" charset="-128"/>
              </a:rPr>
              <a:t>500</a:t>
            </a:r>
            <a:r>
              <a:rPr lang="ja-JP" altLang="en-US" dirty="0">
                <a:latin typeface="Meiryo UI" panose="020B0604030504040204" pitchFamily="50" charset="-128"/>
                <a:ea typeface="Meiryo UI" panose="020B0604030504040204" pitchFamily="50" charset="-128"/>
              </a:rPr>
              <a:t>円</a:t>
            </a:r>
            <a:endParaRPr lang="ja-JP" altLang="en-US" dirty="0"/>
          </a:p>
        </p:txBody>
      </p:sp>
      <p:sp>
        <p:nvSpPr>
          <p:cNvPr id="51" name="ホームベース 50"/>
          <p:cNvSpPr/>
          <p:nvPr/>
        </p:nvSpPr>
        <p:spPr bwMode="auto">
          <a:xfrm>
            <a:off x="2881629" y="3291839"/>
            <a:ext cx="983765" cy="514391"/>
          </a:xfrm>
          <a:prstGeom prst="homePlate">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利用</a:t>
            </a:r>
            <a:b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250</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円</a:t>
            </a:r>
          </a:p>
        </p:txBody>
      </p:sp>
      <p:grpSp>
        <p:nvGrpSpPr>
          <p:cNvPr id="52" name="グループ化 51"/>
          <p:cNvGrpSpPr/>
          <p:nvPr/>
        </p:nvGrpSpPr>
        <p:grpSpPr>
          <a:xfrm>
            <a:off x="3596640" y="4326817"/>
            <a:ext cx="268755" cy="537510"/>
            <a:chOff x="2092271" y="2247254"/>
            <a:chExt cx="495946" cy="991892"/>
          </a:xfrm>
        </p:grpSpPr>
        <p:sp>
          <p:nvSpPr>
            <p:cNvPr id="53" name="楕円 1"/>
            <p:cNvSpPr/>
            <p:nvPr/>
          </p:nvSpPr>
          <p:spPr bwMode="auto">
            <a:xfrm>
              <a:off x="2092271" y="2247254"/>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4" name="フローチャート: 抜出し 53"/>
            <p:cNvSpPr/>
            <p:nvPr/>
          </p:nvSpPr>
          <p:spPr bwMode="auto">
            <a:xfrm>
              <a:off x="2092271" y="2743200"/>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55" name="正方形/長方形 54"/>
          <p:cNvSpPr/>
          <p:nvPr/>
        </p:nvSpPr>
        <p:spPr bwMode="auto">
          <a:xfrm>
            <a:off x="3342005" y="4461194"/>
            <a:ext cx="163195" cy="26875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56" name="直線コネクタ 55"/>
          <p:cNvCxnSpPr/>
          <p:nvPr/>
        </p:nvCxnSpPr>
        <p:spPr bwMode="auto">
          <a:xfrm flipV="1">
            <a:off x="3398520" y="4280726"/>
            <a:ext cx="0" cy="168011"/>
          </a:xfrm>
          <a:prstGeom prst="line">
            <a:avLst/>
          </a:prstGeom>
          <a:solidFill>
            <a:srgbClr val="D2F0FA"/>
          </a:solidFill>
          <a:ln w="9525" cap="flat" cmpd="sng" algn="ctr">
            <a:solidFill>
              <a:schemeClr val="bg1">
                <a:lumMod val="50000"/>
              </a:schemeClr>
            </a:solidFill>
            <a:prstDash val="solid"/>
            <a:round/>
            <a:headEnd type="none" w="med" len="med"/>
            <a:tailEnd type="oval"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稲妻 56"/>
          <p:cNvSpPr/>
          <p:nvPr/>
        </p:nvSpPr>
        <p:spPr bwMode="auto">
          <a:xfrm>
            <a:off x="3124200" y="4280726"/>
            <a:ext cx="217805" cy="180468"/>
          </a:xfrm>
          <a:prstGeom prst="lightningBol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 name="爆発 1 10"/>
          <p:cNvSpPr/>
          <p:nvPr/>
        </p:nvSpPr>
        <p:spPr bwMode="auto">
          <a:xfrm>
            <a:off x="3455036" y="3655885"/>
            <a:ext cx="410358" cy="419100"/>
          </a:xfrm>
          <a:prstGeom prst="irregularSeal1">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3" name="曲線コネクタ 12"/>
          <p:cNvCxnSpPr>
            <a:stCxn id="11" idx="3"/>
            <a:endCxn id="53" idx="6"/>
          </p:cNvCxnSpPr>
          <p:nvPr/>
        </p:nvCxnSpPr>
        <p:spPr bwMode="auto">
          <a:xfrm>
            <a:off x="3865394" y="3913748"/>
            <a:ext cx="1" cy="547447"/>
          </a:xfrm>
          <a:prstGeom prst="curvedConnector3">
            <a:avLst>
              <a:gd name="adj1" fmla="val 22860100000"/>
            </a:avLst>
          </a:prstGeom>
          <a:solidFill>
            <a:srgbClr val="D2F0FA"/>
          </a:solidFill>
          <a:ln w="9525" cap="flat" cmpd="sng" algn="ctr">
            <a:solidFill>
              <a:schemeClr val="bg1">
                <a:lumMod val="50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62" name="Picture 2" descr="フリーアイコン Free Icons – メール Mail – everyday ic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6796" y="3998635"/>
            <a:ext cx="326468" cy="326468"/>
          </a:xfrm>
          <a:prstGeom prst="rect">
            <a:avLst/>
          </a:prstGeom>
          <a:noFill/>
          <a:extLst>
            <a:ext uri="{909E8E84-426E-40DD-AFC4-6F175D3DCCD1}">
              <a14:hiddenFill xmlns:a14="http://schemas.microsoft.com/office/drawing/2010/main">
                <a:solidFill>
                  <a:srgbClr val="FFFFFF"/>
                </a:solidFill>
              </a14:hiddenFill>
            </a:ext>
          </a:extLst>
        </p:spPr>
      </p:pic>
      <p:sp>
        <p:nvSpPr>
          <p:cNvPr id="14" name="ホームベース 13"/>
          <p:cNvSpPr/>
          <p:nvPr/>
        </p:nvSpPr>
        <p:spPr bwMode="auto">
          <a:xfrm>
            <a:off x="2441575" y="3549034"/>
            <a:ext cx="240665" cy="1046537"/>
          </a:xfrm>
          <a:prstGeom prst="homePlat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5" name="正方形/長方形 64"/>
          <p:cNvSpPr/>
          <p:nvPr/>
        </p:nvSpPr>
        <p:spPr>
          <a:xfrm>
            <a:off x="5224145" y="2996374"/>
            <a:ext cx="1550424" cy="295466"/>
          </a:xfrm>
          <a:prstGeom prst="rect">
            <a:avLst/>
          </a:prstGeom>
        </p:spPr>
        <p:txBody>
          <a:bodyPr wrap="none">
            <a:spAutoFit/>
          </a:bodyPr>
          <a:lstStyle/>
          <a:p>
            <a:r>
              <a:rPr lang="ja-JP" altLang="en-US" dirty="0">
                <a:latin typeface="Meiryo UI" panose="020B0604030504040204" pitchFamily="50" charset="-128"/>
                <a:ea typeface="Meiryo UI" panose="020B0604030504040204" pitchFamily="50" charset="-128"/>
              </a:rPr>
              <a:t>無料利用分：</a:t>
            </a:r>
            <a:r>
              <a:rPr lang="en-US" altLang="ja-JP" dirty="0">
                <a:latin typeface="Meiryo UI" panose="020B0604030504040204" pitchFamily="50" charset="-128"/>
                <a:ea typeface="Meiryo UI" panose="020B0604030504040204" pitchFamily="50" charset="-128"/>
              </a:rPr>
              <a:t>500</a:t>
            </a:r>
            <a:r>
              <a:rPr lang="ja-JP" altLang="en-US" dirty="0">
                <a:latin typeface="Meiryo UI" panose="020B0604030504040204" pitchFamily="50" charset="-128"/>
                <a:ea typeface="Meiryo UI" panose="020B0604030504040204" pitchFamily="50" charset="-128"/>
              </a:rPr>
              <a:t>円</a:t>
            </a:r>
            <a:endParaRPr lang="ja-JP" altLang="en-US" dirty="0"/>
          </a:p>
        </p:txBody>
      </p:sp>
      <p:sp>
        <p:nvSpPr>
          <p:cNvPr id="66" name="ホームベース 65"/>
          <p:cNvSpPr/>
          <p:nvPr/>
        </p:nvSpPr>
        <p:spPr bwMode="auto">
          <a:xfrm>
            <a:off x="5314826" y="3291839"/>
            <a:ext cx="1634614" cy="514391"/>
          </a:xfrm>
          <a:prstGeom prst="homePlate">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利用</a:t>
            </a:r>
            <a:b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500</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円</a:t>
            </a:r>
          </a:p>
        </p:txBody>
      </p:sp>
      <p:grpSp>
        <p:nvGrpSpPr>
          <p:cNvPr id="67" name="グループ化 66"/>
          <p:cNvGrpSpPr/>
          <p:nvPr/>
        </p:nvGrpSpPr>
        <p:grpSpPr>
          <a:xfrm>
            <a:off x="6029837" y="4326817"/>
            <a:ext cx="268755" cy="537510"/>
            <a:chOff x="2092271" y="2247254"/>
            <a:chExt cx="495946" cy="991892"/>
          </a:xfrm>
        </p:grpSpPr>
        <p:sp>
          <p:nvSpPr>
            <p:cNvPr id="68" name="楕円 1"/>
            <p:cNvSpPr/>
            <p:nvPr/>
          </p:nvSpPr>
          <p:spPr bwMode="auto">
            <a:xfrm>
              <a:off x="2092271" y="2247254"/>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9" name="フローチャート: 抜出し 68"/>
            <p:cNvSpPr/>
            <p:nvPr/>
          </p:nvSpPr>
          <p:spPr bwMode="auto">
            <a:xfrm>
              <a:off x="2092271" y="2743200"/>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70" name="正方形/長方形 69"/>
          <p:cNvSpPr/>
          <p:nvPr/>
        </p:nvSpPr>
        <p:spPr bwMode="auto">
          <a:xfrm>
            <a:off x="5775202" y="4461194"/>
            <a:ext cx="163195" cy="26875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71" name="直線コネクタ 70"/>
          <p:cNvCxnSpPr/>
          <p:nvPr/>
        </p:nvCxnSpPr>
        <p:spPr bwMode="auto">
          <a:xfrm flipV="1">
            <a:off x="5831717" y="4280726"/>
            <a:ext cx="0" cy="168011"/>
          </a:xfrm>
          <a:prstGeom prst="line">
            <a:avLst/>
          </a:prstGeom>
          <a:solidFill>
            <a:srgbClr val="D2F0FA"/>
          </a:solidFill>
          <a:ln w="9525" cap="flat" cmpd="sng" algn="ctr">
            <a:solidFill>
              <a:schemeClr val="bg1">
                <a:lumMod val="50000"/>
              </a:schemeClr>
            </a:solidFill>
            <a:prstDash val="solid"/>
            <a:round/>
            <a:headEnd type="none" w="med" len="med"/>
            <a:tailEnd type="oval"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稲妻 71"/>
          <p:cNvSpPr/>
          <p:nvPr/>
        </p:nvSpPr>
        <p:spPr bwMode="auto">
          <a:xfrm>
            <a:off x="5557397" y="4280726"/>
            <a:ext cx="217805" cy="180468"/>
          </a:xfrm>
          <a:prstGeom prst="lightningBol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6" name="ホームベース 75"/>
          <p:cNvSpPr/>
          <p:nvPr/>
        </p:nvSpPr>
        <p:spPr bwMode="auto">
          <a:xfrm>
            <a:off x="4874772" y="3549034"/>
            <a:ext cx="240665" cy="1046537"/>
          </a:xfrm>
          <a:prstGeom prst="homePlat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7" name="正方形/長方形 76"/>
          <p:cNvSpPr/>
          <p:nvPr/>
        </p:nvSpPr>
        <p:spPr>
          <a:xfrm>
            <a:off x="482918" y="5103701"/>
            <a:ext cx="1050288" cy="274499"/>
          </a:xfrm>
          <a:prstGeom prst="rect">
            <a:avLst/>
          </a:prstGeom>
        </p:spPr>
        <p:txBody>
          <a:bodyPr wrap="none">
            <a:spAutoFit/>
          </a:bodyPr>
          <a:lstStyle/>
          <a:p>
            <a:pPr algn="l"/>
            <a:r>
              <a:rPr lang="ja-JP" altLang="en-US" dirty="0">
                <a:latin typeface="Meiryo UI" panose="020B0604030504040204" pitchFamily="50" charset="-128"/>
                <a:ea typeface="Meiryo UI" panose="020B0604030504040204" pitchFamily="50" charset="-128"/>
              </a:rPr>
              <a:t>→請求：</a:t>
            </a:r>
            <a:r>
              <a:rPr lang="en-US" altLang="ja-JP" dirty="0">
                <a:latin typeface="Meiryo UI" panose="020B0604030504040204" pitchFamily="50" charset="-128"/>
                <a:ea typeface="Meiryo UI" panose="020B0604030504040204" pitchFamily="50" charset="-128"/>
              </a:rPr>
              <a:t>0</a:t>
            </a:r>
            <a:r>
              <a:rPr lang="ja-JP" altLang="en-US" dirty="0">
                <a:latin typeface="Meiryo UI" panose="020B0604030504040204" pitchFamily="50" charset="-128"/>
                <a:ea typeface="Meiryo UI" panose="020B0604030504040204" pitchFamily="50" charset="-128"/>
              </a:rPr>
              <a:t>円</a:t>
            </a:r>
            <a:endParaRPr lang="ja-JP" altLang="en-US" dirty="0"/>
          </a:p>
        </p:txBody>
      </p:sp>
      <p:sp>
        <p:nvSpPr>
          <p:cNvPr id="78" name="正方形/長方形 77"/>
          <p:cNvSpPr/>
          <p:nvPr/>
        </p:nvSpPr>
        <p:spPr>
          <a:xfrm>
            <a:off x="2816861" y="5103701"/>
            <a:ext cx="1050288" cy="274499"/>
          </a:xfrm>
          <a:prstGeom prst="rect">
            <a:avLst/>
          </a:prstGeom>
        </p:spPr>
        <p:txBody>
          <a:bodyPr wrap="none">
            <a:spAutoFit/>
          </a:bodyPr>
          <a:lstStyle/>
          <a:p>
            <a:pPr algn="l"/>
            <a:r>
              <a:rPr lang="ja-JP" altLang="en-US" dirty="0">
                <a:latin typeface="Meiryo UI" panose="020B0604030504040204" pitchFamily="50" charset="-128"/>
                <a:ea typeface="Meiryo UI" panose="020B0604030504040204" pitchFamily="50" charset="-128"/>
              </a:rPr>
              <a:t>→請求：</a:t>
            </a:r>
            <a:r>
              <a:rPr lang="en-US" altLang="ja-JP" dirty="0">
                <a:latin typeface="Meiryo UI" panose="020B0604030504040204" pitchFamily="50" charset="-128"/>
                <a:ea typeface="Meiryo UI" panose="020B0604030504040204" pitchFamily="50" charset="-128"/>
              </a:rPr>
              <a:t>0</a:t>
            </a:r>
            <a:r>
              <a:rPr lang="ja-JP" altLang="en-US" dirty="0">
                <a:latin typeface="Meiryo UI" panose="020B0604030504040204" pitchFamily="50" charset="-128"/>
                <a:ea typeface="Meiryo UI" panose="020B0604030504040204" pitchFamily="50" charset="-128"/>
              </a:rPr>
              <a:t>円</a:t>
            </a:r>
            <a:endParaRPr lang="ja-JP" altLang="en-US" dirty="0"/>
          </a:p>
        </p:txBody>
      </p:sp>
      <p:sp>
        <p:nvSpPr>
          <p:cNvPr id="79" name="正方形/長方形 78"/>
          <p:cNvSpPr/>
          <p:nvPr/>
        </p:nvSpPr>
        <p:spPr>
          <a:xfrm>
            <a:off x="5224145" y="5103700"/>
            <a:ext cx="1050288" cy="274499"/>
          </a:xfrm>
          <a:prstGeom prst="rect">
            <a:avLst/>
          </a:prstGeom>
        </p:spPr>
        <p:txBody>
          <a:bodyPr wrap="none">
            <a:spAutoFit/>
          </a:bodyPr>
          <a:lstStyle/>
          <a:p>
            <a:pPr algn="l"/>
            <a:r>
              <a:rPr lang="ja-JP" altLang="en-US" dirty="0">
                <a:latin typeface="Meiryo UI" panose="020B0604030504040204" pitchFamily="50" charset="-128"/>
                <a:ea typeface="Meiryo UI" panose="020B0604030504040204" pitchFamily="50" charset="-128"/>
              </a:rPr>
              <a:t>→請求：</a:t>
            </a:r>
            <a:r>
              <a:rPr lang="en-US" altLang="ja-JP" dirty="0">
                <a:latin typeface="Meiryo UI" panose="020B0604030504040204" pitchFamily="50" charset="-128"/>
                <a:ea typeface="Meiryo UI" panose="020B0604030504040204" pitchFamily="50" charset="-128"/>
              </a:rPr>
              <a:t>0</a:t>
            </a:r>
            <a:r>
              <a:rPr lang="ja-JP" altLang="en-US" dirty="0">
                <a:latin typeface="Meiryo UI" panose="020B0604030504040204" pitchFamily="50" charset="-128"/>
                <a:ea typeface="Meiryo UI" panose="020B0604030504040204" pitchFamily="50" charset="-128"/>
              </a:rPr>
              <a:t>円</a:t>
            </a:r>
            <a:endParaRPr lang="ja-JP" altLang="en-US" dirty="0"/>
          </a:p>
        </p:txBody>
      </p:sp>
      <p:sp>
        <p:nvSpPr>
          <p:cNvPr id="80" name="正方形/長方形 79"/>
          <p:cNvSpPr/>
          <p:nvPr/>
        </p:nvSpPr>
        <p:spPr>
          <a:xfrm>
            <a:off x="7740773" y="2996374"/>
            <a:ext cx="1550424" cy="295466"/>
          </a:xfrm>
          <a:prstGeom prst="rect">
            <a:avLst/>
          </a:prstGeom>
        </p:spPr>
        <p:txBody>
          <a:bodyPr wrap="none">
            <a:spAutoFit/>
          </a:bodyPr>
          <a:lstStyle/>
          <a:p>
            <a:r>
              <a:rPr lang="ja-JP" altLang="en-US" dirty="0">
                <a:latin typeface="Meiryo UI" panose="020B0604030504040204" pitchFamily="50" charset="-128"/>
                <a:ea typeface="Meiryo UI" panose="020B0604030504040204" pitchFamily="50" charset="-128"/>
              </a:rPr>
              <a:t>無料利用分：</a:t>
            </a:r>
            <a:r>
              <a:rPr lang="en-US" altLang="ja-JP" dirty="0">
                <a:latin typeface="Meiryo UI" panose="020B0604030504040204" pitchFamily="50" charset="-128"/>
                <a:ea typeface="Meiryo UI" panose="020B0604030504040204" pitchFamily="50" charset="-128"/>
              </a:rPr>
              <a:t>500</a:t>
            </a:r>
            <a:r>
              <a:rPr lang="ja-JP" altLang="en-US" dirty="0">
                <a:latin typeface="Meiryo UI" panose="020B0604030504040204" pitchFamily="50" charset="-128"/>
                <a:ea typeface="Meiryo UI" panose="020B0604030504040204" pitchFamily="50" charset="-128"/>
              </a:rPr>
              <a:t>円</a:t>
            </a:r>
            <a:endParaRPr lang="ja-JP" altLang="en-US" dirty="0"/>
          </a:p>
        </p:txBody>
      </p:sp>
      <p:sp>
        <p:nvSpPr>
          <p:cNvPr id="81" name="ホームベース 80"/>
          <p:cNvSpPr/>
          <p:nvPr/>
        </p:nvSpPr>
        <p:spPr bwMode="auto">
          <a:xfrm>
            <a:off x="7831454" y="3291839"/>
            <a:ext cx="1634614" cy="514391"/>
          </a:xfrm>
          <a:prstGeom prst="homePlate">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利用</a:t>
            </a:r>
            <a:b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700</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円</a:t>
            </a:r>
          </a:p>
        </p:txBody>
      </p:sp>
      <p:grpSp>
        <p:nvGrpSpPr>
          <p:cNvPr id="82" name="グループ化 81"/>
          <p:cNvGrpSpPr/>
          <p:nvPr/>
        </p:nvGrpSpPr>
        <p:grpSpPr>
          <a:xfrm>
            <a:off x="8546465" y="4326817"/>
            <a:ext cx="268755" cy="537510"/>
            <a:chOff x="2092271" y="2247254"/>
            <a:chExt cx="495946" cy="991892"/>
          </a:xfrm>
        </p:grpSpPr>
        <p:sp>
          <p:nvSpPr>
            <p:cNvPr id="83" name="楕円 1"/>
            <p:cNvSpPr/>
            <p:nvPr/>
          </p:nvSpPr>
          <p:spPr bwMode="auto">
            <a:xfrm>
              <a:off x="2092271" y="2247254"/>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4" name="フローチャート: 抜出し 83"/>
            <p:cNvSpPr/>
            <p:nvPr/>
          </p:nvSpPr>
          <p:spPr bwMode="auto">
            <a:xfrm>
              <a:off x="2092271" y="2743200"/>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85" name="正方形/長方形 84"/>
          <p:cNvSpPr/>
          <p:nvPr/>
        </p:nvSpPr>
        <p:spPr bwMode="auto">
          <a:xfrm>
            <a:off x="8291830" y="4461194"/>
            <a:ext cx="163195" cy="26875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86" name="直線コネクタ 85"/>
          <p:cNvCxnSpPr/>
          <p:nvPr/>
        </p:nvCxnSpPr>
        <p:spPr bwMode="auto">
          <a:xfrm flipV="1">
            <a:off x="8348345" y="4280726"/>
            <a:ext cx="0" cy="168011"/>
          </a:xfrm>
          <a:prstGeom prst="line">
            <a:avLst/>
          </a:prstGeom>
          <a:solidFill>
            <a:srgbClr val="D2F0FA"/>
          </a:solidFill>
          <a:ln w="9525" cap="flat" cmpd="sng" algn="ctr">
            <a:solidFill>
              <a:schemeClr val="bg1">
                <a:lumMod val="50000"/>
              </a:schemeClr>
            </a:solidFill>
            <a:prstDash val="solid"/>
            <a:round/>
            <a:headEnd type="none" w="med" len="med"/>
            <a:tailEnd type="oval"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稲妻 86"/>
          <p:cNvSpPr/>
          <p:nvPr/>
        </p:nvSpPr>
        <p:spPr bwMode="auto">
          <a:xfrm>
            <a:off x="8074025" y="4280726"/>
            <a:ext cx="217805" cy="180468"/>
          </a:xfrm>
          <a:prstGeom prst="lightningBol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8" name="ホームベース 87"/>
          <p:cNvSpPr/>
          <p:nvPr/>
        </p:nvSpPr>
        <p:spPr bwMode="auto">
          <a:xfrm>
            <a:off x="7391400" y="3549034"/>
            <a:ext cx="240665" cy="1046537"/>
          </a:xfrm>
          <a:prstGeom prst="homePlat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9" name="正方形/長方形 88"/>
          <p:cNvSpPr/>
          <p:nvPr/>
        </p:nvSpPr>
        <p:spPr>
          <a:xfrm>
            <a:off x="7740773" y="5103700"/>
            <a:ext cx="1781257" cy="498598"/>
          </a:xfrm>
          <a:prstGeom prst="rect">
            <a:avLst/>
          </a:prstGeom>
        </p:spPr>
        <p:txBody>
          <a:bodyPr wrap="none">
            <a:spAutoFit/>
          </a:bodyPr>
          <a:lstStyle/>
          <a:p>
            <a:pPr algn="l"/>
            <a:r>
              <a:rPr lang="ja-JP" altLang="en-US" dirty="0">
                <a:latin typeface="Meiryo UI" panose="020B0604030504040204" pitchFamily="50" charset="-128"/>
                <a:ea typeface="Meiryo UI" panose="020B0604030504040204" pitchFamily="50" charset="-128"/>
              </a:rPr>
              <a:t>→請求：</a:t>
            </a:r>
            <a:r>
              <a:rPr lang="en-US" altLang="ja-JP" dirty="0">
                <a:latin typeface="Meiryo UI" panose="020B0604030504040204" pitchFamily="50" charset="-128"/>
                <a:ea typeface="Meiryo UI" panose="020B0604030504040204" pitchFamily="50" charset="-128"/>
              </a:rPr>
              <a:t>200</a:t>
            </a:r>
            <a:r>
              <a:rPr lang="ja-JP" altLang="en-US" dirty="0">
                <a:latin typeface="Meiryo UI" panose="020B0604030504040204" pitchFamily="50" charset="-128"/>
                <a:ea typeface="Meiryo UI" panose="020B0604030504040204" pitchFamily="50" charset="-128"/>
              </a:rPr>
              <a:t>円</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（無料利用</a:t>
            </a:r>
            <a:r>
              <a:rPr lang="en-US" altLang="ja-JP" dirty="0">
                <a:latin typeface="Meiryo UI" panose="020B0604030504040204" pitchFamily="50" charset="-128"/>
                <a:ea typeface="Meiryo UI" panose="020B0604030504040204" pitchFamily="50" charset="-128"/>
              </a:rPr>
              <a:t>500</a:t>
            </a:r>
            <a:r>
              <a:rPr lang="ja-JP" altLang="en-US" dirty="0">
                <a:latin typeface="Meiryo UI" panose="020B0604030504040204" pitchFamily="50" charset="-128"/>
                <a:ea typeface="Meiryo UI" panose="020B0604030504040204" pitchFamily="50" charset="-128"/>
              </a:rPr>
              <a:t>円除く）</a:t>
            </a:r>
            <a:endParaRPr lang="ja-JP" altLang="en-US" dirty="0"/>
          </a:p>
        </p:txBody>
      </p:sp>
      <p:sp>
        <p:nvSpPr>
          <p:cNvPr id="90" name="正方形/長方形 89"/>
          <p:cNvSpPr/>
          <p:nvPr/>
        </p:nvSpPr>
        <p:spPr>
          <a:xfrm>
            <a:off x="4158545" y="3760969"/>
            <a:ext cx="506870" cy="274499"/>
          </a:xfrm>
          <a:prstGeom prst="rect">
            <a:avLst/>
          </a:prstGeom>
        </p:spPr>
        <p:txBody>
          <a:bodyPr wrap="none">
            <a:spAutoFit/>
          </a:bodyPr>
          <a:lstStyle/>
          <a:p>
            <a:r>
              <a:rPr lang="ja-JP" altLang="en-US" dirty="0">
                <a:latin typeface="Meiryo UI" panose="020B0604030504040204" pitchFamily="50" charset="-128"/>
                <a:ea typeface="Meiryo UI" panose="020B0604030504040204" pitchFamily="50" charset="-128"/>
              </a:rPr>
              <a:t>トリガ</a:t>
            </a:r>
            <a:endParaRPr lang="ja-JP" altLang="en-US" dirty="0"/>
          </a:p>
        </p:txBody>
      </p:sp>
    </p:spTree>
    <p:extLst>
      <p:ext uri="{BB962C8B-B14F-4D97-AF65-F5344CB8AC3E}">
        <p14:creationId xmlns:p14="http://schemas.microsoft.com/office/powerpoint/2010/main" val="721041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最低利用契約特化項目</a:t>
            </a:r>
            <a:r>
              <a:rPr lang="en-US" altLang="ja-JP" dirty="0">
                <a:solidFill>
                  <a:srgbClr val="000000"/>
                </a:solidFill>
              </a:rPr>
              <a:t>&gt;</a:t>
            </a:r>
            <a:br>
              <a:rPr lang="en-US" altLang="ja-JP" dirty="0">
                <a:solidFill>
                  <a:srgbClr val="000000"/>
                </a:solidFill>
              </a:rPr>
            </a:br>
            <a:r>
              <a:rPr lang="ja-JP" altLang="en-US" dirty="0">
                <a:solidFill>
                  <a:srgbClr val="000000"/>
                </a:solidFill>
              </a:rPr>
              <a:t>計算方法の種類の設定</a:t>
            </a:r>
          </a:p>
        </p:txBody>
      </p:sp>
      <p:sp>
        <p:nvSpPr>
          <p:cNvPr id="116" name="正方形/長方形 115"/>
          <p:cNvSpPr/>
          <p:nvPr/>
        </p:nvSpPr>
        <p:spPr>
          <a:xfrm>
            <a:off x="276809" y="1181354"/>
            <a:ext cx="9095791" cy="630942"/>
          </a:xfrm>
          <a:prstGeom prst="rect">
            <a:avLst/>
          </a:prstGeom>
        </p:spPr>
        <p:txBody>
          <a:bodyPr wrap="square">
            <a:spAutoFit/>
          </a:bodyPr>
          <a:lstStyle/>
          <a:p>
            <a:pPr algn="l"/>
            <a:r>
              <a:rPr lang="ja-JP" altLang="en-US" sz="1400" dirty="0">
                <a:latin typeface="Meiryo UI" panose="020B0604030504040204" pitchFamily="50" charset="-128"/>
                <a:ea typeface="Meiryo UI" panose="020B0604030504040204" pitchFamily="50" charset="-128"/>
              </a:rPr>
              <a:t>最低利用契約設定をした商品に対して、早期解約した場合、料金を請求することができます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solidFill>
                  <a:srgbClr val="000000"/>
                </a:solidFill>
                <a:latin typeface="Meiryo UI" panose="020B0604030504040204" pitchFamily="50" charset="-128"/>
                <a:ea typeface="Meiryo UI" panose="020B0604030504040204" pitchFamily="50" charset="-128"/>
              </a:rPr>
              <a:t>「秒単位の利用時間で分割」と「月単位の変動金額」のいずれかによる計算方法を選択することができます。</a:t>
            </a:r>
            <a:endParaRPr lang="en-US" altLang="ja-JP" sz="14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673691348"/>
              </p:ext>
            </p:extLst>
          </p:nvPr>
        </p:nvGraphicFramePr>
        <p:xfrm>
          <a:off x="5876692" y="3291416"/>
          <a:ext cx="3661006" cy="822960"/>
        </p:xfrm>
        <a:graphic>
          <a:graphicData uri="http://schemas.openxmlformats.org/drawingml/2006/table">
            <a:tbl>
              <a:tblPr firstRow="1" bandRow="1">
                <a:tableStyleId>{5940675A-B579-460E-94D1-54222C63F5DA}</a:tableStyleId>
              </a:tblPr>
              <a:tblGrid>
                <a:gridCol w="1048214">
                  <a:extLst>
                    <a:ext uri="{9D8B030D-6E8A-4147-A177-3AD203B41FA5}">
                      <a16:colId xmlns:a16="http://schemas.microsoft.com/office/drawing/2014/main" val="20000"/>
                    </a:ext>
                  </a:extLst>
                </a:gridCol>
                <a:gridCol w="735981">
                  <a:extLst>
                    <a:ext uri="{9D8B030D-6E8A-4147-A177-3AD203B41FA5}">
                      <a16:colId xmlns:a16="http://schemas.microsoft.com/office/drawing/2014/main" val="20001"/>
                    </a:ext>
                  </a:extLst>
                </a:gridCol>
                <a:gridCol w="1282390">
                  <a:extLst>
                    <a:ext uri="{9D8B030D-6E8A-4147-A177-3AD203B41FA5}">
                      <a16:colId xmlns:a16="http://schemas.microsoft.com/office/drawing/2014/main" val="20002"/>
                    </a:ext>
                  </a:extLst>
                </a:gridCol>
                <a:gridCol w="594421">
                  <a:extLst>
                    <a:ext uri="{9D8B030D-6E8A-4147-A177-3AD203B41FA5}">
                      <a16:colId xmlns:a16="http://schemas.microsoft.com/office/drawing/2014/main" val="20003"/>
                    </a:ext>
                  </a:extLst>
                </a:gridCol>
              </a:tblGrid>
              <a:tr h="0">
                <a:tc>
                  <a:txBody>
                    <a:bodyPr/>
                    <a:lstStyle/>
                    <a:p>
                      <a:pPr algn="ctr"/>
                      <a:r>
                        <a:rPr kumimoji="1" lang="ja-JP" altLang="en-US" sz="1200" b="1" dirty="0">
                          <a:latin typeface="Meiryo UI" panose="020B0604030504040204" pitchFamily="50" charset="-128"/>
                          <a:ea typeface="Meiryo UI" panose="020B0604030504040204" pitchFamily="50" charset="-128"/>
                        </a:rPr>
                        <a:t>契約開始月</a:t>
                      </a:r>
                    </a:p>
                  </a:txBody>
                  <a:tcPr>
                    <a:solidFill>
                      <a:schemeClr val="accent2">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解約月</a:t>
                      </a:r>
                    </a:p>
                  </a:txBody>
                  <a:tcPr>
                    <a:solidFill>
                      <a:schemeClr val="accent2">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早期解約手数料</a:t>
                      </a:r>
                    </a:p>
                  </a:txBody>
                  <a:tcPr>
                    <a:solidFill>
                      <a:schemeClr val="accent2">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備考</a:t>
                      </a:r>
                    </a:p>
                  </a:txBody>
                  <a:tcPr>
                    <a:solidFill>
                      <a:schemeClr val="accent2">
                        <a:lumMod val="20000"/>
                        <a:lumOff val="80000"/>
                      </a:schemeClr>
                    </a:solidFill>
                  </a:tcPr>
                </a:tc>
                <a:extLst>
                  <a:ext uri="{0D108BD9-81ED-4DB2-BD59-A6C34878D82A}">
                    <a16:rowId xmlns:a16="http://schemas.microsoft.com/office/drawing/2014/main" val="10000"/>
                  </a:ext>
                </a:extLst>
              </a:tr>
              <a:tr h="0">
                <a:tc>
                  <a:txBody>
                    <a:bodyPr/>
                    <a:lstStyle/>
                    <a:p>
                      <a:r>
                        <a:rPr kumimoji="1" lang="en-US" altLang="ja-JP" sz="1200" dirty="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solidFill>
                      <a:srgbClr val="FFFFCC"/>
                    </a:solidFill>
                  </a:tcPr>
                </a:tc>
                <a:tc>
                  <a:txBody>
                    <a:bodyPr/>
                    <a:lstStyle/>
                    <a:p>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solidFill>
                      <a:srgbClr val="FFFFCC"/>
                    </a:solidFill>
                  </a:tcPr>
                </a:tc>
                <a:tc>
                  <a:txBody>
                    <a:bodyPr/>
                    <a:lstStyle/>
                    <a:p>
                      <a:r>
                        <a:rPr kumimoji="1" lang="en-US" altLang="ja-JP" sz="1200" dirty="0">
                          <a:latin typeface="Meiryo UI" panose="020B0604030504040204" pitchFamily="50" charset="-128"/>
                          <a:ea typeface="Meiryo UI" panose="020B0604030504040204" pitchFamily="50" charset="-128"/>
                        </a:rPr>
                        <a:t>20,000</a:t>
                      </a:r>
                      <a:r>
                        <a:rPr kumimoji="1" lang="ja-JP" altLang="en-US" sz="1200" dirty="0">
                          <a:latin typeface="Meiryo UI" panose="020B0604030504040204" pitchFamily="50" charset="-128"/>
                          <a:ea typeface="Meiryo UI" panose="020B0604030504040204" pitchFamily="50" charset="-128"/>
                        </a:rPr>
                        <a:t>円</a:t>
                      </a:r>
                    </a:p>
                  </a:txBody>
                  <a:tcPr>
                    <a:solidFill>
                      <a:srgbClr val="FFFFCC"/>
                    </a:solidFill>
                  </a:tcPr>
                </a:tc>
                <a:tc>
                  <a:txBody>
                    <a:bodyPr/>
                    <a:lstStyle/>
                    <a:p>
                      <a:r>
                        <a:rPr kumimoji="1" lang="ja-JP" altLang="en-US" sz="1200" dirty="0">
                          <a:latin typeface="Meiryo UI" panose="020B0604030504040204" pitchFamily="50" charset="-128"/>
                          <a:ea typeface="Meiryo UI" panose="020B0604030504040204" pitchFamily="50" charset="-128"/>
                        </a:rPr>
                        <a:t>該当</a:t>
                      </a:r>
                    </a:p>
                  </a:txBody>
                  <a:tcPr>
                    <a:solidFill>
                      <a:srgbClr val="FFFFCC"/>
                    </a:solidFill>
                  </a:tcPr>
                </a:tc>
                <a:extLst>
                  <a:ext uri="{0D108BD9-81ED-4DB2-BD59-A6C34878D82A}">
                    <a16:rowId xmlns:a16="http://schemas.microsoft.com/office/drawing/2014/main" val="10001"/>
                  </a:ext>
                </a:extLst>
              </a:tr>
              <a:tr h="0">
                <a:tc>
                  <a:txBody>
                    <a:bodyPr/>
                    <a:lstStyle/>
                    <a:p>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200" dirty="0">
                          <a:latin typeface="Meiryo UI" panose="020B0604030504040204" pitchFamily="50" charset="-128"/>
                          <a:ea typeface="Meiryo UI" panose="020B0604030504040204" pitchFamily="50" charset="-128"/>
                        </a:rPr>
                        <a:t>12</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200" dirty="0">
                          <a:latin typeface="Meiryo UI" panose="020B0604030504040204" pitchFamily="50" charset="-128"/>
                          <a:ea typeface="Meiryo UI" panose="020B0604030504040204" pitchFamily="50" charset="-128"/>
                        </a:rPr>
                        <a:t>50,000</a:t>
                      </a:r>
                      <a:r>
                        <a:rPr kumimoji="1" lang="ja-JP" altLang="en-US" sz="1200" dirty="0">
                          <a:latin typeface="Meiryo UI" panose="020B0604030504040204" pitchFamily="50" charset="-128"/>
                          <a:ea typeface="Meiryo UI" panose="020B0604030504040204" pitchFamily="50" charset="-128"/>
                        </a:rPr>
                        <a:t>円</a:t>
                      </a:r>
                    </a:p>
                  </a:txBody>
                  <a:tcPr/>
                </a:tc>
                <a:tc>
                  <a:txBody>
                    <a:bodyPr/>
                    <a:lstStyle/>
                    <a:p>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bl>
          </a:graphicData>
        </a:graphic>
      </p:graphicFrame>
      <p:sp>
        <p:nvSpPr>
          <p:cNvPr id="5" name="正方形/長方形 4"/>
          <p:cNvSpPr/>
          <p:nvPr/>
        </p:nvSpPr>
        <p:spPr>
          <a:xfrm>
            <a:off x="5859428" y="2995950"/>
            <a:ext cx="2252540" cy="295466"/>
          </a:xfrm>
          <a:prstGeom prst="rect">
            <a:avLst/>
          </a:prstGeom>
        </p:spPr>
        <p:txBody>
          <a:bodyPr wrap="none">
            <a:spAutoFit/>
          </a:bodyPr>
          <a:lstStyle/>
          <a:p>
            <a:pPr algn="l" fontAlgn="ctr"/>
            <a:r>
              <a:rPr lang="ja-JP" altLang="en-US" dirty="0">
                <a:solidFill>
                  <a:srgbClr val="000000"/>
                </a:solidFill>
                <a:latin typeface="Meiryo UI" panose="020B0604030504040204" pitchFamily="50" charset="-128"/>
                <a:ea typeface="Meiryo UI" panose="020B0604030504040204" pitchFamily="50" charset="-128"/>
              </a:rPr>
              <a:t>「月単位の変動金額」の場合の例</a:t>
            </a:r>
          </a:p>
        </p:txBody>
      </p:sp>
      <p:sp>
        <p:nvSpPr>
          <p:cNvPr id="7" name="ホームベース 6"/>
          <p:cNvSpPr/>
          <p:nvPr/>
        </p:nvSpPr>
        <p:spPr bwMode="auto">
          <a:xfrm>
            <a:off x="400050" y="1968500"/>
            <a:ext cx="7308850" cy="736600"/>
          </a:xfrm>
          <a:prstGeom prst="homePlat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t"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最低利用契約：</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12</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か月（＝</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365</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日）</a:t>
            </a:r>
          </a:p>
        </p:txBody>
      </p:sp>
      <p:sp>
        <p:nvSpPr>
          <p:cNvPr id="58" name="ホームベース 57"/>
          <p:cNvSpPr/>
          <p:nvPr/>
        </p:nvSpPr>
        <p:spPr bwMode="auto">
          <a:xfrm>
            <a:off x="400050" y="2222500"/>
            <a:ext cx="1682750" cy="482600"/>
          </a:xfrm>
          <a:prstGeom prst="homePlat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解約：</a:t>
            </a:r>
            <a:r>
              <a:rPr lang="en-US" altLang="ja-JP" dirty="0">
                <a:latin typeface="Meiryo UI" panose="020B0604030504040204" pitchFamily="50" charset="-128"/>
                <a:ea typeface="Meiryo UI" panose="020B0604030504040204" pitchFamily="50" charset="-128"/>
              </a:rPr>
              <a:t>2</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か月目</a:t>
            </a:r>
            <a:b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40.5</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日利用）</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2" name="直線矢印コネクタ 11"/>
          <p:cNvCxnSpPr/>
          <p:nvPr/>
        </p:nvCxnSpPr>
        <p:spPr bwMode="auto">
          <a:xfrm>
            <a:off x="1841500" y="2540000"/>
            <a:ext cx="3530600" cy="62230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正方形/長方形 58"/>
          <p:cNvSpPr/>
          <p:nvPr/>
        </p:nvSpPr>
        <p:spPr>
          <a:xfrm>
            <a:off x="5859428" y="4114376"/>
            <a:ext cx="2258952" cy="295466"/>
          </a:xfrm>
          <a:prstGeom prst="rect">
            <a:avLst/>
          </a:prstGeom>
        </p:spPr>
        <p:txBody>
          <a:bodyPr wrap="none">
            <a:spAutoFit/>
          </a:bodyPr>
          <a:lstStyle/>
          <a:p>
            <a:pPr algn="l" fontAlgn="ctr"/>
            <a:r>
              <a:rPr lang="ja-JP" altLang="en-US" dirty="0">
                <a:solidFill>
                  <a:srgbClr val="000000"/>
                </a:solidFill>
                <a:latin typeface="Meiryo UI" panose="020B0604030504040204" pitchFamily="50" charset="-128"/>
                <a:ea typeface="Meiryo UI" panose="020B0604030504040204" pitchFamily="50" charset="-128"/>
              </a:rPr>
              <a:t>→早期解約手数料：</a:t>
            </a:r>
            <a:r>
              <a:rPr lang="en-US" altLang="ja-JP" dirty="0">
                <a:solidFill>
                  <a:srgbClr val="000000"/>
                </a:solidFill>
                <a:latin typeface="Meiryo UI" panose="020B0604030504040204" pitchFamily="50" charset="-128"/>
                <a:ea typeface="Meiryo UI" panose="020B0604030504040204" pitchFamily="50" charset="-128"/>
              </a:rPr>
              <a:t>20,000</a:t>
            </a:r>
            <a:r>
              <a:rPr lang="ja-JP" altLang="en-US" dirty="0">
                <a:solidFill>
                  <a:srgbClr val="000000"/>
                </a:solidFill>
                <a:latin typeface="Meiryo UI" panose="020B0604030504040204" pitchFamily="50" charset="-128"/>
                <a:ea typeface="Meiryo UI" panose="020B0604030504040204" pitchFamily="50" charset="-128"/>
              </a:rPr>
              <a:t>円</a:t>
            </a:r>
          </a:p>
        </p:txBody>
      </p:sp>
      <p:sp>
        <p:nvSpPr>
          <p:cNvPr id="61" name="正方形/長方形 60"/>
          <p:cNvSpPr/>
          <p:nvPr/>
        </p:nvSpPr>
        <p:spPr>
          <a:xfrm>
            <a:off x="400050" y="4259339"/>
            <a:ext cx="4413388" cy="701731"/>
          </a:xfrm>
          <a:prstGeom prst="rect">
            <a:avLst/>
          </a:prstGeom>
        </p:spPr>
        <p:txBody>
          <a:bodyPr wrap="none">
            <a:spAutoFit/>
          </a:bodyPr>
          <a:lstStyle/>
          <a:p>
            <a:pPr algn="l" fontAlgn="ctr"/>
            <a:r>
              <a:rPr lang="ja-JP" altLang="en-US" dirty="0">
                <a:solidFill>
                  <a:srgbClr val="000000"/>
                </a:solidFill>
                <a:latin typeface="Meiryo UI" panose="020B0604030504040204" pitchFamily="50" charset="-128"/>
                <a:ea typeface="Meiryo UI" panose="020B0604030504040204" pitchFamily="50" charset="-128"/>
              </a:rPr>
              <a:t>→合計の最低利用契約料：</a:t>
            </a:r>
            <a:br>
              <a:rPr lang="en-US" altLang="ja-JP" dirty="0">
                <a:solidFill>
                  <a:srgbClr val="000000"/>
                </a:solidFill>
                <a:latin typeface="Meiryo UI" panose="020B0604030504040204" pitchFamily="50" charset="-128"/>
                <a:ea typeface="Meiryo UI" panose="020B0604030504040204" pitchFamily="50" charset="-128"/>
              </a:rPr>
            </a:br>
            <a:r>
              <a:rPr lang="en-US" altLang="ja-JP" dirty="0">
                <a:solidFill>
                  <a:srgbClr val="000000"/>
                </a:solidFill>
                <a:latin typeface="Meiryo UI" panose="020B0604030504040204" pitchFamily="50" charset="-128"/>
                <a:ea typeface="Meiryo UI" panose="020B0604030504040204" pitchFamily="50" charset="-128"/>
              </a:rPr>
              <a:t>10,000</a:t>
            </a:r>
            <a:r>
              <a:rPr lang="ja-JP" altLang="en-US" dirty="0">
                <a:solidFill>
                  <a:srgbClr val="000000"/>
                </a:solidFill>
                <a:latin typeface="Meiryo UI" panose="020B0604030504040204" pitchFamily="50" charset="-128"/>
                <a:ea typeface="Meiryo UI" panose="020B0604030504040204" pitchFamily="50" charset="-128"/>
              </a:rPr>
              <a:t>円</a:t>
            </a:r>
            <a:r>
              <a:rPr lang="en-US" altLang="ja-JP" dirty="0">
                <a:solidFill>
                  <a:srgbClr val="000000"/>
                </a:solidFill>
                <a:latin typeface="Meiryo UI" panose="020B0604030504040204" pitchFamily="50" charset="-128"/>
                <a:ea typeface="Meiryo UI" panose="020B0604030504040204" pitchFamily="50" charset="-128"/>
              </a:rPr>
              <a:t>×</a:t>
            </a:r>
            <a:r>
              <a:rPr lang="ja-JP" altLang="en-US" dirty="0">
                <a:solidFill>
                  <a:srgbClr val="000000"/>
                </a:solidFill>
                <a:latin typeface="Meiryo UI" panose="020B0604030504040204" pitchFamily="50" charset="-128"/>
                <a:ea typeface="Meiryo UI" panose="020B0604030504040204" pitchFamily="50" charset="-128"/>
              </a:rPr>
              <a:t>（</a:t>
            </a:r>
            <a:r>
              <a:rPr lang="en-US" altLang="ja-JP" dirty="0">
                <a:solidFill>
                  <a:srgbClr val="000000"/>
                </a:solidFill>
                <a:latin typeface="Meiryo UI" panose="020B0604030504040204" pitchFamily="50" charset="-128"/>
                <a:ea typeface="Meiryo UI" panose="020B0604030504040204" pitchFamily="50" charset="-128"/>
              </a:rPr>
              <a:t>(365-40.5)÷365</a:t>
            </a:r>
            <a:r>
              <a:rPr lang="ja-JP" altLang="en-US" dirty="0">
                <a:solidFill>
                  <a:srgbClr val="000000"/>
                </a:solidFill>
                <a:latin typeface="Meiryo UI" panose="020B0604030504040204" pitchFamily="50" charset="-128"/>
                <a:ea typeface="Meiryo UI" panose="020B0604030504040204" pitchFamily="50" charset="-128"/>
              </a:rPr>
              <a:t>））＋</a:t>
            </a:r>
            <a:r>
              <a:rPr lang="en-US" altLang="ja-JP" dirty="0">
                <a:solidFill>
                  <a:srgbClr val="000000"/>
                </a:solidFill>
                <a:latin typeface="Meiryo UI" panose="020B0604030504040204" pitchFamily="50" charset="-128"/>
                <a:ea typeface="Meiryo UI" panose="020B0604030504040204" pitchFamily="50" charset="-128"/>
              </a:rPr>
              <a:t>20,000</a:t>
            </a:r>
            <a:r>
              <a:rPr lang="ja-JP" altLang="en-US" dirty="0">
                <a:solidFill>
                  <a:srgbClr val="000000"/>
                </a:solidFill>
                <a:latin typeface="Meiryo UI" panose="020B0604030504040204" pitchFamily="50" charset="-128"/>
                <a:ea typeface="Meiryo UI" panose="020B0604030504040204" pitchFamily="50" charset="-128"/>
              </a:rPr>
              <a:t>円</a:t>
            </a:r>
            <a:r>
              <a:rPr lang="en-US" altLang="ja-JP" dirty="0">
                <a:solidFill>
                  <a:srgbClr val="000000"/>
                </a:solidFill>
                <a:latin typeface="Meiryo UI" panose="020B0604030504040204" pitchFamily="50" charset="-128"/>
                <a:ea typeface="Meiryo UI" panose="020B0604030504040204" pitchFamily="50" charset="-128"/>
              </a:rPr>
              <a:t>=28,890</a:t>
            </a:r>
            <a:r>
              <a:rPr lang="ja-JP" altLang="en-US" dirty="0">
                <a:solidFill>
                  <a:srgbClr val="000000"/>
                </a:solidFill>
                <a:latin typeface="Meiryo UI" panose="020B0604030504040204" pitchFamily="50" charset="-128"/>
                <a:ea typeface="Meiryo UI" panose="020B0604030504040204" pitchFamily="50" charset="-128"/>
              </a:rPr>
              <a:t>円</a:t>
            </a:r>
            <a:br>
              <a:rPr lang="en-US" altLang="ja-JP" dirty="0">
                <a:solidFill>
                  <a:srgbClr val="000000"/>
                </a:solidFill>
                <a:latin typeface="Meiryo UI" panose="020B0604030504040204" pitchFamily="50" charset="-128"/>
                <a:ea typeface="Meiryo UI" panose="020B0604030504040204" pitchFamily="50" charset="-128"/>
              </a:rPr>
            </a:br>
            <a:r>
              <a:rPr lang="ja-JP" altLang="en-US" dirty="0">
                <a:solidFill>
                  <a:srgbClr val="000000"/>
                </a:solidFill>
                <a:latin typeface="Meiryo UI" panose="020B0604030504040204" pitchFamily="50" charset="-128"/>
                <a:ea typeface="Meiryo UI" panose="020B0604030504040204" pitchFamily="50" charset="-128"/>
              </a:rPr>
              <a:t>＊上記では日数で計算していますが、実際には秒単位で計算</a:t>
            </a:r>
          </a:p>
        </p:txBody>
      </p:sp>
      <p:graphicFrame>
        <p:nvGraphicFramePr>
          <p:cNvPr id="63" name="表 62"/>
          <p:cNvGraphicFramePr>
            <a:graphicFrameLocks noGrp="1"/>
          </p:cNvGraphicFramePr>
          <p:nvPr>
            <p:extLst>
              <p:ext uri="{D42A27DB-BD31-4B8C-83A1-F6EECF244321}">
                <p14:modId xmlns:p14="http://schemas.microsoft.com/office/powerpoint/2010/main" val="1160388069"/>
              </p:ext>
            </p:extLst>
          </p:nvPr>
        </p:nvGraphicFramePr>
        <p:xfrm>
          <a:off x="400050" y="3276600"/>
          <a:ext cx="5164409" cy="1005840"/>
        </p:xfrm>
        <a:graphic>
          <a:graphicData uri="http://schemas.openxmlformats.org/drawingml/2006/table">
            <a:tbl>
              <a:tblPr firstRow="1" bandRow="1">
                <a:tableStyleId>{5940675A-B579-460E-94D1-54222C63F5DA}</a:tableStyleId>
              </a:tblPr>
              <a:tblGrid>
                <a:gridCol w="1746250">
                  <a:extLst>
                    <a:ext uri="{9D8B030D-6E8A-4147-A177-3AD203B41FA5}">
                      <a16:colId xmlns:a16="http://schemas.microsoft.com/office/drawing/2014/main" val="20000"/>
                    </a:ext>
                  </a:extLst>
                </a:gridCol>
                <a:gridCol w="1270000">
                  <a:extLst>
                    <a:ext uri="{9D8B030D-6E8A-4147-A177-3AD203B41FA5}">
                      <a16:colId xmlns:a16="http://schemas.microsoft.com/office/drawing/2014/main" val="20001"/>
                    </a:ext>
                  </a:extLst>
                </a:gridCol>
                <a:gridCol w="2148159">
                  <a:extLst>
                    <a:ext uri="{9D8B030D-6E8A-4147-A177-3AD203B41FA5}">
                      <a16:colId xmlns:a16="http://schemas.microsoft.com/office/drawing/2014/main" val="20002"/>
                    </a:ext>
                  </a:extLst>
                </a:gridCol>
              </a:tblGrid>
              <a:tr h="0">
                <a:tc>
                  <a:txBody>
                    <a:bodyPr/>
                    <a:lstStyle/>
                    <a:p>
                      <a:pPr algn="ctr"/>
                      <a:r>
                        <a:rPr kumimoji="1" lang="ja-JP" altLang="en-US" sz="1200" b="1" dirty="0">
                          <a:latin typeface="Meiryo UI" panose="020B0604030504040204" pitchFamily="50" charset="-128"/>
                          <a:ea typeface="Meiryo UI" panose="020B0604030504040204" pitchFamily="50" charset="-128"/>
                        </a:rPr>
                        <a:t>料金項目</a:t>
                      </a:r>
                    </a:p>
                  </a:txBody>
                  <a:tcPr>
                    <a:solidFill>
                      <a:schemeClr val="accent2">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早期解約手数料</a:t>
                      </a:r>
                    </a:p>
                  </a:txBody>
                  <a:tcPr>
                    <a:solidFill>
                      <a:schemeClr val="accent2">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備考</a:t>
                      </a:r>
                    </a:p>
                  </a:txBody>
                  <a:tcPr>
                    <a:solidFill>
                      <a:schemeClr val="accent2">
                        <a:lumMod val="20000"/>
                        <a:lumOff val="80000"/>
                      </a:schemeClr>
                    </a:solidFill>
                  </a:tcPr>
                </a:tc>
                <a:extLst>
                  <a:ext uri="{0D108BD9-81ED-4DB2-BD59-A6C34878D82A}">
                    <a16:rowId xmlns:a16="http://schemas.microsoft.com/office/drawing/2014/main" val="10000"/>
                  </a:ext>
                </a:extLst>
              </a:tr>
              <a:tr h="0">
                <a:tc>
                  <a:txBody>
                    <a:bodyPr/>
                    <a:lstStyle/>
                    <a:p>
                      <a:r>
                        <a:rPr kumimoji="1" lang="ja-JP" altLang="en-US" sz="1200" dirty="0">
                          <a:latin typeface="Meiryo UI" panose="020B0604030504040204" pitchFamily="50" charset="-128"/>
                          <a:ea typeface="Meiryo UI" panose="020B0604030504040204" pitchFamily="50" charset="-128"/>
                        </a:rPr>
                        <a:t>最低利用契約料</a:t>
                      </a:r>
                    </a:p>
                  </a:txBody>
                  <a:tcPr/>
                </a:tc>
                <a:tc>
                  <a:txBody>
                    <a:bodyPr/>
                    <a:lstStyle/>
                    <a:p>
                      <a:r>
                        <a:rPr kumimoji="1" lang="en-US" altLang="ja-JP" sz="1200" dirty="0">
                          <a:latin typeface="Meiryo UI" panose="020B0604030504040204" pitchFamily="50" charset="-128"/>
                          <a:ea typeface="Meiryo UI" panose="020B0604030504040204" pitchFamily="50" charset="-128"/>
                        </a:rPr>
                        <a:t>10,000</a:t>
                      </a:r>
                      <a:r>
                        <a:rPr kumimoji="1" lang="ja-JP" altLang="en-US" sz="1200" dirty="0">
                          <a:latin typeface="Meiryo UI" panose="020B0604030504040204" pitchFamily="50" charset="-128"/>
                          <a:ea typeface="Meiryo UI" panose="020B0604030504040204" pitchFamily="50" charset="-128"/>
                        </a:rPr>
                        <a:t>円</a:t>
                      </a:r>
                    </a:p>
                  </a:txBody>
                  <a:tcPr/>
                </a:tc>
                <a:tc>
                  <a:txBody>
                    <a:bodyPr/>
                    <a:lstStyle/>
                    <a:p>
                      <a:r>
                        <a:rPr kumimoji="1" lang="ja-JP" altLang="en-US" sz="1200" dirty="0">
                          <a:latin typeface="Meiryo UI" panose="020B0604030504040204" pitchFamily="50" charset="-128"/>
                          <a:ea typeface="Meiryo UI" panose="020B0604030504040204" pitchFamily="50" charset="-128"/>
                        </a:rPr>
                        <a:t>利用時間による変動費</a:t>
                      </a:r>
                    </a:p>
                  </a:txBody>
                  <a:tcPr/>
                </a:tc>
                <a:extLst>
                  <a:ext uri="{0D108BD9-81ED-4DB2-BD59-A6C34878D82A}">
                    <a16:rowId xmlns:a16="http://schemas.microsoft.com/office/drawing/2014/main" val="10001"/>
                  </a:ext>
                </a:extLst>
              </a:tr>
              <a:tr h="0">
                <a:tc>
                  <a:txBody>
                    <a:bodyPr/>
                    <a:lstStyle/>
                    <a:p>
                      <a:r>
                        <a:rPr kumimoji="1" lang="ja-JP" altLang="en-US" sz="1200" dirty="0">
                          <a:latin typeface="Meiryo UI" panose="020B0604030504040204" pitchFamily="50" charset="-128"/>
                          <a:ea typeface="Meiryo UI" panose="020B0604030504040204" pitchFamily="50" charset="-128"/>
                        </a:rPr>
                        <a:t>早期解約手数料</a:t>
                      </a:r>
                    </a:p>
                  </a:txBody>
                  <a:tcPr/>
                </a:tc>
                <a:tc>
                  <a:txBody>
                    <a:bodyPr/>
                    <a:lstStyle/>
                    <a:p>
                      <a:r>
                        <a:rPr kumimoji="1" lang="en-US" altLang="ja-JP" sz="1200" dirty="0">
                          <a:latin typeface="Meiryo UI" panose="020B0604030504040204" pitchFamily="50" charset="-128"/>
                          <a:ea typeface="Meiryo UI" panose="020B0604030504040204" pitchFamily="50" charset="-128"/>
                        </a:rPr>
                        <a:t>20,000</a:t>
                      </a:r>
                      <a:r>
                        <a:rPr kumimoji="1" lang="ja-JP" altLang="en-US" sz="1200" dirty="0">
                          <a:latin typeface="Meiryo UI" panose="020B0604030504040204" pitchFamily="50" charset="-128"/>
                          <a:ea typeface="Meiryo UI" panose="020B0604030504040204" pitchFamily="50" charset="-128"/>
                        </a:rPr>
                        <a:t>円</a:t>
                      </a:r>
                    </a:p>
                  </a:txBody>
                  <a:tcPr/>
                </a:tc>
                <a:tc>
                  <a:txBody>
                    <a:bodyPr/>
                    <a:lstStyle/>
                    <a:p>
                      <a:r>
                        <a:rPr kumimoji="1" lang="ja-JP" altLang="en-US" sz="1200" dirty="0">
                          <a:latin typeface="Meiryo UI" panose="020B0604030504040204" pitchFamily="50" charset="-128"/>
                          <a:ea typeface="Meiryo UI" panose="020B0604030504040204" pitchFamily="50" charset="-128"/>
                        </a:rPr>
                        <a:t>固定費用</a:t>
                      </a:r>
                      <a:br>
                        <a:rPr kumimoji="1" lang="en-US" altLang="ja-JP" sz="1200" dirty="0">
                          <a:latin typeface="Meiryo UI" panose="020B0604030504040204" pitchFamily="50" charset="-128"/>
                          <a:ea typeface="Meiryo UI" panose="020B0604030504040204" pitchFamily="50" charset="-128"/>
                        </a:rPr>
                      </a:b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猶予期間設定可</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bl>
          </a:graphicData>
        </a:graphic>
      </p:graphicFrame>
      <p:sp>
        <p:nvSpPr>
          <p:cNvPr id="64" name="正方形/長方形 63"/>
          <p:cNvSpPr/>
          <p:nvPr/>
        </p:nvSpPr>
        <p:spPr>
          <a:xfrm>
            <a:off x="400050" y="2981134"/>
            <a:ext cx="2685351" cy="295466"/>
          </a:xfrm>
          <a:prstGeom prst="rect">
            <a:avLst/>
          </a:prstGeom>
        </p:spPr>
        <p:txBody>
          <a:bodyPr wrap="none">
            <a:spAutoFit/>
          </a:bodyPr>
          <a:lstStyle/>
          <a:p>
            <a:pPr algn="l" fontAlgn="ctr"/>
            <a:r>
              <a:rPr lang="ja-JP" altLang="en-US" dirty="0">
                <a:solidFill>
                  <a:srgbClr val="000000"/>
                </a:solidFill>
                <a:latin typeface="Meiryo UI" panose="020B0604030504040204" pitchFamily="50" charset="-128"/>
                <a:ea typeface="Meiryo UI" panose="020B0604030504040204" pitchFamily="50" charset="-128"/>
              </a:rPr>
              <a:t>「秒単位の利用時間で分割」の場合の例</a:t>
            </a:r>
          </a:p>
        </p:txBody>
      </p:sp>
      <p:cxnSp>
        <p:nvCxnSpPr>
          <p:cNvPr id="73" name="直線矢印コネクタ 72"/>
          <p:cNvCxnSpPr/>
          <p:nvPr/>
        </p:nvCxnSpPr>
        <p:spPr bwMode="auto">
          <a:xfrm>
            <a:off x="1642980" y="2540000"/>
            <a:ext cx="0" cy="441134"/>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正方形/長方形 73"/>
          <p:cNvSpPr/>
          <p:nvPr/>
        </p:nvSpPr>
        <p:spPr>
          <a:xfrm>
            <a:off x="276808" y="5169154"/>
            <a:ext cx="9095791" cy="566309"/>
          </a:xfrm>
          <a:prstGeom prst="rect">
            <a:avLst/>
          </a:prstGeom>
        </p:spPr>
        <p:txBody>
          <a:bodyPr wrap="square">
            <a:spAutoFit/>
          </a:bodyPr>
          <a:lstStyle/>
          <a:p>
            <a:pPr algn="l"/>
            <a:r>
              <a:rPr lang="ja-JP" altLang="en-US" sz="1400" dirty="0">
                <a:latin typeface="Meiryo UI" panose="020B0604030504040204" pitchFamily="50" charset="-128"/>
                <a:ea typeface="Meiryo UI" panose="020B0604030504040204" pitchFamily="50" charset="-128"/>
              </a:rPr>
              <a:t>なお、品目変更（アップグレード／ダウングレード）の際にはこれらの最低利用契約は以下のように扱うことができます。</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この場合、</a:t>
            </a:r>
            <a:r>
              <a:rPr lang="en-US" altLang="ja-JP" sz="1400" dirty="0">
                <a:latin typeface="Meiryo UI" panose="020B0604030504040204" pitchFamily="50" charset="-128"/>
                <a:ea typeface="Meiryo UI" panose="020B0604030504040204" pitchFamily="50" charset="-128"/>
              </a:rPr>
              <a:t>20,000</a:t>
            </a:r>
            <a:r>
              <a:rPr lang="ja-JP" altLang="en-US" sz="1400" dirty="0">
                <a:latin typeface="Meiryo UI" panose="020B0604030504040204" pitchFamily="50" charset="-128"/>
                <a:ea typeface="Meiryo UI" panose="020B0604030504040204" pitchFamily="50" charset="-128"/>
              </a:rPr>
              <a:t>円を解約手数料とすると以下のようになる。</a:t>
            </a:r>
            <a:endParaRPr lang="en-US" altLang="ja-JP" sz="1400" dirty="0">
              <a:latin typeface="Meiryo UI" panose="020B0604030504040204" pitchFamily="50" charset="-128"/>
              <a:ea typeface="Meiryo UI" panose="020B0604030504040204" pitchFamily="50" charset="-128"/>
            </a:endParaRPr>
          </a:p>
        </p:txBody>
      </p:sp>
      <p:graphicFrame>
        <p:nvGraphicFramePr>
          <p:cNvPr id="75" name="表 74"/>
          <p:cNvGraphicFramePr>
            <a:graphicFrameLocks noGrp="1"/>
          </p:cNvGraphicFramePr>
          <p:nvPr>
            <p:extLst>
              <p:ext uri="{D42A27DB-BD31-4B8C-83A1-F6EECF244321}">
                <p14:modId xmlns:p14="http://schemas.microsoft.com/office/powerpoint/2010/main" val="3550974920"/>
              </p:ext>
            </p:extLst>
          </p:nvPr>
        </p:nvGraphicFramePr>
        <p:xfrm>
          <a:off x="400049" y="5733034"/>
          <a:ext cx="9137649" cy="1371600"/>
        </p:xfrm>
        <a:graphic>
          <a:graphicData uri="http://schemas.openxmlformats.org/drawingml/2006/table">
            <a:tbl>
              <a:tblPr firstRow="1" bandRow="1">
                <a:tableStyleId>{5940675A-B579-460E-94D1-54222C63F5DA}</a:tableStyleId>
              </a:tblPr>
              <a:tblGrid>
                <a:gridCol w="2952751">
                  <a:extLst>
                    <a:ext uri="{9D8B030D-6E8A-4147-A177-3AD203B41FA5}">
                      <a16:colId xmlns:a16="http://schemas.microsoft.com/office/drawing/2014/main" val="20000"/>
                    </a:ext>
                  </a:extLst>
                </a:gridCol>
                <a:gridCol w="1879600">
                  <a:extLst>
                    <a:ext uri="{9D8B030D-6E8A-4147-A177-3AD203B41FA5}">
                      <a16:colId xmlns:a16="http://schemas.microsoft.com/office/drawing/2014/main" val="20001"/>
                    </a:ext>
                  </a:extLst>
                </a:gridCol>
                <a:gridCol w="3022600">
                  <a:extLst>
                    <a:ext uri="{9D8B030D-6E8A-4147-A177-3AD203B41FA5}">
                      <a16:colId xmlns:a16="http://schemas.microsoft.com/office/drawing/2014/main" val="20002"/>
                    </a:ext>
                  </a:extLst>
                </a:gridCol>
                <a:gridCol w="1282698">
                  <a:extLst>
                    <a:ext uri="{9D8B030D-6E8A-4147-A177-3AD203B41FA5}">
                      <a16:colId xmlns:a16="http://schemas.microsoft.com/office/drawing/2014/main" val="20003"/>
                    </a:ext>
                  </a:extLst>
                </a:gridCol>
              </a:tblGrid>
              <a:tr h="0">
                <a:tc>
                  <a:txBody>
                    <a:bodyPr/>
                    <a:lstStyle/>
                    <a:p>
                      <a:pPr algn="ctr"/>
                      <a:r>
                        <a:rPr kumimoji="1" lang="ja-JP" altLang="en-US" sz="1200" b="1" dirty="0">
                          <a:latin typeface="Meiryo UI" panose="020B0604030504040204" pitchFamily="50" charset="-128"/>
                          <a:ea typeface="Meiryo UI" panose="020B0604030504040204" pitchFamily="50" charset="-128"/>
                        </a:rPr>
                        <a:t>設定内容</a:t>
                      </a:r>
                    </a:p>
                  </a:txBody>
                  <a:tcPr>
                    <a:solidFill>
                      <a:schemeClr val="accent2">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設定概要</a:t>
                      </a:r>
                    </a:p>
                  </a:txBody>
                  <a:tcPr>
                    <a:solidFill>
                      <a:schemeClr val="accent2">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設定例</a:t>
                      </a:r>
                    </a:p>
                  </a:txBody>
                  <a:tcPr>
                    <a:solidFill>
                      <a:schemeClr val="accent2">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請求額</a:t>
                      </a:r>
                    </a:p>
                  </a:txBody>
                  <a:tcPr>
                    <a:solidFill>
                      <a:schemeClr val="accent2">
                        <a:lumMod val="20000"/>
                        <a:lumOff val="80000"/>
                      </a:schemeClr>
                    </a:solidFill>
                  </a:tcPr>
                </a:tc>
                <a:extLst>
                  <a:ext uri="{0D108BD9-81ED-4DB2-BD59-A6C34878D82A}">
                    <a16:rowId xmlns:a16="http://schemas.microsoft.com/office/drawing/2014/main" val="10000"/>
                  </a:ext>
                </a:extLst>
              </a:tr>
              <a:tr h="0">
                <a:tc>
                  <a:txBody>
                    <a:bodyPr/>
                    <a:lstStyle/>
                    <a:p>
                      <a:r>
                        <a:rPr kumimoji="1" lang="ja-JP" altLang="en-US" sz="1200" dirty="0">
                          <a:latin typeface="Meiryo UI" panose="020B0604030504040204" pitchFamily="50" charset="-128"/>
                          <a:ea typeface="Meiryo UI" panose="020B0604030504040204" pitchFamily="50" charset="-128"/>
                        </a:rPr>
                        <a:t>早期解約手数料の一部を請求</a:t>
                      </a:r>
                    </a:p>
                  </a:txBody>
                  <a:tcPr>
                    <a:solidFill>
                      <a:schemeClr val="bg1"/>
                    </a:solidFill>
                  </a:tcPr>
                </a:tc>
                <a:tc>
                  <a:txBody>
                    <a:bodyPr/>
                    <a:lstStyle/>
                    <a:p>
                      <a:r>
                        <a:rPr kumimoji="1" lang="ja-JP" altLang="en-US" sz="1200" dirty="0">
                          <a:latin typeface="Meiryo UI" panose="020B0604030504040204" pitchFamily="50" charset="-128"/>
                          <a:ea typeface="Meiryo UI" panose="020B0604030504040204" pitchFamily="50" charset="-128"/>
                        </a:rPr>
                        <a:t>割合による請求</a:t>
                      </a:r>
                    </a:p>
                  </a:txBody>
                  <a:tcPr>
                    <a:solidFill>
                      <a:schemeClr val="bg1"/>
                    </a:solidFill>
                  </a:tcPr>
                </a:tc>
                <a:tc>
                  <a:txBody>
                    <a:bodyPr/>
                    <a:lstStyle/>
                    <a:p>
                      <a:r>
                        <a:rPr kumimoji="1" lang="ja-JP" altLang="en-US" sz="1200" dirty="0">
                          <a:latin typeface="Meiryo UI" panose="020B0604030504040204" pitchFamily="50" charset="-128"/>
                          <a:ea typeface="Meiryo UI" panose="020B0604030504040204" pitchFamily="50" charset="-128"/>
                        </a:rPr>
                        <a:t>割合</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％を請求</a:t>
                      </a:r>
                    </a:p>
                  </a:txBody>
                  <a:tcPr>
                    <a:solidFill>
                      <a:schemeClr val="bg1"/>
                    </a:solidFill>
                  </a:tcPr>
                </a:tc>
                <a:tc>
                  <a:txBody>
                    <a:bodyPr/>
                    <a:lstStyle/>
                    <a:p>
                      <a:pPr algn="r"/>
                      <a:r>
                        <a:rPr kumimoji="1" lang="en-US" altLang="ja-JP" sz="1200" dirty="0">
                          <a:latin typeface="Meiryo UI" panose="020B0604030504040204" pitchFamily="50" charset="-128"/>
                          <a:ea typeface="Meiryo UI" panose="020B0604030504040204" pitchFamily="50" charset="-128"/>
                        </a:rPr>
                        <a:t>6,000</a:t>
                      </a:r>
                      <a:r>
                        <a:rPr kumimoji="1" lang="ja-JP" altLang="en-US" sz="1200" dirty="0">
                          <a:latin typeface="Meiryo UI" panose="020B0604030504040204" pitchFamily="50" charset="-128"/>
                          <a:ea typeface="Meiryo UI" panose="020B0604030504040204" pitchFamily="50" charset="-128"/>
                        </a:rPr>
                        <a:t>円</a:t>
                      </a:r>
                    </a:p>
                  </a:txBody>
                  <a:tcPr>
                    <a:solidFill>
                      <a:schemeClr val="bg1"/>
                    </a:solidFill>
                  </a:tcPr>
                </a:tc>
                <a:extLst>
                  <a:ext uri="{0D108BD9-81ED-4DB2-BD59-A6C34878D82A}">
                    <a16:rowId xmlns:a16="http://schemas.microsoft.com/office/drawing/2014/main" val="10001"/>
                  </a:ext>
                </a:extLst>
              </a:tr>
              <a:tr h="0">
                <a:tc>
                  <a:txBody>
                    <a:bodyPr/>
                    <a:lstStyle/>
                    <a:p>
                      <a:r>
                        <a:rPr kumimoji="1" lang="ja-JP" altLang="en-US" sz="1200" dirty="0">
                          <a:latin typeface="Meiryo UI" panose="020B0604030504040204" pitchFamily="50" charset="-128"/>
                          <a:ea typeface="Meiryo UI" panose="020B0604030504040204" pitchFamily="50" charset="-128"/>
                        </a:rPr>
                        <a:t>アップ</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ダウングレード時の定額を請求</a:t>
                      </a:r>
                    </a:p>
                  </a:txBody>
                  <a:tcPr>
                    <a:solidFill>
                      <a:schemeClr val="bg1"/>
                    </a:solidFill>
                  </a:tcPr>
                </a:tc>
                <a:tc>
                  <a:txBody>
                    <a:bodyPr/>
                    <a:lstStyle/>
                    <a:p>
                      <a:r>
                        <a:rPr kumimoji="1" lang="ja-JP" altLang="en-US" sz="1200" dirty="0">
                          <a:latin typeface="Meiryo UI" panose="020B0604030504040204" pitchFamily="50" charset="-128"/>
                          <a:ea typeface="Meiryo UI" panose="020B0604030504040204" pitchFamily="50" charset="-128"/>
                        </a:rPr>
                        <a:t>固定額を請求</a:t>
                      </a:r>
                    </a:p>
                  </a:txBody>
                  <a:tcPr>
                    <a:solidFill>
                      <a:schemeClr val="bg1"/>
                    </a:solidFill>
                  </a:tcPr>
                </a:tc>
                <a:tc>
                  <a:txBody>
                    <a:bodyPr/>
                    <a:lstStyle/>
                    <a:p>
                      <a:r>
                        <a:rPr kumimoji="1" lang="ja-JP" altLang="en-US" sz="1200" dirty="0">
                          <a:latin typeface="Meiryo UI" panose="020B0604030504040204" pitchFamily="50" charset="-128"/>
                          <a:ea typeface="Meiryo UI" panose="020B0604030504040204" pitchFamily="50" charset="-128"/>
                        </a:rPr>
                        <a:t>固定額</a:t>
                      </a:r>
                      <a:r>
                        <a:rPr kumimoji="1" lang="en-US" altLang="ja-JP" sz="1200" dirty="0">
                          <a:latin typeface="Meiryo UI" panose="020B0604030504040204" pitchFamily="50" charset="-128"/>
                          <a:ea typeface="Meiryo UI" panose="020B0604030504040204" pitchFamily="50" charset="-128"/>
                        </a:rPr>
                        <a:t>2,000</a:t>
                      </a:r>
                      <a:r>
                        <a:rPr kumimoji="1" lang="ja-JP" altLang="en-US" sz="1200" dirty="0">
                          <a:latin typeface="Meiryo UI" panose="020B0604030504040204" pitchFamily="50" charset="-128"/>
                          <a:ea typeface="Meiryo UI" panose="020B0604030504040204" pitchFamily="50" charset="-128"/>
                        </a:rPr>
                        <a:t>円を請求</a:t>
                      </a:r>
                    </a:p>
                  </a:txBody>
                  <a:tcPr>
                    <a:solidFill>
                      <a:schemeClr val="bg1"/>
                    </a:solidFill>
                  </a:tcPr>
                </a:tc>
                <a:tc>
                  <a:txBody>
                    <a:bodyPr/>
                    <a:lstStyle/>
                    <a:p>
                      <a:pPr algn="r"/>
                      <a:r>
                        <a:rPr kumimoji="1" lang="en-US" altLang="ja-JP" sz="1200" dirty="0">
                          <a:latin typeface="Meiryo UI" panose="020B0604030504040204" pitchFamily="50" charset="-128"/>
                          <a:ea typeface="Meiryo UI" panose="020B0604030504040204" pitchFamily="50" charset="-128"/>
                        </a:rPr>
                        <a:t>2,000</a:t>
                      </a:r>
                      <a:r>
                        <a:rPr kumimoji="1" lang="ja-JP" altLang="en-US" sz="1200" dirty="0">
                          <a:latin typeface="Meiryo UI" panose="020B0604030504040204" pitchFamily="50" charset="-128"/>
                          <a:ea typeface="Meiryo UI" panose="020B0604030504040204" pitchFamily="50" charset="-128"/>
                        </a:rPr>
                        <a:t>円</a:t>
                      </a:r>
                    </a:p>
                  </a:txBody>
                  <a:tcPr>
                    <a:solidFill>
                      <a:schemeClr val="bg1"/>
                    </a:solidFill>
                  </a:tcPr>
                </a:tc>
                <a:extLst>
                  <a:ext uri="{0D108BD9-81ED-4DB2-BD59-A6C34878D82A}">
                    <a16:rowId xmlns:a16="http://schemas.microsoft.com/office/drawing/2014/main" val="10002"/>
                  </a:ext>
                </a:extLst>
              </a:tr>
              <a:tr h="0">
                <a:tc>
                  <a:txBody>
                    <a:bodyPr/>
                    <a:lstStyle/>
                    <a:p>
                      <a:r>
                        <a:rPr kumimoji="1" lang="ja-JP" altLang="en-US" sz="1200" dirty="0">
                          <a:latin typeface="Meiryo UI" panose="020B0604030504040204" pitchFamily="50" charset="-128"/>
                          <a:ea typeface="Meiryo UI" panose="020B0604030504040204" pitchFamily="50" charset="-128"/>
                        </a:rPr>
                        <a:t>早期解約手数料の全額を請求</a:t>
                      </a:r>
                    </a:p>
                  </a:txBody>
                  <a:tcPr>
                    <a:solidFill>
                      <a:schemeClr val="bg1"/>
                    </a:solidFill>
                  </a:tcPr>
                </a:tc>
                <a:tc>
                  <a:txBody>
                    <a:bodyPr/>
                    <a:lstStyle/>
                    <a:p>
                      <a:r>
                        <a:rPr kumimoji="1" lang="ja-JP" altLang="en-US" sz="1200" dirty="0">
                          <a:latin typeface="Meiryo UI" panose="020B0604030504040204" pitchFamily="50" charset="-128"/>
                          <a:ea typeface="Meiryo UI" panose="020B0604030504040204" pitchFamily="50" charset="-128"/>
                        </a:rPr>
                        <a:t>全額を請求</a:t>
                      </a:r>
                    </a:p>
                  </a:txBody>
                  <a:tcPr>
                    <a:solidFill>
                      <a:schemeClr val="bg1"/>
                    </a:solidFill>
                  </a:tcPr>
                </a:tc>
                <a:tc>
                  <a:txBody>
                    <a:bodyPr/>
                    <a:lstStyle/>
                    <a:p>
                      <a:r>
                        <a:rPr kumimoji="1" lang="ja-JP" altLang="en-US" sz="1200" dirty="0" err="1">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r"/>
                      <a:r>
                        <a:rPr kumimoji="1" lang="en-US" altLang="ja-JP" sz="1200" dirty="0">
                          <a:latin typeface="Meiryo UI" panose="020B0604030504040204" pitchFamily="50" charset="-128"/>
                          <a:ea typeface="Meiryo UI" panose="020B0604030504040204" pitchFamily="50" charset="-128"/>
                        </a:rPr>
                        <a:t>20,000</a:t>
                      </a:r>
                      <a:r>
                        <a:rPr kumimoji="1" lang="ja-JP" altLang="en-US" sz="1200" dirty="0">
                          <a:latin typeface="Meiryo UI" panose="020B0604030504040204" pitchFamily="50" charset="-128"/>
                          <a:ea typeface="Meiryo UI" panose="020B0604030504040204" pitchFamily="50" charset="-128"/>
                        </a:rPr>
                        <a:t>円</a:t>
                      </a:r>
                    </a:p>
                  </a:txBody>
                  <a:tcPr>
                    <a:solidFill>
                      <a:schemeClr val="bg1"/>
                    </a:solidFill>
                  </a:tcPr>
                </a:tc>
                <a:extLst>
                  <a:ext uri="{0D108BD9-81ED-4DB2-BD59-A6C34878D82A}">
                    <a16:rowId xmlns:a16="http://schemas.microsoft.com/office/drawing/2014/main" val="10003"/>
                  </a:ext>
                </a:extLst>
              </a:tr>
              <a:tr h="0">
                <a:tc>
                  <a:txBody>
                    <a:bodyPr/>
                    <a:lstStyle/>
                    <a:p>
                      <a:r>
                        <a:rPr kumimoji="1" lang="ja-JP" altLang="en-US" sz="1200" dirty="0">
                          <a:latin typeface="Meiryo UI" panose="020B0604030504040204" pitchFamily="50" charset="-128"/>
                          <a:ea typeface="Meiryo UI" panose="020B0604030504040204" pitchFamily="50" charset="-128"/>
                        </a:rPr>
                        <a:t>早期解約手数料を請求しない</a:t>
                      </a:r>
                    </a:p>
                  </a:txBody>
                  <a:tcPr>
                    <a:solidFill>
                      <a:schemeClr val="bg1"/>
                    </a:solidFill>
                  </a:tcPr>
                </a:tc>
                <a:tc>
                  <a:txBody>
                    <a:bodyPr/>
                    <a:lstStyle/>
                    <a:p>
                      <a:r>
                        <a:rPr kumimoji="1" lang="ja-JP" altLang="en-US" sz="1200" dirty="0">
                          <a:latin typeface="Meiryo UI" panose="020B0604030504040204" pitchFamily="50" charset="-128"/>
                          <a:ea typeface="Meiryo UI" panose="020B0604030504040204" pitchFamily="50" charset="-128"/>
                        </a:rPr>
                        <a:t>請求しない</a:t>
                      </a:r>
                    </a:p>
                  </a:txBody>
                  <a:tcPr>
                    <a:solidFill>
                      <a:schemeClr val="bg1"/>
                    </a:solidFill>
                  </a:tcPr>
                </a:tc>
                <a:tc>
                  <a:txBody>
                    <a:bodyPr/>
                    <a:lstStyle/>
                    <a:p>
                      <a:r>
                        <a:rPr kumimoji="1" lang="ja-JP" altLang="en-US" sz="1200" dirty="0" err="1">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r"/>
                      <a:r>
                        <a:rPr kumimoji="1" lang="en-US" altLang="ja-JP" sz="1200" dirty="0">
                          <a:latin typeface="Meiryo UI" panose="020B0604030504040204" pitchFamily="50" charset="-128"/>
                          <a:ea typeface="Meiryo UI" panose="020B0604030504040204" pitchFamily="50" charset="-128"/>
                        </a:rPr>
                        <a:t>0</a:t>
                      </a:r>
                      <a:r>
                        <a:rPr kumimoji="1" lang="ja-JP" altLang="en-US" sz="1200" dirty="0">
                          <a:latin typeface="Meiryo UI" panose="020B0604030504040204" pitchFamily="50" charset="-128"/>
                          <a:ea typeface="Meiryo UI" panose="020B0604030504040204" pitchFamily="50" charset="-128"/>
                        </a:rPr>
                        <a:t>円</a:t>
                      </a:r>
                    </a:p>
                  </a:txBody>
                  <a:tcPr>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24376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最低利用契約特化項目</a:t>
            </a:r>
            <a:r>
              <a:rPr lang="en-US" altLang="ja-JP" dirty="0">
                <a:solidFill>
                  <a:srgbClr val="000000"/>
                </a:solidFill>
              </a:rPr>
              <a:t>&gt;</a:t>
            </a:r>
            <a:br>
              <a:rPr lang="en-US" altLang="ja-JP" dirty="0">
                <a:solidFill>
                  <a:srgbClr val="000000"/>
                </a:solidFill>
              </a:rPr>
            </a:br>
            <a:r>
              <a:rPr lang="ja-JP" altLang="en-US" dirty="0">
                <a:solidFill>
                  <a:srgbClr val="000000"/>
                </a:solidFill>
              </a:rPr>
              <a:t>猶予期間の設定</a:t>
            </a:r>
          </a:p>
        </p:txBody>
      </p:sp>
      <p:sp>
        <p:nvSpPr>
          <p:cNvPr id="116" name="正方形/長方形 115"/>
          <p:cNvSpPr/>
          <p:nvPr/>
        </p:nvSpPr>
        <p:spPr>
          <a:xfrm>
            <a:off x="276809" y="1181354"/>
            <a:ext cx="9095791" cy="630942"/>
          </a:xfrm>
          <a:prstGeom prst="rect">
            <a:avLst/>
          </a:prstGeom>
        </p:spPr>
        <p:txBody>
          <a:bodyPr wrap="square">
            <a:spAutoFit/>
          </a:bodyPr>
          <a:lstStyle/>
          <a:p>
            <a:pPr algn="l"/>
            <a:r>
              <a:rPr lang="ja-JP" altLang="en-US" sz="1400" dirty="0">
                <a:latin typeface="Meiryo UI" panose="020B0604030504040204" pitchFamily="50" charset="-128"/>
                <a:ea typeface="Meiryo UI" panose="020B0604030504040204" pitchFamily="50" charset="-128"/>
              </a:rPr>
              <a:t>最低利用契約には猶予期間を設定することができ、その場合、早期解約手数料の請求が対象外となります。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下記の例の場合、</a:t>
            </a:r>
            <a:endParaRPr lang="en-US" altLang="ja-JP" sz="14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577579528"/>
              </p:ext>
            </p:extLst>
          </p:nvPr>
        </p:nvGraphicFramePr>
        <p:xfrm>
          <a:off x="5876692" y="3291416"/>
          <a:ext cx="3661006" cy="822960"/>
        </p:xfrm>
        <a:graphic>
          <a:graphicData uri="http://schemas.openxmlformats.org/drawingml/2006/table">
            <a:tbl>
              <a:tblPr firstRow="1" bandRow="1">
                <a:tableStyleId>{5940675A-B579-460E-94D1-54222C63F5DA}</a:tableStyleId>
              </a:tblPr>
              <a:tblGrid>
                <a:gridCol w="1048214">
                  <a:extLst>
                    <a:ext uri="{9D8B030D-6E8A-4147-A177-3AD203B41FA5}">
                      <a16:colId xmlns:a16="http://schemas.microsoft.com/office/drawing/2014/main" val="20000"/>
                    </a:ext>
                  </a:extLst>
                </a:gridCol>
                <a:gridCol w="735981">
                  <a:extLst>
                    <a:ext uri="{9D8B030D-6E8A-4147-A177-3AD203B41FA5}">
                      <a16:colId xmlns:a16="http://schemas.microsoft.com/office/drawing/2014/main" val="20001"/>
                    </a:ext>
                  </a:extLst>
                </a:gridCol>
                <a:gridCol w="1282390">
                  <a:extLst>
                    <a:ext uri="{9D8B030D-6E8A-4147-A177-3AD203B41FA5}">
                      <a16:colId xmlns:a16="http://schemas.microsoft.com/office/drawing/2014/main" val="20002"/>
                    </a:ext>
                  </a:extLst>
                </a:gridCol>
                <a:gridCol w="594421">
                  <a:extLst>
                    <a:ext uri="{9D8B030D-6E8A-4147-A177-3AD203B41FA5}">
                      <a16:colId xmlns:a16="http://schemas.microsoft.com/office/drawing/2014/main" val="20003"/>
                    </a:ext>
                  </a:extLst>
                </a:gridCol>
              </a:tblGrid>
              <a:tr h="0">
                <a:tc>
                  <a:txBody>
                    <a:bodyPr/>
                    <a:lstStyle/>
                    <a:p>
                      <a:pPr algn="ctr"/>
                      <a:r>
                        <a:rPr kumimoji="1" lang="ja-JP" altLang="en-US" sz="1200" b="1" dirty="0">
                          <a:latin typeface="Meiryo UI" panose="020B0604030504040204" pitchFamily="50" charset="-128"/>
                          <a:ea typeface="Meiryo UI" panose="020B0604030504040204" pitchFamily="50" charset="-128"/>
                        </a:rPr>
                        <a:t>契約開始月</a:t>
                      </a:r>
                    </a:p>
                  </a:txBody>
                  <a:tcPr>
                    <a:solidFill>
                      <a:schemeClr val="accent2">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解約月</a:t>
                      </a:r>
                    </a:p>
                  </a:txBody>
                  <a:tcPr>
                    <a:solidFill>
                      <a:schemeClr val="accent2">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早期解約手数料</a:t>
                      </a:r>
                    </a:p>
                  </a:txBody>
                  <a:tcPr>
                    <a:solidFill>
                      <a:schemeClr val="accent2">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備考</a:t>
                      </a:r>
                    </a:p>
                  </a:txBody>
                  <a:tcPr>
                    <a:solidFill>
                      <a:schemeClr val="accent2">
                        <a:lumMod val="20000"/>
                        <a:lumOff val="80000"/>
                      </a:schemeClr>
                    </a:solidFill>
                  </a:tcPr>
                </a:tc>
                <a:extLst>
                  <a:ext uri="{0D108BD9-81ED-4DB2-BD59-A6C34878D82A}">
                    <a16:rowId xmlns:a16="http://schemas.microsoft.com/office/drawing/2014/main" val="10000"/>
                  </a:ext>
                </a:extLst>
              </a:tr>
              <a:tr h="0">
                <a:tc>
                  <a:txBody>
                    <a:bodyPr/>
                    <a:lstStyle/>
                    <a:p>
                      <a:r>
                        <a:rPr kumimoji="1" lang="en-US" altLang="ja-JP" sz="1200" dirty="0">
                          <a:latin typeface="Meiryo UI" panose="020B0604030504040204" pitchFamily="50" charset="-128"/>
                          <a:ea typeface="Meiryo UI" panose="020B0604030504040204" pitchFamily="50" charset="-128"/>
                        </a:rPr>
                        <a:t>0</a:t>
                      </a: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tc>
                  <a:txBody>
                    <a:bodyPr/>
                    <a:lstStyle/>
                    <a:p>
                      <a:r>
                        <a:rPr kumimoji="1" lang="en-US" altLang="ja-JP" sz="1200" dirty="0">
                          <a:latin typeface="Meiryo UI" panose="020B0604030504040204" pitchFamily="50" charset="-128"/>
                          <a:ea typeface="Meiryo UI" panose="020B0604030504040204" pitchFamily="50" charset="-128"/>
                        </a:rPr>
                        <a:t>1</a:t>
                      </a: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tc>
                  <a:txBody>
                    <a:bodyPr/>
                    <a:lstStyle/>
                    <a:p>
                      <a:r>
                        <a:rPr kumimoji="1" lang="en-US" altLang="ja-JP" sz="1200" dirty="0">
                          <a:latin typeface="Meiryo UI" panose="020B0604030504040204" pitchFamily="50" charset="-128"/>
                          <a:ea typeface="Meiryo UI" panose="020B0604030504040204" pitchFamily="50" charset="-128"/>
                        </a:rPr>
                        <a:t>20,000</a:t>
                      </a:r>
                      <a:r>
                        <a:rPr kumimoji="1" lang="ja-JP" altLang="en-US" sz="1200" dirty="0">
                          <a:latin typeface="Meiryo UI" panose="020B0604030504040204" pitchFamily="50" charset="-128"/>
                          <a:ea typeface="Meiryo UI" panose="020B0604030504040204" pitchFamily="50" charset="-128"/>
                        </a:rPr>
                        <a:t>円</a:t>
                      </a:r>
                    </a:p>
                  </a:txBody>
                  <a:tcPr>
                    <a:solidFill>
                      <a:schemeClr val="bg1"/>
                    </a:solidFill>
                  </a:tcPr>
                </a:tc>
                <a:tc>
                  <a:txBody>
                    <a:bodyPr/>
                    <a:lstStyle/>
                    <a:p>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0001"/>
                  </a:ext>
                </a:extLst>
              </a:tr>
              <a:tr h="0">
                <a:tc>
                  <a:txBody>
                    <a:bodyPr/>
                    <a:lstStyle/>
                    <a:p>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tc>
                  <a:txBody>
                    <a:bodyPr/>
                    <a:lstStyle/>
                    <a:p>
                      <a:r>
                        <a:rPr kumimoji="1" lang="en-US" altLang="ja-JP" sz="1200" dirty="0">
                          <a:latin typeface="Meiryo UI" panose="020B0604030504040204" pitchFamily="50" charset="-128"/>
                          <a:ea typeface="Meiryo UI" panose="020B0604030504040204" pitchFamily="50" charset="-128"/>
                        </a:rPr>
                        <a:t>12</a:t>
                      </a: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tc>
                  <a:txBody>
                    <a:bodyPr/>
                    <a:lstStyle/>
                    <a:p>
                      <a:r>
                        <a:rPr kumimoji="1" lang="en-US" altLang="ja-JP" sz="1200" dirty="0">
                          <a:latin typeface="Meiryo UI" panose="020B0604030504040204" pitchFamily="50" charset="-128"/>
                          <a:ea typeface="Meiryo UI" panose="020B0604030504040204" pitchFamily="50" charset="-128"/>
                        </a:rPr>
                        <a:t>0</a:t>
                      </a:r>
                      <a:r>
                        <a:rPr kumimoji="1" lang="ja-JP" altLang="en-US" sz="1200" dirty="0">
                          <a:latin typeface="Meiryo UI" panose="020B0604030504040204" pitchFamily="50" charset="-128"/>
                          <a:ea typeface="Meiryo UI" panose="020B0604030504040204" pitchFamily="50" charset="-128"/>
                        </a:rPr>
                        <a:t>円</a:t>
                      </a:r>
                    </a:p>
                  </a:txBody>
                  <a:tcPr>
                    <a:solidFill>
                      <a:schemeClr val="bg1"/>
                    </a:solidFill>
                  </a:tcPr>
                </a:tc>
                <a:tc>
                  <a:txBody>
                    <a:bodyPr/>
                    <a:lstStyle/>
                    <a:p>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0002"/>
                  </a:ext>
                </a:extLst>
              </a:tr>
            </a:tbl>
          </a:graphicData>
        </a:graphic>
      </p:graphicFrame>
      <p:sp>
        <p:nvSpPr>
          <p:cNvPr id="5" name="正方形/長方形 4"/>
          <p:cNvSpPr/>
          <p:nvPr/>
        </p:nvSpPr>
        <p:spPr>
          <a:xfrm>
            <a:off x="5859428" y="2995950"/>
            <a:ext cx="2252540" cy="295466"/>
          </a:xfrm>
          <a:prstGeom prst="rect">
            <a:avLst/>
          </a:prstGeom>
        </p:spPr>
        <p:txBody>
          <a:bodyPr wrap="none">
            <a:spAutoFit/>
          </a:bodyPr>
          <a:lstStyle/>
          <a:p>
            <a:pPr algn="l" fontAlgn="ctr"/>
            <a:r>
              <a:rPr lang="ja-JP" altLang="en-US" dirty="0">
                <a:solidFill>
                  <a:srgbClr val="000000"/>
                </a:solidFill>
                <a:latin typeface="Meiryo UI" panose="020B0604030504040204" pitchFamily="50" charset="-128"/>
                <a:ea typeface="Meiryo UI" panose="020B0604030504040204" pitchFamily="50" charset="-128"/>
              </a:rPr>
              <a:t>「月単位の変動金額」の場合の例</a:t>
            </a:r>
          </a:p>
        </p:txBody>
      </p:sp>
      <p:sp>
        <p:nvSpPr>
          <p:cNvPr id="7" name="ホームベース 6"/>
          <p:cNvSpPr/>
          <p:nvPr/>
        </p:nvSpPr>
        <p:spPr bwMode="auto">
          <a:xfrm>
            <a:off x="400050" y="1780688"/>
            <a:ext cx="7308850" cy="924412"/>
          </a:xfrm>
          <a:prstGeom prst="homePlat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t"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最低利用契約：</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12</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か月（＝</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365</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日）</a:t>
            </a:r>
          </a:p>
        </p:txBody>
      </p:sp>
      <p:sp>
        <p:nvSpPr>
          <p:cNvPr id="59" name="正方形/長方形 58"/>
          <p:cNvSpPr/>
          <p:nvPr/>
        </p:nvSpPr>
        <p:spPr>
          <a:xfrm>
            <a:off x="5859428" y="4114376"/>
            <a:ext cx="3635932" cy="498598"/>
          </a:xfrm>
          <a:prstGeom prst="rect">
            <a:avLst/>
          </a:prstGeom>
        </p:spPr>
        <p:txBody>
          <a:bodyPr wrap="none">
            <a:spAutoFit/>
          </a:bodyPr>
          <a:lstStyle/>
          <a:p>
            <a:pPr algn="l" fontAlgn="ctr"/>
            <a:r>
              <a:rPr lang="ja-JP" altLang="en-US" dirty="0">
                <a:solidFill>
                  <a:srgbClr val="000000"/>
                </a:solidFill>
                <a:latin typeface="Meiryo UI" panose="020B0604030504040204" pitchFamily="50" charset="-128"/>
                <a:ea typeface="Meiryo UI" panose="020B0604030504040204" pitchFamily="50" charset="-128"/>
              </a:rPr>
              <a:t>→早期解約手数料：</a:t>
            </a:r>
            <a:r>
              <a:rPr lang="en-US" altLang="ja-JP" dirty="0">
                <a:solidFill>
                  <a:srgbClr val="000000"/>
                </a:solidFill>
                <a:latin typeface="Meiryo UI" panose="020B0604030504040204" pitchFamily="50" charset="-128"/>
                <a:ea typeface="Meiryo UI" panose="020B0604030504040204" pitchFamily="50" charset="-128"/>
              </a:rPr>
              <a:t>0</a:t>
            </a:r>
            <a:r>
              <a:rPr lang="ja-JP" altLang="en-US" dirty="0">
                <a:solidFill>
                  <a:srgbClr val="000000"/>
                </a:solidFill>
                <a:latin typeface="Meiryo UI" panose="020B0604030504040204" pitchFamily="50" charset="-128"/>
                <a:ea typeface="Meiryo UI" panose="020B0604030504040204" pitchFamily="50" charset="-128"/>
              </a:rPr>
              <a:t>円</a:t>
            </a:r>
            <a:br>
              <a:rPr lang="en-US" altLang="ja-JP" dirty="0">
                <a:solidFill>
                  <a:srgbClr val="000000"/>
                </a:solidFill>
                <a:latin typeface="Meiryo UI" panose="020B0604030504040204" pitchFamily="50" charset="-128"/>
                <a:ea typeface="Meiryo UI" panose="020B0604030504040204" pitchFamily="50" charset="-128"/>
              </a:rPr>
            </a:br>
            <a:r>
              <a:rPr lang="en-US" altLang="ja-JP" dirty="0">
                <a:solidFill>
                  <a:srgbClr val="000000"/>
                </a:solidFill>
                <a:latin typeface="Meiryo UI" panose="020B0604030504040204" pitchFamily="50" charset="-128"/>
                <a:ea typeface="Meiryo UI" panose="020B0604030504040204" pitchFamily="50" charset="-128"/>
              </a:rPr>
              <a:t>※</a:t>
            </a:r>
            <a:r>
              <a:rPr lang="ja-JP" altLang="en-US" dirty="0">
                <a:solidFill>
                  <a:srgbClr val="000000"/>
                </a:solidFill>
                <a:latin typeface="Meiryo UI" panose="020B0604030504040204" pitchFamily="50" charset="-128"/>
                <a:ea typeface="Meiryo UI" panose="020B0604030504040204" pitchFamily="50" charset="-128"/>
              </a:rPr>
              <a:t>上記と同義となるため、猶予期間の設定はできません。</a:t>
            </a:r>
          </a:p>
        </p:txBody>
      </p:sp>
      <p:sp>
        <p:nvSpPr>
          <p:cNvPr id="61" name="正方形/長方形 60"/>
          <p:cNvSpPr/>
          <p:nvPr/>
        </p:nvSpPr>
        <p:spPr>
          <a:xfrm>
            <a:off x="400050" y="4259339"/>
            <a:ext cx="3926075" cy="701731"/>
          </a:xfrm>
          <a:prstGeom prst="rect">
            <a:avLst/>
          </a:prstGeom>
        </p:spPr>
        <p:txBody>
          <a:bodyPr wrap="none">
            <a:spAutoFit/>
          </a:bodyPr>
          <a:lstStyle/>
          <a:p>
            <a:pPr algn="l" fontAlgn="ctr"/>
            <a:r>
              <a:rPr lang="ja-JP" altLang="en-US" dirty="0">
                <a:solidFill>
                  <a:srgbClr val="000000"/>
                </a:solidFill>
                <a:latin typeface="Meiryo UI" panose="020B0604030504040204" pitchFamily="50" charset="-128"/>
                <a:ea typeface="Meiryo UI" panose="020B0604030504040204" pitchFamily="50" charset="-128"/>
              </a:rPr>
              <a:t>→合計の最低利用契約料：</a:t>
            </a:r>
            <a:br>
              <a:rPr lang="en-US" altLang="ja-JP" dirty="0">
                <a:solidFill>
                  <a:srgbClr val="000000"/>
                </a:solidFill>
                <a:latin typeface="Meiryo UI" panose="020B0604030504040204" pitchFamily="50" charset="-128"/>
                <a:ea typeface="Meiryo UI" panose="020B0604030504040204" pitchFamily="50" charset="-128"/>
              </a:rPr>
            </a:br>
            <a:r>
              <a:rPr lang="en-US" altLang="ja-JP" dirty="0">
                <a:solidFill>
                  <a:srgbClr val="000000"/>
                </a:solidFill>
                <a:latin typeface="Meiryo UI" panose="020B0604030504040204" pitchFamily="50" charset="-128"/>
                <a:ea typeface="Meiryo UI" panose="020B0604030504040204" pitchFamily="50" charset="-128"/>
              </a:rPr>
              <a:t>10,000</a:t>
            </a:r>
            <a:r>
              <a:rPr lang="ja-JP" altLang="en-US" dirty="0">
                <a:solidFill>
                  <a:srgbClr val="000000"/>
                </a:solidFill>
                <a:latin typeface="Meiryo UI" panose="020B0604030504040204" pitchFamily="50" charset="-128"/>
                <a:ea typeface="Meiryo UI" panose="020B0604030504040204" pitchFamily="50" charset="-128"/>
              </a:rPr>
              <a:t>円</a:t>
            </a:r>
            <a:r>
              <a:rPr lang="en-US" altLang="ja-JP" dirty="0">
                <a:solidFill>
                  <a:srgbClr val="000000"/>
                </a:solidFill>
                <a:latin typeface="Meiryo UI" panose="020B0604030504040204" pitchFamily="50" charset="-128"/>
                <a:ea typeface="Meiryo UI" panose="020B0604030504040204" pitchFamily="50" charset="-128"/>
              </a:rPr>
              <a:t>×</a:t>
            </a:r>
            <a:r>
              <a:rPr lang="ja-JP" altLang="en-US" dirty="0">
                <a:solidFill>
                  <a:srgbClr val="000000"/>
                </a:solidFill>
                <a:latin typeface="Meiryo UI" panose="020B0604030504040204" pitchFamily="50" charset="-128"/>
                <a:ea typeface="Meiryo UI" panose="020B0604030504040204" pitchFamily="50" charset="-128"/>
              </a:rPr>
              <a:t>（</a:t>
            </a:r>
            <a:r>
              <a:rPr lang="en-US" altLang="ja-JP" dirty="0">
                <a:solidFill>
                  <a:srgbClr val="000000"/>
                </a:solidFill>
                <a:latin typeface="Meiryo UI" panose="020B0604030504040204" pitchFamily="50" charset="-128"/>
                <a:ea typeface="Meiryo UI" panose="020B0604030504040204" pitchFamily="50" charset="-128"/>
              </a:rPr>
              <a:t>(365-40.5)÷365</a:t>
            </a:r>
            <a:r>
              <a:rPr lang="ja-JP" altLang="en-US" dirty="0">
                <a:solidFill>
                  <a:srgbClr val="000000"/>
                </a:solidFill>
                <a:latin typeface="Meiryo UI" panose="020B0604030504040204" pitchFamily="50" charset="-128"/>
                <a:ea typeface="Meiryo UI" panose="020B0604030504040204" pitchFamily="50" charset="-128"/>
              </a:rPr>
              <a:t>））</a:t>
            </a:r>
            <a:r>
              <a:rPr lang="en-US" altLang="ja-JP" dirty="0">
                <a:solidFill>
                  <a:srgbClr val="000000"/>
                </a:solidFill>
                <a:latin typeface="Meiryo UI" panose="020B0604030504040204" pitchFamily="50" charset="-128"/>
                <a:ea typeface="Meiryo UI" panose="020B0604030504040204" pitchFamily="50" charset="-128"/>
              </a:rPr>
              <a:t>=8,890</a:t>
            </a:r>
            <a:r>
              <a:rPr lang="ja-JP" altLang="en-US" dirty="0">
                <a:solidFill>
                  <a:srgbClr val="000000"/>
                </a:solidFill>
                <a:latin typeface="Meiryo UI" panose="020B0604030504040204" pitchFamily="50" charset="-128"/>
                <a:ea typeface="Meiryo UI" panose="020B0604030504040204" pitchFamily="50" charset="-128"/>
              </a:rPr>
              <a:t>円</a:t>
            </a:r>
            <a:br>
              <a:rPr lang="en-US" altLang="ja-JP" dirty="0">
                <a:solidFill>
                  <a:srgbClr val="000000"/>
                </a:solidFill>
                <a:latin typeface="Meiryo UI" panose="020B0604030504040204" pitchFamily="50" charset="-128"/>
                <a:ea typeface="Meiryo UI" panose="020B0604030504040204" pitchFamily="50" charset="-128"/>
              </a:rPr>
            </a:br>
            <a:r>
              <a:rPr lang="ja-JP" altLang="en-US" dirty="0">
                <a:solidFill>
                  <a:srgbClr val="000000"/>
                </a:solidFill>
                <a:latin typeface="Meiryo UI" panose="020B0604030504040204" pitchFamily="50" charset="-128"/>
                <a:ea typeface="Meiryo UI" panose="020B0604030504040204" pitchFamily="50" charset="-128"/>
              </a:rPr>
              <a:t>＊上記では日数で計算していますが、実際には秒単位で計算</a:t>
            </a:r>
          </a:p>
        </p:txBody>
      </p:sp>
      <p:graphicFrame>
        <p:nvGraphicFramePr>
          <p:cNvPr id="63" name="表 62"/>
          <p:cNvGraphicFramePr>
            <a:graphicFrameLocks noGrp="1"/>
          </p:cNvGraphicFramePr>
          <p:nvPr>
            <p:extLst>
              <p:ext uri="{D42A27DB-BD31-4B8C-83A1-F6EECF244321}">
                <p14:modId xmlns:p14="http://schemas.microsoft.com/office/powerpoint/2010/main" val="3221634323"/>
              </p:ext>
            </p:extLst>
          </p:nvPr>
        </p:nvGraphicFramePr>
        <p:xfrm>
          <a:off x="400050" y="3276600"/>
          <a:ext cx="5164409" cy="1005840"/>
        </p:xfrm>
        <a:graphic>
          <a:graphicData uri="http://schemas.openxmlformats.org/drawingml/2006/table">
            <a:tbl>
              <a:tblPr firstRow="1" bandRow="1">
                <a:tableStyleId>{5940675A-B579-460E-94D1-54222C63F5DA}</a:tableStyleId>
              </a:tblPr>
              <a:tblGrid>
                <a:gridCol w="1746250">
                  <a:extLst>
                    <a:ext uri="{9D8B030D-6E8A-4147-A177-3AD203B41FA5}">
                      <a16:colId xmlns:a16="http://schemas.microsoft.com/office/drawing/2014/main" val="20000"/>
                    </a:ext>
                  </a:extLst>
                </a:gridCol>
                <a:gridCol w="1270000">
                  <a:extLst>
                    <a:ext uri="{9D8B030D-6E8A-4147-A177-3AD203B41FA5}">
                      <a16:colId xmlns:a16="http://schemas.microsoft.com/office/drawing/2014/main" val="20001"/>
                    </a:ext>
                  </a:extLst>
                </a:gridCol>
                <a:gridCol w="2148159">
                  <a:extLst>
                    <a:ext uri="{9D8B030D-6E8A-4147-A177-3AD203B41FA5}">
                      <a16:colId xmlns:a16="http://schemas.microsoft.com/office/drawing/2014/main" val="20002"/>
                    </a:ext>
                  </a:extLst>
                </a:gridCol>
              </a:tblGrid>
              <a:tr h="0">
                <a:tc>
                  <a:txBody>
                    <a:bodyPr/>
                    <a:lstStyle/>
                    <a:p>
                      <a:pPr algn="ctr"/>
                      <a:r>
                        <a:rPr kumimoji="1" lang="ja-JP" altLang="en-US" sz="1200" b="1" dirty="0">
                          <a:latin typeface="Meiryo UI" panose="020B0604030504040204" pitchFamily="50" charset="-128"/>
                          <a:ea typeface="Meiryo UI" panose="020B0604030504040204" pitchFamily="50" charset="-128"/>
                        </a:rPr>
                        <a:t>料金項目</a:t>
                      </a:r>
                    </a:p>
                  </a:txBody>
                  <a:tcPr>
                    <a:solidFill>
                      <a:schemeClr val="accent2">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早期解約手数料</a:t>
                      </a:r>
                    </a:p>
                  </a:txBody>
                  <a:tcPr>
                    <a:solidFill>
                      <a:schemeClr val="accent2">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備考</a:t>
                      </a:r>
                    </a:p>
                  </a:txBody>
                  <a:tcPr>
                    <a:solidFill>
                      <a:schemeClr val="accent2">
                        <a:lumMod val="20000"/>
                        <a:lumOff val="80000"/>
                      </a:schemeClr>
                    </a:solidFill>
                  </a:tcPr>
                </a:tc>
                <a:extLst>
                  <a:ext uri="{0D108BD9-81ED-4DB2-BD59-A6C34878D82A}">
                    <a16:rowId xmlns:a16="http://schemas.microsoft.com/office/drawing/2014/main" val="10000"/>
                  </a:ext>
                </a:extLst>
              </a:tr>
              <a:tr h="0">
                <a:tc>
                  <a:txBody>
                    <a:bodyPr/>
                    <a:lstStyle/>
                    <a:p>
                      <a:r>
                        <a:rPr kumimoji="1" lang="ja-JP" altLang="en-US" sz="1200" dirty="0">
                          <a:latin typeface="Meiryo UI" panose="020B0604030504040204" pitchFamily="50" charset="-128"/>
                          <a:ea typeface="Meiryo UI" panose="020B0604030504040204" pitchFamily="50" charset="-128"/>
                        </a:rPr>
                        <a:t>最低利用契約料</a:t>
                      </a:r>
                    </a:p>
                  </a:txBody>
                  <a:tcPr/>
                </a:tc>
                <a:tc>
                  <a:txBody>
                    <a:bodyPr/>
                    <a:lstStyle/>
                    <a:p>
                      <a:r>
                        <a:rPr kumimoji="1" lang="en-US" altLang="ja-JP" sz="1200" dirty="0">
                          <a:latin typeface="Meiryo UI" panose="020B0604030504040204" pitchFamily="50" charset="-128"/>
                          <a:ea typeface="Meiryo UI" panose="020B0604030504040204" pitchFamily="50" charset="-128"/>
                        </a:rPr>
                        <a:t>10,000</a:t>
                      </a:r>
                      <a:r>
                        <a:rPr kumimoji="1" lang="ja-JP" altLang="en-US" sz="1200" dirty="0">
                          <a:latin typeface="Meiryo UI" panose="020B0604030504040204" pitchFamily="50" charset="-128"/>
                          <a:ea typeface="Meiryo UI" panose="020B0604030504040204" pitchFamily="50" charset="-128"/>
                        </a:rPr>
                        <a:t>円</a:t>
                      </a:r>
                    </a:p>
                  </a:txBody>
                  <a:tcPr/>
                </a:tc>
                <a:tc>
                  <a:txBody>
                    <a:bodyPr/>
                    <a:lstStyle/>
                    <a:p>
                      <a:r>
                        <a:rPr kumimoji="1" lang="ja-JP" altLang="en-US" sz="1200" dirty="0">
                          <a:latin typeface="Meiryo UI" panose="020B0604030504040204" pitchFamily="50" charset="-128"/>
                          <a:ea typeface="Meiryo UI" panose="020B0604030504040204" pitchFamily="50" charset="-128"/>
                        </a:rPr>
                        <a:t>利用時間による変動費</a:t>
                      </a:r>
                    </a:p>
                  </a:txBody>
                  <a:tcPr/>
                </a:tc>
                <a:extLst>
                  <a:ext uri="{0D108BD9-81ED-4DB2-BD59-A6C34878D82A}">
                    <a16:rowId xmlns:a16="http://schemas.microsoft.com/office/drawing/2014/main" val="10001"/>
                  </a:ext>
                </a:extLst>
              </a:tr>
              <a:tr h="0">
                <a:tc>
                  <a:txBody>
                    <a:bodyPr/>
                    <a:lstStyle/>
                    <a:p>
                      <a:r>
                        <a:rPr kumimoji="1" lang="ja-JP" altLang="en-US" sz="1200" dirty="0">
                          <a:latin typeface="Meiryo UI" panose="020B0604030504040204" pitchFamily="50" charset="-128"/>
                          <a:ea typeface="Meiryo UI" panose="020B0604030504040204" pitchFamily="50" charset="-128"/>
                        </a:rPr>
                        <a:t>早期解約手数料</a:t>
                      </a:r>
                    </a:p>
                  </a:txBody>
                  <a:tcPr/>
                </a:tc>
                <a:tc>
                  <a:txBody>
                    <a:bodyPr/>
                    <a:lstStyle/>
                    <a:p>
                      <a:r>
                        <a:rPr kumimoji="1" lang="en-US" altLang="ja-JP" sz="1200" dirty="0">
                          <a:latin typeface="Meiryo UI" panose="020B0604030504040204" pitchFamily="50" charset="-128"/>
                          <a:ea typeface="Meiryo UI" panose="020B0604030504040204" pitchFamily="50" charset="-128"/>
                        </a:rPr>
                        <a:t>0</a:t>
                      </a:r>
                      <a:r>
                        <a:rPr kumimoji="1" lang="ja-JP" altLang="en-US" sz="1200" dirty="0">
                          <a:latin typeface="Meiryo UI" panose="020B0604030504040204" pitchFamily="50" charset="-128"/>
                          <a:ea typeface="Meiryo UI" panose="020B0604030504040204" pitchFamily="50" charset="-128"/>
                        </a:rPr>
                        <a:t>円</a:t>
                      </a:r>
                    </a:p>
                  </a:txBody>
                  <a:tcPr/>
                </a:tc>
                <a:tc>
                  <a:txBody>
                    <a:bodyPr/>
                    <a:lstStyle/>
                    <a:p>
                      <a:r>
                        <a:rPr kumimoji="1" lang="ja-JP" altLang="en-US" sz="1200" dirty="0">
                          <a:latin typeface="Meiryo UI" panose="020B0604030504040204" pitchFamily="50" charset="-128"/>
                          <a:ea typeface="Meiryo UI" panose="020B0604030504040204" pitchFamily="50" charset="-128"/>
                        </a:rPr>
                        <a:t>固定費用</a:t>
                      </a:r>
                      <a:br>
                        <a:rPr kumimoji="1" lang="en-US" altLang="ja-JP" sz="1200" dirty="0">
                          <a:latin typeface="Meiryo UI" panose="020B0604030504040204" pitchFamily="50" charset="-128"/>
                          <a:ea typeface="Meiryo UI" panose="020B0604030504040204" pitchFamily="50" charset="-128"/>
                        </a:rPr>
                      </a:b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猶予期間内なので請求外</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bl>
          </a:graphicData>
        </a:graphic>
      </p:graphicFrame>
      <p:sp>
        <p:nvSpPr>
          <p:cNvPr id="64" name="正方形/長方形 63"/>
          <p:cNvSpPr/>
          <p:nvPr/>
        </p:nvSpPr>
        <p:spPr>
          <a:xfrm>
            <a:off x="400050" y="2981134"/>
            <a:ext cx="2685351" cy="295466"/>
          </a:xfrm>
          <a:prstGeom prst="rect">
            <a:avLst/>
          </a:prstGeom>
        </p:spPr>
        <p:txBody>
          <a:bodyPr wrap="none">
            <a:spAutoFit/>
          </a:bodyPr>
          <a:lstStyle/>
          <a:p>
            <a:pPr algn="l" fontAlgn="ctr"/>
            <a:r>
              <a:rPr lang="ja-JP" altLang="en-US" dirty="0">
                <a:solidFill>
                  <a:srgbClr val="000000"/>
                </a:solidFill>
                <a:latin typeface="Meiryo UI" panose="020B0604030504040204" pitchFamily="50" charset="-128"/>
                <a:ea typeface="Meiryo UI" panose="020B0604030504040204" pitchFamily="50" charset="-128"/>
              </a:rPr>
              <a:t>「秒単位の利用時間で分割」の場合の例</a:t>
            </a:r>
          </a:p>
        </p:txBody>
      </p:sp>
      <p:sp>
        <p:nvSpPr>
          <p:cNvPr id="16" name="ホームベース 15"/>
          <p:cNvSpPr/>
          <p:nvPr/>
        </p:nvSpPr>
        <p:spPr bwMode="auto">
          <a:xfrm>
            <a:off x="1126814" y="2015746"/>
            <a:ext cx="6444863" cy="690320"/>
          </a:xfrm>
          <a:prstGeom prst="homePlat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t"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lang="ja-JP" altLang="en-US" dirty="0">
                <a:latin typeface="Meiryo UI" panose="020B0604030504040204" pitchFamily="50" charset="-128"/>
                <a:ea typeface="Meiryo UI" panose="020B0604030504040204" pitchFamily="50" charset="-128"/>
              </a:rPr>
              <a:t>猶予期間</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11</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か月</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 name="ホームベース 16"/>
          <p:cNvSpPr/>
          <p:nvPr/>
        </p:nvSpPr>
        <p:spPr bwMode="auto">
          <a:xfrm>
            <a:off x="400050" y="2222500"/>
            <a:ext cx="1682750" cy="482600"/>
          </a:xfrm>
          <a:prstGeom prst="homePlat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解約：</a:t>
            </a:r>
            <a:r>
              <a:rPr lang="en-US" altLang="ja-JP" dirty="0">
                <a:latin typeface="Meiryo UI" panose="020B0604030504040204" pitchFamily="50" charset="-128"/>
                <a:ea typeface="Meiryo UI" panose="020B0604030504040204" pitchFamily="50" charset="-128"/>
              </a:rPr>
              <a:t>2</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か月目</a:t>
            </a:r>
            <a:b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40.5</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日利用）</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8" name="直線矢印コネクタ 17"/>
          <p:cNvCxnSpPr/>
          <p:nvPr/>
        </p:nvCxnSpPr>
        <p:spPr bwMode="auto">
          <a:xfrm>
            <a:off x="1841500" y="2540000"/>
            <a:ext cx="3530600" cy="62230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矢印コネクタ 18"/>
          <p:cNvCxnSpPr/>
          <p:nvPr/>
        </p:nvCxnSpPr>
        <p:spPr bwMode="auto">
          <a:xfrm>
            <a:off x="1642980" y="2540000"/>
            <a:ext cx="0" cy="441134"/>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25786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料金プランの設定について</a:t>
            </a:r>
          </a:p>
        </p:txBody>
      </p:sp>
      <p:sp>
        <p:nvSpPr>
          <p:cNvPr id="17" name="正方形/長方形 16"/>
          <p:cNvSpPr/>
          <p:nvPr/>
        </p:nvSpPr>
        <p:spPr>
          <a:xfrm>
            <a:off x="276809" y="1181354"/>
            <a:ext cx="7938392" cy="305725"/>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商品を提供するにあたって、料金の発生は主に、商品本体、オプション、ライセンスにより料金の計算がされます。</a:t>
            </a:r>
            <a:endParaRPr lang="en-US" altLang="ja-JP" sz="1400" dirty="0">
              <a:latin typeface="Meiryo UI" panose="020B0604030504040204" pitchFamily="50" charset="-128"/>
              <a:ea typeface="Meiryo UI"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1323061907"/>
              </p:ext>
            </p:extLst>
          </p:nvPr>
        </p:nvGraphicFramePr>
        <p:xfrm>
          <a:off x="317211" y="1529357"/>
          <a:ext cx="9291246" cy="5645352"/>
        </p:xfrm>
        <a:graphic>
          <a:graphicData uri="http://schemas.openxmlformats.org/drawingml/2006/table">
            <a:tbl>
              <a:tblPr firstRow="1" bandRow="1">
                <a:tableStyleId>{5940675A-B579-460E-94D1-54222C63F5DA}</a:tableStyleId>
              </a:tblPr>
              <a:tblGrid>
                <a:gridCol w="1433530">
                  <a:extLst>
                    <a:ext uri="{9D8B030D-6E8A-4147-A177-3AD203B41FA5}">
                      <a16:colId xmlns:a16="http://schemas.microsoft.com/office/drawing/2014/main" val="20000"/>
                    </a:ext>
                  </a:extLst>
                </a:gridCol>
                <a:gridCol w="3038973">
                  <a:extLst>
                    <a:ext uri="{9D8B030D-6E8A-4147-A177-3AD203B41FA5}">
                      <a16:colId xmlns:a16="http://schemas.microsoft.com/office/drawing/2014/main" val="20001"/>
                    </a:ext>
                  </a:extLst>
                </a:gridCol>
                <a:gridCol w="2532743">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412520">
                <a:tc>
                  <a:txBody>
                    <a:bodyPr/>
                    <a:lstStyle/>
                    <a:p>
                      <a:pPr algn="ctr"/>
                      <a:r>
                        <a:rPr kumimoji="1" lang="ja-JP" altLang="en-US" sz="1400" b="1" dirty="0">
                          <a:latin typeface="Meiryo UI" panose="020B0604030504040204" pitchFamily="50" charset="-128"/>
                          <a:ea typeface="Meiryo UI" panose="020B0604030504040204" pitchFamily="50" charset="-128"/>
                        </a:rPr>
                        <a:t>商品種類</a:t>
                      </a:r>
                    </a:p>
                  </a:txBody>
                  <a:tcPr>
                    <a:solidFill>
                      <a:schemeClr val="accent6">
                        <a:lumMod val="20000"/>
                        <a:lumOff val="80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商品構成と料金発生個所</a:t>
                      </a:r>
                    </a:p>
                  </a:txBody>
                  <a:tcPr>
                    <a:solidFill>
                      <a:schemeClr val="accent6">
                        <a:lumMod val="20000"/>
                        <a:lumOff val="80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具体例</a:t>
                      </a:r>
                    </a:p>
                  </a:txBody>
                  <a:tcPr>
                    <a:solidFill>
                      <a:schemeClr val="accent6">
                        <a:lumMod val="20000"/>
                        <a:lumOff val="80000"/>
                      </a:schemeClr>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lang="ja-JP" altLang="en-US" sz="1400" b="1" dirty="0">
                          <a:latin typeface="Meiryo UI" panose="020B0604030504040204" pitchFamily="50" charset="-128"/>
                          <a:ea typeface="Meiryo UI" panose="020B0604030504040204" pitchFamily="50" charset="-128"/>
                        </a:rPr>
                        <a:t>料金設定に関する考え方</a:t>
                      </a:r>
                      <a:endParaRPr kumimoji="1" lang="ja-JP" altLang="en-US" sz="1400" b="1"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extLst>
                  <a:ext uri="{0D108BD9-81ED-4DB2-BD59-A6C34878D82A}">
                    <a16:rowId xmlns:a16="http://schemas.microsoft.com/office/drawing/2014/main" val="10000"/>
                  </a:ext>
                </a:extLst>
              </a:tr>
              <a:tr h="719215">
                <a:tc rowSpan="5">
                  <a:txBody>
                    <a:bodyPr/>
                    <a:lstStyle/>
                    <a:p>
                      <a:pPr algn="ctr"/>
                      <a:r>
                        <a:rPr kumimoji="1" lang="ja-JP" altLang="en-US" sz="1400" dirty="0">
                          <a:latin typeface="Meiryo UI" panose="020B0604030504040204" pitchFamily="50" charset="-128"/>
                          <a:ea typeface="Meiryo UI" panose="020B0604030504040204" pitchFamily="50" charset="-128"/>
                        </a:rPr>
                        <a:t>サービス</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または</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サービス＋リソース</a:t>
                      </a:r>
                    </a:p>
                  </a:txBody>
                  <a:tcPr/>
                </a:tc>
                <a:tc rowSpan="5">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インターネットサービスを</a:t>
                      </a: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回線申し込む</a:t>
                      </a:r>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商品の基本サービス提供においては、大抵の場合、標準設定可能</a:t>
                      </a:r>
                      <a:endParaRPr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719215">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上記に加えてテレビ回線の付加サービスを申し込む</a:t>
                      </a:r>
                    </a:p>
                  </a:txBody>
                  <a:tcPr/>
                </a:tc>
                <a:tc rowSpan="4">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新規・解約申込のみ可能な場合は標準設定、またはカスタマイズにより、大抵の場合、提供可能</a:t>
                      </a:r>
                      <a:endParaRPr lang="en-US" altLang="ja-JP" sz="1400" dirty="0">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endParaRPr lang="en-US" altLang="ja-JP" sz="1400" dirty="0">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ただし、サービス提供中にオプション、ライセンスの変更を可能とする際は大抵の場合、開発が必要</a:t>
                      </a:r>
                      <a:endParaRPr lang="en-US" altLang="ja-JP" sz="1400" dirty="0">
                        <a:latin typeface="Meiryo UI" panose="020B0604030504040204" pitchFamily="50" charset="-128"/>
                        <a:ea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7192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400" dirty="0">
                          <a:latin typeface="Meiryo UI" panose="020B0604030504040204" pitchFamily="50" charset="-128"/>
                          <a:ea typeface="Meiryo UI" panose="020B0604030504040204" pitchFamily="50" charset="-128"/>
                        </a:rPr>
                        <a:t>インターネットサービスにはサポート利用のの付加サービスを申し込む</a:t>
                      </a:r>
                    </a:p>
                  </a:txBody>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7192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400" dirty="0">
                          <a:latin typeface="Meiryo UI" panose="020B0604030504040204" pitchFamily="50" charset="-128"/>
                          <a:ea typeface="Meiryo UI" panose="020B0604030504040204" pitchFamily="50" charset="-128"/>
                        </a:rPr>
                        <a:t>インターネットサービスには利用帯域が３種選択でき、高価格帯の帯域を選ぶ</a:t>
                      </a:r>
                    </a:p>
                  </a:txBody>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7324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400" dirty="0">
                          <a:latin typeface="Meiryo UI" panose="020B0604030504040204" pitchFamily="50" charset="-128"/>
                          <a:ea typeface="Meiryo UI" panose="020B0604030504040204" pitchFamily="50" charset="-128"/>
                        </a:rPr>
                        <a:t>ウイルス対策サービスを１０端末分申し込む</a:t>
                      </a:r>
                    </a:p>
                  </a:txBody>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r h="799463">
                <a:tc rowSpan="2">
                  <a:txBody>
                    <a:bodyPr/>
                    <a:lstStyle/>
                    <a:p>
                      <a:pPr algn="ctr"/>
                      <a:r>
                        <a:rPr kumimoji="1" lang="ja-JP" altLang="en-US" sz="1400" dirty="0">
                          <a:latin typeface="Meiryo UI" panose="020B0604030504040204" pitchFamily="50" charset="-128"/>
                          <a:ea typeface="Meiryo UI" panose="020B0604030504040204" pitchFamily="50" charset="-128"/>
                        </a:rPr>
                        <a:t>リソース限定</a:t>
                      </a:r>
                    </a:p>
                  </a:txBody>
                  <a:tcPr/>
                </a:tc>
                <a:tc rowSpan="2">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en-US" altLang="ja-JP" sz="1400" dirty="0">
                          <a:latin typeface="Meiryo UI" panose="020B0604030504040204" pitchFamily="50" charset="-128"/>
                          <a:ea typeface="Meiryo UI" panose="020B0604030504040204" pitchFamily="50" charset="-128"/>
                        </a:rPr>
                        <a:t>BTO</a:t>
                      </a:r>
                      <a:r>
                        <a:rPr kumimoji="1" lang="ja-JP" altLang="en-US" sz="1400" dirty="0">
                          <a:latin typeface="Meiryo UI" panose="020B0604030504040204" pitchFamily="50" charset="-128"/>
                          <a:ea typeface="Meiryo UI" panose="020B0604030504040204" pitchFamily="50" charset="-128"/>
                        </a:rPr>
                        <a:t>用パソコンを</a:t>
                      </a: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つ申し込む</a:t>
                      </a:r>
                    </a:p>
                  </a:txBody>
                  <a:tcPr/>
                </a:tc>
                <a:tc rowSpan="2">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商品の基本サービス提供においては、大抵の場合、標準設定可能</a:t>
                      </a:r>
                      <a:endParaRPr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r h="799463">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400" dirty="0">
                          <a:latin typeface="Meiryo UI" panose="020B0604030504040204" pitchFamily="50" charset="-128"/>
                          <a:ea typeface="Meiryo UI" panose="020B0604030504040204" pitchFamily="50" charset="-128"/>
                        </a:rPr>
                        <a:t>BTO</a:t>
                      </a:r>
                      <a:r>
                        <a:rPr kumimoji="1" lang="ja-JP" altLang="en-US" sz="1400" dirty="0">
                          <a:latin typeface="Meiryo UI" panose="020B0604030504040204" pitchFamily="50" charset="-128"/>
                          <a:ea typeface="Meiryo UI" panose="020B0604030504040204" pitchFamily="50" charset="-128"/>
                        </a:rPr>
                        <a:t>用パソコンの中でハイスペックモデルを追加申し込む</a:t>
                      </a:r>
                    </a:p>
                  </a:txBody>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7"/>
                  </a:ext>
                </a:extLst>
              </a:tr>
            </a:tbl>
          </a:graphicData>
        </a:graphic>
      </p:graphicFrame>
      <p:sp>
        <p:nvSpPr>
          <p:cNvPr id="23" name="正方形/長方形 22"/>
          <p:cNvSpPr/>
          <p:nvPr/>
        </p:nvSpPr>
        <p:spPr bwMode="auto">
          <a:xfrm>
            <a:off x="2496546" y="3449739"/>
            <a:ext cx="2086395" cy="59739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特性有無</a:t>
            </a:r>
            <a:b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有無による料金計算</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4" name="正方形/長方形 23"/>
          <p:cNvSpPr/>
          <p:nvPr/>
        </p:nvSpPr>
        <p:spPr bwMode="auto">
          <a:xfrm>
            <a:off x="2496546" y="4933099"/>
            <a:ext cx="2086395" cy="59739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サブスクリプションモデル</a:t>
            </a:r>
            <a:b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数量に基づく料金計算</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8" name="正方形/長方形 27"/>
          <p:cNvSpPr/>
          <p:nvPr/>
        </p:nvSpPr>
        <p:spPr bwMode="auto">
          <a:xfrm>
            <a:off x="2496546" y="4204543"/>
            <a:ext cx="2086395" cy="59739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オプションモデル</a:t>
            </a:r>
            <a:b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選択による料金計算</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4" name="正方形/長方形 33"/>
          <p:cNvSpPr/>
          <p:nvPr/>
        </p:nvSpPr>
        <p:spPr bwMode="auto">
          <a:xfrm>
            <a:off x="2175365" y="3065158"/>
            <a:ext cx="351859" cy="25968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3" name="カギ線コネクタ 2"/>
          <p:cNvCxnSpPr>
            <a:stCxn id="34" idx="2"/>
            <a:endCxn id="23" idx="1"/>
          </p:cNvCxnSpPr>
          <p:nvPr/>
        </p:nvCxnSpPr>
        <p:spPr bwMode="auto">
          <a:xfrm rot="16200000" flipH="1">
            <a:off x="2212122" y="3464011"/>
            <a:ext cx="423597" cy="145251"/>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cxnSp>
        <p:nvCxnSpPr>
          <p:cNvPr id="35" name="カギ線コネクタ 34"/>
          <p:cNvCxnSpPr>
            <a:stCxn id="34" idx="2"/>
            <a:endCxn id="28" idx="1"/>
          </p:cNvCxnSpPr>
          <p:nvPr/>
        </p:nvCxnSpPr>
        <p:spPr bwMode="auto">
          <a:xfrm rot="16200000" flipH="1">
            <a:off x="1834720" y="3841413"/>
            <a:ext cx="1178401" cy="145251"/>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cxnSp>
        <p:nvCxnSpPr>
          <p:cNvPr id="38" name="カギ線コネクタ 37"/>
          <p:cNvCxnSpPr>
            <a:stCxn id="34" idx="2"/>
            <a:endCxn id="24" idx="1"/>
          </p:cNvCxnSpPr>
          <p:nvPr/>
        </p:nvCxnSpPr>
        <p:spPr bwMode="auto">
          <a:xfrm rot="16200000" flipH="1">
            <a:off x="1470442" y="4205691"/>
            <a:ext cx="1906957" cy="145251"/>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47" name="正方形/長方形 46"/>
          <p:cNvSpPr/>
          <p:nvPr/>
        </p:nvSpPr>
        <p:spPr bwMode="auto">
          <a:xfrm>
            <a:off x="2503806" y="6461454"/>
            <a:ext cx="2086395" cy="59739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モデル</a:t>
            </a:r>
            <a:endPar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10000"/>
              </a:lnSpc>
              <a:spcBef>
                <a:spcPct val="3000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モデルによる料金計算</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8" name="正方形/長方形 47"/>
          <p:cNvSpPr/>
          <p:nvPr/>
        </p:nvSpPr>
        <p:spPr bwMode="auto">
          <a:xfrm>
            <a:off x="1934147" y="6026073"/>
            <a:ext cx="351859" cy="25968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49" name="カギ線コネクタ 48"/>
          <p:cNvCxnSpPr>
            <a:stCxn id="48" idx="2"/>
            <a:endCxn id="47" idx="1"/>
          </p:cNvCxnSpPr>
          <p:nvPr/>
        </p:nvCxnSpPr>
        <p:spPr bwMode="auto">
          <a:xfrm rot="16200000" flipH="1">
            <a:off x="2069743" y="6326087"/>
            <a:ext cx="474397" cy="393729"/>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50" name="正方形/長方形 49"/>
          <p:cNvSpPr/>
          <p:nvPr/>
        </p:nvSpPr>
        <p:spPr bwMode="auto">
          <a:xfrm>
            <a:off x="1926887" y="5729449"/>
            <a:ext cx="2424421" cy="57248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商品本体</a:t>
            </a:r>
            <a:b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商品購入数による料金計算</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p:txBody>
      </p:sp>
      <p:sp>
        <p:nvSpPr>
          <p:cNvPr id="51" name="正方形/長方形 50"/>
          <p:cNvSpPr/>
          <p:nvPr/>
        </p:nvSpPr>
        <p:spPr bwMode="auto">
          <a:xfrm>
            <a:off x="2164249" y="2754495"/>
            <a:ext cx="2319500" cy="57248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サービス本体</a:t>
            </a:r>
            <a:b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サービス数による料金計算</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p:txBody>
      </p:sp>
      <p:sp>
        <p:nvSpPr>
          <p:cNvPr id="52" name="正方形/長方形 51"/>
          <p:cNvSpPr/>
          <p:nvPr/>
        </p:nvSpPr>
        <p:spPr bwMode="auto">
          <a:xfrm>
            <a:off x="1931844" y="2329720"/>
            <a:ext cx="164145" cy="25968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53" name="カギ線コネクタ 52"/>
          <p:cNvCxnSpPr>
            <a:stCxn id="52" idx="2"/>
            <a:endCxn id="51" idx="1"/>
          </p:cNvCxnSpPr>
          <p:nvPr/>
        </p:nvCxnSpPr>
        <p:spPr bwMode="auto">
          <a:xfrm rot="16200000" flipH="1">
            <a:off x="1863414" y="2739904"/>
            <a:ext cx="451338" cy="150332"/>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56" name="正方形/長方形 55"/>
          <p:cNvSpPr/>
          <p:nvPr/>
        </p:nvSpPr>
        <p:spPr bwMode="auto">
          <a:xfrm>
            <a:off x="1919627" y="2031018"/>
            <a:ext cx="2424421" cy="57248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商品本体</a:t>
            </a:r>
            <a:b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商品購入数による料金計算</a:t>
            </a: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p:txBody>
      </p:sp>
      <p:sp>
        <p:nvSpPr>
          <p:cNvPr id="20" name="正方形/長方形 19">
            <a:extLst>
              <a:ext uri="{FF2B5EF4-FFF2-40B4-BE49-F238E27FC236}">
                <a16:creationId xmlns:a16="http://schemas.microsoft.com/office/drawing/2014/main" id="{82A48C68-4F5D-4A75-B37B-6C59A85EDA72}"/>
              </a:ext>
            </a:extLst>
          </p:cNvPr>
          <p:cNvSpPr/>
          <p:nvPr/>
        </p:nvSpPr>
        <p:spPr bwMode="auto">
          <a:xfrm>
            <a:off x="8478520" y="162560"/>
            <a:ext cx="1290320" cy="57404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微修正</a:t>
            </a:r>
            <a:b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不評のため</a:t>
            </a: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AFAD65D4-7351-4807-AD22-A7D188ACBD4E}"/>
              </a:ext>
            </a:extLst>
          </p:cNvPr>
          <p:cNvSpPr/>
          <p:nvPr/>
        </p:nvSpPr>
        <p:spPr bwMode="auto">
          <a:xfrm>
            <a:off x="8872220" y="-6985"/>
            <a:ext cx="1033780" cy="22479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新規改善起因</a:t>
            </a:r>
          </a:p>
        </p:txBody>
      </p:sp>
    </p:spTree>
    <p:extLst>
      <p:ext uri="{BB962C8B-B14F-4D97-AF65-F5344CB8AC3E}">
        <p14:creationId xmlns:p14="http://schemas.microsoft.com/office/powerpoint/2010/main" val="13415571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543573019"/>
              </p:ext>
            </p:extLst>
          </p:nvPr>
        </p:nvGraphicFramePr>
        <p:xfrm>
          <a:off x="276809" y="1962315"/>
          <a:ext cx="9272435" cy="3676944"/>
        </p:xfrm>
        <a:graphic>
          <a:graphicData uri="http://schemas.openxmlformats.org/drawingml/2006/table">
            <a:tbl>
              <a:tblPr firstRow="1" bandRow="1">
                <a:tableStyleId>{5940675A-B579-460E-94D1-54222C63F5DA}</a:tableStyleId>
              </a:tblPr>
              <a:tblGrid>
                <a:gridCol w="3817209">
                  <a:extLst>
                    <a:ext uri="{9D8B030D-6E8A-4147-A177-3AD203B41FA5}">
                      <a16:colId xmlns:a16="http://schemas.microsoft.com/office/drawing/2014/main" val="20000"/>
                    </a:ext>
                  </a:extLst>
                </a:gridCol>
                <a:gridCol w="1174173">
                  <a:extLst>
                    <a:ext uri="{9D8B030D-6E8A-4147-A177-3AD203B41FA5}">
                      <a16:colId xmlns:a16="http://schemas.microsoft.com/office/drawing/2014/main" val="20001"/>
                    </a:ext>
                  </a:extLst>
                </a:gridCol>
                <a:gridCol w="1278082">
                  <a:extLst>
                    <a:ext uri="{9D8B030D-6E8A-4147-A177-3AD203B41FA5}">
                      <a16:colId xmlns:a16="http://schemas.microsoft.com/office/drawing/2014/main" val="20002"/>
                    </a:ext>
                  </a:extLst>
                </a:gridCol>
                <a:gridCol w="1610591">
                  <a:extLst>
                    <a:ext uri="{9D8B030D-6E8A-4147-A177-3AD203B41FA5}">
                      <a16:colId xmlns:a16="http://schemas.microsoft.com/office/drawing/2014/main" val="20003"/>
                    </a:ext>
                  </a:extLst>
                </a:gridCol>
                <a:gridCol w="1392380">
                  <a:extLst>
                    <a:ext uri="{9D8B030D-6E8A-4147-A177-3AD203B41FA5}">
                      <a16:colId xmlns:a16="http://schemas.microsoft.com/office/drawing/2014/main" val="20004"/>
                    </a:ext>
                  </a:extLst>
                </a:gridCol>
              </a:tblGrid>
              <a:tr h="0">
                <a:tc>
                  <a:txBody>
                    <a:bodyPr/>
                    <a:lstStyle/>
                    <a:p>
                      <a:pPr algn="ctr"/>
                      <a:r>
                        <a:rPr kumimoji="1" lang="ja-JP" altLang="en-US" sz="1200" b="1" dirty="0">
                          <a:latin typeface="Meiryo UI" panose="020B0604030504040204" pitchFamily="50" charset="-128"/>
                          <a:ea typeface="Meiryo UI" panose="020B0604030504040204" pitchFamily="50" charset="-128"/>
                        </a:rPr>
                        <a:t>アカウント構成</a:t>
                      </a:r>
                    </a:p>
                  </a:txBody>
                  <a:tcPr>
                    <a:solidFill>
                      <a:schemeClr val="accent6">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商品</a:t>
                      </a:r>
                    </a:p>
                  </a:txBody>
                  <a:tcPr>
                    <a:solidFill>
                      <a:schemeClr val="accent6">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アカウント</a:t>
                      </a:r>
                    </a:p>
                  </a:txBody>
                  <a:tcPr>
                    <a:solidFill>
                      <a:schemeClr val="accent6">
                        <a:lumMod val="20000"/>
                        <a:lumOff val="80000"/>
                      </a:schemeClr>
                    </a:solidFill>
                  </a:tcPr>
                </a:tc>
                <a:tc>
                  <a:txBody>
                    <a:bodyPr/>
                    <a:lstStyle/>
                    <a:p>
                      <a:pPr algn="ctr"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アカウント配下の階層</a:t>
                      </a:r>
                    </a:p>
                  </a:txBody>
                  <a:tcPr>
                    <a:solidFill>
                      <a:schemeClr val="accent6">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アカウント全階層</a:t>
                      </a:r>
                    </a:p>
                  </a:txBody>
                  <a:tcPr>
                    <a:solidFill>
                      <a:schemeClr val="accent6">
                        <a:lumMod val="20000"/>
                        <a:lumOff val="80000"/>
                      </a:schemeClr>
                    </a:solidFill>
                  </a:tcPr>
                </a:tc>
                <a:extLst>
                  <a:ext uri="{0D108BD9-81ED-4DB2-BD59-A6C34878D82A}">
                    <a16:rowId xmlns:a16="http://schemas.microsoft.com/office/drawing/2014/main" val="10000"/>
                  </a:ext>
                </a:extLst>
              </a:tr>
              <a:tr h="3402624">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1"/>
                  </a:ext>
                </a:extLst>
              </a:tr>
            </a:tbl>
          </a:graphicData>
        </a:graphic>
      </p:graphicFrame>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割引特化項目</a:t>
            </a:r>
            <a:r>
              <a:rPr lang="en-US" altLang="ja-JP" dirty="0">
                <a:solidFill>
                  <a:srgbClr val="000000"/>
                </a:solidFill>
              </a:rPr>
              <a:t>&gt;</a:t>
            </a:r>
            <a:br>
              <a:rPr lang="en-US" altLang="ja-JP" dirty="0">
                <a:solidFill>
                  <a:srgbClr val="000000"/>
                </a:solidFill>
              </a:rPr>
            </a:br>
            <a:r>
              <a:rPr lang="ja-JP" altLang="en-US" dirty="0">
                <a:solidFill>
                  <a:srgbClr val="000000"/>
                </a:solidFill>
              </a:rPr>
              <a:t>計算対象</a:t>
            </a:r>
            <a:r>
              <a:rPr lang="en-US" altLang="ja-JP" dirty="0">
                <a:solidFill>
                  <a:srgbClr val="000000"/>
                </a:solidFill>
              </a:rPr>
              <a:t>/</a:t>
            </a:r>
            <a:r>
              <a:rPr lang="ja-JP" altLang="en-US" dirty="0">
                <a:solidFill>
                  <a:srgbClr val="000000"/>
                </a:solidFill>
              </a:rPr>
              <a:t>適用方法の設定</a:t>
            </a:r>
          </a:p>
        </p:txBody>
      </p:sp>
      <p:sp>
        <p:nvSpPr>
          <p:cNvPr id="116" name="正方形/長方形 115"/>
          <p:cNvSpPr/>
          <p:nvPr/>
        </p:nvSpPr>
        <p:spPr>
          <a:xfrm>
            <a:off x="276809" y="1181354"/>
            <a:ext cx="7848623" cy="630942"/>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割引の計算対象については商品、アカウント、アカウント配下の階層、アカウント全階層の</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種から選択ができる</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計算対象とする設定に応じて下記の例のように設定できる</a:t>
            </a:r>
            <a:endParaRPr lang="en-US" altLang="ja-JP" sz="140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498384" y="2444677"/>
            <a:ext cx="268755" cy="537510"/>
            <a:chOff x="2092271" y="2247254"/>
            <a:chExt cx="495946" cy="991892"/>
          </a:xfrm>
        </p:grpSpPr>
        <p:sp>
          <p:nvSpPr>
            <p:cNvPr id="94" name="楕円 1"/>
            <p:cNvSpPr/>
            <p:nvPr/>
          </p:nvSpPr>
          <p:spPr bwMode="auto">
            <a:xfrm>
              <a:off x="2092271" y="2247254"/>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8" name="フローチャート: 抜出し 107"/>
            <p:cNvSpPr/>
            <p:nvPr/>
          </p:nvSpPr>
          <p:spPr bwMode="auto">
            <a:xfrm>
              <a:off x="2092271" y="2743200"/>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123" name="正方形/長方形 122"/>
          <p:cNvSpPr/>
          <p:nvPr/>
        </p:nvSpPr>
        <p:spPr>
          <a:xfrm>
            <a:off x="774889" y="2483589"/>
            <a:ext cx="1308370" cy="498598"/>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上位アカウント</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1,000</a:t>
            </a:r>
            <a:r>
              <a:rPr lang="ja-JP" altLang="en-US" dirty="0">
                <a:latin typeface="Meiryo UI" panose="020B0604030504040204" pitchFamily="50" charset="-128"/>
                <a:ea typeface="Meiryo UI" panose="020B0604030504040204" pitchFamily="50" charset="-128"/>
              </a:rPr>
              <a:t>円</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月）</a:t>
            </a:r>
          </a:p>
        </p:txBody>
      </p:sp>
      <p:grpSp>
        <p:nvGrpSpPr>
          <p:cNvPr id="124" name="グループ化 123"/>
          <p:cNvGrpSpPr/>
          <p:nvPr/>
        </p:nvGrpSpPr>
        <p:grpSpPr>
          <a:xfrm>
            <a:off x="976370" y="3230922"/>
            <a:ext cx="268755" cy="537510"/>
            <a:chOff x="2092271" y="2247254"/>
            <a:chExt cx="495946" cy="991892"/>
          </a:xfrm>
        </p:grpSpPr>
        <p:sp>
          <p:nvSpPr>
            <p:cNvPr id="125" name="楕円 1"/>
            <p:cNvSpPr/>
            <p:nvPr/>
          </p:nvSpPr>
          <p:spPr bwMode="auto">
            <a:xfrm>
              <a:off x="2092271" y="2247254"/>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6" name="フローチャート: 抜出し 125"/>
            <p:cNvSpPr/>
            <p:nvPr/>
          </p:nvSpPr>
          <p:spPr bwMode="auto">
            <a:xfrm>
              <a:off x="2092271" y="2743200"/>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127" name="正方形/長方形 126"/>
          <p:cNvSpPr/>
          <p:nvPr/>
        </p:nvSpPr>
        <p:spPr>
          <a:xfrm>
            <a:off x="1175931" y="3269834"/>
            <a:ext cx="1462260" cy="498598"/>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割引アカウント</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（計</a:t>
            </a:r>
            <a:r>
              <a:rPr lang="en-US" altLang="ja-JP" dirty="0">
                <a:latin typeface="Meiryo UI" panose="020B0604030504040204" pitchFamily="50" charset="-128"/>
                <a:ea typeface="Meiryo UI" panose="020B0604030504040204" pitchFamily="50" charset="-128"/>
              </a:rPr>
              <a:t>5,000</a:t>
            </a:r>
            <a:r>
              <a:rPr lang="ja-JP" altLang="en-US" dirty="0">
                <a:latin typeface="Meiryo UI" panose="020B0604030504040204" pitchFamily="50" charset="-128"/>
                <a:ea typeface="Meiryo UI" panose="020B0604030504040204" pitchFamily="50" charset="-128"/>
              </a:rPr>
              <a:t>円</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月）</a:t>
            </a:r>
          </a:p>
        </p:txBody>
      </p:sp>
      <p:grpSp>
        <p:nvGrpSpPr>
          <p:cNvPr id="128" name="グループ化 127"/>
          <p:cNvGrpSpPr/>
          <p:nvPr/>
        </p:nvGrpSpPr>
        <p:grpSpPr>
          <a:xfrm>
            <a:off x="1499378" y="4946236"/>
            <a:ext cx="268755" cy="537510"/>
            <a:chOff x="2092271" y="2247254"/>
            <a:chExt cx="495946" cy="991892"/>
          </a:xfrm>
        </p:grpSpPr>
        <p:sp>
          <p:nvSpPr>
            <p:cNvPr id="129" name="楕円 1"/>
            <p:cNvSpPr/>
            <p:nvPr/>
          </p:nvSpPr>
          <p:spPr bwMode="auto">
            <a:xfrm>
              <a:off x="2092271" y="2247254"/>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0" name="フローチャート: 抜出し 129"/>
            <p:cNvSpPr/>
            <p:nvPr/>
          </p:nvSpPr>
          <p:spPr bwMode="auto">
            <a:xfrm>
              <a:off x="2092271" y="2743200"/>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132" name="正方形/長方形 131"/>
          <p:cNvSpPr/>
          <p:nvPr/>
        </p:nvSpPr>
        <p:spPr>
          <a:xfrm>
            <a:off x="1775883" y="4985148"/>
            <a:ext cx="1308371" cy="498598"/>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下位アカウント</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7,000</a:t>
            </a:r>
            <a:r>
              <a:rPr lang="ja-JP" altLang="en-US" dirty="0">
                <a:latin typeface="Meiryo UI" panose="020B0604030504040204" pitchFamily="50" charset="-128"/>
                <a:ea typeface="Meiryo UI" panose="020B0604030504040204" pitchFamily="50" charset="-128"/>
              </a:rPr>
              <a:t>円</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月）</a:t>
            </a:r>
          </a:p>
        </p:txBody>
      </p:sp>
      <p:cxnSp>
        <p:nvCxnSpPr>
          <p:cNvPr id="5" name="カギ線コネクタ 4"/>
          <p:cNvCxnSpPr>
            <a:stCxn id="108" idx="2"/>
            <a:endCxn id="125" idx="2"/>
          </p:cNvCxnSpPr>
          <p:nvPr/>
        </p:nvCxnSpPr>
        <p:spPr bwMode="auto">
          <a:xfrm rot="16200000" flipH="1">
            <a:off x="613010" y="3001939"/>
            <a:ext cx="383113" cy="343608"/>
          </a:xfrm>
          <a:prstGeom prst="bentConnector2">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カギ線コネクタ 132"/>
          <p:cNvCxnSpPr>
            <a:stCxn id="126" idx="2"/>
            <a:endCxn id="129" idx="2"/>
          </p:cNvCxnSpPr>
          <p:nvPr/>
        </p:nvCxnSpPr>
        <p:spPr bwMode="auto">
          <a:xfrm rot="16200000" flipH="1">
            <a:off x="648972" y="4230208"/>
            <a:ext cx="1312182" cy="388630"/>
          </a:xfrm>
          <a:prstGeom prst="bentConnector2">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 name="グループ化 8"/>
          <p:cNvGrpSpPr/>
          <p:nvPr/>
        </p:nvGrpSpPr>
        <p:grpSpPr>
          <a:xfrm>
            <a:off x="2041650" y="3782924"/>
            <a:ext cx="525819" cy="404882"/>
            <a:chOff x="2277509" y="4531073"/>
            <a:chExt cx="359141" cy="404882"/>
          </a:xfrm>
        </p:grpSpPr>
        <p:sp>
          <p:nvSpPr>
            <p:cNvPr id="135" name="楕円 1"/>
            <p:cNvSpPr/>
            <p:nvPr/>
          </p:nvSpPr>
          <p:spPr bwMode="auto">
            <a:xfrm>
              <a:off x="2277509" y="4667200"/>
              <a:ext cx="359141" cy="268755"/>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6" name="フローチャート: 抜出し 135"/>
            <p:cNvSpPr/>
            <p:nvPr/>
          </p:nvSpPr>
          <p:spPr bwMode="auto">
            <a:xfrm rot="10800000">
              <a:off x="2329547" y="4531073"/>
              <a:ext cx="268755" cy="137649"/>
            </a:xfrm>
            <a:prstGeom prst="flowChartExtra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grpSp>
        <p:nvGrpSpPr>
          <p:cNvPr id="137" name="グループ化 136"/>
          <p:cNvGrpSpPr/>
          <p:nvPr/>
        </p:nvGrpSpPr>
        <p:grpSpPr>
          <a:xfrm>
            <a:off x="2038185" y="4309400"/>
            <a:ext cx="525819" cy="404882"/>
            <a:chOff x="2277509" y="4531073"/>
            <a:chExt cx="359141" cy="404882"/>
          </a:xfrm>
        </p:grpSpPr>
        <p:sp>
          <p:nvSpPr>
            <p:cNvPr id="138" name="楕円 1"/>
            <p:cNvSpPr/>
            <p:nvPr/>
          </p:nvSpPr>
          <p:spPr bwMode="auto">
            <a:xfrm>
              <a:off x="2277509" y="4667200"/>
              <a:ext cx="359141" cy="268755"/>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B</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9" name="フローチャート: 抜出し 138"/>
            <p:cNvSpPr/>
            <p:nvPr/>
          </p:nvSpPr>
          <p:spPr bwMode="auto">
            <a:xfrm rot="10800000">
              <a:off x="2329547" y="4531073"/>
              <a:ext cx="268755" cy="137649"/>
            </a:xfrm>
            <a:prstGeom prst="flowChartExtra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cxnSp>
        <p:nvCxnSpPr>
          <p:cNvPr id="140" name="カギ線コネクタ 139"/>
          <p:cNvCxnSpPr>
            <a:stCxn id="127" idx="2"/>
            <a:endCxn id="135" idx="2"/>
          </p:cNvCxnSpPr>
          <p:nvPr/>
        </p:nvCxnSpPr>
        <p:spPr bwMode="auto">
          <a:xfrm rot="16200000" flipH="1">
            <a:off x="1831857" y="3843635"/>
            <a:ext cx="284997" cy="134589"/>
          </a:xfrm>
          <a:prstGeom prst="bentConnector2">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カギ線コネクタ 140"/>
          <p:cNvCxnSpPr>
            <a:stCxn id="127" idx="2"/>
            <a:endCxn id="138" idx="2"/>
          </p:cNvCxnSpPr>
          <p:nvPr/>
        </p:nvCxnSpPr>
        <p:spPr bwMode="auto">
          <a:xfrm rot="16200000" flipH="1">
            <a:off x="1566887" y="4108606"/>
            <a:ext cx="811473" cy="131124"/>
          </a:xfrm>
          <a:prstGeom prst="bentConnector2">
            <a:avLst/>
          </a:prstGeom>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2" name="正方形/長方形 141"/>
          <p:cNvSpPr/>
          <p:nvPr/>
        </p:nvSpPr>
        <p:spPr>
          <a:xfrm>
            <a:off x="2600380" y="3759288"/>
            <a:ext cx="1154482" cy="498598"/>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計</a:t>
            </a:r>
            <a:r>
              <a:rPr lang="en-US" altLang="ja-JP" dirty="0">
                <a:latin typeface="Meiryo UI" panose="020B0604030504040204" pitchFamily="50" charset="-128"/>
                <a:ea typeface="Meiryo UI" panose="020B0604030504040204" pitchFamily="50" charset="-128"/>
              </a:rPr>
              <a:t>2,000</a:t>
            </a:r>
            <a:r>
              <a:rPr lang="ja-JP" altLang="en-US" dirty="0">
                <a:latin typeface="Meiryo UI" panose="020B0604030504040204" pitchFamily="50" charset="-128"/>
                <a:ea typeface="Meiryo UI" panose="020B0604030504040204" pitchFamily="50" charset="-128"/>
              </a:rPr>
              <a:t>円</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月</a:t>
            </a:r>
            <a:br>
              <a:rPr lang="en-US" altLang="ja-JP" dirty="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割引設定</a:t>
            </a:r>
            <a:r>
              <a:rPr lang="en-US" altLang="ja-JP" dirty="0">
                <a:latin typeface="Meiryo UI" panose="020B0604030504040204" pitchFamily="50" charset="-128"/>
                <a:ea typeface="Meiryo UI" panose="020B0604030504040204" pitchFamily="50" charset="-128"/>
              </a:rPr>
              <a:t>)</a:t>
            </a:r>
            <a:endParaRPr lang="ja-JP" altLang="en-US" dirty="0">
              <a:latin typeface="Meiryo UI" panose="020B0604030504040204" pitchFamily="50" charset="-128"/>
              <a:ea typeface="Meiryo UI" panose="020B0604030504040204" pitchFamily="50" charset="-128"/>
            </a:endParaRPr>
          </a:p>
        </p:txBody>
      </p:sp>
      <p:sp>
        <p:nvSpPr>
          <p:cNvPr id="143" name="正方形/長方形 142"/>
          <p:cNvSpPr/>
          <p:nvPr/>
        </p:nvSpPr>
        <p:spPr>
          <a:xfrm>
            <a:off x="2600380" y="4357640"/>
            <a:ext cx="1154483" cy="295466"/>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計</a:t>
            </a:r>
            <a:r>
              <a:rPr lang="en-US" altLang="ja-JP" dirty="0">
                <a:latin typeface="Meiryo UI" panose="020B0604030504040204" pitchFamily="50" charset="-128"/>
                <a:ea typeface="Meiryo UI" panose="020B0604030504040204" pitchFamily="50" charset="-128"/>
              </a:rPr>
              <a:t>3,000</a:t>
            </a:r>
            <a:r>
              <a:rPr lang="ja-JP" altLang="en-US" dirty="0">
                <a:latin typeface="Meiryo UI" panose="020B0604030504040204" pitchFamily="50" charset="-128"/>
                <a:ea typeface="Meiryo UI" panose="020B0604030504040204" pitchFamily="50" charset="-128"/>
              </a:rPr>
              <a:t>円</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月</a:t>
            </a:r>
          </a:p>
        </p:txBody>
      </p:sp>
      <p:sp>
        <p:nvSpPr>
          <p:cNvPr id="18" name="右中かっこ 17"/>
          <p:cNvSpPr/>
          <p:nvPr/>
        </p:nvSpPr>
        <p:spPr bwMode="auto">
          <a:xfrm>
            <a:off x="8188037" y="2244433"/>
            <a:ext cx="272906" cy="3366655"/>
          </a:xfrm>
          <a:prstGeom prst="rightBrace">
            <a:avLst/>
          </a:prstGeom>
          <a:noFill/>
          <a:ln w="25400" cap="flat" cmpd="sng" algn="ctr">
            <a:solidFill>
              <a:schemeClr val="bg1">
                <a:lumMod val="50000"/>
              </a:schemeClr>
            </a:solidFill>
            <a:prstDash val="solid"/>
            <a:round/>
            <a:headEnd type="none" w="med" len="med"/>
            <a:tailEnd type="none" w="med" len="med"/>
          </a:ln>
          <a:effectLst/>
        </p:spPr>
        <p:txBody>
          <a:bodyPr rtlCol="0" anchor="ctr"/>
          <a:lstStyle/>
          <a:p>
            <a:pPr algn="ctr"/>
            <a:endParaRPr kumimoji="1" lang="ja-JP" altLang="en-US"/>
          </a:p>
        </p:txBody>
      </p:sp>
      <p:sp>
        <p:nvSpPr>
          <p:cNvPr id="19" name="正方形/長方形 18"/>
          <p:cNvSpPr/>
          <p:nvPr/>
        </p:nvSpPr>
        <p:spPr>
          <a:xfrm>
            <a:off x="8379359" y="3763196"/>
            <a:ext cx="873957" cy="295466"/>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13,000</a:t>
            </a:r>
            <a:r>
              <a:rPr lang="ja-JP" altLang="en-US" dirty="0">
                <a:latin typeface="Meiryo UI" panose="020B0604030504040204" pitchFamily="50" charset="-128"/>
                <a:ea typeface="Meiryo UI" panose="020B0604030504040204" pitchFamily="50" charset="-128"/>
              </a:rPr>
              <a:t>円</a:t>
            </a:r>
          </a:p>
        </p:txBody>
      </p:sp>
      <p:sp>
        <p:nvSpPr>
          <p:cNvPr id="144" name="右中かっこ 143"/>
          <p:cNvSpPr/>
          <p:nvPr/>
        </p:nvSpPr>
        <p:spPr bwMode="auto">
          <a:xfrm>
            <a:off x="6562326" y="3204305"/>
            <a:ext cx="268687" cy="2406783"/>
          </a:xfrm>
          <a:prstGeom prst="rightBrace">
            <a:avLst>
              <a:gd name="adj1" fmla="val 8333"/>
              <a:gd name="adj2" fmla="val 29277"/>
            </a:avLst>
          </a:prstGeom>
          <a:noFill/>
          <a:ln w="25400" cap="flat" cmpd="sng" algn="ctr">
            <a:solidFill>
              <a:schemeClr val="bg1">
                <a:lumMod val="50000"/>
              </a:schemeClr>
            </a:solidFill>
            <a:prstDash val="solid"/>
            <a:round/>
            <a:headEnd type="none" w="med" len="med"/>
            <a:tailEnd type="none" w="med" len="med"/>
          </a:ln>
          <a:effectLst/>
        </p:spPr>
        <p:txBody>
          <a:bodyPr rtlCol="0" anchor="ctr"/>
          <a:lstStyle/>
          <a:p>
            <a:pPr algn="ctr"/>
            <a:endParaRPr kumimoji="1" lang="ja-JP" altLang="en-US"/>
          </a:p>
        </p:txBody>
      </p:sp>
      <p:sp>
        <p:nvSpPr>
          <p:cNvPr id="145" name="正方形/長方形 144"/>
          <p:cNvSpPr/>
          <p:nvPr/>
        </p:nvSpPr>
        <p:spPr>
          <a:xfrm>
            <a:off x="6753648" y="3763196"/>
            <a:ext cx="873957" cy="295466"/>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12,000</a:t>
            </a:r>
            <a:r>
              <a:rPr lang="ja-JP" altLang="en-US" dirty="0">
                <a:latin typeface="Meiryo UI" panose="020B0604030504040204" pitchFamily="50" charset="-128"/>
                <a:ea typeface="Meiryo UI" panose="020B0604030504040204" pitchFamily="50" charset="-128"/>
              </a:rPr>
              <a:t>円</a:t>
            </a:r>
          </a:p>
        </p:txBody>
      </p:sp>
      <p:sp>
        <p:nvSpPr>
          <p:cNvPr id="146" name="右中かっこ 145"/>
          <p:cNvSpPr/>
          <p:nvPr/>
        </p:nvSpPr>
        <p:spPr bwMode="auto">
          <a:xfrm>
            <a:off x="5308529" y="3221131"/>
            <a:ext cx="268687" cy="1493151"/>
          </a:xfrm>
          <a:prstGeom prst="rightBrace">
            <a:avLst>
              <a:gd name="adj1" fmla="val 8333"/>
              <a:gd name="adj2" fmla="val 43891"/>
            </a:avLst>
          </a:prstGeom>
          <a:noFill/>
          <a:ln w="25400" cap="flat" cmpd="sng" algn="ctr">
            <a:solidFill>
              <a:schemeClr val="bg1">
                <a:lumMod val="50000"/>
              </a:schemeClr>
            </a:solidFill>
            <a:prstDash val="solid"/>
            <a:round/>
            <a:headEnd type="none" w="med" len="med"/>
            <a:tailEnd type="none" w="med" len="med"/>
          </a:ln>
          <a:effectLst/>
        </p:spPr>
        <p:txBody>
          <a:bodyPr rtlCol="0" anchor="ctr"/>
          <a:lstStyle/>
          <a:p>
            <a:pPr algn="ctr"/>
            <a:endParaRPr kumimoji="1" lang="ja-JP" altLang="en-US"/>
          </a:p>
        </p:txBody>
      </p:sp>
      <p:sp>
        <p:nvSpPr>
          <p:cNvPr id="147" name="正方形/長方形 146"/>
          <p:cNvSpPr/>
          <p:nvPr/>
        </p:nvSpPr>
        <p:spPr>
          <a:xfrm>
            <a:off x="5613005" y="3763196"/>
            <a:ext cx="777777" cy="295466"/>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5,000</a:t>
            </a:r>
            <a:r>
              <a:rPr lang="ja-JP" altLang="en-US" dirty="0">
                <a:latin typeface="Meiryo UI" panose="020B0604030504040204" pitchFamily="50" charset="-128"/>
                <a:ea typeface="Meiryo UI" panose="020B0604030504040204" pitchFamily="50" charset="-128"/>
              </a:rPr>
              <a:t>円</a:t>
            </a:r>
          </a:p>
        </p:txBody>
      </p:sp>
      <p:sp>
        <p:nvSpPr>
          <p:cNvPr id="148" name="右中かっこ 147"/>
          <p:cNvSpPr/>
          <p:nvPr/>
        </p:nvSpPr>
        <p:spPr bwMode="auto">
          <a:xfrm>
            <a:off x="4212790" y="3686581"/>
            <a:ext cx="268687" cy="571306"/>
          </a:xfrm>
          <a:prstGeom prst="rightBrace">
            <a:avLst>
              <a:gd name="adj1" fmla="val 8333"/>
              <a:gd name="adj2" fmla="val 38435"/>
            </a:avLst>
          </a:prstGeom>
          <a:noFill/>
          <a:ln w="25400" cap="flat" cmpd="sng" algn="ctr">
            <a:solidFill>
              <a:schemeClr val="bg1">
                <a:lumMod val="50000"/>
              </a:schemeClr>
            </a:solidFill>
            <a:prstDash val="solid"/>
            <a:round/>
            <a:headEnd type="none" w="med" len="med"/>
            <a:tailEnd type="none" w="med" len="med"/>
          </a:ln>
          <a:effectLst/>
        </p:spPr>
        <p:txBody>
          <a:bodyPr rtlCol="0" anchor="ctr"/>
          <a:lstStyle/>
          <a:p>
            <a:pPr algn="ctr"/>
            <a:endParaRPr kumimoji="1" lang="ja-JP" altLang="en-US"/>
          </a:p>
        </p:txBody>
      </p:sp>
      <p:sp>
        <p:nvSpPr>
          <p:cNvPr id="149" name="正方形/長方形 148"/>
          <p:cNvSpPr/>
          <p:nvPr/>
        </p:nvSpPr>
        <p:spPr>
          <a:xfrm>
            <a:off x="4466975" y="3763196"/>
            <a:ext cx="777777" cy="295466"/>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2,000</a:t>
            </a:r>
            <a:r>
              <a:rPr lang="ja-JP" altLang="en-US" dirty="0">
                <a:latin typeface="Meiryo UI" panose="020B0604030504040204" pitchFamily="50" charset="-128"/>
                <a:ea typeface="Meiryo UI" panose="020B0604030504040204" pitchFamily="50" charset="-128"/>
              </a:rPr>
              <a:t>円</a:t>
            </a:r>
          </a:p>
        </p:txBody>
      </p:sp>
      <p:graphicFrame>
        <p:nvGraphicFramePr>
          <p:cNvPr id="20" name="表 19"/>
          <p:cNvGraphicFramePr>
            <a:graphicFrameLocks noGrp="1"/>
          </p:cNvGraphicFramePr>
          <p:nvPr>
            <p:extLst>
              <p:ext uri="{D42A27DB-BD31-4B8C-83A1-F6EECF244321}">
                <p14:modId xmlns:p14="http://schemas.microsoft.com/office/powerpoint/2010/main" val="3865426694"/>
              </p:ext>
            </p:extLst>
          </p:nvPr>
        </p:nvGraphicFramePr>
        <p:xfrm>
          <a:off x="306526" y="6110666"/>
          <a:ext cx="4402666" cy="609600"/>
        </p:xfrm>
        <a:graphic>
          <a:graphicData uri="http://schemas.openxmlformats.org/drawingml/2006/table">
            <a:tbl>
              <a:tblPr firstRow="1" bandRow="1">
                <a:tableStyleId>{5940675A-B579-460E-94D1-54222C63F5DA}</a:tableStyleId>
              </a:tblPr>
              <a:tblGrid>
                <a:gridCol w="2674094">
                  <a:extLst>
                    <a:ext uri="{9D8B030D-6E8A-4147-A177-3AD203B41FA5}">
                      <a16:colId xmlns:a16="http://schemas.microsoft.com/office/drawing/2014/main" val="20000"/>
                    </a:ext>
                  </a:extLst>
                </a:gridCol>
                <a:gridCol w="1728572">
                  <a:extLst>
                    <a:ext uri="{9D8B030D-6E8A-4147-A177-3AD203B41FA5}">
                      <a16:colId xmlns:a16="http://schemas.microsoft.com/office/drawing/2014/main" val="20001"/>
                    </a:ext>
                  </a:extLst>
                </a:gridCol>
              </a:tblGrid>
              <a:tr h="0">
                <a:tc>
                  <a:txBody>
                    <a:bodyPr/>
                    <a:lstStyle/>
                    <a:p>
                      <a:r>
                        <a:rPr kumimoji="1" lang="en-US" altLang="ja-JP" sz="1400" dirty="0">
                          <a:latin typeface="Meiryo UI" panose="020B0604030504040204" pitchFamily="50" charset="-128"/>
                          <a:ea typeface="Meiryo UI" panose="020B0604030504040204" pitchFamily="50" charset="-128"/>
                        </a:rPr>
                        <a:t>0</a:t>
                      </a:r>
                      <a:r>
                        <a:rPr kumimoji="1" lang="ja-JP" altLang="en-US" sz="1400" dirty="0">
                          <a:latin typeface="Meiryo UI" panose="020B0604030504040204" pitchFamily="50" charset="-128"/>
                          <a:ea typeface="Meiryo UI" panose="020B0604030504040204" pitchFamily="50" charset="-128"/>
                        </a:rPr>
                        <a:t>円～</a:t>
                      </a:r>
                      <a:r>
                        <a:rPr kumimoji="1" lang="en-US" altLang="ja-JP" sz="1400" dirty="0">
                          <a:latin typeface="Meiryo UI" panose="020B0604030504040204" pitchFamily="50" charset="-128"/>
                          <a:ea typeface="Meiryo UI" panose="020B0604030504040204" pitchFamily="50" charset="-128"/>
                        </a:rPr>
                        <a:t>10,000</a:t>
                      </a:r>
                      <a:r>
                        <a:rPr kumimoji="1" lang="ja-JP" altLang="en-US" sz="1400" dirty="0">
                          <a:latin typeface="Meiryo UI" panose="020B0604030504040204" pitchFamily="50" charset="-128"/>
                          <a:ea typeface="Meiryo UI" panose="020B0604030504040204" pitchFamily="50" charset="-128"/>
                        </a:rPr>
                        <a:t>円の場合</a:t>
                      </a:r>
                    </a:p>
                  </a:txBody>
                  <a:tcPr/>
                </a:tc>
                <a:tc>
                  <a:txBody>
                    <a:bodyPr/>
                    <a:lstStyle/>
                    <a:p>
                      <a:r>
                        <a:rPr kumimoji="1" lang="en-US" altLang="ja-JP" sz="1400" dirty="0">
                          <a:latin typeface="Meiryo UI" panose="020B0604030504040204" pitchFamily="50" charset="-128"/>
                          <a:ea typeface="Meiryo UI" panose="020B0604030504040204" pitchFamily="50" charset="-128"/>
                        </a:rPr>
                        <a:t>20</a:t>
                      </a:r>
                      <a:r>
                        <a:rPr kumimoji="1" lang="ja-JP" altLang="en-US" sz="14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0"/>
                  </a:ext>
                </a:extLst>
              </a:tr>
              <a:tr h="0">
                <a:tc>
                  <a:txBody>
                    <a:bodyPr/>
                    <a:lstStyle/>
                    <a:p>
                      <a:r>
                        <a:rPr kumimoji="1" lang="en-US" altLang="ja-JP" sz="1400" dirty="0">
                          <a:latin typeface="Meiryo UI" panose="020B0604030504040204" pitchFamily="50" charset="-128"/>
                          <a:ea typeface="Meiryo UI" panose="020B0604030504040204" pitchFamily="50" charset="-128"/>
                        </a:rPr>
                        <a:t>10,000</a:t>
                      </a:r>
                      <a:r>
                        <a:rPr kumimoji="1" lang="ja-JP" altLang="en-US" sz="1400" dirty="0">
                          <a:latin typeface="Meiryo UI" panose="020B0604030504040204" pitchFamily="50" charset="-128"/>
                          <a:ea typeface="Meiryo UI" panose="020B0604030504040204" pitchFamily="50" charset="-128"/>
                        </a:rPr>
                        <a:t>円～</a:t>
                      </a:r>
                      <a:r>
                        <a:rPr kumimoji="1" lang="ja-JP" altLang="en-US" sz="1400" dirty="0" err="1">
                          <a:latin typeface="Meiryo UI" panose="020B0604030504040204" pitchFamily="50" charset="-128"/>
                          <a:ea typeface="Meiryo UI" panose="020B0604030504040204" pitchFamily="50" charset="-128"/>
                        </a:rPr>
                        <a:t>の</a:t>
                      </a:r>
                      <a:r>
                        <a:rPr kumimoji="1" lang="ja-JP" altLang="en-US" sz="1400" dirty="0">
                          <a:latin typeface="Meiryo UI" panose="020B0604030504040204" pitchFamily="50" charset="-128"/>
                          <a:ea typeface="Meiryo UI" panose="020B0604030504040204" pitchFamily="50" charset="-128"/>
                        </a:rPr>
                        <a:t>場合</a:t>
                      </a:r>
                    </a:p>
                  </a:txBody>
                  <a:tcPr/>
                </a:tc>
                <a:tc>
                  <a:txBody>
                    <a:bodyPr/>
                    <a:lstStyle/>
                    <a:p>
                      <a:r>
                        <a:rPr kumimoji="1" lang="en-US" altLang="ja-JP" sz="1400" dirty="0">
                          <a:latin typeface="Meiryo UI" panose="020B0604030504040204" pitchFamily="50" charset="-128"/>
                          <a:ea typeface="Meiryo UI" panose="020B0604030504040204" pitchFamily="50" charset="-128"/>
                        </a:rPr>
                        <a:t>50</a:t>
                      </a:r>
                      <a:r>
                        <a:rPr kumimoji="1" lang="ja-JP" altLang="en-US" sz="14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1"/>
                  </a:ext>
                </a:extLst>
              </a:tr>
            </a:tbl>
          </a:graphicData>
        </a:graphic>
      </p:graphicFrame>
      <p:sp>
        <p:nvSpPr>
          <p:cNvPr id="150" name="正方形/長方形 149"/>
          <p:cNvSpPr/>
          <p:nvPr/>
        </p:nvSpPr>
        <p:spPr>
          <a:xfrm>
            <a:off x="276808" y="5687703"/>
            <a:ext cx="7308411" cy="329321"/>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これらの計算結果は割引形式の元情報に用いられ、下記のように割引階層を設定することができる</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22734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各種料金設定項目</a:t>
            </a:r>
            <a:r>
              <a:rPr lang="en-US" altLang="ja-JP" dirty="0">
                <a:solidFill>
                  <a:srgbClr val="000000"/>
                </a:solidFill>
              </a:rPr>
              <a:t>&gt;</a:t>
            </a:r>
            <a:br>
              <a:rPr lang="en-US" altLang="ja-JP" dirty="0">
                <a:solidFill>
                  <a:srgbClr val="000000"/>
                </a:solidFill>
              </a:rPr>
            </a:br>
            <a:r>
              <a:rPr lang="ja-JP" altLang="en-US" dirty="0">
                <a:solidFill>
                  <a:srgbClr val="000000"/>
                </a:solidFill>
              </a:rPr>
              <a:t>提供商品に対する請求発生の定義</a:t>
            </a:r>
          </a:p>
        </p:txBody>
      </p:sp>
      <p:grpSp>
        <p:nvGrpSpPr>
          <p:cNvPr id="3" name="グループ化 2"/>
          <p:cNvGrpSpPr/>
          <p:nvPr/>
        </p:nvGrpSpPr>
        <p:grpSpPr>
          <a:xfrm>
            <a:off x="1704813" y="2401305"/>
            <a:ext cx="7555423" cy="4529432"/>
            <a:chOff x="1704813" y="1455725"/>
            <a:chExt cx="7555423" cy="2899303"/>
          </a:xfrm>
        </p:grpSpPr>
        <p:cxnSp>
          <p:nvCxnSpPr>
            <p:cNvPr id="8" name="直線コネクタ 7"/>
            <p:cNvCxnSpPr/>
            <p:nvPr/>
          </p:nvCxnSpPr>
          <p:spPr bwMode="auto">
            <a:xfrm>
              <a:off x="1704813"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p:nvPr/>
          </p:nvCxnSpPr>
          <p:spPr bwMode="auto">
            <a:xfrm>
              <a:off x="322106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p:nvPr/>
          </p:nvCxnSpPr>
          <p:spPr bwMode="auto">
            <a:xfrm>
              <a:off x="4791559"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a:off x="6305224"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コネクタ 79"/>
            <p:cNvCxnSpPr/>
            <p:nvPr/>
          </p:nvCxnSpPr>
          <p:spPr bwMode="auto">
            <a:xfrm>
              <a:off x="7689741"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コネクタ 80"/>
            <p:cNvCxnSpPr/>
            <p:nvPr/>
          </p:nvCxnSpPr>
          <p:spPr bwMode="auto">
            <a:xfrm>
              <a:off x="9260236" y="1455725"/>
              <a:ext cx="0" cy="2899303"/>
            </a:xfrm>
            <a:prstGeom prst="line">
              <a:avLst/>
            </a:prstGeom>
            <a:solidFill>
              <a:srgbClr val="D2F0FA"/>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16" name="正方形/長方形 115"/>
          <p:cNvSpPr/>
          <p:nvPr/>
        </p:nvSpPr>
        <p:spPr>
          <a:xfrm>
            <a:off x="276809" y="1181354"/>
            <a:ext cx="9151864" cy="932563"/>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商品提供時にどのタイミングで請求を発生すべきか、最低１つ以上設定する必要があります。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大抵の場合、全てのサービスを提供できるようになってから料金請求を開始するため、「オーダのステータスが完了の状態に請求」の</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１つ設定となります。ただ、２つ以上設定することも可能です。</a:t>
            </a:r>
            <a:endParaRPr lang="en-US" altLang="ja-JP" sz="1400" dirty="0">
              <a:latin typeface="Meiryo UI" panose="020B0604030504040204" pitchFamily="50" charset="-128"/>
              <a:ea typeface="Meiryo UI" panose="020B0604030504040204" pitchFamily="50" charset="-128"/>
            </a:endParaRPr>
          </a:p>
        </p:txBody>
      </p:sp>
      <p:sp>
        <p:nvSpPr>
          <p:cNvPr id="94" name="正方形/長方形 93"/>
          <p:cNvSpPr/>
          <p:nvPr/>
        </p:nvSpPr>
        <p:spPr>
          <a:xfrm>
            <a:off x="1701349" y="2354169"/>
            <a:ext cx="1512786" cy="295466"/>
          </a:xfrm>
          <a:prstGeom prst="rect">
            <a:avLst/>
          </a:prstGeom>
        </p:spPr>
        <p:txBody>
          <a:bodyPr wrap="square" anchor="ctr">
            <a:spAutoFit/>
          </a:bodyPr>
          <a:lstStyle/>
          <a:p>
            <a:r>
              <a:rPr lang="ja-JP" altLang="en-US" dirty="0">
                <a:latin typeface="Meiryo UI" panose="020B0604030504040204" pitchFamily="50" charset="-128"/>
                <a:ea typeface="Meiryo UI" panose="020B0604030504040204" pitchFamily="50" charset="-128"/>
              </a:rPr>
              <a:t>申込受付済</a:t>
            </a:r>
          </a:p>
        </p:txBody>
      </p:sp>
      <p:sp>
        <p:nvSpPr>
          <p:cNvPr id="108" name="正方形/長方形 107"/>
          <p:cNvSpPr/>
          <p:nvPr/>
        </p:nvSpPr>
        <p:spPr>
          <a:xfrm>
            <a:off x="3255698" y="2359695"/>
            <a:ext cx="1512786" cy="295466"/>
          </a:xfrm>
          <a:prstGeom prst="rect">
            <a:avLst/>
          </a:prstGeom>
        </p:spPr>
        <p:txBody>
          <a:bodyPr wrap="square" anchor="ctr">
            <a:spAutoFit/>
          </a:bodyPr>
          <a:lstStyle/>
          <a:p>
            <a:r>
              <a:rPr lang="ja-JP" altLang="en-US" dirty="0">
                <a:latin typeface="Meiryo UI" panose="020B0604030504040204" pitchFamily="50" charset="-128"/>
                <a:ea typeface="Meiryo UI" panose="020B0604030504040204" pitchFamily="50" charset="-128"/>
              </a:rPr>
              <a:t>保留中</a:t>
            </a:r>
          </a:p>
        </p:txBody>
      </p:sp>
      <p:sp>
        <p:nvSpPr>
          <p:cNvPr id="123" name="正方形/長方形 122"/>
          <p:cNvSpPr/>
          <p:nvPr/>
        </p:nvSpPr>
        <p:spPr>
          <a:xfrm>
            <a:off x="7730771" y="2329704"/>
            <a:ext cx="1512786" cy="295466"/>
          </a:xfrm>
          <a:prstGeom prst="rect">
            <a:avLst/>
          </a:prstGeom>
        </p:spPr>
        <p:txBody>
          <a:bodyPr wrap="square" anchor="ctr">
            <a:spAutoFit/>
          </a:bodyPr>
          <a:lstStyle/>
          <a:p>
            <a:r>
              <a:rPr lang="ja-JP" altLang="en-US" dirty="0">
                <a:latin typeface="Meiryo UI" panose="020B0604030504040204" pitchFamily="50" charset="-128"/>
                <a:ea typeface="Meiryo UI" panose="020B0604030504040204" pitchFamily="50" charset="-128"/>
              </a:rPr>
              <a:t>開通（提供中）</a:t>
            </a:r>
          </a:p>
        </p:txBody>
      </p:sp>
      <p:sp>
        <p:nvSpPr>
          <p:cNvPr id="124" name="正方形/長方形 123"/>
          <p:cNvSpPr/>
          <p:nvPr/>
        </p:nvSpPr>
        <p:spPr>
          <a:xfrm>
            <a:off x="6251797" y="2346761"/>
            <a:ext cx="1512786" cy="275204"/>
          </a:xfrm>
          <a:prstGeom prst="rect">
            <a:avLst/>
          </a:prstGeom>
        </p:spPr>
        <p:txBody>
          <a:bodyPr wrap="square" anchor="ctr">
            <a:spAutoFit/>
          </a:bodyPr>
          <a:lstStyle/>
          <a:p>
            <a:r>
              <a:rPr lang="ja-JP" altLang="en-US" dirty="0">
                <a:latin typeface="Meiryo UI" panose="020B0604030504040204" pitchFamily="50" charset="-128"/>
                <a:ea typeface="Meiryo UI" panose="020B0604030504040204" pitchFamily="50" charset="-128"/>
              </a:rPr>
              <a:t>失敗</a:t>
            </a:r>
          </a:p>
        </p:txBody>
      </p:sp>
      <p:sp>
        <p:nvSpPr>
          <p:cNvPr id="125" name="正方形/長方形 124"/>
          <p:cNvSpPr/>
          <p:nvPr/>
        </p:nvSpPr>
        <p:spPr>
          <a:xfrm>
            <a:off x="44678" y="2921943"/>
            <a:ext cx="1558440" cy="464743"/>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一部オーダのステータスが</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完了の状態に請求</a:t>
            </a:r>
          </a:p>
        </p:txBody>
      </p:sp>
      <p:sp>
        <p:nvSpPr>
          <p:cNvPr id="126" name="正方形/長方形 125"/>
          <p:cNvSpPr/>
          <p:nvPr/>
        </p:nvSpPr>
        <p:spPr>
          <a:xfrm>
            <a:off x="182278" y="4123830"/>
            <a:ext cx="1276310" cy="464743"/>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オーダのステータスが</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完了の状態に請求</a:t>
            </a:r>
          </a:p>
        </p:txBody>
      </p:sp>
      <p:sp>
        <p:nvSpPr>
          <p:cNvPr id="127" name="正方形/長方形 126"/>
          <p:cNvSpPr/>
          <p:nvPr/>
        </p:nvSpPr>
        <p:spPr>
          <a:xfrm>
            <a:off x="39661" y="5553764"/>
            <a:ext cx="1558440" cy="464743"/>
          </a:xfrm>
          <a:prstGeom prst="rect">
            <a:avLst/>
          </a:prstGeom>
        </p:spPr>
        <p:txBody>
          <a:bodyPr wrap="none" anchor="ctr">
            <a:spAutoFit/>
          </a:bodyPr>
          <a:lstStyle/>
          <a:p>
            <a:r>
              <a:rPr lang="ja-JP" altLang="en-US" sz="1100" dirty="0">
                <a:latin typeface="Meiryo UI" panose="020B0604030504040204" pitchFamily="50" charset="-128"/>
                <a:ea typeface="Meiryo UI" panose="020B0604030504040204" pitchFamily="50" charset="-128"/>
              </a:rPr>
              <a:t>一部オーダのステータスが</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失敗の状態に請求</a:t>
            </a:r>
          </a:p>
        </p:txBody>
      </p:sp>
      <p:sp>
        <p:nvSpPr>
          <p:cNvPr id="128" name="正方形/長方形 127"/>
          <p:cNvSpPr/>
          <p:nvPr/>
        </p:nvSpPr>
        <p:spPr>
          <a:xfrm>
            <a:off x="4800478" y="2366621"/>
            <a:ext cx="1512786" cy="295466"/>
          </a:xfrm>
          <a:prstGeom prst="rect">
            <a:avLst/>
          </a:prstGeom>
        </p:spPr>
        <p:txBody>
          <a:bodyPr wrap="square" anchor="ctr">
            <a:spAutoFit/>
          </a:bodyPr>
          <a:lstStyle/>
          <a:p>
            <a:r>
              <a:rPr lang="ja-JP" altLang="en-US" dirty="0">
                <a:latin typeface="Meiryo UI" panose="020B0604030504040204" pitchFamily="50" charset="-128"/>
                <a:ea typeface="Meiryo UI" panose="020B0604030504040204" pitchFamily="50" charset="-128"/>
              </a:rPr>
              <a:t>実行中</a:t>
            </a:r>
          </a:p>
        </p:txBody>
      </p:sp>
      <p:cxnSp>
        <p:nvCxnSpPr>
          <p:cNvPr id="4" name="直線矢印コネクタ 3"/>
          <p:cNvCxnSpPr/>
          <p:nvPr/>
        </p:nvCxnSpPr>
        <p:spPr bwMode="auto">
          <a:xfrm>
            <a:off x="2961409" y="3190010"/>
            <a:ext cx="4962911"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直線矢印コネクタ 128"/>
          <p:cNvCxnSpPr/>
          <p:nvPr/>
        </p:nvCxnSpPr>
        <p:spPr bwMode="auto">
          <a:xfrm>
            <a:off x="8911689" y="3190010"/>
            <a:ext cx="33186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直線矢印コネクタ 132"/>
          <p:cNvCxnSpPr/>
          <p:nvPr/>
        </p:nvCxnSpPr>
        <p:spPr bwMode="auto">
          <a:xfrm>
            <a:off x="8929723" y="4222110"/>
            <a:ext cx="330513"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5" name="正方形/長方形 134"/>
          <p:cNvSpPr/>
          <p:nvPr/>
        </p:nvSpPr>
        <p:spPr>
          <a:xfrm>
            <a:off x="6449760" y="5655331"/>
            <a:ext cx="1005403" cy="363176"/>
          </a:xfrm>
          <a:prstGeom prst="rect">
            <a:avLst/>
          </a:prstGeom>
          <a:solidFill>
            <a:srgbClr val="FFFFCC"/>
          </a:solidFill>
        </p:spPr>
        <p:txBody>
          <a:bodyPr wrap="none" anchor="ctr">
            <a:spAutoFit/>
          </a:bodyPr>
          <a:lstStyle/>
          <a:p>
            <a:r>
              <a:rPr lang="ja-JP" altLang="en-US" sz="1600" b="1" dirty="0">
                <a:latin typeface="Meiryo UI" panose="020B0604030504040204" pitchFamily="50" charset="-128"/>
                <a:ea typeface="Meiryo UI" panose="020B0604030504040204" pitchFamily="50" charset="-128"/>
              </a:rPr>
              <a:t>請求開始</a:t>
            </a:r>
          </a:p>
        </p:txBody>
      </p:sp>
      <p:sp>
        <p:nvSpPr>
          <p:cNvPr id="16" name="円/楕円 15"/>
          <p:cNvSpPr/>
          <p:nvPr/>
        </p:nvSpPr>
        <p:spPr bwMode="auto">
          <a:xfrm>
            <a:off x="1891145" y="2998031"/>
            <a:ext cx="1049482" cy="36317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サービス</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37" name="直線矢印コネクタ 136"/>
          <p:cNvCxnSpPr/>
          <p:nvPr/>
        </p:nvCxnSpPr>
        <p:spPr bwMode="auto">
          <a:xfrm>
            <a:off x="2968335" y="3550230"/>
            <a:ext cx="203661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9" name="円/楕円 138"/>
          <p:cNvSpPr/>
          <p:nvPr/>
        </p:nvSpPr>
        <p:spPr bwMode="auto">
          <a:xfrm>
            <a:off x="1898071" y="3358251"/>
            <a:ext cx="1049482" cy="36317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サービス</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B</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0" name="正方形/長方形 139"/>
          <p:cNvSpPr/>
          <p:nvPr/>
        </p:nvSpPr>
        <p:spPr>
          <a:xfrm>
            <a:off x="7906286" y="3027411"/>
            <a:ext cx="1005403" cy="713005"/>
          </a:xfrm>
          <a:prstGeom prst="rect">
            <a:avLst/>
          </a:prstGeom>
          <a:solidFill>
            <a:srgbClr val="FFFFCC"/>
          </a:solidFill>
        </p:spPr>
        <p:txBody>
          <a:bodyPr wrap="none" anchor="ctr">
            <a:normAutofit/>
          </a:bodyPr>
          <a:lstStyle/>
          <a:p>
            <a:r>
              <a:rPr lang="ja-JP" altLang="en-US" sz="1600" b="1" dirty="0">
                <a:latin typeface="Meiryo UI" panose="020B0604030504040204" pitchFamily="50" charset="-128"/>
                <a:ea typeface="Meiryo UI" panose="020B0604030504040204" pitchFamily="50" charset="-128"/>
              </a:rPr>
              <a:t>請求開始</a:t>
            </a:r>
          </a:p>
        </p:txBody>
      </p:sp>
      <p:cxnSp>
        <p:nvCxnSpPr>
          <p:cNvPr id="141" name="直線矢印コネクタ 140"/>
          <p:cNvCxnSpPr/>
          <p:nvPr/>
        </p:nvCxnSpPr>
        <p:spPr bwMode="auto">
          <a:xfrm>
            <a:off x="2939636" y="4213266"/>
            <a:ext cx="4984684"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2" name="円/楕円 141"/>
          <p:cNvSpPr/>
          <p:nvPr/>
        </p:nvSpPr>
        <p:spPr bwMode="auto">
          <a:xfrm>
            <a:off x="1869372" y="4021287"/>
            <a:ext cx="1049482" cy="36317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サービス</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43" name="直線矢印コネクタ 142"/>
          <p:cNvCxnSpPr/>
          <p:nvPr/>
        </p:nvCxnSpPr>
        <p:spPr bwMode="auto">
          <a:xfrm>
            <a:off x="2946562" y="4573486"/>
            <a:ext cx="497775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円/楕円 143"/>
          <p:cNvSpPr/>
          <p:nvPr/>
        </p:nvSpPr>
        <p:spPr bwMode="auto">
          <a:xfrm>
            <a:off x="1876298" y="4381507"/>
            <a:ext cx="1049482" cy="36317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サービス</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B</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5" name="正方形/長方形 144"/>
          <p:cNvSpPr/>
          <p:nvPr/>
        </p:nvSpPr>
        <p:spPr>
          <a:xfrm>
            <a:off x="7924320" y="4004509"/>
            <a:ext cx="1005403" cy="713005"/>
          </a:xfrm>
          <a:prstGeom prst="rect">
            <a:avLst/>
          </a:prstGeom>
          <a:solidFill>
            <a:srgbClr val="FFFFCC"/>
          </a:solidFill>
        </p:spPr>
        <p:txBody>
          <a:bodyPr wrap="none" anchor="ctr">
            <a:normAutofit/>
          </a:bodyPr>
          <a:lstStyle/>
          <a:p>
            <a:r>
              <a:rPr lang="ja-JP" altLang="en-US" sz="1600" b="1" dirty="0">
                <a:latin typeface="Meiryo UI" panose="020B0604030504040204" pitchFamily="50" charset="-128"/>
                <a:ea typeface="Meiryo UI" panose="020B0604030504040204" pitchFamily="50" charset="-128"/>
              </a:rPr>
              <a:t>請求開始</a:t>
            </a:r>
          </a:p>
        </p:txBody>
      </p:sp>
      <p:cxnSp>
        <p:nvCxnSpPr>
          <p:cNvPr id="146" name="直線矢印コネクタ 145"/>
          <p:cNvCxnSpPr/>
          <p:nvPr/>
        </p:nvCxnSpPr>
        <p:spPr bwMode="auto">
          <a:xfrm>
            <a:off x="8922466" y="4592222"/>
            <a:ext cx="330513"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 name="直線矢印コネクタ 147"/>
          <p:cNvCxnSpPr/>
          <p:nvPr/>
        </p:nvCxnSpPr>
        <p:spPr bwMode="auto">
          <a:xfrm>
            <a:off x="2903348" y="5483264"/>
            <a:ext cx="6313343"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円/楕円 148"/>
          <p:cNvSpPr/>
          <p:nvPr/>
        </p:nvSpPr>
        <p:spPr bwMode="auto">
          <a:xfrm>
            <a:off x="1833084" y="5291285"/>
            <a:ext cx="1049482" cy="36317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サービス</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50" name="直線矢印コネクタ 149"/>
          <p:cNvCxnSpPr>
            <a:endCxn id="135" idx="1"/>
          </p:cNvCxnSpPr>
          <p:nvPr/>
        </p:nvCxnSpPr>
        <p:spPr bwMode="auto">
          <a:xfrm flipV="1">
            <a:off x="2910274" y="5836919"/>
            <a:ext cx="3539486" cy="6565"/>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1" name="円/楕円 150"/>
          <p:cNvSpPr/>
          <p:nvPr/>
        </p:nvSpPr>
        <p:spPr bwMode="auto">
          <a:xfrm>
            <a:off x="1840010" y="5651505"/>
            <a:ext cx="1049482" cy="36317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サービス</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B</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53" name="直線矢印コネクタ 152"/>
          <p:cNvCxnSpPr/>
          <p:nvPr/>
        </p:nvCxnSpPr>
        <p:spPr bwMode="auto">
          <a:xfrm>
            <a:off x="7455163" y="5862220"/>
            <a:ext cx="1761528" cy="0"/>
          </a:xfrm>
          <a:prstGeom prst="straightConnector1">
            <a:avLst/>
          </a:prstGeom>
          <a:solidFill>
            <a:srgbClr val="D2F0FA"/>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779357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料金補正</a:t>
            </a:r>
            <a:r>
              <a:rPr lang="en-US" altLang="ja-JP" dirty="0">
                <a:solidFill>
                  <a:srgbClr val="000000"/>
                </a:solidFill>
              </a:rPr>
              <a:t>&gt;</a:t>
            </a:r>
            <a:br>
              <a:rPr lang="en-US" altLang="ja-JP" dirty="0">
                <a:solidFill>
                  <a:srgbClr val="000000"/>
                </a:solidFill>
              </a:rPr>
            </a:br>
            <a:r>
              <a:rPr lang="ja-JP" altLang="en-US" dirty="0">
                <a:solidFill>
                  <a:srgbClr val="000000"/>
                </a:solidFill>
              </a:rPr>
              <a:t>請求と料金補正について</a:t>
            </a:r>
          </a:p>
        </p:txBody>
      </p:sp>
      <p:sp>
        <p:nvSpPr>
          <p:cNvPr id="25" name="正方形/長方形 24"/>
          <p:cNvSpPr/>
          <p:nvPr/>
        </p:nvSpPr>
        <p:spPr>
          <a:xfrm>
            <a:off x="276809" y="1181354"/>
            <a:ext cx="9126271" cy="1749197"/>
          </a:xfrm>
          <a:prstGeom prst="rect">
            <a:avLst/>
          </a:prstGeom>
        </p:spPr>
        <p:txBody>
          <a:bodyPr wrap="square">
            <a:spAutoFit/>
          </a:bodyPr>
          <a:lstStyle/>
          <a:p>
            <a:pPr algn="l"/>
            <a:r>
              <a:rPr lang="ja-JP" altLang="en-US" sz="1400" dirty="0">
                <a:latin typeface="Meiryo UI" panose="020B0604030504040204" pitchFamily="50" charset="-128"/>
                <a:ea typeface="Meiryo UI" panose="020B0604030504040204" pitchFamily="50" charset="-128"/>
              </a:rPr>
              <a:t>サービス提供後の契約商品の請求内容については、補正することはできません。</a:t>
            </a:r>
            <a:endParaRPr lang="en-US" altLang="ja-JP" sz="1400" dirty="0">
              <a:latin typeface="Meiryo UI" panose="020B0604030504040204" pitchFamily="50" charset="-128"/>
              <a:ea typeface="Meiryo UI" panose="020B0604030504040204" pitchFamily="50" charset="-128"/>
            </a:endParaRPr>
          </a:p>
          <a:p>
            <a:pPr algn="l"/>
            <a:r>
              <a:rPr lang="ja-JP" altLang="en-US" sz="1400" dirty="0">
                <a:solidFill>
                  <a:srgbClr val="FF0000"/>
                </a:solidFill>
                <a:latin typeface="Meiryo UI" panose="020B0604030504040204" pitchFamily="50" charset="-128"/>
                <a:ea typeface="Meiryo UI" panose="020B0604030504040204" pitchFamily="50" charset="-128"/>
              </a:rPr>
              <a:t>請求額に誤りがある、請求内訳に誤りがあるなどのことがあった場合でも、請求情報を変更することはできません。</a:t>
            </a:r>
            <a:endParaRPr lang="en-US" altLang="ja-JP" sz="1400" dirty="0">
              <a:solidFill>
                <a:srgbClr val="FF0000"/>
              </a:solidFill>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そのため、請求シミュレーションを実施し、シミュレーション後に請求額に問題がある場合、</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料金補正として補正額（加算・減算）をすることができます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なお、請求そのものをキャンセルして、再度料金計算することは可能です。ただし、他システムと連携している場合は再計算に対応しているのか十分に確認が必要です</a:t>
            </a:r>
            <a:endParaRPr lang="en-US" altLang="ja-JP" sz="1400" dirty="0">
              <a:latin typeface="Meiryo UI" panose="020B0604030504040204" pitchFamily="50" charset="-128"/>
              <a:ea typeface="Meiryo UI" panose="020B0604030504040204" pitchFamily="50" charset="-128"/>
            </a:endParaRPr>
          </a:p>
        </p:txBody>
      </p:sp>
      <p:grpSp>
        <p:nvGrpSpPr>
          <p:cNvPr id="27" name="グループ化 26"/>
          <p:cNvGrpSpPr/>
          <p:nvPr/>
        </p:nvGrpSpPr>
        <p:grpSpPr>
          <a:xfrm>
            <a:off x="1515870" y="3691484"/>
            <a:ext cx="525819" cy="404882"/>
            <a:chOff x="2277509" y="4531073"/>
            <a:chExt cx="359141" cy="404882"/>
          </a:xfrm>
        </p:grpSpPr>
        <p:sp>
          <p:nvSpPr>
            <p:cNvPr id="28" name="楕円 1"/>
            <p:cNvSpPr/>
            <p:nvPr/>
          </p:nvSpPr>
          <p:spPr bwMode="auto">
            <a:xfrm>
              <a:off x="2277509" y="4667200"/>
              <a:ext cx="359141" cy="268755"/>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9" name="フローチャート: 抜出し 28"/>
            <p:cNvSpPr/>
            <p:nvPr/>
          </p:nvSpPr>
          <p:spPr bwMode="auto">
            <a:xfrm rot="10800000">
              <a:off x="2329547" y="4531073"/>
              <a:ext cx="268755" cy="137649"/>
            </a:xfrm>
            <a:prstGeom prst="flowChartExtra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30" name="正方形/長方形 29"/>
          <p:cNvSpPr/>
          <p:nvPr/>
        </p:nvSpPr>
        <p:spPr>
          <a:xfrm>
            <a:off x="2030517" y="3667848"/>
            <a:ext cx="1242648" cy="498598"/>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2,000</a:t>
            </a:r>
            <a:r>
              <a:rPr lang="ja-JP" altLang="en-US" dirty="0">
                <a:latin typeface="Meiryo UI" panose="020B0604030504040204" pitchFamily="50" charset="-128"/>
                <a:ea typeface="Meiryo UI" panose="020B0604030504040204" pitchFamily="50" charset="-128"/>
              </a:rPr>
              <a:t>円</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月</a:t>
            </a:r>
            <a:br>
              <a:rPr lang="en-US" altLang="ja-JP" dirty="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初月無料設定</a:t>
            </a:r>
            <a:r>
              <a:rPr lang="en-US" altLang="ja-JP" dirty="0">
                <a:latin typeface="Meiryo UI" panose="020B0604030504040204" pitchFamily="50" charset="-128"/>
                <a:ea typeface="Meiryo UI" panose="020B0604030504040204" pitchFamily="50" charset="-128"/>
              </a:rPr>
              <a:t>)</a:t>
            </a:r>
            <a:endParaRPr lang="ja-JP" altLang="en-US" dirty="0">
              <a:latin typeface="Meiryo UI" panose="020B0604030504040204" pitchFamily="50" charset="-128"/>
              <a:ea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398264561"/>
              </p:ext>
            </p:extLst>
          </p:nvPr>
        </p:nvGraphicFramePr>
        <p:xfrm>
          <a:off x="276809" y="3007608"/>
          <a:ext cx="9088172" cy="4139952"/>
        </p:xfrm>
        <a:graphic>
          <a:graphicData uri="http://schemas.openxmlformats.org/drawingml/2006/table">
            <a:tbl>
              <a:tblPr firstRow="1" bandRow="1">
                <a:tableStyleId>{5940675A-B579-460E-94D1-54222C63F5DA}</a:tableStyleId>
              </a:tblPr>
              <a:tblGrid>
                <a:gridCol w="1010971">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gridCol w="4000501">
                  <a:extLst>
                    <a:ext uri="{9D8B030D-6E8A-4147-A177-3AD203B41FA5}">
                      <a16:colId xmlns:a16="http://schemas.microsoft.com/office/drawing/2014/main" val="20002"/>
                    </a:ext>
                  </a:extLst>
                </a:gridCol>
              </a:tblGrid>
              <a:tr h="0">
                <a:tc>
                  <a:txBody>
                    <a:bodyPr/>
                    <a:lstStyle/>
                    <a:p>
                      <a:pPr algn="ctr"/>
                      <a:r>
                        <a:rPr kumimoji="1" lang="ja-JP" altLang="en-US" sz="1200" b="1" dirty="0">
                          <a:latin typeface="Meiryo UI" panose="020B0604030504040204" pitchFamily="50" charset="-128"/>
                          <a:ea typeface="Meiryo UI" panose="020B0604030504040204" pitchFamily="50" charset="-128"/>
                        </a:rPr>
                        <a:t>パターン番号</a:t>
                      </a:r>
                    </a:p>
                  </a:txBody>
                  <a:tcPr>
                    <a:solidFill>
                      <a:schemeClr val="accent5">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契約商品と料金補正パターン</a:t>
                      </a:r>
                    </a:p>
                  </a:txBody>
                  <a:tcPr>
                    <a:solidFill>
                      <a:schemeClr val="accent5">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請求内訳例</a:t>
                      </a:r>
                    </a:p>
                  </a:txBody>
                  <a:tcPr>
                    <a:solidFill>
                      <a:schemeClr val="accent5">
                        <a:lumMod val="20000"/>
                        <a:lumOff val="80000"/>
                      </a:schemeClr>
                    </a:solidFill>
                  </a:tcPr>
                </a:tc>
                <a:extLst>
                  <a:ext uri="{0D108BD9-81ED-4DB2-BD59-A6C34878D82A}">
                    <a16:rowId xmlns:a16="http://schemas.microsoft.com/office/drawing/2014/main" val="10000"/>
                  </a:ext>
                </a:extLst>
              </a:tr>
              <a:tr h="1015752">
                <a:tc>
                  <a:txBody>
                    <a:bodyPr/>
                    <a:lstStyle/>
                    <a:p>
                      <a:pPr algn="ctr"/>
                      <a:r>
                        <a:rPr kumimoji="1" lang="ja-JP" altLang="en-US" sz="1200" dirty="0">
                          <a:latin typeface="Meiryo UI" panose="020B0604030504040204" pitchFamily="50" charset="-128"/>
                          <a:ea typeface="Meiryo UI" panose="020B0604030504040204" pitchFamily="50" charset="-128"/>
                        </a:rPr>
                        <a:t>①</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内訳①：月額利用料</a:t>
                      </a:r>
                      <a:r>
                        <a:rPr kumimoji="1" lang="en-US" altLang="ja-JP" sz="1200" dirty="0">
                          <a:latin typeface="Meiryo UI" panose="020B0604030504040204" pitchFamily="50" charset="-128"/>
                          <a:ea typeface="Meiryo UI" panose="020B0604030504040204" pitchFamily="50" charset="-128"/>
                        </a:rPr>
                        <a:t>2,000</a:t>
                      </a:r>
                      <a:r>
                        <a:rPr kumimoji="1" lang="ja-JP" altLang="en-US" sz="1200" dirty="0">
                          <a:latin typeface="Meiryo UI" panose="020B0604030504040204" pitchFamily="50" charset="-128"/>
                          <a:ea typeface="Meiryo UI" panose="020B0604030504040204" pitchFamily="50" charset="-128"/>
                        </a:rPr>
                        <a:t>円</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内訳②：初月無料</a:t>
                      </a:r>
                      <a:r>
                        <a:rPr kumimoji="1" lang="en-US" altLang="ja-JP" sz="1200" dirty="0">
                          <a:latin typeface="Meiryo UI" panose="020B0604030504040204" pitchFamily="50" charset="-128"/>
                          <a:ea typeface="Meiryo UI" panose="020B0604030504040204" pitchFamily="50" charset="-128"/>
                        </a:rPr>
                        <a:t>-2,000</a:t>
                      </a:r>
                      <a:r>
                        <a:rPr kumimoji="1" lang="ja-JP" altLang="en-US" sz="1200" dirty="0">
                          <a:latin typeface="Meiryo UI" panose="020B0604030504040204" pitchFamily="50" charset="-128"/>
                          <a:ea typeface="Meiryo UI" panose="020B0604030504040204" pitchFamily="50" charset="-128"/>
                        </a:rPr>
                        <a:t>円</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総計：</a:t>
                      </a:r>
                      <a:r>
                        <a:rPr kumimoji="1" lang="en-US" altLang="ja-JP" sz="1200" dirty="0">
                          <a:latin typeface="Meiryo UI" panose="020B0604030504040204" pitchFamily="50" charset="-128"/>
                          <a:ea typeface="Meiryo UI" panose="020B0604030504040204" pitchFamily="50" charset="-128"/>
                        </a:rPr>
                        <a:t>0</a:t>
                      </a:r>
                      <a:r>
                        <a:rPr kumimoji="1" lang="ja-JP" altLang="en-US" sz="1200" dirty="0">
                          <a:latin typeface="Meiryo UI" panose="020B0604030504040204" pitchFamily="50" charset="-128"/>
                          <a:ea typeface="Meiryo UI" panose="020B0604030504040204" pitchFamily="50" charset="-128"/>
                        </a:rPr>
                        <a:t>円</a:t>
                      </a:r>
                    </a:p>
                  </a:txBody>
                  <a:tcPr anchor="ctr"/>
                </a:tc>
                <a:extLst>
                  <a:ext uri="{0D108BD9-81ED-4DB2-BD59-A6C34878D82A}">
                    <a16:rowId xmlns:a16="http://schemas.microsoft.com/office/drawing/2014/main" val="10001"/>
                  </a:ext>
                </a:extLst>
              </a:tr>
              <a:tr h="1424940">
                <a:tc>
                  <a:txBody>
                    <a:bodyPr/>
                    <a:lstStyle/>
                    <a:p>
                      <a:pPr algn="ctr"/>
                      <a:r>
                        <a:rPr kumimoji="1" lang="ja-JP" altLang="en-US" sz="1200" dirty="0">
                          <a:latin typeface="Meiryo UI" panose="020B0604030504040204" pitchFamily="50" charset="-128"/>
                          <a:ea typeface="Meiryo UI" panose="020B0604030504040204" pitchFamily="50" charset="-128"/>
                        </a:rPr>
                        <a:t>②</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内訳①：月額利用料</a:t>
                      </a:r>
                      <a:r>
                        <a:rPr kumimoji="1" lang="en-US" altLang="ja-JP" sz="1200" dirty="0">
                          <a:latin typeface="Meiryo UI" panose="020B0604030504040204" pitchFamily="50" charset="-128"/>
                          <a:ea typeface="Meiryo UI" panose="020B0604030504040204" pitchFamily="50" charset="-128"/>
                        </a:rPr>
                        <a:t>2,000</a:t>
                      </a:r>
                      <a:r>
                        <a:rPr kumimoji="1" lang="ja-JP" altLang="en-US" sz="1200" dirty="0">
                          <a:latin typeface="Meiryo UI" panose="020B0604030504040204" pitchFamily="50" charset="-128"/>
                          <a:ea typeface="Meiryo UI" panose="020B0604030504040204" pitchFamily="50" charset="-128"/>
                        </a:rPr>
                        <a:t>円</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内訳②：初月無料</a:t>
                      </a:r>
                      <a:r>
                        <a:rPr kumimoji="1" lang="en-US" altLang="ja-JP" sz="1200" dirty="0">
                          <a:latin typeface="Meiryo UI" panose="020B0604030504040204" pitchFamily="50" charset="-128"/>
                          <a:ea typeface="Meiryo UI" panose="020B0604030504040204" pitchFamily="50" charset="-128"/>
                        </a:rPr>
                        <a:t>-2,000</a:t>
                      </a:r>
                      <a:r>
                        <a:rPr kumimoji="1" lang="ja-JP" altLang="en-US" sz="1200" dirty="0">
                          <a:latin typeface="Meiryo UI" panose="020B0604030504040204" pitchFamily="50" charset="-128"/>
                          <a:ea typeface="Meiryo UI" panose="020B0604030504040204" pitchFamily="50" charset="-128"/>
                        </a:rPr>
                        <a:t>円</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内訳③：補正金</a:t>
                      </a:r>
                      <a:r>
                        <a:rPr kumimoji="1" lang="ja-JP" altLang="en-US" sz="1200" baseline="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2,000</a:t>
                      </a:r>
                      <a:r>
                        <a:rPr kumimoji="1" lang="ja-JP" altLang="en-US" sz="1200" dirty="0">
                          <a:latin typeface="Meiryo UI" panose="020B0604030504040204" pitchFamily="50" charset="-128"/>
                          <a:ea typeface="Meiryo UI" panose="020B0604030504040204" pitchFamily="50" charset="-128"/>
                        </a:rPr>
                        <a:t>円</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総計：</a:t>
                      </a:r>
                      <a:r>
                        <a:rPr kumimoji="1" lang="en-US" altLang="ja-JP" sz="1200" dirty="0">
                          <a:latin typeface="Meiryo UI" panose="020B0604030504040204" pitchFamily="50" charset="-128"/>
                          <a:ea typeface="Meiryo UI" panose="020B0604030504040204" pitchFamily="50" charset="-128"/>
                        </a:rPr>
                        <a:t>2,000</a:t>
                      </a:r>
                      <a:r>
                        <a:rPr kumimoji="1" lang="ja-JP" altLang="en-US" sz="1200" dirty="0">
                          <a:latin typeface="Meiryo UI" panose="020B0604030504040204" pitchFamily="50" charset="-128"/>
                          <a:ea typeface="Meiryo UI" panose="020B0604030504040204" pitchFamily="50" charset="-128"/>
                        </a:rPr>
                        <a:t>円</a:t>
                      </a:r>
                    </a:p>
                  </a:txBody>
                  <a:tcPr anchor="ctr"/>
                </a:tc>
                <a:extLst>
                  <a:ext uri="{0D108BD9-81ED-4DB2-BD59-A6C34878D82A}">
                    <a16:rowId xmlns:a16="http://schemas.microsoft.com/office/drawing/2014/main" val="10002"/>
                  </a:ext>
                </a:extLst>
              </a:tr>
              <a:tr h="1424940">
                <a:tc>
                  <a:txBody>
                    <a:bodyPr/>
                    <a:lstStyle/>
                    <a:p>
                      <a:pPr algn="ctr"/>
                      <a:r>
                        <a:rPr kumimoji="1" lang="ja-JP" altLang="en-US" sz="1200" dirty="0">
                          <a:latin typeface="Meiryo UI" panose="020B0604030504040204" pitchFamily="50" charset="-128"/>
                          <a:ea typeface="Meiryo UI" panose="020B0604030504040204" pitchFamily="50" charset="-128"/>
                        </a:rPr>
                        <a:t>③</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内訳①：月額利用料</a:t>
                      </a:r>
                      <a:r>
                        <a:rPr kumimoji="1" lang="en-US" altLang="ja-JP" sz="1200" dirty="0">
                          <a:latin typeface="Meiryo UI" panose="020B0604030504040204" pitchFamily="50" charset="-128"/>
                          <a:ea typeface="Meiryo UI" panose="020B0604030504040204" pitchFamily="50" charset="-128"/>
                        </a:rPr>
                        <a:t>2,000</a:t>
                      </a:r>
                      <a:r>
                        <a:rPr kumimoji="1" lang="ja-JP" altLang="en-US" sz="1200" dirty="0">
                          <a:latin typeface="Meiryo UI" panose="020B0604030504040204" pitchFamily="50" charset="-128"/>
                          <a:ea typeface="Meiryo UI" panose="020B0604030504040204" pitchFamily="50" charset="-128"/>
                        </a:rPr>
                        <a:t>円</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総計：</a:t>
                      </a:r>
                      <a:r>
                        <a:rPr kumimoji="1" lang="en-US" altLang="ja-JP" sz="1200" dirty="0">
                          <a:latin typeface="Meiryo UI" panose="020B0604030504040204" pitchFamily="50" charset="-128"/>
                          <a:ea typeface="Meiryo UI" panose="020B0604030504040204" pitchFamily="50" charset="-128"/>
                        </a:rPr>
                        <a:t>2,000</a:t>
                      </a:r>
                      <a:r>
                        <a:rPr kumimoji="1" lang="ja-JP" altLang="en-US" sz="1200" dirty="0">
                          <a:latin typeface="Meiryo UI" panose="020B0604030504040204" pitchFamily="50" charset="-128"/>
                          <a:ea typeface="Meiryo UI" panose="020B0604030504040204" pitchFamily="50" charset="-128"/>
                        </a:rPr>
                        <a:t>円</a:t>
                      </a:r>
                    </a:p>
                  </a:txBody>
                  <a:tcPr anchor="ctr"/>
                </a:tc>
                <a:extLst>
                  <a:ext uri="{0D108BD9-81ED-4DB2-BD59-A6C34878D82A}">
                    <a16:rowId xmlns:a16="http://schemas.microsoft.com/office/drawing/2014/main" val="10003"/>
                  </a:ext>
                </a:extLst>
              </a:tr>
            </a:tbl>
          </a:graphicData>
        </a:graphic>
      </p:graphicFrame>
      <p:grpSp>
        <p:nvGrpSpPr>
          <p:cNvPr id="32" name="グループ化 31"/>
          <p:cNvGrpSpPr/>
          <p:nvPr/>
        </p:nvGrpSpPr>
        <p:grpSpPr>
          <a:xfrm>
            <a:off x="1515870" y="5164767"/>
            <a:ext cx="525819" cy="404882"/>
            <a:chOff x="2277509" y="4531073"/>
            <a:chExt cx="359141" cy="404882"/>
          </a:xfrm>
        </p:grpSpPr>
        <p:sp>
          <p:nvSpPr>
            <p:cNvPr id="33" name="楕円 1"/>
            <p:cNvSpPr/>
            <p:nvPr/>
          </p:nvSpPr>
          <p:spPr bwMode="auto">
            <a:xfrm>
              <a:off x="2277509" y="4667200"/>
              <a:ext cx="359141" cy="268755"/>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4" name="フローチャート: 抜出し 33"/>
            <p:cNvSpPr/>
            <p:nvPr/>
          </p:nvSpPr>
          <p:spPr bwMode="auto">
            <a:xfrm rot="10800000">
              <a:off x="2329547" y="4531073"/>
              <a:ext cx="268755" cy="137649"/>
            </a:xfrm>
            <a:prstGeom prst="flowChartExtra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35" name="正方形/長方形 34"/>
          <p:cNvSpPr/>
          <p:nvPr/>
        </p:nvSpPr>
        <p:spPr>
          <a:xfrm>
            <a:off x="2030517" y="5141131"/>
            <a:ext cx="1242648" cy="498598"/>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2,000</a:t>
            </a:r>
            <a:r>
              <a:rPr lang="ja-JP" altLang="en-US" dirty="0">
                <a:latin typeface="Meiryo UI" panose="020B0604030504040204" pitchFamily="50" charset="-128"/>
                <a:ea typeface="Meiryo UI" panose="020B0604030504040204" pitchFamily="50" charset="-128"/>
              </a:rPr>
              <a:t>円</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月</a:t>
            </a:r>
            <a:br>
              <a:rPr lang="en-US" altLang="ja-JP" dirty="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初月無料設定</a:t>
            </a:r>
            <a:r>
              <a:rPr lang="en-US" altLang="ja-JP" dirty="0">
                <a:latin typeface="Meiryo UI" panose="020B0604030504040204" pitchFamily="50" charset="-128"/>
                <a:ea typeface="Meiryo UI" panose="020B0604030504040204" pitchFamily="50" charset="-128"/>
              </a:rPr>
              <a:t>)</a:t>
            </a:r>
            <a:endParaRPr lang="ja-JP" altLang="en-US" dirty="0">
              <a:latin typeface="Meiryo UI" panose="020B0604030504040204" pitchFamily="50" charset="-128"/>
              <a:ea typeface="Meiryo UI" panose="020B0604030504040204" pitchFamily="50" charset="-128"/>
            </a:endParaRPr>
          </a:p>
        </p:txBody>
      </p:sp>
      <p:sp>
        <p:nvSpPr>
          <p:cNvPr id="36" name="正方形/長方形 35"/>
          <p:cNvSpPr/>
          <p:nvPr/>
        </p:nvSpPr>
        <p:spPr>
          <a:xfrm>
            <a:off x="3887240" y="5134399"/>
            <a:ext cx="846707" cy="498598"/>
          </a:xfrm>
          <a:prstGeom prst="rect">
            <a:avLst/>
          </a:prstGeom>
        </p:spPr>
        <p:txBody>
          <a:bodyPr wrap="none" anchor="ctr">
            <a:spAutoFit/>
          </a:bodyPr>
          <a:lstStyle/>
          <a:p>
            <a:r>
              <a:rPr lang="ja-JP" altLang="en-US" dirty="0">
                <a:latin typeface="Meiryo UI" panose="020B0604030504040204" pitchFamily="50" charset="-128"/>
                <a:ea typeface="Meiryo UI" panose="020B0604030504040204" pitchFamily="50" charset="-128"/>
              </a:rPr>
              <a:t>料金補正</a:t>
            </a:r>
            <a:br>
              <a:rPr lang="en-US" altLang="ja-JP" dirty="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+2000</a:t>
            </a:r>
            <a:r>
              <a:rPr lang="ja-JP" altLang="en-US" dirty="0">
                <a:latin typeface="Meiryo UI" panose="020B0604030504040204" pitchFamily="50" charset="-128"/>
                <a:ea typeface="Meiryo UI" panose="020B0604030504040204" pitchFamily="50" charset="-128"/>
              </a:rPr>
              <a:t>円</a:t>
            </a:r>
          </a:p>
        </p:txBody>
      </p:sp>
      <p:grpSp>
        <p:nvGrpSpPr>
          <p:cNvPr id="4" name="グループ化 3"/>
          <p:cNvGrpSpPr/>
          <p:nvPr/>
        </p:nvGrpSpPr>
        <p:grpSpPr>
          <a:xfrm flipH="1">
            <a:off x="3688990" y="5159076"/>
            <a:ext cx="198250" cy="396499"/>
            <a:chOff x="5003111" y="4472681"/>
            <a:chExt cx="495946" cy="991892"/>
          </a:xfrm>
        </p:grpSpPr>
        <p:sp>
          <p:nvSpPr>
            <p:cNvPr id="37" name="楕円 155"/>
            <p:cNvSpPr/>
            <p:nvPr/>
          </p:nvSpPr>
          <p:spPr bwMode="auto">
            <a:xfrm>
              <a:off x="5003111" y="4472681"/>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8" name="フローチャート: 抜出し 37"/>
            <p:cNvSpPr/>
            <p:nvPr/>
          </p:nvSpPr>
          <p:spPr bwMode="auto">
            <a:xfrm>
              <a:off x="5003111" y="4968627"/>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6" name="角丸四角形吹き出し 5"/>
          <p:cNvSpPr/>
          <p:nvPr/>
        </p:nvSpPr>
        <p:spPr bwMode="auto">
          <a:xfrm>
            <a:off x="3401487" y="4351020"/>
            <a:ext cx="1371600" cy="693756"/>
          </a:xfrm>
          <a:prstGeom prst="wedgeRoundRectCallou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lang="ja-JP" altLang="en-US" dirty="0">
                <a:latin typeface="Meiryo UI" panose="020B0604030504040204" pitchFamily="50" charset="-128"/>
                <a:ea typeface="Meiryo UI" panose="020B0604030504040204" pitchFamily="50" charset="-128"/>
              </a:rPr>
              <a:t>初月無料では無いことがサービス提供後発覚</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 name="右中かっこ 6"/>
          <p:cNvSpPr/>
          <p:nvPr/>
        </p:nvSpPr>
        <p:spPr bwMode="auto">
          <a:xfrm>
            <a:off x="7437120" y="4671060"/>
            <a:ext cx="152400" cy="373716"/>
          </a:xfrm>
          <a:prstGeom prst="rightBrace">
            <a:avLst/>
          </a:prstGeom>
          <a:solidFill>
            <a:schemeClr val="bg1"/>
          </a:solidFill>
          <a:ln w="19050" cap="flat" cmpd="sng" algn="ctr">
            <a:solidFill>
              <a:schemeClr val="bg1">
                <a:lumMod val="50000"/>
              </a:schemeClr>
            </a:solidFill>
            <a:prstDash val="solid"/>
            <a:round/>
            <a:headEnd type="none" w="med" len="med"/>
            <a:tailEnd type="none" w="med" len="med"/>
          </a:ln>
          <a:effectLst/>
        </p:spPr>
        <p:txBody>
          <a:bodyPr rtlCol="0" anchor="ctr"/>
          <a:lstStyle/>
          <a:p>
            <a:pPr algn="ctr"/>
            <a:endParaRPr kumimoji="1" lang="ja-JP" altLang="en-US"/>
          </a:p>
        </p:txBody>
      </p:sp>
      <p:sp>
        <p:nvSpPr>
          <p:cNvPr id="8" name="正方形/長方形 7"/>
          <p:cNvSpPr/>
          <p:nvPr/>
        </p:nvSpPr>
        <p:spPr>
          <a:xfrm>
            <a:off x="7606034" y="4721094"/>
            <a:ext cx="1739579" cy="274499"/>
          </a:xfrm>
          <a:prstGeom prst="rect">
            <a:avLst/>
          </a:prstGeom>
        </p:spPr>
        <p:txBody>
          <a:bodyPr wrap="none">
            <a:spAutoFit/>
          </a:bodyPr>
          <a:lstStyle/>
          <a:p>
            <a:r>
              <a:rPr lang="ja-JP" altLang="en-US" dirty="0">
                <a:solidFill>
                  <a:srgbClr val="FF0000"/>
                </a:solidFill>
                <a:latin typeface="Meiryo UI" panose="020B0604030504040204" pitchFamily="50" charset="-128"/>
                <a:ea typeface="Meiryo UI" panose="020B0604030504040204" pitchFamily="50" charset="-128"/>
              </a:rPr>
              <a:t>サービス提供後変更不可</a:t>
            </a:r>
            <a:endParaRPr lang="ja-JP" altLang="en-US" dirty="0">
              <a:solidFill>
                <a:srgbClr val="FF0000"/>
              </a:solidFill>
            </a:endParaRPr>
          </a:p>
        </p:txBody>
      </p:sp>
      <p:grpSp>
        <p:nvGrpSpPr>
          <p:cNvPr id="43" name="グループ化 42"/>
          <p:cNvGrpSpPr/>
          <p:nvPr/>
        </p:nvGrpSpPr>
        <p:grpSpPr>
          <a:xfrm>
            <a:off x="1511217" y="6605108"/>
            <a:ext cx="525819" cy="404882"/>
            <a:chOff x="2277509" y="4531073"/>
            <a:chExt cx="359141" cy="404882"/>
          </a:xfrm>
        </p:grpSpPr>
        <p:sp>
          <p:nvSpPr>
            <p:cNvPr id="44" name="楕円 1"/>
            <p:cNvSpPr/>
            <p:nvPr/>
          </p:nvSpPr>
          <p:spPr bwMode="auto">
            <a:xfrm>
              <a:off x="2277509" y="4667200"/>
              <a:ext cx="359141" cy="268755"/>
            </a:xfrm>
            <a:prstGeom prst="ellipse">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none" lIns="90000" tIns="0" rIns="90000" bIns="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6" name="フローチャート: 抜出し 45"/>
            <p:cNvSpPr/>
            <p:nvPr/>
          </p:nvSpPr>
          <p:spPr bwMode="auto">
            <a:xfrm rot="10800000">
              <a:off x="2329547" y="4531073"/>
              <a:ext cx="268755" cy="137649"/>
            </a:xfrm>
            <a:prstGeom prst="flowChartExtra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47" name="正方形/長方形 46"/>
          <p:cNvSpPr/>
          <p:nvPr/>
        </p:nvSpPr>
        <p:spPr>
          <a:xfrm>
            <a:off x="2025864" y="6591603"/>
            <a:ext cx="1242648" cy="478336"/>
          </a:xfrm>
          <a:prstGeom prst="rect">
            <a:avLst/>
          </a:prstGeom>
        </p:spPr>
        <p:txBody>
          <a:bodyPr wrap="none" anchor="ctr">
            <a:spAutoFit/>
          </a:bodyPr>
          <a:lstStyle/>
          <a:p>
            <a:r>
              <a:rPr lang="en-US" altLang="ja-JP" dirty="0">
                <a:latin typeface="Meiryo UI" panose="020B0604030504040204" pitchFamily="50" charset="-128"/>
                <a:ea typeface="Meiryo UI" panose="020B0604030504040204" pitchFamily="50" charset="-128"/>
              </a:rPr>
              <a:t>2,000</a:t>
            </a:r>
            <a:r>
              <a:rPr lang="ja-JP" altLang="en-US" dirty="0">
                <a:latin typeface="Meiryo UI" panose="020B0604030504040204" pitchFamily="50" charset="-128"/>
                <a:ea typeface="Meiryo UI" panose="020B0604030504040204" pitchFamily="50" charset="-128"/>
              </a:rPr>
              <a:t>円</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月</a:t>
            </a:r>
            <a:br>
              <a:rPr lang="en-US" altLang="ja-JP" dirty="0">
                <a:latin typeface="Meiryo UI" panose="020B0604030504040204" pitchFamily="50" charset="-128"/>
                <a:ea typeface="Meiryo UI" panose="020B0604030504040204" pitchFamily="50" charset="-128"/>
              </a:rPr>
            </a:br>
            <a:r>
              <a:rPr lang="en-US" altLang="ja-JP" strike="sngStrike" dirty="0">
                <a:latin typeface="Meiryo UI" panose="020B0604030504040204" pitchFamily="50" charset="-128"/>
                <a:ea typeface="Meiryo UI" panose="020B0604030504040204" pitchFamily="50" charset="-128"/>
              </a:rPr>
              <a:t>(</a:t>
            </a:r>
            <a:r>
              <a:rPr lang="ja-JP" altLang="en-US" strike="sngStrike" dirty="0">
                <a:latin typeface="Meiryo UI" panose="020B0604030504040204" pitchFamily="50" charset="-128"/>
                <a:ea typeface="Meiryo UI" panose="020B0604030504040204" pitchFamily="50" charset="-128"/>
              </a:rPr>
              <a:t>初月無料設定</a:t>
            </a:r>
            <a:r>
              <a:rPr lang="en-US" altLang="ja-JP" strike="sngStrike" dirty="0">
                <a:latin typeface="Meiryo UI" panose="020B0604030504040204" pitchFamily="50" charset="-128"/>
                <a:ea typeface="Meiryo UI" panose="020B0604030504040204" pitchFamily="50" charset="-128"/>
              </a:rPr>
              <a:t>)</a:t>
            </a:r>
            <a:endParaRPr lang="ja-JP" altLang="en-US" strike="sngStrike" dirty="0">
              <a:latin typeface="Meiryo UI" panose="020B0604030504040204" pitchFamily="50" charset="-128"/>
              <a:ea typeface="Meiryo UI" panose="020B0604030504040204" pitchFamily="50" charset="-128"/>
            </a:endParaRPr>
          </a:p>
        </p:txBody>
      </p:sp>
      <p:sp>
        <p:nvSpPr>
          <p:cNvPr id="52" name="角丸四角形吹き出し 51"/>
          <p:cNvSpPr/>
          <p:nvPr/>
        </p:nvSpPr>
        <p:spPr bwMode="auto">
          <a:xfrm>
            <a:off x="3362346" y="6035040"/>
            <a:ext cx="1948793" cy="979604"/>
          </a:xfrm>
          <a:prstGeom prst="wedgeRoundRectCallout">
            <a:avLst>
              <a:gd name="adj1" fmla="val -57500"/>
              <a:gd name="adj2" fmla="val 38336"/>
              <a:gd name="adj3" fmla="val 16667"/>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lang="ja-JP" altLang="en-US" dirty="0">
                <a:latin typeface="Meiryo UI" panose="020B0604030504040204" pitchFamily="50" charset="-128"/>
                <a:ea typeface="Meiryo UI" panose="020B0604030504040204" pitchFamily="50" charset="-128"/>
              </a:rPr>
              <a:t>上記②にて、請求内訳を少なくしたい場合、注文時、またはサービス提供前までに変更が必要です</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A2B3694A-48F6-4C9F-BA69-75C0D95C1E2C}"/>
              </a:ext>
            </a:extLst>
          </p:cNvPr>
          <p:cNvSpPr/>
          <p:nvPr/>
        </p:nvSpPr>
        <p:spPr bwMode="auto">
          <a:xfrm>
            <a:off x="8478520" y="162560"/>
            <a:ext cx="1290320" cy="57404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追記</a:t>
            </a:r>
            <a:b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請求キャンセル</a:t>
            </a: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B2C0AED6-6833-4BAD-8524-740E23448770}"/>
              </a:ext>
            </a:extLst>
          </p:cNvPr>
          <p:cNvSpPr/>
          <p:nvPr/>
        </p:nvSpPr>
        <p:spPr bwMode="auto">
          <a:xfrm>
            <a:off x="8872220" y="-6985"/>
            <a:ext cx="1033780" cy="22479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顧客質問</a:t>
            </a:r>
          </a:p>
        </p:txBody>
      </p:sp>
    </p:spTree>
    <p:extLst>
      <p:ext uri="{BB962C8B-B14F-4D97-AF65-F5344CB8AC3E}">
        <p14:creationId xmlns:p14="http://schemas.microsoft.com/office/powerpoint/2010/main" val="2281835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054554626"/>
              </p:ext>
            </p:extLst>
          </p:nvPr>
        </p:nvGraphicFramePr>
        <p:xfrm>
          <a:off x="187960" y="2189981"/>
          <a:ext cx="9436100" cy="4383539"/>
        </p:xfrm>
        <a:graphic>
          <a:graphicData uri="http://schemas.openxmlformats.org/drawingml/2006/table">
            <a:tbl>
              <a:tblPr firstRow="1" bandRow="1">
                <a:tableStyleId>{5940675A-B579-460E-94D1-54222C63F5DA}</a:tableStyleId>
              </a:tblPr>
              <a:tblGrid>
                <a:gridCol w="1778000">
                  <a:extLst>
                    <a:ext uri="{9D8B030D-6E8A-4147-A177-3AD203B41FA5}">
                      <a16:colId xmlns:a16="http://schemas.microsoft.com/office/drawing/2014/main" val="20000"/>
                    </a:ext>
                  </a:extLst>
                </a:gridCol>
                <a:gridCol w="2644140">
                  <a:extLst>
                    <a:ext uri="{9D8B030D-6E8A-4147-A177-3AD203B41FA5}">
                      <a16:colId xmlns:a16="http://schemas.microsoft.com/office/drawing/2014/main" val="20001"/>
                    </a:ext>
                  </a:extLst>
                </a:gridCol>
                <a:gridCol w="2654935">
                  <a:extLst>
                    <a:ext uri="{9D8B030D-6E8A-4147-A177-3AD203B41FA5}">
                      <a16:colId xmlns:a16="http://schemas.microsoft.com/office/drawing/2014/main" val="20002"/>
                    </a:ext>
                  </a:extLst>
                </a:gridCol>
                <a:gridCol w="2359025">
                  <a:extLst>
                    <a:ext uri="{9D8B030D-6E8A-4147-A177-3AD203B41FA5}">
                      <a16:colId xmlns:a16="http://schemas.microsoft.com/office/drawing/2014/main" val="20003"/>
                    </a:ext>
                  </a:extLst>
                </a:gridCol>
              </a:tblGrid>
              <a:tr h="370840">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振替元：振替先</a:t>
                      </a: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N:1</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1:N</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370840">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利用シーン</a:t>
                      </a: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a:t>
                      </a:r>
                      <a:r>
                        <a:rPr kumimoji="1" lang="ja-JP" altLang="en-US" sz="1400" dirty="0">
                          <a:latin typeface="Meiryo UI" panose="020B0604030504040204" pitchFamily="50" charset="-128"/>
                          <a:ea typeface="Meiryo UI" panose="020B0604030504040204" pitchFamily="50" charset="-128"/>
                        </a:rPr>
                        <a:t>会社の料金を</a:t>
                      </a:r>
                      <a:r>
                        <a:rPr kumimoji="1" lang="en-US" altLang="ja-JP" sz="1400" dirty="0">
                          <a:latin typeface="Meiryo UI" panose="020B0604030504040204" pitchFamily="50" charset="-128"/>
                          <a:ea typeface="Meiryo UI" panose="020B0604030504040204" pitchFamily="50" charset="-128"/>
                        </a:rPr>
                        <a:t>B</a:t>
                      </a:r>
                      <a:r>
                        <a:rPr kumimoji="1" lang="ja-JP" altLang="en-US" sz="1400" dirty="0">
                          <a:latin typeface="Meiryo UI" panose="020B0604030504040204" pitchFamily="50" charset="-128"/>
                          <a:ea typeface="Meiryo UI" panose="020B0604030504040204" pitchFamily="50" charset="-128"/>
                        </a:rPr>
                        <a:t>会社がまとめて支払う</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子会社が契約し、</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親会社がまとめて支払う</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親会社がまとめて契約し、</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子会社それぞれが支払う</a:t>
                      </a:r>
                    </a:p>
                  </a:txBody>
                  <a:tcPr/>
                </a:tc>
                <a:extLst>
                  <a:ext uri="{0D108BD9-81ED-4DB2-BD59-A6C34878D82A}">
                    <a16:rowId xmlns:a16="http://schemas.microsoft.com/office/drawing/2014/main" val="10001"/>
                  </a:ext>
                </a:extLst>
              </a:tr>
              <a:tr h="2605539">
                <a:tc>
                  <a:txBody>
                    <a:bodyPr/>
                    <a:lstStyle/>
                    <a:p>
                      <a:pPr algn="ctr"/>
                      <a:r>
                        <a:rPr kumimoji="1" lang="ja-JP" altLang="en-US" sz="1400" dirty="0">
                          <a:latin typeface="Meiryo UI" panose="020B0604030504040204" pitchFamily="50" charset="-128"/>
                          <a:ea typeface="Meiryo UI" panose="020B0604030504040204" pitchFamily="50" charset="-128"/>
                        </a:rPr>
                        <a:t>顧客イメージ</a:t>
                      </a:r>
                    </a:p>
                  </a:txBody>
                  <a:tcPr/>
                </a:tc>
                <a:tc>
                  <a:txBody>
                    <a:bodyPr/>
                    <a:lstStyle/>
                    <a:p>
                      <a:pPr algn="ctr"/>
                      <a:endParaRPr kumimoji="1" lang="ja-JP" altLang="en-US" sz="140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370840">
                <a:tc>
                  <a:txBody>
                    <a:bodyPr/>
                    <a:lstStyle/>
                    <a:p>
                      <a:pPr algn="ctr"/>
                      <a:r>
                        <a:rPr kumimoji="1" lang="ja-JP" altLang="en-US" sz="1400" dirty="0">
                          <a:latin typeface="Meiryo UI" panose="020B0604030504040204" pitchFamily="50" charset="-128"/>
                          <a:ea typeface="Meiryo UI" panose="020B0604030504040204" pitchFamily="50" charset="-128"/>
                        </a:rPr>
                        <a:t>対応</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可能</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可能</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可 </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370840">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内訳ごとに振替先を指定できれば対応可能</a:t>
                      </a:r>
                    </a:p>
                  </a:txBody>
                  <a:tcPr/>
                </a:tc>
                <a:extLst>
                  <a:ext uri="{0D108BD9-81ED-4DB2-BD59-A6C34878D82A}">
                    <a16:rowId xmlns:a16="http://schemas.microsoft.com/office/drawing/2014/main" val="3324753304"/>
                  </a:ext>
                </a:extLst>
              </a:tr>
            </a:tbl>
          </a:graphicData>
        </a:graphic>
      </p:graphicFrame>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料金補正</a:t>
            </a:r>
            <a:r>
              <a:rPr lang="en-US" altLang="ja-JP" dirty="0">
                <a:solidFill>
                  <a:srgbClr val="000000"/>
                </a:solidFill>
              </a:rPr>
              <a:t>&gt;</a:t>
            </a:r>
            <a:br>
              <a:rPr lang="en-US" altLang="ja-JP" dirty="0">
                <a:solidFill>
                  <a:srgbClr val="000000"/>
                </a:solidFill>
              </a:rPr>
            </a:br>
            <a:r>
              <a:rPr lang="ja-JP" altLang="en-US" dirty="0">
                <a:solidFill>
                  <a:srgbClr val="000000"/>
                </a:solidFill>
              </a:rPr>
              <a:t>振替機能について</a:t>
            </a:r>
          </a:p>
        </p:txBody>
      </p:sp>
      <p:sp>
        <p:nvSpPr>
          <p:cNvPr id="2" name="楕円 1"/>
          <p:cNvSpPr/>
          <p:nvPr/>
        </p:nvSpPr>
        <p:spPr bwMode="auto">
          <a:xfrm>
            <a:off x="2255521" y="3911642"/>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5" name="フローチャート: 抜出し 114"/>
          <p:cNvSpPr/>
          <p:nvPr/>
        </p:nvSpPr>
        <p:spPr bwMode="auto">
          <a:xfrm>
            <a:off x="2255521" y="4407588"/>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6" name="楕円 115"/>
          <p:cNvSpPr/>
          <p:nvPr/>
        </p:nvSpPr>
        <p:spPr bwMode="auto">
          <a:xfrm>
            <a:off x="3702029" y="3911642"/>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B</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8" name="フローチャート: 抜出し 117"/>
          <p:cNvSpPr/>
          <p:nvPr/>
        </p:nvSpPr>
        <p:spPr bwMode="auto">
          <a:xfrm>
            <a:off x="3702029" y="4407588"/>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5" name="直線矢印コネクタ 4"/>
          <p:cNvCxnSpPr/>
          <p:nvPr/>
        </p:nvCxnSpPr>
        <p:spPr bwMode="auto">
          <a:xfrm>
            <a:off x="2890952" y="4407588"/>
            <a:ext cx="650929" cy="0"/>
          </a:xfrm>
          <a:prstGeom prst="straightConnector1">
            <a:avLst/>
          </a:prstGeom>
          <a:solidFill>
            <a:srgbClr val="D2F0FA"/>
          </a:solidFill>
          <a:ln w="9525" cap="flat" cmpd="sng" algn="ctr">
            <a:solidFill>
              <a:schemeClr val="bg1">
                <a:lumMod val="50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楕円 128"/>
          <p:cNvSpPr/>
          <p:nvPr/>
        </p:nvSpPr>
        <p:spPr bwMode="auto">
          <a:xfrm>
            <a:off x="5003111" y="3297393"/>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0" name="フローチャート: 抜出し 129"/>
          <p:cNvSpPr/>
          <p:nvPr/>
        </p:nvSpPr>
        <p:spPr bwMode="auto">
          <a:xfrm>
            <a:off x="5003111" y="3793339"/>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1" name="楕円 130"/>
          <p:cNvSpPr/>
          <p:nvPr/>
        </p:nvSpPr>
        <p:spPr bwMode="auto">
          <a:xfrm>
            <a:off x="6449619" y="3297393"/>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9" name="フローチャート: 抜出し 138"/>
          <p:cNvSpPr/>
          <p:nvPr/>
        </p:nvSpPr>
        <p:spPr bwMode="auto">
          <a:xfrm>
            <a:off x="6449619" y="3793339"/>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49" name="直線矢印コネクタ 148"/>
          <p:cNvCxnSpPr/>
          <p:nvPr/>
        </p:nvCxnSpPr>
        <p:spPr bwMode="auto">
          <a:xfrm>
            <a:off x="5638542" y="3793339"/>
            <a:ext cx="650929" cy="0"/>
          </a:xfrm>
          <a:prstGeom prst="straightConnector1">
            <a:avLst/>
          </a:prstGeom>
          <a:solidFill>
            <a:srgbClr val="D2F0FA"/>
          </a:solidFill>
          <a:ln w="9525" cap="flat" cmpd="sng" algn="ctr">
            <a:solidFill>
              <a:schemeClr val="bg1">
                <a:lumMod val="50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6" name="楕円 155"/>
          <p:cNvSpPr/>
          <p:nvPr/>
        </p:nvSpPr>
        <p:spPr bwMode="auto">
          <a:xfrm>
            <a:off x="5003111" y="4472681"/>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7" name="フローチャート: 抜出し 156"/>
          <p:cNvSpPr/>
          <p:nvPr/>
        </p:nvSpPr>
        <p:spPr bwMode="auto">
          <a:xfrm>
            <a:off x="5003111" y="4968627"/>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58" name="直線矢印コネクタ 157"/>
          <p:cNvCxnSpPr/>
          <p:nvPr/>
        </p:nvCxnSpPr>
        <p:spPr bwMode="auto">
          <a:xfrm flipV="1">
            <a:off x="5692786" y="4074892"/>
            <a:ext cx="596685" cy="893735"/>
          </a:xfrm>
          <a:prstGeom prst="straightConnector1">
            <a:avLst/>
          </a:prstGeom>
          <a:solidFill>
            <a:srgbClr val="D2F0FA"/>
          </a:solidFill>
          <a:ln w="9525" cap="flat" cmpd="sng" algn="ctr">
            <a:solidFill>
              <a:schemeClr val="bg1">
                <a:lumMod val="50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楕円 158"/>
          <p:cNvSpPr/>
          <p:nvPr/>
        </p:nvSpPr>
        <p:spPr bwMode="auto">
          <a:xfrm>
            <a:off x="7483486" y="3288353"/>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0" name="フローチャート: 抜出し 159"/>
          <p:cNvSpPr/>
          <p:nvPr/>
        </p:nvSpPr>
        <p:spPr bwMode="auto">
          <a:xfrm>
            <a:off x="7483486" y="3784299"/>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1" name="楕円 160"/>
          <p:cNvSpPr/>
          <p:nvPr/>
        </p:nvSpPr>
        <p:spPr bwMode="auto">
          <a:xfrm>
            <a:off x="8929994" y="3288353"/>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2" name="フローチャート: 抜出し 161"/>
          <p:cNvSpPr/>
          <p:nvPr/>
        </p:nvSpPr>
        <p:spPr bwMode="auto">
          <a:xfrm>
            <a:off x="8929994" y="3784299"/>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63" name="直線矢印コネクタ 162"/>
          <p:cNvCxnSpPr/>
          <p:nvPr/>
        </p:nvCxnSpPr>
        <p:spPr bwMode="auto">
          <a:xfrm>
            <a:off x="8118917" y="3784299"/>
            <a:ext cx="650929" cy="0"/>
          </a:xfrm>
          <a:prstGeom prst="straightConnector1">
            <a:avLst/>
          </a:prstGeom>
          <a:solidFill>
            <a:srgbClr val="D2F0FA"/>
          </a:solidFill>
          <a:ln w="9525" cap="flat" cmpd="sng" algn="ctr">
            <a:solidFill>
              <a:schemeClr val="bg1">
                <a:lumMod val="50000"/>
              </a:schemeClr>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 name="楕円 163"/>
          <p:cNvSpPr/>
          <p:nvPr/>
        </p:nvSpPr>
        <p:spPr bwMode="auto">
          <a:xfrm>
            <a:off x="7483486" y="4463641"/>
            <a:ext cx="495946" cy="495946"/>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5" name="フローチャート: 抜出し 164"/>
          <p:cNvSpPr/>
          <p:nvPr/>
        </p:nvSpPr>
        <p:spPr bwMode="auto">
          <a:xfrm>
            <a:off x="7483486" y="4959587"/>
            <a:ext cx="495946" cy="495946"/>
          </a:xfrm>
          <a:prstGeom prst="flowChartExtra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66" name="直線矢印コネクタ 165"/>
          <p:cNvCxnSpPr/>
          <p:nvPr/>
        </p:nvCxnSpPr>
        <p:spPr bwMode="auto">
          <a:xfrm flipV="1">
            <a:off x="8173161" y="4065852"/>
            <a:ext cx="596685" cy="893735"/>
          </a:xfrm>
          <a:prstGeom prst="straightConnector1">
            <a:avLst/>
          </a:prstGeom>
          <a:solidFill>
            <a:srgbClr val="D2F0FA"/>
          </a:solidFill>
          <a:ln w="9525" cap="flat" cmpd="sng" algn="ctr">
            <a:solidFill>
              <a:schemeClr val="bg1">
                <a:lumMod val="50000"/>
              </a:schemeClr>
            </a:solidFill>
            <a:prstDash val="solid"/>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正方形/長方形 24"/>
          <p:cNvSpPr/>
          <p:nvPr/>
        </p:nvSpPr>
        <p:spPr>
          <a:xfrm>
            <a:off x="276809" y="1181354"/>
            <a:ext cx="6641562" cy="908967"/>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料金振替については料金振替先から料金振替元を指定し、振替設定をすることができます。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振替については料金振替の上限値や、振替対象の商品を指定することが可能です。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なお、振替について、割引、及び最低利用契約が含まれた請求内訳は料金振替されません</a:t>
            </a:r>
            <a:endParaRPr lang="en-US" altLang="ja-JP" sz="1400" dirty="0">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C952D68A-970A-4D88-B55B-EC5FDC236FB1}"/>
              </a:ext>
            </a:extLst>
          </p:cNvPr>
          <p:cNvSpPr/>
          <p:nvPr/>
        </p:nvSpPr>
        <p:spPr bwMode="auto">
          <a:xfrm>
            <a:off x="8478520" y="162560"/>
            <a:ext cx="1290320" cy="57404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微修正</a:t>
            </a:r>
            <a:b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ポジティブに</a:t>
            </a: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79FE2793-0F19-4991-8EC4-B797A8F9B0AC}"/>
              </a:ext>
            </a:extLst>
          </p:cNvPr>
          <p:cNvSpPr/>
          <p:nvPr/>
        </p:nvSpPr>
        <p:spPr bwMode="auto">
          <a:xfrm>
            <a:off x="8872220" y="-6985"/>
            <a:ext cx="1033780" cy="22479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その他</a:t>
            </a:r>
          </a:p>
        </p:txBody>
      </p:sp>
    </p:spTree>
    <p:extLst>
      <p:ext uri="{BB962C8B-B14F-4D97-AF65-F5344CB8AC3E}">
        <p14:creationId xmlns:p14="http://schemas.microsoft.com/office/powerpoint/2010/main" val="9977258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基本モデル</a:t>
            </a:r>
          </a:p>
        </p:txBody>
      </p:sp>
      <p:graphicFrame>
        <p:nvGraphicFramePr>
          <p:cNvPr id="2" name="表 1"/>
          <p:cNvGraphicFramePr>
            <a:graphicFrameLocks noGrp="1"/>
          </p:cNvGraphicFramePr>
          <p:nvPr>
            <p:extLst>
              <p:ext uri="{D42A27DB-BD31-4B8C-83A1-F6EECF244321}">
                <p14:modId xmlns:p14="http://schemas.microsoft.com/office/powerpoint/2010/main" val="3717501093"/>
              </p:ext>
            </p:extLst>
          </p:nvPr>
        </p:nvGraphicFramePr>
        <p:xfrm>
          <a:off x="297181" y="1217561"/>
          <a:ext cx="9311640" cy="6051256"/>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買い切り</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p>
                  </a:txBody>
                  <a:tcPr/>
                </a:tc>
                <a:extLst>
                  <a:ext uri="{0D108BD9-81ED-4DB2-BD59-A6C34878D82A}">
                    <a16:rowId xmlns:a16="http://schemas.microsoft.com/office/drawing/2014/main" val="10002"/>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無料提供</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・料金設定なし</a:t>
                      </a:r>
                    </a:p>
                  </a:txBody>
                  <a:tcPr/>
                </a:tc>
                <a:extLst>
                  <a:ext uri="{0D108BD9-81ED-4DB2-BD59-A6C34878D82A}">
                    <a16:rowId xmlns:a16="http://schemas.microsoft.com/office/drawing/2014/main" val="10003"/>
                  </a:ext>
                </a:extLst>
              </a:tr>
              <a:tr h="1381342">
                <a:tc>
                  <a:txBody>
                    <a:bodyPr/>
                    <a:lstStyle/>
                    <a:p>
                      <a:pPr algn="ctr"/>
                      <a:r>
                        <a:rPr kumimoji="1" lang="ja-JP" altLang="en-US" sz="1100" dirty="0">
                          <a:latin typeface="Meiryo UI" panose="020B0604030504040204" pitchFamily="50" charset="-128"/>
                          <a:ea typeface="Meiryo UI" panose="020B0604030504040204" pitchFamily="50" charset="-128"/>
                        </a:rPr>
                        <a:t>月額払い</a:t>
                      </a: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4"/>
                  </a:ext>
                </a:extLst>
              </a:tr>
              <a:tr h="1365834">
                <a:tc>
                  <a:txBody>
                    <a:bodyPr/>
                    <a:lstStyle/>
                    <a:p>
                      <a:pPr algn="ctr"/>
                      <a:r>
                        <a:rPr kumimoji="1" lang="ja-JP" altLang="en-US" sz="1100" dirty="0">
                          <a:latin typeface="Meiryo UI" panose="020B0604030504040204" pitchFamily="50" charset="-128"/>
                          <a:ea typeface="Meiryo UI" panose="020B0604030504040204" pitchFamily="50" charset="-128"/>
                        </a:rPr>
                        <a:t>初期費＋</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月額払い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5"/>
                  </a:ext>
                </a:extLst>
              </a:tr>
            </a:tbl>
          </a:graphicData>
        </a:graphic>
      </p:graphicFrame>
      <p:graphicFrame>
        <p:nvGraphicFramePr>
          <p:cNvPr id="3" name="表 2"/>
          <p:cNvGraphicFramePr>
            <a:graphicFrameLocks noGrp="1"/>
          </p:cNvGraphicFramePr>
          <p:nvPr/>
        </p:nvGraphicFramePr>
        <p:xfrm>
          <a:off x="1600200" y="209353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4" name="二等辺三角形 3"/>
          <p:cNvSpPr/>
          <p:nvPr/>
        </p:nvSpPr>
        <p:spPr bwMode="auto">
          <a:xfrm rot="10800000">
            <a:off x="1638300" y="194875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 name="正方形/長方形 4"/>
          <p:cNvSpPr/>
          <p:nvPr/>
        </p:nvSpPr>
        <p:spPr>
          <a:xfrm>
            <a:off x="1529610" y="174556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51" name="二等辺三角形 50"/>
          <p:cNvSpPr/>
          <p:nvPr/>
        </p:nvSpPr>
        <p:spPr bwMode="auto">
          <a:xfrm rot="10800000">
            <a:off x="2002736" y="194875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2" name="正方形/長方形 51"/>
          <p:cNvSpPr/>
          <p:nvPr/>
        </p:nvSpPr>
        <p:spPr>
          <a:xfrm>
            <a:off x="1894046" y="174556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7" name="直線コネクタ 6"/>
          <p:cNvCxnSpPr/>
          <p:nvPr/>
        </p:nvCxnSpPr>
        <p:spPr bwMode="auto">
          <a:xfrm>
            <a:off x="2074297" y="230689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8" name="二等辺三角形 167"/>
          <p:cNvSpPr/>
          <p:nvPr/>
        </p:nvSpPr>
        <p:spPr bwMode="auto">
          <a:xfrm rot="10800000">
            <a:off x="4287077" y="194875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9" name="正方形/長方形 168"/>
          <p:cNvSpPr/>
          <p:nvPr/>
        </p:nvSpPr>
        <p:spPr>
          <a:xfrm>
            <a:off x="4178387" y="174556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53" name="直線コネクタ 52"/>
          <p:cNvCxnSpPr/>
          <p:nvPr/>
        </p:nvCxnSpPr>
        <p:spPr bwMode="auto">
          <a:xfrm>
            <a:off x="4366921" y="230689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58" name="表 57"/>
          <p:cNvGraphicFramePr>
            <a:graphicFrameLocks noGrp="1"/>
          </p:cNvGraphicFramePr>
          <p:nvPr/>
        </p:nvGraphicFramePr>
        <p:xfrm>
          <a:off x="1606828" y="347838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59" name="二等辺三角形 58"/>
          <p:cNvSpPr/>
          <p:nvPr/>
        </p:nvSpPr>
        <p:spPr bwMode="auto">
          <a:xfrm rot="10800000">
            <a:off x="1644928" y="333360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0" name="正方形/長方形 59"/>
          <p:cNvSpPr/>
          <p:nvPr/>
        </p:nvSpPr>
        <p:spPr>
          <a:xfrm>
            <a:off x="1536238" y="313041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71" name="二等辺三角形 70"/>
          <p:cNvSpPr/>
          <p:nvPr/>
        </p:nvSpPr>
        <p:spPr bwMode="auto">
          <a:xfrm rot="10800000">
            <a:off x="2009364" y="333360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2" name="正方形/長方形 71"/>
          <p:cNvSpPr/>
          <p:nvPr/>
        </p:nvSpPr>
        <p:spPr>
          <a:xfrm>
            <a:off x="1900674" y="313041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73" name="直線コネクタ 72"/>
          <p:cNvCxnSpPr/>
          <p:nvPr/>
        </p:nvCxnSpPr>
        <p:spPr bwMode="auto">
          <a:xfrm>
            <a:off x="2080925" y="369174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二等辺三角形 86"/>
          <p:cNvSpPr/>
          <p:nvPr/>
        </p:nvSpPr>
        <p:spPr bwMode="auto">
          <a:xfrm rot="10800000">
            <a:off x="4293705" y="333360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8" name="正方形/長方形 87"/>
          <p:cNvSpPr/>
          <p:nvPr/>
        </p:nvSpPr>
        <p:spPr>
          <a:xfrm>
            <a:off x="4185015" y="313041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93" name="直線コネクタ 92"/>
          <p:cNvCxnSpPr/>
          <p:nvPr/>
        </p:nvCxnSpPr>
        <p:spPr bwMode="auto">
          <a:xfrm>
            <a:off x="4373549" y="369174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p:cNvSpPr/>
          <p:nvPr/>
        </p:nvSpPr>
        <p:spPr>
          <a:xfrm>
            <a:off x="1946300" y="2309481"/>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●初期費</a:t>
            </a:r>
          </a:p>
        </p:txBody>
      </p:sp>
      <p:sp>
        <p:nvSpPr>
          <p:cNvPr id="149" name="正方形/長方形 148"/>
          <p:cNvSpPr/>
          <p:nvPr/>
        </p:nvSpPr>
        <p:spPr>
          <a:xfrm>
            <a:off x="2124243" y="277943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186" name="表 185"/>
          <p:cNvGraphicFramePr>
            <a:graphicFrameLocks noGrp="1"/>
          </p:cNvGraphicFramePr>
          <p:nvPr/>
        </p:nvGraphicFramePr>
        <p:xfrm>
          <a:off x="1618589" y="4880179"/>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87" name="二等辺三角形 186"/>
          <p:cNvSpPr/>
          <p:nvPr/>
        </p:nvSpPr>
        <p:spPr bwMode="auto">
          <a:xfrm rot="10800000">
            <a:off x="1656689" y="4735399"/>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8" name="正方形/長方形 187"/>
          <p:cNvSpPr/>
          <p:nvPr/>
        </p:nvSpPr>
        <p:spPr>
          <a:xfrm>
            <a:off x="1547999" y="4532207"/>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89" name="二等辺三角形 188"/>
          <p:cNvSpPr/>
          <p:nvPr/>
        </p:nvSpPr>
        <p:spPr bwMode="auto">
          <a:xfrm rot="10800000">
            <a:off x="2021125" y="4735399"/>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0" name="正方形/長方形 189"/>
          <p:cNvSpPr/>
          <p:nvPr/>
        </p:nvSpPr>
        <p:spPr>
          <a:xfrm>
            <a:off x="1912435" y="4532207"/>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91" name="直線コネクタ 190"/>
          <p:cNvCxnSpPr/>
          <p:nvPr/>
        </p:nvCxnSpPr>
        <p:spPr bwMode="auto">
          <a:xfrm>
            <a:off x="2092686" y="509353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2" name="直線矢印コネクタ 191"/>
          <p:cNvCxnSpPr/>
          <p:nvPr/>
        </p:nvCxnSpPr>
        <p:spPr bwMode="auto">
          <a:xfrm>
            <a:off x="2092686" y="5367297"/>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3" name="正方形/長方形 192"/>
          <p:cNvSpPr/>
          <p:nvPr/>
        </p:nvSpPr>
        <p:spPr>
          <a:xfrm>
            <a:off x="2043058" y="537392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4" name="直線矢印コネクタ 193"/>
          <p:cNvCxnSpPr/>
          <p:nvPr/>
        </p:nvCxnSpPr>
        <p:spPr bwMode="auto">
          <a:xfrm>
            <a:off x="2341719" y="536729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5" name="正方形/長方形 194"/>
          <p:cNvSpPr/>
          <p:nvPr/>
        </p:nvSpPr>
        <p:spPr>
          <a:xfrm>
            <a:off x="2339708" y="536729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6" name="直線矢印コネクタ 195"/>
          <p:cNvCxnSpPr/>
          <p:nvPr/>
        </p:nvCxnSpPr>
        <p:spPr bwMode="auto">
          <a:xfrm>
            <a:off x="2711393" y="536729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7" name="正方形/長方形 196"/>
          <p:cNvSpPr/>
          <p:nvPr/>
        </p:nvSpPr>
        <p:spPr>
          <a:xfrm>
            <a:off x="2709383" y="536729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98" name="二等辺三角形 197"/>
          <p:cNvSpPr/>
          <p:nvPr/>
        </p:nvSpPr>
        <p:spPr bwMode="auto">
          <a:xfrm rot="10800000">
            <a:off x="4305466" y="4735399"/>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9" name="正方形/長方形 198"/>
          <p:cNvSpPr/>
          <p:nvPr/>
        </p:nvSpPr>
        <p:spPr>
          <a:xfrm>
            <a:off x="4196776" y="4532207"/>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00" name="直線矢印コネクタ 199"/>
          <p:cNvCxnSpPr/>
          <p:nvPr/>
        </p:nvCxnSpPr>
        <p:spPr bwMode="auto">
          <a:xfrm>
            <a:off x="3427009" y="536729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1" name="正方形/長方形 200"/>
          <p:cNvSpPr/>
          <p:nvPr/>
        </p:nvSpPr>
        <p:spPr>
          <a:xfrm>
            <a:off x="3424999" y="536729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2" name="直線矢印コネクタ 201"/>
          <p:cNvCxnSpPr/>
          <p:nvPr/>
        </p:nvCxnSpPr>
        <p:spPr bwMode="auto">
          <a:xfrm>
            <a:off x="3758311" y="536729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3" name="正方形/長方形 202"/>
          <p:cNvSpPr/>
          <p:nvPr/>
        </p:nvSpPr>
        <p:spPr>
          <a:xfrm>
            <a:off x="3756301" y="536729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4" name="直線コネクタ 203"/>
          <p:cNvCxnSpPr/>
          <p:nvPr/>
        </p:nvCxnSpPr>
        <p:spPr bwMode="auto">
          <a:xfrm>
            <a:off x="4385310" y="509353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 name="直線矢印コネクタ 204"/>
          <p:cNvCxnSpPr/>
          <p:nvPr/>
        </p:nvCxnSpPr>
        <p:spPr bwMode="auto">
          <a:xfrm>
            <a:off x="4116884" y="5367297"/>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6" name="正方形/長方形 205"/>
          <p:cNvSpPr/>
          <p:nvPr/>
        </p:nvSpPr>
        <p:spPr>
          <a:xfrm>
            <a:off x="4050765" y="536729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07" name="正方形/長方形 206"/>
          <p:cNvSpPr/>
          <p:nvPr/>
        </p:nvSpPr>
        <p:spPr>
          <a:xfrm>
            <a:off x="3055324" y="5252949"/>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graphicFrame>
        <p:nvGraphicFramePr>
          <p:cNvPr id="208" name="表 207"/>
          <p:cNvGraphicFramePr>
            <a:graphicFrameLocks noGrp="1"/>
          </p:cNvGraphicFramePr>
          <p:nvPr/>
        </p:nvGraphicFramePr>
        <p:xfrm>
          <a:off x="1625217" y="6265029"/>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209" name="二等辺三角形 208"/>
          <p:cNvSpPr/>
          <p:nvPr/>
        </p:nvSpPr>
        <p:spPr bwMode="auto">
          <a:xfrm rot="10800000">
            <a:off x="1663317" y="6120249"/>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10" name="正方形/長方形 209"/>
          <p:cNvSpPr/>
          <p:nvPr/>
        </p:nvSpPr>
        <p:spPr>
          <a:xfrm>
            <a:off x="1554627" y="5917057"/>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211" name="二等辺三角形 210"/>
          <p:cNvSpPr/>
          <p:nvPr/>
        </p:nvSpPr>
        <p:spPr bwMode="auto">
          <a:xfrm rot="10800000">
            <a:off x="2027753" y="6120249"/>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12" name="正方形/長方形 211"/>
          <p:cNvSpPr/>
          <p:nvPr/>
        </p:nvSpPr>
        <p:spPr>
          <a:xfrm>
            <a:off x="1919063" y="5917057"/>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213" name="直線コネクタ 212"/>
          <p:cNvCxnSpPr/>
          <p:nvPr/>
        </p:nvCxnSpPr>
        <p:spPr bwMode="auto">
          <a:xfrm>
            <a:off x="2099314" y="647838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4" name="直線矢印コネクタ 213"/>
          <p:cNvCxnSpPr/>
          <p:nvPr/>
        </p:nvCxnSpPr>
        <p:spPr bwMode="auto">
          <a:xfrm>
            <a:off x="2099314" y="6752147"/>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 name="正方形/長方形 214"/>
          <p:cNvSpPr/>
          <p:nvPr/>
        </p:nvSpPr>
        <p:spPr>
          <a:xfrm>
            <a:off x="2049686" y="675877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16" name="直線矢印コネクタ 215"/>
          <p:cNvCxnSpPr/>
          <p:nvPr/>
        </p:nvCxnSpPr>
        <p:spPr bwMode="auto">
          <a:xfrm>
            <a:off x="2348347" y="675214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7" name="正方形/長方形 216"/>
          <p:cNvSpPr/>
          <p:nvPr/>
        </p:nvSpPr>
        <p:spPr>
          <a:xfrm>
            <a:off x="2346336" y="67521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18" name="直線矢印コネクタ 217"/>
          <p:cNvCxnSpPr/>
          <p:nvPr/>
        </p:nvCxnSpPr>
        <p:spPr bwMode="auto">
          <a:xfrm>
            <a:off x="2718021" y="675214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9" name="正方形/長方形 218"/>
          <p:cNvSpPr/>
          <p:nvPr/>
        </p:nvSpPr>
        <p:spPr>
          <a:xfrm>
            <a:off x="2716011" y="67521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20" name="二等辺三角形 219"/>
          <p:cNvSpPr/>
          <p:nvPr/>
        </p:nvSpPr>
        <p:spPr bwMode="auto">
          <a:xfrm rot="10800000">
            <a:off x="4312094" y="6120249"/>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21" name="正方形/長方形 220"/>
          <p:cNvSpPr/>
          <p:nvPr/>
        </p:nvSpPr>
        <p:spPr>
          <a:xfrm>
            <a:off x="4203404" y="5917057"/>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22" name="直線矢印コネクタ 221"/>
          <p:cNvCxnSpPr/>
          <p:nvPr/>
        </p:nvCxnSpPr>
        <p:spPr bwMode="auto">
          <a:xfrm>
            <a:off x="3433637" y="675214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3" name="正方形/長方形 222"/>
          <p:cNvSpPr/>
          <p:nvPr/>
        </p:nvSpPr>
        <p:spPr>
          <a:xfrm>
            <a:off x="3431627" y="67521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24" name="直線矢印コネクタ 223"/>
          <p:cNvCxnSpPr/>
          <p:nvPr/>
        </p:nvCxnSpPr>
        <p:spPr bwMode="auto">
          <a:xfrm>
            <a:off x="3764939" y="675214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 name="正方形/長方形 224"/>
          <p:cNvSpPr/>
          <p:nvPr/>
        </p:nvSpPr>
        <p:spPr>
          <a:xfrm>
            <a:off x="3762929" y="67521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26" name="直線コネクタ 225"/>
          <p:cNvCxnSpPr/>
          <p:nvPr/>
        </p:nvCxnSpPr>
        <p:spPr bwMode="auto">
          <a:xfrm>
            <a:off x="4391938" y="647838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7" name="直線矢印コネクタ 226"/>
          <p:cNvCxnSpPr/>
          <p:nvPr/>
        </p:nvCxnSpPr>
        <p:spPr bwMode="auto">
          <a:xfrm>
            <a:off x="4123512" y="6752147"/>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8" name="正方形/長方形 227"/>
          <p:cNvSpPr/>
          <p:nvPr/>
        </p:nvSpPr>
        <p:spPr>
          <a:xfrm>
            <a:off x="4057393" y="67521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29" name="正方形/長方形 228"/>
          <p:cNvSpPr/>
          <p:nvPr/>
        </p:nvSpPr>
        <p:spPr>
          <a:xfrm>
            <a:off x="3061952" y="6637799"/>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30" name="正方形/長方形 229"/>
          <p:cNvSpPr/>
          <p:nvPr/>
        </p:nvSpPr>
        <p:spPr>
          <a:xfrm>
            <a:off x="1964689" y="6487610"/>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●初期費</a:t>
            </a:r>
          </a:p>
        </p:txBody>
      </p:sp>
      <p:sp>
        <p:nvSpPr>
          <p:cNvPr id="231" name="正方形/長方形 230"/>
          <p:cNvSpPr/>
          <p:nvPr/>
        </p:nvSpPr>
        <p:spPr>
          <a:xfrm>
            <a:off x="2142632" y="556607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2" name="正方形/長方形 231"/>
          <p:cNvSpPr/>
          <p:nvPr/>
        </p:nvSpPr>
        <p:spPr>
          <a:xfrm>
            <a:off x="2507064" y="556607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3" name="正方形/長方形 232"/>
          <p:cNvSpPr/>
          <p:nvPr/>
        </p:nvSpPr>
        <p:spPr>
          <a:xfrm>
            <a:off x="2878122" y="556607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4" name="正方形/長方形 233"/>
          <p:cNvSpPr/>
          <p:nvPr/>
        </p:nvSpPr>
        <p:spPr>
          <a:xfrm>
            <a:off x="3580484" y="556607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5" name="正方形/長方形 234"/>
          <p:cNvSpPr/>
          <p:nvPr/>
        </p:nvSpPr>
        <p:spPr>
          <a:xfrm>
            <a:off x="3944916" y="556607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6" name="正方形/長方形 235"/>
          <p:cNvSpPr/>
          <p:nvPr/>
        </p:nvSpPr>
        <p:spPr>
          <a:xfrm>
            <a:off x="4289470" y="556607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7" name="正方形/長方形 236"/>
          <p:cNvSpPr/>
          <p:nvPr/>
        </p:nvSpPr>
        <p:spPr>
          <a:xfrm>
            <a:off x="2149260" y="697080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8" name="正方形/長方形 237"/>
          <p:cNvSpPr/>
          <p:nvPr/>
        </p:nvSpPr>
        <p:spPr>
          <a:xfrm>
            <a:off x="2513692" y="697080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9" name="正方形/長方形 238"/>
          <p:cNvSpPr/>
          <p:nvPr/>
        </p:nvSpPr>
        <p:spPr>
          <a:xfrm>
            <a:off x="2884750" y="697080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0" name="正方形/長方形 239"/>
          <p:cNvSpPr/>
          <p:nvPr/>
        </p:nvSpPr>
        <p:spPr>
          <a:xfrm>
            <a:off x="3587112" y="697080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1" name="正方形/長方形 240"/>
          <p:cNvSpPr/>
          <p:nvPr/>
        </p:nvSpPr>
        <p:spPr>
          <a:xfrm>
            <a:off x="3951544" y="697080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2" name="正方形/長方形 241"/>
          <p:cNvSpPr/>
          <p:nvPr/>
        </p:nvSpPr>
        <p:spPr>
          <a:xfrm>
            <a:off x="4296098" y="697080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Tree>
    <p:extLst>
      <p:ext uri="{BB962C8B-B14F-4D97-AF65-F5344CB8AC3E}">
        <p14:creationId xmlns:p14="http://schemas.microsoft.com/office/powerpoint/2010/main" val="40449674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買い切り／初期費の分割払い</a:t>
            </a:r>
          </a:p>
        </p:txBody>
      </p:sp>
      <p:graphicFrame>
        <p:nvGraphicFramePr>
          <p:cNvPr id="2" name="表 1"/>
          <p:cNvGraphicFramePr>
            <a:graphicFrameLocks noGrp="1"/>
          </p:cNvGraphicFramePr>
          <p:nvPr>
            <p:extLst>
              <p:ext uri="{D42A27DB-BD31-4B8C-83A1-F6EECF244321}">
                <p14:modId xmlns:p14="http://schemas.microsoft.com/office/powerpoint/2010/main" val="3291637610"/>
              </p:ext>
            </p:extLst>
          </p:nvPr>
        </p:nvGraphicFramePr>
        <p:xfrm>
          <a:off x="297181" y="1217561"/>
          <a:ext cx="9311640" cy="6051256"/>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a:latin typeface="Meiryo UI" panose="020B0604030504040204" pitchFamily="50" charset="-128"/>
                          <a:ea typeface="Meiryo UI" panose="020B0604030504040204" pitchFamily="50" charset="-128"/>
                        </a:rPr>
                        <a:t>料金発生契機</a:t>
                      </a:r>
                      <a:endParaRPr kumimoji="1" lang="ja-JP" altLang="en-US" sz="1100" b="1" dirty="0">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a:latin typeface="Meiryo UI" panose="020B0604030504040204" pitchFamily="50" charset="-128"/>
                          <a:ea typeface="Meiryo UI" panose="020B0604030504040204" pitchFamily="50" charset="-128"/>
                        </a:rPr>
                        <a:t>標準可否と</a:t>
                      </a:r>
                      <a:br>
                        <a:rPr kumimoji="1" lang="en-US" altLang="ja-JP" sz="1100" b="1">
                          <a:latin typeface="Meiryo UI" panose="020B0604030504040204" pitchFamily="50" charset="-128"/>
                          <a:ea typeface="Meiryo UI" panose="020B0604030504040204" pitchFamily="50" charset="-128"/>
                        </a:rPr>
                      </a:br>
                      <a:r>
                        <a:rPr kumimoji="1" lang="ja-JP" altLang="en-US" sz="1100" b="1">
                          <a:latin typeface="Meiryo UI" panose="020B0604030504040204" pitchFamily="50" charset="-128"/>
                          <a:ea typeface="Meiryo UI" panose="020B0604030504040204" pitchFamily="50" charset="-128"/>
                        </a:rPr>
                        <a:t>設定料金</a:t>
                      </a:r>
                      <a:endParaRPr kumimoji="1" lang="ja-JP" altLang="en-US" sz="1100" b="1" dirty="0">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a:latin typeface="Meiryo UI" panose="020B0604030504040204" pitchFamily="50" charset="-128"/>
                          <a:ea typeface="Meiryo UI" panose="020B0604030504040204" pitchFamily="50" charset="-128"/>
                        </a:rPr>
                        <a:t>新規申込／解約申込</a:t>
                      </a:r>
                      <a:endParaRPr kumimoji="1" lang="ja-JP" altLang="en-US" sz="1100" b="1" dirty="0">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a:txBody>
                    <a:bodyPr/>
                    <a:lstStyle/>
                    <a:p>
                      <a:pPr algn="ctr"/>
                      <a:r>
                        <a:rPr kumimoji="1" lang="ja-JP" altLang="en-US" sz="1100" b="1">
                          <a:latin typeface="Meiryo UI" panose="020B0604030504040204" pitchFamily="50" charset="-128"/>
                          <a:ea typeface="Meiryo UI" panose="020B0604030504040204" pitchFamily="50" charset="-128"/>
                        </a:rPr>
                        <a:t>早期解約</a:t>
                      </a:r>
                      <a:endParaRPr kumimoji="1" lang="ja-JP" altLang="en-US" sz="1100" b="1" dirty="0">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買い切り／初期費</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分割払い</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a:latin typeface="Meiryo UI" panose="020B0604030504040204" pitchFamily="50" charset="-128"/>
                          <a:ea typeface="Meiryo UI" panose="020B0604030504040204" pitchFamily="50" charset="-128"/>
                        </a:rPr>
                        <a:t>料金は発生しない</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a:solidFill>
                            <a:srgbClr val="0000FF"/>
                          </a:solidFill>
                          <a:latin typeface="Meiryo UI" panose="020B0604030504040204" pitchFamily="50" charset="-128"/>
                          <a:ea typeface="Meiryo UI" panose="020B0604030504040204" pitchFamily="50" charset="-128"/>
                        </a:rPr>
                        <a:t>○標準設定</a:t>
                      </a:r>
                      <a:endParaRPr kumimoji="1" lang="en-US" altLang="ja-JP" sz="1100" b="1" u="sng">
                        <a:solidFill>
                          <a:srgbClr val="0000FF"/>
                        </a:solidFill>
                        <a:latin typeface="Meiryo UI" panose="020B0604030504040204" pitchFamily="50" charset="-128"/>
                        <a:ea typeface="Meiryo UI" panose="020B0604030504040204" pitchFamily="50" charset="-128"/>
                      </a:endParaRPr>
                    </a:p>
                    <a:p>
                      <a:pPr algn="l"/>
                      <a:r>
                        <a:rPr kumimoji="1" lang="ja-JP" altLang="en-US" sz="1100">
                          <a:latin typeface="Meiryo UI" panose="020B0604030504040204" pitchFamily="50" charset="-128"/>
                          <a:ea typeface="Meiryo UI" panose="020B0604030504040204" pitchFamily="50" charset="-128"/>
                        </a:rPr>
                        <a:t>・分割払い</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買い切り／初期費</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分割払い</a:t>
                      </a:r>
                      <a:r>
                        <a:rPr kumimoji="1" lang="en-US" altLang="ja-JP" sz="1100" dirty="0">
                          <a:latin typeface="Meiryo UI" panose="020B0604030504040204" pitchFamily="50" charset="-128"/>
                          <a:ea typeface="Meiryo UI" panose="020B0604030504040204" pitchFamily="50" charset="-128"/>
                        </a:rPr>
                        <a:t>)</a:t>
                      </a:r>
                      <a:br>
                        <a:rPr kumimoji="1" lang="en-US" altLang="ja-JP" sz="1100" dirty="0">
                          <a:latin typeface="Meiryo UI" panose="020B0604030504040204" pitchFamily="50" charset="-128"/>
                          <a:ea typeface="Meiryo UI" panose="020B0604030504040204" pitchFamily="50" charset="-128"/>
                        </a:rPr>
                      </a:b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初月は複数月払い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a:latin typeface="Meiryo UI" panose="020B0604030504040204" pitchFamily="50" charset="-128"/>
                          <a:ea typeface="Meiryo UI" panose="020B0604030504040204" pitchFamily="50" charset="-128"/>
                        </a:rPr>
                        <a:t>料金は発生しない</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a:solidFill>
                            <a:srgbClr val="0000FF"/>
                          </a:solidFill>
                          <a:latin typeface="Meiryo UI" panose="020B0604030504040204" pitchFamily="50" charset="-128"/>
                          <a:ea typeface="Meiryo UI" panose="020B0604030504040204" pitchFamily="50" charset="-128"/>
                        </a:rPr>
                        <a:t>○標準設定</a:t>
                      </a:r>
                      <a:endParaRPr kumimoji="1" lang="en-US" altLang="ja-JP" sz="1100" b="1" u="sng">
                        <a:solidFill>
                          <a:srgbClr val="0000FF"/>
                        </a:solidFill>
                        <a:latin typeface="Meiryo UI" panose="020B0604030504040204" pitchFamily="50" charset="-128"/>
                        <a:ea typeface="Meiryo UI" panose="020B0604030504040204" pitchFamily="50" charset="-128"/>
                      </a:endParaRPr>
                    </a:p>
                    <a:p>
                      <a:pPr algn="l"/>
                      <a:r>
                        <a:rPr kumimoji="1" lang="ja-JP" altLang="en-US" sz="1100">
                          <a:latin typeface="Meiryo UI" panose="020B0604030504040204" pitchFamily="50" charset="-128"/>
                          <a:ea typeface="Meiryo UI" panose="020B0604030504040204" pitchFamily="50" charset="-128"/>
                        </a:rPr>
                        <a:t>・分割払い</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381342">
                <a:tc>
                  <a:txBody>
                    <a:bodyPr/>
                    <a:lstStyle/>
                    <a:p>
                      <a:pPr algn="ctr"/>
                      <a:r>
                        <a:rPr kumimoji="1" lang="ja-JP" altLang="en-US" sz="1100" dirty="0">
                          <a:latin typeface="Meiryo UI" panose="020B0604030504040204" pitchFamily="50" charset="-128"/>
                          <a:ea typeface="Meiryo UI" panose="020B0604030504040204" pitchFamily="50" charset="-128"/>
                        </a:rPr>
                        <a:t>買い切り／初期費</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分割払い</a:t>
                      </a:r>
                      <a:r>
                        <a:rPr kumimoji="1" lang="en-US" altLang="ja-JP" sz="1100" dirty="0">
                          <a:latin typeface="Meiryo UI" panose="020B0604030504040204" pitchFamily="50" charset="-128"/>
                          <a:ea typeface="Meiryo UI" panose="020B0604030504040204" pitchFamily="50" charset="-128"/>
                        </a:rPr>
                        <a:t>)</a:t>
                      </a:r>
                      <a:br>
                        <a:rPr kumimoji="1" lang="en-US" altLang="ja-JP" sz="1100" dirty="0">
                          <a:latin typeface="Meiryo UI" panose="020B0604030504040204" pitchFamily="50" charset="-128"/>
                          <a:ea typeface="Meiryo UI" panose="020B0604030504040204" pitchFamily="50" charset="-128"/>
                        </a:rPr>
                      </a:b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早期解約時は残額支払い</a:t>
                      </a: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a:solidFill>
                            <a:srgbClr val="0000FF"/>
                          </a:solidFill>
                          <a:latin typeface="Meiryo UI" panose="020B0604030504040204" pitchFamily="50" charset="-128"/>
                          <a:ea typeface="Meiryo UI" panose="020B0604030504040204" pitchFamily="50" charset="-128"/>
                        </a:rPr>
                        <a:t>○標準設定</a:t>
                      </a:r>
                      <a:endParaRPr kumimoji="1" lang="en-US" altLang="ja-JP" sz="1100" b="1" u="sng">
                        <a:solidFill>
                          <a:srgbClr val="0000FF"/>
                        </a:solidFill>
                        <a:latin typeface="Meiryo UI" panose="020B0604030504040204" pitchFamily="50" charset="-128"/>
                        <a:ea typeface="Meiryo UI" panose="020B0604030504040204" pitchFamily="50" charset="-128"/>
                      </a:endParaRPr>
                    </a:p>
                    <a:p>
                      <a:pPr algn="l"/>
                      <a:r>
                        <a:rPr kumimoji="1" lang="ja-JP" altLang="en-US" sz="1100">
                          <a:latin typeface="Meiryo UI" panose="020B0604030504040204" pitchFamily="50" charset="-128"/>
                          <a:ea typeface="Meiryo UI" panose="020B0604030504040204" pitchFamily="50" charset="-128"/>
                        </a:rPr>
                        <a:t>・分割払い</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1365834">
                <a:tc>
                  <a:txBody>
                    <a:bodyPr/>
                    <a:lstStyle/>
                    <a:p>
                      <a:pPr algn="ctr"/>
                      <a:r>
                        <a:rPr kumimoji="1" lang="ja-JP" altLang="en-US" sz="1100" dirty="0">
                          <a:latin typeface="Meiryo UI" panose="020B0604030504040204" pitchFamily="50" charset="-128"/>
                          <a:ea typeface="Meiryo UI" panose="020B0604030504040204" pitchFamily="50" charset="-128"/>
                        </a:rPr>
                        <a:t>買い切り／初期費</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分割払い</a:t>
                      </a:r>
                      <a:r>
                        <a:rPr kumimoji="1" lang="en-US" altLang="ja-JP" sz="1100" dirty="0">
                          <a:latin typeface="Meiryo UI" panose="020B0604030504040204" pitchFamily="50" charset="-128"/>
                          <a:ea typeface="Meiryo UI" panose="020B0604030504040204" pitchFamily="50" charset="-128"/>
                        </a:rPr>
                        <a:t>)</a:t>
                      </a:r>
                      <a:br>
                        <a:rPr kumimoji="1" lang="en-US" altLang="ja-JP" sz="1100" dirty="0">
                          <a:latin typeface="Meiryo UI" panose="020B0604030504040204" pitchFamily="50" charset="-128"/>
                          <a:ea typeface="Meiryo UI" panose="020B0604030504040204" pitchFamily="50" charset="-128"/>
                        </a:rPr>
                      </a:b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初月は複数月払い</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早期解約時は残額支払い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・分割払い</a:t>
                      </a:r>
                    </a:p>
                  </a:txBody>
                  <a:tcPr/>
                </a:tc>
                <a:extLst>
                  <a:ext uri="{0D108BD9-81ED-4DB2-BD59-A6C34878D82A}">
                    <a16:rowId xmlns:a16="http://schemas.microsoft.com/office/drawing/2014/main" val="10005"/>
                  </a:ext>
                </a:extLst>
              </a:tr>
            </a:tbl>
          </a:graphicData>
        </a:graphic>
      </p:graphicFrame>
      <p:graphicFrame>
        <p:nvGraphicFramePr>
          <p:cNvPr id="186" name="表 185"/>
          <p:cNvGraphicFramePr>
            <a:graphicFrameLocks noGrp="1"/>
          </p:cNvGraphicFramePr>
          <p:nvPr>
            <p:extLst>
              <p:ext uri="{D42A27DB-BD31-4B8C-83A1-F6EECF244321}">
                <p14:modId xmlns:p14="http://schemas.microsoft.com/office/powerpoint/2010/main" val="4206926930"/>
              </p:ext>
            </p:extLst>
          </p:nvPr>
        </p:nvGraphicFramePr>
        <p:xfrm>
          <a:off x="1659491" y="2106828"/>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87" name="二等辺三角形 186"/>
          <p:cNvSpPr/>
          <p:nvPr/>
        </p:nvSpPr>
        <p:spPr bwMode="auto">
          <a:xfrm rot="10800000">
            <a:off x="1697591" y="1962048"/>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8" name="正方形/長方形 187"/>
          <p:cNvSpPr/>
          <p:nvPr/>
        </p:nvSpPr>
        <p:spPr>
          <a:xfrm>
            <a:off x="1588901" y="1758856"/>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89" name="二等辺三角形 188"/>
          <p:cNvSpPr/>
          <p:nvPr/>
        </p:nvSpPr>
        <p:spPr bwMode="auto">
          <a:xfrm rot="10800000">
            <a:off x="2062027" y="1962048"/>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0" name="正方形/長方形 189"/>
          <p:cNvSpPr/>
          <p:nvPr/>
        </p:nvSpPr>
        <p:spPr>
          <a:xfrm>
            <a:off x="1953337" y="175885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91" name="直線コネクタ 190"/>
          <p:cNvCxnSpPr/>
          <p:nvPr/>
        </p:nvCxnSpPr>
        <p:spPr bwMode="auto">
          <a:xfrm>
            <a:off x="2133588" y="232018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2" name="直線矢印コネクタ 191"/>
          <p:cNvCxnSpPr/>
          <p:nvPr/>
        </p:nvCxnSpPr>
        <p:spPr bwMode="auto">
          <a:xfrm>
            <a:off x="2133588" y="2593946"/>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3" name="正方形/長方形 192"/>
          <p:cNvSpPr/>
          <p:nvPr/>
        </p:nvSpPr>
        <p:spPr>
          <a:xfrm>
            <a:off x="2083960" y="260057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4" name="直線矢印コネクタ 193"/>
          <p:cNvCxnSpPr/>
          <p:nvPr/>
        </p:nvCxnSpPr>
        <p:spPr bwMode="auto">
          <a:xfrm>
            <a:off x="2382621" y="259394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5" name="正方形/長方形 194"/>
          <p:cNvSpPr/>
          <p:nvPr/>
        </p:nvSpPr>
        <p:spPr>
          <a:xfrm>
            <a:off x="2380610" y="259394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6" name="直線矢印コネクタ 195"/>
          <p:cNvCxnSpPr/>
          <p:nvPr/>
        </p:nvCxnSpPr>
        <p:spPr bwMode="auto">
          <a:xfrm>
            <a:off x="2752295" y="259394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7" name="正方形/長方形 196"/>
          <p:cNvSpPr/>
          <p:nvPr/>
        </p:nvSpPr>
        <p:spPr>
          <a:xfrm>
            <a:off x="2750285" y="259394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98" name="二等辺三角形 197"/>
          <p:cNvSpPr/>
          <p:nvPr/>
        </p:nvSpPr>
        <p:spPr bwMode="auto">
          <a:xfrm rot="10800000">
            <a:off x="4346368" y="1962048"/>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9" name="正方形/長方形 198"/>
          <p:cNvSpPr/>
          <p:nvPr/>
        </p:nvSpPr>
        <p:spPr>
          <a:xfrm>
            <a:off x="4237678" y="175885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00" name="直線矢印コネクタ 199"/>
          <p:cNvCxnSpPr/>
          <p:nvPr/>
        </p:nvCxnSpPr>
        <p:spPr bwMode="auto">
          <a:xfrm>
            <a:off x="3467911" y="259394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1" name="正方形/長方形 200"/>
          <p:cNvSpPr/>
          <p:nvPr/>
        </p:nvSpPr>
        <p:spPr>
          <a:xfrm>
            <a:off x="3465901" y="259394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4" name="直線コネクタ 203"/>
          <p:cNvCxnSpPr/>
          <p:nvPr/>
        </p:nvCxnSpPr>
        <p:spPr bwMode="auto">
          <a:xfrm>
            <a:off x="4426212" y="232018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7" name="正方形/長方形 206"/>
          <p:cNvSpPr/>
          <p:nvPr/>
        </p:nvSpPr>
        <p:spPr>
          <a:xfrm>
            <a:off x="3096226" y="2479598"/>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31" name="正方形/長方形 230"/>
          <p:cNvSpPr/>
          <p:nvPr/>
        </p:nvSpPr>
        <p:spPr>
          <a:xfrm>
            <a:off x="2183534" y="279272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2" name="正方形/長方形 231"/>
          <p:cNvSpPr/>
          <p:nvPr/>
        </p:nvSpPr>
        <p:spPr>
          <a:xfrm>
            <a:off x="2547966" y="279272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3" name="正方形/長方形 232"/>
          <p:cNvSpPr/>
          <p:nvPr/>
        </p:nvSpPr>
        <p:spPr>
          <a:xfrm>
            <a:off x="2919024" y="279272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4" name="正方形/長方形 233"/>
          <p:cNvSpPr/>
          <p:nvPr/>
        </p:nvSpPr>
        <p:spPr>
          <a:xfrm>
            <a:off x="3621386" y="279272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81" name="表 80"/>
          <p:cNvGraphicFramePr>
            <a:graphicFrameLocks noGrp="1"/>
          </p:cNvGraphicFramePr>
          <p:nvPr>
            <p:extLst>
              <p:ext uri="{D42A27DB-BD31-4B8C-83A1-F6EECF244321}">
                <p14:modId xmlns:p14="http://schemas.microsoft.com/office/powerpoint/2010/main" val="1210070366"/>
              </p:ext>
            </p:extLst>
          </p:nvPr>
        </p:nvGraphicFramePr>
        <p:xfrm>
          <a:off x="1653349" y="3472765"/>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82" name="二等辺三角形 81"/>
          <p:cNvSpPr/>
          <p:nvPr/>
        </p:nvSpPr>
        <p:spPr bwMode="auto">
          <a:xfrm rot="10800000">
            <a:off x="1691449" y="3327985"/>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3" name="正方形/長方形 82"/>
          <p:cNvSpPr/>
          <p:nvPr/>
        </p:nvSpPr>
        <p:spPr>
          <a:xfrm>
            <a:off x="1582759" y="3124793"/>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84" name="二等辺三角形 83"/>
          <p:cNvSpPr/>
          <p:nvPr/>
        </p:nvSpPr>
        <p:spPr bwMode="auto">
          <a:xfrm rot="10800000">
            <a:off x="2055885" y="3327985"/>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5" name="正方形/長方形 84"/>
          <p:cNvSpPr/>
          <p:nvPr/>
        </p:nvSpPr>
        <p:spPr>
          <a:xfrm>
            <a:off x="1947195" y="312479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86" name="直線コネクタ 85"/>
          <p:cNvCxnSpPr/>
          <p:nvPr/>
        </p:nvCxnSpPr>
        <p:spPr bwMode="auto">
          <a:xfrm>
            <a:off x="2127446" y="368612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a:off x="2127446" y="3778908"/>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正方形/長方形 89"/>
          <p:cNvSpPr/>
          <p:nvPr/>
        </p:nvSpPr>
        <p:spPr>
          <a:xfrm>
            <a:off x="2064749" y="3785534"/>
            <a:ext cx="389851"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br>
              <a:rPr lang="en-US" altLang="ja-JP" sz="800" dirty="0">
                <a:solidFill>
                  <a:srgbClr val="000000"/>
                </a:solidFill>
                <a:latin typeface="Meiryo UI" panose="020B0604030504040204" pitchFamily="50" charset="-128"/>
                <a:ea typeface="Meiryo UI" panose="020B0604030504040204" pitchFamily="50" charset="-128"/>
              </a:rPr>
            </a:br>
            <a:r>
              <a:rPr lang="en-US" altLang="ja-JP" sz="800" dirty="0">
                <a:solidFill>
                  <a:srgbClr val="000000"/>
                </a:solidFill>
                <a:latin typeface="Meiryo UI" panose="020B0604030504040204" pitchFamily="50" charset="-128"/>
                <a:ea typeface="Meiryo UI" panose="020B0604030504040204" pitchFamily="50" charset="-128"/>
              </a:rPr>
              <a:t>×3</a:t>
            </a:r>
            <a:endParaRPr lang="ja-JP" altLang="en-US" sz="800" dirty="0">
              <a:solidFill>
                <a:srgbClr val="000000"/>
              </a:solidFill>
              <a:latin typeface="Meiryo UI" panose="020B0604030504040204" pitchFamily="50" charset="-128"/>
              <a:ea typeface="Meiryo UI" panose="020B0604030504040204" pitchFamily="50" charset="-128"/>
            </a:endParaRPr>
          </a:p>
        </p:txBody>
      </p:sp>
      <p:cxnSp>
        <p:nvCxnSpPr>
          <p:cNvPr id="91" name="直線矢印コネクタ 90"/>
          <p:cNvCxnSpPr/>
          <p:nvPr/>
        </p:nvCxnSpPr>
        <p:spPr bwMode="auto">
          <a:xfrm>
            <a:off x="2376479" y="377890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正方形/長方形 91"/>
          <p:cNvSpPr/>
          <p:nvPr/>
        </p:nvSpPr>
        <p:spPr>
          <a:xfrm>
            <a:off x="2374468" y="377890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94" name="直線矢印コネクタ 93"/>
          <p:cNvCxnSpPr/>
          <p:nvPr/>
        </p:nvCxnSpPr>
        <p:spPr bwMode="auto">
          <a:xfrm>
            <a:off x="2746153" y="377890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5" name="正方形/長方形 94"/>
          <p:cNvSpPr/>
          <p:nvPr/>
        </p:nvSpPr>
        <p:spPr>
          <a:xfrm>
            <a:off x="2744143" y="377890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96" name="二等辺三角形 95"/>
          <p:cNvSpPr/>
          <p:nvPr/>
        </p:nvSpPr>
        <p:spPr bwMode="auto">
          <a:xfrm rot="10800000">
            <a:off x="4340226" y="3327985"/>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7" name="正方形/長方形 96"/>
          <p:cNvSpPr/>
          <p:nvPr/>
        </p:nvSpPr>
        <p:spPr>
          <a:xfrm>
            <a:off x="4231536" y="312479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98" name="直線矢印コネクタ 97"/>
          <p:cNvCxnSpPr/>
          <p:nvPr/>
        </p:nvCxnSpPr>
        <p:spPr bwMode="auto">
          <a:xfrm>
            <a:off x="3461769" y="377890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 name="正方形/長方形 98"/>
          <p:cNvSpPr/>
          <p:nvPr/>
        </p:nvSpPr>
        <p:spPr>
          <a:xfrm>
            <a:off x="3459759" y="377890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00" name="直線コネクタ 99"/>
          <p:cNvCxnSpPr/>
          <p:nvPr/>
        </p:nvCxnSpPr>
        <p:spPr bwMode="auto">
          <a:xfrm>
            <a:off x="4420070" y="368612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1" name="正方形/長方形 100"/>
          <p:cNvSpPr/>
          <p:nvPr/>
        </p:nvSpPr>
        <p:spPr>
          <a:xfrm>
            <a:off x="3090084" y="3664560"/>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02" name="正方形/長方形 101"/>
          <p:cNvSpPr/>
          <p:nvPr/>
        </p:nvSpPr>
        <p:spPr>
          <a:xfrm>
            <a:off x="2177392" y="415866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3" name="正方形/長方形 102"/>
          <p:cNvSpPr/>
          <p:nvPr/>
        </p:nvSpPr>
        <p:spPr>
          <a:xfrm>
            <a:off x="2541824" y="415866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4" name="正方形/長方形 103"/>
          <p:cNvSpPr/>
          <p:nvPr/>
        </p:nvSpPr>
        <p:spPr>
          <a:xfrm>
            <a:off x="2912882" y="415866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5" name="正方形/長方形 104"/>
          <p:cNvSpPr/>
          <p:nvPr/>
        </p:nvSpPr>
        <p:spPr>
          <a:xfrm>
            <a:off x="3615244" y="415866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106" name="表 105"/>
          <p:cNvGraphicFramePr>
            <a:graphicFrameLocks noGrp="1"/>
          </p:cNvGraphicFramePr>
          <p:nvPr>
            <p:extLst>
              <p:ext uri="{D42A27DB-BD31-4B8C-83A1-F6EECF244321}">
                <p14:modId xmlns:p14="http://schemas.microsoft.com/office/powerpoint/2010/main" val="506616817"/>
              </p:ext>
            </p:extLst>
          </p:nvPr>
        </p:nvGraphicFramePr>
        <p:xfrm>
          <a:off x="1653349" y="4876975"/>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07" name="二等辺三角形 106"/>
          <p:cNvSpPr/>
          <p:nvPr/>
        </p:nvSpPr>
        <p:spPr bwMode="auto">
          <a:xfrm rot="10800000">
            <a:off x="1691449" y="4732195"/>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8" name="正方形/長方形 107"/>
          <p:cNvSpPr/>
          <p:nvPr/>
        </p:nvSpPr>
        <p:spPr>
          <a:xfrm>
            <a:off x="1582759" y="4529003"/>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09" name="二等辺三角形 108"/>
          <p:cNvSpPr/>
          <p:nvPr/>
        </p:nvSpPr>
        <p:spPr bwMode="auto">
          <a:xfrm rot="10800000">
            <a:off x="2055885" y="4732195"/>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0" name="正方形/長方形 109"/>
          <p:cNvSpPr/>
          <p:nvPr/>
        </p:nvSpPr>
        <p:spPr>
          <a:xfrm>
            <a:off x="1947195" y="452900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11" name="直線コネクタ 110"/>
          <p:cNvCxnSpPr/>
          <p:nvPr/>
        </p:nvCxnSpPr>
        <p:spPr bwMode="auto">
          <a:xfrm>
            <a:off x="2127446" y="509033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直線矢印コネクタ 111"/>
          <p:cNvCxnSpPr/>
          <p:nvPr/>
        </p:nvCxnSpPr>
        <p:spPr bwMode="auto">
          <a:xfrm>
            <a:off x="2127446" y="5364093"/>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正方形/長方形 112"/>
          <p:cNvSpPr/>
          <p:nvPr/>
        </p:nvSpPr>
        <p:spPr>
          <a:xfrm>
            <a:off x="2077818" y="537071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14" name="直線矢印コネクタ 113"/>
          <p:cNvCxnSpPr/>
          <p:nvPr/>
        </p:nvCxnSpPr>
        <p:spPr bwMode="auto">
          <a:xfrm>
            <a:off x="2376479" y="536409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5" name="正方形/長方形 114"/>
          <p:cNvSpPr/>
          <p:nvPr/>
        </p:nvSpPr>
        <p:spPr>
          <a:xfrm>
            <a:off x="2374468" y="536409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16" name="直線矢印コネクタ 115"/>
          <p:cNvCxnSpPr/>
          <p:nvPr/>
        </p:nvCxnSpPr>
        <p:spPr bwMode="auto">
          <a:xfrm>
            <a:off x="2746153" y="536409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正方形/長方形 116"/>
          <p:cNvSpPr/>
          <p:nvPr/>
        </p:nvSpPr>
        <p:spPr>
          <a:xfrm>
            <a:off x="2744143" y="536409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18" name="二等辺三角形 117"/>
          <p:cNvSpPr/>
          <p:nvPr/>
        </p:nvSpPr>
        <p:spPr bwMode="auto">
          <a:xfrm rot="10800000">
            <a:off x="4340226" y="4732195"/>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9" name="正方形/長方形 118"/>
          <p:cNvSpPr/>
          <p:nvPr/>
        </p:nvSpPr>
        <p:spPr>
          <a:xfrm>
            <a:off x="4231536" y="452900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20" name="直線矢印コネクタ 119"/>
          <p:cNvCxnSpPr/>
          <p:nvPr/>
        </p:nvCxnSpPr>
        <p:spPr bwMode="auto">
          <a:xfrm>
            <a:off x="3461769" y="536409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1" name="正方形/長方形 120"/>
          <p:cNvSpPr/>
          <p:nvPr/>
        </p:nvSpPr>
        <p:spPr>
          <a:xfrm>
            <a:off x="3459759" y="536409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22" name="直線コネクタ 121"/>
          <p:cNvCxnSpPr/>
          <p:nvPr/>
        </p:nvCxnSpPr>
        <p:spPr bwMode="auto">
          <a:xfrm>
            <a:off x="4420070" y="509033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 name="正方形/長方形 122"/>
          <p:cNvSpPr/>
          <p:nvPr/>
        </p:nvSpPr>
        <p:spPr>
          <a:xfrm>
            <a:off x="3090084" y="5249745"/>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24" name="正方形/長方形 123"/>
          <p:cNvSpPr/>
          <p:nvPr/>
        </p:nvSpPr>
        <p:spPr>
          <a:xfrm>
            <a:off x="2177392" y="556287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25" name="正方形/長方形 124"/>
          <p:cNvSpPr/>
          <p:nvPr/>
        </p:nvSpPr>
        <p:spPr>
          <a:xfrm>
            <a:off x="2541824" y="556287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26" name="正方形/長方形 125"/>
          <p:cNvSpPr/>
          <p:nvPr/>
        </p:nvSpPr>
        <p:spPr>
          <a:xfrm>
            <a:off x="2912882" y="556287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27" name="正方形/長方形 126"/>
          <p:cNvSpPr/>
          <p:nvPr/>
        </p:nvSpPr>
        <p:spPr>
          <a:xfrm>
            <a:off x="3615244" y="556287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128" name="表 127"/>
          <p:cNvGraphicFramePr>
            <a:graphicFrameLocks noGrp="1"/>
          </p:cNvGraphicFramePr>
          <p:nvPr>
            <p:extLst>
              <p:ext uri="{D42A27DB-BD31-4B8C-83A1-F6EECF244321}">
                <p14:modId xmlns:p14="http://schemas.microsoft.com/office/powerpoint/2010/main" val="2118223742"/>
              </p:ext>
            </p:extLst>
          </p:nvPr>
        </p:nvGraphicFramePr>
        <p:xfrm>
          <a:off x="5060319" y="4869355"/>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29" name="二等辺三角形 128"/>
          <p:cNvSpPr/>
          <p:nvPr/>
        </p:nvSpPr>
        <p:spPr bwMode="auto">
          <a:xfrm rot="10800000">
            <a:off x="5098419" y="4724575"/>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0" name="正方形/長方形 129"/>
          <p:cNvSpPr/>
          <p:nvPr/>
        </p:nvSpPr>
        <p:spPr>
          <a:xfrm>
            <a:off x="4989729" y="4521383"/>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31" name="二等辺三角形 130"/>
          <p:cNvSpPr/>
          <p:nvPr/>
        </p:nvSpPr>
        <p:spPr bwMode="auto">
          <a:xfrm rot="10800000">
            <a:off x="5462855" y="4724575"/>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2" name="正方形/長方形 131"/>
          <p:cNvSpPr/>
          <p:nvPr/>
        </p:nvSpPr>
        <p:spPr>
          <a:xfrm>
            <a:off x="5354165" y="452138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33" name="直線コネクタ 132"/>
          <p:cNvCxnSpPr/>
          <p:nvPr/>
        </p:nvCxnSpPr>
        <p:spPr bwMode="auto">
          <a:xfrm>
            <a:off x="5534416" y="508271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線矢印コネクタ 133"/>
          <p:cNvCxnSpPr/>
          <p:nvPr/>
        </p:nvCxnSpPr>
        <p:spPr bwMode="auto">
          <a:xfrm>
            <a:off x="5534416" y="5356473"/>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5" name="正方形/長方形 134"/>
          <p:cNvSpPr/>
          <p:nvPr/>
        </p:nvSpPr>
        <p:spPr>
          <a:xfrm>
            <a:off x="5484788" y="536309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36" name="直線矢印コネクタ 135"/>
          <p:cNvCxnSpPr/>
          <p:nvPr/>
        </p:nvCxnSpPr>
        <p:spPr bwMode="auto">
          <a:xfrm>
            <a:off x="5783449" y="535647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 name="正方形/長方形 136"/>
          <p:cNvSpPr/>
          <p:nvPr/>
        </p:nvSpPr>
        <p:spPr>
          <a:xfrm>
            <a:off x="5781438" y="535647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38" name="直線矢印コネクタ 137"/>
          <p:cNvCxnSpPr/>
          <p:nvPr/>
        </p:nvCxnSpPr>
        <p:spPr bwMode="auto">
          <a:xfrm>
            <a:off x="6153123" y="535647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9" name="正方形/長方形 138"/>
          <p:cNvSpPr/>
          <p:nvPr/>
        </p:nvSpPr>
        <p:spPr>
          <a:xfrm>
            <a:off x="6138044" y="5356473"/>
            <a:ext cx="389851"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br>
              <a:rPr lang="en-US" altLang="ja-JP" sz="800" dirty="0">
                <a:solidFill>
                  <a:srgbClr val="000000"/>
                </a:solidFill>
                <a:latin typeface="Meiryo UI" panose="020B0604030504040204" pitchFamily="50" charset="-128"/>
                <a:ea typeface="Meiryo UI" panose="020B0604030504040204" pitchFamily="50" charset="-128"/>
              </a:rPr>
            </a:br>
            <a:r>
              <a:rPr lang="en-US" altLang="ja-JP" sz="800" dirty="0">
                <a:solidFill>
                  <a:srgbClr val="000000"/>
                </a:solidFill>
                <a:latin typeface="Meiryo UI" panose="020B0604030504040204" pitchFamily="50" charset="-128"/>
                <a:ea typeface="Meiryo UI" panose="020B0604030504040204" pitchFamily="50" charset="-128"/>
              </a:rPr>
              <a:t>×9</a:t>
            </a:r>
            <a:endParaRPr lang="ja-JP" altLang="en-US" sz="800" dirty="0">
              <a:solidFill>
                <a:srgbClr val="000000"/>
              </a:solidFill>
              <a:latin typeface="Meiryo UI" panose="020B0604030504040204" pitchFamily="50" charset="-128"/>
              <a:ea typeface="Meiryo UI" panose="020B0604030504040204" pitchFamily="50" charset="-128"/>
            </a:endParaRPr>
          </a:p>
        </p:txBody>
      </p:sp>
      <p:sp>
        <p:nvSpPr>
          <p:cNvPr id="140" name="二等辺三角形 139"/>
          <p:cNvSpPr/>
          <p:nvPr/>
        </p:nvSpPr>
        <p:spPr bwMode="auto">
          <a:xfrm rot="10800000">
            <a:off x="6404171" y="4724575"/>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1" name="正方形/長方形 140"/>
          <p:cNvSpPr/>
          <p:nvPr/>
        </p:nvSpPr>
        <p:spPr>
          <a:xfrm>
            <a:off x="6295481" y="452138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sp>
        <p:nvSpPr>
          <p:cNvPr id="146" name="正方形/長方形 145"/>
          <p:cNvSpPr/>
          <p:nvPr/>
        </p:nvSpPr>
        <p:spPr>
          <a:xfrm>
            <a:off x="5584362" y="555525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47" name="正方形/長方形 146"/>
          <p:cNvSpPr/>
          <p:nvPr/>
        </p:nvSpPr>
        <p:spPr>
          <a:xfrm>
            <a:off x="5948794" y="555525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48" name="正方形/長方形 147"/>
          <p:cNvSpPr/>
          <p:nvPr/>
        </p:nvSpPr>
        <p:spPr>
          <a:xfrm>
            <a:off x="6319852" y="555525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cxnSp>
        <p:nvCxnSpPr>
          <p:cNvPr id="151" name="直線コネクタ 150"/>
          <p:cNvCxnSpPr/>
          <p:nvPr/>
        </p:nvCxnSpPr>
        <p:spPr bwMode="auto">
          <a:xfrm>
            <a:off x="6484240" y="510253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52" name="表 151"/>
          <p:cNvGraphicFramePr>
            <a:graphicFrameLocks noGrp="1"/>
          </p:cNvGraphicFramePr>
          <p:nvPr>
            <p:extLst>
              <p:ext uri="{D42A27DB-BD31-4B8C-83A1-F6EECF244321}">
                <p14:modId xmlns:p14="http://schemas.microsoft.com/office/powerpoint/2010/main" val="212242237"/>
              </p:ext>
            </p:extLst>
          </p:nvPr>
        </p:nvGraphicFramePr>
        <p:xfrm>
          <a:off x="1653349" y="6247776"/>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53" name="二等辺三角形 152"/>
          <p:cNvSpPr/>
          <p:nvPr/>
        </p:nvSpPr>
        <p:spPr bwMode="auto">
          <a:xfrm rot="10800000">
            <a:off x="1691449" y="6102996"/>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4" name="正方形/長方形 153"/>
          <p:cNvSpPr/>
          <p:nvPr/>
        </p:nvSpPr>
        <p:spPr>
          <a:xfrm>
            <a:off x="1582759" y="5899804"/>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55" name="二等辺三角形 154"/>
          <p:cNvSpPr/>
          <p:nvPr/>
        </p:nvSpPr>
        <p:spPr bwMode="auto">
          <a:xfrm rot="10800000">
            <a:off x="2055885" y="6102996"/>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6" name="正方形/長方形 155"/>
          <p:cNvSpPr/>
          <p:nvPr/>
        </p:nvSpPr>
        <p:spPr>
          <a:xfrm>
            <a:off x="1947195" y="589980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57" name="直線コネクタ 156"/>
          <p:cNvCxnSpPr/>
          <p:nvPr/>
        </p:nvCxnSpPr>
        <p:spPr bwMode="auto">
          <a:xfrm>
            <a:off x="2127446" y="646113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直線矢印コネクタ 157"/>
          <p:cNvCxnSpPr/>
          <p:nvPr/>
        </p:nvCxnSpPr>
        <p:spPr bwMode="auto">
          <a:xfrm>
            <a:off x="2127446" y="6601544"/>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正方形/長方形 158"/>
          <p:cNvSpPr/>
          <p:nvPr/>
        </p:nvSpPr>
        <p:spPr>
          <a:xfrm>
            <a:off x="2064749" y="6608170"/>
            <a:ext cx="389851"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br>
              <a:rPr lang="en-US" altLang="ja-JP" sz="800" dirty="0">
                <a:solidFill>
                  <a:srgbClr val="000000"/>
                </a:solidFill>
                <a:latin typeface="Meiryo UI" panose="020B0604030504040204" pitchFamily="50" charset="-128"/>
                <a:ea typeface="Meiryo UI" panose="020B0604030504040204" pitchFamily="50" charset="-128"/>
              </a:rPr>
            </a:br>
            <a:r>
              <a:rPr lang="en-US" altLang="ja-JP" sz="800" dirty="0">
                <a:solidFill>
                  <a:srgbClr val="000000"/>
                </a:solidFill>
                <a:latin typeface="Meiryo UI" panose="020B0604030504040204" pitchFamily="50" charset="-128"/>
                <a:ea typeface="Meiryo UI" panose="020B0604030504040204" pitchFamily="50" charset="-128"/>
              </a:rPr>
              <a:t>×3</a:t>
            </a:r>
            <a:endParaRPr lang="ja-JP" altLang="en-US" sz="800" dirty="0">
              <a:solidFill>
                <a:srgbClr val="000000"/>
              </a:solidFill>
              <a:latin typeface="Meiryo UI" panose="020B0604030504040204" pitchFamily="50" charset="-128"/>
              <a:ea typeface="Meiryo UI" panose="020B0604030504040204" pitchFamily="50" charset="-128"/>
            </a:endParaRPr>
          </a:p>
        </p:txBody>
      </p:sp>
      <p:cxnSp>
        <p:nvCxnSpPr>
          <p:cNvPr id="160" name="直線矢印コネクタ 159"/>
          <p:cNvCxnSpPr/>
          <p:nvPr/>
        </p:nvCxnSpPr>
        <p:spPr bwMode="auto">
          <a:xfrm>
            <a:off x="2376479" y="6601544"/>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正方形/長方形 160"/>
          <p:cNvSpPr/>
          <p:nvPr/>
        </p:nvSpPr>
        <p:spPr>
          <a:xfrm>
            <a:off x="2374468" y="660154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62" name="直線矢印コネクタ 161"/>
          <p:cNvCxnSpPr/>
          <p:nvPr/>
        </p:nvCxnSpPr>
        <p:spPr bwMode="auto">
          <a:xfrm>
            <a:off x="2746153" y="6601544"/>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3" name="正方形/長方形 162"/>
          <p:cNvSpPr/>
          <p:nvPr/>
        </p:nvSpPr>
        <p:spPr>
          <a:xfrm>
            <a:off x="2744143" y="660154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64" name="二等辺三角形 163"/>
          <p:cNvSpPr/>
          <p:nvPr/>
        </p:nvSpPr>
        <p:spPr bwMode="auto">
          <a:xfrm rot="10800000">
            <a:off x="4340226" y="6102996"/>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5" name="正方形/長方形 164"/>
          <p:cNvSpPr/>
          <p:nvPr/>
        </p:nvSpPr>
        <p:spPr>
          <a:xfrm>
            <a:off x="4231536" y="589980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66" name="直線矢印コネクタ 165"/>
          <p:cNvCxnSpPr/>
          <p:nvPr/>
        </p:nvCxnSpPr>
        <p:spPr bwMode="auto">
          <a:xfrm>
            <a:off x="3461769" y="6601544"/>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7" name="正方形/長方形 166"/>
          <p:cNvSpPr/>
          <p:nvPr/>
        </p:nvSpPr>
        <p:spPr>
          <a:xfrm>
            <a:off x="3459759" y="660154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70" name="直線コネクタ 169"/>
          <p:cNvCxnSpPr/>
          <p:nvPr/>
        </p:nvCxnSpPr>
        <p:spPr bwMode="auto">
          <a:xfrm>
            <a:off x="4420070" y="646113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1" name="正方形/長方形 170"/>
          <p:cNvSpPr/>
          <p:nvPr/>
        </p:nvSpPr>
        <p:spPr>
          <a:xfrm>
            <a:off x="3090084" y="6487196"/>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72" name="正方形/長方形 171"/>
          <p:cNvSpPr/>
          <p:nvPr/>
        </p:nvSpPr>
        <p:spPr>
          <a:xfrm>
            <a:off x="2177392" y="693367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3" name="正方形/長方形 172"/>
          <p:cNvSpPr/>
          <p:nvPr/>
        </p:nvSpPr>
        <p:spPr>
          <a:xfrm>
            <a:off x="2541824" y="693367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4" name="正方形/長方形 173"/>
          <p:cNvSpPr/>
          <p:nvPr/>
        </p:nvSpPr>
        <p:spPr>
          <a:xfrm>
            <a:off x="2912882" y="693367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5" name="正方形/長方形 174"/>
          <p:cNvSpPr/>
          <p:nvPr/>
        </p:nvSpPr>
        <p:spPr>
          <a:xfrm>
            <a:off x="3615244" y="693367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176" name="表 175"/>
          <p:cNvGraphicFramePr>
            <a:graphicFrameLocks noGrp="1"/>
          </p:cNvGraphicFramePr>
          <p:nvPr>
            <p:extLst>
              <p:ext uri="{D42A27DB-BD31-4B8C-83A1-F6EECF244321}">
                <p14:modId xmlns:p14="http://schemas.microsoft.com/office/powerpoint/2010/main" val="2240199902"/>
              </p:ext>
            </p:extLst>
          </p:nvPr>
        </p:nvGraphicFramePr>
        <p:xfrm>
          <a:off x="5060319" y="6240156"/>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77" name="二等辺三角形 176"/>
          <p:cNvSpPr/>
          <p:nvPr/>
        </p:nvSpPr>
        <p:spPr bwMode="auto">
          <a:xfrm rot="10800000">
            <a:off x="5098419" y="6095376"/>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8" name="正方形/長方形 177"/>
          <p:cNvSpPr/>
          <p:nvPr/>
        </p:nvSpPr>
        <p:spPr>
          <a:xfrm>
            <a:off x="4989729" y="5892184"/>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79" name="二等辺三角形 178"/>
          <p:cNvSpPr/>
          <p:nvPr/>
        </p:nvSpPr>
        <p:spPr bwMode="auto">
          <a:xfrm rot="10800000">
            <a:off x="5462855" y="6095376"/>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0" name="正方形/長方形 179"/>
          <p:cNvSpPr/>
          <p:nvPr/>
        </p:nvSpPr>
        <p:spPr>
          <a:xfrm>
            <a:off x="5354165" y="589218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81" name="直線コネクタ 180"/>
          <p:cNvCxnSpPr/>
          <p:nvPr/>
        </p:nvCxnSpPr>
        <p:spPr bwMode="auto">
          <a:xfrm>
            <a:off x="5534416" y="645351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2" name="直線矢印コネクタ 181"/>
          <p:cNvCxnSpPr/>
          <p:nvPr/>
        </p:nvCxnSpPr>
        <p:spPr bwMode="auto">
          <a:xfrm>
            <a:off x="5534416" y="6593924"/>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3" name="正方形/長方形 182"/>
          <p:cNvSpPr/>
          <p:nvPr/>
        </p:nvSpPr>
        <p:spPr>
          <a:xfrm>
            <a:off x="5471719" y="6600550"/>
            <a:ext cx="389851"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br>
              <a:rPr lang="en-US" altLang="ja-JP" sz="800" dirty="0">
                <a:solidFill>
                  <a:srgbClr val="000000"/>
                </a:solidFill>
                <a:latin typeface="Meiryo UI" panose="020B0604030504040204" pitchFamily="50" charset="-128"/>
                <a:ea typeface="Meiryo UI" panose="020B0604030504040204" pitchFamily="50" charset="-128"/>
              </a:rPr>
            </a:br>
            <a:r>
              <a:rPr lang="en-US" altLang="ja-JP" sz="800" dirty="0">
                <a:solidFill>
                  <a:srgbClr val="000000"/>
                </a:solidFill>
                <a:latin typeface="Meiryo UI" panose="020B0604030504040204" pitchFamily="50" charset="-128"/>
                <a:ea typeface="Meiryo UI" panose="020B0604030504040204" pitchFamily="50" charset="-128"/>
              </a:rPr>
              <a:t>×3</a:t>
            </a:r>
            <a:endParaRPr lang="ja-JP" altLang="en-US" sz="800" dirty="0">
              <a:solidFill>
                <a:srgbClr val="000000"/>
              </a:solidFill>
              <a:latin typeface="Meiryo UI" panose="020B0604030504040204" pitchFamily="50" charset="-128"/>
              <a:ea typeface="Meiryo UI" panose="020B0604030504040204" pitchFamily="50" charset="-128"/>
            </a:endParaRPr>
          </a:p>
        </p:txBody>
      </p:sp>
      <p:cxnSp>
        <p:nvCxnSpPr>
          <p:cNvPr id="184" name="直線矢印コネクタ 183"/>
          <p:cNvCxnSpPr/>
          <p:nvPr/>
        </p:nvCxnSpPr>
        <p:spPr bwMode="auto">
          <a:xfrm>
            <a:off x="5783449" y="6593924"/>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5" name="正方形/長方形 184"/>
          <p:cNvSpPr/>
          <p:nvPr/>
        </p:nvSpPr>
        <p:spPr>
          <a:xfrm>
            <a:off x="5781438" y="659392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43" name="直線矢印コネクタ 242"/>
          <p:cNvCxnSpPr/>
          <p:nvPr/>
        </p:nvCxnSpPr>
        <p:spPr bwMode="auto">
          <a:xfrm>
            <a:off x="6153123" y="6593924"/>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4" name="正方形/長方形 243"/>
          <p:cNvSpPr/>
          <p:nvPr/>
        </p:nvSpPr>
        <p:spPr>
          <a:xfrm>
            <a:off x="6138044" y="6593924"/>
            <a:ext cx="389851"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br>
              <a:rPr lang="en-US" altLang="ja-JP" sz="800" dirty="0">
                <a:solidFill>
                  <a:srgbClr val="000000"/>
                </a:solidFill>
                <a:latin typeface="Meiryo UI" panose="020B0604030504040204" pitchFamily="50" charset="-128"/>
                <a:ea typeface="Meiryo UI" panose="020B0604030504040204" pitchFamily="50" charset="-128"/>
              </a:rPr>
            </a:br>
            <a:r>
              <a:rPr lang="en-US" altLang="ja-JP" sz="800" dirty="0">
                <a:solidFill>
                  <a:srgbClr val="000000"/>
                </a:solidFill>
                <a:latin typeface="Meiryo UI" panose="020B0604030504040204" pitchFamily="50" charset="-128"/>
                <a:ea typeface="Meiryo UI" panose="020B0604030504040204" pitchFamily="50" charset="-128"/>
              </a:rPr>
              <a:t>×9</a:t>
            </a:r>
            <a:endParaRPr lang="ja-JP" altLang="en-US" sz="800" dirty="0">
              <a:solidFill>
                <a:srgbClr val="000000"/>
              </a:solidFill>
              <a:latin typeface="Meiryo UI" panose="020B0604030504040204" pitchFamily="50" charset="-128"/>
              <a:ea typeface="Meiryo UI" panose="020B0604030504040204" pitchFamily="50" charset="-128"/>
            </a:endParaRPr>
          </a:p>
        </p:txBody>
      </p:sp>
      <p:sp>
        <p:nvSpPr>
          <p:cNvPr id="245" name="二等辺三角形 244"/>
          <p:cNvSpPr/>
          <p:nvPr/>
        </p:nvSpPr>
        <p:spPr bwMode="auto">
          <a:xfrm rot="10800000">
            <a:off x="6404171" y="6095376"/>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46" name="正方形/長方形 245"/>
          <p:cNvSpPr/>
          <p:nvPr/>
        </p:nvSpPr>
        <p:spPr>
          <a:xfrm>
            <a:off x="6295481" y="589218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sp>
        <p:nvSpPr>
          <p:cNvPr id="247" name="正方形/長方形 246"/>
          <p:cNvSpPr/>
          <p:nvPr/>
        </p:nvSpPr>
        <p:spPr>
          <a:xfrm>
            <a:off x="5584362" y="692605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8" name="正方形/長方形 247"/>
          <p:cNvSpPr/>
          <p:nvPr/>
        </p:nvSpPr>
        <p:spPr>
          <a:xfrm>
            <a:off x="5948794" y="692605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9" name="正方形/長方形 248"/>
          <p:cNvSpPr/>
          <p:nvPr/>
        </p:nvSpPr>
        <p:spPr>
          <a:xfrm>
            <a:off x="6319852" y="692605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cxnSp>
        <p:nvCxnSpPr>
          <p:cNvPr id="250" name="直線コネクタ 249"/>
          <p:cNvCxnSpPr/>
          <p:nvPr/>
        </p:nvCxnSpPr>
        <p:spPr bwMode="auto">
          <a:xfrm>
            <a:off x="6484240" y="647333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91189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月額払いの日割パターン</a:t>
            </a:r>
          </a:p>
        </p:txBody>
      </p:sp>
      <p:graphicFrame>
        <p:nvGraphicFramePr>
          <p:cNvPr id="2" name="表 1"/>
          <p:cNvGraphicFramePr>
            <a:graphicFrameLocks noGrp="1"/>
          </p:cNvGraphicFramePr>
          <p:nvPr>
            <p:extLst>
              <p:ext uri="{D42A27DB-BD31-4B8C-83A1-F6EECF244321}">
                <p14:modId xmlns:p14="http://schemas.microsoft.com/office/powerpoint/2010/main" val="1315773658"/>
              </p:ext>
            </p:extLst>
          </p:nvPr>
        </p:nvGraphicFramePr>
        <p:xfrm>
          <a:off x="297181" y="1217561"/>
          <a:ext cx="9311640" cy="4685422"/>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月額払い</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開通月のみ日割り</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a:solidFill>
                            <a:srgbClr val="0000FF"/>
                          </a:solidFill>
                          <a:latin typeface="Meiryo UI" panose="020B0604030504040204" pitchFamily="50" charset="-128"/>
                          <a:ea typeface="Meiryo UI" panose="020B0604030504040204" pitchFamily="50" charset="-128"/>
                        </a:rPr>
                        <a:t>○標準設定</a:t>
                      </a:r>
                      <a:endParaRPr kumimoji="1" lang="en-US" altLang="ja-JP" sz="1100" b="1" u="sng">
                        <a:solidFill>
                          <a:srgbClr val="0000FF"/>
                        </a:solidFill>
                        <a:latin typeface="Meiryo UI" panose="020B0604030504040204" pitchFamily="50" charset="-128"/>
                        <a:ea typeface="Meiryo UI" panose="020B0604030504040204" pitchFamily="50" charset="-128"/>
                      </a:endParaRPr>
                    </a:p>
                    <a:p>
                      <a:pPr algn="l"/>
                      <a:r>
                        <a:rPr kumimoji="1" lang="ja-JP" altLang="en-US" sz="1100">
                          <a:latin typeface="Meiryo UI" panose="020B0604030504040204" pitchFamily="50" charset="-128"/>
                          <a:ea typeface="Meiryo UI" panose="020B0604030504040204" pitchFamily="50" charset="-128"/>
                        </a:rPr>
                        <a:t>・定期払い</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月額払い</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解約月のみ日割り</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3"/>
                  </a:ext>
                </a:extLst>
              </a:tr>
              <a:tr h="1381342">
                <a:tc>
                  <a:txBody>
                    <a:bodyPr/>
                    <a:lstStyle/>
                    <a:p>
                      <a:pPr algn="ctr"/>
                      <a:r>
                        <a:rPr kumimoji="1" lang="ja-JP" altLang="en-US" sz="1100" dirty="0">
                          <a:latin typeface="Meiryo UI" panose="020B0604030504040204" pitchFamily="50" charset="-128"/>
                          <a:ea typeface="Meiryo UI" panose="020B0604030504040204" pitchFamily="50" charset="-128"/>
                        </a:rPr>
                        <a:t>月額払い</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開通月</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解約月ともに日割り</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4"/>
                  </a:ext>
                </a:extLst>
              </a:tr>
            </a:tbl>
          </a:graphicData>
        </a:graphic>
      </p:graphicFrame>
      <p:graphicFrame>
        <p:nvGraphicFramePr>
          <p:cNvPr id="186" name="表 185"/>
          <p:cNvGraphicFramePr>
            <a:graphicFrameLocks noGrp="1"/>
          </p:cNvGraphicFramePr>
          <p:nvPr>
            <p:extLst>
              <p:ext uri="{D42A27DB-BD31-4B8C-83A1-F6EECF244321}">
                <p14:modId xmlns:p14="http://schemas.microsoft.com/office/powerpoint/2010/main" val="4197430430"/>
              </p:ext>
            </p:extLst>
          </p:nvPr>
        </p:nvGraphicFramePr>
        <p:xfrm>
          <a:off x="1618589" y="2090598"/>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87" name="二等辺三角形 186"/>
          <p:cNvSpPr/>
          <p:nvPr/>
        </p:nvSpPr>
        <p:spPr bwMode="auto">
          <a:xfrm rot="10800000">
            <a:off x="1656689" y="1945818"/>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8" name="正方形/長方形 187"/>
          <p:cNvSpPr/>
          <p:nvPr/>
        </p:nvSpPr>
        <p:spPr>
          <a:xfrm>
            <a:off x="1547999" y="1742626"/>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89" name="二等辺三角形 188"/>
          <p:cNvSpPr/>
          <p:nvPr/>
        </p:nvSpPr>
        <p:spPr bwMode="auto">
          <a:xfrm rot="10800000">
            <a:off x="2021125" y="1945818"/>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0" name="正方形/長方形 189"/>
          <p:cNvSpPr/>
          <p:nvPr/>
        </p:nvSpPr>
        <p:spPr>
          <a:xfrm>
            <a:off x="1912435" y="174262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91" name="直線コネクタ 190"/>
          <p:cNvCxnSpPr/>
          <p:nvPr/>
        </p:nvCxnSpPr>
        <p:spPr bwMode="auto">
          <a:xfrm>
            <a:off x="2092686" y="230395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2" name="直線矢印コネクタ 191"/>
          <p:cNvCxnSpPr/>
          <p:nvPr/>
        </p:nvCxnSpPr>
        <p:spPr bwMode="auto">
          <a:xfrm>
            <a:off x="2092686" y="2385562"/>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3" name="正方形/長方形 192"/>
          <p:cNvSpPr/>
          <p:nvPr/>
        </p:nvSpPr>
        <p:spPr>
          <a:xfrm>
            <a:off x="1985106" y="2392188"/>
            <a:ext cx="479618"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br>
              <a:rPr lang="en-US" altLang="ja-JP" sz="800" dirty="0">
                <a:solidFill>
                  <a:srgbClr val="000000"/>
                </a:solidFill>
                <a:latin typeface="Meiryo UI" panose="020B0604030504040204" pitchFamily="50" charset="-128"/>
                <a:ea typeface="Meiryo UI" panose="020B0604030504040204" pitchFamily="50" charset="-128"/>
              </a:rPr>
            </a:br>
            <a:r>
              <a:rPr lang="en-US" altLang="ja-JP" sz="800" dirty="0">
                <a:solidFill>
                  <a:srgbClr val="000000"/>
                </a:solidFill>
                <a:latin typeface="Meiryo UI" panose="020B0604030504040204" pitchFamily="50" charset="-128"/>
                <a:ea typeface="Meiryo UI" panose="020B0604030504040204" pitchFamily="50" charset="-128"/>
              </a:rPr>
              <a:t>(</a:t>
            </a:r>
            <a:r>
              <a:rPr lang="ja-JP" altLang="en-US" sz="800" dirty="0">
                <a:solidFill>
                  <a:srgbClr val="000000"/>
                </a:solidFill>
                <a:latin typeface="Meiryo UI" panose="020B0604030504040204" pitchFamily="50" charset="-128"/>
                <a:ea typeface="Meiryo UI" panose="020B0604030504040204" pitchFamily="50" charset="-128"/>
              </a:rPr>
              <a:t>日割</a:t>
            </a:r>
            <a:r>
              <a:rPr lang="en-US" altLang="ja-JP" sz="800" dirty="0">
                <a:solidFill>
                  <a:srgbClr val="000000"/>
                </a:solidFill>
                <a:latin typeface="Meiryo UI" panose="020B0604030504040204" pitchFamily="50" charset="-128"/>
                <a:ea typeface="Meiryo UI" panose="020B0604030504040204" pitchFamily="50" charset="-128"/>
              </a:rPr>
              <a:t>)</a:t>
            </a:r>
            <a:endParaRPr lang="ja-JP" altLang="en-US" sz="800" dirty="0">
              <a:solidFill>
                <a:srgbClr val="000000"/>
              </a:solidFill>
              <a:latin typeface="Meiryo UI" panose="020B0604030504040204" pitchFamily="50" charset="-128"/>
              <a:ea typeface="Meiryo UI" panose="020B0604030504040204" pitchFamily="50" charset="-128"/>
            </a:endParaRPr>
          </a:p>
        </p:txBody>
      </p:sp>
      <p:cxnSp>
        <p:nvCxnSpPr>
          <p:cNvPr id="194" name="直線矢印コネクタ 193"/>
          <p:cNvCxnSpPr/>
          <p:nvPr/>
        </p:nvCxnSpPr>
        <p:spPr bwMode="auto">
          <a:xfrm>
            <a:off x="2341719" y="238556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5" name="正方形/長方形 194"/>
          <p:cNvSpPr/>
          <p:nvPr/>
        </p:nvSpPr>
        <p:spPr>
          <a:xfrm>
            <a:off x="2339708" y="2385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6" name="直線矢印コネクタ 195"/>
          <p:cNvCxnSpPr/>
          <p:nvPr/>
        </p:nvCxnSpPr>
        <p:spPr bwMode="auto">
          <a:xfrm>
            <a:off x="2711393" y="238556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7" name="正方形/長方形 196"/>
          <p:cNvSpPr/>
          <p:nvPr/>
        </p:nvSpPr>
        <p:spPr>
          <a:xfrm>
            <a:off x="2709383" y="2385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98" name="二等辺三角形 197"/>
          <p:cNvSpPr/>
          <p:nvPr/>
        </p:nvSpPr>
        <p:spPr bwMode="auto">
          <a:xfrm rot="10800000">
            <a:off x="4305466" y="1945818"/>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9" name="正方形/長方形 198"/>
          <p:cNvSpPr/>
          <p:nvPr/>
        </p:nvSpPr>
        <p:spPr>
          <a:xfrm>
            <a:off x="4196776" y="174262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00" name="直線矢印コネクタ 199"/>
          <p:cNvCxnSpPr/>
          <p:nvPr/>
        </p:nvCxnSpPr>
        <p:spPr bwMode="auto">
          <a:xfrm>
            <a:off x="3427009" y="238556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1" name="正方形/長方形 200"/>
          <p:cNvSpPr/>
          <p:nvPr/>
        </p:nvSpPr>
        <p:spPr>
          <a:xfrm>
            <a:off x="3424999" y="2385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2" name="直線矢印コネクタ 201"/>
          <p:cNvCxnSpPr/>
          <p:nvPr/>
        </p:nvCxnSpPr>
        <p:spPr bwMode="auto">
          <a:xfrm>
            <a:off x="3758311" y="238556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3" name="正方形/長方形 202"/>
          <p:cNvSpPr/>
          <p:nvPr/>
        </p:nvSpPr>
        <p:spPr>
          <a:xfrm>
            <a:off x="3756301" y="2385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4" name="直線コネクタ 203"/>
          <p:cNvCxnSpPr/>
          <p:nvPr/>
        </p:nvCxnSpPr>
        <p:spPr bwMode="auto">
          <a:xfrm>
            <a:off x="4385310" y="230395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 name="直線矢印コネクタ 204"/>
          <p:cNvCxnSpPr/>
          <p:nvPr/>
        </p:nvCxnSpPr>
        <p:spPr bwMode="auto">
          <a:xfrm>
            <a:off x="4116884" y="2385562"/>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6" name="正方形/長方形 205"/>
          <p:cNvSpPr/>
          <p:nvPr/>
        </p:nvSpPr>
        <p:spPr>
          <a:xfrm>
            <a:off x="4050765" y="2385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07" name="正方形/長方形 206"/>
          <p:cNvSpPr/>
          <p:nvPr/>
        </p:nvSpPr>
        <p:spPr>
          <a:xfrm>
            <a:off x="3055324" y="2271214"/>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31" name="正方形/長方形 230"/>
          <p:cNvSpPr/>
          <p:nvPr/>
        </p:nvSpPr>
        <p:spPr>
          <a:xfrm>
            <a:off x="2142632" y="27764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2" name="正方形/長方形 231"/>
          <p:cNvSpPr/>
          <p:nvPr/>
        </p:nvSpPr>
        <p:spPr>
          <a:xfrm>
            <a:off x="2507064" y="27764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3" name="正方形/長方形 232"/>
          <p:cNvSpPr/>
          <p:nvPr/>
        </p:nvSpPr>
        <p:spPr>
          <a:xfrm>
            <a:off x="2878122" y="27764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4" name="正方形/長方形 233"/>
          <p:cNvSpPr/>
          <p:nvPr/>
        </p:nvSpPr>
        <p:spPr>
          <a:xfrm>
            <a:off x="3580484" y="27764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5" name="正方形/長方形 234"/>
          <p:cNvSpPr/>
          <p:nvPr/>
        </p:nvSpPr>
        <p:spPr>
          <a:xfrm>
            <a:off x="3944916" y="27764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6" name="正方形/長方形 235"/>
          <p:cNvSpPr/>
          <p:nvPr/>
        </p:nvSpPr>
        <p:spPr>
          <a:xfrm>
            <a:off x="4289470" y="27764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81" name="表 80"/>
          <p:cNvGraphicFramePr>
            <a:graphicFrameLocks noGrp="1"/>
          </p:cNvGraphicFramePr>
          <p:nvPr>
            <p:extLst>
              <p:ext uri="{D42A27DB-BD31-4B8C-83A1-F6EECF244321}">
                <p14:modId xmlns:p14="http://schemas.microsoft.com/office/powerpoint/2010/main" val="1075122637"/>
              </p:ext>
            </p:extLst>
          </p:nvPr>
        </p:nvGraphicFramePr>
        <p:xfrm>
          <a:off x="1618591" y="3482078"/>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82" name="二等辺三角形 81"/>
          <p:cNvSpPr/>
          <p:nvPr/>
        </p:nvSpPr>
        <p:spPr bwMode="auto">
          <a:xfrm rot="10800000">
            <a:off x="1656691" y="3337298"/>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3" name="正方形/長方形 82"/>
          <p:cNvSpPr/>
          <p:nvPr/>
        </p:nvSpPr>
        <p:spPr>
          <a:xfrm>
            <a:off x="1548001" y="3134106"/>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84" name="二等辺三角形 83"/>
          <p:cNvSpPr/>
          <p:nvPr/>
        </p:nvSpPr>
        <p:spPr bwMode="auto">
          <a:xfrm rot="10800000">
            <a:off x="2021127" y="3337298"/>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5" name="正方形/長方形 84"/>
          <p:cNvSpPr/>
          <p:nvPr/>
        </p:nvSpPr>
        <p:spPr>
          <a:xfrm>
            <a:off x="1912437" y="313410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86" name="直線コネクタ 85"/>
          <p:cNvCxnSpPr/>
          <p:nvPr/>
        </p:nvCxnSpPr>
        <p:spPr bwMode="auto">
          <a:xfrm>
            <a:off x="2092688" y="369543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a:off x="2092688" y="3777042"/>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正方形/長方形 89"/>
          <p:cNvSpPr/>
          <p:nvPr/>
        </p:nvSpPr>
        <p:spPr>
          <a:xfrm>
            <a:off x="2029992" y="3783668"/>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91" name="直線矢印コネクタ 90"/>
          <p:cNvCxnSpPr/>
          <p:nvPr/>
        </p:nvCxnSpPr>
        <p:spPr bwMode="auto">
          <a:xfrm>
            <a:off x="2341721" y="377704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正方形/長方形 91"/>
          <p:cNvSpPr/>
          <p:nvPr/>
        </p:nvSpPr>
        <p:spPr>
          <a:xfrm>
            <a:off x="2339710" y="377704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94" name="直線矢印コネクタ 93"/>
          <p:cNvCxnSpPr/>
          <p:nvPr/>
        </p:nvCxnSpPr>
        <p:spPr bwMode="auto">
          <a:xfrm>
            <a:off x="2711395" y="377704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5" name="正方形/長方形 94"/>
          <p:cNvSpPr/>
          <p:nvPr/>
        </p:nvSpPr>
        <p:spPr>
          <a:xfrm>
            <a:off x="2709385" y="377704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96" name="二等辺三角形 95"/>
          <p:cNvSpPr/>
          <p:nvPr/>
        </p:nvSpPr>
        <p:spPr bwMode="auto">
          <a:xfrm rot="10800000">
            <a:off x="4305468" y="3337298"/>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7" name="正方形/長方形 96"/>
          <p:cNvSpPr/>
          <p:nvPr/>
        </p:nvSpPr>
        <p:spPr>
          <a:xfrm>
            <a:off x="4196778" y="313410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98" name="直線矢印コネクタ 97"/>
          <p:cNvCxnSpPr/>
          <p:nvPr/>
        </p:nvCxnSpPr>
        <p:spPr bwMode="auto">
          <a:xfrm>
            <a:off x="3427011" y="377704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 name="正方形/長方形 98"/>
          <p:cNvSpPr/>
          <p:nvPr/>
        </p:nvSpPr>
        <p:spPr>
          <a:xfrm>
            <a:off x="3425001" y="377704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00" name="直線矢印コネクタ 99"/>
          <p:cNvCxnSpPr/>
          <p:nvPr/>
        </p:nvCxnSpPr>
        <p:spPr bwMode="auto">
          <a:xfrm>
            <a:off x="3758313" y="377704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1" name="正方形/長方形 100"/>
          <p:cNvSpPr/>
          <p:nvPr/>
        </p:nvSpPr>
        <p:spPr>
          <a:xfrm>
            <a:off x="3756303" y="377704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02" name="直線コネクタ 101"/>
          <p:cNvCxnSpPr/>
          <p:nvPr/>
        </p:nvCxnSpPr>
        <p:spPr bwMode="auto">
          <a:xfrm>
            <a:off x="4385312" y="369543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p:nvPr/>
        </p:nvCxnSpPr>
        <p:spPr bwMode="auto">
          <a:xfrm>
            <a:off x="4116886" y="3777042"/>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正方形/長方形 103"/>
          <p:cNvSpPr/>
          <p:nvPr/>
        </p:nvSpPr>
        <p:spPr>
          <a:xfrm>
            <a:off x="3992814" y="3777042"/>
            <a:ext cx="479619"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br>
              <a:rPr lang="en-US" altLang="ja-JP" sz="800" dirty="0">
                <a:solidFill>
                  <a:srgbClr val="000000"/>
                </a:solidFill>
                <a:latin typeface="Meiryo UI" panose="020B0604030504040204" pitchFamily="50" charset="-128"/>
                <a:ea typeface="Meiryo UI" panose="020B0604030504040204" pitchFamily="50" charset="-128"/>
              </a:rPr>
            </a:br>
            <a:r>
              <a:rPr lang="en-US" altLang="ja-JP" sz="800" dirty="0">
                <a:solidFill>
                  <a:srgbClr val="000000"/>
                </a:solidFill>
                <a:latin typeface="Meiryo UI" panose="020B0604030504040204" pitchFamily="50" charset="-128"/>
                <a:ea typeface="Meiryo UI" panose="020B0604030504040204" pitchFamily="50" charset="-128"/>
              </a:rPr>
              <a:t>(</a:t>
            </a:r>
            <a:r>
              <a:rPr lang="ja-JP" altLang="en-US" sz="800" dirty="0">
                <a:solidFill>
                  <a:srgbClr val="000000"/>
                </a:solidFill>
                <a:latin typeface="Meiryo UI" panose="020B0604030504040204" pitchFamily="50" charset="-128"/>
                <a:ea typeface="Meiryo UI" panose="020B0604030504040204" pitchFamily="50" charset="-128"/>
              </a:rPr>
              <a:t>日割</a:t>
            </a:r>
            <a:r>
              <a:rPr lang="en-US" altLang="ja-JP" sz="800" dirty="0">
                <a:solidFill>
                  <a:srgbClr val="000000"/>
                </a:solidFill>
                <a:latin typeface="Meiryo UI" panose="020B0604030504040204" pitchFamily="50" charset="-128"/>
                <a:ea typeface="Meiryo UI" panose="020B0604030504040204" pitchFamily="50" charset="-128"/>
              </a:rPr>
              <a:t>)</a:t>
            </a:r>
            <a:endParaRPr lang="ja-JP" altLang="en-US" sz="800" dirty="0">
              <a:solidFill>
                <a:srgbClr val="000000"/>
              </a:solidFill>
              <a:latin typeface="Meiryo UI" panose="020B0604030504040204" pitchFamily="50" charset="-128"/>
              <a:ea typeface="Meiryo UI" panose="020B0604030504040204" pitchFamily="50" charset="-128"/>
            </a:endParaRPr>
          </a:p>
        </p:txBody>
      </p:sp>
      <p:sp>
        <p:nvSpPr>
          <p:cNvPr id="105" name="正方形/長方形 104"/>
          <p:cNvSpPr/>
          <p:nvPr/>
        </p:nvSpPr>
        <p:spPr>
          <a:xfrm>
            <a:off x="3055326" y="3662694"/>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06" name="正方形/長方形 105"/>
          <p:cNvSpPr/>
          <p:nvPr/>
        </p:nvSpPr>
        <p:spPr>
          <a:xfrm>
            <a:off x="2142634" y="41679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7" name="正方形/長方形 106"/>
          <p:cNvSpPr/>
          <p:nvPr/>
        </p:nvSpPr>
        <p:spPr>
          <a:xfrm>
            <a:off x="2507066" y="41679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8" name="正方形/長方形 107"/>
          <p:cNvSpPr/>
          <p:nvPr/>
        </p:nvSpPr>
        <p:spPr>
          <a:xfrm>
            <a:off x="2878124" y="41679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9" name="正方形/長方形 108"/>
          <p:cNvSpPr/>
          <p:nvPr/>
        </p:nvSpPr>
        <p:spPr>
          <a:xfrm>
            <a:off x="3580486" y="41679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10" name="正方形/長方形 109"/>
          <p:cNvSpPr/>
          <p:nvPr/>
        </p:nvSpPr>
        <p:spPr>
          <a:xfrm>
            <a:off x="3944918" y="41679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11" name="正方形/長方形 110"/>
          <p:cNvSpPr/>
          <p:nvPr/>
        </p:nvSpPr>
        <p:spPr>
          <a:xfrm>
            <a:off x="4289472" y="41679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112" name="表 111"/>
          <p:cNvGraphicFramePr>
            <a:graphicFrameLocks noGrp="1"/>
          </p:cNvGraphicFramePr>
          <p:nvPr>
            <p:extLst>
              <p:ext uri="{D42A27DB-BD31-4B8C-83A1-F6EECF244321}">
                <p14:modId xmlns:p14="http://schemas.microsoft.com/office/powerpoint/2010/main" val="1213683881"/>
              </p:ext>
            </p:extLst>
          </p:nvPr>
        </p:nvGraphicFramePr>
        <p:xfrm>
          <a:off x="1618593" y="4866929"/>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13" name="二等辺三角形 112"/>
          <p:cNvSpPr/>
          <p:nvPr/>
        </p:nvSpPr>
        <p:spPr bwMode="auto">
          <a:xfrm rot="10800000">
            <a:off x="1656693" y="4722149"/>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4" name="正方形/長方形 113"/>
          <p:cNvSpPr/>
          <p:nvPr/>
        </p:nvSpPr>
        <p:spPr>
          <a:xfrm>
            <a:off x="1548003" y="4518957"/>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15" name="二等辺三角形 114"/>
          <p:cNvSpPr/>
          <p:nvPr/>
        </p:nvSpPr>
        <p:spPr bwMode="auto">
          <a:xfrm rot="10800000">
            <a:off x="2021129" y="4722149"/>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6" name="正方形/長方形 115"/>
          <p:cNvSpPr/>
          <p:nvPr/>
        </p:nvSpPr>
        <p:spPr>
          <a:xfrm>
            <a:off x="1912439" y="4518957"/>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17" name="直線コネクタ 116"/>
          <p:cNvCxnSpPr/>
          <p:nvPr/>
        </p:nvCxnSpPr>
        <p:spPr bwMode="auto">
          <a:xfrm>
            <a:off x="2092690" y="508028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直線矢印コネクタ 117"/>
          <p:cNvCxnSpPr/>
          <p:nvPr/>
        </p:nvCxnSpPr>
        <p:spPr bwMode="auto">
          <a:xfrm>
            <a:off x="2092690" y="5161893"/>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9" name="正方形/長方形 118"/>
          <p:cNvSpPr/>
          <p:nvPr/>
        </p:nvSpPr>
        <p:spPr>
          <a:xfrm>
            <a:off x="1985111" y="5168519"/>
            <a:ext cx="479618"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br>
              <a:rPr lang="en-US" altLang="ja-JP" sz="800" dirty="0">
                <a:solidFill>
                  <a:srgbClr val="000000"/>
                </a:solidFill>
                <a:latin typeface="Meiryo UI" panose="020B0604030504040204" pitchFamily="50" charset="-128"/>
                <a:ea typeface="Meiryo UI" panose="020B0604030504040204" pitchFamily="50" charset="-128"/>
              </a:rPr>
            </a:br>
            <a:r>
              <a:rPr lang="en-US" altLang="ja-JP" sz="800" dirty="0">
                <a:solidFill>
                  <a:srgbClr val="000000"/>
                </a:solidFill>
                <a:latin typeface="Meiryo UI" panose="020B0604030504040204" pitchFamily="50" charset="-128"/>
                <a:ea typeface="Meiryo UI" panose="020B0604030504040204" pitchFamily="50" charset="-128"/>
              </a:rPr>
              <a:t>(</a:t>
            </a:r>
            <a:r>
              <a:rPr lang="ja-JP" altLang="en-US" sz="800" dirty="0">
                <a:solidFill>
                  <a:srgbClr val="000000"/>
                </a:solidFill>
                <a:latin typeface="Meiryo UI" panose="020B0604030504040204" pitchFamily="50" charset="-128"/>
                <a:ea typeface="Meiryo UI" panose="020B0604030504040204" pitchFamily="50" charset="-128"/>
              </a:rPr>
              <a:t>日割</a:t>
            </a:r>
            <a:r>
              <a:rPr lang="en-US" altLang="ja-JP" sz="800" dirty="0">
                <a:solidFill>
                  <a:srgbClr val="000000"/>
                </a:solidFill>
                <a:latin typeface="Meiryo UI" panose="020B0604030504040204" pitchFamily="50" charset="-128"/>
                <a:ea typeface="Meiryo UI" panose="020B0604030504040204" pitchFamily="50" charset="-128"/>
              </a:rPr>
              <a:t>)</a:t>
            </a:r>
            <a:endParaRPr lang="ja-JP" altLang="en-US" sz="800" dirty="0">
              <a:solidFill>
                <a:srgbClr val="000000"/>
              </a:solidFill>
              <a:latin typeface="Meiryo UI" panose="020B0604030504040204" pitchFamily="50" charset="-128"/>
              <a:ea typeface="Meiryo UI" panose="020B0604030504040204" pitchFamily="50" charset="-128"/>
            </a:endParaRPr>
          </a:p>
        </p:txBody>
      </p:sp>
      <p:cxnSp>
        <p:nvCxnSpPr>
          <p:cNvPr id="120" name="直線矢印コネクタ 119"/>
          <p:cNvCxnSpPr/>
          <p:nvPr/>
        </p:nvCxnSpPr>
        <p:spPr bwMode="auto">
          <a:xfrm>
            <a:off x="2341723" y="516189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1" name="正方形/長方形 120"/>
          <p:cNvSpPr/>
          <p:nvPr/>
        </p:nvSpPr>
        <p:spPr>
          <a:xfrm>
            <a:off x="2339712" y="516189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22" name="直線矢印コネクタ 121"/>
          <p:cNvCxnSpPr/>
          <p:nvPr/>
        </p:nvCxnSpPr>
        <p:spPr bwMode="auto">
          <a:xfrm>
            <a:off x="2711397" y="516189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 name="正方形/長方形 122"/>
          <p:cNvSpPr/>
          <p:nvPr/>
        </p:nvSpPr>
        <p:spPr>
          <a:xfrm>
            <a:off x="2709387" y="516189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24" name="二等辺三角形 123"/>
          <p:cNvSpPr/>
          <p:nvPr/>
        </p:nvSpPr>
        <p:spPr bwMode="auto">
          <a:xfrm rot="10800000">
            <a:off x="4305470" y="4722149"/>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5" name="正方形/長方形 124"/>
          <p:cNvSpPr/>
          <p:nvPr/>
        </p:nvSpPr>
        <p:spPr>
          <a:xfrm>
            <a:off x="4196780" y="4518957"/>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26" name="直線矢印コネクタ 125"/>
          <p:cNvCxnSpPr/>
          <p:nvPr/>
        </p:nvCxnSpPr>
        <p:spPr bwMode="auto">
          <a:xfrm>
            <a:off x="3427013" y="516189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正方形/長方形 126"/>
          <p:cNvSpPr/>
          <p:nvPr/>
        </p:nvSpPr>
        <p:spPr>
          <a:xfrm>
            <a:off x="3425003" y="516189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28" name="直線矢印コネクタ 127"/>
          <p:cNvCxnSpPr/>
          <p:nvPr/>
        </p:nvCxnSpPr>
        <p:spPr bwMode="auto">
          <a:xfrm>
            <a:off x="3758315" y="516189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正方形/長方形 128"/>
          <p:cNvSpPr/>
          <p:nvPr/>
        </p:nvSpPr>
        <p:spPr>
          <a:xfrm>
            <a:off x="3756305" y="516189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30" name="直線コネクタ 129"/>
          <p:cNvCxnSpPr/>
          <p:nvPr/>
        </p:nvCxnSpPr>
        <p:spPr bwMode="auto">
          <a:xfrm>
            <a:off x="4385314" y="508028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直線矢印コネクタ 130"/>
          <p:cNvCxnSpPr/>
          <p:nvPr/>
        </p:nvCxnSpPr>
        <p:spPr bwMode="auto">
          <a:xfrm>
            <a:off x="4116888" y="5161893"/>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2" name="正方形/長方形 131"/>
          <p:cNvSpPr/>
          <p:nvPr/>
        </p:nvSpPr>
        <p:spPr>
          <a:xfrm>
            <a:off x="3992816" y="5161893"/>
            <a:ext cx="479619"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br>
              <a:rPr lang="en-US" altLang="ja-JP" sz="800" dirty="0">
                <a:solidFill>
                  <a:srgbClr val="000000"/>
                </a:solidFill>
                <a:latin typeface="Meiryo UI" panose="020B0604030504040204" pitchFamily="50" charset="-128"/>
                <a:ea typeface="Meiryo UI" panose="020B0604030504040204" pitchFamily="50" charset="-128"/>
              </a:rPr>
            </a:br>
            <a:r>
              <a:rPr lang="en-US" altLang="ja-JP" sz="800" dirty="0">
                <a:solidFill>
                  <a:srgbClr val="000000"/>
                </a:solidFill>
                <a:latin typeface="Meiryo UI" panose="020B0604030504040204" pitchFamily="50" charset="-128"/>
                <a:ea typeface="Meiryo UI" panose="020B0604030504040204" pitchFamily="50" charset="-128"/>
              </a:rPr>
              <a:t>(</a:t>
            </a:r>
            <a:r>
              <a:rPr lang="ja-JP" altLang="en-US" sz="800" dirty="0">
                <a:solidFill>
                  <a:srgbClr val="000000"/>
                </a:solidFill>
                <a:latin typeface="Meiryo UI" panose="020B0604030504040204" pitchFamily="50" charset="-128"/>
                <a:ea typeface="Meiryo UI" panose="020B0604030504040204" pitchFamily="50" charset="-128"/>
              </a:rPr>
              <a:t>日割</a:t>
            </a:r>
            <a:r>
              <a:rPr lang="en-US" altLang="ja-JP" sz="800" dirty="0">
                <a:solidFill>
                  <a:srgbClr val="000000"/>
                </a:solidFill>
                <a:latin typeface="Meiryo UI" panose="020B0604030504040204" pitchFamily="50" charset="-128"/>
                <a:ea typeface="Meiryo UI" panose="020B0604030504040204" pitchFamily="50" charset="-128"/>
              </a:rPr>
              <a:t>)</a:t>
            </a:r>
            <a:endParaRPr lang="ja-JP" altLang="en-US" sz="800" dirty="0">
              <a:solidFill>
                <a:srgbClr val="000000"/>
              </a:solidFill>
              <a:latin typeface="Meiryo UI" panose="020B0604030504040204" pitchFamily="50" charset="-128"/>
              <a:ea typeface="Meiryo UI" panose="020B0604030504040204" pitchFamily="50" charset="-128"/>
            </a:endParaRPr>
          </a:p>
        </p:txBody>
      </p:sp>
      <p:sp>
        <p:nvSpPr>
          <p:cNvPr id="133" name="正方形/長方形 132"/>
          <p:cNvSpPr/>
          <p:nvPr/>
        </p:nvSpPr>
        <p:spPr>
          <a:xfrm>
            <a:off x="3055328" y="5047545"/>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34" name="正方形/長方形 133"/>
          <p:cNvSpPr/>
          <p:nvPr/>
        </p:nvSpPr>
        <p:spPr>
          <a:xfrm>
            <a:off x="2142636" y="55528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5" name="正方形/長方形 134"/>
          <p:cNvSpPr/>
          <p:nvPr/>
        </p:nvSpPr>
        <p:spPr>
          <a:xfrm>
            <a:off x="2507068" y="55528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6" name="正方形/長方形 135"/>
          <p:cNvSpPr/>
          <p:nvPr/>
        </p:nvSpPr>
        <p:spPr>
          <a:xfrm>
            <a:off x="2878126" y="55528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7" name="正方形/長方形 136"/>
          <p:cNvSpPr/>
          <p:nvPr/>
        </p:nvSpPr>
        <p:spPr>
          <a:xfrm>
            <a:off x="3580488" y="55528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8" name="正方形/長方形 137"/>
          <p:cNvSpPr/>
          <p:nvPr/>
        </p:nvSpPr>
        <p:spPr>
          <a:xfrm>
            <a:off x="3944920" y="55528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9" name="正方形/長方形 138"/>
          <p:cNvSpPr/>
          <p:nvPr/>
        </p:nvSpPr>
        <p:spPr>
          <a:xfrm>
            <a:off x="4289474" y="55528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Tree>
    <p:extLst>
      <p:ext uri="{BB962C8B-B14F-4D97-AF65-F5344CB8AC3E}">
        <p14:creationId xmlns:p14="http://schemas.microsoft.com/office/powerpoint/2010/main" val="31034673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月額払いの無料パターン</a:t>
            </a:r>
          </a:p>
        </p:txBody>
      </p:sp>
      <p:graphicFrame>
        <p:nvGraphicFramePr>
          <p:cNvPr id="2" name="表 1"/>
          <p:cNvGraphicFramePr>
            <a:graphicFrameLocks noGrp="1"/>
          </p:cNvGraphicFramePr>
          <p:nvPr>
            <p:extLst>
              <p:ext uri="{D42A27DB-BD31-4B8C-83A1-F6EECF244321}">
                <p14:modId xmlns:p14="http://schemas.microsoft.com/office/powerpoint/2010/main" val="2499687966"/>
              </p:ext>
            </p:extLst>
          </p:nvPr>
        </p:nvGraphicFramePr>
        <p:xfrm>
          <a:off x="297181" y="1217561"/>
          <a:ext cx="9311640" cy="6027545"/>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月額払い</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初月無料</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2"/>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初期費＋</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月額払い</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初月無料</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3"/>
                  </a:ext>
                </a:extLst>
              </a:tr>
              <a:tr h="1381342">
                <a:tc>
                  <a:txBody>
                    <a:bodyPr/>
                    <a:lstStyle/>
                    <a:p>
                      <a:pPr algn="ctr"/>
                      <a:r>
                        <a:rPr kumimoji="1" lang="ja-JP" altLang="en-US" sz="1100" dirty="0">
                          <a:latin typeface="Meiryo UI" panose="020B0604030504040204" pitchFamily="50" charset="-128"/>
                          <a:ea typeface="Meiryo UI" panose="020B0604030504040204" pitchFamily="50" charset="-128"/>
                        </a:rPr>
                        <a:t>月額払い</a:t>
                      </a:r>
                    </a:p>
                    <a:p>
                      <a:pPr algn="ct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か月無料</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4"/>
                  </a:ext>
                </a:extLst>
              </a:tr>
              <a:tr h="1342123">
                <a:tc>
                  <a:txBody>
                    <a:bodyPr/>
                    <a:lstStyle/>
                    <a:p>
                      <a:pPr algn="ctr"/>
                      <a:r>
                        <a:rPr kumimoji="1" lang="ja-JP" altLang="en-US" sz="1100" dirty="0">
                          <a:latin typeface="Meiryo UI" panose="020B0604030504040204" pitchFamily="50" charset="-128"/>
                          <a:ea typeface="Meiryo UI" panose="020B0604030504040204" pitchFamily="50" charset="-128"/>
                        </a:rPr>
                        <a:t>初期費＋</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月額払い</a:t>
                      </a:r>
                    </a:p>
                    <a:p>
                      <a:pPr algn="ct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か月無料</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5"/>
                  </a:ext>
                </a:extLst>
              </a:tr>
            </a:tbl>
          </a:graphicData>
        </a:graphic>
      </p:graphicFrame>
      <p:graphicFrame>
        <p:nvGraphicFramePr>
          <p:cNvPr id="97" name="表 96"/>
          <p:cNvGraphicFramePr>
            <a:graphicFrameLocks noGrp="1"/>
          </p:cNvGraphicFramePr>
          <p:nvPr>
            <p:extLst>
              <p:ext uri="{D42A27DB-BD31-4B8C-83A1-F6EECF244321}">
                <p14:modId xmlns:p14="http://schemas.microsoft.com/office/powerpoint/2010/main" val="2724164835"/>
              </p:ext>
            </p:extLst>
          </p:nvPr>
        </p:nvGraphicFramePr>
        <p:xfrm>
          <a:off x="1606830" y="4883108"/>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98" name="二等辺三角形 97"/>
          <p:cNvSpPr/>
          <p:nvPr/>
        </p:nvSpPr>
        <p:spPr bwMode="auto">
          <a:xfrm rot="10800000">
            <a:off x="1644930" y="4738328"/>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9" name="正方形/長方形 98"/>
          <p:cNvSpPr/>
          <p:nvPr/>
        </p:nvSpPr>
        <p:spPr>
          <a:xfrm>
            <a:off x="1536240" y="452851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00" name="二等辺三角形 99"/>
          <p:cNvSpPr/>
          <p:nvPr/>
        </p:nvSpPr>
        <p:spPr bwMode="auto">
          <a:xfrm rot="10800000">
            <a:off x="2009366" y="4738328"/>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1" name="正方形/長方形 100"/>
          <p:cNvSpPr/>
          <p:nvPr/>
        </p:nvSpPr>
        <p:spPr>
          <a:xfrm>
            <a:off x="1900676" y="452851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02" name="直線コネクタ 101"/>
          <p:cNvCxnSpPr/>
          <p:nvPr/>
        </p:nvCxnSpPr>
        <p:spPr bwMode="auto">
          <a:xfrm>
            <a:off x="2080927" y="509646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直線矢印コネクタ 106"/>
          <p:cNvCxnSpPr/>
          <p:nvPr/>
        </p:nvCxnSpPr>
        <p:spPr bwMode="auto">
          <a:xfrm>
            <a:off x="2699634" y="537022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 name="正方形/長方形 107"/>
          <p:cNvSpPr/>
          <p:nvPr/>
        </p:nvSpPr>
        <p:spPr>
          <a:xfrm>
            <a:off x="2697624" y="537022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09" name="二等辺三角形 108"/>
          <p:cNvSpPr/>
          <p:nvPr/>
        </p:nvSpPr>
        <p:spPr bwMode="auto">
          <a:xfrm rot="10800000">
            <a:off x="4293707" y="4738328"/>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0" name="正方形/長方形 109"/>
          <p:cNvSpPr/>
          <p:nvPr/>
        </p:nvSpPr>
        <p:spPr>
          <a:xfrm>
            <a:off x="4185017" y="452851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11" name="直線矢印コネクタ 110"/>
          <p:cNvCxnSpPr/>
          <p:nvPr/>
        </p:nvCxnSpPr>
        <p:spPr bwMode="auto">
          <a:xfrm>
            <a:off x="3415250" y="537022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正方形/長方形 111"/>
          <p:cNvSpPr/>
          <p:nvPr/>
        </p:nvSpPr>
        <p:spPr>
          <a:xfrm>
            <a:off x="3413240" y="537022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13" name="直線矢印コネクタ 112"/>
          <p:cNvCxnSpPr/>
          <p:nvPr/>
        </p:nvCxnSpPr>
        <p:spPr bwMode="auto">
          <a:xfrm>
            <a:off x="3746552" y="537022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正方形/長方形 113"/>
          <p:cNvSpPr/>
          <p:nvPr/>
        </p:nvSpPr>
        <p:spPr>
          <a:xfrm>
            <a:off x="3744542" y="537022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15" name="直線コネクタ 114"/>
          <p:cNvCxnSpPr/>
          <p:nvPr/>
        </p:nvCxnSpPr>
        <p:spPr bwMode="auto">
          <a:xfrm>
            <a:off x="4373551" y="509646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p:nvPr/>
        </p:nvCxnSpPr>
        <p:spPr bwMode="auto">
          <a:xfrm>
            <a:off x="4105125" y="5370226"/>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正方形/長方形 116"/>
          <p:cNvSpPr/>
          <p:nvPr/>
        </p:nvSpPr>
        <p:spPr>
          <a:xfrm>
            <a:off x="4039006" y="537022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18" name="正方形/長方形 117"/>
          <p:cNvSpPr/>
          <p:nvPr/>
        </p:nvSpPr>
        <p:spPr>
          <a:xfrm>
            <a:off x="3043565" y="5255878"/>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cxnSp>
        <p:nvCxnSpPr>
          <p:cNvPr id="120" name="直線コネクタ 119"/>
          <p:cNvCxnSpPr/>
          <p:nvPr/>
        </p:nvCxnSpPr>
        <p:spPr bwMode="auto">
          <a:xfrm>
            <a:off x="2677270" y="509647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21" name="表 120"/>
          <p:cNvGraphicFramePr>
            <a:graphicFrameLocks noGrp="1"/>
          </p:cNvGraphicFramePr>
          <p:nvPr>
            <p:extLst>
              <p:ext uri="{D42A27DB-BD31-4B8C-83A1-F6EECF244321}">
                <p14:modId xmlns:p14="http://schemas.microsoft.com/office/powerpoint/2010/main" val="2029408590"/>
              </p:ext>
            </p:extLst>
          </p:nvPr>
        </p:nvGraphicFramePr>
        <p:xfrm>
          <a:off x="1613458" y="6241454"/>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22" name="二等辺三角形 121"/>
          <p:cNvSpPr/>
          <p:nvPr/>
        </p:nvSpPr>
        <p:spPr bwMode="auto">
          <a:xfrm rot="10800000">
            <a:off x="1651558" y="6096674"/>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3" name="正方形/長方形 122"/>
          <p:cNvSpPr/>
          <p:nvPr/>
        </p:nvSpPr>
        <p:spPr>
          <a:xfrm>
            <a:off x="1542868" y="5893482"/>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24" name="二等辺三角形 123"/>
          <p:cNvSpPr/>
          <p:nvPr/>
        </p:nvSpPr>
        <p:spPr bwMode="auto">
          <a:xfrm rot="10800000">
            <a:off x="2015994" y="6096674"/>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5" name="正方形/長方形 124"/>
          <p:cNvSpPr/>
          <p:nvPr/>
        </p:nvSpPr>
        <p:spPr>
          <a:xfrm>
            <a:off x="1907304" y="5893482"/>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26" name="直線コネクタ 125"/>
          <p:cNvCxnSpPr/>
          <p:nvPr/>
        </p:nvCxnSpPr>
        <p:spPr bwMode="auto">
          <a:xfrm>
            <a:off x="2087555" y="6454814"/>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直線矢印コネクタ 131"/>
          <p:cNvCxnSpPr/>
          <p:nvPr/>
        </p:nvCxnSpPr>
        <p:spPr bwMode="auto">
          <a:xfrm>
            <a:off x="2706262" y="672857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 name="正方形/長方形 132"/>
          <p:cNvSpPr/>
          <p:nvPr/>
        </p:nvSpPr>
        <p:spPr>
          <a:xfrm>
            <a:off x="2704252" y="672857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34" name="二等辺三角形 133"/>
          <p:cNvSpPr/>
          <p:nvPr/>
        </p:nvSpPr>
        <p:spPr bwMode="auto">
          <a:xfrm rot="10800000">
            <a:off x="4300335" y="6096674"/>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5" name="正方形/長方形 134"/>
          <p:cNvSpPr/>
          <p:nvPr/>
        </p:nvSpPr>
        <p:spPr>
          <a:xfrm>
            <a:off x="4191645" y="5893482"/>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38" name="直線矢印コネクタ 137"/>
          <p:cNvCxnSpPr/>
          <p:nvPr/>
        </p:nvCxnSpPr>
        <p:spPr bwMode="auto">
          <a:xfrm>
            <a:off x="3421878" y="672857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0" name="正方形/長方形 139"/>
          <p:cNvSpPr/>
          <p:nvPr/>
        </p:nvSpPr>
        <p:spPr>
          <a:xfrm>
            <a:off x="3419868" y="672857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41" name="直線矢印コネクタ 140"/>
          <p:cNvCxnSpPr/>
          <p:nvPr/>
        </p:nvCxnSpPr>
        <p:spPr bwMode="auto">
          <a:xfrm>
            <a:off x="3753180" y="672857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2" name="正方形/長方形 141"/>
          <p:cNvSpPr/>
          <p:nvPr/>
        </p:nvSpPr>
        <p:spPr>
          <a:xfrm>
            <a:off x="3751170" y="672857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43" name="直線コネクタ 142"/>
          <p:cNvCxnSpPr/>
          <p:nvPr/>
        </p:nvCxnSpPr>
        <p:spPr bwMode="auto">
          <a:xfrm>
            <a:off x="4380179" y="6454814"/>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直線矢印コネクタ 143"/>
          <p:cNvCxnSpPr/>
          <p:nvPr/>
        </p:nvCxnSpPr>
        <p:spPr bwMode="auto">
          <a:xfrm>
            <a:off x="4111753" y="6728572"/>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5" name="正方形/長方形 144"/>
          <p:cNvSpPr/>
          <p:nvPr/>
        </p:nvSpPr>
        <p:spPr>
          <a:xfrm>
            <a:off x="4045634" y="672857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46" name="正方形/長方形 145"/>
          <p:cNvSpPr/>
          <p:nvPr/>
        </p:nvSpPr>
        <p:spPr>
          <a:xfrm>
            <a:off x="3050193" y="6614224"/>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47" name="正方形/長方形 146"/>
          <p:cNvSpPr/>
          <p:nvPr/>
        </p:nvSpPr>
        <p:spPr>
          <a:xfrm>
            <a:off x="1952930" y="6483913"/>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●初期費</a:t>
            </a:r>
          </a:p>
        </p:txBody>
      </p:sp>
      <p:cxnSp>
        <p:nvCxnSpPr>
          <p:cNvPr id="148" name="直線コネクタ 147"/>
          <p:cNvCxnSpPr/>
          <p:nvPr/>
        </p:nvCxnSpPr>
        <p:spPr bwMode="auto">
          <a:xfrm>
            <a:off x="2683898" y="645481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2" name="正方形/長方形 171"/>
          <p:cNvSpPr/>
          <p:nvPr/>
        </p:nvSpPr>
        <p:spPr>
          <a:xfrm>
            <a:off x="2495305" y="558888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3" name="正方形/長方形 172"/>
          <p:cNvSpPr/>
          <p:nvPr/>
        </p:nvSpPr>
        <p:spPr>
          <a:xfrm>
            <a:off x="2866363" y="558888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4" name="正方形/長方形 173"/>
          <p:cNvSpPr/>
          <p:nvPr/>
        </p:nvSpPr>
        <p:spPr>
          <a:xfrm>
            <a:off x="3568725" y="558888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5" name="正方形/長方形 174"/>
          <p:cNvSpPr/>
          <p:nvPr/>
        </p:nvSpPr>
        <p:spPr>
          <a:xfrm>
            <a:off x="3933157" y="558888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6" name="正方形/長方形 175"/>
          <p:cNvSpPr/>
          <p:nvPr/>
        </p:nvSpPr>
        <p:spPr>
          <a:xfrm>
            <a:off x="4277711" y="558888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7" name="正方形/長方形 176"/>
          <p:cNvSpPr/>
          <p:nvPr/>
        </p:nvSpPr>
        <p:spPr>
          <a:xfrm>
            <a:off x="2130875" y="691411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8" name="正方形/長方形 177"/>
          <p:cNvSpPr/>
          <p:nvPr/>
        </p:nvSpPr>
        <p:spPr>
          <a:xfrm>
            <a:off x="2495307" y="691411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9" name="正方形/長方形 178"/>
          <p:cNvSpPr/>
          <p:nvPr/>
        </p:nvSpPr>
        <p:spPr>
          <a:xfrm>
            <a:off x="2866365" y="691411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80" name="正方形/長方形 179"/>
          <p:cNvSpPr/>
          <p:nvPr/>
        </p:nvSpPr>
        <p:spPr>
          <a:xfrm>
            <a:off x="3568727" y="691411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81" name="正方形/長方形 180"/>
          <p:cNvSpPr/>
          <p:nvPr/>
        </p:nvSpPr>
        <p:spPr>
          <a:xfrm>
            <a:off x="3933159" y="691411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82" name="正方形/長方形 181"/>
          <p:cNvSpPr/>
          <p:nvPr/>
        </p:nvSpPr>
        <p:spPr>
          <a:xfrm>
            <a:off x="4277713" y="691411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129" name="表 128"/>
          <p:cNvGraphicFramePr>
            <a:graphicFrameLocks noGrp="1"/>
          </p:cNvGraphicFramePr>
          <p:nvPr>
            <p:extLst>
              <p:ext uri="{D42A27DB-BD31-4B8C-83A1-F6EECF244321}">
                <p14:modId xmlns:p14="http://schemas.microsoft.com/office/powerpoint/2010/main" val="615605688"/>
              </p:ext>
            </p:extLst>
          </p:nvPr>
        </p:nvGraphicFramePr>
        <p:xfrm>
          <a:off x="1606830" y="2113439"/>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30" name="二等辺三角形 129"/>
          <p:cNvSpPr/>
          <p:nvPr/>
        </p:nvSpPr>
        <p:spPr bwMode="auto">
          <a:xfrm rot="10800000">
            <a:off x="1644930" y="1968659"/>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1" name="正方形/長方形 130"/>
          <p:cNvSpPr/>
          <p:nvPr/>
        </p:nvSpPr>
        <p:spPr>
          <a:xfrm>
            <a:off x="1536240" y="1758841"/>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36" name="二等辺三角形 135"/>
          <p:cNvSpPr/>
          <p:nvPr/>
        </p:nvSpPr>
        <p:spPr bwMode="auto">
          <a:xfrm rot="10800000">
            <a:off x="2009366" y="1968659"/>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7" name="正方形/長方形 136"/>
          <p:cNvSpPr/>
          <p:nvPr/>
        </p:nvSpPr>
        <p:spPr>
          <a:xfrm>
            <a:off x="1900676" y="175884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39" name="直線コネクタ 138"/>
          <p:cNvCxnSpPr/>
          <p:nvPr/>
        </p:nvCxnSpPr>
        <p:spPr bwMode="auto">
          <a:xfrm>
            <a:off x="2080927" y="232679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6" name="直線矢印コネクタ 155"/>
          <p:cNvCxnSpPr/>
          <p:nvPr/>
        </p:nvCxnSpPr>
        <p:spPr bwMode="auto">
          <a:xfrm>
            <a:off x="2329960" y="260055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正方形/長方形 160"/>
          <p:cNvSpPr/>
          <p:nvPr/>
        </p:nvSpPr>
        <p:spPr>
          <a:xfrm>
            <a:off x="2327949" y="260055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62" name="直線矢印コネクタ 161"/>
          <p:cNvCxnSpPr/>
          <p:nvPr/>
        </p:nvCxnSpPr>
        <p:spPr bwMode="auto">
          <a:xfrm>
            <a:off x="2699634" y="260055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3" name="正方形/長方形 162"/>
          <p:cNvSpPr/>
          <p:nvPr/>
        </p:nvSpPr>
        <p:spPr>
          <a:xfrm>
            <a:off x="2697624" y="260055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64" name="二等辺三角形 163"/>
          <p:cNvSpPr/>
          <p:nvPr/>
        </p:nvSpPr>
        <p:spPr bwMode="auto">
          <a:xfrm rot="10800000">
            <a:off x="4293707" y="1968659"/>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5" name="正方形/長方形 164"/>
          <p:cNvSpPr/>
          <p:nvPr/>
        </p:nvSpPr>
        <p:spPr>
          <a:xfrm>
            <a:off x="4185017" y="175884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66" name="直線矢印コネクタ 165"/>
          <p:cNvCxnSpPr/>
          <p:nvPr/>
        </p:nvCxnSpPr>
        <p:spPr bwMode="auto">
          <a:xfrm>
            <a:off x="3415250" y="260055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7" name="正方形/長方形 166"/>
          <p:cNvSpPr/>
          <p:nvPr/>
        </p:nvSpPr>
        <p:spPr>
          <a:xfrm>
            <a:off x="3413240" y="260055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3" name="直線矢印コネクタ 182"/>
          <p:cNvCxnSpPr/>
          <p:nvPr/>
        </p:nvCxnSpPr>
        <p:spPr bwMode="auto">
          <a:xfrm>
            <a:off x="3746552" y="260055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 name="正方形/長方形 183"/>
          <p:cNvSpPr/>
          <p:nvPr/>
        </p:nvSpPr>
        <p:spPr>
          <a:xfrm>
            <a:off x="3744542" y="260055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5" name="直線コネクタ 184"/>
          <p:cNvCxnSpPr/>
          <p:nvPr/>
        </p:nvCxnSpPr>
        <p:spPr bwMode="auto">
          <a:xfrm>
            <a:off x="4373551" y="232679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6" name="直線矢印コネクタ 185"/>
          <p:cNvCxnSpPr/>
          <p:nvPr/>
        </p:nvCxnSpPr>
        <p:spPr bwMode="auto">
          <a:xfrm>
            <a:off x="4105125" y="2600557"/>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正方形/長方形 186"/>
          <p:cNvSpPr/>
          <p:nvPr/>
        </p:nvSpPr>
        <p:spPr>
          <a:xfrm>
            <a:off x="4039006" y="260055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88" name="正方形/長方形 187"/>
          <p:cNvSpPr/>
          <p:nvPr/>
        </p:nvSpPr>
        <p:spPr>
          <a:xfrm>
            <a:off x="3043565" y="2486209"/>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cxnSp>
        <p:nvCxnSpPr>
          <p:cNvPr id="190" name="直線コネクタ 189"/>
          <p:cNvCxnSpPr/>
          <p:nvPr/>
        </p:nvCxnSpPr>
        <p:spPr bwMode="auto">
          <a:xfrm>
            <a:off x="2319465" y="2326801"/>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91" name="表 190"/>
          <p:cNvGraphicFramePr>
            <a:graphicFrameLocks noGrp="1"/>
          </p:cNvGraphicFramePr>
          <p:nvPr>
            <p:extLst>
              <p:ext uri="{D42A27DB-BD31-4B8C-83A1-F6EECF244321}">
                <p14:modId xmlns:p14="http://schemas.microsoft.com/office/powerpoint/2010/main" val="3489051141"/>
              </p:ext>
            </p:extLst>
          </p:nvPr>
        </p:nvGraphicFramePr>
        <p:xfrm>
          <a:off x="1613458" y="3471785"/>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92" name="二等辺三角形 191"/>
          <p:cNvSpPr/>
          <p:nvPr/>
        </p:nvSpPr>
        <p:spPr bwMode="auto">
          <a:xfrm rot="10800000">
            <a:off x="1651558" y="3327005"/>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3" name="正方形/長方形 192"/>
          <p:cNvSpPr/>
          <p:nvPr/>
        </p:nvSpPr>
        <p:spPr>
          <a:xfrm>
            <a:off x="1542868" y="3123813"/>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94" name="二等辺三角形 193"/>
          <p:cNvSpPr/>
          <p:nvPr/>
        </p:nvSpPr>
        <p:spPr bwMode="auto">
          <a:xfrm rot="10800000">
            <a:off x="2015994" y="3327005"/>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5" name="正方形/長方形 194"/>
          <p:cNvSpPr/>
          <p:nvPr/>
        </p:nvSpPr>
        <p:spPr>
          <a:xfrm>
            <a:off x="1907304" y="312381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96" name="直線コネクタ 195"/>
          <p:cNvCxnSpPr/>
          <p:nvPr/>
        </p:nvCxnSpPr>
        <p:spPr bwMode="auto">
          <a:xfrm>
            <a:off x="2087555" y="368514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7" name="直線矢印コネクタ 196"/>
          <p:cNvCxnSpPr/>
          <p:nvPr/>
        </p:nvCxnSpPr>
        <p:spPr bwMode="auto">
          <a:xfrm>
            <a:off x="2336588" y="395890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8" name="正方形/長方形 197"/>
          <p:cNvSpPr/>
          <p:nvPr/>
        </p:nvSpPr>
        <p:spPr>
          <a:xfrm>
            <a:off x="2334577" y="395890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9" name="直線矢印コネクタ 198"/>
          <p:cNvCxnSpPr/>
          <p:nvPr/>
        </p:nvCxnSpPr>
        <p:spPr bwMode="auto">
          <a:xfrm>
            <a:off x="2706262" y="395890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0" name="正方形/長方形 199"/>
          <p:cNvSpPr/>
          <p:nvPr/>
        </p:nvSpPr>
        <p:spPr>
          <a:xfrm>
            <a:off x="2704252" y="395890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01" name="二等辺三角形 200"/>
          <p:cNvSpPr/>
          <p:nvPr/>
        </p:nvSpPr>
        <p:spPr bwMode="auto">
          <a:xfrm rot="10800000">
            <a:off x="4300335" y="3327005"/>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2" name="正方形/長方形 201"/>
          <p:cNvSpPr/>
          <p:nvPr/>
        </p:nvSpPr>
        <p:spPr>
          <a:xfrm>
            <a:off x="4191645" y="312381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03" name="直線矢印コネクタ 202"/>
          <p:cNvCxnSpPr/>
          <p:nvPr/>
        </p:nvCxnSpPr>
        <p:spPr bwMode="auto">
          <a:xfrm>
            <a:off x="3421878" y="395890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4" name="正方形/長方形 203"/>
          <p:cNvSpPr/>
          <p:nvPr/>
        </p:nvSpPr>
        <p:spPr>
          <a:xfrm>
            <a:off x="3419868" y="395890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5" name="直線矢印コネクタ 204"/>
          <p:cNvCxnSpPr/>
          <p:nvPr/>
        </p:nvCxnSpPr>
        <p:spPr bwMode="auto">
          <a:xfrm>
            <a:off x="3753180" y="395890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6" name="正方形/長方形 205"/>
          <p:cNvSpPr/>
          <p:nvPr/>
        </p:nvSpPr>
        <p:spPr>
          <a:xfrm>
            <a:off x="3751170" y="395890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7" name="直線コネクタ 206"/>
          <p:cNvCxnSpPr/>
          <p:nvPr/>
        </p:nvCxnSpPr>
        <p:spPr bwMode="auto">
          <a:xfrm>
            <a:off x="4380179" y="368514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8" name="直線矢印コネクタ 207"/>
          <p:cNvCxnSpPr/>
          <p:nvPr/>
        </p:nvCxnSpPr>
        <p:spPr bwMode="auto">
          <a:xfrm>
            <a:off x="4111753" y="3958903"/>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9" name="正方形/長方形 208"/>
          <p:cNvSpPr/>
          <p:nvPr/>
        </p:nvSpPr>
        <p:spPr>
          <a:xfrm>
            <a:off x="4045634" y="395890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10" name="正方形/長方形 209"/>
          <p:cNvSpPr/>
          <p:nvPr/>
        </p:nvSpPr>
        <p:spPr>
          <a:xfrm>
            <a:off x="3050193" y="3844555"/>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11" name="正方形/長方形 210"/>
          <p:cNvSpPr/>
          <p:nvPr/>
        </p:nvSpPr>
        <p:spPr>
          <a:xfrm>
            <a:off x="1952930" y="3714244"/>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●初期費</a:t>
            </a:r>
          </a:p>
        </p:txBody>
      </p:sp>
      <p:cxnSp>
        <p:nvCxnSpPr>
          <p:cNvPr id="212" name="直線コネクタ 211"/>
          <p:cNvCxnSpPr/>
          <p:nvPr/>
        </p:nvCxnSpPr>
        <p:spPr bwMode="auto">
          <a:xfrm>
            <a:off x="2326093" y="368514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4" name="正方形/長方形 213"/>
          <p:cNvSpPr/>
          <p:nvPr/>
        </p:nvSpPr>
        <p:spPr>
          <a:xfrm>
            <a:off x="2495305" y="281922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15" name="正方形/長方形 214"/>
          <p:cNvSpPr/>
          <p:nvPr/>
        </p:nvSpPr>
        <p:spPr>
          <a:xfrm>
            <a:off x="2866363" y="281922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16" name="正方形/長方形 215"/>
          <p:cNvSpPr/>
          <p:nvPr/>
        </p:nvSpPr>
        <p:spPr>
          <a:xfrm>
            <a:off x="3568725" y="281922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17" name="正方形/長方形 216"/>
          <p:cNvSpPr/>
          <p:nvPr/>
        </p:nvSpPr>
        <p:spPr>
          <a:xfrm>
            <a:off x="3933157" y="281922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18" name="正方形/長方形 217"/>
          <p:cNvSpPr/>
          <p:nvPr/>
        </p:nvSpPr>
        <p:spPr>
          <a:xfrm>
            <a:off x="4277711" y="281922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19" name="正方形/長方形 218"/>
          <p:cNvSpPr/>
          <p:nvPr/>
        </p:nvSpPr>
        <p:spPr>
          <a:xfrm>
            <a:off x="2130875" y="41444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20" name="正方形/長方形 219"/>
          <p:cNvSpPr/>
          <p:nvPr/>
        </p:nvSpPr>
        <p:spPr>
          <a:xfrm>
            <a:off x="2495307" y="41444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21" name="正方形/長方形 220"/>
          <p:cNvSpPr/>
          <p:nvPr/>
        </p:nvSpPr>
        <p:spPr>
          <a:xfrm>
            <a:off x="2866365" y="41444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22" name="正方形/長方形 221"/>
          <p:cNvSpPr/>
          <p:nvPr/>
        </p:nvSpPr>
        <p:spPr>
          <a:xfrm>
            <a:off x="3568727" y="41444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23" name="正方形/長方形 222"/>
          <p:cNvSpPr/>
          <p:nvPr/>
        </p:nvSpPr>
        <p:spPr>
          <a:xfrm>
            <a:off x="3933159" y="41444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24" name="正方形/長方形 223"/>
          <p:cNvSpPr/>
          <p:nvPr/>
        </p:nvSpPr>
        <p:spPr>
          <a:xfrm>
            <a:off x="4277713" y="41444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19" name="正方形/長方形 118">
            <a:extLst>
              <a:ext uri="{FF2B5EF4-FFF2-40B4-BE49-F238E27FC236}">
                <a16:creationId xmlns:a16="http://schemas.microsoft.com/office/drawing/2014/main" id="{F9A5545B-593A-4ED5-AF96-E28795176DDB}"/>
              </a:ext>
            </a:extLst>
          </p:cNvPr>
          <p:cNvSpPr/>
          <p:nvPr/>
        </p:nvSpPr>
        <p:spPr bwMode="auto">
          <a:xfrm>
            <a:off x="8478520" y="162560"/>
            <a:ext cx="1290320" cy="574040"/>
          </a:xfrm>
          <a:prstGeom prst="rect">
            <a:avLst/>
          </a:prstGeom>
          <a:solidFill>
            <a:srgbClr val="FDEADA"/>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変更</a:t>
            </a:r>
            <a:b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新機能追加</a:t>
            </a: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7" name="正方形/長方形 126">
            <a:extLst>
              <a:ext uri="{FF2B5EF4-FFF2-40B4-BE49-F238E27FC236}">
                <a16:creationId xmlns:a16="http://schemas.microsoft.com/office/drawing/2014/main" id="{4665DB46-769E-4262-8D44-2AEA73108C49}"/>
              </a:ext>
            </a:extLst>
          </p:cNvPr>
          <p:cNvSpPr/>
          <p:nvPr/>
        </p:nvSpPr>
        <p:spPr bwMode="auto">
          <a:xfrm>
            <a:off x="8872220" y="-6985"/>
            <a:ext cx="1033780" cy="224790"/>
          </a:xfrm>
          <a:prstGeom prst="rect">
            <a:avLst/>
          </a:prstGeom>
          <a:solidFill>
            <a:srgbClr val="FDEADA"/>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新規改善起因</a:t>
            </a:r>
          </a:p>
        </p:txBody>
      </p:sp>
    </p:spTree>
    <p:extLst>
      <p:ext uri="{BB962C8B-B14F-4D97-AF65-F5344CB8AC3E}">
        <p14:creationId xmlns:p14="http://schemas.microsoft.com/office/powerpoint/2010/main" val="572301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月額払いの無料パターン</a:t>
            </a:r>
          </a:p>
        </p:txBody>
      </p:sp>
      <p:graphicFrame>
        <p:nvGraphicFramePr>
          <p:cNvPr id="2" name="表 1"/>
          <p:cNvGraphicFramePr>
            <a:graphicFrameLocks noGrp="1"/>
          </p:cNvGraphicFramePr>
          <p:nvPr>
            <p:extLst>
              <p:ext uri="{D42A27DB-BD31-4B8C-83A1-F6EECF244321}">
                <p14:modId xmlns:p14="http://schemas.microsoft.com/office/powerpoint/2010/main" val="492206397"/>
              </p:ext>
            </p:extLst>
          </p:nvPr>
        </p:nvGraphicFramePr>
        <p:xfrm>
          <a:off x="297181" y="1217561"/>
          <a:ext cx="9311640" cy="3290494"/>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月額払い</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解約月無料</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7030A0"/>
                          </a:solidFill>
                          <a:latin typeface="Meiryo UI" panose="020B0604030504040204" pitchFamily="50" charset="-128"/>
                          <a:ea typeface="Meiryo UI" panose="020B0604030504040204" pitchFamily="50" charset="-128"/>
                        </a:rPr>
                        <a:t>□カスタマイズ</a:t>
                      </a:r>
                      <a:endParaRPr kumimoji="1" lang="en-US" altLang="ja-JP" sz="1100" b="1" u="sng" dirty="0">
                        <a:solidFill>
                          <a:srgbClr val="7030A0"/>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p>
                      <a:pPr algn="l"/>
                      <a:r>
                        <a:rPr kumimoji="1" lang="ja-JP" altLang="en-US" sz="1100" dirty="0">
                          <a:latin typeface="Meiryo UI" panose="020B0604030504040204" pitchFamily="50" charset="-128"/>
                          <a:ea typeface="Meiryo UI" panose="020B0604030504040204" pitchFamily="50" charset="-128"/>
                        </a:rPr>
                        <a:t>・ビジネスルール</a:t>
                      </a:r>
                    </a:p>
                  </a:txBody>
                  <a:tcPr/>
                </a:tc>
                <a:extLst>
                  <a:ext uri="{0D108BD9-81ED-4DB2-BD59-A6C34878D82A}">
                    <a16:rowId xmlns:a16="http://schemas.microsoft.com/office/drawing/2014/main" val="10002"/>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月額払い</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初月半額</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7030A0"/>
                          </a:solidFill>
                          <a:latin typeface="Meiryo UI" panose="020B0604030504040204" pitchFamily="50" charset="-128"/>
                          <a:ea typeface="Meiryo UI" panose="020B0604030504040204" pitchFamily="50" charset="-128"/>
                        </a:rPr>
                        <a:t>□カスタマイズ</a:t>
                      </a:r>
                      <a:endParaRPr kumimoji="1" lang="en-US" altLang="ja-JP" sz="1100" b="1" u="sng" dirty="0">
                        <a:solidFill>
                          <a:srgbClr val="7030A0"/>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p>
                      <a:pPr algn="l"/>
                      <a:r>
                        <a:rPr kumimoji="1" lang="ja-JP" altLang="en-US" sz="1100" dirty="0">
                          <a:latin typeface="Meiryo UI" panose="020B0604030504040204" pitchFamily="50" charset="-128"/>
                          <a:ea typeface="Meiryo UI" panose="020B0604030504040204" pitchFamily="50" charset="-128"/>
                        </a:rPr>
                        <a:t>・ビジネスルール</a:t>
                      </a:r>
                    </a:p>
                  </a:txBody>
                  <a:tcPr/>
                </a:tc>
                <a:extLst>
                  <a:ext uri="{0D108BD9-81ED-4DB2-BD59-A6C34878D82A}">
                    <a16:rowId xmlns:a16="http://schemas.microsoft.com/office/drawing/2014/main" val="1769477514"/>
                  </a:ext>
                </a:extLst>
              </a:tr>
            </a:tbl>
          </a:graphicData>
        </a:graphic>
      </p:graphicFrame>
      <p:graphicFrame>
        <p:nvGraphicFramePr>
          <p:cNvPr id="129" name="表 128"/>
          <p:cNvGraphicFramePr>
            <a:graphicFrameLocks noGrp="1"/>
          </p:cNvGraphicFramePr>
          <p:nvPr/>
        </p:nvGraphicFramePr>
        <p:xfrm>
          <a:off x="1606830" y="2113439"/>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30" name="二等辺三角形 129"/>
          <p:cNvSpPr/>
          <p:nvPr/>
        </p:nvSpPr>
        <p:spPr bwMode="auto">
          <a:xfrm rot="10800000">
            <a:off x="1644930" y="1968659"/>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1" name="正方形/長方形 130"/>
          <p:cNvSpPr/>
          <p:nvPr/>
        </p:nvSpPr>
        <p:spPr>
          <a:xfrm>
            <a:off x="1536240" y="1758841"/>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36" name="二等辺三角形 135"/>
          <p:cNvSpPr/>
          <p:nvPr/>
        </p:nvSpPr>
        <p:spPr bwMode="auto">
          <a:xfrm rot="10800000">
            <a:off x="2009366" y="1968659"/>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7" name="正方形/長方形 136"/>
          <p:cNvSpPr/>
          <p:nvPr/>
        </p:nvSpPr>
        <p:spPr>
          <a:xfrm>
            <a:off x="1900676" y="175884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39" name="直線コネクタ 138"/>
          <p:cNvCxnSpPr/>
          <p:nvPr/>
        </p:nvCxnSpPr>
        <p:spPr bwMode="auto">
          <a:xfrm>
            <a:off x="2080927" y="232679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6" name="直線矢印コネクタ 155"/>
          <p:cNvCxnSpPr/>
          <p:nvPr/>
        </p:nvCxnSpPr>
        <p:spPr bwMode="auto">
          <a:xfrm>
            <a:off x="2329960" y="260055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正方形/長方形 160"/>
          <p:cNvSpPr/>
          <p:nvPr/>
        </p:nvSpPr>
        <p:spPr>
          <a:xfrm>
            <a:off x="2327949" y="260055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62" name="直線矢印コネクタ 161"/>
          <p:cNvCxnSpPr/>
          <p:nvPr/>
        </p:nvCxnSpPr>
        <p:spPr bwMode="auto">
          <a:xfrm>
            <a:off x="2699634" y="260055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3" name="正方形/長方形 162"/>
          <p:cNvSpPr/>
          <p:nvPr/>
        </p:nvSpPr>
        <p:spPr>
          <a:xfrm>
            <a:off x="2697624" y="260055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64" name="二等辺三角形 163"/>
          <p:cNvSpPr/>
          <p:nvPr/>
        </p:nvSpPr>
        <p:spPr bwMode="auto">
          <a:xfrm rot="10800000">
            <a:off x="4293707" y="1968659"/>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5" name="正方形/長方形 164"/>
          <p:cNvSpPr/>
          <p:nvPr/>
        </p:nvSpPr>
        <p:spPr>
          <a:xfrm>
            <a:off x="4185017" y="175884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66" name="直線矢印コネクタ 165"/>
          <p:cNvCxnSpPr/>
          <p:nvPr/>
        </p:nvCxnSpPr>
        <p:spPr bwMode="auto">
          <a:xfrm>
            <a:off x="3415250" y="260055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7" name="正方形/長方形 166"/>
          <p:cNvSpPr/>
          <p:nvPr/>
        </p:nvSpPr>
        <p:spPr>
          <a:xfrm>
            <a:off x="3413240" y="260055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3" name="直線矢印コネクタ 182"/>
          <p:cNvCxnSpPr/>
          <p:nvPr/>
        </p:nvCxnSpPr>
        <p:spPr bwMode="auto">
          <a:xfrm>
            <a:off x="3746552" y="260055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 name="正方形/長方形 183"/>
          <p:cNvSpPr/>
          <p:nvPr/>
        </p:nvSpPr>
        <p:spPr>
          <a:xfrm>
            <a:off x="3744542" y="260055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5" name="直線コネクタ 184"/>
          <p:cNvCxnSpPr/>
          <p:nvPr/>
        </p:nvCxnSpPr>
        <p:spPr bwMode="auto">
          <a:xfrm>
            <a:off x="4373551" y="232679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8" name="正方形/長方形 187"/>
          <p:cNvSpPr/>
          <p:nvPr/>
        </p:nvSpPr>
        <p:spPr>
          <a:xfrm>
            <a:off x="3043565" y="2486209"/>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cxnSp>
        <p:nvCxnSpPr>
          <p:cNvPr id="190" name="直線コネクタ 189"/>
          <p:cNvCxnSpPr/>
          <p:nvPr/>
        </p:nvCxnSpPr>
        <p:spPr bwMode="auto">
          <a:xfrm>
            <a:off x="2319465" y="2326801"/>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3" name="正方形/長方形 212"/>
          <p:cNvSpPr/>
          <p:nvPr/>
        </p:nvSpPr>
        <p:spPr>
          <a:xfrm>
            <a:off x="2130873" y="281922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14" name="正方形/長方形 213"/>
          <p:cNvSpPr/>
          <p:nvPr/>
        </p:nvSpPr>
        <p:spPr>
          <a:xfrm>
            <a:off x="2495305" y="281922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15" name="正方形/長方形 214"/>
          <p:cNvSpPr/>
          <p:nvPr/>
        </p:nvSpPr>
        <p:spPr>
          <a:xfrm>
            <a:off x="2866363" y="281922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16" name="正方形/長方形 215"/>
          <p:cNvSpPr/>
          <p:nvPr/>
        </p:nvSpPr>
        <p:spPr>
          <a:xfrm>
            <a:off x="3568725" y="281922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17" name="正方形/長方形 216"/>
          <p:cNvSpPr/>
          <p:nvPr/>
        </p:nvSpPr>
        <p:spPr>
          <a:xfrm>
            <a:off x="3933157" y="281922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cxnSp>
        <p:nvCxnSpPr>
          <p:cNvPr id="127" name="直線矢印コネクタ 126"/>
          <p:cNvCxnSpPr/>
          <p:nvPr/>
        </p:nvCxnSpPr>
        <p:spPr bwMode="auto">
          <a:xfrm>
            <a:off x="2080927" y="2600557"/>
            <a:ext cx="227725"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8" name="正方形/長方形 127"/>
          <p:cNvSpPr/>
          <p:nvPr/>
        </p:nvSpPr>
        <p:spPr>
          <a:xfrm>
            <a:off x="2015529" y="260055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graphicFrame>
        <p:nvGraphicFramePr>
          <p:cNvPr id="30" name="表 29">
            <a:extLst>
              <a:ext uri="{FF2B5EF4-FFF2-40B4-BE49-F238E27FC236}">
                <a16:creationId xmlns:a16="http://schemas.microsoft.com/office/drawing/2014/main" id="{05F7A2AD-BA5D-4A98-935E-5198A8E0A38D}"/>
              </a:ext>
            </a:extLst>
          </p:cNvPr>
          <p:cNvGraphicFramePr>
            <a:graphicFrameLocks noGrp="1"/>
          </p:cNvGraphicFramePr>
          <p:nvPr>
            <p:extLst>
              <p:ext uri="{D42A27DB-BD31-4B8C-83A1-F6EECF244321}">
                <p14:modId xmlns:p14="http://schemas.microsoft.com/office/powerpoint/2010/main" val="1533429441"/>
              </p:ext>
            </p:extLst>
          </p:nvPr>
        </p:nvGraphicFramePr>
        <p:xfrm>
          <a:off x="1618589" y="3481248"/>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31" name="二等辺三角形 30">
            <a:extLst>
              <a:ext uri="{FF2B5EF4-FFF2-40B4-BE49-F238E27FC236}">
                <a16:creationId xmlns:a16="http://schemas.microsoft.com/office/drawing/2014/main" id="{2A3904F8-220A-4131-8B8F-9A780E5330A1}"/>
              </a:ext>
            </a:extLst>
          </p:cNvPr>
          <p:cNvSpPr/>
          <p:nvPr/>
        </p:nvSpPr>
        <p:spPr bwMode="auto">
          <a:xfrm rot="10800000">
            <a:off x="1656689" y="3336468"/>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6317D038-982B-47B2-A591-B752A1FB7DFF}"/>
              </a:ext>
            </a:extLst>
          </p:cNvPr>
          <p:cNvSpPr/>
          <p:nvPr/>
        </p:nvSpPr>
        <p:spPr>
          <a:xfrm>
            <a:off x="1547999" y="3133276"/>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33" name="二等辺三角形 32">
            <a:extLst>
              <a:ext uri="{FF2B5EF4-FFF2-40B4-BE49-F238E27FC236}">
                <a16:creationId xmlns:a16="http://schemas.microsoft.com/office/drawing/2014/main" id="{DC613006-4C1E-449A-B04C-D73726AF256B}"/>
              </a:ext>
            </a:extLst>
          </p:cNvPr>
          <p:cNvSpPr/>
          <p:nvPr/>
        </p:nvSpPr>
        <p:spPr bwMode="auto">
          <a:xfrm rot="10800000">
            <a:off x="2021125" y="3336468"/>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34784107-2C37-42CF-94F9-D023846EFBA5}"/>
              </a:ext>
            </a:extLst>
          </p:cNvPr>
          <p:cNvSpPr/>
          <p:nvPr/>
        </p:nvSpPr>
        <p:spPr>
          <a:xfrm>
            <a:off x="1912435" y="313327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35" name="直線コネクタ 34">
            <a:extLst>
              <a:ext uri="{FF2B5EF4-FFF2-40B4-BE49-F238E27FC236}">
                <a16:creationId xmlns:a16="http://schemas.microsoft.com/office/drawing/2014/main" id="{591B83B6-DB87-4061-81F7-B66C5BC4183C}"/>
              </a:ext>
            </a:extLst>
          </p:cNvPr>
          <p:cNvCxnSpPr/>
          <p:nvPr/>
        </p:nvCxnSpPr>
        <p:spPr bwMode="auto">
          <a:xfrm>
            <a:off x="2092686" y="369460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a:extLst>
              <a:ext uri="{FF2B5EF4-FFF2-40B4-BE49-F238E27FC236}">
                <a16:creationId xmlns:a16="http://schemas.microsoft.com/office/drawing/2014/main" id="{A34E2BE1-5CE1-4418-82CF-D61E113B6288}"/>
              </a:ext>
            </a:extLst>
          </p:cNvPr>
          <p:cNvCxnSpPr/>
          <p:nvPr/>
        </p:nvCxnSpPr>
        <p:spPr bwMode="auto">
          <a:xfrm>
            <a:off x="2092686" y="3776212"/>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正方形/長方形 36">
            <a:extLst>
              <a:ext uri="{FF2B5EF4-FFF2-40B4-BE49-F238E27FC236}">
                <a16:creationId xmlns:a16="http://schemas.microsoft.com/office/drawing/2014/main" id="{48BC3508-FC0D-4699-8249-B4969B94779C}"/>
              </a:ext>
            </a:extLst>
          </p:cNvPr>
          <p:cNvSpPr/>
          <p:nvPr/>
        </p:nvSpPr>
        <p:spPr>
          <a:xfrm>
            <a:off x="1985105" y="3782838"/>
            <a:ext cx="479618"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br>
              <a:rPr lang="en-US" altLang="ja-JP" sz="800" dirty="0">
                <a:solidFill>
                  <a:srgbClr val="000000"/>
                </a:solidFill>
                <a:latin typeface="Meiryo UI" panose="020B0604030504040204" pitchFamily="50" charset="-128"/>
                <a:ea typeface="Meiryo UI" panose="020B0604030504040204" pitchFamily="50" charset="-128"/>
              </a:rPr>
            </a:br>
            <a:r>
              <a:rPr lang="en-US" altLang="ja-JP" sz="800" dirty="0">
                <a:solidFill>
                  <a:srgbClr val="000000"/>
                </a:solidFill>
                <a:latin typeface="Meiryo UI" panose="020B0604030504040204" pitchFamily="50" charset="-128"/>
                <a:ea typeface="Meiryo UI" panose="020B0604030504040204" pitchFamily="50" charset="-128"/>
              </a:rPr>
              <a:t>(</a:t>
            </a:r>
            <a:r>
              <a:rPr lang="ja-JP" altLang="en-US" sz="800" dirty="0">
                <a:solidFill>
                  <a:srgbClr val="000000"/>
                </a:solidFill>
                <a:latin typeface="Meiryo UI" panose="020B0604030504040204" pitchFamily="50" charset="-128"/>
                <a:ea typeface="Meiryo UI" panose="020B0604030504040204" pitchFamily="50" charset="-128"/>
              </a:rPr>
              <a:t>半額</a:t>
            </a:r>
            <a:r>
              <a:rPr lang="en-US" altLang="ja-JP" sz="800" dirty="0">
                <a:solidFill>
                  <a:srgbClr val="000000"/>
                </a:solidFill>
                <a:latin typeface="Meiryo UI" panose="020B0604030504040204" pitchFamily="50" charset="-128"/>
                <a:ea typeface="Meiryo UI" panose="020B0604030504040204" pitchFamily="50" charset="-128"/>
              </a:rPr>
              <a:t>)</a:t>
            </a:r>
            <a:endParaRPr lang="ja-JP" altLang="en-US" sz="800" dirty="0">
              <a:solidFill>
                <a:srgbClr val="000000"/>
              </a:solidFill>
              <a:latin typeface="Meiryo UI" panose="020B0604030504040204" pitchFamily="50" charset="-128"/>
              <a:ea typeface="Meiryo UI" panose="020B0604030504040204" pitchFamily="50" charset="-128"/>
            </a:endParaRPr>
          </a:p>
        </p:txBody>
      </p:sp>
      <p:cxnSp>
        <p:nvCxnSpPr>
          <p:cNvPr id="38" name="直線矢印コネクタ 37">
            <a:extLst>
              <a:ext uri="{FF2B5EF4-FFF2-40B4-BE49-F238E27FC236}">
                <a16:creationId xmlns:a16="http://schemas.microsoft.com/office/drawing/2014/main" id="{E9EDB3D1-43D7-46BF-BD3F-AA83B67D1F2E}"/>
              </a:ext>
            </a:extLst>
          </p:cNvPr>
          <p:cNvCxnSpPr/>
          <p:nvPr/>
        </p:nvCxnSpPr>
        <p:spPr bwMode="auto">
          <a:xfrm>
            <a:off x="2341719" y="377621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正方形/長方形 38">
            <a:extLst>
              <a:ext uri="{FF2B5EF4-FFF2-40B4-BE49-F238E27FC236}">
                <a16:creationId xmlns:a16="http://schemas.microsoft.com/office/drawing/2014/main" id="{B68189B5-E501-41E6-9AD3-692EF6A4343F}"/>
              </a:ext>
            </a:extLst>
          </p:cNvPr>
          <p:cNvSpPr/>
          <p:nvPr/>
        </p:nvSpPr>
        <p:spPr>
          <a:xfrm>
            <a:off x="2339708" y="377621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0" name="直線矢印コネクタ 39">
            <a:extLst>
              <a:ext uri="{FF2B5EF4-FFF2-40B4-BE49-F238E27FC236}">
                <a16:creationId xmlns:a16="http://schemas.microsoft.com/office/drawing/2014/main" id="{F379EBAE-DC1A-4195-9C0C-104B21BDE3BF}"/>
              </a:ext>
            </a:extLst>
          </p:cNvPr>
          <p:cNvCxnSpPr/>
          <p:nvPr/>
        </p:nvCxnSpPr>
        <p:spPr bwMode="auto">
          <a:xfrm>
            <a:off x="2711393" y="377621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正方形/長方形 40">
            <a:extLst>
              <a:ext uri="{FF2B5EF4-FFF2-40B4-BE49-F238E27FC236}">
                <a16:creationId xmlns:a16="http://schemas.microsoft.com/office/drawing/2014/main" id="{16B1BE7B-74F7-4C09-B303-8FBF3E797AB8}"/>
              </a:ext>
            </a:extLst>
          </p:cNvPr>
          <p:cNvSpPr/>
          <p:nvPr/>
        </p:nvSpPr>
        <p:spPr>
          <a:xfrm>
            <a:off x="2709383" y="377621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42" name="二等辺三角形 41">
            <a:extLst>
              <a:ext uri="{FF2B5EF4-FFF2-40B4-BE49-F238E27FC236}">
                <a16:creationId xmlns:a16="http://schemas.microsoft.com/office/drawing/2014/main" id="{136FB09A-8625-4CAE-B7C3-A046B35B110D}"/>
              </a:ext>
            </a:extLst>
          </p:cNvPr>
          <p:cNvSpPr/>
          <p:nvPr/>
        </p:nvSpPr>
        <p:spPr bwMode="auto">
          <a:xfrm rot="10800000">
            <a:off x="4305466" y="3336468"/>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3" name="正方形/長方形 42">
            <a:extLst>
              <a:ext uri="{FF2B5EF4-FFF2-40B4-BE49-F238E27FC236}">
                <a16:creationId xmlns:a16="http://schemas.microsoft.com/office/drawing/2014/main" id="{1B194D91-9130-4C70-9892-5296A6D5E944}"/>
              </a:ext>
            </a:extLst>
          </p:cNvPr>
          <p:cNvSpPr/>
          <p:nvPr/>
        </p:nvSpPr>
        <p:spPr>
          <a:xfrm>
            <a:off x="4196776" y="313327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44" name="直線矢印コネクタ 43">
            <a:extLst>
              <a:ext uri="{FF2B5EF4-FFF2-40B4-BE49-F238E27FC236}">
                <a16:creationId xmlns:a16="http://schemas.microsoft.com/office/drawing/2014/main" id="{8937A0B7-551B-47C9-868B-9020AEF6566D}"/>
              </a:ext>
            </a:extLst>
          </p:cNvPr>
          <p:cNvCxnSpPr/>
          <p:nvPr/>
        </p:nvCxnSpPr>
        <p:spPr bwMode="auto">
          <a:xfrm>
            <a:off x="3427009" y="377621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正方形/長方形 45">
            <a:extLst>
              <a:ext uri="{FF2B5EF4-FFF2-40B4-BE49-F238E27FC236}">
                <a16:creationId xmlns:a16="http://schemas.microsoft.com/office/drawing/2014/main" id="{F4530D44-AFA2-4CFC-8144-8FDB68040FD3}"/>
              </a:ext>
            </a:extLst>
          </p:cNvPr>
          <p:cNvSpPr/>
          <p:nvPr/>
        </p:nvSpPr>
        <p:spPr>
          <a:xfrm>
            <a:off x="3424999" y="377621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7" name="直線矢印コネクタ 46">
            <a:extLst>
              <a:ext uri="{FF2B5EF4-FFF2-40B4-BE49-F238E27FC236}">
                <a16:creationId xmlns:a16="http://schemas.microsoft.com/office/drawing/2014/main" id="{CE6C95C8-46A8-457C-A292-9EDE57DFEF52}"/>
              </a:ext>
            </a:extLst>
          </p:cNvPr>
          <p:cNvCxnSpPr/>
          <p:nvPr/>
        </p:nvCxnSpPr>
        <p:spPr bwMode="auto">
          <a:xfrm>
            <a:off x="3758311" y="377621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正方形/長方形 47">
            <a:extLst>
              <a:ext uri="{FF2B5EF4-FFF2-40B4-BE49-F238E27FC236}">
                <a16:creationId xmlns:a16="http://schemas.microsoft.com/office/drawing/2014/main" id="{97608E19-A356-451D-8CEA-5120D1667770}"/>
              </a:ext>
            </a:extLst>
          </p:cNvPr>
          <p:cNvSpPr/>
          <p:nvPr/>
        </p:nvSpPr>
        <p:spPr>
          <a:xfrm>
            <a:off x="3756301" y="377621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9" name="直線コネクタ 48">
            <a:extLst>
              <a:ext uri="{FF2B5EF4-FFF2-40B4-BE49-F238E27FC236}">
                <a16:creationId xmlns:a16="http://schemas.microsoft.com/office/drawing/2014/main" id="{97595460-1205-4B21-910B-07EE8D0D2762}"/>
              </a:ext>
            </a:extLst>
          </p:cNvPr>
          <p:cNvCxnSpPr/>
          <p:nvPr/>
        </p:nvCxnSpPr>
        <p:spPr bwMode="auto">
          <a:xfrm>
            <a:off x="4385310" y="369460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a:extLst>
              <a:ext uri="{FF2B5EF4-FFF2-40B4-BE49-F238E27FC236}">
                <a16:creationId xmlns:a16="http://schemas.microsoft.com/office/drawing/2014/main" id="{41CE959A-7BA6-4655-BFC1-58D59BE9ED2C}"/>
              </a:ext>
            </a:extLst>
          </p:cNvPr>
          <p:cNvCxnSpPr/>
          <p:nvPr/>
        </p:nvCxnSpPr>
        <p:spPr bwMode="auto">
          <a:xfrm>
            <a:off x="4116884" y="3776212"/>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正方形/長方形 50">
            <a:extLst>
              <a:ext uri="{FF2B5EF4-FFF2-40B4-BE49-F238E27FC236}">
                <a16:creationId xmlns:a16="http://schemas.microsoft.com/office/drawing/2014/main" id="{90857B4D-0409-4DAE-A293-64B0B7115F4F}"/>
              </a:ext>
            </a:extLst>
          </p:cNvPr>
          <p:cNvSpPr/>
          <p:nvPr/>
        </p:nvSpPr>
        <p:spPr>
          <a:xfrm>
            <a:off x="4050765" y="377621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52" name="正方形/長方形 51">
            <a:extLst>
              <a:ext uri="{FF2B5EF4-FFF2-40B4-BE49-F238E27FC236}">
                <a16:creationId xmlns:a16="http://schemas.microsoft.com/office/drawing/2014/main" id="{2AE2A240-85E8-4186-9A47-CC7E9AACC98F}"/>
              </a:ext>
            </a:extLst>
          </p:cNvPr>
          <p:cNvSpPr/>
          <p:nvPr/>
        </p:nvSpPr>
        <p:spPr>
          <a:xfrm>
            <a:off x="3055324" y="3661864"/>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53" name="正方形/長方形 52">
            <a:extLst>
              <a:ext uri="{FF2B5EF4-FFF2-40B4-BE49-F238E27FC236}">
                <a16:creationId xmlns:a16="http://schemas.microsoft.com/office/drawing/2014/main" id="{6C618572-0AE7-43B9-9E6F-8BED7A4723F4}"/>
              </a:ext>
            </a:extLst>
          </p:cNvPr>
          <p:cNvSpPr/>
          <p:nvPr/>
        </p:nvSpPr>
        <p:spPr>
          <a:xfrm>
            <a:off x="2142632" y="416714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4" name="正方形/長方形 53">
            <a:extLst>
              <a:ext uri="{FF2B5EF4-FFF2-40B4-BE49-F238E27FC236}">
                <a16:creationId xmlns:a16="http://schemas.microsoft.com/office/drawing/2014/main" id="{2F68B646-7FDA-4D51-88F2-C9C6E1D458BD}"/>
              </a:ext>
            </a:extLst>
          </p:cNvPr>
          <p:cNvSpPr/>
          <p:nvPr/>
        </p:nvSpPr>
        <p:spPr>
          <a:xfrm>
            <a:off x="2507064" y="416714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5" name="正方形/長方形 54">
            <a:extLst>
              <a:ext uri="{FF2B5EF4-FFF2-40B4-BE49-F238E27FC236}">
                <a16:creationId xmlns:a16="http://schemas.microsoft.com/office/drawing/2014/main" id="{5538FEC3-4118-4801-B02F-556AC6479F9B}"/>
              </a:ext>
            </a:extLst>
          </p:cNvPr>
          <p:cNvSpPr/>
          <p:nvPr/>
        </p:nvSpPr>
        <p:spPr>
          <a:xfrm>
            <a:off x="2878122" y="416714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6" name="正方形/長方形 55">
            <a:extLst>
              <a:ext uri="{FF2B5EF4-FFF2-40B4-BE49-F238E27FC236}">
                <a16:creationId xmlns:a16="http://schemas.microsoft.com/office/drawing/2014/main" id="{59FFE396-F2A9-4AB2-AD31-6A2E285F0A64}"/>
              </a:ext>
            </a:extLst>
          </p:cNvPr>
          <p:cNvSpPr/>
          <p:nvPr/>
        </p:nvSpPr>
        <p:spPr>
          <a:xfrm>
            <a:off x="3580484" y="416714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7" name="正方形/長方形 56">
            <a:extLst>
              <a:ext uri="{FF2B5EF4-FFF2-40B4-BE49-F238E27FC236}">
                <a16:creationId xmlns:a16="http://schemas.microsoft.com/office/drawing/2014/main" id="{3E75132C-C774-432A-BABE-FA1F28442B3A}"/>
              </a:ext>
            </a:extLst>
          </p:cNvPr>
          <p:cNvSpPr/>
          <p:nvPr/>
        </p:nvSpPr>
        <p:spPr>
          <a:xfrm>
            <a:off x="3944916" y="416714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8" name="正方形/長方形 57">
            <a:extLst>
              <a:ext uri="{FF2B5EF4-FFF2-40B4-BE49-F238E27FC236}">
                <a16:creationId xmlns:a16="http://schemas.microsoft.com/office/drawing/2014/main" id="{D2A67B9C-1899-4FD9-9E6C-5C770FC5CF95}"/>
              </a:ext>
            </a:extLst>
          </p:cNvPr>
          <p:cNvSpPr/>
          <p:nvPr/>
        </p:nvSpPr>
        <p:spPr>
          <a:xfrm>
            <a:off x="4289470" y="416714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9" name="正方形/長方形 58">
            <a:extLst>
              <a:ext uri="{FF2B5EF4-FFF2-40B4-BE49-F238E27FC236}">
                <a16:creationId xmlns:a16="http://schemas.microsoft.com/office/drawing/2014/main" id="{4DD06E9C-0878-4023-A4FE-AA0C40FBCB20}"/>
              </a:ext>
            </a:extLst>
          </p:cNvPr>
          <p:cNvSpPr/>
          <p:nvPr/>
        </p:nvSpPr>
        <p:spPr bwMode="auto">
          <a:xfrm>
            <a:off x="8478520" y="162560"/>
            <a:ext cx="1290320" cy="57404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変更</a:t>
            </a:r>
            <a:b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初月半額追加</a:t>
            </a: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0" name="正方形/長方形 59">
            <a:extLst>
              <a:ext uri="{FF2B5EF4-FFF2-40B4-BE49-F238E27FC236}">
                <a16:creationId xmlns:a16="http://schemas.microsoft.com/office/drawing/2014/main" id="{5B31D70C-71EA-4588-9033-7614F5356974}"/>
              </a:ext>
            </a:extLst>
          </p:cNvPr>
          <p:cNvSpPr/>
          <p:nvPr/>
        </p:nvSpPr>
        <p:spPr bwMode="auto">
          <a:xfrm>
            <a:off x="8872220" y="-6985"/>
            <a:ext cx="1033780" cy="22479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顧客質問</a:t>
            </a:r>
          </a:p>
        </p:txBody>
      </p:sp>
    </p:spTree>
    <p:extLst>
      <p:ext uri="{BB962C8B-B14F-4D97-AF65-F5344CB8AC3E}">
        <p14:creationId xmlns:p14="http://schemas.microsoft.com/office/powerpoint/2010/main" val="2211369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月額利用の段階変動パターン</a:t>
            </a:r>
          </a:p>
        </p:txBody>
      </p:sp>
      <p:graphicFrame>
        <p:nvGraphicFramePr>
          <p:cNvPr id="2" name="表 1"/>
          <p:cNvGraphicFramePr>
            <a:graphicFrameLocks noGrp="1"/>
          </p:cNvGraphicFramePr>
          <p:nvPr>
            <p:extLst>
              <p:ext uri="{D42A27DB-BD31-4B8C-83A1-F6EECF244321}">
                <p14:modId xmlns:p14="http://schemas.microsoft.com/office/powerpoint/2010/main" val="871788088"/>
              </p:ext>
            </p:extLst>
          </p:nvPr>
        </p:nvGraphicFramePr>
        <p:xfrm>
          <a:off x="297181" y="1217561"/>
          <a:ext cx="9311640" cy="3304080"/>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月額払い</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階段型</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・料金変更</a:t>
                      </a:r>
                    </a:p>
                  </a:txBody>
                  <a:tcPr/>
                </a:tc>
                <a:extLst>
                  <a:ext uri="{0D108BD9-81ED-4DB2-BD59-A6C34878D82A}">
                    <a16:rowId xmlns:a16="http://schemas.microsoft.com/office/drawing/2014/main" val="10002"/>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月額払い</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階段型</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・料金変更</a:t>
                      </a:r>
                    </a:p>
                  </a:txBody>
                  <a:tcPr/>
                </a:tc>
                <a:extLst>
                  <a:ext uri="{0D108BD9-81ED-4DB2-BD59-A6C34878D82A}">
                    <a16:rowId xmlns:a16="http://schemas.microsoft.com/office/drawing/2014/main" val="10003"/>
                  </a:ext>
                </a:extLst>
              </a:tr>
            </a:tbl>
          </a:graphicData>
        </a:graphic>
      </p:graphicFrame>
      <p:graphicFrame>
        <p:nvGraphicFramePr>
          <p:cNvPr id="186" name="表 185"/>
          <p:cNvGraphicFramePr>
            <a:graphicFrameLocks noGrp="1"/>
          </p:cNvGraphicFramePr>
          <p:nvPr/>
        </p:nvGraphicFramePr>
        <p:xfrm>
          <a:off x="1618589" y="2090598"/>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87" name="二等辺三角形 186"/>
          <p:cNvSpPr/>
          <p:nvPr/>
        </p:nvSpPr>
        <p:spPr bwMode="auto">
          <a:xfrm rot="10800000">
            <a:off x="1656689" y="1945818"/>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8" name="正方形/長方形 187"/>
          <p:cNvSpPr/>
          <p:nvPr/>
        </p:nvSpPr>
        <p:spPr>
          <a:xfrm>
            <a:off x="1547999" y="1742626"/>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89" name="二等辺三角形 188"/>
          <p:cNvSpPr/>
          <p:nvPr/>
        </p:nvSpPr>
        <p:spPr bwMode="auto">
          <a:xfrm rot="10800000">
            <a:off x="2021125" y="1945818"/>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0" name="正方形/長方形 189"/>
          <p:cNvSpPr/>
          <p:nvPr/>
        </p:nvSpPr>
        <p:spPr>
          <a:xfrm>
            <a:off x="1912435" y="174262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91" name="直線コネクタ 190"/>
          <p:cNvCxnSpPr/>
          <p:nvPr/>
        </p:nvCxnSpPr>
        <p:spPr bwMode="auto">
          <a:xfrm>
            <a:off x="2092686" y="230395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2" name="直線矢印コネクタ 191"/>
          <p:cNvCxnSpPr/>
          <p:nvPr/>
        </p:nvCxnSpPr>
        <p:spPr bwMode="auto">
          <a:xfrm>
            <a:off x="2092686" y="2385562"/>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3" name="正方形/長方形 192"/>
          <p:cNvSpPr/>
          <p:nvPr/>
        </p:nvSpPr>
        <p:spPr>
          <a:xfrm>
            <a:off x="2029990" y="2392188"/>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4" name="直線矢印コネクタ 193"/>
          <p:cNvCxnSpPr/>
          <p:nvPr/>
        </p:nvCxnSpPr>
        <p:spPr bwMode="auto">
          <a:xfrm>
            <a:off x="2341719" y="238556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5" name="正方形/長方形 194"/>
          <p:cNvSpPr/>
          <p:nvPr/>
        </p:nvSpPr>
        <p:spPr>
          <a:xfrm>
            <a:off x="2339708" y="2385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6" name="直線矢印コネクタ 195"/>
          <p:cNvCxnSpPr/>
          <p:nvPr/>
        </p:nvCxnSpPr>
        <p:spPr bwMode="auto">
          <a:xfrm>
            <a:off x="2711393" y="238556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7" name="正方形/長方形 196"/>
          <p:cNvSpPr/>
          <p:nvPr/>
        </p:nvSpPr>
        <p:spPr>
          <a:xfrm>
            <a:off x="2709383" y="2385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98" name="二等辺三角形 197"/>
          <p:cNvSpPr/>
          <p:nvPr/>
        </p:nvSpPr>
        <p:spPr bwMode="auto">
          <a:xfrm rot="10800000">
            <a:off x="4305466" y="1945818"/>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9" name="正方形/長方形 198"/>
          <p:cNvSpPr/>
          <p:nvPr/>
        </p:nvSpPr>
        <p:spPr>
          <a:xfrm>
            <a:off x="4196776" y="174262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00" name="直線矢印コネクタ 199"/>
          <p:cNvCxnSpPr/>
          <p:nvPr/>
        </p:nvCxnSpPr>
        <p:spPr bwMode="auto">
          <a:xfrm>
            <a:off x="3427009" y="238556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1" name="正方形/長方形 200"/>
          <p:cNvSpPr/>
          <p:nvPr/>
        </p:nvSpPr>
        <p:spPr>
          <a:xfrm>
            <a:off x="3424999" y="2385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2" name="直線矢印コネクタ 201"/>
          <p:cNvCxnSpPr/>
          <p:nvPr/>
        </p:nvCxnSpPr>
        <p:spPr bwMode="auto">
          <a:xfrm>
            <a:off x="3758311" y="238556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3" name="正方形/長方形 202"/>
          <p:cNvSpPr/>
          <p:nvPr/>
        </p:nvSpPr>
        <p:spPr>
          <a:xfrm>
            <a:off x="3756301" y="2385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5" name="直線矢印コネクタ 204"/>
          <p:cNvCxnSpPr/>
          <p:nvPr/>
        </p:nvCxnSpPr>
        <p:spPr bwMode="auto">
          <a:xfrm>
            <a:off x="4116884" y="2385562"/>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6" name="正方形/長方形 205"/>
          <p:cNvSpPr/>
          <p:nvPr/>
        </p:nvSpPr>
        <p:spPr>
          <a:xfrm>
            <a:off x="4050765" y="2385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07" name="正方形/長方形 206"/>
          <p:cNvSpPr/>
          <p:nvPr/>
        </p:nvSpPr>
        <p:spPr>
          <a:xfrm>
            <a:off x="3055324" y="2271214"/>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31" name="正方形/長方形 230"/>
          <p:cNvSpPr/>
          <p:nvPr/>
        </p:nvSpPr>
        <p:spPr>
          <a:xfrm>
            <a:off x="2142632" y="27764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2" name="正方形/長方形 231"/>
          <p:cNvSpPr/>
          <p:nvPr/>
        </p:nvSpPr>
        <p:spPr>
          <a:xfrm>
            <a:off x="2507064" y="27764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3" name="正方形/長方形 232"/>
          <p:cNvSpPr/>
          <p:nvPr/>
        </p:nvSpPr>
        <p:spPr>
          <a:xfrm>
            <a:off x="2878122" y="27764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4" name="正方形/長方形 233"/>
          <p:cNvSpPr/>
          <p:nvPr/>
        </p:nvSpPr>
        <p:spPr>
          <a:xfrm>
            <a:off x="3580484" y="27764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5" name="正方形/長方形 234"/>
          <p:cNvSpPr/>
          <p:nvPr/>
        </p:nvSpPr>
        <p:spPr>
          <a:xfrm>
            <a:off x="3944916" y="27764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6" name="正方形/長方形 235"/>
          <p:cNvSpPr/>
          <p:nvPr/>
        </p:nvSpPr>
        <p:spPr>
          <a:xfrm>
            <a:off x="4289470" y="27764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 name="正方形/長方形 2"/>
          <p:cNvSpPr/>
          <p:nvPr/>
        </p:nvSpPr>
        <p:spPr bwMode="auto">
          <a:xfrm>
            <a:off x="2092686" y="2567876"/>
            <a:ext cx="2292624" cy="239316"/>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3" name="正方形/長方形 92"/>
          <p:cNvSpPr/>
          <p:nvPr/>
        </p:nvSpPr>
        <p:spPr bwMode="auto">
          <a:xfrm>
            <a:off x="3794861" y="2571958"/>
            <a:ext cx="592051" cy="124518"/>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0" name="正方形/長方形 139"/>
          <p:cNvSpPr/>
          <p:nvPr/>
        </p:nvSpPr>
        <p:spPr bwMode="auto">
          <a:xfrm>
            <a:off x="3814187" y="2564296"/>
            <a:ext cx="593351" cy="112642"/>
          </a:xfrm>
          <a:prstGeom prst="rect">
            <a:avLst/>
          </a:prstGeom>
          <a:solidFill>
            <a:schemeClr val="bg1"/>
          </a:solidFill>
          <a:ln w="19050" cap="flat" cmpd="sng" algn="ctr">
            <a:solidFill>
              <a:schemeClr val="bg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41" name="直線コネクタ 140"/>
          <p:cNvCxnSpPr/>
          <p:nvPr/>
        </p:nvCxnSpPr>
        <p:spPr bwMode="auto">
          <a:xfrm>
            <a:off x="4385310" y="230395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42" name="表 141"/>
          <p:cNvGraphicFramePr>
            <a:graphicFrameLocks noGrp="1"/>
          </p:cNvGraphicFramePr>
          <p:nvPr>
            <p:extLst>
              <p:ext uri="{D42A27DB-BD31-4B8C-83A1-F6EECF244321}">
                <p14:modId xmlns:p14="http://schemas.microsoft.com/office/powerpoint/2010/main" val="1019069895"/>
              </p:ext>
            </p:extLst>
          </p:nvPr>
        </p:nvGraphicFramePr>
        <p:xfrm>
          <a:off x="1618591" y="3482075"/>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43" name="二等辺三角形 142"/>
          <p:cNvSpPr/>
          <p:nvPr/>
        </p:nvSpPr>
        <p:spPr bwMode="auto">
          <a:xfrm rot="10800000">
            <a:off x="1656691" y="3337295"/>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4" name="正方形/長方形 143"/>
          <p:cNvSpPr/>
          <p:nvPr/>
        </p:nvSpPr>
        <p:spPr>
          <a:xfrm>
            <a:off x="1548001" y="3134103"/>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45" name="二等辺三角形 144"/>
          <p:cNvSpPr/>
          <p:nvPr/>
        </p:nvSpPr>
        <p:spPr bwMode="auto">
          <a:xfrm rot="10800000">
            <a:off x="2021127" y="3337295"/>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6" name="正方形/長方形 145"/>
          <p:cNvSpPr/>
          <p:nvPr/>
        </p:nvSpPr>
        <p:spPr>
          <a:xfrm>
            <a:off x="1912437" y="313410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47" name="直線コネクタ 146"/>
          <p:cNvCxnSpPr/>
          <p:nvPr/>
        </p:nvCxnSpPr>
        <p:spPr bwMode="auto">
          <a:xfrm>
            <a:off x="2092688" y="369543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 name="直線矢印コネクタ 147"/>
          <p:cNvCxnSpPr/>
          <p:nvPr/>
        </p:nvCxnSpPr>
        <p:spPr bwMode="auto">
          <a:xfrm>
            <a:off x="2092688" y="3777039"/>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正方形/長方形 148"/>
          <p:cNvSpPr/>
          <p:nvPr/>
        </p:nvSpPr>
        <p:spPr>
          <a:xfrm>
            <a:off x="2029992" y="3783665"/>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0" name="直線矢印コネクタ 149"/>
          <p:cNvCxnSpPr/>
          <p:nvPr/>
        </p:nvCxnSpPr>
        <p:spPr bwMode="auto">
          <a:xfrm>
            <a:off x="2341721" y="3777039"/>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1" name="正方形/長方形 150"/>
          <p:cNvSpPr/>
          <p:nvPr/>
        </p:nvSpPr>
        <p:spPr>
          <a:xfrm>
            <a:off x="2339710" y="377703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2" name="直線矢印コネクタ 151"/>
          <p:cNvCxnSpPr/>
          <p:nvPr/>
        </p:nvCxnSpPr>
        <p:spPr bwMode="auto">
          <a:xfrm>
            <a:off x="2711395" y="3777039"/>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 name="正方形/長方形 152"/>
          <p:cNvSpPr/>
          <p:nvPr/>
        </p:nvSpPr>
        <p:spPr>
          <a:xfrm>
            <a:off x="2709385" y="377703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54" name="二等辺三角形 153"/>
          <p:cNvSpPr/>
          <p:nvPr/>
        </p:nvSpPr>
        <p:spPr bwMode="auto">
          <a:xfrm rot="10800000">
            <a:off x="4305468" y="3337295"/>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5" name="正方形/長方形 154"/>
          <p:cNvSpPr/>
          <p:nvPr/>
        </p:nvSpPr>
        <p:spPr>
          <a:xfrm>
            <a:off x="4196778" y="313410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56" name="直線矢印コネクタ 155"/>
          <p:cNvCxnSpPr/>
          <p:nvPr/>
        </p:nvCxnSpPr>
        <p:spPr bwMode="auto">
          <a:xfrm>
            <a:off x="3427011" y="3777039"/>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7" name="正方形/長方形 156"/>
          <p:cNvSpPr/>
          <p:nvPr/>
        </p:nvSpPr>
        <p:spPr>
          <a:xfrm>
            <a:off x="3425001" y="377703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8" name="直線矢印コネクタ 157"/>
          <p:cNvCxnSpPr/>
          <p:nvPr/>
        </p:nvCxnSpPr>
        <p:spPr bwMode="auto">
          <a:xfrm>
            <a:off x="3758313" y="3777039"/>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正方形/長方形 158"/>
          <p:cNvSpPr/>
          <p:nvPr/>
        </p:nvSpPr>
        <p:spPr>
          <a:xfrm>
            <a:off x="3756303" y="377703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60" name="直線矢印コネクタ 159"/>
          <p:cNvCxnSpPr/>
          <p:nvPr/>
        </p:nvCxnSpPr>
        <p:spPr bwMode="auto">
          <a:xfrm>
            <a:off x="4116886" y="3777039"/>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正方形/長方形 160"/>
          <p:cNvSpPr/>
          <p:nvPr/>
        </p:nvSpPr>
        <p:spPr>
          <a:xfrm>
            <a:off x="4050767" y="377703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62" name="正方形/長方形 161"/>
          <p:cNvSpPr/>
          <p:nvPr/>
        </p:nvSpPr>
        <p:spPr>
          <a:xfrm>
            <a:off x="3055326" y="3662691"/>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63" name="正方形/長方形 162"/>
          <p:cNvSpPr/>
          <p:nvPr/>
        </p:nvSpPr>
        <p:spPr>
          <a:xfrm>
            <a:off x="2142634" y="416797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4" name="正方形/長方形 163"/>
          <p:cNvSpPr/>
          <p:nvPr/>
        </p:nvSpPr>
        <p:spPr>
          <a:xfrm>
            <a:off x="2507066" y="416797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5" name="正方形/長方形 164"/>
          <p:cNvSpPr/>
          <p:nvPr/>
        </p:nvSpPr>
        <p:spPr>
          <a:xfrm>
            <a:off x="2878124" y="416797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6" name="正方形/長方形 165"/>
          <p:cNvSpPr/>
          <p:nvPr/>
        </p:nvSpPr>
        <p:spPr>
          <a:xfrm>
            <a:off x="3580486" y="416797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7" name="正方形/長方形 166"/>
          <p:cNvSpPr/>
          <p:nvPr/>
        </p:nvSpPr>
        <p:spPr>
          <a:xfrm>
            <a:off x="3944918" y="416797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8" name="正方形/長方形 167"/>
          <p:cNvSpPr/>
          <p:nvPr/>
        </p:nvSpPr>
        <p:spPr>
          <a:xfrm>
            <a:off x="4289472" y="416797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9" name="正方形/長方形 168"/>
          <p:cNvSpPr/>
          <p:nvPr/>
        </p:nvSpPr>
        <p:spPr bwMode="auto">
          <a:xfrm>
            <a:off x="2092688" y="3959353"/>
            <a:ext cx="2292624" cy="239316"/>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0" name="正方形/長方形 169"/>
          <p:cNvSpPr/>
          <p:nvPr/>
        </p:nvSpPr>
        <p:spPr bwMode="auto">
          <a:xfrm>
            <a:off x="2111635" y="3963435"/>
            <a:ext cx="592048" cy="124518"/>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1" name="正方形/長方形 170"/>
          <p:cNvSpPr/>
          <p:nvPr/>
        </p:nvSpPr>
        <p:spPr bwMode="auto">
          <a:xfrm>
            <a:off x="2090415" y="3955773"/>
            <a:ext cx="593346" cy="112642"/>
          </a:xfrm>
          <a:prstGeom prst="rect">
            <a:avLst/>
          </a:prstGeom>
          <a:solidFill>
            <a:schemeClr val="bg1"/>
          </a:solidFill>
          <a:ln w="19050" cap="flat" cmpd="sng" algn="ctr">
            <a:solidFill>
              <a:schemeClr val="bg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72" name="直線コネクタ 171"/>
          <p:cNvCxnSpPr/>
          <p:nvPr/>
        </p:nvCxnSpPr>
        <p:spPr bwMode="auto">
          <a:xfrm>
            <a:off x="4385312" y="369543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正方形/長方形 65">
            <a:extLst>
              <a:ext uri="{FF2B5EF4-FFF2-40B4-BE49-F238E27FC236}">
                <a16:creationId xmlns:a16="http://schemas.microsoft.com/office/drawing/2014/main" id="{AB3C269A-6A12-4201-B2A6-B72F2E7D3723}"/>
              </a:ext>
            </a:extLst>
          </p:cNvPr>
          <p:cNvSpPr/>
          <p:nvPr/>
        </p:nvSpPr>
        <p:spPr bwMode="auto">
          <a:xfrm>
            <a:off x="8478520" y="162560"/>
            <a:ext cx="1290320" cy="574040"/>
          </a:xfrm>
          <a:prstGeom prst="rect">
            <a:avLst/>
          </a:prstGeom>
          <a:solidFill>
            <a:srgbClr val="FDEADA"/>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変更</a:t>
            </a:r>
            <a:b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料金変更へ</a:t>
            </a: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99BEB7BC-6B6E-4B24-9F9B-64875FDE16E0}"/>
              </a:ext>
            </a:extLst>
          </p:cNvPr>
          <p:cNvSpPr/>
          <p:nvPr/>
        </p:nvSpPr>
        <p:spPr bwMode="auto">
          <a:xfrm>
            <a:off x="8872220" y="-6985"/>
            <a:ext cx="1033780" cy="224790"/>
          </a:xfrm>
          <a:prstGeom prst="rect">
            <a:avLst/>
          </a:prstGeom>
          <a:solidFill>
            <a:srgbClr val="FDEADA"/>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新規改善起因</a:t>
            </a:r>
          </a:p>
        </p:txBody>
      </p:sp>
    </p:spTree>
    <p:extLst>
      <p:ext uri="{BB962C8B-B14F-4D97-AF65-F5344CB8AC3E}">
        <p14:creationId xmlns:p14="http://schemas.microsoft.com/office/powerpoint/2010/main" val="91472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料金設定について</a:t>
            </a:r>
          </a:p>
        </p:txBody>
      </p:sp>
      <p:sp>
        <p:nvSpPr>
          <p:cNvPr id="17" name="正方形/長方形 16"/>
          <p:cNvSpPr/>
          <p:nvPr/>
        </p:nvSpPr>
        <p:spPr>
          <a:xfrm>
            <a:off x="276809" y="1181354"/>
            <a:ext cx="8028160" cy="329321"/>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各種料金の設定可能な内容は以下の通りです。なお、小売商品・卸商品により設定可能な料金が異なります。</a:t>
            </a:r>
            <a:endParaRPr lang="en-US" altLang="ja-JP" sz="1400" dirty="0">
              <a:latin typeface="Meiryo UI" panose="020B0604030504040204" pitchFamily="50" charset="-128"/>
              <a:ea typeface="Meiryo UI"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1983991411"/>
              </p:ext>
            </p:extLst>
          </p:nvPr>
        </p:nvGraphicFramePr>
        <p:xfrm>
          <a:off x="317211" y="1493797"/>
          <a:ext cx="9322089" cy="5209680"/>
        </p:xfrm>
        <a:graphic>
          <a:graphicData uri="http://schemas.openxmlformats.org/drawingml/2006/table">
            <a:tbl>
              <a:tblPr firstRow="1" bandRow="1">
                <a:tableStyleId>{5940675A-B579-460E-94D1-54222C63F5DA}</a:tableStyleId>
              </a:tblPr>
              <a:tblGrid>
                <a:gridCol w="1308389">
                  <a:extLst>
                    <a:ext uri="{9D8B030D-6E8A-4147-A177-3AD203B41FA5}">
                      <a16:colId xmlns:a16="http://schemas.microsoft.com/office/drawing/2014/main" val="20000"/>
                    </a:ext>
                  </a:extLst>
                </a:gridCol>
                <a:gridCol w="4170680">
                  <a:extLst>
                    <a:ext uri="{9D8B030D-6E8A-4147-A177-3AD203B41FA5}">
                      <a16:colId xmlns:a16="http://schemas.microsoft.com/office/drawing/2014/main" val="20001"/>
                    </a:ext>
                  </a:extLst>
                </a:gridCol>
                <a:gridCol w="2242820">
                  <a:extLst>
                    <a:ext uri="{9D8B030D-6E8A-4147-A177-3AD203B41FA5}">
                      <a16:colId xmlns:a16="http://schemas.microsoft.com/office/drawing/2014/main" val="20002"/>
                    </a:ext>
                  </a:extLst>
                </a:gridCol>
                <a:gridCol w="800100">
                  <a:extLst>
                    <a:ext uri="{9D8B030D-6E8A-4147-A177-3AD203B41FA5}">
                      <a16:colId xmlns:a16="http://schemas.microsoft.com/office/drawing/2014/main" val="20003"/>
                    </a:ext>
                  </a:extLst>
                </a:gridCol>
                <a:gridCol w="800100">
                  <a:extLst>
                    <a:ext uri="{9D8B030D-6E8A-4147-A177-3AD203B41FA5}">
                      <a16:colId xmlns:a16="http://schemas.microsoft.com/office/drawing/2014/main" val="20004"/>
                    </a:ext>
                  </a:extLst>
                </a:gridCol>
              </a:tblGrid>
              <a:tr h="152400">
                <a:tc rowSpan="2">
                  <a:txBody>
                    <a:bodyPr/>
                    <a:lstStyle/>
                    <a:p>
                      <a:pPr algn="ctr"/>
                      <a:r>
                        <a:rPr kumimoji="1" lang="ja-JP" altLang="en-US" sz="1400" b="1" dirty="0">
                          <a:latin typeface="Meiryo UI" panose="020B0604030504040204" pitchFamily="50" charset="-128"/>
                          <a:ea typeface="Meiryo UI" panose="020B0604030504040204" pitchFamily="50" charset="-128"/>
                        </a:rPr>
                        <a:t>料金種類</a:t>
                      </a:r>
                    </a:p>
                  </a:txBody>
                  <a:tcPr marL="18000" marR="18000" marT="10800" marB="10800">
                    <a:solidFill>
                      <a:schemeClr val="accent6">
                        <a:lumMod val="20000"/>
                        <a:lumOff val="80000"/>
                      </a:schemeClr>
                    </a:solidFill>
                  </a:tcPr>
                </a:tc>
                <a:tc rowSpan="2">
                  <a:txBody>
                    <a:bodyPr/>
                    <a:lstStyle/>
                    <a:p>
                      <a:pPr algn="ctr"/>
                      <a:r>
                        <a:rPr kumimoji="1" lang="ja-JP" altLang="en-US" sz="1400" b="1" dirty="0">
                          <a:latin typeface="Meiryo UI" panose="020B0604030504040204" pitchFamily="50" charset="-128"/>
                          <a:ea typeface="Meiryo UI" panose="020B0604030504040204" pitchFamily="50" charset="-128"/>
                        </a:rPr>
                        <a:t>料金概要</a:t>
                      </a:r>
                    </a:p>
                  </a:txBody>
                  <a:tcPr marL="18000" marR="18000" marT="10800" marB="10800">
                    <a:solidFill>
                      <a:schemeClr val="accent6">
                        <a:lumMod val="20000"/>
                        <a:lumOff val="80000"/>
                      </a:schemeClr>
                    </a:solidFill>
                  </a:tcPr>
                </a:tc>
                <a:tc rowSpan="2">
                  <a:txBody>
                    <a:bodyPr/>
                    <a:lstStyle/>
                    <a:p>
                      <a:pPr algn="ctr"/>
                      <a:r>
                        <a:rPr kumimoji="1" lang="ja-JP" altLang="en-US" sz="1400" b="1" dirty="0">
                          <a:latin typeface="Meiryo UI" panose="020B0604030504040204" pitchFamily="50" charset="-128"/>
                          <a:ea typeface="Meiryo UI" panose="020B0604030504040204" pitchFamily="50" charset="-128"/>
                        </a:rPr>
                        <a:t>具体例</a:t>
                      </a:r>
                    </a:p>
                  </a:txBody>
                  <a:tcPr marL="18000" marR="18000" marT="10800" marB="10800">
                    <a:solidFill>
                      <a:schemeClr val="accent6">
                        <a:lumMod val="20000"/>
                        <a:lumOff val="80000"/>
                      </a:schemeClr>
                    </a:solidFill>
                  </a:tcPr>
                </a:tc>
                <a:tc gridSpan="2">
                  <a:txBody>
                    <a:bodyPr/>
                    <a:lstStyle/>
                    <a:p>
                      <a:pPr algn="ctr"/>
                      <a:r>
                        <a:rPr kumimoji="1" lang="ja-JP" altLang="en-US" sz="1400" b="1" dirty="0">
                          <a:latin typeface="Meiryo UI" panose="020B0604030504040204" pitchFamily="50" charset="-128"/>
                          <a:ea typeface="Meiryo UI" panose="020B0604030504040204" pitchFamily="50" charset="-128"/>
                        </a:rPr>
                        <a:t>設定対象</a:t>
                      </a:r>
                    </a:p>
                  </a:txBody>
                  <a:tcPr marL="18000" marR="18000" marT="10800" marB="10800">
                    <a:solidFill>
                      <a:schemeClr val="accent6">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524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b="1" dirty="0">
                          <a:latin typeface="Meiryo UI" panose="020B0604030504040204" pitchFamily="50" charset="-128"/>
                          <a:ea typeface="Meiryo UI" panose="020B0604030504040204" pitchFamily="50" charset="-128"/>
                        </a:rPr>
                        <a:t>小売商品</a:t>
                      </a:r>
                    </a:p>
                  </a:txBody>
                  <a:tcPr marL="18000" marR="18000" marT="10800" marB="10800">
                    <a:solidFill>
                      <a:schemeClr val="accent6">
                        <a:lumMod val="20000"/>
                        <a:lumOff val="80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卸商品</a:t>
                      </a:r>
                    </a:p>
                  </a:txBody>
                  <a:tcPr marL="18000" marR="18000" marT="10800" marB="10800">
                    <a:solidFill>
                      <a:schemeClr val="accent6">
                        <a:lumMod val="20000"/>
                        <a:lumOff val="80000"/>
                      </a:schemeClr>
                    </a:solidFill>
                  </a:tcPr>
                </a:tc>
                <a:extLst>
                  <a:ext uri="{0D108BD9-81ED-4DB2-BD59-A6C34878D82A}">
                    <a16:rowId xmlns:a16="http://schemas.microsoft.com/office/drawing/2014/main" val="10001"/>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一括払い</a:t>
                      </a:r>
                    </a:p>
                  </a:txBody>
                  <a:tcPr marL="18000" marR="18000" marT="10800" marB="10800"/>
                </a:tc>
                <a:tc>
                  <a:txBody>
                    <a:bodyPr/>
                    <a:lstStyle/>
                    <a:p>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回だけ支払う料金。一番最初の請求時に課金されます</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初期費</a:t>
                      </a:r>
                      <a:r>
                        <a:rPr kumimoji="1" lang="en-US" altLang="ja-JP" sz="1400" dirty="0">
                          <a:latin typeface="Meiryo UI" panose="020B0604030504040204" pitchFamily="50" charset="-128"/>
                          <a:ea typeface="Meiryo UI" panose="020B0604030504040204" pitchFamily="50" charset="-128"/>
                        </a:rPr>
                        <a:t>3,000</a:t>
                      </a:r>
                      <a:r>
                        <a:rPr kumimoji="1" lang="ja-JP" altLang="en-US" sz="1400" dirty="0">
                          <a:latin typeface="Meiryo UI" panose="020B0604030504040204" pitchFamily="50" charset="-128"/>
                          <a:ea typeface="Meiryo UI" panose="020B0604030504040204" pitchFamily="50" charset="-128"/>
                        </a:rPr>
                        <a:t>円</a:t>
                      </a: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solidFill>
                      <a:srgbClr val="FFFFCC"/>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solidFill>
                      <a:srgbClr val="FFFFCC"/>
                    </a:solidFill>
                  </a:tcPr>
                </a:tc>
                <a:extLst>
                  <a:ext uri="{0D108BD9-81ED-4DB2-BD59-A6C34878D82A}">
                    <a16:rowId xmlns:a16="http://schemas.microsoft.com/office/drawing/2014/main" val="10002"/>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定期払い</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月単位・年単位などの定期的に課金されます</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日割り、先払いのオプションも可能</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月額</a:t>
                      </a:r>
                      <a:r>
                        <a:rPr kumimoji="1" lang="en-US" altLang="ja-JP" sz="1400" dirty="0">
                          <a:latin typeface="Meiryo UI" panose="020B0604030504040204" pitchFamily="50" charset="-128"/>
                          <a:ea typeface="Meiryo UI" panose="020B0604030504040204" pitchFamily="50" charset="-128"/>
                        </a:rPr>
                        <a:t>2,000</a:t>
                      </a:r>
                      <a:r>
                        <a:rPr kumimoji="1" lang="ja-JP" altLang="en-US" sz="1400" dirty="0">
                          <a:latin typeface="Meiryo UI" panose="020B0604030504040204" pitchFamily="50" charset="-128"/>
                          <a:ea typeface="Meiryo UI" panose="020B0604030504040204" pitchFamily="50" charset="-128"/>
                        </a:rPr>
                        <a:t>円</a:t>
                      </a: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solidFill>
                      <a:srgbClr val="FFFFCC"/>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solidFill>
                      <a:srgbClr val="FFFFCC"/>
                    </a:solidFill>
                  </a:tcPr>
                </a:tc>
                <a:extLst>
                  <a:ext uri="{0D108BD9-81ED-4DB2-BD59-A6C34878D82A}">
                    <a16:rowId xmlns:a16="http://schemas.microsoft.com/office/drawing/2014/main" val="10003"/>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分割払い</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毎月決まった金額が決められた回数分、課金されます</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初回請求時の分割回数、支払回数の選択が可能</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月額</a:t>
                      </a:r>
                      <a:r>
                        <a:rPr kumimoji="1" lang="en-US" altLang="ja-JP" sz="1400" dirty="0">
                          <a:latin typeface="Meiryo UI" panose="020B0604030504040204" pitchFamily="50" charset="-128"/>
                          <a:ea typeface="Meiryo UI" panose="020B0604030504040204" pitchFamily="50" charset="-128"/>
                        </a:rPr>
                        <a:t>300</a:t>
                      </a:r>
                      <a:r>
                        <a:rPr kumimoji="1" lang="ja-JP" altLang="en-US" sz="1400" dirty="0">
                          <a:latin typeface="Meiryo UI" panose="020B0604030504040204" pitchFamily="50" charset="-128"/>
                          <a:ea typeface="Meiryo UI" panose="020B0604030504040204" pitchFamily="50" charset="-128"/>
                        </a:rPr>
                        <a:t>円</a:t>
                      </a:r>
                      <a:r>
                        <a:rPr kumimoji="1" lang="en-US" altLang="ja-JP" sz="1400" dirty="0">
                          <a:latin typeface="Meiryo UI" panose="020B0604030504040204" pitchFamily="50" charset="-128"/>
                          <a:ea typeface="Meiryo UI" panose="020B0604030504040204" pitchFamily="50" charset="-128"/>
                        </a:rPr>
                        <a:t>/24</a:t>
                      </a:r>
                      <a:r>
                        <a:rPr kumimoji="1" lang="ja-JP" altLang="en-US" sz="1400" dirty="0">
                          <a:latin typeface="Meiryo UI" panose="020B0604030504040204" pitchFamily="50" charset="-128"/>
                          <a:ea typeface="Meiryo UI" panose="020B0604030504040204" pitchFamily="50" charset="-128"/>
                        </a:rPr>
                        <a:t>回払</a:t>
                      </a: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tc>
                <a:extLst>
                  <a:ext uri="{0D108BD9-81ED-4DB2-BD59-A6C34878D82A}">
                    <a16:rowId xmlns:a16="http://schemas.microsoft.com/office/drawing/2014/main" val="10004"/>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割引</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パーセント、金額による割引が可能となり、割引対象の元情報は金額や購入件数などを用いることが可能となります</a:t>
                      </a:r>
                      <a:endParaRPr kumimoji="1" lang="en-US" altLang="ja-JP" sz="1400" dirty="0">
                        <a:latin typeface="Meiryo UI" panose="020B0604030504040204" pitchFamily="50" charset="-128"/>
                        <a:ea typeface="Meiryo UI" panose="020B0604030504040204" pitchFamily="50" charset="-128"/>
                      </a:endParaRP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初月無料</a:t>
                      </a: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solidFill>
                      <a:srgbClr val="FFFFCC"/>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solidFill>
                      <a:srgbClr val="FFFFCC"/>
                    </a:solidFill>
                  </a:tcPr>
                </a:tc>
                <a:extLst>
                  <a:ext uri="{0D108BD9-81ED-4DB2-BD59-A6C34878D82A}">
                    <a16:rowId xmlns:a16="http://schemas.microsoft.com/office/drawing/2014/main" val="10005"/>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定量払い</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購入した卸商品の商品数、またはサービス数を元に階層型の料金設定が可能となります</a:t>
                      </a:r>
                    </a:p>
                  </a:txBody>
                  <a:tcPr marL="18000" marR="18000" marT="10800" marB="10800"/>
                </a:tc>
                <a:tc>
                  <a:txBody>
                    <a:bodyPr/>
                    <a:lstStyle/>
                    <a:p>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個まで販売は</a:t>
                      </a:r>
                      <a:r>
                        <a:rPr kumimoji="1" lang="en-US" altLang="ja-JP" sz="1400" dirty="0">
                          <a:latin typeface="Meiryo UI" panose="020B0604030504040204" pitchFamily="50" charset="-128"/>
                          <a:ea typeface="Meiryo UI" panose="020B0604030504040204" pitchFamily="50" charset="-128"/>
                        </a:rPr>
                        <a:t>3,000</a:t>
                      </a:r>
                      <a:r>
                        <a:rPr kumimoji="1" lang="ja-JP" altLang="en-US" sz="1400" dirty="0">
                          <a:latin typeface="Meiryo UI" panose="020B0604030504040204" pitchFamily="50" charset="-128"/>
                          <a:ea typeface="Meiryo UI" panose="020B0604030504040204" pitchFamily="50" charset="-128"/>
                        </a:rPr>
                        <a:t>円支払い</a:t>
                      </a:r>
                    </a:p>
                  </a:txBody>
                  <a:tcPr marL="18000" marR="18000" marT="10800" marB="108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marL="18000" marR="18000" marT="10800" marB="10800"/>
                </a:tc>
                <a:extLst>
                  <a:ext uri="{0D108BD9-81ED-4DB2-BD59-A6C34878D82A}">
                    <a16:rowId xmlns:a16="http://schemas.microsoft.com/office/drawing/2014/main" val="10006"/>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レベニューシェア</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小売の販売額を元に、その割合に応じて課金されます</a:t>
                      </a:r>
                    </a:p>
                  </a:txBody>
                  <a:tcPr marL="18000" marR="18000" marT="10800" marB="10800"/>
                </a:tc>
                <a:tc>
                  <a:txBody>
                    <a:bodyPr/>
                    <a:lstStyle/>
                    <a:p>
                      <a:r>
                        <a:rPr kumimoji="1" lang="en-US" altLang="ja-JP" sz="1400" dirty="0">
                          <a:latin typeface="Meiryo UI" panose="020B0604030504040204" pitchFamily="50" charset="-128"/>
                          <a:ea typeface="Meiryo UI" panose="020B0604030504040204" pitchFamily="50" charset="-128"/>
                        </a:rPr>
                        <a:t>3,000</a:t>
                      </a:r>
                      <a:r>
                        <a:rPr kumimoji="1" lang="ja-JP" altLang="en-US" sz="1400" dirty="0">
                          <a:latin typeface="Meiryo UI" panose="020B0604030504040204" pitchFamily="50" charset="-128"/>
                          <a:ea typeface="Meiryo UI" panose="020B0604030504040204" pitchFamily="50" charset="-128"/>
                        </a:rPr>
                        <a:t>円販売時、販売額の</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％課金</a:t>
                      </a:r>
                    </a:p>
                  </a:txBody>
                  <a:tcPr marL="18000" marR="18000" marT="10800" marB="108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marL="18000" marR="18000" marT="10800" marB="10800"/>
                </a:tc>
                <a:extLst>
                  <a:ext uri="{0D108BD9-81ED-4DB2-BD59-A6C34878D82A}">
                    <a16:rowId xmlns:a16="http://schemas.microsoft.com/office/drawing/2014/main" val="10007"/>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最低利用料金</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計算対象の金額を元に追加課金がされます</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利用料が</a:t>
                      </a:r>
                      <a:r>
                        <a:rPr kumimoji="1" lang="en-US" altLang="ja-JP" sz="1400" dirty="0">
                          <a:latin typeface="Meiryo UI" panose="020B0604030504040204" pitchFamily="50" charset="-128"/>
                          <a:ea typeface="Meiryo UI" panose="020B0604030504040204" pitchFamily="50" charset="-128"/>
                        </a:rPr>
                        <a:t>1,000</a:t>
                      </a:r>
                      <a:r>
                        <a:rPr kumimoji="1" lang="ja-JP" altLang="en-US" sz="1400" dirty="0">
                          <a:latin typeface="Meiryo UI" panose="020B0604030504040204" pitchFamily="50" charset="-128"/>
                          <a:ea typeface="Meiryo UI" panose="020B0604030504040204" pitchFamily="50" charset="-128"/>
                        </a:rPr>
                        <a:t>円以下の場合、</a:t>
                      </a:r>
                      <a:r>
                        <a:rPr kumimoji="1" lang="en-US" altLang="ja-JP" sz="1400" dirty="0">
                          <a:latin typeface="Meiryo UI" panose="020B0604030504040204" pitchFamily="50" charset="-128"/>
                          <a:ea typeface="Meiryo UI" panose="020B0604030504040204" pitchFamily="50" charset="-128"/>
                        </a:rPr>
                        <a:t>300</a:t>
                      </a:r>
                      <a:r>
                        <a:rPr kumimoji="1" lang="ja-JP" altLang="en-US" sz="1400" dirty="0">
                          <a:latin typeface="Meiryo UI" panose="020B0604030504040204" pitchFamily="50" charset="-128"/>
                          <a:ea typeface="Meiryo UI" panose="020B0604030504040204" pitchFamily="50" charset="-128"/>
                        </a:rPr>
                        <a:t>円追加課金</a:t>
                      </a: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marT="10800" marB="10800"/>
                </a:tc>
                <a:extLst>
                  <a:ext uri="{0D108BD9-81ED-4DB2-BD59-A6C34878D82A}">
                    <a16:rowId xmlns:a16="http://schemas.microsoft.com/office/drawing/2014/main" val="10008"/>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最低利用契約</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最低利用月数を経過せずに解約した場合に課金されます</a:t>
                      </a:r>
                    </a:p>
                  </a:txBody>
                  <a:tcPr marL="18000" marR="18000" marT="10800" marB="10800"/>
                </a:tc>
                <a:tc>
                  <a:txBody>
                    <a:bodyPr/>
                    <a:lstStyle/>
                    <a:p>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年利用しない場合</a:t>
                      </a:r>
                      <a:r>
                        <a:rPr kumimoji="1" lang="en-US" altLang="ja-JP" sz="1400" dirty="0">
                          <a:latin typeface="Meiryo UI" panose="020B0604030504040204" pitchFamily="50" charset="-128"/>
                          <a:ea typeface="Meiryo UI" panose="020B0604030504040204" pitchFamily="50" charset="-128"/>
                        </a:rPr>
                        <a:t>10,000</a:t>
                      </a:r>
                      <a:r>
                        <a:rPr kumimoji="1" lang="ja-JP" altLang="en-US" sz="1400" dirty="0">
                          <a:latin typeface="Meiryo UI" panose="020B0604030504040204" pitchFamily="50" charset="-128"/>
                          <a:ea typeface="Meiryo UI" panose="020B0604030504040204" pitchFamily="50" charset="-128"/>
                        </a:rPr>
                        <a:t>円課金</a:t>
                      </a: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solidFill>
                      <a:srgbClr val="FFFFCC"/>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solidFill>
                      <a:srgbClr val="FFFFCC"/>
                    </a:solidFill>
                  </a:tcPr>
                </a:tc>
                <a:extLst>
                  <a:ext uri="{0D108BD9-81ED-4DB2-BD59-A6C34878D82A}">
                    <a16:rowId xmlns:a16="http://schemas.microsoft.com/office/drawing/2014/main" val="10009"/>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保証金</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初回に支払った費用を一定期間後または解約後に返却します</a:t>
                      </a:r>
                    </a:p>
                  </a:txBody>
                  <a:tcPr marL="18000" marR="18000" marT="10800" marB="10800"/>
                </a:tc>
                <a:tc>
                  <a:txBody>
                    <a:bodyPr/>
                    <a:lstStyle/>
                    <a:p>
                      <a:r>
                        <a:rPr kumimoji="1" lang="en-US" altLang="ja-JP" sz="1400" dirty="0">
                          <a:latin typeface="Meiryo UI" panose="020B0604030504040204" pitchFamily="50" charset="-128"/>
                          <a:ea typeface="Meiryo UI" panose="020B0604030504040204" pitchFamily="50" charset="-128"/>
                        </a:rPr>
                        <a:t>500</a:t>
                      </a:r>
                      <a:r>
                        <a:rPr kumimoji="1" lang="ja-JP" altLang="en-US" sz="1400" dirty="0">
                          <a:latin typeface="Meiryo UI" panose="020B0604030504040204" pitchFamily="50" charset="-128"/>
                          <a:ea typeface="Meiryo UI" panose="020B0604030504040204" pitchFamily="50" charset="-128"/>
                        </a:rPr>
                        <a:t>円を課金し解約後払戻し</a:t>
                      </a: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marT="10800" marB="10800"/>
                </a:tc>
                <a:extLst>
                  <a:ext uri="{0D108BD9-81ED-4DB2-BD59-A6C34878D82A}">
                    <a16:rowId xmlns:a16="http://schemas.microsoft.com/office/drawing/2014/main" val="10010"/>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従量課金</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利用状況の数値を元に従量課金として課金されます</a:t>
                      </a:r>
                    </a:p>
                  </a:txBody>
                  <a:tcPr marL="18000" marR="18000" marT="10800" marB="10800"/>
                </a:tc>
                <a:tc>
                  <a:txBody>
                    <a:bodyPr/>
                    <a:lstStyle/>
                    <a:p>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分電話したら</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円課金</a:t>
                      </a: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solidFill>
                      <a:srgbClr val="FFFFCC"/>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solidFill>
                      <a:srgbClr val="FFFFCC"/>
                    </a:solidFill>
                  </a:tcPr>
                </a:tc>
                <a:extLst>
                  <a:ext uri="{0D108BD9-81ED-4DB2-BD59-A6C34878D82A}">
                    <a16:rowId xmlns:a16="http://schemas.microsoft.com/office/drawing/2014/main" val="10011"/>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無料利用</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従量課金のうち無料利用分が割引として計算されます</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従量料金のうち</a:t>
                      </a:r>
                      <a:r>
                        <a:rPr kumimoji="1" lang="en-US" altLang="ja-JP" sz="1400" dirty="0">
                          <a:latin typeface="Meiryo UI" panose="020B0604030504040204" pitchFamily="50" charset="-128"/>
                          <a:ea typeface="Meiryo UI" panose="020B0604030504040204" pitchFamily="50" charset="-128"/>
                        </a:rPr>
                        <a:t>500</a:t>
                      </a:r>
                      <a:r>
                        <a:rPr kumimoji="1" lang="ja-JP" altLang="en-US" sz="1400" dirty="0">
                          <a:latin typeface="Meiryo UI" panose="020B0604030504040204" pitchFamily="50" charset="-128"/>
                          <a:ea typeface="Meiryo UI" panose="020B0604030504040204" pitchFamily="50" charset="-128"/>
                        </a:rPr>
                        <a:t>円は無料</a:t>
                      </a: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marT="10800" marB="10800"/>
                </a:tc>
                <a:extLst>
                  <a:ext uri="{0D108BD9-81ED-4DB2-BD59-A6C34878D82A}">
                    <a16:rowId xmlns:a16="http://schemas.microsoft.com/office/drawing/2014/main" val="10012"/>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利用制限</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従量課金のうち限度額に達した場合の通知設定をします</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なお、本設定は従量課金の上限設定ではありません</a:t>
                      </a:r>
                    </a:p>
                  </a:txBody>
                  <a:tcPr marL="18000" marR="18000" marT="10800" marB="10800"/>
                </a:tc>
                <a:tc>
                  <a:txBody>
                    <a:bodyPr/>
                    <a:lstStyle/>
                    <a:p>
                      <a:r>
                        <a:rPr kumimoji="1" lang="ja-JP" altLang="en-US" sz="1400" dirty="0">
                          <a:latin typeface="Meiryo UI" panose="020B0604030504040204" pitchFamily="50" charset="-128"/>
                          <a:ea typeface="Meiryo UI" panose="020B0604030504040204" pitchFamily="50" charset="-128"/>
                        </a:rPr>
                        <a:t>従量料金のうち</a:t>
                      </a:r>
                      <a:r>
                        <a:rPr kumimoji="1" lang="en-US" altLang="ja-JP" sz="1400" dirty="0">
                          <a:latin typeface="Meiryo UI" panose="020B0604030504040204" pitchFamily="50" charset="-128"/>
                          <a:ea typeface="Meiryo UI" panose="020B0604030504040204" pitchFamily="50" charset="-128"/>
                        </a:rPr>
                        <a:t>1000</a:t>
                      </a:r>
                      <a:r>
                        <a:rPr kumimoji="1" lang="ja-JP" altLang="en-US" sz="1400" dirty="0">
                          <a:latin typeface="Meiryo UI" panose="020B0604030504040204" pitchFamily="50" charset="-128"/>
                          <a:ea typeface="Meiryo UI" panose="020B0604030504040204" pitchFamily="50" charset="-128"/>
                        </a:rPr>
                        <a:t>円以上になったら通知する</a:t>
                      </a: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marT="10800" marB="10800"/>
                </a:tc>
                <a:extLst>
                  <a:ext uri="{0D108BD9-81ED-4DB2-BD59-A6C34878D82A}">
                    <a16:rowId xmlns:a16="http://schemas.microsoft.com/office/drawing/2014/main" val="10013"/>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961040851"/>
              </p:ext>
            </p:extLst>
          </p:nvPr>
        </p:nvGraphicFramePr>
        <p:xfrm>
          <a:off x="317211" y="7004973"/>
          <a:ext cx="957094" cy="358133"/>
        </p:xfrm>
        <a:graphic>
          <a:graphicData uri="http://schemas.openxmlformats.org/drawingml/2006/table">
            <a:tbl>
              <a:tblPr firstRow="1" bandRow="1">
                <a:tableStyleId>{5940675A-B579-460E-94D1-54222C63F5DA}</a:tableStyleId>
              </a:tblPr>
              <a:tblGrid>
                <a:gridCol w="957094">
                  <a:extLst>
                    <a:ext uri="{9D8B030D-6E8A-4147-A177-3AD203B41FA5}">
                      <a16:colId xmlns:a16="http://schemas.microsoft.com/office/drawing/2014/main" val="20001"/>
                    </a:ext>
                  </a:extLst>
                </a:gridCol>
              </a:tblGrid>
              <a:tr h="358133">
                <a:tc>
                  <a:txBody>
                    <a:bodyPr/>
                    <a:lstStyle/>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marL="18000" marR="18000">
                    <a:solidFill>
                      <a:srgbClr val="FFFFCC"/>
                    </a:solid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1337994" y="6948170"/>
            <a:ext cx="5027915" cy="498598"/>
          </a:xfrm>
          <a:prstGeom prst="rect">
            <a:avLst/>
          </a:prstGeom>
        </p:spPr>
        <p:txBody>
          <a:bodyPr wrap="none">
            <a:spAutoFit/>
          </a:bodyPr>
          <a:lstStyle/>
          <a:p>
            <a:pPr algn="l"/>
            <a:r>
              <a:rPr lang="ja-JP" altLang="en-US" dirty="0">
                <a:latin typeface="Meiryo UI" panose="020B0604030504040204" pitchFamily="50" charset="-128"/>
                <a:ea typeface="Meiryo UI" panose="020B0604030504040204" pitchFamily="50" charset="-128"/>
              </a:rPr>
              <a:t>・・・ </a:t>
            </a:r>
            <a:r>
              <a:rPr lang="en-US" altLang="ja-JP" dirty="0" err="1">
                <a:latin typeface="Meiryo UI" panose="020B0604030504040204" pitchFamily="50" charset="-128"/>
                <a:ea typeface="Meiryo UI" panose="020B0604030504040204" pitchFamily="50" charset="-128"/>
              </a:rPr>
              <a:t>SmartBilling</a:t>
            </a:r>
            <a:r>
              <a:rPr lang="ja-JP" altLang="en-US" dirty="0">
                <a:latin typeface="Meiryo UI" panose="020B0604030504040204" pitchFamily="50" charset="-128"/>
                <a:ea typeface="Meiryo UI" panose="020B0604030504040204" pitchFamily="50" charset="-128"/>
              </a:rPr>
              <a:t>連携対象（</a:t>
            </a:r>
            <a:r>
              <a:rPr lang="en-US" altLang="ja-JP" dirty="0" err="1">
                <a:latin typeface="Meiryo UI" panose="020B0604030504040204" pitchFamily="50" charset="-128"/>
                <a:ea typeface="Meiryo UI" panose="020B0604030504040204" pitchFamily="50" charset="-128"/>
                <a:cs typeface="Meiryo UI" panose="020B0604030504040204" pitchFamily="50" charset="-128"/>
              </a:rPr>
              <a:t>SmartBilling</a:t>
            </a:r>
            <a:r>
              <a:rPr lang="ja-JP" altLang="en-US" dirty="0">
                <a:latin typeface="Meiryo UI" panose="020B0604030504040204" pitchFamily="50" charset="-128"/>
                <a:ea typeface="Meiryo UI" panose="020B0604030504040204" pitchFamily="50" charset="-128"/>
                <a:cs typeface="Meiryo UI" panose="020B0604030504040204" pitchFamily="50" charset="-128"/>
              </a:rPr>
              <a:t>連携機能を利用するためには、</a:t>
            </a:r>
            <a:br>
              <a:rPr lang="en-US" altLang="ja-JP" dirty="0">
                <a:latin typeface="Meiryo UI" panose="020B0604030504040204" pitchFamily="50" charset="-128"/>
                <a:ea typeface="Meiryo UI" panose="020B0604030504040204" pitchFamily="50" charset="-128"/>
                <a:cs typeface="Meiryo UI" panose="020B0604030504040204" pitchFamily="50" charset="-128"/>
              </a:rPr>
            </a:b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err="1">
                <a:latin typeface="Meiryo UI" panose="020B0604030504040204" pitchFamily="50" charset="-128"/>
                <a:ea typeface="Meiryo UI" panose="020B0604030504040204" pitchFamily="50" charset="-128"/>
                <a:cs typeface="Meiryo UI" panose="020B0604030504040204" pitchFamily="50" charset="-128"/>
              </a:rPr>
              <a:t>SmartBilling</a:t>
            </a:r>
            <a:r>
              <a:rPr lang="ja-JP" altLang="en-US" dirty="0">
                <a:latin typeface="Meiryo UI" panose="020B0604030504040204" pitchFamily="50" charset="-128"/>
                <a:ea typeface="Meiryo UI" panose="020B0604030504040204" pitchFamily="50" charset="-128"/>
                <a:cs typeface="Meiryo UI" panose="020B0604030504040204" pitchFamily="50" charset="-128"/>
              </a:rPr>
              <a:t>と合わせたワンストップソリューションの契約が必要となります</a:t>
            </a:r>
            <a:r>
              <a:rPr lang="ja-JP" altLang="en-US" dirty="0">
                <a:latin typeface="Meiryo UI" panose="020B0604030504040204" pitchFamily="50" charset="-128"/>
                <a:ea typeface="Meiryo UI" panose="020B0604030504040204" pitchFamily="50" charset="-128"/>
              </a:rPr>
              <a:t>）</a:t>
            </a:r>
          </a:p>
        </p:txBody>
      </p:sp>
      <p:sp>
        <p:nvSpPr>
          <p:cNvPr id="8" name="テキスト ボックス 7">
            <a:extLst>
              <a:ext uri="{FF2B5EF4-FFF2-40B4-BE49-F238E27FC236}">
                <a16:creationId xmlns:a16="http://schemas.microsoft.com/office/drawing/2014/main" id="{33163296-844E-4702-911C-722C31D7BA34}"/>
              </a:ext>
            </a:extLst>
          </p:cNvPr>
          <p:cNvSpPr txBox="1"/>
          <p:nvPr/>
        </p:nvSpPr>
        <p:spPr>
          <a:xfrm>
            <a:off x="6624320" y="6948170"/>
            <a:ext cx="2731770" cy="274499"/>
          </a:xfrm>
          <a:prstGeom prst="rect">
            <a:avLst/>
          </a:prstGeom>
          <a:noFill/>
        </p:spPr>
        <p:txBody>
          <a:bodyPr wrap="square">
            <a:spAutoFit/>
          </a:bodyPr>
          <a:lstStyle/>
          <a:p>
            <a:pPr algn="l"/>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：機能はあるが、利用不可</a:t>
            </a:r>
            <a:endParaRPr lang="ja-JP" altLang="en-US" dirty="0"/>
          </a:p>
        </p:txBody>
      </p:sp>
      <p:sp>
        <p:nvSpPr>
          <p:cNvPr id="10" name="正方形/長方形 9">
            <a:extLst>
              <a:ext uri="{FF2B5EF4-FFF2-40B4-BE49-F238E27FC236}">
                <a16:creationId xmlns:a16="http://schemas.microsoft.com/office/drawing/2014/main" id="{1E9BA4DE-72FD-4874-A19A-38A0F8B090E3}"/>
              </a:ext>
            </a:extLst>
          </p:cNvPr>
          <p:cNvSpPr/>
          <p:nvPr/>
        </p:nvSpPr>
        <p:spPr bwMode="auto">
          <a:xfrm>
            <a:off x="8478520" y="162560"/>
            <a:ext cx="1290320" cy="574040"/>
          </a:xfrm>
          <a:prstGeom prst="rect">
            <a:avLst/>
          </a:prstGeom>
          <a:solidFill>
            <a:srgbClr val="FDEADA"/>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微修正</a:t>
            </a:r>
            <a:b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初月無料対応</a:t>
            </a: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558B49BF-C078-415F-BBE1-CFA1EF4560B4}"/>
              </a:ext>
            </a:extLst>
          </p:cNvPr>
          <p:cNvSpPr/>
          <p:nvPr/>
        </p:nvSpPr>
        <p:spPr bwMode="auto">
          <a:xfrm>
            <a:off x="8872220" y="-6985"/>
            <a:ext cx="1033780" cy="224790"/>
          </a:xfrm>
          <a:prstGeom prst="rect">
            <a:avLst/>
          </a:prstGeom>
          <a:solidFill>
            <a:srgbClr val="FDEADA"/>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新規改善起因</a:t>
            </a:r>
          </a:p>
        </p:txBody>
      </p:sp>
    </p:spTree>
    <p:extLst>
      <p:ext uri="{BB962C8B-B14F-4D97-AF65-F5344CB8AC3E}">
        <p14:creationId xmlns:p14="http://schemas.microsoft.com/office/powerpoint/2010/main" val="3734223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月額利用の段階変動パターン</a:t>
            </a:r>
          </a:p>
        </p:txBody>
      </p:sp>
      <p:graphicFrame>
        <p:nvGraphicFramePr>
          <p:cNvPr id="2" name="表 1"/>
          <p:cNvGraphicFramePr>
            <a:graphicFrameLocks noGrp="1"/>
          </p:cNvGraphicFramePr>
          <p:nvPr>
            <p:extLst>
              <p:ext uri="{D42A27DB-BD31-4B8C-83A1-F6EECF244321}">
                <p14:modId xmlns:p14="http://schemas.microsoft.com/office/powerpoint/2010/main" val="276950279"/>
              </p:ext>
            </p:extLst>
          </p:nvPr>
        </p:nvGraphicFramePr>
        <p:xfrm>
          <a:off x="297181" y="1217561"/>
          <a:ext cx="9311640" cy="3725814"/>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603827">
                <a:tc>
                  <a:txBody>
                    <a:bodyPr/>
                    <a:lstStyle/>
                    <a:p>
                      <a:pPr algn="ctr"/>
                      <a:r>
                        <a:rPr kumimoji="1" lang="ja-JP" altLang="en-US" sz="1100" dirty="0">
                          <a:latin typeface="Meiryo UI" panose="020B0604030504040204" pitchFamily="50" charset="-128"/>
                          <a:ea typeface="Meiryo UI" panose="020B0604030504040204" pitchFamily="50" charset="-128"/>
                        </a:rPr>
                        <a:t>月額払い</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階段型</a:t>
                      </a:r>
                      <a:r>
                        <a:rPr kumimoji="1" lang="en-US" altLang="ja-JP" sz="1100" dirty="0">
                          <a:latin typeface="Meiryo UI" panose="020B0604030504040204" pitchFamily="50" charset="-128"/>
                          <a:ea typeface="Meiryo UI" panose="020B0604030504040204" pitchFamily="50" charset="-128"/>
                        </a:rPr>
                        <a:t>)</a:t>
                      </a: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初月のみ割増</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・料金変更</a:t>
                      </a:r>
                    </a:p>
                  </a:txBody>
                  <a:tcPr/>
                </a:tc>
                <a:extLst>
                  <a:ext uri="{0D108BD9-81ED-4DB2-BD59-A6C34878D82A}">
                    <a16:rowId xmlns:a16="http://schemas.microsoft.com/office/drawing/2014/main" val="10002"/>
                  </a:ext>
                </a:extLst>
              </a:tr>
              <a:tr h="1603827">
                <a:tc>
                  <a:txBody>
                    <a:bodyPr/>
                    <a:lstStyle/>
                    <a:p>
                      <a:pPr algn="ctr"/>
                      <a:r>
                        <a:rPr kumimoji="1" lang="ja-JP" altLang="en-US" sz="1100" dirty="0">
                          <a:latin typeface="Meiryo UI" panose="020B0604030504040204" pitchFamily="50" charset="-128"/>
                          <a:ea typeface="Meiryo UI" panose="020B0604030504040204" pitchFamily="50" charset="-128"/>
                        </a:rPr>
                        <a:t>月額払い</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階段型</a:t>
                      </a:r>
                      <a:r>
                        <a:rPr kumimoji="1" lang="en-US" altLang="ja-JP" sz="1100" dirty="0">
                          <a:latin typeface="Meiryo UI" panose="020B0604030504040204" pitchFamily="50" charset="-128"/>
                          <a:ea typeface="Meiryo UI" panose="020B0604030504040204" pitchFamily="50" charset="-128"/>
                        </a:rPr>
                        <a:t>)</a:t>
                      </a: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数か月割増</a:t>
                      </a:r>
                    </a:p>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・料金変更</a:t>
                      </a:r>
                    </a:p>
                  </a:txBody>
                  <a:tcPr/>
                </a:tc>
                <a:extLst>
                  <a:ext uri="{0D108BD9-81ED-4DB2-BD59-A6C34878D82A}">
                    <a16:rowId xmlns:a16="http://schemas.microsoft.com/office/drawing/2014/main" val="10003"/>
                  </a:ext>
                </a:extLst>
              </a:tr>
            </a:tbl>
          </a:graphicData>
        </a:graphic>
      </p:graphicFrame>
      <p:graphicFrame>
        <p:nvGraphicFramePr>
          <p:cNvPr id="258" name="表 257"/>
          <p:cNvGraphicFramePr>
            <a:graphicFrameLocks noGrp="1"/>
          </p:cNvGraphicFramePr>
          <p:nvPr>
            <p:extLst>
              <p:ext uri="{D42A27DB-BD31-4B8C-83A1-F6EECF244321}">
                <p14:modId xmlns:p14="http://schemas.microsoft.com/office/powerpoint/2010/main" val="2165188213"/>
              </p:ext>
            </p:extLst>
          </p:nvPr>
        </p:nvGraphicFramePr>
        <p:xfrm>
          <a:off x="1634306" y="2084796"/>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259" name="二等辺三角形 258"/>
          <p:cNvSpPr/>
          <p:nvPr/>
        </p:nvSpPr>
        <p:spPr bwMode="auto">
          <a:xfrm rot="10800000">
            <a:off x="1672406" y="1940016"/>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60" name="正方形/長方形 259"/>
          <p:cNvSpPr/>
          <p:nvPr/>
        </p:nvSpPr>
        <p:spPr>
          <a:xfrm>
            <a:off x="1563716" y="1736824"/>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261" name="二等辺三角形 260"/>
          <p:cNvSpPr/>
          <p:nvPr/>
        </p:nvSpPr>
        <p:spPr bwMode="auto">
          <a:xfrm rot="10800000">
            <a:off x="2036842" y="1940016"/>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62" name="正方形/長方形 261"/>
          <p:cNvSpPr/>
          <p:nvPr/>
        </p:nvSpPr>
        <p:spPr>
          <a:xfrm>
            <a:off x="1928152" y="173682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263" name="直線コネクタ 262"/>
          <p:cNvCxnSpPr/>
          <p:nvPr/>
        </p:nvCxnSpPr>
        <p:spPr bwMode="auto">
          <a:xfrm>
            <a:off x="2108403" y="229815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4" name="直線矢印コネクタ 263"/>
          <p:cNvCxnSpPr/>
          <p:nvPr/>
        </p:nvCxnSpPr>
        <p:spPr bwMode="auto">
          <a:xfrm>
            <a:off x="2108403" y="2379760"/>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5" name="正方形/長方形 264"/>
          <p:cNvSpPr/>
          <p:nvPr/>
        </p:nvSpPr>
        <p:spPr>
          <a:xfrm>
            <a:off x="2045707" y="238638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66" name="直線矢印コネクタ 265"/>
          <p:cNvCxnSpPr/>
          <p:nvPr/>
        </p:nvCxnSpPr>
        <p:spPr bwMode="auto">
          <a:xfrm>
            <a:off x="2357436" y="2379760"/>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7" name="正方形/長方形 266"/>
          <p:cNvSpPr/>
          <p:nvPr/>
        </p:nvSpPr>
        <p:spPr>
          <a:xfrm>
            <a:off x="2355425" y="237976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68" name="直線矢印コネクタ 267"/>
          <p:cNvCxnSpPr/>
          <p:nvPr/>
        </p:nvCxnSpPr>
        <p:spPr bwMode="auto">
          <a:xfrm>
            <a:off x="2727110" y="2379760"/>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9" name="正方形/長方形 268"/>
          <p:cNvSpPr/>
          <p:nvPr/>
        </p:nvSpPr>
        <p:spPr>
          <a:xfrm>
            <a:off x="2725100" y="237976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70" name="二等辺三角形 269"/>
          <p:cNvSpPr/>
          <p:nvPr/>
        </p:nvSpPr>
        <p:spPr bwMode="auto">
          <a:xfrm rot="10800000">
            <a:off x="4321183" y="1940016"/>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73" name="正方形/長方形 272"/>
          <p:cNvSpPr/>
          <p:nvPr/>
        </p:nvSpPr>
        <p:spPr>
          <a:xfrm>
            <a:off x="4212493" y="173682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74" name="直線矢印コネクタ 273"/>
          <p:cNvCxnSpPr/>
          <p:nvPr/>
        </p:nvCxnSpPr>
        <p:spPr bwMode="auto">
          <a:xfrm>
            <a:off x="3442726" y="2379760"/>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 name="正方形/長方形 274"/>
          <p:cNvSpPr/>
          <p:nvPr/>
        </p:nvSpPr>
        <p:spPr>
          <a:xfrm>
            <a:off x="3440716" y="237976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84" name="直線矢印コネクタ 283"/>
          <p:cNvCxnSpPr/>
          <p:nvPr/>
        </p:nvCxnSpPr>
        <p:spPr bwMode="auto">
          <a:xfrm>
            <a:off x="3774028" y="2379760"/>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5" name="正方形/長方形 284"/>
          <p:cNvSpPr/>
          <p:nvPr/>
        </p:nvSpPr>
        <p:spPr>
          <a:xfrm>
            <a:off x="3772018" y="237976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86" name="直線矢印コネクタ 285"/>
          <p:cNvCxnSpPr/>
          <p:nvPr/>
        </p:nvCxnSpPr>
        <p:spPr bwMode="auto">
          <a:xfrm>
            <a:off x="4132601" y="2379760"/>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7" name="正方形/長方形 286"/>
          <p:cNvSpPr/>
          <p:nvPr/>
        </p:nvSpPr>
        <p:spPr>
          <a:xfrm>
            <a:off x="4066482" y="237976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88" name="正方形/長方形 287"/>
          <p:cNvSpPr/>
          <p:nvPr/>
        </p:nvSpPr>
        <p:spPr>
          <a:xfrm>
            <a:off x="3071041" y="2265412"/>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89" name="正方形/長方形 288"/>
          <p:cNvSpPr/>
          <p:nvPr/>
        </p:nvSpPr>
        <p:spPr>
          <a:xfrm>
            <a:off x="2158349" y="29495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0" name="正方形/長方形 289"/>
          <p:cNvSpPr/>
          <p:nvPr/>
        </p:nvSpPr>
        <p:spPr>
          <a:xfrm>
            <a:off x="2522781" y="29495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1" name="正方形/長方形 290"/>
          <p:cNvSpPr/>
          <p:nvPr/>
        </p:nvSpPr>
        <p:spPr>
          <a:xfrm>
            <a:off x="2893839" y="29495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5" name="正方形/長方形 294"/>
          <p:cNvSpPr/>
          <p:nvPr/>
        </p:nvSpPr>
        <p:spPr>
          <a:xfrm>
            <a:off x="3596201" y="29495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6" name="正方形/長方形 295"/>
          <p:cNvSpPr/>
          <p:nvPr/>
        </p:nvSpPr>
        <p:spPr>
          <a:xfrm>
            <a:off x="3960633" y="29495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7" name="正方形/長方形 296"/>
          <p:cNvSpPr/>
          <p:nvPr/>
        </p:nvSpPr>
        <p:spPr>
          <a:xfrm>
            <a:off x="4305187" y="294959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03" name="正方形/長方形 302"/>
          <p:cNvSpPr/>
          <p:nvPr/>
        </p:nvSpPr>
        <p:spPr bwMode="auto">
          <a:xfrm>
            <a:off x="2108403" y="2740976"/>
            <a:ext cx="2292624" cy="239316"/>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09" name="正方形/長方形 308"/>
          <p:cNvSpPr/>
          <p:nvPr/>
        </p:nvSpPr>
        <p:spPr bwMode="auto">
          <a:xfrm>
            <a:off x="3810578" y="2745058"/>
            <a:ext cx="592051" cy="124518"/>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0" name="正方形/長方形 309"/>
          <p:cNvSpPr/>
          <p:nvPr/>
        </p:nvSpPr>
        <p:spPr bwMode="auto">
          <a:xfrm>
            <a:off x="3829904" y="2737396"/>
            <a:ext cx="593351" cy="112642"/>
          </a:xfrm>
          <a:prstGeom prst="rect">
            <a:avLst/>
          </a:prstGeom>
          <a:solidFill>
            <a:schemeClr val="bg1"/>
          </a:solidFill>
          <a:ln w="19050" cap="flat" cmpd="sng" algn="ctr">
            <a:solidFill>
              <a:schemeClr val="bg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311" name="直線コネクタ 310"/>
          <p:cNvCxnSpPr/>
          <p:nvPr/>
        </p:nvCxnSpPr>
        <p:spPr bwMode="auto">
          <a:xfrm>
            <a:off x="4401027" y="229815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2" name="正方形/長方形 311"/>
          <p:cNvSpPr/>
          <p:nvPr/>
        </p:nvSpPr>
        <p:spPr bwMode="auto">
          <a:xfrm>
            <a:off x="2110882" y="2633432"/>
            <a:ext cx="236392"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3" name="正方形/長方形 312"/>
          <p:cNvSpPr/>
          <p:nvPr/>
        </p:nvSpPr>
        <p:spPr bwMode="auto">
          <a:xfrm>
            <a:off x="2120726" y="2689575"/>
            <a:ext cx="222924" cy="164294"/>
          </a:xfrm>
          <a:prstGeom prst="rect">
            <a:avLst/>
          </a:prstGeom>
          <a:solidFill>
            <a:srgbClr val="FFFF00"/>
          </a:solidFill>
          <a:ln w="19050" cap="flat" cmpd="sng" algn="ctr">
            <a:no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aphicFrame>
        <p:nvGraphicFramePr>
          <p:cNvPr id="314" name="表 313"/>
          <p:cNvGraphicFramePr>
            <a:graphicFrameLocks noGrp="1"/>
          </p:cNvGraphicFramePr>
          <p:nvPr>
            <p:extLst>
              <p:ext uri="{D42A27DB-BD31-4B8C-83A1-F6EECF244321}">
                <p14:modId xmlns:p14="http://schemas.microsoft.com/office/powerpoint/2010/main" val="231987827"/>
              </p:ext>
            </p:extLst>
          </p:nvPr>
        </p:nvGraphicFramePr>
        <p:xfrm>
          <a:off x="1640934" y="3694937"/>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315" name="二等辺三角形 314"/>
          <p:cNvSpPr/>
          <p:nvPr/>
        </p:nvSpPr>
        <p:spPr bwMode="auto">
          <a:xfrm rot="10800000">
            <a:off x="1679034" y="3550157"/>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6" name="正方形/長方形 315"/>
          <p:cNvSpPr/>
          <p:nvPr/>
        </p:nvSpPr>
        <p:spPr>
          <a:xfrm>
            <a:off x="1570344" y="3346965"/>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317" name="二等辺三角形 316"/>
          <p:cNvSpPr/>
          <p:nvPr/>
        </p:nvSpPr>
        <p:spPr bwMode="auto">
          <a:xfrm rot="10800000">
            <a:off x="2043470" y="3550157"/>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8" name="正方形/長方形 317"/>
          <p:cNvSpPr/>
          <p:nvPr/>
        </p:nvSpPr>
        <p:spPr>
          <a:xfrm>
            <a:off x="1934780" y="3346965"/>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319" name="直線コネクタ 318"/>
          <p:cNvCxnSpPr/>
          <p:nvPr/>
        </p:nvCxnSpPr>
        <p:spPr bwMode="auto">
          <a:xfrm>
            <a:off x="2115031" y="390829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0" name="直線矢印コネクタ 319"/>
          <p:cNvCxnSpPr/>
          <p:nvPr/>
        </p:nvCxnSpPr>
        <p:spPr bwMode="auto">
          <a:xfrm>
            <a:off x="2115031" y="3989901"/>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1" name="正方形/長方形 320"/>
          <p:cNvSpPr/>
          <p:nvPr/>
        </p:nvSpPr>
        <p:spPr>
          <a:xfrm>
            <a:off x="2052335" y="3996527"/>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22" name="直線矢印コネクタ 321"/>
          <p:cNvCxnSpPr/>
          <p:nvPr/>
        </p:nvCxnSpPr>
        <p:spPr bwMode="auto">
          <a:xfrm>
            <a:off x="2364064" y="398990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3" name="正方形/長方形 322"/>
          <p:cNvSpPr/>
          <p:nvPr/>
        </p:nvSpPr>
        <p:spPr>
          <a:xfrm>
            <a:off x="2362053" y="398990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24" name="直線矢印コネクタ 323"/>
          <p:cNvCxnSpPr/>
          <p:nvPr/>
        </p:nvCxnSpPr>
        <p:spPr bwMode="auto">
          <a:xfrm>
            <a:off x="2733738" y="398990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5" name="正方形/長方形 324"/>
          <p:cNvSpPr/>
          <p:nvPr/>
        </p:nvSpPr>
        <p:spPr>
          <a:xfrm>
            <a:off x="2731728" y="398990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26" name="二等辺三角形 325"/>
          <p:cNvSpPr/>
          <p:nvPr/>
        </p:nvSpPr>
        <p:spPr bwMode="auto">
          <a:xfrm rot="10800000">
            <a:off x="4327811" y="3550157"/>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27" name="正方形/長方形 326"/>
          <p:cNvSpPr/>
          <p:nvPr/>
        </p:nvSpPr>
        <p:spPr>
          <a:xfrm>
            <a:off x="4219121" y="3346965"/>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328" name="直線矢印コネクタ 327"/>
          <p:cNvCxnSpPr/>
          <p:nvPr/>
        </p:nvCxnSpPr>
        <p:spPr bwMode="auto">
          <a:xfrm>
            <a:off x="3449354" y="398990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9" name="正方形/長方形 328"/>
          <p:cNvSpPr/>
          <p:nvPr/>
        </p:nvSpPr>
        <p:spPr>
          <a:xfrm>
            <a:off x="3447344" y="398990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30" name="直線矢印コネクタ 329"/>
          <p:cNvCxnSpPr/>
          <p:nvPr/>
        </p:nvCxnSpPr>
        <p:spPr bwMode="auto">
          <a:xfrm>
            <a:off x="3780656" y="398990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1" name="正方形/長方形 330"/>
          <p:cNvSpPr/>
          <p:nvPr/>
        </p:nvSpPr>
        <p:spPr>
          <a:xfrm>
            <a:off x="3778646" y="398990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32" name="直線矢印コネクタ 331"/>
          <p:cNvCxnSpPr/>
          <p:nvPr/>
        </p:nvCxnSpPr>
        <p:spPr bwMode="auto">
          <a:xfrm>
            <a:off x="4139229" y="3989901"/>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3" name="正方形/長方形 332"/>
          <p:cNvSpPr/>
          <p:nvPr/>
        </p:nvSpPr>
        <p:spPr>
          <a:xfrm>
            <a:off x="4073110" y="398990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34" name="正方形/長方形 333"/>
          <p:cNvSpPr/>
          <p:nvPr/>
        </p:nvSpPr>
        <p:spPr>
          <a:xfrm>
            <a:off x="3077669" y="3875553"/>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335" name="正方形/長方形 334"/>
          <p:cNvSpPr/>
          <p:nvPr/>
        </p:nvSpPr>
        <p:spPr>
          <a:xfrm>
            <a:off x="2164977" y="455973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36" name="正方形/長方形 335"/>
          <p:cNvSpPr/>
          <p:nvPr/>
        </p:nvSpPr>
        <p:spPr>
          <a:xfrm>
            <a:off x="2529409" y="455973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37" name="正方形/長方形 336"/>
          <p:cNvSpPr/>
          <p:nvPr/>
        </p:nvSpPr>
        <p:spPr>
          <a:xfrm>
            <a:off x="2900467" y="455973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38" name="正方形/長方形 337"/>
          <p:cNvSpPr/>
          <p:nvPr/>
        </p:nvSpPr>
        <p:spPr>
          <a:xfrm>
            <a:off x="3602829" y="455973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39" name="正方形/長方形 338"/>
          <p:cNvSpPr/>
          <p:nvPr/>
        </p:nvSpPr>
        <p:spPr>
          <a:xfrm>
            <a:off x="3967261" y="455973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40" name="正方形/長方形 339"/>
          <p:cNvSpPr/>
          <p:nvPr/>
        </p:nvSpPr>
        <p:spPr>
          <a:xfrm>
            <a:off x="4311815" y="455973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41" name="正方形/長方形 340"/>
          <p:cNvSpPr/>
          <p:nvPr/>
        </p:nvSpPr>
        <p:spPr bwMode="auto">
          <a:xfrm>
            <a:off x="2115031" y="4351117"/>
            <a:ext cx="2292624" cy="239316"/>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42" name="正方形/長方形 341"/>
          <p:cNvSpPr/>
          <p:nvPr/>
        </p:nvSpPr>
        <p:spPr bwMode="auto">
          <a:xfrm>
            <a:off x="3817206" y="4355199"/>
            <a:ext cx="592051" cy="124518"/>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43" name="正方形/長方形 342"/>
          <p:cNvSpPr/>
          <p:nvPr/>
        </p:nvSpPr>
        <p:spPr bwMode="auto">
          <a:xfrm>
            <a:off x="3836532" y="4347537"/>
            <a:ext cx="593351" cy="112642"/>
          </a:xfrm>
          <a:prstGeom prst="rect">
            <a:avLst/>
          </a:prstGeom>
          <a:solidFill>
            <a:schemeClr val="bg1"/>
          </a:solidFill>
          <a:ln w="19050" cap="flat" cmpd="sng" algn="ctr">
            <a:solidFill>
              <a:schemeClr val="bg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344" name="直線コネクタ 343"/>
          <p:cNvCxnSpPr/>
          <p:nvPr/>
        </p:nvCxnSpPr>
        <p:spPr bwMode="auto">
          <a:xfrm>
            <a:off x="4407655" y="390829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5" name="正方形/長方形 344"/>
          <p:cNvSpPr/>
          <p:nvPr/>
        </p:nvSpPr>
        <p:spPr bwMode="auto">
          <a:xfrm>
            <a:off x="2114665" y="4243573"/>
            <a:ext cx="613139"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46" name="正方形/長方形 345"/>
          <p:cNvSpPr/>
          <p:nvPr/>
        </p:nvSpPr>
        <p:spPr bwMode="auto">
          <a:xfrm>
            <a:off x="2128615" y="4299716"/>
            <a:ext cx="578207" cy="164294"/>
          </a:xfrm>
          <a:prstGeom prst="rect">
            <a:avLst/>
          </a:prstGeom>
          <a:solidFill>
            <a:srgbClr val="FFFF00"/>
          </a:solidFill>
          <a:ln w="19050" cap="flat" cmpd="sng" algn="ctr">
            <a:no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0" name="正方形/長方形 69">
            <a:extLst>
              <a:ext uri="{FF2B5EF4-FFF2-40B4-BE49-F238E27FC236}">
                <a16:creationId xmlns:a16="http://schemas.microsoft.com/office/drawing/2014/main" id="{953DB5F2-B883-446C-887B-3D709176FD89}"/>
              </a:ext>
            </a:extLst>
          </p:cNvPr>
          <p:cNvSpPr/>
          <p:nvPr/>
        </p:nvSpPr>
        <p:spPr bwMode="auto">
          <a:xfrm>
            <a:off x="8478520" y="162560"/>
            <a:ext cx="1290320" cy="574040"/>
          </a:xfrm>
          <a:prstGeom prst="rect">
            <a:avLst/>
          </a:prstGeom>
          <a:solidFill>
            <a:srgbClr val="FDEADA"/>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変更</a:t>
            </a:r>
            <a:b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料金変更へ</a:t>
            </a: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1" name="正方形/長方形 70">
            <a:extLst>
              <a:ext uri="{FF2B5EF4-FFF2-40B4-BE49-F238E27FC236}">
                <a16:creationId xmlns:a16="http://schemas.microsoft.com/office/drawing/2014/main" id="{7A736B46-9AC1-43AF-A68E-CD6CB3AD114E}"/>
              </a:ext>
            </a:extLst>
          </p:cNvPr>
          <p:cNvSpPr/>
          <p:nvPr/>
        </p:nvSpPr>
        <p:spPr bwMode="auto">
          <a:xfrm>
            <a:off x="8872220" y="-6985"/>
            <a:ext cx="1033780" cy="224790"/>
          </a:xfrm>
          <a:prstGeom prst="rect">
            <a:avLst/>
          </a:prstGeom>
          <a:solidFill>
            <a:srgbClr val="FDEADA"/>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新規改善起因</a:t>
            </a:r>
          </a:p>
        </p:txBody>
      </p:sp>
    </p:spTree>
    <p:extLst>
      <p:ext uri="{BB962C8B-B14F-4D97-AF65-F5344CB8AC3E}">
        <p14:creationId xmlns:p14="http://schemas.microsoft.com/office/powerpoint/2010/main" val="890990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年額払い（前払い①）</a:t>
            </a:r>
          </a:p>
        </p:txBody>
      </p:sp>
      <p:graphicFrame>
        <p:nvGraphicFramePr>
          <p:cNvPr id="2" name="表 1"/>
          <p:cNvGraphicFramePr>
            <a:graphicFrameLocks noGrp="1"/>
          </p:cNvGraphicFramePr>
          <p:nvPr>
            <p:extLst>
              <p:ext uri="{D42A27DB-BD31-4B8C-83A1-F6EECF244321}">
                <p14:modId xmlns:p14="http://schemas.microsoft.com/office/powerpoint/2010/main" val="3970323664"/>
              </p:ext>
            </p:extLst>
          </p:nvPr>
        </p:nvGraphicFramePr>
        <p:xfrm>
          <a:off x="297181" y="1217562"/>
          <a:ext cx="9311640" cy="5958491"/>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6871940">
                  <a:extLst>
                    <a:ext uri="{9D8B030D-6E8A-4147-A177-3AD203B41FA5}">
                      <a16:colId xmlns:a16="http://schemas.microsoft.com/office/drawing/2014/main" val="20001"/>
                    </a:ext>
                  </a:extLst>
                </a:gridCol>
                <a:gridCol w="1204416">
                  <a:extLst>
                    <a:ext uri="{9D8B030D-6E8A-4147-A177-3AD203B41FA5}">
                      <a16:colId xmlns:a16="http://schemas.microsoft.com/office/drawing/2014/main" val="20003"/>
                    </a:ext>
                  </a:extLst>
                </a:gridCol>
              </a:tblGrid>
              <a:tr h="274592">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274592">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新規申込／解約申込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27645">
                <a:tc>
                  <a:txBody>
                    <a:bodyPr/>
                    <a:lstStyle/>
                    <a:p>
                      <a:pPr algn="ctr"/>
                      <a:r>
                        <a:rPr kumimoji="1" lang="ja-JP" altLang="en-US" sz="1100" dirty="0">
                          <a:latin typeface="Meiryo UI" panose="020B0604030504040204" pitchFamily="50" charset="-128"/>
                          <a:ea typeface="Meiryo UI" panose="020B0604030504040204" pitchFamily="50" charset="-128"/>
                        </a:rPr>
                        <a:t>年額払い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2"/>
                  </a:ext>
                </a:extLst>
              </a:tr>
              <a:tr h="1340656">
                <a:tc>
                  <a:txBody>
                    <a:bodyPr/>
                    <a:lstStyle/>
                    <a:p>
                      <a:pPr algn="ctr"/>
                      <a:r>
                        <a:rPr kumimoji="1" lang="ja-JP" altLang="en-US" sz="1100" dirty="0">
                          <a:latin typeface="Meiryo UI" panose="020B0604030504040204" pitchFamily="50" charset="-128"/>
                          <a:ea typeface="Meiryo UI" panose="020B0604030504040204" pitchFamily="50" charset="-128"/>
                        </a:rPr>
                        <a:t>初期費＋</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年額払い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3"/>
                  </a:ext>
                </a:extLst>
              </a:tr>
              <a:tr h="1385602">
                <a:tc>
                  <a:txBody>
                    <a:bodyPr/>
                    <a:lstStyle/>
                    <a:p>
                      <a:pPr algn="ctr"/>
                      <a:r>
                        <a:rPr kumimoji="1" lang="ja-JP" altLang="en-US" sz="1100" dirty="0">
                          <a:latin typeface="Meiryo UI" panose="020B0604030504040204" pitchFamily="50" charset="-128"/>
                          <a:ea typeface="Meiryo UI" panose="020B0604030504040204" pitchFamily="50" charset="-128"/>
                        </a:rPr>
                        <a:t>年額払い</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初年度割引</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4"/>
                  </a:ext>
                </a:extLst>
              </a:tr>
              <a:tr h="1355404">
                <a:tc>
                  <a:txBody>
                    <a:bodyPr/>
                    <a:lstStyle/>
                    <a:p>
                      <a:pPr algn="ctr"/>
                      <a:r>
                        <a:rPr kumimoji="1" lang="ja-JP" altLang="en-US" sz="1100" dirty="0">
                          <a:latin typeface="Meiryo UI" panose="020B0604030504040204" pitchFamily="50" charset="-128"/>
                          <a:ea typeface="Meiryo UI" panose="020B0604030504040204" pitchFamily="50" charset="-128"/>
                        </a:rPr>
                        <a:t>初期費＋</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年額払い</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初年度割引</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846724894"/>
              </p:ext>
            </p:extLst>
          </p:nvPr>
        </p:nvGraphicFramePr>
        <p:xfrm>
          <a:off x="1600200" y="210761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4" name="二等辺三角形 3"/>
          <p:cNvSpPr/>
          <p:nvPr/>
        </p:nvSpPr>
        <p:spPr bwMode="auto">
          <a:xfrm rot="10800000">
            <a:off x="1638300" y="196283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 name="正方形/長方形 4"/>
          <p:cNvSpPr/>
          <p:nvPr/>
        </p:nvSpPr>
        <p:spPr>
          <a:xfrm>
            <a:off x="1529610" y="175964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51" name="二等辺三角形 50"/>
          <p:cNvSpPr/>
          <p:nvPr/>
        </p:nvSpPr>
        <p:spPr bwMode="auto">
          <a:xfrm rot="10800000">
            <a:off x="2002736" y="196283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2" name="正方形/長方形 51"/>
          <p:cNvSpPr/>
          <p:nvPr/>
        </p:nvSpPr>
        <p:spPr>
          <a:xfrm>
            <a:off x="1894046" y="175964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7" name="直線コネクタ 6"/>
          <p:cNvCxnSpPr/>
          <p:nvPr/>
        </p:nvCxnSpPr>
        <p:spPr bwMode="auto">
          <a:xfrm>
            <a:off x="2074297" y="23209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p:cNvCxnSpPr/>
          <p:nvPr/>
        </p:nvCxnSpPr>
        <p:spPr bwMode="auto">
          <a:xfrm>
            <a:off x="2074297" y="2594730"/>
            <a:ext cx="203751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8" name="二等辺三角形 167"/>
          <p:cNvSpPr/>
          <p:nvPr/>
        </p:nvSpPr>
        <p:spPr bwMode="auto">
          <a:xfrm rot="10800000">
            <a:off x="7092393" y="196283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9" name="正方形/長方形 168"/>
          <p:cNvSpPr/>
          <p:nvPr/>
        </p:nvSpPr>
        <p:spPr>
          <a:xfrm>
            <a:off x="6983703" y="175964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53" name="直線コネクタ 52"/>
          <p:cNvCxnSpPr/>
          <p:nvPr/>
        </p:nvCxnSpPr>
        <p:spPr bwMode="auto">
          <a:xfrm>
            <a:off x="7166166" y="23209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正方形/長方形 148"/>
          <p:cNvSpPr/>
          <p:nvPr/>
        </p:nvSpPr>
        <p:spPr>
          <a:xfrm>
            <a:off x="2124243" y="278026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29" name="正方形/長方形 128"/>
          <p:cNvSpPr/>
          <p:nvPr/>
        </p:nvSpPr>
        <p:spPr>
          <a:xfrm>
            <a:off x="3136506" y="2594730"/>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cxnSp>
        <p:nvCxnSpPr>
          <p:cNvPr id="130" name="直線矢印コネクタ 129"/>
          <p:cNvCxnSpPr/>
          <p:nvPr/>
        </p:nvCxnSpPr>
        <p:spPr bwMode="auto">
          <a:xfrm>
            <a:off x="6297035" y="2601082"/>
            <a:ext cx="849511"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1" name="正方形/長方形 130"/>
          <p:cNvSpPr/>
          <p:nvPr/>
        </p:nvSpPr>
        <p:spPr>
          <a:xfrm>
            <a:off x="6529890" y="258810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36" name="正方形/長方形 135"/>
          <p:cNvSpPr/>
          <p:nvPr/>
        </p:nvSpPr>
        <p:spPr>
          <a:xfrm>
            <a:off x="6081387" y="278688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66" name="正方形/長方形 65"/>
          <p:cNvSpPr/>
          <p:nvPr/>
        </p:nvSpPr>
        <p:spPr>
          <a:xfrm>
            <a:off x="272562" y="7141654"/>
            <a:ext cx="2574744" cy="295466"/>
          </a:xfrm>
          <a:prstGeom prst="rect">
            <a:avLst/>
          </a:prstGeom>
        </p:spPr>
        <p:txBody>
          <a:bodyPr wrap="none">
            <a:spAutoFit/>
          </a:bodyPr>
          <a:lstStyle/>
          <a:p>
            <a:pPr algn="l"/>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本ケースの請求サイクルは年間とする</a:t>
            </a:r>
            <a:endParaRPr lang="ja-JP" altLang="en-US" dirty="0"/>
          </a:p>
        </p:txBody>
      </p:sp>
      <p:sp>
        <p:nvSpPr>
          <p:cNvPr id="67" name="正方形/長方形 66">
            <a:extLst>
              <a:ext uri="{FF2B5EF4-FFF2-40B4-BE49-F238E27FC236}">
                <a16:creationId xmlns:a16="http://schemas.microsoft.com/office/drawing/2014/main" id="{4AEFC70D-2C96-4AD4-88A2-7C86736BA846}"/>
              </a:ext>
            </a:extLst>
          </p:cNvPr>
          <p:cNvSpPr/>
          <p:nvPr/>
        </p:nvSpPr>
        <p:spPr bwMode="auto">
          <a:xfrm>
            <a:off x="8478520" y="162560"/>
            <a:ext cx="1290320" cy="574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変更</a:t>
            </a:r>
            <a:b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年額を刷新</a:t>
            </a: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8" name="正方形/長方形 67">
            <a:extLst>
              <a:ext uri="{FF2B5EF4-FFF2-40B4-BE49-F238E27FC236}">
                <a16:creationId xmlns:a16="http://schemas.microsoft.com/office/drawing/2014/main" id="{9CD7D9EF-91A7-4F68-B7DB-50B14DE9D69B}"/>
              </a:ext>
            </a:extLst>
          </p:cNvPr>
          <p:cNvSpPr/>
          <p:nvPr/>
        </p:nvSpPr>
        <p:spPr bwMode="auto">
          <a:xfrm>
            <a:off x="8872220" y="-6985"/>
            <a:ext cx="1033780" cy="22479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年払い問題</a:t>
            </a:r>
          </a:p>
        </p:txBody>
      </p:sp>
      <p:graphicFrame>
        <p:nvGraphicFramePr>
          <p:cNvPr id="69" name="表 68">
            <a:extLst>
              <a:ext uri="{FF2B5EF4-FFF2-40B4-BE49-F238E27FC236}">
                <a16:creationId xmlns:a16="http://schemas.microsoft.com/office/drawing/2014/main" id="{00EC1477-59E0-420B-932D-6F536B3FD993}"/>
              </a:ext>
            </a:extLst>
          </p:cNvPr>
          <p:cNvGraphicFramePr>
            <a:graphicFrameLocks noGrp="1"/>
          </p:cNvGraphicFramePr>
          <p:nvPr>
            <p:extLst>
              <p:ext uri="{D42A27DB-BD31-4B8C-83A1-F6EECF244321}">
                <p14:modId xmlns:p14="http://schemas.microsoft.com/office/powerpoint/2010/main" val="987815143"/>
              </p:ext>
            </p:extLst>
          </p:nvPr>
        </p:nvGraphicFramePr>
        <p:xfrm>
          <a:off x="4838613" y="2106654"/>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cxnSp>
        <p:nvCxnSpPr>
          <p:cNvPr id="70" name="直線コネクタ 69">
            <a:extLst>
              <a:ext uri="{FF2B5EF4-FFF2-40B4-BE49-F238E27FC236}">
                <a16:creationId xmlns:a16="http://schemas.microsoft.com/office/drawing/2014/main" id="{49646FDA-BC5E-4EE2-B008-FE98879E688F}"/>
              </a:ext>
            </a:extLst>
          </p:cNvPr>
          <p:cNvCxnSpPr/>
          <p:nvPr/>
        </p:nvCxnSpPr>
        <p:spPr bwMode="auto">
          <a:xfrm>
            <a:off x="4111816" y="232654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矢印コネクタ 72">
            <a:extLst>
              <a:ext uri="{FF2B5EF4-FFF2-40B4-BE49-F238E27FC236}">
                <a16:creationId xmlns:a16="http://schemas.microsoft.com/office/drawing/2014/main" id="{136A1AFA-F295-42F2-B9C9-5AD6009B0AA1}"/>
              </a:ext>
            </a:extLst>
          </p:cNvPr>
          <p:cNvCxnSpPr/>
          <p:nvPr/>
        </p:nvCxnSpPr>
        <p:spPr bwMode="auto">
          <a:xfrm>
            <a:off x="4130866" y="2601080"/>
            <a:ext cx="209213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線コネクタ 74">
            <a:extLst>
              <a:ext uri="{FF2B5EF4-FFF2-40B4-BE49-F238E27FC236}">
                <a16:creationId xmlns:a16="http://schemas.microsoft.com/office/drawing/2014/main" id="{A1DD61FC-29EB-46A7-8434-CC25A313B74E}"/>
              </a:ext>
            </a:extLst>
          </p:cNvPr>
          <p:cNvCxnSpPr/>
          <p:nvPr/>
        </p:nvCxnSpPr>
        <p:spPr bwMode="auto">
          <a:xfrm>
            <a:off x="6264466" y="229921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正方形/長方形 75">
            <a:extLst>
              <a:ext uri="{FF2B5EF4-FFF2-40B4-BE49-F238E27FC236}">
                <a16:creationId xmlns:a16="http://schemas.microsoft.com/office/drawing/2014/main" id="{0F37296D-D10B-42C9-9314-8C19F666007A}"/>
              </a:ext>
            </a:extLst>
          </p:cNvPr>
          <p:cNvSpPr/>
          <p:nvPr/>
        </p:nvSpPr>
        <p:spPr>
          <a:xfrm>
            <a:off x="3947787" y="278688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77" name="表 76">
            <a:extLst>
              <a:ext uri="{FF2B5EF4-FFF2-40B4-BE49-F238E27FC236}">
                <a16:creationId xmlns:a16="http://schemas.microsoft.com/office/drawing/2014/main" id="{FE882DDE-CFEE-419B-9ADE-26F3C752FC0E}"/>
              </a:ext>
            </a:extLst>
          </p:cNvPr>
          <p:cNvGraphicFramePr>
            <a:graphicFrameLocks noGrp="1"/>
          </p:cNvGraphicFramePr>
          <p:nvPr>
            <p:extLst>
              <p:ext uri="{D42A27DB-BD31-4B8C-83A1-F6EECF244321}">
                <p14:modId xmlns:p14="http://schemas.microsoft.com/office/powerpoint/2010/main" val="1979335799"/>
              </p:ext>
            </p:extLst>
          </p:nvPr>
        </p:nvGraphicFramePr>
        <p:xfrm>
          <a:off x="1600200" y="344111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78" name="二等辺三角形 77">
            <a:extLst>
              <a:ext uri="{FF2B5EF4-FFF2-40B4-BE49-F238E27FC236}">
                <a16:creationId xmlns:a16="http://schemas.microsoft.com/office/drawing/2014/main" id="{D0651CE9-B614-4E95-A7DE-F5FB2EF648C5}"/>
              </a:ext>
            </a:extLst>
          </p:cNvPr>
          <p:cNvSpPr/>
          <p:nvPr/>
        </p:nvSpPr>
        <p:spPr bwMode="auto">
          <a:xfrm rot="10800000">
            <a:off x="1638300" y="329633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9" name="正方形/長方形 78">
            <a:extLst>
              <a:ext uri="{FF2B5EF4-FFF2-40B4-BE49-F238E27FC236}">
                <a16:creationId xmlns:a16="http://schemas.microsoft.com/office/drawing/2014/main" id="{0E8ACA58-FC68-4AA4-9E02-C1CED60FD913}"/>
              </a:ext>
            </a:extLst>
          </p:cNvPr>
          <p:cNvSpPr/>
          <p:nvPr/>
        </p:nvSpPr>
        <p:spPr>
          <a:xfrm>
            <a:off x="1529610" y="309314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80" name="二等辺三角形 79">
            <a:extLst>
              <a:ext uri="{FF2B5EF4-FFF2-40B4-BE49-F238E27FC236}">
                <a16:creationId xmlns:a16="http://schemas.microsoft.com/office/drawing/2014/main" id="{230E5134-2CD7-4A72-9C42-B941F4353F76}"/>
              </a:ext>
            </a:extLst>
          </p:cNvPr>
          <p:cNvSpPr/>
          <p:nvPr/>
        </p:nvSpPr>
        <p:spPr bwMode="auto">
          <a:xfrm rot="10800000">
            <a:off x="2002736" y="329633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1" name="正方形/長方形 80">
            <a:extLst>
              <a:ext uri="{FF2B5EF4-FFF2-40B4-BE49-F238E27FC236}">
                <a16:creationId xmlns:a16="http://schemas.microsoft.com/office/drawing/2014/main" id="{9433C470-1841-46D9-98CF-3851DC91FEAF}"/>
              </a:ext>
            </a:extLst>
          </p:cNvPr>
          <p:cNvSpPr/>
          <p:nvPr/>
        </p:nvSpPr>
        <p:spPr>
          <a:xfrm>
            <a:off x="1894046" y="309314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82" name="直線コネクタ 81">
            <a:extLst>
              <a:ext uri="{FF2B5EF4-FFF2-40B4-BE49-F238E27FC236}">
                <a16:creationId xmlns:a16="http://schemas.microsoft.com/office/drawing/2014/main" id="{A81FDC88-ACF1-4B60-9CA9-9FB48A99B58D}"/>
              </a:ext>
            </a:extLst>
          </p:cNvPr>
          <p:cNvCxnSpPr/>
          <p:nvPr/>
        </p:nvCxnSpPr>
        <p:spPr bwMode="auto">
          <a:xfrm>
            <a:off x="2074297" y="36544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a:extLst>
              <a:ext uri="{FF2B5EF4-FFF2-40B4-BE49-F238E27FC236}">
                <a16:creationId xmlns:a16="http://schemas.microsoft.com/office/drawing/2014/main" id="{C50C2711-D198-4E4B-9E15-719F21B82B5F}"/>
              </a:ext>
            </a:extLst>
          </p:cNvPr>
          <p:cNvCxnSpPr/>
          <p:nvPr/>
        </p:nvCxnSpPr>
        <p:spPr bwMode="auto">
          <a:xfrm>
            <a:off x="2074297" y="3928230"/>
            <a:ext cx="203751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二等辺三角形 83">
            <a:extLst>
              <a:ext uri="{FF2B5EF4-FFF2-40B4-BE49-F238E27FC236}">
                <a16:creationId xmlns:a16="http://schemas.microsoft.com/office/drawing/2014/main" id="{5A050078-9BDE-4E44-A378-97E88C0D7C6A}"/>
              </a:ext>
            </a:extLst>
          </p:cNvPr>
          <p:cNvSpPr/>
          <p:nvPr/>
        </p:nvSpPr>
        <p:spPr bwMode="auto">
          <a:xfrm rot="10800000">
            <a:off x="7092393" y="329633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5" name="正方形/長方形 84">
            <a:extLst>
              <a:ext uri="{FF2B5EF4-FFF2-40B4-BE49-F238E27FC236}">
                <a16:creationId xmlns:a16="http://schemas.microsoft.com/office/drawing/2014/main" id="{E62FC80B-54D3-4739-8A5E-5798FEE3887D}"/>
              </a:ext>
            </a:extLst>
          </p:cNvPr>
          <p:cNvSpPr/>
          <p:nvPr/>
        </p:nvSpPr>
        <p:spPr>
          <a:xfrm>
            <a:off x="6983703" y="309314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86" name="直線コネクタ 85">
            <a:extLst>
              <a:ext uri="{FF2B5EF4-FFF2-40B4-BE49-F238E27FC236}">
                <a16:creationId xmlns:a16="http://schemas.microsoft.com/office/drawing/2014/main" id="{EC7771E5-616B-412C-A640-95990E2853F9}"/>
              </a:ext>
            </a:extLst>
          </p:cNvPr>
          <p:cNvCxnSpPr/>
          <p:nvPr/>
        </p:nvCxnSpPr>
        <p:spPr bwMode="auto">
          <a:xfrm>
            <a:off x="7166166" y="36544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正方形/長方形 86">
            <a:extLst>
              <a:ext uri="{FF2B5EF4-FFF2-40B4-BE49-F238E27FC236}">
                <a16:creationId xmlns:a16="http://schemas.microsoft.com/office/drawing/2014/main" id="{E91C191D-EDCE-4A93-BABA-0FF7DF57E379}"/>
              </a:ext>
            </a:extLst>
          </p:cNvPr>
          <p:cNvSpPr/>
          <p:nvPr/>
        </p:nvSpPr>
        <p:spPr>
          <a:xfrm>
            <a:off x="2124243" y="411376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88" name="正方形/長方形 87">
            <a:extLst>
              <a:ext uri="{FF2B5EF4-FFF2-40B4-BE49-F238E27FC236}">
                <a16:creationId xmlns:a16="http://schemas.microsoft.com/office/drawing/2014/main" id="{396AE83E-987D-442C-9665-596840BA1FEF}"/>
              </a:ext>
            </a:extLst>
          </p:cNvPr>
          <p:cNvSpPr/>
          <p:nvPr/>
        </p:nvSpPr>
        <p:spPr>
          <a:xfrm>
            <a:off x="3136506" y="3928230"/>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cxnSp>
        <p:nvCxnSpPr>
          <p:cNvPr id="89" name="直線矢印コネクタ 88">
            <a:extLst>
              <a:ext uri="{FF2B5EF4-FFF2-40B4-BE49-F238E27FC236}">
                <a16:creationId xmlns:a16="http://schemas.microsoft.com/office/drawing/2014/main" id="{284B350B-FBCD-4145-B420-058B095F7116}"/>
              </a:ext>
            </a:extLst>
          </p:cNvPr>
          <p:cNvCxnSpPr/>
          <p:nvPr/>
        </p:nvCxnSpPr>
        <p:spPr bwMode="auto">
          <a:xfrm>
            <a:off x="6297035" y="3934582"/>
            <a:ext cx="849511"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正方形/長方形 89">
            <a:extLst>
              <a:ext uri="{FF2B5EF4-FFF2-40B4-BE49-F238E27FC236}">
                <a16:creationId xmlns:a16="http://schemas.microsoft.com/office/drawing/2014/main" id="{6C079932-6D6A-4A63-9D5C-97FFA783D5F4}"/>
              </a:ext>
            </a:extLst>
          </p:cNvPr>
          <p:cNvSpPr/>
          <p:nvPr/>
        </p:nvSpPr>
        <p:spPr>
          <a:xfrm>
            <a:off x="6529890" y="392160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91" name="正方形/長方形 90">
            <a:extLst>
              <a:ext uri="{FF2B5EF4-FFF2-40B4-BE49-F238E27FC236}">
                <a16:creationId xmlns:a16="http://schemas.microsoft.com/office/drawing/2014/main" id="{599338B7-9DA0-4980-8FDF-104E6A950935}"/>
              </a:ext>
            </a:extLst>
          </p:cNvPr>
          <p:cNvSpPr/>
          <p:nvPr/>
        </p:nvSpPr>
        <p:spPr>
          <a:xfrm>
            <a:off x="6081387" y="412038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92" name="表 91">
            <a:extLst>
              <a:ext uri="{FF2B5EF4-FFF2-40B4-BE49-F238E27FC236}">
                <a16:creationId xmlns:a16="http://schemas.microsoft.com/office/drawing/2014/main" id="{E9D34397-C9B6-43DF-B94D-CE3185F0F40E}"/>
              </a:ext>
            </a:extLst>
          </p:cNvPr>
          <p:cNvGraphicFramePr>
            <a:graphicFrameLocks noGrp="1"/>
          </p:cNvGraphicFramePr>
          <p:nvPr>
            <p:extLst>
              <p:ext uri="{D42A27DB-BD31-4B8C-83A1-F6EECF244321}">
                <p14:modId xmlns:p14="http://schemas.microsoft.com/office/powerpoint/2010/main" val="2840591743"/>
              </p:ext>
            </p:extLst>
          </p:nvPr>
        </p:nvGraphicFramePr>
        <p:xfrm>
          <a:off x="4838613" y="3440154"/>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cxnSp>
        <p:nvCxnSpPr>
          <p:cNvPr id="93" name="直線コネクタ 92">
            <a:extLst>
              <a:ext uri="{FF2B5EF4-FFF2-40B4-BE49-F238E27FC236}">
                <a16:creationId xmlns:a16="http://schemas.microsoft.com/office/drawing/2014/main" id="{D714B75D-EBCC-4B9A-89FB-AF9B751B4B28}"/>
              </a:ext>
            </a:extLst>
          </p:cNvPr>
          <p:cNvCxnSpPr/>
          <p:nvPr/>
        </p:nvCxnSpPr>
        <p:spPr bwMode="auto">
          <a:xfrm>
            <a:off x="4111816" y="366004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矢印コネクタ 93">
            <a:extLst>
              <a:ext uri="{FF2B5EF4-FFF2-40B4-BE49-F238E27FC236}">
                <a16:creationId xmlns:a16="http://schemas.microsoft.com/office/drawing/2014/main" id="{8595638E-890F-4FDA-A216-EC1D1063A28A}"/>
              </a:ext>
            </a:extLst>
          </p:cNvPr>
          <p:cNvCxnSpPr/>
          <p:nvPr/>
        </p:nvCxnSpPr>
        <p:spPr bwMode="auto">
          <a:xfrm>
            <a:off x="4130866" y="3934580"/>
            <a:ext cx="209213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線コネクタ 94">
            <a:extLst>
              <a:ext uri="{FF2B5EF4-FFF2-40B4-BE49-F238E27FC236}">
                <a16:creationId xmlns:a16="http://schemas.microsoft.com/office/drawing/2014/main" id="{8CF422D5-6874-4985-A34A-D6134D08626B}"/>
              </a:ext>
            </a:extLst>
          </p:cNvPr>
          <p:cNvCxnSpPr/>
          <p:nvPr/>
        </p:nvCxnSpPr>
        <p:spPr bwMode="auto">
          <a:xfrm>
            <a:off x="6264466" y="363271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正方形/長方形 95">
            <a:extLst>
              <a:ext uri="{FF2B5EF4-FFF2-40B4-BE49-F238E27FC236}">
                <a16:creationId xmlns:a16="http://schemas.microsoft.com/office/drawing/2014/main" id="{25EE708B-A9DA-4139-980F-02C04307D029}"/>
              </a:ext>
            </a:extLst>
          </p:cNvPr>
          <p:cNvSpPr/>
          <p:nvPr/>
        </p:nvSpPr>
        <p:spPr>
          <a:xfrm>
            <a:off x="3947787" y="412038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97" name="正方形/長方形 96">
            <a:extLst>
              <a:ext uri="{FF2B5EF4-FFF2-40B4-BE49-F238E27FC236}">
                <a16:creationId xmlns:a16="http://schemas.microsoft.com/office/drawing/2014/main" id="{CF90F35E-A84F-48C9-B872-37C54C18BC32}"/>
              </a:ext>
            </a:extLst>
          </p:cNvPr>
          <p:cNvSpPr/>
          <p:nvPr/>
        </p:nvSpPr>
        <p:spPr>
          <a:xfrm>
            <a:off x="1933328" y="3660451"/>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●初期費</a:t>
            </a:r>
          </a:p>
        </p:txBody>
      </p:sp>
      <p:graphicFrame>
        <p:nvGraphicFramePr>
          <p:cNvPr id="98" name="表 97">
            <a:extLst>
              <a:ext uri="{FF2B5EF4-FFF2-40B4-BE49-F238E27FC236}">
                <a16:creationId xmlns:a16="http://schemas.microsoft.com/office/drawing/2014/main" id="{EC59BE34-E536-45C3-87D0-3C568F0274A2}"/>
              </a:ext>
            </a:extLst>
          </p:cNvPr>
          <p:cNvGraphicFramePr>
            <a:graphicFrameLocks noGrp="1"/>
          </p:cNvGraphicFramePr>
          <p:nvPr>
            <p:extLst>
              <p:ext uri="{D42A27DB-BD31-4B8C-83A1-F6EECF244321}">
                <p14:modId xmlns:p14="http://schemas.microsoft.com/office/powerpoint/2010/main" val="3521915187"/>
              </p:ext>
            </p:extLst>
          </p:nvPr>
        </p:nvGraphicFramePr>
        <p:xfrm>
          <a:off x="1581150" y="4788330"/>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99" name="二等辺三角形 98">
            <a:extLst>
              <a:ext uri="{FF2B5EF4-FFF2-40B4-BE49-F238E27FC236}">
                <a16:creationId xmlns:a16="http://schemas.microsoft.com/office/drawing/2014/main" id="{2DF88C11-9701-4F40-93E2-910D08F33AB3}"/>
              </a:ext>
            </a:extLst>
          </p:cNvPr>
          <p:cNvSpPr/>
          <p:nvPr/>
        </p:nvSpPr>
        <p:spPr bwMode="auto">
          <a:xfrm rot="10800000">
            <a:off x="1619250" y="4643550"/>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0" name="正方形/長方形 99">
            <a:extLst>
              <a:ext uri="{FF2B5EF4-FFF2-40B4-BE49-F238E27FC236}">
                <a16:creationId xmlns:a16="http://schemas.microsoft.com/office/drawing/2014/main" id="{EF9B27A6-36BD-4CBB-8FB5-9CEE6952E349}"/>
              </a:ext>
            </a:extLst>
          </p:cNvPr>
          <p:cNvSpPr/>
          <p:nvPr/>
        </p:nvSpPr>
        <p:spPr>
          <a:xfrm>
            <a:off x="1510560" y="4440358"/>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01" name="二等辺三角形 100">
            <a:extLst>
              <a:ext uri="{FF2B5EF4-FFF2-40B4-BE49-F238E27FC236}">
                <a16:creationId xmlns:a16="http://schemas.microsoft.com/office/drawing/2014/main" id="{DFE778A5-0A88-4CA3-8F1A-8C71FA9C78B9}"/>
              </a:ext>
            </a:extLst>
          </p:cNvPr>
          <p:cNvSpPr/>
          <p:nvPr/>
        </p:nvSpPr>
        <p:spPr bwMode="auto">
          <a:xfrm rot="10800000">
            <a:off x="1983686" y="4643550"/>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2" name="正方形/長方形 101">
            <a:extLst>
              <a:ext uri="{FF2B5EF4-FFF2-40B4-BE49-F238E27FC236}">
                <a16:creationId xmlns:a16="http://schemas.microsoft.com/office/drawing/2014/main" id="{C0AAF538-7C51-4A72-A074-91086C1F228A}"/>
              </a:ext>
            </a:extLst>
          </p:cNvPr>
          <p:cNvSpPr/>
          <p:nvPr/>
        </p:nvSpPr>
        <p:spPr>
          <a:xfrm>
            <a:off x="1874996" y="444035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03" name="直線コネクタ 102">
            <a:extLst>
              <a:ext uri="{FF2B5EF4-FFF2-40B4-BE49-F238E27FC236}">
                <a16:creationId xmlns:a16="http://schemas.microsoft.com/office/drawing/2014/main" id="{C86C42A1-E04D-41A8-A5AE-B323A2532D7F}"/>
              </a:ext>
            </a:extLst>
          </p:cNvPr>
          <p:cNvCxnSpPr/>
          <p:nvPr/>
        </p:nvCxnSpPr>
        <p:spPr bwMode="auto">
          <a:xfrm>
            <a:off x="2055247" y="500169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a:extLst>
              <a:ext uri="{FF2B5EF4-FFF2-40B4-BE49-F238E27FC236}">
                <a16:creationId xmlns:a16="http://schemas.microsoft.com/office/drawing/2014/main" id="{2BA028FB-811C-4F9E-9D7A-A4C964567FAC}"/>
              </a:ext>
            </a:extLst>
          </p:cNvPr>
          <p:cNvCxnSpPr/>
          <p:nvPr/>
        </p:nvCxnSpPr>
        <p:spPr bwMode="auto">
          <a:xfrm>
            <a:off x="2055247" y="5275448"/>
            <a:ext cx="203751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二等辺三角形 104">
            <a:extLst>
              <a:ext uri="{FF2B5EF4-FFF2-40B4-BE49-F238E27FC236}">
                <a16:creationId xmlns:a16="http://schemas.microsoft.com/office/drawing/2014/main" id="{9E30FD89-889B-46E0-ADD0-0899E0CC2FB3}"/>
              </a:ext>
            </a:extLst>
          </p:cNvPr>
          <p:cNvSpPr/>
          <p:nvPr/>
        </p:nvSpPr>
        <p:spPr bwMode="auto">
          <a:xfrm rot="10800000">
            <a:off x="7073343" y="4643550"/>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6" name="正方形/長方形 105">
            <a:extLst>
              <a:ext uri="{FF2B5EF4-FFF2-40B4-BE49-F238E27FC236}">
                <a16:creationId xmlns:a16="http://schemas.microsoft.com/office/drawing/2014/main" id="{5C6882B0-64A7-485B-914B-6CA54076709C}"/>
              </a:ext>
            </a:extLst>
          </p:cNvPr>
          <p:cNvSpPr/>
          <p:nvPr/>
        </p:nvSpPr>
        <p:spPr>
          <a:xfrm>
            <a:off x="6964653" y="444035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07" name="直線コネクタ 106">
            <a:extLst>
              <a:ext uri="{FF2B5EF4-FFF2-40B4-BE49-F238E27FC236}">
                <a16:creationId xmlns:a16="http://schemas.microsoft.com/office/drawing/2014/main" id="{1B32C180-73D0-4373-9AB8-866991A022A2}"/>
              </a:ext>
            </a:extLst>
          </p:cNvPr>
          <p:cNvCxnSpPr/>
          <p:nvPr/>
        </p:nvCxnSpPr>
        <p:spPr bwMode="auto">
          <a:xfrm>
            <a:off x="7147116" y="500169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 name="正方形/長方形 107">
            <a:extLst>
              <a:ext uri="{FF2B5EF4-FFF2-40B4-BE49-F238E27FC236}">
                <a16:creationId xmlns:a16="http://schemas.microsoft.com/office/drawing/2014/main" id="{651DC81D-4F31-4C47-AFF2-712D7A4E5FFB}"/>
              </a:ext>
            </a:extLst>
          </p:cNvPr>
          <p:cNvSpPr/>
          <p:nvPr/>
        </p:nvSpPr>
        <p:spPr>
          <a:xfrm>
            <a:off x="2105193" y="54609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9" name="正方形/長方形 108">
            <a:extLst>
              <a:ext uri="{FF2B5EF4-FFF2-40B4-BE49-F238E27FC236}">
                <a16:creationId xmlns:a16="http://schemas.microsoft.com/office/drawing/2014/main" id="{C3A87C78-1144-4E99-A1D5-37FCA25A3D5A}"/>
              </a:ext>
            </a:extLst>
          </p:cNvPr>
          <p:cNvSpPr/>
          <p:nvPr/>
        </p:nvSpPr>
        <p:spPr>
          <a:xfrm>
            <a:off x="2912272" y="5275448"/>
            <a:ext cx="800219"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年額（割引）</a:t>
            </a:r>
          </a:p>
        </p:txBody>
      </p:sp>
      <p:cxnSp>
        <p:nvCxnSpPr>
          <p:cNvPr id="110" name="直線矢印コネクタ 109">
            <a:extLst>
              <a:ext uri="{FF2B5EF4-FFF2-40B4-BE49-F238E27FC236}">
                <a16:creationId xmlns:a16="http://schemas.microsoft.com/office/drawing/2014/main" id="{E20B9C80-F18F-40D9-B397-3745A1909CAF}"/>
              </a:ext>
            </a:extLst>
          </p:cNvPr>
          <p:cNvCxnSpPr/>
          <p:nvPr/>
        </p:nvCxnSpPr>
        <p:spPr bwMode="auto">
          <a:xfrm>
            <a:off x="6277985" y="5281800"/>
            <a:ext cx="849511"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正方形/長方形 110">
            <a:extLst>
              <a:ext uri="{FF2B5EF4-FFF2-40B4-BE49-F238E27FC236}">
                <a16:creationId xmlns:a16="http://schemas.microsoft.com/office/drawing/2014/main" id="{A898AF86-0E41-449F-A217-7E8202C4FEB3}"/>
              </a:ext>
            </a:extLst>
          </p:cNvPr>
          <p:cNvSpPr/>
          <p:nvPr/>
        </p:nvSpPr>
        <p:spPr>
          <a:xfrm>
            <a:off x="6510840" y="5268824"/>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12" name="正方形/長方形 111">
            <a:extLst>
              <a:ext uri="{FF2B5EF4-FFF2-40B4-BE49-F238E27FC236}">
                <a16:creationId xmlns:a16="http://schemas.microsoft.com/office/drawing/2014/main" id="{CC747130-F378-412E-8C8D-36F290C01E67}"/>
              </a:ext>
            </a:extLst>
          </p:cNvPr>
          <p:cNvSpPr/>
          <p:nvPr/>
        </p:nvSpPr>
        <p:spPr>
          <a:xfrm>
            <a:off x="6062337" y="546760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113" name="表 112">
            <a:extLst>
              <a:ext uri="{FF2B5EF4-FFF2-40B4-BE49-F238E27FC236}">
                <a16:creationId xmlns:a16="http://schemas.microsoft.com/office/drawing/2014/main" id="{CCC6F6DE-2DA8-43EB-9DD9-3C5D86179A00}"/>
              </a:ext>
            </a:extLst>
          </p:cNvPr>
          <p:cNvGraphicFramePr>
            <a:graphicFrameLocks noGrp="1"/>
          </p:cNvGraphicFramePr>
          <p:nvPr>
            <p:extLst>
              <p:ext uri="{D42A27DB-BD31-4B8C-83A1-F6EECF244321}">
                <p14:modId xmlns:p14="http://schemas.microsoft.com/office/powerpoint/2010/main" val="1655903016"/>
              </p:ext>
            </p:extLst>
          </p:nvPr>
        </p:nvGraphicFramePr>
        <p:xfrm>
          <a:off x="4819563" y="478737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cxnSp>
        <p:nvCxnSpPr>
          <p:cNvPr id="114" name="直線コネクタ 113">
            <a:extLst>
              <a:ext uri="{FF2B5EF4-FFF2-40B4-BE49-F238E27FC236}">
                <a16:creationId xmlns:a16="http://schemas.microsoft.com/office/drawing/2014/main" id="{3AA015FC-13FE-4EEA-A743-AF962EAE513C}"/>
              </a:ext>
            </a:extLst>
          </p:cNvPr>
          <p:cNvCxnSpPr/>
          <p:nvPr/>
        </p:nvCxnSpPr>
        <p:spPr bwMode="auto">
          <a:xfrm>
            <a:off x="4092766" y="500726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直線矢印コネクタ 114">
            <a:extLst>
              <a:ext uri="{FF2B5EF4-FFF2-40B4-BE49-F238E27FC236}">
                <a16:creationId xmlns:a16="http://schemas.microsoft.com/office/drawing/2014/main" id="{9CE4019A-4714-47D0-BA1E-25BF3364FF56}"/>
              </a:ext>
            </a:extLst>
          </p:cNvPr>
          <p:cNvCxnSpPr/>
          <p:nvPr/>
        </p:nvCxnSpPr>
        <p:spPr bwMode="auto">
          <a:xfrm>
            <a:off x="4111816" y="5281798"/>
            <a:ext cx="209213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コネクタ 115">
            <a:extLst>
              <a:ext uri="{FF2B5EF4-FFF2-40B4-BE49-F238E27FC236}">
                <a16:creationId xmlns:a16="http://schemas.microsoft.com/office/drawing/2014/main" id="{9681DFFD-0E06-41C2-9E6C-C2261F3AA101}"/>
              </a:ext>
            </a:extLst>
          </p:cNvPr>
          <p:cNvCxnSpPr/>
          <p:nvPr/>
        </p:nvCxnSpPr>
        <p:spPr bwMode="auto">
          <a:xfrm>
            <a:off x="6245416" y="497992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正方形/長方形 116">
            <a:extLst>
              <a:ext uri="{FF2B5EF4-FFF2-40B4-BE49-F238E27FC236}">
                <a16:creationId xmlns:a16="http://schemas.microsoft.com/office/drawing/2014/main" id="{72A6AA4F-BBC8-4B0E-B3B3-08549EF53B38}"/>
              </a:ext>
            </a:extLst>
          </p:cNvPr>
          <p:cNvSpPr/>
          <p:nvPr/>
        </p:nvSpPr>
        <p:spPr>
          <a:xfrm>
            <a:off x="3928737" y="546760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118" name="表 117">
            <a:extLst>
              <a:ext uri="{FF2B5EF4-FFF2-40B4-BE49-F238E27FC236}">
                <a16:creationId xmlns:a16="http://schemas.microsoft.com/office/drawing/2014/main" id="{77EAEAEC-3C95-4DAE-9512-12AF25E98F78}"/>
              </a:ext>
            </a:extLst>
          </p:cNvPr>
          <p:cNvGraphicFramePr>
            <a:graphicFrameLocks noGrp="1"/>
          </p:cNvGraphicFramePr>
          <p:nvPr>
            <p:extLst>
              <p:ext uri="{D42A27DB-BD31-4B8C-83A1-F6EECF244321}">
                <p14:modId xmlns:p14="http://schemas.microsoft.com/office/powerpoint/2010/main" val="1771945915"/>
              </p:ext>
            </p:extLst>
          </p:nvPr>
        </p:nvGraphicFramePr>
        <p:xfrm>
          <a:off x="1581150" y="6121830"/>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19" name="二等辺三角形 118">
            <a:extLst>
              <a:ext uri="{FF2B5EF4-FFF2-40B4-BE49-F238E27FC236}">
                <a16:creationId xmlns:a16="http://schemas.microsoft.com/office/drawing/2014/main" id="{D4BBBFB1-9D50-4D9F-BDC6-15C4876ACB68}"/>
              </a:ext>
            </a:extLst>
          </p:cNvPr>
          <p:cNvSpPr/>
          <p:nvPr/>
        </p:nvSpPr>
        <p:spPr bwMode="auto">
          <a:xfrm rot="10800000">
            <a:off x="1619250" y="5977050"/>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0" name="正方形/長方形 119">
            <a:extLst>
              <a:ext uri="{FF2B5EF4-FFF2-40B4-BE49-F238E27FC236}">
                <a16:creationId xmlns:a16="http://schemas.microsoft.com/office/drawing/2014/main" id="{C9975F7D-6294-46D9-A2F8-4843A0DD1B1E}"/>
              </a:ext>
            </a:extLst>
          </p:cNvPr>
          <p:cNvSpPr/>
          <p:nvPr/>
        </p:nvSpPr>
        <p:spPr>
          <a:xfrm>
            <a:off x="1510560" y="5773858"/>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21" name="二等辺三角形 120">
            <a:extLst>
              <a:ext uri="{FF2B5EF4-FFF2-40B4-BE49-F238E27FC236}">
                <a16:creationId xmlns:a16="http://schemas.microsoft.com/office/drawing/2014/main" id="{DECB5829-5F60-455C-8535-6F4B86439443}"/>
              </a:ext>
            </a:extLst>
          </p:cNvPr>
          <p:cNvSpPr/>
          <p:nvPr/>
        </p:nvSpPr>
        <p:spPr bwMode="auto">
          <a:xfrm rot="10800000">
            <a:off x="1983686" y="5977050"/>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2" name="正方形/長方形 121">
            <a:extLst>
              <a:ext uri="{FF2B5EF4-FFF2-40B4-BE49-F238E27FC236}">
                <a16:creationId xmlns:a16="http://schemas.microsoft.com/office/drawing/2014/main" id="{AADF8A4A-76DD-4FAB-9D38-638FBBB2D289}"/>
              </a:ext>
            </a:extLst>
          </p:cNvPr>
          <p:cNvSpPr/>
          <p:nvPr/>
        </p:nvSpPr>
        <p:spPr>
          <a:xfrm>
            <a:off x="1874996" y="577385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23" name="直線コネクタ 122">
            <a:extLst>
              <a:ext uri="{FF2B5EF4-FFF2-40B4-BE49-F238E27FC236}">
                <a16:creationId xmlns:a16="http://schemas.microsoft.com/office/drawing/2014/main" id="{539E3027-2478-439D-B1C9-F30111C001A5}"/>
              </a:ext>
            </a:extLst>
          </p:cNvPr>
          <p:cNvCxnSpPr/>
          <p:nvPr/>
        </p:nvCxnSpPr>
        <p:spPr bwMode="auto">
          <a:xfrm>
            <a:off x="2055247" y="633519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線矢印コネクタ 123">
            <a:extLst>
              <a:ext uri="{FF2B5EF4-FFF2-40B4-BE49-F238E27FC236}">
                <a16:creationId xmlns:a16="http://schemas.microsoft.com/office/drawing/2014/main" id="{74A7B523-0B68-4A46-9B9B-82FA489568A4}"/>
              </a:ext>
            </a:extLst>
          </p:cNvPr>
          <p:cNvCxnSpPr/>
          <p:nvPr/>
        </p:nvCxnSpPr>
        <p:spPr bwMode="auto">
          <a:xfrm>
            <a:off x="2055247" y="6608948"/>
            <a:ext cx="203751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5" name="二等辺三角形 124">
            <a:extLst>
              <a:ext uri="{FF2B5EF4-FFF2-40B4-BE49-F238E27FC236}">
                <a16:creationId xmlns:a16="http://schemas.microsoft.com/office/drawing/2014/main" id="{DBBD687F-F90E-426F-BA6E-3649C6116F57}"/>
              </a:ext>
            </a:extLst>
          </p:cNvPr>
          <p:cNvSpPr/>
          <p:nvPr/>
        </p:nvSpPr>
        <p:spPr bwMode="auto">
          <a:xfrm rot="10800000">
            <a:off x="7073343" y="5977050"/>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6" name="正方形/長方形 125">
            <a:extLst>
              <a:ext uri="{FF2B5EF4-FFF2-40B4-BE49-F238E27FC236}">
                <a16:creationId xmlns:a16="http://schemas.microsoft.com/office/drawing/2014/main" id="{CC0D89E4-D773-483F-880D-5B35A645AB2F}"/>
              </a:ext>
            </a:extLst>
          </p:cNvPr>
          <p:cNvSpPr/>
          <p:nvPr/>
        </p:nvSpPr>
        <p:spPr>
          <a:xfrm>
            <a:off x="6964653" y="577385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27" name="直線コネクタ 126">
            <a:extLst>
              <a:ext uri="{FF2B5EF4-FFF2-40B4-BE49-F238E27FC236}">
                <a16:creationId xmlns:a16="http://schemas.microsoft.com/office/drawing/2014/main" id="{4809CCA3-0029-4035-AC01-E81EE4BAE1D4}"/>
              </a:ext>
            </a:extLst>
          </p:cNvPr>
          <p:cNvCxnSpPr/>
          <p:nvPr/>
        </p:nvCxnSpPr>
        <p:spPr bwMode="auto">
          <a:xfrm>
            <a:off x="7147116" y="633519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8" name="正方形/長方形 127">
            <a:extLst>
              <a:ext uri="{FF2B5EF4-FFF2-40B4-BE49-F238E27FC236}">
                <a16:creationId xmlns:a16="http://schemas.microsoft.com/office/drawing/2014/main" id="{CF34F93E-7123-4DF4-83FD-C7528280FCDA}"/>
              </a:ext>
            </a:extLst>
          </p:cNvPr>
          <p:cNvSpPr/>
          <p:nvPr/>
        </p:nvSpPr>
        <p:spPr>
          <a:xfrm>
            <a:off x="2105193" y="67944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2" name="正方形/長方形 131">
            <a:extLst>
              <a:ext uri="{FF2B5EF4-FFF2-40B4-BE49-F238E27FC236}">
                <a16:creationId xmlns:a16="http://schemas.microsoft.com/office/drawing/2014/main" id="{732335EA-1CC8-4602-8C0C-4DB4B1D20192}"/>
              </a:ext>
            </a:extLst>
          </p:cNvPr>
          <p:cNvSpPr/>
          <p:nvPr/>
        </p:nvSpPr>
        <p:spPr>
          <a:xfrm>
            <a:off x="2912271" y="6608948"/>
            <a:ext cx="80022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年額（割引）</a:t>
            </a:r>
          </a:p>
        </p:txBody>
      </p:sp>
      <p:cxnSp>
        <p:nvCxnSpPr>
          <p:cNvPr id="133" name="直線矢印コネクタ 132">
            <a:extLst>
              <a:ext uri="{FF2B5EF4-FFF2-40B4-BE49-F238E27FC236}">
                <a16:creationId xmlns:a16="http://schemas.microsoft.com/office/drawing/2014/main" id="{D7E411E2-BA7B-478C-B92F-00B3887F6330}"/>
              </a:ext>
            </a:extLst>
          </p:cNvPr>
          <p:cNvCxnSpPr/>
          <p:nvPr/>
        </p:nvCxnSpPr>
        <p:spPr bwMode="auto">
          <a:xfrm>
            <a:off x="6277985" y="6615300"/>
            <a:ext cx="849511"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4" name="正方形/長方形 133">
            <a:extLst>
              <a:ext uri="{FF2B5EF4-FFF2-40B4-BE49-F238E27FC236}">
                <a16:creationId xmlns:a16="http://schemas.microsoft.com/office/drawing/2014/main" id="{7BC89AEF-78F5-4112-8640-724B50A60A5F}"/>
              </a:ext>
            </a:extLst>
          </p:cNvPr>
          <p:cNvSpPr/>
          <p:nvPr/>
        </p:nvSpPr>
        <p:spPr>
          <a:xfrm>
            <a:off x="6510840" y="6602324"/>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35" name="正方形/長方形 134">
            <a:extLst>
              <a:ext uri="{FF2B5EF4-FFF2-40B4-BE49-F238E27FC236}">
                <a16:creationId xmlns:a16="http://schemas.microsoft.com/office/drawing/2014/main" id="{59343195-8F90-408D-997D-FB2F115EC33A}"/>
              </a:ext>
            </a:extLst>
          </p:cNvPr>
          <p:cNvSpPr/>
          <p:nvPr/>
        </p:nvSpPr>
        <p:spPr>
          <a:xfrm>
            <a:off x="6062337" y="680110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138" name="表 137">
            <a:extLst>
              <a:ext uri="{FF2B5EF4-FFF2-40B4-BE49-F238E27FC236}">
                <a16:creationId xmlns:a16="http://schemas.microsoft.com/office/drawing/2014/main" id="{9801F9ED-8535-4072-BC53-F53EAB209360}"/>
              </a:ext>
            </a:extLst>
          </p:cNvPr>
          <p:cNvGraphicFramePr>
            <a:graphicFrameLocks noGrp="1"/>
          </p:cNvGraphicFramePr>
          <p:nvPr>
            <p:extLst>
              <p:ext uri="{D42A27DB-BD31-4B8C-83A1-F6EECF244321}">
                <p14:modId xmlns:p14="http://schemas.microsoft.com/office/powerpoint/2010/main" val="1486361375"/>
              </p:ext>
            </p:extLst>
          </p:nvPr>
        </p:nvGraphicFramePr>
        <p:xfrm>
          <a:off x="4819563" y="612087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cxnSp>
        <p:nvCxnSpPr>
          <p:cNvPr id="140" name="直線コネクタ 139">
            <a:extLst>
              <a:ext uri="{FF2B5EF4-FFF2-40B4-BE49-F238E27FC236}">
                <a16:creationId xmlns:a16="http://schemas.microsoft.com/office/drawing/2014/main" id="{FF8869B5-8965-4C4C-A897-F4409D3F7878}"/>
              </a:ext>
            </a:extLst>
          </p:cNvPr>
          <p:cNvCxnSpPr/>
          <p:nvPr/>
        </p:nvCxnSpPr>
        <p:spPr bwMode="auto">
          <a:xfrm>
            <a:off x="4092766" y="634076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直線矢印コネクタ 140">
            <a:extLst>
              <a:ext uri="{FF2B5EF4-FFF2-40B4-BE49-F238E27FC236}">
                <a16:creationId xmlns:a16="http://schemas.microsoft.com/office/drawing/2014/main" id="{6339C7D3-6654-47A2-8B8D-1BBD30278807}"/>
              </a:ext>
            </a:extLst>
          </p:cNvPr>
          <p:cNvCxnSpPr/>
          <p:nvPr/>
        </p:nvCxnSpPr>
        <p:spPr bwMode="auto">
          <a:xfrm>
            <a:off x="4111816" y="6615298"/>
            <a:ext cx="209213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直線コネクタ 141">
            <a:extLst>
              <a:ext uri="{FF2B5EF4-FFF2-40B4-BE49-F238E27FC236}">
                <a16:creationId xmlns:a16="http://schemas.microsoft.com/office/drawing/2014/main" id="{39B56423-36EF-4C9E-886D-8217871100B7}"/>
              </a:ext>
            </a:extLst>
          </p:cNvPr>
          <p:cNvCxnSpPr/>
          <p:nvPr/>
        </p:nvCxnSpPr>
        <p:spPr bwMode="auto">
          <a:xfrm>
            <a:off x="6245416" y="631342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 name="正方形/長方形 142">
            <a:extLst>
              <a:ext uri="{FF2B5EF4-FFF2-40B4-BE49-F238E27FC236}">
                <a16:creationId xmlns:a16="http://schemas.microsoft.com/office/drawing/2014/main" id="{CBC9646B-1DF7-4B30-9D29-B5DC65F64F62}"/>
              </a:ext>
            </a:extLst>
          </p:cNvPr>
          <p:cNvSpPr/>
          <p:nvPr/>
        </p:nvSpPr>
        <p:spPr>
          <a:xfrm>
            <a:off x="3928737" y="680110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44" name="正方形/長方形 143">
            <a:extLst>
              <a:ext uri="{FF2B5EF4-FFF2-40B4-BE49-F238E27FC236}">
                <a16:creationId xmlns:a16="http://schemas.microsoft.com/office/drawing/2014/main" id="{7B077BF6-5D60-4FD7-97C8-C9CC8277B4C4}"/>
              </a:ext>
            </a:extLst>
          </p:cNvPr>
          <p:cNvSpPr/>
          <p:nvPr/>
        </p:nvSpPr>
        <p:spPr>
          <a:xfrm>
            <a:off x="1914278" y="6341169"/>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●初期費</a:t>
            </a:r>
          </a:p>
        </p:txBody>
      </p:sp>
      <p:sp>
        <p:nvSpPr>
          <p:cNvPr id="145" name="正方形/長方形 144">
            <a:extLst>
              <a:ext uri="{FF2B5EF4-FFF2-40B4-BE49-F238E27FC236}">
                <a16:creationId xmlns:a16="http://schemas.microsoft.com/office/drawing/2014/main" id="{6BFE57DE-4911-4E09-8D9C-89A158A8EA0A}"/>
              </a:ext>
            </a:extLst>
          </p:cNvPr>
          <p:cNvSpPr/>
          <p:nvPr/>
        </p:nvSpPr>
        <p:spPr>
          <a:xfrm>
            <a:off x="5056690" y="258810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46" name="正方形/長方形 145">
            <a:extLst>
              <a:ext uri="{FF2B5EF4-FFF2-40B4-BE49-F238E27FC236}">
                <a16:creationId xmlns:a16="http://schemas.microsoft.com/office/drawing/2014/main" id="{992D5E24-1251-450D-88D2-AB700E16F7B3}"/>
              </a:ext>
            </a:extLst>
          </p:cNvPr>
          <p:cNvSpPr/>
          <p:nvPr/>
        </p:nvSpPr>
        <p:spPr>
          <a:xfrm>
            <a:off x="5056690" y="392160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47" name="正方形/長方形 146">
            <a:extLst>
              <a:ext uri="{FF2B5EF4-FFF2-40B4-BE49-F238E27FC236}">
                <a16:creationId xmlns:a16="http://schemas.microsoft.com/office/drawing/2014/main" id="{8E00ED1C-28F2-4DFE-8BA8-4CFE55E23917}"/>
              </a:ext>
            </a:extLst>
          </p:cNvPr>
          <p:cNvSpPr/>
          <p:nvPr/>
        </p:nvSpPr>
        <p:spPr>
          <a:xfrm>
            <a:off x="5037640" y="5268824"/>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48" name="正方形/長方形 147">
            <a:extLst>
              <a:ext uri="{FF2B5EF4-FFF2-40B4-BE49-F238E27FC236}">
                <a16:creationId xmlns:a16="http://schemas.microsoft.com/office/drawing/2014/main" id="{C5EC2A8E-BAF6-4895-B7BB-2D52562DD052}"/>
              </a:ext>
            </a:extLst>
          </p:cNvPr>
          <p:cNvSpPr/>
          <p:nvPr/>
        </p:nvSpPr>
        <p:spPr>
          <a:xfrm>
            <a:off x="5037640" y="6602324"/>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Tree>
    <p:extLst>
      <p:ext uri="{BB962C8B-B14F-4D97-AF65-F5344CB8AC3E}">
        <p14:creationId xmlns:p14="http://schemas.microsoft.com/office/powerpoint/2010/main" val="2167226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年額払い（前払い②）</a:t>
            </a:r>
          </a:p>
        </p:txBody>
      </p:sp>
      <p:graphicFrame>
        <p:nvGraphicFramePr>
          <p:cNvPr id="2" name="表 1"/>
          <p:cNvGraphicFramePr>
            <a:graphicFrameLocks noGrp="1"/>
          </p:cNvGraphicFramePr>
          <p:nvPr>
            <p:extLst>
              <p:ext uri="{D42A27DB-BD31-4B8C-83A1-F6EECF244321}">
                <p14:modId xmlns:p14="http://schemas.microsoft.com/office/powerpoint/2010/main" val="2569567770"/>
              </p:ext>
            </p:extLst>
          </p:nvPr>
        </p:nvGraphicFramePr>
        <p:xfrm>
          <a:off x="297181" y="1217562"/>
          <a:ext cx="9311640" cy="5958491"/>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6871940">
                  <a:extLst>
                    <a:ext uri="{9D8B030D-6E8A-4147-A177-3AD203B41FA5}">
                      <a16:colId xmlns:a16="http://schemas.microsoft.com/office/drawing/2014/main" val="20001"/>
                    </a:ext>
                  </a:extLst>
                </a:gridCol>
                <a:gridCol w="1204416">
                  <a:extLst>
                    <a:ext uri="{9D8B030D-6E8A-4147-A177-3AD203B41FA5}">
                      <a16:colId xmlns:a16="http://schemas.microsoft.com/office/drawing/2014/main" val="20003"/>
                    </a:ext>
                  </a:extLst>
                </a:gridCol>
              </a:tblGrid>
              <a:tr h="274592">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274592">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新規申込／解約申込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27645">
                <a:tc>
                  <a:txBody>
                    <a:bodyPr/>
                    <a:lstStyle/>
                    <a:p>
                      <a:pPr algn="ctr"/>
                      <a:r>
                        <a:rPr kumimoji="1" lang="ja-JP" altLang="en-US" sz="1100" dirty="0">
                          <a:latin typeface="Meiryo UI" panose="020B0604030504040204" pitchFamily="50" charset="-128"/>
                          <a:ea typeface="Meiryo UI" panose="020B0604030504040204" pitchFamily="50" charset="-128"/>
                        </a:rPr>
                        <a:t>年額払い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・分割払い</a:t>
                      </a:r>
                    </a:p>
                  </a:txBody>
                  <a:tcPr/>
                </a:tc>
                <a:extLst>
                  <a:ext uri="{0D108BD9-81ED-4DB2-BD59-A6C34878D82A}">
                    <a16:rowId xmlns:a16="http://schemas.microsoft.com/office/drawing/2014/main" val="10002"/>
                  </a:ext>
                </a:extLst>
              </a:tr>
              <a:tr h="1340656">
                <a:tc>
                  <a:txBody>
                    <a:bodyPr/>
                    <a:lstStyle/>
                    <a:p>
                      <a:pPr algn="ctr"/>
                      <a:r>
                        <a:rPr kumimoji="1" lang="ja-JP" altLang="en-US" sz="1100" dirty="0">
                          <a:latin typeface="Meiryo UI" panose="020B0604030504040204" pitchFamily="50" charset="-128"/>
                          <a:ea typeface="Meiryo UI" panose="020B0604030504040204" pitchFamily="50" charset="-128"/>
                        </a:rPr>
                        <a:t>初期費＋</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年額払い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・分割払い</a:t>
                      </a:r>
                    </a:p>
                  </a:txBody>
                  <a:tcPr/>
                </a:tc>
                <a:extLst>
                  <a:ext uri="{0D108BD9-81ED-4DB2-BD59-A6C34878D82A}">
                    <a16:rowId xmlns:a16="http://schemas.microsoft.com/office/drawing/2014/main" val="10003"/>
                  </a:ext>
                </a:extLst>
              </a:tr>
              <a:tr h="1385602">
                <a:tc>
                  <a:txBody>
                    <a:bodyPr/>
                    <a:lstStyle/>
                    <a:p>
                      <a:pPr algn="ctr"/>
                      <a:r>
                        <a:rPr kumimoji="1" lang="ja-JP" altLang="en-US" sz="1100" dirty="0">
                          <a:latin typeface="Meiryo UI" panose="020B0604030504040204" pitchFamily="50" charset="-128"/>
                          <a:ea typeface="Meiryo UI" panose="020B0604030504040204" pitchFamily="50" charset="-128"/>
                        </a:rPr>
                        <a:t>年額払い</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初年度割引</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・分割払い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4"/>
                  </a:ext>
                </a:extLst>
              </a:tr>
              <a:tr h="1355404">
                <a:tc>
                  <a:txBody>
                    <a:bodyPr/>
                    <a:lstStyle/>
                    <a:p>
                      <a:pPr algn="ctr"/>
                      <a:r>
                        <a:rPr kumimoji="1" lang="ja-JP" altLang="en-US" sz="1100" dirty="0">
                          <a:latin typeface="Meiryo UI" panose="020B0604030504040204" pitchFamily="50" charset="-128"/>
                          <a:ea typeface="Meiryo UI" panose="020B0604030504040204" pitchFamily="50" charset="-128"/>
                        </a:rPr>
                        <a:t>初期費＋</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年額払い</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初年度割引</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・分割払い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5"/>
                  </a:ext>
                </a:extLst>
              </a:tr>
            </a:tbl>
          </a:graphicData>
        </a:graphic>
      </p:graphicFrame>
      <p:graphicFrame>
        <p:nvGraphicFramePr>
          <p:cNvPr id="3" name="表 2"/>
          <p:cNvGraphicFramePr>
            <a:graphicFrameLocks noGrp="1"/>
          </p:cNvGraphicFramePr>
          <p:nvPr/>
        </p:nvGraphicFramePr>
        <p:xfrm>
          <a:off x="1600200" y="210761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4" name="二等辺三角形 3"/>
          <p:cNvSpPr/>
          <p:nvPr/>
        </p:nvSpPr>
        <p:spPr bwMode="auto">
          <a:xfrm rot="10800000">
            <a:off x="1638300" y="196283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 name="正方形/長方形 4"/>
          <p:cNvSpPr/>
          <p:nvPr/>
        </p:nvSpPr>
        <p:spPr>
          <a:xfrm>
            <a:off x="1529610" y="175964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51" name="二等辺三角形 50"/>
          <p:cNvSpPr/>
          <p:nvPr/>
        </p:nvSpPr>
        <p:spPr bwMode="auto">
          <a:xfrm rot="10800000">
            <a:off x="2002736" y="196283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2" name="正方形/長方形 51"/>
          <p:cNvSpPr/>
          <p:nvPr/>
        </p:nvSpPr>
        <p:spPr>
          <a:xfrm>
            <a:off x="1894046" y="175964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7" name="直線コネクタ 6"/>
          <p:cNvCxnSpPr/>
          <p:nvPr/>
        </p:nvCxnSpPr>
        <p:spPr bwMode="auto">
          <a:xfrm>
            <a:off x="2074297" y="23209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p:cNvCxnSpPr/>
          <p:nvPr/>
        </p:nvCxnSpPr>
        <p:spPr bwMode="auto">
          <a:xfrm>
            <a:off x="2074297" y="2594730"/>
            <a:ext cx="203751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8" name="二等辺三角形 167"/>
          <p:cNvSpPr/>
          <p:nvPr/>
        </p:nvSpPr>
        <p:spPr bwMode="auto">
          <a:xfrm rot="10800000">
            <a:off x="7092393" y="196283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9" name="正方形/長方形 168"/>
          <p:cNvSpPr/>
          <p:nvPr/>
        </p:nvSpPr>
        <p:spPr>
          <a:xfrm>
            <a:off x="6983703" y="175964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53" name="直線コネクタ 52"/>
          <p:cNvCxnSpPr/>
          <p:nvPr/>
        </p:nvCxnSpPr>
        <p:spPr bwMode="auto">
          <a:xfrm>
            <a:off x="7166166" y="23209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正方形/長方形 148"/>
          <p:cNvSpPr/>
          <p:nvPr/>
        </p:nvSpPr>
        <p:spPr>
          <a:xfrm>
            <a:off x="2124243" y="278026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29" name="正方形/長方形 128"/>
          <p:cNvSpPr/>
          <p:nvPr/>
        </p:nvSpPr>
        <p:spPr>
          <a:xfrm>
            <a:off x="3136506" y="2594730"/>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cxnSp>
        <p:nvCxnSpPr>
          <p:cNvPr id="130" name="直線矢印コネクタ 129"/>
          <p:cNvCxnSpPr/>
          <p:nvPr/>
        </p:nvCxnSpPr>
        <p:spPr bwMode="auto">
          <a:xfrm>
            <a:off x="6297035" y="2601082"/>
            <a:ext cx="849511"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1" name="正方形/長方形 130"/>
          <p:cNvSpPr/>
          <p:nvPr/>
        </p:nvSpPr>
        <p:spPr>
          <a:xfrm>
            <a:off x="6529890" y="258810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36" name="正方形/長方形 135"/>
          <p:cNvSpPr/>
          <p:nvPr/>
        </p:nvSpPr>
        <p:spPr>
          <a:xfrm>
            <a:off x="6462387" y="278688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66" name="正方形/長方形 65"/>
          <p:cNvSpPr/>
          <p:nvPr/>
        </p:nvSpPr>
        <p:spPr>
          <a:xfrm>
            <a:off x="272562" y="7141654"/>
            <a:ext cx="2574744" cy="295466"/>
          </a:xfrm>
          <a:prstGeom prst="rect">
            <a:avLst/>
          </a:prstGeom>
        </p:spPr>
        <p:txBody>
          <a:bodyPr wrap="none">
            <a:spAutoFit/>
          </a:bodyPr>
          <a:lstStyle/>
          <a:p>
            <a:pPr algn="l"/>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本ケースの請求サイクルは年間とする</a:t>
            </a:r>
            <a:endParaRPr lang="ja-JP" altLang="en-US" dirty="0"/>
          </a:p>
        </p:txBody>
      </p:sp>
      <p:sp>
        <p:nvSpPr>
          <p:cNvPr id="67" name="正方形/長方形 66">
            <a:extLst>
              <a:ext uri="{FF2B5EF4-FFF2-40B4-BE49-F238E27FC236}">
                <a16:creationId xmlns:a16="http://schemas.microsoft.com/office/drawing/2014/main" id="{4AEFC70D-2C96-4AD4-88A2-7C86736BA846}"/>
              </a:ext>
            </a:extLst>
          </p:cNvPr>
          <p:cNvSpPr/>
          <p:nvPr/>
        </p:nvSpPr>
        <p:spPr bwMode="auto">
          <a:xfrm>
            <a:off x="8478520" y="162560"/>
            <a:ext cx="1290320" cy="574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変更</a:t>
            </a:r>
            <a:b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年額を刷新</a:t>
            </a: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8" name="正方形/長方形 67">
            <a:extLst>
              <a:ext uri="{FF2B5EF4-FFF2-40B4-BE49-F238E27FC236}">
                <a16:creationId xmlns:a16="http://schemas.microsoft.com/office/drawing/2014/main" id="{9CD7D9EF-91A7-4F68-B7DB-50B14DE9D69B}"/>
              </a:ext>
            </a:extLst>
          </p:cNvPr>
          <p:cNvSpPr/>
          <p:nvPr/>
        </p:nvSpPr>
        <p:spPr bwMode="auto">
          <a:xfrm>
            <a:off x="8872220" y="-6985"/>
            <a:ext cx="1033780" cy="22479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年払い問題</a:t>
            </a:r>
          </a:p>
        </p:txBody>
      </p:sp>
      <p:graphicFrame>
        <p:nvGraphicFramePr>
          <p:cNvPr id="69" name="表 68">
            <a:extLst>
              <a:ext uri="{FF2B5EF4-FFF2-40B4-BE49-F238E27FC236}">
                <a16:creationId xmlns:a16="http://schemas.microsoft.com/office/drawing/2014/main" id="{00EC1477-59E0-420B-932D-6F536B3FD993}"/>
              </a:ext>
            </a:extLst>
          </p:cNvPr>
          <p:cNvGraphicFramePr>
            <a:graphicFrameLocks noGrp="1"/>
          </p:cNvGraphicFramePr>
          <p:nvPr/>
        </p:nvGraphicFramePr>
        <p:xfrm>
          <a:off x="4838613" y="2106654"/>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cxnSp>
        <p:nvCxnSpPr>
          <p:cNvPr id="70" name="直線コネクタ 69">
            <a:extLst>
              <a:ext uri="{FF2B5EF4-FFF2-40B4-BE49-F238E27FC236}">
                <a16:creationId xmlns:a16="http://schemas.microsoft.com/office/drawing/2014/main" id="{49646FDA-BC5E-4EE2-B008-FE98879E688F}"/>
              </a:ext>
            </a:extLst>
          </p:cNvPr>
          <p:cNvCxnSpPr/>
          <p:nvPr/>
        </p:nvCxnSpPr>
        <p:spPr bwMode="auto">
          <a:xfrm>
            <a:off x="4111816" y="232654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矢印コネクタ 72">
            <a:extLst>
              <a:ext uri="{FF2B5EF4-FFF2-40B4-BE49-F238E27FC236}">
                <a16:creationId xmlns:a16="http://schemas.microsoft.com/office/drawing/2014/main" id="{136A1AFA-F295-42F2-B9C9-5AD6009B0AA1}"/>
              </a:ext>
            </a:extLst>
          </p:cNvPr>
          <p:cNvCxnSpPr/>
          <p:nvPr/>
        </p:nvCxnSpPr>
        <p:spPr bwMode="auto">
          <a:xfrm>
            <a:off x="4130866" y="2601080"/>
            <a:ext cx="209213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線コネクタ 74">
            <a:extLst>
              <a:ext uri="{FF2B5EF4-FFF2-40B4-BE49-F238E27FC236}">
                <a16:creationId xmlns:a16="http://schemas.microsoft.com/office/drawing/2014/main" id="{A1DD61FC-29EB-46A7-8434-CC25A313B74E}"/>
              </a:ext>
            </a:extLst>
          </p:cNvPr>
          <p:cNvCxnSpPr/>
          <p:nvPr/>
        </p:nvCxnSpPr>
        <p:spPr bwMode="auto">
          <a:xfrm>
            <a:off x="6264466" y="229921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正方形/長方形 75">
            <a:extLst>
              <a:ext uri="{FF2B5EF4-FFF2-40B4-BE49-F238E27FC236}">
                <a16:creationId xmlns:a16="http://schemas.microsoft.com/office/drawing/2014/main" id="{0F37296D-D10B-42C9-9314-8C19F666007A}"/>
              </a:ext>
            </a:extLst>
          </p:cNvPr>
          <p:cNvSpPr/>
          <p:nvPr/>
        </p:nvSpPr>
        <p:spPr>
          <a:xfrm>
            <a:off x="4328787" y="278688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77" name="表 76">
            <a:extLst>
              <a:ext uri="{FF2B5EF4-FFF2-40B4-BE49-F238E27FC236}">
                <a16:creationId xmlns:a16="http://schemas.microsoft.com/office/drawing/2014/main" id="{FE882DDE-CFEE-419B-9ADE-26F3C752FC0E}"/>
              </a:ext>
            </a:extLst>
          </p:cNvPr>
          <p:cNvGraphicFramePr>
            <a:graphicFrameLocks noGrp="1"/>
          </p:cNvGraphicFramePr>
          <p:nvPr/>
        </p:nvGraphicFramePr>
        <p:xfrm>
          <a:off x="1600200" y="344111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78" name="二等辺三角形 77">
            <a:extLst>
              <a:ext uri="{FF2B5EF4-FFF2-40B4-BE49-F238E27FC236}">
                <a16:creationId xmlns:a16="http://schemas.microsoft.com/office/drawing/2014/main" id="{D0651CE9-B614-4E95-A7DE-F5FB2EF648C5}"/>
              </a:ext>
            </a:extLst>
          </p:cNvPr>
          <p:cNvSpPr/>
          <p:nvPr/>
        </p:nvSpPr>
        <p:spPr bwMode="auto">
          <a:xfrm rot="10800000">
            <a:off x="1638300" y="329633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9" name="正方形/長方形 78">
            <a:extLst>
              <a:ext uri="{FF2B5EF4-FFF2-40B4-BE49-F238E27FC236}">
                <a16:creationId xmlns:a16="http://schemas.microsoft.com/office/drawing/2014/main" id="{0E8ACA58-FC68-4AA4-9E02-C1CED60FD913}"/>
              </a:ext>
            </a:extLst>
          </p:cNvPr>
          <p:cNvSpPr/>
          <p:nvPr/>
        </p:nvSpPr>
        <p:spPr>
          <a:xfrm>
            <a:off x="1529610" y="309314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80" name="二等辺三角形 79">
            <a:extLst>
              <a:ext uri="{FF2B5EF4-FFF2-40B4-BE49-F238E27FC236}">
                <a16:creationId xmlns:a16="http://schemas.microsoft.com/office/drawing/2014/main" id="{230E5134-2CD7-4A72-9C42-B941F4353F76}"/>
              </a:ext>
            </a:extLst>
          </p:cNvPr>
          <p:cNvSpPr/>
          <p:nvPr/>
        </p:nvSpPr>
        <p:spPr bwMode="auto">
          <a:xfrm rot="10800000">
            <a:off x="2002736" y="329633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1" name="正方形/長方形 80">
            <a:extLst>
              <a:ext uri="{FF2B5EF4-FFF2-40B4-BE49-F238E27FC236}">
                <a16:creationId xmlns:a16="http://schemas.microsoft.com/office/drawing/2014/main" id="{9433C470-1841-46D9-98CF-3851DC91FEAF}"/>
              </a:ext>
            </a:extLst>
          </p:cNvPr>
          <p:cNvSpPr/>
          <p:nvPr/>
        </p:nvSpPr>
        <p:spPr>
          <a:xfrm>
            <a:off x="1894046" y="309314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82" name="直線コネクタ 81">
            <a:extLst>
              <a:ext uri="{FF2B5EF4-FFF2-40B4-BE49-F238E27FC236}">
                <a16:creationId xmlns:a16="http://schemas.microsoft.com/office/drawing/2014/main" id="{A81FDC88-ACF1-4B60-9CA9-9FB48A99B58D}"/>
              </a:ext>
            </a:extLst>
          </p:cNvPr>
          <p:cNvCxnSpPr/>
          <p:nvPr/>
        </p:nvCxnSpPr>
        <p:spPr bwMode="auto">
          <a:xfrm>
            <a:off x="2074297" y="36544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a:extLst>
              <a:ext uri="{FF2B5EF4-FFF2-40B4-BE49-F238E27FC236}">
                <a16:creationId xmlns:a16="http://schemas.microsoft.com/office/drawing/2014/main" id="{C50C2711-D198-4E4B-9E15-719F21B82B5F}"/>
              </a:ext>
            </a:extLst>
          </p:cNvPr>
          <p:cNvCxnSpPr/>
          <p:nvPr/>
        </p:nvCxnSpPr>
        <p:spPr bwMode="auto">
          <a:xfrm>
            <a:off x="2074297" y="3928230"/>
            <a:ext cx="203751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二等辺三角形 83">
            <a:extLst>
              <a:ext uri="{FF2B5EF4-FFF2-40B4-BE49-F238E27FC236}">
                <a16:creationId xmlns:a16="http://schemas.microsoft.com/office/drawing/2014/main" id="{5A050078-9BDE-4E44-A378-97E88C0D7C6A}"/>
              </a:ext>
            </a:extLst>
          </p:cNvPr>
          <p:cNvSpPr/>
          <p:nvPr/>
        </p:nvSpPr>
        <p:spPr bwMode="auto">
          <a:xfrm rot="10800000">
            <a:off x="7092393" y="329633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5" name="正方形/長方形 84">
            <a:extLst>
              <a:ext uri="{FF2B5EF4-FFF2-40B4-BE49-F238E27FC236}">
                <a16:creationId xmlns:a16="http://schemas.microsoft.com/office/drawing/2014/main" id="{E62FC80B-54D3-4739-8A5E-5798FEE3887D}"/>
              </a:ext>
            </a:extLst>
          </p:cNvPr>
          <p:cNvSpPr/>
          <p:nvPr/>
        </p:nvSpPr>
        <p:spPr>
          <a:xfrm>
            <a:off x="6983703" y="309314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86" name="直線コネクタ 85">
            <a:extLst>
              <a:ext uri="{FF2B5EF4-FFF2-40B4-BE49-F238E27FC236}">
                <a16:creationId xmlns:a16="http://schemas.microsoft.com/office/drawing/2014/main" id="{EC7771E5-616B-412C-A640-95990E2853F9}"/>
              </a:ext>
            </a:extLst>
          </p:cNvPr>
          <p:cNvCxnSpPr/>
          <p:nvPr/>
        </p:nvCxnSpPr>
        <p:spPr bwMode="auto">
          <a:xfrm>
            <a:off x="7166166" y="36544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正方形/長方形 86">
            <a:extLst>
              <a:ext uri="{FF2B5EF4-FFF2-40B4-BE49-F238E27FC236}">
                <a16:creationId xmlns:a16="http://schemas.microsoft.com/office/drawing/2014/main" id="{E91C191D-EDCE-4A93-BABA-0FF7DF57E379}"/>
              </a:ext>
            </a:extLst>
          </p:cNvPr>
          <p:cNvSpPr/>
          <p:nvPr/>
        </p:nvSpPr>
        <p:spPr>
          <a:xfrm>
            <a:off x="2124243" y="411376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88" name="正方形/長方形 87">
            <a:extLst>
              <a:ext uri="{FF2B5EF4-FFF2-40B4-BE49-F238E27FC236}">
                <a16:creationId xmlns:a16="http://schemas.microsoft.com/office/drawing/2014/main" id="{396AE83E-987D-442C-9665-596840BA1FEF}"/>
              </a:ext>
            </a:extLst>
          </p:cNvPr>
          <p:cNvSpPr/>
          <p:nvPr/>
        </p:nvSpPr>
        <p:spPr>
          <a:xfrm>
            <a:off x="3136506" y="3928230"/>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cxnSp>
        <p:nvCxnSpPr>
          <p:cNvPr id="89" name="直線矢印コネクタ 88">
            <a:extLst>
              <a:ext uri="{FF2B5EF4-FFF2-40B4-BE49-F238E27FC236}">
                <a16:creationId xmlns:a16="http://schemas.microsoft.com/office/drawing/2014/main" id="{284B350B-FBCD-4145-B420-058B095F7116}"/>
              </a:ext>
            </a:extLst>
          </p:cNvPr>
          <p:cNvCxnSpPr/>
          <p:nvPr/>
        </p:nvCxnSpPr>
        <p:spPr bwMode="auto">
          <a:xfrm>
            <a:off x="6297035" y="3934582"/>
            <a:ext cx="849511"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正方形/長方形 89">
            <a:extLst>
              <a:ext uri="{FF2B5EF4-FFF2-40B4-BE49-F238E27FC236}">
                <a16:creationId xmlns:a16="http://schemas.microsoft.com/office/drawing/2014/main" id="{6C079932-6D6A-4A63-9D5C-97FFA783D5F4}"/>
              </a:ext>
            </a:extLst>
          </p:cNvPr>
          <p:cNvSpPr/>
          <p:nvPr/>
        </p:nvSpPr>
        <p:spPr>
          <a:xfrm>
            <a:off x="6529890" y="392160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91" name="正方形/長方形 90">
            <a:extLst>
              <a:ext uri="{FF2B5EF4-FFF2-40B4-BE49-F238E27FC236}">
                <a16:creationId xmlns:a16="http://schemas.microsoft.com/office/drawing/2014/main" id="{599338B7-9DA0-4980-8FDF-104E6A950935}"/>
              </a:ext>
            </a:extLst>
          </p:cNvPr>
          <p:cNvSpPr/>
          <p:nvPr/>
        </p:nvSpPr>
        <p:spPr>
          <a:xfrm>
            <a:off x="6462387" y="412038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92" name="表 91">
            <a:extLst>
              <a:ext uri="{FF2B5EF4-FFF2-40B4-BE49-F238E27FC236}">
                <a16:creationId xmlns:a16="http://schemas.microsoft.com/office/drawing/2014/main" id="{E9D34397-C9B6-43DF-B94D-CE3185F0F40E}"/>
              </a:ext>
            </a:extLst>
          </p:cNvPr>
          <p:cNvGraphicFramePr>
            <a:graphicFrameLocks noGrp="1"/>
          </p:cNvGraphicFramePr>
          <p:nvPr/>
        </p:nvGraphicFramePr>
        <p:xfrm>
          <a:off x="4838613" y="3440154"/>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cxnSp>
        <p:nvCxnSpPr>
          <p:cNvPr id="93" name="直線コネクタ 92">
            <a:extLst>
              <a:ext uri="{FF2B5EF4-FFF2-40B4-BE49-F238E27FC236}">
                <a16:creationId xmlns:a16="http://schemas.microsoft.com/office/drawing/2014/main" id="{D714B75D-EBCC-4B9A-89FB-AF9B751B4B28}"/>
              </a:ext>
            </a:extLst>
          </p:cNvPr>
          <p:cNvCxnSpPr/>
          <p:nvPr/>
        </p:nvCxnSpPr>
        <p:spPr bwMode="auto">
          <a:xfrm>
            <a:off x="4111816" y="366004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矢印コネクタ 93">
            <a:extLst>
              <a:ext uri="{FF2B5EF4-FFF2-40B4-BE49-F238E27FC236}">
                <a16:creationId xmlns:a16="http://schemas.microsoft.com/office/drawing/2014/main" id="{8595638E-890F-4FDA-A216-EC1D1063A28A}"/>
              </a:ext>
            </a:extLst>
          </p:cNvPr>
          <p:cNvCxnSpPr/>
          <p:nvPr/>
        </p:nvCxnSpPr>
        <p:spPr bwMode="auto">
          <a:xfrm>
            <a:off x="4156266" y="3934580"/>
            <a:ext cx="209213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線コネクタ 94">
            <a:extLst>
              <a:ext uri="{FF2B5EF4-FFF2-40B4-BE49-F238E27FC236}">
                <a16:creationId xmlns:a16="http://schemas.microsoft.com/office/drawing/2014/main" id="{8CF422D5-6874-4985-A34A-D6134D08626B}"/>
              </a:ext>
            </a:extLst>
          </p:cNvPr>
          <p:cNvCxnSpPr/>
          <p:nvPr/>
        </p:nvCxnSpPr>
        <p:spPr bwMode="auto">
          <a:xfrm>
            <a:off x="6264466" y="363271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正方形/長方形 95">
            <a:extLst>
              <a:ext uri="{FF2B5EF4-FFF2-40B4-BE49-F238E27FC236}">
                <a16:creationId xmlns:a16="http://schemas.microsoft.com/office/drawing/2014/main" id="{25EE708B-A9DA-4139-980F-02C04307D029}"/>
              </a:ext>
            </a:extLst>
          </p:cNvPr>
          <p:cNvSpPr/>
          <p:nvPr/>
        </p:nvSpPr>
        <p:spPr>
          <a:xfrm>
            <a:off x="4328787" y="412038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97" name="正方形/長方形 96">
            <a:extLst>
              <a:ext uri="{FF2B5EF4-FFF2-40B4-BE49-F238E27FC236}">
                <a16:creationId xmlns:a16="http://schemas.microsoft.com/office/drawing/2014/main" id="{CF90F35E-A84F-48C9-B872-37C54C18BC32}"/>
              </a:ext>
            </a:extLst>
          </p:cNvPr>
          <p:cNvSpPr/>
          <p:nvPr/>
        </p:nvSpPr>
        <p:spPr>
          <a:xfrm>
            <a:off x="1933328" y="3660451"/>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●初期費</a:t>
            </a:r>
          </a:p>
        </p:txBody>
      </p:sp>
      <p:graphicFrame>
        <p:nvGraphicFramePr>
          <p:cNvPr id="98" name="表 97">
            <a:extLst>
              <a:ext uri="{FF2B5EF4-FFF2-40B4-BE49-F238E27FC236}">
                <a16:creationId xmlns:a16="http://schemas.microsoft.com/office/drawing/2014/main" id="{EC59BE34-E536-45C3-87D0-3C568F0274A2}"/>
              </a:ext>
            </a:extLst>
          </p:cNvPr>
          <p:cNvGraphicFramePr>
            <a:graphicFrameLocks noGrp="1"/>
          </p:cNvGraphicFramePr>
          <p:nvPr/>
        </p:nvGraphicFramePr>
        <p:xfrm>
          <a:off x="1581150" y="4788330"/>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99" name="二等辺三角形 98">
            <a:extLst>
              <a:ext uri="{FF2B5EF4-FFF2-40B4-BE49-F238E27FC236}">
                <a16:creationId xmlns:a16="http://schemas.microsoft.com/office/drawing/2014/main" id="{2DF88C11-9701-4F40-93E2-910D08F33AB3}"/>
              </a:ext>
            </a:extLst>
          </p:cNvPr>
          <p:cNvSpPr/>
          <p:nvPr/>
        </p:nvSpPr>
        <p:spPr bwMode="auto">
          <a:xfrm rot="10800000">
            <a:off x="1619250" y="4643550"/>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0" name="正方形/長方形 99">
            <a:extLst>
              <a:ext uri="{FF2B5EF4-FFF2-40B4-BE49-F238E27FC236}">
                <a16:creationId xmlns:a16="http://schemas.microsoft.com/office/drawing/2014/main" id="{EF9B27A6-36BD-4CBB-8FB5-9CEE6952E349}"/>
              </a:ext>
            </a:extLst>
          </p:cNvPr>
          <p:cNvSpPr/>
          <p:nvPr/>
        </p:nvSpPr>
        <p:spPr>
          <a:xfrm>
            <a:off x="1510560" y="4440358"/>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01" name="二等辺三角形 100">
            <a:extLst>
              <a:ext uri="{FF2B5EF4-FFF2-40B4-BE49-F238E27FC236}">
                <a16:creationId xmlns:a16="http://schemas.microsoft.com/office/drawing/2014/main" id="{DFE778A5-0A88-4CA3-8F1A-8C71FA9C78B9}"/>
              </a:ext>
            </a:extLst>
          </p:cNvPr>
          <p:cNvSpPr/>
          <p:nvPr/>
        </p:nvSpPr>
        <p:spPr bwMode="auto">
          <a:xfrm rot="10800000">
            <a:off x="1983686" y="4643550"/>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2" name="正方形/長方形 101">
            <a:extLst>
              <a:ext uri="{FF2B5EF4-FFF2-40B4-BE49-F238E27FC236}">
                <a16:creationId xmlns:a16="http://schemas.microsoft.com/office/drawing/2014/main" id="{C0AAF538-7C51-4A72-A074-91086C1F228A}"/>
              </a:ext>
            </a:extLst>
          </p:cNvPr>
          <p:cNvSpPr/>
          <p:nvPr/>
        </p:nvSpPr>
        <p:spPr>
          <a:xfrm>
            <a:off x="1874996" y="444035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03" name="直線コネクタ 102">
            <a:extLst>
              <a:ext uri="{FF2B5EF4-FFF2-40B4-BE49-F238E27FC236}">
                <a16:creationId xmlns:a16="http://schemas.microsoft.com/office/drawing/2014/main" id="{C86C42A1-E04D-41A8-A5AE-B323A2532D7F}"/>
              </a:ext>
            </a:extLst>
          </p:cNvPr>
          <p:cNvCxnSpPr/>
          <p:nvPr/>
        </p:nvCxnSpPr>
        <p:spPr bwMode="auto">
          <a:xfrm>
            <a:off x="2055247" y="500169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a:extLst>
              <a:ext uri="{FF2B5EF4-FFF2-40B4-BE49-F238E27FC236}">
                <a16:creationId xmlns:a16="http://schemas.microsoft.com/office/drawing/2014/main" id="{2BA028FB-811C-4F9E-9D7A-A4C964567FAC}"/>
              </a:ext>
            </a:extLst>
          </p:cNvPr>
          <p:cNvCxnSpPr/>
          <p:nvPr/>
        </p:nvCxnSpPr>
        <p:spPr bwMode="auto">
          <a:xfrm>
            <a:off x="2055247" y="5275448"/>
            <a:ext cx="203751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二等辺三角形 104">
            <a:extLst>
              <a:ext uri="{FF2B5EF4-FFF2-40B4-BE49-F238E27FC236}">
                <a16:creationId xmlns:a16="http://schemas.microsoft.com/office/drawing/2014/main" id="{9E30FD89-889B-46E0-ADD0-0899E0CC2FB3}"/>
              </a:ext>
            </a:extLst>
          </p:cNvPr>
          <p:cNvSpPr/>
          <p:nvPr/>
        </p:nvSpPr>
        <p:spPr bwMode="auto">
          <a:xfrm rot="10800000">
            <a:off x="7073343" y="4643550"/>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6" name="正方形/長方形 105">
            <a:extLst>
              <a:ext uri="{FF2B5EF4-FFF2-40B4-BE49-F238E27FC236}">
                <a16:creationId xmlns:a16="http://schemas.microsoft.com/office/drawing/2014/main" id="{5C6882B0-64A7-485B-914B-6CA54076709C}"/>
              </a:ext>
            </a:extLst>
          </p:cNvPr>
          <p:cNvSpPr/>
          <p:nvPr/>
        </p:nvSpPr>
        <p:spPr>
          <a:xfrm>
            <a:off x="6964653" y="444035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07" name="直線コネクタ 106">
            <a:extLst>
              <a:ext uri="{FF2B5EF4-FFF2-40B4-BE49-F238E27FC236}">
                <a16:creationId xmlns:a16="http://schemas.microsoft.com/office/drawing/2014/main" id="{1B32C180-73D0-4373-9AB8-866991A022A2}"/>
              </a:ext>
            </a:extLst>
          </p:cNvPr>
          <p:cNvCxnSpPr/>
          <p:nvPr/>
        </p:nvCxnSpPr>
        <p:spPr bwMode="auto">
          <a:xfrm>
            <a:off x="7147116" y="500169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 name="正方形/長方形 107">
            <a:extLst>
              <a:ext uri="{FF2B5EF4-FFF2-40B4-BE49-F238E27FC236}">
                <a16:creationId xmlns:a16="http://schemas.microsoft.com/office/drawing/2014/main" id="{651DC81D-4F31-4C47-AFF2-712D7A4E5FFB}"/>
              </a:ext>
            </a:extLst>
          </p:cNvPr>
          <p:cNvSpPr/>
          <p:nvPr/>
        </p:nvSpPr>
        <p:spPr>
          <a:xfrm>
            <a:off x="2105193" y="54609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9" name="正方形/長方形 108">
            <a:extLst>
              <a:ext uri="{FF2B5EF4-FFF2-40B4-BE49-F238E27FC236}">
                <a16:creationId xmlns:a16="http://schemas.microsoft.com/office/drawing/2014/main" id="{C3A87C78-1144-4E99-A1D5-37FCA25A3D5A}"/>
              </a:ext>
            </a:extLst>
          </p:cNvPr>
          <p:cNvSpPr/>
          <p:nvPr/>
        </p:nvSpPr>
        <p:spPr>
          <a:xfrm>
            <a:off x="2912272" y="5275448"/>
            <a:ext cx="800219"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年額（割引）</a:t>
            </a:r>
          </a:p>
        </p:txBody>
      </p:sp>
      <p:cxnSp>
        <p:nvCxnSpPr>
          <p:cNvPr id="110" name="直線矢印コネクタ 109">
            <a:extLst>
              <a:ext uri="{FF2B5EF4-FFF2-40B4-BE49-F238E27FC236}">
                <a16:creationId xmlns:a16="http://schemas.microsoft.com/office/drawing/2014/main" id="{E20B9C80-F18F-40D9-B397-3745A1909CAF}"/>
              </a:ext>
            </a:extLst>
          </p:cNvPr>
          <p:cNvCxnSpPr/>
          <p:nvPr/>
        </p:nvCxnSpPr>
        <p:spPr bwMode="auto">
          <a:xfrm>
            <a:off x="6277985" y="5281800"/>
            <a:ext cx="849511"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正方形/長方形 110">
            <a:extLst>
              <a:ext uri="{FF2B5EF4-FFF2-40B4-BE49-F238E27FC236}">
                <a16:creationId xmlns:a16="http://schemas.microsoft.com/office/drawing/2014/main" id="{A898AF86-0E41-449F-A217-7E8202C4FEB3}"/>
              </a:ext>
            </a:extLst>
          </p:cNvPr>
          <p:cNvSpPr/>
          <p:nvPr/>
        </p:nvSpPr>
        <p:spPr>
          <a:xfrm>
            <a:off x="6510840" y="5268824"/>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12" name="正方形/長方形 111">
            <a:extLst>
              <a:ext uri="{FF2B5EF4-FFF2-40B4-BE49-F238E27FC236}">
                <a16:creationId xmlns:a16="http://schemas.microsoft.com/office/drawing/2014/main" id="{CC747130-F378-412E-8C8D-36F290C01E67}"/>
              </a:ext>
            </a:extLst>
          </p:cNvPr>
          <p:cNvSpPr/>
          <p:nvPr/>
        </p:nvSpPr>
        <p:spPr>
          <a:xfrm>
            <a:off x="6443337" y="546760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113" name="表 112">
            <a:extLst>
              <a:ext uri="{FF2B5EF4-FFF2-40B4-BE49-F238E27FC236}">
                <a16:creationId xmlns:a16="http://schemas.microsoft.com/office/drawing/2014/main" id="{CCC6F6DE-2DA8-43EB-9DD9-3C5D86179A00}"/>
              </a:ext>
            </a:extLst>
          </p:cNvPr>
          <p:cNvGraphicFramePr>
            <a:graphicFrameLocks noGrp="1"/>
          </p:cNvGraphicFramePr>
          <p:nvPr/>
        </p:nvGraphicFramePr>
        <p:xfrm>
          <a:off x="4819563" y="478737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cxnSp>
        <p:nvCxnSpPr>
          <p:cNvPr id="114" name="直線コネクタ 113">
            <a:extLst>
              <a:ext uri="{FF2B5EF4-FFF2-40B4-BE49-F238E27FC236}">
                <a16:creationId xmlns:a16="http://schemas.microsoft.com/office/drawing/2014/main" id="{3AA015FC-13FE-4EEA-A743-AF962EAE513C}"/>
              </a:ext>
            </a:extLst>
          </p:cNvPr>
          <p:cNvCxnSpPr/>
          <p:nvPr/>
        </p:nvCxnSpPr>
        <p:spPr bwMode="auto">
          <a:xfrm>
            <a:off x="4092766" y="500726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直線矢印コネクタ 114">
            <a:extLst>
              <a:ext uri="{FF2B5EF4-FFF2-40B4-BE49-F238E27FC236}">
                <a16:creationId xmlns:a16="http://schemas.microsoft.com/office/drawing/2014/main" id="{9CE4019A-4714-47D0-BA1E-25BF3364FF56}"/>
              </a:ext>
            </a:extLst>
          </p:cNvPr>
          <p:cNvCxnSpPr/>
          <p:nvPr/>
        </p:nvCxnSpPr>
        <p:spPr bwMode="auto">
          <a:xfrm>
            <a:off x="4137216" y="5281798"/>
            <a:ext cx="209213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コネクタ 115">
            <a:extLst>
              <a:ext uri="{FF2B5EF4-FFF2-40B4-BE49-F238E27FC236}">
                <a16:creationId xmlns:a16="http://schemas.microsoft.com/office/drawing/2014/main" id="{9681DFFD-0E06-41C2-9E6C-C2261F3AA101}"/>
              </a:ext>
            </a:extLst>
          </p:cNvPr>
          <p:cNvCxnSpPr/>
          <p:nvPr/>
        </p:nvCxnSpPr>
        <p:spPr bwMode="auto">
          <a:xfrm>
            <a:off x="6245416" y="497992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正方形/長方形 116">
            <a:extLst>
              <a:ext uri="{FF2B5EF4-FFF2-40B4-BE49-F238E27FC236}">
                <a16:creationId xmlns:a16="http://schemas.microsoft.com/office/drawing/2014/main" id="{72A6AA4F-BBC8-4B0E-B3B3-08549EF53B38}"/>
              </a:ext>
            </a:extLst>
          </p:cNvPr>
          <p:cNvSpPr/>
          <p:nvPr/>
        </p:nvSpPr>
        <p:spPr>
          <a:xfrm>
            <a:off x="4309737" y="546760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118" name="表 117">
            <a:extLst>
              <a:ext uri="{FF2B5EF4-FFF2-40B4-BE49-F238E27FC236}">
                <a16:creationId xmlns:a16="http://schemas.microsoft.com/office/drawing/2014/main" id="{77EAEAEC-3C95-4DAE-9512-12AF25E98F78}"/>
              </a:ext>
            </a:extLst>
          </p:cNvPr>
          <p:cNvGraphicFramePr>
            <a:graphicFrameLocks noGrp="1"/>
          </p:cNvGraphicFramePr>
          <p:nvPr/>
        </p:nvGraphicFramePr>
        <p:xfrm>
          <a:off x="1581150" y="6121830"/>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19" name="二等辺三角形 118">
            <a:extLst>
              <a:ext uri="{FF2B5EF4-FFF2-40B4-BE49-F238E27FC236}">
                <a16:creationId xmlns:a16="http://schemas.microsoft.com/office/drawing/2014/main" id="{D4BBBFB1-9D50-4D9F-BDC6-15C4876ACB68}"/>
              </a:ext>
            </a:extLst>
          </p:cNvPr>
          <p:cNvSpPr/>
          <p:nvPr/>
        </p:nvSpPr>
        <p:spPr bwMode="auto">
          <a:xfrm rot="10800000">
            <a:off x="1619250" y="5977050"/>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0" name="正方形/長方形 119">
            <a:extLst>
              <a:ext uri="{FF2B5EF4-FFF2-40B4-BE49-F238E27FC236}">
                <a16:creationId xmlns:a16="http://schemas.microsoft.com/office/drawing/2014/main" id="{C9975F7D-6294-46D9-A2F8-4843A0DD1B1E}"/>
              </a:ext>
            </a:extLst>
          </p:cNvPr>
          <p:cNvSpPr/>
          <p:nvPr/>
        </p:nvSpPr>
        <p:spPr>
          <a:xfrm>
            <a:off x="1510560" y="5773858"/>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21" name="二等辺三角形 120">
            <a:extLst>
              <a:ext uri="{FF2B5EF4-FFF2-40B4-BE49-F238E27FC236}">
                <a16:creationId xmlns:a16="http://schemas.microsoft.com/office/drawing/2014/main" id="{DECB5829-5F60-455C-8535-6F4B86439443}"/>
              </a:ext>
            </a:extLst>
          </p:cNvPr>
          <p:cNvSpPr/>
          <p:nvPr/>
        </p:nvSpPr>
        <p:spPr bwMode="auto">
          <a:xfrm rot="10800000">
            <a:off x="1983686" y="5977050"/>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2" name="正方形/長方形 121">
            <a:extLst>
              <a:ext uri="{FF2B5EF4-FFF2-40B4-BE49-F238E27FC236}">
                <a16:creationId xmlns:a16="http://schemas.microsoft.com/office/drawing/2014/main" id="{AADF8A4A-76DD-4FAB-9D38-638FBBB2D289}"/>
              </a:ext>
            </a:extLst>
          </p:cNvPr>
          <p:cNvSpPr/>
          <p:nvPr/>
        </p:nvSpPr>
        <p:spPr>
          <a:xfrm>
            <a:off x="1874996" y="577385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23" name="直線コネクタ 122">
            <a:extLst>
              <a:ext uri="{FF2B5EF4-FFF2-40B4-BE49-F238E27FC236}">
                <a16:creationId xmlns:a16="http://schemas.microsoft.com/office/drawing/2014/main" id="{539E3027-2478-439D-B1C9-F30111C001A5}"/>
              </a:ext>
            </a:extLst>
          </p:cNvPr>
          <p:cNvCxnSpPr/>
          <p:nvPr/>
        </p:nvCxnSpPr>
        <p:spPr bwMode="auto">
          <a:xfrm>
            <a:off x="2055247" y="633519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線矢印コネクタ 123">
            <a:extLst>
              <a:ext uri="{FF2B5EF4-FFF2-40B4-BE49-F238E27FC236}">
                <a16:creationId xmlns:a16="http://schemas.microsoft.com/office/drawing/2014/main" id="{74A7B523-0B68-4A46-9B9B-82FA489568A4}"/>
              </a:ext>
            </a:extLst>
          </p:cNvPr>
          <p:cNvCxnSpPr/>
          <p:nvPr/>
        </p:nvCxnSpPr>
        <p:spPr bwMode="auto">
          <a:xfrm>
            <a:off x="2055247" y="6608948"/>
            <a:ext cx="203751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5" name="二等辺三角形 124">
            <a:extLst>
              <a:ext uri="{FF2B5EF4-FFF2-40B4-BE49-F238E27FC236}">
                <a16:creationId xmlns:a16="http://schemas.microsoft.com/office/drawing/2014/main" id="{DBBD687F-F90E-426F-BA6E-3649C6116F57}"/>
              </a:ext>
            </a:extLst>
          </p:cNvPr>
          <p:cNvSpPr/>
          <p:nvPr/>
        </p:nvSpPr>
        <p:spPr bwMode="auto">
          <a:xfrm rot="10800000">
            <a:off x="7073343" y="5977050"/>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6" name="正方形/長方形 125">
            <a:extLst>
              <a:ext uri="{FF2B5EF4-FFF2-40B4-BE49-F238E27FC236}">
                <a16:creationId xmlns:a16="http://schemas.microsoft.com/office/drawing/2014/main" id="{CC0D89E4-D773-483F-880D-5B35A645AB2F}"/>
              </a:ext>
            </a:extLst>
          </p:cNvPr>
          <p:cNvSpPr/>
          <p:nvPr/>
        </p:nvSpPr>
        <p:spPr>
          <a:xfrm>
            <a:off x="6964653" y="577385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27" name="直線コネクタ 126">
            <a:extLst>
              <a:ext uri="{FF2B5EF4-FFF2-40B4-BE49-F238E27FC236}">
                <a16:creationId xmlns:a16="http://schemas.microsoft.com/office/drawing/2014/main" id="{4809CCA3-0029-4035-AC01-E81EE4BAE1D4}"/>
              </a:ext>
            </a:extLst>
          </p:cNvPr>
          <p:cNvCxnSpPr/>
          <p:nvPr/>
        </p:nvCxnSpPr>
        <p:spPr bwMode="auto">
          <a:xfrm>
            <a:off x="7147116" y="633519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8" name="正方形/長方形 127">
            <a:extLst>
              <a:ext uri="{FF2B5EF4-FFF2-40B4-BE49-F238E27FC236}">
                <a16:creationId xmlns:a16="http://schemas.microsoft.com/office/drawing/2014/main" id="{CF34F93E-7123-4DF4-83FD-C7528280FCDA}"/>
              </a:ext>
            </a:extLst>
          </p:cNvPr>
          <p:cNvSpPr/>
          <p:nvPr/>
        </p:nvSpPr>
        <p:spPr>
          <a:xfrm>
            <a:off x="2105193" y="67944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2" name="正方形/長方形 131">
            <a:extLst>
              <a:ext uri="{FF2B5EF4-FFF2-40B4-BE49-F238E27FC236}">
                <a16:creationId xmlns:a16="http://schemas.microsoft.com/office/drawing/2014/main" id="{732335EA-1CC8-4602-8C0C-4DB4B1D20192}"/>
              </a:ext>
            </a:extLst>
          </p:cNvPr>
          <p:cNvSpPr/>
          <p:nvPr/>
        </p:nvSpPr>
        <p:spPr>
          <a:xfrm>
            <a:off x="2912271" y="6608948"/>
            <a:ext cx="80022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年額（割引）</a:t>
            </a:r>
          </a:p>
        </p:txBody>
      </p:sp>
      <p:cxnSp>
        <p:nvCxnSpPr>
          <p:cNvPr id="133" name="直線矢印コネクタ 132">
            <a:extLst>
              <a:ext uri="{FF2B5EF4-FFF2-40B4-BE49-F238E27FC236}">
                <a16:creationId xmlns:a16="http://schemas.microsoft.com/office/drawing/2014/main" id="{D7E411E2-BA7B-478C-B92F-00B3887F6330}"/>
              </a:ext>
            </a:extLst>
          </p:cNvPr>
          <p:cNvCxnSpPr/>
          <p:nvPr/>
        </p:nvCxnSpPr>
        <p:spPr bwMode="auto">
          <a:xfrm>
            <a:off x="6277985" y="6615300"/>
            <a:ext cx="849511"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4" name="正方形/長方形 133">
            <a:extLst>
              <a:ext uri="{FF2B5EF4-FFF2-40B4-BE49-F238E27FC236}">
                <a16:creationId xmlns:a16="http://schemas.microsoft.com/office/drawing/2014/main" id="{7BC89AEF-78F5-4112-8640-724B50A60A5F}"/>
              </a:ext>
            </a:extLst>
          </p:cNvPr>
          <p:cNvSpPr/>
          <p:nvPr/>
        </p:nvSpPr>
        <p:spPr>
          <a:xfrm>
            <a:off x="6510840" y="6602324"/>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35" name="正方形/長方形 134">
            <a:extLst>
              <a:ext uri="{FF2B5EF4-FFF2-40B4-BE49-F238E27FC236}">
                <a16:creationId xmlns:a16="http://schemas.microsoft.com/office/drawing/2014/main" id="{59343195-8F90-408D-997D-FB2F115EC33A}"/>
              </a:ext>
            </a:extLst>
          </p:cNvPr>
          <p:cNvSpPr/>
          <p:nvPr/>
        </p:nvSpPr>
        <p:spPr>
          <a:xfrm>
            <a:off x="6443337" y="680110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138" name="表 137">
            <a:extLst>
              <a:ext uri="{FF2B5EF4-FFF2-40B4-BE49-F238E27FC236}">
                <a16:creationId xmlns:a16="http://schemas.microsoft.com/office/drawing/2014/main" id="{9801F9ED-8535-4072-BC53-F53EAB209360}"/>
              </a:ext>
            </a:extLst>
          </p:cNvPr>
          <p:cNvGraphicFramePr>
            <a:graphicFrameLocks noGrp="1"/>
          </p:cNvGraphicFramePr>
          <p:nvPr/>
        </p:nvGraphicFramePr>
        <p:xfrm>
          <a:off x="4819563" y="612087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cxnSp>
        <p:nvCxnSpPr>
          <p:cNvPr id="140" name="直線コネクタ 139">
            <a:extLst>
              <a:ext uri="{FF2B5EF4-FFF2-40B4-BE49-F238E27FC236}">
                <a16:creationId xmlns:a16="http://schemas.microsoft.com/office/drawing/2014/main" id="{FF8869B5-8965-4C4C-A897-F4409D3F7878}"/>
              </a:ext>
            </a:extLst>
          </p:cNvPr>
          <p:cNvCxnSpPr/>
          <p:nvPr/>
        </p:nvCxnSpPr>
        <p:spPr bwMode="auto">
          <a:xfrm>
            <a:off x="4092766" y="634076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直線矢印コネクタ 140">
            <a:extLst>
              <a:ext uri="{FF2B5EF4-FFF2-40B4-BE49-F238E27FC236}">
                <a16:creationId xmlns:a16="http://schemas.microsoft.com/office/drawing/2014/main" id="{6339C7D3-6654-47A2-8B8D-1BBD30278807}"/>
              </a:ext>
            </a:extLst>
          </p:cNvPr>
          <p:cNvCxnSpPr/>
          <p:nvPr/>
        </p:nvCxnSpPr>
        <p:spPr bwMode="auto">
          <a:xfrm>
            <a:off x="4137216" y="6615298"/>
            <a:ext cx="209213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直線コネクタ 141">
            <a:extLst>
              <a:ext uri="{FF2B5EF4-FFF2-40B4-BE49-F238E27FC236}">
                <a16:creationId xmlns:a16="http://schemas.microsoft.com/office/drawing/2014/main" id="{39B56423-36EF-4C9E-886D-8217871100B7}"/>
              </a:ext>
            </a:extLst>
          </p:cNvPr>
          <p:cNvCxnSpPr/>
          <p:nvPr/>
        </p:nvCxnSpPr>
        <p:spPr bwMode="auto">
          <a:xfrm>
            <a:off x="6245416" y="631342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 name="正方形/長方形 142">
            <a:extLst>
              <a:ext uri="{FF2B5EF4-FFF2-40B4-BE49-F238E27FC236}">
                <a16:creationId xmlns:a16="http://schemas.microsoft.com/office/drawing/2014/main" id="{CBC9646B-1DF7-4B30-9D29-B5DC65F64F62}"/>
              </a:ext>
            </a:extLst>
          </p:cNvPr>
          <p:cNvSpPr/>
          <p:nvPr/>
        </p:nvSpPr>
        <p:spPr>
          <a:xfrm>
            <a:off x="4309737" y="680110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44" name="正方形/長方形 143">
            <a:extLst>
              <a:ext uri="{FF2B5EF4-FFF2-40B4-BE49-F238E27FC236}">
                <a16:creationId xmlns:a16="http://schemas.microsoft.com/office/drawing/2014/main" id="{7B077BF6-5D60-4FD7-97C8-C9CC8277B4C4}"/>
              </a:ext>
            </a:extLst>
          </p:cNvPr>
          <p:cNvSpPr/>
          <p:nvPr/>
        </p:nvSpPr>
        <p:spPr>
          <a:xfrm>
            <a:off x="1914278" y="6341169"/>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●初期費</a:t>
            </a:r>
          </a:p>
        </p:txBody>
      </p:sp>
      <p:sp>
        <p:nvSpPr>
          <p:cNvPr id="137" name="吹き出し: 折線 (枠付き、強調線付き) 136">
            <a:extLst>
              <a:ext uri="{FF2B5EF4-FFF2-40B4-BE49-F238E27FC236}">
                <a16:creationId xmlns:a16="http://schemas.microsoft.com/office/drawing/2014/main" id="{AD75538C-41C7-4104-912C-00B2440D8075}"/>
              </a:ext>
            </a:extLst>
          </p:cNvPr>
          <p:cNvSpPr/>
          <p:nvPr/>
        </p:nvSpPr>
        <p:spPr bwMode="auto">
          <a:xfrm>
            <a:off x="9474200" y="-939800"/>
            <a:ext cx="2406650" cy="736600"/>
          </a:xfrm>
          <a:prstGeom prst="accentBorderCallout2">
            <a:avLst>
              <a:gd name="adj1" fmla="val 18750"/>
              <a:gd name="adj2" fmla="val -8333"/>
              <a:gd name="adj3" fmla="val 18750"/>
              <a:gd name="adj4" fmla="val -16667"/>
              <a:gd name="adj5" fmla="val 127155"/>
              <a:gd name="adj6" fmla="val -2767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優先度：高の改善要望へ入れたい</a:t>
            </a:r>
          </a:p>
        </p:txBody>
      </p:sp>
      <p:sp>
        <p:nvSpPr>
          <p:cNvPr id="139" name="正方形/長方形 138">
            <a:extLst>
              <a:ext uri="{FF2B5EF4-FFF2-40B4-BE49-F238E27FC236}">
                <a16:creationId xmlns:a16="http://schemas.microsoft.com/office/drawing/2014/main" id="{E09109A2-A941-4D69-9C2F-838C1F4C6F4A}"/>
              </a:ext>
            </a:extLst>
          </p:cNvPr>
          <p:cNvSpPr/>
          <p:nvPr/>
        </p:nvSpPr>
        <p:spPr>
          <a:xfrm>
            <a:off x="5056690" y="258810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45" name="正方形/長方形 144">
            <a:extLst>
              <a:ext uri="{FF2B5EF4-FFF2-40B4-BE49-F238E27FC236}">
                <a16:creationId xmlns:a16="http://schemas.microsoft.com/office/drawing/2014/main" id="{1AB86559-EA80-4383-BBEB-7A4B9452F47B}"/>
              </a:ext>
            </a:extLst>
          </p:cNvPr>
          <p:cNvSpPr/>
          <p:nvPr/>
        </p:nvSpPr>
        <p:spPr>
          <a:xfrm>
            <a:off x="5056690" y="392160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46" name="正方形/長方形 145">
            <a:extLst>
              <a:ext uri="{FF2B5EF4-FFF2-40B4-BE49-F238E27FC236}">
                <a16:creationId xmlns:a16="http://schemas.microsoft.com/office/drawing/2014/main" id="{8A5433A7-B7C4-438D-A8F6-291A08F752E6}"/>
              </a:ext>
            </a:extLst>
          </p:cNvPr>
          <p:cNvSpPr/>
          <p:nvPr/>
        </p:nvSpPr>
        <p:spPr>
          <a:xfrm>
            <a:off x="5037640" y="5268824"/>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47" name="正方形/長方形 146">
            <a:extLst>
              <a:ext uri="{FF2B5EF4-FFF2-40B4-BE49-F238E27FC236}">
                <a16:creationId xmlns:a16="http://schemas.microsoft.com/office/drawing/2014/main" id="{06066AB3-8D42-4705-8DFF-75774642BCAE}"/>
              </a:ext>
            </a:extLst>
          </p:cNvPr>
          <p:cNvSpPr/>
          <p:nvPr/>
        </p:nvSpPr>
        <p:spPr>
          <a:xfrm>
            <a:off x="5037640" y="6602324"/>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Tree>
    <p:extLst>
      <p:ext uri="{BB962C8B-B14F-4D97-AF65-F5344CB8AC3E}">
        <p14:creationId xmlns:p14="http://schemas.microsoft.com/office/powerpoint/2010/main" val="1560423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年額払い（後払い）</a:t>
            </a:r>
          </a:p>
        </p:txBody>
      </p:sp>
      <p:graphicFrame>
        <p:nvGraphicFramePr>
          <p:cNvPr id="2" name="表 1"/>
          <p:cNvGraphicFramePr>
            <a:graphicFrameLocks noGrp="1"/>
          </p:cNvGraphicFramePr>
          <p:nvPr/>
        </p:nvGraphicFramePr>
        <p:xfrm>
          <a:off x="297181" y="1217562"/>
          <a:ext cx="9311640" cy="5958491"/>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6871940">
                  <a:extLst>
                    <a:ext uri="{9D8B030D-6E8A-4147-A177-3AD203B41FA5}">
                      <a16:colId xmlns:a16="http://schemas.microsoft.com/office/drawing/2014/main" val="20001"/>
                    </a:ext>
                  </a:extLst>
                </a:gridCol>
                <a:gridCol w="1204416">
                  <a:extLst>
                    <a:ext uri="{9D8B030D-6E8A-4147-A177-3AD203B41FA5}">
                      <a16:colId xmlns:a16="http://schemas.microsoft.com/office/drawing/2014/main" val="20003"/>
                    </a:ext>
                  </a:extLst>
                </a:gridCol>
              </a:tblGrid>
              <a:tr h="274592">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274592">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新規申込／解約申込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27645">
                <a:tc>
                  <a:txBody>
                    <a:bodyPr/>
                    <a:lstStyle/>
                    <a:p>
                      <a:pPr algn="ctr"/>
                      <a:r>
                        <a:rPr kumimoji="1" lang="ja-JP" altLang="en-US" sz="1100" dirty="0">
                          <a:latin typeface="Meiryo UI" panose="020B0604030504040204" pitchFamily="50" charset="-128"/>
                          <a:ea typeface="Meiryo UI" panose="020B0604030504040204" pitchFamily="50" charset="-128"/>
                        </a:rPr>
                        <a:t>年額払い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2"/>
                  </a:ext>
                </a:extLst>
              </a:tr>
              <a:tr h="1340656">
                <a:tc>
                  <a:txBody>
                    <a:bodyPr/>
                    <a:lstStyle/>
                    <a:p>
                      <a:pPr algn="ctr"/>
                      <a:r>
                        <a:rPr kumimoji="1" lang="ja-JP" altLang="en-US" sz="1100" dirty="0">
                          <a:latin typeface="Meiryo UI" panose="020B0604030504040204" pitchFamily="50" charset="-128"/>
                          <a:ea typeface="Meiryo UI" panose="020B0604030504040204" pitchFamily="50" charset="-128"/>
                        </a:rPr>
                        <a:t>初期費＋</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年額払い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3"/>
                  </a:ext>
                </a:extLst>
              </a:tr>
              <a:tr h="1385602">
                <a:tc>
                  <a:txBody>
                    <a:bodyPr/>
                    <a:lstStyle/>
                    <a:p>
                      <a:pPr algn="ctr"/>
                      <a:r>
                        <a:rPr kumimoji="1" lang="ja-JP" altLang="en-US" sz="1100" dirty="0">
                          <a:latin typeface="Meiryo UI" panose="020B0604030504040204" pitchFamily="50" charset="-128"/>
                          <a:ea typeface="Meiryo UI" panose="020B0604030504040204" pitchFamily="50" charset="-128"/>
                        </a:rPr>
                        <a:t>年額払い</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初年度割引</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4"/>
                  </a:ext>
                </a:extLst>
              </a:tr>
              <a:tr h="1355404">
                <a:tc>
                  <a:txBody>
                    <a:bodyPr/>
                    <a:lstStyle/>
                    <a:p>
                      <a:pPr algn="ctr"/>
                      <a:r>
                        <a:rPr kumimoji="1" lang="ja-JP" altLang="en-US" sz="1100" dirty="0">
                          <a:latin typeface="Meiryo UI" panose="020B0604030504040204" pitchFamily="50" charset="-128"/>
                          <a:ea typeface="Meiryo UI" panose="020B0604030504040204" pitchFamily="50" charset="-128"/>
                        </a:rPr>
                        <a:t>初期費＋</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年額払い</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初年度割引</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5"/>
                  </a:ext>
                </a:extLst>
              </a:tr>
            </a:tbl>
          </a:graphicData>
        </a:graphic>
      </p:graphicFrame>
      <p:graphicFrame>
        <p:nvGraphicFramePr>
          <p:cNvPr id="3" name="表 2"/>
          <p:cNvGraphicFramePr>
            <a:graphicFrameLocks noGrp="1"/>
          </p:cNvGraphicFramePr>
          <p:nvPr/>
        </p:nvGraphicFramePr>
        <p:xfrm>
          <a:off x="1600200" y="210761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4" name="二等辺三角形 3"/>
          <p:cNvSpPr/>
          <p:nvPr/>
        </p:nvSpPr>
        <p:spPr bwMode="auto">
          <a:xfrm rot="10800000">
            <a:off x="1638300" y="196283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 name="正方形/長方形 4"/>
          <p:cNvSpPr/>
          <p:nvPr/>
        </p:nvSpPr>
        <p:spPr>
          <a:xfrm>
            <a:off x="1529610" y="175964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51" name="二等辺三角形 50"/>
          <p:cNvSpPr/>
          <p:nvPr/>
        </p:nvSpPr>
        <p:spPr bwMode="auto">
          <a:xfrm rot="10800000">
            <a:off x="2002736" y="196283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2" name="正方形/長方形 51"/>
          <p:cNvSpPr/>
          <p:nvPr/>
        </p:nvSpPr>
        <p:spPr>
          <a:xfrm>
            <a:off x="1894046" y="175964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7" name="直線コネクタ 6"/>
          <p:cNvCxnSpPr/>
          <p:nvPr/>
        </p:nvCxnSpPr>
        <p:spPr bwMode="auto">
          <a:xfrm>
            <a:off x="2074297" y="23209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p:cNvCxnSpPr/>
          <p:nvPr/>
        </p:nvCxnSpPr>
        <p:spPr bwMode="auto">
          <a:xfrm>
            <a:off x="2074297" y="2594730"/>
            <a:ext cx="203751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8" name="二等辺三角形 167"/>
          <p:cNvSpPr/>
          <p:nvPr/>
        </p:nvSpPr>
        <p:spPr bwMode="auto">
          <a:xfrm rot="10800000">
            <a:off x="7092393" y="196283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9" name="正方形/長方形 168"/>
          <p:cNvSpPr/>
          <p:nvPr/>
        </p:nvSpPr>
        <p:spPr>
          <a:xfrm>
            <a:off x="6983703" y="175964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53" name="直線コネクタ 52"/>
          <p:cNvCxnSpPr/>
          <p:nvPr/>
        </p:nvCxnSpPr>
        <p:spPr bwMode="auto">
          <a:xfrm>
            <a:off x="7166166" y="23209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正方形/長方形 148"/>
          <p:cNvSpPr/>
          <p:nvPr/>
        </p:nvSpPr>
        <p:spPr>
          <a:xfrm>
            <a:off x="3978443" y="278026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29" name="正方形/長方形 128"/>
          <p:cNvSpPr/>
          <p:nvPr/>
        </p:nvSpPr>
        <p:spPr>
          <a:xfrm>
            <a:off x="3136506" y="2594730"/>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cxnSp>
        <p:nvCxnSpPr>
          <p:cNvPr id="130" name="直線矢印コネクタ 129"/>
          <p:cNvCxnSpPr/>
          <p:nvPr/>
        </p:nvCxnSpPr>
        <p:spPr bwMode="auto">
          <a:xfrm>
            <a:off x="6297035" y="2601082"/>
            <a:ext cx="849511"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1" name="正方形/長方形 130"/>
          <p:cNvSpPr/>
          <p:nvPr/>
        </p:nvSpPr>
        <p:spPr>
          <a:xfrm>
            <a:off x="6529890" y="258810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36" name="正方形/長方形 135"/>
          <p:cNvSpPr/>
          <p:nvPr/>
        </p:nvSpPr>
        <p:spPr>
          <a:xfrm>
            <a:off x="7249787" y="278688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66" name="正方形/長方形 65"/>
          <p:cNvSpPr/>
          <p:nvPr/>
        </p:nvSpPr>
        <p:spPr>
          <a:xfrm>
            <a:off x="272562" y="7141654"/>
            <a:ext cx="2574744" cy="295466"/>
          </a:xfrm>
          <a:prstGeom prst="rect">
            <a:avLst/>
          </a:prstGeom>
        </p:spPr>
        <p:txBody>
          <a:bodyPr wrap="none">
            <a:spAutoFit/>
          </a:bodyPr>
          <a:lstStyle/>
          <a:p>
            <a:pPr algn="l"/>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本ケースの請求サイクルは年間とする</a:t>
            </a:r>
            <a:endParaRPr lang="ja-JP" altLang="en-US" dirty="0"/>
          </a:p>
        </p:txBody>
      </p:sp>
      <p:sp>
        <p:nvSpPr>
          <p:cNvPr id="67" name="正方形/長方形 66">
            <a:extLst>
              <a:ext uri="{FF2B5EF4-FFF2-40B4-BE49-F238E27FC236}">
                <a16:creationId xmlns:a16="http://schemas.microsoft.com/office/drawing/2014/main" id="{4AEFC70D-2C96-4AD4-88A2-7C86736BA846}"/>
              </a:ext>
            </a:extLst>
          </p:cNvPr>
          <p:cNvSpPr/>
          <p:nvPr/>
        </p:nvSpPr>
        <p:spPr bwMode="auto">
          <a:xfrm>
            <a:off x="8478520" y="162560"/>
            <a:ext cx="1290320" cy="574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変更</a:t>
            </a:r>
            <a:b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年額を刷新</a:t>
            </a: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8" name="正方形/長方形 67">
            <a:extLst>
              <a:ext uri="{FF2B5EF4-FFF2-40B4-BE49-F238E27FC236}">
                <a16:creationId xmlns:a16="http://schemas.microsoft.com/office/drawing/2014/main" id="{9CD7D9EF-91A7-4F68-B7DB-50B14DE9D69B}"/>
              </a:ext>
            </a:extLst>
          </p:cNvPr>
          <p:cNvSpPr/>
          <p:nvPr/>
        </p:nvSpPr>
        <p:spPr bwMode="auto">
          <a:xfrm>
            <a:off x="8872220" y="-6985"/>
            <a:ext cx="1033780" cy="22479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年払い問題</a:t>
            </a:r>
          </a:p>
        </p:txBody>
      </p:sp>
      <p:graphicFrame>
        <p:nvGraphicFramePr>
          <p:cNvPr id="69" name="表 68">
            <a:extLst>
              <a:ext uri="{FF2B5EF4-FFF2-40B4-BE49-F238E27FC236}">
                <a16:creationId xmlns:a16="http://schemas.microsoft.com/office/drawing/2014/main" id="{00EC1477-59E0-420B-932D-6F536B3FD993}"/>
              </a:ext>
            </a:extLst>
          </p:cNvPr>
          <p:cNvGraphicFramePr>
            <a:graphicFrameLocks noGrp="1"/>
          </p:cNvGraphicFramePr>
          <p:nvPr>
            <p:extLst>
              <p:ext uri="{D42A27DB-BD31-4B8C-83A1-F6EECF244321}">
                <p14:modId xmlns:p14="http://schemas.microsoft.com/office/powerpoint/2010/main" val="2272525039"/>
              </p:ext>
            </p:extLst>
          </p:nvPr>
        </p:nvGraphicFramePr>
        <p:xfrm>
          <a:off x="4838613" y="2106654"/>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cxnSp>
        <p:nvCxnSpPr>
          <p:cNvPr id="70" name="直線コネクタ 69">
            <a:extLst>
              <a:ext uri="{FF2B5EF4-FFF2-40B4-BE49-F238E27FC236}">
                <a16:creationId xmlns:a16="http://schemas.microsoft.com/office/drawing/2014/main" id="{49646FDA-BC5E-4EE2-B008-FE98879E688F}"/>
              </a:ext>
            </a:extLst>
          </p:cNvPr>
          <p:cNvCxnSpPr/>
          <p:nvPr/>
        </p:nvCxnSpPr>
        <p:spPr bwMode="auto">
          <a:xfrm>
            <a:off x="4111816" y="232654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矢印コネクタ 72">
            <a:extLst>
              <a:ext uri="{FF2B5EF4-FFF2-40B4-BE49-F238E27FC236}">
                <a16:creationId xmlns:a16="http://schemas.microsoft.com/office/drawing/2014/main" id="{136A1AFA-F295-42F2-B9C9-5AD6009B0AA1}"/>
              </a:ext>
            </a:extLst>
          </p:cNvPr>
          <p:cNvCxnSpPr/>
          <p:nvPr/>
        </p:nvCxnSpPr>
        <p:spPr bwMode="auto">
          <a:xfrm>
            <a:off x="4130866" y="2601080"/>
            <a:ext cx="209213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線コネクタ 74">
            <a:extLst>
              <a:ext uri="{FF2B5EF4-FFF2-40B4-BE49-F238E27FC236}">
                <a16:creationId xmlns:a16="http://schemas.microsoft.com/office/drawing/2014/main" id="{A1DD61FC-29EB-46A7-8434-CC25A313B74E}"/>
              </a:ext>
            </a:extLst>
          </p:cNvPr>
          <p:cNvCxnSpPr/>
          <p:nvPr/>
        </p:nvCxnSpPr>
        <p:spPr bwMode="auto">
          <a:xfrm>
            <a:off x="6264466" y="229921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正方形/長方形 75">
            <a:extLst>
              <a:ext uri="{FF2B5EF4-FFF2-40B4-BE49-F238E27FC236}">
                <a16:creationId xmlns:a16="http://schemas.microsoft.com/office/drawing/2014/main" id="{0F37296D-D10B-42C9-9314-8C19F666007A}"/>
              </a:ext>
            </a:extLst>
          </p:cNvPr>
          <p:cNvSpPr/>
          <p:nvPr/>
        </p:nvSpPr>
        <p:spPr>
          <a:xfrm>
            <a:off x="6125837" y="278688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77" name="表 76">
            <a:extLst>
              <a:ext uri="{FF2B5EF4-FFF2-40B4-BE49-F238E27FC236}">
                <a16:creationId xmlns:a16="http://schemas.microsoft.com/office/drawing/2014/main" id="{FE882DDE-CFEE-419B-9ADE-26F3C752FC0E}"/>
              </a:ext>
            </a:extLst>
          </p:cNvPr>
          <p:cNvGraphicFramePr>
            <a:graphicFrameLocks noGrp="1"/>
          </p:cNvGraphicFramePr>
          <p:nvPr/>
        </p:nvGraphicFramePr>
        <p:xfrm>
          <a:off x="1600200" y="344111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78" name="二等辺三角形 77">
            <a:extLst>
              <a:ext uri="{FF2B5EF4-FFF2-40B4-BE49-F238E27FC236}">
                <a16:creationId xmlns:a16="http://schemas.microsoft.com/office/drawing/2014/main" id="{D0651CE9-B614-4E95-A7DE-F5FB2EF648C5}"/>
              </a:ext>
            </a:extLst>
          </p:cNvPr>
          <p:cNvSpPr/>
          <p:nvPr/>
        </p:nvSpPr>
        <p:spPr bwMode="auto">
          <a:xfrm rot="10800000">
            <a:off x="1638300" y="329633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9" name="正方形/長方形 78">
            <a:extLst>
              <a:ext uri="{FF2B5EF4-FFF2-40B4-BE49-F238E27FC236}">
                <a16:creationId xmlns:a16="http://schemas.microsoft.com/office/drawing/2014/main" id="{0E8ACA58-FC68-4AA4-9E02-C1CED60FD913}"/>
              </a:ext>
            </a:extLst>
          </p:cNvPr>
          <p:cNvSpPr/>
          <p:nvPr/>
        </p:nvSpPr>
        <p:spPr>
          <a:xfrm>
            <a:off x="1529610" y="309314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80" name="二等辺三角形 79">
            <a:extLst>
              <a:ext uri="{FF2B5EF4-FFF2-40B4-BE49-F238E27FC236}">
                <a16:creationId xmlns:a16="http://schemas.microsoft.com/office/drawing/2014/main" id="{230E5134-2CD7-4A72-9C42-B941F4353F76}"/>
              </a:ext>
            </a:extLst>
          </p:cNvPr>
          <p:cNvSpPr/>
          <p:nvPr/>
        </p:nvSpPr>
        <p:spPr bwMode="auto">
          <a:xfrm rot="10800000">
            <a:off x="2002736" y="329633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1" name="正方形/長方形 80">
            <a:extLst>
              <a:ext uri="{FF2B5EF4-FFF2-40B4-BE49-F238E27FC236}">
                <a16:creationId xmlns:a16="http://schemas.microsoft.com/office/drawing/2014/main" id="{9433C470-1841-46D9-98CF-3851DC91FEAF}"/>
              </a:ext>
            </a:extLst>
          </p:cNvPr>
          <p:cNvSpPr/>
          <p:nvPr/>
        </p:nvSpPr>
        <p:spPr>
          <a:xfrm>
            <a:off x="1894046" y="309314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82" name="直線コネクタ 81">
            <a:extLst>
              <a:ext uri="{FF2B5EF4-FFF2-40B4-BE49-F238E27FC236}">
                <a16:creationId xmlns:a16="http://schemas.microsoft.com/office/drawing/2014/main" id="{A81FDC88-ACF1-4B60-9CA9-9FB48A99B58D}"/>
              </a:ext>
            </a:extLst>
          </p:cNvPr>
          <p:cNvCxnSpPr/>
          <p:nvPr/>
        </p:nvCxnSpPr>
        <p:spPr bwMode="auto">
          <a:xfrm>
            <a:off x="2074297" y="36544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a:extLst>
              <a:ext uri="{FF2B5EF4-FFF2-40B4-BE49-F238E27FC236}">
                <a16:creationId xmlns:a16="http://schemas.microsoft.com/office/drawing/2014/main" id="{C50C2711-D198-4E4B-9E15-719F21B82B5F}"/>
              </a:ext>
            </a:extLst>
          </p:cNvPr>
          <p:cNvCxnSpPr/>
          <p:nvPr/>
        </p:nvCxnSpPr>
        <p:spPr bwMode="auto">
          <a:xfrm>
            <a:off x="2074297" y="3928230"/>
            <a:ext cx="203751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二等辺三角形 83">
            <a:extLst>
              <a:ext uri="{FF2B5EF4-FFF2-40B4-BE49-F238E27FC236}">
                <a16:creationId xmlns:a16="http://schemas.microsoft.com/office/drawing/2014/main" id="{5A050078-9BDE-4E44-A378-97E88C0D7C6A}"/>
              </a:ext>
            </a:extLst>
          </p:cNvPr>
          <p:cNvSpPr/>
          <p:nvPr/>
        </p:nvSpPr>
        <p:spPr bwMode="auto">
          <a:xfrm rot="10800000">
            <a:off x="7092393" y="329633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5" name="正方形/長方形 84">
            <a:extLst>
              <a:ext uri="{FF2B5EF4-FFF2-40B4-BE49-F238E27FC236}">
                <a16:creationId xmlns:a16="http://schemas.microsoft.com/office/drawing/2014/main" id="{E62FC80B-54D3-4739-8A5E-5798FEE3887D}"/>
              </a:ext>
            </a:extLst>
          </p:cNvPr>
          <p:cNvSpPr/>
          <p:nvPr/>
        </p:nvSpPr>
        <p:spPr>
          <a:xfrm>
            <a:off x="6983703" y="309314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86" name="直線コネクタ 85">
            <a:extLst>
              <a:ext uri="{FF2B5EF4-FFF2-40B4-BE49-F238E27FC236}">
                <a16:creationId xmlns:a16="http://schemas.microsoft.com/office/drawing/2014/main" id="{EC7771E5-616B-412C-A640-95990E2853F9}"/>
              </a:ext>
            </a:extLst>
          </p:cNvPr>
          <p:cNvCxnSpPr/>
          <p:nvPr/>
        </p:nvCxnSpPr>
        <p:spPr bwMode="auto">
          <a:xfrm>
            <a:off x="7166166" y="36544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正方形/長方形 87">
            <a:extLst>
              <a:ext uri="{FF2B5EF4-FFF2-40B4-BE49-F238E27FC236}">
                <a16:creationId xmlns:a16="http://schemas.microsoft.com/office/drawing/2014/main" id="{396AE83E-987D-442C-9665-596840BA1FEF}"/>
              </a:ext>
            </a:extLst>
          </p:cNvPr>
          <p:cNvSpPr/>
          <p:nvPr/>
        </p:nvSpPr>
        <p:spPr>
          <a:xfrm>
            <a:off x="3136506" y="3928230"/>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cxnSp>
        <p:nvCxnSpPr>
          <p:cNvPr id="89" name="直線矢印コネクタ 88">
            <a:extLst>
              <a:ext uri="{FF2B5EF4-FFF2-40B4-BE49-F238E27FC236}">
                <a16:creationId xmlns:a16="http://schemas.microsoft.com/office/drawing/2014/main" id="{284B350B-FBCD-4145-B420-058B095F7116}"/>
              </a:ext>
            </a:extLst>
          </p:cNvPr>
          <p:cNvCxnSpPr/>
          <p:nvPr/>
        </p:nvCxnSpPr>
        <p:spPr bwMode="auto">
          <a:xfrm>
            <a:off x="6297035" y="3934582"/>
            <a:ext cx="849511"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正方形/長方形 89">
            <a:extLst>
              <a:ext uri="{FF2B5EF4-FFF2-40B4-BE49-F238E27FC236}">
                <a16:creationId xmlns:a16="http://schemas.microsoft.com/office/drawing/2014/main" id="{6C079932-6D6A-4A63-9D5C-97FFA783D5F4}"/>
              </a:ext>
            </a:extLst>
          </p:cNvPr>
          <p:cNvSpPr/>
          <p:nvPr/>
        </p:nvSpPr>
        <p:spPr>
          <a:xfrm>
            <a:off x="6529890" y="392160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graphicFrame>
        <p:nvGraphicFramePr>
          <p:cNvPr id="92" name="表 91">
            <a:extLst>
              <a:ext uri="{FF2B5EF4-FFF2-40B4-BE49-F238E27FC236}">
                <a16:creationId xmlns:a16="http://schemas.microsoft.com/office/drawing/2014/main" id="{E9D34397-C9B6-43DF-B94D-CE3185F0F40E}"/>
              </a:ext>
            </a:extLst>
          </p:cNvPr>
          <p:cNvGraphicFramePr>
            <a:graphicFrameLocks noGrp="1"/>
          </p:cNvGraphicFramePr>
          <p:nvPr>
            <p:extLst>
              <p:ext uri="{D42A27DB-BD31-4B8C-83A1-F6EECF244321}">
                <p14:modId xmlns:p14="http://schemas.microsoft.com/office/powerpoint/2010/main" val="2302354947"/>
              </p:ext>
            </p:extLst>
          </p:nvPr>
        </p:nvGraphicFramePr>
        <p:xfrm>
          <a:off x="4838613" y="3440154"/>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cxnSp>
        <p:nvCxnSpPr>
          <p:cNvPr id="93" name="直線コネクタ 92">
            <a:extLst>
              <a:ext uri="{FF2B5EF4-FFF2-40B4-BE49-F238E27FC236}">
                <a16:creationId xmlns:a16="http://schemas.microsoft.com/office/drawing/2014/main" id="{D714B75D-EBCC-4B9A-89FB-AF9B751B4B28}"/>
              </a:ext>
            </a:extLst>
          </p:cNvPr>
          <p:cNvCxnSpPr/>
          <p:nvPr/>
        </p:nvCxnSpPr>
        <p:spPr bwMode="auto">
          <a:xfrm>
            <a:off x="4111816" y="366004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矢印コネクタ 93">
            <a:extLst>
              <a:ext uri="{FF2B5EF4-FFF2-40B4-BE49-F238E27FC236}">
                <a16:creationId xmlns:a16="http://schemas.microsoft.com/office/drawing/2014/main" id="{8595638E-890F-4FDA-A216-EC1D1063A28A}"/>
              </a:ext>
            </a:extLst>
          </p:cNvPr>
          <p:cNvCxnSpPr/>
          <p:nvPr/>
        </p:nvCxnSpPr>
        <p:spPr bwMode="auto">
          <a:xfrm>
            <a:off x="4130866" y="3934580"/>
            <a:ext cx="209213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線コネクタ 94">
            <a:extLst>
              <a:ext uri="{FF2B5EF4-FFF2-40B4-BE49-F238E27FC236}">
                <a16:creationId xmlns:a16="http://schemas.microsoft.com/office/drawing/2014/main" id="{8CF422D5-6874-4985-A34A-D6134D08626B}"/>
              </a:ext>
            </a:extLst>
          </p:cNvPr>
          <p:cNvCxnSpPr/>
          <p:nvPr/>
        </p:nvCxnSpPr>
        <p:spPr bwMode="auto">
          <a:xfrm>
            <a:off x="6264466" y="363271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7" name="正方形/長方形 96">
            <a:extLst>
              <a:ext uri="{FF2B5EF4-FFF2-40B4-BE49-F238E27FC236}">
                <a16:creationId xmlns:a16="http://schemas.microsoft.com/office/drawing/2014/main" id="{CF90F35E-A84F-48C9-B872-37C54C18BC32}"/>
              </a:ext>
            </a:extLst>
          </p:cNvPr>
          <p:cNvSpPr/>
          <p:nvPr/>
        </p:nvSpPr>
        <p:spPr>
          <a:xfrm>
            <a:off x="1933328" y="3660451"/>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●初期費</a:t>
            </a:r>
          </a:p>
        </p:txBody>
      </p:sp>
      <p:graphicFrame>
        <p:nvGraphicFramePr>
          <p:cNvPr id="98" name="表 97">
            <a:extLst>
              <a:ext uri="{FF2B5EF4-FFF2-40B4-BE49-F238E27FC236}">
                <a16:creationId xmlns:a16="http://schemas.microsoft.com/office/drawing/2014/main" id="{EC59BE34-E536-45C3-87D0-3C568F0274A2}"/>
              </a:ext>
            </a:extLst>
          </p:cNvPr>
          <p:cNvGraphicFramePr>
            <a:graphicFrameLocks noGrp="1"/>
          </p:cNvGraphicFramePr>
          <p:nvPr/>
        </p:nvGraphicFramePr>
        <p:xfrm>
          <a:off x="1581150" y="4788330"/>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99" name="二等辺三角形 98">
            <a:extLst>
              <a:ext uri="{FF2B5EF4-FFF2-40B4-BE49-F238E27FC236}">
                <a16:creationId xmlns:a16="http://schemas.microsoft.com/office/drawing/2014/main" id="{2DF88C11-9701-4F40-93E2-910D08F33AB3}"/>
              </a:ext>
            </a:extLst>
          </p:cNvPr>
          <p:cNvSpPr/>
          <p:nvPr/>
        </p:nvSpPr>
        <p:spPr bwMode="auto">
          <a:xfrm rot="10800000">
            <a:off x="1619250" y="4643550"/>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0" name="正方形/長方形 99">
            <a:extLst>
              <a:ext uri="{FF2B5EF4-FFF2-40B4-BE49-F238E27FC236}">
                <a16:creationId xmlns:a16="http://schemas.microsoft.com/office/drawing/2014/main" id="{EF9B27A6-36BD-4CBB-8FB5-9CEE6952E349}"/>
              </a:ext>
            </a:extLst>
          </p:cNvPr>
          <p:cNvSpPr/>
          <p:nvPr/>
        </p:nvSpPr>
        <p:spPr>
          <a:xfrm>
            <a:off x="1510560" y="4440358"/>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01" name="二等辺三角形 100">
            <a:extLst>
              <a:ext uri="{FF2B5EF4-FFF2-40B4-BE49-F238E27FC236}">
                <a16:creationId xmlns:a16="http://schemas.microsoft.com/office/drawing/2014/main" id="{DFE778A5-0A88-4CA3-8F1A-8C71FA9C78B9}"/>
              </a:ext>
            </a:extLst>
          </p:cNvPr>
          <p:cNvSpPr/>
          <p:nvPr/>
        </p:nvSpPr>
        <p:spPr bwMode="auto">
          <a:xfrm rot="10800000">
            <a:off x="1983686" y="4643550"/>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2" name="正方形/長方形 101">
            <a:extLst>
              <a:ext uri="{FF2B5EF4-FFF2-40B4-BE49-F238E27FC236}">
                <a16:creationId xmlns:a16="http://schemas.microsoft.com/office/drawing/2014/main" id="{C0AAF538-7C51-4A72-A074-91086C1F228A}"/>
              </a:ext>
            </a:extLst>
          </p:cNvPr>
          <p:cNvSpPr/>
          <p:nvPr/>
        </p:nvSpPr>
        <p:spPr>
          <a:xfrm>
            <a:off x="1874996" y="444035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03" name="直線コネクタ 102">
            <a:extLst>
              <a:ext uri="{FF2B5EF4-FFF2-40B4-BE49-F238E27FC236}">
                <a16:creationId xmlns:a16="http://schemas.microsoft.com/office/drawing/2014/main" id="{C86C42A1-E04D-41A8-A5AE-B323A2532D7F}"/>
              </a:ext>
            </a:extLst>
          </p:cNvPr>
          <p:cNvCxnSpPr/>
          <p:nvPr/>
        </p:nvCxnSpPr>
        <p:spPr bwMode="auto">
          <a:xfrm>
            <a:off x="2055247" y="500169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a:extLst>
              <a:ext uri="{FF2B5EF4-FFF2-40B4-BE49-F238E27FC236}">
                <a16:creationId xmlns:a16="http://schemas.microsoft.com/office/drawing/2014/main" id="{2BA028FB-811C-4F9E-9D7A-A4C964567FAC}"/>
              </a:ext>
            </a:extLst>
          </p:cNvPr>
          <p:cNvCxnSpPr/>
          <p:nvPr/>
        </p:nvCxnSpPr>
        <p:spPr bwMode="auto">
          <a:xfrm>
            <a:off x="2055247" y="5275448"/>
            <a:ext cx="203751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二等辺三角形 104">
            <a:extLst>
              <a:ext uri="{FF2B5EF4-FFF2-40B4-BE49-F238E27FC236}">
                <a16:creationId xmlns:a16="http://schemas.microsoft.com/office/drawing/2014/main" id="{9E30FD89-889B-46E0-ADD0-0899E0CC2FB3}"/>
              </a:ext>
            </a:extLst>
          </p:cNvPr>
          <p:cNvSpPr/>
          <p:nvPr/>
        </p:nvSpPr>
        <p:spPr bwMode="auto">
          <a:xfrm rot="10800000">
            <a:off x="7073343" y="4643550"/>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6" name="正方形/長方形 105">
            <a:extLst>
              <a:ext uri="{FF2B5EF4-FFF2-40B4-BE49-F238E27FC236}">
                <a16:creationId xmlns:a16="http://schemas.microsoft.com/office/drawing/2014/main" id="{5C6882B0-64A7-485B-914B-6CA54076709C}"/>
              </a:ext>
            </a:extLst>
          </p:cNvPr>
          <p:cNvSpPr/>
          <p:nvPr/>
        </p:nvSpPr>
        <p:spPr>
          <a:xfrm>
            <a:off x="6964653" y="444035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07" name="直線コネクタ 106">
            <a:extLst>
              <a:ext uri="{FF2B5EF4-FFF2-40B4-BE49-F238E27FC236}">
                <a16:creationId xmlns:a16="http://schemas.microsoft.com/office/drawing/2014/main" id="{1B32C180-73D0-4373-9AB8-866991A022A2}"/>
              </a:ext>
            </a:extLst>
          </p:cNvPr>
          <p:cNvCxnSpPr/>
          <p:nvPr/>
        </p:nvCxnSpPr>
        <p:spPr bwMode="auto">
          <a:xfrm>
            <a:off x="7147116" y="500169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正方形/長方形 108">
            <a:extLst>
              <a:ext uri="{FF2B5EF4-FFF2-40B4-BE49-F238E27FC236}">
                <a16:creationId xmlns:a16="http://schemas.microsoft.com/office/drawing/2014/main" id="{C3A87C78-1144-4E99-A1D5-37FCA25A3D5A}"/>
              </a:ext>
            </a:extLst>
          </p:cNvPr>
          <p:cNvSpPr/>
          <p:nvPr/>
        </p:nvSpPr>
        <p:spPr>
          <a:xfrm>
            <a:off x="2912272" y="5275448"/>
            <a:ext cx="800219"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年額（割引）</a:t>
            </a:r>
          </a:p>
        </p:txBody>
      </p:sp>
      <p:cxnSp>
        <p:nvCxnSpPr>
          <p:cNvPr id="110" name="直線矢印コネクタ 109">
            <a:extLst>
              <a:ext uri="{FF2B5EF4-FFF2-40B4-BE49-F238E27FC236}">
                <a16:creationId xmlns:a16="http://schemas.microsoft.com/office/drawing/2014/main" id="{E20B9C80-F18F-40D9-B397-3745A1909CAF}"/>
              </a:ext>
            </a:extLst>
          </p:cNvPr>
          <p:cNvCxnSpPr/>
          <p:nvPr/>
        </p:nvCxnSpPr>
        <p:spPr bwMode="auto">
          <a:xfrm>
            <a:off x="6277985" y="5281800"/>
            <a:ext cx="849511"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正方形/長方形 110">
            <a:extLst>
              <a:ext uri="{FF2B5EF4-FFF2-40B4-BE49-F238E27FC236}">
                <a16:creationId xmlns:a16="http://schemas.microsoft.com/office/drawing/2014/main" id="{A898AF86-0E41-449F-A217-7E8202C4FEB3}"/>
              </a:ext>
            </a:extLst>
          </p:cNvPr>
          <p:cNvSpPr/>
          <p:nvPr/>
        </p:nvSpPr>
        <p:spPr>
          <a:xfrm>
            <a:off x="6510840" y="5268824"/>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graphicFrame>
        <p:nvGraphicFramePr>
          <p:cNvPr id="113" name="表 112">
            <a:extLst>
              <a:ext uri="{FF2B5EF4-FFF2-40B4-BE49-F238E27FC236}">
                <a16:creationId xmlns:a16="http://schemas.microsoft.com/office/drawing/2014/main" id="{CCC6F6DE-2DA8-43EB-9DD9-3C5D86179A00}"/>
              </a:ext>
            </a:extLst>
          </p:cNvPr>
          <p:cNvGraphicFramePr>
            <a:graphicFrameLocks noGrp="1"/>
          </p:cNvGraphicFramePr>
          <p:nvPr>
            <p:extLst>
              <p:ext uri="{D42A27DB-BD31-4B8C-83A1-F6EECF244321}">
                <p14:modId xmlns:p14="http://schemas.microsoft.com/office/powerpoint/2010/main" val="2569080474"/>
              </p:ext>
            </p:extLst>
          </p:nvPr>
        </p:nvGraphicFramePr>
        <p:xfrm>
          <a:off x="4819563" y="478737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cxnSp>
        <p:nvCxnSpPr>
          <p:cNvPr id="114" name="直線コネクタ 113">
            <a:extLst>
              <a:ext uri="{FF2B5EF4-FFF2-40B4-BE49-F238E27FC236}">
                <a16:creationId xmlns:a16="http://schemas.microsoft.com/office/drawing/2014/main" id="{3AA015FC-13FE-4EEA-A743-AF962EAE513C}"/>
              </a:ext>
            </a:extLst>
          </p:cNvPr>
          <p:cNvCxnSpPr/>
          <p:nvPr/>
        </p:nvCxnSpPr>
        <p:spPr bwMode="auto">
          <a:xfrm>
            <a:off x="4092766" y="500726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直線矢印コネクタ 114">
            <a:extLst>
              <a:ext uri="{FF2B5EF4-FFF2-40B4-BE49-F238E27FC236}">
                <a16:creationId xmlns:a16="http://schemas.microsoft.com/office/drawing/2014/main" id="{9CE4019A-4714-47D0-BA1E-25BF3364FF56}"/>
              </a:ext>
            </a:extLst>
          </p:cNvPr>
          <p:cNvCxnSpPr/>
          <p:nvPr/>
        </p:nvCxnSpPr>
        <p:spPr bwMode="auto">
          <a:xfrm>
            <a:off x="4111816" y="5281798"/>
            <a:ext cx="209213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コネクタ 115">
            <a:extLst>
              <a:ext uri="{FF2B5EF4-FFF2-40B4-BE49-F238E27FC236}">
                <a16:creationId xmlns:a16="http://schemas.microsoft.com/office/drawing/2014/main" id="{9681DFFD-0E06-41C2-9E6C-C2261F3AA101}"/>
              </a:ext>
            </a:extLst>
          </p:cNvPr>
          <p:cNvCxnSpPr/>
          <p:nvPr/>
        </p:nvCxnSpPr>
        <p:spPr bwMode="auto">
          <a:xfrm>
            <a:off x="6245416" y="497992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18" name="表 117">
            <a:extLst>
              <a:ext uri="{FF2B5EF4-FFF2-40B4-BE49-F238E27FC236}">
                <a16:creationId xmlns:a16="http://schemas.microsoft.com/office/drawing/2014/main" id="{77EAEAEC-3C95-4DAE-9512-12AF25E98F78}"/>
              </a:ext>
            </a:extLst>
          </p:cNvPr>
          <p:cNvGraphicFramePr>
            <a:graphicFrameLocks noGrp="1"/>
          </p:cNvGraphicFramePr>
          <p:nvPr/>
        </p:nvGraphicFramePr>
        <p:xfrm>
          <a:off x="1581150" y="6121830"/>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19" name="二等辺三角形 118">
            <a:extLst>
              <a:ext uri="{FF2B5EF4-FFF2-40B4-BE49-F238E27FC236}">
                <a16:creationId xmlns:a16="http://schemas.microsoft.com/office/drawing/2014/main" id="{D4BBBFB1-9D50-4D9F-BDC6-15C4876ACB68}"/>
              </a:ext>
            </a:extLst>
          </p:cNvPr>
          <p:cNvSpPr/>
          <p:nvPr/>
        </p:nvSpPr>
        <p:spPr bwMode="auto">
          <a:xfrm rot="10800000">
            <a:off x="1619250" y="5977050"/>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0" name="正方形/長方形 119">
            <a:extLst>
              <a:ext uri="{FF2B5EF4-FFF2-40B4-BE49-F238E27FC236}">
                <a16:creationId xmlns:a16="http://schemas.microsoft.com/office/drawing/2014/main" id="{C9975F7D-6294-46D9-A2F8-4843A0DD1B1E}"/>
              </a:ext>
            </a:extLst>
          </p:cNvPr>
          <p:cNvSpPr/>
          <p:nvPr/>
        </p:nvSpPr>
        <p:spPr>
          <a:xfrm>
            <a:off x="1510560" y="5773858"/>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21" name="二等辺三角形 120">
            <a:extLst>
              <a:ext uri="{FF2B5EF4-FFF2-40B4-BE49-F238E27FC236}">
                <a16:creationId xmlns:a16="http://schemas.microsoft.com/office/drawing/2014/main" id="{DECB5829-5F60-455C-8535-6F4B86439443}"/>
              </a:ext>
            </a:extLst>
          </p:cNvPr>
          <p:cNvSpPr/>
          <p:nvPr/>
        </p:nvSpPr>
        <p:spPr bwMode="auto">
          <a:xfrm rot="10800000">
            <a:off x="1983686" y="5977050"/>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2" name="正方形/長方形 121">
            <a:extLst>
              <a:ext uri="{FF2B5EF4-FFF2-40B4-BE49-F238E27FC236}">
                <a16:creationId xmlns:a16="http://schemas.microsoft.com/office/drawing/2014/main" id="{AADF8A4A-76DD-4FAB-9D38-638FBBB2D289}"/>
              </a:ext>
            </a:extLst>
          </p:cNvPr>
          <p:cNvSpPr/>
          <p:nvPr/>
        </p:nvSpPr>
        <p:spPr>
          <a:xfrm>
            <a:off x="1874996" y="577385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23" name="直線コネクタ 122">
            <a:extLst>
              <a:ext uri="{FF2B5EF4-FFF2-40B4-BE49-F238E27FC236}">
                <a16:creationId xmlns:a16="http://schemas.microsoft.com/office/drawing/2014/main" id="{539E3027-2478-439D-B1C9-F30111C001A5}"/>
              </a:ext>
            </a:extLst>
          </p:cNvPr>
          <p:cNvCxnSpPr/>
          <p:nvPr/>
        </p:nvCxnSpPr>
        <p:spPr bwMode="auto">
          <a:xfrm>
            <a:off x="2055247" y="633519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線矢印コネクタ 123">
            <a:extLst>
              <a:ext uri="{FF2B5EF4-FFF2-40B4-BE49-F238E27FC236}">
                <a16:creationId xmlns:a16="http://schemas.microsoft.com/office/drawing/2014/main" id="{74A7B523-0B68-4A46-9B9B-82FA489568A4}"/>
              </a:ext>
            </a:extLst>
          </p:cNvPr>
          <p:cNvCxnSpPr/>
          <p:nvPr/>
        </p:nvCxnSpPr>
        <p:spPr bwMode="auto">
          <a:xfrm>
            <a:off x="2055247" y="6608948"/>
            <a:ext cx="203751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5" name="二等辺三角形 124">
            <a:extLst>
              <a:ext uri="{FF2B5EF4-FFF2-40B4-BE49-F238E27FC236}">
                <a16:creationId xmlns:a16="http://schemas.microsoft.com/office/drawing/2014/main" id="{DBBD687F-F90E-426F-BA6E-3649C6116F57}"/>
              </a:ext>
            </a:extLst>
          </p:cNvPr>
          <p:cNvSpPr/>
          <p:nvPr/>
        </p:nvSpPr>
        <p:spPr bwMode="auto">
          <a:xfrm rot="10800000">
            <a:off x="7073343" y="5977050"/>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6" name="正方形/長方形 125">
            <a:extLst>
              <a:ext uri="{FF2B5EF4-FFF2-40B4-BE49-F238E27FC236}">
                <a16:creationId xmlns:a16="http://schemas.microsoft.com/office/drawing/2014/main" id="{CC0D89E4-D773-483F-880D-5B35A645AB2F}"/>
              </a:ext>
            </a:extLst>
          </p:cNvPr>
          <p:cNvSpPr/>
          <p:nvPr/>
        </p:nvSpPr>
        <p:spPr>
          <a:xfrm>
            <a:off x="6964653" y="577385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27" name="直線コネクタ 126">
            <a:extLst>
              <a:ext uri="{FF2B5EF4-FFF2-40B4-BE49-F238E27FC236}">
                <a16:creationId xmlns:a16="http://schemas.microsoft.com/office/drawing/2014/main" id="{4809CCA3-0029-4035-AC01-E81EE4BAE1D4}"/>
              </a:ext>
            </a:extLst>
          </p:cNvPr>
          <p:cNvCxnSpPr/>
          <p:nvPr/>
        </p:nvCxnSpPr>
        <p:spPr bwMode="auto">
          <a:xfrm>
            <a:off x="7147116" y="633519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2" name="正方形/長方形 131">
            <a:extLst>
              <a:ext uri="{FF2B5EF4-FFF2-40B4-BE49-F238E27FC236}">
                <a16:creationId xmlns:a16="http://schemas.microsoft.com/office/drawing/2014/main" id="{732335EA-1CC8-4602-8C0C-4DB4B1D20192}"/>
              </a:ext>
            </a:extLst>
          </p:cNvPr>
          <p:cNvSpPr/>
          <p:nvPr/>
        </p:nvSpPr>
        <p:spPr>
          <a:xfrm>
            <a:off x="2912271" y="6608948"/>
            <a:ext cx="80022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年額（割引）</a:t>
            </a:r>
          </a:p>
        </p:txBody>
      </p:sp>
      <p:cxnSp>
        <p:nvCxnSpPr>
          <p:cNvPr id="133" name="直線矢印コネクタ 132">
            <a:extLst>
              <a:ext uri="{FF2B5EF4-FFF2-40B4-BE49-F238E27FC236}">
                <a16:creationId xmlns:a16="http://schemas.microsoft.com/office/drawing/2014/main" id="{D7E411E2-BA7B-478C-B92F-00B3887F6330}"/>
              </a:ext>
            </a:extLst>
          </p:cNvPr>
          <p:cNvCxnSpPr/>
          <p:nvPr/>
        </p:nvCxnSpPr>
        <p:spPr bwMode="auto">
          <a:xfrm>
            <a:off x="6277985" y="6615300"/>
            <a:ext cx="849511"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4" name="正方形/長方形 133">
            <a:extLst>
              <a:ext uri="{FF2B5EF4-FFF2-40B4-BE49-F238E27FC236}">
                <a16:creationId xmlns:a16="http://schemas.microsoft.com/office/drawing/2014/main" id="{7BC89AEF-78F5-4112-8640-724B50A60A5F}"/>
              </a:ext>
            </a:extLst>
          </p:cNvPr>
          <p:cNvSpPr/>
          <p:nvPr/>
        </p:nvSpPr>
        <p:spPr>
          <a:xfrm>
            <a:off x="6510840" y="6602324"/>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graphicFrame>
        <p:nvGraphicFramePr>
          <p:cNvPr id="138" name="表 137">
            <a:extLst>
              <a:ext uri="{FF2B5EF4-FFF2-40B4-BE49-F238E27FC236}">
                <a16:creationId xmlns:a16="http://schemas.microsoft.com/office/drawing/2014/main" id="{9801F9ED-8535-4072-BC53-F53EAB209360}"/>
              </a:ext>
            </a:extLst>
          </p:cNvPr>
          <p:cNvGraphicFramePr>
            <a:graphicFrameLocks noGrp="1"/>
          </p:cNvGraphicFramePr>
          <p:nvPr>
            <p:extLst>
              <p:ext uri="{D42A27DB-BD31-4B8C-83A1-F6EECF244321}">
                <p14:modId xmlns:p14="http://schemas.microsoft.com/office/powerpoint/2010/main" val="3429270592"/>
              </p:ext>
            </p:extLst>
          </p:nvPr>
        </p:nvGraphicFramePr>
        <p:xfrm>
          <a:off x="4819563" y="612087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cxnSp>
        <p:nvCxnSpPr>
          <p:cNvPr id="140" name="直線コネクタ 139">
            <a:extLst>
              <a:ext uri="{FF2B5EF4-FFF2-40B4-BE49-F238E27FC236}">
                <a16:creationId xmlns:a16="http://schemas.microsoft.com/office/drawing/2014/main" id="{FF8869B5-8965-4C4C-A897-F4409D3F7878}"/>
              </a:ext>
            </a:extLst>
          </p:cNvPr>
          <p:cNvCxnSpPr/>
          <p:nvPr/>
        </p:nvCxnSpPr>
        <p:spPr bwMode="auto">
          <a:xfrm>
            <a:off x="4092766" y="634076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直線矢印コネクタ 140">
            <a:extLst>
              <a:ext uri="{FF2B5EF4-FFF2-40B4-BE49-F238E27FC236}">
                <a16:creationId xmlns:a16="http://schemas.microsoft.com/office/drawing/2014/main" id="{6339C7D3-6654-47A2-8B8D-1BBD30278807}"/>
              </a:ext>
            </a:extLst>
          </p:cNvPr>
          <p:cNvCxnSpPr/>
          <p:nvPr/>
        </p:nvCxnSpPr>
        <p:spPr bwMode="auto">
          <a:xfrm>
            <a:off x="4111816" y="6615298"/>
            <a:ext cx="209213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直線コネクタ 141">
            <a:extLst>
              <a:ext uri="{FF2B5EF4-FFF2-40B4-BE49-F238E27FC236}">
                <a16:creationId xmlns:a16="http://schemas.microsoft.com/office/drawing/2014/main" id="{39B56423-36EF-4C9E-886D-8217871100B7}"/>
              </a:ext>
            </a:extLst>
          </p:cNvPr>
          <p:cNvCxnSpPr/>
          <p:nvPr/>
        </p:nvCxnSpPr>
        <p:spPr bwMode="auto">
          <a:xfrm>
            <a:off x="6245416" y="631342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正方形/長方形 143">
            <a:extLst>
              <a:ext uri="{FF2B5EF4-FFF2-40B4-BE49-F238E27FC236}">
                <a16:creationId xmlns:a16="http://schemas.microsoft.com/office/drawing/2014/main" id="{7B077BF6-5D60-4FD7-97C8-C9CC8277B4C4}"/>
              </a:ext>
            </a:extLst>
          </p:cNvPr>
          <p:cNvSpPr/>
          <p:nvPr/>
        </p:nvSpPr>
        <p:spPr>
          <a:xfrm>
            <a:off x="1914278" y="6341169"/>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●初期費</a:t>
            </a:r>
          </a:p>
        </p:txBody>
      </p:sp>
      <p:sp>
        <p:nvSpPr>
          <p:cNvPr id="137" name="正方形/長方形 136">
            <a:extLst>
              <a:ext uri="{FF2B5EF4-FFF2-40B4-BE49-F238E27FC236}">
                <a16:creationId xmlns:a16="http://schemas.microsoft.com/office/drawing/2014/main" id="{7BBA9A5E-FD65-424D-AADD-38B2CA08D2A8}"/>
              </a:ext>
            </a:extLst>
          </p:cNvPr>
          <p:cNvSpPr/>
          <p:nvPr/>
        </p:nvSpPr>
        <p:spPr>
          <a:xfrm>
            <a:off x="3984793" y="408836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9" name="正方形/長方形 138">
            <a:extLst>
              <a:ext uri="{FF2B5EF4-FFF2-40B4-BE49-F238E27FC236}">
                <a16:creationId xmlns:a16="http://schemas.microsoft.com/office/drawing/2014/main" id="{A3377DB2-2DB8-41B4-A092-34F7F9E0D995}"/>
              </a:ext>
            </a:extLst>
          </p:cNvPr>
          <p:cNvSpPr/>
          <p:nvPr/>
        </p:nvSpPr>
        <p:spPr>
          <a:xfrm>
            <a:off x="7256137" y="409498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45" name="正方形/長方形 144">
            <a:extLst>
              <a:ext uri="{FF2B5EF4-FFF2-40B4-BE49-F238E27FC236}">
                <a16:creationId xmlns:a16="http://schemas.microsoft.com/office/drawing/2014/main" id="{9AFB956A-AFA1-4822-9FF4-2A3C3D045788}"/>
              </a:ext>
            </a:extLst>
          </p:cNvPr>
          <p:cNvSpPr/>
          <p:nvPr/>
        </p:nvSpPr>
        <p:spPr>
          <a:xfrm>
            <a:off x="6132187" y="409498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46" name="正方形/長方形 145">
            <a:extLst>
              <a:ext uri="{FF2B5EF4-FFF2-40B4-BE49-F238E27FC236}">
                <a16:creationId xmlns:a16="http://schemas.microsoft.com/office/drawing/2014/main" id="{4C70D9D5-50F9-4588-91D2-DF6A2397AD03}"/>
              </a:ext>
            </a:extLst>
          </p:cNvPr>
          <p:cNvSpPr/>
          <p:nvPr/>
        </p:nvSpPr>
        <p:spPr>
          <a:xfrm>
            <a:off x="4028935" y="552264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47" name="正方形/長方形 146">
            <a:extLst>
              <a:ext uri="{FF2B5EF4-FFF2-40B4-BE49-F238E27FC236}">
                <a16:creationId xmlns:a16="http://schemas.microsoft.com/office/drawing/2014/main" id="{613D3454-D0DB-478A-B119-05A23AE0EBF6}"/>
              </a:ext>
            </a:extLst>
          </p:cNvPr>
          <p:cNvSpPr/>
          <p:nvPr/>
        </p:nvSpPr>
        <p:spPr>
          <a:xfrm>
            <a:off x="7300279" y="552926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48" name="正方形/長方形 147">
            <a:extLst>
              <a:ext uri="{FF2B5EF4-FFF2-40B4-BE49-F238E27FC236}">
                <a16:creationId xmlns:a16="http://schemas.microsoft.com/office/drawing/2014/main" id="{EB4493DC-42EE-44F1-9AAD-498E6BB4BBC2}"/>
              </a:ext>
            </a:extLst>
          </p:cNvPr>
          <p:cNvSpPr/>
          <p:nvPr/>
        </p:nvSpPr>
        <p:spPr>
          <a:xfrm>
            <a:off x="6176329" y="552926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50" name="正方形/長方形 149">
            <a:extLst>
              <a:ext uri="{FF2B5EF4-FFF2-40B4-BE49-F238E27FC236}">
                <a16:creationId xmlns:a16="http://schemas.microsoft.com/office/drawing/2014/main" id="{2A0DCE65-B9A6-4D9F-8C86-8C63ED08C842}"/>
              </a:ext>
            </a:extLst>
          </p:cNvPr>
          <p:cNvSpPr/>
          <p:nvPr/>
        </p:nvSpPr>
        <p:spPr>
          <a:xfrm>
            <a:off x="4035285" y="683074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51" name="正方形/長方形 150">
            <a:extLst>
              <a:ext uri="{FF2B5EF4-FFF2-40B4-BE49-F238E27FC236}">
                <a16:creationId xmlns:a16="http://schemas.microsoft.com/office/drawing/2014/main" id="{55019906-88DE-45A9-94F3-8650A03DCFEC}"/>
              </a:ext>
            </a:extLst>
          </p:cNvPr>
          <p:cNvSpPr/>
          <p:nvPr/>
        </p:nvSpPr>
        <p:spPr>
          <a:xfrm>
            <a:off x="7306629" y="683736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52" name="正方形/長方形 151">
            <a:extLst>
              <a:ext uri="{FF2B5EF4-FFF2-40B4-BE49-F238E27FC236}">
                <a16:creationId xmlns:a16="http://schemas.microsoft.com/office/drawing/2014/main" id="{F51BDC6C-C0E1-4A87-9118-AE5C6E719DD1}"/>
              </a:ext>
            </a:extLst>
          </p:cNvPr>
          <p:cNvSpPr/>
          <p:nvPr/>
        </p:nvSpPr>
        <p:spPr>
          <a:xfrm>
            <a:off x="6182679" y="683736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53" name="正方形/長方形 152">
            <a:extLst>
              <a:ext uri="{FF2B5EF4-FFF2-40B4-BE49-F238E27FC236}">
                <a16:creationId xmlns:a16="http://schemas.microsoft.com/office/drawing/2014/main" id="{5FF45CB2-5863-4A82-86F0-ACCFB14EA0C2}"/>
              </a:ext>
            </a:extLst>
          </p:cNvPr>
          <p:cNvSpPr/>
          <p:nvPr/>
        </p:nvSpPr>
        <p:spPr>
          <a:xfrm>
            <a:off x="5056690" y="258810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54" name="正方形/長方形 153">
            <a:extLst>
              <a:ext uri="{FF2B5EF4-FFF2-40B4-BE49-F238E27FC236}">
                <a16:creationId xmlns:a16="http://schemas.microsoft.com/office/drawing/2014/main" id="{99CE58AA-22D9-4FFB-8284-A2CFCB3BCED7}"/>
              </a:ext>
            </a:extLst>
          </p:cNvPr>
          <p:cNvSpPr/>
          <p:nvPr/>
        </p:nvSpPr>
        <p:spPr>
          <a:xfrm>
            <a:off x="5056690" y="392160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55" name="正方形/長方形 154">
            <a:extLst>
              <a:ext uri="{FF2B5EF4-FFF2-40B4-BE49-F238E27FC236}">
                <a16:creationId xmlns:a16="http://schemas.microsoft.com/office/drawing/2014/main" id="{DFCAFDC4-70F5-42FC-868B-134D0BC36AC2}"/>
              </a:ext>
            </a:extLst>
          </p:cNvPr>
          <p:cNvSpPr/>
          <p:nvPr/>
        </p:nvSpPr>
        <p:spPr>
          <a:xfrm>
            <a:off x="5037640" y="5268824"/>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56" name="正方形/長方形 155">
            <a:extLst>
              <a:ext uri="{FF2B5EF4-FFF2-40B4-BE49-F238E27FC236}">
                <a16:creationId xmlns:a16="http://schemas.microsoft.com/office/drawing/2014/main" id="{293F2BD2-4B6A-44CC-B086-63520A3738EE}"/>
              </a:ext>
            </a:extLst>
          </p:cNvPr>
          <p:cNvSpPr/>
          <p:nvPr/>
        </p:nvSpPr>
        <p:spPr>
          <a:xfrm>
            <a:off x="5037640" y="6602324"/>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Tree>
    <p:extLst>
      <p:ext uri="{BB962C8B-B14F-4D97-AF65-F5344CB8AC3E}">
        <p14:creationId xmlns:p14="http://schemas.microsoft.com/office/powerpoint/2010/main" val="549375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期間限定契約（自動解約）</a:t>
            </a:r>
          </a:p>
        </p:txBody>
      </p:sp>
      <p:graphicFrame>
        <p:nvGraphicFramePr>
          <p:cNvPr id="2" name="表 1"/>
          <p:cNvGraphicFramePr>
            <a:graphicFrameLocks noGrp="1"/>
          </p:cNvGraphicFramePr>
          <p:nvPr>
            <p:extLst>
              <p:ext uri="{D42A27DB-BD31-4B8C-83A1-F6EECF244321}">
                <p14:modId xmlns:p14="http://schemas.microsoft.com/office/powerpoint/2010/main" val="3826129469"/>
              </p:ext>
            </p:extLst>
          </p:nvPr>
        </p:nvGraphicFramePr>
        <p:xfrm>
          <a:off x="297181" y="1217561"/>
          <a:ext cx="9311640" cy="6103586"/>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新規申込／自動解約</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月額払い</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年間限定契約</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FF0000"/>
                          </a:solidFill>
                          <a:latin typeface="Meiryo UI" panose="020B0604030504040204" pitchFamily="50" charset="-128"/>
                          <a:ea typeface="Meiryo UI" panose="020B0604030504040204" pitchFamily="50" charset="-128"/>
                        </a:rPr>
                        <a:t>▲開発</a:t>
                      </a:r>
                      <a:endParaRPr kumimoji="1" lang="en-US" altLang="ja-JP" sz="1100" b="1" u="sng" dirty="0">
                        <a:solidFill>
                          <a:srgbClr val="FF0000"/>
                        </a:solidFill>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2"/>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年間払い</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年間限定契約</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FF0000"/>
                          </a:solidFill>
                          <a:latin typeface="Meiryo UI" panose="020B0604030504040204" pitchFamily="50" charset="-128"/>
                          <a:ea typeface="Meiryo UI" panose="020B0604030504040204" pitchFamily="50" charset="-128"/>
                        </a:rPr>
                        <a:t>▲開発</a:t>
                      </a:r>
                      <a:endParaRPr kumimoji="1" lang="en-US" altLang="ja-JP" sz="1100" b="1" u="sng" dirty="0">
                        <a:solidFill>
                          <a:srgbClr val="FF0000"/>
                        </a:solidFill>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3"/>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月額払い</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年間限定契約</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rPr>
                        <a:t>○標準設定</a:t>
                      </a:r>
                      <a:endParaRPr kumimoji="1" lang="en-US" altLang="ja-JP" sz="1100" b="1" i="0" u="sng" strike="noStrike" kern="1200" cap="none" spc="0" normalizeH="0" baseline="0" noProof="0">
                        <a:ln>
                          <a:noFill/>
                        </a:ln>
                        <a:solidFill>
                          <a:srgbClr val="0000FF"/>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・分割払い</a:t>
                      </a:r>
                      <a:endPar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3334388480"/>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年間払い</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年間限定契約</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rPr>
                        <a:t>○標準設定</a:t>
                      </a:r>
                      <a:endParaRPr kumimoji="1" lang="en-US" altLang="ja-JP" sz="1100" b="1" i="0" u="sng" strike="noStrike" kern="1200" cap="none" spc="0" normalizeH="0" baseline="0" noProof="0" dirty="0">
                        <a:ln>
                          <a:noFill/>
                        </a:ln>
                        <a:solidFill>
                          <a:srgbClr val="0000FF"/>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・分割払い</a:t>
                      </a:r>
                    </a:p>
                  </a:txBody>
                  <a:tcPr/>
                </a:tc>
                <a:extLst>
                  <a:ext uri="{0D108BD9-81ED-4DB2-BD59-A6C34878D82A}">
                    <a16:rowId xmlns:a16="http://schemas.microsoft.com/office/drawing/2014/main" val="3193568513"/>
                  </a:ext>
                </a:extLst>
              </a:tr>
            </a:tbl>
          </a:graphicData>
        </a:graphic>
      </p:graphicFrame>
      <p:graphicFrame>
        <p:nvGraphicFramePr>
          <p:cNvPr id="81" name="表 80"/>
          <p:cNvGraphicFramePr>
            <a:graphicFrameLocks noGrp="1"/>
          </p:cNvGraphicFramePr>
          <p:nvPr>
            <p:extLst>
              <p:ext uri="{D42A27DB-BD31-4B8C-83A1-F6EECF244321}">
                <p14:modId xmlns:p14="http://schemas.microsoft.com/office/powerpoint/2010/main" val="3482473217"/>
              </p:ext>
            </p:extLst>
          </p:nvPr>
        </p:nvGraphicFramePr>
        <p:xfrm>
          <a:off x="1628114" y="2079829"/>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82" name="二等辺三角形 81"/>
          <p:cNvSpPr/>
          <p:nvPr/>
        </p:nvSpPr>
        <p:spPr bwMode="auto">
          <a:xfrm rot="10800000">
            <a:off x="1666214" y="1935049"/>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3" name="正方形/長方形 82"/>
          <p:cNvSpPr/>
          <p:nvPr/>
        </p:nvSpPr>
        <p:spPr>
          <a:xfrm>
            <a:off x="1557524" y="1731857"/>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84" name="二等辺三角形 83"/>
          <p:cNvSpPr/>
          <p:nvPr/>
        </p:nvSpPr>
        <p:spPr bwMode="auto">
          <a:xfrm rot="10800000">
            <a:off x="2030650" y="1935049"/>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5" name="正方形/長方形 84"/>
          <p:cNvSpPr/>
          <p:nvPr/>
        </p:nvSpPr>
        <p:spPr>
          <a:xfrm>
            <a:off x="1921960" y="1731857"/>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86" name="直線コネクタ 85"/>
          <p:cNvCxnSpPr/>
          <p:nvPr/>
        </p:nvCxnSpPr>
        <p:spPr bwMode="auto">
          <a:xfrm>
            <a:off x="2102211" y="229318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a:off x="2102211" y="2566947"/>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正方形/長方形 89"/>
          <p:cNvSpPr/>
          <p:nvPr/>
        </p:nvSpPr>
        <p:spPr>
          <a:xfrm>
            <a:off x="2052583" y="257357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91" name="直線矢印コネクタ 90"/>
          <p:cNvCxnSpPr/>
          <p:nvPr/>
        </p:nvCxnSpPr>
        <p:spPr bwMode="auto">
          <a:xfrm>
            <a:off x="2351244" y="256694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正方形/長方形 91"/>
          <p:cNvSpPr/>
          <p:nvPr/>
        </p:nvSpPr>
        <p:spPr>
          <a:xfrm>
            <a:off x="2349233" y="25669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94" name="直線矢印コネクタ 93"/>
          <p:cNvCxnSpPr/>
          <p:nvPr/>
        </p:nvCxnSpPr>
        <p:spPr bwMode="auto">
          <a:xfrm>
            <a:off x="2720918" y="256694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5" name="正方形/長方形 94"/>
          <p:cNvSpPr/>
          <p:nvPr/>
        </p:nvSpPr>
        <p:spPr>
          <a:xfrm>
            <a:off x="2718908" y="25669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96" name="二等辺三角形 95"/>
          <p:cNvSpPr/>
          <p:nvPr/>
        </p:nvSpPr>
        <p:spPr bwMode="auto">
          <a:xfrm rot="10800000">
            <a:off x="4314991" y="1935049"/>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7" name="正方形/長方形 96"/>
          <p:cNvSpPr/>
          <p:nvPr/>
        </p:nvSpPr>
        <p:spPr>
          <a:xfrm>
            <a:off x="4091686" y="1731857"/>
            <a:ext cx="644727"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自動解約</a:t>
            </a:r>
            <a:endParaRPr lang="ja-JP" altLang="en-US" sz="900" dirty="0"/>
          </a:p>
        </p:txBody>
      </p:sp>
      <p:cxnSp>
        <p:nvCxnSpPr>
          <p:cNvPr id="98" name="直線矢印コネクタ 97"/>
          <p:cNvCxnSpPr/>
          <p:nvPr/>
        </p:nvCxnSpPr>
        <p:spPr bwMode="auto">
          <a:xfrm>
            <a:off x="3436534" y="256694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 name="正方形/長方形 98"/>
          <p:cNvSpPr/>
          <p:nvPr/>
        </p:nvSpPr>
        <p:spPr>
          <a:xfrm>
            <a:off x="3434524" y="25669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00" name="直線矢印コネクタ 99"/>
          <p:cNvCxnSpPr/>
          <p:nvPr/>
        </p:nvCxnSpPr>
        <p:spPr bwMode="auto">
          <a:xfrm>
            <a:off x="3767836" y="256694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1" name="正方形/長方形 100"/>
          <p:cNvSpPr/>
          <p:nvPr/>
        </p:nvSpPr>
        <p:spPr>
          <a:xfrm>
            <a:off x="3765826" y="25669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02" name="直線コネクタ 101"/>
          <p:cNvCxnSpPr/>
          <p:nvPr/>
        </p:nvCxnSpPr>
        <p:spPr bwMode="auto">
          <a:xfrm>
            <a:off x="4394835" y="229318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線矢印コネクタ 102"/>
          <p:cNvCxnSpPr/>
          <p:nvPr/>
        </p:nvCxnSpPr>
        <p:spPr bwMode="auto">
          <a:xfrm>
            <a:off x="4126409" y="2566947"/>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正方形/長方形 103"/>
          <p:cNvSpPr/>
          <p:nvPr/>
        </p:nvSpPr>
        <p:spPr>
          <a:xfrm>
            <a:off x="4060290" y="25669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05" name="正方形/長方形 104"/>
          <p:cNvSpPr/>
          <p:nvPr/>
        </p:nvSpPr>
        <p:spPr>
          <a:xfrm>
            <a:off x="3064849" y="2452599"/>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06" name="正方形/長方形 105"/>
          <p:cNvSpPr/>
          <p:nvPr/>
        </p:nvSpPr>
        <p:spPr>
          <a:xfrm>
            <a:off x="2152157" y="27657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7" name="正方形/長方形 106"/>
          <p:cNvSpPr/>
          <p:nvPr/>
        </p:nvSpPr>
        <p:spPr>
          <a:xfrm>
            <a:off x="2516589" y="27657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8" name="正方形/長方形 107"/>
          <p:cNvSpPr/>
          <p:nvPr/>
        </p:nvSpPr>
        <p:spPr>
          <a:xfrm>
            <a:off x="2887647" y="27657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9" name="正方形/長方形 108"/>
          <p:cNvSpPr/>
          <p:nvPr/>
        </p:nvSpPr>
        <p:spPr>
          <a:xfrm>
            <a:off x="3590009" y="27657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10" name="正方形/長方形 109"/>
          <p:cNvSpPr/>
          <p:nvPr/>
        </p:nvSpPr>
        <p:spPr>
          <a:xfrm>
            <a:off x="3954441" y="27657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11" name="正方形/長方形 110"/>
          <p:cNvSpPr/>
          <p:nvPr/>
        </p:nvSpPr>
        <p:spPr>
          <a:xfrm>
            <a:off x="4298995" y="27657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112" name="表 111"/>
          <p:cNvGraphicFramePr>
            <a:graphicFrameLocks noGrp="1"/>
          </p:cNvGraphicFramePr>
          <p:nvPr>
            <p:extLst>
              <p:ext uri="{D42A27DB-BD31-4B8C-83A1-F6EECF244321}">
                <p14:modId xmlns:p14="http://schemas.microsoft.com/office/powerpoint/2010/main" val="1300593409"/>
              </p:ext>
            </p:extLst>
          </p:nvPr>
        </p:nvGraphicFramePr>
        <p:xfrm>
          <a:off x="1600200" y="347921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13" name="二等辺三角形 112"/>
          <p:cNvSpPr/>
          <p:nvPr/>
        </p:nvSpPr>
        <p:spPr bwMode="auto">
          <a:xfrm rot="10800000">
            <a:off x="1638300" y="333443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4" name="正方形/長方形 113"/>
          <p:cNvSpPr/>
          <p:nvPr/>
        </p:nvSpPr>
        <p:spPr>
          <a:xfrm>
            <a:off x="1529610" y="313124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15" name="二等辺三角形 114"/>
          <p:cNvSpPr/>
          <p:nvPr/>
        </p:nvSpPr>
        <p:spPr bwMode="auto">
          <a:xfrm rot="10800000">
            <a:off x="2002736" y="333443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6" name="正方形/長方形 115"/>
          <p:cNvSpPr/>
          <p:nvPr/>
        </p:nvSpPr>
        <p:spPr>
          <a:xfrm>
            <a:off x="1894046" y="313124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17" name="直線コネクタ 116"/>
          <p:cNvCxnSpPr/>
          <p:nvPr/>
        </p:nvCxnSpPr>
        <p:spPr bwMode="auto">
          <a:xfrm>
            <a:off x="2074297" y="36925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直線矢印コネクタ 117"/>
          <p:cNvCxnSpPr/>
          <p:nvPr/>
        </p:nvCxnSpPr>
        <p:spPr bwMode="auto">
          <a:xfrm>
            <a:off x="2074297" y="3966330"/>
            <a:ext cx="2320538"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9" name="二等辺三角形 118"/>
          <p:cNvSpPr/>
          <p:nvPr/>
        </p:nvSpPr>
        <p:spPr bwMode="auto">
          <a:xfrm rot="10800000">
            <a:off x="4320618" y="333443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0" name="正方形/長方形 119"/>
          <p:cNvSpPr/>
          <p:nvPr/>
        </p:nvSpPr>
        <p:spPr>
          <a:xfrm>
            <a:off x="4096511" y="3131240"/>
            <a:ext cx="646331"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自動解約</a:t>
            </a:r>
            <a:endParaRPr lang="ja-JP" altLang="en-US" sz="900" dirty="0"/>
          </a:p>
        </p:txBody>
      </p:sp>
      <p:cxnSp>
        <p:nvCxnSpPr>
          <p:cNvPr id="121" name="直線コネクタ 120"/>
          <p:cNvCxnSpPr/>
          <p:nvPr/>
        </p:nvCxnSpPr>
        <p:spPr bwMode="auto">
          <a:xfrm>
            <a:off x="4407091" y="369257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2" name="正方形/長方形 121"/>
          <p:cNvSpPr/>
          <p:nvPr/>
        </p:nvSpPr>
        <p:spPr>
          <a:xfrm>
            <a:off x="2124243" y="415186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23" name="正方形/長方形 122"/>
          <p:cNvSpPr/>
          <p:nvPr/>
        </p:nvSpPr>
        <p:spPr>
          <a:xfrm>
            <a:off x="3136506" y="3966330"/>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graphicFrame>
        <p:nvGraphicFramePr>
          <p:cNvPr id="46" name="表 45">
            <a:extLst>
              <a:ext uri="{FF2B5EF4-FFF2-40B4-BE49-F238E27FC236}">
                <a16:creationId xmlns:a16="http://schemas.microsoft.com/office/drawing/2014/main" id="{9F6CBAB6-7399-4604-9573-DB321D4FAFAA}"/>
              </a:ext>
            </a:extLst>
          </p:cNvPr>
          <p:cNvGraphicFramePr>
            <a:graphicFrameLocks noGrp="1"/>
          </p:cNvGraphicFramePr>
          <p:nvPr>
            <p:extLst>
              <p:ext uri="{D42A27DB-BD31-4B8C-83A1-F6EECF244321}">
                <p14:modId xmlns:p14="http://schemas.microsoft.com/office/powerpoint/2010/main" val="4196470690"/>
              </p:ext>
            </p:extLst>
          </p:nvPr>
        </p:nvGraphicFramePr>
        <p:xfrm>
          <a:off x="1628114" y="4913194"/>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47" name="二等辺三角形 46">
            <a:extLst>
              <a:ext uri="{FF2B5EF4-FFF2-40B4-BE49-F238E27FC236}">
                <a16:creationId xmlns:a16="http://schemas.microsoft.com/office/drawing/2014/main" id="{EF16C9FB-79EB-4468-A47A-AB04AD8B5297}"/>
              </a:ext>
            </a:extLst>
          </p:cNvPr>
          <p:cNvSpPr/>
          <p:nvPr/>
        </p:nvSpPr>
        <p:spPr bwMode="auto">
          <a:xfrm rot="10800000">
            <a:off x="1666214" y="4768414"/>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0B133E92-1355-4F93-A69F-8C9A0D1BA8B8}"/>
              </a:ext>
            </a:extLst>
          </p:cNvPr>
          <p:cNvSpPr/>
          <p:nvPr/>
        </p:nvSpPr>
        <p:spPr>
          <a:xfrm>
            <a:off x="1557524" y="4565222"/>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49" name="二等辺三角形 48">
            <a:extLst>
              <a:ext uri="{FF2B5EF4-FFF2-40B4-BE49-F238E27FC236}">
                <a16:creationId xmlns:a16="http://schemas.microsoft.com/office/drawing/2014/main" id="{6A5E4A6C-07CF-4892-8664-821E3E01BDCD}"/>
              </a:ext>
            </a:extLst>
          </p:cNvPr>
          <p:cNvSpPr/>
          <p:nvPr/>
        </p:nvSpPr>
        <p:spPr bwMode="auto">
          <a:xfrm rot="10800000">
            <a:off x="2030650" y="4768414"/>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0" name="正方形/長方形 49">
            <a:extLst>
              <a:ext uri="{FF2B5EF4-FFF2-40B4-BE49-F238E27FC236}">
                <a16:creationId xmlns:a16="http://schemas.microsoft.com/office/drawing/2014/main" id="{F529AACC-9D76-4EFE-B886-EFE14BD6B233}"/>
              </a:ext>
            </a:extLst>
          </p:cNvPr>
          <p:cNvSpPr/>
          <p:nvPr/>
        </p:nvSpPr>
        <p:spPr>
          <a:xfrm>
            <a:off x="1921960" y="4565222"/>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51" name="直線コネクタ 50">
            <a:extLst>
              <a:ext uri="{FF2B5EF4-FFF2-40B4-BE49-F238E27FC236}">
                <a16:creationId xmlns:a16="http://schemas.microsoft.com/office/drawing/2014/main" id="{9AE124E1-2CBC-449A-85BE-99EC2BDD28F1}"/>
              </a:ext>
            </a:extLst>
          </p:cNvPr>
          <p:cNvCxnSpPr/>
          <p:nvPr/>
        </p:nvCxnSpPr>
        <p:spPr bwMode="auto">
          <a:xfrm>
            <a:off x="2102211" y="5126554"/>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a:extLst>
              <a:ext uri="{FF2B5EF4-FFF2-40B4-BE49-F238E27FC236}">
                <a16:creationId xmlns:a16="http://schemas.microsoft.com/office/drawing/2014/main" id="{408E0E2A-5986-4A47-9025-255080999B8F}"/>
              </a:ext>
            </a:extLst>
          </p:cNvPr>
          <p:cNvCxnSpPr/>
          <p:nvPr/>
        </p:nvCxnSpPr>
        <p:spPr bwMode="auto">
          <a:xfrm>
            <a:off x="2102211" y="5400312"/>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正方形/長方形 52">
            <a:extLst>
              <a:ext uri="{FF2B5EF4-FFF2-40B4-BE49-F238E27FC236}">
                <a16:creationId xmlns:a16="http://schemas.microsoft.com/office/drawing/2014/main" id="{6AC8EB83-84A7-4454-AD52-9EB787DF35B3}"/>
              </a:ext>
            </a:extLst>
          </p:cNvPr>
          <p:cNvSpPr/>
          <p:nvPr/>
        </p:nvSpPr>
        <p:spPr>
          <a:xfrm>
            <a:off x="2052583" y="540693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54" name="直線矢印コネクタ 53">
            <a:extLst>
              <a:ext uri="{FF2B5EF4-FFF2-40B4-BE49-F238E27FC236}">
                <a16:creationId xmlns:a16="http://schemas.microsoft.com/office/drawing/2014/main" id="{431CA2F5-00BD-4862-926B-E35207A09957}"/>
              </a:ext>
            </a:extLst>
          </p:cNvPr>
          <p:cNvCxnSpPr/>
          <p:nvPr/>
        </p:nvCxnSpPr>
        <p:spPr bwMode="auto">
          <a:xfrm>
            <a:off x="2351244" y="540031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正方形/長方形 54">
            <a:extLst>
              <a:ext uri="{FF2B5EF4-FFF2-40B4-BE49-F238E27FC236}">
                <a16:creationId xmlns:a16="http://schemas.microsoft.com/office/drawing/2014/main" id="{B7A548E3-E325-4548-AB9B-687BEDC77848}"/>
              </a:ext>
            </a:extLst>
          </p:cNvPr>
          <p:cNvSpPr/>
          <p:nvPr/>
        </p:nvSpPr>
        <p:spPr>
          <a:xfrm>
            <a:off x="2349233" y="540031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56" name="直線矢印コネクタ 55">
            <a:extLst>
              <a:ext uri="{FF2B5EF4-FFF2-40B4-BE49-F238E27FC236}">
                <a16:creationId xmlns:a16="http://schemas.microsoft.com/office/drawing/2014/main" id="{9498696E-64C0-4FFE-ADB7-052933BB33B7}"/>
              </a:ext>
            </a:extLst>
          </p:cNvPr>
          <p:cNvCxnSpPr/>
          <p:nvPr/>
        </p:nvCxnSpPr>
        <p:spPr bwMode="auto">
          <a:xfrm>
            <a:off x="2720918" y="540031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正方形/長方形 56">
            <a:extLst>
              <a:ext uri="{FF2B5EF4-FFF2-40B4-BE49-F238E27FC236}">
                <a16:creationId xmlns:a16="http://schemas.microsoft.com/office/drawing/2014/main" id="{0C63E023-75BF-483E-851C-DE5395DBFF48}"/>
              </a:ext>
            </a:extLst>
          </p:cNvPr>
          <p:cNvSpPr/>
          <p:nvPr/>
        </p:nvSpPr>
        <p:spPr>
          <a:xfrm>
            <a:off x="2718908" y="540031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58" name="二等辺三角形 57">
            <a:extLst>
              <a:ext uri="{FF2B5EF4-FFF2-40B4-BE49-F238E27FC236}">
                <a16:creationId xmlns:a16="http://schemas.microsoft.com/office/drawing/2014/main" id="{65381ED3-4AD7-4853-AA7F-8AA7A9945609}"/>
              </a:ext>
            </a:extLst>
          </p:cNvPr>
          <p:cNvSpPr/>
          <p:nvPr/>
        </p:nvSpPr>
        <p:spPr bwMode="auto">
          <a:xfrm rot="10800000">
            <a:off x="4314991" y="4768414"/>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9" name="正方形/長方形 58">
            <a:extLst>
              <a:ext uri="{FF2B5EF4-FFF2-40B4-BE49-F238E27FC236}">
                <a16:creationId xmlns:a16="http://schemas.microsoft.com/office/drawing/2014/main" id="{CA3BF117-E8D5-48B1-9981-2A09922F963C}"/>
              </a:ext>
            </a:extLst>
          </p:cNvPr>
          <p:cNvSpPr/>
          <p:nvPr/>
        </p:nvSpPr>
        <p:spPr>
          <a:xfrm>
            <a:off x="4090886" y="4565222"/>
            <a:ext cx="646331"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請求停止</a:t>
            </a:r>
            <a:endParaRPr lang="ja-JP" altLang="en-US" sz="900" dirty="0"/>
          </a:p>
        </p:txBody>
      </p:sp>
      <p:cxnSp>
        <p:nvCxnSpPr>
          <p:cNvPr id="60" name="直線矢印コネクタ 59">
            <a:extLst>
              <a:ext uri="{FF2B5EF4-FFF2-40B4-BE49-F238E27FC236}">
                <a16:creationId xmlns:a16="http://schemas.microsoft.com/office/drawing/2014/main" id="{04B5AC20-AC8B-43BC-AAF0-C4BB7EABDE4A}"/>
              </a:ext>
            </a:extLst>
          </p:cNvPr>
          <p:cNvCxnSpPr/>
          <p:nvPr/>
        </p:nvCxnSpPr>
        <p:spPr bwMode="auto">
          <a:xfrm>
            <a:off x="3436534" y="540031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正方形/長方形 60">
            <a:extLst>
              <a:ext uri="{FF2B5EF4-FFF2-40B4-BE49-F238E27FC236}">
                <a16:creationId xmlns:a16="http://schemas.microsoft.com/office/drawing/2014/main" id="{0C156A9F-212E-4EE1-9E6A-D846889787A4}"/>
              </a:ext>
            </a:extLst>
          </p:cNvPr>
          <p:cNvSpPr/>
          <p:nvPr/>
        </p:nvSpPr>
        <p:spPr>
          <a:xfrm>
            <a:off x="3434524" y="540031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62" name="直線矢印コネクタ 61">
            <a:extLst>
              <a:ext uri="{FF2B5EF4-FFF2-40B4-BE49-F238E27FC236}">
                <a16:creationId xmlns:a16="http://schemas.microsoft.com/office/drawing/2014/main" id="{1228C415-DDFF-4CDC-A565-6B45FC0E5BBF}"/>
              </a:ext>
            </a:extLst>
          </p:cNvPr>
          <p:cNvCxnSpPr/>
          <p:nvPr/>
        </p:nvCxnSpPr>
        <p:spPr bwMode="auto">
          <a:xfrm>
            <a:off x="3767836" y="540031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正方形/長方形 62">
            <a:extLst>
              <a:ext uri="{FF2B5EF4-FFF2-40B4-BE49-F238E27FC236}">
                <a16:creationId xmlns:a16="http://schemas.microsoft.com/office/drawing/2014/main" id="{7E7B4BC4-477E-4B21-AE20-7D2FA3CC92F1}"/>
              </a:ext>
            </a:extLst>
          </p:cNvPr>
          <p:cNvSpPr/>
          <p:nvPr/>
        </p:nvSpPr>
        <p:spPr>
          <a:xfrm>
            <a:off x="3765826" y="540031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64" name="直線コネクタ 63">
            <a:extLst>
              <a:ext uri="{FF2B5EF4-FFF2-40B4-BE49-F238E27FC236}">
                <a16:creationId xmlns:a16="http://schemas.microsoft.com/office/drawing/2014/main" id="{14D6A471-2E67-44B4-A840-A189E85826E2}"/>
              </a:ext>
            </a:extLst>
          </p:cNvPr>
          <p:cNvCxnSpPr/>
          <p:nvPr/>
        </p:nvCxnSpPr>
        <p:spPr bwMode="auto">
          <a:xfrm>
            <a:off x="4394835" y="5126554"/>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a:extLst>
              <a:ext uri="{FF2B5EF4-FFF2-40B4-BE49-F238E27FC236}">
                <a16:creationId xmlns:a16="http://schemas.microsoft.com/office/drawing/2014/main" id="{1FE90F4C-1FCE-45BD-BDD2-AC08B9C15D32}"/>
              </a:ext>
            </a:extLst>
          </p:cNvPr>
          <p:cNvCxnSpPr/>
          <p:nvPr/>
        </p:nvCxnSpPr>
        <p:spPr bwMode="auto">
          <a:xfrm>
            <a:off x="4126409" y="5400312"/>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正方形/長方形 65">
            <a:extLst>
              <a:ext uri="{FF2B5EF4-FFF2-40B4-BE49-F238E27FC236}">
                <a16:creationId xmlns:a16="http://schemas.microsoft.com/office/drawing/2014/main" id="{4DA2ED8E-9FFC-4E2B-AC64-7EE1FA1CCF63}"/>
              </a:ext>
            </a:extLst>
          </p:cNvPr>
          <p:cNvSpPr/>
          <p:nvPr/>
        </p:nvSpPr>
        <p:spPr>
          <a:xfrm>
            <a:off x="4060290" y="540031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67" name="正方形/長方形 66">
            <a:extLst>
              <a:ext uri="{FF2B5EF4-FFF2-40B4-BE49-F238E27FC236}">
                <a16:creationId xmlns:a16="http://schemas.microsoft.com/office/drawing/2014/main" id="{83123FD3-BA88-49B7-B821-7D7412320F0B}"/>
              </a:ext>
            </a:extLst>
          </p:cNvPr>
          <p:cNvSpPr/>
          <p:nvPr/>
        </p:nvSpPr>
        <p:spPr>
          <a:xfrm>
            <a:off x="3064849" y="5285964"/>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68" name="正方形/長方形 67">
            <a:extLst>
              <a:ext uri="{FF2B5EF4-FFF2-40B4-BE49-F238E27FC236}">
                <a16:creationId xmlns:a16="http://schemas.microsoft.com/office/drawing/2014/main" id="{249C89D3-D7C1-470B-BBC9-AB7F2FD6FF38}"/>
              </a:ext>
            </a:extLst>
          </p:cNvPr>
          <p:cNvSpPr/>
          <p:nvPr/>
        </p:nvSpPr>
        <p:spPr>
          <a:xfrm>
            <a:off x="2152157" y="559909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69" name="正方形/長方形 68">
            <a:extLst>
              <a:ext uri="{FF2B5EF4-FFF2-40B4-BE49-F238E27FC236}">
                <a16:creationId xmlns:a16="http://schemas.microsoft.com/office/drawing/2014/main" id="{C24E6750-8F8A-41B9-81B9-7D818D832F6D}"/>
              </a:ext>
            </a:extLst>
          </p:cNvPr>
          <p:cNvSpPr/>
          <p:nvPr/>
        </p:nvSpPr>
        <p:spPr>
          <a:xfrm>
            <a:off x="2516589" y="559909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70" name="正方形/長方形 69">
            <a:extLst>
              <a:ext uri="{FF2B5EF4-FFF2-40B4-BE49-F238E27FC236}">
                <a16:creationId xmlns:a16="http://schemas.microsoft.com/office/drawing/2014/main" id="{AC98A5AA-02DA-4793-B662-8C28E333CDFF}"/>
              </a:ext>
            </a:extLst>
          </p:cNvPr>
          <p:cNvSpPr/>
          <p:nvPr/>
        </p:nvSpPr>
        <p:spPr>
          <a:xfrm>
            <a:off x="2887647" y="559909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71" name="正方形/長方形 70">
            <a:extLst>
              <a:ext uri="{FF2B5EF4-FFF2-40B4-BE49-F238E27FC236}">
                <a16:creationId xmlns:a16="http://schemas.microsoft.com/office/drawing/2014/main" id="{723F6248-E2B1-4978-9965-C3C046E6A9A9}"/>
              </a:ext>
            </a:extLst>
          </p:cNvPr>
          <p:cNvSpPr/>
          <p:nvPr/>
        </p:nvSpPr>
        <p:spPr>
          <a:xfrm>
            <a:off x="3590009" y="559909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72" name="正方形/長方形 71">
            <a:extLst>
              <a:ext uri="{FF2B5EF4-FFF2-40B4-BE49-F238E27FC236}">
                <a16:creationId xmlns:a16="http://schemas.microsoft.com/office/drawing/2014/main" id="{72A6CDA9-8C1F-4F02-907A-236739317EAA}"/>
              </a:ext>
            </a:extLst>
          </p:cNvPr>
          <p:cNvSpPr/>
          <p:nvPr/>
        </p:nvSpPr>
        <p:spPr>
          <a:xfrm>
            <a:off x="3954441" y="559909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73" name="正方形/長方形 72">
            <a:extLst>
              <a:ext uri="{FF2B5EF4-FFF2-40B4-BE49-F238E27FC236}">
                <a16:creationId xmlns:a16="http://schemas.microsoft.com/office/drawing/2014/main" id="{097CE370-0670-4AAF-A3E4-3C10A613946D}"/>
              </a:ext>
            </a:extLst>
          </p:cNvPr>
          <p:cNvSpPr/>
          <p:nvPr/>
        </p:nvSpPr>
        <p:spPr>
          <a:xfrm>
            <a:off x="4298995" y="559909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74" name="表 73">
            <a:extLst>
              <a:ext uri="{FF2B5EF4-FFF2-40B4-BE49-F238E27FC236}">
                <a16:creationId xmlns:a16="http://schemas.microsoft.com/office/drawing/2014/main" id="{7AC679CC-DAAE-4B1C-9EBA-5B77AC7EB8C0}"/>
              </a:ext>
            </a:extLst>
          </p:cNvPr>
          <p:cNvGraphicFramePr>
            <a:graphicFrameLocks noGrp="1"/>
          </p:cNvGraphicFramePr>
          <p:nvPr>
            <p:extLst>
              <p:ext uri="{D42A27DB-BD31-4B8C-83A1-F6EECF244321}">
                <p14:modId xmlns:p14="http://schemas.microsoft.com/office/powerpoint/2010/main" val="2799371202"/>
              </p:ext>
            </p:extLst>
          </p:nvPr>
        </p:nvGraphicFramePr>
        <p:xfrm>
          <a:off x="1600200" y="6312577"/>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75" name="二等辺三角形 74">
            <a:extLst>
              <a:ext uri="{FF2B5EF4-FFF2-40B4-BE49-F238E27FC236}">
                <a16:creationId xmlns:a16="http://schemas.microsoft.com/office/drawing/2014/main" id="{9508F49C-C0A2-4FC9-A00A-90AC7CB1131F}"/>
              </a:ext>
            </a:extLst>
          </p:cNvPr>
          <p:cNvSpPr/>
          <p:nvPr/>
        </p:nvSpPr>
        <p:spPr bwMode="auto">
          <a:xfrm rot="10800000">
            <a:off x="1638300" y="6167797"/>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700923CF-B45A-494F-872C-091455C7CC09}"/>
              </a:ext>
            </a:extLst>
          </p:cNvPr>
          <p:cNvSpPr/>
          <p:nvPr/>
        </p:nvSpPr>
        <p:spPr>
          <a:xfrm>
            <a:off x="1529610" y="5964605"/>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77" name="二等辺三角形 76">
            <a:extLst>
              <a:ext uri="{FF2B5EF4-FFF2-40B4-BE49-F238E27FC236}">
                <a16:creationId xmlns:a16="http://schemas.microsoft.com/office/drawing/2014/main" id="{41941495-C2A9-4EB7-A0FD-37DC4693C802}"/>
              </a:ext>
            </a:extLst>
          </p:cNvPr>
          <p:cNvSpPr/>
          <p:nvPr/>
        </p:nvSpPr>
        <p:spPr bwMode="auto">
          <a:xfrm rot="10800000">
            <a:off x="2002736" y="6167797"/>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8" name="正方形/長方形 77">
            <a:extLst>
              <a:ext uri="{FF2B5EF4-FFF2-40B4-BE49-F238E27FC236}">
                <a16:creationId xmlns:a16="http://schemas.microsoft.com/office/drawing/2014/main" id="{28D1EA3E-69CB-439D-BC1F-030C318E1F4A}"/>
              </a:ext>
            </a:extLst>
          </p:cNvPr>
          <p:cNvSpPr/>
          <p:nvPr/>
        </p:nvSpPr>
        <p:spPr>
          <a:xfrm>
            <a:off x="1894046" y="5964605"/>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79" name="直線コネクタ 78">
            <a:extLst>
              <a:ext uri="{FF2B5EF4-FFF2-40B4-BE49-F238E27FC236}">
                <a16:creationId xmlns:a16="http://schemas.microsoft.com/office/drawing/2014/main" id="{DDF77D42-B7E0-4AB2-A603-D8C089DB40BC}"/>
              </a:ext>
            </a:extLst>
          </p:cNvPr>
          <p:cNvCxnSpPr/>
          <p:nvPr/>
        </p:nvCxnSpPr>
        <p:spPr bwMode="auto">
          <a:xfrm>
            <a:off x="2074297" y="652593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矢印コネクタ 79">
            <a:extLst>
              <a:ext uri="{FF2B5EF4-FFF2-40B4-BE49-F238E27FC236}">
                <a16:creationId xmlns:a16="http://schemas.microsoft.com/office/drawing/2014/main" id="{07B54C6A-316B-41A8-93CD-381C11B25676}"/>
              </a:ext>
            </a:extLst>
          </p:cNvPr>
          <p:cNvCxnSpPr/>
          <p:nvPr/>
        </p:nvCxnSpPr>
        <p:spPr bwMode="auto">
          <a:xfrm>
            <a:off x="2074297" y="6799695"/>
            <a:ext cx="2320538"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二等辺三角形 86">
            <a:extLst>
              <a:ext uri="{FF2B5EF4-FFF2-40B4-BE49-F238E27FC236}">
                <a16:creationId xmlns:a16="http://schemas.microsoft.com/office/drawing/2014/main" id="{FB5C1E27-971B-42B9-A3F9-931B26DD5D54}"/>
              </a:ext>
            </a:extLst>
          </p:cNvPr>
          <p:cNvSpPr/>
          <p:nvPr/>
        </p:nvSpPr>
        <p:spPr bwMode="auto">
          <a:xfrm rot="10800000">
            <a:off x="4320618" y="6167797"/>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8" name="正方形/長方形 87">
            <a:extLst>
              <a:ext uri="{FF2B5EF4-FFF2-40B4-BE49-F238E27FC236}">
                <a16:creationId xmlns:a16="http://schemas.microsoft.com/office/drawing/2014/main" id="{011BB671-8931-4DFE-B773-33DEFB75401E}"/>
              </a:ext>
            </a:extLst>
          </p:cNvPr>
          <p:cNvSpPr/>
          <p:nvPr/>
        </p:nvSpPr>
        <p:spPr>
          <a:xfrm>
            <a:off x="4096511" y="5964605"/>
            <a:ext cx="646331"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請求停止</a:t>
            </a:r>
            <a:endParaRPr lang="ja-JP" altLang="en-US" sz="900" dirty="0"/>
          </a:p>
        </p:txBody>
      </p:sp>
      <p:cxnSp>
        <p:nvCxnSpPr>
          <p:cNvPr id="93" name="直線コネクタ 92">
            <a:extLst>
              <a:ext uri="{FF2B5EF4-FFF2-40B4-BE49-F238E27FC236}">
                <a16:creationId xmlns:a16="http://schemas.microsoft.com/office/drawing/2014/main" id="{47154CCE-62B5-46D6-A9B7-45BCAA8A98DB}"/>
              </a:ext>
            </a:extLst>
          </p:cNvPr>
          <p:cNvCxnSpPr/>
          <p:nvPr/>
        </p:nvCxnSpPr>
        <p:spPr bwMode="auto">
          <a:xfrm>
            <a:off x="4407091" y="652593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正方形/長方形 123">
            <a:extLst>
              <a:ext uri="{FF2B5EF4-FFF2-40B4-BE49-F238E27FC236}">
                <a16:creationId xmlns:a16="http://schemas.microsoft.com/office/drawing/2014/main" id="{9686AE1E-1ABF-4621-8122-4DC2832AF9B0}"/>
              </a:ext>
            </a:extLst>
          </p:cNvPr>
          <p:cNvSpPr/>
          <p:nvPr/>
        </p:nvSpPr>
        <p:spPr>
          <a:xfrm>
            <a:off x="2124243" y="69852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25" name="正方形/長方形 124">
            <a:extLst>
              <a:ext uri="{FF2B5EF4-FFF2-40B4-BE49-F238E27FC236}">
                <a16:creationId xmlns:a16="http://schemas.microsoft.com/office/drawing/2014/main" id="{4B3D622A-ACC4-4DF3-8FF7-C350D6272F5A}"/>
              </a:ext>
            </a:extLst>
          </p:cNvPr>
          <p:cNvSpPr/>
          <p:nvPr/>
        </p:nvSpPr>
        <p:spPr>
          <a:xfrm>
            <a:off x="3136506" y="6799695"/>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年額</a:t>
            </a:r>
          </a:p>
        </p:txBody>
      </p:sp>
      <p:sp>
        <p:nvSpPr>
          <p:cNvPr id="126" name="正方形/長方形 125">
            <a:extLst>
              <a:ext uri="{FF2B5EF4-FFF2-40B4-BE49-F238E27FC236}">
                <a16:creationId xmlns:a16="http://schemas.microsoft.com/office/drawing/2014/main" id="{C5EB8075-82A1-4D4B-89ED-4F9238DF243C}"/>
              </a:ext>
            </a:extLst>
          </p:cNvPr>
          <p:cNvSpPr/>
          <p:nvPr/>
        </p:nvSpPr>
        <p:spPr bwMode="auto">
          <a:xfrm>
            <a:off x="8478520" y="162560"/>
            <a:ext cx="1290320" cy="57404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変更</a:t>
            </a:r>
            <a:b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標準範囲記載</a:t>
            </a:r>
            <a:r>
              <a:rPr kumimoji="1" lang="en-US" altLang="ja-JP"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7" name="正方形/長方形 126">
            <a:extLst>
              <a:ext uri="{FF2B5EF4-FFF2-40B4-BE49-F238E27FC236}">
                <a16:creationId xmlns:a16="http://schemas.microsoft.com/office/drawing/2014/main" id="{DABBCA7E-2DBB-499A-AA51-605D118E8FFB}"/>
              </a:ext>
            </a:extLst>
          </p:cNvPr>
          <p:cNvSpPr/>
          <p:nvPr/>
        </p:nvSpPr>
        <p:spPr bwMode="auto">
          <a:xfrm>
            <a:off x="8872220" y="-6985"/>
            <a:ext cx="1033780" cy="22479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年払い問題</a:t>
            </a:r>
          </a:p>
        </p:txBody>
      </p:sp>
    </p:spTree>
    <p:extLst>
      <p:ext uri="{BB962C8B-B14F-4D97-AF65-F5344CB8AC3E}">
        <p14:creationId xmlns:p14="http://schemas.microsoft.com/office/powerpoint/2010/main" val="2278638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保証金</a:t>
            </a:r>
          </a:p>
        </p:txBody>
      </p:sp>
      <p:graphicFrame>
        <p:nvGraphicFramePr>
          <p:cNvPr id="2" name="表 1"/>
          <p:cNvGraphicFramePr>
            <a:graphicFrameLocks noGrp="1"/>
          </p:cNvGraphicFramePr>
          <p:nvPr>
            <p:extLst>
              <p:ext uri="{D42A27DB-BD31-4B8C-83A1-F6EECF244321}">
                <p14:modId xmlns:p14="http://schemas.microsoft.com/office/powerpoint/2010/main" val="797579109"/>
              </p:ext>
            </p:extLst>
          </p:nvPr>
        </p:nvGraphicFramePr>
        <p:xfrm>
          <a:off x="297181" y="1217561"/>
          <a:ext cx="9311640" cy="6051256"/>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買い切りモデル</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保証金あり</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・保証金</a:t>
                      </a:r>
                    </a:p>
                  </a:txBody>
                  <a:tcPr/>
                </a:tc>
                <a:extLst>
                  <a:ext uri="{0D108BD9-81ED-4DB2-BD59-A6C34878D82A}">
                    <a16:rowId xmlns:a16="http://schemas.microsoft.com/office/drawing/2014/main" val="10002"/>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月額払い</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保証金あり</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・保証金</a:t>
                      </a:r>
                    </a:p>
                    <a:p>
                      <a:pPr algn="l"/>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381342">
                <a:tc>
                  <a:txBody>
                    <a:bodyPr/>
                    <a:lstStyle/>
                    <a:p>
                      <a:pPr algn="ctr"/>
                      <a:r>
                        <a:rPr kumimoji="1" lang="ja-JP" altLang="en-US" sz="1100" dirty="0">
                          <a:latin typeface="Meiryo UI" panose="020B0604030504040204" pitchFamily="50" charset="-128"/>
                          <a:ea typeface="Meiryo UI" panose="020B0604030504040204" pitchFamily="50" charset="-128"/>
                        </a:rPr>
                        <a:t>買い切りモデル</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保証金あり</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自動返金</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・保証金</a:t>
                      </a:r>
                    </a:p>
                  </a:txBody>
                  <a:tcPr/>
                </a:tc>
                <a:extLst>
                  <a:ext uri="{0D108BD9-81ED-4DB2-BD59-A6C34878D82A}">
                    <a16:rowId xmlns:a16="http://schemas.microsoft.com/office/drawing/2014/main" val="10004"/>
                  </a:ext>
                </a:extLst>
              </a:tr>
              <a:tr h="1365834">
                <a:tc>
                  <a:txBody>
                    <a:bodyPr/>
                    <a:lstStyle/>
                    <a:p>
                      <a:pPr algn="ctr"/>
                      <a:r>
                        <a:rPr kumimoji="1" lang="ja-JP" altLang="en-US" sz="1100" dirty="0">
                          <a:latin typeface="Meiryo UI" panose="020B0604030504040204" pitchFamily="50" charset="-128"/>
                          <a:ea typeface="Meiryo UI" panose="020B0604030504040204" pitchFamily="50" charset="-128"/>
                        </a:rPr>
                        <a:t>月額払い</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保証金あり</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自動返金</a:t>
                      </a: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・保証金</a:t>
                      </a:r>
                    </a:p>
                  </a:txBody>
                  <a:tcPr/>
                </a:tc>
                <a:extLst>
                  <a:ext uri="{0D108BD9-81ED-4DB2-BD59-A6C34878D82A}">
                    <a16:rowId xmlns:a16="http://schemas.microsoft.com/office/drawing/2014/main" val="10005"/>
                  </a:ext>
                </a:extLst>
              </a:tr>
            </a:tbl>
          </a:graphicData>
        </a:graphic>
      </p:graphicFrame>
      <p:graphicFrame>
        <p:nvGraphicFramePr>
          <p:cNvPr id="3" name="表 2"/>
          <p:cNvGraphicFramePr>
            <a:graphicFrameLocks noGrp="1"/>
          </p:cNvGraphicFramePr>
          <p:nvPr/>
        </p:nvGraphicFramePr>
        <p:xfrm>
          <a:off x="1600200" y="209353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4" name="二等辺三角形 3"/>
          <p:cNvSpPr/>
          <p:nvPr/>
        </p:nvSpPr>
        <p:spPr bwMode="auto">
          <a:xfrm rot="10800000">
            <a:off x="1638300" y="194875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 name="正方形/長方形 4"/>
          <p:cNvSpPr/>
          <p:nvPr/>
        </p:nvSpPr>
        <p:spPr>
          <a:xfrm>
            <a:off x="1529610" y="174556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51" name="二等辺三角形 50"/>
          <p:cNvSpPr/>
          <p:nvPr/>
        </p:nvSpPr>
        <p:spPr bwMode="auto">
          <a:xfrm rot="10800000">
            <a:off x="2002736" y="194875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2" name="正方形/長方形 51"/>
          <p:cNvSpPr/>
          <p:nvPr/>
        </p:nvSpPr>
        <p:spPr>
          <a:xfrm>
            <a:off x="1894046" y="174556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7" name="直線コネクタ 6"/>
          <p:cNvCxnSpPr/>
          <p:nvPr/>
        </p:nvCxnSpPr>
        <p:spPr bwMode="auto">
          <a:xfrm>
            <a:off x="2074297" y="230689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8" name="二等辺三角形 167"/>
          <p:cNvSpPr/>
          <p:nvPr/>
        </p:nvSpPr>
        <p:spPr bwMode="auto">
          <a:xfrm rot="10800000">
            <a:off x="4287077" y="194875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9" name="正方形/長方形 168"/>
          <p:cNvSpPr/>
          <p:nvPr/>
        </p:nvSpPr>
        <p:spPr>
          <a:xfrm>
            <a:off x="4178387" y="174556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53" name="直線コネクタ 52"/>
          <p:cNvCxnSpPr/>
          <p:nvPr/>
        </p:nvCxnSpPr>
        <p:spPr bwMode="auto">
          <a:xfrm>
            <a:off x="4366921" y="230689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58" name="表 57"/>
          <p:cNvGraphicFramePr>
            <a:graphicFrameLocks noGrp="1"/>
          </p:cNvGraphicFramePr>
          <p:nvPr/>
        </p:nvGraphicFramePr>
        <p:xfrm>
          <a:off x="1606828" y="347838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59" name="二等辺三角形 58"/>
          <p:cNvSpPr/>
          <p:nvPr/>
        </p:nvSpPr>
        <p:spPr bwMode="auto">
          <a:xfrm rot="10800000">
            <a:off x="1644928" y="333360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0" name="正方形/長方形 59"/>
          <p:cNvSpPr/>
          <p:nvPr/>
        </p:nvSpPr>
        <p:spPr>
          <a:xfrm>
            <a:off x="1536238" y="313041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71" name="二等辺三角形 70"/>
          <p:cNvSpPr/>
          <p:nvPr/>
        </p:nvSpPr>
        <p:spPr bwMode="auto">
          <a:xfrm rot="10800000">
            <a:off x="2009364" y="333360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2" name="正方形/長方形 71"/>
          <p:cNvSpPr/>
          <p:nvPr/>
        </p:nvSpPr>
        <p:spPr>
          <a:xfrm>
            <a:off x="1900674" y="313041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73" name="直線コネクタ 72"/>
          <p:cNvCxnSpPr/>
          <p:nvPr/>
        </p:nvCxnSpPr>
        <p:spPr bwMode="auto">
          <a:xfrm>
            <a:off x="2080925" y="369174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二等辺三角形 86"/>
          <p:cNvSpPr/>
          <p:nvPr/>
        </p:nvSpPr>
        <p:spPr bwMode="auto">
          <a:xfrm rot="10800000">
            <a:off x="4293705" y="333360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8" name="正方形/長方形 87"/>
          <p:cNvSpPr/>
          <p:nvPr/>
        </p:nvSpPr>
        <p:spPr>
          <a:xfrm>
            <a:off x="4185015" y="313041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93" name="直線コネクタ 92"/>
          <p:cNvCxnSpPr/>
          <p:nvPr/>
        </p:nvCxnSpPr>
        <p:spPr bwMode="auto">
          <a:xfrm>
            <a:off x="4373549" y="369174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p:cNvSpPr/>
          <p:nvPr/>
        </p:nvSpPr>
        <p:spPr>
          <a:xfrm>
            <a:off x="1946300" y="2309481"/>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●初期費</a:t>
            </a:r>
          </a:p>
        </p:txBody>
      </p:sp>
      <p:sp>
        <p:nvSpPr>
          <p:cNvPr id="149" name="正方形/長方形 148"/>
          <p:cNvSpPr/>
          <p:nvPr/>
        </p:nvSpPr>
        <p:spPr>
          <a:xfrm>
            <a:off x="2124243" y="277943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cxnSp>
        <p:nvCxnSpPr>
          <p:cNvPr id="192" name="直線矢印コネクタ 191"/>
          <p:cNvCxnSpPr/>
          <p:nvPr/>
        </p:nvCxnSpPr>
        <p:spPr bwMode="auto">
          <a:xfrm>
            <a:off x="2092686" y="3969191"/>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3" name="正方形/長方形 192"/>
          <p:cNvSpPr/>
          <p:nvPr/>
        </p:nvSpPr>
        <p:spPr>
          <a:xfrm>
            <a:off x="2043058" y="397581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4" name="直線矢印コネクタ 193"/>
          <p:cNvCxnSpPr/>
          <p:nvPr/>
        </p:nvCxnSpPr>
        <p:spPr bwMode="auto">
          <a:xfrm>
            <a:off x="2341719" y="396919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5" name="正方形/長方形 194"/>
          <p:cNvSpPr/>
          <p:nvPr/>
        </p:nvSpPr>
        <p:spPr>
          <a:xfrm>
            <a:off x="2339708" y="396919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6" name="直線矢印コネクタ 195"/>
          <p:cNvCxnSpPr/>
          <p:nvPr/>
        </p:nvCxnSpPr>
        <p:spPr bwMode="auto">
          <a:xfrm>
            <a:off x="2711393" y="396919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7" name="正方形/長方形 196"/>
          <p:cNvSpPr/>
          <p:nvPr/>
        </p:nvSpPr>
        <p:spPr>
          <a:xfrm>
            <a:off x="2709383" y="396919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0" name="直線矢印コネクタ 199"/>
          <p:cNvCxnSpPr/>
          <p:nvPr/>
        </p:nvCxnSpPr>
        <p:spPr bwMode="auto">
          <a:xfrm>
            <a:off x="3427009" y="396919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1" name="正方形/長方形 200"/>
          <p:cNvSpPr/>
          <p:nvPr/>
        </p:nvSpPr>
        <p:spPr>
          <a:xfrm>
            <a:off x="3424999" y="396919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2" name="直線矢印コネクタ 201"/>
          <p:cNvCxnSpPr/>
          <p:nvPr/>
        </p:nvCxnSpPr>
        <p:spPr bwMode="auto">
          <a:xfrm>
            <a:off x="3758311" y="396919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3" name="正方形/長方形 202"/>
          <p:cNvSpPr/>
          <p:nvPr/>
        </p:nvSpPr>
        <p:spPr>
          <a:xfrm>
            <a:off x="3756301" y="396919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5" name="直線矢印コネクタ 204"/>
          <p:cNvCxnSpPr/>
          <p:nvPr/>
        </p:nvCxnSpPr>
        <p:spPr bwMode="auto">
          <a:xfrm>
            <a:off x="4116884" y="3969191"/>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6" name="正方形/長方形 205"/>
          <p:cNvSpPr/>
          <p:nvPr/>
        </p:nvSpPr>
        <p:spPr>
          <a:xfrm>
            <a:off x="4050765" y="396919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07" name="正方形/長方形 206"/>
          <p:cNvSpPr/>
          <p:nvPr/>
        </p:nvSpPr>
        <p:spPr>
          <a:xfrm>
            <a:off x="3055324" y="3854843"/>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31" name="正方形/長方形 230"/>
          <p:cNvSpPr/>
          <p:nvPr/>
        </p:nvSpPr>
        <p:spPr>
          <a:xfrm>
            <a:off x="2142632" y="416797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2" name="正方形/長方形 231"/>
          <p:cNvSpPr/>
          <p:nvPr/>
        </p:nvSpPr>
        <p:spPr>
          <a:xfrm>
            <a:off x="2507064" y="416797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3" name="正方形/長方形 232"/>
          <p:cNvSpPr/>
          <p:nvPr/>
        </p:nvSpPr>
        <p:spPr>
          <a:xfrm>
            <a:off x="2878122" y="416797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4" name="正方形/長方形 233"/>
          <p:cNvSpPr/>
          <p:nvPr/>
        </p:nvSpPr>
        <p:spPr>
          <a:xfrm>
            <a:off x="3580484" y="416797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5" name="正方形/長方形 234"/>
          <p:cNvSpPr/>
          <p:nvPr/>
        </p:nvSpPr>
        <p:spPr>
          <a:xfrm>
            <a:off x="3944916" y="416797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36" name="正方形/長方形 235"/>
          <p:cNvSpPr/>
          <p:nvPr/>
        </p:nvSpPr>
        <p:spPr>
          <a:xfrm>
            <a:off x="4289470" y="416797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81" name="正方形/長方形 80"/>
          <p:cNvSpPr/>
          <p:nvPr/>
        </p:nvSpPr>
        <p:spPr>
          <a:xfrm>
            <a:off x="1933354" y="2559147"/>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■保証金</a:t>
            </a:r>
          </a:p>
        </p:txBody>
      </p:sp>
      <p:sp>
        <p:nvSpPr>
          <p:cNvPr id="82" name="正方形/長方形 81"/>
          <p:cNvSpPr/>
          <p:nvPr/>
        </p:nvSpPr>
        <p:spPr>
          <a:xfrm>
            <a:off x="4396360" y="277780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83" name="正方形/長方形 82"/>
          <p:cNvSpPr/>
          <p:nvPr/>
        </p:nvSpPr>
        <p:spPr>
          <a:xfrm>
            <a:off x="4229674" y="2545699"/>
            <a:ext cx="49244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■返金</a:t>
            </a:r>
          </a:p>
        </p:txBody>
      </p:sp>
      <p:cxnSp>
        <p:nvCxnSpPr>
          <p:cNvPr id="8" name="直線矢印コネクタ 7"/>
          <p:cNvCxnSpPr/>
          <p:nvPr/>
        </p:nvCxnSpPr>
        <p:spPr bwMode="auto">
          <a:xfrm>
            <a:off x="2477540" y="2652617"/>
            <a:ext cx="1808048" cy="2248"/>
          </a:xfrm>
          <a:prstGeom prst="straightConnector1">
            <a:avLst/>
          </a:prstGeom>
          <a:solidFill>
            <a:srgbClr val="D2F0FA"/>
          </a:solidFill>
          <a:ln w="9525" cap="flat" cmpd="sng" algn="ctr">
            <a:solidFill>
              <a:schemeClr val="bg1">
                <a:lumMod val="50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正方形/長方形 90"/>
          <p:cNvSpPr/>
          <p:nvPr/>
        </p:nvSpPr>
        <p:spPr>
          <a:xfrm>
            <a:off x="1933356" y="3705457"/>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■保証金</a:t>
            </a:r>
          </a:p>
        </p:txBody>
      </p:sp>
      <p:sp>
        <p:nvSpPr>
          <p:cNvPr id="92" name="正方形/長方形 91"/>
          <p:cNvSpPr/>
          <p:nvPr/>
        </p:nvSpPr>
        <p:spPr>
          <a:xfrm>
            <a:off x="4229676" y="3692009"/>
            <a:ext cx="49244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a:solidFill>
                  <a:srgbClr val="000000"/>
                </a:solidFill>
                <a:latin typeface="Meiryo UI" panose="020B0604030504040204" pitchFamily="50" charset="-128"/>
                <a:ea typeface="Meiryo UI" panose="020B0604030504040204" pitchFamily="50" charset="-128"/>
              </a:rPr>
              <a:t>■返金</a:t>
            </a:r>
            <a:endParaRPr lang="ja-JP" altLang="en-US" sz="800" dirty="0">
              <a:solidFill>
                <a:srgbClr val="000000"/>
              </a:solidFill>
              <a:latin typeface="Meiryo UI" panose="020B0604030504040204" pitchFamily="50" charset="-128"/>
              <a:ea typeface="Meiryo UI" panose="020B0604030504040204" pitchFamily="50" charset="-128"/>
            </a:endParaRPr>
          </a:p>
        </p:txBody>
      </p:sp>
      <p:cxnSp>
        <p:nvCxnSpPr>
          <p:cNvPr id="94" name="直線矢印コネクタ 93"/>
          <p:cNvCxnSpPr/>
          <p:nvPr/>
        </p:nvCxnSpPr>
        <p:spPr bwMode="auto">
          <a:xfrm>
            <a:off x="2477542" y="3798927"/>
            <a:ext cx="1808048" cy="2248"/>
          </a:xfrm>
          <a:prstGeom prst="straightConnector1">
            <a:avLst/>
          </a:prstGeom>
          <a:solidFill>
            <a:srgbClr val="D2F0FA"/>
          </a:solidFill>
          <a:ln w="9525" cap="flat" cmpd="sng" algn="ctr">
            <a:solidFill>
              <a:schemeClr val="bg1">
                <a:lumMod val="50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95" name="表 94"/>
          <p:cNvGraphicFramePr>
            <a:graphicFrameLocks noGrp="1"/>
          </p:cNvGraphicFramePr>
          <p:nvPr>
            <p:extLst>
              <p:ext uri="{D42A27DB-BD31-4B8C-83A1-F6EECF244321}">
                <p14:modId xmlns:p14="http://schemas.microsoft.com/office/powerpoint/2010/main" val="4282636183"/>
              </p:ext>
            </p:extLst>
          </p:nvPr>
        </p:nvGraphicFramePr>
        <p:xfrm>
          <a:off x="1600202" y="487649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96" name="二等辺三角形 95"/>
          <p:cNvSpPr/>
          <p:nvPr/>
        </p:nvSpPr>
        <p:spPr bwMode="auto">
          <a:xfrm rot="10800000">
            <a:off x="1638302" y="473171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7" name="正方形/長方形 96"/>
          <p:cNvSpPr/>
          <p:nvPr/>
        </p:nvSpPr>
        <p:spPr>
          <a:xfrm>
            <a:off x="1529612" y="452852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98" name="二等辺三角形 97"/>
          <p:cNvSpPr/>
          <p:nvPr/>
        </p:nvSpPr>
        <p:spPr bwMode="auto">
          <a:xfrm rot="10800000">
            <a:off x="2002738" y="473171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9" name="正方形/長方形 98"/>
          <p:cNvSpPr/>
          <p:nvPr/>
        </p:nvSpPr>
        <p:spPr>
          <a:xfrm>
            <a:off x="1894048" y="452852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00" name="直線コネクタ 99"/>
          <p:cNvCxnSpPr/>
          <p:nvPr/>
        </p:nvCxnSpPr>
        <p:spPr bwMode="auto">
          <a:xfrm>
            <a:off x="2074299" y="508985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1" name="二等辺三角形 100"/>
          <p:cNvSpPr/>
          <p:nvPr/>
        </p:nvSpPr>
        <p:spPr bwMode="auto">
          <a:xfrm rot="10800000">
            <a:off x="4287079" y="473171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2" name="正方形/長方形 101"/>
          <p:cNvSpPr/>
          <p:nvPr/>
        </p:nvSpPr>
        <p:spPr>
          <a:xfrm>
            <a:off x="4178389" y="452852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03" name="直線コネクタ 102"/>
          <p:cNvCxnSpPr/>
          <p:nvPr/>
        </p:nvCxnSpPr>
        <p:spPr bwMode="auto">
          <a:xfrm>
            <a:off x="4366923" y="508985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4" name="表 103"/>
          <p:cNvGraphicFramePr>
            <a:graphicFrameLocks noGrp="1"/>
          </p:cNvGraphicFramePr>
          <p:nvPr>
            <p:extLst>
              <p:ext uri="{D42A27DB-BD31-4B8C-83A1-F6EECF244321}">
                <p14:modId xmlns:p14="http://schemas.microsoft.com/office/powerpoint/2010/main" val="3433343470"/>
              </p:ext>
            </p:extLst>
          </p:nvPr>
        </p:nvGraphicFramePr>
        <p:xfrm>
          <a:off x="1606830" y="626134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05" name="二等辺三角形 104"/>
          <p:cNvSpPr/>
          <p:nvPr/>
        </p:nvSpPr>
        <p:spPr bwMode="auto">
          <a:xfrm rot="10800000">
            <a:off x="1644930" y="611656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6" name="正方形/長方形 105"/>
          <p:cNvSpPr/>
          <p:nvPr/>
        </p:nvSpPr>
        <p:spPr>
          <a:xfrm>
            <a:off x="1536240" y="591337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07" name="二等辺三角形 106"/>
          <p:cNvSpPr/>
          <p:nvPr/>
        </p:nvSpPr>
        <p:spPr bwMode="auto">
          <a:xfrm rot="10800000">
            <a:off x="2009366" y="611656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8" name="正方形/長方形 107"/>
          <p:cNvSpPr/>
          <p:nvPr/>
        </p:nvSpPr>
        <p:spPr>
          <a:xfrm>
            <a:off x="1900676" y="591337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09" name="直線コネクタ 108"/>
          <p:cNvCxnSpPr/>
          <p:nvPr/>
        </p:nvCxnSpPr>
        <p:spPr bwMode="auto">
          <a:xfrm>
            <a:off x="2080927" y="647470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二等辺三角形 109"/>
          <p:cNvSpPr/>
          <p:nvPr/>
        </p:nvSpPr>
        <p:spPr bwMode="auto">
          <a:xfrm rot="10800000">
            <a:off x="4293707" y="611656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1" name="正方形/長方形 110"/>
          <p:cNvSpPr/>
          <p:nvPr/>
        </p:nvSpPr>
        <p:spPr>
          <a:xfrm>
            <a:off x="4185017" y="591337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12" name="直線コネクタ 111"/>
          <p:cNvCxnSpPr/>
          <p:nvPr/>
        </p:nvCxnSpPr>
        <p:spPr bwMode="auto">
          <a:xfrm>
            <a:off x="4373551" y="647470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正方形/長方形 112"/>
          <p:cNvSpPr/>
          <p:nvPr/>
        </p:nvSpPr>
        <p:spPr>
          <a:xfrm>
            <a:off x="1946302" y="5092441"/>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●初期費</a:t>
            </a:r>
          </a:p>
        </p:txBody>
      </p:sp>
      <p:sp>
        <p:nvSpPr>
          <p:cNvPr id="114" name="正方形/長方形 113"/>
          <p:cNvSpPr/>
          <p:nvPr/>
        </p:nvSpPr>
        <p:spPr>
          <a:xfrm>
            <a:off x="2124245" y="556239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cxnSp>
        <p:nvCxnSpPr>
          <p:cNvPr id="115" name="直線矢印コネクタ 114"/>
          <p:cNvCxnSpPr/>
          <p:nvPr/>
        </p:nvCxnSpPr>
        <p:spPr bwMode="auto">
          <a:xfrm>
            <a:off x="2092688" y="6752151"/>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 name="正方形/長方形 115"/>
          <p:cNvSpPr/>
          <p:nvPr/>
        </p:nvSpPr>
        <p:spPr>
          <a:xfrm>
            <a:off x="2043060" y="675877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17" name="直線矢印コネクタ 116"/>
          <p:cNvCxnSpPr/>
          <p:nvPr/>
        </p:nvCxnSpPr>
        <p:spPr bwMode="auto">
          <a:xfrm>
            <a:off x="2341721" y="675215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正方形/長方形 117"/>
          <p:cNvSpPr/>
          <p:nvPr/>
        </p:nvSpPr>
        <p:spPr>
          <a:xfrm>
            <a:off x="2339710" y="675215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19" name="直線矢印コネクタ 118"/>
          <p:cNvCxnSpPr/>
          <p:nvPr/>
        </p:nvCxnSpPr>
        <p:spPr bwMode="auto">
          <a:xfrm>
            <a:off x="2711395" y="675215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0" name="正方形/長方形 119"/>
          <p:cNvSpPr/>
          <p:nvPr/>
        </p:nvSpPr>
        <p:spPr>
          <a:xfrm>
            <a:off x="2709385" y="675215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21" name="直線矢印コネクタ 120"/>
          <p:cNvCxnSpPr/>
          <p:nvPr/>
        </p:nvCxnSpPr>
        <p:spPr bwMode="auto">
          <a:xfrm>
            <a:off x="3427011" y="675215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2" name="正方形/長方形 121"/>
          <p:cNvSpPr/>
          <p:nvPr/>
        </p:nvSpPr>
        <p:spPr>
          <a:xfrm>
            <a:off x="3425001" y="675215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23" name="直線矢印コネクタ 122"/>
          <p:cNvCxnSpPr/>
          <p:nvPr/>
        </p:nvCxnSpPr>
        <p:spPr bwMode="auto">
          <a:xfrm>
            <a:off x="3758313" y="675215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正方形/長方形 123"/>
          <p:cNvSpPr/>
          <p:nvPr/>
        </p:nvSpPr>
        <p:spPr>
          <a:xfrm>
            <a:off x="3756303" y="675215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25" name="直線矢印コネクタ 124"/>
          <p:cNvCxnSpPr/>
          <p:nvPr/>
        </p:nvCxnSpPr>
        <p:spPr bwMode="auto">
          <a:xfrm>
            <a:off x="4116886" y="6752151"/>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 name="正方形/長方形 125"/>
          <p:cNvSpPr/>
          <p:nvPr/>
        </p:nvSpPr>
        <p:spPr>
          <a:xfrm>
            <a:off x="4050767" y="675215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27" name="正方形/長方形 126"/>
          <p:cNvSpPr/>
          <p:nvPr/>
        </p:nvSpPr>
        <p:spPr>
          <a:xfrm>
            <a:off x="3055326" y="6637803"/>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28" name="正方形/長方形 127"/>
          <p:cNvSpPr/>
          <p:nvPr/>
        </p:nvSpPr>
        <p:spPr>
          <a:xfrm>
            <a:off x="2142634" y="695093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29" name="正方形/長方形 128"/>
          <p:cNvSpPr/>
          <p:nvPr/>
        </p:nvSpPr>
        <p:spPr>
          <a:xfrm>
            <a:off x="2507066" y="695093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0" name="正方形/長方形 129"/>
          <p:cNvSpPr/>
          <p:nvPr/>
        </p:nvSpPr>
        <p:spPr>
          <a:xfrm>
            <a:off x="2878124" y="695093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1" name="正方形/長方形 130"/>
          <p:cNvSpPr/>
          <p:nvPr/>
        </p:nvSpPr>
        <p:spPr>
          <a:xfrm>
            <a:off x="3580486" y="695093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2" name="正方形/長方形 131"/>
          <p:cNvSpPr/>
          <p:nvPr/>
        </p:nvSpPr>
        <p:spPr>
          <a:xfrm>
            <a:off x="3944918" y="695093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3" name="正方形/長方形 132"/>
          <p:cNvSpPr/>
          <p:nvPr/>
        </p:nvSpPr>
        <p:spPr>
          <a:xfrm>
            <a:off x="4289472" y="695093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4" name="正方形/長方形 133"/>
          <p:cNvSpPr/>
          <p:nvPr/>
        </p:nvSpPr>
        <p:spPr>
          <a:xfrm>
            <a:off x="1933356" y="5342107"/>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a:solidFill>
                  <a:srgbClr val="000000"/>
                </a:solidFill>
                <a:latin typeface="Meiryo UI" panose="020B0604030504040204" pitchFamily="50" charset="-128"/>
                <a:ea typeface="Meiryo UI" panose="020B0604030504040204" pitchFamily="50" charset="-128"/>
              </a:rPr>
              <a:t>■保証</a:t>
            </a:r>
            <a:r>
              <a:rPr lang="ja-JP" altLang="en-US" sz="800" dirty="0">
                <a:solidFill>
                  <a:srgbClr val="000000"/>
                </a:solidFill>
                <a:latin typeface="Meiryo UI" panose="020B0604030504040204" pitchFamily="50" charset="-128"/>
                <a:ea typeface="Meiryo UI" panose="020B0604030504040204" pitchFamily="50" charset="-128"/>
              </a:rPr>
              <a:t>金</a:t>
            </a:r>
          </a:p>
        </p:txBody>
      </p:sp>
      <p:sp>
        <p:nvSpPr>
          <p:cNvPr id="135" name="正方形/長方形 134"/>
          <p:cNvSpPr/>
          <p:nvPr/>
        </p:nvSpPr>
        <p:spPr>
          <a:xfrm>
            <a:off x="4396362" y="556076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6" name="正方形/長方形 135"/>
          <p:cNvSpPr/>
          <p:nvPr/>
        </p:nvSpPr>
        <p:spPr>
          <a:xfrm>
            <a:off x="2785197" y="5328659"/>
            <a:ext cx="49244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■返金</a:t>
            </a:r>
          </a:p>
        </p:txBody>
      </p:sp>
      <p:cxnSp>
        <p:nvCxnSpPr>
          <p:cNvPr id="137" name="直線矢印コネクタ 136"/>
          <p:cNvCxnSpPr/>
          <p:nvPr/>
        </p:nvCxnSpPr>
        <p:spPr bwMode="auto">
          <a:xfrm>
            <a:off x="2494153" y="5435577"/>
            <a:ext cx="330112" cy="0"/>
          </a:xfrm>
          <a:prstGeom prst="straightConnector1">
            <a:avLst/>
          </a:prstGeom>
          <a:solidFill>
            <a:srgbClr val="D2F0FA"/>
          </a:solidFill>
          <a:ln w="9525" cap="flat" cmpd="sng" algn="ctr">
            <a:solidFill>
              <a:schemeClr val="bg1">
                <a:lumMod val="50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8" name="正方形/長方形 137"/>
          <p:cNvSpPr/>
          <p:nvPr/>
        </p:nvSpPr>
        <p:spPr>
          <a:xfrm>
            <a:off x="1933358" y="6488417"/>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a:solidFill>
                  <a:srgbClr val="000000"/>
                </a:solidFill>
                <a:latin typeface="Meiryo UI" panose="020B0604030504040204" pitchFamily="50" charset="-128"/>
                <a:ea typeface="Meiryo UI" panose="020B0604030504040204" pitchFamily="50" charset="-128"/>
              </a:rPr>
              <a:t>■保証</a:t>
            </a:r>
            <a:r>
              <a:rPr lang="ja-JP" altLang="en-US" sz="800" dirty="0">
                <a:solidFill>
                  <a:srgbClr val="000000"/>
                </a:solidFill>
                <a:latin typeface="Meiryo UI" panose="020B0604030504040204" pitchFamily="50" charset="-128"/>
                <a:ea typeface="Meiryo UI" panose="020B0604030504040204" pitchFamily="50" charset="-128"/>
              </a:rPr>
              <a:t>金</a:t>
            </a:r>
          </a:p>
        </p:txBody>
      </p:sp>
      <p:sp>
        <p:nvSpPr>
          <p:cNvPr id="139" name="正方形/長方形 138"/>
          <p:cNvSpPr/>
          <p:nvPr/>
        </p:nvSpPr>
        <p:spPr>
          <a:xfrm>
            <a:off x="2785199" y="6474969"/>
            <a:ext cx="49244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a:solidFill>
                  <a:srgbClr val="000000"/>
                </a:solidFill>
                <a:latin typeface="Meiryo UI" panose="020B0604030504040204" pitchFamily="50" charset="-128"/>
                <a:ea typeface="Meiryo UI" panose="020B0604030504040204" pitchFamily="50" charset="-128"/>
              </a:rPr>
              <a:t>■返金</a:t>
            </a:r>
            <a:endParaRPr lang="ja-JP" altLang="en-US" sz="800" dirty="0">
              <a:solidFill>
                <a:srgbClr val="000000"/>
              </a:solidFill>
              <a:latin typeface="Meiryo UI" panose="020B0604030504040204" pitchFamily="50" charset="-128"/>
              <a:ea typeface="Meiryo UI" panose="020B0604030504040204" pitchFamily="50" charset="-128"/>
            </a:endParaRPr>
          </a:p>
        </p:txBody>
      </p:sp>
      <p:cxnSp>
        <p:nvCxnSpPr>
          <p:cNvPr id="140" name="直線矢印コネクタ 139"/>
          <p:cNvCxnSpPr/>
          <p:nvPr/>
        </p:nvCxnSpPr>
        <p:spPr bwMode="auto">
          <a:xfrm>
            <a:off x="2494914" y="6581887"/>
            <a:ext cx="325324" cy="0"/>
          </a:xfrm>
          <a:prstGeom prst="straightConnector1">
            <a:avLst/>
          </a:prstGeom>
          <a:solidFill>
            <a:srgbClr val="D2F0FA"/>
          </a:solidFill>
          <a:ln w="9525" cap="flat" cmpd="sng" algn="ctr">
            <a:solidFill>
              <a:schemeClr val="bg1">
                <a:lumMod val="50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256169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最低利用契約</a:t>
            </a:r>
          </a:p>
        </p:txBody>
      </p:sp>
      <p:graphicFrame>
        <p:nvGraphicFramePr>
          <p:cNvPr id="2" name="表 1"/>
          <p:cNvGraphicFramePr>
            <a:graphicFrameLocks noGrp="1"/>
          </p:cNvGraphicFramePr>
          <p:nvPr>
            <p:extLst>
              <p:ext uri="{D42A27DB-BD31-4B8C-83A1-F6EECF244321}">
                <p14:modId xmlns:p14="http://schemas.microsoft.com/office/powerpoint/2010/main" val="1559221359"/>
              </p:ext>
            </p:extLst>
          </p:nvPr>
        </p:nvGraphicFramePr>
        <p:xfrm>
          <a:off x="297181" y="1217561"/>
          <a:ext cx="9311640" cy="5925361"/>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早期解約</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696592">
                <a:tc>
                  <a:txBody>
                    <a:bodyPr/>
                    <a:lstStyle/>
                    <a:p>
                      <a:pPr algn="ctr"/>
                      <a:r>
                        <a:rPr kumimoji="1" lang="ja-JP" altLang="en-US" sz="1100" dirty="0">
                          <a:latin typeface="Meiryo UI" panose="020B0604030504040204" pitchFamily="50" charset="-128"/>
                          <a:ea typeface="Meiryo UI" panose="020B0604030504040204" pitchFamily="50" charset="-128"/>
                        </a:rPr>
                        <a:t>最低利用契約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（月割）</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・定期払い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・最低利用契約</a:t>
                      </a:r>
                      <a:endParaRPr kumimoji="1" lang="en-US" altLang="ja-JP" sz="1100" dirty="0">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endParaRPr kumimoji="1" lang="en-US" altLang="ja-JP" sz="1100" dirty="0">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最低利用契約の代わりに分割払いでも可能</a:t>
                      </a:r>
                    </a:p>
                  </a:txBody>
                  <a:tcPr/>
                </a:tc>
                <a:extLst>
                  <a:ext uri="{0D108BD9-81ED-4DB2-BD59-A6C34878D82A}">
                    <a16:rowId xmlns:a16="http://schemas.microsoft.com/office/drawing/2014/main" val="10002"/>
                  </a:ext>
                </a:extLst>
              </a:tr>
              <a:tr h="1782417">
                <a:tc>
                  <a:txBody>
                    <a:bodyPr/>
                    <a:lstStyle/>
                    <a:p>
                      <a:pPr algn="ctr"/>
                      <a:r>
                        <a:rPr kumimoji="1" lang="ja-JP" altLang="en-US" sz="1100" dirty="0">
                          <a:latin typeface="Meiryo UI" panose="020B0604030504040204" pitchFamily="50" charset="-128"/>
                          <a:ea typeface="Meiryo UI" panose="020B0604030504040204" pitchFamily="50" charset="-128"/>
                        </a:rPr>
                        <a:t>最低利用契約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（月割＋早期解約手数料）</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・定期払い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・最低利用契約</a:t>
                      </a:r>
                      <a:endParaRPr kumimoji="1" lang="en-US" altLang="ja-JP"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928192">
                <a:tc>
                  <a:txBody>
                    <a:bodyPr/>
                    <a:lstStyle/>
                    <a:p>
                      <a:pPr algn="ctr"/>
                      <a:r>
                        <a:rPr kumimoji="1" lang="ja-JP" altLang="en-US" sz="1100" dirty="0">
                          <a:latin typeface="Meiryo UI" panose="020B0604030504040204" pitchFamily="50" charset="-128"/>
                          <a:ea typeface="Meiryo UI" panose="020B0604030504040204" pitchFamily="50" charset="-128"/>
                        </a:rPr>
                        <a:t>最低利用契約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（変動制）</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・定期払い</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・最低利用契約</a:t>
                      </a:r>
                      <a:endParaRPr kumimoji="1" lang="en-US" altLang="ja-JP"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112" name="表 111"/>
          <p:cNvGraphicFramePr>
            <a:graphicFrameLocks noGrp="1"/>
          </p:cNvGraphicFramePr>
          <p:nvPr>
            <p:extLst>
              <p:ext uri="{D42A27DB-BD31-4B8C-83A1-F6EECF244321}">
                <p14:modId xmlns:p14="http://schemas.microsoft.com/office/powerpoint/2010/main" val="1492816935"/>
              </p:ext>
            </p:extLst>
          </p:nvPr>
        </p:nvGraphicFramePr>
        <p:xfrm>
          <a:off x="1693448" y="2097224"/>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13" name="二等辺三角形 112"/>
          <p:cNvSpPr/>
          <p:nvPr/>
        </p:nvSpPr>
        <p:spPr bwMode="auto">
          <a:xfrm rot="10800000">
            <a:off x="1731548" y="1952444"/>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4" name="正方形/長方形 113"/>
          <p:cNvSpPr/>
          <p:nvPr/>
        </p:nvSpPr>
        <p:spPr>
          <a:xfrm>
            <a:off x="1622858" y="1749252"/>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15" name="二等辺三角形 114"/>
          <p:cNvSpPr/>
          <p:nvPr/>
        </p:nvSpPr>
        <p:spPr bwMode="auto">
          <a:xfrm rot="10800000">
            <a:off x="2095984" y="1952444"/>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6" name="正方形/長方形 115"/>
          <p:cNvSpPr/>
          <p:nvPr/>
        </p:nvSpPr>
        <p:spPr>
          <a:xfrm>
            <a:off x="1987294" y="1749252"/>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17" name="直線コネクタ 116"/>
          <p:cNvCxnSpPr/>
          <p:nvPr/>
        </p:nvCxnSpPr>
        <p:spPr bwMode="auto">
          <a:xfrm>
            <a:off x="2167545" y="2310584"/>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直線矢印コネクタ 117"/>
          <p:cNvCxnSpPr/>
          <p:nvPr/>
        </p:nvCxnSpPr>
        <p:spPr bwMode="auto">
          <a:xfrm>
            <a:off x="2167545" y="2392188"/>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9" name="正方形/長方形 118"/>
          <p:cNvSpPr/>
          <p:nvPr/>
        </p:nvSpPr>
        <p:spPr>
          <a:xfrm>
            <a:off x="2104849" y="2398814"/>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20" name="直線矢印コネクタ 119"/>
          <p:cNvCxnSpPr/>
          <p:nvPr/>
        </p:nvCxnSpPr>
        <p:spPr bwMode="auto">
          <a:xfrm>
            <a:off x="2416578" y="239218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1" name="正方形/長方形 120"/>
          <p:cNvSpPr/>
          <p:nvPr/>
        </p:nvSpPr>
        <p:spPr>
          <a:xfrm>
            <a:off x="2414567" y="239218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22" name="直線矢印コネクタ 121"/>
          <p:cNvCxnSpPr/>
          <p:nvPr/>
        </p:nvCxnSpPr>
        <p:spPr bwMode="auto">
          <a:xfrm>
            <a:off x="2786252" y="239218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 name="正方形/長方形 122"/>
          <p:cNvSpPr/>
          <p:nvPr/>
        </p:nvSpPr>
        <p:spPr>
          <a:xfrm>
            <a:off x="2784242" y="239218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24" name="二等辺三角形 123"/>
          <p:cNvSpPr/>
          <p:nvPr/>
        </p:nvSpPr>
        <p:spPr bwMode="auto">
          <a:xfrm rot="10800000">
            <a:off x="4380325" y="1952444"/>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5" name="正方形/長方形 124"/>
          <p:cNvSpPr/>
          <p:nvPr/>
        </p:nvSpPr>
        <p:spPr>
          <a:xfrm>
            <a:off x="4271635" y="1749252"/>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26" name="直線矢印コネクタ 125"/>
          <p:cNvCxnSpPr/>
          <p:nvPr/>
        </p:nvCxnSpPr>
        <p:spPr bwMode="auto">
          <a:xfrm>
            <a:off x="3501868" y="239218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正方形/長方形 126"/>
          <p:cNvSpPr/>
          <p:nvPr/>
        </p:nvSpPr>
        <p:spPr>
          <a:xfrm>
            <a:off x="3499858" y="239218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28" name="直線矢印コネクタ 127"/>
          <p:cNvCxnSpPr/>
          <p:nvPr/>
        </p:nvCxnSpPr>
        <p:spPr bwMode="auto">
          <a:xfrm>
            <a:off x="3833170" y="239218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正方形/長方形 128"/>
          <p:cNvSpPr/>
          <p:nvPr/>
        </p:nvSpPr>
        <p:spPr>
          <a:xfrm>
            <a:off x="3831160" y="239218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30" name="直線矢印コネクタ 129"/>
          <p:cNvCxnSpPr/>
          <p:nvPr/>
        </p:nvCxnSpPr>
        <p:spPr bwMode="auto">
          <a:xfrm>
            <a:off x="4191743" y="2392188"/>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1" name="正方形/長方形 130"/>
          <p:cNvSpPr/>
          <p:nvPr/>
        </p:nvSpPr>
        <p:spPr>
          <a:xfrm>
            <a:off x="4125624" y="239218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32" name="正方形/長方形 131"/>
          <p:cNvSpPr/>
          <p:nvPr/>
        </p:nvSpPr>
        <p:spPr>
          <a:xfrm>
            <a:off x="3130183" y="2277840"/>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33" name="正方形/長方形 132"/>
          <p:cNvSpPr/>
          <p:nvPr/>
        </p:nvSpPr>
        <p:spPr>
          <a:xfrm>
            <a:off x="2217491" y="302166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4" name="正方形/長方形 133"/>
          <p:cNvSpPr/>
          <p:nvPr/>
        </p:nvSpPr>
        <p:spPr>
          <a:xfrm>
            <a:off x="2581923" y="302166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5" name="正方形/長方形 134"/>
          <p:cNvSpPr/>
          <p:nvPr/>
        </p:nvSpPr>
        <p:spPr>
          <a:xfrm>
            <a:off x="2952981" y="302166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6" name="正方形/長方形 135"/>
          <p:cNvSpPr/>
          <p:nvPr/>
        </p:nvSpPr>
        <p:spPr>
          <a:xfrm>
            <a:off x="3655343" y="302166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7" name="正方形/長方形 136"/>
          <p:cNvSpPr/>
          <p:nvPr/>
        </p:nvSpPr>
        <p:spPr>
          <a:xfrm>
            <a:off x="4019775" y="302166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8" name="正方形/長方形 137"/>
          <p:cNvSpPr/>
          <p:nvPr/>
        </p:nvSpPr>
        <p:spPr>
          <a:xfrm>
            <a:off x="4364329" y="302166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9" name="正方形/長方形 138"/>
          <p:cNvSpPr/>
          <p:nvPr/>
        </p:nvSpPr>
        <p:spPr bwMode="auto">
          <a:xfrm>
            <a:off x="2167545" y="2932797"/>
            <a:ext cx="2292624" cy="113950"/>
          </a:xfrm>
          <a:prstGeom prst="rect">
            <a:avLst/>
          </a:prstGeom>
          <a:solidFill>
            <a:srgbClr val="FFC000"/>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40" name="直線コネクタ 139"/>
          <p:cNvCxnSpPr>
            <a:endCxn id="139" idx="3"/>
          </p:cNvCxnSpPr>
          <p:nvPr/>
        </p:nvCxnSpPr>
        <p:spPr bwMode="auto">
          <a:xfrm>
            <a:off x="4460169" y="2323836"/>
            <a:ext cx="0" cy="665936"/>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41" name="表 140"/>
          <p:cNvGraphicFramePr>
            <a:graphicFrameLocks noGrp="1"/>
          </p:cNvGraphicFramePr>
          <p:nvPr>
            <p:extLst>
              <p:ext uri="{D42A27DB-BD31-4B8C-83A1-F6EECF244321}">
                <p14:modId xmlns:p14="http://schemas.microsoft.com/office/powerpoint/2010/main" val="1711575264"/>
              </p:ext>
            </p:extLst>
          </p:nvPr>
        </p:nvGraphicFramePr>
        <p:xfrm>
          <a:off x="5178771" y="2097226"/>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42" name="二等辺三角形 141"/>
          <p:cNvSpPr/>
          <p:nvPr/>
        </p:nvSpPr>
        <p:spPr bwMode="auto">
          <a:xfrm rot="10800000">
            <a:off x="5216871" y="1952446"/>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3" name="正方形/長方形 142"/>
          <p:cNvSpPr/>
          <p:nvPr/>
        </p:nvSpPr>
        <p:spPr>
          <a:xfrm>
            <a:off x="5108181" y="1749254"/>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44" name="二等辺三角形 143"/>
          <p:cNvSpPr/>
          <p:nvPr/>
        </p:nvSpPr>
        <p:spPr bwMode="auto">
          <a:xfrm rot="10800000">
            <a:off x="5581307" y="1952446"/>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5" name="正方形/長方形 144"/>
          <p:cNvSpPr/>
          <p:nvPr/>
        </p:nvSpPr>
        <p:spPr>
          <a:xfrm>
            <a:off x="5426235" y="174925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sp>
        <p:nvSpPr>
          <p:cNvPr id="146" name="二等辺三角形 145"/>
          <p:cNvSpPr/>
          <p:nvPr/>
        </p:nvSpPr>
        <p:spPr bwMode="auto">
          <a:xfrm rot="10800000">
            <a:off x="6447667" y="1952446"/>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7" name="正方形/長方形 146"/>
          <p:cNvSpPr/>
          <p:nvPr/>
        </p:nvSpPr>
        <p:spPr>
          <a:xfrm>
            <a:off x="6215546" y="1749254"/>
            <a:ext cx="662361"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早期解約</a:t>
            </a:r>
            <a:endParaRPr lang="ja-JP" altLang="en-US" sz="900" dirty="0"/>
          </a:p>
        </p:txBody>
      </p:sp>
      <p:sp>
        <p:nvSpPr>
          <p:cNvPr id="148" name="正方形/長方形 147"/>
          <p:cNvSpPr/>
          <p:nvPr/>
        </p:nvSpPr>
        <p:spPr bwMode="auto">
          <a:xfrm>
            <a:off x="2166400" y="2831701"/>
            <a:ext cx="236392"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①</a:t>
            </a:r>
          </a:p>
        </p:txBody>
      </p:sp>
      <p:sp>
        <p:nvSpPr>
          <p:cNvPr id="150" name="正方形/長方形 149"/>
          <p:cNvSpPr/>
          <p:nvPr/>
        </p:nvSpPr>
        <p:spPr bwMode="auto">
          <a:xfrm>
            <a:off x="2403092" y="2831701"/>
            <a:ext cx="368354"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②</a:t>
            </a:r>
          </a:p>
        </p:txBody>
      </p:sp>
      <p:sp>
        <p:nvSpPr>
          <p:cNvPr id="151" name="正方形/長方形 150"/>
          <p:cNvSpPr/>
          <p:nvPr/>
        </p:nvSpPr>
        <p:spPr bwMode="auto">
          <a:xfrm>
            <a:off x="2780776" y="2831701"/>
            <a:ext cx="346101"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ja-JP" altLang="en-US" sz="800" dirty="0">
                <a:latin typeface="Meiryo UI" panose="020B0604030504040204" pitchFamily="50" charset="-128"/>
                <a:ea typeface="Meiryo UI" panose="020B0604030504040204" pitchFamily="50" charset="-128"/>
              </a:rPr>
              <a:t>③</a:t>
            </a: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2" name="正方形/長方形 151"/>
          <p:cNvSpPr/>
          <p:nvPr/>
        </p:nvSpPr>
        <p:spPr bwMode="auto">
          <a:xfrm>
            <a:off x="3489762" y="2831701"/>
            <a:ext cx="346101"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ja-JP" altLang="en-US" sz="800" dirty="0">
                <a:latin typeface="Meiryo UI" panose="020B0604030504040204" pitchFamily="50" charset="-128"/>
                <a:ea typeface="Meiryo UI" panose="020B0604030504040204" pitchFamily="50" charset="-128"/>
              </a:rPr>
              <a:t>④</a:t>
            </a: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53" name="直線コネクタ 152"/>
          <p:cNvCxnSpPr/>
          <p:nvPr/>
        </p:nvCxnSpPr>
        <p:spPr bwMode="auto">
          <a:xfrm>
            <a:off x="5666119" y="231058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4" name="直線矢印コネクタ 153"/>
          <p:cNvCxnSpPr/>
          <p:nvPr/>
        </p:nvCxnSpPr>
        <p:spPr bwMode="auto">
          <a:xfrm>
            <a:off x="5666119" y="2392190"/>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5" name="正方形/長方形 154"/>
          <p:cNvSpPr/>
          <p:nvPr/>
        </p:nvSpPr>
        <p:spPr>
          <a:xfrm>
            <a:off x="5603423" y="2398816"/>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6" name="直線矢印コネクタ 155"/>
          <p:cNvCxnSpPr/>
          <p:nvPr/>
        </p:nvCxnSpPr>
        <p:spPr bwMode="auto">
          <a:xfrm>
            <a:off x="5915152" y="2392190"/>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7" name="正方形/長方形 156"/>
          <p:cNvSpPr/>
          <p:nvPr/>
        </p:nvSpPr>
        <p:spPr>
          <a:xfrm>
            <a:off x="5913141" y="239219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8" name="直線矢印コネクタ 157"/>
          <p:cNvCxnSpPr/>
          <p:nvPr/>
        </p:nvCxnSpPr>
        <p:spPr bwMode="auto">
          <a:xfrm>
            <a:off x="6258322" y="2392190"/>
            <a:ext cx="28881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正方形/長方形 158"/>
          <p:cNvSpPr/>
          <p:nvPr/>
        </p:nvSpPr>
        <p:spPr>
          <a:xfrm>
            <a:off x="5716065" y="302166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0" name="正方形/長方形 159"/>
          <p:cNvSpPr/>
          <p:nvPr/>
        </p:nvSpPr>
        <p:spPr>
          <a:xfrm>
            <a:off x="6080497" y="302166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1" name="正方形/長方形 160"/>
          <p:cNvSpPr/>
          <p:nvPr/>
        </p:nvSpPr>
        <p:spPr>
          <a:xfrm>
            <a:off x="6451555" y="302166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2" name="正方形/長方形 161"/>
          <p:cNvSpPr/>
          <p:nvPr/>
        </p:nvSpPr>
        <p:spPr bwMode="auto">
          <a:xfrm>
            <a:off x="5666119" y="2932799"/>
            <a:ext cx="866462" cy="109027"/>
          </a:xfrm>
          <a:prstGeom prst="rect">
            <a:avLst/>
          </a:prstGeom>
          <a:solidFill>
            <a:srgbClr val="FFC000"/>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63" name="直線コネクタ 162"/>
          <p:cNvCxnSpPr/>
          <p:nvPr/>
        </p:nvCxnSpPr>
        <p:spPr bwMode="auto">
          <a:xfrm>
            <a:off x="6534133" y="2323838"/>
            <a:ext cx="0" cy="665936"/>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 name="正方形/長方形 163"/>
          <p:cNvSpPr/>
          <p:nvPr/>
        </p:nvSpPr>
        <p:spPr bwMode="auto">
          <a:xfrm>
            <a:off x="5664974" y="2831703"/>
            <a:ext cx="236392"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①</a:t>
            </a:r>
          </a:p>
        </p:txBody>
      </p:sp>
      <p:sp>
        <p:nvSpPr>
          <p:cNvPr id="165" name="正方形/長方形 164"/>
          <p:cNvSpPr/>
          <p:nvPr/>
        </p:nvSpPr>
        <p:spPr bwMode="auto">
          <a:xfrm>
            <a:off x="5901666" y="2831703"/>
            <a:ext cx="368354"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②</a:t>
            </a:r>
          </a:p>
        </p:txBody>
      </p:sp>
      <p:sp>
        <p:nvSpPr>
          <p:cNvPr id="166" name="正方形/長方形 165"/>
          <p:cNvSpPr/>
          <p:nvPr/>
        </p:nvSpPr>
        <p:spPr bwMode="auto">
          <a:xfrm>
            <a:off x="6272724" y="2831704"/>
            <a:ext cx="266481"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ja-JP" altLang="en-US" sz="800" dirty="0">
                <a:latin typeface="Meiryo UI" panose="020B0604030504040204" pitchFamily="50" charset="-128"/>
                <a:ea typeface="Meiryo UI" panose="020B0604030504040204" pitchFamily="50" charset="-128"/>
              </a:rPr>
              <a:t>③</a:t>
            </a: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7" name="正方形/長方形 166"/>
          <p:cNvSpPr/>
          <p:nvPr/>
        </p:nvSpPr>
        <p:spPr>
          <a:xfrm>
            <a:off x="6209930" y="239219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70" name="正方形/長方形 169"/>
          <p:cNvSpPr/>
          <p:nvPr/>
        </p:nvSpPr>
        <p:spPr bwMode="auto">
          <a:xfrm>
            <a:off x="6266100" y="2599796"/>
            <a:ext cx="266481"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ja-JP" altLang="en-US" sz="800" dirty="0">
                <a:latin typeface="Meiryo UI" panose="020B0604030504040204" pitchFamily="50" charset="-128"/>
                <a:ea typeface="Meiryo UI" panose="020B0604030504040204" pitchFamily="50" charset="-128"/>
              </a:rPr>
              <a:t>④</a:t>
            </a: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1" name="正方形/長方形 170"/>
          <p:cNvSpPr/>
          <p:nvPr/>
        </p:nvSpPr>
        <p:spPr>
          <a:xfrm>
            <a:off x="3137952" y="2762945"/>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72" name="正方形/長方形 171"/>
          <p:cNvSpPr/>
          <p:nvPr/>
        </p:nvSpPr>
        <p:spPr>
          <a:xfrm>
            <a:off x="6232024" y="2657377"/>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73" name="正方形/長方形 172"/>
          <p:cNvSpPr/>
          <p:nvPr/>
        </p:nvSpPr>
        <p:spPr bwMode="auto">
          <a:xfrm>
            <a:off x="6970057" y="2832210"/>
            <a:ext cx="346101" cy="108000"/>
          </a:xfrm>
          <a:prstGeom prst="rect">
            <a:avLst/>
          </a:prstGeom>
          <a:solidFill>
            <a:schemeClr val="bg1">
              <a:lumMod val="85000"/>
            </a:schemeClr>
          </a:solidFill>
          <a:ln w="19050" cap="flat" cmpd="sng" algn="ctr">
            <a:solidFill>
              <a:schemeClr val="tx1"/>
            </a:solidFill>
            <a:prstDash val="dash"/>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ja-JP" altLang="en-US" sz="800" dirty="0">
                <a:latin typeface="Meiryo UI" panose="020B0604030504040204" pitchFamily="50" charset="-128"/>
                <a:ea typeface="Meiryo UI" panose="020B0604030504040204" pitchFamily="50" charset="-128"/>
              </a:rPr>
              <a:t>④</a:t>
            </a: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174" name="カギ線コネクタ 173"/>
          <p:cNvCxnSpPr>
            <a:stCxn id="173" idx="0"/>
            <a:endCxn id="170" idx="3"/>
          </p:cNvCxnSpPr>
          <p:nvPr/>
        </p:nvCxnSpPr>
        <p:spPr bwMode="auto">
          <a:xfrm rot="16200000" flipV="1">
            <a:off x="6748638" y="2437739"/>
            <a:ext cx="178414" cy="610527"/>
          </a:xfrm>
          <a:prstGeom prst="bentConnector2">
            <a:avLst/>
          </a:prstGeom>
          <a:solidFill>
            <a:srgbClr val="D2F0FA"/>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5" name="表 174"/>
          <p:cNvGraphicFramePr>
            <a:graphicFrameLocks noGrp="1"/>
          </p:cNvGraphicFramePr>
          <p:nvPr>
            <p:extLst>
              <p:ext uri="{D42A27DB-BD31-4B8C-83A1-F6EECF244321}">
                <p14:modId xmlns:p14="http://schemas.microsoft.com/office/powerpoint/2010/main" val="1865934870"/>
              </p:ext>
            </p:extLst>
          </p:nvPr>
        </p:nvGraphicFramePr>
        <p:xfrm>
          <a:off x="1686824" y="3793483"/>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76" name="二等辺三角形 175"/>
          <p:cNvSpPr/>
          <p:nvPr/>
        </p:nvSpPr>
        <p:spPr bwMode="auto">
          <a:xfrm rot="10800000">
            <a:off x="1724924" y="3648703"/>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7" name="正方形/長方形 176"/>
          <p:cNvSpPr/>
          <p:nvPr/>
        </p:nvSpPr>
        <p:spPr>
          <a:xfrm>
            <a:off x="1616234" y="3445511"/>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78" name="二等辺三角形 177"/>
          <p:cNvSpPr/>
          <p:nvPr/>
        </p:nvSpPr>
        <p:spPr bwMode="auto">
          <a:xfrm rot="10800000">
            <a:off x="2089360" y="3648703"/>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9" name="正方形/長方形 178"/>
          <p:cNvSpPr/>
          <p:nvPr/>
        </p:nvSpPr>
        <p:spPr>
          <a:xfrm>
            <a:off x="1980670" y="344551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80" name="直線コネクタ 179"/>
          <p:cNvCxnSpPr>
            <a:endCxn id="268" idx="1"/>
          </p:cNvCxnSpPr>
          <p:nvPr/>
        </p:nvCxnSpPr>
        <p:spPr bwMode="auto">
          <a:xfrm flipH="1">
            <a:off x="2159776" y="4006843"/>
            <a:ext cx="1145" cy="687759"/>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 name="直線矢印コネクタ 180"/>
          <p:cNvCxnSpPr/>
          <p:nvPr/>
        </p:nvCxnSpPr>
        <p:spPr bwMode="auto">
          <a:xfrm>
            <a:off x="2160921" y="4088447"/>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2" name="正方形/長方形 181"/>
          <p:cNvSpPr/>
          <p:nvPr/>
        </p:nvSpPr>
        <p:spPr>
          <a:xfrm>
            <a:off x="2098225" y="4095073"/>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3" name="直線矢印コネクタ 182"/>
          <p:cNvCxnSpPr/>
          <p:nvPr/>
        </p:nvCxnSpPr>
        <p:spPr bwMode="auto">
          <a:xfrm>
            <a:off x="2409954" y="408844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 name="正方形/長方形 183"/>
          <p:cNvSpPr/>
          <p:nvPr/>
        </p:nvSpPr>
        <p:spPr>
          <a:xfrm>
            <a:off x="2407943" y="40884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5" name="直線矢印コネクタ 184"/>
          <p:cNvCxnSpPr/>
          <p:nvPr/>
        </p:nvCxnSpPr>
        <p:spPr bwMode="auto">
          <a:xfrm>
            <a:off x="2779628" y="408844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3" name="正方形/長方形 242"/>
          <p:cNvSpPr/>
          <p:nvPr/>
        </p:nvSpPr>
        <p:spPr>
          <a:xfrm>
            <a:off x="2777618" y="40884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44" name="二等辺三角形 243"/>
          <p:cNvSpPr/>
          <p:nvPr/>
        </p:nvSpPr>
        <p:spPr bwMode="auto">
          <a:xfrm rot="10800000">
            <a:off x="4373701" y="3648703"/>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45" name="正方形/長方形 244"/>
          <p:cNvSpPr/>
          <p:nvPr/>
        </p:nvSpPr>
        <p:spPr>
          <a:xfrm>
            <a:off x="4265011" y="344551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46" name="直線矢印コネクタ 245"/>
          <p:cNvCxnSpPr/>
          <p:nvPr/>
        </p:nvCxnSpPr>
        <p:spPr bwMode="auto">
          <a:xfrm>
            <a:off x="3495244" y="408844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7" name="正方形/長方形 246"/>
          <p:cNvSpPr/>
          <p:nvPr/>
        </p:nvSpPr>
        <p:spPr>
          <a:xfrm>
            <a:off x="3493234" y="40884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48" name="直線矢印コネクタ 247"/>
          <p:cNvCxnSpPr/>
          <p:nvPr/>
        </p:nvCxnSpPr>
        <p:spPr bwMode="auto">
          <a:xfrm>
            <a:off x="3826546" y="408844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9" name="正方形/長方形 248"/>
          <p:cNvSpPr/>
          <p:nvPr/>
        </p:nvSpPr>
        <p:spPr>
          <a:xfrm>
            <a:off x="3824536" y="40884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50" name="直線矢印コネクタ 249"/>
          <p:cNvCxnSpPr/>
          <p:nvPr/>
        </p:nvCxnSpPr>
        <p:spPr bwMode="auto">
          <a:xfrm>
            <a:off x="4185119" y="4088447"/>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1" name="正方形/長方形 250"/>
          <p:cNvSpPr/>
          <p:nvPr/>
        </p:nvSpPr>
        <p:spPr>
          <a:xfrm>
            <a:off x="4119000" y="408844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52" name="正方形/長方形 251"/>
          <p:cNvSpPr/>
          <p:nvPr/>
        </p:nvSpPr>
        <p:spPr>
          <a:xfrm>
            <a:off x="3123559" y="3974099"/>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53" name="正方形/長方形 252"/>
          <p:cNvSpPr/>
          <p:nvPr/>
        </p:nvSpPr>
        <p:spPr>
          <a:xfrm>
            <a:off x="2210867" y="483056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4" name="正方形/長方形 253"/>
          <p:cNvSpPr/>
          <p:nvPr/>
        </p:nvSpPr>
        <p:spPr>
          <a:xfrm>
            <a:off x="2575299" y="483056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5" name="正方形/長方形 254"/>
          <p:cNvSpPr/>
          <p:nvPr/>
        </p:nvSpPr>
        <p:spPr>
          <a:xfrm>
            <a:off x="2946357" y="483056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6" name="正方形/長方形 255"/>
          <p:cNvSpPr/>
          <p:nvPr/>
        </p:nvSpPr>
        <p:spPr>
          <a:xfrm>
            <a:off x="3648719" y="483056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7" name="正方形/長方形 256"/>
          <p:cNvSpPr/>
          <p:nvPr/>
        </p:nvSpPr>
        <p:spPr>
          <a:xfrm>
            <a:off x="4013151" y="483056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8" name="正方形/長方形 257"/>
          <p:cNvSpPr/>
          <p:nvPr/>
        </p:nvSpPr>
        <p:spPr>
          <a:xfrm>
            <a:off x="4357705" y="483056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9" name="正方形/長方形 258"/>
          <p:cNvSpPr/>
          <p:nvPr/>
        </p:nvSpPr>
        <p:spPr bwMode="auto">
          <a:xfrm>
            <a:off x="2160921" y="4741698"/>
            <a:ext cx="2292624" cy="113950"/>
          </a:xfrm>
          <a:prstGeom prst="rect">
            <a:avLst/>
          </a:prstGeom>
          <a:solidFill>
            <a:srgbClr val="FFC000"/>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260" name="直線コネクタ 259"/>
          <p:cNvCxnSpPr>
            <a:endCxn id="259" idx="3"/>
          </p:cNvCxnSpPr>
          <p:nvPr/>
        </p:nvCxnSpPr>
        <p:spPr bwMode="auto">
          <a:xfrm>
            <a:off x="4453545" y="4132737"/>
            <a:ext cx="0" cy="665936"/>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61" name="表 260"/>
          <p:cNvGraphicFramePr>
            <a:graphicFrameLocks noGrp="1"/>
          </p:cNvGraphicFramePr>
          <p:nvPr>
            <p:extLst>
              <p:ext uri="{D42A27DB-BD31-4B8C-83A1-F6EECF244321}">
                <p14:modId xmlns:p14="http://schemas.microsoft.com/office/powerpoint/2010/main" val="381924942"/>
              </p:ext>
            </p:extLst>
          </p:nvPr>
        </p:nvGraphicFramePr>
        <p:xfrm>
          <a:off x="5172147" y="3793485"/>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262" name="二等辺三角形 261"/>
          <p:cNvSpPr/>
          <p:nvPr/>
        </p:nvSpPr>
        <p:spPr bwMode="auto">
          <a:xfrm rot="10800000">
            <a:off x="5210247" y="3648705"/>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63" name="正方形/長方形 262"/>
          <p:cNvSpPr/>
          <p:nvPr/>
        </p:nvSpPr>
        <p:spPr>
          <a:xfrm>
            <a:off x="5101557" y="3445513"/>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264" name="二等辺三角形 263"/>
          <p:cNvSpPr/>
          <p:nvPr/>
        </p:nvSpPr>
        <p:spPr bwMode="auto">
          <a:xfrm rot="10800000">
            <a:off x="5574683" y="3648705"/>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65" name="正方形/長方形 264"/>
          <p:cNvSpPr/>
          <p:nvPr/>
        </p:nvSpPr>
        <p:spPr>
          <a:xfrm>
            <a:off x="5419611" y="344551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sp>
        <p:nvSpPr>
          <p:cNvPr id="266" name="二等辺三角形 265"/>
          <p:cNvSpPr/>
          <p:nvPr/>
        </p:nvSpPr>
        <p:spPr bwMode="auto">
          <a:xfrm rot="10800000">
            <a:off x="6441043" y="3648705"/>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67" name="正方形/長方形 266"/>
          <p:cNvSpPr/>
          <p:nvPr/>
        </p:nvSpPr>
        <p:spPr>
          <a:xfrm>
            <a:off x="6208922" y="3445513"/>
            <a:ext cx="662361"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早期解約</a:t>
            </a:r>
            <a:endParaRPr lang="ja-JP" altLang="en-US" sz="900" dirty="0"/>
          </a:p>
        </p:txBody>
      </p:sp>
      <p:sp>
        <p:nvSpPr>
          <p:cNvPr id="268" name="正方形/長方形 267"/>
          <p:cNvSpPr/>
          <p:nvPr/>
        </p:nvSpPr>
        <p:spPr bwMode="auto">
          <a:xfrm>
            <a:off x="2159776" y="4640602"/>
            <a:ext cx="236392"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①</a:t>
            </a:r>
          </a:p>
        </p:txBody>
      </p:sp>
      <p:sp>
        <p:nvSpPr>
          <p:cNvPr id="269" name="正方形/長方形 268"/>
          <p:cNvSpPr/>
          <p:nvPr/>
        </p:nvSpPr>
        <p:spPr bwMode="auto">
          <a:xfrm>
            <a:off x="2396468" y="4640602"/>
            <a:ext cx="368354"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②</a:t>
            </a:r>
          </a:p>
        </p:txBody>
      </p:sp>
      <p:sp>
        <p:nvSpPr>
          <p:cNvPr id="270" name="正方形/長方形 269"/>
          <p:cNvSpPr/>
          <p:nvPr/>
        </p:nvSpPr>
        <p:spPr bwMode="auto">
          <a:xfrm>
            <a:off x="2774152" y="4640602"/>
            <a:ext cx="346101"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ja-JP" altLang="en-US" sz="800" dirty="0">
                <a:latin typeface="Meiryo UI" panose="020B0604030504040204" pitchFamily="50" charset="-128"/>
                <a:ea typeface="Meiryo UI" panose="020B0604030504040204" pitchFamily="50" charset="-128"/>
              </a:rPr>
              <a:t>③</a:t>
            </a: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71" name="正方形/長方形 270"/>
          <p:cNvSpPr/>
          <p:nvPr/>
        </p:nvSpPr>
        <p:spPr bwMode="auto">
          <a:xfrm>
            <a:off x="3483138" y="4640602"/>
            <a:ext cx="346101"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ja-JP" altLang="en-US" sz="800" dirty="0">
                <a:latin typeface="Meiryo UI" panose="020B0604030504040204" pitchFamily="50" charset="-128"/>
                <a:ea typeface="Meiryo UI" panose="020B0604030504040204" pitchFamily="50" charset="-128"/>
              </a:rPr>
              <a:t>④</a:t>
            </a: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272" name="直線コネクタ 271"/>
          <p:cNvCxnSpPr/>
          <p:nvPr/>
        </p:nvCxnSpPr>
        <p:spPr bwMode="auto">
          <a:xfrm>
            <a:off x="5659495" y="4006845"/>
            <a:ext cx="0" cy="674877"/>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3" name="直線矢印コネクタ 272"/>
          <p:cNvCxnSpPr/>
          <p:nvPr/>
        </p:nvCxnSpPr>
        <p:spPr bwMode="auto">
          <a:xfrm>
            <a:off x="5659495" y="4088449"/>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4" name="正方形/長方形 273"/>
          <p:cNvSpPr/>
          <p:nvPr/>
        </p:nvSpPr>
        <p:spPr>
          <a:xfrm>
            <a:off x="5596799" y="4095075"/>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75" name="直線矢印コネクタ 274"/>
          <p:cNvCxnSpPr/>
          <p:nvPr/>
        </p:nvCxnSpPr>
        <p:spPr bwMode="auto">
          <a:xfrm>
            <a:off x="5908528" y="4088449"/>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6" name="正方形/長方形 275"/>
          <p:cNvSpPr/>
          <p:nvPr/>
        </p:nvSpPr>
        <p:spPr>
          <a:xfrm>
            <a:off x="5906517" y="408844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77" name="直線矢印コネクタ 276"/>
          <p:cNvCxnSpPr/>
          <p:nvPr/>
        </p:nvCxnSpPr>
        <p:spPr bwMode="auto">
          <a:xfrm>
            <a:off x="6251698" y="4088449"/>
            <a:ext cx="28881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8" name="正方形/長方形 277"/>
          <p:cNvSpPr/>
          <p:nvPr/>
        </p:nvSpPr>
        <p:spPr>
          <a:xfrm>
            <a:off x="5709441" y="483056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79" name="正方形/長方形 278"/>
          <p:cNvSpPr/>
          <p:nvPr/>
        </p:nvSpPr>
        <p:spPr>
          <a:xfrm>
            <a:off x="6073873" y="483056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80" name="正方形/長方形 279"/>
          <p:cNvSpPr/>
          <p:nvPr/>
        </p:nvSpPr>
        <p:spPr>
          <a:xfrm>
            <a:off x="6444931" y="483056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81" name="正方形/長方形 280"/>
          <p:cNvSpPr/>
          <p:nvPr/>
        </p:nvSpPr>
        <p:spPr bwMode="auto">
          <a:xfrm>
            <a:off x="5659495" y="4741700"/>
            <a:ext cx="866462" cy="109027"/>
          </a:xfrm>
          <a:prstGeom prst="rect">
            <a:avLst/>
          </a:prstGeom>
          <a:solidFill>
            <a:srgbClr val="FFC000"/>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282" name="直線コネクタ 281"/>
          <p:cNvCxnSpPr/>
          <p:nvPr/>
        </p:nvCxnSpPr>
        <p:spPr bwMode="auto">
          <a:xfrm>
            <a:off x="6526934" y="5581105"/>
            <a:ext cx="0" cy="665936"/>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3" name="正方形/長方形 282"/>
          <p:cNvSpPr/>
          <p:nvPr/>
        </p:nvSpPr>
        <p:spPr bwMode="auto">
          <a:xfrm>
            <a:off x="5658350" y="4640604"/>
            <a:ext cx="236392"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①</a:t>
            </a:r>
          </a:p>
        </p:txBody>
      </p:sp>
      <p:sp>
        <p:nvSpPr>
          <p:cNvPr id="284" name="正方形/長方形 283"/>
          <p:cNvSpPr/>
          <p:nvPr/>
        </p:nvSpPr>
        <p:spPr bwMode="auto">
          <a:xfrm>
            <a:off x="5895042" y="4640604"/>
            <a:ext cx="368354"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②</a:t>
            </a:r>
          </a:p>
        </p:txBody>
      </p:sp>
      <p:sp>
        <p:nvSpPr>
          <p:cNvPr id="285" name="正方形/長方形 284"/>
          <p:cNvSpPr/>
          <p:nvPr/>
        </p:nvSpPr>
        <p:spPr bwMode="auto">
          <a:xfrm>
            <a:off x="6266100" y="4640605"/>
            <a:ext cx="266481"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ja-JP" altLang="en-US" sz="800" dirty="0">
                <a:latin typeface="Meiryo UI" panose="020B0604030504040204" pitchFamily="50" charset="-128"/>
                <a:ea typeface="Meiryo UI" panose="020B0604030504040204" pitchFamily="50" charset="-128"/>
              </a:rPr>
              <a:t>③</a:t>
            </a: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86" name="正方形/長方形 285"/>
          <p:cNvSpPr/>
          <p:nvPr/>
        </p:nvSpPr>
        <p:spPr>
          <a:xfrm>
            <a:off x="6203306" y="408844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87" name="正方形/長方形 286"/>
          <p:cNvSpPr/>
          <p:nvPr/>
        </p:nvSpPr>
        <p:spPr bwMode="auto">
          <a:xfrm>
            <a:off x="6259476" y="4408697"/>
            <a:ext cx="266481"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ja-JP" altLang="en-US" sz="800" dirty="0">
                <a:latin typeface="Meiryo UI" panose="020B0604030504040204" pitchFamily="50" charset="-128"/>
                <a:ea typeface="Meiryo UI" panose="020B0604030504040204" pitchFamily="50" charset="-128"/>
              </a:rPr>
              <a:t>④</a:t>
            </a: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88" name="正方形/長方形 287"/>
          <p:cNvSpPr/>
          <p:nvPr/>
        </p:nvSpPr>
        <p:spPr>
          <a:xfrm>
            <a:off x="3131328" y="4571846"/>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89" name="正方形/長方形 288"/>
          <p:cNvSpPr/>
          <p:nvPr/>
        </p:nvSpPr>
        <p:spPr>
          <a:xfrm>
            <a:off x="6225400" y="4466278"/>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90" name="正方形/長方形 289"/>
          <p:cNvSpPr/>
          <p:nvPr/>
        </p:nvSpPr>
        <p:spPr bwMode="auto">
          <a:xfrm>
            <a:off x="6963433" y="4641111"/>
            <a:ext cx="346101" cy="108000"/>
          </a:xfrm>
          <a:prstGeom prst="rect">
            <a:avLst/>
          </a:prstGeom>
          <a:solidFill>
            <a:schemeClr val="bg1">
              <a:lumMod val="85000"/>
            </a:schemeClr>
          </a:solidFill>
          <a:ln w="19050" cap="flat" cmpd="sng" algn="ctr">
            <a:solidFill>
              <a:schemeClr val="tx1"/>
            </a:solidFill>
            <a:prstDash val="dash"/>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ja-JP" altLang="en-US" sz="800" dirty="0">
                <a:latin typeface="Meiryo UI" panose="020B0604030504040204" pitchFamily="50" charset="-128"/>
                <a:ea typeface="Meiryo UI" panose="020B0604030504040204" pitchFamily="50" charset="-128"/>
              </a:rPr>
              <a:t>④</a:t>
            </a: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291" name="カギ線コネクタ 290"/>
          <p:cNvCxnSpPr>
            <a:stCxn id="290" idx="0"/>
            <a:endCxn id="287" idx="3"/>
          </p:cNvCxnSpPr>
          <p:nvPr/>
        </p:nvCxnSpPr>
        <p:spPr bwMode="auto">
          <a:xfrm rot="16200000" flipV="1">
            <a:off x="6742014" y="4246640"/>
            <a:ext cx="178414" cy="610527"/>
          </a:xfrm>
          <a:prstGeom prst="bentConnector2">
            <a:avLst/>
          </a:prstGeom>
          <a:solidFill>
            <a:srgbClr val="D2F0FA"/>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2" name="正方形/長方形 291"/>
          <p:cNvSpPr/>
          <p:nvPr/>
        </p:nvSpPr>
        <p:spPr bwMode="auto">
          <a:xfrm>
            <a:off x="6258890" y="4296988"/>
            <a:ext cx="266481" cy="108000"/>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en-US" altLang="ja-JP" sz="800" dirty="0">
                <a:latin typeface="Meiryo UI" panose="020B0604030504040204" pitchFamily="50" charset="-128"/>
                <a:ea typeface="Meiryo UI" panose="020B0604030504040204" pitchFamily="50" charset="-128"/>
              </a:rPr>
              <a:t>+α</a:t>
            </a: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aphicFrame>
        <p:nvGraphicFramePr>
          <p:cNvPr id="293" name="表 292"/>
          <p:cNvGraphicFramePr>
            <a:graphicFrameLocks noGrp="1"/>
          </p:cNvGraphicFramePr>
          <p:nvPr>
            <p:extLst>
              <p:ext uri="{D42A27DB-BD31-4B8C-83A1-F6EECF244321}">
                <p14:modId xmlns:p14="http://schemas.microsoft.com/office/powerpoint/2010/main" val="607853133"/>
              </p:ext>
            </p:extLst>
          </p:nvPr>
        </p:nvGraphicFramePr>
        <p:xfrm>
          <a:off x="1622858" y="5572686"/>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294" name="二等辺三角形 293"/>
          <p:cNvSpPr/>
          <p:nvPr/>
        </p:nvSpPr>
        <p:spPr bwMode="auto">
          <a:xfrm rot="10800000">
            <a:off x="1660958" y="5427906"/>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95" name="正方形/長方形 294"/>
          <p:cNvSpPr/>
          <p:nvPr/>
        </p:nvSpPr>
        <p:spPr>
          <a:xfrm>
            <a:off x="1552268" y="5224714"/>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296" name="二等辺三角形 295"/>
          <p:cNvSpPr/>
          <p:nvPr/>
        </p:nvSpPr>
        <p:spPr bwMode="auto">
          <a:xfrm rot="10800000">
            <a:off x="2025394" y="5427906"/>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97" name="正方形/長方形 296"/>
          <p:cNvSpPr/>
          <p:nvPr/>
        </p:nvSpPr>
        <p:spPr>
          <a:xfrm>
            <a:off x="1916704" y="522471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298" name="直線コネクタ 297"/>
          <p:cNvCxnSpPr/>
          <p:nvPr/>
        </p:nvCxnSpPr>
        <p:spPr bwMode="auto">
          <a:xfrm>
            <a:off x="2096955" y="578604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9" name="直線矢印コネクタ 298"/>
          <p:cNvCxnSpPr/>
          <p:nvPr/>
        </p:nvCxnSpPr>
        <p:spPr bwMode="auto">
          <a:xfrm>
            <a:off x="2096955" y="5827897"/>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0" name="正方形/長方形 299"/>
          <p:cNvSpPr/>
          <p:nvPr/>
        </p:nvSpPr>
        <p:spPr>
          <a:xfrm>
            <a:off x="2034259" y="5834523"/>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01" name="直線矢印コネクタ 300"/>
          <p:cNvCxnSpPr/>
          <p:nvPr/>
        </p:nvCxnSpPr>
        <p:spPr bwMode="auto">
          <a:xfrm>
            <a:off x="2345988" y="582789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2" name="正方形/長方形 301"/>
          <p:cNvSpPr/>
          <p:nvPr/>
        </p:nvSpPr>
        <p:spPr>
          <a:xfrm>
            <a:off x="2343977" y="582789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03" name="直線矢印コネクタ 302"/>
          <p:cNvCxnSpPr/>
          <p:nvPr/>
        </p:nvCxnSpPr>
        <p:spPr bwMode="auto">
          <a:xfrm>
            <a:off x="2715662" y="582789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4" name="正方形/長方形 303"/>
          <p:cNvSpPr/>
          <p:nvPr/>
        </p:nvSpPr>
        <p:spPr>
          <a:xfrm>
            <a:off x="2713652" y="582789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05" name="二等辺三角形 304"/>
          <p:cNvSpPr/>
          <p:nvPr/>
        </p:nvSpPr>
        <p:spPr bwMode="auto">
          <a:xfrm rot="10800000">
            <a:off x="4309735" y="5427906"/>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06" name="正方形/長方形 305"/>
          <p:cNvSpPr/>
          <p:nvPr/>
        </p:nvSpPr>
        <p:spPr>
          <a:xfrm>
            <a:off x="4201045" y="522471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307" name="直線矢印コネクタ 306"/>
          <p:cNvCxnSpPr/>
          <p:nvPr/>
        </p:nvCxnSpPr>
        <p:spPr bwMode="auto">
          <a:xfrm>
            <a:off x="3431278" y="582789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8" name="正方形/長方形 307"/>
          <p:cNvSpPr/>
          <p:nvPr/>
        </p:nvSpPr>
        <p:spPr>
          <a:xfrm>
            <a:off x="3429268" y="582789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09" name="直線矢印コネクタ 308"/>
          <p:cNvCxnSpPr/>
          <p:nvPr/>
        </p:nvCxnSpPr>
        <p:spPr bwMode="auto">
          <a:xfrm>
            <a:off x="3762580" y="582789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0" name="正方形/長方形 309"/>
          <p:cNvSpPr/>
          <p:nvPr/>
        </p:nvSpPr>
        <p:spPr>
          <a:xfrm>
            <a:off x="3760570" y="582789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11" name="直線矢印コネクタ 310"/>
          <p:cNvCxnSpPr/>
          <p:nvPr/>
        </p:nvCxnSpPr>
        <p:spPr bwMode="auto">
          <a:xfrm>
            <a:off x="4121153" y="5827897"/>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2" name="正方形/長方形 311"/>
          <p:cNvSpPr/>
          <p:nvPr/>
        </p:nvSpPr>
        <p:spPr>
          <a:xfrm>
            <a:off x="4055034" y="582789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13" name="正方形/長方形 312"/>
          <p:cNvSpPr/>
          <p:nvPr/>
        </p:nvSpPr>
        <p:spPr>
          <a:xfrm>
            <a:off x="3059593" y="5799687"/>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314" name="正方形/長方形 313"/>
          <p:cNvSpPr/>
          <p:nvPr/>
        </p:nvSpPr>
        <p:spPr>
          <a:xfrm>
            <a:off x="2146901" y="649049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15" name="正方形/長方形 314"/>
          <p:cNvSpPr/>
          <p:nvPr/>
        </p:nvSpPr>
        <p:spPr>
          <a:xfrm>
            <a:off x="2511333" y="649049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16" name="正方形/長方形 315"/>
          <p:cNvSpPr/>
          <p:nvPr/>
        </p:nvSpPr>
        <p:spPr>
          <a:xfrm>
            <a:off x="2882391" y="649049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17" name="正方形/長方形 316"/>
          <p:cNvSpPr/>
          <p:nvPr/>
        </p:nvSpPr>
        <p:spPr>
          <a:xfrm>
            <a:off x="3584753" y="649049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18" name="正方形/長方形 317"/>
          <p:cNvSpPr/>
          <p:nvPr/>
        </p:nvSpPr>
        <p:spPr>
          <a:xfrm>
            <a:off x="3949185" y="649049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19" name="正方形/長方形 318"/>
          <p:cNvSpPr/>
          <p:nvPr/>
        </p:nvSpPr>
        <p:spPr>
          <a:xfrm>
            <a:off x="4293739" y="649049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20" name="正方形/長方形 319"/>
          <p:cNvSpPr/>
          <p:nvPr/>
        </p:nvSpPr>
        <p:spPr bwMode="auto">
          <a:xfrm>
            <a:off x="2096955" y="6281877"/>
            <a:ext cx="2292624" cy="239316"/>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21" name="正方形/長方形 320"/>
          <p:cNvSpPr/>
          <p:nvPr/>
        </p:nvSpPr>
        <p:spPr bwMode="auto">
          <a:xfrm>
            <a:off x="3799130" y="6272707"/>
            <a:ext cx="592051" cy="124518"/>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22" name="正方形/長方形 321"/>
          <p:cNvSpPr/>
          <p:nvPr/>
        </p:nvSpPr>
        <p:spPr bwMode="auto">
          <a:xfrm>
            <a:off x="3818456" y="6006631"/>
            <a:ext cx="593351" cy="112642"/>
          </a:xfrm>
          <a:prstGeom prst="rect">
            <a:avLst/>
          </a:prstGeom>
          <a:solidFill>
            <a:schemeClr val="bg1"/>
          </a:solidFill>
          <a:ln w="19050" cap="flat" cmpd="sng" algn="ctr">
            <a:solidFill>
              <a:schemeClr val="bg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aphicFrame>
        <p:nvGraphicFramePr>
          <p:cNvPr id="324" name="表 323"/>
          <p:cNvGraphicFramePr>
            <a:graphicFrameLocks noGrp="1"/>
          </p:cNvGraphicFramePr>
          <p:nvPr>
            <p:extLst>
              <p:ext uri="{D42A27DB-BD31-4B8C-83A1-F6EECF244321}">
                <p14:modId xmlns:p14="http://schemas.microsoft.com/office/powerpoint/2010/main" val="3239972175"/>
              </p:ext>
            </p:extLst>
          </p:nvPr>
        </p:nvGraphicFramePr>
        <p:xfrm>
          <a:off x="5087686" y="5565066"/>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325" name="二等辺三角形 324"/>
          <p:cNvSpPr/>
          <p:nvPr/>
        </p:nvSpPr>
        <p:spPr bwMode="auto">
          <a:xfrm rot="10800000">
            <a:off x="5125786" y="5420286"/>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26" name="正方形/長方形 325"/>
          <p:cNvSpPr/>
          <p:nvPr/>
        </p:nvSpPr>
        <p:spPr>
          <a:xfrm>
            <a:off x="5017096" y="5217094"/>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327" name="二等辺三角形 326"/>
          <p:cNvSpPr/>
          <p:nvPr/>
        </p:nvSpPr>
        <p:spPr bwMode="auto">
          <a:xfrm rot="10800000">
            <a:off x="5490222" y="5420286"/>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28" name="正方形/長方形 327"/>
          <p:cNvSpPr/>
          <p:nvPr/>
        </p:nvSpPr>
        <p:spPr>
          <a:xfrm>
            <a:off x="5381532" y="521709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329" name="直線コネクタ 328"/>
          <p:cNvCxnSpPr/>
          <p:nvPr/>
        </p:nvCxnSpPr>
        <p:spPr bwMode="auto">
          <a:xfrm>
            <a:off x="5561783" y="577842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0" name="直線矢印コネクタ 329"/>
          <p:cNvCxnSpPr/>
          <p:nvPr/>
        </p:nvCxnSpPr>
        <p:spPr bwMode="auto">
          <a:xfrm>
            <a:off x="5561783" y="5820277"/>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1" name="正方形/長方形 330"/>
          <p:cNvSpPr/>
          <p:nvPr/>
        </p:nvSpPr>
        <p:spPr>
          <a:xfrm>
            <a:off x="5499087" y="5826903"/>
            <a:ext cx="389850"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32" name="直線矢印コネクタ 331"/>
          <p:cNvCxnSpPr/>
          <p:nvPr/>
        </p:nvCxnSpPr>
        <p:spPr bwMode="auto">
          <a:xfrm>
            <a:off x="5810816" y="582027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3" name="正方形/長方形 332"/>
          <p:cNvSpPr/>
          <p:nvPr/>
        </p:nvSpPr>
        <p:spPr>
          <a:xfrm>
            <a:off x="5808805" y="582027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34" name="直線矢印コネクタ 333"/>
          <p:cNvCxnSpPr/>
          <p:nvPr/>
        </p:nvCxnSpPr>
        <p:spPr bwMode="auto">
          <a:xfrm>
            <a:off x="6180490" y="582027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5" name="正方形/長方形 334"/>
          <p:cNvSpPr/>
          <p:nvPr/>
        </p:nvSpPr>
        <p:spPr>
          <a:xfrm>
            <a:off x="6178480" y="582027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36" name="二等辺三角形 335"/>
          <p:cNvSpPr/>
          <p:nvPr/>
        </p:nvSpPr>
        <p:spPr bwMode="auto">
          <a:xfrm rot="10800000">
            <a:off x="6376462" y="5420286"/>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37" name="正方形/長方形 336"/>
          <p:cNvSpPr/>
          <p:nvPr/>
        </p:nvSpPr>
        <p:spPr>
          <a:xfrm>
            <a:off x="6152355" y="5217094"/>
            <a:ext cx="646331"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早期解約</a:t>
            </a:r>
            <a:endParaRPr lang="ja-JP" altLang="en-US" sz="900" dirty="0"/>
          </a:p>
        </p:txBody>
      </p:sp>
      <p:sp>
        <p:nvSpPr>
          <p:cNvPr id="344" name="正方形/長方形 343"/>
          <p:cNvSpPr/>
          <p:nvPr/>
        </p:nvSpPr>
        <p:spPr>
          <a:xfrm>
            <a:off x="6524421" y="5792067"/>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345" name="正方形/長方形 344"/>
          <p:cNvSpPr/>
          <p:nvPr/>
        </p:nvSpPr>
        <p:spPr>
          <a:xfrm>
            <a:off x="5611729" y="648287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46" name="正方形/長方形 345"/>
          <p:cNvSpPr/>
          <p:nvPr/>
        </p:nvSpPr>
        <p:spPr>
          <a:xfrm>
            <a:off x="5976161" y="648287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47" name="正方形/長方形 346"/>
          <p:cNvSpPr/>
          <p:nvPr/>
        </p:nvSpPr>
        <p:spPr>
          <a:xfrm>
            <a:off x="6347219" y="648287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51" name="正方形/長方形 350"/>
          <p:cNvSpPr/>
          <p:nvPr/>
        </p:nvSpPr>
        <p:spPr bwMode="auto">
          <a:xfrm>
            <a:off x="5561783" y="6274257"/>
            <a:ext cx="970798" cy="239316"/>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55" name="正方形/長方形 354"/>
          <p:cNvSpPr/>
          <p:nvPr/>
        </p:nvSpPr>
        <p:spPr bwMode="auto">
          <a:xfrm>
            <a:off x="3813447" y="6268063"/>
            <a:ext cx="593351" cy="112642"/>
          </a:xfrm>
          <a:prstGeom prst="rect">
            <a:avLst/>
          </a:prstGeom>
          <a:solidFill>
            <a:schemeClr val="bg1"/>
          </a:solidFill>
          <a:ln w="19050" cap="flat" cmpd="sng" algn="ctr">
            <a:solidFill>
              <a:schemeClr val="bg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cxnSp>
        <p:nvCxnSpPr>
          <p:cNvPr id="356" name="直線コネクタ 355"/>
          <p:cNvCxnSpPr/>
          <p:nvPr/>
        </p:nvCxnSpPr>
        <p:spPr bwMode="auto">
          <a:xfrm>
            <a:off x="4389579" y="578604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7" name="正方形/長方形 356"/>
          <p:cNvSpPr/>
          <p:nvPr/>
        </p:nvSpPr>
        <p:spPr bwMode="auto">
          <a:xfrm>
            <a:off x="6139103" y="5999434"/>
            <a:ext cx="386850" cy="275944"/>
          </a:xfrm>
          <a:prstGeom prst="rect">
            <a:avLst/>
          </a:prstGeom>
          <a:solidFill>
            <a:srgbClr val="FFFF00"/>
          </a:solidFill>
          <a:ln w="19050" cap="flat" cmpd="sng" algn="ctr">
            <a:solidFill>
              <a:schemeClr val="tx1"/>
            </a:solidFill>
            <a:prstDash val="solid"/>
            <a:round/>
            <a:headEnd type="none" w="med" len="med"/>
            <a:tailEnd type="none" w="med" len="med"/>
          </a:ln>
          <a:effectLst/>
        </p:spPr>
        <p:txBody>
          <a:bodyPr vert="horz" wrap="non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lang="en-US" altLang="ja-JP" sz="800" dirty="0">
                <a:latin typeface="Meiryo UI" panose="020B0604030504040204" pitchFamily="50" charset="-128"/>
                <a:ea typeface="Meiryo UI" panose="020B0604030504040204" pitchFamily="50" charset="-128"/>
              </a:rPr>
              <a:t>+α</a:t>
            </a:r>
            <a:endParaRPr kumimoji="1"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 name="右中かっこ 8"/>
          <p:cNvSpPr/>
          <p:nvPr/>
        </p:nvSpPr>
        <p:spPr bwMode="auto">
          <a:xfrm>
            <a:off x="6570578" y="5985072"/>
            <a:ext cx="128843" cy="282364"/>
          </a:xfrm>
          <a:prstGeom prst="rightBrace">
            <a:avLst/>
          </a:prstGeom>
          <a:solidFill>
            <a:schemeClr val="bg1"/>
          </a:solidFill>
          <a:ln w="22225"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sp>
        <p:nvSpPr>
          <p:cNvPr id="358" name="正方形/長方形 357"/>
          <p:cNvSpPr/>
          <p:nvPr/>
        </p:nvSpPr>
        <p:spPr>
          <a:xfrm>
            <a:off x="6684808" y="6009112"/>
            <a:ext cx="1024639"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利用月数に応じる</a:t>
            </a:r>
            <a:endParaRPr lang="ja-JP" altLang="en-US" sz="900" dirty="0"/>
          </a:p>
        </p:txBody>
      </p:sp>
    </p:spTree>
    <p:extLst>
      <p:ext uri="{BB962C8B-B14F-4D97-AF65-F5344CB8AC3E}">
        <p14:creationId xmlns:p14="http://schemas.microsoft.com/office/powerpoint/2010/main" val="3709434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無料⇔有料プラン変更</a:t>
            </a:r>
          </a:p>
        </p:txBody>
      </p:sp>
      <p:graphicFrame>
        <p:nvGraphicFramePr>
          <p:cNvPr id="2" name="表 1"/>
          <p:cNvGraphicFramePr>
            <a:graphicFrameLocks noGrp="1"/>
          </p:cNvGraphicFramePr>
          <p:nvPr>
            <p:extLst>
              <p:ext uri="{D42A27DB-BD31-4B8C-83A1-F6EECF244321}">
                <p14:modId xmlns:p14="http://schemas.microsoft.com/office/powerpoint/2010/main" val="33886014"/>
              </p:ext>
            </p:extLst>
          </p:nvPr>
        </p:nvGraphicFramePr>
        <p:xfrm>
          <a:off x="297181" y="1217561"/>
          <a:ext cx="9311640" cy="6051256"/>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新規申込／プラン変更／解約申込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無料提供</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→有料提供</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2"/>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無料提供</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→有料提供</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（初月無料）</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3"/>
                  </a:ext>
                </a:extLst>
              </a:tr>
              <a:tr h="1381342">
                <a:tc>
                  <a:txBody>
                    <a:bodyPr/>
                    <a:lstStyle/>
                    <a:p>
                      <a:pPr algn="ctr"/>
                      <a:r>
                        <a:rPr kumimoji="1" lang="ja-JP" altLang="en-US" sz="1100" dirty="0">
                          <a:latin typeface="Meiryo UI" panose="020B0604030504040204" pitchFamily="50" charset="-128"/>
                          <a:ea typeface="Meiryo UI" panose="020B0604030504040204" pitchFamily="50" charset="-128"/>
                        </a:rPr>
                        <a:t>無料提供</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→有料提供</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（手数料あり）</a:t>
                      </a: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最低利用契約でも利用可能</a:t>
                      </a:r>
                      <a:endParaRPr kumimoji="1" lang="en-US" altLang="ja-JP" sz="11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1365834">
                <a:tc>
                  <a:txBody>
                    <a:bodyPr/>
                    <a:lstStyle/>
                    <a:p>
                      <a:pPr algn="ctr"/>
                      <a:r>
                        <a:rPr kumimoji="1" lang="ja-JP" altLang="en-US" sz="1100" dirty="0">
                          <a:latin typeface="Meiryo UI" panose="020B0604030504040204" pitchFamily="50" charset="-128"/>
                          <a:ea typeface="Meiryo UI" panose="020B0604030504040204" pitchFamily="50" charset="-128"/>
                        </a:rPr>
                        <a:t>無料提供</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⇔有料提供</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5"/>
                  </a:ext>
                </a:extLst>
              </a:tr>
            </a:tbl>
          </a:graphicData>
        </a:graphic>
      </p:graphicFrame>
      <p:graphicFrame>
        <p:nvGraphicFramePr>
          <p:cNvPr id="81" name="表 80"/>
          <p:cNvGraphicFramePr>
            <a:graphicFrameLocks noGrp="1"/>
          </p:cNvGraphicFramePr>
          <p:nvPr>
            <p:extLst>
              <p:ext uri="{D42A27DB-BD31-4B8C-83A1-F6EECF244321}">
                <p14:modId xmlns:p14="http://schemas.microsoft.com/office/powerpoint/2010/main" val="2626420064"/>
              </p:ext>
            </p:extLst>
          </p:nvPr>
        </p:nvGraphicFramePr>
        <p:xfrm>
          <a:off x="1593578" y="210016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82" name="二等辺三角形 81"/>
          <p:cNvSpPr/>
          <p:nvPr/>
        </p:nvSpPr>
        <p:spPr bwMode="auto">
          <a:xfrm rot="10800000">
            <a:off x="1631678" y="195538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3" name="正方形/長方形 82"/>
          <p:cNvSpPr/>
          <p:nvPr/>
        </p:nvSpPr>
        <p:spPr>
          <a:xfrm>
            <a:off x="1522988" y="175219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84" name="二等辺三角形 83"/>
          <p:cNvSpPr/>
          <p:nvPr/>
        </p:nvSpPr>
        <p:spPr bwMode="auto">
          <a:xfrm rot="10800000">
            <a:off x="1996114" y="195538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5" name="正方形/長方形 84"/>
          <p:cNvSpPr/>
          <p:nvPr/>
        </p:nvSpPr>
        <p:spPr>
          <a:xfrm>
            <a:off x="1887424" y="175219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86" name="直線コネクタ 85"/>
          <p:cNvCxnSpPr/>
          <p:nvPr/>
        </p:nvCxnSpPr>
        <p:spPr bwMode="auto">
          <a:xfrm>
            <a:off x="2471870" y="231352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二等辺三角形 88"/>
          <p:cNvSpPr/>
          <p:nvPr/>
        </p:nvSpPr>
        <p:spPr bwMode="auto">
          <a:xfrm rot="10800000">
            <a:off x="4280455" y="195538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0" name="正方形/長方形 89"/>
          <p:cNvSpPr/>
          <p:nvPr/>
        </p:nvSpPr>
        <p:spPr>
          <a:xfrm>
            <a:off x="4171765" y="175219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91" name="直線コネクタ 90"/>
          <p:cNvCxnSpPr/>
          <p:nvPr/>
        </p:nvCxnSpPr>
        <p:spPr bwMode="auto">
          <a:xfrm>
            <a:off x="4360299" y="231352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a:off x="2470370" y="2604213"/>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4" name="正方形/長方形 93"/>
          <p:cNvSpPr/>
          <p:nvPr/>
        </p:nvSpPr>
        <p:spPr>
          <a:xfrm>
            <a:off x="2420742" y="261083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97" name="直線矢印コネクタ 96"/>
          <p:cNvCxnSpPr/>
          <p:nvPr/>
        </p:nvCxnSpPr>
        <p:spPr bwMode="auto">
          <a:xfrm>
            <a:off x="2711395" y="260421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正方形/長方形 97"/>
          <p:cNvSpPr/>
          <p:nvPr/>
        </p:nvSpPr>
        <p:spPr>
          <a:xfrm>
            <a:off x="2709385" y="260421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99" name="直線矢印コネクタ 98"/>
          <p:cNvCxnSpPr/>
          <p:nvPr/>
        </p:nvCxnSpPr>
        <p:spPr bwMode="auto">
          <a:xfrm>
            <a:off x="3427011" y="260421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正方形/長方形 99"/>
          <p:cNvSpPr/>
          <p:nvPr/>
        </p:nvSpPr>
        <p:spPr>
          <a:xfrm>
            <a:off x="3425001" y="260421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01" name="直線矢印コネクタ 100"/>
          <p:cNvCxnSpPr/>
          <p:nvPr/>
        </p:nvCxnSpPr>
        <p:spPr bwMode="auto">
          <a:xfrm>
            <a:off x="3758313" y="260421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正方形/長方形 101"/>
          <p:cNvSpPr/>
          <p:nvPr/>
        </p:nvSpPr>
        <p:spPr>
          <a:xfrm>
            <a:off x="3756303" y="260421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03" name="直線矢印コネクタ 102"/>
          <p:cNvCxnSpPr/>
          <p:nvPr/>
        </p:nvCxnSpPr>
        <p:spPr bwMode="auto">
          <a:xfrm>
            <a:off x="4116886" y="2604213"/>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正方形/長方形 103"/>
          <p:cNvSpPr/>
          <p:nvPr/>
        </p:nvSpPr>
        <p:spPr>
          <a:xfrm>
            <a:off x="4050767" y="260421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05" name="正方形/長方形 104"/>
          <p:cNvSpPr/>
          <p:nvPr/>
        </p:nvSpPr>
        <p:spPr>
          <a:xfrm>
            <a:off x="3055326" y="2489865"/>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07" name="正方形/長方形 106"/>
          <p:cNvSpPr/>
          <p:nvPr/>
        </p:nvSpPr>
        <p:spPr>
          <a:xfrm>
            <a:off x="2507066" y="28029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8" name="正方形/長方形 107"/>
          <p:cNvSpPr/>
          <p:nvPr/>
        </p:nvSpPr>
        <p:spPr>
          <a:xfrm>
            <a:off x="2878124" y="28029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9" name="正方形/長方形 108"/>
          <p:cNvSpPr/>
          <p:nvPr/>
        </p:nvSpPr>
        <p:spPr>
          <a:xfrm>
            <a:off x="3580486" y="28029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10" name="正方形/長方形 109"/>
          <p:cNvSpPr/>
          <p:nvPr/>
        </p:nvSpPr>
        <p:spPr>
          <a:xfrm>
            <a:off x="3944918" y="28029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11" name="正方形/長方形 110"/>
          <p:cNvSpPr/>
          <p:nvPr/>
        </p:nvSpPr>
        <p:spPr>
          <a:xfrm>
            <a:off x="4289472" y="28029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12" name="二等辺三角形 111"/>
          <p:cNvSpPr/>
          <p:nvPr/>
        </p:nvSpPr>
        <p:spPr bwMode="auto">
          <a:xfrm rot="10800000">
            <a:off x="2400308" y="1955384"/>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3" name="正方形/長方形 112"/>
          <p:cNvSpPr/>
          <p:nvPr/>
        </p:nvSpPr>
        <p:spPr>
          <a:xfrm>
            <a:off x="2234188" y="1745566"/>
            <a:ext cx="994182"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有償プランへ変更</a:t>
            </a:r>
            <a:endParaRPr lang="ja-JP" altLang="en-US" sz="900" dirty="0"/>
          </a:p>
        </p:txBody>
      </p:sp>
      <p:graphicFrame>
        <p:nvGraphicFramePr>
          <p:cNvPr id="114" name="表 113"/>
          <p:cNvGraphicFramePr>
            <a:graphicFrameLocks noGrp="1"/>
          </p:cNvGraphicFramePr>
          <p:nvPr>
            <p:extLst>
              <p:ext uri="{D42A27DB-BD31-4B8C-83A1-F6EECF244321}">
                <p14:modId xmlns:p14="http://schemas.microsoft.com/office/powerpoint/2010/main" val="2773544427"/>
              </p:ext>
            </p:extLst>
          </p:nvPr>
        </p:nvGraphicFramePr>
        <p:xfrm>
          <a:off x="1593580" y="3465135"/>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15" name="二等辺三角形 114"/>
          <p:cNvSpPr/>
          <p:nvPr/>
        </p:nvSpPr>
        <p:spPr bwMode="auto">
          <a:xfrm rot="10800000">
            <a:off x="1631680" y="3320355"/>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6" name="正方形/長方形 115"/>
          <p:cNvSpPr/>
          <p:nvPr/>
        </p:nvSpPr>
        <p:spPr>
          <a:xfrm>
            <a:off x="1522990" y="3117163"/>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17" name="二等辺三角形 116"/>
          <p:cNvSpPr/>
          <p:nvPr/>
        </p:nvSpPr>
        <p:spPr bwMode="auto">
          <a:xfrm rot="10800000">
            <a:off x="1996116" y="3320355"/>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8" name="正方形/長方形 117"/>
          <p:cNvSpPr/>
          <p:nvPr/>
        </p:nvSpPr>
        <p:spPr>
          <a:xfrm>
            <a:off x="1887426" y="311716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19" name="直線コネクタ 118"/>
          <p:cNvCxnSpPr/>
          <p:nvPr/>
        </p:nvCxnSpPr>
        <p:spPr bwMode="auto">
          <a:xfrm>
            <a:off x="2471872" y="367849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0" name="二等辺三角形 119"/>
          <p:cNvSpPr/>
          <p:nvPr/>
        </p:nvSpPr>
        <p:spPr bwMode="auto">
          <a:xfrm rot="10800000">
            <a:off x="4280457" y="3320355"/>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1" name="正方形/長方形 120"/>
          <p:cNvSpPr/>
          <p:nvPr/>
        </p:nvSpPr>
        <p:spPr>
          <a:xfrm>
            <a:off x="4171767" y="311716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22" name="直線コネクタ 121"/>
          <p:cNvCxnSpPr/>
          <p:nvPr/>
        </p:nvCxnSpPr>
        <p:spPr bwMode="auto">
          <a:xfrm>
            <a:off x="4360301" y="367849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直線矢印コネクタ 124"/>
          <p:cNvCxnSpPr/>
          <p:nvPr/>
        </p:nvCxnSpPr>
        <p:spPr bwMode="auto">
          <a:xfrm>
            <a:off x="2711397" y="396918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 name="正方形/長方形 125"/>
          <p:cNvSpPr/>
          <p:nvPr/>
        </p:nvSpPr>
        <p:spPr>
          <a:xfrm>
            <a:off x="2709387" y="396918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27" name="直線矢印コネクタ 126"/>
          <p:cNvCxnSpPr/>
          <p:nvPr/>
        </p:nvCxnSpPr>
        <p:spPr bwMode="auto">
          <a:xfrm>
            <a:off x="3427013" y="396918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8" name="正方形/長方形 127"/>
          <p:cNvSpPr/>
          <p:nvPr/>
        </p:nvSpPr>
        <p:spPr>
          <a:xfrm>
            <a:off x="3425003" y="396918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29" name="直線矢印コネクタ 128"/>
          <p:cNvCxnSpPr/>
          <p:nvPr/>
        </p:nvCxnSpPr>
        <p:spPr bwMode="auto">
          <a:xfrm>
            <a:off x="3758315" y="396918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0" name="正方形/長方形 129"/>
          <p:cNvSpPr/>
          <p:nvPr/>
        </p:nvSpPr>
        <p:spPr>
          <a:xfrm>
            <a:off x="3756305" y="396918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31" name="直線矢印コネクタ 130"/>
          <p:cNvCxnSpPr/>
          <p:nvPr/>
        </p:nvCxnSpPr>
        <p:spPr bwMode="auto">
          <a:xfrm>
            <a:off x="4116888" y="3969186"/>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2" name="正方形/長方形 131"/>
          <p:cNvSpPr/>
          <p:nvPr/>
        </p:nvSpPr>
        <p:spPr>
          <a:xfrm>
            <a:off x="4050769" y="396918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33" name="正方形/長方形 132"/>
          <p:cNvSpPr/>
          <p:nvPr/>
        </p:nvSpPr>
        <p:spPr>
          <a:xfrm>
            <a:off x="3055328" y="3854838"/>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35" name="正方形/長方形 134"/>
          <p:cNvSpPr/>
          <p:nvPr/>
        </p:nvSpPr>
        <p:spPr>
          <a:xfrm>
            <a:off x="2878126" y="416796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6" name="正方形/長方形 135"/>
          <p:cNvSpPr/>
          <p:nvPr/>
        </p:nvSpPr>
        <p:spPr>
          <a:xfrm>
            <a:off x="3580488" y="416796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7" name="正方形/長方形 136"/>
          <p:cNvSpPr/>
          <p:nvPr/>
        </p:nvSpPr>
        <p:spPr>
          <a:xfrm>
            <a:off x="3944920" y="416796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8" name="正方形/長方形 137"/>
          <p:cNvSpPr/>
          <p:nvPr/>
        </p:nvSpPr>
        <p:spPr>
          <a:xfrm>
            <a:off x="4289474" y="416796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9" name="二等辺三角形 138"/>
          <p:cNvSpPr/>
          <p:nvPr/>
        </p:nvSpPr>
        <p:spPr bwMode="auto">
          <a:xfrm rot="10800000">
            <a:off x="2400310" y="3320357"/>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0" name="正方形/長方形 139"/>
          <p:cNvSpPr/>
          <p:nvPr/>
        </p:nvSpPr>
        <p:spPr>
          <a:xfrm>
            <a:off x="2234190" y="3110539"/>
            <a:ext cx="994182"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有償プランへ変更</a:t>
            </a:r>
            <a:endParaRPr lang="ja-JP" altLang="en-US" sz="900" dirty="0"/>
          </a:p>
        </p:txBody>
      </p:sp>
      <p:cxnSp>
        <p:nvCxnSpPr>
          <p:cNvPr id="141" name="直線コネクタ 140"/>
          <p:cNvCxnSpPr/>
          <p:nvPr/>
        </p:nvCxnSpPr>
        <p:spPr bwMode="auto">
          <a:xfrm>
            <a:off x="2674907" y="366124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42" name="表 141"/>
          <p:cNvGraphicFramePr>
            <a:graphicFrameLocks noGrp="1"/>
          </p:cNvGraphicFramePr>
          <p:nvPr>
            <p:extLst>
              <p:ext uri="{D42A27DB-BD31-4B8C-83A1-F6EECF244321}">
                <p14:modId xmlns:p14="http://schemas.microsoft.com/office/powerpoint/2010/main" val="192178292"/>
              </p:ext>
            </p:extLst>
          </p:nvPr>
        </p:nvGraphicFramePr>
        <p:xfrm>
          <a:off x="1593580" y="487649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43" name="二等辺三角形 142"/>
          <p:cNvSpPr/>
          <p:nvPr/>
        </p:nvSpPr>
        <p:spPr bwMode="auto">
          <a:xfrm rot="10800000">
            <a:off x="1631680" y="473171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4" name="正方形/長方形 143"/>
          <p:cNvSpPr/>
          <p:nvPr/>
        </p:nvSpPr>
        <p:spPr>
          <a:xfrm>
            <a:off x="1522990" y="452852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45" name="二等辺三角形 144"/>
          <p:cNvSpPr/>
          <p:nvPr/>
        </p:nvSpPr>
        <p:spPr bwMode="auto">
          <a:xfrm rot="10800000">
            <a:off x="1996116" y="473171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6" name="正方形/長方形 145"/>
          <p:cNvSpPr/>
          <p:nvPr/>
        </p:nvSpPr>
        <p:spPr>
          <a:xfrm>
            <a:off x="1887426" y="452852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47" name="直線コネクタ 146"/>
          <p:cNvCxnSpPr/>
          <p:nvPr/>
        </p:nvCxnSpPr>
        <p:spPr bwMode="auto">
          <a:xfrm>
            <a:off x="2471872" y="508985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二等辺三角形 147"/>
          <p:cNvSpPr/>
          <p:nvPr/>
        </p:nvSpPr>
        <p:spPr bwMode="auto">
          <a:xfrm rot="10800000">
            <a:off x="4280457" y="473171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0" name="正方形/長方形 149"/>
          <p:cNvSpPr/>
          <p:nvPr/>
        </p:nvSpPr>
        <p:spPr>
          <a:xfrm>
            <a:off x="4171767" y="452852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51" name="直線コネクタ 150"/>
          <p:cNvCxnSpPr/>
          <p:nvPr/>
        </p:nvCxnSpPr>
        <p:spPr bwMode="auto">
          <a:xfrm>
            <a:off x="4360301" y="508985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直線矢印コネクタ 151"/>
          <p:cNvCxnSpPr/>
          <p:nvPr/>
        </p:nvCxnSpPr>
        <p:spPr bwMode="auto">
          <a:xfrm>
            <a:off x="2470372" y="5380543"/>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 name="正方形/長方形 152"/>
          <p:cNvSpPr/>
          <p:nvPr/>
        </p:nvSpPr>
        <p:spPr>
          <a:xfrm>
            <a:off x="2420744" y="538716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4" name="直線矢印コネクタ 153"/>
          <p:cNvCxnSpPr/>
          <p:nvPr/>
        </p:nvCxnSpPr>
        <p:spPr bwMode="auto">
          <a:xfrm>
            <a:off x="2711397" y="538054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5" name="正方形/長方形 154"/>
          <p:cNvSpPr/>
          <p:nvPr/>
        </p:nvSpPr>
        <p:spPr>
          <a:xfrm>
            <a:off x="2709387"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6" name="直線矢印コネクタ 155"/>
          <p:cNvCxnSpPr/>
          <p:nvPr/>
        </p:nvCxnSpPr>
        <p:spPr bwMode="auto">
          <a:xfrm>
            <a:off x="3427013" y="538054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7" name="正方形/長方形 156"/>
          <p:cNvSpPr/>
          <p:nvPr/>
        </p:nvSpPr>
        <p:spPr>
          <a:xfrm>
            <a:off x="3425003"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8" name="直線矢印コネクタ 157"/>
          <p:cNvCxnSpPr/>
          <p:nvPr/>
        </p:nvCxnSpPr>
        <p:spPr bwMode="auto">
          <a:xfrm>
            <a:off x="3758315" y="538054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正方形/長方形 158"/>
          <p:cNvSpPr/>
          <p:nvPr/>
        </p:nvSpPr>
        <p:spPr>
          <a:xfrm>
            <a:off x="3756305"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60" name="直線矢印コネクタ 159"/>
          <p:cNvCxnSpPr/>
          <p:nvPr/>
        </p:nvCxnSpPr>
        <p:spPr bwMode="auto">
          <a:xfrm>
            <a:off x="4116888" y="5380543"/>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正方形/長方形 160"/>
          <p:cNvSpPr/>
          <p:nvPr/>
        </p:nvSpPr>
        <p:spPr>
          <a:xfrm>
            <a:off x="4050769"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62" name="正方形/長方形 161"/>
          <p:cNvSpPr/>
          <p:nvPr/>
        </p:nvSpPr>
        <p:spPr>
          <a:xfrm>
            <a:off x="3055328" y="5266195"/>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63" name="正方形/長方形 162"/>
          <p:cNvSpPr/>
          <p:nvPr/>
        </p:nvSpPr>
        <p:spPr>
          <a:xfrm>
            <a:off x="2507068"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4" name="正方形/長方形 163"/>
          <p:cNvSpPr/>
          <p:nvPr/>
        </p:nvSpPr>
        <p:spPr>
          <a:xfrm>
            <a:off x="2878126"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5" name="正方形/長方形 164"/>
          <p:cNvSpPr/>
          <p:nvPr/>
        </p:nvSpPr>
        <p:spPr>
          <a:xfrm>
            <a:off x="3580488"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6" name="正方形/長方形 165"/>
          <p:cNvSpPr/>
          <p:nvPr/>
        </p:nvSpPr>
        <p:spPr>
          <a:xfrm>
            <a:off x="3944920"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7" name="正方形/長方形 166"/>
          <p:cNvSpPr/>
          <p:nvPr/>
        </p:nvSpPr>
        <p:spPr>
          <a:xfrm>
            <a:off x="4289474"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0" name="二等辺三角形 169"/>
          <p:cNvSpPr/>
          <p:nvPr/>
        </p:nvSpPr>
        <p:spPr bwMode="auto">
          <a:xfrm rot="10800000">
            <a:off x="2400310" y="4731714"/>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1" name="正方形/長方形 170"/>
          <p:cNvSpPr/>
          <p:nvPr/>
        </p:nvSpPr>
        <p:spPr>
          <a:xfrm>
            <a:off x="2234190" y="4521896"/>
            <a:ext cx="994183"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有料プランへ変更</a:t>
            </a:r>
            <a:endParaRPr lang="ja-JP" altLang="en-US" sz="900" dirty="0"/>
          </a:p>
        </p:txBody>
      </p:sp>
      <p:sp>
        <p:nvSpPr>
          <p:cNvPr id="172" name="正方形/長方形 171"/>
          <p:cNvSpPr/>
          <p:nvPr/>
        </p:nvSpPr>
        <p:spPr>
          <a:xfrm>
            <a:off x="2345825" y="5092213"/>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●手数料</a:t>
            </a:r>
          </a:p>
        </p:txBody>
      </p:sp>
      <p:graphicFrame>
        <p:nvGraphicFramePr>
          <p:cNvPr id="173" name="表 172"/>
          <p:cNvGraphicFramePr>
            <a:graphicFrameLocks noGrp="1"/>
          </p:cNvGraphicFramePr>
          <p:nvPr>
            <p:extLst>
              <p:ext uri="{D42A27DB-BD31-4B8C-83A1-F6EECF244321}">
                <p14:modId xmlns:p14="http://schemas.microsoft.com/office/powerpoint/2010/main" val="2450269214"/>
              </p:ext>
            </p:extLst>
          </p:nvPr>
        </p:nvGraphicFramePr>
        <p:xfrm>
          <a:off x="1593578" y="6272140"/>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74" name="二等辺三角形 173"/>
          <p:cNvSpPr/>
          <p:nvPr/>
        </p:nvSpPr>
        <p:spPr bwMode="auto">
          <a:xfrm rot="10800000">
            <a:off x="1631678" y="6127360"/>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5" name="正方形/長方形 174"/>
          <p:cNvSpPr/>
          <p:nvPr/>
        </p:nvSpPr>
        <p:spPr>
          <a:xfrm>
            <a:off x="1522988" y="5924168"/>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76" name="二等辺三角形 175"/>
          <p:cNvSpPr/>
          <p:nvPr/>
        </p:nvSpPr>
        <p:spPr bwMode="auto">
          <a:xfrm rot="10800000">
            <a:off x="1996114" y="6127360"/>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7" name="正方形/長方形 176"/>
          <p:cNvSpPr/>
          <p:nvPr/>
        </p:nvSpPr>
        <p:spPr>
          <a:xfrm>
            <a:off x="1887424" y="592416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78" name="直線コネクタ 177"/>
          <p:cNvCxnSpPr/>
          <p:nvPr/>
        </p:nvCxnSpPr>
        <p:spPr bwMode="auto">
          <a:xfrm>
            <a:off x="2471870" y="648550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9" name="二等辺三角形 178"/>
          <p:cNvSpPr/>
          <p:nvPr/>
        </p:nvSpPr>
        <p:spPr bwMode="auto">
          <a:xfrm rot="10800000">
            <a:off x="4280455" y="6127360"/>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0" name="正方形/長方形 179"/>
          <p:cNvSpPr/>
          <p:nvPr/>
        </p:nvSpPr>
        <p:spPr>
          <a:xfrm>
            <a:off x="4171765" y="592416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81" name="直線コネクタ 180"/>
          <p:cNvCxnSpPr/>
          <p:nvPr/>
        </p:nvCxnSpPr>
        <p:spPr bwMode="auto">
          <a:xfrm>
            <a:off x="3631426" y="648550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2" name="直線矢印コネクタ 181"/>
          <p:cNvCxnSpPr/>
          <p:nvPr/>
        </p:nvCxnSpPr>
        <p:spPr bwMode="auto">
          <a:xfrm>
            <a:off x="2470370" y="6776191"/>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3" name="正方形/長方形 182"/>
          <p:cNvSpPr/>
          <p:nvPr/>
        </p:nvSpPr>
        <p:spPr>
          <a:xfrm>
            <a:off x="2420742" y="678281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4" name="直線矢印コネクタ 183"/>
          <p:cNvCxnSpPr/>
          <p:nvPr/>
        </p:nvCxnSpPr>
        <p:spPr bwMode="auto">
          <a:xfrm>
            <a:off x="2711395" y="677619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5" name="正方形/長方形 184"/>
          <p:cNvSpPr/>
          <p:nvPr/>
        </p:nvSpPr>
        <p:spPr>
          <a:xfrm>
            <a:off x="2709385" y="677619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47" name="直線矢印コネクタ 246"/>
          <p:cNvCxnSpPr/>
          <p:nvPr/>
        </p:nvCxnSpPr>
        <p:spPr bwMode="auto">
          <a:xfrm>
            <a:off x="3388013" y="6776191"/>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8" name="正方形/長方形 247"/>
          <p:cNvSpPr/>
          <p:nvPr/>
        </p:nvSpPr>
        <p:spPr>
          <a:xfrm>
            <a:off x="3321894" y="677619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49" name="正方形/長方形 248"/>
          <p:cNvSpPr/>
          <p:nvPr/>
        </p:nvSpPr>
        <p:spPr>
          <a:xfrm>
            <a:off x="3055326" y="6661843"/>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50" name="正方形/長方形 249"/>
          <p:cNvSpPr/>
          <p:nvPr/>
        </p:nvSpPr>
        <p:spPr>
          <a:xfrm>
            <a:off x="2507066" y="697497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1" name="正方形/長方形 250"/>
          <p:cNvSpPr/>
          <p:nvPr/>
        </p:nvSpPr>
        <p:spPr>
          <a:xfrm>
            <a:off x="2878124" y="697497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2" name="正方形/長方形 251"/>
          <p:cNvSpPr/>
          <p:nvPr/>
        </p:nvSpPr>
        <p:spPr>
          <a:xfrm>
            <a:off x="3428088" y="697497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5" name="二等辺三角形 254"/>
          <p:cNvSpPr/>
          <p:nvPr/>
        </p:nvSpPr>
        <p:spPr bwMode="auto">
          <a:xfrm rot="10800000">
            <a:off x="2400308" y="6127362"/>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56" name="正方形/長方形 255"/>
          <p:cNvSpPr/>
          <p:nvPr/>
        </p:nvSpPr>
        <p:spPr>
          <a:xfrm>
            <a:off x="2234188" y="5917544"/>
            <a:ext cx="994183"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有料プランへ変更</a:t>
            </a:r>
            <a:endParaRPr lang="ja-JP" altLang="en-US" sz="900" dirty="0"/>
          </a:p>
        </p:txBody>
      </p:sp>
      <p:sp>
        <p:nvSpPr>
          <p:cNvPr id="258" name="二等辺三角形 257"/>
          <p:cNvSpPr/>
          <p:nvPr/>
        </p:nvSpPr>
        <p:spPr bwMode="auto">
          <a:xfrm rot="10800000">
            <a:off x="3539381" y="612736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59" name="正方形/長方形 258"/>
          <p:cNvSpPr/>
          <p:nvPr/>
        </p:nvSpPr>
        <p:spPr>
          <a:xfrm>
            <a:off x="3194361" y="5917542"/>
            <a:ext cx="994182"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無料プランへ変更</a:t>
            </a:r>
            <a:endParaRPr lang="ja-JP" altLang="en-US" sz="900" dirty="0"/>
          </a:p>
        </p:txBody>
      </p:sp>
    </p:spTree>
    <p:extLst>
      <p:ext uri="{BB962C8B-B14F-4D97-AF65-F5344CB8AC3E}">
        <p14:creationId xmlns:p14="http://schemas.microsoft.com/office/powerpoint/2010/main" val="18896051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無料⇔有料プラン変更</a:t>
            </a:r>
          </a:p>
        </p:txBody>
      </p:sp>
      <p:graphicFrame>
        <p:nvGraphicFramePr>
          <p:cNvPr id="2" name="表 1"/>
          <p:cNvGraphicFramePr>
            <a:graphicFrameLocks noGrp="1"/>
          </p:cNvGraphicFramePr>
          <p:nvPr>
            <p:extLst>
              <p:ext uri="{D42A27DB-BD31-4B8C-83A1-F6EECF244321}">
                <p14:modId xmlns:p14="http://schemas.microsoft.com/office/powerpoint/2010/main" val="1998569760"/>
              </p:ext>
            </p:extLst>
          </p:nvPr>
        </p:nvGraphicFramePr>
        <p:xfrm>
          <a:off x="297181" y="1217561"/>
          <a:ext cx="9311640" cy="6071589"/>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6871940">
                  <a:extLst>
                    <a:ext uri="{9D8B030D-6E8A-4147-A177-3AD203B41FA5}">
                      <a16:colId xmlns:a16="http://schemas.microsoft.com/office/drawing/2014/main" val="20001"/>
                    </a:ext>
                  </a:extLst>
                </a:gridCol>
                <a:gridCol w="1204416">
                  <a:extLst>
                    <a:ext uri="{9D8B030D-6E8A-4147-A177-3AD203B41FA5}">
                      <a16:colId xmlns:a16="http://schemas.microsoft.com/office/drawing/2014/main" val="20002"/>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新規申込／プラン変更／解約申込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無料提供</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⇔有料提供</a:t>
                      </a:r>
                      <a:endParaRPr kumimoji="1" lang="en-US" altLang="ja-JP" sz="11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月内変更不可</a:t>
                      </a:r>
                      <a:r>
                        <a:rPr kumimoji="1" lang="en-US" altLang="ja-JP" sz="1100" dirty="0">
                          <a:latin typeface="Meiryo UI" panose="020B0604030504040204" pitchFamily="50" charset="-128"/>
                          <a:ea typeface="Meiryo UI" panose="020B0604030504040204" pitchFamily="50" charset="-128"/>
                        </a:rPr>
                        <a:t>)</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2"/>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無料提供</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⇔有料提供</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月内変更あり</a:t>
                      </a:r>
                      <a:r>
                        <a:rPr kumimoji="1" lang="en-US" altLang="ja-JP" sz="1100" dirty="0">
                          <a:latin typeface="Meiryo UI" panose="020B0604030504040204" pitchFamily="50" charset="-128"/>
                          <a:ea typeface="Meiryo UI" panose="020B0604030504040204" pitchFamily="50" charset="-128"/>
                        </a:rPr>
                        <a:t>)</a:t>
                      </a:r>
                    </a:p>
                    <a:p>
                      <a:pPr algn="ctr"/>
                      <a:endParaRPr kumimoji="1" lang="en-US" altLang="ja-JP" sz="1100" dirty="0">
                        <a:latin typeface="Meiryo UI" panose="020B0604030504040204" pitchFamily="50" charset="-128"/>
                        <a:ea typeface="Meiryo UI" panose="020B0604030504040204" pitchFamily="50" charset="-128"/>
                      </a:endParaRPr>
                    </a:p>
                    <a:p>
                      <a:pPr marL="0" marR="0" lvl="0" indent="0" algn="ctr"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同月内再変更は</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3"/>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無料提供</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⇔有料提供</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月内変更あり</a:t>
                      </a:r>
                      <a:r>
                        <a:rPr kumimoji="1" lang="en-US" altLang="ja-JP" sz="1100" dirty="0">
                          <a:latin typeface="Meiryo UI" panose="020B0604030504040204" pitchFamily="50" charset="-128"/>
                          <a:ea typeface="Meiryo UI" panose="020B0604030504040204" pitchFamily="50" charset="-128"/>
                        </a:rPr>
                        <a:t>)</a:t>
                      </a:r>
                      <a:br>
                        <a:rPr kumimoji="1" lang="en-US" altLang="ja-JP" sz="1100" dirty="0">
                          <a:latin typeface="Meiryo UI" panose="020B0604030504040204" pitchFamily="50" charset="-128"/>
                          <a:ea typeface="Meiryo UI" panose="020B0604030504040204" pitchFamily="50" charset="-128"/>
                        </a:rPr>
                      </a:br>
                      <a:endParaRPr kumimoji="1" lang="en-US" altLang="ja-JP" sz="1100" dirty="0">
                        <a:latin typeface="Meiryo UI" panose="020B0604030504040204" pitchFamily="50" charset="-128"/>
                        <a:ea typeface="Meiryo UI" panose="020B0604030504040204" pitchFamily="50" charset="-128"/>
                      </a:endParaRPr>
                    </a:p>
                    <a:p>
                      <a:pPr marL="0" marR="0" lvl="0" indent="0" algn="ctr"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変更月は無料</a:t>
                      </a:r>
                    </a:p>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4"/>
                  </a:ext>
                </a:extLst>
              </a:tr>
              <a:tr h="1381342">
                <a:tc>
                  <a:txBody>
                    <a:bodyPr/>
                    <a:lstStyle/>
                    <a:p>
                      <a:pPr algn="ctr"/>
                      <a:r>
                        <a:rPr kumimoji="1" lang="ja-JP" altLang="en-US" sz="1100" dirty="0">
                          <a:latin typeface="Meiryo UI" panose="020B0604030504040204" pitchFamily="50" charset="-128"/>
                          <a:ea typeface="Meiryo UI" panose="020B0604030504040204" pitchFamily="50" charset="-128"/>
                        </a:rPr>
                        <a:t>無料提供</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⇔有料提供</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月内変更あり</a:t>
                      </a:r>
                      <a:r>
                        <a:rPr kumimoji="1" lang="en-US" altLang="ja-JP" sz="1100" dirty="0">
                          <a:latin typeface="Meiryo UI" panose="020B0604030504040204" pitchFamily="50" charset="-128"/>
                          <a:ea typeface="Meiryo UI" panose="020B0604030504040204" pitchFamily="50" charset="-128"/>
                        </a:rPr>
                        <a:t>)</a:t>
                      </a: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回目変更時は無料対象外</a:t>
                      </a: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7030A0"/>
                          </a:solidFill>
                          <a:latin typeface="Meiryo UI" panose="020B0604030504040204" pitchFamily="50" charset="-128"/>
                          <a:ea typeface="Meiryo UI" panose="020B0604030504040204" pitchFamily="50" charset="-128"/>
                        </a:rPr>
                        <a:t>□カスタマイズ</a:t>
                      </a:r>
                      <a:endParaRPr kumimoji="1" lang="en-US" altLang="ja-JP" sz="1100" b="1" u="sng" dirty="0">
                        <a:solidFill>
                          <a:srgbClr val="7030A0"/>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p>
                      <a:pPr algn="l"/>
                      <a:r>
                        <a:rPr kumimoji="1" lang="ja-JP" altLang="en-US" sz="1100" dirty="0">
                          <a:latin typeface="Meiryo UI" panose="020B0604030504040204" pitchFamily="50" charset="-128"/>
                          <a:ea typeface="Meiryo UI" panose="020B0604030504040204" pitchFamily="50" charset="-128"/>
                        </a:rPr>
                        <a:t>・ビジネスルール</a:t>
                      </a:r>
                    </a:p>
                  </a:txBody>
                  <a:tcPr/>
                </a:tc>
                <a:extLst>
                  <a:ext uri="{0D108BD9-81ED-4DB2-BD59-A6C34878D82A}">
                    <a16:rowId xmlns:a16="http://schemas.microsoft.com/office/drawing/2014/main" val="10005"/>
                  </a:ext>
                </a:extLst>
              </a:tr>
            </a:tbl>
          </a:graphicData>
        </a:graphic>
      </p:graphicFrame>
      <p:graphicFrame>
        <p:nvGraphicFramePr>
          <p:cNvPr id="173" name="表 172"/>
          <p:cNvGraphicFramePr>
            <a:graphicFrameLocks noGrp="1"/>
          </p:cNvGraphicFramePr>
          <p:nvPr>
            <p:extLst>
              <p:ext uri="{D42A27DB-BD31-4B8C-83A1-F6EECF244321}">
                <p14:modId xmlns:p14="http://schemas.microsoft.com/office/powerpoint/2010/main" val="1783687141"/>
              </p:ext>
            </p:extLst>
          </p:nvPr>
        </p:nvGraphicFramePr>
        <p:xfrm>
          <a:off x="1564902" y="3436593"/>
          <a:ext cx="6616144"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415231">
                  <a:extLst>
                    <a:ext uri="{9D8B030D-6E8A-4147-A177-3AD203B41FA5}">
                      <a16:colId xmlns:a16="http://schemas.microsoft.com/office/drawing/2014/main" val="20005"/>
                    </a:ext>
                  </a:extLst>
                </a:gridCol>
                <a:gridCol w="424069">
                  <a:extLst>
                    <a:ext uri="{9D8B030D-6E8A-4147-A177-3AD203B41FA5}">
                      <a16:colId xmlns:a16="http://schemas.microsoft.com/office/drawing/2014/main" val="20006"/>
                    </a:ext>
                  </a:extLst>
                </a:gridCol>
                <a:gridCol w="404192">
                  <a:extLst>
                    <a:ext uri="{9D8B030D-6E8A-4147-A177-3AD203B41FA5}">
                      <a16:colId xmlns:a16="http://schemas.microsoft.com/office/drawing/2014/main" val="20007"/>
                    </a:ext>
                  </a:extLst>
                </a:gridCol>
                <a:gridCol w="364435">
                  <a:extLst>
                    <a:ext uri="{9D8B030D-6E8A-4147-A177-3AD203B41FA5}">
                      <a16:colId xmlns:a16="http://schemas.microsoft.com/office/drawing/2014/main" val="20008"/>
                    </a:ext>
                  </a:extLst>
                </a:gridCol>
                <a:gridCol w="2140226">
                  <a:extLst>
                    <a:ext uri="{9D8B030D-6E8A-4147-A177-3AD203B41FA5}">
                      <a16:colId xmlns:a16="http://schemas.microsoft.com/office/drawing/2014/main" val="20009"/>
                    </a:ext>
                  </a:extLst>
                </a:gridCol>
                <a:gridCol w="377687">
                  <a:extLst>
                    <a:ext uri="{9D8B030D-6E8A-4147-A177-3AD203B41FA5}">
                      <a16:colId xmlns:a16="http://schemas.microsoft.com/office/drawing/2014/main" val="20010"/>
                    </a:ext>
                  </a:extLst>
                </a:gridCol>
                <a:gridCol w="311426">
                  <a:extLst>
                    <a:ext uri="{9D8B030D-6E8A-4147-A177-3AD203B41FA5}">
                      <a16:colId xmlns:a16="http://schemas.microsoft.com/office/drawing/2014/main" val="20011"/>
                    </a:ext>
                  </a:extLst>
                </a:gridCol>
                <a:gridCol w="384313">
                  <a:extLst>
                    <a:ext uri="{9D8B030D-6E8A-4147-A177-3AD203B41FA5}">
                      <a16:colId xmlns:a16="http://schemas.microsoft.com/office/drawing/2014/main" val="20012"/>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6</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7</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74" name="二等辺三角形 173"/>
          <p:cNvSpPr/>
          <p:nvPr/>
        </p:nvSpPr>
        <p:spPr bwMode="auto">
          <a:xfrm rot="10800000">
            <a:off x="1603002" y="3291813"/>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5" name="正方形/長方形 174"/>
          <p:cNvSpPr/>
          <p:nvPr/>
        </p:nvSpPr>
        <p:spPr>
          <a:xfrm>
            <a:off x="1494312" y="3088621"/>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76" name="二等辺三角形 175"/>
          <p:cNvSpPr/>
          <p:nvPr/>
        </p:nvSpPr>
        <p:spPr bwMode="auto">
          <a:xfrm rot="10800000">
            <a:off x="1967438" y="3291813"/>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7" name="正方形/長方形 176"/>
          <p:cNvSpPr/>
          <p:nvPr/>
        </p:nvSpPr>
        <p:spPr>
          <a:xfrm>
            <a:off x="1858748" y="308862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78" name="直線コネクタ 177"/>
          <p:cNvCxnSpPr/>
          <p:nvPr/>
        </p:nvCxnSpPr>
        <p:spPr bwMode="auto">
          <a:xfrm>
            <a:off x="2443194" y="3649953"/>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9" name="二等辺三角形 178"/>
          <p:cNvSpPr/>
          <p:nvPr/>
        </p:nvSpPr>
        <p:spPr bwMode="auto">
          <a:xfrm rot="10800000">
            <a:off x="7962392" y="3291813"/>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0" name="正方形/長方形 179"/>
          <p:cNvSpPr/>
          <p:nvPr/>
        </p:nvSpPr>
        <p:spPr>
          <a:xfrm>
            <a:off x="7866954" y="308862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81" name="直線コネクタ 180"/>
          <p:cNvCxnSpPr/>
          <p:nvPr/>
        </p:nvCxnSpPr>
        <p:spPr bwMode="auto">
          <a:xfrm>
            <a:off x="3616002" y="3649953"/>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2" name="直線矢印コネクタ 181"/>
          <p:cNvCxnSpPr/>
          <p:nvPr/>
        </p:nvCxnSpPr>
        <p:spPr bwMode="auto">
          <a:xfrm>
            <a:off x="2441694" y="3940644"/>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3" name="正方形/長方形 182"/>
          <p:cNvSpPr/>
          <p:nvPr/>
        </p:nvSpPr>
        <p:spPr>
          <a:xfrm>
            <a:off x="2392066" y="394727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4" name="直線矢印コネクタ 183"/>
          <p:cNvCxnSpPr/>
          <p:nvPr/>
        </p:nvCxnSpPr>
        <p:spPr bwMode="auto">
          <a:xfrm>
            <a:off x="2682719" y="3940644"/>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5" name="正方形/長方形 184"/>
          <p:cNvSpPr/>
          <p:nvPr/>
        </p:nvSpPr>
        <p:spPr>
          <a:xfrm>
            <a:off x="2680709" y="394064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47" name="直線矢印コネクタ 246"/>
          <p:cNvCxnSpPr/>
          <p:nvPr/>
        </p:nvCxnSpPr>
        <p:spPr bwMode="auto">
          <a:xfrm>
            <a:off x="3359337" y="3940644"/>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8" name="正方形/長方形 247"/>
          <p:cNvSpPr/>
          <p:nvPr/>
        </p:nvSpPr>
        <p:spPr>
          <a:xfrm>
            <a:off x="3293218" y="394064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49" name="正方形/長方形 248"/>
          <p:cNvSpPr/>
          <p:nvPr/>
        </p:nvSpPr>
        <p:spPr>
          <a:xfrm>
            <a:off x="3026650" y="3826296"/>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50" name="正方形/長方形 249"/>
          <p:cNvSpPr/>
          <p:nvPr/>
        </p:nvSpPr>
        <p:spPr>
          <a:xfrm>
            <a:off x="2478390"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1" name="正方形/長方形 250"/>
          <p:cNvSpPr/>
          <p:nvPr/>
        </p:nvSpPr>
        <p:spPr>
          <a:xfrm>
            <a:off x="2849448"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2" name="正方形/長方形 251"/>
          <p:cNvSpPr/>
          <p:nvPr/>
        </p:nvSpPr>
        <p:spPr>
          <a:xfrm>
            <a:off x="3565062"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5" name="二等辺三角形 254"/>
          <p:cNvSpPr/>
          <p:nvPr/>
        </p:nvSpPr>
        <p:spPr bwMode="auto">
          <a:xfrm rot="10800000">
            <a:off x="2371632" y="3291815"/>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56" name="正方形/長方形 255"/>
          <p:cNvSpPr/>
          <p:nvPr/>
        </p:nvSpPr>
        <p:spPr>
          <a:xfrm>
            <a:off x="2205512" y="3081997"/>
            <a:ext cx="994183"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有料プランへ変更</a:t>
            </a:r>
            <a:endParaRPr lang="ja-JP" altLang="en-US" sz="900" dirty="0"/>
          </a:p>
        </p:txBody>
      </p:sp>
      <p:sp>
        <p:nvSpPr>
          <p:cNvPr id="258" name="二等辺三角形 257"/>
          <p:cNvSpPr/>
          <p:nvPr/>
        </p:nvSpPr>
        <p:spPr bwMode="auto">
          <a:xfrm rot="10800000">
            <a:off x="3510705" y="3291813"/>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59" name="正方形/長方形 258"/>
          <p:cNvSpPr/>
          <p:nvPr/>
        </p:nvSpPr>
        <p:spPr>
          <a:xfrm>
            <a:off x="3165685" y="3081995"/>
            <a:ext cx="994182"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無料プランへ変更</a:t>
            </a:r>
            <a:endParaRPr lang="ja-JP" altLang="en-US" sz="900" dirty="0"/>
          </a:p>
        </p:txBody>
      </p:sp>
      <p:sp>
        <p:nvSpPr>
          <p:cNvPr id="123" name="二等辺三角形 122"/>
          <p:cNvSpPr/>
          <p:nvPr/>
        </p:nvSpPr>
        <p:spPr bwMode="auto">
          <a:xfrm rot="10800000">
            <a:off x="6770333" y="3289292"/>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4" name="正方形/長方形 123"/>
          <p:cNvSpPr/>
          <p:nvPr/>
        </p:nvSpPr>
        <p:spPr>
          <a:xfrm>
            <a:off x="6604213" y="3079474"/>
            <a:ext cx="994183"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有料プランへ変更</a:t>
            </a:r>
            <a:endParaRPr lang="ja-JP" altLang="en-US" sz="900" dirty="0"/>
          </a:p>
        </p:txBody>
      </p:sp>
      <p:cxnSp>
        <p:nvCxnSpPr>
          <p:cNvPr id="134" name="直線コネクタ 133"/>
          <p:cNvCxnSpPr/>
          <p:nvPr/>
        </p:nvCxnSpPr>
        <p:spPr bwMode="auto">
          <a:xfrm>
            <a:off x="6839800" y="365757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直線矢印コネクタ 148"/>
          <p:cNvCxnSpPr/>
          <p:nvPr/>
        </p:nvCxnSpPr>
        <p:spPr bwMode="auto">
          <a:xfrm>
            <a:off x="6838300" y="3948261"/>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8" name="正方形/長方形 167"/>
          <p:cNvSpPr/>
          <p:nvPr/>
        </p:nvSpPr>
        <p:spPr>
          <a:xfrm>
            <a:off x="6788672" y="395488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69" name="直線コネクタ 168"/>
          <p:cNvCxnSpPr/>
          <p:nvPr/>
        </p:nvCxnSpPr>
        <p:spPr bwMode="auto">
          <a:xfrm>
            <a:off x="8039708" y="3650944"/>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6" name="直線矢印コネクタ 185"/>
          <p:cNvCxnSpPr/>
          <p:nvPr/>
        </p:nvCxnSpPr>
        <p:spPr bwMode="auto">
          <a:xfrm>
            <a:off x="7106420" y="3941635"/>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正方形/長方形 186"/>
          <p:cNvSpPr/>
          <p:nvPr/>
        </p:nvSpPr>
        <p:spPr>
          <a:xfrm>
            <a:off x="7104410" y="394163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8" name="直線矢印コネクタ 187"/>
          <p:cNvCxnSpPr/>
          <p:nvPr/>
        </p:nvCxnSpPr>
        <p:spPr bwMode="auto">
          <a:xfrm>
            <a:off x="7437722" y="3941635"/>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9" name="正方形/長方形 188"/>
          <p:cNvSpPr/>
          <p:nvPr/>
        </p:nvSpPr>
        <p:spPr>
          <a:xfrm>
            <a:off x="7435712" y="394163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0" name="直線矢印コネクタ 189"/>
          <p:cNvCxnSpPr/>
          <p:nvPr/>
        </p:nvCxnSpPr>
        <p:spPr bwMode="auto">
          <a:xfrm>
            <a:off x="7796295" y="3941635"/>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1" name="正方形/長方形 190"/>
          <p:cNvSpPr/>
          <p:nvPr/>
        </p:nvSpPr>
        <p:spPr>
          <a:xfrm>
            <a:off x="7730176" y="394163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92" name="正方形/長方形 191"/>
          <p:cNvSpPr/>
          <p:nvPr/>
        </p:nvSpPr>
        <p:spPr>
          <a:xfrm>
            <a:off x="6919216"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3" name="正方形/長方形 192"/>
          <p:cNvSpPr/>
          <p:nvPr/>
        </p:nvSpPr>
        <p:spPr>
          <a:xfrm>
            <a:off x="7283648"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4" name="正方形/長方形 193"/>
          <p:cNvSpPr/>
          <p:nvPr/>
        </p:nvSpPr>
        <p:spPr>
          <a:xfrm>
            <a:off x="7628202"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5" name="正方形/長方形 194"/>
          <p:cNvSpPr/>
          <p:nvPr/>
        </p:nvSpPr>
        <p:spPr>
          <a:xfrm>
            <a:off x="7978967"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86" name="二等辺三角形 285"/>
          <p:cNvSpPr/>
          <p:nvPr/>
        </p:nvSpPr>
        <p:spPr bwMode="auto">
          <a:xfrm rot="10800000">
            <a:off x="4258362" y="329105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87" name="正方形/長方形 286"/>
          <p:cNvSpPr/>
          <p:nvPr/>
        </p:nvSpPr>
        <p:spPr>
          <a:xfrm>
            <a:off x="4092242" y="3081232"/>
            <a:ext cx="994183"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有料プランへ変更</a:t>
            </a:r>
            <a:endParaRPr lang="ja-JP" altLang="en-US" sz="900" dirty="0"/>
          </a:p>
        </p:txBody>
      </p:sp>
      <p:cxnSp>
        <p:nvCxnSpPr>
          <p:cNvPr id="288" name="直線コネクタ 287"/>
          <p:cNvCxnSpPr/>
          <p:nvPr/>
        </p:nvCxnSpPr>
        <p:spPr bwMode="auto">
          <a:xfrm>
            <a:off x="4352933" y="365657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9" name="直線矢印コネクタ 288"/>
          <p:cNvCxnSpPr/>
          <p:nvPr/>
        </p:nvCxnSpPr>
        <p:spPr bwMode="auto">
          <a:xfrm>
            <a:off x="4351433" y="3947270"/>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0" name="正方形/長方形 289"/>
          <p:cNvSpPr/>
          <p:nvPr/>
        </p:nvSpPr>
        <p:spPr>
          <a:xfrm>
            <a:off x="4301805" y="395389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91" name="直線矢印コネクタ 290"/>
          <p:cNvCxnSpPr/>
          <p:nvPr/>
        </p:nvCxnSpPr>
        <p:spPr bwMode="auto">
          <a:xfrm>
            <a:off x="4592458" y="3947270"/>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2" name="正方形/長方形 291"/>
          <p:cNvSpPr/>
          <p:nvPr/>
        </p:nvSpPr>
        <p:spPr>
          <a:xfrm>
            <a:off x="4590448" y="394727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93" name="正方形/長方形 292"/>
          <p:cNvSpPr/>
          <p:nvPr/>
        </p:nvSpPr>
        <p:spPr>
          <a:xfrm>
            <a:off x="4388129" y="415930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4" name="正方形/長方形 293"/>
          <p:cNvSpPr/>
          <p:nvPr/>
        </p:nvSpPr>
        <p:spPr>
          <a:xfrm>
            <a:off x="4759187" y="415930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5" name="二等辺三角形 294"/>
          <p:cNvSpPr/>
          <p:nvPr/>
        </p:nvSpPr>
        <p:spPr bwMode="auto">
          <a:xfrm rot="10800000">
            <a:off x="5246127" y="329177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96" name="正方形/長方形 295"/>
          <p:cNvSpPr/>
          <p:nvPr/>
        </p:nvSpPr>
        <p:spPr>
          <a:xfrm>
            <a:off x="5013749" y="3081952"/>
            <a:ext cx="994182"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無料プランへ変更</a:t>
            </a:r>
            <a:endParaRPr lang="ja-JP" altLang="en-US" sz="900" dirty="0"/>
          </a:p>
        </p:txBody>
      </p:sp>
      <p:cxnSp>
        <p:nvCxnSpPr>
          <p:cNvPr id="297" name="直線矢印コネクタ 296"/>
          <p:cNvCxnSpPr/>
          <p:nvPr/>
        </p:nvCxnSpPr>
        <p:spPr bwMode="auto">
          <a:xfrm>
            <a:off x="4963414" y="3947270"/>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8" name="正方形/長方形 297"/>
          <p:cNvSpPr/>
          <p:nvPr/>
        </p:nvSpPr>
        <p:spPr>
          <a:xfrm>
            <a:off x="4961404" y="394727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99" name="直線コネクタ 298"/>
          <p:cNvCxnSpPr/>
          <p:nvPr/>
        </p:nvCxnSpPr>
        <p:spPr bwMode="auto">
          <a:xfrm>
            <a:off x="5320779" y="3685714"/>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88" name="表 387"/>
          <p:cNvGraphicFramePr>
            <a:graphicFrameLocks noGrp="1"/>
          </p:cNvGraphicFramePr>
          <p:nvPr>
            <p:extLst>
              <p:ext uri="{D42A27DB-BD31-4B8C-83A1-F6EECF244321}">
                <p14:modId xmlns:p14="http://schemas.microsoft.com/office/powerpoint/2010/main" val="2015139907"/>
              </p:ext>
            </p:extLst>
          </p:nvPr>
        </p:nvGraphicFramePr>
        <p:xfrm>
          <a:off x="1564902" y="4820336"/>
          <a:ext cx="6616144"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415231">
                  <a:extLst>
                    <a:ext uri="{9D8B030D-6E8A-4147-A177-3AD203B41FA5}">
                      <a16:colId xmlns:a16="http://schemas.microsoft.com/office/drawing/2014/main" val="20005"/>
                    </a:ext>
                  </a:extLst>
                </a:gridCol>
                <a:gridCol w="424069">
                  <a:extLst>
                    <a:ext uri="{9D8B030D-6E8A-4147-A177-3AD203B41FA5}">
                      <a16:colId xmlns:a16="http://schemas.microsoft.com/office/drawing/2014/main" val="20006"/>
                    </a:ext>
                  </a:extLst>
                </a:gridCol>
                <a:gridCol w="404192">
                  <a:extLst>
                    <a:ext uri="{9D8B030D-6E8A-4147-A177-3AD203B41FA5}">
                      <a16:colId xmlns:a16="http://schemas.microsoft.com/office/drawing/2014/main" val="20007"/>
                    </a:ext>
                  </a:extLst>
                </a:gridCol>
                <a:gridCol w="364435">
                  <a:extLst>
                    <a:ext uri="{9D8B030D-6E8A-4147-A177-3AD203B41FA5}">
                      <a16:colId xmlns:a16="http://schemas.microsoft.com/office/drawing/2014/main" val="20008"/>
                    </a:ext>
                  </a:extLst>
                </a:gridCol>
                <a:gridCol w="2140226">
                  <a:extLst>
                    <a:ext uri="{9D8B030D-6E8A-4147-A177-3AD203B41FA5}">
                      <a16:colId xmlns:a16="http://schemas.microsoft.com/office/drawing/2014/main" val="20009"/>
                    </a:ext>
                  </a:extLst>
                </a:gridCol>
                <a:gridCol w="377687">
                  <a:extLst>
                    <a:ext uri="{9D8B030D-6E8A-4147-A177-3AD203B41FA5}">
                      <a16:colId xmlns:a16="http://schemas.microsoft.com/office/drawing/2014/main" val="20010"/>
                    </a:ext>
                  </a:extLst>
                </a:gridCol>
                <a:gridCol w="311426">
                  <a:extLst>
                    <a:ext uri="{9D8B030D-6E8A-4147-A177-3AD203B41FA5}">
                      <a16:colId xmlns:a16="http://schemas.microsoft.com/office/drawing/2014/main" val="20011"/>
                    </a:ext>
                  </a:extLst>
                </a:gridCol>
                <a:gridCol w="384313">
                  <a:extLst>
                    <a:ext uri="{9D8B030D-6E8A-4147-A177-3AD203B41FA5}">
                      <a16:colId xmlns:a16="http://schemas.microsoft.com/office/drawing/2014/main" val="20012"/>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6</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7</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389" name="二等辺三角形 388"/>
          <p:cNvSpPr/>
          <p:nvPr/>
        </p:nvSpPr>
        <p:spPr bwMode="auto">
          <a:xfrm rot="10800000">
            <a:off x="1603002" y="4675556"/>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90" name="正方形/長方形 389"/>
          <p:cNvSpPr/>
          <p:nvPr/>
        </p:nvSpPr>
        <p:spPr>
          <a:xfrm>
            <a:off x="1494312" y="4472364"/>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391" name="二等辺三角形 390"/>
          <p:cNvSpPr/>
          <p:nvPr/>
        </p:nvSpPr>
        <p:spPr bwMode="auto">
          <a:xfrm rot="10800000">
            <a:off x="1967438" y="4675556"/>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92" name="正方形/長方形 391"/>
          <p:cNvSpPr/>
          <p:nvPr/>
        </p:nvSpPr>
        <p:spPr>
          <a:xfrm>
            <a:off x="1858748" y="447236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393" name="直線コネクタ 392"/>
          <p:cNvCxnSpPr/>
          <p:nvPr/>
        </p:nvCxnSpPr>
        <p:spPr bwMode="auto">
          <a:xfrm>
            <a:off x="2443194" y="503369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4" name="二等辺三角形 393"/>
          <p:cNvSpPr/>
          <p:nvPr/>
        </p:nvSpPr>
        <p:spPr bwMode="auto">
          <a:xfrm rot="10800000">
            <a:off x="7962392" y="4675556"/>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95" name="正方形/長方形 394"/>
          <p:cNvSpPr/>
          <p:nvPr/>
        </p:nvSpPr>
        <p:spPr>
          <a:xfrm>
            <a:off x="7866954" y="447236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396" name="直線コネクタ 395"/>
          <p:cNvCxnSpPr/>
          <p:nvPr/>
        </p:nvCxnSpPr>
        <p:spPr bwMode="auto">
          <a:xfrm>
            <a:off x="3616002" y="503369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9" name="直線矢印コネクタ 398"/>
          <p:cNvCxnSpPr/>
          <p:nvPr/>
        </p:nvCxnSpPr>
        <p:spPr bwMode="auto">
          <a:xfrm>
            <a:off x="2682719" y="532438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0" name="正方形/長方形 399"/>
          <p:cNvSpPr/>
          <p:nvPr/>
        </p:nvSpPr>
        <p:spPr>
          <a:xfrm>
            <a:off x="2680709" y="532438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01" name="直線矢印コネクタ 400"/>
          <p:cNvCxnSpPr/>
          <p:nvPr/>
        </p:nvCxnSpPr>
        <p:spPr bwMode="auto">
          <a:xfrm>
            <a:off x="3359337" y="5324387"/>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2" name="正方形/長方形 401"/>
          <p:cNvSpPr/>
          <p:nvPr/>
        </p:nvSpPr>
        <p:spPr>
          <a:xfrm>
            <a:off x="3293218" y="532438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403" name="正方形/長方形 402"/>
          <p:cNvSpPr/>
          <p:nvPr/>
        </p:nvSpPr>
        <p:spPr>
          <a:xfrm>
            <a:off x="3026650" y="5210039"/>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405" name="正方形/長方形 404"/>
          <p:cNvSpPr/>
          <p:nvPr/>
        </p:nvSpPr>
        <p:spPr>
          <a:xfrm>
            <a:off x="2849448" y="553642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06" name="正方形/長方形 405"/>
          <p:cNvSpPr/>
          <p:nvPr/>
        </p:nvSpPr>
        <p:spPr>
          <a:xfrm>
            <a:off x="3565062" y="553642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07" name="二等辺三角形 406"/>
          <p:cNvSpPr/>
          <p:nvPr/>
        </p:nvSpPr>
        <p:spPr bwMode="auto">
          <a:xfrm rot="10800000">
            <a:off x="2371632" y="4675558"/>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08" name="正方形/長方形 407"/>
          <p:cNvSpPr/>
          <p:nvPr/>
        </p:nvSpPr>
        <p:spPr>
          <a:xfrm>
            <a:off x="2205512" y="4465740"/>
            <a:ext cx="994183"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有料プランへ変更</a:t>
            </a:r>
            <a:endParaRPr lang="ja-JP" altLang="en-US" sz="900" dirty="0"/>
          </a:p>
        </p:txBody>
      </p:sp>
      <p:sp>
        <p:nvSpPr>
          <p:cNvPr id="409" name="二等辺三角形 408"/>
          <p:cNvSpPr/>
          <p:nvPr/>
        </p:nvSpPr>
        <p:spPr bwMode="auto">
          <a:xfrm rot="10800000">
            <a:off x="3510705" y="4675556"/>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10" name="正方形/長方形 409"/>
          <p:cNvSpPr/>
          <p:nvPr/>
        </p:nvSpPr>
        <p:spPr>
          <a:xfrm>
            <a:off x="3165685" y="4465738"/>
            <a:ext cx="994182"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無料プランへ変更</a:t>
            </a:r>
            <a:endParaRPr lang="ja-JP" altLang="en-US" sz="900" dirty="0"/>
          </a:p>
        </p:txBody>
      </p:sp>
      <p:sp>
        <p:nvSpPr>
          <p:cNvPr id="411" name="二等辺三角形 410"/>
          <p:cNvSpPr/>
          <p:nvPr/>
        </p:nvSpPr>
        <p:spPr bwMode="auto">
          <a:xfrm rot="10800000">
            <a:off x="6770333" y="4673035"/>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12" name="正方形/長方形 411"/>
          <p:cNvSpPr/>
          <p:nvPr/>
        </p:nvSpPr>
        <p:spPr>
          <a:xfrm>
            <a:off x="6604213" y="4463217"/>
            <a:ext cx="994183"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有料プランへ変更</a:t>
            </a:r>
            <a:endParaRPr lang="ja-JP" altLang="en-US" sz="900" dirty="0"/>
          </a:p>
        </p:txBody>
      </p:sp>
      <p:cxnSp>
        <p:nvCxnSpPr>
          <p:cNvPr id="413" name="直線コネクタ 412"/>
          <p:cNvCxnSpPr/>
          <p:nvPr/>
        </p:nvCxnSpPr>
        <p:spPr bwMode="auto">
          <a:xfrm>
            <a:off x="6839800" y="5041313"/>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6" name="直線コネクタ 415"/>
          <p:cNvCxnSpPr/>
          <p:nvPr/>
        </p:nvCxnSpPr>
        <p:spPr bwMode="auto">
          <a:xfrm>
            <a:off x="8039708" y="503468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7" name="直線矢印コネクタ 416"/>
          <p:cNvCxnSpPr/>
          <p:nvPr/>
        </p:nvCxnSpPr>
        <p:spPr bwMode="auto">
          <a:xfrm>
            <a:off x="7106420" y="532537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8" name="正方形/長方形 417"/>
          <p:cNvSpPr/>
          <p:nvPr/>
        </p:nvSpPr>
        <p:spPr>
          <a:xfrm>
            <a:off x="7104410" y="532537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19" name="直線矢印コネクタ 418"/>
          <p:cNvCxnSpPr/>
          <p:nvPr/>
        </p:nvCxnSpPr>
        <p:spPr bwMode="auto">
          <a:xfrm>
            <a:off x="7437722" y="532537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0" name="正方形/長方形 419"/>
          <p:cNvSpPr/>
          <p:nvPr/>
        </p:nvSpPr>
        <p:spPr>
          <a:xfrm>
            <a:off x="7435712" y="532537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21" name="直線矢印コネクタ 420"/>
          <p:cNvCxnSpPr/>
          <p:nvPr/>
        </p:nvCxnSpPr>
        <p:spPr bwMode="auto">
          <a:xfrm>
            <a:off x="7796295" y="5325378"/>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2" name="正方形/長方形 421"/>
          <p:cNvSpPr/>
          <p:nvPr/>
        </p:nvSpPr>
        <p:spPr>
          <a:xfrm>
            <a:off x="7730176" y="532537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424" name="正方形/長方形 423"/>
          <p:cNvSpPr/>
          <p:nvPr/>
        </p:nvSpPr>
        <p:spPr>
          <a:xfrm>
            <a:off x="7283648" y="553642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25" name="正方形/長方形 424"/>
          <p:cNvSpPr/>
          <p:nvPr/>
        </p:nvSpPr>
        <p:spPr>
          <a:xfrm>
            <a:off x="7628202" y="553642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26" name="正方形/長方形 425"/>
          <p:cNvSpPr/>
          <p:nvPr/>
        </p:nvSpPr>
        <p:spPr>
          <a:xfrm>
            <a:off x="7978967" y="553642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27" name="二等辺三角形 426"/>
          <p:cNvSpPr/>
          <p:nvPr/>
        </p:nvSpPr>
        <p:spPr bwMode="auto">
          <a:xfrm rot="10800000">
            <a:off x="4258362" y="4674793"/>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28" name="正方形/長方形 427"/>
          <p:cNvSpPr/>
          <p:nvPr/>
        </p:nvSpPr>
        <p:spPr>
          <a:xfrm>
            <a:off x="4092242" y="4464975"/>
            <a:ext cx="994183"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有料プランへ変更</a:t>
            </a:r>
            <a:endParaRPr lang="ja-JP" altLang="en-US" sz="900" dirty="0"/>
          </a:p>
        </p:txBody>
      </p:sp>
      <p:cxnSp>
        <p:nvCxnSpPr>
          <p:cNvPr id="429" name="直線コネクタ 428"/>
          <p:cNvCxnSpPr/>
          <p:nvPr/>
        </p:nvCxnSpPr>
        <p:spPr bwMode="auto">
          <a:xfrm>
            <a:off x="4352933" y="504032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2" name="直線矢印コネクタ 431"/>
          <p:cNvCxnSpPr/>
          <p:nvPr/>
        </p:nvCxnSpPr>
        <p:spPr bwMode="auto">
          <a:xfrm>
            <a:off x="4592458" y="533101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3" name="正方形/長方形 432"/>
          <p:cNvSpPr/>
          <p:nvPr/>
        </p:nvSpPr>
        <p:spPr>
          <a:xfrm>
            <a:off x="4590448" y="533101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435" name="正方形/長方形 434"/>
          <p:cNvSpPr/>
          <p:nvPr/>
        </p:nvSpPr>
        <p:spPr>
          <a:xfrm>
            <a:off x="4759187" y="5543047"/>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36" name="二等辺三角形 435"/>
          <p:cNvSpPr/>
          <p:nvPr/>
        </p:nvSpPr>
        <p:spPr bwMode="auto">
          <a:xfrm rot="10800000">
            <a:off x="5246127" y="4675513"/>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37" name="正方形/長方形 436"/>
          <p:cNvSpPr/>
          <p:nvPr/>
        </p:nvSpPr>
        <p:spPr>
          <a:xfrm>
            <a:off x="5013749" y="4465695"/>
            <a:ext cx="994182"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無料プランへ変更</a:t>
            </a:r>
            <a:endParaRPr lang="ja-JP" altLang="en-US" sz="900" dirty="0"/>
          </a:p>
        </p:txBody>
      </p:sp>
      <p:cxnSp>
        <p:nvCxnSpPr>
          <p:cNvPr id="438" name="直線矢印コネクタ 437"/>
          <p:cNvCxnSpPr/>
          <p:nvPr/>
        </p:nvCxnSpPr>
        <p:spPr bwMode="auto">
          <a:xfrm>
            <a:off x="4963414" y="533101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9" name="正方形/長方形 438"/>
          <p:cNvSpPr/>
          <p:nvPr/>
        </p:nvSpPr>
        <p:spPr>
          <a:xfrm>
            <a:off x="4961404" y="533101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40" name="直線コネクタ 439"/>
          <p:cNvCxnSpPr/>
          <p:nvPr/>
        </p:nvCxnSpPr>
        <p:spPr bwMode="auto">
          <a:xfrm>
            <a:off x="5320779" y="506945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1" name="直線コネクタ 440"/>
          <p:cNvCxnSpPr/>
          <p:nvPr/>
        </p:nvCxnSpPr>
        <p:spPr bwMode="auto">
          <a:xfrm>
            <a:off x="2640953" y="5050174"/>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2" name="直線コネクタ 441"/>
          <p:cNvCxnSpPr/>
          <p:nvPr/>
        </p:nvCxnSpPr>
        <p:spPr bwMode="auto">
          <a:xfrm>
            <a:off x="4597413" y="503369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3" name="直線コネクタ 442"/>
          <p:cNvCxnSpPr/>
          <p:nvPr/>
        </p:nvCxnSpPr>
        <p:spPr bwMode="auto">
          <a:xfrm>
            <a:off x="7104210" y="503318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444" name="表 443"/>
          <p:cNvGraphicFramePr>
            <a:graphicFrameLocks noGrp="1"/>
          </p:cNvGraphicFramePr>
          <p:nvPr>
            <p:extLst>
              <p:ext uri="{D42A27DB-BD31-4B8C-83A1-F6EECF244321}">
                <p14:modId xmlns:p14="http://schemas.microsoft.com/office/powerpoint/2010/main" val="1026620952"/>
              </p:ext>
            </p:extLst>
          </p:nvPr>
        </p:nvGraphicFramePr>
        <p:xfrm>
          <a:off x="1548692" y="6227885"/>
          <a:ext cx="6616144"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415231">
                  <a:extLst>
                    <a:ext uri="{9D8B030D-6E8A-4147-A177-3AD203B41FA5}">
                      <a16:colId xmlns:a16="http://schemas.microsoft.com/office/drawing/2014/main" val="20005"/>
                    </a:ext>
                  </a:extLst>
                </a:gridCol>
                <a:gridCol w="424069">
                  <a:extLst>
                    <a:ext uri="{9D8B030D-6E8A-4147-A177-3AD203B41FA5}">
                      <a16:colId xmlns:a16="http://schemas.microsoft.com/office/drawing/2014/main" val="20006"/>
                    </a:ext>
                  </a:extLst>
                </a:gridCol>
                <a:gridCol w="404192">
                  <a:extLst>
                    <a:ext uri="{9D8B030D-6E8A-4147-A177-3AD203B41FA5}">
                      <a16:colId xmlns:a16="http://schemas.microsoft.com/office/drawing/2014/main" val="20007"/>
                    </a:ext>
                  </a:extLst>
                </a:gridCol>
                <a:gridCol w="364435">
                  <a:extLst>
                    <a:ext uri="{9D8B030D-6E8A-4147-A177-3AD203B41FA5}">
                      <a16:colId xmlns:a16="http://schemas.microsoft.com/office/drawing/2014/main" val="20008"/>
                    </a:ext>
                  </a:extLst>
                </a:gridCol>
                <a:gridCol w="2140226">
                  <a:extLst>
                    <a:ext uri="{9D8B030D-6E8A-4147-A177-3AD203B41FA5}">
                      <a16:colId xmlns:a16="http://schemas.microsoft.com/office/drawing/2014/main" val="20009"/>
                    </a:ext>
                  </a:extLst>
                </a:gridCol>
                <a:gridCol w="377687">
                  <a:extLst>
                    <a:ext uri="{9D8B030D-6E8A-4147-A177-3AD203B41FA5}">
                      <a16:colId xmlns:a16="http://schemas.microsoft.com/office/drawing/2014/main" val="20010"/>
                    </a:ext>
                  </a:extLst>
                </a:gridCol>
                <a:gridCol w="311426">
                  <a:extLst>
                    <a:ext uri="{9D8B030D-6E8A-4147-A177-3AD203B41FA5}">
                      <a16:colId xmlns:a16="http://schemas.microsoft.com/office/drawing/2014/main" val="20011"/>
                    </a:ext>
                  </a:extLst>
                </a:gridCol>
                <a:gridCol w="384313">
                  <a:extLst>
                    <a:ext uri="{9D8B030D-6E8A-4147-A177-3AD203B41FA5}">
                      <a16:colId xmlns:a16="http://schemas.microsoft.com/office/drawing/2014/main" val="20012"/>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6</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7</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445" name="二等辺三角形 444"/>
          <p:cNvSpPr/>
          <p:nvPr/>
        </p:nvSpPr>
        <p:spPr bwMode="auto">
          <a:xfrm rot="10800000">
            <a:off x="1586792" y="6083105"/>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46" name="正方形/長方形 445"/>
          <p:cNvSpPr/>
          <p:nvPr/>
        </p:nvSpPr>
        <p:spPr>
          <a:xfrm>
            <a:off x="1478102" y="5879913"/>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447" name="二等辺三角形 446"/>
          <p:cNvSpPr/>
          <p:nvPr/>
        </p:nvSpPr>
        <p:spPr bwMode="auto">
          <a:xfrm rot="10800000">
            <a:off x="1951228" y="6083105"/>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48" name="正方形/長方形 447"/>
          <p:cNvSpPr/>
          <p:nvPr/>
        </p:nvSpPr>
        <p:spPr>
          <a:xfrm>
            <a:off x="1842538" y="587991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449" name="直線コネクタ 448"/>
          <p:cNvCxnSpPr/>
          <p:nvPr/>
        </p:nvCxnSpPr>
        <p:spPr bwMode="auto">
          <a:xfrm>
            <a:off x="2426984" y="644124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0" name="二等辺三角形 449"/>
          <p:cNvSpPr/>
          <p:nvPr/>
        </p:nvSpPr>
        <p:spPr bwMode="auto">
          <a:xfrm rot="10800000">
            <a:off x="7946182" y="6083105"/>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51" name="正方形/長方形 450"/>
          <p:cNvSpPr/>
          <p:nvPr/>
        </p:nvSpPr>
        <p:spPr>
          <a:xfrm>
            <a:off x="7850744" y="587991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452" name="直線コネクタ 451"/>
          <p:cNvCxnSpPr/>
          <p:nvPr/>
        </p:nvCxnSpPr>
        <p:spPr bwMode="auto">
          <a:xfrm>
            <a:off x="3599792" y="644124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5" name="直線矢印コネクタ 454"/>
          <p:cNvCxnSpPr/>
          <p:nvPr/>
        </p:nvCxnSpPr>
        <p:spPr bwMode="auto">
          <a:xfrm>
            <a:off x="2666509" y="673193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6" name="正方形/長方形 455"/>
          <p:cNvSpPr/>
          <p:nvPr/>
        </p:nvSpPr>
        <p:spPr>
          <a:xfrm>
            <a:off x="2664499" y="673193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57" name="直線矢印コネクタ 456"/>
          <p:cNvCxnSpPr/>
          <p:nvPr/>
        </p:nvCxnSpPr>
        <p:spPr bwMode="auto">
          <a:xfrm>
            <a:off x="3343127" y="6731936"/>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8" name="正方形/長方形 457"/>
          <p:cNvSpPr/>
          <p:nvPr/>
        </p:nvSpPr>
        <p:spPr>
          <a:xfrm>
            <a:off x="3277008" y="673193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459" name="正方形/長方形 458"/>
          <p:cNvSpPr/>
          <p:nvPr/>
        </p:nvSpPr>
        <p:spPr>
          <a:xfrm>
            <a:off x="3010440" y="6617588"/>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461" name="正方形/長方形 460"/>
          <p:cNvSpPr/>
          <p:nvPr/>
        </p:nvSpPr>
        <p:spPr>
          <a:xfrm>
            <a:off x="2833238" y="694397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62" name="正方形/長方形 461"/>
          <p:cNvSpPr/>
          <p:nvPr/>
        </p:nvSpPr>
        <p:spPr>
          <a:xfrm>
            <a:off x="3548852" y="694397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63" name="二等辺三角形 462"/>
          <p:cNvSpPr/>
          <p:nvPr/>
        </p:nvSpPr>
        <p:spPr bwMode="auto">
          <a:xfrm rot="10800000">
            <a:off x="2355422" y="6083107"/>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64" name="正方形/長方形 463"/>
          <p:cNvSpPr/>
          <p:nvPr/>
        </p:nvSpPr>
        <p:spPr>
          <a:xfrm>
            <a:off x="2189302" y="5873289"/>
            <a:ext cx="994183"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有料プランへ変更</a:t>
            </a:r>
            <a:endParaRPr lang="ja-JP" altLang="en-US" sz="900" dirty="0"/>
          </a:p>
        </p:txBody>
      </p:sp>
      <p:sp>
        <p:nvSpPr>
          <p:cNvPr id="465" name="二等辺三角形 464"/>
          <p:cNvSpPr/>
          <p:nvPr/>
        </p:nvSpPr>
        <p:spPr bwMode="auto">
          <a:xfrm rot="10800000">
            <a:off x="3494495" y="6083105"/>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66" name="正方形/長方形 465"/>
          <p:cNvSpPr/>
          <p:nvPr/>
        </p:nvSpPr>
        <p:spPr>
          <a:xfrm>
            <a:off x="3149475" y="5873287"/>
            <a:ext cx="994182"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無料プランへ変更</a:t>
            </a:r>
            <a:endParaRPr lang="ja-JP" altLang="en-US" sz="900" dirty="0"/>
          </a:p>
        </p:txBody>
      </p:sp>
      <p:sp>
        <p:nvSpPr>
          <p:cNvPr id="467" name="二等辺三角形 466"/>
          <p:cNvSpPr/>
          <p:nvPr/>
        </p:nvSpPr>
        <p:spPr bwMode="auto">
          <a:xfrm rot="10800000">
            <a:off x="6754123" y="6080584"/>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68" name="正方形/長方形 467"/>
          <p:cNvSpPr/>
          <p:nvPr/>
        </p:nvSpPr>
        <p:spPr>
          <a:xfrm>
            <a:off x="6588003" y="5870766"/>
            <a:ext cx="994183"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有料プランへ変更</a:t>
            </a:r>
            <a:endParaRPr lang="ja-JP" altLang="en-US" sz="900" dirty="0"/>
          </a:p>
        </p:txBody>
      </p:sp>
      <p:cxnSp>
        <p:nvCxnSpPr>
          <p:cNvPr id="469" name="直線コネクタ 468"/>
          <p:cNvCxnSpPr/>
          <p:nvPr/>
        </p:nvCxnSpPr>
        <p:spPr bwMode="auto">
          <a:xfrm>
            <a:off x="6823590" y="644886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0" name="直線矢印コネクタ 469"/>
          <p:cNvCxnSpPr/>
          <p:nvPr/>
        </p:nvCxnSpPr>
        <p:spPr bwMode="auto">
          <a:xfrm>
            <a:off x="6822090" y="6739553"/>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1" name="正方形/長方形 470"/>
          <p:cNvSpPr/>
          <p:nvPr/>
        </p:nvSpPr>
        <p:spPr>
          <a:xfrm>
            <a:off x="6772462" y="674617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72" name="直線コネクタ 471"/>
          <p:cNvCxnSpPr/>
          <p:nvPr/>
        </p:nvCxnSpPr>
        <p:spPr bwMode="auto">
          <a:xfrm>
            <a:off x="8023498" y="644223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3" name="直線矢印コネクタ 472"/>
          <p:cNvCxnSpPr/>
          <p:nvPr/>
        </p:nvCxnSpPr>
        <p:spPr bwMode="auto">
          <a:xfrm>
            <a:off x="7090210" y="673292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4" name="正方形/長方形 473"/>
          <p:cNvSpPr/>
          <p:nvPr/>
        </p:nvSpPr>
        <p:spPr>
          <a:xfrm>
            <a:off x="7088200" y="673292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75" name="直線矢印コネクタ 474"/>
          <p:cNvCxnSpPr/>
          <p:nvPr/>
        </p:nvCxnSpPr>
        <p:spPr bwMode="auto">
          <a:xfrm>
            <a:off x="7421512" y="673292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6" name="正方形/長方形 475"/>
          <p:cNvSpPr/>
          <p:nvPr/>
        </p:nvSpPr>
        <p:spPr>
          <a:xfrm>
            <a:off x="7419502" y="673292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77" name="直線矢印コネクタ 476"/>
          <p:cNvCxnSpPr/>
          <p:nvPr/>
        </p:nvCxnSpPr>
        <p:spPr bwMode="auto">
          <a:xfrm>
            <a:off x="7780085" y="6732927"/>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8" name="正方形/長方形 477"/>
          <p:cNvSpPr/>
          <p:nvPr/>
        </p:nvSpPr>
        <p:spPr>
          <a:xfrm>
            <a:off x="7713966" y="673292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479" name="正方形/長方形 478"/>
          <p:cNvSpPr/>
          <p:nvPr/>
        </p:nvSpPr>
        <p:spPr>
          <a:xfrm>
            <a:off x="6903006" y="694397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80" name="正方形/長方形 479"/>
          <p:cNvSpPr/>
          <p:nvPr/>
        </p:nvSpPr>
        <p:spPr>
          <a:xfrm>
            <a:off x="7267438" y="694397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81" name="正方形/長方形 480"/>
          <p:cNvSpPr/>
          <p:nvPr/>
        </p:nvSpPr>
        <p:spPr>
          <a:xfrm>
            <a:off x="7611992" y="694397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82" name="正方形/長方形 481"/>
          <p:cNvSpPr/>
          <p:nvPr/>
        </p:nvSpPr>
        <p:spPr>
          <a:xfrm>
            <a:off x="7962757" y="694397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83" name="二等辺三角形 482"/>
          <p:cNvSpPr/>
          <p:nvPr/>
        </p:nvSpPr>
        <p:spPr bwMode="auto">
          <a:xfrm rot="10800000">
            <a:off x="4242152" y="6082342"/>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84" name="正方形/長方形 483"/>
          <p:cNvSpPr/>
          <p:nvPr/>
        </p:nvSpPr>
        <p:spPr>
          <a:xfrm>
            <a:off x="4076032" y="5872524"/>
            <a:ext cx="994183"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有料プランへ変更</a:t>
            </a:r>
            <a:endParaRPr lang="ja-JP" altLang="en-US" sz="900" dirty="0"/>
          </a:p>
        </p:txBody>
      </p:sp>
      <p:cxnSp>
        <p:nvCxnSpPr>
          <p:cNvPr id="485" name="直線コネクタ 484"/>
          <p:cNvCxnSpPr/>
          <p:nvPr/>
        </p:nvCxnSpPr>
        <p:spPr bwMode="auto">
          <a:xfrm>
            <a:off x="4336723" y="6447871"/>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6" name="直線矢印コネクタ 485"/>
          <p:cNvCxnSpPr/>
          <p:nvPr/>
        </p:nvCxnSpPr>
        <p:spPr bwMode="auto">
          <a:xfrm>
            <a:off x="4335223" y="6738562"/>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7" name="正方形/長方形 486"/>
          <p:cNvSpPr/>
          <p:nvPr/>
        </p:nvSpPr>
        <p:spPr>
          <a:xfrm>
            <a:off x="4285595" y="674518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88" name="直線矢印コネクタ 487"/>
          <p:cNvCxnSpPr/>
          <p:nvPr/>
        </p:nvCxnSpPr>
        <p:spPr bwMode="auto">
          <a:xfrm>
            <a:off x="4576248" y="673856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9" name="正方形/長方形 488"/>
          <p:cNvSpPr/>
          <p:nvPr/>
        </p:nvSpPr>
        <p:spPr>
          <a:xfrm>
            <a:off x="4574238" y="6738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490" name="正方形/長方形 489"/>
          <p:cNvSpPr/>
          <p:nvPr/>
        </p:nvSpPr>
        <p:spPr>
          <a:xfrm>
            <a:off x="4371919" y="695059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91" name="正方形/長方形 490"/>
          <p:cNvSpPr/>
          <p:nvPr/>
        </p:nvSpPr>
        <p:spPr>
          <a:xfrm>
            <a:off x="4742977" y="695059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92" name="二等辺三角形 491"/>
          <p:cNvSpPr/>
          <p:nvPr/>
        </p:nvSpPr>
        <p:spPr bwMode="auto">
          <a:xfrm rot="10800000">
            <a:off x="5229917" y="6083062"/>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93" name="正方形/長方形 492"/>
          <p:cNvSpPr/>
          <p:nvPr/>
        </p:nvSpPr>
        <p:spPr>
          <a:xfrm>
            <a:off x="4997539" y="5873244"/>
            <a:ext cx="994182"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無料プランへ変更</a:t>
            </a:r>
            <a:endParaRPr lang="ja-JP" altLang="en-US" sz="900" dirty="0"/>
          </a:p>
        </p:txBody>
      </p:sp>
      <p:cxnSp>
        <p:nvCxnSpPr>
          <p:cNvPr id="494" name="直線矢印コネクタ 493"/>
          <p:cNvCxnSpPr/>
          <p:nvPr/>
        </p:nvCxnSpPr>
        <p:spPr bwMode="auto">
          <a:xfrm>
            <a:off x="4947204" y="673856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5" name="正方形/長方形 494"/>
          <p:cNvSpPr/>
          <p:nvPr/>
        </p:nvSpPr>
        <p:spPr>
          <a:xfrm>
            <a:off x="4945194" y="6738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96" name="直線コネクタ 495"/>
          <p:cNvCxnSpPr/>
          <p:nvPr/>
        </p:nvCxnSpPr>
        <p:spPr bwMode="auto">
          <a:xfrm>
            <a:off x="5304569" y="647700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7" name="直線コネクタ 496"/>
          <p:cNvCxnSpPr/>
          <p:nvPr/>
        </p:nvCxnSpPr>
        <p:spPr bwMode="auto">
          <a:xfrm>
            <a:off x="2627701" y="644736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498" name="表 497"/>
          <p:cNvGraphicFramePr>
            <a:graphicFrameLocks noGrp="1"/>
          </p:cNvGraphicFramePr>
          <p:nvPr>
            <p:extLst>
              <p:ext uri="{D42A27DB-BD31-4B8C-83A1-F6EECF244321}">
                <p14:modId xmlns:p14="http://schemas.microsoft.com/office/powerpoint/2010/main" val="2247816565"/>
              </p:ext>
            </p:extLst>
          </p:nvPr>
        </p:nvGraphicFramePr>
        <p:xfrm>
          <a:off x="1566914" y="2080210"/>
          <a:ext cx="6616144"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415231">
                  <a:extLst>
                    <a:ext uri="{9D8B030D-6E8A-4147-A177-3AD203B41FA5}">
                      <a16:colId xmlns:a16="http://schemas.microsoft.com/office/drawing/2014/main" val="20005"/>
                    </a:ext>
                  </a:extLst>
                </a:gridCol>
                <a:gridCol w="424069">
                  <a:extLst>
                    <a:ext uri="{9D8B030D-6E8A-4147-A177-3AD203B41FA5}">
                      <a16:colId xmlns:a16="http://schemas.microsoft.com/office/drawing/2014/main" val="20006"/>
                    </a:ext>
                  </a:extLst>
                </a:gridCol>
                <a:gridCol w="404192">
                  <a:extLst>
                    <a:ext uri="{9D8B030D-6E8A-4147-A177-3AD203B41FA5}">
                      <a16:colId xmlns:a16="http://schemas.microsoft.com/office/drawing/2014/main" val="20007"/>
                    </a:ext>
                  </a:extLst>
                </a:gridCol>
                <a:gridCol w="364435">
                  <a:extLst>
                    <a:ext uri="{9D8B030D-6E8A-4147-A177-3AD203B41FA5}">
                      <a16:colId xmlns:a16="http://schemas.microsoft.com/office/drawing/2014/main" val="20008"/>
                    </a:ext>
                  </a:extLst>
                </a:gridCol>
                <a:gridCol w="2140226">
                  <a:extLst>
                    <a:ext uri="{9D8B030D-6E8A-4147-A177-3AD203B41FA5}">
                      <a16:colId xmlns:a16="http://schemas.microsoft.com/office/drawing/2014/main" val="20009"/>
                    </a:ext>
                  </a:extLst>
                </a:gridCol>
                <a:gridCol w="377687">
                  <a:extLst>
                    <a:ext uri="{9D8B030D-6E8A-4147-A177-3AD203B41FA5}">
                      <a16:colId xmlns:a16="http://schemas.microsoft.com/office/drawing/2014/main" val="20010"/>
                    </a:ext>
                  </a:extLst>
                </a:gridCol>
                <a:gridCol w="311426">
                  <a:extLst>
                    <a:ext uri="{9D8B030D-6E8A-4147-A177-3AD203B41FA5}">
                      <a16:colId xmlns:a16="http://schemas.microsoft.com/office/drawing/2014/main" val="20011"/>
                    </a:ext>
                  </a:extLst>
                </a:gridCol>
                <a:gridCol w="384313">
                  <a:extLst>
                    <a:ext uri="{9D8B030D-6E8A-4147-A177-3AD203B41FA5}">
                      <a16:colId xmlns:a16="http://schemas.microsoft.com/office/drawing/2014/main" val="20012"/>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6</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7</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499" name="二等辺三角形 498"/>
          <p:cNvSpPr/>
          <p:nvPr/>
        </p:nvSpPr>
        <p:spPr bwMode="auto">
          <a:xfrm rot="10800000">
            <a:off x="1605014" y="1935430"/>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00" name="正方形/長方形 499"/>
          <p:cNvSpPr/>
          <p:nvPr/>
        </p:nvSpPr>
        <p:spPr>
          <a:xfrm>
            <a:off x="1496324" y="1732238"/>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501" name="二等辺三角形 500"/>
          <p:cNvSpPr/>
          <p:nvPr/>
        </p:nvSpPr>
        <p:spPr bwMode="auto">
          <a:xfrm rot="10800000">
            <a:off x="1969450" y="1935430"/>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02" name="正方形/長方形 501"/>
          <p:cNvSpPr/>
          <p:nvPr/>
        </p:nvSpPr>
        <p:spPr>
          <a:xfrm>
            <a:off x="1860760" y="173223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503" name="直線コネクタ 502"/>
          <p:cNvCxnSpPr/>
          <p:nvPr/>
        </p:nvCxnSpPr>
        <p:spPr bwMode="auto">
          <a:xfrm>
            <a:off x="2643986" y="229357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4" name="二等辺三角形 503"/>
          <p:cNvSpPr/>
          <p:nvPr/>
        </p:nvSpPr>
        <p:spPr bwMode="auto">
          <a:xfrm rot="10800000">
            <a:off x="7964404" y="1935430"/>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05" name="正方形/長方形 504"/>
          <p:cNvSpPr/>
          <p:nvPr/>
        </p:nvSpPr>
        <p:spPr>
          <a:xfrm>
            <a:off x="7868966" y="173223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506" name="直線コネクタ 505"/>
          <p:cNvCxnSpPr/>
          <p:nvPr/>
        </p:nvCxnSpPr>
        <p:spPr bwMode="auto">
          <a:xfrm>
            <a:off x="3777038" y="229357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9" name="直線矢印コネクタ 508"/>
          <p:cNvCxnSpPr/>
          <p:nvPr/>
        </p:nvCxnSpPr>
        <p:spPr bwMode="auto">
          <a:xfrm>
            <a:off x="2651601" y="258426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0" name="正方形/長方形 509"/>
          <p:cNvSpPr/>
          <p:nvPr/>
        </p:nvSpPr>
        <p:spPr>
          <a:xfrm>
            <a:off x="2682721" y="258426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511" name="直線矢印コネクタ 510"/>
          <p:cNvCxnSpPr/>
          <p:nvPr/>
        </p:nvCxnSpPr>
        <p:spPr bwMode="auto">
          <a:xfrm>
            <a:off x="3361349" y="2584261"/>
            <a:ext cx="41568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2" name="正方形/長方形 511"/>
          <p:cNvSpPr/>
          <p:nvPr/>
        </p:nvSpPr>
        <p:spPr>
          <a:xfrm>
            <a:off x="3381368" y="258426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513" name="正方形/長方形 512"/>
          <p:cNvSpPr/>
          <p:nvPr/>
        </p:nvSpPr>
        <p:spPr>
          <a:xfrm>
            <a:off x="3028662" y="2469913"/>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515" name="正方形/長方形 514"/>
          <p:cNvSpPr/>
          <p:nvPr/>
        </p:nvSpPr>
        <p:spPr>
          <a:xfrm>
            <a:off x="2851460" y="27962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16" name="正方形/長方形 515"/>
          <p:cNvSpPr/>
          <p:nvPr/>
        </p:nvSpPr>
        <p:spPr>
          <a:xfrm>
            <a:off x="3567074" y="27962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17" name="二等辺三角形 516"/>
          <p:cNvSpPr/>
          <p:nvPr/>
        </p:nvSpPr>
        <p:spPr bwMode="auto">
          <a:xfrm rot="10800000">
            <a:off x="2559172" y="1935432"/>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18" name="正方形/長方形 517"/>
          <p:cNvSpPr/>
          <p:nvPr/>
        </p:nvSpPr>
        <p:spPr>
          <a:xfrm>
            <a:off x="2207524" y="1725614"/>
            <a:ext cx="994183"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有料プランへ変更</a:t>
            </a:r>
            <a:endParaRPr lang="ja-JP" altLang="en-US" sz="900" dirty="0"/>
          </a:p>
        </p:txBody>
      </p:sp>
      <p:sp>
        <p:nvSpPr>
          <p:cNvPr id="519" name="二等辺三角形 518"/>
          <p:cNvSpPr/>
          <p:nvPr/>
        </p:nvSpPr>
        <p:spPr bwMode="auto">
          <a:xfrm rot="10800000">
            <a:off x="3698245" y="193543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20" name="正方形/長方形 519"/>
          <p:cNvSpPr/>
          <p:nvPr/>
        </p:nvSpPr>
        <p:spPr>
          <a:xfrm>
            <a:off x="3167697" y="1725612"/>
            <a:ext cx="994182"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無料プランへ変更</a:t>
            </a:r>
            <a:endParaRPr lang="ja-JP" altLang="en-US" sz="900" dirty="0"/>
          </a:p>
        </p:txBody>
      </p:sp>
      <p:cxnSp>
        <p:nvCxnSpPr>
          <p:cNvPr id="523" name="直線コネクタ 522"/>
          <p:cNvCxnSpPr/>
          <p:nvPr/>
        </p:nvCxnSpPr>
        <p:spPr bwMode="auto">
          <a:xfrm>
            <a:off x="7106852" y="230118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3" name="正方形/長方形 532"/>
          <p:cNvSpPr/>
          <p:nvPr/>
        </p:nvSpPr>
        <p:spPr>
          <a:xfrm>
            <a:off x="6921228" y="27962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37" name="二等辺三角形 536"/>
          <p:cNvSpPr/>
          <p:nvPr/>
        </p:nvSpPr>
        <p:spPr bwMode="auto">
          <a:xfrm rot="10800000">
            <a:off x="4518788" y="1934667"/>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38" name="正方形/長方形 537"/>
          <p:cNvSpPr/>
          <p:nvPr/>
        </p:nvSpPr>
        <p:spPr>
          <a:xfrm>
            <a:off x="4094254" y="1724849"/>
            <a:ext cx="994183"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有料プランへ変更</a:t>
            </a:r>
            <a:endParaRPr lang="ja-JP" altLang="en-US" sz="900" dirty="0"/>
          </a:p>
        </p:txBody>
      </p:sp>
      <p:cxnSp>
        <p:nvCxnSpPr>
          <p:cNvPr id="539" name="直線コネクタ 538"/>
          <p:cNvCxnSpPr/>
          <p:nvPr/>
        </p:nvCxnSpPr>
        <p:spPr bwMode="auto">
          <a:xfrm>
            <a:off x="4606733" y="230019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2" name="直線矢印コネクタ 541"/>
          <p:cNvCxnSpPr/>
          <p:nvPr/>
        </p:nvCxnSpPr>
        <p:spPr bwMode="auto">
          <a:xfrm>
            <a:off x="4594470" y="259088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3" name="正方形/長方形 542"/>
          <p:cNvSpPr/>
          <p:nvPr/>
        </p:nvSpPr>
        <p:spPr>
          <a:xfrm>
            <a:off x="4592460" y="259088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545" name="正方形/長方形 544"/>
          <p:cNvSpPr/>
          <p:nvPr/>
        </p:nvSpPr>
        <p:spPr>
          <a:xfrm>
            <a:off x="4761199" y="280292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46" name="二等辺三角形 545"/>
          <p:cNvSpPr/>
          <p:nvPr/>
        </p:nvSpPr>
        <p:spPr bwMode="auto">
          <a:xfrm rot="10800000">
            <a:off x="7028143" y="1935732"/>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47" name="正方形/長方形 546"/>
          <p:cNvSpPr/>
          <p:nvPr/>
        </p:nvSpPr>
        <p:spPr>
          <a:xfrm>
            <a:off x="6477717" y="1725914"/>
            <a:ext cx="994182"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無料プランへ変更</a:t>
            </a:r>
            <a:endParaRPr lang="ja-JP" altLang="en-US" sz="900" dirty="0"/>
          </a:p>
        </p:txBody>
      </p:sp>
      <p:cxnSp>
        <p:nvCxnSpPr>
          <p:cNvPr id="548" name="直線矢印コネクタ 547"/>
          <p:cNvCxnSpPr/>
          <p:nvPr/>
        </p:nvCxnSpPr>
        <p:spPr bwMode="auto">
          <a:xfrm>
            <a:off x="4965426" y="2590887"/>
            <a:ext cx="211890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9" name="正方形/長方形 548"/>
          <p:cNvSpPr/>
          <p:nvPr/>
        </p:nvSpPr>
        <p:spPr>
          <a:xfrm>
            <a:off x="5831425" y="259088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Tree>
    <p:extLst>
      <p:ext uri="{BB962C8B-B14F-4D97-AF65-F5344CB8AC3E}">
        <p14:creationId xmlns:p14="http://schemas.microsoft.com/office/powerpoint/2010/main" val="27343203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有料→有料プラン変更</a:t>
            </a:r>
          </a:p>
        </p:txBody>
      </p:sp>
      <p:graphicFrame>
        <p:nvGraphicFramePr>
          <p:cNvPr id="2" name="表 1"/>
          <p:cNvGraphicFramePr>
            <a:graphicFrameLocks noGrp="1"/>
          </p:cNvGraphicFramePr>
          <p:nvPr>
            <p:extLst>
              <p:ext uri="{D42A27DB-BD31-4B8C-83A1-F6EECF244321}">
                <p14:modId xmlns:p14="http://schemas.microsoft.com/office/powerpoint/2010/main" val="2338293714"/>
              </p:ext>
            </p:extLst>
          </p:nvPr>
        </p:nvGraphicFramePr>
        <p:xfrm>
          <a:off x="297181" y="1217561"/>
          <a:ext cx="9311640" cy="6202007"/>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新規申込／プラン変更／解約申込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A</a:t>
                      </a:r>
                    </a:p>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marL="0" marR="0" lvl="0" indent="0" algn="ctr"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a:t>
                      </a:r>
                      <a:r>
                        <a:rPr kumimoji="1" lang="en-US" altLang="ja-JP" sz="1100" dirty="0">
                          <a:latin typeface="Meiryo UI" panose="020B0604030504040204" pitchFamily="50" charset="-128"/>
                          <a:ea typeface="Meiryo UI" panose="020B0604030504040204" pitchFamily="50" charset="-128"/>
                        </a:rPr>
                        <a:t>A/B</a:t>
                      </a:r>
                      <a:r>
                        <a:rPr kumimoji="1" lang="ja-JP" altLang="en-US" sz="1100" dirty="0">
                          <a:latin typeface="Meiryo UI" panose="020B0604030504040204" pitchFamily="50" charset="-128"/>
                          <a:ea typeface="Meiryo UI" panose="020B0604030504040204" pitchFamily="50" charset="-128"/>
                        </a:rPr>
                        <a:t>の月額</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2"/>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A</a:t>
                      </a:r>
                    </a:p>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変更月は変更前プラン</a:t>
                      </a: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の月額払い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u="sng" dirty="0">
                          <a:solidFill>
                            <a:srgbClr val="FF0000"/>
                          </a:solidFill>
                          <a:latin typeface="Meiryo UI" panose="020B0604030504040204" pitchFamily="50" charset="-128"/>
                          <a:ea typeface="Meiryo UI" panose="020B0604030504040204" pitchFamily="50" charset="-128"/>
                        </a:rPr>
                        <a:t>▲開発</a:t>
                      </a:r>
                      <a:endParaRPr kumimoji="1" lang="en-US" altLang="ja-JP" sz="1100" b="1" u="sng" dirty="0">
                        <a:solidFill>
                          <a:srgbClr val="FF0000"/>
                        </a:solidFill>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・従量課金を利用した課金計算</a:t>
                      </a:r>
                      <a:r>
                        <a:rPr kumimoji="1" lang="en-US" altLang="ja-JP" sz="1100" dirty="0">
                          <a:latin typeface="Meiryo UI" panose="020B0604030504040204" pitchFamily="50" charset="-128"/>
                          <a:ea typeface="Meiryo UI" panose="020B0604030504040204" pitchFamily="50" charset="-128"/>
                        </a:rPr>
                        <a:t>(*)</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手動で都度変える場合、</a:t>
                      </a: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・割引</a:t>
                      </a:r>
                      <a:r>
                        <a:rPr kumimoji="1" lang="en-US" altLang="ja-JP" sz="1100" dirty="0">
                          <a:latin typeface="Meiryo UI" panose="020B0604030504040204" pitchFamily="50" charset="-128"/>
                          <a:ea typeface="Meiryo UI" panose="020B0604030504040204" pitchFamily="50" charset="-128"/>
                        </a:rPr>
                        <a:t>or</a:t>
                      </a:r>
                      <a:r>
                        <a:rPr kumimoji="1" lang="ja-JP" altLang="en-US" sz="1100" dirty="0">
                          <a:latin typeface="Meiryo UI" panose="020B0604030504040204" pitchFamily="50" charset="-128"/>
                          <a:ea typeface="Meiryo UI" panose="020B0604030504040204" pitchFamily="50" charset="-128"/>
                        </a:rPr>
                        <a:t>一括払い にて対応可能</a:t>
                      </a:r>
                      <a:endParaRPr kumimoji="1" lang="en-US" altLang="ja-JP"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381342">
                <a:tc>
                  <a:txBody>
                    <a:bodyPr/>
                    <a:lstStyle/>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A</a:t>
                      </a:r>
                    </a:p>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変更月は変更後プラン</a:t>
                      </a:r>
                      <a:r>
                        <a:rPr kumimoji="1" lang="en-US" altLang="ja-JP" sz="1100" dirty="0">
                          <a:latin typeface="Meiryo UI" panose="020B0604030504040204" pitchFamily="50" charset="-128"/>
                          <a:ea typeface="Meiryo UI" panose="020B0604030504040204" pitchFamily="50" charset="-128"/>
                        </a:rPr>
                        <a:t>(B)</a:t>
                      </a:r>
                      <a:r>
                        <a:rPr kumimoji="1" lang="ja-JP" altLang="en-US" sz="1100" dirty="0">
                          <a:latin typeface="Meiryo UI" panose="020B0604030504040204" pitchFamily="50" charset="-128"/>
                          <a:ea typeface="Meiryo UI" panose="020B0604030504040204" pitchFamily="50" charset="-128"/>
                        </a:rPr>
                        <a:t>の月額払い</a:t>
                      </a: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▲開発</a:t>
                      </a:r>
                      <a:endParaRPr kumimoji="1" lang="en-US" altLang="ja-JP"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・従量課金を利用した課金計算</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手動で都度変える場合、</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・定期払い</a:t>
                      </a:r>
                      <a:endPar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・割引</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or</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一括払い にて対応可能</a:t>
                      </a:r>
                      <a:endParaRPr kumimoji="1" lang="en-US" altLang="ja-JP" sz="11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1365834">
                <a:tc>
                  <a:txBody>
                    <a:bodyPr/>
                    <a:lstStyle/>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A</a:t>
                      </a:r>
                    </a:p>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marL="0" marR="0" lvl="0" indent="0" algn="ctr"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と</a:t>
                      </a:r>
                      <a:r>
                        <a:rPr kumimoji="1" lang="en-US" altLang="ja-JP" sz="1100" dirty="0">
                          <a:latin typeface="Meiryo UI" panose="020B0604030504040204" pitchFamily="50" charset="-128"/>
                          <a:ea typeface="Meiryo UI" panose="020B0604030504040204" pitchFamily="50" charset="-128"/>
                        </a:rPr>
                        <a:t>B</a:t>
                      </a:r>
                      <a:r>
                        <a:rPr kumimoji="1" lang="ja-JP" altLang="en-US" sz="1100" dirty="0">
                          <a:latin typeface="Meiryo UI" panose="020B0604030504040204" pitchFamily="50" charset="-128"/>
                          <a:ea typeface="Meiryo UI" panose="020B0604030504040204" pitchFamily="50" charset="-128"/>
                        </a:rPr>
                        <a:t>の費用を比較し高い</a:t>
                      </a:r>
                      <a:r>
                        <a:rPr kumimoji="1" lang="en-US" altLang="ja-JP" sz="1100" dirty="0">
                          <a:latin typeface="Meiryo UI" panose="020B0604030504040204" pitchFamily="50" charset="-128"/>
                          <a:ea typeface="Meiryo UI" panose="020B0604030504040204" pitchFamily="50" charset="-128"/>
                        </a:rPr>
                        <a:t>or</a:t>
                      </a:r>
                      <a:r>
                        <a:rPr kumimoji="1" lang="ja-JP" altLang="en-US" sz="1100" dirty="0">
                          <a:latin typeface="Meiryo UI" panose="020B0604030504040204" pitchFamily="50" charset="-128"/>
                          <a:ea typeface="Meiryo UI" panose="020B0604030504040204" pitchFamily="50" charset="-128"/>
                        </a:rPr>
                        <a:t>低い一方を選択</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右例では費用の高い</a:t>
                      </a:r>
                      <a:r>
                        <a:rPr kumimoji="1" lang="en-US" altLang="ja-JP" sz="1100" dirty="0">
                          <a:latin typeface="Meiryo UI" panose="020B0604030504040204" pitchFamily="50" charset="-128"/>
                          <a:ea typeface="Meiryo UI" panose="020B0604030504040204" pitchFamily="50" charset="-128"/>
                        </a:rPr>
                        <a:t>B</a:t>
                      </a:r>
                      <a:r>
                        <a:rPr kumimoji="1" lang="ja-JP" altLang="en-US" sz="1100" dirty="0">
                          <a:latin typeface="Meiryo UI" panose="020B0604030504040204" pitchFamily="50" charset="-128"/>
                          <a:ea typeface="Meiryo UI" panose="020B0604030504040204" pitchFamily="50" charset="-128"/>
                        </a:rPr>
                        <a:t>を選択</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▲開発</a:t>
                      </a:r>
                      <a:endParaRPr kumimoji="1" lang="en-US" altLang="ja-JP"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・従量課金を利用した課金計算</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手動で都度変える場合、</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・定期払い</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・割引</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or</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一括払い にて対応可能</a:t>
                      </a:r>
                      <a:endParaRPr kumimoji="1" lang="en-US" altLang="ja-JP" sz="11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bl>
          </a:graphicData>
        </a:graphic>
      </p:graphicFrame>
      <p:graphicFrame>
        <p:nvGraphicFramePr>
          <p:cNvPr id="142" name="表 141"/>
          <p:cNvGraphicFramePr>
            <a:graphicFrameLocks noGrp="1"/>
          </p:cNvGraphicFramePr>
          <p:nvPr/>
        </p:nvGraphicFramePr>
        <p:xfrm>
          <a:off x="1593580" y="487649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43" name="二等辺三角形 142"/>
          <p:cNvSpPr/>
          <p:nvPr/>
        </p:nvSpPr>
        <p:spPr bwMode="auto">
          <a:xfrm rot="10800000">
            <a:off x="1631680" y="473171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4" name="正方形/長方形 143"/>
          <p:cNvSpPr/>
          <p:nvPr/>
        </p:nvSpPr>
        <p:spPr>
          <a:xfrm>
            <a:off x="1522990" y="452852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45" name="二等辺三角形 144"/>
          <p:cNvSpPr/>
          <p:nvPr/>
        </p:nvSpPr>
        <p:spPr bwMode="auto">
          <a:xfrm rot="10800000">
            <a:off x="1996116" y="473171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6" name="正方形/長方形 145"/>
          <p:cNvSpPr/>
          <p:nvPr/>
        </p:nvSpPr>
        <p:spPr>
          <a:xfrm>
            <a:off x="1887426" y="452852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47" name="直線コネクタ 146"/>
          <p:cNvCxnSpPr/>
          <p:nvPr/>
        </p:nvCxnSpPr>
        <p:spPr bwMode="auto">
          <a:xfrm>
            <a:off x="2471872" y="508985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二等辺三角形 147"/>
          <p:cNvSpPr/>
          <p:nvPr/>
        </p:nvSpPr>
        <p:spPr bwMode="auto">
          <a:xfrm rot="10800000">
            <a:off x="4280457" y="473171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0" name="正方形/長方形 149"/>
          <p:cNvSpPr/>
          <p:nvPr/>
        </p:nvSpPr>
        <p:spPr>
          <a:xfrm>
            <a:off x="4171767" y="452852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51" name="直線コネクタ 150"/>
          <p:cNvCxnSpPr/>
          <p:nvPr/>
        </p:nvCxnSpPr>
        <p:spPr bwMode="auto">
          <a:xfrm>
            <a:off x="4360301" y="508985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直線矢印コネクタ 151"/>
          <p:cNvCxnSpPr/>
          <p:nvPr/>
        </p:nvCxnSpPr>
        <p:spPr bwMode="auto">
          <a:xfrm>
            <a:off x="2470372" y="5380543"/>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 name="正方形/長方形 152"/>
          <p:cNvSpPr/>
          <p:nvPr/>
        </p:nvSpPr>
        <p:spPr>
          <a:xfrm>
            <a:off x="2420744" y="538716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4" name="直線矢印コネクタ 153"/>
          <p:cNvCxnSpPr/>
          <p:nvPr/>
        </p:nvCxnSpPr>
        <p:spPr bwMode="auto">
          <a:xfrm>
            <a:off x="2711397" y="538054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5" name="正方形/長方形 154"/>
          <p:cNvSpPr/>
          <p:nvPr/>
        </p:nvSpPr>
        <p:spPr>
          <a:xfrm>
            <a:off x="2709387"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6" name="直線矢印コネクタ 155"/>
          <p:cNvCxnSpPr/>
          <p:nvPr/>
        </p:nvCxnSpPr>
        <p:spPr bwMode="auto">
          <a:xfrm>
            <a:off x="3427013" y="538054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7" name="正方形/長方形 156"/>
          <p:cNvSpPr/>
          <p:nvPr/>
        </p:nvSpPr>
        <p:spPr>
          <a:xfrm>
            <a:off x="3425003"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8" name="直線矢印コネクタ 157"/>
          <p:cNvCxnSpPr/>
          <p:nvPr/>
        </p:nvCxnSpPr>
        <p:spPr bwMode="auto">
          <a:xfrm>
            <a:off x="3758315" y="538054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正方形/長方形 158"/>
          <p:cNvSpPr/>
          <p:nvPr/>
        </p:nvSpPr>
        <p:spPr>
          <a:xfrm>
            <a:off x="3756305"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60" name="直線矢印コネクタ 159"/>
          <p:cNvCxnSpPr/>
          <p:nvPr/>
        </p:nvCxnSpPr>
        <p:spPr bwMode="auto">
          <a:xfrm>
            <a:off x="4116888" y="5380543"/>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正方形/長方形 160"/>
          <p:cNvSpPr/>
          <p:nvPr/>
        </p:nvSpPr>
        <p:spPr>
          <a:xfrm>
            <a:off x="4050769"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62" name="正方形/長方形 161"/>
          <p:cNvSpPr/>
          <p:nvPr/>
        </p:nvSpPr>
        <p:spPr>
          <a:xfrm>
            <a:off x="3055328" y="5266195"/>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63" name="正方形/長方形 162"/>
          <p:cNvSpPr/>
          <p:nvPr/>
        </p:nvSpPr>
        <p:spPr>
          <a:xfrm>
            <a:off x="2507068"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4" name="正方形/長方形 163"/>
          <p:cNvSpPr/>
          <p:nvPr/>
        </p:nvSpPr>
        <p:spPr>
          <a:xfrm>
            <a:off x="2878126"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5" name="正方形/長方形 164"/>
          <p:cNvSpPr/>
          <p:nvPr/>
        </p:nvSpPr>
        <p:spPr>
          <a:xfrm>
            <a:off x="3580488"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6" name="正方形/長方形 165"/>
          <p:cNvSpPr/>
          <p:nvPr/>
        </p:nvSpPr>
        <p:spPr>
          <a:xfrm>
            <a:off x="3944920"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7" name="正方形/長方形 166"/>
          <p:cNvSpPr/>
          <p:nvPr/>
        </p:nvSpPr>
        <p:spPr>
          <a:xfrm>
            <a:off x="4289474"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0" name="二等辺三角形 169"/>
          <p:cNvSpPr/>
          <p:nvPr/>
        </p:nvSpPr>
        <p:spPr bwMode="auto">
          <a:xfrm rot="10800000">
            <a:off x="2400310" y="4731714"/>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1" name="正方形/長方形 170"/>
          <p:cNvSpPr/>
          <p:nvPr/>
        </p:nvSpPr>
        <p:spPr>
          <a:xfrm>
            <a:off x="2311134" y="4521896"/>
            <a:ext cx="840294"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プラン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graphicFrame>
        <p:nvGraphicFramePr>
          <p:cNvPr id="219" name="表 218"/>
          <p:cNvGraphicFramePr>
            <a:graphicFrameLocks noGrp="1"/>
          </p:cNvGraphicFramePr>
          <p:nvPr>
            <p:extLst>
              <p:ext uri="{D42A27DB-BD31-4B8C-83A1-F6EECF244321}">
                <p14:modId xmlns:p14="http://schemas.microsoft.com/office/powerpoint/2010/main" val="1616113271"/>
              </p:ext>
            </p:extLst>
          </p:nvPr>
        </p:nvGraphicFramePr>
        <p:xfrm>
          <a:off x="1600206" y="3445257"/>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220" name="二等辺三角形 219"/>
          <p:cNvSpPr/>
          <p:nvPr/>
        </p:nvSpPr>
        <p:spPr bwMode="auto">
          <a:xfrm rot="10800000">
            <a:off x="1638306" y="3300477"/>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21" name="正方形/長方形 220"/>
          <p:cNvSpPr/>
          <p:nvPr/>
        </p:nvSpPr>
        <p:spPr>
          <a:xfrm>
            <a:off x="1529616" y="3097285"/>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222" name="二等辺三角形 221"/>
          <p:cNvSpPr/>
          <p:nvPr/>
        </p:nvSpPr>
        <p:spPr bwMode="auto">
          <a:xfrm rot="10800000">
            <a:off x="2002742" y="3300477"/>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23" name="正方形/長方形 222"/>
          <p:cNvSpPr/>
          <p:nvPr/>
        </p:nvSpPr>
        <p:spPr>
          <a:xfrm>
            <a:off x="1894052" y="3097285"/>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224" name="直線コネクタ 223"/>
          <p:cNvCxnSpPr/>
          <p:nvPr/>
        </p:nvCxnSpPr>
        <p:spPr bwMode="auto">
          <a:xfrm>
            <a:off x="2571262" y="365861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 name="二等辺三角形 224"/>
          <p:cNvSpPr/>
          <p:nvPr/>
        </p:nvSpPr>
        <p:spPr bwMode="auto">
          <a:xfrm rot="10800000">
            <a:off x="4287083" y="3300477"/>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26" name="正方形/長方形 225"/>
          <p:cNvSpPr/>
          <p:nvPr/>
        </p:nvSpPr>
        <p:spPr>
          <a:xfrm>
            <a:off x="4178393" y="3097285"/>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27" name="直線コネクタ 226"/>
          <p:cNvCxnSpPr/>
          <p:nvPr/>
        </p:nvCxnSpPr>
        <p:spPr bwMode="auto">
          <a:xfrm>
            <a:off x="4366927" y="365861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0" name="直線矢印コネクタ 229"/>
          <p:cNvCxnSpPr/>
          <p:nvPr/>
        </p:nvCxnSpPr>
        <p:spPr bwMode="auto">
          <a:xfrm>
            <a:off x="2718023" y="394930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1" name="正方形/長方形 230"/>
          <p:cNvSpPr/>
          <p:nvPr/>
        </p:nvSpPr>
        <p:spPr>
          <a:xfrm>
            <a:off x="2716013" y="394930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32" name="直線矢印コネクタ 231"/>
          <p:cNvCxnSpPr/>
          <p:nvPr/>
        </p:nvCxnSpPr>
        <p:spPr bwMode="auto">
          <a:xfrm>
            <a:off x="3433639" y="394930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3" name="正方形/長方形 232"/>
          <p:cNvSpPr/>
          <p:nvPr/>
        </p:nvSpPr>
        <p:spPr>
          <a:xfrm>
            <a:off x="3431629" y="394930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34" name="直線矢印コネクタ 233"/>
          <p:cNvCxnSpPr/>
          <p:nvPr/>
        </p:nvCxnSpPr>
        <p:spPr bwMode="auto">
          <a:xfrm>
            <a:off x="3764941" y="394930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 name="正方形/長方形 234"/>
          <p:cNvSpPr/>
          <p:nvPr/>
        </p:nvSpPr>
        <p:spPr>
          <a:xfrm>
            <a:off x="3762931" y="394930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36" name="直線矢印コネクタ 235"/>
          <p:cNvCxnSpPr/>
          <p:nvPr/>
        </p:nvCxnSpPr>
        <p:spPr bwMode="auto">
          <a:xfrm>
            <a:off x="4123514" y="3949308"/>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7" name="正方形/長方形 236"/>
          <p:cNvSpPr/>
          <p:nvPr/>
        </p:nvSpPr>
        <p:spPr>
          <a:xfrm>
            <a:off x="4057395" y="394930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38" name="正方形/長方形 237"/>
          <p:cNvSpPr/>
          <p:nvPr/>
        </p:nvSpPr>
        <p:spPr>
          <a:xfrm>
            <a:off x="3061954" y="3834960"/>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39" name="正方形/長方形 238"/>
          <p:cNvSpPr/>
          <p:nvPr/>
        </p:nvSpPr>
        <p:spPr>
          <a:xfrm>
            <a:off x="2513694" y="414809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0" name="正方形/長方形 239"/>
          <p:cNvSpPr/>
          <p:nvPr/>
        </p:nvSpPr>
        <p:spPr>
          <a:xfrm>
            <a:off x="2884752" y="414809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1" name="正方形/長方形 240"/>
          <p:cNvSpPr/>
          <p:nvPr/>
        </p:nvSpPr>
        <p:spPr>
          <a:xfrm>
            <a:off x="3587114" y="414809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2" name="正方形/長方形 241"/>
          <p:cNvSpPr/>
          <p:nvPr/>
        </p:nvSpPr>
        <p:spPr>
          <a:xfrm>
            <a:off x="3951546" y="414809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3" name="正方形/長方形 242"/>
          <p:cNvSpPr/>
          <p:nvPr/>
        </p:nvSpPr>
        <p:spPr>
          <a:xfrm>
            <a:off x="4296100" y="414809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4" name="二等辺三角形 243"/>
          <p:cNvSpPr/>
          <p:nvPr/>
        </p:nvSpPr>
        <p:spPr bwMode="auto">
          <a:xfrm rot="10800000">
            <a:off x="2486448" y="3300479"/>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45" name="正方形/長方形 244"/>
          <p:cNvSpPr/>
          <p:nvPr/>
        </p:nvSpPr>
        <p:spPr>
          <a:xfrm>
            <a:off x="2251500" y="3090661"/>
            <a:ext cx="840295"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プラン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246" name="直線矢印コネクタ 245"/>
          <p:cNvCxnSpPr/>
          <p:nvPr/>
        </p:nvCxnSpPr>
        <p:spPr bwMode="auto">
          <a:xfrm>
            <a:off x="2320489" y="3763878"/>
            <a:ext cx="24402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3" name="正方形/長方形 252"/>
          <p:cNvSpPr/>
          <p:nvPr/>
        </p:nvSpPr>
        <p:spPr>
          <a:xfrm>
            <a:off x="2255421" y="377050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54" name="直線コネクタ 253"/>
          <p:cNvCxnSpPr/>
          <p:nvPr/>
        </p:nvCxnSpPr>
        <p:spPr bwMode="auto">
          <a:xfrm>
            <a:off x="2317760" y="367875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7" name="直線コネクタ 256"/>
          <p:cNvCxnSpPr/>
          <p:nvPr/>
        </p:nvCxnSpPr>
        <p:spPr bwMode="auto">
          <a:xfrm>
            <a:off x="2085847" y="365861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0" name="直線矢印コネクタ 259"/>
          <p:cNvCxnSpPr/>
          <p:nvPr/>
        </p:nvCxnSpPr>
        <p:spPr bwMode="auto">
          <a:xfrm>
            <a:off x="2059107" y="3763879"/>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1" name="正方形/長方形 260"/>
          <p:cNvSpPr/>
          <p:nvPr/>
        </p:nvSpPr>
        <p:spPr>
          <a:xfrm>
            <a:off x="2009479" y="377050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62" name="直線コネクタ 261"/>
          <p:cNvCxnSpPr/>
          <p:nvPr/>
        </p:nvCxnSpPr>
        <p:spPr bwMode="auto">
          <a:xfrm>
            <a:off x="2692276" y="367203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3" name="直線コネクタ 262"/>
          <p:cNvCxnSpPr/>
          <p:nvPr/>
        </p:nvCxnSpPr>
        <p:spPr bwMode="auto">
          <a:xfrm>
            <a:off x="2317762" y="508348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4" name="直線コネクタ 263"/>
          <p:cNvCxnSpPr/>
          <p:nvPr/>
        </p:nvCxnSpPr>
        <p:spPr bwMode="auto">
          <a:xfrm>
            <a:off x="2085849" y="506334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5" name="直線矢印コネクタ 264"/>
          <p:cNvCxnSpPr/>
          <p:nvPr/>
        </p:nvCxnSpPr>
        <p:spPr bwMode="auto">
          <a:xfrm>
            <a:off x="2059109" y="5168608"/>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6" name="正方形/長方形 265"/>
          <p:cNvSpPr/>
          <p:nvPr/>
        </p:nvSpPr>
        <p:spPr>
          <a:xfrm>
            <a:off x="2009481" y="517523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68" name="正方形/長方形 267"/>
          <p:cNvSpPr/>
          <p:nvPr/>
        </p:nvSpPr>
        <p:spPr>
          <a:xfrm>
            <a:off x="2123773" y="414140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69" name="正方形/長方形 268"/>
          <p:cNvSpPr/>
          <p:nvPr/>
        </p:nvSpPr>
        <p:spPr>
          <a:xfrm>
            <a:off x="2123230" y="557815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270" name="表 269"/>
          <p:cNvGraphicFramePr>
            <a:graphicFrameLocks noGrp="1"/>
          </p:cNvGraphicFramePr>
          <p:nvPr>
            <p:extLst>
              <p:ext uri="{D42A27DB-BD31-4B8C-83A1-F6EECF244321}">
                <p14:modId xmlns:p14="http://schemas.microsoft.com/office/powerpoint/2010/main" val="644183476"/>
              </p:ext>
            </p:extLst>
          </p:nvPr>
        </p:nvGraphicFramePr>
        <p:xfrm>
          <a:off x="1593580" y="6248091"/>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271" name="二等辺三角形 270"/>
          <p:cNvSpPr/>
          <p:nvPr/>
        </p:nvSpPr>
        <p:spPr bwMode="auto">
          <a:xfrm rot="10800000">
            <a:off x="1631680" y="6103311"/>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72" name="正方形/長方形 271"/>
          <p:cNvSpPr/>
          <p:nvPr/>
        </p:nvSpPr>
        <p:spPr>
          <a:xfrm>
            <a:off x="1522990" y="5900119"/>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273" name="二等辺三角形 272"/>
          <p:cNvSpPr/>
          <p:nvPr/>
        </p:nvSpPr>
        <p:spPr bwMode="auto">
          <a:xfrm rot="10800000">
            <a:off x="1996116" y="6103311"/>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74" name="正方形/長方形 273"/>
          <p:cNvSpPr/>
          <p:nvPr/>
        </p:nvSpPr>
        <p:spPr>
          <a:xfrm>
            <a:off x="1887426" y="5900119"/>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sp>
        <p:nvSpPr>
          <p:cNvPr id="276" name="二等辺三角形 275"/>
          <p:cNvSpPr/>
          <p:nvPr/>
        </p:nvSpPr>
        <p:spPr bwMode="auto">
          <a:xfrm rot="10800000">
            <a:off x="4280457" y="6103311"/>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77" name="正方形/長方形 276"/>
          <p:cNvSpPr/>
          <p:nvPr/>
        </p:nvSpPr>
        <p:spPr>
          <a:xfrm>
            <a:off x="4171767" y="5900119"/>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sp>
        <p:nvSpPr>
          <p:cNvPr id="295" name="二等辺三角形 294"/>
          <p:cNvSpPr/>
          <p:nvPr/>
        </p:nvSpPr>
        <p:spPr bwMode="auto">
          <a:xfrm rot="10800000">
            <a:off x="2420188" y="6103313"/>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96" name="正方形/長方形 295"/>
          <p:cNvSpPr/>
          <p:nvPr/>
        </p:nvSpPr>
        <p:spPr>
          <a:xfrm>
            <a:off x="2311134" y="5893495"/>
            <a:ext cx="840295"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プラン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graphicFrame>
        <p:nvGraphicFramePr>
          <p:cNvPr id="309" name="表 308"/>
          <p:cNvGraphicFramePr>
            <a:graphicFrameLocks noGrp="1"/>
          </p:cNvGraphicFramePr>
          <p:nvPr>
            <p:extLst>
              <p:ext uri="{D42A27DB-BD31-4B8C-83A1-F6EECF244321}">
                <p14:modId xmlns:p14="http://schemas.microsoft.com/office/powerpoint/2010/main" val="3320904066"/>
              </p:ext>
            </p:extLst>
          </p:nvPr>
        </p:nvGraphicFramePr>
        <p:xfrm>
          <a:off x="1593580" y="2069143"/>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310" name="二等辺三角形 309"/>
          <p:cNvSpPr/>
          <p:nvPr/>
        </p:nvSpPr>
        <p:spPr bwMode="auto">
          <a:xfrm rot="10800000">
            <a:off x="1631680" y="1924363"/>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1" name="正方形/長方形 310"/>
          <p:cNvSpPr/>
          <p:nvPr/>
        </p:nvSpPr>
        <p:spPr>
          <a:xfrm>
            <a:off x="1522990" y="1721171"/>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312" name="二等辺三角形 311"/>
          <p:cNvSpPr/>
          <p:nvPr/>
        </p:nvSpPr>
        <p:spPr bwMode="auto">
          <a:xfrm rot="10800000">
            <a:off x="1996116" y="1924363"/>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3" name="正方形/長方形 312"/>
          <p:cNvSpPr/>
          <p:nvPr/>
        </p:nvSpPr>
        <p:spPr>
          <a:xfrm>
            <a:off x="1887426" y="172117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314" name="直線コネクタ 313"/>
          <p:cNvCxnSpPr/>
          <p:nvPr/>
        </p:nvCxnSpPr>
        <p:spPr bwMode="auto">
          <a:xfrm>
            <a:off x="2505002" y="2282503"/>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5" name="二等辺三角形 314"/>
          <p:cNvSpPr/>
          <p:nvPr/>
        </p:nvSpPr>
        <p:spPr bwMode="auto">
          <a:xfrm rot="10800000">
            <a:off x="4280457" y="1924363"/>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6" name="正方形/長方形 315"/>
          <p:cNvSpPr/>
          <p:nvPr/>
        </p:nvSpPr>
        <p:spPr>
          <a:xfrm>
            <a:off x="4171767" y="172117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318" name="直線矢印コネクタ 317"/>
          <p:cNvCxnSpPr/>
          <p:nvPr/>
        </p:nvCxnSpPr>
        <p:spPr bwMode="auto">
          <a:xfrm>
            <a:off x="2494808" y="2573194"/>
            <a:ext cx="223665"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9" name="正方形/長方形 318"/>
          <p:cNvSpPr/>
          <p:nvPr/>
        </p:nvSpPr>
        <p:spPr>
          <a:xfrm>
            <a:off x="2420744" y="257982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20" name="直線矢印コネクタ 319"/>
          <p:cNvCxnSpPr/>
          <p:nvPr/>
        </p:nvCxnSpPr>
        <p:spPr bwMode="auto">
          <a:xfrm>
            <a:off x="2711397" y="2573194"/>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1" name="正方形/長方形 320"/>
          <p:cNvSpPr/>
          <p:nvPr/>
        </p:nvSpPr>
        <p:spPr>
          <a:xfrm>
            <a:off x="2709387" y="257319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28" name="正方形/長方形 327"/>
          <p:cNvSpPr/>
          <p:nvPr/>
        </p:nvSpPr>
        <p:spPr>
          <a:xfrm>
            <a:off x="3055328" y="2458846"/>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329" name="正方形/長方形 328"/>
          <p:cNvSpPr/>
          <p:nvPr/>
        </p:nvSpPr>
        <p:spPr>
          <a:xfrm>
            <a:off x="2507068" y="277197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30" name="正方形/長方形 329"/>
          <p:cNvSpPr/>
          <p:nvPr/>
        </p:nvSpPr>
        <p:spPr>
          <a:xfrm>
            <a:off x="2878126" y="277197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34" name="二等辺三角形 333"/>
          <p:cNvSpPr/>
          <p:nvPr/>
        </p:nvSpPr>
        <p:spPr bwMode="auto">
          <a:xfrm rot="10800000">
            <a:off x="2420188" y="1924365"/>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35" name="正方形/長方形 334"/>
          <p:cNvSpPr/>
          <p:nvPr/>
        </p:nvSpPr>
        <p:spPr>
          <a:xfrm>
            <a:off x="2311134" y="1714547"/>
            <a:ext cx="840295"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プラン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336" name="直線矢印コネクタ 335"/>
          <p:cNvCxnSpPr/>
          <p:nvPr/>
        </p:nvCxnSpPr>
        <p:spPr bwMode="auto">
          <a:xfrm>
            <a:off x="2298451" y="2387764"/>
            <a:ext cx="221840"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7" name="正方形/長方形 336"/>
          <p:cNvSpPr/>
          <p:nvPr/>
        </p:nvSpPr>
        <p:spPr>
          <a:xfrm>
            <a:off x="2248795" y="239439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38" name="直線コネクタ 337"/>
          <p:cNvCxnSpPr/>
          <p:nvPr/>
        </p:nvCxnSpPr>
        <p:spPr bwMode="auto">
          <a:xfrm>
            <a:off x="2311134" y="230264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9" name="直線コネクタ 338"/>
          <p:cNvCxnSpPr/>
          <p:nvPr/>
        </p:nvCxnSpPr>
        <p:spPr bwMode="auto">
          <a:xfrm>
            <a:off x="2079221" y="2282503"/>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0" name="直線矢印コネクタ 339"/>
          <p:cNvCxnSpPr/>
          <p:nvPr/>
        </p:nvCxnSpPr>
        <p:spPr bwMode="auto">
          <a:xfrm>
            <a:off x="2052481" y="2387765"/>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1" name="正方形/長方形 340"/>
          <p:cNvSpPr/>
          <p:nvPr/>
        </p:nvSpPr>
        <p:spPr>
          <a:xfrm>
            <a:off x="2002853" y="239439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42" name="正方形/長方形 341"/>
          <p:cNvSpPr/>
          <p:nvPr/>
        </p:nvSpPr>
        <p:spPr>
          <a:xfrm>
            <a:off x="2110824" y="277895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cxnSp>
        <p:nvCxnSpPr>
          <p:cNvPr id="348" name="直線コネクタ 347"/>
          <p:cNvCxnSpPr/>
          <p:nvPr/>
        </p:nvCxnSpPr>
        <p:spPr bwMode="auto">
          <a:xfrm>
            <a:off x="4367801" y="2284934"/>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9" name="直線矢印コネクタ 348"/>
          <p:cNvCxnSpPr/>
          <p:nvPr/>
        </p:nvCxnSpPr>
        <p:spPr bwMode="auto">
          <a:xfrm>
            <a:off x="3434513" y="2575625"/>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0" name="正方形/長方形 349"/>
          <p:cNvSpPr/>
          <p:nvPr/>
        </p:nvSpPr>
        <p:spPr>
          <a:xfrm>
            <a:off x="3432503" y="257562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51" name="直線矢印コネクタ 350"/>
          <p:cNvCxnSpPr/>
          <p:nvPr/>
        </p:nvCxnSpPr>
        <p:spPr bwMode="auto">
          <a:xfrm>
            <a:off x="3765815" y="2575625"/>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2" name="正方形/長方形 351"/>
          <p:cNvSpPr/>
          <p:nvPr/>
        </p:nvSpPr>
        <p:spPr>
          <a:xfrm>
            <a:off x="3763805" y="257562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53" name="直線矢印コネクタ 352"/>
          <p:cNvCxnSpPr/>
          <p:nvPr/>
        </p:nvCxnSpPr>
        <p:spPr bwMode="auto">
          <a:xfrm>
            <a:off x="4124388" y="2575625"/>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4" name="正方形/長方形 353"/>
          <p:cNvSpPr/>
          <p:nvPr/>
        </p:nvSpPr>
        <p:spPr>
          <a:xfrm>
            <a:off x="4058269" y="257562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55" name="正方形/長方形 354"/>
          <p:cNvSpPr/>
          <p:nvPr/>
        </p:nvSpPr>
        <p:spPr>
          <a:xfrm>
            <a:off x="3587988" y="2774407"/>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56" name="正方形/長方形 355"/>
          <p:cNvSpPr/>
          <p:nvPr/>
        </p:nvSpPr>
        <p:spPr>
          <a:xfrm>
            <a:off x="3952420" y="2774407"/>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57" name="正方形/長方形 356"/>
          <p:cNvSpPr/>
          <p:nvPr/>
        </p:nvSpPr>
        <p:spPr>
          <a:xfrm>
            <a:off x="4296974" y="2774407"/>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 name="正方形/長方形 2"/>
          <p:cNvSpPr/>
          <p:nvPr/>
        </p:nvSpPr>
        <p:spPr bwMode="auto">
          <a:xfrm>
            <a:off x="403590" y="2648941"/>
            <a:ext cx="1042847" cy="420685"/>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実運用では</a:t>
            </a:r>
            <a:b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想定されない</a:t>
            </a:r>
          </a:p>
        </p:txBody>
      </p:sp>
      <p:cxnSp>
        <p:nvCxnSpPr>
          <p:cNvPr id="359" name="直線コネクタ 358"/>
          <p:cNvCxnSpPr/>
          <p:nvPr/>
        </p:nvCxnSpPr>
        <p:spPr bwMode="auto">
          <a:xfrm>
            <a:off x="2450503" y="648713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0" name="直線コネクタ 359"/>
          <p:cNvCxnSpPr/>
          <p:nvPr/>
        </p:nvCxnSpPr>
        <p:spPr bwMode="auto">
          <a:xfrm>
            <a:off x="4338932" y="648713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1" name="直線矢印コネクタ 360"/>
          <p:cNvCxnSpPr/>
          <p:nvPr/>
        </p:nvCxnSpPr>
        <p:spPr bwMode="auto">
          <a:xfrm>
            <a:off x="2449003" y="6777826"/>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2" name="正方形/長方形 361"/>
          <p:cNvSpPr/>
          <p:nvPr/>
        </p:nvSpPr>
        <p:spPr>
          <a:xfrm>
            <a:off x="2399375" y="678445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63" name="直線矢印コネクタ 362"/>
          <p:cNvCxnSpPr/>
          <p:nvPr/>
        </p:nvCxnSpPr>
        <p:spPr bwMode="auto">
          <a:xfrm>
            <a:off x="2690028" y="677782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4" name="正方形/長方形 363"/>
          <p:cNvSpPr/>
          <p:nvPr/>
        </p:nvSpPr>
        <p:spPr>
          <a:xfrm>
            <a:off x="2688018" y="677782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65" name="直線矢印コネクタ 364"/>
          <p:cNvCxnSpPr/>
          <p:nvPr/>
        </p:nvCxnSpPr>
        <p:spPr bwMode="auto">
          <a:xfrm>
            <a:off x="3405644" y="677782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6" name="正方形/長方形 365"/>
          <p:cNvSpPr/>
          <p:nvPr/>
        </p:nvSpPr>
        <p:spPr>
          <a:xfrm>
            <a:off x="3403634" y="677782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67" name="直線矢印コネクタ 366"/>
          <p:cNvCxnSpPr/>
          <p:nvPr/>
        </p:nvCxnSpPr>
        <p:spPr bwMode="auto">
          <a:xfrm>
            <a:off x="3736946" y="677782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8" name="正方形/長方形 367"/>
          <p:cNvSpPr/>
          <p:nvPr/>
        </p:nvSpPr>
        <p:spPr>
          <a:xfrm>
            <a:off x="3734936" y="677782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69" name="直線矢印コネクタ 368"/>
          <p:cNvCxnSpPr/>
          <p:nvPr/>
        </p:nvCxnSpPr>
        <p:spPr bwMode="auto">
          <a:xfrm>
            <a:off x="4095519" y="6777826"/>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0" name="正方形/長方形 369"/>
          <p:cNvSpPr/>
          <p:nvPr/>
        </p:nvSpPr>
        <p:spPr>
          <a:xfrm>
            <a:off x="4029400" y="677782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71" name="正方形/長方形 370"/>
          <p:cNvSpPr/>
          <p:nvPr/>
        </p:nvSpPr>
        <p:spPr>
          <a:xfrm>
            <a:off x="3033959" y="6663478"/>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372" name="正方形/長方形 371"/>
          <p:cNvSpPr/>
          <p:nvPr/>
        </p:nvSpPr>
        <p:spPr>
          <a:xfrm>
            <a:off x="2485699" y="697660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73" name="正方形/長方形 372"/>
          <p:cNvSpPr/>
          <p:nvPr/>
        </p:nvSpPr>
        <p:spPr>
          <a:xfrm>
            <a:off x="2856757" y="697660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74" name="正方形/長方形 373"/>
          <p:cNvSpPr/>
          <p:nvPr/>
        </p:nvSpPr>
        <p:spPr>
          <a:xfrm>
            <a:off x="3559119" y="697660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75" name="正方形/長方形 374"/>
          <p:cNvSpPr/>
          <p:nvPr/>
        </p:nvSpPr>
        <p:spPr>
          <a:xfrm>
            <a:off x="3923551" y="697660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76" name="正方形/長方形 375"/>
          <p:cNvSpPr/>
          <p:nvPr/>
        </p:nvSpPr>
        <p:spPr>
          <a:xfrm>
            <a:off x="4268105" y="697660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cxnSp>
        <p:nvCxnSpPr>
          <p:cNvPr id="377" name="直線コネクタ 376"/>
          <p:cNvCxnSpPr/>
          <p:nvPr/>
        </p:nvCxnSpPr>
        <p:spPr bwMode="auto">
          <a:xfrm>
            <a:off x="2296393" y="648076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8" name="直線コネクタ 377"/>
          <p:cNvCxnSpPr/>
          <p:nvPr/>
        </p:nvCxnSpPr>
        <p:spPr bwMode="auto">
          <a:xfrm>
            <a:off x="2064480" y="646062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9" name="直線矢印コネクタ 378"/>
          <p:cNvCxnSpPr/>
          <p:nvPr/>
        </p:nvCxnSpPr>
        <p:spPr bwMode="auto">
          <a:xfrm>
            <a:off x="2037740" y="6565891"/>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0" name="正方形/長方形 379"/>
          <p:cNvSpPr/>
          <p:nvPr/>
        </p:nvSpPr>
        <p:spPr>
          <a:xfrm>
            <a:off x="1988112" y="657251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81" name="正方形/長方形 380"/>
          <p:cNvSpPr/>
          <p:nvPr/>
        </p:nvSpPr>
        <p:spPr>
          <a:xfrm>
            <a:off x="2101861" y="697543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Tree>
    <p:extLst>
      <p:ext uri="{BB962C8B-B14F-4D97-AF65-F5344CB8AC3E}">
        <p14:creationId xmlns:p14="http://schemas.microsoft.com/office/powerpoint/2010/main" val="3126126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料金設定箇所について</a:t>
            </a:r>
          </a:p>
        </p:txBody>
      </p:sp>
      <p:sp>
        <p:nvSpPr>
          <p:cNvPr id="17" name="正方形/長方形 16"/>
          <p:cNvSpPr/>
          <p:nvPr/>
        </p:nvSpPr>
        <p:spPr>
          <a:xfrm>
            <a:off x="276809" y="1181354"/>
            <a:ext cx="5856090" cy="329321"/>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各種料金はサービスやリソース、及び補正金に設定可能なパターンを下記に示す</a:t>
            </a:r>
            <a:endParaRPr lang="en-US" altLang="ja-JP" sz="1400" dirty="0">
              <a:latin typeface="Meiryo UI" panose="020B0604030504040204" pitchFamily="50" charset="-128"/>
              <a:ea typeface="Meiryo UI"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466290086"/>
              </p:ext>
            </p:extLst>
          </p:nvPr>
        </p:nvGraphicFramePr>
        <p:xfrm>
          <a:off x="317211" y="1557297"/>
          <a:ext cx="9334789" cy="5211996"/>
        </p:xfrm>
        <a:graphic>
          <a:graphicData uri="http://schemas.openxmlformats.org/drawingml/2006/table">
            <a:tbl>
              <a:tblPr firstRow="1" bandRow="1">
                <a:tableStyleId>{5940675A-B579-460E-94D1-54222C63F5DA}</a:tableStyleId>
              </a:tblPr>
              <a:tblGrid>
                <a:gridCol w="1678033">
                  <a:extLst>
                    <a:ext uri="{9D8B030D-6E8A-4147-A177-3AD203B41FA5}">
                      <a16:colId xmlns:a16="http://schemas.microsoft.com/office/drawing/2014/main" val="20000"/>
                    </a:ext>
                  </a:extLst>
                </a:gridCol>
                <a:gridCol w="957094">
                  <a:extLst>
                    <a:ext uri="{9D8B030D-6E8A-4147-A177-3AD203B41FA5}">
                      <a16:colId xmlns:a16="http://schemas.microsoft.com/office/drawing/2014/main" val="20001"/>
                    </a:ext>
                  </a:extLst>
                </a:gridCol>
                <a:gridCol w="957094">
                  <a:extLst>
                    <a:ext uri="{9D8B030D-6E8A-4147-A177-3AD203B41FA5}">
                      <a16:colId xmlns:a16="http://schemas.microsoft.com/office/drawing/2014/main" val="20002"/>
                    </a:ext>
                  </a:extLst>
                </a:gridCol>
                <a:gridCol w="957094">
                  <a:extLst>
                    <a:ext uri="{9D8B030D-6E8A-4147-A177-3AD203B41FA5}">
                      <a16:colId xmlns:a16="http://schemas.microsoft.com/office/drawing/2014/main" val="20003"/>
                    </a:ext>
                  </a:extLst>
                </a:gridCol>
                <a:gridCol w="957096">
                  <a:extLst>
                    <a:ext uri="{9D8B030D-6E8A-4147-A177-3AD203B41FA5}">
                      <a16:colId xmlns:a16="http://schemas.microsoft.com/office/drawing/2014/main" val="20004"/>
                    </a:ext>
                  </a:extLst>
                </a:gridCol>
                <a:gridCol w="957096">
                  <a:extLst>
                    <a:ext uri="{9D8B030D-6E8A-4147-A177-3AD203B41FA5}">
                      <a16:colId xmlns:a16="http://schemas.microsoft.com/office/drawing/2014/main" val="20005"/>
                    </a:ext>
                  </a:extLst>
                </a:gridCol>
                <a:gridCol w="957094">
                  <a:extLst>
                    <a:ext uri="{9D8B030D-6E8A-4147-A177-3AD203B41FA5}">
                      <a16:colId xmlns:a16="http://schemas.microsoft.com/office/drawing/2014/main" val="20006"/>
                    </a:ext>
                  </a:extLst>
                </a:gridCol>
                <a:gridCol w="957094">
                  <a:extLst>
                    <a:ext uri="{9D8B030D-6E8A-4147-A177-3AD203B41FA5}">
                      <a16:colId xmlns:a16="http://schemas.microsoft.com/office/drawing/2014/main" val="20007"/>
                    </a:ext>
                  </a:extLst>
                </a:gridCol>
                <a:gridCol w="957094">
                  <a:extLst>
                    <a:ext uri="{9D8B030D-6E8A-4147-A177-3AD203B41FA5}">
                      <a16:colId xmlns:a16="http://schemas.microsoft.com/office/drawing/2014/main" val="20008"/>
                    </a:ext>
                  </a:extLst>
                </a:gridCol>
              </a:tblGrid>
              <a:tr h="148080">
                <a:tc rowSpan="3">
                  <a:txBody>
                    <a:bodyPr/>
                    <a:lstStyle/>
                    <a:p>
                      <a:pPr algn="ctr"/>
                      <a:r>
                        <a:rPr kumimoji="1" lang="ja-JP" altLang="en-US" sz="1400" b="1" dirty="0">
                          <a:latin typeface="Meiryo UI" panose="020B0604030504040204" pitchFamily="50" charset="-128"/>
                          <a:ea typeface="Meiryo UI" panose="020B0604030504040204" pitchFamily="50" charset="-128"/>
                        </a:rPr>
                        <a:t>料金種類</a:t>
                      </a:r>
                    </a:p>
                  </a:txBody>
                  <a:tcPr marL="18000" marR="18000">
                    <a:solidFill>
                      <a:schemeClr val="accent6">
                        <a:lumMod val="20000"/>
                        <a:lumOff val="80000"/>
                      </a:schemeClr>
                    </a:solidFill>
                  </a:tcPr>
                </a:tc>
                <a:tc gridSpan="8">
                  <a:txBody>
                    <a:bodyPr/>
                    <a:lstStyle/>
                    <a:p>
                      <a:pPr algn="ctr"/>
                      <a:r>
                        <a:rPr kumimoji="1" lang="ja-JP" altLang="en-US" sz="1400" b="1" dirty="0">
                          <a:latin typeface="Meiryo UI" panose="020B0604030504040204" pitchFamily="50" charset="-128"/>
                          <a:ea typeface="Meiryo UI" panose="020B0604030504040204" pitchFamily="50" charset="-128"/>
                        </a:rPr>
                        <a:t>設定可否</a:t>
                      </a:r>
                    </a:p>
                  </a:txBody>
                  <a:tcPr marL="18000" marR="18000">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marL="18000" marR="18000">
                    <a:solidFill>
                      <a:schemeClr val="accent6">
                        <a:lumMod val="20000"/>
                        <a:lumOff val="80000"/>
                      </a:schemeClr>
                    </a:solidFill>
                  </a:tcPr>
                </a:tc>
                <a:extLst>
                  <a:ext uri="{0D108BD9-81ED-4DB2-BD59-A6C34878D82A}">
                    <a16:rowId xmlns:a16="http://schemas.microsoft.com/office/drawing/2014/main" val="10000"/>
                  </a:ext>
                </a:extLst>
              </a:tr>
              <a:tr h="148080">
                <a:tc vMerge="1">
                  <a:txBody>
                    <a:bodyPr/>
                    <a:lstStyle/>
                    <a:p>
                      <a:endParaRPr kumimoji="1" lang="ja-JP" altLang="en-US"/>
                    </a:p>
                  </a:txBody>
                  <a:tcPr/>
                </a:tc>
                <a:tc gridSpan="5">
                  <a:txBody>
                    <a:bodyPr/>
                    <a:lstStyle/>
                    <a:p>
                      <a:pPr algn="ctr"/>
                      <a:r>
                        <a:rPr kumimoji="1" lang="ja-JP" altLang="en-US" sz="1400" b="1" dirty="0">
                          <a:latin typeface="Meiryo UI" panose="020B0604030504040204" pitchFamily="50" charset="-128"/>
                          <a:ea typeface="Meiryo UI" panose="020B0604030504040204" pitchFamily="50" charset="-128"/>
                        </a:rPr>
                        <a:t>サービス</a:t>
                      </a:r>
                      <a:r>
                        <a:rPr kumimoji="1" lang="ja-JP" altLang="en-US" sz="1400" b="1" baseline="0" dirty="0">
                          <a:latin typeface="Meiryo UI" panose="020B0604030504040204" pitchFamily="50" charset="-128"/>
                          <a:ea typeface="Meiryo UI" panose="020B0604030504040204" pitchFamily="50" charset="-128"/>
                        </a:rPr>
                        <a:t> または </a:t>
                      </a:r>
                      <a:r>
                        <a:rPr kumimoji="1" lang="ja-JP" altLang="en-US" sz="1400" b="1" dirty="0">
                          <a:latin typeface="Meiryo UI" panose="020B0604030504040204" pitchFamily="50" charset="-128"/>
                          <a:ea typeface="Meiryo UI" panose="020B0604030504040204" pitchFamily="50" charset="-128"/>
                        </a:rPr>
                        <a:t>サービス＋リソース</a:t>
                      </a:r>
                    </a:p>
                  </a:txBody>
                  <a:tcPr marL="18000" marR="18000">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tc hMerge="1">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tc hMerge="1">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tc gridSpan="2">
                  <a:txBody>
                    <a:bodyPr/>
                    <a:lstStyle/>
                    <a:p>
                      <a:pPr algn="ctr"/>
                      <a:r>
                        <a:rPr kumimoji="1" lang="ja-JP" altLang="en-US" sz="1400" b="1" dirty="0">
                          <a:latin typeface="Meiryo UI" panose="020B0604030504040204" pitchFamily="50" charset="-128"/>
                          <a:ea typeface="Meiryo UI" panose="020B0604030504040204" pitchFamily="50" charset="-128"/>
                        </a:rPr>
                        <a:t>リソース限定</a:t>
                      </a:r>
                    </a:p>
                  </a:txBody>
                  <a:tcPr marL="18000" marR="18000">
                    <a:solidFill>
                      <a:schemeClr val="accent6">
                        <a:lumMod val="20000"/>
                        <a:lumOff val="80000"/>
                      </a:schemeClr>
                    </a:solidFill>
                  </a:tcPr>
                </a:tc>
                <a:tc hMerge="1">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a:solidFill>
                      <a:schemeClr val="accent6">
                        <a:lumMod val="20000"/>
                        <a:lumOff val="80000"/>
                      </a:schemeClr>
                    </a:solidFill>
                  </a:tcPr>
                </a:tc>
                <a:tc rowSpan="2">
                  <a:txBody>
                    <a:bodyPr/>
                    <a:lstStyle/>
                    <a:p>
                      <a:pPr algn="ctr"/>
                      <a:r>
                        <a:rPr kumimoji="1" lang="ja-JP" altLang="en-US" sz="1400" b="1" dirty="0">
                          <a:latin typeface="Meiryo UI" panose="020B0604030504040204" pitchFamily="50" charset="-128"/>
                          <a:ea typeface="Meiryo UI" panose="020B0604030504040204" pitchFamily="50" charset="-128"/>
                        </a:rPr>
                        <a:t>補正金</a:t>
                      </a:r>
                    </a:p>
                  </a:txBody>
                  <a:tcPr marL="18000" marR="18000">
                    <a:solidFill>
                      <a:schemeClr val="accent6">
                        <a:lumMod val="20000"/>
                        <a:lumOff val="80000"/>
                      </a:schemeClr>
                    </a:solidFill>
                  </a:tcPr>
                </a:tc>
                <a:extLst>
                  <a:ext uri="{0D108BD9-81ED-4DB2-BD59-A6C34878D82A}">
                    <a16:rowId xmlns:a16="http://schemas.microsoft.com/office/drawing/2014/main" val="10001"/>
                  </a:ext>
                </a:extLst>
              </a:tr>
              <a:tr h="148080">
                <a:tc vMerge="1">
                  <a:txBody>
                    <a:bodyPr/>
                    <a:lstStyle/>
                    <a:p>
                      <a:endParaRPr kumimoji="1" lang="ja-JP" altLang="en-US"/>
                    </a:p>
                  </a:txBody>
                  <a:tcPr/>
                </a:tc>
                <a:tc>
                  <a:txBody>
                    <a:bodyPr/>
                    <a:lstStyle/>
                    <a:p>
                      <a:pPr algn="ctr"/>
                      <a:r>
                        <a:rPr kumimoji="1" lang="ja-JP" altLang="en-US" sz="1400" b="1" dirty="0">
                          <a:latin typeface="Meiryo UI" panose="020B0604030504040204" pitchFamily="50" charset="-128"/>
                          <a:ea typeface="Meiryo UI" panose="020B0604030504040204" pitchFamily="50" charset="-128"/>
                        </a:rPr>
                        <a:t>商品</a:t>
                      </a:r>
                    </a:p>
                  </a:txBody>
                  <a:tcPr marL="18000" marR="18000">
                    <a:solidFill>
                      <a:schemeClr val="accent6">
                        <a:lumMod val="20000"/>
                        <a:lumOff val="80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サービス</a:t>
                      </a:r>
                    </a:p>
                  </a:txBody>
                  <a:tcPr marL="18000" marR="18000">
                    <a:solidFill>
                      <a:schemeClr val="accent6">
                        <a:lumMod val="20000"/>
                        <a:lumOff val="80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特性</a:t>
                      </a:r>
                    </a:p>
                  </a:txBody>
                  <a:tcPr marL="18000" marR="18000">
                    <a:solidFill>
                      <a:schemeClr val="accent6">
                        <a:lumMod val="20000"/>
                        <a:lumOff val="80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オプション</a:t>
                      </a:r>
                    </a:p>
                  </a:txBody>
                  <a:tcPr marL="18000" marR="18000">
                    <a:solidFill>
                      <a:schemeClr val="accent6">
                        <a:lumMod val="20000"/>
                        <a:lumOff val="80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サブスク</a:t>
                      </a:r>
                    </a:p>
                  </a:txBody>
                  <a:tcPr marL="18000" marR="18000">
                    <a:solidFill>
                      <a:schemeClr val="accent6">
                        <a:lumMod val="20000"/>
                        <a:lumOff val="80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商品</a:t>
                      </a:r>
                    </a:p>
                  </a:txBody>
                  <a:tcPr marL="18000" marR="18000">
                    <a:solidFill>
                      <a:schemeClr val="accent6">
                        <a:lumMod val="20000"/>
                        <a:lumOff val="80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モデル</a:t>
                      </a:r>
                    </a:p>
                  </a:txBody>
                  <a:tcPr marL="18000" marR="18000">
                    <a:solidFill>
                      <a:schemeClr val="accent6">
                        <a:lumMod val="20000"/>
                        <a:lumOff val="80000"/>
                      </a:schemeClr>
                    </a:solidFill>
                  </a:tcPr>
                </a:tc>
                <a:tc vMerge="1">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marL="18000" marR="18000">
                    <a:solidFill>
                      <a:schemeClr val="accent6">
                        <a:lumMod val="20000"/>
                        <a:lumOff val="80000"/>
                      </a:schemeClr>
                    </a:solidFill>
                  </a:tcPr>
                </a:tc>
                <a:extLst>
                  <a:ext uri="{0D108BD9-81ED-4DB2-BD59-A6C34878D82A}">
                    <a16:rowId xmlns:a16="http://schemas.microsoft.com/office/drawing/2014/main" val="10002"/>
                  </a:ext>
                </a:extLst>
              </a:tr>
              <a:tr h="358133">
                <a:tc>
                  <a:txBody>
                    <a:bodyPr/>
                    <a:lstStyle/>
                    <a:p>
                      <a:pPr algn="ctr"/>
                      <a:r>
                        <a:rPr kumimoji="1" lang="ja-JP" altLang="en-US" sz="1400" dirty="0">
                          <a:latin typeface="Meiryo UI" panose="020B0604030504040204" pitchFamily="50" charset="-128"/>
                          <a:ea typeface="Meiryo UI" panose="020B0604030504040204" pitchFamily="50" charset="-128"/>
                        </a:rPr>
                        <a:t>一括払い</a:t>
                      </a: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rgbClr val="FFFFCC"/>
                    </a:solidFill>
                  </a:tcPr>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chemeClr val="bg1"/>
                    </a:solidFill>
                  </a:tcPr>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rgbClr val="FFFFCC"/>
                    </a:solidFill>
                  </a:tcPr>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rgbClr val="FFFFCC"/>
                    </a:solidFill>
                  </a:tcPr>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rgbClr val="FFFFCC"/>
                    </a:solidFill>
                  </a:tcPr>
                </a:tc>
                <a:extLst>
                  <a:ext uri="{0D108BD9-81ED-4DB2-BD59-A6C34878D82A}">
                    <a16:rowId xmlns:a16="http://schemas.microsoft.com/office/drawing/2014/main" val="10003"/>
                  </a:ext>
                </a:extLst>
              </a:tr>
              <a:tr h="358133">
                <a:tc>
                  <a:txBody>
                    <a:bodyPr/>
                    <a:lstStyle/>
                    <a:p>
                      <a:pPr algn="ctr"/>
                      <a:r>
                        <a:rPr kumimoji="1" lang="ja-JP" altLang="en-US" sz="1400" dirty="0">
                          <a:latin typeface="Meiryo UI" panose="020B0604030504040204" pitchFamily="50" charset="-128"/>
                          <a:ea typeface="Meiryo UI" panose="020B0604030504040204" pitchFamily="50" charset="-128"/>
                        </a:rPr>
                        <a:t>定期払い</a:t>
                      </a: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rgbClr val="FFFFCC"/>
                    </a:solidFill>
                  </a:tcPr>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chemeClr val="bg1"/>
                    </a:solidFill>
                  </a:tcPr>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rgbClr val="FFFFCC"/>
                    </a:solidFill>
                  </a:tcPr>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rgbClr val="FFFFCC"/>
                    </a:solidFill>
                  </a:tcPr>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solidFill>
                      <a:srgbClr val="FFFFCC"/>
                    </a:solidFill>
                  </a:tcPr>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rgbClr val="FFFFCC"/>
                    </a:solidFill>
                  </a:tcPr>
                </a:tc>
                <a:extLst>
                  <a:ext uri="{0D108BD9-81ED-4DB2-BD59-A6C34878D82A}">
                    <a16:rowId xmlns:a16="http://schemas.microsoft.com/office/drawing/2014/main" val="10004"/>
                  </a:ext>
                </a:extLst>
              </a:tr>
              <a:tr h="358133">
                <a:tc>
                  <a:txBody>
                    <a:bodyPr/>
                    <a:lstStyle/>
                    <a:p>
                      <a:pPr algn="ctr"/>
                      <a:r>
                        <a:rPr kumimoji="1" lang="ja-JP" altLang="en-US" sz="1400" dirty="0">
                          <a:latin typeface="Meiryo UI" panose="020B0604030504040204" pitchFamily="50" charset="-128"/>
                          <a:ea typeface="Meiryo UI" panose="020B0604030504040204" pitchFamily="50" charset="-128"/>
                        </a:rPr>
                        <a:t>分割払い</a:t>
                      </a: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a:tc>
                <a:extLst>
                  <a:ext uri="{0D108BD9-81ED-4DB2-BD59-A6C34878D82A}">
                    <a16:rowId xmlns:a16="http://schemas.microsoft.com/office/drawing/2014/main" val="10005"/>
                  </a:ext>
                </a:extLst>
              </a:tr>
              <a:tr h="358133">
                <a:tc>
                  <a:txBody>
                    <a:bodyPr/>
                    <a:lstStyle/>
                    <a:p>
                      <a:pPr algn="ctr"/>
                      <a:r>
                        <a:rPr kumimoji="1" lang="ja-JP" altLang="en-US" sz="1400" dirty="0">
                          <a:latin typeface="Meiryo UI" panose="020B0604030504040204" pitchFamily="50" charset="-128"/>
                          <a:ea typeface="Meiryo UI" panose="020B0604030504040204" pitchFamily="50" charset="-128"/>
                        </a:rPr>
                        <a:t>割引</a:t>
                      </a: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rgbClr val="FFFFCC"/>
                    </a:solidFill>
                  </a:tcPr>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a:tc>
                <a:extLst>
                  <a:ext uri="{0D108BD9-81ED-4DB2-BD59-A6C34878D82A}">
                    <a16:rowId xmlns:a16="http://schemas.microsoft.com/office/drawing/2014/main" val="10006"/>
                  </a:ext>
                </a:extLst>
              </a:tr>
              <a:tr h="358133">
                <a:tc>
                  <a:txBody>
                    <a:bodyPr/>
                    <a:lstStyle/>
                    <a:p>
                      <a:pPr algn="ctr"/>
                      <a:r>
                        <a:rPr kumimoji="1" lang="ja-JP" altLang="en-US" sz="1400" dirty="0">
                          <a:latin typeface="Meiryo UI" panose="020B0604030504040204" pitchFamily="50" charset="-128"/>
                          <a:ea typeface="Meiryo UI" panose="020B0604030504040204" pitchFamily="50" charset="-128"/>
                        </a:rPr>
                        <a:t>定量払い</a:t>
                      </a: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chemeClr val="bg1"/>
                    </a:solidFill>
                  </a:tcPr>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extLst>
                  <a:ext uri="{0D108BD9-81ED-4DB2-BD59-A6C34878D82A}">
                    <a16:rowId xmlns:a16="http://schemas.microsoft.com/office/drawing/2014/main" val="10007"/>
                  </a:ext>
                </a:extLst>
              </a:tr>
              <a:tr h="358133">
                <a:tc>
                  <a:txBody>
                    <a:bodyPr/>
                    <a:lstStyle/>
                    <a:p>
                      <a:pPr algn="ctr"/>
                      <a:r>
                        <a:rPr kumimoji="1" lang="ja-JP" altLang="en-US" sz="1400" dirty="0">
                          <a:latin typeface="Meiryo UI" panose="020B0604030504040204" pitchFamily="50" charset="-128"/>
                          <a:ea typeface="Meiryo UI" panose="020B0604030504040204" pitchFamily="50" charset="-128"/>
                        </a:rPr>
                        <a:t>レベニューシェア</a:t>
                      </a: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chemeClr val="bg1"/>
                    </a:solidFill>
                  </a:tcPr>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extLst>
                  <a:ext uri="{0D108BD9-81ED-4DB2-BD59-A6C34878D82A}">
                    <a16:rowId xmlns:a16="http://schemas.microsoft.com/office/drawing/2014/main" val="10008"/>
                  </a:ext>
                </a:extLst>
              </a:tr>
              <a:tr h="358133">
                <a:tc>
                  <a:txBody>
                    <a:bodyPr/>
                    <a:lstStyle/>
                    <a:p>
                      <a:pPr algn="ctr"/>
                      <a:r>
                        <a:rPr kumimoji="1" lang="ja-JP" altLang="en-US" sz="1400" dirty="0">
                          <a:latin typeface="Meiryo UI" panose="020B0604030504040204" pitchFamily="50" charset="-128"/>
                          <a:ea typeface="Meiryo UI" panose="020B0604030504040204" pitchFamily="50" charset="-128"/>
                        </a:rPr>
                        <a:t>無料利用</a:t>
                      </a: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chemeClr val="bg1"/>
                    </a:solidFill>
                  </a:tcPr>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a:tc>
                <a:extLst>
                  <a:ext uri="{0D108BD9-81ED-4DB2-BD59-A6C34878D82A}">
                    <a16:rowId xmlns:a16="http://schemas.microsoft.com/office/drawing/2014/main" val="10009"/>
                  </a:ext>
                </a:extLst>
              </a:tr>
              <a:tr h="358133">
                <a:tc>
                  <a:txBody>
                    <a:bodyPr/>
                    <a:lstStyle/>
                    <a:p>
                      <a:pPr algn="ctr"/>
                      <a:r>
                        <a:rPr kumimoji="1" lang="ja-JP" altLang="en-US" sz="1400" dirty="0">
                          <a:latin typeface="Meiryo UI" panose="020B0604030504040204" pitchFamily="50" charset="-128"/>
                          <a:ea typeface="Meiryo UI" panose="020B0604030504040204" pitchFamily="50" charset="-128"/>
                        </a:rPr>
                        <a:t>利用制限</a:t>
                      </a: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extLst>
                  <a:ext uri="{0D108BD9-81ED-4DB2-BD59-A6C34878D82A}">
                    <a16:rowId xmlns:a16="http://schemas.microsoft.com/office/drawing/2014/main" val="10010"/>
                  </a:ext>
                </a:extLst>
              </a:tr>
              <a:tr h="358133">
                <a:tc>
                  <a:txBody>
                    <a:bodyPr/>
                    <a:lstStyle/>
                    <a:p>
                      <a:pPr algn="ctr"/>
                      <a:r>
                        <a:rPr kumimoji="1" lang="ja-JP" altLang="en-US" sz="1400" dirty="0">
                          <a:latin typeface="Meiryo UI" panose="020B0604030504040204" pitchFamily="50" charset="-128"/>
                          <a:ea typeface="Meiryo UI" panose="020B0604030504040204" pitchFamily="50" charset="-128"/>
                        </a:rPr>
                        <a:t>最低利用料金</a:t>
                      </a: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extLst>
                  <a:ext uri="{0D108BD9-81ED-4DB2-BD59-A6C34878D82A}">
                    <a16:rowId xmlns:a16="http://schemas.microsoft.com/office/drawing/2014/main" val="10011"/>
                  </a:ext>
                </a:extLst>
              </a:tr>
              <a:tr h="358133">
                <a:tc>
                  <a:txBody>
                    <a:bodyPr/>
                    <a:lstStyle/>
                    <a:p>
                      <a:pPr algn="ctr"/>
                      <a:r>
                        <a:rPr kumimoji="1" lang="ja-JP" altLang="en-US" sz="1400" dirty="0">
                          <a:latin typeface="Meiryo UI" panose="020B0604030504040204" pitchFamily="50" charset="-128"/>
                          <a:ea typeface="Meiryo UI" panose="020B0604030504040204" pitchFamily="50" charset="-128"/>
                        </a:rPr>
                        <a:t>最低利用契約</a:t>
                      </a: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rgbClr val="FFFFCC"/>
                    </a:solidFill>
                  </a:tcPr>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extLst>
                  <a:ext uri="{0D108BD9-81ED-4DB2-BD59-A6C34878D82A}">
                    <a16:rowId xmlns:a16="http://schemas.microsoft.com/office/drawing/2014/main" val="10012"/>
                  </a:ext>
                </a:extLst>
              </a:tr>
              <a:tr h="358133">
                <a:tc>
                  <a:txBody>
                    <a:bodyPr/>
                    <a:lstStyle/>
                    <a:p>
                      <a:pPr algn="ctr"/>
                      <a:r>
                        <a:rPr kumimoji="1" lang="ja-JP" altLang="en-US" sz="1400" dirty="0">
                          <a:latin typeface="Meiryo UI" panose="020B0604030504040204" pitchFamily="50" charset="-128"/>
                          <a:ea typeface="Meiryo UI" panose="020B0604030504040204" pitchFamily="50" charset="-128"/>
                        </a:rPr>
                        <a:t>保証金</a:t>
                      </a:r>
                    </a:p>
                  </a:txBody>
                  <a:tcPr marL="18000" marR="18000"/>
                </a:tc>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a:tc>
                <a:extLst>
                  <a:ext uri="{0D108BD9-81ED-4DB2-BD59-A6C34878D82A}">
                    <a16:rowId xmlns:a16="http://schemas.microsoft.com/office/drawing/2014/main" val="10013"/>
                  </a:ext>
                </a:extLst>
              </a:tr>
              <a:tr h="358133">
                <a:tc>
                  <a:txBody>
                    <a:bodyPr/>
                    <a:lstStyle/>
                    <a:p>
                      <a:pPr algn="ctr"/>
                      <a:r>
                        <a:rPr kumimoji="1" lang="ja-JP" altLang="en-US" sz="1400" dirty="0">
                          <a:latin typeface="Meiryo UI" panose="020B0604030504040204" pitchFamily="50" charset="-128"/>
                          <a:ea typeface="Meiryo UI" panose="020B0604030504040204" pitchFamily="50" charset="-128"/>
                        </a:rPr>
                        <a:t>従量課金</a:t>
                      </a: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marL="18000" marR="18000">
                    <a:solidFill>
                      <a:srgbClr val="FFFFCC"/>
                    </a:solidFill>
                  </a:tcPr>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tc>
                  <a:txBody>
                    <a:bodyPr/>
                    <a:lstStyle/>
                    <a:p>
                      <a:pPr algn="ctr"/>
                      <a:r>
                        <a:rPr kumimoji="1" lang="ja-JP" altLang="en-US" sz="1400" dirty="0" err="1">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marL="18000" marR="18000"/>
                </a:tc>
                <a:extLst>
                  <a:ext uri="{0D108BD9-81ED-4DB2-BD59-A6C34878D82A}">
                    <a16:rowId xmlns:a16="http://schemas.microsoft.com/office/drawing/2014/main" val="1001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970812350"/>
              </p:ext>
            </p:extLst>
          </p:nvPr>
        </p:nvGraphicFramePr>
        <p:xfrm>
          <a:off x="317211" y="6878045"/>
          <a:ext cx="957094" cy="358133"/>
        </p:xfrm>
        <a:graphic>
          <a:graphicData uri="http://schemas.openxmlformats.org/drawingml/2006/table">
            <a:tbl>
              <a:tblPr firstRow="1" bandRow="1">
                <a:tableStyleId>{5940675A-B579-460E-94D1-54222C63F5DA}</a:tableStyleId>
              </a:tblPr>
              <a:tblGrid>
                <a:gridCol w="957094">
                  <a:extLst>
                    <a:ext uri="{9D8B030D-6E8A-4147-A177-3AD203B41FA5}">
                      <a16:colId xmlns:a16="http://schemas.microsoft.com/office/drawing/2014/main" val="20001"/>
                    </a:ext>
                  </a:extLst>
                </a:gridCol>
              </a:tblGrid>
              <a:tr h="358133">
                <a:tc>
                  <a:txBody>
                    <a:bodyPr/>
                    <a:lstStyle/>
                    <a:p>
                      <a:pPr algn="ctr"/>
                      <a:r>
                        <a:rPr kumimoji="1" lang="ja-JP" altLang="en-US" sz="1400" dirty="0">
                          <a:latin typeface="Meiryo UI" panose="020B0604030504040204" pitchFamily="50" charset="-128"/>
                          <a:ea typeface="Meiryo UI" panose="020B0604030504040204" pitchFamily="50" charset="-128"/>
                        </a:rPr>
                        <a:t>○</a:t>
                      </a:r>
                    </a:p>
                  </a:txBody>
                  <a:tcPr marL="18000" marR="18000">
                    <a:solidFill>
                      <a:schemeClr val="bg1"/>
                    </a:solidFill>
                  </a:tcPr>
                </a:tc>
                <a:extLst>
                  <a:ext uri="{0D108BD9-81ED-4DB2-BD59-A6C34878D82A}">
                    <a16:rowId xmlns:a16="http://schemas.microsoft.com/office/drawing/2014/main" val="10003"/>
                  </a:ext>
                </a:extLst>
              </a:tr>
            </a:tbl>
          </a:graphicData>
        </a:graphic>
      </p:graphicFrame>
      <p:sp>
        <p:nvSpPr>
          <p:cNvPr id="4" name="正方形/長方形 3"/>
          <p:cNvSpPr/>
          <p:nvPr/>
        </p:nvSpPr>
        <p:spPr>
          <a:xfrm>
            <a:off x="1337994" y="6909378"/>
            <a:ext cx="1237839" cy="275204"/>
          </a:xfrm>
          <a:prstGeom prst="rect">
            <a:avLst/>
          </a:prstGeom>
        </p:spPr>
        <p:txBody>
          <a:bodyPr wrap="none">
            <a:spAutoFit/>
          </a:bodyPr>
          <a:lstStyle/>
          <a:p>
            <a:pPr algn="l"/>
            <a:r>
              <a:rPr lang="ja-JP" altLang="en-US" dirty="0">
                <a:latin typeface="Meiryo UI" panose="020B0604030504040204" pitchFamily="50" charset="-128"/>
                <a:ea typeface="Meiryo UI" panose="020B0604030504040204" pitchFamily="50" charset="-128"/>
              </a:rPr>
              <a:t>・・・ 標準設定可</a:t>
            </a:r>
          </a:p>
        </p:txBody>
      </p:sp>
      <p:graphicFrame>
        <p:nvGraphicFramePr>
          <p:cNvPr id="7" name="表 6"/>
          <p:cNvGraphicFramePr>
            <a:graphicFrameLocks noGrp="1"/>
          </p:cNvGraphicFramePr>
          <p:nvPr>
            <p:extLst>
              <p:ext uri="{D42A27DB-BD31-4B8C-83A1-F6EECF244321}">
                <p14:modId xmlns:p14="http://schemas.microsoft.com/office/powerpoint/2010/main" val="211212530"/>
              </p:ext>
            </p:extLst>
          </p:nvPr>
        </p:nvGraphicFramePr>
        <p:xfrm>
          <a:off x="2922254" y="6878045"/>
          <a:ext cx="957094" cy="358133"/>
        </p:xfrm>
        <a:graphic>
          <a:graphicData uri="http://schemas.openxmlformats.org/drawingml/2006/table">
            <a:tbl>
              <a:tblPr firstRow="1" bandRow="1">
                <a:tableStyleId>{5940675A-B579-460E-94D1-54222C63F5DA}</a:tableStyleId>
              </a:tblPr>
              <a:tblGrid>
                <a:gridCol w="957094">
                  <a:extLst>
                    <a:ext uri="{9D8B030D-6E8A-4147-A177-3AD203B41FA5}">
                      <a16:colId xmlns:a16="http://schemas.microsoft.com/office/drawing/2014/main" val="20001"/>
                    </a:ext>
                  </a:extLst>
                </a:gridCol>
              </a:tblGrid>
              <a:tr h="358133">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marL="18000" marR="18000">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3943037" y="6909378"/>
            <a:ext cx="1391728" cy="478336"/>
          </a:xfrm>
          <a:prstGeom prst="rect">
            <a:avLst/>
          </a:prstGeom>
        </p:spPr>
        <p:txBody>
          <a:bodyPr wrap="none">
            <a:spAutoFit/>
          </a:bodyPr>
          <a:lstStyle/>
          <a:p>
            <a:pPr algn="l"/>
            <a:r>
              <a:rPr lang="ja-JP" altLang="en-US" dirty="0">
                <a:latin typeface="Meiryo UI" panose="020B0604030504040204" pitchFamily="50" charset="-128"/>
                <a:ea typeface="Meiryo UI" panose="020B0604030504040204" pitchFamily="50" charset="-128"/>
              </a:rPr>
              <a:t>・・・ 標準設定不可</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　　　　（要開発）</a:t>
            </a:r>
          </a:p>
        </p:txBody>
      </p:sp>
      <p:graphicFrame>
        <p:nvGraphicFramePr>
          <p:cNvPr id="10" name="表 9"/>
          <p:cNvGraphicFramePr>
            <a:graphicFrameLocks noGrp="1"/>
          </p:cNvGraphicFramePr>
          <p:nvPr>
            <p:extLst>
              <p:ext uri="{D42A27DB-BD31-4B8C-83A1-F6EECF244321}">
                <p14:modId xmlns:p14="http://schemas.microsoft.com/office/powerpoint/2010/main" val="1213070277"/>
              </p:ext>
            </p:extLst>
          </p:nvPr>
        </p:nvGraphicFramePr>
        <p:xfrm>
          <a:off x="5399110" y="6878045"/>
          <a:ext cx="957094" cy="358133"/>
        </p:xfrm>
        <a:graphic>
          <a:graphicData uri="http://schemas.openxmlformats.org/drawingml/2006/table">
            <a:tbl>
              <a:tblPr firstRow="1" bandRow="1">
                <a:tableStyleId>{5940675A-B579-460E-94D1-54222C63F5DA}</a:tableStyleId>
              </a:tblPr>
              <a:tblGrid>
                <a:gridCol w="957094">
                  <a:extLst>
                    <a:ext uri="{9D8B030D-6E8A-4147-A177-3AD203B41FA5}">
                      <a16:colId xmlns:a16="http://schemas.microsoft.com/office/drawing/2014/main" val="20001"/>
                    </a:ext>
                  </a:extLst>
                </a:gridCol>
              </a:tblGrid>
              <a:tr h="358133">
                <a:tc>
                  <a:txBody>
                    <a:bodyPr/>
                    <a:lstStyle/>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marL="18000" marR="18000">
                    <a:solidFill>
                      <a:srgbClr val="FFFFCC"/>
                    </a:solidFill>
                  </a:tcPr>
                </a:tc>
                <a:extLst>
                  <a:ext uri="{0D108BD9-81ED-4DB2-BD59-A6C34878D82A}">
                    <a16:rowId xmlns:a16="http://schemas.microsoft.com/office/drawing/2014/main" val="10003"/>
                  </a:ext>
                </a:extLst>
              </a:tr>
            </a:tbl>
          </a:graphicData>
        </a:graphic>
      </p:graphicFrame>
      <p:sp>
        <p:nvSpPr>
          <p:cNvPr id="11" name="正方形/長方形 10"/>
          <p:cNvSpPr/>
          <p:nvPr/>
        </p:nvSpPr>
        <p:spPr>
          <a:xfrm>
            <a:off x="6419893" y="6909378"/>
            <a:ext cx="1305165" cy="295466"/>
          </a:xfrm>
          <a:prstGeom prst="rect">
            <a:avLst/>
          </a:prstGeom>
        </p:spPr>
        <p:txBody>
          <a:bodyPr wrap="none">
            <a:spAutoFit/>
          </a:bodyPr>
          <a:lstStyle/>
          <a:p>
            <a:pPr algn="l"/>
            <a:r>
              <a:rPr lang="ja-JP" altLang="en-US" dirty="0">
                <a:latin typeface="Meiryo UI" panose="020B0604030504040204" pitchFamily="50" charset="-128"/>
                <a:ea typeface="Meiryo UI" panose="020B0604030504040204" pitchFamily="50" charset="-128"/>
              </a:rPr>
              <a:t>・・・ 商用事例あり</a:t>
            </a:r>
          </a:p>
        </p:txBody>
      </p:sp>
      <p:sp>
        <p:nvSpPr>
          <p:cNvPr id="13" name="正方形/長方形 12">
            <a:extLst>
              <a:ext uri="{FF2B5EF4-FFF2-40B4-BE49-F238E27FC236}">
                <a16:creationId xmlns:a16="http://schemas.microsoft.com/office/drawing/2014/main" id="{AB961B3C-D8EC-4E55-8935-C1C37E018F76}"/>
              </a:ext>
            </a:extLst>
          </p:cNvPr>
          <p:cNvSpPr/>
          <p:nvPr/>
        </p:nvSpPr>
        <p:spPr bwMode="auto">
          <a:xfrm>
            <a:off x="8478520" y="162560"/>
            <a:ext cx="1290320" cy="57404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微修正</a:t>
            </a:r>
            <a:b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BP</a:t>
            </a:r>
            <a:r>
              <a:rPr lang="ja-JP" altLang="en-US" sz="1050" dirty="0">
                <a:latin typeface="Meiryo UI" panose="020B0604030504040204" pitchFamily="50" charset="-128"/>
                <a:ea typeface="Meiryo UI" panose="020B0604030504040204" pitchFamily="50" charset="-128"/>
              </a:rPr>
              <a:t>利用実績反映</a:t>
            </a: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BB0B4AF1-F0F0-4C3D-97DE-DDA76F125B6B}"/>
              </a:ext>
            </a:extLst>
          </p:cNvPr>
          <p:cNvSpPr/>
          <p:nvPr/>
        </p:nvSpPr>
        <p:spPr bwMode="auto">
          <a:xfrm>
            <a:off x="8872220" y="-6985"/>
            <a:ext cx="1033780" cy="22479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その他</a:t>
            </a:r>
          </a:p>
        </p:txBody>
      </p:sp>
    </p:spTree>
    <p:extLst>
      <p:ext uri="{BB962C8B-B14F-4D97-AF65-F5344CB8AC3E}">
        <p14:creationId xmlns:p14="http://schemas.microsoft.com/office/powerpoint/2010/main" val="2157495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商品のみ課金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有料⇔有料プラン変更</a:t>
            </a:r>
          </a:p>
        </p:txBody>
      </p:sp>
      <p:graphicFrame>
        <p:nvGraphicFramePr>
          <p:cNvPr id="2" name="表 1"/>
          <p:cNvGraphicFramePr>
            <a:graphicFrameLocks noGrp="1"/>
          </p:cNvGraphicFramePr>
          <p:nvPr>
            <p:extLst>
              <p:ext uri="{D42A27DB-BD31-4B8C-83A1-F6EECF244321}">
                <p14:modId xmlns:p14="http://schemas.microsoft.com/office/powerpoint/2010/main" val="170444714"/>
              </p:ext>
            </p:extLst>
          </p:nvPr>
        </p:nvGraphicFramePr>
        <p:xfrm>
          <a:off x="297181" y="1217561"/>
          <a:ext cx="9311640" cy="6202007"/>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新規申込／プラン変更／解約申込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A</a:t>
                      </a:r>
                    </a:p>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marL="0" marR="0" lvl="0" indent="0" algn="ctr"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a:t>
                      </a:r>
                      <a:r>
                        <a:rPr kumimoji="1" lang="en-US" altLang="ja-JP" sz="1100" dirty="0">
                          <a:latin typeface="Meiryo UI" panose="020B0604030504040204" pitchFamily="50" charset="-128"/>
                          <a:ea typeface="Meiryo UI" panose="020B0604030504040204" pitchFamily="50" charset="-128"/>
                        </a:rPr>
                        <a:t>A/B</a:t>
                      </a:r>
                      <a:r>
                        <a:rPr kumimoji="1" lang="ja-JP" altLang="en-US" sz="1100" dirty="0">
                          <a:latin typeface="Meiryo UI" panose="020B0604030504040204" pitchFamily="50" charset="-128"/>
                          <a:ea typeface="Meiryo UI" panose="020B0604030504040204" pitchFamily="50" charset="-128"/>
                        </a:rPr>
                        <a:t>の月額</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2"/>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A</a:t>
                      </a:r>
                    </a:p>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変更月は変更前の月額払い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▲開発</a:t>
                      </a:r>
                      <a:endParaRPr kumimoji="1" lang="en-US" altLang="ja-JP"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・従量課金を利用した課金計算</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手動で都度変える場合、</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・定期払い</a:t>
                      </a:r>
                      <a:endPar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・割引</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or</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一括払い にて対応可能</a:t>
                      </a:r>
                      <a:endParaRPr kumimoji="1" lang="en-US" altLang="ja-JP" sz="11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381342">
                <a:tc>
                  <a:txBody>
                    <a:bodyPr/>
                    <a:lstStyle/>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A</a:t>
                      </a:r>
                    </a:p>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変更月は変更後の月額払い</a:t>
                      </a: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▲開発</a:t>
                      </a:r>
                      <a:endParaRPr kumimoji="1" lang="en-US" altLang="ja-JP"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・従量課金を利用した課金計算</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手動で都度変える場合、</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・定期払い</a:t>
                      </a:r>
                      <a:endPar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・割引</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or</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一括払い にて対応可能</a:t>
                      </a:r>
                      <a:endParaRPr kumimoji="1" lang="en-US" altLang="ja-JP" sz="11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1365834">
                <a:tc>
                  <a:txBody>
                    <a:bodyPr/>
                    <a:lstStyle/>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A</a:t>
                      </a:r>
                    </a:p>
                    <a:p>
                      <a:pPr algn="ctr"/>
                      <a:r>
                        <a:rPr kumimoji="1" lang="ja-JP" altLang="en-US" sz="1100" dirty="0">
                          <a:latin typeface="Meiryo UI" panose="020B0604030504040204" pitchFamily="50" charset="-128"/>
                          <a:ea typeface="Meiryo UI" panose="020B0604030504040204" pitchFamily="50" charset="-128"/>
                        </a:rPr>
                        <a:t>⇔有料プラン</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marL="0" marR="0" lvl="0" indent="0" algn="ctr"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と</a:t>
                      </a:r>
                      <a:r>
                        <a:rPr kumimoji="1" lang="en-US" altLang="ja-JP" sz="1100" dirty="0">
                          <a:latin typeface="Meiryo UI" panose="020B0604030504040204" pitchFamily="50" charset="-128"/>
                          <a:ea typeface="Meiryo UI" panose="020B0604030504040204" pitchFamily="50" charset="-128"/>
                        </a:rPr>
                        <a:t>B</a:t>
                      </a:r>
                      <a:r>
                        <a:rPr kumimoji="1" lang="ja-JP" altLang="en-US" sz="1100" dirty="0">
                          <a:latin typeface="Meiryo UI" panose="020B0604030504040204" pitchFamily="50" charset="-128"/>
                          <a:ea typeface="Meiryo UI" panose="020B0604030504040204" pitchFamily="50" charset="-128"/>
                        </a:rPr>
                        <a:t>の費用を比較し高い</a:t>
                      </a:r>
                      <a:r>
                        <a:rPr kumimoji="1" lang="en-US" altLang="ja-JP" sz="1100" dirty="0">
                          <a:latin typeface="Meiryo UI" panose="020B0604030504040204" pitchFamily="50" charset="-128"/>
                          <a:ea typeface="Meiryo UI" panose="020B0604030504040204" pitchFamily="50" charset="-128"/>
                        </a:rPr>
                        <a:t>or</a:t>
                      </a:r>
                      <a:r>
                        <a:rPr kumimoji="1" lang="ja-JP" altLang="en-US" sz="1100" dirty="0">
                          <a:latin typeface="Meiryo UI" panose="020B0604030504040204" pitchFamily="50" charset="-128"/>
                          <a:ea typeface="Meiryo UI" panose="020B0604030504040204" pitchFamily="50" charset="-128"/>
                        </a:rPr>
                        <a:t>低い一方を選択</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右例では費用の高い</a:t>
                      </a:r>
                      <a:r>
                        <a:rPr kumimoji="1" lang="en-US" altLang="ja-JP" sz="1100" dirty="0">
                          <a:latin typeface="Meiryo UI" panose="020B0604030504040204" pitchFamily="50" charset="-128"/>
                          <a:ea typeface="Meiryo UI" panose="020B0604030504040204" pitchFamily="50" charset="-128"/>
                        </a:rPr>
                        <a:t>B</a:t>
                      </a:r>
                      <a:r>
                        <a:rPr kumimoji="1" lang="ja-JP" altLang="en-US" sz="1100" dirty="0">
                          <a:latin typeface="Meiryo UI" panose="020B0604030504040204" pitchFamily="50" charset="-128"/>
                          <a:ea typeface="Meiryo UI" panose="020B0604030504040204" pitchFamily="50" charset="-128"/>
                        </a:rPr>
                        <a:t>を選択</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▲開発</a:t>
                      </a:r>
                      <a:endParaRPr kumimoji="1" lang="en-US" altLang="ja-JP"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・従量課金を利用した課金計算</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手動で都度変える場合、</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・定期払い</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・割引</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or</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一括払い にて対応可能</a:t>
                      </a:r>
                      <a:endParaRPr kumimoji="1" lang="en-US" altLang="ja-JP" sz="11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bl>
          </a:graphicData>
        </a:graphic>
      </p:graphicFrame>
      <p:graphicFrame>
        <p:nvGraphicFramePr>
          <p:cNvPr id="270" name="表 269"/>
          <p:cNvGraphicFramePr>
            <a:graphicFrameLocks noGrp="1"/>
          </p:cNvGraphicFramePr>
          <p:nvPr>
            <p:extLst>
              <p:ext uri="{D42A27DB-BD31-4B8C-83A1-F6EECF244321}">
                <p14:modId xmlns:p14="http://schemas.microsoft.com/office/powerpoint/2010/main" val="4102807434"/>
              </p:ext>
            </p:extLst>
          </p:nvPr>
        </p:nvGraphicFramePr>
        <p:xfrm>
          <a:off x="1659841" y="2086908"/>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271" name="二等辺三角形 270"/>
          <p:cNvSpPr/>
          <p:nvPr/>
        </p:nvSpPr>
        <p:spPr bwMode="auto">
          <a:xfrm rot="10800000">
            <a:off x="1697941" y="1942128"/>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72" name="正方形/長方形 271"/>
          <p:cNvSpPr/>
          <p:nvPr/>
        </p:nvSpPr>
        <p:spPr>
          <a:xfrm>
            <a:off x="1589251" y="1738936"/>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273" name="二等辺三角形 272"/>
          <p:cNvSpPr/>
          <p:nvPr/>
        </p:nvSpPr>
        <p:spPr bwMode="auto">
          <a:xfrm rot="10800000">
            <a:off x="2062377" y="1942128"/>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74" name="正方形/長方形 273"/>
          <p:cNvSpPr/>
          <p:nvPr/>
        </p:nvSpPr>
        <p:spPr>
          <a:xfrm>
            <a:off x="1953687" y="173893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275" name="直線コネクタ 274"/>
          <p:cNvCxnSpPr/>
          <p:nvPr/>
        </p:nvCxnSpPr>
        <p:spPr bwMode="auto">
          <a:xfrm>
            <a:off x="2571263" y="230026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6" name="二等辺三角形 275"/>
          <p:cNvSpPr/>
          <p:nvPr/>
        </p:nvSpPr>
        <p:spPr bwMode="auto">
          <a:xfrm rot="10800000">
            <a:off x="4346718" y="1942128"/>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77" name="正方形/長方形 276"/>
          <p:cNvSpPr/>
          <p:nvPr/>
        </p:nvSpPr>
        <p:spPr>
          <a:xfrm>
            <a:off x="4238028" y="173893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78" name="直線コネクタ 277"/>
          <p:cNvCxnSpPr/>
          <p:nvPr/>
        </p:nvCxnSpPr>
        <p:spPr bwMode="auto">
          <a:xfrm>
            <a:off x="4426562" y="230026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9" name="直線矢印コネクタ 278"/>
          <p:cNvCxnSpPr/>
          <p:nvPr/>
        </p:nvCxnSpPr>
        <p:spPr bwMode="auto">
          <a:xfrm>
            <a:off x="2561069" y="2590959"/>
            <a:ext cx="223665"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0" name="正方形/長方形 279"/>
          <p:cNvSpPr/>
          <p:nvPr/>
        </p:nvSpPr>
        <p:spPr>
          <a:xfrm>
            <a:off x="2487005" y="259758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81" name="直線矢印コネクタ 280"/>
          <p:cNvCxnSpPr/>
          <p:nvPr/>
        </p:nvCxnSpPr>
        <p:spPr bwMode="auto">
          <a:xfrm>
            <a:off x="2777658" y="2590959"/>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2" name="正方形/長方形 281"/>
          <p:cNvSpPr/>
          <p:nvPr/>
        </p:nvSpPr>
        <p:spPr>
          <a:xfrm>
            <a:off x="2775648" y="259095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83" name="直線矢印コネクタ 282"/>
          <p:cNvCxnSpPr/>
          <p:nvPr/>
        </p:nvCxnSpPr>
        <p:spPr bwMode="auto">
          <a:xfrm>
            <a:off x="3604732" y="2385553"/>
            <a:ext cx="203037"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4" name="正方形/長方形 283"/>
          <p:cNvSpPr/>
          <p:nvPr/>
        </p:nvSpPr>
        <p:spPr>
          <a:xfrm>
            <a:off x="3531020" y="238555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85" name="直線矢印コネクタ 284"/>
          <p:cNvCxnSpPr/>
          <p:nvPr/>
        </p:nvCxnSpPr>
        <p:spPr bwMode="auto">
          <a:xfrm>
            <a:off x="3824576" y="238555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6" name="正方形/長方形 285"/>
          <p:cNvSpPr/>
          <p:nvPr/>
        </p:nvSpPr>
        <p:spPr>
          <a:xfrm>
            <a:off x="3822566" y="238555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87" name="直線矢印コネクタ 286"/>
          <p:cNvCxnSpPr/>
          <p:nvPr/>
        </p:nvCxnSpPr>
        <p:spPr bwMode="auto">
          <a:xfrm>
            <a:off x="4183149" y="2385553"/>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8" name="正方形/長方形 287"/>
          <p:cNvSpPr/>
          <p:nvPr/>
        </p:nvSpPr>
        <p:spPr>
          <a:xfrm>
            <a:off x="4117030" y="238555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89" name="正方形/長方形 288"/>
          <p:cNvSpPr/>
          <p:nvPr/>
        </p:nvSpPr>
        <p:spPr>
          <a:xfrm>
            <a:off x="3121589" y="2476611"/>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90" name="正方形/長方形 289"/>
          <p:cNvSpPr/>
          <p:nvPr/>
        </p:nvSpPr>
        <p:spPr>
          <a:xfrm>
            <a:off x="2573329" y="27897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1" name="正方形/長方形 290"/>
          <p:cNvSpPr/>
          <p:nvPr/>
        </p:nvSpPr>
        <p:spPr>
          <a:xfrm>
            <a:off x="2944387" y="27897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2" name="正方形/長方形 291"/>
          <p:cNvSpPr/>
          <p:nvPr/>
        </p:nvSpPr>
        <p:spPr>
          <a:xfrm>
            <a:off x="3646749" y="27897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3" name="正方形/長方形 292"/>
          <p:cNvSpPr/>
          <p:nvPr/>
        </p:nvSpPr>
        <p:spPr>
          <a:xfrm>
            <a:off x="4011181" y="27897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4" name="正方形/長方形 293"/>
          <p:cNvSpPr/>
          <p:nvPr/>
        </p:nvSpPr>
        <p:spPr>
          <a:xfrm>
            <a:off x="4355735" y="27897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5" name="二等辺三角形 294"/>
          <p:cNvSpPr/>
          <p:nvPr/>
        </p:nvSpPr>
        <p:spPr bwMode="auto">
          <a:xfrm rot="10800000">
            <a:off x="2486449" y="194213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96" name="正方形/長方形 295"/>
          <p:cNvSpPr/>
          <p:nvPr/>
        </p:nvSpPr>
        <p:spPr>
          <a:xfrm>
            <a:off x="2377395" y="1732312"/>
            <a:ext cx="840295"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プラン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297" name="直線矢印コネクタ 296"/>
          <p:cNvCxnSpPr/>
          <p:nvPr/>
        </p:nvCxnSpPr>
        <p:spPr bwMode="auto">
          <a:xfrm>
            <a:off x="2364712" y="2405529"/>
            <a:ext cx="221840"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8" name="正方形/長方形 297"/>
          <p:cNvSpPr/>
          <p:nvPr/>
        </p:nvSpPr>
        <p:spPr>
          <a:xfrm>
            <a:off x="2315056" y="241215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99" name="直線コネクタ 298"/>
          <p:cNvCxnSpPr/>
          <p:nvPr/>
        </p:nvCxnSpPr>
        <p:spPr bwMode="auto">
          <a:xfrm>
            <a:off x="2377395" y="232040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0" name="直線コネクタ 299"/>
          <p:cNvCxnSpPr/>
          <p:nvPr/>
        </p:nvCxnSpPr>
        <p:spPr bwMode="auto">
          <a:xfrm>
            <a:off x="2145482" y="230026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1" name="直線矢印コネクタ 300"/>
          <p:cNvCxnSpPr/>
          <p:nvPr/>
        </p:nvCxnSpPr>
        <p:spPr bwMode="auto">
          <a:xfrm>
            <a:off x="2118742" y="2405530"/>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2" name="正方形/長方形 301"/>
          <p:cNvSpPr/>
          <p:nvPr/>
        </p:nvSpPr>
        <p:spPr>
          <a:xfrm>
            <a:off x="2069114" y="241215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03" name="正方形/長方形 302"/>
          <p:cNvSpPr/>
          <p:nvPr/>
        </p:nvSpPr>
        <p:spPr>
          <a:xfrm>
            <a:off x="2177085" y="279671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04" name="二等辺三角形 303"/>
          <p:cNvSpPr/>
          <p:nvPr/>
        </p:nvSpPr>
        <p:spPr bwMode="auto">
          <a:xfrm rot="10800000">
            <a:off x="3546057" y="1942339"/>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05" name="正方形/長方形 304"/>
          <p:cNvSpPr/>
          <p:nvPr/>
        </p:nvSpPr>
        <p:spPr>
          <a:xfrm>
            <a:off x="3436202" y="1732521"/>
            <a:ext cx="841897"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プラン</a:t>
            </a:r>
            <a:r>
              <a:rPr lang="en-US" altLang="ja-JP" sz="900" dirty="0">
                <a:latin typeface="Meiryo UI" panose="020B0604030504040204" pitchFamily="50" charset="-128"/>
                <a:ea typeface="Meiryo UI" panose="020B0604030504040204" pitchFamily="50" charset="-128"/>
              </a:rPr>
              <a:t>A</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306" name="直線コネクタ 305"/>
          <p:cNvCxnSpPr/>
          <p:nvPr/>
        </p:nvCxnSpPr>
        <p:spPr bwMode="auto">
          <a:xfrm>
            <a:off x="3619501" y="2283291"/>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 name="直線矢印コネクタ 306"/>
          <p:cNvCxnSpPr/>
          <p:nvPr/>
        </p:nvCxnSpPr>
        <p:spPr bwMode="auto">
          <a:xfrm>
            <a:off x="3449595" y="2584690"/>
            <a:ext cx="16779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8" name="正方形/長方形 307"/>
          <p:cNvSpPr/>
          <p:nvPr/>
        </p:nvSpPr>
        <p:spPr>
          <a:xfrm>
            <a:off x="3345012" y="258469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58" name="正方形/長方形 357"/>
          <p:cNvSpPr/>
          <p:nvPr/>
        </p:nvSpPr>
        <p:spPr bwMode="auto">
          <a:xfrm>
            <a:off x="398452" y="2627599"/>
            <a:ext cx="1042847" cy="420685"/>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実運用では</a:t>
            </a:r>
            <a:b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想定されない</a:t>
            </a:r>
          </a:p>
        </p:txBody>
      </p:sp>
      <p:graphicFrame>
        <p:nvGraphicFramePr>
          <p:cNvPr id="149" name="表 148"/>
          <p:cNvGraphicFramePr>
            <a:graphicFrameLocks noGrp="1"/>
          </p:cNvGraphicFramePr>
          <p:nvPr>
            <p:extLst>
              <p:ext uri="{D42A27DB-BD31-4B8C-83A1-F6EECF244321}">
                <p14:modId xmlns:p14="http://schemas.microsoft.com/office/powerpoint/2010/main" val="790525660"/>
              </p:ext>
            </p:extLst>
          </p:nvPr>
        </p:nvGraphicFramePr>
        <p:xfrm>
          <a:off x="1668763" y="3485058"/>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68" name="二等辺三角形 167"/>
          <p:cNvSpPr/>
          <p:nvPr/>
        </p:nvSpPr>
        <p:spPr bwMode="auto">
          <a:xfrm rot="10800000">
            <a:off x="1706863" y="3340278"/>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9" name="正方形/長方形 168"/>
          <p:cNvSpPr/>
          <p:nvPr/>
        </p:nvSpPr>
        <p:spPr>
          <a:xfrm>
            <a:off x="1598173" y="3137086"/>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72" name="二等辺三角形 171"/>
          <p:cNvSpPr/>
          <p:nvPr/>
        </p:nvSpPr>
        <p:spPr bwMode="auto">
          <a:xfrm rot="10800000">
            <a:off x="2071299" y="3340278"/>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3" name="正方形/長方形 172"/>
          <p:cNvSpPr/>
          <p:nvPr/>
        </p:nvSpPr>
        <p:spPr>
          <a:xfrm>
            <a:off x="1962609" y="313708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74" name="直線コネクタ 173"/>
          <p:cNvCxnSpPr/>
          <p:nvPr/>
        </p:nvCxnSpPr>
        <p:spPr bwMode="auto">
          <a:xfrm>
            <a:off x="2580185" y="369841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二等辺三角形 174"/>
          <p:cNvSpPr/>
          <p:nvPr/>
        </p:nvSpPr>
        <p:spPr bwMode="auto">
          <a:xfrm rot="10800000">
            <a:off x="4355640" y="3340278"/>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6" name="正方形/長方形 175"/>
          <p:cNvSpPr/>
          <p:nvPr/>
        </p:nvSpPr>
        <p:spPr>
          <a:xfrm>
            <a:off x="4246950" y="313708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77" name="直線コネクタ 176"/>
          <p:cNvCxnSpPr/>
          <p:nvPr/>
        </p:nvCxnSpPr>
        <p:spPr bwMode="auto">
          <a:xfrm>
            <a:off x="4435484" y="369841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0" name="直線矢印コネクタ 179"/>
          <p:cNvCxnSpPr/>
          <p:nvPr/>
        </p:nvCxnSpPr>
        <p:spPr bwMode="auto">
          <a:xfrm>
            <a:off x="2786580" y="3989109"/>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1" name="正方形/長方形 180"/>
          <p:cNvSpPr/>
          <p:nvPr/>
        </p:nvSpPr>
        <p:spPr>
          <a:xfrm>
            <a:off x="2784570" y="398910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4" name="直線矢印コネクタ 183"/>
          <p:cNvCxnSpPr/>
          <p:nvPr/>
        </p:nvCxnSpPr>
        <p:spPr bwMode="auto">
          <a:xfrm>
            <a:off x="3833498" y="378370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5" name="正方形/長方形 184"/>
          <p:cNvSpPr/>
          <p:nvPr/>
        </p:nvSpPr>
        <p:spPr>
          <a:xfrm>
            <a:off x="3831488" y="378370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6" name="直線矢印コネクタ 185"/>
          <p:cNvCxnSpPr/>
          <p:nvPr/>
        </p:nvCxnSpPr>
        <p:spPr bwMode="auto">
          <a:xfrm>
            <a:off x="4192071" y="3783703"/>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正方形/長方形 186"/>
          <p:cNvSpPr/>
          <p:nvPr/>
        </p:nvSpPr>
        <p:spPr>
          <a:xfrm>
            <a:off x="4125952" y="378370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88" name="正方形/長方形 187"/>
          <p:cNvSpPr/>
          <p:nvPr/>
        </p:nvSpPr>
        <p:spPr>
          <a:xfrm>
            <a:off x="3130511" y="3874761"/>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89" name="正方形/長方形 188"/>
          <p:cNvSpPr/>
          <p:nvPr/>
        </p:nvSpPr>
        <p:spPr>
          <a:xfrm>
            <a:off x="2582251" y="418789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0" name="正方形/長方形 189"/>
          <p:cNvSpPr/>
          <p:nvPr/>
        </p:nvSpPr>
        <p:spPr>
          <a:xfrm>
            <a:off x="2953309" y="418789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1" name="正方形/長方形 190"/>
          <p:cNvSpPr/>
          <p:nvPr/>
        </p:nvSpPr>
        <p:spPr>
          <a:xfrm>
            <a:off x="3655671" y="418789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2" name="正方形/長方形 191"/>
          <p:cNvSpPr/>
          <p:nvPr/>
        </p:nvSpPr>
        <p:spPr>
          <a:xfrm>
            <a:off x="4020103" y="418789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3" name="正方形/長方形 192"/>
          <p:cNvSpPr/>
          <p:nvPr/>
        </p:nvSpPr>
        <p:spPr>
          <a:xfrm>
            <a:off x="4364657" y="418789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4" name="二等辺三角形 193"/>
          <p:cNvSpPr/>
          <p:nvPr/>
        </p:nvSpPr>
        <p:spPr bwMode="auto">
          <a:xfrm rot="10800000">
            <a:off x="2495371" y="334028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5" name="正方形/長方形 194"/>
          <p:cNvSpPr/>
          <p:nvPr/>
        </p:nvSpPr>
        <p:spPr>
          <a:xfrm>
            <a:off x="2386317" y="3130462"/>
            <a:ext cx="840295"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プラン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196" name="直線矢印コネクタ 195"/>
          <p:cNvCxnSpPr/>
          <p:nvPr/>
        </p:nvCxnSpPr>
        <p:spPr bwMode="auto">
          <a:xfrm>
            <a:off x="2373634" y="3803679"/>
            <a:ext cx="221840"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7" name="正方形/長方形 196"/>
          <p:cNvSpPr/>
          <p:nvPr/>
        </p:nvSpPr>
        <p:spPr>
          <a:xfrm>
            <a:off x="2323978" y="381030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8" name="直線コネクタ 197"/>
          <p:cNvCxnSpPr/>
          <p:nvPr/>
        </p:nvCxnSpPr>
        <p:spPr bwMode="auto">
          <a:xfrm>
            <a:off x="2386317" y="371855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9" name="直線コネクタ 198"/>
          <p:cNvCxnSpPr/>
          <p:nvPr/>
        </p:nvCxnSpPr>
        <p:spPr bwMode="auto">
          <a:xfrm>
            <a:off x="2154404" y="369841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0" name="直線矢印コネクタ 199"/>
          <p:cNvCxnSpPr/>
          <p:nvPr/>
        </p:nvCxnSpPr>
        <p:spPr bwMode="auto">
          <a:xfrm>
            <a:off x="2127664" y="3803680"/>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1" name="正方形/長方形 200"/>
          <p:cNvSpPr/>
          <p:nvPr/>
        </p:nvSpPr>
        <p:spPr>
          <a:xfrm>
            <a:off x="2078036" y="381030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02" name="正方形/長方形 201"/>
          <p:cNvSpPr/>
          <p:nvPr/>
        </p:nvSpPr>
        <p:spPr>
          <a:xfrm>
            <a:off x="2186007" y="419486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03" name="二等辺三角形 202"/>
          <p:cNvSpPr/>
          <p:nvPr/>
        </p:nvSpPr>
        <p:spPr bwMode="auto">
          <a:xfrm rot="10800000">
            <a:off x="3554979" y="3340489"/>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4" name="正方形/長方形 203"/>
          <p:cNvSpPr/>
          <p:nvPr/>
        </p:nvSpPr>
        <p:spPr>
          <a:xfrm>
            <a:off x="3445124" y="3130671"/>
            <a:ext cx="841897"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プラン</a:t>
            </a:r>
            <a:r>
              <a:rPr lang="en-US" altLang="ja-JP" sz="900" dirty="0">
                <a:latin typeface="Meiryo UI" panose="020B0604030504040204" pitchFamily="50" charset="-128"/>
                <a:ea typeface="Meiryo UI" panose="020B0604030504040204" pitchFamily="50" charset="-128"/>
              </a:rPr>
              <a:t>A</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205" name="直線コネクタ 204"/>
          <p:cNvCxnSpPr/>
          <p:nvPr/>
        </p:nvCxnSpPr>
        <p:spPr bwMode="auto">
          <a:xfrm>
            <a:off x="3628423" y="3681441"/>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直線矢印コネクタ 205"/>
          <p:cNvCxnSpPr/>
          <p:nvPr/>
        </p:nvCxnSpPr>
        <p:spPr bwMode="auto">
          <a:xfrm>
            <a:off x="3458517" y="3982840"/>
            <a:ext cx="16779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7" name="正方形/長方形 206"/>
          <p:cNvSpPr/>
          <p:nvPr/>
        </p:nvSpPr>
        <p:spPr>
          <a:xfrm>
            <a:off x="3353934" y="398284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8" name="直線コネクタ 207"/>
          <p:cNvCxnSpPr/>
          <p:nvPr/>
        </p:nvCxnSpPr>
        <p:spPr bwMode="auto">
          <a:xfrm>
            <a:off x="2749144" y="369841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直線コネクタ 208"/>
          <p:cNvCxnSpPr/>
          <p:nvPr/>
        </p:nvCxnSpPr>
        <p:spPr bwMode="auto">
          <a:xfrm>
            <a:off x="3821021" y="368516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10" name="表 209"/>
          <p:cNvGraphicFramePr>
            <a:graphicFrameLocks noGrp="1"/>
          </p:cNvGraphicFramePr>
          <p:nvPr>
            <p:extLst>
              <p:ext uri="{D42A27DB-BD31-4B8C-83A1-F6EECF244321}">
                <p14:modId xmlns:p14="http://schemas.microsoft.com/office/powerpoint/2010/main" val="663756675"/>
              </p:ext>
            </p:extLst>
          </p:nvPr>
        </p:nvGraphicFramePr>
        <p:xfrm>
          <a:off x="1668763" y="4849009"/>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211" name="二等辺三角形 210"/>
          <p:cNvSpPr/>
          <p:nvPr/>
        </p:nvSpPr>
        <p:spPr bwMode="auto">
          <a:xfrm rot="10800000">
            <a:off x="1706863" y="4704229"/>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12" name="正方形/長方形 211"/>
          <p:cNvSpPr/>
          <p:nvPr/>
        </p:nvSpPr>
        <p:spPr>
          <a:xfrm>
            <a:off x="1598173" y="4501037"/>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213" name="二等辺三角形 212"/>
          <p:cNvSpPr/>
          <p:nvPr/>
        </p:nvSpPr>
        <p:spPr bwMode="auto">
          <a:xfrm rot="10800000">
            <a:off x="2071299" y="4704229"/>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14" name="正方形/長方形 213"/>
          <p:cNvSpPr/>
          <p:nvPr/>
        </p:nvSpPr>
        <p:spPr>
          <a:xfrm>
            <a:off x="1962609" y="4501037"/>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215" name="直線コネクタ 214"/>
          <p:cNvCxnSpPr/>
          <p:nvPr/>
        </p:nvCxnSpPr>
        <p:spPr bwMode="auto">
          <a:xfrm>
            <a:off x="2580185" y="506236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6" name="二等辺三角形 215"/>
          <p:cNvSpPr/>
          <p:nvPr/>
        </p:nvSpPr>
        <p:spPr bwMode="auto">
          <a:xfrm rot="10800000">
            <a:off x="4355640" y="4704229"/>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17" name="正方形/長方形 216"/>
          <p:cNvSpPr/>
          <p:nvPr/>
        </p:nvSpPr>
        <p:spPr>
          <a:xfrm>
            <a:off x="4246950" y="4501037"/>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18" name="直線コネクタ 217"/>
          <p:cNvCxnSpPr/>
          <p:nvPr/>
        </p:nvCxnSpPr>
        <p:spPr bwMode="auto">
          <a:xfrm>
            <a:off x="4435484" y="506236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8" name="直線矢印コネクタ 227"/>
          <p:cNvCxnSpPr/>
          <p:nvPr/>
        </p:nvCxnSpPr>
        <p:spPr bwMode="auto">
          <a:xfrm>
            <a:off x="2569991" y="5353060"/>
            <a:ext cx="223665"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9" name="正方形/長方形 228"/>
          <p:cNvSpPr/>
          <p:nvPr/>
        </p:nvSpPr>
        <p:spPr>
          <a:xfrm>
            <a:off x="2495927" y="535968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47" name="直線矢印コネクタ 246"/>
          <p:cNvCxnSpPr/>
          <p:nvPr/>
        </p:nvCxnSpPr>
        <p:spPr bwMode="auto">
          <a:xfrm>
            <a:off x="2786580" y="5353060"/>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8" name="正方形/長方形 247"/>
          <p:cNvSpPr/>
          <p:nvPr/>
        </p:nvSpPr>
        <p:spPr>
          <a:xfrm>
            <a:off x="2784570" y="535306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49" name="直線矢印コネクタ 248"/>
          <p:cNvCxnSpPr/>
          <p:nvPr/>
        </p:nvCxnSpPr>
        <p:spPr bwMode="auto">
          <a:xfrm>
            <a:off x="3613654" y="5147654"/>
            <a:ext cx="203037"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0" name="正方形/長方形 249"/>
          <p:cNvSpPr/>
          <p:nvPr/>
        </p:nvSpPr>
        <p:spPr>
          <a:xfrm>
            <a:off x="3539942" y="514765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51" name="直線矢印コネクタ 250"/>
          <p:cNvCxnSpPr/>
          <p:nvPr/>
        </p:nvCxnSpPr>
        <p:spPr bwMode="auto">
          <a:xfrm>
            <a:off x="3833498" y="5147654"/>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2" name="正方形/長方形 251"/>
          <p:cNvSpPr/>
          <p:nvPr/>
        </p:nvSpPr>
        <p:spPr>
          <a:xfrm>
            <a:off x="3831488" y="514765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55" name="直線矢印コネクタ 254"/>
          <p:cNvCxnSpPr/>
          <p:nvPr/>
        </p:nvCxnSpPr>
        <p:spPr bwMode="auto">
          <a:xfrm>
            <a:off x="4192071" y="5147654"/>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6" name="正方形/長方形 255"/>
          <p:cNvSpPr/>
          <p:nvPr/>
        </p:nvSpPr>
        <p:spPr>
          <a:xfrm>
            <a:off x="4125952" y="514765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58" name="正方形/長方形 257"/>
          <p:cNvSpPr/>
          <p:nvPr/>
        </p:nvSpPr>
        <p:spPr>
          <a:xfrm>
            <a:off x="3130511" y="5238712"/>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59" name="正方形/長方形 258"/>
          <p:cNvSpPr/>
          <p:nvPr/>
        </p:nvSpPr>
        <p:spPr>
          <a:xfrm>
            <a:off x="2582251" y="555184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67" name="正方形/長方形 266"/>
          <p:cNvSpPr/>
          <p:nvPr/>
        </p:nvSpPr>
        <p:spPr>
          <a:xfrm>
            <a:off x="2953309" y="555184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17" name="正方形/長方形 316"/>
          <p:cNvSpPr/>
          <p:nvPr/>
        </p:nvSpPr>
        <p:spPr>
          <a:xfrm>
            <a:off x="3655671" y="555184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22" name="正方形/長方形 321"/>
          <p:cNvSpPr/>
          <p:nvPr/>
        </p:nvSpPr>
        <p:spPr>
          <a:xfrm>
            <a:off x="4020103" y="555184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23" name="正方形/長方形 322"/>
          <p:cNvSpPr/>
          <p:nvPr/>
        </p:nvSpPr>
        <p:spPr>
          <a:xfrm>
            <a:off x="4364657" y="555184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24" name="二等辺三角形 323"/>
          <p:cNvSpPr/>
          <p:nvPr/>
        </p:nvSpPr>
        <p:spPr bwMode="auto">
          <a:xfrm rot="10800000">
            <a:off x="2495371" y="4704231"/>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25" name="正方形/長方形 324"/>
          <p:cNvSpPr/>
          <p:nvPr/>
        </p:nvSpPr>
        <p:spPr>
          <a:xfrm>
            <a:off x="2386317" y="4494413"/>
            <a:ext cx="840295"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プラン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331" name="直線コネクタ 330"/>
          <p:cNvCxnSpPr/>
          <p:nvPr/>
        </p:nvCxnSpPr>
        <p:spPr bwMode="auto">
          <a:xfrm>
            <a:off x="2386317" y="508250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2" name="直線コネクタ 331"/>
          <p:cNvCxnSpPr/>
          <p:nvPr/>
        </p:nvCxnSpPr>
        <p:spPr bwMode="auto">
          <a:xfrm>
            <a:off x="2154404" y="506236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3" name="直線矢印コネクタ 332"/>
          <p:cNvCxnSpPr/>
          <p:nvPr/>
        </p:nvCxnSpPr>
        <p:spPr bwMode="auto">
          <a:xfrm>
            <a:off x="2127664" y="5167631"/>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3" name="正方形/長方形 342"/>
          <p:cNvSpPr/>
          <p:nvPr/>
        </p:nvSpPr>
        <p:spPr>
          <a:xfrm>
            <a:off x="2078036" y="517425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44" name="正方形/長方形 343"/>
          <p:cNvSpPr/>
          <p:nvPr/>
        </p:nvSpPr>
        <p:spPr>
          <a:xfrm>
            <a:off x="2186007" y="555881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45" name="二等辺三角形 344"/>
          <p:cNvSpPr/>
          <p:nvPr/>
        </p:nvSpPr>
        <p:spPr bwMode="auto">
          <a:xfrm rot="10800000">
            <a:off x="3554979" y="470444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46" name="正方形/長方形 345"/>
          <p:cNvSpPr/>
          <p:nvPr/>
        </p:nvSpPr>
        <p:spPr>
          <a:xfrm>
            <a:off x="3445124" y="4494622"/>
            <a:ext cx="841897"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プラン</a:t>
            </a:r>
            <a:r>
              <a:rPr lang="en-US" altLang="ja-JP" sz="900" dirty="0">
                <a:latin typeface="Meiryo UI" panose="020B0604030504040204" pitchFamily="50" charset="-128"/>
                <a:ea typeface="Meiryo UI" panose="020B0604030504040204" pitchFamily="50" charset="-128"/>
              </a:rPr>
              <a:t>A</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347" name="直線コネクタ 346"/>
          <p:cNvCxnSpPr/>
          <p:nvPr/>
        </p:nvCxnSpPr>
        <p:spPr bwMode="auto">
          <a:xfrm>
            <a:off x="3615171" y="504539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61" name="表 360"/>
          <p:cNvGraphicFramePr>
            <a:graphicFrameLocks noGrp="1"/>
          </p:cNvGraphicFramePr>
          <p:nvPr>
            <p:extLst>
              <p:ext uri="{D42A27DB-BD31-4B8C-83A1-F6EECF244321}">
                <p14:modId xmlns:p14="http://schemas.microsoft.com/office/powerpoint/2010/main" val="1324065860"/>
              </p:ext>
            </p:extLst>
          </p:nvPr>
        </p:nvGraphicFramePr>
        <p:xfrm>
          <a:off x="1631308" y="6252209"/>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362" name="二等辺三角形 361"/>
          <p:cNvSpPr/>
          <p:nvPr/>
        </p:nvSpPr>
        <p:spPr bwMode="auto">
          <a:xfrm rot="10800000">
            <a:off x="1669408" y="6107429"/>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63" name="正方形/長方形 362"/>
          <p:cNvSpPr/>
          <p:nvPr/>
        </p:nvSpPr>
        <p:spPr>
          <a:xfrm>
            <a:off x="1560718" y="5904237"/>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364" name="二等辺三角形 363"/>
          <p:cNvSpPr/>
          <p:nvPr/>
        </p:nvSpPr>
        <p:spPr bwMode="auto">
          <a:xfrm rot="10800000">
            <a:off x="2033844" y="6107429"/>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65" name="正方形/長方形 364"/>
          <p:cNvSpPr/>
          <p:nvPr/>
        </p:nvSpPr>
        <p:spPr>
          <a:xfrm>
            <a:off x="1925154" y="5904237"/>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366" name="直線コネクタ 365"/>
          <p:cNvCxnSpPr/>
          <p:nvPr/>
        </p:nvCxnSpPr>
        <p:spPr bwMode="auto">
          <a:xfrm>
            <a:off x="2542730" y="646556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7" name="二等辺三角形 366"/>
          <p:cNvSpPr/>
          <p:nvPr/>
        </p:nvSpPr>
        <p:spPr bwMode="auto">
          <a:xfrm rot="10800000">
            <a:off x="4318185" y="6107429"/>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68" name="正方形/長方形 367"/>
          <p:cNvSpPr/>
          <p:nvPr/>
        </p:nvSpPr>
        <p:spPr>
          <a:xfrm>
            <a:off x="4209495" y="5904237"/>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369" name="直線コネクタ 368"/>
          <p:cNvCxnSpPr/>
          <p:nvPr/>
        </p:nvCxnSpPr>
        <p:spPr bwMode="auto">
          <a:xfrm>
            <a:off x="4398029" y="646556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0" name="直線矢印コネクタ 369"/>
          <p:cNvCxnSpPr/>
          <p:nvPr/>
        </p:nvCxnSpPr>
        <p:spPr bwMode="auto">
          <a:xfrm>
            <a:off x="2532536" y="6756260"/>
            <a:ext cx="223665"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1" name="正方形/長方形 370"/>
          <p:cNvSpPr/>
          <p:nvPr/>
        </p:nvSpPr>
        <p:spPr>
          <a:xfrm>
            <a:off x="2458472" y="676288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72" name="直線矢印コネクタ 371"/>
          <p:cNvCxnSpPr/>
          <p:nvPr/>
        </p:nvCxnSpPr>
        <p:spPr bwMode="auto">
          <a:xfrm>
            <a:off x="2749125" y="6756260"/>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3" name="正方形/長方形 372"/>
          <p:cNvSpPr/>
          <p:nvPr/>
        </p:nvSpPr>
        <p:spPr>
          <a:xfrm>
            <a:off x="2747115" y="675626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76" name="直線矢印コネクタ 375"/>
          <p:cNvCxnSpPr/>
          <p:nvPr/>
        </p:nvCxnSpPr>
        <p:spPr bwMode="auto">
          <a:xfrm>
            <a:off x="3796043" y="6550854"/>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7" name="正方形/長方形 376"/>
          <p:cNvSpPr/>
          <p:nvPr/>
        </p:nvSpPr>
        <p:spPr>
          <a:xfrm>
            <a:off x="3794033" y="655085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78" name="直線矢印コネクタ 377"/>
          <p:cNvCxnSpPr/>
          <p:nvPr/>
        </p:nvCxnSpPr>
        <p:spPr bwMode="auto">
          <a:xfrm>
            <a:off x="4154616" y="6550854"/>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9" name="正方形/長方形 378"/>
          <p:cNvSpPr/>
          <p:nvPr/>
        </p:nvSpPr>
        <p:spPr>
          <a:xfrm>
            <a:off x="4088497" y="655085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80" name="正方形/長方形 379"/>
          <p:cNvSpPr/>
          <p:nvPr/>
        </p:nvSpPr>
        <p:spPr>
          <a:xfrm>
            <a:off x="3093056" y="6641912"/>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381" name="正方形/長方形 380"/>
          <p:cNvSpPr/>
          <p:nvPr/>
        </p:nvSpPr>
        <p:spPr>
          <a:xfrm>
            <a:off x="2544796" y="695504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82" name="正方形/長方形 381"/>
          <p:cNvSpPr/>
          <p:nvPr/>
        </p:nvSpPr>
        <p:spPr>
          <a:xfrm>
            <a:off x="2915854" y="695504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83" name="正方形/長方形 382"/>
          <p:cNvSpPr/>
          <p:nvPr/>
        </p:nvSpPr>
        <p:spPr>
          <a:xfrm>
            <a:off x="3618216" y="695504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84" name="正方形/長方形 383"/>
          <p:cNvSpPr/>
          <p:nvPr/>
        </p:nvSpPr>
        <p:spPr>
          <a:xfrm>
            <a:off x="3982648" y="695504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85" name="正方形/長方形 384"/>
          <p:cNvSpPr/>
          <p:nvPr/>
        </p:nvSpPr>
        <p:spPr>
          <a:xfrm>
            <a:off x="4327202" y="695504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86" name="二等辺三角形 385"/>
          <p:cNvSpPr/>
          <p:nvPr/>
        </p:nvSpPr>
        <p:spPr bwMode="auto">
          <a:xfrm rot="10800000">
            <a:off x="2457916" y="6107431"/>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87" name="正方形/長方形 386"/>
          <p:cNvSpPr/>
          <p:nvPr/>
        </p:nvSpPr>
        <p:spPr>
          <a:xfrm>
            <a:off x="2348862" y="5897613"/>
            <a:ext cx="840295"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プラン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390" name="直線コネクタ 389"/>
          <p:cNvCxnSpPr/>
          <p:nvPr/>
        </p:nvCxnSpPr>
        <p:spPr bwMode="auto">
          <a:xfrm>
            <a:off x="2348862" y="648570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1" name="直線コネクタ 390"/>
          <p:cNvCxnSpPr/>
          <p:nvPr/>
        </p:nvCxnSpPr>
        <p:spPr bwMode="auto">
          <a:xfrm>
            <a:off x="2116949" y="646556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2" name="直線矢印コネクタ 391"/>
          <p:cNvCxnSpPr/>
          <p:nvPr/>
        </p:nvCxnSpPr>
        <p:spPr bwMode="auto">
          <a:xfrm>
            <a:off x="2090209" y="6570831"/>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3" name="正方形/長方形 392"/>
          <p:cNvSpPr/>
          <p:nvPr/>
        </p:nvSpPr>
        <p:spPr>
          <a:xfrm>
            <a:off x="2040581" y="657745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94" name="正方形/長方形 393"/>
          <p:cNvSpPr/>
          <p:nvPr/>
        </p:nvSpPr>
        <p:spPr>
          <a:xfrm>
            <a:off x="2148552" y="696201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95" name="二等辺三角形 394"/>
          <p:cNvSpPr/>
          <p:nvPr/>
        </p:nvSpPr>
        <p:spPr bwMode="auto">
          <a:xfrm rot="10800000">
            <a:off x="3517524" y="610764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96" name="正方形/長方形 395"/>
          <p:cNvSpPr/>
          <p:nvPr/>
        </p:nvSpPr>
        <p:spPr>
          <a:xfrm>
            <a:off x="3407669" y="5897822"/>
            <a:ext cx="841897"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プラン</a:t>
            </a:r>
            <a:r>
              <a:rPr lang="en-US" altLang="ja-JP" sz="900" dirty="0">
                <a:latin typeface="Meiryo UI" panose="020B0604030504040204" pitchFamily="50" charset="-128"/>
                <a:ea typeface="Meiryo UI" panose="020B0604030504040204" pitchFamily="50" charset="-128"/>
              </a:rPr>
              <a:t>A</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397" name="直線コネクタ 396"/>
          <p:cNvCxnSpPr/>
          <p:nvPr/>
        </p:nvCxnSpPr>
        <p:spPr bwMode="auto">
          <a:xfrm>
            <a:off x="3590968" y="644859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8" name="直線矢印コネクタ 397"/>
          <p:cNvCxnSpPr/>
          <p:nvPr/>
        </p:nvCxnSpPr>
        <p:spPr bwMode="auto">
          <a:xfrm>
            <a:off x="3421062" y="6749991"/>
            <a:ext cx="16779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9" name="正方形/長方形 398"/>
          <p:cNvSpPr/>
          <p:nvPr/>
        </p:nvSpPr>
        <p:spPr>
          <a:xfrm>
            <a:off x="3316479" y="674999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00" name="直線コネクタ 399"/>
          <p:cNvCxnSpPr/>
          <p:nvPr/>
        </p:nvCxnSpPr>
        <p:spPr bwMode="auto">
          <a:xfrm>
            <a:off x="3792286" y="645950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897313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オプション課金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オプション有無変更</a:t>
            </a:r>
          </a:p>
        </p:txBody>
      </p:sp>
      <p:graphicFrame>
        <p:nvGraphicFramePr>
          <p:cNvPr id="2" name="表 1"/>
          <p:cNvGraphicFramePr>
            <a:graphicFrameLocks noGrp="1"/>
          </p:cNvGraphicFramePr>
          <p:nvPr>
            <p:extLst>
              <p:ext uri="{D42A27DB-BD31-4B8C-83A1-F6EECF244321}">
                <p14:modId xmlns:p14="http://schemas.microsoft.com/office/powerpoint/2010/main" val="2967991558"/>
              </p:ext>
            </p:extLst>
          </p:nvPr>
        </p:nvGraphicFramePr>
        <p:xfrm>
          <a:off x="297181" y="1217561"/>
          <a:ext cx="9311640" cy="6051256"/>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新規申込／オプション変更／解約申込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オプション無→有</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2"/>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オプション無→有</a:t>
                      </a:r>
                    </a:p>
                    <a:p>
                      <a:pPr algn="ctr"/>
                      <a:r>
                        <a:rPr kumimoji="1" lang="ja-JP" altLang="en-US" sz="1100" dirty="0">
                          <a:latin typeface="Meiryo UI" panose="020B0604030504040204" pitchFamily="50" charset="-128"/>
                          <a:ea typeface="Meiryo UI" panose="020B0604030504040204" pitchFamily="50" charset="-128"/>
                        </a:rPr>
                        <a:t>（初月無料）</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3"/>
                  </a:ext>
                </a:extLst>
              </a:tr>
              <a:tr h="1381342">
                <a:tc>
                  <a:txBody>
                    <a:bodyPr/>
                    <a:lstStyle/>
                    <a:p>
                      <a:pPr algn="ctr"/>
                      <a:r>
                        <a:rPr kumimoji="1" lang="ja-JP" altLang="en-US" sz="1100" dirty="0">
                          <a:latin typeface="Meiryo UI" panose="020B0604030504040204" pitchFamily="50" charset="-128"/>
                          <a:ea typeface="Meiryo UI" panose="020B0604030504040204" pitchFamily="50" charset="-128"/>
                        </a:rPr>
                        <a:t>オプション無→有</a:t>
                      </a:r>
                    </a:p>
                    <a:p>
                      <a:pPr algn="ctr"/>
                      <a:r>
                        <a:rPr kumimoji="1" lang="ja-JP" altLang="en-US" sz="1100" dirty="0">
                          <a:latin typeface="Meiryo UI" panose="020B0604030504040204" pitchFamily="50" charset="-128"/>
                          <a:ea typeface="Meiryo UI" panose="020B0604030504040204" pitchFamily="50" charset="-128"/>
                        </a:rPr>
                        <a:t>（手数料あり）</a:t>
                      </a: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・一括払い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1365834">
                <a:tc>
                  <a:txBody>
                    <a:bodyPr/>
                    <a:lstStyle/>
                    <a:p>
                      <a:pPr algn="ctr"/>
                      <a:r>
                        <a:rPr kumimoji="1" lang="ja-JP" altLang="en-US" sz="1100" dirty="0">
                          <a:latin typeface="Meiryo UI" panose="020B0604030504040204" pitchFamily="50" charset="-128"/>
                          <a:ea typeface="Meiryo UI" panose="020B0604030504040204" pitchFamily="50" charset="-128"/>
                        </a:rPr>
                        <a:t>オプション無→有</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5"/>
                  </a:ext>
                </a:extLst>
              </a:tr>
            </a:tbl>
          </a:graphicData>
        </a:graphic>
      </p:graphicFrame>
      <p:graphicFrame>
        <p:nvGraphicFramePr>
          <p:cNvPr id="81" name="表 80"/>
          <p:cNvGraphicFramePr>
            <a:graphicFrameLocks noGrp="1"/>
          </p:cNvGraphicFramePr>
          <p:nvPr/>
        </p:nvGraphicFramePr>
        <p:xfrm>
          <a:off x="1593578" y="210016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82" name="二等辺三角形 81"/>
          <p:cNvSpPr/>
          <p:nvPr/>
        </p:nvSpPr>
        <p:spPr bwMode="auto">
          <a:xfrm rot="10800000">
            <a:off x="1631678" y="195538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3" name="正方形/長方形 82"/>
          <p:cNvSpPr/>
          <p:nvPr/>
        </p:nvSpPr>
        <p:spPr>
          <a:xfrm>
            <a:off x="1522988" y="175219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84" name="二等辺三角形 83"/>
          <p:cNvSpPr/>
          <p:nvPr/>
        </p:nvSpPr>
        <p:spPr bwMode="auto">
          <a:xfrm rot="10800000">
            <a:off x="1996114" y="195538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5" name="正方形/長方形 84"/>
          <p:cNvSpPr/>
          <p:nvPr/>
        </p:nvSpPr>
        <p:spPr>
          <a:xfrm>
            <a:off x="1887424" y="175219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86" name="直線コネクタ 85"/>
          <p:cNvCxnSpPr/>
          <p:nvPr/>
        </p:nvCxnSpPr>
        <p:spPr bwMode="auto">
          <a:xfrm>
            <a:off x="2471870" y="231352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二等辺三角形 88"/>
          <p:cNvSpPr/>
          <p:nvPr/>
        </p:nvSpPr>
        <p:spPr bwMode="auto">
          <a:xfrm rot="10800000">
            <a:off x="4280455" y="195538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0" name="正方形/長方形 89"/>
          <p:cNvSpPr/>
          <p:nvPr/>
        </p:nvSpPr>
        <p:spPr>
          <a:xfrm>
            <a:off x="4171765" y="175219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91" name="直線コネクタ 90"/>
          <p:cNvCxnSpPr/>
          <p:nvPr/>
        </p:nvCxnSpPr>
        <p:spPr bwMode="auto">
          <a:xfrm>
            <a:off x="4360299" y="231352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a:off x="2470370" y="2604213"/>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4" name="正方形/長方形 93"/>
          <p:cNvSpPr/>
          <p:nvPr/>
        </p:nvSpPr>
        <p:spPr>
          <a:xfrm>
            <a:off x="2420742" y="261083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97" name="直線矢印コネクタ 96"/>
          <p:cNvCxnSpPr/>
          <p:nvPr/>
        </p:nvCxnSpPr>
        <p:spPr bwMode="auto">
          <a:xfrm>
            <a:off x="2711395" y="260421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正方形/長方形 97"/>
          <p:cNvSpPr/>
          <p:nvPr/>
        </p:nvSpPr>
        <p:spPr>
          <a:xfrm>
            <a:off x="2709385" y="260421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99" name="直線矢印コネクタ 98"/>
          <p:cNvCxnSpPr/>
          <p:nvPr/>
        </p:nvCxnSpPr>
        <p:spPr bwMode="auto">
          <a:xfrm>
            <a:off x="3427011" y="260421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正方形/長方形 99"/>
          <p:cNvSpPr/>
          <p:nvPr/>
        </p:nvSpPr>
        <p:spPr>
          <a:xfrm>
            <a:off x="3425001" y="260421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01" name="直線矢印コネクタ 100"/>
          <p:cNvCxnSpPr/>
          <p:nvPr/>
        </p:nvCxnSpPr>
        <p:spPr bwMode="auto">
          <a:xfrm>
            <a:off x="3758313" y="260421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正方形/長方形 101"/>
          <p:cNvSpPr/>
          <p:nvPr/>
        </p:nvSpPr>
        <p:spPr>
          <a:xfrm>
            <a:off x="3756303" y="260421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03" name="直線矢印コネクタ 102"/>
          <p:cNvCxnSpPr/>
          <p:nvPr/>
        </p:nvCxnSpPr>
        <p:spPr bwMode="auto">
          <a:xfrm>
            <a:off x="4116886" y="2604213"/>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正方形/長方形 103"/>
          <p:cNvSpPr/>
          <p:nvPr/>
        </p:nvSpPr>
        <p:spPr>
          <a:xfrm>
            <a:off x="4050767" y="260421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05" name="正方形/長方形 104"/>
          <p:cNvSpPr/>
          <p:nvPr/>
        </p:nvSpPr>
        <p:spPr>
          <a:xfrm>
            <a:off x="3055326" y="2489865"/>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07" name="正方形/長方形 106"/>
          <p:cNvSpPr/>
          <p:nvPr/>
        </p:nvSpPr>
        <p:spPr>
          <a:xfrm>
            <a:off x="2507066" y="28029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8" name="正方形/長方形 107"/>
          <p:cNvSpPr/>
          <p:nvPr/>
        </p:nvSpPr>
        <p:spPr>
          <a:xfrm>
            <a:off x="2878124" y="28029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09" name="正方形/長方形 108"/>
          <p:cNvSpPr/>
          <p:nvPr/>
        </p:nvSpPr>
        <p:spPr>
          <a:xfrm>
            <a:off x="3580486" y="28029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10" name="正方形/長方形 109"/>
          <p:cNvSpPr/>
          <p:nvPr/>
        </p:nvSpPr>
        <p:spPr>
          <a:xfrm>
            <a:off x="3944918" y="28029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11" name="正方形/長方形 110"/>
          <p:cNvSpPr/>
          <p:nvPr/>
        </p:nvSpPr>
        <p:spPr>
          <a:xfrm>
            <a:off x="4289472" y="28029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12" name="二等辺三角形 111"/>
          <p:cNvSpPr/>
          <p:nvPr/>
        </p:nvSpPr>
        <p:spPr bwMode="auto">
          <a:xfrm rot="10800000">
            <a:off x="2400308" y="1955384"/>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3" name="正方形/長方形 112"/>
          <p:cNvSpPr/>
          <p:nvPr/>
        </p:nvSpPr>
        <p:spPr>
          <a:xfrm>
            <a:off x="2211746" y="1745566"/>
            <a:ext cx="1039067"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graphicFrame>
        <p:nvGraphicFramePr>
          <p:cNvPr id="114" name="表 113"/>
          <p:cNvGraphicFramePr>
            <a:graphicFrameLocks noGrp="1"/>
          </p:cNvGraphicFramePr>
          <p:nvPr/>
        </p:nvGraphicFramePr>
        <p:xfrm>
          <a:off x="1593580" y="3465135"/>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15" name="二等辺三角形 114"/>
          <p:cNvSpPr/>
          <p:nvPr/>
        </p:nvSpPr>
        <p:spPr bwMode="auto">
          <a:xfrm rot="10800000">
            <a:off x="1631680" y="3320355"/>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6" name="正方形/長方形 115"/>
          <p:cNvSpPr/>
          <p:nvPr/>
        </p:nvSpPr>
        <p:spPr>
          <a:xfrm>
            <a:off x="1522990" y="3117163"/>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17" name="二等辺三角形 116"/>
          <p:cNvSpPr/>
          <p:nvPr/>
        </p:nvSpPr>
        <p:spPr bwMode="auto">
          <a:xfrm rot="10800000">
            <a:off x="1996116" y="3320355"/>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8" name="正方形/長方形 117"/>
          <p:cNvSpPr/>
          <p:nvPr/>
        </p:nvSpPr>
        <p:spPr>
          <a:xfrm>
            <a:off x="1887426" y="311716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19" name="直線コネクタ 118"/>
          <p:cNvCxnSpPr/>
          <p:nvPr/>
        </p:nvCxnSpPr>
        <p:spPr bwMode="auto">
          <a:xfrm>
            <a:off x="2471872" y="367849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0" name="二等辺三角形 119"/>
          <p:cNvSpPr/>
          <p:nvPr/>
        </p:nvSpPr>
        <p:spPr bwMode="auto">
          <a:xfrm rot="10800000">
            <a:off x="4280457" y="3320355"/>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1" name="正方形/長方形 120"/>
          <p:cNvSpPr/>
          <p:nvPr/>
        </p:nvSpPr>
        <p:spPr>
          <a:xfrm>
            <a:off x="4171767" y="311716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22" name="直線コネクタ 121"/>
          <p:cNvCxnSpPr/>
          <p:nvPr/>
        </p:nvCxnSpPr>
        <p:spPr bwMode="auto">
          <a:xfrm>
            <a:off x="4360301" y="367849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直線矢印コネクタ 124"/>
          <p:cNvCxnSpPr/>
          <p:nvPr/>
        </p:nvCxnSpPr>
        <p:spPr bwMode="auto">
          <a:xfrm>
            <a:off x="2711397" y="396918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6" name="正方形/長方形 125"/>
          <p:cNvSpPr/>
          <p:nvPr/>
        </p:nvSpPr>
        <p:spPr>
          <a:xfrm>
            <a:off x="2709387" y="396918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27" name="直線矢印コネクタ 126"/>
          <p:cNvCxnSpPr/>
          <p:nvPr/>
        </p:nvCxnSpPr>
        <p:spPr bwMode="auto">
          <a:xfrm>
            <a:off x="3427013" y="396918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8" name="正方形/長方形 127"/>
          <p:cNvSpPr/>
          <p:nvPr/>
        </p:nvSpPr>
        <p:spPr>
          <a:xfrm>
            <a:off x="3425003" y="396918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29" name="直線矢印コネクタ 128"/>
          <p:cNvCxnSpPr/>
          <p:nvPr/>
        </p:nvCxnSpPr>
        <p:spPr bwMode="auto">
          <a:xfrm>
            <a:off x="3758315" y="396918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0" name="正方形/長方形 129"/>
          <p:cNvSpPr/>
          <p:nvPr/>
        </p:nvSpPr>
        <p:spPr>
          <a:xfrm>
            <a:off x="3756305" y="396918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31" name="直線矢印コネクタ 130"/>
          <p:cNvCxnSpPr/>
          <p:nvPr/>
        </p:nvCxnSpPr>
        <p:spPr bwMode="auto">
          <a:xfrm>
            <a:off x="4116888" y="3969186"/>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2" name="正方形/長方形 131"/>
          <p:cNvSpPr/>
          <p:nvPr/>
        </p:nvSpPr>
        <p:spPr>
          <a:xfrm>
            <a:off x="4050769" y="396918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33" name="正方形/長方形 132"/>
          <p:cNvSpPr/>
          <p:nvPr/>
        </p:nvSpPr>
        <p:spPr>
          <a:xfrm>
            <a:off x="3055328" y="3854838"/>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35" name="正方形/長方形 134"/>
          <p:cNvSpPr/>
          <p:nvPr/>
        </p:nvSpPr>
        <p:spPr>
          <a:xfrm>
            <a:off x="2878126" y="416796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6" name="正方形/長方形 135"/>
          <p:cNvSpPr/>
          <p:nvPr/>
        </p:nvSpPr>
        <p:spPr>
          <a:xfrm>
            <a:off x="3580488" y="416796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7" name="正方形/長方形 136"/>
          <p:cNvSpPr/>
          <p:nvPr/>
        </p:nvSpPr>
        <p:spPr>
          <a:xfrm>
            <a:off x="3944920" y="416796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8" name="正方形/長方形 137"/>
          <p:cNvSpPr/>
          <p:nvPr/>
        </p:nvSpPr>
        <p:spPr>
          <a:xfrm>
            <a:off x="4289474" y="416796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9" name="二等辺三角形 138"/>
          <p:cNvSpPr/>
          <p:nvPr/>
        </p:nvSpPr>
        <p:spPr bwMode="auto">
          <a:xfrm rot="10800000">
            <a:off x="2400310" y="3320357"/>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0" name="正方形/長方形 139"/>
          <p:cNvSpPr/>
          <p:nvPr/>
        </p:nvSpPr>
        <p:spPr>
          <a:xfrm>
            <a:off x="2211748" y="3110539"/>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cxnSp>
        <p:nvCxnSpPr>
          <p:cNvPr id="141" name="直線コネクタ 140"/>
          <p:cNvCxnSpPr/>
          <p:nvPr/>
        </p:nvCxnSpPr>
        <p:spPr bwMode="auto">
          <a:xfrm>
            <a:off x="2674907" y="366124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42" name="表 141"/>
          <p:cNvGraphicFramePr>
            <a:graphicFrameLocks noGrp="1"/>
          </p:cNvGraphicFramePr>
          <p:nvPr/>
        </p:nvGraphicFramePr>
        <p:xfrm>
          <a:off x="1593580" y="487649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43" name="二等辺三角形 142"/>
          <p:cNvSpPr/>
          <p:nvPr/>
        </p:nvSpPr>
        <p:spPr bwMode="auto">
          <a:xfrm rot="10800000">
            <a:off x="1631680" y="473171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4" name="正方形/長方形 143"/>
          <p:cNvSpPr/>
          <p:nvPr/>
        </p:nvSpPr>
        <p:spPr>
          <a:xfrm>
            <a:off x="1522990" y="452852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45" name="二等辺三角形 144"/>
          <p:cNvSpPr/>
          <p:nvPr/>
        </p:nvSpPr>
        <p:spPr bwMode="auto">
          <a:xfrm rot="10800000">
            <a:off x="1996116" y="473171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6" name="正方形/長方形 145"/>
          <p:cNvSpPr/>
          <p:nvPr/>
        </p:nvSpPr>
        <p:spPr>
          <a:xfrm>
            <a:off x="1887426" y="452852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47" name="直線コネクタ 146"/>
          <p:cNvCxnSpPr/>
          <p:nvPr/>
        </p:nvCxnSpPr>
        <p:spPr bwMode="auto">
          <a:xfrm>
            <a:off x="2471872" y="508985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二等辺三角形 147"/>
          <p:cNvSpPr/>
          <p:nvPr/>
        </p:nvSpPr>
        <p:spPr bwMode="auto">
          <a:xfrm rot="10800000">
            <a:off x="4280457" y="473171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0" name="正方形/長方形 149"/>
          <p:cNvSpPr/>
          <p:nvPr/>
        </p:nvSpPr>
        <p:spPr>
          <a:xfrm>
            <a:off x="4171767" y="452852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51" name="直線コネクタ 150"/>
          <p:cNvCxnSpPr/>
          <p:nvPr/>
        </p:nvCxnSpPr>
        <p:spPr bwMode="auto">
          <a:xfrm>
            <a:off x="4360301" y="508985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直線矢印コネクタ 151"/>
          <p:cNvCxnSpPr/>
          <p:nvPr/>
        </p:nvCxnSpPr>
        <p:spPr bwMode="auto">
          <a:xfrm>
            <a:off x="2470372" y="5380543"/>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 name="正方形/長方形 152"/>
          <p:cNvSpPr/>
          <p:nvPr/>
        </p:nvSpPr>
        <p:spPr>
          <a:xfrm>
            <a:off x="2420744" y="538716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4" name="直線矢印コネクタ 153"/>
          <p:cNvCxnSpPr/>
          <p:nvPr/>
        </p:nvCxnSpPr>
        <p:spPr bwMode="auto">
          <a:xfrm>
            <a:off x="2711397" y="538054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5" name="正方形/長方形 154"/>
          <p:cNvSpPr/>
          <p:nvPr/>
        </p:nvSpPr>
        <p:spPr>
          <a:xfrm>
            <a:off x="2709387"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6" name="直線矢印コネクタ 155"/>
          <p:cNvCxnSpPr/>
          <p:nvPr/>
        </p:nvCxnSpPr>
        <p:spPr bwMode="auto">
          <a:xfrm>
            <a:off x="3427013" y="538054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7" name="正方形/長方形 156"/>
          <p:cNvSpPr/>
          <p:nvPr/>
        </p:nvSpPr>
        <p:spPr>
          <a:xfrm>
            <a:off x="3425003"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8" name="直線矢印コネクタ 157"/>
          <p:cNvCxnSpPr/>
          <p:nvPr/>
        </p:nvCxnSpPr>
        <p:spPr bwMode="auto">
          <a:xfrm>
            <a:off x="3758315" y="538054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正方形/長方形 158"/>
          <p:cNvSpPr/>
          <p:nvPr/>
        </p:nvSpPr>
        <p:spPr>
          <a:xfrm>
            <a:off x="3756305"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60" name="直線矢印コネクタ 159"/>
          <p:cNvCxnSpPr/>
          <p:nvPr/>
        </p:nvCxnSpPr>
        <p:spPr bwMode="auto">
          <a:xfrm>
            <a:off x="4116888" y="5380543"/>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正方形/長方形 160"/>
          <p:cNvSpPr/>
          <p:nvPr/>
        </p:nvSpPr>
        <p:spPr>
          <a:xfrm>
            <a:off x="4050769"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62" name="正方形/長方形 161"/>
          <p:cNvSpPr/>
          <p:nvPr/>
        </p:nvSpPr>
        <p:spPr>
          <a:xfrm>
            <a:off x="3055328" y="5266195"/>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63" name="正方形/長方形 162"/>
          <p:cNvSpPr/>
          <p:nvPr/>
        </p:nvSpPr>
        <p:spPr>
          <a:xfrm>
            <a:off x="2507068"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4" name="正方形/長方形 163"/>
          <p:cNvSpPr/>
          <p:nvPr/>
        </p:nvSpPr>
        <p:spPr>
          <a:xfrm>
            <a:off x="2878126"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5" name="正方形/長方形 164"/>
          <p:cNvSpPr/>
          <p:nvPr/>
        </p:nvSpPr>
        <p:spPr>
          <a:xfrm>
            <a:off x="3580488"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6" name="正方形/長方形 165"/>
          <p:cNvSpPr/>
          <p:nvPr/>
        </p:nvSpPr>
        <p:spPr>
          <a:xfrm>
            <a:off x="3944920"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7" name="正方形/長方形 166"/>
          <p:cNvSpPr/>
          <p:nvPr/>
        </p:nvSpPr>
        <p:spPr>
          <a:xfrm>
            <a:off x="4289474"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0" name="二等辺三角形 169"/>
          <p:cNvSpPr/>
          <p:nvPr/>
        </p:nvSpPr>
        <p:spPr bwMode="auto">
          <a:xfrm rot="10800000">
            <a:off x="2400310" y="4731714"/>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1" name="正方形/長方形 170"/>
          <p:cNvSpPr/>
          <p:nvPr/>
        </p:nvSpPr>
        <p:spPr>
          <a:xfrm>
            <a:off x="2211748" y="4521896"/>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sp>
        <p:nvSpPr>
          <p:cNvPr id="172" name="正方形/長方形 171"/>
          <p:cNvSpPr/>
          <p:nvPr/>
        </p:nvSpPr>
        <p:spPr>
          <a:xfrm>
            <a:off x="2345825" y="5092213"/>
            <a:ext cx="595035"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●手数料</a:t>
            </a:r>
          </a:p>
        </p:txBody>
      </p:sp>
      <p:graphicFrame>
        <p:nvGraphicFramePr>
          <p:cNvPr id="173" name="表 172"/>
          <p:cNvGraphicFramePr>
            <a:graphicFrameLocks noGrp="1"/>
          </p:cNvGraphicFramePr>
          <p:nvPr/>
        </p:nvGraphicFramePr>
        <p:xfrm>
          <a:off x="1593578" y="6272140"/>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74" name="二等辺三角形 173"/>
          <p:cNvSpPr/>
          <p:nvPr/>
        </p:nvSpPr>
        <p:spPr bwMode="auto">
          <a:xfrm rot="10800000">
            <a:off x="1631678" y="6127360"/>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5" name="正方形/長方形 174"/>
          <p:cNvSpPr/>
          <p:nvPr/>
        </p:nvSpPr>
        <p:spPr>
          <a:xfrm>
            <a:off x="1522988" y="5924168"/>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76" name="二等辺三角形 175"/>
          <p:cNvSpPr/>
          <p:nvPr/>
        </p:nvSpPr>
        <p:spPr bwMode="auto">
          <a:xfrm rot="10800000">
            <a:off x="1996114" y="6127360"/>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7" name="正方形/長方形 176"/>
          <p:cNvSpPr/>
          <p:nvPr/>
        </p:nvSpPr>
        <p:spPr>
          <a:xfrm>
            <a:off x="1887424" y="592416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78" name="直線コネクタ 177"/>
          <p:cNvCxnSpPr/>
          <p:nvPr/>
        </p:nvCxnSpPr>
        <p:spPr bwMode="auto">
          <a:xfrm>
            <a:off x="2471870" y="648550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9" name="二等辺三角形 178"/>
          <p:cNvSpPr/>
          <p:nvPr/>
        </p:nvSpPr>
        <p:spPr bwMode="auto">
          <a:xfrm rot="10800000">
            <a:off x="4280455" y="6127360"/>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0" name="正方形/長方形 179"/>
          <p:cNvSpPr/>
          <p:nvPr/>
        </p:nvSpPr>
        <p:spPr>
          <a:xfrm>
            <a:off x="4171765" y="592416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81" name="直線コネクタ 180"/>
          <p:cNvCxnSpPr/>
          <p:nvPr/>
        </p:nvCxnSpPr>
        <p:spPr bwMode="auto">
          <a:xfrm>
            <a:off x="3631426" y="648550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2" name="直線矢印コネクタ 181"/>
          <p:cNvCxnSpPr/>
          <p:nvPr/>
        </p:nvCxnSpPr>
        <p:spPr bwMode="auto">
          <a:xfrm>
            <a:off x="2470370" y="6776191"/>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3" name="正方形/長方形 182"/>
          <p:cNvSpPr/>
          <p:nvPr/>
        </p:nvSpPr>
        <p:spPr>
          <a:xfrm>
            <a:off x="2420742" y="678281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4" name="直線矢印コネクタ 183"/>
          <p:cNvCxnSpPr/>
          <p:nvPr/>
        </p:nvCxnSpPr>
        <p:spPr bwMode="auto">
          <a:xfrm>
            <a:off x="2711395" y="677619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5" name="正方形/長方形 184"/>
          <p:cNvSpPr/>
          <p:nvPr/>
        </p:nvSpPr>
        <p:spPr>
          <a:xfrm>
            <a:off x="2709385" y="677619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47" name="直線矢印コネクタ 246"/>
          <p:cNvCxnSpPr/>
          <p:nvPr/>
        </p:nvCxnSpPr>
        <p:spPr bwMode="auto">
          <a:xfrm>
            <a:off x="3388013" y="6776191"/>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8" name="正方形/長方形 247"/>
          <p:cNvSpPr/>
          <p:nvPr/>
        </p:nvSpPr>
        <p:spPr>
          <a:xfrm>
            <a:off x="3321894" y="677619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49" name="正方形/長方形 248"/>
          <p:cNvSpPr/>
          <p:nvPr/>
        </p:nvSpPr>
        <p:spPr>
          <a:xfrm>
            <a:off x="3055326" y="6661843"/>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50" name="正方形/長方形 249"/>
          <p:cNvSpPr/>
          <p:nvPr/>
        </p:nvSpPr>
        <p:spPr>
          <a:xfrm>
            <a:off x="2507066" y="697497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1" name="正方形/長方形 250"/>
          <p:cNvSpPr/>
          <p:nvPr/>
        </p:nvSpPr>
        <p:spPr>
          <a:xfrm>
            <a:off x="2878124" y="697497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2" name="正方形/長方形 251"/>
          <p:cNvSpPr/>
          <p:nvPr/>
        </p:nvSpPr>
        <p:spPr>
          <a:xfrm>
            <a:off x="3428088" y="6974973"/>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5" name="二等辺三角形 254"/>
          <p:cNvSpPr/>
          <p:nvPr/>
        </p:nvSpPr>
        <p:spPr bwMode="auto">
          <a:xfrm rot="10800000">
            <a:off x="2400308" y="6127362"/>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56" name="正方形/長方形 255"/>
          <p:cNvSpPr/>
          <p:nvPr/>
        </p:nvSpPr>
        <p:spPr>
          <a:xfrm>
            <a:off x="2211746" y="5917544"/>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sp>
        <p:nvSpPr>
          <p:cNvPr id="258" name="二等辺三角形 257"/>
          <p:cNvSpPr/>
          <p:nvPr/>
        </p:nvSpPr>
        <p:spPr bwMode="auto">
          <a:xfrm rot="10800000">
            <a:off x="3539381" y="612736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59" name="正方形/長方形 258"/>
          <p:cNvSpPr/>
          <p:nvPr/>
        </p:nvSpPr>
        <p:spPr>
          <a:xfrm>
            <a:off x="3171919" y="5917542"/>
            <a:ext cx="1039067"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オプション無へ変更</a:t>
            </a:r>
            <a:endParaRPr lang="ja-JP" altLang="en-US" sz="900" dirty="0"/>
          </a:p>
        </p:txBody>
      </p:sp>
    </p:spTree>
    <p:extLst>
      <p:ext uri="{BB962C8B-B14F-4D97-AF65-F5344CB8AC3E}">
        <p14:creationId xmlns:p14="http://schemas.microsoft.com/office/powerpoint/2010/main" val="37278235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オプション課金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オプション有無変更</a:t>
            </a:r>
          </a:p>
        </p:txBody>
      </p:sp>
      <p:graphicFrame>
        <p:nvGraphicFramePr>
          <p:cNvPr id="2" name="表 1"/>
          <p:cNvGraphicFramePr>
            <a:graphicFrameLocks noGrp="1"/>
          </p:cNvGraphicFramePr>
          <p:nvPr>
            <p:extLst>
              <p:ext uri="{D42A27DB-BD31-4B8C-83A1-F6EECF244321}">
                <p14:modId xmlns:p14="http://schemas.microsoft.com/office/powerpoint/2010/main" val="1459789325"/>
              </p:ext>
            </p:extLst>
          </p:nvPr>
        </p:nvGraphicFramePr>
        <p:xfrm>
          <a:off x="297181" y="1217561"/>
          <a:ext cx="9311640" cy="6071589"/>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6871940">
                  <a:extLst>
                    <a:ext uri="{9D8B030D-6E8A-4147-A177-3AD203B41FA5}">
                      <a16:colId xmlns:a16="http://schemas.microsoft.com/office/drawing/2014/main" val="20001"/>
                    </a:ext>
                  </a:extLst>
                </a:gridCol>
                <a:gridCol w="1204416">
                  <a:extLst>
                    <a:ext uri="{9D8B030D-6E8A-4147-A177-3AD203B41FA5}">
                      <a16:colId xmlns:a16="http://schemas.microsoft.com/office/drawing/2014/main" val="20002"/>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新規申込／オプション変更／解約申込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オプション無⇔有</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月内変更不可</a:t>
                      </a:r>
                      <a:r>
                        <a:rPr kumimoji="1" lang="en-US" altLang="ja-JP" sz="1100" dirty="0">
                          <a:latin typeface="Meiryo UI" panose="020B0604030504040204" pitchFamily="50" charset="-128"/>
                          <a:ea typeface="Meiryo UI" panose="020B0604030504040204" pitchFamily="50" charset="-128"/>
                        </a:rPr>
                        <a:t>)</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2"/>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オプション無⇔有</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月内変更あり</a:t>
                      </a:r>
                      <a:r>
                        <a:rPr kumimoji="1" lang="en-US" altLang="ja-JP" sz="1100" dirty="0">
                          <a:latin typeface="Meiryo UI" panose="020B0604030504040204" pitchFamily="50" charset="-128"/>
                          <a:ea typeface="Meiryo UI" panose="020B0604030504040204" pitchFamily="50" charset="-128"/>
                        </a:rPr>
                        <a:t>)</a:t>
                      </a:r>
                    </a:p>
                    <a:p>
                      <a:pPr algn="ctr"/>
                      <a:endParaRPr kumimoji="1" lang="en-US" altLang="ja-JP" sz="1100" dirty="0">
                        <a:latin typeface="Meiryo UI" panose="020B0604030504040204" pitchFamily="50" charset="-128"/>
                        <a:ea typeface="Meiryo UI" panose="020B0604030504040204" pitchFamily="50" charset="-128"/>
                      </a:endParaRPr>
                    </a:p>
                    <a:p>
                      <a:pPr marL="0" marR="0" lvl="0" indent="0" algn="ctr"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同月内再変更は</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3"/>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オプション無⇔有</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月内変更あり</a:t>
                      </a:r>
                      <a:r>
                        <a:rPr kumimoji="1" lang="en-US" altLang="ja-JP" sz="1100" dirty="0">
                          <a:latin typeface="Meiryo UI" panose="020B0604030504040204" pitchFamily="50" charset="-128"/>
                          <a:ea typeface="Meiryo UI" panose="020B0604030504040204" pitchFamily="50" charset="-128"/>
                        </a:rPr>
                        <a:t>)</a:t>
                      </a:r>
                      <a:br>
                        <a:rPr kumimoji="1" lang="en-US" altLang="ja-JP" sz="1100" dirty="0">
                          <a:latin typeface="Meiryo UI" panose="020B0604030504040204" pitchFamily="50" charset="-128"/>
                          <a:ea typeface="Meiryo UI" panose="020B0604030504040204" pitchFamily="50" charset="-128"/>
                        </a:rPr>
                      </a:br>
                      <a:endParaRPr kumimoji="1" lang="en-US" altLang="ja-JP" sz="1100" dirty="0">
                        <a:latin typeface="Meiryo UI" panose="020B0604030504040204" pitchFamily="50" charset="-128"/>
                        <a:ea typeface="Meiryo UI" panose="020B0604030504040204" pitchFamily="50" charset="-128"/>
                      </a:endParaRPr>
                    </a:p>
                    <a:p>
                      <a:pPr marL="0" marR="0" lvl="0" indent="0" algn="ctr"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変更月は無料</a:t>
                      </a:r>
                    </a:p>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txBody>
                  <a:tcPr/>
                </a:tc>
                <a:extLst>
                  <a:ext uri="{0D108BD9-81ED-4DB2-BD59-A6C34878D82A}">
                    <a16:rowId xmlns:a16="http://schemas.microsoft.com/office/drawing/2014/main" val="10004"/>
                  </a:ext>
                </a:extLst>
              </a:tr>
              <a:tr h="1381342">
                <a:tc>
                  <a:txBody>
                    <a:bodyPr/>
                    <a:lstStyle/>
                    <a:p>
                      <a:pPr algn="ctr"/>
                      <a:r>
                        <a:rPr kumimoji="1" lang="ja-JP" altLang="en-US" sz="1100" dirty="0">
                          <a:latin typeface="Meiryo UI" panose="020B0604030504040204" pitchFamily="50" charset="-128"/>
                          <a:ea typeface="Meiryo UI" panose="020B0604030504040204" pitchFamily="50" charset="-128"/>
                        </a:rPr>
                        <a:t>オプション無⇔有</a:t>
                      </a: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月内変更あり</a:t>
                      </a:r>
                      <a:r>
                        <a:rPr kumimoji="1" lang="en-US" altLang="ja-JP" sz="1100" dirty="0">
                          <a:latin typeface="Meiryo UI" panose="020B0604030504040204" pitchFamily="50" charset="-128"/>
                          <a:ea typeface="Meiryo UI" panose="020B0604030504040204" pitchFamily="50" charset="-128"/>
                        </a:rPr>
                        <a:t>)</a:t>
                      </a: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回目変更時は無料対象外</a:t>
                      </a: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l"/>
                      <a:r>
                        <a:rPr kumimoji="1" lang="ja-JP" altLang="en-US" sz="1100" b="1" u="sng" dirty="0">
                          <a:solidFill>
                            <a:srgbClr val="7030A0"/>
                          </a:solidFill>
                          <a:latin typeface="Meiryo UI" panose="020B0604030504040204" pitchFamily="50" charset="-128"/>
                          <a:ea typeface="Meiryo UI" panose="020B0604030504040204" pitchFamily="50" charset="-128"/>
                        </a:rPr>
                        <a:t>□カスタマイズ</a:t>
                      </a:r>
                      <a:endParaRPr kumimoji="1" lang="en-US" altLang="ja-JP" sz="1100" b="1" u="sng" dirty="0">
                        <a:solidFill>
                          <a:srgbClr val="7030A0"/>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endParaRPr kumimoji="1" lang="en-US" altLang="ja-JP" sz="1100" dirty="0">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・割引</a:t>
                      </a:r>
                    </a:p>
                    <a:p>
                      <a:pPr algn="l"/>
                      <a:r>
                        <a:rPr kumimoji="1" lang="ja-JP" altLang="en-US" sz="1100" dirty="0">
                          <a:latin typeface="Meiryo UI" panose="020B0604030504040204" pitchFamily="50" charset="-128"/>
                          <a:ea typeface="Meiryo UI" panose="020B0604030504040204" pitchFamily="50" charset="-128"/>
                        </a:rPr>
                        <a:t>・ビジネスルール</a:t>
                      </a:r>
                    </a:p>
                  </a:txBody>
                  <a:tcPr/>
                </a:tc>
                <a:extLst>
                  <a:ext uri="{0D108BD9-81ED-4DB2-BD59-A6C34878D82A}">
                    <a16:rowId xmlns:a16="http://schemas.microsoft.com/office/drawing/2014/main" val="10005"/>
                  </a:ext>
                </a:extLst>
              </a:tr>
            </a:tbl>
          </a:graphicData>
        </a:graphic>
      </p:graphicFrame>
      <p:graphicFrame>
        <p:nvGraphicFramePr>
          <p:cNvPr id="173" name="表 172"/>
          <p:cNvGraphicFramePr>
            <a:graphicFrameLocks noGrp="1"/>
          </p:cNvGraphicFramePr>
          <p:nvPr/>
        </p:nvGraphicFramePr>
        <p:xfrm>
          <a:off x="1564902" y="3436593"/>
          <a:ext cx="6616144"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415231">
                  <a:extLst>
                    <a:ext uri="{9D8B030D-6E8A-4147-A177-3AD203B41FA5}">
                      <a16:colId xmlns:a16="http://schemas.microsoft.com/office/drawing/2014/main" val="20005"/>
                    </a:ext>
                  </a:extLst>
                </a:gridCol>
                <a:gridCol w="424069">
                  <a:extLst>
                    <a:ext uri="{9D8B030D-6E8A-4147-A177-3AD203B41FA5}">
                      <a16:colId xmlns:a16="http://schemas.microsoft.com/office/drawing/2014/main" val="20006"/>
                    </a:ext>
                  </a:extLst>
                </a:gridCol>
                <a:gridCol w="404192">
                  <a:extLst>
                    <a:ext uri="{9D8B030D-6E8A-4147-A177-3AD203B41FA5}">
                      <a16:colId xmlns:a16="http://schemas.microsoft.com/office/drawing/2014/main" val="20007"/>
                    </a:ext>
                  </a:extLst>
                </a:gridCol>
                <a:gridCol w="364435">
                  <a:extLst>
                    <a:ext uri="{9D8B030D-6E8A-4147-A177-3AD203B41FA5}">
                      <a16:colId xmlns:a16="http://schemas.microsoft.com/office/drawing/2014/main" val="20008"/>
                    </a:ext>
                  </a:extLst>
                </a:gridCol>
                <a:gridCol w="2140226">
                  <a:extLst>
                    <a:ext uri="{9D8B030D-6E8A-4147-A177-3AD203B41FA5}">
                      <a16:colId xmlns:a16="http://schemas.microsoft.com/office/drawing/2014/main" val="20009"/>
                    </a:ext>
                  </a:extLst>
                </a:gridCol>
                <a:gridCol w="377687">
                  <a:extLst>
                    <a:ext uri="{9D8B030D-6E8A-4147-A177-3AD203B41FA5}">
                      <a16:colId xmlns:a16="http://schemas.microsoft.com/office/drawing/2014/main" val="20010"/>
                    </a:ext>
                  </a:extLst>
                </a:gridCol>
                <a:gridCol w="311426">
                  <a:extLst>
                    <a:ext uri="{9D8B030D-6E8A-4147-A177-3AD203B41FA5}">
                      <a16:colId xmlns:a16="http://schemas.microsoft.com/office/drawing/2014/main" val="20011"/>
                    </a:ext>
                  </a:extLst>
                </a:gridCol>
                <a:gridCol w="384313">
                  <a:extLst>
                    <a:ext uri="{9D8B030D-6E8A-4147-A177-3AD203B41FA5}">
                      <a16:colId xmlns:a16="http://schemas.microsoft.com/office/drawing/2014/main" val="20012"/>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6</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7</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74" name="二等辺三角形 173"/>
          <p:cNvSpPr/>
          <p:nvPr/>
        </p:nvSpPr>
        <p:spPr bwMode="auto">
          <a:xfrm rot="10800000">
            <a:off x="1603002" y="3291813"/>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5" name="正方形/長方形 174"/>
          <p:cNvSpPr/>
          <p:nvPr/>
        </p:nvSpPr>
        <p:spPr>
          <a:xfrm>
            <a:off x="1494312" y="3088621"/>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76" name="二等辺三角形 175"/>
          <p:cNvSpPr/>
          <p:nvPr/>
        </p:nvSpPr>
        <p:spPr bwMode="auto">
          <a:xfrm rot="10800000">
            <a:off x="1967438" y="3291813"/>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7" name="正方形/長方形 176"/>
          <p:cNvSpPr/>
          <p:nvPr/>
        </p:nvSpPr>
        <p:spPr>
          <a:xfrm>
            <a:off x="1858748" y="308862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78" name="直線コネクタ 177"/>
          <p:cNvCxnSpPr/>
          <p:nvPr/>
        </p:nvCxnSpPr>
        <p:spPr bwMode="auto">
          <a:xfrm>
            <a:off x="2443194" y="3649953"/>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9" name="二等辺三角形 178"/>
          <p:cNvSpPr/>
          <p:nvPr/>
        </p:nvSpPr>
        <p:spPr bwMode="auto">
          <a:xfrm rot="10800000">
            <a:off x="7962392" y="3291813"/>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80" name="正方形/長方形 179"/>
          <p:cNvSpPr/>
          <p:nvPr/>
        </p:nvSpPr>
        <p:spPr>
          <a:xfrm>
            <a:off x="7866954" y="308862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81" name="直線コネクタ 180"/>
          <p:cNvCxnSpPr/>
          <p:nvPr/>
        </p:nvCxnSpPr>
        <p:spPr bwMode="auto">
          <a:xfrm>
            <a:off x="3616002" y="3649953"/>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2" name="直線矢印コネクタ 181"/>
          <p:cNvCxnSpPr/>
          <p:nvPr/>
        </p:nvCxnSpPr>
        <p:spPr bwMode="auto">
          <a:xfrm>
            <a:off x="2441694" y="3940644"/>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3" name="正方形/長方形 182"/>
          <p:cNvSpPr/>
          <p:nvPr/>
        </p:nvSpPr>
        <p:spPr>
          <a:xfrm>
            <a:off x="2392066" y="394727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4" name="直線矢印コネクタ 183"/>
          <p:cNvCxnSpPr/>
          <p:nvPr/>
        </p:nvCxnSpPr>
        <p:spPr bwMode="auto">
          <a:xfrm>
            <a:off x="2682719" y="3940644"/>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5" name="正方形/長方形 184"/>
          <p:cNvSpPr/>
          <p:nvPr/>
        </p:nvSpPr>
        <p:spPr>
          <a:xfrm>
            <a:off x="2680709" y="394064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47" name="直線矢印コネクタ 246"/>
          <p:cNvCxnSpPr/>
          <p:nvPr/>
        </p:nvCxnSpPr>
        <p:spPr bwMode="auto">
          <a:xfrm>
            <a:off x="3359337" y="3940644"/>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8" name="正方形/長方形 247"/>
          <p:cNvSpPr/>
          <p:nvPr/>
        </p:nvSpPr>
        <p:spPr>
          <a:xfrm>
            <a:off x="3293218" y="394064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49" name="正方形/長方形 248"/>
          <p:cNvSpPr/>
          <p:nvPr/>
        </p:nvSpPr>
        <p:spPr>
          <a:xfrm>
            <a:off x="3026650" y="3826296"/>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50" name="正方形/長方形 249"/>
          <p:cNvSpPr/>
          <p:nvPr/>
        </p:nvSpPr>
        <p:spPr>
          <a:xfrm>
            <a:off x="2478390"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1" name="正方形/長方形 250"/>
          <p:cNvSpPr/>
          <p:nvPr/>
        </p:nvSpPr>
        <p:spPr>
          <a:xfrm>
            <a:off x="2849448"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2" name="正方形/長方形 251"/>
          <p:cNvSpPr/>
          <p:nvPr/>
        </p:nvSpPr>
        <p:spPr>
          <a:xfrm>
            <a:off x="3565062"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55" name="二等辺三角形 254"/>
          <p:cNvSpPr/>
          <p:nvPr/>
        </p:nvSpPr>
        <p:spPr bwMode="auto">
          <a:xfrm rot="10800000">
            <a:off x="2371632" y="3291815"/>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56" name="正方形/長方形 255"/>
          <p:cNvSpPr/>
          <p:nvPr/>
        </p:nvSpPr>
        <p:spPr>
          <a:xfrm>
            <a:off x="2183070" y="3081997"/>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sp>
        <p:nvSpPr>
          <p:cNvPr id="258" name="二等辺三角形 257"/>
          <p:cNvSpPr/>
          <p:nvPr/>
        </p:nvSpPr>
        <p:spPr bwMode="auto">
          <a:xfrm rot="10800000">
            <a:off x="3510705" y="3291813"/>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59" name="正方形/長方形 258"/>
          <p:cNvSpPr/>
          <p:nvPr/>
        </p:nvSpPr>
        <p:spPr>
          <a:xfrm>
            <a:off x="3143243" y="3081995"/>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オプション無へ変更</a:t>
            </a:r>
            <a:endParaRPr lang="ja-JP" altLang="en-US" sz="900" dirty="0"/>
          </a:p>
        </p:txBody>
      </p:sp>
      <p:sp>
        <p:nvSpPr>
          <p:cNvPr id="123" name="二等辺三角形 122"/>
          <p:cNvSpPr/>
          <p:nvPr/>
        </p:nvSpPr>
        <p:spPr bwMode="auto">
          <a:xfrm rot="10800000">
            <a:off x="6770333" y="3289292"/>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4" name="正方形/長方形 123"/>
          <p:cNvSpPr/>
          <p:nvPr/>
        </p:nvSpPr>
        <p:spPr>
          <a:xfrm>
            <a:off x="6581771" y="3079474"/>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cxnSp>
        <p:nvCxnSpPr>
          <p:cNvPr id="134" name="直線コネクタ 133"/>
          <p:cNvCxnSpPr/>
          <p:nvPr/>
        </p:nvCxnSpPr>
        <p:spPr bwMode="auto">
          <a:xfrm>
            <a:off x="6839800" y="365757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直線矢印コネクタ 148"/>
          <p:cNvCxnSpPr/>
          <p:nvPr/>
        </p:nvCxnSpPr>
        <p:spPr bwMode="auto">
          <a:xfrm>
            <a:off x="6838300" y="3948261"/>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8" name="正方形/長方形 167"/>
          <p:cNvSpPr/>
          <p:nvPr/>
        </p:nvSpPr>
        <p:spPr>
          <a:xfrm>
            <a:off x="6788672" y="395488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69" name="直線コネクタ 168"/>
          <p:cNvCxnSpPr/>
          <p:nvPr/>
        </p:nvCxnSpPr>
        <p:spPr bwMode="auto">
          <a:xfrm>
            <a:off x="8039708" y="3650944"/>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6" name="直線矢印コネクタ 185"/>
          <p:cNvCxnSpPr/>
          <p:nvPr/>
        </p:nvCxnSpPr>
        <p:spPr bwMode="auto">
          <a:xfrm>
            <a:off x="7106420" y="3941635"/>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正方形/長方形 186"/>
          <p:cNvSpPr/>
          <p:nvPr/>
        </p:nvSpPr>
        <p:spPr>
          <a:xfrm>
            <a:off x="7104410" y="394163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8" name="直線矢印コネクタ 187"/>
          <p:cNvCxnSpPr/>
          <p:nvPr/>
        </p:nvCxnSpPr>
        <p:spPr bwMode="auto">
          <a:xfrm>
            <a:off x="7437722" y="3941635"/>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9" name="正方形/長方形 188"/>
          <p:cNvSpPr/>
          <p:nvPr/>
        </p:nvSpPr>
        <p:spPr>
          <a:xfrm>
            <a:off x="7435712" y="394163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0" name="直線矢印コネクタ 189"/>
          <p:cNvCxnSpPr/>
          <p:nvPr/>
        </p:nvCxnSpPr>
        <p:spPr bwMode="auto">
          <a:xfrm>
            <a:off x="7796295" y="3941635"/>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1" name="正方形/長方形 190"/>
          <p:cNvSpPr/>
          <p:nvPr/>
        </p:nvSpPr>
        <p:spPr>
          <a:xfrm>
            <a:off x="7730176" y="394163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92" name="正方形/長方形 191"/>
          <p:cNvSpPr/>
          <p:nvPr/>
        </p:nvSpPr>
        <p:spPr>
          <a:xfrm>
            <a:off x="6919216"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3" name="正方形/長方形 192"/>
          <p:cNvSpPr/>
          <p:nvPr/>
        </p:nvSpPr>
        <p:spPr>
          <a:xfrm>
            <a:off x="7283648"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4" name="正方形/長方形 193"/>
          <p:cNvSpPr/>
          <p:nvPr/>
        </p:nvSpPr>
        <p:spPr>
          <a:xfrm>
            <a:off x="7628202"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5" name="正方形/長方形 194"/>
          <p:cNvSpPr/>
          <p:nvPr/>
        </p:nvSpPr>
        <p:spPr>
          <a:xfrm>
            <a:off x="7969442" y="415267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86" name="二等辺三角形 285"/>
          <p:cNvSpPr/>
          <p:nvPr/>
        </p:nvSpPr>
        <p:spPr bwMode="auto">
          <a:xfrm rot="10800000">
            <a:off x="4258362" y="329105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87" name="正方形/長方形 286"/>
          <p:cNvSpPr/>
          <p:nvPr/>
        </p:nvSpPr>
        <p:spPr>
          <a:xfrm>
            <a:off x="4069800" y="3081232"/>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cxnSp>
        <p:nvCxnSpPr>
          <p:cNvPr id="288" name="直線コネクタ 287"/>
          <p:cNvCxnSpPr/>
          <p:nvPr/>
        </p:nvCxnSpPr>
        <p:spPr bwMode="auto">
          <a:xfrm>
            <a:off x="4352933" y="365657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9" name="直線矢印コネクタ 288"/>
          <p:cNvCxnSpPr/>
          <p:nvPr/>
        </p:nvCxnSpPr>
        <p:spPr bwMode="auto">
          <a:xfrm>
            <a:off x="4351433" y="3947270"/>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0" name="正方形/長方形 289"/>
          <p:cNvSpPr/>
          <p:nvPr/>
        </p:nvSpPr>
        <p:spPr>
          <a:xfrm>
            <a:off x="4301805" y="395389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91" name="直線矢印コネクタ 290"/>
          <p:cNvCxnSpPr/>
          <p:nvPr/>
        </p:nvCxnSpPr>
        <p:spPr bwMode="auto">
          <a:xfrm>
            <a:off x="4592458" y="3947270"/>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2" name="正方形/長方形 291"/>
          <p:cNvSpPr/>
          <p:nvPr/>
        </p:nvSpPr>
        <p:spPr>
          <a:xfrm>
            <a:off x="4590448" y="394727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93" name="正方形/長方形 292"/>
          <p:cNvSpPr/>
          <p:nvPr/>
        </p:nvSpPr>
        <p:spPr>
          <a:xfrm>
            <a:off x="4388129" y="415930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4" name="正方形/長方形 293"/>
          <p:cNvSpPr/>
          <p:nvPr/>
        </p:nvSpPr>
        <p:spPr>
          <a:xfrm>
            <a:off x="4759187" y="415930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5" name="二等辺三角形 294"/>
          <p:cNvSpPr/>
          <p:nvPr/>
        </p:nvSpPr>
        <p:spPr bwMode="auto">
          <a:xfrm rot="10800000">
            <a:off x="5246127" y="329177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96" name="正方形/長方形 295"/>
          <p:cNvSpPr/>
          <p:nvPr/>
        </p:nvSpPr>
        <p:spPr>
          <a:xfrm>
            <a:off x="4991307" y="3081952"/>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オプション無へ変更</a:t>
            </a:r>
            <a:endParaRPr lang="ja-JP" altLang="en-US" sz="900" dirty="0"/>
          </a:p>
        </p:txBody>
      </p:sp>
      <p:cxnSp>
        <p:nvCxnSpPr>
          <p:cNvPr id="297" name="直線矢印コネクタ 296"/>
          <p:cNvCxnSpPr/>
          <p:nvPr/>
        </p:nvCxnSpPr>
        <p:spPr bwMode="auto">
          <a:xfrm>
            <a:off x="4963414" y="3947270"/>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8" name="正方形/長方形 297"/>
          <p:cNvSpPr/>
          <p:nvPr/>
        </p:nvSpPr>
        <p:spPr>
          <a:xfrm>
            <a:off x="4961404" y="394727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99" name="直線コネクタ 298"/>
          <p:cNvCxnSpPr/>
          <p:nvPr/>
        </p:nvCxnSpPr>
        <p:spPr bwMode="auto">
          <a:xfrm>
            <a:off x="5320779" y="3685714"/>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88" name="表 387"/>
          <p:cNvGraphicFramePr>
            <a:graphicFrameLocks noGrp="1"/>
          </p:cNvGraphicFramePr>
          <p:nvPr/>
        </p:nvGraphicFramePr>
        <p:xfrm>
          <a:off x="1564902" y="4820336"/>
          <a:ext cx="6616144"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415231">
                  <a:extLst>
                    <a:ext uri="{9D8B030D-6E8A-4147-A177-3AD203B41FA5}">
                      <a16:colId xmlns:a16="http://schemas.microsoft.com/office/drawing/2014/main" val="20005"/>
                    </a:ext>
                  </a:extLst>
                </a:gridCol>
                <a:gridCol w="424069">
                  <a:extLst>
                    <a:ext uri="{9D8B030D-6E8A-4147-A177-3AD203B41FA5}">
                      <a16:colId xmlns:a16="http://schemas.microsoft.com/office/drawing/2014/main" val="20006"/>
                    </a:ext>
                  </a:extLst>
                </a:gridCol>
                <a:gridCol w="404192">
                  <a:extLst>
                    <a:ext uri="{9D8B030D-6E8A-4147-A177-3AD203B41FA5}">
                      <a16:colId xmlns:a16="http://schemas.microsoft.com/office/drawing/2014/main" val="20007"/>
                    </a:ext>
                  </a:extLst>
                </a:gridCol>
                <a:gridCol w="364435">
                  <a:extLst>
                    <a:ext uri="{9D8B030D-6E8A-4147-A177-3AD203B41FA5}">
                      <a16:colId xmlns:a16="http://schemas.microsoft.com/office/drawing/2014/main" val="20008"/>
                    </a:ext>
                  </a:extLst>
                </a:gridCol>
                <a:gridCol w="2140226">
                  <a:extLst>
                    <a:ext uri="{9D8B030D-6E8A-4147-A177-3AD203B41FA5}">
                      <a16:colId xmlns:a16="http://schemas.microsoft.com/office/drawing/2014/main" val="20009"/>
                    </a:ext>
                  </a:extLst>
                </a:gridCol>
                <a:gridCol w="377687">
                  <a:extLst>
                    <a:ext uri="{9D8B030D-6E8A-4147-A177-3AD203B41FA5}">
                      <a16:colId xmlns:a16="http://schemas.microsoft.com/office/drawing/2014/main" val="20010"/>
                    </a:ext>
                  </a:extLst>
                </a:gridCol>
                <a:gridCol w="311426">
                  <a:extLst>
                    <a:ext uri="{9D8B030D-6E8A-4147-A177-3AD203B41FA5}">
                      <a16:colId xmlns:a16="http://schemas.microsoft.com/office/drawing/2014/main" val="20011"/>
                    </a:ext>
                  </a:extLst>
                </a:gridCol>
                <a:gridCol w="384313">
                  <a:extLst>
                    <a:ext uri="{9D8B030D-6E8A-4147-A177-3AD203B41FA5}">
                      <a16:colId xmlns:a16="http://schemas.microsoft.com/office/drawing/2014/main" val="20012"/>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6</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7</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389" name="二等辺三角形 388"/>
          <p:cNvSpPr/>
          <p:nvPr/>
        </p:nvSpPr>
        <p:spPr bwMode="auto">
          <a:xfrm rot="10800000">
            <a:off x="1603002" y="4675556"/>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90" name="正方形/長方形 389"/>
          <p:cNvSpPr/>
          <p:nvPr/>
        </p:nvSpPr>
        <p:spPr>
          <a:xfrm>
            <a:off x="1494312" y="4472364"/>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391" name="二等辺三角形 390"/>
          <p:cNvSpPr/>
          <p:nvPr/>
        </p:nvSpPr>
        <p:spPr bwMode="auto">
          <a:xfrm rot="10800000">
            <a:off x="1967438" y="4675556"/>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92" name="正方形/長方形 391"/>
          <p:cNvSpPr/>
          <p:nvPr/>
        </p:nvSpPr>
        <p:spPr>
          <a:xfrm>
            <a:off x="1858748" y="447236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393" name="直線コネクタ 392"/>
          <p:cNvCxnSpPr/>
          <p:nvPr/>
        </p:nvCxnSpPr>
        <p:spPr bwMode="auto">
          <a:xfrm>
            <a:off x="2443194" y="503369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4" name="二等辺三角形 393"/>
          <p:cNvSpPr/>
          <p:nvPr/>
        </p:nvSpPr>
        <p:spPr bwMode="auto">
          <a:xfrm rot="10800000">
            <a:off x="7962392" y="4675556"/>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95" name="正方形/長方形 394"/>
          <p:cNvSpPr/>
          <p:nvPr/>
        </p:nvSpPr>
        <p:spPr>
          <a:xfrm>
            <a:off x="7866954" y="4472364"/>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396" name="直線コネクタ 395"/>
          <p:cNvCxnSpPr/>
          <p:nvPr/>
        </p:nvCxnSpPr>
        <p:spPr bwMode="auto">
          <a:xfrm>
            <a:off x="3616002" y="503369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9" name="直線矢印コネクタ 398"/>
          <p:cNvCxnSpPr/>
          <p:nvPr/>
        </p:nvCxnSpPr>
        <p:spPr bwMode="auto">
          <a:xfrm>
            <a:off x="2682719" y="532438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0" name="正方形/長方形 399"/>
          <p:cNvSpPr/>
          <p:nvPr/>
        </p:nvSpPr>
        <p:spPr>
          <a:xfrm>
            <a:off x="2680709" y="532438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01" name="直線矢印コネクタ 400"/>
          <p:cNvCxnSpPr/>
          <p:nvPr/>
        </p:nvCxnSpPr>
        <p:spPr bwMode="auto">
          <a:xfrm>
            <a:off x="3359337" y="5324387"/>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2" name="正方形/長方形 401"/>
          <p:cNvSpPr/>
          <p:nvPr/>
        </p:nvSpPr>
        <p:spPr>
          <a:xfrm>
            <a:off x="3293218" y="532438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403" name="正方形/長方形 402"/>
          <p:cNvSpPr/>
          <p:nvPr/>
        </p:nvSpPr>
        <p:spPr>
          <a:xfrm>
            <a:off x="3026650" y="5210039"/>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405" name="正方形/長方形 404"/>
          <p:cNvSpPr/>
          <p:nvPr/>
        </p:nvSpPr>
        <p:spPr>
          <a:xfrm>
            <a:off x="2849448" y="553642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06" name="正方形/長方形 405"/>
          <p:cNvSpPr/>
          <p:nvPr/>
        </p:nvSpPr>
        <p:spPr>
          <a:xfrm>
            <a:off x="3565062" y="553642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07" name="二等辺三角形 406"/>
          <p:cNvSpPr/>
          <p:nvPr/>
        </p:nvSpPr>
        <p:spPr bwMode="auto">
          <a:xfrm rot="10800000">
            <a:off x="2371632" y="4675558"/>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08" name="正方形/長方形 407"/>
          <p:cNvSpPr/>
          <p:nvPr/>
        </p:nvSpPr>
        <p:spPr>
          <a:xfrm>
            <a:off x="2183070" y="4465740"/>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sp>
        <p:nvSpPr>
          <p:cNvPr id="409" name="二等辺三角形 408"/>
          <p:cNvSpPr/>
          <p:nvPr/>
        </p:nvSpPr>
        <p:spPr bwMode="auto">
          <a:xfrm rot="10800000">
            <a:off x="3510705" y="4675556"/>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10" name="正方形/長方形 409"/>
          <p:cNvSpPr/>
          <p:nvPr/>
        </p:nvSpPr>
        <p:spPr>
          <a:xfrm>
            <a:off x="3143243" y="4465738"/>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オプション無へ変更</a:t>
            </a:r>
            <a:endParaRPr lang="ja-JP" altLang="en-US" sz="900" dirty="0"/>
          </a:p>
        </p:txBody>
      </p:sp>
      <p:sp>
        <p:nvSpPr>
          <p:cNvPr id="411" name="二等辺三角形 410"/>
          <p:cNvSpPr/>
          <p:nvPr/>
        </p:nvSpPr>
        <p:spPr bwMode="auto">
          <a:xfrm rot="10800000">
            <a:off x="6770333" y="4673035"/>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12" name="正方形/長方形 411"/>
          <p:cNvSpPr/>
          <p:nvPr/>
        </p:nvSpPr>
        <p:spPr>
          <a:xfrm>
            <a:off x="6581771" y="4463217"/>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cxnSp>
        <p:nvCxnSpPr>
          <p:cNvPr id="413" name="直線コネクタ 412"/>
          <p:cNvCxnSpPr/>
          <p:nvPr/>
        </p:nvCxnSpPr>
        <p:spPr bwMode="auto">
          <a:xfrm>
            <a:off x="6839800" y="5041313"/>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6" name="直線コネクタ 415"/>
          <p:cNvCxnSpPr/>
          <p:nvPr/>
        </p:nvCxnSpPr>
        <p:spPr bwMode="auto">
          <a:xfrm>
            <a:off x="8039708" y="503468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7" name="直線矢印コネクタ 416"/>
          <p:cNvCxnSpPr/>
          <p:nvPr/>
        </p:nvCxnSpPr>
        <p:spPr bwMode="auto">
          <a:xfrm>
            <a:off x="7106420" y="532537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8" name="正方形/長方形 417"/>
          <p:cNvSpPr/>
          <p:nvPr/>
        </p:nvSpPr>
        <p:spPr>
          <a:xfrm>
            <a:off x="7104410" y="532537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19" name="直線矢印コネクタ 418"/>
          <p:cNvCxnSpPr/>
          <p:nvPr/>
        </p:nvCxnSpPr>
        <p:spPr bwMode="auto">
          <a:xfrm>
            <a:off x="7437722" y="532537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0" name="正方形/長方形 419"/>
          <p:cNvSpPr/>
          <p:nvPr/>
        </p:nvSpPr>
        <p:spPr>
          <a:xfrm>
            <a:off x="7435712" y="532537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21" name="直線矢印コネクタ 420"/>
          <p:cNvCxnSpPr/>
          <p:nvPr/>
        </p:nvCxnSpPr>
        <p:spPr bwMode="auto">
          <a:xfrm>
            <a:off x="7796295" y="5325378"/>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2" name="正方形/長方形 421"/>
          <p:cNvSpPr/>
          <p:nvPr/>
        </p:nvSpPr>
        <p:spPr>
          <a:xfrm>
            <a:off x="7730176" y="532537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424" name="正方形/長方形 423"/>
          <p:cNvSpPr/>
          <p:nvPr/>
        </p:nvSpPr>
        <p:spPr>
          <a:xfrm>
            <a:off x="7283648" y="553642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25" name="正方形/長方形 424"/>
          <p:cNvSpPr/>
          <p:nvPr/>
        </p:nvSpPr>
        <p:spPr>
          <a:xfrm>
            <a:off x="7628202" y="553642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26" name="正方形/長方形 425"/>
          <p:cNvSpPr/>
          <p:nvPr/>
        </p:nvSpPr>
        <p:spPr>
          <a:xfrm>
            <a:off x="7969442" y="553642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27" name="二等辺三角形 426"/>
          <p:cNvSpPr/>
          <p:nvPr/>
        </p:nvSpPr>
        <p:spPr bwMode="auto">
          <a:xfrm rot="10800000">
            <a:off x="4258362" y="4674793"/>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28" name="正方形/長方形 427"/>
          <p:cNvSpPr/>
          <p:nvPr/>
        </p:nvSpPr>
        <p:spPr>
          <a:xfrm>
            <a:off x="4069800" y="4464975"/>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cxnSp>
        <p:nvCxnSpPr>
          <p:cNvPr id="429" name="直線コネクタ 428"/>
          <p:cNvCxnSpPr/>
          <p:nvPr/>
        </p:nvCxnSpPr>
        <p:spPr bwMode="auto">
          <a:xfrm>
            <a:off x="4352933" y="504032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2" name="直線矢印コネクタ 431"/>
          <p:cNvCxnSpPr/>
          <p:nvPr/>
        </p:nvCxnSpPr>
        <p:spPr bwMode="auto">
          <a:xfrm>
            <a:off x="4592458" y="533101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3" name="正方形/長方形 432"/>
          <p:cNvSpPr/>
          <p:nvPr/>
        </p:nvSpPr>
        <p:spPr>
          <a:xfrm>
            <a:off x="4590448" y="533101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435" name="正方形/長方形 434"/>
          <p:cNvSpPr/>
          <p:nvPr/>
        </p:nvSpPr>
        <p:spPr>
          <a:xfrm>
            <a:off x="4759187" y="5543047"/>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36" name="二等辺三角形 435"/>
          <p:cNvSpPr/>
          <p:nvPr/>
        </p:nvSpPr>
        <p:spPr bwMode="auto">
          <a:xfrm rot="10800000">
            <a:off x="5246127" y="4675513"/>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37" name="正方形/長方形 436"/>
          <p:cNvSpPr/>
          <p:nvPr/>
        </p:nvSpPr>
        <p:spPr>
          <a:xfrm>
            <a:off x="4991307" y="4465695"/>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オプション無へ変更</a:t>
            </a:r>
            <a:endParaRPr lang="ja-JP" altLang="en-US" sz="900" dirty="0"/>
          </a:p>
        </p:txBody>
      </p:sp>
      <p:cxnSp>
        <p:nvCxnSpPr>
          <p:cNvPr id="438" name="直線矢印コネクタ 437"/>
          <p:cNvCxnSpPr/>
          <p:nvPr/>
        </p:nvCxnSpPr>
        <p:spPr bwMode="auto">
          <a:xfrm>
            <a:off x="4963414" y="533101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9" name="正方形/長方形 438"/>
          <p:cNvSpPr/>
          <p:nvPr/>
        </p:nvSpPr>
        <p:spPr>
          <a:xfrm>
            <a:off x="4961404" y="533101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40" name="直線コネクタ 439"/>
          <p:cNvCxnSpPr/>
          <p:nvPr/>
        </p:nvCxnSpPr>
        <p:spPr bwMode="auto">
          <a:xfrm>
            <a:off x="5320779" y="506945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1" name="直線コネクタ 440"/>
          <p:cNvCxnSpPr/>
          <p:nvPr/>
        </p:nvCxnSpPr>
        <p:spPr bwMode="auto">
          <a:xfrm>
            <a:off x="2640953" y="5050174"/>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2" name="直線コネクタ 441"/>
          <p:cNvCxnSpPr/>
          <p:nvPr/>
        </p:nvCxnSpPr>
        <p:spPr bwMode="auto">
          <a:xfrm>
            <a:off x="4597413" y="503369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3" name="直線コネクタ 442"/>
          <p:cNvCxnSpPr/>
          <p:nvPr/>
        </p:nvCxnSpPr>
        <p:spPr bwMode="auto">
          <a:xfrm>
            <a:off x="7104210" y="503318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444" name="表 443"/>
          <p:cNvGraphicFramePr>
            <a:graphicFrameLocks noGrp="1"/>
          </p:cNvGraphicFramePr>
          <p:nvPr/>
        </p:nvGraphicFramePr>
        <p:xfrm>
          <a:off x="1548692" y="6227885"/>
          <a:ext cx="6616144"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415231">
                  <a:extLst>
                    <a:ext uri="{9D8B030D-6E8A-4147-A177-3AD203B41FA5}">
                      <a16:colId xmlns:a16="http://schemas.microsoft.com/office/drawing/2014/main" val="20005"/>
                    </a:ext>
                  </a:extLst>
                </a:gridCol>
                <a:gridCol w="424069">
                  <a:extLst>
                    <a:ext uri="{9D8B030D-6E8A-4147-A177-3AD203B41FA5}">
                      <a16:colId xmlns:a16="http://schemas.microsoft.com/office/drawing/2014/main" val="20006"/>
                    </a:ext>
                  </a:extLst>
                </a:gridCol>
                <a:gridCol w="404192">
                  <a:extLst>
                    <a:ext uri="{9D8B030D-6E8A-4147-A177-3AD203B41FA5}">
                      <a16:colId xmlns:a16="http://schemas.microsoft.com/office/drawing/2014/main" val="20007"/>
                    </a:ext>
                  </a:extLst>
                </a:gridCol>
                <a:gridCol w="364435">
                  <a:extLst>
                    <a:ext uri="{9D8B030D-6E8A-4147-A177-3AD203B41FA5}">
                      <a16:colId xmlns:a16="http://schemas.microsoft.com/office/drawing/2014/main" val="20008"/>
                    </a:ext>
                  </a:extLst>
                </a:gridCol>
                <a:gridCol w="2140226">
                  <a:extLst>
                    <a:ext uri="{9D8B030D-6E8A-4147-A177-3AD203B41FA5}">
                      <a16:colId xmlns:a16="http://schemas.microsoft.com/office/drawing/2014/main" val="20009"/>
                    </a:ext>
                  </a:extLst>
                </a:gridCol>
                <a:gridCol w="377687">
                  <a:extLst>
                    <a:ext uri="{9D8B030D-6E8A-4147-A177-3AD203B41FA5}">
                      <a16:colId xmlns:a16="http://schemas.microsoft.com/office/drawing/2014/main" val="20010"/>
                    </a:ext>
                  </a:extLst>
                </a:gridCol>
                <a:gridCol w="311426">
                  <a:extLst>
                    <a:ext uri="{9D8B030D-6E8A-4147-A177-3AD203B41FA5}">
                      <a16:colId xmlns:a16="http://schemas.microsoft.com/office/drawing/2014/main" val="20011"/>
                    </a:ext>
                  </a:extLst>
                </a:gridCol>
                <a:gridCol w="384313">
                  <a:extLst>
                    <a:ext uri="{9D8B030D-6E8A-4147-A177-3AD203B41FA5}">
                      <a16:colId xmlns:a16="http://schemas.microsoft.com/office/drawing/2014/main" val="20012"/>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6</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7</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445" name="二等辺三角形 444"/>
          <p:cNvSpPr/>
          <p:nvPr/>
        </p:nvSpPr>
        <p:spPr bwMode="auto">
          <a:xfrm rot="10800000">
            <a:off x="1586792" y="6083105"/>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46" name="正方形/長方形 445"/>
          <p:cNvSpPr/>
          <p:nvPr/>
        </p:nvSpPr>
        <p:spPr>
          <a:xfrm>
            <a:off x="1478102" y="5879913"/>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447" name="二等辺三角形 446"/>
          <p:cNvSpPr/>
          <p:nvPr/>
        </p:nvSpPr>
        <p:spPr bwMode="auto">
          <a:xfrm rot="10800000">
            <a:off x="1951228" y="6083105"/>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48" name="正方形/長方形 447"/>
          <p:cNvSpPr/>
          <p:nvPr/>
        </p:nvSpPr>
        <p:spPr>
          <a:xfrm>
            <a:off x="1842538" y="587991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449" name="直線コネクタ 448"/>
          <p:cNvCxnSpPr/>
          <p:nvPr/>
        </p:nvCxnSpPr>
        <p:spPr bwMode="auto">
          <a:xfrm>
            <a:off x="2426984" y="644124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0" name="二等辺三角形 449"/>
          <p:cNvSpPr/>
          <p:nvPr/>
        </p:nvSpPr>
        <p:spPr bwMode="auto">
          <a:xfrm rot="10800000">
            <a:off x="7946182" y="6083105"/>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51" name="正方形/長方形 450"/>
          <p:cNvSpPr/>
          <p:nvPr/>
        </p:nvSpPr>
        <p:spPr>
          <a:xfrm>
            <a:off x="7850744" y="5879913"/>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452" name="直線コネクタ 451"/>
          <p:cNvCxnSpPr/>
          <p:nvPr/>
        </p:nvCxnSpPr>
        <p:spPr bwMode="auto">
          <a:xfrm>
            <a:off x="3599792" y="644124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5" name="直線矢印コネクタ 454"/>
          <p:cNvCxnSpPr/>
          <p:nvPr/>
        </p:nvCxnSpPr>
        <p:spPr bwMode="auto">
          <a:xfrm>
            <a:off x="2666509" y="673193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6" name="正方形/長方形 455"/>
          <p:cNvSpPr/>
          <p:nvPr/>
        </p:nvSpPr>
        <p:spPr>
          <a:xfrm>
            <a:off x="2664499" y="673193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57" name="直線矢印コネクタ 456"/>
          <p:cNvCxnSpPr/>
          <p:nvPr/>
        </p:nvCxnSpPr>
        <p:spPr bwMode="auto">
          <a:xfrm>
            <a:off x="3343127" y="6731936"/>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8" name="正方形/長方形 457"/>
          <p:cNvSpPr/>
          <p:nvPr/>
        </p:nvSpPr>
        <p:spPr>
          <a:xfrm>
            <a:off x="3277008" y="673193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459" name="正方形/長方形 458"/>
          <p:cNvSpPr/>
          <p:nvPr/>
        </p:nvSpPr>
        <p:spPr>
          <a:xfrm>
            <a:off x="3010440" y="6617588"/>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461" name="正方形/長方形 460"/>
          <p:cNvSpPr/>
          <p:nvPr/>
        </p:nvSpPr>
        <p:spPr>
          <a:xfrm>
            <a:off x="2833238" y="694397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62" name="正方形/長方形 461"/>
          <p:cNvSpPr/>
          <p:nvPr/>
        </p:nvSpPr>
        <p:spPr>
          <a:xfrm>
            <a:off x="3548852" y="694397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63" name="二等辺三角形 462"/>
          <p:cNvSpPr/>
          <p:nvPr/>
        </p:nvSpPr>
        <p:spPr bwMode="auto">
          <a:xfrm rot="10800000">
            <a:off x="2355422" y="6083107"/>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64" name="正方形/長方形 463"/>
          <p:cNvSpPr/>
          <p:nvPr/>
        </p:nvSpPr>
        <p:spPr>
          <a:xfrm>
            <a:off x="2166860" y="5873289"/>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sp>
        <p:nvSpPr>
          <p:cNvPr id="465" name="二等辺三角形 464"/>
          <p:cNvSpPr/>
          <p:nvPr/>
        </p:nvSpPr>
        <p:spPr bwMode="auto">
          <a:xfrm rot="10800000">
            <a:off x="3494495" y="6083105"/>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66" name="正方形/長方形 465"/>
          <p:cNvSpPr/>
          <p:nvPr/>
        </p:nvSpPr>
        <p:spPr>
          <a:xfrm>
            <a:off x="3127033" y="5873287"/>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オプション無へ変更</a:t>
            </a:r>
            <a:endParaRPr lang="ja-JP" altLang="en-US" sz="900" dirty="0"/>
          </a:p>
        </p:txBody>
      </p:sp>
      <p:sp>
        <p:nvSpPr>
          <p:cNvPr id="467" name="二等辺三角形 466"/>
          <p:cNvSpPr/>
          <p:nvPr/>
        </p:nvSpPr>
        <p:spPr bwMode="auto">
          <a:xfrm rot="10800000">
            <a:off x="6754123" y="6080584"/>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68" name="正方形/長方形 467"/>
          <p:cNvSpPr/>
          <p:nvPr/>
        </p:nvSpPr>
        <p:spPr>
          <a:xfrm>
            <a:off x="6565561" y="5870766"/>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cxnSp>
        <p:nvCxnSpPr>
          <p:cNvPr id="469" name="直線コネクタ 468"/>
          <p:cNvCxnSpPr/>
          <p:nvPr/>
        </p:nvCxnSpPr>
        <p:spPr bwMode="auto">
          <a:xfrm>
            <a:off x="6823590" y="644886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0" name="直線矢印コネクタ 469"/>
          <p:cNvCxnSpPr/>
          <p:nvPr/>
        </p:nvCxnSpPr>
        <p:spPr bwMode="auto">
          <a:xfrm>
            <a:off x="6822090" y="6739553"/>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1" name="正方形/長方形 470"/>
          <p:cNvSpPr/>
          <p:nvPr/>
        </p:nvSpPr>
        <p:spPr>
          <a:xfrm>
            <a:off x="6772462" y="674617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72" name="直線コネクタ 471"/>
          <p:cNvCxnSpPr/>
          <p:nvPr/>
        </p:nvCxnSpPr>
        <p:spPr bwMode="auto">
          <a:xfrm>
            <a:off x="8023498" y="644223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3" name="直線矢印コネクタ 472"/>
          <p:cNvCxnSpPr/>
          <p:nvPr/>
        </p:nvCxnSpPr>
        <p:spPr bwMode="auto">
          <a:xfrm>
            <a:off x="7090210" y="673292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4" name="正方形/長方形 473"/>
          <p:cNvSpPr/>
          <p:nvPr/>
        </p:nvSpPr>
        <p:spPr>
          <a:xfrm>
            <a:off x="7088200" y="673292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75" name="直線矢印コネクタ 474"/>
          <p:cNvCxnSpPr/>
          <p:nvPr/>
        </p:nvCxnSpPr>
        <p:spPr bwMode="auto">
          <a:xfrm>
            <a:off x="7421512" y="673292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6" name="正方形/長方形 475"/>
          <p:cNvSpPr/>
          <p:nvPr/>
        </p:nvSpPr>
        <p:spPr>
          <a:xfrm>
            <a:off x="7419502" y="673292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77" name="直線矢印コネクタ 476"/>
          <p:cNvCxnSpPr/>
          <p:nvPr/>
        </p:nvCxnSpPr>
        <p:spPr bwMode="auto">
          <a:xfrm>
            <a:off x="7780085" y="6732927"/>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8" name="正方形/長方形 477"/>
          <p:cNvSpPr/>
          <p:nvPr/>
        </p:nvSpPr>
        <p:spPr>
          <a:xfrm>
            <a:off x="7713966" y="673292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479" name="正方形/長方形 478"/>
          <p:cNvSpPr/>
          <p:nvPr/>
        </p:nvSpPr>
        <p:spPr>
          <a:xfrm>
            <a:off x="6903006" y="694397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80" name="正方形/長方形 479"/>
          <p:cNvSpPr/>
          <p:nvPr/>
        </p:nvSpPr>
        <p:spPr>
          <a:xfrm>
            <a:off x="7267438" y="694397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81" name="正方形/長方形 480"/>
          <p:cNvSpPr/>
          <p:nvPr/>
        </p:nvSpPr>
        <p:spPr>
          <a:xfrm>
            <a:off x="7611992" y="694397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82" name="正方形/長方形 481"/>
          <p:cNvSpPr/>
          <p:nvPr/>
        </p:nvSpPr>
        <p:spPr>
          <a:xfrm>
            <a:off x="7953232" y="694397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83" name="二等辺三角形 482"/>
          <p:cNvSpPr/>
          <p:nvPr/>
        </p:nvSpPr>
        <p:spPr bwMode="auto">
          <a:xfrm rot="10800000">
            <a:off x="4242152" y="6082342"/>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84" name="正方形/長方形 483"/>
          <p:cNvSpPr/>
          <p:nvPr/>
        </p:nvSpPr>
        <p:spPr>
          <a:xfrm>
            <a:off x="4053590" y="5872524"/>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cxnSp>
        <p:nvCxnSpPr>
          <p:cNvPr id="485" name="直線コネクタ 484"/>
          <p:cNvCxnSpPr/>
          <p:nvPr/>
        </p:nvCxnSpPr>
        <p:spPr bwMode="auto">
          <a:xfrm>
            <a:off x="4336723" y="6447871"/>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6" name="直線矢印コネクタ 485"/>
          <p:cNvCxnSpPr/>
          <p:nvPr/>
        </p:nvCxnSpPr>
        <p:spPr bwMode="auto">
          <a:xfrm>
            <a:off x="4335223" y="6738562"/>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7" name="正方形/長方形 486"/>
          <p:cNvSpPr/>
          <p:nvPr/>
        </p:nvSpPr>
        <p:spPr>
          <a:xfrm>
            <a:off x="4285595" y="674518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88" name="直線矢印コネクタ 487"/>
          <p:cNvCxnSpPr/>
          <p:nvPr/>
        </p:nvCxnSpPr>
        <p:spPr bwMode="auto">
          <a:xfrm>
            <a:off x="4576248" y="673856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9" name="正方形/長方形 488"/>
          <p:cNvSpPr/>
          <p:nvPr/>
        </p:nvSpPr>
        <p:spPr>
          <a:xfrm>
            <a:off x="4574238" y="6738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490" name="正方形/長方形 489"/>
          <p:cNvSpPr/>
          <p:nvPr/>
        </p:nvSpPr>
        <p:spPr>
          <a:xfrm>
            <a:off x="4371919" y="695059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91" name="正方形/長方形 490"/>
          <p:cNvSpPr/>
          <p:nvPr/>
        </p:nvSpPr>
        <p:spPr>
          <a:xfrm>
            <a:off x="4742977" y="695059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492" name="二等辺三角形 491"/>
          <p:cNvSpPr/>
          <p:nvPr/>
        </p:nvSpPr>
        <p:spPr bwMode="auto">
          <a:xfrm rot="10800000">
            <a:off x="5229917" y="6083062"/>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93" name="正方形/長方形 492"/>
          <p:cNvSpPr/>
          <p:nvPr/>
        </p:nvSpPr>
        <p:spPr>
          <a:xfrm>
            <a:off x="4975097" y="5873244"/>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オプション無へ変更</a:t>
            </a:r>
            <a:endParaRPr lang="ja-JP" altLang="en-US" sz="900" dirty="0"/>
          </a:p>
        </p:txBody>
      </p:sp>
      <p:cxnSp>
        <p:nvCxnSpPr>
          <p:cNvPr id="494" name="直線矢印コネクタ 493"/>
          <p:cNvCxnSpPr/>
          <p:nvPr/>
        </p:nvCxnSpPr>
        <p:spPr bwMode="auto">
          <a:xfrm>
            <a:off x="4947204" y="6738562"/>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5" name="正方形/長方形 494"/>
          <p:cNvSpPr/>
          <p:nvPr/>
        </p:nvSpPr>
        <p:spPr>
          <a:xfrm>
            <a:off x="4945194" y="673856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96" name="直線コネクタ 495"/>
          <p:cNvCxnSpPr/>
          <p:nvPr/>
        </p:nvCxnSpPr>
        <p:spPr bwMode="auto">
          <a:xfrm>
            <a:off x="5304569" y="647700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7" name="直線コネクタ 496"/>
          <p:cNvCxnSpPr/>
          <p:nvPr/>
        </p:nvCxnSpPr>
        <p:spPr bwMode="auto">
          <a:xfrm>
            <a:off x="2627701" y="644736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498" name="表 497"/>
          <p:cNvGraphicFramePr>
            <a:graphicFrameLocks noGrp="1"/>
          </p:cNvGraphicFramePr>
          <p:nvPr/>
        </p:nvGraphicFramePr>
        <p:xfrm>
          <a:off x="1566914" y="2080210"/>
          <a:ext cx="6616144"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415231">
                  <a:extLst>
                    <a:ext uri="{9D8B030D-6E8A-4147-A177-3AD203B41FA5}">
                      <a16:colId xmlns:a16="http://schemas.microsoft.com/office/drawing/2014/main" val="20005"/>
                    </a:ext>
                  </a:extLst>
                </a:gridCol>
                <a:gridCol w="424069">
                  <a:extLst>
                    <a:ext uri="{9D8B030D-6E8A-4147-A177-3AD203B41FA5}">
                      <a16:colId xmlns:a16="http://schemas.microsoft.com/office/drawing/2014/main" val="20006"/>
                    </a:ext>
                  </a:extLst>
                </a:gridCol>
                <a:gridCol w="404192">
                  <a:extLst>
                    <a:ext uri="{9D8B030D-6E8A-4147-A177-3AD203B41FA5}">
                      <a16:colId xmlns:a16="http://schemas.microsoft.com/office/drawing/2014/main" val="20007"/>
                    </a:ext>
                  </a:extLst>
                </a:gridCol>
                <a:gridCol w="364435">
                  <a:extLst>
                    <a:ext uri="{9D8B030D-6E8A-4147-A177-3AD203B41FA5}">
                      <a16:colId xmlns:a16="http://schemas.microsoft.com/office/drawing/2014/main" val="20008"/>
                    </a:ext>
                  </a:extLst>
                </a:gridCol>
                <a:gridCol w="2140226">
                  <a:extLst>
                    <a:ext uri="{9D8B030D-6E8A-4147-A177-3AD203B41FA5}">
                      <a16:colId xmlns:a16="http://schemas.microsoft.com/office/drawing/2014/main" val="20009"/>
                    </a:ext>
                  </a:extLst>
                </a:gridCol>
                <a:gridCol w="377687">
                  <a:extLst>
                    <a:ext uri="{9D8B030D-6E8A-4147-A177-3AD203B41FA5}">
                      <a16:colId xmlns:a16="http://schemas.microsoft.com/office/drawing/2014/main" val="20010"/>
                    </a:ext>
                  </a:extLst>
                </a:gridCol>
                <a:gridCol w="311426">
                  <a:extLst>
                    <a:ext uri="{9D8B030D-6E8A-4147-A177-3AD203B41FA5}">
                      <a16:colId xmlns:a16="http://schemas.microsoft.com/office/drawing/2014/main" val="20011"/>
                    </a:ext>
                  </a:extLst>
                </a:gridCol>
                <a:gridCol w="384313">
                  <a:extLst>
                    <a:ext uri="{9D8B030D-6E8A-4147-A177-3AD203B41FA5}">
                      <a16:colId xmlns:a16="http://schemas.microsoft.com/office/drawing/2014/main" val="20012"/>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5</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6</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7</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499" name="二等辺三角形 498"/>
          <p:cNvSpPr/>
          <p:nvPr/>
        </p:nvSpPr>
        <p:spPr bwMode="auto">
          <a:xfrm rot="10800000">
            <a:off x="1605014" y="1935430"/>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00" name="正方形/長方形 499"/>
          <p:cNvSpPr/>
          <p:nvPr/>
        </p:nvSpPr>
        <p:spPr>
          <a:xfrm>
            <a:off x="1496324" y="1732238"/>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501" name="二等辺三角形 500"/>
          <p:cNvSpPr/>
          <p:nvPr/>
        </p:nvSpPr>
        <p:spPr bwMode="auto">
          <a:xfrm rot="10800000">
            <a:off x="1969450" y="1935430"/>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02" name="正方形/長方形 501"/>
          <p:cNvSpPr/>
          <p:nvPr/>
        </p:nvSpPr>
        <p:spPr>
          <a:xfrm>
            <a:off x="1860760" y="173223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503" name="直線コネクタ 502"/>
          <p:cNvCxnSpPr/>
          <p:nvPr/>
        </p:nvCxnSpPr>
        <p:spPr bwMode="auto">
          <a:xfrm>
            <a:off x="2643986" y="229357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4" name="二等辺三角形 503"/>
          <p:cNvSpPr/>
          <p:nvPr/>
        </p:nvSpPr>
        <p:spPr bwMode="auto">
          <a:xfrm rot="10800000">
            <a:off x="7964404" y="1935430"/>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05" name="正方形/長方形 504"/>
          <p:cNvSpPr/>
          <p:nvPr/>
        </p:nvSpPr>
        <p:spPr>
          <a:xfrm>
            <a:off x="7868966" y="1732238"/>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506" name="直線コネクタ 505"/>
          <p:cNvCxnSpPr/>
          <p:nvPr/>
        </p:nvCxnSpPr>
        <p:spPr bwMode="auto">
          <a:xfrm>
            <a:off x="3777038" y="229357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9" name="直線矢印コネクタ 508"/>
          <p:cNvCxnSpPr/>
          <p:nvPr/>
        </p:nvCxnSpPr>
        <p:spPr bwMode="auto">
          <a:xfrm>
            <a:off x="2651601" y="2584261"/>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0" name="正方形/長方形 509"/>
          <p:cNvSpPr/>
          <p:nvPr/>
        </p:nvSpPr>
        <p:spPr>
          <a:xfrm>
            <a:off x="2682721" y="258426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511" name="直線矢印コネクタ 510"/>
          <p:cNvCxnSpPr/>
          <p:nvPr/>
        </p:nvCxnSpPr>
        <p:spPr bwMode="auto">
          <a:xfrm>
            <a:off x="3361349" y="2584261"/>
            <a:ext cx="41568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2" name="正方形/長方形 511"/>
          <p:cNvSpPr/>
          <p:nvPr/>
        </p:nvSpPr>
        <p:spPr>
          <a:xfrm>
            <a:off x="3381368" y="258426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513" name="正方形/長方形 512"/>
          <p:cNvSpPr/>
          <p:nvPr/>
        </p:nvSpPr>
        <p:spPr>
          <a:xfrm>
            <a:off x="3028662" y="2469913"/>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515" name="正方形/長方形 514"/>
          <p:cNvSpPr/>
          <p:nvPr/>
        </p:nvSpPr>
        <p:spPr>
          <a:xfrm>
            <a:off x="2851460" y="27962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16" name="正方形/長方形 515"/>
          <p:cNvSpPr/>
          <p:nvPr/>
        </p:nvSpPr>
        <p:spPr>
          <a:xfrm>
            <a:off x="3567074" y="27962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17" name="二等辺三角形 516"/>
          <p:cNvSpPr/>
          <p:nvPr/>
        </p:nvSpPr>
        <p:spPr bwMode="auto">
          <a:xfrm rot="10800000">
            <a:off x="2559172" y="1935432"/>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18" name="正方形/長方形 517"/>
          <p:cNvSpPr/>
          <p:nvPr/>
        </p:nvSpPr>
        <p:spPr>
          <a:xfrm>
            <a:off x="2185082" y="1725614"/>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sp>
        <p:nvSpPr>
          <p:cNvPr id="519" name="二等辺三角形 518"/>
          <p:cNvSpPr/>
          <p:nvPr/>
        </p:nvSpPr>
        <p:spPr bwMode="auto">
          <a:xfrm rot="10800000">
            <a:off x="3698245" y="193543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20" name="正方形/長方形 519"/>
          <p:cNvSpPr/>
          <p:nvPr/>
        </p:nvSpPr>
        <p:spPr>
          <a:xfrm>
            <a:off x="3145255" y="1725612"/>
            <a:ext cx="1039067"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オプション無へ変更</a:t>
            </a:r>
            <a:endParaRPr lang="ja-JP" altLang="en-US" sz="900" dirty="0"/>
          </a:p>
        </p:txBody>
      </p:sp>
      <p:cxnSp>
        <p:nvCxnSpPr>
          <p:cNvPr id="523" name="直線コネクタ 522"/>
          <p:cNvCxnSpPr/>
          <p:nvPr/>
        </p:nvCxnSpPr>
        <p:spPr bwMode="auto">
          <a:xfrm>
            <a:off x="7106852" y="230118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3" name="正方形/長方形 532"/>
          <p:cNvSpPr/>
          <p:nvPr/>
        </p:nvSpPr>
        <p:spPr>
          <a:xfrm>
            <a:off x="6921228" y="279629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37" name="二等辺三角形 536"/>
          <p:cNvSpPr/>
          <p:nvPr/>
        </p:nvSpPr>
        <p:spPr bwMode="auto">
          <a:xfrm rot="10800000">
            <a:off x="4518788" y="1934667"/>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38" name="正方形/長方形 537"/>
          <p:cNvSpPr/>
          <p:nvPr/>
        </p:nvSpPr>
        <p:spPr>
          <a:xfrm>
            <a:off x="4071812" y="1724849"/>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オプション有へ変更</a:t>
            </a:r>
            <a:endParaRPr lang="ja-JP" altLang="en-US" sz="900" dirty="0"/>
          </a:p>
        </p:txBody>
      </p:sp>
      <p:cxnSp>
        <p:nvCxnSpPr>
          <p:cNvPr id="539" name="直線コネクタ 538"/>
          <p:cNvCxnSpPr/>
          <p:nvPr/>
        </p:nvCxnSpPr>
        <p:spPr bwMode="auto">
          <a:xfrm>
            <a:off x="4606733" y="230019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2" name="直線矢印コネクタ 541"/>
          <p:cNvCxnSpPr/>
          <p:nvPr/>
        </p:nvCxnSpPr>
        <p:spPr bwMode="auto">
          <a:xfrm>
            <a:off x="4594470" y="259088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3" name="正方形/長方形 542"/>
          <p:cNvSpPr/>
          <p:nvPr/>
        </p:nvSpPr>
        <p:spPr>
          <a:xfrm>
            <a:off x="4592460" y="259088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545" name="正方形/長方形 544"/>
          <p:cNvSpPr/>
          <p:nvPr/>
        </p:nvSpPr>
        <p:spPr>
          <a:xfrm>
            <a:off x="4761199" y="280292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546" name="二等辺三角形 545"/>
          <p:cNvSpPr/>
          <p:nvPr/>
        </p:nvSpPr>
        <p:spPr bwMode="auto">
          <a:xfrm rot="10800000">
            <a:off x="7028143" y="1935732"/>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47" name="正方形/長方形 546"/>
          <p:cNvSpPr/>
          <p:nvPr/>
        </p:nvSpPr>
        <p:spPr>
          <a:xfrm>
            <a:off x="6455275" y="1725914"/>
            <a:ext cx="1039067"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オプション無へ変更</a:t>
            </a:r>
            <a:endParaRPr lang="ja-JP" altLang="en-US" sz="900" dirty="0"/>
          </a:p>
        </p:txBody>
      </p:sp>
      <p:cxnSp>
        <p:nvCxnSpPr>
          <p:cNvPr id="548" name="直線矢印コネクタ 547"/>
          <p:cNvCxnSpPr/>
          <p:nvPr/>
        </p:nvCxnSpPr>
        <p:spPr bwMode="auto">
          <a:xfrm>
            <a:off x="4965426" y="2590887"/>
            <a:ext cx="211890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9" name="正方形/長方形 548"/>
          <p:cNvSpPr/>
          <p:nvPr/>
        </p:nvSpPr>
        <p:spPr>
          <a:xfrm>
            <a:off x="5831425" y="259088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Tree>
    <p:extLst>
      <p:ext uri="{BB962C8B-B14F-4D97-AF65-F5344CB8AC3E}">
        <p14:creationId xmlns:p14="http://schemas.microsoft.com/office/powerpoint/2010/main" val="23877067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オプション課金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有料オプション変更</a:t>
            </a:r>
          </a:p>
        </p:txBody>
      </p:sp>
      <p:graphicFrame>
        <p:nvGraphicFramePr>
          <p:cNvPr id="2" name="表 1"/>
          <p:cNvGraphicFramePr>
            <a:graphicFrameLocks noGrp="1"/>
          </p:cNvGraphicFramePr>
          <p:nvPr>
            <p:extLst>
              <p:ext uri="{D42A27DB-BD31-4B8C-83A1-F6EECF244321}">
                <p14:modId xmlns:p14="http://schemas.microsoft.com/office/powerpoint/2010/main" val="1536706446"/>
              </p:ext>
            </p:extLst>
          </p:nvPr>
        </p:nvGraphicFramePr>
        <p:xfrm>
          <a:off x="297181" y="1217561"/>
          <a:ext cx="9311640" cy="6202007"/>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新規申込／オプション変更／解約申込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有料オプション</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marL="0" marR="0" lvl="0" indent="0" algn="ctr"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a:t>
                      </a:r>
                      <a:r>
                        <a:rPr kumimoji="1" lang="en-US" altLang="ja-JP" sz="1100" dirty="0">
                          <a:latin typeface="Meiryo UI" panose="020B0604030504040204" pitchFamily="50" charset="-128"/>
                          <a:ea typeface="Meiryo UI" panose="020B0604030504040204" pitchFamily="50" charset="-128"/>
                        </a:rPr>
                        <a:t>A/B</a:t>
                      </a:r>
                      <a:r>
                        <a:rPr kumimoji="1" lang="ja-JP" altLang="en-US" sz="1100" dirty="0">
                          <a:latin typeface="Meiryo UI" panose="020B0604030504040204" pitchFamily="50" charset="-128"/>
                          <a:ea typeface="Meiryo UI" panose="020B0604030504040204" pitchFamily="50" charset="-128"/>
                        </a:rPr>
                        <a:t>の月額</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tc>
                <a:extLst>
                  <a:ext uri="{0D108BD9-81ED-4DB2-BD59-A6C34878D82A}">
                    <a16:rowId xmlns:a16="http://schemas.microsoft.com/office/drawing/2014/main" val="10002"/>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有料オプション</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変更月は変更前オプション</a:t>
                      </a: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の月額払い</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▲開発</a:t>
                      </a:r>
                      <a:endParaRPr kumimoji="1" lang="en-US" altLang="ja-JP"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・従量課金を利用した課金計算</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手動で都度変える場合、</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・定期払い</a:t>
                      </a:r>
                      <a:endPar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・割引</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or</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一括払い にて対応可能</a:t>
                      </a:r>
                      <a:endParaRPr kumimoji="1" lang="en-US" altLang="ja-JP" sz="11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381342">
                <a:tc>
                  <a:txBody>
                    <a:bodyPr/>
                    <a:lstStyle/>
                    <a:p>
                      <a:pPr algn="ctr"/>
                      <a:r>
                        <a:rPr kumimoji="1" lang="ja-JP" altLang="en-US" sz="1100" dirty="0">
                          <a:latin typeface="Meiryo UI" panose="020B0604030504040204" pitchFamily="50" charset="-128"/>
                          <a:ea typeface="Meiryo UI" panose="020B0604030504040204" pitchFamily="50" charset="-128"/>
                        </a:rPr>
                        <a:t>有料オプション</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変更月は変更後プラン</a:t>
                      </a:r>
                      <a:r>
                        <a:rPr kumimoji="1" lang="en-US" altLang="ja-JP" sz="1100" dirty="0">
                          <a:latin typeface="Meiryo UI" panose="020B0604030504040204" pitchFamily="50" charset="-128"/>
                          <a:ea typeface="Meiryo UI" panose="020B0604030504040204" pitchFamily="50" charset="-128"/>
                        </a:rPr>
                        <a:t>(B)</a:t>
                      </a:r>
                      <a:r>
                        <a:rPr kumimoji="1" lang="ja-JP" altLang="en-US" sz="1100" dirty="0">
                          <a:latin typeface="Meiryo UI" panose="020B0604030504040204" pitchFamily="50" charset="-128"/>
                          <a:ea typeface="Meiryo UI" panose="020B0604030504040204" pitchFamily="50" charset="-128"/>
                        </a:rPr>
                        <a:t>の月額払い</a:t>
                      </a:r>
                    </a:p>
                  </a:txBody>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▲開発</a:t>
                      </a:r>
                      <a:endParaRPr kumimoji="1" lang="en-US" altLang="ja-JP"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・従量課金を利用した課金計算</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手動で都度変える場合、</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・定期払い</a:t>
                      </a:r>
                      <a:endPar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・割引</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or</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一括払い にて対応可能</a:t>
                      </a:r>
                      <a:endParaRPr kumimoji="1" lang="en-US" altLang="ja-JP" sz="11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1365834">
                <a:tc>
                  <a:txBody>
                    <a:bodyPr/>
                    <a:lstStyle/>
                    <a:p>
                      <a:pPr algn="ctr"/>
                      <a:r>
                        <a:rPr kumimoji="1" lang="ja-JP" altLang="en-US" sz="1100" dirty="0">
                          <a:latin typeface="Meiryo UI" panose="020B0604030504040204" pitchFamily="50" charset="-128"/>
                          <a:ea typeface="Meiryo UI" panose="020B0604030504040204" pitchFamily="50" charset="-128"/>
                        </a:rPr>
                        <a:t>有料オプション</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marL="0" marR="0" lvl="0" indent="0" algn="ctr"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と</a:t>
                      </a:r>
                      <a:r>
                        <a:rPr kumimoji="1" lang="en-US" altLang="ja-JP" sz="1100" dirty="0">
                          <a:latin typeface="Meiryo UI" panose="020B0604030504040204" pitchFamily="50" charset="-128"/>
                          <a:ea typeface="Meiryo UI" panose="020B0604030504040204" pitchFamily="50" charset="-128"/>
                        </a:rPr>
                        <a:t>B</a:t>
                      </a:r>
                      <a:r>
                        <a:rPr kumimoji="1" lang="ja-JP" altLang="en-US" sz="1100" dirty="0">
                          <a:latin typeface="Meiryo UI" panose="020B0604030504040204" pitchFamily="50" charset="-128"/>
                          <a:ea typeface="Meiryo UI" panose="020B0604030504040204" pitchFamily="50" charset="-128"/>
                        </a:rPr>
                        <a:t>の費用を比較し高い</a:t>
                      </a:r>
                      <a:r>
                        <a:rPr kumimoji="1" lang="en-US" altLang="ja-JP" sz="1100" dirty="0">
                          <a:latin typeface="Meiryo UI" panose="020B0604030504040204" pitchFamily="50" charset="-128"/>
                          <a:ea typeface="Meiryo UI" panose="020B0604030504040204" pitchFamily="50" charset="-128"/>
                        </a:rPr>
                        <a:t>or</a:t>
                      </a:r>
                      <a:r>
                        <a:rPr kumimoji="1" lang="ja-JP" altLang="en-US" sz="1100" dirty="0">
                          <a:latin typeface="Meiryo UI" panose="020B0604030504040204" pitchFamily="50" charset="-128"/>
                          <a:ea typeface="Meiryo UI" panose="020B0604030504040204" pitchFamily="50" charset="-128"/>
                        </a:rPr>
                        <a:t>低い一方を選択</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右例では費用の高い</a:t>
                      </a:r>
                      <a:r>
                        <a:rPr kumimoji="1" lang="en-US" altLang="ja-JP" sz="1100" dirty="0">
                          <a:latin typeface="Meiryo UI" panose="020B0604030504040204" pitchFamily="50" charset="-128"/>
                          <a:ea typeface="Meiryo UI" panose="020B0604030504040204" pitchFamily="50" charset="-128"/>
                        </a:rPr>
                        <a:t>B</a:t>
                      </a:r>
                      <a:r>
                        <a:rPr kumimoji="1" lang="ja-JP" altLang="en-US" sz="1100" dirty="0">
                          <a:latin typeface="Meiryo UI" panose="020B0604030504040204" pitchFamily="50" charset="-128"/>
                          <a:ea typeface="Meiryo UI" panose="020B0604030504040204" pitchFamily="50" charset="-128"/>
                        </a:rPr>
                        <a:t>を選択</a:t>
                      </a:r>
                    </a:p>
                  </a:txBody>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▲開発</a:t>
                      </a:r>
                      <a:endParaRPr kumimoji="1" lang="en-US" altLang="ja-JP"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・従量課金を利用した課金計算</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手動で都度変える場合、</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・定期払い</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・割引</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or</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一括払い にて対応可能</a:t>
                      </a:r>
                      <a:endParaRPr kumimoji="1" lang="en-US" altLang="ja-JP" sz="11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bl>
          </a:graphicData>
        </a:graphic>
      </p:graphicFrame>
      <p:graphicFrame>
        <p:nvGraphicFramePr>
          <p:cNvPr id="142" name="表 141"/>
          <p:cNvGraphicFramePr>
            <a:graphicFrameLocks noGrp="1"/>
          </p:cNvGraphicFramePr>
          <p:nvPr/>
        </p:nvGraphicFramePr>
        <p:xfrm>
          <a:off x="1593580" y="487649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43" name="二等辺三角形 142"/>
          <p:cNvSpPr/>
          <p:nvPr/>
        </p:nvSpPr>
        <p:spPr bwMode="auto">
          <a:xfrm rot="10800000">
            <a:off x="1631680" y="473171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4" name="正方形/長方形 143"/>
          <p:cNvSpPr/>
          <p:nvPr/>
        </p:nvSpPr>
        <p:spPr>
          <a:xfrm>
            <a:off x="1522990" y="452852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45" name="二等辺三角形 144"/>
          <p:cNvSpPr/>
          <p:nvPr/>
        </p:nvSpPr>
        <p:spPr bwMode="auto">
          <a:xfrm rot="10800000">
            <a:off x="1996116" y="473171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6" name="正方形/長方形 145"/>
          <p:cNvSpPr/>
          <p:nvPr/>
        </p:nvSpPr>
        <p:spPr>
          <a:xfrm>
            <a:off x="1887426" y="452852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47" name="直線コネクタ 146"/>
          <p:cNvCxnSpPr/>
          <p:nvPr/>
        </p:nvCxnSpPr>
        <p:spPr bwMode="auto">
          <a:xfrm>
            <a:off x="2471872" y="508985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二等辺三角形 147"/>
          <p:cNvSpPr/>
          <p:nvPr/>
        </p:nvSpPr>
        <p:spPr bwMode="auto">
          <a:xfrm rot="10800000">
            <a:off x="4280457" y="473171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0" name="正方形/長方形 149"/>
          <p:cNvSpPr/>
          <p:nvPr/>
        </p:nvSpPr>
        <p:spPr>
          <a:xfrm>
            <a:off x="4171767" y="452852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51" name="直線コネクタ 150"/>
          <p:cNvCxnSpPr/>
          <p:nvPr/>
        </p:nvCxnSpPr>
        <p:spPr bwMode="auto">
          <a:xfrm>
            <a:off x="4360301" y="508985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直線矢印コネクタ 151"/>
          <p:cNvCxnSpPr/>
          <p:nvPr/>
        </p:nvCxnSpPr>
        <p:spPr bwMode="auto">
          <a:xfrm>
            <a:off x="2470372" y="5380543"/>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 name="正方形/長方形 152"/>
          <p:cNvSpPr/>
          <p:nvPr/>
        </p:nvSpPr>
        <p:spPr>
          <a:xfrm>
            <a:off x="2420744" y="538716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4" name="直線矢印コネクタ 153"/>
          <p:cNvCxnSpPr/>
          <p:nvPr/>
        </p:nvCxnSpPr>
        <p:spPr bwMode="auto">
          <a:xfrm>
            <a:off x="2711397" y="538054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5" name="正方形/長方形 154"/>
          <p:cNvSpPr/>
          <p:nvPr/>
        </p:nvSpPr>
        <p:spPr>
          <a:xfrm>
            <a:off x="2709387"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6" name="直線矢印コネクタ 155"/>
          <p:cNvCxnSpPr/>
          <p:nvPr/>
        </p:nvCxnSpPr>
        <p:spPr bwMode="auto">
          <a:xfrm>
            <a:off x="3427013" y="538054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7" name="正方形/長方形 156"/>
          <p:cNvSpPr/>
          <p:nvPr/>
        </p:nvSpPr>
        <p:spPr>
          <a:xfrm>
            <a:off x="3425003"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58" name="直線矢印コネクタ 157"/>
          <p:cNvCxnSpPr/>
          <p:nvPr/>
        </p:nvCxnSpPr>
        <p:spPr bwMode="auto">
          <a:xfrm>
            <a:off x="3758315" y="538054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正方形/長方形 158"/>
          <p:cNvSpPr/>
          <p:nvPr/>
        </p:nvSpPr>
        <p:spPr>
          <a:xfrm>
            <a:off x="3756305"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60" name="直線矢印コネクタ 159"/>
          <p:cNvCxnSpPr/>
          <p:nvPr/>
        </p:nvCxnSpPr>
        <p:spPr bwMode="auto">
          <a:xfrm>
            <a:off x="4116888" y="5380543"/>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正方形/長方形 160"/>
          <p:cNvSpPr/>
          <p:nvPr/>
        </p:nvSpPr>
        <p:spPr>
          <a:xfrm>
            <a:off x="4050769" y="538054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62" name="正方形/長方形 161"/>
          <p:cNvSpPr/>
          <p:nvPr/>
        </p:nvSpPr>
        <p:spPr>
          <a:xfrm>
            <a:off x="3055328" y="5266195"/>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63" name="正方形/長方形 162"/>
          <p:cNvSpPr/>
          <p:nvPr/>
        </p:nvSpPr>
        <p:spPr>
          <a:xfrm>
            <a:off x="2507068"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4" name="正方形/長方形 163"/>
          <p:cNvSpPr/>
          <p:nvPr/>
        </p:nvSpPr>
        <p:spPr>
          <a:xfrm>
            <a:off x="2878126"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5" name="正方形/長方形 164"/>
          <p:cNvSpPr/>
          <p:nvPr/>
        </p:nvSpPr>
        <p:spPr>
          <a:xfrm>
            <a:off x="3580488"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6" name="正方形/長方形 165"/>
          <p:cNvSpPr/>
          <p:nvPr/>
        </p:nvSpPr>
        <p:spPr>
          <a:xfrm>
            <a:off x="3944920"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67" name="正方形/長方形 166"/>
          <p:cNvSpPr/>
          <p:nvPr/>
        </p:nvSpPr>
        <p:spPr>
          <a:xfrm>
            <a:off x="4289474" y="557932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70" name="二等辺三角形 169"/>
          <p:cNvSpPr/>
          <p:nvPr/>
        </p:nvSpPr>
        <p:spPr bwMode="auto">
          <a:xfrm rot="10800000">
            <a:off x="2400310" y="4731714"/>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1" name="正方形/長方形 170"/>
          <p:cNvSpPr/>
          <p:nvPr/>
        </p:nvSpPr>
        <p:spPr>
          <a:xfrm>
            <a:off x="2230985" y="4521896"/>
            <a:ext cx="1000594"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graphicFrame>
        <p:nvGraphicFramePr>
          <p:cNvPr id="219" name="表 218"/>
          <p:cNvGraphicFramePr>
            <a:graphicFrameLocks noGrp="1"/>
          </p:cNvGraphicFramePr>
          <p:nvPr/>
        </p:nvGraphicFramePr>
        <p:xfrm>
          <a:off x="1600206" y="3445257"/>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220" name="二等辺三角形 219"/>
          <p:cNvSpPr/>
          <p:nvPr/>
        </p:nvSpPr>
        <p:spPr bwMode="auto">
          <a:xfrm rot="10800000">
            <a:off x="1638306" y="3300477"/>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21" name="正方形/長方形 220"/>
          <p:cNvSpPr/>
          <p:nvPr/>
        </p:nvSpPr>
        <p:spPr>
          <a:xfrm>
            <a:off x="1529616" y="3097285"/>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222" name="二等辺三角形 221"/>
          <p:cNvSpPr/>
          <p:nvPr/>
        </p:nvSpPr>
        <p:spPr bwMode="auto">
          <a:xfrm rot="10800000">
            <a:off x="2002742" y="3300477"/>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23" name="正方形/長方形 222"/>
          <p:cNvSpPr/>
          <p:nvPr/>
        </p:nvSpPr>
        <p:spPr>
          <a:xfrm>
            <a:off x="1894052" y="3097285"/>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224" name="直線コネクタ 223"/>
          <p:cNvCxnSpPr/>
          <p:nvPr/>
        </p:nvCxnSpPr>
        <p:spPr bwMode="auto">
          <a:xfrm>
            <a:off x="2571262" y="365861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 name="二等辺三角形 224"/>
          <p:cNvSpPr/>
          <p:nvPr/>
        </p:nvSpPr>
        <p:spPr bwMode="auto">
          <a:xfrm rot="10800000">
            <a:off x="4287083" y="3300477"/>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26" name="正方形/長方形 225"/>
          <p:cNvSpPr/>
          <p:nvPr/>
        </p:nvSpPr>
        <p:spPr>
          <a:xfrm>
            <a:off x="4178393" y="3097285"/>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27" name="直線コネクタ 226"/>
          <p:cNvCxnSpPr/>
          <p:nvPr/>
        </p:nvCxnSpPr>
        <p:spPr bwMode="auto">
          <a:xfrm>
            <a:off x="4366927" y="365861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0" name="直線矢印コネクタ 229"/>
          <p:cNvCxnSpPr/>
          <p:nvPr/>
        </p:nvCxnSpPr>
        <p:spPr bwMode="auto">
          <a:xfrm>
            <a:off x="2718023" y="394930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1" name="正方形/長方形 230"/>
          <p:cNvSpPr/>
          <p:nvPr/>
        </p:nvSpPr>
        <p:spPr>
          <a:xfrm>
            <a:off x="2716013" y="394930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32" name="直線矢印コネクタ 231"/>
          <p:cNvCxnSpPr/>
          <p:nvPr/>
        </p:nvCxnSpPr>
        <p:spPr bwMode="auto">
          <a:xfrm>
            <a:off x="3433639" y="394930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3" name="正方形/長方形 232"/>
          <p:cNvSpPr/>
          <p:nvPr/>
        </p:nvSpPr>
        <p:spPr>
          <a:xfrm>
            <a:off x="3431629" y="394930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34" name="直線矢印コネクタ 233"/>
          <p:cNvCxnSpPr/>
          <p:nvPr/>
        </p:nvCxnSpPr>
        <p:spPr bwMode="auto">
          <a:xfrm>
            <a:off x="3764941" y="3949308"/>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 name="正方形/長方形 234"/>
          <p:cNvSpPr/>
          <p:nvPr/>
        </p:nvSpPr>
        <p:spPr>
          <a:xfrm>
            <a:off x="3762931" y="394930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36" name="直線矢印コネクタ 235"/>
          <p:cNvCxnSpPr/>
          <p:nvPr/>
        </p:nvCxnSpPr>
        <p:spPr bwMode="auto">
          <a:xfrm>
            <a:off x="4123514" y="3949308"/>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7" name="正方形/長方形 236"/>
          <p:cNvSpPr/>
          <p:nvPr/>
        </p:nvSpPr>
        <p:spPr>
          <a:xfrm>
            <a:off x="4057395" y="3949308"/>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38" name="正方形/長方形 237"/>
          <p:cNvSpPr/>
          <p:nvPr/>
        </p:nvSpPr>
        <p:spPr>
          <a:xfrm>
            <a:off x="3061954" y="3834960"/>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39" name="正方形/長方形 238"/>
          <p:cNvSpPr/>
          <p:nvPr/>
        </p:nvSpPr>
        <p:spPr>
          <a:xfrm>
            <a:off x="2513694" y="414809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0" name="正方形/長方形 239"/>
          <p:cNvSpPr/>
          <p:nvPr/>
        </p:nvSpPr>
        <p:spPr>
          <a:xfrm>
            <a:off x="2884752" y="414809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1" name="正方形/長方形 240"/>
          <p:cNvSpPr/>
          <p:nvPr/>
        </p:nvSpPr>
        <p:spPr>
          <a:xfrm>
            <a:off x="3587114" y="414809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2" name="正方形/長方形 241"/>
          <p:cNvSpPr/>
          <p:nvPr/>
        </p:nvSpPr>
        <p:spPr>
          <a:xfrm>
            <a:off x="3951546" y="414809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3" name="正方形/長方形 242"/>
          <p:cNvSpPr/>
          <p:nvPr/>
        </p:nvSpPr>
        <p:spPr>
          <a:xfrm>
            <a:off x="4296100" y="414809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44" name="二等辺三角形 243"/>
          <p:cNvSpPr/>
          <p:nvPr/>
        </p:nvSpPr>
        <p:spPr bwMode="auto">
          <a:xfrm rot="10800000">
            <a:off x="2486448" y="3300479"/>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45" name="正方形/長方形 244"/>
          <p:cNvSpPr/>
          <p:nvPr/>
        </p:nvSpPr>
        <p:spPr>
          <a:xfrm>
            <a:off x="2204480" y="3090661"/>
            <a:ext cx="1000595"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246" name="直線矢印コネクタ 245"/>
          <p:cNvCxnSpPr/>
          <p:nvPr/>
        </p:nvCxnSpPr>
        <p:spPr bwMode="auto">
          <a:xfrm>
            <a:off x="2320489" y="3763878"/>
            <a:ext cx="244024"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3" name="正方形/長方形 252"/>
          <p:cNvSpPr/>
          <p:nvPr/>
        </p:nvSpPr>
        <p:spPr>
          <a:xfrm>
            <a:off x="2255421" y="377050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54" name="直線コネクタ 253"/>
          <p:cNvCxnSpPr/>
          <p:nvPr/>
        </p:nvCxnSpPr>
        <p:spPr bwMode="auto">
          <a:xfrm>
            <a:off x="2317760" y="367875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7" name="直線コネクタ 256"/>
          <p:cNvCxnSpPr/>
          <p:nvPr/>
        </p:nvCxnSpPr>
        <p:spPr bwMode="auto">
          <a:xfrm>
            <a:off x="2085847" y="365861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0" name="直線矢印コネクタ 259"/>
          <p:cNvCxnSpPr/>
          <p:nvPr/>
        </p:nvCxnSpPr>
        <p:spPr bwMode="auto">
          <a:xfrm>
            <a:off x="2059107" y="3763879"/>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1" name="正方形/長方形 260"/>
          <p:cNvSpPr/>
          <p:nvPr/>
        </p:nvSpPr>
        <p:spPr>
          <a:xfrm>
            <a:off x="2009479" y="377050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62" name="直線コネクタ 261"/>
          <p:cNvCxnSpPr/>
          <p:nvPr/>
        </p:nvCxnSpPr>
        <p:spPr bwMode="auto">
          <a:xfrm>
            <a:off x="2692276" y="3672030"/>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3" name="直線コネクタ 262"/>
          <p:cNvCxnSpPr/>
          <p:nvPr/>
        </p:nvCxnSpPr>
        <p:spPr bwMode="auto">
          <a:xfrm>
            <a:off x="2317762" y="508348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4" name="直線コネクタ 263"/>
          <p:cNvCxnSpPr/>
          <p:nvPr/>
        </p:nvCxnSpPr>
        <p:spPr bwMode="auto">
          <a:xfrm>
            <a:off x="2085849" y="506334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5" name="直線矢印コネクタ 264"/>
          <p:cNvCxnSpPr/>
          <p:nvPr/>
        </p:nvCxnSpPr>
        <p:spPr bwMode="auto">
          <a:xfrm>
            <a:off x="2059109" y="5168608"/>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6" name="正方形/長方形 265"/>
          <p:cNvSpPr/>
          <p:nvPr/>
        </p:nvSpPr>
        <p:spPr>
          <a:xfrm>
            <a:off x="2009481" y="517523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68" name="正方形/長方形 267"/>
          <p:cNvSpPr/>
          <p:nvPr/>
        </p:nvSpPr>
        <p:spPr>
          <a:xfrm>
            <a:off x="2123773" y="4141402"/>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69" name="正方形/長方形 268"/>
          <p:cNvSpPr/>
          <p:nvPr/>
        </p:nvSpPr>
        <p:spPr>
          <a:xfrm>
            <a:off x="2123230" y="557815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graphicFrame>
        <p:nvGraphicFramePr>
          <p:cNvPr id="309" name="表 308"/>
          <p:cNvGraphicFramePr>
            <a:graphicFrameLocks noGrp="1"/>
          </p:cNvGraphicFramePr>
          <p:nvPr/>
        </p:nvGraphicFramePr>
        <p:xfrm>
          <a:off x="1593580" y="2069143"/>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310" name="二等辺三角形 309"/>
          <p:cNvSpPr/>
          <p:nvPr/>
        </p:nvSpPr>
        <p:spPr bwMode="auto">
          <a:xfrm rot="10800000">
            <a:off x="1631680" y="1924363"/>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1" name="正方形/長方形 310"/>
          <p:cNvSpPr/>
          <p:nvPr/>
        </p:nvSpPr>
        <p:spPr>
          <a:xfrm>
            <a:off x="1522990" y="1721171"/>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312" name="二等辺三角形 311"/>
          <p:cNvSpPr/>
          <p:nvPr/>
        </p:nvSpPr>
        <p:spPr bwMode="auto">
          <a:xfrm rot="10800000">
            <a:off x="1996116" y="1924363"/>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3" name="正方形/長方形 312"/>
          <p:cNvSpPr/>
          <p:nvPr/>
        </p:nvSpPr>
        <p:spPr>
          <a:xfrm>
            <a:off x="1887426" y="172117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314" name="直線コネクタ 313"/>
          <p:cNvCxnSpPr/>
          <p:nvPr/>
        </p:nvCxnSpPr>
        <p:spPr bwMode="auto">
          <a:xfrm>
            <a:off x="2505002" y="2282503"/>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5" name="二等辺三角形 314"/>
          <p:cNvSpPr/>
          <p:nvPr/>
        </p:nvSpPr>
        <p:spPr bwMode="auto">
          <a:xfrm rot="10800000">
            <a:off x="4280457" y="1924363"/>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6" name="正方形/長方形 315"/>
          <p:cNvSpPr/>
          <p:nvPr/>
        </p:nvSpPr>
        <p:spPr>
          <a:xfrm>
            <a:off x="4171767" y="1721171"/>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318" name="直線矢印コネクタ 317"/>
          <p:cNvCxnSpPr/>
          <p:nvPr/>
        </p:nvCxnSpPr>
        <p:spPr bwMode="auto">
          <a:xfrm>
            <a:off x="2494808" y="2573194"/>
            <a:ext cx="223665"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9" name="正方形/長方形 318"/>
          <p:cNvSpPr/>
          <p:nvPr/>
        </p:nvSpPr>
        <p:spPr>
          <a:xfrm>
            <a:off x="2420744" y="257982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20" name="直線矢印コネクタ 319"/>
          <p:cNvCxnSpPr/>
          <p:nvPr/>
        </p:nvCxnSpPr>
        <p:spPr bwMode="auto">
          <a:xfrm>
            <a:off x="2711397" y="2573194"/>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1" name="正方形/長方形 320"/>
          <p:cNvSpPr/>
          <p:nvPr/>
        </p:nvSpPr>
        <p:spPr>
          <a:xfrm>
            <a:off x="2709387" y="257319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28" name="正方形/長方形 327"/>
          <p:cNvSpPr/>
          <p:nvPr/>
        </p:nvSpPr>
        <p:spPr>
          <a:xfrm>
            <a:off x="3055328" y="2458846"/>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329" name="正方形/長方形 328"/>
          <p:cNvSpPr/>
          <p:nvPr/>
        </p:nvSpPr>
        <p:spPr>
          <a:xfrm>
            <a:off x="2507068" y="277197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30" name="正方形/長方形 329"/>
          <p:cNvSpPr/>
          <p:nvPr/>
        </p:nvSpPr>
        <p:spPr>
          <a:xfrm>
            <a:off x="2878126" y="2771976"/>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34" name="二等辺三角形 333"/>
          <p:cNvSpPr/>
          <p:nvPr/>
        </p:nvSpPr>
        <p:spPr bwMode="auto">
          <a:xfrm rot="10800000">
            <a:off x="2420188" y="1924365"/>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35" name="正方形/長方形 334"/>
          <p:cNvSpPr/>
          <p:nvPr/>
        </p:nvSpPr>
        <p:spPr>
          <a:xfrm>
            <a:off x="2230984" y="1714547"/>
            <a:ext cx="1000595"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336" name="直線矢印コネクタ 335"/>
          <p:cNvCxnSpPr/>
          <p:nvPr/>
        </p:nvCxnSpPr>
        <p:spPr bwMode="auto">
          <a:xfrm>
            <a:off x="2298451" y="2387764"/>
            <a:ext cx="221840"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7" name="正方形/長方形 336"/>
          <p:cNvSpPr/>
          <p:nvPr/>
        </p:nvSpPr>
        <p:spPr>
          <a:xfrm>
            <a:off x="2248795" y="239439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38" name="直線コネクタ 337"/>
          <p:cNvCxnSpPr/>
          <p:nvPr/>
        </p:nvCxnSpPr>
        <p:spPr bwMode="auto">
          <a:xfrm>
            <a:off x="2311134" y="230264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9" name="直線コネクタ 338"/>
          <p:cNvCxnSpPr/>
          <p:nvPr/>
        </p:nvCxnSpPr>
        <p:spPr bwMode="auto">
          <a:xfrm>
            <a:off x="2079221" y="2282503"/>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0" name="直線矢印コネクタ 339"/>
          <p:cNvCxnSpPr/>
          <p:nvPr/>
        </p:nvCxnSpPr>
        <p:spPr bwMode="auto">
          <a:xfrm>
            <a:off x="2052481" y="2387765"/>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1" name="正方形/長方形 340"/>
          <p:cNvSpPr/>
          <p:nvPr/>
        </p:nvSpPr>
        <p:spPr>
          <a:xfrm>
            <a:off x="2002853" y="2394391"/>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42" name="正方形/長方形 341"/>
          <p:cNvSpPr/>
          <p:nvPr/>
        </p:nvSpPr>
        <p:spPr>
          <a:xfrm>
            <a:off x="2110824" y="2778950"/>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cxnSp>
        <p:nvCxnSpPr>
          <p:cNvPr id="348" name="直線コネクタ 347"/>
          <p:cNvCxnSpPr/>
          <p:nvPr/>
        </p:nvCxnSpPr>
        <p:spPr bwMode="auto">
          <a:xfrm>
            <a:off x="4367801" y="2284934"/>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9" name="直線矢印コネクタ 348"/>
          <p:cNvCxnSpPr/>
          <p:nvPr/>
        </p:nvCxnSpPr>
        <p:spPr bwMode="auto">
          <a:xfrm>
            <a:off x="3434513" y="2575625"/>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0" name="正方形/長方形 349"/>
          <p:cNvSpPr/>
          <p:nvPr/>
        </p:nvSpPr>
        <p:spPr>
          <a:xfrm>
            <a:off x="3432503" y="257562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51" name="直線矢印コネクタ 350"/>
          <p:cNvCxnSpPr/>
          <p:nvPr/>
        </p:nvCxnSpPr>
        <p:spPr bwMode="auto">
          <a:xfrm>
            <a:off x="3765815" y="2575625"/>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2" name="正方形/長方形 351"/>
          <p:cNvSpPr/>
          <p:nvPr/>
        </p:nvSpPr>
        <p:spPr>
          <a:xfrm>
            <a:off x="3763805" y="257562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53" name="直線矢印コネクタ 352"/>
          <p:cNvCxnSpPr/>
          <p:nvPr/>
        </p:nvCxnSpPr>
        <p:spPr bwMode="auto">
          <a:xfrm>
            <a:off x="4124388" y="2575625"/>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4" name="正方形/長方形 353"/>
          <p:cNvSpPr/>
          <p:nvPr/>
        </p:nvSpPr>
        <p:spPr>
          <a:xfrm>
            <a:off x="4058269" y="257562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55" name="正方形/長方形 354"/>
          <p:cNvSpPr/>
          <p:nvPr/>
        </p:nvSpPr>
        <p:spPr>
          <a:xfrm>
            <a:off x="3587988" y="2774407"/>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56" name="正方形/長方形 355"/>
          <p:cNvSpPr/>
          <p:nvPr/>
        </p:nvSpPr>
        <p:spPr>
          <a:xfrm>
            <a:off x="3952420" y="2774407"/>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57" name="正方形/長方形 356"/>
          <p:cNvSpPr/>
          <p:nvPr/>
        </p:nvSpPr>
        <p:spPr>
          <a:xfrm>
            <a:off x="4296974" y="2774407"/>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49" name="正方形/長方形 148"/>
          <p:cNvSpPr/>
          <p:nvPr/>
        </p:nvSpPr>
        <p:spPr bwMode="auto">
          <a:xfrm>
            <a:off x="403590" y="2648941"/>
            <a:ext cx="1042847" cy="420685"/>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実運用では</a:t>
            </a:r>
            <a:b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想定されない</a:t>
            </a:r>
          </a:p>
        </p:txBody>
      </p:sp>
      <p:graphicFrame>
        <p:nvGraphicFramePr>
          <p:cNvPr id="169" name="表 168"/>
          <p:cNvGraphicFramePr>
            <a:graphicFrameLocks noGrp="1"/>
          </p:cNvGraphicFramePr>
          <p:nvPr>
            <p:extLst>
              <p:ext uri="{D42A27DB-BD31-4B8C-83A1-F6EECF244321}">
                <p14:modId xmlns:p14="http://schemas.microsoft.com/office/powerpoint/2010/main" val="164948364"/>
              </p:ext>
            </p:extLst>
          </p:nvPr>
        </p:nvGraphicFramePr>
        <p:xfrm>
          <a:off x="1613458" y="6248091"/>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72" name="二等辺三角形 171"/>
          <p:cNvSpPr/>
          <p:nvPr/>
        </p:nvSpPr>
        <p:spPr bwMode="auto">
          <a:xfrm rot="10800000">
            <a:off x="1651558" y="6103311"/>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3" name="正方形/長方形 172"/>
          <p:cNvSpPr/>
          <p:nvPr/>
        </p:nvSpPr>
        <p:spPr>
          <a:xfrm>
            <a:off x="1542868" y="5900119"/>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74" name="二等辺三角形 173"/>
          <p:cNvSpPr/>
          <p:nvPr/>
        </p:nvSpPr>
        <p:spPr bwMode="auto">
          <a:xfrm rot="10800000">
            <a:off x="2015994" y="6103311"/>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5" name="正方形/長方形 174"/>
          <p:cNvSpPr/>
          <p:nvPr/>
        </p:nvSpPr>
        <p:spPr>
          <a:xfrm>
            <a:off x="1907304" y="5900119"/>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sp>
        <p:nvSpPr>
          <p:cNvPr id="176" name="二等辺三角形 175"/>
          <p:cNvSpPr/>
          <p:nvPr/>
        </p:nvSpPr>
        <p:spPr bwMode="auto">
          <a:xfrm rot="10800000">
            <a:off x="4300335" y="6103311"/>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7" name="正方形/長方形 176"/>
          <p:cNvSpPr/>
          <p:nvPr/>
        </p:nvSpPr>
        <p:spPr>
          <a:xfrm>
            <a:off x="4191645" y="5900119"/>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sp>
        <p:nvSpPr>
          <p:cNvPr id="178" name="二等辺三角形 177"/>
          <p:cNvSpPr/>
          <p:nvPr/>
        </p:nvSpPr>
        <p:spPr bwMode="auto">
          <a:xfrm rot="10800000">
            <a:off x="2440066" y="6103313"/>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9" name="正方形/長方形 178"/>
          <p:cNvSpPr/>
          <p:nvPr/>
        </p:nvSpPr>
        <p:spPr>
          <a:xfrm>
            <a:off x="2250862" y="5893495"/>
            <a:ext cx="1000595"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180" name="直線コネクタ 179"/>
          <p:cNvCxnSpPr/>
          <p:nvPr/>
        </p:nvCxnSpPr>
        <p:spPr bwMode="auto">
          <a:xfrm>
            <a:off x="2470381" y="648713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 name="直線コネクタ 180"/>
          <p:cNvCxnSpPr/>
          <p:nvPr/>
        </p:nvCxnSpPr>
        <p:spPr bwMode="auto">
          <a:xfrm>
            <a:off x="4358810" y="648713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2" name="直線矢印コネクタ 181"/>
          <p:cNvCxnSpPr/>
          <p:nvPr/>
        </p:nvCxnSpPr>
        <p:spPr bwMode="auto">
          <a:xfrm>
            <a:off x="2468881" y="6777826"/>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3" name="正方形/長方形 182"/>
          <p:cNvSpPr/>
          <p:nvPr/>
        </p:nvSpPr>
        <p:spPr>
          <a:xfrm>
            <a:off x="2419253" y="6784452"/>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4" name="直線矢印コネクタ 183"/>
          <p:cNvCxnSpPr/>
          <p:nvPr/>
        </p:nvCxnSpPr>
        <p:spPr bwMode="auto">
          <a:xfrm>
            <a:off x="2709906" y="677782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5" name="正方形/長方形 184"/>
          <p:cNvSpPr/>
          <p:nvPr/>
        </p:nvSpPr>
        <p:spPr>
          <a:xfrm>
            <a:off x="2707896" y="677782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6" name="直線矢印コネクタ 185"/>
          <p:cNvCxnSpPr/>
          <p:nvPr/>
        </p:nvCxnSpPr>
        <p:spPr bwMode="auto">
          <a:xfrm>
            <a:off x="3425522" y="677782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正方形/長方形 186"/>
          <p:cNvSpPr/>
          <p:nvPr/>
        </p:nvSpPr>
        <p:spPr>
          <a:xfrm>
            <a:off x="3423512" y="677782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8" name="直線矢印コネクタ 187"/>
          <p:cNvCxnSpPr/>
          <p:nvPr/>
        </p:nvCxnSpPr>
        <p:spPr bwMode="auto">
          <a:xfrm>
            <a:off x="3756824" y="6777826"/>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9" name="正方形/長方形 188"/>
          <p:cNvSpPr/>
          <p:nvPr/>
        </p:nvSpPr>
        <p:spPr>
          <a:xfrm>
            <a:off x="3754814" y="677782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0" name="直線矢印コネクタ 189"/>
          <p:cNvCxnSpPr/>
          <p:nvPr/>
        </p:nvCxnSpPr>
        <p:spPr bwMode="auto">
          <a:xfrm>
            <a:off x="4115397" y="6777826"/>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1" name="正方形/長方形 190"/>
          <p:cNvSpPr/>
          <p:nvPr/>
        </p:nvSpPr>
        <p:spPr>
          <a:xfrm>
            <a:off x="4049278" y="677782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92" name="正方形/長方形 191"/>
          <p:cNvSpPr/>
          <p:nvPr/>
        </p:nvSpPr>
        <p:spPr>
          <a:xfrm>
            <a:off x="3053837" y="6663478"/>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93" name="正方形/長方形 192"/>
          <p:cNvSpPr/>
          <p:nvPr/>
        </p:nvSpPr>
        <p:spPr>
          <a:xfrm>
            <a:off x="2505577" y="697660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4" name="正方形/長方形 193"/>
          <p:cNvSpPr/>
          <p:nvPr/>
        </p:nvSpPr>
        <p:spPr>
          <a:xfrm>
            <a:off x="2876635" y="697660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5" name="正方形/長方形 194"/>
          <p:cNvSpPr/>
          <p:nvPr/>
        </p:nvSpPr>
        <p:spPr>
          <a:xfrm>
            <a:off x="3578997" y="697660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6" name="正方形/長方形 195"/>
          <p:cNvSpPr/>
          <p:nvPr/>
        </p:nvSpPr>
        <p:spPr>
          <a:xfrm>
            <a:off x="3943429" y="697660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7" name="正方形/長方形 196"/>
          <p:cNvSpPr/>
          <p:nvPr/>
        </p:nvSpPr>
        <p:spPr>
          <a:xfrm>
            <a:off x="4287983" y="6976608"/>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cxnSp>
        <p:nvCxnSpPr>
          <p:cNvPr id="198" name="直線コネクタ 197"/>
          <p:cNvCxnSpPr/>
          <p:nvPr/>
        </p:nvCxnSpPr>
        <p:spPr bwMode="auto">
          <a:xfrm>
            <a:off x="2316271" y="648076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9" name="直線コネクタ 198"/>
          <p:cNvCxnSpPr/>
          <p:nvPr/>
        </p:nvCxnSpPr>
        <p:spPr bwMode="auto">
          <a:xfrm>
            <a:off x="2084358" y="6460629"/>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0" name="直線矢印コネクタ 199"/>
          <p:cNvCxnSpPr/>
          <p:nvPr/>
        </p:nvCxnSpPr>
        <p:spPr bwMode="auto">
          <a:xfrm>
            <a:off x="2057618" y="6565891"/>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1" name="正方形/長方形 200"/>
          <p:cNvSpPr/>
          <p:nvPr/>
        </p:nvSpPr>
        <p:spPr>
          <a:xfrm>
            <a:off x="2007990" y="657251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02" name="正方形/長方形 201"/>
          <p:cNvSpPr/>
          <p:nvPr/>
        </p:nvSpPr>
        <p:spPr>
          <a:xfrm>
            <a:off x="2121739" y="6975434"/>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36" name="正方形/長方形 135"/>
          <p:cNvSpPr/>
          <p:nvPr/>
        </p:nvSpPr>
        <p:spPr bwMode="auto">
          <a:xfrm>
            <a:off x="297181" y="5899863"/>
            <a:ext cx="9311640" cy="1529638"/>
          </a:xfrm>
          <a:prstGeom prst="rect">
            <a:avLst/>
          </a:prstGeom>
          <a:noFill/>
          <a:ln w="25400" cap="flat" cmpd="sng" algn="ctr">
            <a:solidFill>
              <a:srgbClr val="FF0000"/>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7" name="四角形吹き出し 136"/>
          <p:cNvSpPr/>
          <p:nvPr/>
        </p:nvSpPr>
        <p:spPr bwMode="auto">
          <a:xfrm>
            <a:off x="5073555" y="4868872"/>
            <a:ext cx="3217591" cy="910932"/>
          </a:xfrm>
          <a:prstGeom prst="wedgeRectCallout">
            <a:avLst/>
          </a:prstGeom>
          <a:solidFill>
            <a:schemeClr val="bg1"/>
          </a:solidFill>
          <a:ln w="25400" cap="flat" cmpd="sng" algn="ctr">
            <a:solidFill>
              <a:srgbClr val="FF0000"/>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有料プランの</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B</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から変更した際に高い料金（単価</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×ID</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数）の選択となる。</a:t>
            </a:r>
          </a:p>
        </p:txBody>
      </p:sp>
    </p:spTree>
    <p:extLst>
      <p:ext uri="{BB962C8B-B14F-4D97-AF65-F5344CB8AC3E}">
        <p14:creationId xmlns:p14="http://schemas.microsoft.com/office/powerpoint/2010/main" val="35115044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オプション課金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有料⇔有料プラン変更</a:t>
            </a:r>
          </a:p>
        </p:txBody>
      </p:sp>
      <p:graphicFrame>
        <p:nvGraphicFramePr>
          <p:cNvPr id="2" name="表 1"/>
          <p:cNvGraphicFramePr>
            <a:graphicFrameLocks noGrp="1"/>
          </p:cNvGraphicFramePr>
          <p:nvPr>
            <p:extLst>
              <p:ext uri="{D42A27DB-BD31-4B8C-83A1-F6EECF244321}">
                <p14:modId xmlns:p14="http://schemas.microsoft.com/office/powerpoint/2010/main" val="1300665924"/>
              </p:ext>
            </p:extLst>
          </p:nvPr>
        </p:nvGraphicFramePr>
        <p:xfrm>
          <a:off x="297181" y="1217561"/>
          <a:ext cx="9311640" cy="6202007"/>
        </p:xfrm>
        <a:graphic>
          <a:graphicData uri="http://schemas.openxmlformats.org/drawingml/2006/table">
            <a:tbl>
              <a:tblPr firstRow="1" bandRow="1">
                <a:tableStyleId>{5940675A-B579-460E-94D1-54222C63F5DA}</a:tableStyleId>
              </a:tblPr>
              <a:tblGrid>
                <a:gridCol w="1235284">
                  <a:extLst>
                    <a:ext uri="{9D8B030D-6E8A-4147-A177-3AD203B41FA5}">
                      <a16:colId xmlns:a16="http://schemas.microsoft.com/office/drawing/2014/main" val="20000"/>
                    </a:ext>
                  </a:extLst>
                </a:gridCol>
                <a:gridCol w="3435970">
                  <a:extLst>
                    <a:ext uri="{9D8B030D-6E8A-4147-A177-3AD203B41FA5}">
                      <a16:colId xmlns:a16="http://schemas.microsoft.com/office/drawing/2014/main" val="20001"/>
                    </a:ext>
                  </a:extLst>
                </a:gridCol>
                <a:gridCol w="3435970">
                  <a:extLst>
                    <a:ext uri="{9D8B030D-6E8A-4147-A177-3AD203B41FA5}">
                      <a16:colId xmlns:a16="http://schemas.microsoft.com/office/drawing/2014/main" val="20002"/>
                    </a:ext>
                  </a:extLst>
                </a:gridCol>
                <a:gridCol w="1204416">
                  <a:extLst>
                    <a:ext uri="{9D8B030D-6E8A-4147-A177-3AD203B41FA5}">
                      <a16:colId xmlns:a16="http://schemas.microsoft.com/office/drawing/2014/main" val="20003"/>
                    </a:ext>
                  </a:extLst>
                </a:gridCol>
              </a:tblGrid>
              <a:tr h="0">
                <a:tc rowSpan="2">
                  <a:txBody>
                    <a:bodyPr/>
                    <a:lstStyle/>
                    <a:p>
                      <a:pPr algn="ctr"/>
                      <a:r>
                        <a:rPr kumimoji="1" lang="ja-JP" altLang="en-US" sz="1100" b="1" dirty="0">
                          <a:latin typeface="Meiryo UI" panose="020B0604030504040204" pitchFamily="50" charset="-128"/>
                          <a:ea typeface="Meiryo UI" panose="020B0604030504040204" pitchFamily="50" charset="-128"/>
                        </a:rPr>
                        <a:t>料金モデル</a:t>
                      </a:r>
                    </a:p>
                  </a:txBody>
                  <a:tcPr>
                    <a:solidFill>
                      <a:schemeClr val="accent5">
                        <a:lumMod val="20000"/>
                        <a:lumOff val="80000"/>
                      </a:schemeClr>
                    </a:solidFill>
                  </a:tcPr>
                </a:tc>
                <a:tc gridSpan="2">
                  <a:txBody>
                    <a:bodyPr/>
                    <a:lstStyle/>
                    <a:p>
                      <a:pPr algn="ctr"/>
                      <a:r>
                        <a:rPr kumimoji="1" lang="ja-JP" altLang="en-US" sz="1100" b="1" dirty="0">
                          <a:latin typeface="Meiryo UI" panose="020B0604030504040204" pitchFamily="50" charset="-128"/>
                          <a:ea typeface="Meiryo UI" panose="020B0604030504040204" pitchFamily="50" charset="-128"/>
                        </a:rPr>
                        <a:t>料金発生契機</a:t>
                      </a:r>
                    </a:p>
                  </a:txBody>
                  <a:tcPr>
                    <a:solidFill>
                      <a:schemeClr val="accent5">
                        <a:lumMod val="20000"/>
                        <a:lumOff val="80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rowSpan="2">
                  <a:txBody>
                    <a:bodyPr/>
                    <a:lstStyle/>
                    <a:p>
                      <a:pPr algn="ctr"/>
                      <a:r>
                        <a:rPr kumimoji="1" lang="ja-JP" altLang="en-US" sz="1100" b="1" dirty="0">
                          <a:latin typeface="Meiryo UI" panose="020B0604030504040204" pitchFamily="50" charset="-128"/>
                          <a:ea typeface="Meiryo UI" panose="020B0604030504040204" pitchFamily="50" charset="-128"/>
                        </a:rPr>
                        <a:t>標準可否と</a:t>
                      </a:r>
                      <a:br>
                        <a:rPr kumimoji="1" lang="en-US" altLang="ja-JP" sz="1100" b="1" dirty="0">
                          <a:latin typeface="Meiryo UI" panose="020B0604030504040204" pitchFamily="50" charset="-128"/>
                          <a:ea typeface="Meiryo UI" panose="020B0604030504040204" pitchFamily="50" charset="-128"/>
                        </a:rPr>
                      </a:br>
                      <a:r>
                        <a:rPr kumimoji="1" lang="ja-JP" altLang="en-US" sz="1100" b="1" dirty="0">
                          <a:latin typeface="Meiryo UI" panose="020B0604030504040204" pitchFamily="50" charset="-128"/>
                          <a:ea typeface="Meiryo UI" panose="020B0604030504040204" pitchFamily="50" charset="-128"/>
                        </a:rPr>
                        <a:t>設定料金</a:t>
                      </a:r>
                    </a:p>
                  </a:txBody>
                  <a:tcPr>
                    <a:solidFill>
                      <a:schemeClr val="accent5">
                        <a:lumMod val="20000"/>
                        <a:lumOff val="80000"/>
                      </a:schemeClr>
                    </a:solidFill>
                  </a:tcPr>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algn="ctr"/>
                      <a:r>
                        <a:rPr kumimoji="1" lang="ja-JP" altLang="en-US" sz="1100" b="1" dirty="0">
                          <a:latin typeface="Meiryo UI" panose="020B0604030504040204" pitchFamily="50" charset="-128"/>
                          <a:ea typeface="Meiryo UI" panose="020B0604030504040204" pitchFamily="50" charset="-128"/>
                        </a:rPr>
                        <a:t>新規申込／プラン変更／解約申込</a:t>
                      </a:r>
                    </a:p>
                  </a:txBody>
                  <a:tcPr>
                    <a:solidFill>
                      <a:schemeClr val="accent5">
                        <a:lumMod val="20000"/>
                        <a:lumOff val="80000"/>
                      </a:schemeClr>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左記以外の申込</a:t>
                      </a:r>
                    </a:p>
                  </a:txBody>
                  <a:tcPr>
                    <a:solidFill>
                      <a:schemeClr val="accent5">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1386167">
                <a:tc>
                  <a:txBody>
                    <a:bodyPr/>
                    <a:lstStyle/>
                    <a:p>
                      <a:pPr algn="ctr"/>
                      <a:r>
                        <a:rPr kumimoji="1" lang="ja-JP" altLang="en-US" sz="1100" dirty="0">
                          <a:latin typeface="Meiryo UI" panose="020B0604030504040204" pitchFamily="50" charset="-128"/>
                          <a:ea typeface="Meiryo UI" panose="020B0604030504040204" pitchFamily="50" charset="-128"/>
                        </a:rPr>
                        <a:t>有料オプション</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marL="0" marR="0" lvl="0" indent="0" algn="ctr"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a:t>
                      </a:r>
                      <a:r>
                        <a:rPr kumimoji="1" lang="en-US" altLang="ja-JP" sz="1100" dirty="0">
                          <a:latin typeface="Meiryo UI" panose="020B0604030504040204" pitchFamily="50" charset="-128"/>
                          <a:ea typeface="Meiryo UI" panose="020B0604030504040204" pitchFamily="50" charset="-128"/>
                        </a:rPr>
                        <a:t>A/B</a:t>
                      </a:r>
                      <a:r>
                        <a:rPr kumimoji="1" lang="ja-JP" altLang="en-US" sz="1100" dirty="0">
                          <a:latin typeface="Meiryo UI" panose="020B0604030504040204" pitchFamily="50" charset="-128"/>
                          <a:ea typeface="Meiryo UI" panose="020B0604030504040204" pitchFamily="50" charset="-128"/>
                        </a:rPr>
                        <a:t>の月額</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重払い</a:t>
                      </a:r>
                    </a:p>
                  </a:txBody>
                  <a:tcPr>
                    <a:solidFill>
                      <a:schemeClr val="bg1"/>
                    </a:solidFill>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solidFill>
                      <a:schemeClr val="bg1"/>
                    </a:solidFill>
                  </a:tcPr>
                </a:tc>
                <a:tc>
                  <a:txBody>
                    <a:bodyPr/>
                    <a:lstStyle/>
                    <a:p>
                      <a:pPr algn="l"/>
                      <a:r>
                        <a:rPr kumimoji="1" lang="ja-JP" altLang="en-US" sz="1100" b="1" u="sng" dirty="0">
                          <a:solidFill>
                            <a:srgbClr val="0000FF"/>
                          </a:solidFill>
                          <a:latin typeface="Meiryo UI" panose="020B0604030504040204" pitchFamily="50" charset="-128"/>
                          <a:ea typeface="Meiryo UI" panose="020B0604030504040204" pitchFamily="50" charset="-128"/>
                        </a:rPr>
                        <a:t>○標準設定</a:t>
                      </a:r>
                      <a:endParaRPr kumimoji="1" lang="en-US" altLang="ja-JP" sz="1100" b="1" u="sng" dirty="0">
                        <a:solidFill>
                          <a:srgbClr val="0000FF"/>
                        </a:solidFill>
                        <a:latin typeface="Meiryo UI" panose="020B0604030504040204" pitchFamily="50" charset="-128"/>
                        <a:ea typeface="Meiryo UI" panose="020B0604030504040204" pitchFamily="50" charset="-128"/>
                      </a:endParaRPr>
                    </a:p>
                    <a:p>
                      <a:pPr algn="l"/>
                      <a:r>
                        <a:rPr kumimoji="1" lang="ja-JP" altLang="en-US" sz="1100" dirty="0">
                          <a:latin typeface="Meiryo UI" panose="020B0604030504040204" pitchFamily="50" charset="-128"/>
                          <a:ea typeface="Meiryo UI" panose="020B0604030504040204" pitchFamily="50" charset="-128"/>
                        </a:rPr>
                        <a:t>・定期払い</a:t>
                      </a:r>
                    </a:p>
                  </a:txBody>
                  <a:tcPr>
                    <a:solidFill>
                      <a:schemeClr val="bg1"/>
                    </a:solidFill>
                  </a:tcPr>
                </a:tc>
                <a:extLst>
                  <a:ext uri="{0D108BD9-81ED-4DB2-BD59-A6C34878D82A}">
                    <a16:rowId xmlns:a16="http://schemas.microsoft.com/office/drawing/2014/main" val="10002"/>
                  </a:ext>
                </a:extLst>
              </a:tr>
              <a:tr h="1399753">
                <a:tc>
                  <a:txBody>
                    <a:bodyPr/>
                    <a:lstStyle/>
                    <a:p>
                      <a:pPr algn="ctr"/>
                      <a:r>
                        <a:rPr kumimoji="1" lang="ja-JP" altLang="en-US" sz="1100" dirty="0">
                          <a:latin typeface="Meiryo UI" panose="020B0604030504040204" pitchFamily="50" charset="-128"/>
                          <a:ea typeface="Meiryo UI" panose="020B0604030504040204" pitchFamily="50" charset="-128"/>
                        </a:rPr>
                        <a:t>有料オプション</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変更月は変更前の月額払い</a:t>
                      </a:r>
                    </a:p>
                  </a:txBody>
                  <a:tcPr>
                    <a:solidFill>
                      <a:schemeClr val="bg1"/>
                    </a:solidFill>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solidFill>
                      <a:schemeClr val="bg1"/>
                    </a:solidFill>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▲開発</a:t>
                      </a:r>
                      <a:endParaRPr kumimoji="1" lang="en-US" altLang="ja-JP"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・従量課金を利用した課金計算</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手動で都度変える場合、</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・定期払い</a:t>
                      </a:r>
                      <a:endPar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・割引</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or</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一括払い にて対応可能</a:t>
                      </a:r>
                      <a:endParaRPr kumimoji="1" lang="en-US" altLang="ja-JP" sz="1100" dirty="0">
                        <a:solidFill>
                          <a:srgbClr val="FF0000"/>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0003"/>
                  </a:ext>
                </a:extLst>
              </a:tr>
              <a:tr h="1381342">
                <a:tc>
                  <a:txBody>
                    <a:bodyPr/>
                    <a:lstStyle/>
                    <a:p>
                      <a:pPr algn="ctr"/>
                      <a:r>
                        <a:rPr kumimoji="1" lang="ja-JP" altLang="en-US" sz="1100" dirty="0">
                          <a:latin typeface="Meiryo UI" panose="020B0604030504040204" pitchFamily="50" charset="-128"/>
                          <a:ea typeface="Meiryo UI" panose="020B0604030504040204" pitchFamily="50" charset="-128"/>
                        </a:rPr>
                        <a:t>有料オプション</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変更月は変更後の月額払い</a:t>
                      </a:r>
                    </a:p>
                  </a:txBody>
                  <a:tcPr>
                    <a:solidFill>
                      <a:schemeClr val="bg1"/>
                    </a:solidFill>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solidFill>
                      <a:schemeClr val="bg1"/>
                    </a:solidFill>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▲開発</a:t>
                      </a:r>
                      <a:endParaRPr kumimoji="1" lang="en-US" altLang="ja-JP"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・従量課金を利用した課金計算</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手動で都度変える場合、</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・定期払い</a:t>
                      </a:r>
                      <a:endPar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・割引</a:t>
                      </a:r>
                      <a:r>
                        <a:rPr kumimoji="1" lang="en-US" altLang="ja-JP"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or</a:t>
                      </a:r>
                      <a:r>
                        <a:rPr kumimoji="1" lang="ja-JP" altLang="en-US" sz="11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一括払い にて対応可能</a:t>
                      </a:r>
                      <a:endParaRPr kumimoji="1" lang="en-US" altLang="ja-JP" sz="1100" dirty="0">
                        <a:solidFill>
                          <a:srgbClr val="FF0000"/>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0004"/>
                  </a:ext>
                </a:extLst>
              </a:tr>
              <a:tr h="1365834">
                <a:tc>
                  <a:txBody>
                    <a:bodyPr/>
                    <a:lstStyle/>
                    <a:p>
                      <a:pPr algn="ctr"/>
                      <a:r>
                        <a:rPr kumimoji="1" lang="ja-JP" altLang="en-US" sz="1100" dirty="0">
                          <a:latin typeface="Meiryo UI" panose="020B0604030504040204" pitchFamily="50" charset="-128"/>
                          <a:ea typeface="Meiryo UI" panose="020B0604030504040204" pitchFamily="50" charset="-128"/>
                        </a:rPr>
                        <a:t>有料オプション</a:t>
                      </a:r>
                      <a:br>
                        <a:rPr kumimoji="1" lang="en-US" altLang="ja-JP" sz="1100" dirty="0">
                          <a:latin typeface="Meiryo UI" panose="020B0604030504040204" pitchFamily="50" charset="-128"/>
                          <a:ea typeface="Meiryo UI" panose="020B0604030504040204" pitchFamily="50" charset="-128"/>
                        </a:rPr>
                      </a:b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B</a:t>
                      </a:r>
                    </a:p>
                    <a:p>
                      <a:pPr algn="ctr"/>
                      <a:endParaRPr kumimoji="1" lang="en-US" altLang="ja-JP" sz="1100" dirty="0">
                        <a:latin typeface="Meiryo UI" panose="020B0604030504040204" pitchFamily="50" charset="-128"/>
                        <a:ea typeface="Meiryo UI" panose="020B0604030504040204" pitchFamily="50" charset="-128"/>
                      </a:endParaRPr>
                    </a:p>
                    <a:p>
                      <a:pPr marL="0" marR="0" lvl="0" indent="0" algn="ctr" defTabSz="912004"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※A</a:t>
                      </a:r>
                      <a:r>
                        <a:rPr kumimoji="1" lang="ja-JP" altLang="en-US" sz="1100" dirty="0">
                          <a:latin typeface="Meiryo UI" panose="020B0604030504040204" pitchFamily="50" charset="-128"/>
                          <a:ea typeface="Meiryo UI" panose="020B0604030504040204" pitchFamily="50" charset="-128"/>
                        </a:rPr>
                        <a:t>と</a:t>
                      </a:r>
                      <a:r>
                        <a:rPr kumimoji="1" lang="en-US" altLang="ja-JP" sz="1100" dirty="0">
                          <a:latin typeface="Meiryo UI" panose="020B0604030504040204" pitchFamily="50" charset="-128"/>
                          <a:ea typeface="Meiryo UI" panose="020B0604030504040204" pitchFamily="50" charset="-128"/>
                        </a:rPr>
                        <a:t>B</a:t>
                      </a:r>
                      <a:r>
                        <a:rPr kumimoji="1" lang="ja-JP" altLang="en-US" sz="1100" dirty="0">
                          <a:latin typeface="Meiryo UI" panose="020B0604030504040204" pitchFamily="50" charset="-128"/>
                          <a:ea typeface="Meiryo UI" panose="020B0604030504040204" pitchFamily="50" charset="-128"/>
                        </a:rPr>
                        <a:t>の費用を比較し高い</a:t>
                      </a:r>
                      <a:r>
                        <a:rPr kumimoji="1" lang="en-US" altLang="ja-JP" sz="1100" dirty="0">
                          <a:latin typeface="Meiryo UI" panose="020B0604030504040204" pitchFamily="50" charset="-128"/>
                          <a:ea typeface="Meiryo UI" panose="020B0604030504040204" pitchFamily="50" charset="-128"/>
                        </a:rPr>
                        <a:t>or</a:t>
                      </a:r>
                      <a:r>
                        <a:rPr kumimoji="1" lang="ja-JP" altLang="en-US" sz="1100" dirty="0">
                          <a:latin typeface="Meiryo UI" panose="020B0604030504040204" pitchFamily="50" charset="-128"/>
                          <a:ea typeface="Meiryo UI" panose="020B0604030504040204" pitchFamily="50" charset="-128"/>
                        </a:rPr>
                        <a:t>低い一方を選択</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右例では費用の高い</a:t>
                      </a:r>
                      <a:r>
                        <a:rPr kumimoji="1" lang="en-US" altLang="ja-JP" sz="1100" dirty="0">
                          <a:latin typeface="Meiryo UI" panose="020B0604030504040204" pitchFamily="50" charset="-128"/>
                          <a:ea typeface="Meiryo UI" panose="020B0604030504040204" pitchFamily="50" charset="-128"/>
                        </a:rPr>
                        <a:t>B</a:t>
                      </a:r>
                      <a:r>
                        <a:rPr kumimoji="1" lang="ja-JP" altLang="en-US" sz="1100" dirty="0">
                          <a:latin typeface="Meiryo UI" panose="020B0604030504040204" pitchFamily="50" charset="-128"/>
                          <a:ea typeface="Meiryo UI" panose="020B0604030504040204" pitchFamily="50" charset="-128"/>
                        </a:rPr>
                        <a:t>を選択</a:t>
                      </a:r>
                    </a:p>
                  </a:txBody>
                  <a:tcPr>
                    <a:solidFill>
                      <a:schemeClr val="bg1"/>
                    </a:solidFill>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100" dirty="0">
                          <a:latin typeface="Meiryo UI" panose="020B0604030504040204" pitchFamily="50" charset="-128"/>
                          <a:ea typeface="Meiryo UI" panose="020B0604030504040204" pitchFamily="50" charset="-128"/>
                        </a:rPr>
                        <a:t>料金は発生しない</a:t>
                      </a:r>
                    </a:p>
                  </a:txBody>
                  <a:tcPr>
                    <a:solidFill>
                      <a:schemeClr val="bg1"/>
                    </a:solidFill>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▲開発</a:t>
                      </a:r>
                      <a:endParaRPr kumimoji="1" lang="en-US" altLang="ja-JP"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・従量課金を利用した課金計算</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手動で都度変える場合、</a:t>
                      </a: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・定期払い</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・割引</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or</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一括払い にて対応可能</a:t>
                      </a:r>
                      <a:endParaRPr kumimoji="1" lang="en-US" altLang="ja-JP" sz="1100" dirty="0">
                        <a:solidFill>
                          <a:srgbClr val="FF0000"/>
                        </a:solidFill>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0005"/>
                  </a:ext>
                </a:extLst>
              </a:tr>
            </a:tbl>
          </a:graphicData>
        </a:graphic>
      </p:graphicFrame>
      <p:graphicFrame>
        <p:nvGraphicFramePr>
          <p:cNvPr id="270" name="表 269"/>
          <p:cNvGraphicFramePr>
            <a:graphicFrameLocks noGrp="1"/>
          </p:cNvGraphicFramePr>
          <p:nvPr/>
        </p:nvGraphicFramePr>
        <p:xfrm>
          <a:off x="1659841" y="2086908"/>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271" name="二等辺三角形 270"/>
          <p:cNvSpPr/>
          <p:nvPr/>
        </p:nvSpPr>
        <p:spPr bwMode="auto">
          <a:xfrm rot="10800000">
            <a:off x="1697941" y="1942128"/>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72" name="正方形/長方形 271"/>
          <p:cNvSpPr/>
          <p:nvPr/>
        </p:nvSpPr>
        <p:spPr>
          <a:xfrm>
            <a:off x="1589251" y="1738936"/>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273" name="二等辺三角形 272"/>
          <p:cNvSpPr/>
          <p:nvPr/>
        </p:nvSpPr>
        <p:spPr bwMode="auto">
          <a:xfrm rot="10800000">
            <a:off x="2062377" y="1942128"/>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74" name="正方形/長方形 273"/>
          <p:cNvSpPr/>
          <p:nvPr/>
        </p:nvSpPr>
        <p:spPr>
          <a:xfrm>
            <a:off x="1953687" y="173893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275" name="直線コネクタ 274"/>
          <p:cNvCxnSpPr/>
          <p:nvPr/>
        </p:nvCxnSpPr>
        <p:spPr bwMode="auto">
          <a:xfrm>
            <a:off x="2571263" y="230026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6" name="二等辺三角形 275"/>
          <p:cNvSpPr/>
          <p:nvPr/>
        </p:nvSpPr>
        <p:spPr bwMode="auto">
          <a:xfrm rot="10800000">
            <a:off x="4346718" y="1942128"/>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77" name="正方形/長方形 276"/>
          <p:cNvSpPr/>
          <p:nvPr/>
        </p:nvSpPr>
        <p:spPr>
          <a:xfrm>
            <a:off x="4238028" y="173893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78" name="直線コネクタ 277"/>
          <p:cNvCxnSpPr/>
          <p:nvPr/>
        </p:nvCxnSpPr>
        <p:spPr bwMode="auto">
          <a:xfrm>
            <a:off x="4426562" y="230026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9" name="直線矢印コネクタ 278"/>
          <p:cNvCxnSpPr/>
          <p:nvPr/>
        </p:nvCxnSpPr>
        <p:spPr bwMode="auto">
          <a:xfrm>
            <a:off x="2561069" y="2590959"/>
            <a:ext cx="223665"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0" name="正方形/長方形 279"/>
          <p:cNvSpPr/>
          <p:nvPr/>
        </p:nvSpPr>
        <p:spPr>
          <a:xfrm>
            <a:off x="2487005" y="259758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81" name="直線矢印コネクタ 280"/>
          <p:cNvCxnSpPr/>
          <p:nvPr/>
        </p:nvCxnSpPr>
        <p:spPr bwMode="auto">
          <a:xfrm>
            <a:off x="2777658" y="2590959"/>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2" name="正方形/長方形 281"/>
          <p:cNvSpPr/>
          <p:nvPr/>
        </p:nvSpPr>
        <p:spPr>
          <a:xfrm>
            <a:off x="2775648" y="259095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83" name="直線矢印コネクタ 282"/>
          <p:cNvCxnSpPr/>
          <p:nvPr/>
        </p:nvCxnSpPr>
        <p:spPr bwMode="auto">
          <a:xfrm>
            <a:off x="3604732" y="2385553"/>
            <a:ext cx="203037"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4" name="正方形/長方形 283"/>
          <p:cNvSpPr/>
          <p:nvPr/>
        </p:nvSpPr>
        <p:spPr>
          <a:xfrm>
            <a:off x="3531020" y="238555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85" name="直線矢印コネクタ 284"/>
          <p:cNvCxnSpPr/>
          <p:nvPr/>
        </p:nvCxnSpPr>
        <p:spPr bwMode="auto">
          <a:xfrm>
            <a:off x="3824576" y="238555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6" name="正方形/長方形 285"/>
          <p:cNvSpPr/>
          <p:nvPr/>
        </p:nvSpPr>
        <p:spPr>
          <a:xfrm>
            <a:off x="3822566" y="238555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87" name="直線矢印コネクタ 286"/>
          <p:cNvCxnSpPr/>
          <p:nvPr/>
        </p:nvCxnSpPr>
        <p:spPr bwMode="auto">
          <a:xfrm>
            <a:off x="4183149" y="2385553"/>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8" name="正方形/長方形 287"/>
          <p:cNvSpPr/>
          <p:nvPr/>
        </p:nvSpPr>
        <p:spPr>
          <a:xfrm>
            <a:off x="4117030" y="238555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89" name="正方形/長方形 288"/>
          <p:cNvSpPr/>
          <p:nvPr/>
        </p:nvSpPr>
        <p:spPr>
          <a:xfrm>
            <a:off x="3121589" y="2476611"/>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90" name="正方形/長方形 289"/>
          <p:cNvSpPr/>
          <p:nvPr/>
        </p:nvSpPr>
        <p:spPr>
          <a:xfrm>
            <a:off x="2573329" y="27897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1" name="正方形/長方形 290"/>
          <p:cNvSpPr/>
          <p:nvPr/>
        </p:nvSpPr>
        <p:spPr>
          <a:xfrm>
            <a:off x="2944387" y="27897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2" name="正方形/長方形 291"/>
          <p:cNvSpPr/>
          <p:nvPr/>
        </p:nvSpPr>
        <p:spPr>
          <a:xfrm>
            <a:off x="3646749" y="27897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3" name="正方形/長方形 292"/>
          <p:cNvSpPr/>
          <p:nvPr/>
        </p:nvSpPr>
        <p:spPr>
          <a:xfrm>
            <a:off x="4011181" y="27897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4" name="正方形/長方形 293"/>
          <p:cNvSpPr/>
          <p:nvPr/>
        </p:nvSpPr>
        <p:spPr>
          <a:xfrm>
            <a:off x="4355735" y="278974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95" name="二等辺三角形 294"/>
          <p:cNvSpPr/>
          <p:nvPr/>
        </p:nvSpPr>
        <p:spPr bwMode="auto">
          <a:xfrm rot="10800000">
            <a:off x="2486449" y="194213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96" name="正方形/長方形 295"/>
          <p:cNvSpPr/>
          <p:nvPr/>
        </p:nvSpPr>
        <p:spPr>
          <a:xfrm>
            <a:off x="2297245" y="1732312"/>
            <a:ext cx="1000595"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297" name="直線矢印コネクタ 296"/>
          <p:cNvCxnSpPr/>
          <p:nvPr/>
        </p:nvCxnSpPr>
        <p:spPr bwMode="auto">
          <a:xfrm>
            <a:off x="2364712" y="2405529"/>
            <a:ext cx="221840"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8" name="正方形/長方形 297"/>
          <p:cNvSpPr/>
          <p:nvPr/>
        </p:nvSpPr>
        <p:spPr>
          <a:xfrm>
            <a:off x="2315056" y="241215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99" name="直線コネクタ 298"/>
          <p:cNvCxnSpPr/>
          <p:nvPr/>
        </p:nvCxnSpPr>
        <p:spPr bwMode="auto">
          <a:xfrm>
            <a:off x="2377395" y="232040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0" name="直線コネクタ 299"/>
          <p:cNvCxnSpPr/>
          <p:nvPr/>
        </p:nvCxnSpPr>
        <p:spPr bwMode="auto">
          <a:xfrm>
            <a:off x="2145482" y="230026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1" name="直線矢印コネクタ 300"/>
          <p:cNvCxnSpPr/>
          <p:nvPr/>
        </p:nvCxnSpPr>
        <p:spPr bwMode="auto">
          <a:xfrm>
            <a:off x="2118742" y="2405530"/>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2" name="正方形/長方形 301"/>
          <p:cNvSpPr/>
          <p:nvPr/>
        </p:nvSpPr>
        <p:spPr>
          <a:xfrm>
            <a:off x="2069114" y="241215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03" name="正方形/長方形 302"/>
          <p:cNvSpPr/>
          <p:nvPr/>
        </p:nvSpPr>
        <p:spPr>
          <a:xfrm>
            <a:off x="2177085" y="279671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04" name="二等辺三角形 303"/>
          <p:cNvSpPr/>
          <p:nvPr/>
        </p:nvSpPr>
        <p:spPr bwMode="auto">
          <a:xfrm rot="10800000">
            <a:off x="3546057" y="1942339"/>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05" name="正方形/長方形 304"/>
          <p:cNvSpPr/>
          <p:nvPr/>
        </p:nvSpPr>
        <p:spPr>
          <a:xfrm>
            <a:off x="3298902" y="1732521"/>
            <a:ext cx="1002197"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a:t>
            </a:r>
            <a:r>
              <a:rPr lang="en-US" altLang="ja-JP" sz="900" dirty="0">
                <a:latin typeface="Meiryo UI" panose="020B0604030504040204" pitchFamily="50" charset="-128"/>
                <a:ea typeface="Meiryo UI" panose="020B0604030504040204" pitchFamily="50" charset="-128"/>
              </a:rPr>
              <a:t>A</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306" name="直線コネクタ 305"/>
          <p:cNvCxnSpPr/>
          <p:nvPr/>
        </p:nvCxnSpPr>
        <p:spPr bwMode="auto">
          <a:xfrm>
            <a:off x="3619501" y="2283291"/>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 name="直線矢印コネクタ 306"/>
          <p:cNvCxnSpPr/>
          <p:nvPr/>
        </p:nvCxnSpPr>
        <p:spPr bwMode="auto">
          <a:xfrm>
            <a:off x="3449595" y="2584690"/>
            <a:ext cx="16779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8" name="正方形/長方形 307"/>
          <p:cNvSpPr/>
          <p:nvPr/>
        </p:nvSpPr>
        <p:spPr>
          <a:xfrm>
            <a:off x="3345012" y="258469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58" name="正方形/長方形 357"/>
          <p:cNvSpPr/>
          <p:nvPr/>
        </p:nvSpPr>
        <p:spPr bwMode="auto">
          <a:xfrm>
            <a:off x="398452" y="2627599"/>
            <a:ext cx="1042847" cy="420685"/>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10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実運用では</a:t>
            </a:r>
            <a:b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想定されない</a:t>
            </a:r>
          </a:p>
        </p:txBody>
      </p:sp>
      <p:graphicFrame>
        <p:nvGraphicFramePr>
          <p:cNvPr id="149" name="表 148"/>
          <p:cNvGraphicFramePr>
            <a:graphicFrameLocks noGrp="1"/>
          </p:cNvGraphicFramePr>
          <p:nvPr/>
        </p:nvGraphicFramePr>
        <p:xfrm>
          <a:off x="1668763" y="3485058"/>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168" name="二等辺三角形 167"/>
          <p:cNvSpPr/>
          <p:nvPr/>
        </p:nvSpPr>
        <p:spPr bwMode="auto">
          <a:xfrm rot="10800000">
            <a:off x="1706863" y="3340278"/>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9" name="正方形/長方形 168"/>
          <p:cNvSpPr/>
          <p:nvPr/>
        </p:nvSpPr>
        <p:spPr>
          <a:xfrm>
            <a:off x="1598173" y="3137086"/>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172" name="二等辺三角形 171"/>
          <p:cNvSpPr/>
          <p:nvPr/>
        </p:nvSpPr>
        <p:spPr bwMode="auto">
          <a:xfrm rot="10800000">
            <a:off x="2071299" y="3340278"/>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3" name="正方形/長方形 172"/>
          <p:cNvSpPr/>
          <p:nvPr/>
        </p:nvSpPr>
        <p:spPr>
          <a:xfrm>
            <a:off x="1962609" y="313708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174" name="直線コネクタ 173"/>
          <p:cNvCxnSpPr/>
          <p:nvPr/>
        </p:nvCxnSpPr>
        <p:spPr bwMode="auto">
          <a:xfrm>
            <a:off x="2580185" y="369841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二等辺三角形 174"/>
          <p:cNvSpPr/>
          <p:nvPr/>
        </p:nvSpPr>
        <p:spPr bwMode="auto">
          <a:xfrm rot="10800000">
            <a:off x="4355640" y="3340278"/>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6" name="正方形/長方形 175"/>
          <p:cNvSpPr/>
          <p:nvPr/>
        </p:nvSpPr>
        <p:spPr>
          <a:xfrm>
            <a:off x="4246950" y="3137086"/>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177" name="直線コネクタ 176"/>
          <p:cNvCxnSpPr/>
          <p:nvPr/>
        </p:nvCxnSpPr>
        <p:spPr bwMode="auto">
          <a:xfrm>
            <a:off x="4435484" y="369841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0" name="直線矢印コネクタ 179"/>
          <p:cNvCxnSpPr/>
          <p:nvPr/>
        </p:nvCxnSpPr>
        <p:spPr bwMode="auto">
          <a:xfrm>
            <a:off x="2786580" y="3989109"/>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1" name="正方形/長方形 180"/>
          <p:cNvSpPr/>
          <p:nvPr/>
        </p:nvSpPr>
        <p:spPr>
          <a:xfrm>
            <a:off x="2784570" y="398910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4" name="直線矢印コネクタ 183"/>
          <p:cNvCxnSpPr/>
          <p:nvPr/>
        </p:nvCxnSpPr>
        <p:spPr bwMode="auto">
          <a:xfrm>
            <a:off x="3833498" y="378370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5" name="正方形/長方形 184"/>
          <p:cNvSpPr/>
          <p:nvPr/>
        </p:nvSpPr>
        <p:spPr>
          <a:xfrm>
            <a:off x="3831488" y="378370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86" name="直線矢印コネクタ 185"/>
          <p:cNvCxnSpPr/>
          <p:nvPr/>
        </p:nvCxnSpPr>
        <p:spPr bwMode="auto">
          <a:xfrm>
            <a:off x="4192071" y="3783703"/>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正方形/長方形 186"/>
          <p:cNvSpPr/>
          <p:nvPr/>
        </p:nvSpPr>
        <p:spPr>
          <a:xfrm>
            <a:off x="4125952" y="378370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188" name="正方形/長方形 187"/>
          <p:cNvSpPr/>
          <p:nvPr/>
        </p:nvSpPr>
        <p:spPr>
          <a:xfrm>
            <a:off x="3130511" y="3874761"/>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189" name="正方形/長方形 188"/>
          <p:cNvSpPr/>
          <p:nvPr/>
        </p:nvSpPr>
        <p:spPr>
          <a:xfrm>
            <a:off x="2582251" y="418789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0" name="正方形/長方形 189"/>
          <p:cNvSpPr/>
          <p:nvPr/>
        </p:nvSpPr>
        <p:spPr>
          <a:xfrm>
            <a:off x="2953309" y="418789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1" name="正方形/長方形 190"/>
          <p:cNvSpPr/>
          <p:nvPr/>
        </p:nvSpPr>
        <p:spPr>
          <a:xfrm>
            <a:off x="3655671" y="418789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2" name="正方形/長方形 191"/>
          <p:cNvSpPr/>
          <p:nvPr/>
        </p:nvSpPr>
        <p:spPr>
          <a:xfrm>
            <a:off x="4020103" y="418789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3" name="正方形/長方形 192"/>
          <p:cNvSpPr/>
          <p:nvPr/>
        </p:nvSpPr>
        <p:spPr>
          <a:xfrm>
            <a:off x="4364657" y="4187891"/>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194" name="二等辺三角形 193"/>
          <p:cNvSpPr/>
          <p:nvPr/>
        </p:nvSpPr>
        <p:spPr bwMode="auto">
          <a:xfrm rot="10800000">
            <a:off x="2495371" y="3340280"/>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5" name="正方形/長方形 194"/>
          <p:cNvSpPr/>
          <p:nvPr/>
        </p:nvSpPr>
        <p:spPr>
          <a:xfrm>
            <a:off x="2306167" y="3130462"/>
            <a:ext cx="1000595"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196" name="直線矢印コネクタ 195"/>
          <p:cNvCxnSpPr/>
          <p:nvPr/>
        </p:nvCxnSpPr>
        <p:spPr bwMode="auto">
          <a:xfrm>
            <a:off x="2373634" y="3803679"/>
            <a:ext cx="221840"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7" name="正方形/長方形 196"/>
          <p:cNvSpPr/>
          <p:nvPr/>
        </p:nvSpPr>
        <p:spPr>
          <a:xfrm>
            <a:off x="2323978" y="3810305"/>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198" name="直線コネクタ 197"/>
          <p:cNvCxnSpPr/>
          <p:nvPr/>
        </p:nvCxnSpPr>
        <p:spPr bwMode="auto">
          <a:xfrm>
            <a:off x="2386317" y="3718557"/>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9" name="直線コネクタ 198"/>
          <p:cNvCxnSpPr/>
          <p:nvPr/>
        </p:nvCxnSpPr>
        <p:spPr bwMode="auto">
          <a:xfrm>
            <a:off x="2154404" y="369841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0" name="直線矢印コネクタ 199"/>
          <p:cNvCxnSpPr/>
          <p:nvPr/>
        </p:nvCxnSpPr>
        <p:spPr bwMode="auto">
          <a:xfrm>
            <a:off x="2127664" y="3803680"/>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1" name="正方形/長方形 200"/>
          <p:cNvSpPr/>
          <p:nvPr/>
        </p:nvSpPr>
        <p:spPr>
          <a:xfrm>
            <a:off x="2078036" y="3810306"/>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02" name="正方形/長方形 201"/>
          <p:cNvSpPr/>
          <p:nvPr/>
        </p:nvSpPr>
        <p:spPr>
          <a:xfrm>
            <a:off x="2186007" y="419486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03" name="二等辺三角形 202"/>
          <p:cNvSpPr/>
          <p:nvPr/>
        </p:nvSpPr>
        <p:spPr bwMode="auto">
          <a:xfrm rot="10800000">
            <a:off x="3554979" y="3340489"/>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4" name="正方形/長方形 203"/>
          <p:cNvSpPr/>
          <p:nvPr/>
        </p:nvSpPr>
        <p:spPr>
          <a:xfrm>
            <a:off x="3307824" y="3130671"/>
            <a:ext cx="10021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a:t>
            </a:r>
            <a:r>
              <a:rPr lang="en-US" altLang="ja-JP" sz="900" dirty="0">
                <a:latin typeface="Meiryo UI" panose="020B0604030504040204" pitchFamily="50" charset="-128"/>
                <a:ea typeface="Meiryo UI" panose="020B0604030504040204" pitchFamily="50" charset="-128"/>
              </a:rPr>
              <a:t>A</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205" name="直線コネクタ 204"/>
          <p:cNvCxnSpPr/>
          <p:nvPr/>
        </p:nvCxnSpPr>
        <p:spPr bwMode="auto">
          <a:xfrm>
            <a:off x="3628423" y="3681441"/>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直線矢印コネクタ 205"/>
          <p:cNvCxnSpPr/>
          <p:nvPr/>
        </p:nvCxnSpPr>
        <p:spPr bwMode="auto">
          <a:xfrm>
            <a:off x="3458517" y="3982840"/>
            <a:ext cx="16779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7" name="正方形/長方形 206"/>
          <p:cNvSpPr/>
          <p:nvPr/>
        </p:nvSpPr>
        <p:spPr>
          <a:xfrm>
            <a:off x="3353934" y="398284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08" name="直線コネクタ 207"/>
          <p:cNvCxnSpPr/>
          <p:nvPr/>
        </p:nvCxnSpPr>
        <p:spPr bwMode="auto">
          <a:xfrm>
            <a:off x="2749144" y="369841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直線コネクタ 208"/>
          <p:cNvCxnSpPr/>
          <p:nvPr/>
        </p:nvCxnSpPr>
        <p:spPr bwMode="auto">
          <a:xfrm>
            <a:off x="3821021" y="3685166"/>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10" name="表 209"/>
          <p:cNvGraphicFramePr>
            <a:graphicFrameLocks noGrp="1"/>
          </p:cNvGraphicFramePr>
          <p:nvPr>
            <p:extLst>
              <p:ext uri="{D42A27DB-BD31-4B8C-83A1-F6EECF244321}">
                <p14:modId xmlns:p14="http://schemas.microsoft.com/office/powerpoint/2010/main" val="2024733981"/>
              </p:ext>
            </p:extLst>
          </p:nvPr>
        </p:nvGraphicFramePr>
        <p:xfrm>
          <a:off x="1668763" y="493572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211" name="二等辺三角形 210"/>
          <p:cNvSpPr/>
          <p:nvPr/>
        </p:nvSpPr>
        <p:spPr bwMode="auto">
          <a:xfrm rot="10800000">
            <a:off x="1706863" y="479094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12" name="正方形/長方形 211"/>
          <p:cNvSpPr/>
          <p:nvPr/>
        </p:nvSpPr>
        <p:spPr>
          <a:xfrm>
            <a:off x="1598173" y="458775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213" name="二等辺三角形 212"/>
          <p:cNvSpPr/>
          <p:nvPr/>
        </p:nvSpPr>
        <p:spPr bwMode="auto">
          <a:xfrm rot="10800000">
            <a:off x="2071299" y="479094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14" name="正方形/長方形 213"/>
          <p:cNvSpPr/>
          <p:nvPr/>
        </p:nvSpPr>
        <p:spPr>
          <a:xfrm>
            <a:off x="1962609" y="458775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215" name="直線コネクタ 214"/>
          <p:cNvCxnSpPr/>
          <p:nvPr/>
        </p:nvCxnSpPr>
        <p:spPr bwMode="auto">
          <a:xfrm>
            <a:off x="2580185" y="514908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6" name="二等辺三角形 215"/>
          <p:cNvSpPr/>
          <p:nvPr/>
        </p:nvSpPr>
        <p:spPr bwMode="auto">
          <a:xfrm rot="10800000">
            <a:off x="4355640" y="479094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17" name="正方形/長方形 216"/>
          <p:cNvSpPr/>
          <p:nvPr/>
        </p:nvSpPr>
        <p:spPr>
          <a:xfrm>
            <a:off x="4246950" y="458775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218" name="直線コネクタ 217"/>
          <p:cNvCxnSpPr/>
          <p:nvPr/>
        </p:nvCxnSpPr>
        <p:spPr bwMode="auto">
          <a:xfrm>
            <a:off x="4435484" y="514908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8" name="直線矢印コネクタ 227"/>
          <p:cNvCxnSpPr/>
          <p:nvPr/>
        </p:nvCxnSpPr>
        <p:spPr bwMode="auto">
          <a:xfrm>
            <a:off x="2569991" y="5439773"/>
            <a:ext cx="223665"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9" name="正方形/長方形 228"/>
          <p:cNvSpPr/>
          <p:nvPr/>
        </p:nvSpPr>
        <p:spPr>
          <a:xfrm>
            <a:off x="2495927" y="544639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47" name="直線矢印コネクタ 246"/>
          <p:cNvCxnSpPr/>
          <p:nvPr/>
        </p:nvCxnSpPr>
        <p:spPr bwMode="auto">
          <a:xfrm>
            <a:off x="2786580" y="543977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8" name="正方形/長方形 247"/>
          <p:cNvSpPr/>
          <p:nvPr/>
        </p:nvSpPr>
        <p:spPr>
          <a:xfrm>
            <a:off x="2784570" y="543977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49" name="直線矢印コネクタ 248"/>
          <p:cNvCxnSpPr/>
          <p:nvPr/>
        </p:nvCxnSpPr>
        <p:spPr bwMode="auto">
          <a:xfrm>
            <a:off x="3613654" y="5234367"/>
            <a:ext cx="203037"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0" name="正方形/長方形 249"/>
          <p:cNvSpPr/>
          <p:nvPr/>
        </p:nvSpPr>
        <p:spPr>
          <a:xfrm>
            <a:off x="3539942" y="523436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51" name="直線矢印コネクタ 250"/>
          <p:cNvCxnSpPr/>
          <p:nvPr/>
        </p:nvCxnSpPr>
        <p:spPr bwMode="auto">
          <a:xfrm>
            <a:off x="3833498" y="523436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2" name="正方形/長方形 251"/>
          <p:cNvSpPr/>
          <p:nvPr/>
        </p:nvSpPr>
        <p:spPr>
          <a:xfrm>
            <a:off x="3831488" y="523436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255" name="直線矢印コネクタ 254"/>
          <p:cNvCxnSpPr/>
          <p:nvPr/>
        </p:nvCxnSpPr>
        <p:spPr bwMode="auto">
          <a:xfrm>
            <a:off x="4192071" y="5234367"/>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6" name="正方形/長方形 255"/>
          <p:cNvSpPr/>
          <p:nvPr/>
        </p:nvSpPr>
        <p:spPr>
          <a:xfrm>
            <a:off x="4125952" y="523436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258" name="正方形/長方形 257"/>
          <p:cNvSpPr/>
          <p:nvPr/>
        </p:nvSpPr>
        <p:spPr>
          <a:xfrm>
            <a:off x="3130511" y="5325425"/>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259" name="正方形/長方形 258"/>
          <p:cNvSpPr/>
          <p:nvPr/>
        </p:nvSpPr>
        <p:spPr>
          <a:xfrm>
            <a:off x="2582251" y="563855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267" name="正方形/長方形 266"/>
          <p:cNvSpPr/>
          <p:nvPr/>
        </p:nvSpPr>
        <p:spPr>
          <a:xfrm>
            <a:off x="2953309" y="563855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17" name="正方形/長方形 316"/>
          <p:cNvSpPr/>
          <p:nvPr/>
        </p:nvSpPr>
        <p:spPr>
          <a:xfrm>
            <a:off x="3655671" y="563855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22" name="正方形/長方形 321"/>
          <p:cNvSpPr/>
          <p:nvPr/>
        </p:nvSpPr>
        <p:spPr>
          <a:xfrm>
            <a:off x="4020103" y="563855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23" name="正方形/長方形 322"/>
          <p:cNvSpPr/>
          <p:nvPr/>
        </p:nvSpPr>
        <p:spPr>
          <a:xfrm>
            <a:off x="4364657" y="563855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24" name="二等辺三角形 323"/>
          <p:cNvSpPr/>
          <p:nvPr/>
        </p:nvSpPr>
        <p:spPr bwMode="auto">
          <a:xfrm rot="10800000">
            <a:off x="2495371" y="4790944"/>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25" name="正方形/長方形 324"/>
          <p:cNvSpPr/>
          <p:nvPr/>
        </p:nvSpPr>
        <p:spPr>
          <a:xfrm>
            <a:off x="2306167" y="4581126"/>
            <a:ext cx="1000595"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331" name="直線コネクタ 330"/>
          <p:cNvCxnSpPr/>
          <p:nvPr/>
        </p:nvCxnSpPr>
        <p:spPr bwMode="auto">
          <a:xfrm>
            <a:off x="2386317" y="5169221"/>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2" name="直線コネクタ 331"/>
          <p:cNvCxnSpPr/>
          <p:nvPr/>
        </p:nvCxnSpPr>
        <p:spPr bwMode="auto">
          <a:xfrm>
            <a:off x="2154404" y="514908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3" name="直線矢印コネクタ 332"/>
          <p:cNvCxnSpPr/>
          <p:nvPr/>
        </p:nvCxnSpPr>
        <p:spPr bwMode="auto">
          <a:xfrm>
            <a:off x="2127664" y="5254344"/>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3" name="正方形/長方形 342"/>
          <p:cNvSpPr/>
          <p:nvPr/>
        </p:nvSpPr>
        <p:spPr>
          <a:xfrm>
            <a:off x="2078036" y="526097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44" name="正方形/長方形 343"/>
          <p:cNvSpPr/>
          <p:nvPr/>
        </p:nvSpPr>
        <p:spPr>
          <a:xfrm>
            <a:off x="2186007" y="56455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45" name="二等辺三角形 344"/>
          <p:cNvSpPr/>
          <p:nvPr/>
        </p:nvSpPr>
        <p:spPr bwMode="auto">
          <a:xfrm rot="10800000">
            <a:off x="3554979" y="4791153"/>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46" name="正方形/長方形 345"/>
          <p:cNvSpPr/>
          <p:nvPr/>
        </p:nvSpPr>
        <p:spPr>
          <a:xfrm>
            <a:off x="3307824" y="4581335"/>
            <a:ext cx="10021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a:t>
            </a:r>
            <a:r>
              <a:rPr lang="en-US" altLang="ja-JP" sz="900" dirty="0">
                <a:latin typeface="Meiryo UI" panose="020B0604030504040204" pitchFamily="50" charset="-128"/>
                <a:ea typeface="Meiryo UI" panose="020B0604030504040204" pitchFamily="50" charset="-128"/>
              </a:rPr>
              <a:t>A</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347" name="直線コネクタ 346"/>
          <p:cNvCxnSpPr/>
          <p:nvPr/>
        </p:nvCxnSpPr>
        <p:spPr bwMode="auto">
          <a:xfrm>
            <a:off x="3615171" y="513210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61" name="表 360"/>
          <p:cNvGraphicFramePr>
            <a:graphicFrameLocks noGrp="1"/>
          </p:cNvGraphicFramePr>
          <p:nvPr>
            <p:extLst>
              <p:ext uri="{D42A27DB-BD31-4B8C-83A1-F6EECF244321}">
                <p14:modId xmlns:p14="http://schemas.microsoft.com/office/powerpoint/2010/main" val="2519977271"/>
              </p:ext>
            </p:extLst>
          </p:nvPr>
        </p:nvGraphicFramePr>
        <p:xfrm>
          <a:off x="1631308" y="6338922"/>
          <a:ext cx="3230217" cy="213360"/>
        </p:xfrm>
        <a:graphic>
          <a:graphicData uri="http://schemas.openxmlformats.org/drawingml/2006/table">
            <a:tbl>
              <a:tblPr firstRow="1" bandRow="1">
                <a:tableStyleId>{5C22544A-7EE6-4342-B048-85BDC9FD1C3A}</a:tableStyleId>
              </a:tblPr>
              <a:tblGrid>
                <a:gridCol w="358913">
                  <a:extLst>
                    <a:ext uri="{9D8B030D-6E8A-4147-A177-3AD203B41FA5}">
                      <a16:colId xmlns:a16="http://schemas.microsoft.com/office/drawing/2014/main" val="20000"/>
                    </a:ext>
                  </a:extLst>
                </a:gridCol>
                <a:gridCol w="358913">
                  <a:extLst>
                    <a:ext uri="{9D8B030D-6E8A-4147-A177-3AD203B41FA5}">
                      <a16:colId xmlns:a16="http://schemas.microsoft.com/office/drawing/2014/main" val="20001"/>
                    </a:ext>
                  </a:extLst>
                </a:gridCol>
                <a:gridCol w="358913">
                  <a:extLst>
                    <a:ext uri="{9D8B030D-6E8A-4147-A177-3AD203B41FA5}">
                      <a16:colId xmlns:a16="http://schemas.microsoft.com/office/drawing/2014/main" val="20002"/>
                    </a:ext>
                  </a:extLst>
                </a:gridCol>
                <a:gridCol w="358913">
                  <a:extLst>
                    <a:ext uri="{9D8B030D-6E8A-4147-A177-3AD203B41FA5}">
                      <a16:colId xmlns:a16="http://schemas.microsoft.com/office/drawing/2014/main" val="20003"/>
                    </a:ext>
                  </a:extLst>
                </a:gridCol>
                <a:gridCol w="358913">
                  <a:extLst>
                    <a:ext uri="{9D8B030D-6E8A-4147-A177-3AD203B41FA5}">
                      <a16:colId xmlns:a16="http://schemas.microsoft.com/office/drawing/2014/main" val="20004"/>
                    </a:ext>
                  </a:extLst>
                </a:gridCol>
                <a:gridCol w="358913">
                  <a:extLst>
                    <a:ext uri="{9D8B030D-6E8A-4147-A177-3AD203B41FA5}">
                      <a16:colId xmlns:a16="http://schemas.microsoft.com/office/drawing/2014/main" val="20005"/>
                    </a:ext>
                  </a:extLst>
                </a:gridCol>
                <a:gridCol w="358913">
                  <a:extLst>
                    <a:ext uri="{9D8B030D-6E8A-4147-A177-3AD203B41FA5}">
                      <a16:colId xmlns:a16="http://schemas.microsoft.com/office/drawing/2014/main" val="20006"/>
                    </a:ext>
                  </a:extLst>
                </a:gridCol>
                <a:gridCol w="358913">
                  <a:extLst>
                    <a:ext uri="{9D8B030D-6E8A-4147-A177-3AD203B41FA5}">
                      <a16:colId xmlns:a16="http://schemas.microsoft.com/office/drawing/2014/main" val="20007"/>
                    </a:ext>
                  </a:extLst>
                </a:gridCol>
                <a:gridCol w="358913">
                  <a:extLst>
                    <a:ext uri="{9D8B030D-6E8A-4147-A177-3AD203B41FA5}">
                      <a16:colId xmlns:a16="http://schemas.microsoft.com/office/drawing/2014/main" val="20008"/>
                    </a:ext>
                  </a:extLst>
                </a:gridCol>
              </a:tblGrid>
              <a:tr h="0">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4</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1</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3</a:t>
                      </a:r>
                      <a:r>
                        <a:rPr kumimoji="1" lang="ja-JP" altLang="en-US" sz="800" b="0" dirty="0">
                          <a:solidFill>
                            <a:schemeClr val="tx1"/>
                          </a:solidFill>
                          <a:latin typeface="Meiryo UI" panose="020B0604030504040204" pitchFamily="50" charset="-128"/>
                          <a:ea typeface="Meiryo UI" panose="020B0604030504040204" pitchFamily="50" charset="-128"/>
                        </a:rPr>
                        <a:t>月</a:t>
                      </a: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362" name="二等辺三角形 361"/>
          <p:cNvSpPr/>
          <p:nvPr/>
        </p:nvSpPr>
        <p:spPr bwMode="auto">
          <a:xfrm rot="10800000">
            <a:off x="1669408" y="6194142"/>
            <a:ext cx="159106" cy="13716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63" name="正方形/長方形 362"/>
          <p:cNvSpPr/>
          <p:nvPr/>
        </p:nvSpPr>
        <p:spPr>
          <a:xfrm>
            <a:off x="1560718" y="5990950"/>
            <a:ext cx="415498" cy="244682"/>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申込</a:t>
            </a:r>
            <a:endParaRPr lang="ja-JP" altLang="en-US" sz="900" dirty="0"/>
          </a:p>
        </p:txBody>
      </p:sp>
      <p:sp>
        <p:nvSpPr>
          <p:cNvPr id="364" name="二等辺三角形 363"/>
          <p:cNvSpPr/>
          <p:nvPr/>
        </p:nvSpPr>
        <p:spPr bwMode="auto">
          <a:xfrm rot="10800000">
            <a:off x="2033844" y="6194142"/>
            <a:ext cx="159106" cy="137160"/>
          </a:xfrm>
          <a:prstGeom prst="triangle">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65" name="正方形/長方形 364"/>
          <p:cNvSpPr/>
          <p:nvPr/>
        </p:nvSpPr>
        <p:spPr>
          <a:xfrm>
            <a:off x="1925154" y="599095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開通</a:t>
            </a:r>
            <a:endParaRPr lang="ja-JP" altLang="en-US" sz="900" dirty="0"/>
          </a:p>
        </p:txBody>
      </p:sp>
      <p:cxnSp>
        <p:nvCxnSpPr>
          <p:cNvPr id="366" name="直線コネクタ 365"/>
          <p:cNvCxnSpPr/>
          <p:nvPr/>
        </p:nvCxnSpPr>
        <p:spPr bwMode="auto">
          <a:xfrm>
            <a:off x="2542730" y="655228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7" name="二等辺三角形 366"/>
          <p:cNvSpPr/>
          <p:nvPr/>
        </p:nvSpPr>
        <p:spPr bwMode="auto">
          <a:xfrm rot="10800000">
            <a:off x="4318185" y="6194142"/>
            <a:ext cx="159106" cy="137160"/>
          </a:xfrm>
          <a:prstGeom prst="triangle">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68" name="正方形/長方形 367"/>
          <p:cNvSpPr/>
          <p:nvPr/>
        </p:nvSpPr>
        <p:spPr>
          <a:xfrm>
            <a:off x="4209495" y="5990950"/>
            <a:ext cx="4154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解約</a:t>
            </a:r>
            <a:endParaRPr lang="ja-JP" altLang="en-US" sz="900" dirty="0"/>
          </a:p>
        </p:txBody>
      </p:sp>
      <p:cxnSp>
        <p:nvCxnSpPr>
          <p:cNvPr id="369" name="直線コネクタ 368"/>
          <p:cNvCxnSpPr/>
          <p:nvPr/>
        </p:nvCxnSpPr>
        <p:spPr bwMode="auto">
          <a:xfrm>
            <a:off x="4398029" y="655228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0" name="直線矢印コネクタ 369"/>
          <p:cNvCxnSpPr/>
          <p:nvPr/>
        </p:nvCxnSpPr>
        <p:spPr bwMode="auto">
          <a:xfrm>
            <a:off x="2532536" y="6842973"/>
            <a:ext cx="223665"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1" name="正方形/長方形 370"/>
          <p:cNvSpPr/>
          <p:nvPr/>
        </p:nvSpPr>
        <p:spPr>
          <a:xfrm>
            <a:off x="2458472" y="6849599"/>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72" name="直線矢印コネクタ 371"/>
          <p:cNvCxnSpPr/>
          <p:nvPr/>
        </p:nvCxnSpPr>
        <p:spPr bwMode="auto">
          <a:xfrm>
            <a:off x="2749125" y="6842973"/>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3" name="正方形/長方形 372"/>
          <p:cNvSpPr/>
          <p:nvPr/>
        </p:nvSpPr>
        <p:spPr>
          <a:xfrm>
            <a:off x="2747115" y="6842973"/>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76" name="直線矢印コネクタ 375"/>
          <p:cNvCxnSpPr/>
          <p:nvPr/>
        </p:nvCxnSpPr>
        <p:spPr bwMode="auto">
          <a:xfrm>
            <a:off x="3796043" y="6637567"/>
            <a:ext cx="35969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7" name="正方形/長方形 376"/>
          <p:cNvSpPr/>
          <p:nvPr/>
        </p:nvSpPr>
        <p:spPr>
          <a:xfrm>
            <a:off x="3794033" y="663756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378" name="直線矢印コネクタ 377"/>
          <p:cNvCxnSpPr/>
          <p:nvPr/>
        </p:nvCxnSpPr>
        <p:spPr bwMode="auto">
          <a:xfrm>
            <a:off x="4154616" y="6637567"/>
            <a:ext cx="268426"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9" name="正方形/長方形 378"/>
          <p:cNvSpPr/>
          <p:nvPr/>
        </p:nvSpPr>
        <p:spPr>
          <a:xfrm>
            <a:off x="4088497" y="6637567"/>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80" name="正方形/長方形 379"/>
          <p:cNvSpPr/>
          <p:nvPr/>
        </p:nvSpPr>
        <p:spPr>
          <a:xfrm>
            <a:off x="3093056" y="6728625"/>
            <a:ext cx="338554"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p>
        </p:txBody>
      </p:sp>
      <p:sp>
        <p:nvSpPr>
          <p:cNvPr id="381" name="正方形/長方形 380"/>
          <p:cNvSpPr/>
          <p:nvPr/>
        </p:nvSpPr>
        <p:spPr>
          <a:xfrm>
            <a:off x="2544796" y="704175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82" name="正方形/長方形 381"/>
          <p:cNvSpPr/>
          <p:nvPr/>
        </p:nvSpPr>
        <p:spPr>
          <a:xfrm>
            <a:off x="2915854" y="704175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83" name="正方形/長方形 382"/>
          <p:cNvSpPr/>
          <p:nvPr/>
        </p:nvSpPr>
        <p:spPr>
          <a:xfrm>
            <a:off x="3618216" y="704175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84" name="正方形/長方形 383"/>
          <p:cNvSpPr/>
          <p:nvPr/>
        </p:nvSpPr>
        <p:spPr>
          <a:xfrm>
            <a:off x="3982648" y="704175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85" name="正方形/長方形 384"/>
          <p:cNvSpPr/>
          <p:nvPr/>
        </p:nvSpPr>
        <p:spPr>
          <a:xfrm>
            <a:off x="4327202" y="7041755"/>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86" name="二等辺三角形 385"/>
          <p:cNvSpPr/>
          <p:nvPr/>
        </p:nvSpPr>
        <p:spPr bwMode="auto">
          <a:xfrm rot="10800000">
            <a:off x="2457916" y="6194144"/>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87" name="正方形/長方形 386"/>
          <p:cNvSpPr/>
          <p:nvPr/>
        </p:nvSpPr>
        <p:spPr>
          <a:xfrm>
            <a:off x="2268712" y="5984326"/>
            <a:ext cx="1000595"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390" name="直線コネクタ 389"/>
          <p:cNvCxnSpPr/>
          <p:nvPr/>
        </p:nvCxnSpPr>
        <p:spPr bwMode="auto">
          <a:xfrm>
            <a:off x="2348862" y="6572421"/>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1" name="直線コネクタ 390"/>
          <p:cNvCxnSpPr/>
          <p:nvPr/>
        </p:nvCxnSpPr>
        <p:spPr bwMode="auto">
          <a:xfrm>
            <a:off x="2116949" y="6552282"/>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2" name="直線矢印コネクタ 391"/>
          <p:cNvCxnSpPr/>
          <p:nvPr/>
        </p:nvCxnSpPr>
        <p:spPr bwMode="auto">
          <a:xfrm>
            <a:off x="2090209" y="6657544"/>
            <a:ext cx="246032"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3" name="正方形/長方形 392"/>
          <p:cNvSpPr/>
          <p:nvPr/>
        </p:nvSpPr>
        <p:spPr>
          <a:xfrm>
            <a:off x="2040581" y="6664170"/>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sp>
        <p:nvSpPr>
          <p:cNvPr id="394" name="正方形/長方形 393"/>
          <p:cNvSpPr/>
          <p:nvPr/>
        </p:nvSpPr>
        <p:spPr>
          <a:xfrm>
            <a:off x="2148552" y="7048729"/>
            <a:ext cx="389850" cy="33855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a:t>
            </a:r>
            <a:br>
              <a:rPr lang="en-US" altLang="ja-JP" sz="800" dirty="0">
                <a:solidFill>
                  <a:srgbClr val="000000"/>
                </a:solidFill>
                <a:latin typeface="Meiryo UI" panose="020B0604030504040204" pitchFamily="50" charset="-128"/>
                <a:ea typeface="Meiryo UI" panose="020B0604030504040204" pitchFamily="50" charset="-128"/>
              </a:rPr>
            </a:br>
            <a:r>
              <a:rPr lang="ja-JP" altLang="en-US" sz="800" dirty="0">
                <a:solidFill>
                  <a:srgbClr val="000000"/>
                </a:solidFill>
                <a:latin typeface="Meiryo UI" panose="020B0604030504040204" pitchFamily="50" charset="-128"/>
                <a:ea typeface="Meiryo UI" panose="020B0604030504040204" pitchFamily="50" charset="-128"/>
              </a:rPr>
              <a:t>請求</a:t>
            </a:r>
          </a:p>
        </p:txBody>
      </p:sp>
      <p:sp>
        <p:nvSpPr>
          <p:cNvPr id="395" name="二等辺三角形 394"/>
          <p:cNvSpPr/>
          <p:nvPr/>
        </p:nvSpPr>
        <p:spPr bwMode="auto">
          <a:xfrm rot="10800000">
            <a:off x="3517524" y="6194353"/>
            <a:ext cx="159106" cy="137160"/>
          </a:xfrm>
          <a:prstGeom prst="triangle">
            <a:avLst/>
          </a:prstGeom>
          <a:solidFill>
            <a:srgbClr val="000099"/>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96" name="正方形/長方形 395"/>
          <p:cNvSpPr/>
          <p:nvPr/>
        </p:nvSpPr>
        <p:spPr>
          <a:xfrm>
            <a:off x="3270369" y="5984535"/>
            <a:ext cx="1002198" cy="228909"/>
          </a:xfrm>
          <a:prstGeom prst="rect">
            <a:avLst/>
          </a:prstGeom>
        </p:spPr>
        <p:txBody>
          <a:bodyPr wrap="none">
            <a:spAutoFit/>
          </a:bodyPr>
          <a:lstStyle/>
          <a:p>
            <a:r>
              <a:rPr lang="ja-JP" altLang="en-US" sz="900" dirty="0">
                <a:latin typeface="Meiryo UI" panose="020B0604030504040204" pitchFamily="50" charset="-128"/>
                <a:ea typeface="Meiryo UI" panose="020B0604030504040204" pitchFamily="50" charset="-128"/>
              </a:rPr>
              <a:t>オプション</a:t>
            </a:r>
            <a:r>
              <a:rPr lang="en-US" altLang="ja-JP" sz="900" dirty="0">
                <a:latin typeface="Meiryo UI" panose="020B0604030504040204" pitchFamily="50" charset="-128"/>
                <a:ea typeface="Meiryo UI" panose="020B0604030504040204" pitchFamily="50" charset="-128"/>
              </a:rPr>
              <a:t>A</a:t>
            </a:r>
            <a:r>
              <a:rPr lang="ja-JP" altLang="en-US" sz="900" dirty="0">
                <a:latin typeface="Meiryo UI" panose="020B0604030504040204" pitchFamily="50" charset="-128"/>
                <a:ea typeface="Meiryo UI" panose="020B0604030504040204" pitchFamily="50" charset="-128"/>
              </a:rPr>
              <a:t>へ変更</a:t>
            </a:r>
            <a:endParaRPr lang="ja-JP" altLang="en-US" sz="900" dirty="0"/>
          </a:p>
        </p:txBody>
      </p:sp>
      <p:cxnSp>
        <p:nvCxnSpPr>
          <p:cNvPr id="397" name="直線コネクタ 396"/>
          <p:cNvCxnSpPr/>
          <p:nvPr/>
        </p:nvCxnSpPr>
        <p:spPr bwMode="auto">
          <a:xfrm>
            <a:off x="3590968" y="6535305"/>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8" name="直線矢印コネクタ 397"/>
          <p:cNvCxnSpPr/>
          <p:nvPr/>
        </p:nvCxnSpPr>
        <p:spPr bwMode="auto">
          <a:xfrm>
            <a:off x="3421062" y="6836704"/>
            <a:ext cx="167799" cy="0"/>
          </a:xfrm>
          <a:prstGeom prst="straightConnector1">
            <a:avLst/>
          </a:prstGeom>
          <a:solidFill>
            <a:srgbClr val="D2F0FA"/>
          </a:solidFill>
          <a:ln w="1587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9" name="正方形/長方形 398"/>
          <p:cNvSpPr/>
          <p:nvPr/>
        </p:nvSpPr>
        <p:spPr>
          <a:xfrm>
            <a:off x="3316479" y="6836704"/>
            <a:ext cx="363712" cy="215444"/>
          </a:xfrm>
          <a:prstGeom prst="rect">
            <a:avLst/>
          </a:prstGeom>
        </p:spPr>
        <p:txBody>
          <a:bodyPr wrap="none">
            <a:spAutoFit/>
          </a:bodyPr>
          <a:lstStyle/>
          <a:p>
            <a:pPr lvl="0" defTabSz="912004" fontAlgn="auto">
              <a:lnSpc>
                <a:spcPct val="100000"/>
              </a:lnSpc>
              <a:spcBef>
                <a:spcPts val="0"/>
              </a:spcBef>
              <a:spcAft>
                <a:spcPts val="0"/>
              </a:spcAft>
            </a:pPr>
            <a:r>
              <a:rPr lang="ja-JP" altLang="en-US" sz="800" dirty="0">
                <a:solidFill>
                  <a:srgbClr val="000000"/>
                </a:solidFill>
                <a:latin typeface="Meiryo UI" panose="020B0604030504040204" pitchFamily="50" charset="-128"/>
                <a:ea typeface="Meiryo UI" panose="020B0604030504040204" pitchFamily="50" charset="-128"/>
              </a:rPr>
              <a:t>月額</a:t>
            </a:r>
          </a:p>
        </p:txBody>
      </p:sp>
      <p:cxnSp>
        <p:nvCxnSpPr>
          <p:cNvPr id="400" name="直線コネクタ 399"/>
          <p:cNvCxnSpPr/>
          <p:nvPr/>
        </p:nvCxnSpPr>
        <p:spPr bwMode="auto">
          <a:xfrm>
            <a:off x="3792286" y="6546218"/>
            <a:ext cx="0" cy="536364"/>
          </a:xfrm>
          <a:prstGeom prst="line">
            <a:avLst/>
          </a:prstGeom>
          <a:solidFill>
            <a:srgbClr val="D2F0FA"/>
          </a:solid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2" name="正方形/長方形 151"/>
          <p:cNvSpPr/>
          <p:nvPr/>
        </p:nvSpPr>
        <p:spPr bwMode="auto">
          <a:xfrm>
            <a:off x="297181" y="5958265"/>
            <a:ext cx="9311640" cy="1471235"/>
          </a:xfrm>
          <a:prstGeom prst="rect">
            <a:avLst/>
          </a:prstGeom>
          <a:noFill/>
          <a:ln w="25400" cap="flat" cmpd="sng" algn="ctr">
            <a:solidFill>
              <a:srgbClr val="FF0000"/>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3" name="四角形吹き出し 152"/>
          <p:cNvSpPr/>
          <p:nvPr/>
        </p:nvSpPr>
        <p:spPr bwMode="auto">
          <a:xfrm>
            <a:off x="5073555" y="4955585"/>
            <a:ext cx="3217591" cy="910932"/>
          </a:xfrm>
          <a:prstGeom prst="wedgeRectCallout">
            <a:avLst/>
          </a:prstGeom>
          <a:solidFill>
            <a:schemeClr val="bg1"/>
          </a:solidFill>
          <a:ln w="25400" cap="flat" cmpd="sng" algn="ctr">
            <a:solidFill>
              <a:srgbClr val="FF0000"/>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有料プランの</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B</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から変更した際に高い料金（単価</a:t>
            </a: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×ID</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数）の選択となる。</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l" defTabSz="914400" rtl="0" eaLnBrk="1" fontAlgn="base" latinLnBrk="0" hangingPunct="1">
              <a:lnSpc>
                <a:spcPct val="110000"/>
              </a:lnSpc>
              <a:spcBef>
                <a:spcPct val="30000"/>
              </a:spcBef>
              <a:spcAft>
                <a:spcPct val="0"/>
              </a:spcAft>
              <a:buClrTx/>
              <a:buSzTx/>
              <a:buFontTx/>
              <a:buNone/>
              <a:tabLst/>
            </a:pPr>
            <a:r>
              <a:rPr lang="ja-JP" altLang="en-US" dirty="0">
                <a:latin typeface="Meiryo UI" panose="020B0604030504040204" pitchFamily="50" charset="-128"/>
                <a:ea typeface="Meiryo UI" panose="020B0604030504040204" pitchFamily="50" charset="-128"/>
              </a:rPr>
              <a:t>再変更も可。月内に３→５→２となった場合、５が最終的に選択される。</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20196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料金計算に関して</a:t>
            </a:r>
          </a:p>
        </p:txBody>
      </p:sp>
      <p:sp>
        <p:nvSpPr>
          <p:cNvPr id="2" name="正方形/長方形 1"/>
          <p:cNvSpPr/>
          <p:nvPr/>
        </p:nvSpPr>
        <p:spPr>
          <a:xfrm>
            <a:off x="228310" y="1142214"/>
            <a:ext cx="9296689" cy="867930"/>
          </a:xfrm>
          <a:prstGeom prst="rect">
            <a:avLst/>
          </a:prstGeom>
        </p:spPr>
        <p:txBody>
          <a:bodyPr wrap="square">
            <a:spAutoFit/>
          </a:bodyPr>
          <a:lstStyle/>
          <a:p>
            <a:pPr algn="l"/>
            <a:r>
              <a:rPr lang="ja-JP" altLang="en-US" sz="1400" dirty="0">
                <a:latin typeface="Meiryo UI" panose="020B0604030504040204" pitchFamily="50" charset="-128"/>
                <a:ea typeface="Meiryo UI" panose="020B0604030504040204" pitchFamily="50" charset="-128"/>
              </a:rPr>
              <a:t>各種料金には税抜価格を設定し、税抜価格</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消費税＝税込価格により請求金額を計算します。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以下がご利用いただく際の注意点となり、特に既存サービスの場合約款と合っているか確認していただくこととなり、必要に応じてサービス約款の変更をしていただきます。各々の条件に付いて不明点があれば、別途説明させて頂きます。</a:t>
            </a:r>
            <a:endParaRPr lang="en-US" altLang="ja-JP" sz="1400"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553687407"/>
              </p:ext>
            </p:extLst>
          </p:nvPr>
        </p:nvGraphicFramePr>
        <p:xfrm>
          <a:off x="209259" y="1991258"/>
          <a:ext cx="9415188" cy="4968000"/>
        </p:xfrm>
        <a:graphic>
          <a:graphicData uri="http://schemas.openxmlformats.org/drawingml/2006/table">
            <a:tbl>
              <a:tblPr firstRow="1" bandRow="1">
                <a:tableStyleId>{5940675A-B579-460E-94D1-54222C63F5DA}</a:tableStyleId>
              </a:tblPr>
              <a:tblGrid>
                <a:gridCol w="519161">
                  <a:extLst>
                    <a:ext uri="{9D8B030D-6E8A-4147-A177-3AD203B41FA5}">
                      <a16:colId xmlns:a16="http://schemas.microsoft.com/office/drawing/2014/main" val="20000"/>
                    </a:ext>
                  </a:extLst>
                </a:gridCol>
                <a:gridCol w="4239820">
                  <a:extLst>
                    <a:ext uri="{9D8B030D-6E8A-4147-A177-3AD203B41FA5}">
                      <a16:colId xmlns:a16="http://schemas.microsoft.com/office/drawing/2014/main" val="188055313"/>
                    </a:ext>
                  </a:extLst>
                </a:gridCol>
                <a:gridCol w="4656207">
                  <a:extLst>
                    <a:ext uri="{9D8B030D-6E8A-4147-A177-3AD203B41FA5}">
                      <a16:colId xmlns:a16="http://schemas.microsoft.com/office/drawing/2014/main" val="476183066"/>
                    </a:ext>
                  </a:extLst>
                </a:gridCol>
              </a:tblGrid>
              <a:tr h="0">
                <a:tc>
                  <a:txBody>
                    <a:bodyPr/>
                    <a:lstStyle/>
                    <a:p>
                      <a:pPr algn="ctr"/>
                      <a:r>
                        <a:rPr kumimoji="1" lang="en-US" altLang="ja-JP" sz="1200" b="1" dirty="0">
                          <a:latin typeface="Meiryo UI" panose="020B0604030504040204" pitchFamily="50" charset="-128"/>
                          <a:ea typeface="Meiryo UI" panose="020B0604030504040204" pitchFamily="50" charset="-128"/>
                        </a:rPr>
                        <a:t>No</a:t>
                      </a:r>
                      <a:endParaRPr kumimoji="1" lang="ja-JP" altLang="en-US" sz="1200" b="1" dirty="0">
                        <a:latin typeface="Meiryo UI" panose="020B0604030504040204" pitchFamily="50" charset="-128"/>
                        <a:ea typeface="Meiryo UI" panose="020B0604030504040204" pitchFamily="50" charset="-128"/>
                      </a:endParaRPr>
                    </a:p>
                  </a:txBody>
                  <a:tcPr marL="36000" marR="36000" marT="18000" marB="18000">
                    <a:solidFill>
                      <a:schemeClr val="accent6">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注意点</a:t>
                      </a:r>
                    </a:p>
                  </a:txBody>
                  <a:tcPr marL="36000" marR="36000" marT="18000" marB="18000">
                    <a:solidFill>
                      <a:schemeClr val="accent6">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例</a:t>
                      </a:r>
                    </a:p>
                  </a:txBody>
                  <a:tcPr marL="36000" marR="36000" marT="18000" marB="18000">
                    <a:solidFill>
                      <a:schemeClr val="accent6">
                        <a:lumMod val="20000"/>
                        <a:lumOff val="80000"/>
                      </a:schemeClr>
                    </a:solidFill>
                  </a:tcPr>
                </a:tc>
                <a:extLst>
                  <a:ext uri="{0D108BD9-81ED-4DB2-BD59-A6C34878D82A}">
                    <a16:rowId xmlns:a16="http://schemas.microsoft.com/office/drawing/2014/main" val="10000"/>
                  </a:ext>
                </a:extLst>
              </a:tr>
              <a:tr h="92926">
                <a:tc>
                  <a:txBody>
                    <a:bodyPr/>
                    <a:lstStyle/>
                    <a:p>
                      <a:pPr algn="ctr"/>
                      <a:r>
                        <a:rPr kumimoji="1" lang="ja-JP" altLang="en-US" sz="1200" dirty="0">
                          <a:latin typeface="Meiryo UI" panose="020B0604030504040204" pitchFamily="50" charset="-128"/>
                          <a:ea typeface="Meiryo UI" panose="020B0604030504040204" pitchFamily="50" charset="-128"/>
                        </a:rPr>
                        <a:t>①</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税込価格の設定はできません</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税込</a:t>
                      </a:r>
                      <a:r>
                        <a:rPr kumimoji="1" lang="en-US" altLang="ja-JP" sz="1200" dirty="0">
                          <a:latin typeface="Meiryo UI" panose="020B0604030504040204" pitchFamily="50" charset="-128"/>
                          <a:ea typeface="Meiryo UI" panose="020B0604030504040204" pitchFamily="50" charset="-128"/>
                        </a:rPr>
                        <a:t>1,000</a:t>
                      </a:r>
                      <a:r>
                        <a:rPr kumimoji="1" lang="ja-JP" altLang="en-US" sz="1200" dirty="0">
                          <a:latin typeface="Meiryo UI" panose="020B0604030504040204" pitchFamily="50" charset="-128"/>
                          <a:ea typeface="Meiryo UI" panose="020B0604030504040204" pitchFamily="50" charset="-128"/>
                        </a:rPr>
                        <a:t>円の商品は取り扱いできません</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税抜</a:t>
                      </a:r>
                      <a:r>
                        <a:rPr kumimoji="1" lang="en-US" altLang="ja-JP" sz="1200" dirty="0">
                          <a:latin typeface="Meiryo UI" panose="020B0604030504040204" pitchFamily="50" charset="-128"/>
                          <a:ea typeface="Meiryo UI" panose="020B0604030504040204" pitchFamily="50" charset="-128"/>
                        </a:rPr>
                        <a:t>910</a:t>
                      </a:r>
                      <a:r>
                        <a:rPr kumimoji="1" lang="ja-JP" altLang="en-US" sz="1200" dirty="0">
                          <a:latin typeface="Meiryo UI" panose="020B0604030504040204" pitchFamily="50" charset="-128"/>
                          <a:ea typeface="Meiryo UI" panose="020B0604030504040204" pitchFamily="50" charset="-128"/>
                        </a:rPr>
                        <a:t>円（税込</a:t>
                      </a:r>
                      <a:r>
                        <a:rPr kumimoji="1" lang="en-US" altLang="ja-JP" sz="1200" dirty="0">
                          <a:latin typeface="Meiryo UI" panose="020B0604030504040204" pitchFamily="50" charset="-128"/>
                          <a:ea typeface="Meiryo UI" panose="020B0604030504040204" pitchFamily="50" charset="-128"/>
                        </a:rPr>
                        <a:t>1,001</a:t>
                      </a:r>
                      <a:r>
                        <a:rPr kumimoji="1" lang="ja-JP" altLang="en-US" sz="1200" dirty="0">
                          <a:latin typeface="Meiryo UI" panose="020B0604030504040204" pitchFamily="50" charset="-128"/>
                          <a:ea typeface="Meiryo UI" panose="020B0604030504040204" pitchFamily="50" charset="-128"/>
                        </a:rPr>
                        <a:t>円）、税抜</a:t>
                      </a:r>
                      <a:r>
                        <a:rPr kumimoji="1" lang="en-US" altLang="ja-JP" sz="1200" dirty="0">
                          <a:latin typeface="Meiryo UI" panose="020B0604030504040204" pitchFamily="50" charset="-128"/>
                          <a:ea typeface="Meiryo UI" panose="020B0604030504040204" pitchFamily="50" charset="-128"/>
                        </a:rPr>
                        <a:t>909</a:t>
                      </a:r>
                      <a:r>
                        <a:rPr kumimoji="1" lang="ja-JP" altLang="en-US" sz="1200" dirty="0">
                          <a:latin typeface="Meiryo UI" panose="020B0604030504040204" pitchFamily="50" charset="-128"/>
                          <a:ea typeface="Meiryo UI" panose="020B0604030504040204" pitchFamily="50" charset="-128"/>
                        </a:rPr>
                        <a:t>円（税込</a:t>
                      </a:r>
                      <a:r>
                        <a:rPr kumimoji="1" lang="en-US" altLang="ja-JP" sz="1200" dirty="0">
                          <a:latin typeface="Meiryo UI" panose="020B0604030504040204" pitchFamily="50" charset="-128"/>
                          <a:ea typeface="Meiryo UI" panose="020B0604030504040204" pitchFamily="50" charset="-128"/>
                        </a:rPr>
                        <a:t>999</a:t>
                      </a:r>
                      <a:r>
                        <a:rPr kumimoji="1" lang="ja-JP" altLang="en-US" sz="1200" dirty="0">
                          <a:latin typeface="Meiryo UI" panose="020B0604030504040204" pitchFamily="50" charset="-128"/>
                          <a:ea typeface="Meiryo UI" panose="020B0604030504040204" pitchFamily="50" charset="-128"/>
                        </a:rPr>
                        <a:t>円）となります</a:t>
                      </a:r>
                    </a:p>
                  </a:txBody>
                  <a:tcPr marL="36000" marR="36000" marT="18000" marB="18000">
                    <a:solidFill>
                      <a:schemeClr val="bg1"/>
                    </a:solidFill>
                  </a:tcPr>
                </a:tc>
                <a:extLst>
                  <a:ext uri="{0D108BD9-81ED-4DB2-BD59-A6C34878D82A}">
                    <a16:rowId xmlns:a16="http://schemas.microsoft.com/office/drawing/2014/main" val="10003"/>
                  </a:ext>
                </a:extLst>
              </a:tr>
              <a:tr h="92926">
                <a:tc>
                  <a:txBody>
                    <a:bodyPr/>
                    <a:lstStyle/>
                    <a:p>
                      <a:pPr algn="ctr"/>
                      <a:r>
                        <a:rPr kumimoji="1" lang="ja-JP" altLang="en-US" sz="1200" dirty="0">
                          <a:latin typeface="Meiryo UI" panose="020B0604030504040204" pitchFamily="50" charset="-128"/>
                          <a:ea typeface="Meiryo UI" panose="020B0604030504040204" pitchFamily="50" charset="-128"/>
                        </a:rPr>
                        <a:t>②</a:t>
                      </a:r>
                    </a:p>
                  </a:txBody>
                  <a:tcPr marL="36000" marR="36000" marT="18000" marB="18000">
                    <a:solidFill>
                      <a:schemeClr val="bg1"/>
                    </a:solidFill>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消費税や端数処理は小数点</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桁の切り捨てを設定していています。なお、マイナス時は切り上げとなります（</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p>
                  </a:txBody>
                  <a:tcPr marL="36000" marR="36000" marT="18000" marB="18000">
                    <a:solidFill>
                      <a:schemeClr val="bg1"/>
                    </a:solidFill>
                  </a:tcPr>
                </a:tc>
                <a:tc>
                  <a:txBody>
                    <a:bodyPr/>
                    <a:lstStyle/>
                    <a:p>
                      <a:pPr algn="l"/>
                      <a:r>
                        <a:rPr kumimoji="1" lang="en-US" altLang="ja-JP" sz="1200" dirty="0">
                          <a:latin typeface="Meiryo UI" panose="020B0604030504040204" pitchFamily="50" charset="-128"/>
                          <a:ea typeface="Meiryo UI" panose="020B0604030504040204" pitchFamily="50" charset="-128"/>
                        </a:rPr>
                        <a:t>10.5</a:t>
                      </a:r>
                      <a:r>
                        <a:rPr kumimoji="1" lang="ja-JP" altLang="en-US" sz="1200" dirty="0">
                          <a:latin typeface="Meiryo UI" panose="020B0604030504040204" pitchFamily="50" charset="-128"/>
                          <a:ea typeface="Meiryo UI" panose="020B0604030504040204" pitchFamily="50" charset="-128"/>
                        </a:rPr>
                        <a:t>円の場合は</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円となります</a:t>
                      </a:r>
                      <a:br>
                        <a:rPr kumimoji="1" lang="en-US" altLang="ja-JP" sz="1200" dirty="0">
                          <a:latin typeface="Meiryo UI" panose="020B0604030504040204" pitchFamily="50" charset="-128"/>
                          <a:ea typeface="Meiryo UI" panose="020B0604030504040204" pitchFamily="50" charset="-128"/>
                        </a:rPr>
                      </a:br>
                      <a:r>
                        <a:rPr kumimoji="1" lang="en-US" altLang="ja-JP" sz="1200" dirty="0">
                          <a:latin typeface="Meiryo UI" panose="020B0604030504040204" pitchFamily="50" charset="-128"/>
                          <a:ea typeface="Meiryo UI" panose="020B0604030504040204" pitchFamily="50" charset="-128"/>
                        </a:rPr>
                        <a:t>-1.5</a:t>
                      </a:r>
                      <a:r>
                        <a:rPr kumimoji="1" lang="ja-JP" altLang="en-US" sz="1200" dirty="0">
                          <a:latin typeface="Meiryo UI" panose="020B0604030504040204" pitchFamily="50" charset="-128"/>
                          <a:ea typeface="Meiryo UI" panose="020B0604030504040204" pitchFamily="50" charset="-128"/>
                        </a:rPr>
                        <a:t>円の場合は</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円となります</a:t>
                      </a:r>
                    </a:p>
                  </a:txBody>
                  <a:tcPr marL="36000" marR="36000" marT="18000" marB="18000">
                    <a:solidFill>
                      <a:schemeClr val="bg1"/>
                    </a:solidFill>
                  </a:tcPr>
                </a:tc>
                <a:extLst>
                  <a:ext uri="{0D108BD9-81ED-4DB2-BD59-A6C34878D82A}">
                    <a16:rowId xmlns:a16="http://schemas.microsoft.com/office/drawing/2014/main" val="10004"/>
                  </a:ext>
                </a:extLst>
              </a:tr>
              <a:tr h="135774">
                <a:tc>
                  <a:txBody>
                    <a:bodyPr/>
                    <a:lstStyle/>
                    <a:p>
                      <a:pPr algn="ctr"/>
                      <a:r>
                        <a:rPr kumimoji="1" lang="ja-JP" altLang="en-US" sz="1200" dirty="0">
                          <a:latin typeface="Meiryo UI" panose="020B0604030504040204" pitchFamily="50" charset="-128"/>
                          <a:ea typeface="Meiryo UI" panose="020B0604030504040204" pitchFamily="50" charset="-128"/>
                        </a:rPr>
                        <a:t>②</a:t>
                      </a:r>
                      <a:r>
                        <a:rPr kumimoji="1" lang="en-US" altLang="ja-JP" sz="1200" dirty="0">
                          <a:latin typeface="Meiryo UI" panose="020B0604030504040204" pitchFamily="50" charset="-128"/>
                          <a:ea typeface="Meiryo UI" panose="020B0604030504040204" pitchFamily="50" charset="-128"/>
                        </a:rPr>
                        <a:t>-1</a:t>
                      </a:r>
                      <a:endParaRPr kumimoji="1" lang="ja-JP" altLang="en-US" sz="1200" dirty="0">
                        <a:latin typeface="Meiryo UI" panose="020B0604030504040204" pitchFamily="50" charset="-128"/>
                        <a:ea typeface="Meiryo UI" panose="020B0604030504040204" pitchFamily="50" charset="-128"/>
                      </a:endParaRPr>
                    </a:p>
                  </a:txBody>
                  <a:tcPr marL="36000" marR="36000" marT="18000" marB="18000">
                    <a:solidFill>
                      <a:schemeClr val="bg1"/>
                    </a:solidFill>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複数商品を購入した場合、すべて税抜費用を合計し、最後に消費税を計算し端数の切り捨てをします（</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税抜</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円と税抜</a:t>
                      </a:r>
                      <a:r>
                        <a:rPr kumimoji="1" lang="en-US" altLang="ja-JP" sz="1200" dirty="0">
                          <a:latin typeface="Meiryo UI" panose="020B0604030504040204" pitchFamily="50" charset="-128"/>
                          <a:ea typeface="Meiryo UI" panose="020B0604030504040204" pitchFamily="50" charset="-128"/>
                        </a:rPr>
                        <a:t>45</a:t>
                      </a:r>
                      <a:r>
                        <a:rPr kumimoji="1" lang="ja-JP" altLang="en-US" sz="1200" dirty="0">
                          <a:latin typeface="Meiryo UI" panose="020B0604030504040204" pitchFamily="50" charset="-128"/>
                          <a:ea typeface="Meiryo UI" panose="020B0604030504040204" pitchFamily="50" charset="-128"/>
                        </a:rPr>
                        <a:t>円の商品を</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つ購入した場合は</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合計税抜</a:t>
                      </a:r>
                      <a:r>
                        <a:rPr kumimoji="1" lang="en-US" altLang="ja-JP" sz="1200" dirty="0">
                          <a:latin typeface="Meiryo UI" panose="020B0604030504040204" pitchFamily="50" charset="-128"/>
                          <a:ea typeface="Meiryo UI" panose="020B0604030504040204" pitchFamily="50" charset="-128"/>
                        </a:rPr>
                        <a:t>75</a:t>
                      </a:r>
                      <a:r>
                        <a:rPr kumimoji="1" lang="ja-JP" altLang="en-US" sz="1200" dirty="0">
                          <a:latin typeface="Meiryo UI" panose="020B0604030504040204" pitchFamily="50" charset="-128"/>
                          <a:ea typeface="Meiryo UI" panose="020B0604030504040204" pitchFamily="50" charset="-128"/>
                        </a:rPr>
                        <a:t>円</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消費税</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％＝合計</a:t>
                      </a:r>
                      <a:r>
                        <a:rPr kumimoji="1" lang="en-US" altLang="ja-JP" sz="1200" dirty="0">
                          <a:latin typeface="Meiryo UI" panose="020B0604030504040204" pitchFamily="50" charset="-128"/>
                          <a:ea typeface="Meiryo UI" panose="020B0604030504040204" pitchFamily="50" charset="-128"/>
                        </a:rPr>
                        <a:t>82.5</a:t>
                      </a:r>
                      <a:r>
                        <a:rPr kumimoji="1" lang="ja-JP" altLang="en-US" sz="1200" dirty="0">
                          <a:latin typeface="Meiryo UI" panose="020B0604030504040204" pitchFamily="50" charset="-128"/>
                          <a:ea typeface="Meiryo UI" panose="020B0604030504040204" pitchFamily="50" charset="-128"/>
                        </a:rPr>
                        <a:t>円</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に対して切捨することで合計</a:t>
                      </a:r>
                      <a:r>
                        <a:rPr kumimoji="1" lang="en-US" altLang="ja-JP" sz="1200" dirty="0">
                          <a:latin typeface="Meiryo UI" panose="020B0604030504040204" pitchFamily="50" charset="-128"/>
                          <a:ea typeface="Meiryo UI" panose="020B0604030504040204" pitchFamily="50" charset="-128"/>
                        </a:rPr>
                        <a:t>82</a:t>
                      </a:r>
                      <a:r>
                        <a:rPr kumimoji="1" lang="ja-JP" altLang="en-US" sz="1200" dirty="0">
                          <a:latin typeface="Meiryo UI" panose="020B0604030504040204" pitchFamily="50" charset="-128"/>
                          <a:ea typeface="Meiryo UI" panose="020B0604030504040204" pitchFamily="50" charset="-128"/>
                        </a:rPr>
                        <a:t>円となります</a:t>
                      </a:r>
                    </a:p>
                  </a:txBody>
                  <a:tcPr marL="36000" marR="36000" marT="18000" marB="18000">
                    <a:solidFill>
                      <a:schemeClr val="bg1"/>
                    </a:solidFill>
                  </a:tcPr>
                </a:tc>
                <a:extLst>
                  <a:ext uri="{0D108BD9-81ED-4DB2-BD59-A6C34878D82A}">
                    <a16:rowId xmlns:a16="http://schemas.microsoft.com/office/drawing/2014/main" val="10005"/>
                  </a:ext>
                </a:extLst>
              </a:tr>
              <a:tr h="92926">
                <a:tc>
                  <a:txBody>
                    <a:bodyPr/>
                    <a:lstStyle/>
                    <a:p>
                      <a:pPr algn="ctr"/>
                      <a:r>
                        <a:rPr kumimoji="1" lang="ja-JP" altLang="en-US" sz="1200" dirty="0">
                          <a:latin typeface="Meiryo UI" panose="020B0604030504040204" pitchFamily="50" charset="-128"/>
                          <a:ea typeface="Meiryo UI" panose="020B0604030504040204" pitchFamily="50" charset="-128"/>
                        </a:rPr>
                        <a:t>②</a:t>
                      </a:r>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日割計算後に端数があれば端数処理がされます</a:t>
                      </a:r>
                    </a:p>
                  </a:txBody>
                  <a:tcPr marL="36000" marR="36000" marT="18000" marB="18000">
                    <a:solidFill>
                      <a:schemeClr val="bg1"/>
                    </a:solidFill>
                  </a:tcPr>
                </a:tc>
                <a:tc>
                  <a:txBody>
                    <a:bodyPr/>
                    <a:lstStyle/>
                    <a:p>
                      <a:pPr algn="l"/>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サービスが</a:t>
                      </a:r>
                      <a:r>
                        <a:rPr kumimoji="1" lang="en-US" altLang="ja-JP" sz="1200" dirty="0">
                          <a:latin typeface="Meiryo UI" panose="020B0604030504040204" pitchFamily="50" charset="-128"/>
                          <a:ea typeface="Meiryo UI" panose="020B0604030504040204" pitchFamily="50" charset="-128"/>
                        </a:rPr>
                        <a:t>200</a:t>
                      </a:r>
                      <a:r>
                        <a:rPr kumimoji="1" lang="ja-JP" altLang="en-US" sz="1200" dirty="0">
                          <a:latin typeface="Meiryo UI" panose="020B0604030504040204" pitchFamily="50" charset="-128"/>
                          <a:ea typeface="Meiryo UI" panose="020B0604030504040204" pitchFamily="50" charset="-128"/>
                        </a:rPr>
                        <a:t>円、月内日数が</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日の月額料金の場合、</a:t>
                      </a:r>
                      <a:br>
                        <a:rPr kumimoji="1" lang="en-US" altLang="ja-JP" sz="1200" dirty="0">
                          <a:latin typeface="Meiryo UI" panose="020B0604030504040204" pitchFamily="50" charset="-128"/>
                          <a:ea typeface="Meiryo UI" panose="020B0604030504040204" pitchFamily="50" charset="-128"/>
                        </a:rPr>
                      </a:br>
                      <a:r>
                        <a:rPr kumimoji="1" lang="en-US" altLang="ja-JP" sz="1200" dirty="0">
                          <a:latin typeface="Meiryo UI" panose="020B0604030504040204" pitchFamily="50" charset="-128"/>
                          <a:ea typeface="Meiryo UI" panose="020B0604030504040204" pitchFamily="50" charset="-128"/>
                        </a:rPr>
                        <a:t>200×(1/30)=6.666</a:t>
                      </a:r>
                      <a:r>
                        <a:rPr kumimoji="1" lang="ja-JP" altLang="en-US" sz="1200" dirty="0">
                          <a:latin typeface="Meiryo UI" panose="020B0604030504040204" pitchFamily="50" charset="-128"/>
                          <a:ea typeface="Meiryo UI" panose="020B0604030504040204" pitchFamily="50" charset="-128"/>
                        </a:rPr>
                        <a:t>・・・円から</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円に切り捨てされます</a:t>
                      </a:r>
                    </a:p>
                  </a:txBody>
                  <a:tcPr marL="36000" marR="36000" marT="18000" marB="18000">
                    <a:solidFill>
                      <a:schemeClr val="bg1"/>
                    </a:solidFill>
                  </a:tcPr>
                </a:tc>
                <a:extLst>
                  <a:ext uri="{0D108BD9-81ED-4DB2-BD59-A6C34878D82A}">
                    <a16:rowId xmlns:a16="http://schemas.microsoft.com/office/drawing/2014/main" val="4203941820"/>
                  </a:ext>
                </a:extLst>
              </a:tr>
              <a:tr h="92926">
                <a:tc>
                  <a:txBody>
                    <a:bodyPr/>
                    <a:lstStyle/>
                    <a:p>
                      <a:pPr algn="ctr"/>
                      <a:r>
                        <a:rPr kumimoji="1" lang="ja-JP" altLang="en-US" sz="1200" dirty="0">
                          <a:latin typeface="Meiryo UI" panose="020B0604030504040204" pitchFamily="50" charset="-128"/>
                          <a:ea typeface="Meiryo UI" panose="020B0604030504040204" pitchFamily="50" charset="-128"/>
                        </a:rPr>
                        <a:t>②</a:t>
                      </a:r>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marL="36000" marR="36000" marT="18000" marB="18000">
                    <a:solidFill>
                      <a:schemeClr val="bg1"/>
                    </a:solidFill>
                  </a:tcPr>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従量課金は各種従量課金の合計値に端数処理がされます</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（都度都度、端数処理計算はされません）</a:t>
                      </a:r>
                    </a:p>
                  </a:txBody>
                  <a:tcPr marL="36000" marR="36000" marT="18000" marB="18000">
                    <a:solidFill>
                      <a:schemeClr val="bg1"/>
                    </a:solidFill>
                  </a:tcPr>
                </a:tc>
                <a:tc>
                  <a:txBody>
                    <a:bodyPr/>
                    <a:lstStyle/>
                    <a:p>
                      <a:pPr algn="l"/>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r>
                        <a:rPr kumimoji="1" lang="en-US" altLang="ja-JP" sz="1200" dirty="0">
                          <a:latin typeface="Meiryo UI" panose="020B0604030504040204" pitchFamily="50" charset="-128"/>
                          <a:ea typeface="Meiryo UI" panose="020B0604030504040204" pitchFamily="50" charset="-128"/>
                        </a:rPr>
                        <a:t>8.4</a:t>
                      </a:r>
                      <a:r>
                        <a:rPr kumimoji="1" lang="ja-JP" altLang="en-US" sz="1200" dirty="0">
                          <a:latin typeface="Meiryo UI" panose="020B0604030504040204" pitchFamily="50" charset="-128"/>
                          <a:ea typeface="Meiryo UI" panose="020B0604030504040204" pitchFamily="50" charset="-128"/>
                        </a:rPr>
                        <a:t>円の電話料金にて</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回コールした場合、</a:t>
                      </a:r>
                      <a:br>
                        <a:rPr kumimoji="1" lang="en-US" altLang="ja-JP" sz="1200" dirty="0">
                          <a:latin typeface="Meiryo UI" panose="020B0604030504040204" pitchFamily="50" charset="-128"/>
                          <a:ea typeface="Meiryo UI" panose="020B0604030504040204" pitchFamily="50" charset="-128"/>
                        </a:rPr>
                      </a:br>
                      <a:r>
                        <a:rPr kumimoji="1" lang="en-US" altLang="ja-JP" sz="1200" dirty="0">
                          <a:latin typeface="Meiryo UI" panose="020B0604030504040204" pitchFamily="50" charset="-128"/>
                          <a:ea typeface="Meiryo UI" panose="020B0604030504040204" pitchFamily="50" charset="-128"/>
                        </a:rPr>
                        <a:t>8.4</a:t>
                      </a:r>
                      <a:r>
                        <a:rPr kumimoji="1" lang="ja-JP" altLang="en-US" sz="1200" dirty="0">
                          <a:latin typeface="Meiryo UI" panose="020B0604030504040204" pitchFamily="50" charset="-128"/>
                          <a:ea typeface="Meiryo UI" panose="020B0604030504040204" pitchFamily="50" charset="-128"/>
                        </a:rPr>
                        <a:t>円</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33.6</a:t>
                      </a:r>
                      <a:r>
                        <a:rPr kumimoji="1" lang="ja-JP" altLang="en-US" sz="1200" dirty="0">
                          <a:latin typeface="Meiryo UI" panose="020B0604030504040204" pitchFamily="50" charset="-128"/>
                          <a:ea typeface="Meiryo UI" panose="020B0604030504040204" pitchFamily="50" charset="-128"/>
                        </a:rPr>
                        <a:t>円から</a:t>
                      </a:r>
                      <a:r>
                        <a:rPr kumimoji="1" lang="en-US" altLang="ja-JP" sz="1200" dirty="0">
                          <a:latin typeface="Meiryo UI" panose="020B0604030504040204" pitchFamily="50" charset="-128"/>
                          <a:ea typeface="Meiryo UI" panose="020B0604030504040204" pitchFamily="50" charset="-128"/>
                        </a:rPr>
                        <a:t>33</a:t>
                      </a:r>
                      <a:r>
                        <a:rPr kumimoji="1" lang="ja-JP" altLang="en-US" sz="1200" dirty="0">
                          <a:latin typeface="Meiryo UI" panose="020B0604030504040204" pitchFamily="50" charset="-128"/>
                          <a:ea typeface="Meiryo UI" panose="020B0604030504040204" pitchFamily="50" charset="-128"/>
                        </a:rPr>
                        <a:t>円に切り捨てされます</a:t>
                      </a:r>
                    </a:p>
                  </a:txBody>
                  <a:tcPr marL="36000" marR="36000" marT="18000" marB="18000">
                    <a:solidFill>
                      <a:schemeClr val="bg1"/>
                    </a:solidFill>
                  </a:tcPr>
                </a:tc>
                <a:extLst>
                  <a:ext uri="{0D108BD9-81ED-4DB2-BD59-A6C34878D82A}">
                    <a16:rowId xmlns:a16="http://schemas.microsoft.com/office/drawing/2014/main" val="3229849436"/>
                  </a:ext>
                </a:extLst>
              </a:tr>
              <a:tr h="135774">
                <a:tc>
                  <a:txBody>
                    <a:bodyPr/>
                    <a:lstStyle/>
                    <a:p>
                      <a:pPr algn="ctr"/>
                      <a:r>
                        <a:rPr kumimoji="1" lang="ja-JP" altLang="en-US" sz="1200" dirty="0">
                          <a:latin typeface="Meiryo UI" panose="020B0604030504040204" pitchFamily="50" charset="-128"/>
                          <a:ea typeface="Meiryo UI" panose="020B0604030504040204" pitchFamily="50" charset="-128"/>
                        </a:rPr>
                        <a:t>②</a:t>
                      </a:r>
                      <a:r>
                        <a:rPr kumimoji="1" lang="en-US" altLang="ja-JP" sz="1200" dirty="0">
                          <a:latin typeface="Meiryo UI" panose="020B0604030504040204" pitchFamily="50" charset="-128"/>
                          <a:ea typeface="Meiryo UI" panose="020B0604030504040204" pitchFamily="50" charset="-128"/>
                        </a:rPr>
                        <a:t>-4</a:t>
                      </a:r>
                      <a:endParaRPr kumimoji="1" lang="ja-JP" altLang="en-US" sz="1200" dirty="0">
                        <a:latin typeface="Meiryo UI" panose="020B0604030504040204" pitchFamily="50" charset="-128"/>
                        <a:ea typeface="Meiryo UI" panose="020B0604030504040204" pitchFamily="50" charset="-128"/>
                      </a:endParaRP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従量料金とその他料金は、端数処理がそれぞれ実施され合計されます</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下記の場合、合計金額は</a:t>
                      </a:r>
                      <a:r>
                        <a:rPr kumimoji="1" lang="en-US" altLang="ja-JP" sz="1200" dirty="0">
                          <a:latin typeface="Meiryo UI" panose="020B0604030504040204" pitchFamily="50" charset="-128"/>
                          <a:ea typeface="Meiryo UI" panose="020B0604030504040204" pitchFamily="50" charset="-128"/>
                        </a:rPr>
                        <a:t>64</a:t>
                      </a:r>
                      <a:r>
                        <a:rPr kumimoji="1" lang="ja-JP" altLang="en-US" sz="1200" dirty="0">
                          <a:latin typeface="Meiryo UI" panose="020B0604030504040204" pitchFamily="50" charset="-128"/>
                          <a:ea typeface="Meiryo UI" panose="020B0604030504040204" pitchFamily="50" charset="-128"/>
                        </a:rPr>
                        <a:t>円となります</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　・従量課金の合計</a:t>
                      </a:r>
                      <a:r>
                        <a:rPr kumimoji="1" lang="en-US" altLang="ja-JP" sz="1200" dirty="0">
                          <a:latin typeface="Meiryo UI" panose="020B0604030504040204" pitchFamily="50" charset="-128"/>
                          <a:ea typeface="Meiryo UI" panose="020B0604030504040204" pitchFamily="50" charset="-128"/>
                        </a:rPr>
                        <a:t>12.5</a:t>
                      </a:r>
                      <a:r>
                        <a:rPr kumimoji="1" lang="ja-JP" altLang="en-US" sz="1200" dirty="0">
                          <a:latin typeface="Meiryo UI" panose="020B0604030504040204" pitchFamily="50" charset="-128"/>
                          <a:ea typeface="Meiryo UI" panose="020B0604030504040204" pitchFamily="50" charset="-128"/>
                        </a:rPr>
                        <a:t>円→切捨</a:t>
                      </a:r>
                      <a:r>
                        <a:rPr kumimoji="1"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円</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　・月額料金の合計</a:t>
                      </a:r>
                      <a:r>
                        <a:rPr kumimoji="1" lang="en-US" altLang="ja-JP" sz="1200" dirty="0">
                          <a:latin typeface="Meiryo UI" panose="020B0604030504040204" pitchFamily="50" charset="-128"/>
                          <a:ea typeface="Meiryo UI" panose="020B0604030504040204" pitchFamily="50" charset="-128"/>
                        </a:rPr>
                        <a:t>52.5</a:t>
                      </a:r>
                      <a:r>
                        <a:rPr kumimoji="1" lang="ja-JP" altLang="en-US" sz="1200" dirty="0">
                          <a:latin typeface="Meiryo UI" panose="020B0604030504040204" pitchFamily="50" charset="-128"/>
                          <a:ea typeface="Meiryo UI" panose="020B0604030504040204" pitchFamily="50" charset="-128"/>
                        </a:rPr>
                        <a:t>円→切捨</a:t>
                      </a:r>
                      <a:r>
                        <a:rPr kumimoji="1" lang="en-US" altLang="ja-JP" sz="1200" dirty="0">
                          <a:latin typeface="Meiryo UI" panose="020B0604030504040204" pitchFamily="50" charset="-128"/>
                          <a:ea typeface="Meiryo UI" panose="020B0604030504040204" pitchFamily="50" charset="-128"/>
                        </a:rPr>
                        <a:t>52</a:t>
                      </a:r>
                      <a:r>
                        <a:rPr kumimoji="1" lang="ja-JP" altLang="en-US" sz="1200" dirty="0">
                          <a:latin typeface="Meiryo UI" panose="020B0604030504040204" pitchFamily="50" charset="-128"/>
                          <a:ea typeface="Meiryo UI" panose="020B0604030504040204" pitchFamily="50" charset="-128"/>
                        </a:rPr>
                        <a:t>円</a:t>
                      </a:r>
                    </a:p>
                  </a:txBody>
                  <a:tcPr marL="36000" marR="36000" marT="18000" marB="18000">
                    <a:solidFill>
                      <a:schemeClr val="bg1"/>
                    </a:solidFill>
                  </a:tcPr>
                </a:tc>
                <a:extLst>
                  <a:ext uri="{0D108BD9-81ED-4DB2-BD59-A6C34878D82A}">
                    <a16:rowId xmlns:a16="http://schemas.microsoft.com/office/drawing/2014/main" val="10006"/>
                  </a:ext>
                </a:extLst>
              </a:tr>
              <a:tr h="135774">
                <a:tc>
                  <a:txBody>
                    <a:bodyPr/>
                    <a:lstStyle/>
                    <a:p>
                      <a:pPr algn="ctr"/>
                      <a:r>
                        <a:rPr kumimoji="1" lang="ja-JP" altLang="en-US" sz="1200" dirty="0">
                          <a:latin typeface="Meiryo UI" panose="020B0604030504040204" pitchFamily="50" charset="-128"/>
                          <a:ea typeface="Meiryo UI" panose="020B0604030504040204" pitchFamily="50" charset="-128"/>
                        </a:rPr>
                        <a:t>②</a:t>
                      </a:r>
                      <a:r>
                        <a:rPr kumimoji="1" lang="en-US" altLang="ja-JP" sz="1200" dirty="0">
                          <a:latin typeface="Meiryo UI" panose="020B0604030504040204" pitchFamily="50" charset="-128"/>
                          <a:ea typeface="Meiryo UI" panose="020B0604030504040204" pitchFamily="50" charset="-128"/>
                        </a:rPr>
                        <a:t>-5</a:t>
                      </a:r>
                      <a:endParaRPr kumimoji="1" lang="ja-JP" altLang="en-US" sz="1200" dirty="0">
                        <a:latin typeface="Meiryo UI" panose="020B0604030504040204" pitchFamily="50" charset="-128"/>
                        <a:ea typeface="Meiryo UI" panose="020B0604030504040204" pitchFamily="50" charset="-128"/>
                      </a:endParaRP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商品を複数購入した場合、複数商品を計算後、端数処理がされます</a:t>
                      </a:r>
                    </a:p>
                  </a:txBody>
                  <a:tcPr marL="36000" marR="36000" marT="18000" marB="18000">
                    <a:solidFill>
                      <a:schemeClr val="bg1"/>
                    </a:solidFill>
                  </a:tcPr>
                </a:tc>
                <a:tc>
                  <a:txBody>
                    <a:bodyPr/>
                    <a:lstStyle/>
                    <a:p>
                      <a:pPr algn="l"/>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商品が</a:t>
                      </a:r>
                      <a:r>
                        <a:rPr kumimoji="1" lang="en-US" altLang="ja-JP" sz="1200" dirty="0">
                          <a:latin typeface="Meiryo UI" panose="020B0604030504040204" pitchFamily="50" charset="-128"/>
                          <a:ea typeface="Meiryo UI" panose="020B0604030504040204" pitchFamily="50" charset="-128"/>
                        </a:rPr>
                        <a:t>200</a:t>
                      </a:r>
                      <a:r>
                        <a:rPr kumimoji="1" lang="ja-JP" altLang="en-US" sz="1200" dirty="0">
                          <a:latin typeface="Meiryo UI" panose="020B0604030504040204" pitchFamily="50" charset="-128"/>
                          <a:ea typeface="Meiryo UI" panose="020B0604030504040204" pitchFamily="50" charset="-128"/>
                        </a:rPr>
                        <a:t>円の月額料金の商品を</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つ、</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つ購入した場合、それぞれ</a:t>
                      </a:r>
                      <a:r>
                        <a:rPr kumimoji="1" lang="en-US" altLang="ja-JP" sz="1200" dirty="0">
                          <a:latin typeface="Meiryo UI" panose="020B0604030504040204" pitchFamily="50" charset="-128"/>
                          <a:ea typeface="Meiryo UI" panose="020B0604030504040204" pitchFamily="50" charset="-128"/>
                        </a:rPr>
                        <a:t>200×(1/30)=6</a:t>
                      </a:r>
                      <a:r>
                        <a:rPr kumimoji="1" lang="ja-JP" altLang="en-US" sz="1200" dirty="0">
                          <a:latin typeface="Meiryo UI" panose="020B0604030504040204" pitchFamily="50" charset="-128"/>
                          <a:ea typeface="Meiryo UI" panose="020B0604030504040204" pitchFamily="50" charset="-128"/>
                        </a:rPr>
                        <a:t>円、</a:t>
                      </a:r>
                      <a:r>
                        <a:rPr kumimoji="1" lang="en-US" altLang="ja-JP" sz="1200" dirty="0">
                          <a:latin typeface="Meiryo UI" panose="020B0604030504040204" pitchFamily="50" charset="-128"/>
                          <a:ea typeface="Meiryo UI" panose="020B0604030504040204" pitchFamily="50" charset="-128"/>
                        </a:rPr>
                        <a:t>400×(1/30)=13</a:t>
                      </a:r>
                      <a:r>
                        <a:rPr kumimoji="1" lang="ja-JP" altLang="en-US" sz="1200" dirty="0">
                          <a:latin typeface="Meiryo UI" panose="020B0604030504040204" pitchFamily="50" charset="-128"/>
                          <a:ea typeface="Meiryo UI" panose="020B0604030504040204" pitchFamily="50" charset="-128"/>
                        </a:rPr>
                        <a:t>円に切り捨てられてます</a:t>
                      </a:r>
                    </a:p>
                  </a:txBody>
                  <a:tcPr marL="36000" marR="36000" marT="18000" marB="18000">
                    <a:solidFill>
                      <a:schemeClr val="bg1"/>
                    </a:solidFill>
                  </a:tcPr>
                </a:tc>
                <a:extLst>
                  <a:ext uri="{0D108BD9-81ED-4DB2-BD59-A6C34878D82A}">
                    <a16:rowId xmlns:a16="http://schemas.microsoft.com/office/drawing/2014/main" val="10007"/>
                  </a:ext>
                </a:extLst>
              </a:tr>
              <a:tr h="92926">
                <a:tc>
                  <a:txBody>
                    <a:bodyPr/>
                    <a:lstStyle/>
                    <a:p>
                      <a:pPr algn="ctr"/>
                      <a:r>
                        <a:rPr kumimoji="1" lang="ja-JP" altLang="en-US" sz="1200" dirty="0">
                          <a:latin typeface="Meiryo UI" panose="020B0604030504040204" pitchFamily="50" charset="-128"/>
                          <a:ea typeface="Meiryo UI" panose="020B0604030504040204" pitchFamily="50" charset="-128"/>
                        </a:rPr>
                        <a:t>③</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消費税は料金設定毎に設定可能であり、税無しも可能です</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なお、顧客単位に免税対象にすることも可能です</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初期費の消費税は</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％だが、月額料金の消費税は</a:t>
                      </a:r>
                      <a:r>
                        <a:rPr kumimoji="1" lang="en-US" altLang="ja-JP" sz="1200" dirty="0">
                          <a:latin typeface="Meiryo UI" panose="020B0604030504040204" pitchFamily="50" charset="-128"/>
                          <a:ea typeface="Meiryo UI" panose="020B0604030504040204" pitchFamily="50" charset="-128"/>
                        </a:rPr>
                        <a:t>5</a:t>
                      </a:r>
                      <a:r>
                        <a:rPr kumimoji="1" lang="ja-JP" altLang="en-US" sz="1200" dirty="0">
                          <a:latin typeface="Meiryo UI" panose="020B0604030504040204" pitchFamily="50" charset="-128"/>
                          <a:ea typeface="Meiryo UI" panose="020B0604030504040204" pitchFamily="50" charset="-128"/>
                        </a:rPr>
                        <a:t>％</a:t>
                      </a:r>
                    </a:p>
                  </a:txBody>
                  <a:tcPr marL="36000" marR="36000" marT="18000" marB="18000">
                    <a:solidFill>
                      <a:schemeClr val="bg1"/>
                    </a:solidFill>
                  </a:tcPr>
                </a:tc>
                <a:extLst>
                  <a:ext uri="{0D108BD9-81ED-4DB2-BD59-A6C34878D82A}">
                    <a16:rowId xmlns:a16="http://schemas.microsoft.com/office/drawing/2014/main" val="10008"/>
                  </a:ext>
                </a:extLst>
              </a:tr>
              <a:tr h="178623">
                <a:tc>
                  <a:txBody>
                    <a:bodyPr/>
                    <a:lstStyle/>
                    <a:p>
                      <a:pPr algn="ctr"/>
                      <a:r>
                        <a:rPr kumimoji="1" lang="ja-JP" altLang="en-US" sz="1200" dirty="0">
                          <a:latin typeface="Meiryo UI" panose="020B0604030504040204" pitchFamily="50" charset="-128"/>
                          <a:ea typeface="Meiryo UI" panose="020B0604030504040204" pitchFamily="50" charset="-128"/>
                        </a:rPr>
                        <a:t>④</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消費税増税に伴い各種消費税の税率を変更することが可能です。商品ごとに税率変更はできません。</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ただし、従量課金については税率変更後の登録をした場合の動作を確認する必要があります</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税率設定</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％のサービスを軒並み</a:t>
                      </a:r>
                      <a:r>
                        <a:rPr kumimoji="1" lang="en-US" altLang="ja-JP" sz="1200" dirty="0">
                          <a:latin typeface="Meiryo UI" panose="020B0604030504040204" pitchFamily="50" charset="-128"/>
                          <a:ea typeface="Meiryo UI" panose="020B0604030504040204" pitchFamily="50" charset="-128"/>
                        </a:rPr>
                        <a:t>15</a:t>
                      </a:r>
                      <a:r>
                        <a:rPr kumimoji="1" lang="ja-JP" altLang="en-US" sz="1200" dirty="0">
                          <a:latin typeface="Meiryo UI" panose="020B0604030504040204" pitchFamily="50" charset="-128"/>
                          <a:ea typeface="Meiryo UI" panose="020B0604030504040204" pitchFamily="50" charset="-128"/>
                        </a:rPr>
                        <a:t>％へあげる</a:t>
                      </a:r>
                      <a:endParaRPr kumimoji="1" lang="en-US" altLang="ja-JP" sz="1200" dirty="0">
                        <a:latin typeface="Meiryo UI" panose="020B0604030504040204" pitchFamily="50" charset="-128"/>
                        <a:ea typeface="Meiryo UI" panose="020B0604030504040204" pitchFamily="50" charset="-128"/>
                      </a:endParaRPr>
                    </a:p>
                    <a:p>
                      <a:pPr algn="l"/>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切替日が</a:t>
                      </a:r>
                      <a:r>
                        <a:rPr kumimoji="1" lang="en-US" altLang="ja-JP" sz="1200" dirty="0">
                          <a:latin typeface="Meiryo UI" panose="020B0604030504040204" pitchFamily="50" charset="-128"/>
                          <a:ea typeface="Meiryo UI" panose="020B0604030504040204" pitchFamily="50" charset="-128"/>
                        </a:rPr>
                        <a:t>10/1</a:t>
                      </a:r>
                      <a:r>
                        <a:rPr kumimoji="1" lang="ja-JP" altLang="en-US" sz="1200" dirty="0">
                          <a:latin typeface="Meiryo UI" panose="020B0604030504040204" pitchFamily="50" charset="-128"/>
                          <a:ea typeface="Meiryo UI" panose="020B0604030504040204" pitchFamily="50" charset="-128"/>
                        </a:rPr>
                        <a:t>の</a:t>
                      </a:r>
                      <a:r>
                        <a:rPr kumimoji="1" lang="en-US" altLang="ja-JP" sz="1200" dirty="0">
                          <a:latin typeface="Meiryo UI" panose="020B0604030504040204" pitchFamily="50" charset="-128"/>
                          <a:ea typeface="Meiryo UI" panose="020B0604030504040204" pitchFamily="50" charset="-128"/>
                        </a:rPr>
                        <a:t>0</a:t>
                      </a:r>
                      <a:r>
                        <a:rPr kumimoji="1" lang="ja-JP" altLang="en-US" sz="1200" dirty="0">
                          <a:latin typeface="Meiryo UI" panose="020B0604030504040204" pitchFamily="50" charset="-128"/>
                          <a:ea typeface="Meiryo UI" panose="020B0604030504040204" pitchFamily="50" charset="-128"/>
                        </a:rPr>
                        <a:t>時とし、</a:t>
                      </a:r>
                      <a:r>
                        <a:rPr kumimoji="1" lang="en-US" altLang="ja-JP" sz="1200" dirty="0">
                          <a:latin typeface="Meiryo UI" panose="020B0604030504040204" pitchFamily="50" charset="-128"/>
                          <a:ea typeface="Meiryo UI" panose="020B0604030504040204" pitchFamily="50" charset="-128"/>
                        </a:rPr>
                        <a:t>10/1</a:t>
                      </a:r>
                      <a:r>
                        <a:rPr kumimoji="1" lang="ja-JP" altLang="en-US" sz="1200" dirty="0">
                          <a:latin typeface="Meiryo UI" panose="020B0604030504040204" pitchFamily="50" charset="-128"/>
                          <a:ea typeface="Meiryo UI" panose="020B0604030504040204" pitchFamily="50" charset="-128"/>
                        </a:rPr>
                        <a:t>以降に</a:t>
                      </a:r>
                      <a:r>
                        <a:rPr kumimoji="1" lang="en-US" altLang="ja-JP" sz="1200" dirty="0">
                          <a:latin typeface="Meiryo UI" panose="020B0604030504040204" pitchFamily="50" charset="-128"/>
                          <a:ea typeface="Meiryo UI" panose="020B0604030504040204" pitchFamily="50" charset="-128"/>
                        </a:rPr>
                        <a:t>9/30</a:t>
                      </a:r>
                      <a:r>
                        <a:rPr kumimoji="1" lang="ja-JP" altLang="en-US" sz="1200" dirty="0">
                          <a:latin typeface="Meiryo UI" panose="020B0604030504040204" pitchFamily="50" charset="-128"/>
                          <a:ea typeface="Meiryo UI" panose="020B0604030504040204" pitchFamily="50" charset="-128"/>
                        </a:rPr>
                        <a:t>のイベントを登録する場合の挙動にて税変更方法が変わります</a:t>
                      </a:r>
                    </a:p>
                  </a:txBody>
                  <a:tcPr marL="36000" marR="36000" marT="18000" marB="18000">
                    <a:solidFill>
                      <a:schemeClr val="bg1"/>
                    </a:solidFill>
                  </a:tcPr>
                </a:tc>
                <a:extLst>
                  <a:ext uri="{0D108BD9-81ED-4DB2-BD59-A6C34878D82A}">
                    <a16:rowId xmlns:a16="http://schemas.microsoft.com/office/drawing/2014/main" val="10009"/>
                  </a:ext>
                </a:extLst>
              </a:tr>
              <a:tr h="178623">
                <a:tc>
                  <a:txBody>
                    <a:bodyPr/>
                    <a:lstStyle/>
                    <a:p>
                      <a:pPr algn="ctr"/>
                      <a:r>
                        <a:rPr kumimoji="1" lang="ja-JP" altLang="en-US" sz="1200" dirty="0">
                          <a:latin typeface="Meiryo UI" panose="020B0604030504040204" pitchFamily="50" charset="-128"/>
                          <a:ea typeface="Meiryo UI" panose="020B0604030504040204" pitchFamily="50" charset="-128"/>
                        </a:rPr>
                        <a:t>⑤</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外貨から通貨レートを用いた計算が可能です</a:t>
                      </a:r>
                    </a:p>
                  </a:txBody>
                  <a:tcPr marL="36000" marR="36000" marT="18000" marB="18000">
                    <a:solidFill>
                      <a:schemeClr val="bg1"/>
                    </a:solidFill>
                  </a:tcPr>
                </a:tc>
                <a:tc>
                  <a:txBody>
                    <a:bodyPr/>
                    <a:lstStyle/>
                    <a:p>
                      <a:pPr algn="l"/>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ドルの商品を</a:t>
                      </a:r>
                      <a:r>
                        <a:rPr kumimoji="1" lang="en-US" altLang="ja-JP" sz="1200" dirty="0">
                          <a:latin typeface="Meiryo UI" panose="020B0604030504040204" pitchFamily="50" charset="-128"/>
                          <a:ea typeface="Meiryo UI" panose="020B0604030504040204" pitchFamily="50" charset="-128"/>
                        </a:rPr>
                        <a:t>1200</a:t>
                      </a:r>
                      <a:r>
                        <a:rPr kumimoji="1" lang="ja-JP" altLang="en-US" sz="1200" dirty="0">
                          <a:latin typeface="Meiryo UI" panose="020B0604030504040204" pitchFamily="50" charset="-128"/>
                          <a:ea typeface="Meiryo UI" panose="020B0604030504040204" pitchFamily="50" charset="-128"/>
                        </a:rPr>
                        <a:t>円として卸販売する（</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ドル＝</a:t>
                      </a:r>
                      <a:r>
                        <a:rPr kumimoji="1" lang="en-US" altLang="ja-JP" sz="1200" dirty="0">
                          <a:latin typeface="Meiryo UI" panose="020B0604030504040204" pitchFamily="50" charset="-128"/>
                          <a:ea typeface="Meiryo UI" panose="020B0604030504040204" pitchFamily="50" charset="-128"/>
                        </a:rPr>
                        <a:t>120</a:t>
                      </a:r>
                      <a:r>
                        <a:rPr kumimoji="1" lang="ja-JP" altLang="en-US" sz="1200" dirty="0">
                          <a:latin typeface="Meiryo UI" panose="020B0604030504040204" pitchFamily="50" charset="-128"/>
                          <a:ea typeface="Meiryo UI" panose="020B0604030504040204" pitchFamily="50" charset="-128"/>
                        </a:rPr>
                        <a:t>円の場合）</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なお、レートは手動で設定変更が必要です</a:t>
                      </a:r>
                    </a:p>
                  </a:txBody>
                  <a:tcPr marL="36000" marR="36000" marT="18000" marB="18000">
                    <a:solidFill>
                      <a:schemeClr val="bg1"/>
                    </a:solidFill>
                  </a:tcPr>
                </a:tc>
                <a:extLst>
                  <a:ext uri="{0D108BD9-81ED-4DB2-BD59-A6C34878D82A}">
                    <a16:rowId xmlns:a16="http://schemas.microsoft.com/office/drawing/2014/main" val="10010"/>
                  </a:ext>
                </a:extLst>
              </a:tr>
            </a:tbl>
          </a:graphicData>
        </a:graphic>
      </p:graphicFrame>
      <p:sp>
        <p:nvSpPr>
          <p:cNvPr id="3" name="正方形/長方形 2"/>
          <p:cNvSpPr/>
          <p:nvPr/>
        </p:nvSpPr>
        <p:spPr>
          <a:xfrm>
            <a:off x="209259" y="6974745"/>
            <a:ext cx="5163593" cy="295466"/>
          </a:xfrm>
          <a:prstGeom prst="rect">
            <a:avLst/>
          </a:prstGeom>
        </p:spPr>
        <p:txBody>
          <a:bodyPr wrap="none">
            <a:spAutoFit/>
          </a:bodyPr>
          <a:lstStyle/>
          <a:p>
            <a:pPr algn="l"/>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）設定により変更可能ですが、十分に試験を実施していただき採用してください</a:t>
            </a:r>
            <a:endParaRPr lang="ja-JP" altLang="en-US" dirty="0"/>
          </a:p>
        </p:txBody>
      </p:sp>
      <p:sp>
        <p:nvSpPr>
          <p:cNvPr id="8" name="正方形/長方形 7">
            <a:extLst>
              <a:ext uri="{FF2B5EF4-FFF2-40B4-BE49-F238E27FC236}">
                <a16:creationId xmlns:a16="http://schemas.microsoft.com/office/drawing/2014/main" id="{FFDCDF16-3F45-421F-B95B-8A64529CB0FD}"/>
              </a:ext>
            </a:extLst>
          </p:cNvPr>
          <p:cNvSpPr/>
          <p:nvPr/>
        </p:nvSpPr>
        <p:spPr bwMode="auto">
          <a:xfrm>
            <a:off x="8478520" y="162560"/>
            <a:ext cx="1290320" cy="57404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微修正</a:t>
            </a:r>
            <a:b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誤記修正</a:t>
            </a:r>
            <a:r>
              <a:rPr kumimoji="1"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 name="吹き出し: 折線 (枠付き、強調線付き) 8">
            <a:extLst>
              <a:ext uri="{FF2B5EF4-FFF2-40B4-BE49-F238E27FC236}">
                <a16:creationId xmlns:a16="http://schemas.microsoft.com/office/drawing/2014/main" id="{BD1FBC63-24A3-40C7-8843-09008C23241C}"/>
              </a:ext>
            </a:extLst>
          </p:cNvPr>
          <p:cNvSpPr/>
          <p:nvPr/>
        </p:nvSpPr>
        <p:spPr bwMode="auto">
          <a:xfrm>
            <a:off x="9474200" y="-939800"/>
            <a:ext cx="2406650" cy="736600"/>
          </a:xfrm>
          <a:prstGeom prst="accentBorderCallout2">
            <a:avLst>
              <a:gd name="adj1" fmla="val 18750"/>
              <a:gd name="adj2" fmla="val -8333"/>
              <a:gd name="adj3" fmla="val 18750"/>
              <a:gd name="adj4" fmla="val -16667"/>
              <a:gd name="adj5" fmla="val 127155"/>
              <a:gd name="adj6" fmla="val -2767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l" defTabSz="914400" rtl="0" eaLnBrk="1" fontAlgn="base" latinLnBrk="0" hangingPunct="1">
              <a:lnSpc>
                <a:spcPct val="110000"/>
              </a:lnSpc>
              <a:spcBef>
                <a:spcPct val="3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どこかのページに結局インボイス制度に対して、どうなの？って入れたい</a:t>
            </a:r>
          </a:p>
        </p:txBody>
      </p:sp>
      <p:sp>
        <p:nvSpPr>
          <p:cNvPr id="10" name="正方形/長方形 9">
            <a:extLst>
              <a:ext uri="{FF2B5EF4-FFF2-40B4-BE49-F238E27FC236}">
                <a16:creationId xmlns:a16="http://schemas.microsoft.com/office/drawing/2014/main" id="{43D7616C-67EE-488E-990E-3AAD4AC87FB8}"/>
              </a:ext>
            </a:extLst>
          </p:cNvPr>
          <p:cNvSpPr/>
          <p:nvPr/>
        </p:nvSpPr>
        <p:spPr bwMode="auto">
          <a:xfrm>
            <a:off x="8872220" y="-6985"/>
            <a:ext cx="1033780" cy="22479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その他</a:t>
            </a:r>
          </a:p>
        </p:txBody>
      </p:sp>
    </p:spTree>
    <p:extLst>
      <p:ext uri="{BB962C8B-B14F-4D97-AF65-F5344CB8AC3E}">
        <p14:creationId xmlns:p14="http://schemas.microsoft.com/office/powerpoint/2010/main" val="2527154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請求に関して</a:t>
            </a:r>
          </a:p>
        </p:txBody>
      </p:sp>
      <p:sp>
        <p:nvSpPr>
          <p:cNvPr id="2" name="正方形/長方形 1"/>
          <p:cNvSpPr/>
          <p:nvPr/>
        </p:nvSpPr>
        <p:spPr>
          <a:xfrm>
            <a:off x="228310" y="1142214"/>
            <a:ext cx="9296689" cy="305725"/>
          </a:xfrm>
          <a:prstGeom prst="rect">
            <a:avLst/>
          </a:prstGeom>
        </p:spPr>
        <p:txBody>
          <a:bodyPr wrap="square">
            <a:spAutoFit/>
          </a:bodyPr>
          <a:lstStyle/>
          <a:p>
            <a:pPr algn="l"/>
            <a:r>
              <a:rPr lang="ja-JP" altLang="en-US" sz="1400" dirty="0">
                <a:latin typeface="Meiryo UI" panose="020B0604030504040204" pitchFamily="50" charset="-128"/>
                <a:ea typeface="Meiryo UI" panose="020B0604030504040204" pitchFamily="50" charset="-128"/>
              </a:rPr>
              <a:t>各種請求については顧客単位に請求内容を選ぶことができます</a:t>
            </a:r>
            <a:endParaRPr lang="en-US" altLang="ja-JP" sz="1400"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123853385"/>
              </p:ext>
            </p:extLst>
          </p:nvPr>
        </p:nvGraphicFramePr>
        <p:xfrm>
          <a:off x="209259" y="1539138"/>
          <a:ext cx="9415188" cy="2629440"/>
        </p:xfrm>
        <a:graphic>
          <a:graphicData uri="http://schemas.openxmlformats.org/drawingml/2006/table">
            <a:tbl>
              <a:tblPr firstRow="1" bandRow="1">
                <a:tableStyleId>{5940675A-B579-460E-94D1-54222C63F5DA}</a:tableStyleId>
              </a:tblPr>
              <a:tblGrid>
                <a:gridCol w="519161">
                  <a:extLst>
                    <a:ext uri="{9D8B030D-6E8A-4147-A177-3AD203B41FA5}">
                      <a16:colId xmlns:a16="http://schemas.microsoft.com/office/drawing/2014/main" val="20000"/>
                    </a:ext>
                  </a:extLst>
                </a:gridCol>
                <a:gridCol w="4239820">
                  <a:extLst>
                    <a:ext uri="{9D8B030D-6E8A-4147-A177-3AD203B41FA5}">
                      <a16:colId xmlns:a16="http://schemas.microsoft.com/office/drawing/2014/main" val="188055313"/>
                    </a:ext>
                  </a:extLst>
                </a:gridCol>
                <a:gridCol w="4656207">
                  <a:extLst>
                    <a:ext uri="{9D8B030D-6E8A-4147-A177-3AD203B41FA5}">
                      <a16:colId xmlns:a16="http://schemas.microsoft.com/office/drawing/2014/main" val="476183066"/>
                    </a:ext>
                  </a:extLst>
                </a:gridCol>
              </a:tblGrid>
              <a:tr h="0">
                <a:tc>
                  <a:txBody>
                    <a:bodyPr/>
                    <a:lstStyle/>
                    <a:p>
                      <a:pPr algn="ctr"/>
                      <a:r>
                        <a:rPr kumimoji="1" lang="en-US" altLang="ja-JP" sz="1200" b="1" dirty="0">
                          <a:latin typeface="Meiryo UI" panose="020B0604030504040204" pitchFamily="50" charset="-128"/>
                          <a:ea typeface="Meiryo UI" panose="020B0604030504040204" pitchFamily="50" charset="-128"/>
                        </a:rPr>
                        <a:t>No</a:t>
                      </a:r>
                      <a:endParaRPr kumimoji="1" lang="ja-JP" altLang="en-US" sz="1200" b="1" dirty="0">
                        <a:latin typeface="Meiryo UI" panose="020B0604030504040204" pitchFamily="50" charset="-128"/>
                        <a:ea typeface="Meiryo UI" panose="020B0604030504040204" pitchFamily="50" charset="-128"/>
                      </a:endParaRPr>
                    </a:p>
                  </a:txBody>
                  <a:tcPr marL="36000" marR="36000" marT="18000" marB="18000">
                    <a:solidFill>
                      <a:schemeClr val="accent6">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ポイント</a:t>
                      </a:r>
                    </a:p>
                  </a:txBody>
                  <a:tcPr marL="36000" marR="36000" marT="18000" marB="18000">
                    <a:solidFill>
                      <a:schemeClr val="accent6">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例</a:t>
                      </a:r>
                    </a:p>
                  </a:txBody>
                  <a:tcPr marL="36000" marR="36000" marT="18000" marB="18000">
                    <a:solidFill>
                      <a:schemeClr val="accent6">
                        <a:lumMod val="20000"/>
                        <a:lumOff val="80000"/>
                      </a:schemeClr>
                    </a:solidFill>
                  </a:tcPr>
                </a:tc>
                <a:extLst>
                  <a:ext uri="{0D108BD9-81ED-4DB2-BD59-A6C34878D82A}">
                    <a16:rowId xmlns:a16="http://schemas.microsoft.com/office/drawing/2014/main" val="10000"/>
                  </a:ext>
                </a:extLst>
              </a:tr>
              <a:tr h="92926">
                <a:tc>
                  <a:txBody>
                    <a:bodyPr/>
                    <a:lstStyle/>
                    <a:p>
                      <a:pPr algn="ctr"/>
                      <a:r>
                        <a:rPr kumimoji="1" lang="ja-JP" altLang="en-US" sz="1200" dirty="0">
                          <a:latin typeface="Meiryo UI" panose="020B0604030504040204" pitchFamily="50" charset="-128"/>
                          <a:ea typeface="Meiryo UI" panose="020B0604030504040204" pitchFamily="50" charset="-128"/>
                        </a:rPr>
                        <a:t>①</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請求サイクルを各顧客に割り当てます</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　（請求開始日付は</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28</a:t>
                      </a:r>
                      <a:r>
                        <a:rPr kumimoji="1" lang="ja-JP" altLang="en-US" sz="1200" dirty="0">
                          <a:latin typeface="Meiryo UI" panose="020B0604030504040204" pitchFamily="50" charset="-128"/>
                          <a:ea typeface="Meiryo UI" panose="020B0604030504040204" pitchFamily="50" charset="-128"/>
                        </a:rPr>
                        <a:t>日が選択可能）</a:t>
                      </a:r>
                    </a:p>
                  </a:txBody>
                  <a:tcPr marL="36000" marR="36000" marT="18000" marB="18000">
                    <a:solidFill>
                      <a:schemeClr val="bg1"/>
                    </a:solidFill>
                  </a:tcPr>
                </a:tc>
                <a:tc>
                  <a:txBody>
                    <a:bodyPr/>
                    <a:lstStyle/>
                    <a:p>
                      <a:pPr algn="l"/>
                      <a:r>
                        <a:rPr kumimoji="1" lang="en-US" altLang="ja-JP" sz="1200" dirty="0">
                          <a:latin typeface="Meiryo UI" panose="020B0604030504040204" pitchFamily="50" charset="-128"/>
                          <a:ea typeface="Meiryo UI" panose="020B0604030504040204" pitchFamily="50" charset="-128"/>
                        </a:rPr>
                        <a:t>A</a:t>
                      </a:r>
                      <a:r>
                        <a:rPr kumimoji="1" lang="ja-JP" altLang="en-US" sz="1200" dirty="0">
                          <a:latin typeface="Meiryo UI" panose="020B0604030504040204" pitchFamily="50" charset="-128"/>
                          <a:ea typeface="Meiryo UI" panose="020B0604030504040204" pitchFamily="50" charset="-128"/>
                        </a:rPr>
                        <a:t>顧客は末日〆（請求開始日付は</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日）</a:t>
                      </a:r>
                      <a:endParaRPr kumimoji="1" lang="en-US" altLang="ja-JP" sz="1200" dirty="0">
                        <a:latin typeface="Meiryo UI" panose="020B0604030504040204" pitchFamily="50" charset="-128"/>
                        <a:ea typeface="Meiryo UI" panose="020B0604030504040204" pitchFamily="50" charset="-128"/>
                      </a:endParaRPr>
                    </a:p>
                    <a:p>
                      <a:pPr algn="l"/>
                      <a:r>
                        <a:rPr kumimoji="1" lang="en-US" altLang="ja-JP" sz="1200" dirty="0">
                          <a:latin typeface="Meiryo UI" panose="020B0604030504040204" pitchFamily="50" charset="-128"/>
                          <a:ea typeface="Meiryo UI" panose="020B0604030504040204" pitchFamily="50" charset="-128"/>
                        </a:rPr>
                        <a:t>B</a:t>
                      </a:r>
                      <a:r>
                        <a:rPr kumimoji="1" lang="ja-JP" altLang="en-US" sz="1200" dirty="0">
                          <a:latin typeface="Meiryo UI" panose="020B0604030504040204" pitchFamily="50" charset="-128"/>
                          <a:ea typeface="Meiryo UI" panose="020B0604030504040204" pitchFamily="50" charset="-128"/>
                        </a:rPr>
                        <a:t>顧客は</a:t>
                      </a:r>
                      <a:r>
                        <a:rPr kumimoji="1" lang="en-US" altLang="ja-JP" sz="1200" dirty="0">
                          <a:latin typeface="Meiryo UI" panose="020B0604030504040204" pitchFamily="50" charset="-128"/>
                          <a:ea typeface="Meiryo UI" panose="020B0604030504040204" pitchFamily="50" charset="-128"/>
                        </a:rPr>
                        <a:t>20</a:t>
                      </a:r>
                      <a:r>
                        <a:rPr kumimoji="1" lang="ja-JP" altLang="en-US" sz="1200" dirty="0">
                          <a:latin typeface="Meiryo UI" panose="020B0604030504040204" pitchFamily="50" charset="-128"/>
                          <a:ea typeface="Meiryo UI" panose="020B0604030504040204" pitchFamily="50" charset="-128"/>
                        </a:rPr>
                        <a:t>日〆（請求開始日付は</a:t>
                      </a:r>
                      <a:r>
                        <a:rPr kumimoji="1" lang="en-US" altLang="ja-JP" sz="1200" dirty="0">
                          <a:latin typeface="Meiryo UI" panose="020B0604030504040204" pitchFamily="50" charset="-128"/>
                          <a:ea typeface="Meiryo UI" panose="020B0604030504040204" pitchFamily="50" charset="-128"/>
                        </a:rPr>
                        <a:t>21</a:t>
                      </a:r>
                      <a:r>
                        <a:rPr kumimoji="1" lang="ja-JP" altLang="en-US" sz="1200" dirty="0">
                          <a:latin typeface="Meiryo UI" panose="020B0604030504040204" pitchFamily="50" charset="-128"/>
                          <a:ea typeface="Meiryo UI" panose="020B0604030504040204" pitchFamily="50" charset="-128"/>
                        </a:rPr>
                        <a:t>日）</a:t>
                      </a:r>
                    </a:p>
                  </a:txBody>
                  <a:tcPr marL="36000" marR="36000" marT="18000" marB="18000">
                    <a:solidFill>
                      <a:schemeClr val="bg1"/>
                    </a:solidFill>
                  </a:tcPr>
                </a:tc>
                <a:extLst>
                  <a:ext uri="{0D108BD9-81ED-4DB2-BD59-A6C34878D82A}">
                    <a16:rowId xmlns:a16="http://schemas.microsoft.com/office/drawing/2014/main" val="10003"/>
                  </a:ext>
                </a:extLst>
              </a:tr>
              <a:tr h="92926">
                <a:tc>
                  <a:txBody>
                    <a:bodyPr/>
                    <a:lstStyle/>
                    <a:p>
                      <a:pPr algn="ctr"/>
                      <a:r>
                        <a:rPr kumimoji="1" lang="ja-JP" altLang="en-US" sz="1200" dirty="0">
                          <a:latin typeface="Meiryo UI" panose="020B0604030504040204" pitchFamily="50" charset="-128"/>
                          <a:ea typeface="Meiryo UI" panose="020B0604030504040204" pitchFamily="50" charset="-128"/>
                        </a:rPr>
                        <a:t>②</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請求間隔を設定することができます</a:t>
                      </a:r>
                    </a:p>
                  </a:txBody>
                  <a:tcPr marL="36000" marR="36000" marT="18000" marB="18000">
                    <a:solidFill>
                      <a:schemeClr val="bg1"/>
                    </a:solidFill>
                  </a:tcPr>
                </a:tc>
                <a:tc>
                  <a:txBody>
                    <a:bodyPr/>
                    <a:lstStyle/>
                    <a:p>
                      <a:pPr algn="l"/>
                      <a:r>
                        <a:rPr kumimoji="1" lang="en-US" altLang="ja-JP" sz="1200" dirty="0">
                          <a:latin typeface="Meiryo UI" panose="020B0604030504040204" pitchFamily="50" charset="-128"/>
                          <a:ea typeface="Meiryo UI" panose="020B0604030504040204" pitchFamily="50" charset="-128"/>
                        </a:rPr>
                        <a:t>A</a:t>
                      </a:r>
                      <a:r>
                        <a:rPr kumimoji="1" lang="ja-JP" altLang="en-US" sz="1200" dirty="0">
                          <a:latin typeface="Meiryo UI" panose="020B0604030504040204" pitchFamily="50" charset="-128"/>
                          <a:ea typeface="Meiryo UI" panose="020B0604030504040204" pitchFamily="50" charset="-128"/>
                        </a:rPr>
                        <a:t>顧客は毎月請求</a:t>
                      </a:r>
                      <a:endParaRPr kumimoji="1" lang="en-US" altLang="ja-JP" sz="1200" dirty="0">
                        <a:latin typeface="Meiryo UI" panose="020B0604030504040204" pitchFamily="50" charset="-128"/>
                        <a:ea typeface="Meiryo UI" panose="020B0604030504040204" pitchFamily="50" charset="-128"/>
                      </a:endParaRPr>
                    </a:p>
                    <a:p>
                      <a:pPr algn="l"/>
                      <a:r>
                        <a:rPr kumimoji="1" lang="en-US" altLang="ja-JP" sz="1200" dirty="0">
                          <a:latin typeface="Meiryo UI" panose="020B0604030504040204" pitchFamily="50" charset="-128"/>
                          <a:ea typeface="Meiryo UI" panose="020B0604030504040204" pitchFamily="50" charset="-128"/>
                        </a:rPr>
                        <a:t>B</a:t>
                      </a:r>
                      <a:r>
                        <a:rPr kumimoji="1" lang="ja-JP" altLang="en-US" sz="1200" dirty="0">
                          <a:latin typeface="Meiryo UI" panose="020B0604030504040204" pitchFamily="50" charset="-128"/>
                          <a:ea typeface="Meiryo UI" panose="020B0604030504040204" pitchFamily="50" charset="-128"/>
                        </a:rPr>
                        <a:t>顧客は隔月請求</a:t>
                      </a:r>
                    </a:p>
                  </a:txBody>
                  <a:tcPr marL="36000" marR="36000" marT="18000" marB="18000">
                    <a:solidFill>
                      <a:schemeClr val="bg1"/>
                    </a:solidFill>
                  </a:tcPr>
                </a:tc>
                <a:extLst>
                  <a:ext uri="{0D108BD9-81ED-4DB2-BD59-A6C34878D82A}">
                    <a16:rowId xmlns:a16="http://schemas.microsoft.com/office/drawing/2014/main" val="10004"/>
                  </a:ext>
                </a:extLst>
              </a:tr>
              <a:tr h="135774">
                <a:tc>
                  <a:txBody>
                    <a:bodyPr/>
                    <a:lstStyle/>
                    <a:p>
                      <a:pPr algn="ctr"/>
                      <a:r>
                        <a:rPr kumimoji="1" lang="ja-JP" altLang="en-US" sz="1200" dirty="0">
                          <a:latin typeface="Meiryo UI" panose="020B0604030504040204" pitchFamily="50" charset="-128"/>
                          <a:ea typeface="Meiryo UI" panose="020B0604030504040204" pitchFamily="50" charset="-128"/>
                        </a:rPr>
                        <a:t>③</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請求表示は外税表示、内税表示を選択できます</a:t>
                      </a:r>
                    </a:p>
                  </a:txBody>
                  <a:tcPr marL="36000" marR="36000" marT="18000" marB="18000">
                    <a:solidFill>
                      <a:schemeClr val="bg1"/>
                    </a:solidFill>
                  </a:tcPr>
                </a:tc>
                <a:tc>
                  <a:txBody>
                    <a:bodyPr/>
                    <a:lstStyle/>
                    <a:p>
                      <a:pPr algn="l"/>
                      <a:r>
                        <a:rPr kumimoji="1" lang="en-US" altLang="ja-JP" sz="1200" dirty="0">
                          <a:latin typeface="Meiryo UI" panose="020B0604030504040204" pitchFamily="50" charset="-128"/>
                          <a:ea typeface="Meiryo UI" panose="020B0604030504040204" pitchFamily="50" charset="-128"/>
                        </a:rPr>
                        <a:t>A</a:t>
                      </a:r>
                      <a:r>
                        <a:rPr kumimoji="1" lang="ja-JP" altLang="en-US" sz="1200" dirty="0">
                          <a:latin typeface="Meiryo UI" panose="020B0604030504040204" pitchFamily="50" charset="-128"/>
                          <a:ea typeface="Meiryo UI" panose="020B0604030504040204" pitchFamily="50" charset="-128"/>
                        </a:rPr>
                        <a:t>顧客は外税表示</a:t>
                      </a:r>
                      <a:endParaRPr kumimoji="1" lang="en-US" altLang="ja-JP" sz="1200" dirty="0">
                        <a:latin typeface="Meiryo UI" panose="020B0604030504040204" pitchFamily="50" charset="-128"/>
                        <a:ea typeface="Meiryo UI" panose="020B0604030504040204" pitchFamily="50" charset="-128"/>
                      </a:endParaRPr>
                    </a:p>
                    <a:p>
                      <a:pPr algn="l"/>
                      <a:r>
                        <a:rPr kumimoji="1" lang="en-US" altLang="ja-JP" sz="1200" dirty="0">
                          <a:latin typeface="Meiryo UI" panose="020B0604030504040204" pitchFamily="50" charset="-128"/>
                          <a:ea typeface="Meiryo UI" panose="020B0604030504040204" pitchFamily="50" charset="-128"/>
                        </a:rPr>
                        <a:t>B</a:t>
                      </a:r>
                      <a:r>
                        <a:rPr kumimoji="1" lang="ja-JP" altLang="en-US" sz="1200" dirty="0">
                          <a:latin typeface="Meiryo UI" panose="020B0604030504040204" pitchFamily="50" charset="-128"/>
                          <a:ea typeface="Meiryo UI" panose="020B0604030504040204" pitchFamily="50" charset="-128"/>
                        </a:rPr>
                        <a:t>顧客は内税表示</a:t>
                      </a:r>
                    </a:p>
                  </a:txBody>
                  <a:tcPr marL="36000" marR="36000" marT="18000" marB="18000">
                    <a:solidFill>
                      <a:schemeClr val="bg1"/>
                    </a:solidFill>
                  </a:tcPr>
                </a:tc>
                <a:extLst>
                  <a:ext uri="{0D108BD9-81ED-4DB2-BD59-A6C34878D82A}">
                    <a16:rowId xmlns:a16="http://schemas.microsoft.com/office/drawing/2014/main" val="10005"/>
                  </a:ext>
                </a:extLst>
              </a:tr>
              <a:tr h="92926">
                <a:tc>
                  <a:txBody>
                    <a:bodyPr/>
                    <a:lstStyle/>
                    <a:p>
                      <a:pPr algn="ctr"/>
                      <a:r>
                        <a:rPr kumimoji="1" lang="ja-JP" altLang="en-US" sz="1200" dirty="0">
                          <a:latin typeface="Meiryo UI" panose="020B0604030504040204" pitchFamily="50" charset="-128"/>
                          <a:ea typeface="Meiryo UI" panose="020B0604030504040204" pitchFamily="50" charset="-128"/>
                        </a:rPr>
                        <a:t>④</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請求開始月を選択できます</a:t>
                      </a:r>
                    </a:p>
                  </a:txBody>
                  <a:tcPr marL="36000" marR="36000" marT="18000" marB="18000">
                    <a:solidFill>
                      <a:schemeClr val="bg1"/>
                    </a:solidFill>
                  </a:tcPr>
                </a:tc>
                <a:tc>
                  <a:txBody>
                    <a:bodyPr/>
                    <a:lstStyle/>
                    <a:p>
                      <a:pPr algn="l"/>
                      <a:r>
                        <a:rPr kumimoji="1" lang="en-US" altLang="ja-JP" sz="1200" dirty="0">
                          <a:latin typeface="Meiryo UI" panose="020B0604030504040204" pitchFamily="50" charset="-128"/>
                          <a:ea typeface="Meiryo UI" panose="020B0604030504040204" pitchFamily="50" charset="-128"/>
                        </a:rPr>
                        <a:t>A</a:t>
                      </a:r>
                      <a:r>
                        <a:rPr kumimoji="1" lang="ja-JP" altLang="en-US" sz="1200" dirty="0">
                          <a:latin typeface="Meiryo UI" panose="020B0604030504040204" pitchFamily="50" charset="-128"/>
                          <a:ea typeface="Meiryo UI" panose="020B0604030504040204" pitchFamily="50" charset="-128"/>
                        </a:rPr>
                        <a:t>顧客は契約翌月から請求</a:t>
                      </a:r>
                      <a:endParaRPr kumimoji="1" lang="en-US" altLang="ja-JP" sz="1200" dirty="0">
                        <a:latin typeface="Meiryo UI" panose="020B0604030504040204" pitchFamily="50" charset="-128"/>
                        <a:ea typeface="Meiryo UI" panose="020B0604030504040204" pitchFamily="50" charset="-128"/>
                      </a:endParaRPr>
                    </a:p>
                    <a:p>
                      <a:pPr algn="l"/>
                      <a:r>
                        <a:rPr kumimoji="1" lang="en-US" altLang="ja-JP" sz="1200" dirty="0">
                          <a:latin typeface="Meiryo UI" panose="020B0604030504040204" pitchFamily="50" charset="-128"/>
                          <a:ea typeface="Meiryo UI" panose="020B0604030504040204" pitchFamily="50" charset="-128"/>
                        </a:rPr>
                        <a:t>B</a:t>
                      </a:r>
                      <a:r>
                        <a:rPr kumimoji="1" lang="ja-JP" altLang="en-US" sz="1200" dirty="0">
                          <a:latin typeface="Meiryo UI" panose="020B0604030504040204" pitchFamily="50" charset="-128"/>
                          <a:ea typeface="Meiryo UI" panose="020B0604030504040204" pitchFamily="50" charset="-128"/>
                        </a:rPr>
                        <a:t>顧客は契約翌々月から請求</a:t>
                      </a:r>
                    </a:p>
                  </a:txBody>
                  <a:tcPr marL="36000" marR="36000" marT="18000" marB="18000">
                    <a:solidFill>
                      <a:schemeClr val="bg1"/>
                    </a:solidFill>
                  </a:tcPr>
                </a:tc>
                <a:extLst>
                  <a:ext uri="{0D108BD9-81ED-4DB2-BD59-A6C34878D82A}">
                    <a16:rowId xmlns:a16="http://schemas.microsoft.com/office/drawing/2014/main" val="4203941820"/>
                  </a:ext>
                </a:extLst>
              </a:tr>
              <a:tr h="92926">
                <a:tc>
                  <a:txBody>
                    <a:bodyPr/>
                    <a:lstStyle/>
                    <a:p>
                      <a:pPr algn="ctr"/>
                      <a:r>
                        <a:rPr kumimoji="1" lang="ja-JP" altLang="en-US" sz="1200" dirty="0">
                          <a:latin typeface="Meiryo UI" panose="020B0604030504040204" pitchFamily="50" charset="-128"/>
                          <a:ea typeface="Meiryo UI" panose="020B0604030504040204" pitchFamily="50" charset="-128"/>
                        </a:rPr>
                        <a:t>⑤</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請求表示通貨を選択できます</a:t>
                      </a:r>
                    </a:p>
                  </a:txBody>
                  <a:tcPr marL="36000" marR="36000" marT="18000" marB="18000">
                    <a:solidFill>
                      <a:schemeClr val="bg1"/>
                    </a:solidFill>
                  </a:tcPr>
                </a:tc>
                <a:tc>
                  <a:txBody>
                    <a:bodyPr/>
                    <a:lstStyle/>
                    <a:p>
                      <a:pPr algn="l"/>
                      <a:r>
                        <a:rPr kumimoji="1" lang="en-US" altLang="ja-JP" sz="1200" dirty="0">
                          <a:latin typeface="Meiryo UI" panose="020B0604030504040204" pitchFamily="50" charset="-128"/>
                          <a:ea typeface="Meiryo UI" panose="020B0604030504040204" pitchFamily="50" charset="-128"/>
                        </a:rPr>
                        <a:t>A</a:t>
                      </a:r>
                      <a:r>
                        <a:rPr kumimoji="1" lang="ja-JP" altLang="en-US" sz="1200" dirty="0">
                          <a:latin typeface="Meiryo UI" panose="020B0604030504040204" pitchFamily="50" charset="-128"/>
                          <a:ea typeface="Meiryo UI" panose="020B0604030504040204" pitchFamily="50" charset="-128"/>
                        </a:rPr>
                        <a:t>顧客は円表示</a:t>
                      </a:r>
                      <a:endParaRPr kumimoji="1" lang="en-US" altLang="ja-JP" sz="1200" dirty="0">
                        <a:latin typeface="Meiryo UI" panose="020B0604030504040204" pitchFamily="50" charset="-128"/>
                        <a:ea typeface="Meiryo UI" panose="020B0604030504040204" pitchFamily="50" charset="-128"/>
                      </a:endParaRPr>
                    </a:p>
                    <a:p>
                      <a:pPr algn="l"/>
                      <a:r>
                        <a:rPr kumimoji="1" lang="en-US" altLang="ja-JP" sz="1200" dirty="0">
                          <a:latin typeface="Meiryo UI" panose="020B0604030504040204" pitchFamily="50" charset="-128"/>
                          <a:ea typeface="Meiryo UI" panose="020B0604030504040204" pitchFamily="50" charset="-128"/>
                        </a:rPr>
                        <a:t>B</a:t>
                      </a:r>
                      <a:r>
                        <a:rPr kumimoji="1" lang="ja-JP" altLang="en-US" sz="1200" dirty="0">
                          <a:latin typeface="Meiryo UI" panose="020B0604030504040204" pitchFamily="50" charset="-128"/>
                          <a:ea typeface="Meiryo UI" panose="020B0604030504040204" pitchFamily="50" charset="-128"/>
                        </a:rPr>
                        <a:t>顧客はドル表示</a:t>
                      </a:r>
                    </a:p>
                  </a:txBody>
                  <a:tcPr marL="36000" marR="36000" marT="18000" marB="18000">
                    <a:solidFill>
                      <a:schemeClr val="bg1"/>
                    </a:solidFill>
                  </a:tcPr>
                </a:tc>
                <a:extLst>
                  <a:ext uri="{0D108BD9-81ED-4DB2-BD59-A6C34878D82A}">
                    <a16:rowId xmlns:a16="http://schemas.microsoft.com/office/drawing/2014/main" val="4044706448"/>
                  </a:ext>
                </a:extLst>
              </a:tr>
              <a:tr h="92926">
                <a:tc>
                  <a:txBody>
                    <a:bodyPr/>
                    <a:lstStyle/>
                    <a:p>
                      <a:pPr algn="ctr"/>
                      <a:r>
                        <a:rPr kumimoji="1" lang="ja-JP" altLang="en-US" sz="1200" dirty="0">
                          <a:latin typeface="Meiryo UI" panose="020B0604030504040204" pitchFamily="50" charset="-128"/>
                          <a:ea typeface="Meiryo UI" panose="020B0604030504040204" pitchFamily="50" charset="-128"/>
                        </a:rPr>
                        <a:t>⑥</a:t>
                      </a:r>
                    </a:p>
                  </a:txBody>
                  <a:tcPr marL="36000" marR="36000" marT="18000" marB="18000">
                    <a:solidFill>
                      <a:schemeClr val="bg1"/>
                    </a:solidFill>
                  </a:tcPr>
                </a:tc>
                <a:tc>
                  <a:txBody>
                    <a:bodyPr/>
                    <a:lstStyle/>
                    <a:p>
                      <a:pPr algn="l"/>
                      <a:r>
                        <a:rPr kumimoji="1" lang="ja-JP" altLang="en-US" sz="1200" dirty="0">
                          <a:latin typeface="Meiryo UI" panose="020B0604030504040204" pitchFamily="50" charset="-128"/>
                          <a:ea typeface="Meiryo UI" panose="020B0604030504040204" pitchFamily="50" charset="-128"/>
                        </a:rPr>
                        <a:t>免税有無を選択できます</a:t>
                      </a:r>
                    </a:p>
                  </a:txBody>
                  <a:tcPr marL="36000" marR="36000" marT="18000" marB="18000">
                    <a:solidFill>
                      <a:schemeClr val="bg1"/>
                    </a:solidFill>
                  </a:tcPr>
                </a:tc>
                <a:tc>
                  <a:txBody>
                    <a:bodyPr/>
                    <a:lstStyle/>
                    <a:p>
                      <a:pPr algn="l"/>
                      <a:r>
                        <a:rPr kumimoji="1" lang="en-US" altLang="ja-JP" sz="1200" dirty="0">
                          <a:latin typeface="Meiryo UI" panose="020B0604030504040204" pitchFamily="50" charset="-128"/>
                          <a:ea typeface="Meiryo UI" panose="020B0604030504040204" pitchFamily="50" charset="-128"/>
                        </a:rPr>
                        <a:t>A</a:t>
                      </a:r>
                      <a:r>
                        <a:rPr kumimoji="1" lang="ja-JP" altLang="en-US" sz="1200" dirty="0">
                          <a:latin typeface="Meiryo UI" panose="020B0604030504040204" pitchFamily="50" charset="-128"/>
                          <a:ea typeface="Meiryo UI" panose="020B0604030504040204" pitchFamily="50" charset="-128"/>
                        </a:rPr>
                        <a:t>顧客は免税無し</a:t>
                      </a:r>
                      <a:endParaRPr kumimoji="1" lang="en-US" altLang="ja-JP" sz="1200" dirty="0">
                        <a:latin typeface="Meiryo UI" panose="020B0604030504040204" pitchFamily="50" charset="-128"/>
                        <a:ea typeface="Meiryo UI" panose="020B0604030504040204" pitchFamily="50" charset="-128"/>
                      </a:endParaRPr>
                    </a:p>
                    <a:p>
                      <a:pPr algn="l"/>
                      <a:r>
                        <a:rPr kumimoji="1" lang="en-US" altLang="ja-JP" sz="1200" dirty="0">
                          <a:latin typeface="Meiryo UI" panose="020B0604030504040204" pitchFamily="50" charset="-128"/>
                          <a:ea typeface="Meiryo UI" panose="020B0604030504040204" pitchFamily="50" charset="-128"/>
                        </a:rPr>
                        <a:t>B</a:t>
                      </a:r>
                      <a:r>
                        <a:rPr kumimoji="1" lang="ja-JP" altLang="en-US" sz="1200" dirty="0">
                          <a:latin typeface="Meiryo UI" panose="020B0604030504040204" pitchFamily="50" charset="-128"/>
                          <a:ea typeface="Meiryo UI" panose="020B0604030504040204" pitchFamily="50" charset="-128"/>
                        </a:rPr>
                        <a:t>顧客は免税有り</a:t>
                      </a:r>
                    </a:p>
                  </a:txBody>
                  <a:tcPr marL="36000" marR="36000" marT="18000" marB="18000">
                    <a:solidFill>
                      <a:schemeClr val="bg1"/>
                    </a:solidFill>
                  </a:tcPr>
                </a:tc>
                <a:extLst>
                  <a:ext uri="{0D108BD9-81ED-4DB2-BD59-A6C34878D82A}">
                    <a16:rowId xmlns:a16="http://schemas.microsoft.com/office/drawing/2014/main" val="1305065118"/>
                  </a:ext>
                </a:extLst>
              </a:tr>
            </a:tbl>
          </a:graphicData>
        </a:graphic>
      </p:graphicFrame>
      <p:sp>
        <p:nvSpPr>
          <p:cNvPr id="8" name="正方形/長方形 7">
            <a:extLst>
              <a:ext uri="{FF2B5EF4-FFF2-40B4-BE49-F238E27FC236}">
                <a16:creationId xmlns:a16="http://schemas.microsoft.com/office/drawing/2014/main" id="{FFDCDF16-3F45-421F-B95B-8A64529CB0FD}"/>
              </a:ext>
            </a:extLst>
          </p:cNvPr>
          <p:cNvSpPr/>
          <p:nvPr/>
        </p:nvSpPr>
        <p:spPr bwMode="auto">
          <a:xfrm>
            <a:off x="8478520" y="162560"/>
            <a:ext cx="1290320" cy="57404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追記</a:t>
            </a:r>
          </a:p>
        </p:txBody>
      </p:sp>
      <p:sp>
        <p:nvSpPr>
          <p:cNvPr id="10" name="正方形/長方形 9">
            <a:extLst>
              <a:ext uri="{FF2B5EF4-FFF2-40B4-BE49-F238E27FC236}">
                <a16:creationId xmlns:a16="http://schemas.microsoft.com/office/drawing/2014/main" id="{43D7616C-67EE-488E-990E-3AAD4AC87FB8}"/>
              </a:ext>
            </a:extLst>
          </p:cNvPr>
          <p:cNvSpPr/>
          <p:nvPr/>
        </p:nvSpPr>
        <p:spPr bwMode="auto">
          <a:xfrm>
            <a:off x="8872220" y="-6985"/>
            <a:ext cx="1033780" cy="224790"/>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その他</a:t>
            </a:r>
          </a:p>
        </p:txBody>
      </p:sp>
    </p:spTree>
    <p:extLst>
      <p:ext uri="{BB962C8B-B14F-4D97-AF65-F5344CB8AC3E}">
        <p14:creationId xmlns:p14="http://schemas.microsoft.com/office/powerpoint/2010/main" val="3860443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料金プランの定義</a:t>
            </a:r>
          </a:p>
        </p:txBody>
      </p:sp>
      <p:sp>
        <p:nvSpPr>
          <p:cNvPr id="17" name="正方形/長方形 16"/>
          <p:cNvSpPr/>
          <p:nvPr/>
        </p:nvSpPr>
        <p:spPr>
          <a:xfrm>
            <a:off x="276809" y="1181354"/>
            <a:ext cx="8561959" cy="3647152"/>
          </a:xfrm>
          <a:prstGeom prst="rect">
            <a:avLst/>
          </a:prstGeom>
        </p:spPr>
        <p:txBody>
          <a:bodyPr wrap="none">
            <a:spAutoFit/>
          </a:bodyPr>
          <a:lstStyle/>
          <a:p>
            <a:pPr algn="l"/>
            <a:r>
              <a:rPr lang="ja-JP" altLang="en-US" sz="1400" dirty="0">
                <a:latin typeface="Meiryo UI" panose="020B0604030504040204" pitchFamily="50" charset="-128"/>
                <a:ea typeface="Meiryo UI" panose="020B0604030504040204" pitchFamily="50" charset="-128"/>
              </a:rPr>
              <a:t>商品を提供するにあたって、料金の発生は主に、商品本体、オプション、ライセンスにより料金の計算がされます。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クラウド型フルフィルメントでは世の中全てのありとあらゆる料金設定に対応して標準での設定ができるわけではありません。</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料金プランの内容に応じて、開発となることがあります。</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本資料ではクラウド型フルフィルメントサービス導入にあたって、以下の３点に分けて評価しています。</a:t>
            </a:r>
            <a:endParaRPr lang="en-US" altLang="ja-JP" sz="1400" dirty="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730941584"/>
              </p:ext>
            </p:extLst>
          </p:nvPr>
        </p:nvGraphicFramePr>
        <p:xfrm>
          <a:off x="488950" y="2499637"/>
          <a:ext cx="8821741" cy="1869440"/>
        </p:xfrm>
        <a:graphic>
          <a:graphicData uri="http://schemas.openxmlformats.org/drawingml/2006/table">
            <a:tbl>
              <a:tblPr firstRow="1" bandRow="1">
                <a:tableStyleId>{5940675A-B579-460E-94D1-54222C63F5DA}</a:tableStyleId>
              </a:tblPr>
              <a:tblGrid>
                <a:gridCol w="1056655">
                  <a:extLst>
                    <a:ext uri="{9D8B030D-6E8A-4147-A177-3AD203B41FA5}">
                      <a16:colId xmlns:a16="http://schemas.microsoft.com/office/drawing/2014/main" val="20000"/>
                    </a:ext>
                  </a:extLst>
                </a:gridCol>
                <a:gridCol w="4564683">
                  <a:extLst>
                    <a:ext uri="{9D8B030D-6E8A-4147-A177-3AD203B41FA5}">
                      <a16:colId xmlns:a16="http://schemas.microsoft.com/office/drawing/2014/main" val="20001"/>
                    </a:ext>
                  </a:extLst>
                </a:gridCol>
                <a:gridCol w="900113">
                  <a:extLst>
                    <a:ext uri="{9D8B030D-6E8A-4147-A177-3AD203B41FA5}">
                      <a16:colId xmlns:a16="http://schemas.microsoft.com/office/drawing/2014/main" val="20002"/>
                    </a:ext>
                  </a:extLst>
                </a:gridCol>
                <a:gridCol w="978695">
                  <a:extLst>
                    <a:ext uri="{9D8B030D-6E8A-4147-A177-3AD203B41FA5}">
                      <a16:colId xmlns:a16="http://schemas.microsoft.com/office/drawing/2014/main" val="20003"/>
                    </a:ext>
                  </a:extLst>
                </a:gridCol>
                <a:gridCol w="1321595">
                  <a:extLst>
                    <a:ext uri="{9D8B030D-6E8A-4147-A177-3AD203B41FA5}">
                      <a16:colId xmlns:a16="http://schemas.microsoft.com/office/drawing/2014/main" val="20004"/>
                    </a:ext>
                  </a:extLst>
                </a:gridCol>
              </a:tblGrid>
              <a:tr h="185420">
                <a:tc rowSpan="2">
                  <a:txBody>
                    <a:bodyPr/>
                    <a:lstStyle/>
                    <a:p>
                      <a:pPr algn="ctr"/>
                      <a:r>
                        <a:rPr kumimoji="1" lang="ja-JP" altLang="en-US" sz="1400" b="1" dirty="0">
                          <a:latin typeface="Meiryo UI" panose="020B0604030504040204" pitchFamily="50" charset="-128"/>
                          <a:ea typeface="Meiryo UI" panose="020B0604030504040204" pitchFamily="50" charset="-128"/>
                        </a:rPr>
                        <a:t>カテゴリ</a:t>
                      </a:r>
                    </a:p>
                  </a:txBody>
                  <a:tcPr>
                    <a:solidFill>
                      <a:schemeClr val="accent6">
                        <a:lumMod val="20000"/>
                        <a:lumOff val="80000"/>
                      </a:schemeClr>
                    </a:solidFill>
                  </a:tcPr>
                </a:tc>
                <a:tc rowSpan="2">
                  <a:txBody>
                    <a:bodyPr/>
                    <a:lstStyle/>
                    <a:p>
                      <a:pPr algn="ctr"/>
                      <a:r>
                        <a:rPr kumimoji="1" lang="ja-JP" altLang="en-US" sz="1400" b="1" dirty="0">
                          <a:latin typeface="Meiryo UI" panose="020B0604030504040204" pitchFamily="50" charset="-128"/>
                          <a:ea typeface="Meiryo UI" panose="020B0604030504040204" pitchFamily="50" charset="-128"/>
                        </a:rPr>
                        <a:t>概要</a:t>
                      </a:r>
                    </a:p>
                  </a:txBody>
                  <a:tcPr>
                    <a:solidFill>
                      <a:schemeClr val="accent6">
                        <a:lumMod val="20000"/>
                        <a:lumOff val="80000"/>
                      </a:schemeClr>
                    </a:solidFill>
                  </a:tcPr>
                </a:tc>
                <a:tc gridSpan="3">
                  <a:txBody>
                    <a:bodyPr/>
                    <a:lstStyle/>
                    <a:p>
                      <a:pPr algn="ctr"/>
                      <a:r>
                        <a:rPr kumimoji="1" lang="ja-JP" altLang="en-US" sz="1400" b="1" dirty="0">
                          <a:latin typeface="Meiryo UI" panose="020B0604030504040204" pitchFamily="50" charset="-128"/>
                          <a:ea typeface="Meiryo UI" panose="020B0604030504040204" pitchFamily="50" charset="-128"/>
                        </a:rPr>
                        <a:t>評価</a:t>
                      </a:r>
                    </a:p>
                  </a:txBody>
                  <a:tcPr>
                    <a:solidFill>
                      <a:schemeClr val="accent6">
                        <a:lumMod val="20000"/>
                        <a:lumOff val="80000"/>
                      </a:schemeClr>
                    </a:solidFill>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0"/>
                  </a:ext>
                </a:extLst>
              </a:tr>
              <a:tr h="18542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b="1" dirty="0">
                          <a:latin typeface="Meiryo UI" panose="020B0604030504040204" pitchFamily="50" charset="-128"/>
                          <a:ea typeface="Meiryo UI" panose="020B0604030504040204" pitchFamily="50" charset="-128"/>
                        </a:rPr>
                        <a:t>コスト</a:t>
                      </a:r>
                    </a:p>
                  </a:txBody>
                  <a:tcPr>
                    <a:solidFill>
                      <a:schemeClr val="accent6">
                        <a:lumMod val="20000"/>
                        <a:lumOff val="80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導入時期</a:t>
                      </a:r>
                    </a:p>
                  </a:txBody>
                  <a:tcPr>
                    <a:solidFill>
                      <a:schemeClr val="accent6">
                        <a:lumMod val="20000"/>
                        <a:lumOff val="80000"/>
                      </a:schemeClr>
                    </a:solidFill>
                  </a:tcPr>
                </a:tc>
                <a:tc>
                  <a:txBody>
                    <a:bodyPr/>
                    <a:lstStyle/>
                    <a:p>
                      <a:pPr algn="ctr"/>
                      <a:r>
                        <a:rPr kumimoji="1" lang="ja-JP" altLang="en-US" sz="1400" b="1" dirty="0">
                          <a:latin typeface="Meiryo UI" panose="020B0604030504040204" pitchFamily="50" charset="-128"/>
                          <a:ea typeface="Meiryo UI" panose="020B0604030504040204" pitchFamily="50" charset="-128"/>
                        </a:rPr>
                        <a:t>カスタマセルフ</a:t>
                      </a:r>
                    </a:p>
                  </a:txBody>
                  <a:tcPr>
                    <a:solidFill>
                      <a:schemeClr val="accent6">
                        <a:lumMod val="20000"/>
                        <a:lumOff val="80000"/>
                      </a:schemeClr>
                    </a:solidFill>
                  </a:tcPr>
                </a:tc>
                <a:extLst>
                  <a:ext uri="{0D108BD9-81ED-4DB2-BD59-A6C34878D82A}">
                    <a16:rowId xmlns:a16="http://schemas.microsoft.com/office/drawing/2014/main" val="10001"/>
                  </a:ext>
                </a:extLst>
              </a:tr>
              <a:tr h="370840">
                <a:tc>
                  <a:txBody>
                    <a:bodyPr/>
                    <a:lstStyle/>
                    <a:p>
                      <a:pPr algn="ctr"/>
                      <a:r>
                        <a:rPr kumimoji="1" lang="ja-JP" altLang="en-US" sz="1400" dirty="0">
                          <a:latin typeface="Meiryo UI" panose="020B0604030504040204" pitchFamily="50" charset="-128"/>
                          <a:ea typeface="Meiryo UI" panose="020B0604030504040204" pitchFamily="50" charset="-128"/>
                        </a:rPr>
                        <a:t>標準</a:t>
                      </a:r>
                    </a:p>
                  </a:txBody>
                  <a:tcPr/>
                </a:tc>
                <a:tc>
                  <a:txBody>
                    <a:bodyPr/>
                    <a:lstStyle/>
                    <a:p>
                      <a:r>
                        <a:rPr kumimoji="1" lang="ja-JP" altLang="en-US" sz="1400" dirty="0">
                          <a:latin typeface="Meiryo UI" panose="020B0604030504040204" pitchFamily="50" charset="-128"/>
                          <a:ea typeface="Meiryo UI" panose="020B0604030504040204" pitchFamily="50" charset="-128"/>
                        </a:rPr>
                        <a:t>設定のみで可能</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安い</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短い</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可</a:t>
                      </a:r>
                    </a:p>
                  </a:txBody>
                  <a:tcPr/>
                </a:tc>
                <a:extLst>
                  <a:ext uri="{0D108BD9-81ED-4DB2-BD59-A6C34878D82A}">
                    <a16:rowId xmlns:a16="http://schemas.microsoft.com/office/drawing/2014/main" val="10002"/>
                  </a:ext>
                </a:extLst>
              </a:tr>
              <a:tr h="370840">
                <a:tc>
                  <a:txBody>
                    <a:bodyPr/>
                    <a:lstStyle/>
                    <a:p>
                      <a:pPr algn="ctr"/>
                      <a:r>
                        <a:rPr kumimoji="1" lang="ja-JP" altLang="en-US" sz="1400" dirty="0">
                          <a:latin typeface="Meiryo UI" panose="020B0604030504040204" pitchFamily="50" charset="-128"/>
                          <a:ea typeface="Meiryo UI" panose="020B0604030504040204" pitchFamily="50" charset="-128"/>
                        </a:rPr>
                        <a:t>カスタマイズ</a:t>
                      </a:r>
                    </a:p>
                  </a:txBody>
                  <a:tcPr/>
                </a:tc>
                <a:tc>
                  <a:txBody>
                    <a:bodyPr/>
                    <a:lstStyle/>
                    <a:p>
                      <a:r>
                        <a:rPr kumimoji="1" lang="ja-JP" altLang="en-US" sz="1400" dirty="0">
                          <a:latin typeface="Meiryo UI" panose="020B0604030504040204" pitchFamily="50" charset="-128"/>
                          <a:ea typeface="Meiryo UI" panose="020B0604030504040204" pitchFamily="50" charset="-128"/>
                        </a:rPr>
                        <a:t>ビジネスルールにより、パッケージ内の簡易プログラムで計算可能</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中間</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中間</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可 </a:t>
                      </a:r>
                      <a:r>
                        <a:rPr kumimoji="1" lang="en-US" altLang="ja-JP" sz="1400" dirty="0">
                          <a:latin typeface="Meiryo UI" panose="020B0604030504040204" pitchFamily="50" charset="-128"/>
                          <a:ea typeface="Meiryo UI" panose="020B0604030504040204" pitchFamily="50" charset="-128"/>
                        </a:rPr>
                        <a:t>*1</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370840">
                <a:tc>
                  <a:txBody>
                    <a:bodyPr/>
                    <a:lstStyle/>
                    <a:p>
                      <a:pPr algn="ctr"/>
                      <a:r>
                        <a:rPr kumimoji="1" lang="ja-JP" altLang="en-US" sz="1400" dirty="0">
                          <a:latin typeface="Meiryo UI" panose="020B0604030504040204" pitchFamily="50" charset="-128"/>
                          <a:ea typeface="Meiryo UI" panose="020B0604030504040204" pitchFamily="50" charset="-128"/>
                        </a:rPr>
                        <a:t>開発</a:t>
                      </a:r>
                    </a:p>
                  </a:txBody>
                  <a:tcPr/>
                </a:tc>
                <a:tc>
                  <a:txBody>
                    <a:bodyPr/>
                    <a:lstStyle/>
                    <a:p>
                      <a:r>
                        <a:rPr kumimoji="1" lang="ja-JP" altLang="en-US" sz="1400" dirty="0">
                          <a:latin typeface="Meiryo UI" panose="020B0604030504040204" pitchFamily="50" charset="-128"/>
                          <a:ea typeface="Meiryo UI" panose="020B0604030504040204" pitchFamily="50" charset="-128"/>
                        </a:rPr>
                        <a:t>・本サービスの外部にアプリケーションを開発し料金計算結果、また消費税計算結果をパッケージに登録する方式</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高い</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長い</a:t>
                      </a: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不可</a:t>
                      </a:r>
                    </a:p>
                  </a:txBody>
                  <a:tcPr/>
                </a:tc>
                <a:extLst>
                  <a:ext uri="{0D108BD9-81ED-4DB2-BD59-A6C34878D82A}">
                    <a16:rowId xmlns:a16="http://schemas.microsoft.com/office/drawing/2014/main" val="10004"/>
                  </a:ext>
                </a:extLst>
              </a:tr>
            </a:tbl>
          </a:graphicData>
        </a:graphic>
      </p:graphicFrame>
      <p:sp>
        <p:nvSpPr>
          <p:cNvPr id="3" name="正方形/長方形 2"/>
          <p:cNvSpPr/>
          <p:nvPr/>
        </p:nvSpPr>
        <p:spPr>
          <a:xfrm>
            <a:off x="469763" y="4417605"/>
            <a:ext cx="6369885" cy="295466"/>
          </a:xfrm>
          <a:prstGeom prst="rect">
            <a:avLst/>
          </a:prstGeom>
        </p:spPr>
        <p:txBody>
          <a:bodyPr wrap="none">
            <a:spAutoFit/>
          </a:bodyPr>
          <a:lstStyle/>
          <a:p>
            <a:pPr algn="l"/>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：カスタマセルフのためには</a:t>
            </a:r>
            <a:r>
              <a:rPr lang="en-US" altLang="ja-JP" dirty="0">
                <a:latin typeface="Meiryo UI" panose="020B0604030504040204" pitchFamily="50" charset="-128"/>
                <a:ea typeface="Meiryo UI" panose="020B0604030504040204" pitchFamily="50" charset="-128"/>
              </a:rPr>
              <a:t>Java</a:t>
            </a:r>
            <a:r>
              <a:rPr lang="ja-JP" altLang="en-US" dirty="0">
                <a:latin typeface="Meiryo UI" panose="020B0604030504040204" pitchFamily="50" charset="-128"/>
                <a:ea typeface="Meiryo UI" panose="020B0604030504040204" pitchFamily="50" charset="-128"/>
              </a:rPr>
              <a:t>開発スキルが必要です（研修やマニュアルなどは用意されています）</a:t>
            </a:r>
            <a:endParaRPr lang="ja-JP" altLang="en-US" dirty="0"/>
          </a:p>
        </p:txBody>
      </p:sp>
    </p:spTree>
    <p:extLst>
      <p:ext uri="{BB962C8B-B14F-4D97-AF65-F5344CB8AC3E}">
        <p14:creationId xmlns:p14="http://schemas.microsoft.com/office/powerpoint/2010/main" val="4028022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各種料金のオプション設定</a:t>
            </a:r>
          </a:p>
        </p:txBody>
      </p:sp>
      <p:graphicFrame>
        <p:nvGraphicFramePr>
          <p:cNvPr id="115" name="表 114"/>
          <p:cNvGraphicFramePr>
            <a:graphicFrameLocks noGrp="1"/>
          </p:cNvGraphicFramePr>
          <p:nvPr>
            <p:extLst>
              <p:ext uri="{D42A27DB-BD31-4B8C-83A1-F6EECF244321}">
                <p14:modId xmlns:p14="http://schemas.microsoft.com/office/powerpoint/2010/main" val="912615093"/>
              </p:ext>
            </p:extLst>
          </p:nvPr>
        </p:nvGraphicFramePr>
        <p:xfrm>
          <a:off x="73314" y="1119027"/>
          <a:ext cx="9714923" cy="5357893"/>
        </p:xfrm>
        <a:graphic>
          <a:graphicData uri="http://schemas.openxmlformats.org/drawingml/2006/table">
            <a:tbl>
              <a:tblPr/>
              <a:tblGrid>
                <a:gridCol w="1287895">
                  <a:extLst>
                    <a:ext uri="{9D8B030D-6E8A-4147-A177-3AD203B41FA5}">
                      <a16:colId xmlns:a16="http://schemas.microsoft.com/office/drawing/2014/main" val="20000"/>
                    </a:ext>
                  </a:extLst>
                </a:gridCol>
                <a:gridCol w="1215736">
                  <a:extLst>
                    <a:ext uri="{9D8B030D-6E8A-4147-A177-3AD203B41FA5}">
                      <a16:colId xmlns:a16="http://schemas.microsoft.com/office/drawing/2014/main" val="20001"/>
                    </a:ext>
                  </a:extLst>
                </a:gridCol>
                <a:gridCol w="2860180">
                  <a:extLst>
                    <a:ext uri="{9D8B030D-6E8A-4147-A177-3AD203B41FA5}">
                      <a16:colId xmlns:a16="http://schemas.microsoft.com/office/drawing/2014/main" val="20002"/>
                    </a:ext>
                  </a:extLst>
                </a:gridCol>
                <a:gridCol w="694067">
                  <a:extLst>
                    <a:ext uri="{9D8B030D-6E8A-4147-A177-3AD203B41FA5}">
                      <a16:colId xmlns:a16="http://schemas.microsoft.com/office/drawing/2014/main" val="20003"/>
                    </a:ext>
                  </a:extLst>
                </a:gridCol>
                <a:gridCol w="243803">
                  <a:extLst>
                    <a:ext uri="{9D8B030D-6E8A-4147-A177-3AD203B41FA5}">
                      <a16:colId xmlns:a16="http://schemas.microsoft.com/office/drawing/2014/main" val="20004"/>
                    </a:ext>
                  </a:extLst>
                </a:gridCol>
                <a:gridCol w="243803">
                  <a:extLst>
                    <a:ext uri="{9D8B030D-6E8A-4147-A177-3AD203B41FA5}">
                      <a16:colId xmlns:a16="http://schemas.microsoft.com/office/drawing/2014/main" val="20005"/>
                    </a:ext>
                  </a:extLst>
                </a:gridCol>
                <a:gridCol w="243803">
                  <a:extLst>
                    <a:ext uri="{9D8B030D-6E8A-4147-A177-3AD203B41FA5}">
                      <a16:colId xmlns:a16="http://schemas.microsoft.com/office/drawing/2014/main" val="20006"/>
                    </a:ext>
                  </a:extLst>
                </a:gridCol>
                <a:gridCol w="243803">
                  <a:extLst>
                    <a:ext uri="{9D8B030D-6E8A-4147-A177-3AD203B41FA5}">
                      <a16:colId xmlns:a16="http://schemas.microsoft.com/office/drawing/2014/main" val="20007"/>
                    </a:ext>
                  </a:extLst>
                </a:gridCol>
                <a:gridCol w="243803">
                  <a:extLst>
                    <a:ext uri="{9D8B030D-6E8A-4147-A177-3AD203B41FA5}">
                      <a16:colId xmlns:a16="http://schemas.microsoft.com/office/drawing/2014/main" val="20008"/>
                    </a:ext>
                  </a:extLst>
                </a:gridCol>
                <a:gridCol w="243803">
                  <a:extLst>
                    <a:ext uri="{9D8B030D-6E8A-4147-A177-3AD203B41FA5}">
                      <a16:colId xmlns:a16="http://schemas.microsoft.com/office/drawing/2014/main" val="20009"/>
                    </a:ext>
                  </a:extLst>
                </a:gridCol>
                <a:gridCol w="243803">
                  <a:extLst>
                    <a:ext uri="{9D8B030D-6E8A-4147-A177-3AD203B41FA5}">
                      <a16:colId xmlns:a16="http://schemas.microsoft.com/office/drawing/2014/main" val="20010"/>
                    </a:ext>
                  </a:extLst>
                </a:gridCol>
                <a:gridCol w="243803">
                  <a:extLst>
                    <a:ext uri="{9D8B030D-6E8A-4147-A177-3AD203B41FA5}">
                      <a16:colId xmlns:a16="http://schemas.microsoft.com/office/drawing/2014/main" val="20011"/>
                    </a:ext>
                  </a:extLst>
                </a:gridCol>
                <a:gridCol w="243803">
                  <a:extLst>
                    <a:ext uri="{9D8B030D-6E8A-4147-A177-3AD203B41FA5}">
                      <a16:colId xmlns:a16="http://schemas.microsoft.com/office/drawing/2014/main" val="20012"/>
                    </a:ext>
                  </a:extLst>
                </a:gridCol>
                <a:gridCol w="243803">
                  <a:extLst>
                    <a:ext uri="{9D8B030D-6E8A-4147-A177-3AD203B41FA5}">
                      <a16:colId xmlns:a16="http://schemas.microsoft.com/office/drawing/2014/main" val="20013"/>
                    </a:ext>
                  </a:extLst>
                </a:gridCol>
                <a:gridCol w="243803">
                  <a:extLst>
                    <a:ext uri="{9D8B030D-6E8A-4147-A177-3AD203B41FA5}">
                      <a16:colId xmlns:a16="http://schemas.microsoft.com/office/drawing/2014/main" val="20014"/>
                    </a:ext>
                  </a:extLst>
                </a:gridCol>
                <a:gridCol w="243803">
                  <a:extLst>
                    <a:ext uri="{9D8B030D-6E8A-4147-A177-3AD203B41FA5}">
                      <a16:colId xmlns:a16="http://schemas.microsoft.com/office/drawing/2014/main" val="20015"/>
                    </a:ext>
                  </a:extLst>
                </a:gridCol>
                <a:gridCol w="243803">
                  <a:extLst>
                    <a:ext uri="{9D8B030D-6E8A-4147-A177-3AD203B41FA5}">
                      <a16:colId xmlns:a16="http://schemas.microsoft.com/office/drawing/2014/main" val="20016"/>
                    </a:ext>
                  </a:extLst>
                </a:gridCol>
                <a:gridCol w="243803">
                  <a:extLst>
                    <a:ext uri="{9D8B030D-6E8A-4147-A177-3AD203B41FA5}">
                      <a16:colId xmlns:a16="http://schemas.microsoft.com/office/drawing/2014/main" val="20017"/>
                    </a:ext>
                  </a:extLst>
                </a:gridCol>
                <a:gridCol w="243803">
                  <a:extLst>
                    <a:ext uri="{9D8B030D-6E8A-4147-A177-3AD203B41FA5}">
                      <a16:colId xmlns:a16="http://schemas.microsoft.com/office/drawing/2014/main" val="20018"/>
                    </a:ext>
                  </a:extLst>
                </a:gridCol>
              </a:tblGrid>
              <a:tr h="284596">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gridSpan="13">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商品全体</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サービス単位</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279585">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料金種類</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設定内容</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詳細ページ</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一括払い</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定期払い</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定量払い</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レベニューシェア</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分割払い</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無料利用</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利用限度</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割引</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最低利用料金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zh-TW" altLang="en-US" sz="1050" b="0" i="0" u="none" strike="noStrike" dirty="0">
                          <a:solidFill>
                            <a:srgbClr val="000000"/>
                          </a:solidFill>
                          <a:effectLst/>
                          <a:latin typeface="Meiryo UI" panose="020B0604030504040204" pitchFamily="50" charset="-128"/>
                          <a:ea typeface="Meiryo UI" panose="020B0604030504040204" pitchFamily="50" charset="-128"/>
                        </a:rPr>
                        <a:t>最低利用契約料金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料金変更</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保証金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料金情報グループ</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従量課金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無料利用の紐づけ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143919">
                <a:tc rowSpan="3">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基本機能</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オペレータによる請求書内訳名の変更が可能</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43919">
                <a:tc vMerge="1">
                  <a:txBody>
                    <a:bodyPr/>
                    <a:lstStyle/>
                    <a:p>
                      <a:endParaRPr kumimoji="1" lang="ja-JP" altLang="en-US"/>
                    </a:p>
                  </a:txBody>
                  <a:tcPr/>
                </a:tc>
                <a:tc gridSpan="2">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オペレータによる料金の変更が可能</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43919">
                <a:tc vMerge="1">
                  <a:txBody>
                    <a:bodyPr/>
                    <a:lstStyle/>
                    <a:p>
                      <a:endParaRPr kumimoji="1" lang="ja-JP" altLang="en-US"/>
                    </a:p>
                  </a:txBody>
                  <a:tcPr/>
                </a:tc>
                <a:tc grid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ポイント還元可能</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43919">
                <a:tc rowSpan="2">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定期</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定量払い特化</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料金を秒割り計算する（日割りは</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XML</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による設定）</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あり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43919">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請求周期</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74744288"/>
                  </a:ext>
                </a:extLst>
              </a:tr>
              <a:tr h="143919">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定期払い特化</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後払い請求にする</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あり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143919">
                <a:tc rowSpan="4">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定量払い特化項目</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決済データタイプ</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有効な料金アカウントの数</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4">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あり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143919">
                <a:tc vMerge="1">
                  <a:txBody>
                    <a:bodyPr/>
                    <a:lstStyle/>
                    <a:p>
                      <a:endParaRPr kumimoji="1" lang="ja-JP" altLang="en-US"/>
                    </a:p>
                  </a:txBody>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有効なサービスインスタンスの数</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143919">
                <a:tc vMerge="1">
                  <a:txBody>
                    <a:bodyPr/>
                    <a:lstStyle/>
                    <a:p>
                      <a:endParaRPr kumimoji="1" lang="ja-JP" altLang="en-US"/>
                    </a:p>
                  </a:txBody>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有効な商品インスタンスの数</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43919">
                <a:tc vMerge="1">
                  <a:txBody>
                    <a:bodyPr/>
                    <a:lstStyle/>
                    <a:p>
                      <a:endParaRPr kumimoji="1" lang="ja-JP" altLang="en-US"/>
                    </a:p>
                  </a:txBody>
                  <a:tcPr/>
                </a:tc>
                <a:tc grid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上限を含むにする（下限＜範囲≦上限とする）</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143919">
                <a:tc rowSpan="2">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レベニュー特化項目</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全て</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r>
                        <a:rPr kumimoji="1" lang="ja-JP" altLang="en-US" sz="1050" dirty="0">
                          <a:latin typeface="Meiryo UI" panose="020B0604030504040204" pitchFamily="50" charset="-128"/>
                          <a:ea typeface="Meiryo UI" panose="020B0604030504040204" pitchFamily="50" charset="-128"/>
                        </a:rPr>
                        <a:t>当月の収益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43919">
                <a:tc vMerge="1">
                  <a:txBody>
                    <a:bodyPr/>
                    <a:lstStyle/>
                    <a:p>
                      <a:endParaRPr kumimoji="1" lang="ja-JP" altLang="en-US"/>
                    </a:p>
                  </a:txBody>
                  <a:tcPr/>
                </a:tc>
                <a:tc grid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上限含む</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143919">
                <a:tc rowSpan="5">
                  <a:txBody>
                    <a:bodyPr/>
                    <a:lstStyle/>
                    <a:p>
                      <a:pPr algn="ctr" fontAlgn="ctr"/>
                      <a:r>
                        <a:rPr lang="zh-TW" altLang="en-US" sz="1050" b="0" i="0" u="none" strike="noStrike" dirty="0">
                          <a:solidFill>
                            <a:srgbClr val="000000"/>
                          </a:solidFill>
                          <a:effectLst/>
                          <a:latin typeface="Meiryo UI" panose="020B0604030504040204" pitchFamily="50" charset="-128"/>
                          <a:ea typeface="Meiryo UI" panose="020B0604030504040204" pitchFamily="50" charset="-128"/>
                        </a:rPr>
                        <a:t>分割特化項目</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請求周期</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143919">
                <a:tc vMerge="1">
                  <a:txBody>
                    <a:bodyPr/>
                    <a:lstStyle/>
                    <a:p>
                      <a:endParaRPr kumimoji="1" lang="ja-JP" altLang="en-US"/>
                    </a:p>
                  </a:txBody>
                  <a:tcPr/>
                </a:tc>
                <a:tc gridSpan="2">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支払回数</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43919">
                <a:tc vMerge="1">
                  <a:txBody>
                    <a:bodyPr/>
                    <a:lstStyle/>
                    <a:p>
                      <a:endParaRPr kumimoji="1" lang="ja-JP" altLang="en-US"/>
                    </a:p>
                  </a:txBody>
                  <a:tcPr/>
                </a:tc>
                <a:tc gridSpan="2">
                  <a:txBody>
                    <a:bodyPr/>
                    <a:lstStyle/>
                    <a:p>
                      <a:pPr algn="l" fontAlgn="ctr"/>
                      <a:r>
                        <a:rPr lang="zh-CN" altLang="en-US" sz="1050" b="0" i="0" u="none" strike="noStrike">
                          <a:solidFill>
                            <a:srgbClr val="000000"/>
                          </a:solidFill>
                          <a:effectLst/>
                          <a:latin typeface="Meiryo UI" panose="020B0604030504040204" pitchFamily="50" charset="-128"/>
                          <a:ea typeface="Meiryo UI" panose="020B0604030504040204" pitchFamily="50" charset="-128"/>
                        </a:rPr>
                        <a:t>初回支払回数</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143919">
                <a:tc vMerge="1">
                  <a:txBody>
                    <a:bodyPr/>
                    <a:lstStyle/>
                    <a:p>
                      <a:endParaRPr kumimoji="1" lang="ja-JP" altLang="en-US"/>
                    </a:p>
                  </a:txBody>
                  <a:tcPr/>
                </a:tc>
                <a:tc gridSpan="2">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オペレータによる金額および支払回数の変更を許容</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143919">
                <a:tc vMerge="1">
                  <a:txBody>
                    <a:bodyPr/>
                    <a:lstStyle/>
                    <a:p>
                      <a:endParaRPr kumimoji="1" lang="ja-JP" altLang="en-US"/>
                    </a:p>
                  </a:txBody>
                  <a:tcPr/>
                </a:tc>
                <a:tc grid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解約時に分割払いの残金を全て支払う</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143919">
                <a:tc rowSpan="6">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最低利用</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zh-CN" altLang="en-US" sz="1050" b="0" i="0" u="none" strike="noStrike">
                          <a:solidFill>
                            <a:srgbClr val="000000"/>
                          </a:solidFill>
                          <a:effectLst/>
                          <a:latin typeface="Meiryo UI" panose="020B0604030504040204" pitchFamily="50" charset="-128"/>
                          <a:ea typeface="Meiryo UI" panose="020B0604030504040204" pitchFamily="50" charset="-128"/>
                        </a:rPr>
                        <a:t>最低利用月数</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r h="143919">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周期</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0"/>
                  </a:ext>
                </a:extLst>
              </a:tr>
              <a:tr h="143919">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日割り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1"/>
                  </a:ext>
                </a:extLst>
              </a:tr>
              <a:tr h="143919">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計算に使用される情報</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円換算</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2"/>
                  </a:ext>
                </a:extLst>
              </a:tr>
              <a:tr h="143919">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ユニット</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3"/>
                  </a:ext>
                </a:extLst>
              </a:tr>
              <a:tr h="143919">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取引件数＝プロビジョニング数</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4"/>
                  </a:ext>
                </a:extLst>
              </a:tr>
            </a:tbl>
          </a:graphicData>
        </a:graphic>
      </p:graphicFrame>
    </p:spTree>
    <p:extLst>
      <p:ext uri="{BB962C8B-B14F-4D97-AF65-F5344CB8AC3E}">
        <p14:creationId xmlns:p14="http://schemas.microsoft.com/office/powerpoint/2010/main" val="1907164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en-US" altLang="ja-JP" dirty="0">
                <a:solidFill>
                  <a:srgbClr val="000000"/>
                </a:solidFill>
              </a:rPr>
              <a:t>&lt;</a:t>
            </a:r>
            <a:r>
              <a:rPr lang="ja-JP" altLang="en-US" dirty="0">
                <a:solidFill>
                  <a:srgbClr val="000000"/>
                </a:solidFill>
              </a:rPr>
              <a:t>課金</a:t>
            </a:r>
            <a:r>
              <a:rPr lang="en-US" altLang="ja-JP" dirty="0">
                <a:solidFill>
                  <a:srgbClr val="000000"/>
                </a:solidFill>
              </a:rPr>
              <a:t>&gt;</a:t>
            </a:r>
            <a:r>
              <a:rPr lang="ja-JP" altLang="en-US" dirty="0">
                <a:solidFill>
                  <a:srgbClr val="000000"/>
                </a:solidFill>
              </a:rPr>
              <a:t>料金モデル一覧と標準設定可否</a:t>
            </a:r>
            <a:br>
              <a:rPr lang="en-US" altLang="ja-JP" dirty="0">
                <a:solidFill>
                  <a:srgbClr val="000000"/>
                </a:solidFill>
              </a:rPr>
            </a:br>
            <a:r>
              <a:rPr lang="ja-JP" altLang="en-US" dirty="0">
                <a:solidFill>
                  <a:srgbClr val="000000"/>
                </a:solidFill>
              </a:rPr>
              <a:t>各種料金のオプション設定</a:t>
            </a:r>
          </a:p>
        </p:txBody>
      </p:sp>
      <p:graphicFrame>
        <p:nvGraphicFramePr>
          <p:cNvPr id="115" name="表 114"/>
          <p:cNvGraphicFramePr>
            <a:graphicFrameLocks noGrp="1"/>
          </p:cNvGraphicFramePr>
          <p:nvPr>
            <p:extLst>
              <p:ext uri="{D42A27DB-BD31-4B8C-83A1-F6EECF244321}">
                <p14:modId xmlns:p14="http://schemas.microsoft.com/office/powerpoint/2010/main" val="1543784182"/>
              </p:ext>
            </p:extLst>
          </p:nvPr>
        </p:nvGraphicFramePr>
        <p:xfrm>
          <a:off x="73314" y="1119027"/>
          <a:ext cx="9714922" cy="5847679"/>
        </p:xfrm>
        <a:graphic>
          <a:graphicData uri="http://schemas.openxmlformats.org/drawingml/2006/table">
            <a:tbl>
              <a:tblPr/>
              <a:tblGrid>
                <a:gridCol w="1371022">
                  <a:extLst>
                    <a:ext uri="{9D8B030D-6E8A-4147-A177-3AD203B41FA5}">
                      <a16:colId xmlns:a16="http://schemas.microsoft.com/office/drawing/2014/main" val="20000"/>
                    </a:ext>
                  </a:extLst>
                </a:gridCol>
                <a:gridCol w="1028700">
                  <a:extLst>
                    <a:ext uri="{9D8B030D-6E8A-4147-A177-3AD203B41FA5}">
                      <a16:colId xmlns:a16="http://schemas.microsoft.com/office/drawing/2014/main" val="20001"/>
                    </a:ext>
                  </a:extLst>
                </a:gridCol>
                <a:gridCol w="2964088">
                  <a:extLst>
                    <a:ext uri="{9D8B030D-6E8A-4147-A177-3AD203B41FA5}">
                      <a16:colId xmlns:a16="http://schemas.microsoft.com/office/drawing/2014/main" val="20002"/>
                    </a:ext>
                  </a:extLst>
                </a:gridCol>
                <a:gridCol w="694067">
                  <a:extLst>
                    <a:ext uri="{9D8B030D-6E8A-4147-A177-3AD203B41FA5}">
                      <a16:colId xmlns:a16="http://schemas.microsoft.com/office/drawing/2014/main" val="20003"/>
                    </a:ext>
                  </a:extLst>
                </a:gridCol>
                <a:gridCol w="243803">
                  <a:extLst>
                    <a:ext uri="{9D8B030D-6E8A-4147-A177-3AD203B41FA5}">
                      <a16:colId xmlns:a16="http://schemas.microsoft.com/office/drawing/2014/main" val="20004"/>
                    </a:ext>
                  </a:extLst>
                </a:gridCol>
                <a:gridCol w="243803">
                  <a:extLst>
                    <a:ext uri="{9D8B030D-6E8A-4147-A177-3AD203B41FA5}">
                      <a16:colId xmlns:a16="http://schemas.microsoft.com/office/drawing/2014/main" val="20005"/>
                    </a:ext>
                  </a:extLst>
                </a:gridCol>
                <a:gridCol w="243803">
                  <a:extLst>
                    <a:ext uri="{9D8B030D-6E8A-4147-A177-3AD203B41FA5}">
                      <a16:colId xmlns:a16="http://schemas.microsoft.com/office/drawing/2014/main" val="20006"/>
                    </a:ext>
                  </a:extLst>
                </a:gridCol>
                <a:gridCol w="243803">
                  <a:extLst>
                    <a:ext uri="{9D8B030D-6E8A-4147-A177-3AD203B41FA5}">
                      <a16:colId xmlns:a16="http://schemas.microsoft.com/office/drawing/2014/main" val="20007"/>
                    </a:ext>
                  </a:extLst>
                </a:gridCol>
                <a:gridCol w="243803">
                  <a:extLst>
                    <a:ext uri="{9D8B030D-6E8A-4147-A177-3AD203B41FA5}">
                      <a16:colId xmlns:a16="http://schemas.microsoft.com/office/drawing/2014/main" val="20008"/>
                    </a:ext>
                  </a:extLst>
                </a:gridCol>
                <a:gridCol w="243803">
                  <a:extLst>
                    <a:ext uri="{9D8B030D-6E8A-4147-A177-3AD203B41FA5}">
                      <a16:colId xmlns:a16="http://schemas.microsoft.com/office/drawing/2014/main" val="20009"/>
                    </a:ext>
                  </a:extLst>
                </a:gridCol>
                <a:gridCol w="243803">
                  <a:extLst>
                    <a:ext uri="{9D8B030D-6E8A-4147-A177-3AD203B41FA5}">
                      <a16:colId xmlns:a16="http://schemas.microsoft.com/office/drawing/2014/main" val="20010"/>
                    </a:ext>
                  </a:extLst>
                </a:gridCol>
                <a:gridCol w="243803">
                  <a:extLst>
                    <a:ext uri="{9D8B030D-6E8A-4147-A177-3AD203B41FA5}">
                      <a16:colId xmlns:a16="http://schemas.microsoft.com/office/drawing/2014/main" val="20011"/>
                    </a:ext>
                  </a:extLst>
                </a:gridCol>
                <a:gridCol w="243803">
                  <a:extLst>
                    <a:ext uri="{9D8B030D-6E8A-4147-A177-3AD203B41FA5}">
                      <a16:colId xmlns:a16="http://schemas.microsoft.com/office/drawing/2014/main" val="20012"/>
                    </a:ext>
                  </a:extLst>
                </a:gridCol>
                <a:gridCol w="243803">
                  <a:extLst>
                    <a:ext uri="{9D8B030D-6E8A-4147-A177-3AD203B41FA5}">
                      <a16:colId xmlns:a16="http://schemas.microsoft.com/office/drawing/2014/main" val="20013"/>
                    </a:ext>
                  </a:extLst>
                </a:gridCol>
                <a:gridCol w="243803">
                  <a:extLst>
                    <a:ext uri="{9D8B030D-6E8A-4147-A177-3AD203B41FA5}">
                      <a16:colId xmlns:a16="http://schemas.microsoft.com/office/drawing/2014/main" val="20014"/>
                    </a:ext>
                  </a:extLst>
                </a:gridCol>
                <a:gridCol w="243803">
                  <a:extLst>
                    <a:ext uri="{9D8B030D-6E8A-4147-A177-3AD203B41FA5}">
                      <a16:colId xmlns:a16="http://schemas.microsoft.com/office/drawing/2014/main" val="20015"/>
                    </a:ext>
                  </a:extLst>
                </a:gridCol>
                <a:gridCol w="243803">
                  <a:extLst>
                    <a:ext uri="{9D8B030D-6E8A-4147-A177-3AD203B41FA5}">
                      <a16:colId xmlns:a16="http://schemas.microsoft.com/office/drawing/2014/main" val="20016"/>
                    </a:ext>
                  </a:extLst>
                </a:gridCol>
                <a:gridCol w="243803">
                  <a:extLst>
                    <a:ext uri="{9D8B030D-6E8A-4147-A177-3AD203B41FA5}">
                      <a16:colId xmlns:a16="http://schemas.microsoft.com/office/drawing/2014/main" val="20017"/>
                    </a:ext>
                  </a:extLst>
                </a:gridCol>
                <a:gridCol w="243803">
                  <a:extLst>
                    <a:ext uri="{9D8B030D-6E8A-4147-A177-3AD203B41FA5}">
                      <a16:colId xmlns:a16="http://schemas.microsoft.com/office/drawing/2014/main" val="20018"/>
                    </a:ext>
                  </a:extLst>
                </a:gridCol>
              </a:tblGrid>
              <a:tr h="284596">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gridSpan="13">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商品全体</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サービス単位</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279585">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　</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詳細ページ</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一括払い</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定期払い</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定量払い</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レベニューシェア</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分割払い</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無料利用</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利用限度</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割引</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最低利用料金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zh-TW" altLang="en-US" sz="1050" b="0" i="0" u="none" strike="noStrike">
                          <a:solidFill>
                            <a:srgbClr val="000000"/>
                          </a:solidFill>
                          <a:effectLst/>
                          <a:latin typeface="Meiryo UI" panose="020B0604030504040204" pitchFamily="50" charset="-128"/>
                          <a:ea typeface="Meiryo UI" panose="020B0604030504040204" pitchFamily="50" charset="-128"/>
                        </a:rPr>
                        <a:t>最低利用契約料金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料金変更</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保証金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料金情報グループ</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従量課金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無料利用の紐づけ</a:t>
                      </a:r>
                    </a:p>
                  </a:txBody>
                  <a:tcPr marL="3242" marR="3242" marT="3242"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143919">
                <a:tc rowSpan="17">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無料利用</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16">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種別</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回限り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2004" rtl="0" eaLnBrk="1" fontAlgn="ctr" latinLnBrk="0" hangingPunct="1">
                        <a:lnSpc>
                          <a:spcPct val="100000"/>
                        </a:lnSpc>
                        <a:spcBef>
                          <a:spcPts val="0"/>
                        </a:spcBef>
                        <a:spcAft>
                          <a:spcPts val="0"/>
                        </a:spcAft>
                        <a:buClrTx/>
                        <a:buSzTx/>
                        <a:buFontTx/>
                        <a:buNone/>
                        <a:tabLst/>
                        <a:defRPr/>
                      </a:pP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　</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43919">
                <a:tc vMerge="1">
                  <a:txBody>
                    <a:bodyPr/>
                    <a:lstStyle/>
                    <a:p>
                      <a:endParaRPr kumimoji="1" lang="ja-JP" altLang="en-US"/>
                    </a:p>
                  </a:txBody>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定期付与（繰り越しなし）</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43919">
                <a:tc vMerge="1">
                  <a:txBody>
                    <a:bodyPr/>
                    <a:lstStyle/>
                    <a:p>
                      <a:endParaRPr kumimoji="1" lang="ja-JP" altLang="en-US"/>
                    </a:p>
                  </a:txBody>
                  <a:tcPr/>
                </a:tc>
                <a:tc vMerge="1">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定期付与（繰り越しあり）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43919">
                <a:tc vMerge="1">
                  <a:txBody>
                    <a:bodyPr/>
                    <a:lstStyle/>
                    <a:p>
                      <a:endParaRPr kumimoji="1" lang="ja-JP" altLang="en-US"/>
                    </a:p>
                  </a:txBody>
                  <a:tcPr/>
                </a:tc>
                <a:tc vMerge="1">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定期付与（繰り越しあり：有効期限あり）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143919">
                <a:tc vMerge="1">
                  <a:txBody>
                    <a:bodyPr/>
                    <a:lstStyle/>
                    <a:p>
                      <a:endParaRPr kumimoji="1" lang="ja-JP" altLang="en-US"/>
                    </a:p>
                  </a:txBody>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定期付与 </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無料利用を手動でシェア可能</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143919">
                <a:tc vMerge="1">
                  <a:txBody>
                    <a:bodyPr/>
                    <a:lstStyle/>
                    <a:p>
                      <a:endParaRPr kumimoji="1" lang="ja-JP" altLang="en-US"/>
                    </a:p>
                  </a:txBody>
                  <a:tcPr/>
                </a:tc>
                <a:tc vMerge="1">
                  <a:txBody>
                    <a:bodyPr/>
                    <a:lstStyle/>
                    <a:p>
                      <a:pPr algn="l" fontAlgn="ctr"/>
                      <a:endParaRPr lang="zh-TW"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TW" altLang="en-US" sz="1050" b="0" i="0" u="none" strike="noStrike">
                          <a:solidFill>
                            <a:srgbClr val="000000"/>
                          </a:solidFill>
                          <a:effectLst/>
                          <a:latin typeface="Meiryo UI" panose="020B0604030504040204" pitchFamily="50" charset="-128"/>
                          <a:ea typeface="Meiryo UI" panose="020B0604030504040204" pitchFamily="50" charset="-128"/>
                        </a:rPr>
                        <a:t>定期付与 </a:t>
                      </a:r>
                      <a:r>
                        <a:rPr lang="en-US" altLang="zh-TW" sz="1050" b="0" i="0" u="none" strike="noStrike">
                          <a:solidFill>
                            <a:srgbClr val="000000"/>
                          </a:solidFill>
                          <a:effectLst/>
                          <a:latin typeface="Meiryo UI" panose="020B0604030504040204" pitchFamily="50" charset="-128"/>
                          <a:ea typeface="Meiryo UI" panose="020B0604030504040204" pitchFamily="50" charset="-128"/>
                        </a:rPr>
                        <a:t>- </a:t>
                      </a:r>
                      <a:r>
                        <a:rPr lang="zh-TW" altLang="en-US" sz="1050" b="0" i="0" u="none" strike="noStrike">
                          <a:solidFill>
                            <a:srgbClr val="000000"/>
                          </a:solidFill>
                          <a:effectLst/>
                          <a:latin typeface="Meiryo UI" panose="020B0604030504040204" pitchFamily="50" charset="-128"/>
                          <a:ea typeface="Meiryo UI" panose="020B0604030504040204" pitchFamily="50" charset="-128"/>
                        </a:rPr>
                        <a:t>請求周期</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143919">
                <a:tc vMerge="1">
                  <a:txBody>
                    <a:bodyPr/>
                    <a:lstStyle/>
                    <a:p>
                      <a:endParaRPr kumimoji="1" lang="ja-JP" altLang="en-US"/>
                    </a:p>
                  </a:txBody>
                  <a:tcPr/>
                </a:tc>
                <a:tc vMerge="1">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定期付与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a:solidFill>
                            <a:srgbClr val="000000"/>
                          </a:solidFill>
                          <a:effectLst/>
                          <a:latin typeface="Meiryo UI" panose="020B0604030504040204" pitchFamily="50" charset="-128"/>
                          <a:ea typeface="Meiryo UI" panose="020B0604030504040204" pitchFamily="50" charset="-128"/>
                        </a:rPr>
                        <a:t>オペレータによる料金変更が可能</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143919">
                <a:tc vMerge="1">
                  <a:txBody>
                    <a:bodyPr/>
                    <a:lstStyle/>
                    <a:p>
                      <a:endParaRPr kumimoji="1" lang="ja-JP" altLang="en-US"/>
                    </a:p>
                  </a:txBody>
                  <a:tcPr/>
                </a:tc>
                <a:tc vMerge="1">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定期付与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a:solidFill>
                            <a:srgbClr val="000000"/>
                          </a:solidFill>
                          <a:effectLst/>
                          <a:latin typeface="Meiryo UI" panose="020B0604030504040204" pitchFamily="50" charset="-128"/>
                          <a:ea typeface="Meiryo UI" panose="020B0604030504040204" pitchFamily="50" charset="-128"/>
                        </a:rPr>
                        <a:t>後払い</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43919">
                <a:tc vMerge="1">
                  <a:txBody>
                    <a:bodyPr/>
                    <a:lstStyle/>
                    <a:p>
                      <a:endParaRPr kumimoji="1" lang="ja-JP" altLang="en-US"/>
                    </a:p>
                  </a:txBody>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定期付与 </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日割り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143919">
                <a:tc vMerge="1">
                  <a:txBody>
                    <a:bodyPr/>
                    <a:lstStyle/>
                    <a:p>
                      <a:endParaRPr kumimoji="1" lang="ja-JP" altLang="en-US"/>
                    </a:p>
                  </a:txBody>
                  <a:tcPr/>
                </a:tc>
                <a:tc vMerge="1">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サービス間共有</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143919">
                <a:tc vMerge="1">
                  <a:txBody>
                    <a:bodyPr/>
                    <a:lstStyle/>
                    <a:p>
                      <a:endParaRPr kumimoji="1" lang="ja-JP" altLang="en-US"/>
                    </a:p>
                  </a:txBody>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サービス間共有 </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無料利用を手動でシェア可能</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43919">
                <a:tc vMerge="1">
                  <a:txBody>
                    <a:bodyPr/>
                    <a:lstStyle/>
                    <a:p>
                      <a:endParaRPr kumimoji="1" lang="ja-JP" altLang="en-US"/>
                    </a:p>
                  </a:txBody>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サービス間共有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a:solidFill>
                            <a:srgbClr val="000000"/>
                          </a:solidFill>
                          <a:effectLst/>
                          <a:latin typeface="Meiryo UI" panose="020B0604030504040204" pitchFamily="50" charset="-128"/>
                          <a:ea typeface="Meiryo UI" panose="020B0604030504040204" pitchFamily="50" charset="-128"/>
                        </a:rPr>
                        <a:t>請求周期</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143919">
                <a:tc vMerge="1">
                  <a:txBody>
                    <a:bodyPr/>
                    <a:lstStyle/>
                    <a:p>
                      <a:endParaRPr kumimoji="1" lang="ja-JP" altLang="en-US"/>
                    </a:p>
                  </a:txBody>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サービス間共有 </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オペレータによる料金変更が可能</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143919">
                <a:tc vMerge="1">
                  <a:txBody>
                    <a:bodyPr/>
                    <a:lstStyle/>
                    <a:p>
                      <a:endParaRPr kumimoji="1" lang="ja-JP" altLang="en-US"/>
                    </a:p>
                  </a:txBody>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サービス間共有 </a:t>
                      </a:r>
                      <a:r>
                        <a:rPr lang="en-US" altLang="ja-JP" sz="1050" b="0" i="0" u="none" strike="noStrike">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a:solidFill>
                            <a:srgbClr val="000000"/>
                          </a:solidFill>
                          <a:effectLst/>
                          <a:latin typeface="Meiryo UI" panose="020B0604030504040204" pitchFamily="50" charset="-128"/>
                          <a:ea typeface="Meiryo UI" panose="020B0604030504040204" pitchFamily="50" charset="-128"/>
                        </a:rPr>
                        <a:t>後払い</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43919">
                <a:tc vMerge="1">
                  <a:txBody>
                    <a:bodyPr/>
                    <a:lstStyle/>
                    <a:p>
                      <a:endParaRPr kumimoji="1" lang="ja-JP" altLang="en-US"/>
                    </a:p>
                  </a:txBody>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サービス間共有 </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日割り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143919">
                <a:tc vMerge="1">
                  <a:txBody>
                    <a:bodyPr/>
                    <a:lstStyle/>
                    <a:p>
                      <a:endParaRPr kumimoji="1" lang="ja-JP" altLang="en-US"/>
                    </a:p>
                  </a:txBody>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段階型</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143919">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トリガ</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あり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143919">
                <a:tc rowSpan="2">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無料利用／利用限度</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無料利用／利用減限度のタイプ</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円換算</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r h="143919">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円を除く単位換算</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0"/>
                  </a:ext>
                </a:extLst>
              </a:tr>
              <a:tr h="143919">
                <a:tc rowSpan="4">
                  <a:txBody>
                    <a:bodyPr/>
                    <a:lstStyle/>
                    <a:p>
                      <a:pPr algn="ctr" fontAlgn="ctr"/>
                      <a:r>
                        <a:rPr lang="zh-TW" altLang="en-US" sz="1050" b="0" i="0" u="none" strike="noStrike" dirty="0">
                          <a:solidFill>
                            <a:srgbClr val="000000"/>
                          </a:solidFill>
                          <a:effectLst/>
                          <a:latin typeface="Meiryo UI" panose="020B0604030504040204" pitchFamily="50" charset="-128"/>
                          <a:ea typeface="Meiryo UI" panose="020B0604030504040204" pitchFamily="50" charset="-128"/>
                        </a:rPr>
                        <a:t>最低利用契約</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zh-CN" altLang="en-US" sz="1050" b="0" i="0" u="none" strike="noStrike">
                          <a:solidFill>
                            <a:srgbClr val="000000"/>
                          </a:solidFill>
                          <a:effectLst/>
                          <a:latin typeface="Meiryo UI" panose="020B0604030504040204" pitchFamily="50" charset="-128"/>
                          <a:ea typeface="Meiryo UI" panose="020B0604030504040204" pitchFamily="50" charset="-128"/>
                        </a:rPr>
                        <a:t>最低利用月数</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1"/>
                  </a:ext>
                </a:extLst>
              </a:tr>
              <a:tr h="143919">
                <a:tc vMerge="1">
                  <a:txBody>
                    <a:bodyPr/>
                    <a:lstStyle/>
                    <a:p>
                      <a:endParaRPr kumimoji="1" lang="ja-JP" altLang="en-US"/>
                    </a:p>
                  </a:txBody>
                  <a:tcPr/>
                </a:tc>
                <a:tc row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計算方法の種類</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合計金額を秒単位の利用時間で分割</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あり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2"/>
                  </a:ext>
                </a:extLst>
              </a:tr>
              <a:tr h="143919">
                <a:tc vMerge="1">
                  <a:txBody>
                    <a:bodyPr/>
                    <a:lstStyle/>
                    <a:p>
                      <a:endParaRPr kumimoji="1" lang="ja-JP" altLang="en-US"/>
                    </a:p>
                  </a:txBody>
                  <a:tcPr/>
                </a:tc>
                <a:tc v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月単位の変動金額</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3"/>
                  </a:ext>
                </a:extLst>
              </a:tr>
              <a:tr h="143919">
                <a:tc vMerge="1">
                  <a:txBody>
                    <a:bodyPr/>
                    <a:lstStyle/>
                    <a:p>
                      <a:endParaRPr kumimoji="1" lang="ja-JP" altLang="en-US"/>
                    </a:p>
                  </a:txBody>
                  <a:tcPr/>
                </a:tc>
                <a:tc gridSpan="2">
                  <a:txBody>
                    <a:bodyPr/>
                    <a:lstStyle/>
                    <a:p>
                      <a:pPr algn="l"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猶予月数</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l"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あり</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4"/>
                  </a:ext>
                </a:extLst>
              </a:tr>
              <a:tr h="143919">
                <a:tc rowSpan="2">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料金変更</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一括払い</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5"/>
                  </a:ext>
                </a:extLst>
              </a:tr>
              <a:tr h="143919">
                <a:tc vMerge="1">
                  <a:txBody>
                    <a:bodyPr/>
                    <a:lstStyle/>
                    <a:p>
                      <a:endParaRPr kumimoji="1" lang="ja-JP" altLang="en-US"/>
                    </a:p>
                  </a:txBody>
                  <a:tcPr/>
                </a:tc>
                <a:tc gridSpan="2">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定期払い</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6"/>
                  </a:ext>
                </a:extLst>
              </a:tr>
              <a:tr h="143919">
                <a:tc>
                  <a:txBody>
                    <a:bodyPr/>
                    <a:lstStyle/>
                    <a:p>
                      <a:pPr algn="ctr"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rPr>
                        <a:t>保証金特化項目</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rPr>
                        <a:t>自動払い戻しをする期間</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a:solidFill>
                            <a:srgbClr val="000000"/>
                          </a:solidFill>
                          <a:effectLst/>
                          <a:latin typeface="Meiryo UI" panose="020B0604030504040204" pitchFamily="50" charset="-128"/>
                          <a:ea typeface="Meiryo UI" panose="020B0604030504040204" pitchFamily="50" charset="-128"/>
                        </a:rPr>
                        <a:t>-</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1050" b="0" i="0" u="none" strike="noStrike" dirty="0">
                          <a:solidFill>
                            <a:srgbClr val="000000"/>
                          </a:solidFill>
                          <a:effectLst/>
                          <a:latin typeface="Meiryo UI" panose="020B0604030504040204" pitchFamily="50" charset="-128"/>
                          <a:ea typeface="Meiryo UI" panose="020B0604030504040204" pitchFamily="50" charset="-128"/>
                        </a:rPr>
                        <a:t>-</a:t>
                      </a:r>
                    </a:p>
                  </a:txBody>
                  <a:tcPr marL="3242" marR="3242" marT="3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27"/>
                  </a:ext>
                </a:extLst>
              </a:tr>
            </a:tbl>
          </a:graphicData>
        </a:graphic>
      </p:graphicFrame>
    </p:spTree>
    <p:extLst>
      <p:ext uri="{BB962C8B-B14F-4D97-AF65-F5344CB8AC3E}">
        <p14:creationId xmlns:p14="http://schemas.microsoft.com/office/powerpoint/2010/main" val="442877531"/>
      </p:ext>
    </p:extLst>
  </p:cSld>
  <p:clrMapOvr>
    <a:masterClrMapping/>
  </p:clrMapOvr>
</p:sld>
</file>

<file path=ppt/theme/theme1.xml><?xml version="1.0" encoding="utf-8"?>
<a:theme xmlns:a="http://schemas.openxmlformats.org/drawingml/2006/main" name="本文／扉">
  <a:themeElements>
    <a:clrScheme name="本文／扉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本文／扉">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00"/>
        </a:solidFill>
        <a:ln w="9525" cap="flat" cmpd="sng" algn="ctr">
          <a:solidFill>
            <a:schemeClr val="tx1"/>
          </a:solidFill>
          <a:prstDash val="solid"/>
          <a:round/>
          <a:headEnd type="none" w="med" len="med"/>
          <a:tailEnd type="none" w="med" len="med"/>
        </a:ln>
        <a:effectLst/>
      </a:spPr>
      <a:bodyPr vert="horz" wrap="square" lIns="90000" tIns="10800" rIns="90000" bIns="46800" numCol="1" rtlCol="0" anchor="ctr" anchorCtr="0" compatLnSpc="1">
        <a:prstTxWarp prst="textNoShape">
          <a:avLst/>
        </a:prstTxWarp>
      </a:bodyPr>
      <a:lstStyle>
        <a:defPPr marL="0" marR="0" indent="0" algn="l" defTabSz="914400" rtl="0" eaLnBrk="1" fontAlgn="base" latinLnBrk="0" hangingPunct="1">
          <a:lnSpc>
            <a:spcPct val="110000"/>
          </a:lnSpc>
          <a:spcBef>
            <a:spcPct val="30000"/>
          </a:spcBef>
          <a:spcAft>
            <a:spcPct val="0"/>
          </a:spcAft>
          <a:buClrTx/>
          <a:buSzTx/>
          <a:buFontTx/>
          <a:buNone/>
          <a:tabLst/>
          <a:defRPr kumimoji="1"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defRPr>
        </a:defPPr>
      </a:lstStyle>
    </a:spDef>
    <a:lnDef>
      <a:spPr bwMode="auto">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本文／扉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本文／扉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本文／扉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本文／扉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本文／扉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本文／扉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本文／扉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0_本文／扉">
  <a:themeElements>
    <a:clrScheme name="本文／扉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阿部標準">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2F0FA"/>
        </a:solidFill>
        <a:ln w="9525" cap="flat" cmpd="sng" algn="ctr">
          <a:solidFill>
            <a:srgbClr val="77D4E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0800" rIns="90000" bIns="46800" numCol="1" anchor="ctr" anchorCtr="0" compatLnSpc="1">
        <a:prstTxWarp prst="textNoShape">
          <a:avLst/>
        </a:prstTxWarp>
      </a:bodyPr>
      <a:lstStyle>
        <a:defPPr marL="0" marR="0" indent="0" algn="ctr" defTabSz="914400" rtl="0" eaLnBrk="1" fontAlgn="base" latinLnBrk="0" hangingPunct="1">
          <a:lnSpc>
            <a:spcPct val="110000"/>
          </a:lnSpc>
          <a:spcBef>
            <a:spcPct val="30000"/>
          </a:spcBef>
          <a:spcAft>
            <a:spcPct val="0"/>
          </a:spcAft>
          <a:buClrTx/>
          <a:buSzTx/>
          <a:buFontTx/>
          <a:buNone/>
          <a:tabLst/>
          <a:defRPr kumimoji="1" lang="ja-JP" altLang="en-US" sz="1200" b="0" i="0" u="none" strike="noStrike" cap="none" normalizeH="0" baseline="0" smtClean="0">
            <a:ln>
              <a:noFill/>
            </a:ln>
            <a:solidFill>
              <a:schemeClr val="tx1"/>
            </a:solidFill>
            <a:effectLst/>
            <a:latin typeface="ＭＳ Ｐゴシック" charset="-128"/>
            <a:ea typeface="ＭＳ Ｐゴシック" charset="-128"/>
          </a:defRPr>
        </a:defPPr>
      </a:lstStyle>
    </a:spDef>
    <a:lnDef>
      <a:spPr bwMode="auto">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本文／扉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本文／扉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本文／扉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本文／扉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本文／扉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本文／扉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本文／扉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1_本文／扉">
  <a:themeElements>
    <a:clrScheme name="本文／扉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本文／扉">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2F0FA"/>
        </a:solidFill>
        <a:ln w="9525" cap="flat" cmpd="sng" algn="ctr">
          <a:solidFill>
            <a:srgbClr val="77D4E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0800" rIns="90000" bIns="46800" numCol="1" anchor="ctr" anchorCtr="0" compatLnSpc="1">
        <a:prstTxWarp prst="textNoShape">
          <a:avLst/>
        </a:prstTxWarp>
      </a:bodyPr>
      <a:lstStyle>
        <a:defPPr marL="0" marR="0" indent="0" algn="ctr" defTabSz="914400" rtl="0" eaLnBrk="1" fontAlgn="base" latinLnBrk="0" hangingPunct="1">
          <a:lnSpc>
            <a:spcPct val="110000"/>
          </a:lnSpc>
          <a:spcBef>
            <a:spcPct val="30000"/>
          </a:spcBef>
          <a:spcAft>
            <a:spcPct val="0"/>
          </a:spcAft>
          <a:buClrTx/>
          <a:buSzTx/>
          <a:buFontTx/>
          <a:buNone/>
          <a:tabLst/>
          <a:defRPr kumimoji="1" lang="ja-JP" altLang="en-US" sz="1200" b="0" i="0" u="none" strike="noStrike" cap="none" normalizeH="0" baseline="0" smtClean="0">
            <a:ln>
              <a:noFill/>
            </a:ln>
            <a:solidFill>
              <a:schemeClr val="tx1"/>
            </a:solidFill>
            <a:effectLst/>
            <a:latin typeface="ＭＳ Ｐゴシック" charset="-128"/>
            <a:ea typeface="ＭＳ Ｐゴシック" charset="-128"/>
          </a:defRPr>
        </a:defPPr>
      </a:lstStyle>
    </a:spDef>
    <a:lnDef>
      <a:spPr bwMode="auto">
        <a:solidFill>
          <a:srgbClr val="D2F0FA"/>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本文／扉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本文／扉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本文／扉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本文／扉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本文／扉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本文／扉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本文／扉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1_ブルーライン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丸ゴシ＋Verdana">
      <a:majorFont>
        <a:latin typeface="Verdana"/>
        <a:ea typeface="HG丸ｺﾞｼｯｸM-PRO"/>
        <a:cs typeface=""/>
      </a:majorFont>
      <a:minorFont>
        <a:latin typeface="Verdana"/>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3175">
          <a:solidFill>
            <a:schemeClr val="bg1">
              <a:lumMod val="50000"/>
            </a:schemeClr>
          </a:solidFill>
        </a:ln>
      </a:spPr>
      <a:bodyPr wrap="none" rtlCol="0" anchor="t">
        <a:noAutofit/>
      </a:bodyPr>
      <a:lstStyle>
        <a:defPPr algn="l">
          <a:defRPr kumimoji="1" smtClean="0">
            <a:latin typeface="BIZ UDPゴシック" panose="020B0400000000000000" pitchFamily="50" charset="-128"/>
            <a:ea typeface="BIZ UDPゴシック" panose="020B0400000000000000" pitchFamily="50" charset="-128"/>
          </a:defRPr>
        </a:defPPr>
      </a:lstStyle>
    </a:spDef>
    <a:txDef>
      <a:spPr>
        <a:noFill/>
      </a:spPr>
      <a:bodyPr wrap="none" lIns="36000" tIns="36000" rIns="36000" bIns="36000" rtlCol="0">
        <a:spAutoFit/>
      </a:bodyPr>
      <a:lstStyle>
        <a:defPPr algn="l">
          <a:defRPr kumimoji="1" sz="1400" smtClean="0">
            <a:latin typeface="BIZ UDPゴシック" panose="020B0400000000000000" pitchFamily="50" charset="-128"/>
            <a:ea typeface="BIZ UDPゴシック" panose="020B0400000000000000" pitchFamily="50" charset="-128"/>
          </a:defRPr>
        </a:defPPr>
      </a:lstStyle>
    </a:txDef>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Fufill_STEP2_QGK3-3rd_r0</Template>
  <TotalTime>16702</TotalTime>
  <Words>13646</Words>
  <Application>Microsoft Office PowerPoint</Application>
  <PresentationFormat>ユーザー設定</PresentationFormat>
  <Paragraphs>4749</Paragraphs>
  <Slides>44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4</vt:i4>
      </vt:variant>
      <vt:variant>
        <vt:lpstr>スライド タイトル</vt:lpstr>
      </vt:variant>
      <vt:variant>
        <vt:i4>44</vt:i4>
      </vt:variant>
    </vt:vector>
  </HeadingPairs>
  <TitlesOfParts>
    <vt:vector size="53" baseType="lpstr">
      <vt:lpstr>BIZ UDPゴシック</vt:lpstr>
      <vt:lpstr>Meiryo UI</vt:lpstr>
      <vt:lpstr>ＭＳ Ｐゴシック</vt:lpstr>
      <vt:lpstr>Arial</vt:lpstr>
      <vt:lpstr>Wingdings</vt:lpstr>
      <vt:lpstr>本文／扉</vt:lpstr>
      <vt:lpstr>20_本文／扉</vt:lpstr>
      <vt:lpstr>21_本文／扉</vt:lpstr>
      <vt:lpstr>21_ブルーライン有</vt:lpstr>
      <vt:lpstr>料金設定について</vt:lpstr>
      <vt:lpstr>料金プランの設定について</vt:lpstr>
      <vt:lpstr>料金設定について</vt:lpstr>
      <vt:lpstr>料金設定箇所について</vt:lpstr>
      <vt:lpstr>料金計算に関して</vt:lpstr>
      <vt:lpstr>請求に関して</vt:lpstr>
      <vt:lpstr>料金プランの定義</vt:lpstr>
      <vt:lpstr>&lt;課金&gt;料金モデル一覧と標準設定可否 各種料金のオプション設定</vt:lpstr>
      <vt:lpstr>&lt;課金&gt;料金モデル一覧と標準設定可否 各種料金のオプション設定</vt:lpstr>
      <vt:lpstr>&lt;課金&gt;料金モデル一覧と標準設定可否 各種料金のオプション設定</vt:lpstr>
      <vt:lpstr>&lt;定期払い特化項目&gt; 後払いと前払いの差異</vt:lpstr>
      <vt:lpstr>&lt;定期払い特化項目&gt; 後払いと前払いの差異</vt:lpstr>
      <vt:lpstr>&lt;定期払い/定量払い特化項目&gt; 秒割り／日割りの設定</vt:lpstr>
      <vt:lpstr>&lt;定量払い特化項目&gt; 決済データタイプと上限の設定</vt:lpstr>
      <vt:lpstr>&lt;割引特化項目&gt; 割引期間の設定（1/2）</vt:lpstr>
      <vt:lpstr>&lt;割引特化項目&gt; 割引期間の設定（2/2）</vt:lpstr>
      <vt:lpstr>&lt;無料利用特化項目&gt; トリガの設定</vt:lpstr>
      <vt:lpstr>&lt;最低利用契約特化項目&gt; 計算方法の種類の設定</vt:lpstr>
      <vt:lpstr>&lt;最低利用契約特化項目&gt; 猶予期間の設定</vt:lpstr>
      <vt:lpstr>&lt;割引特化項目&gt; 計算対象/適用方法の設定</vt:lpstr>
      <vt:lpstr>&lt;各種料金設定項目&gt; 提供商品に対する請求発生の定義</vt:lpstr>
      <vt:lpstr>&lt;料金補正&gt; 請求と料金補正について</vt:lpstr>
      <vt:lpstr>&lt;料金補正&gt; 振替機能について</vt:lpstr>
      <vt:lpstr>&lt;商品のみ課金&gt;料金モデル一覧と標準設定可否 基本モデル</vt:lpstr>
      <vt:lpstr>&lt;商品のみ課金&gt;料金モデル一覧と標準設定可否 買い切り／初期費の分割払い</vt:lpstr>
      <vt:lpstr>&lt;商品のみ課金&gt;料金モデル一覧と標準設定可否 月額払いの日割パターン</vt:lpstr>
      <vt:lpstr>&lt;商品のみ課金&gt;料金モデル一覧と標準設定可否 月額払いの無料パターン</vt:lpstr>
      <vt:lpstr>&lt;商品のみ課金&gt;料金モデル一覧と標準設定可否 月額払いの無料パターン</vt:lpstr>
      <vt:lpstr>&lt;商品のみ課金&gt;料金モデル一覧と標準設定可否 月額利用の段階変動パターン</vt:lpstr>
      <vt:lpstr>&lt;商品のみ課金&gt;料金モデル一覧と標準設定可否 月額利用の段階変動パターン</vt:lpstr>
      <vt:lpstr>&lt;商品のみ課金&gt;料金モデル一覧と標準設定可否 年額払い（前払い①）</vt:lpstr>
      <vt:lpstr>&lt;商品のみ課金&gt;料金モデル一覧と標準設定可否 年額払い（前払い②）</vt:lpstr>
      <vt:lpstr>&lt;商品のみ課金&gt;料金モデル一覧と標準設定可否 年額払い（後払い）</vt:lpstr>
      <vt:lpstr>&lt;商品のみ課金&gt;料金モデル一覧と標準設定可否 期間限定契約（自動解約）</vt:lpstr>
      <vt:lpstr>&lt;商品のみ課金&gt;料金モデル一覧と標準設定可否 保証金</vt:lpstr>
      <vt:lpstr>&lt;商品のみ課金&gt;料金モデル一覧と標準設定可否 最低利用契約</vt:lpstr>
      <vt:lpstr>&lt;商品のみ課金&gt;料金モデル一覧と標準設定可否 無料⇔有料プラン変更</vt:lpstr>
      <vt:lpstr>&lt;商品のみ課金&gt;料金モデル一覧と標準設定可否 無料⇔有料プラン変更</vt:lpstr>
      <vt:lpstr>&lt;商品のみ課金&gt;料金モデル一覧と標準設定可否 有料→有料プラン変更</vt:lpstr>
      <vt:lpstr>&lt;商品のみ課金&gt;料金モデル一覧と標準設定可否 有料⇔有料プラン変更</vt:lpstr>
      <vt:lpstr>&lt;オプション課金&gt;料金モデル一覧と標準設定可否 オプション有無変更</vt:lpstr>
      <vt:lpstr>&lt;オプション課金&gt;料金モデル一覧と標準設定可否 オプション有無変更</vt:lpstr>
      <vt:lpstr>&lt;オプション課金&gt;料金モデル一覧と標準設定可否 有料オプション変更</vt:lpstr>
      <vt:lpstr>&lt;オプション課金&gt;料金モデル一覧と標準設定可否 有料⇔有料プラン変更</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0812883</dc:creator>
  <cp:lastModifiedBy>Kazushi Fukebaru（布花原一志）</cp:lastModifiedBy>
  <cp:revision>658</cp:revision>
  <cp:lastPrinted>2020-02-16T02:16:30Z</cp:lastPrinted>
  <dcterms:created xsi:type="dcterms:W3CDTF">2020-11-27T00:05:28Z</dcterms:created>
  <dcterms:modified xsi:type="dcterms:W3CDTF">2022-10-27T14:44:25Z</dcterms:modified>
</cp:coreProperties>
</file>