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076137883" r:id="rId5"/>
    <p:sldId id="2076137885" r:id="rId6"/>
    <p:sldId id="2076137886" r:id="rId7"/>
    <p:sldId id="2076137888" r:id="rId8"/>
    <p:sldId id="2076137890" r:id="rId9"/>
    <p:sldId id="2076137893" r:id="rId10"/>
    <p:sldId id="2076137892" r:id="rId11"/>
    <p:sldId id="2076137887" r:id="rId12"/>
  </p:sldIdLst>
  <p:sldSz cx="9906000" cy="6858000" type="A4"/>
  <p:notesSz cx="6858000" cy="9144000"/>
  <p:defaultTextStyle>
    <a:defPPr>
      <a:defRPr lang="ja-JP"/>
    </a:defPPr>
    <a:lvl1pPr marL="0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1pPr>
    <a:lvl2pPr marL="471994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2pPr>
    <a:lvl3pPr marL="943988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3pPr>
    <a:lvl4pPr marL="1415982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4pPr>
    <a:lvl5pPr marL="1887975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5pPr>
    <a:lvl6pPr marL="2359969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6pPr>
    <a:lvl7pPr marL="2831961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7pPr>
    <a:lvl8pPr marL="3303956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8pPr>
    <a:lvl9pPr marL="3775950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120" userDrawn="1">
          <p15:clr>
            <a:srgbClr val="A4A3A4"/>
          </p15:clr>
        </p15:guide>
        <p15:guide id="4" pos="4618" userDrawn="1">
          <p15:clr>
            <a:srgbClr val="A4A3A4"/>
          </p15:clr>
        </p15:guide>
        <p15:guide id="5" orient="horz" pos="3657" userDrawn="1">
          <p15:clr>
            <a:srgbClr val="A4A3A4"/>
          </p15:clr>
        </p15:guide>
        <p15:guide id="6" orient="horz" pos="2137" userDrawn="1">
          <p15:clr>
            <a:srgbClr val="A4A3A4"/>
          </p15:clr>
        </p15:guide>
        <p15:guide id="7" orient="horz" pos="391" userDrawn="1">
          <p15:clr>
            <a:srgbClr val="A4A3A4"/>
          </p15:clr>
        </p15:guide>
        <p15:guide id="8" orient="horz" pos="11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seya, Shun" initials="FS" lastIdx="1" clrIdx="0">
    <p:extLst>
      <p:ext uri="{19B8F6BF-5375-455C-9EA6-DF929625EA0E}">
        <p15:presenceInfo xmlns:p15="http://schemas.microsoft.com/office/powerpoint/2012/main" userId="S-1-5-21-329068152-1454471165-1417001333-5164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E0000"/>
    <a:srgbClr val="ECCCFF"/>
    <a:srgbClr val="0000FF"/>
    <a:srgbClr val="FFCCCC"/>
    <a:srgbClr val="FF9999"/>
    <a:srgbClr val="FFFFCC"/>
    <a:srgbClr val="FFFF99"/>
    <a:srgbClr val="BC0453"/>
    <a:srgbClr val="C6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6" autoAdjust="0"/>
    <p:restoredTop sz="96720" autoAdjust="0"/>
  </p:normalViewPr>
  <p:slideViewPr>
    <p:cSldViewPr snapToGrid="0">
      <p:cViewPr varScale="1">
        <p:scale>
          <a:sx n="99" d="100"/>
          <a:sy n="99" d="100"/>
        </p:scale>
        <p:origin x="138" y="39"/>
      </p:cViewPr>
      <p:guideLst>
        <p:guide pos="3120"/>
        <p:guide pos="4618"/>
        <p:guide orient="horz" pos="3657"/>
        <p:guide orient="horz" pos="2137"/>
        <p:guide orient="horz" pos="391"/>
        <p:guide orient="horz" pos="1163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C9CA8-A17D-4D1A-8AF0-92594C993C5E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2E723-B0D0-4243-A407-B941992AF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1pPr>
    <a:lvl2pPr marL="471994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2pPr>
    <a:lvl3pPr marL="943988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3pPr>
    <a:lvl4pPr marL="1415982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4pPr>
    <a:lvl5pPr marL="1887975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5pPr>
    <a:lvl6pPr marL="2359969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6pPr>
    <a:lvl7pPr marL="2831961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7pPr>
    <a:lvl8pPr marL="3303956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8pPr>
    <a:lvl9pPr marL="3775950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>
            <a:spLocks noChangeShapeType="1"/>
          </p:cNvSpPr>
          <p:nvPr userDrawn="1"/>
        </p:nvSpPr>
        <p:spPr bwMode="auto">
          <a:xfrm flipV="1">
            <a:off x="63510" y="412225"/>
            <a:ext cx="9792000" cy="0"/>
          </a:xfrm>
          <a:prstGeom prst="lin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369" tIns="42185" rIns="84369" bIns="42185" anchor="ctr"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739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  <a:prstGeom prst="rect">
            <a:avLst/>
          </a:prstGeom>
        </p:spPr>
        <p:txBody>
          <a:bodyPr wrap="none" anchor="ctr"/>
          <a:lstStyle>
            <a:lvl1pPr algn="r">
              <a:defRPr sz="800" b="0" i="0">
                <a:latin typeface="+mn-ea"/>
                <a:ea typeface="+mn-ea"/>
                <a:cs typeface="Segoe UI" panose="020B0502040204020203" pitchFamily="34" charset="0"/>
              </a:defRPr>
            </a:lvl1pPr>
          </a:lstStyle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9C8C84A-CEBA-487B-B993-56D0CF4A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3" y="64941"/>
            <a:ext cx="9279005" cy="339725"/>
          </a:xfrm>
          <a:prstGeom prst="rect">
            <a:avLst/>
          </a:prstGeom>
        </p:spPr>
        <p:txBody>
          <a:bodyPr lIns="72000" tIns="36000" rIns="36000" bIns="36000" anchor="ctr"/>
          <a:lstStyle>
            <a:lvl1pPr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1594E6-FFEE-4A4C-B17B-655BB7353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503" y="559761"/>
            <a:ext cx="9279005" cy="722312"/>
          </a:xfrm>
          <a:prstGeom prst="rect">
            <a:avLst/>
          </a:prstGeom>
        </p:spPr>
        <p:txBody>
          <a:bodyPr lIns="72000" tIns="36000" rIns="36000" bIns="36000"/>
          <a:lstStyle>
            <a:lvl1pPr marL="0" indent="0">
              <a:buNone/>
              <a:defRPr sz="1400">
                <a:latin typeface="+mn-ea"/>
                <a:ea typeface="+mn-ea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255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"/>
          <p:cNvSpPr>
            <a:spLocks noChangeShapeType="1"/>
          </p:cNvSpPr>
          <p:nvPr userDrawn="1"/>
        </p:nvSpPr>
        <p:spPr bwMode="auto">
          <a:xfrm flipV="1">
            <a:off x="63510" y="412225"/>
            <a:ext cx="9792000" cy="0"/>
          </a:xfrm>
          <a:prstGeom prst="line">
            <a:avLst/>
          </a:prstGeom>
          <a:noFill/>
          <a:ln w="38100">
            <a:solidFill>
              <a:srgbClr val="00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369" tIns="42185" rIns="84369" bIns="42185" anchor="ctr"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739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E9C8C84A-CEBA-487B-B993-56D0CF4A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6" y="64941"/>
            <a:ext cx="9279005" cy="339725"/>
          </a:xfrm>
          <a:prstGeom prst="rect">
            <a:avLst/>
          </a:prstGeom>
        </p:spPr>
        <p:txBody>
          <a:bodyPr lIns="72000" tIns="36000" rIns="36000" bIns="36000" anchor="ctr"/>
          <a:lstStyle>
            <a:lvl1pPr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3" name="テキスト プレースホルダー 4">
            <a:extLst>
              <a:ext uri="{FF2B5EF4-FFF2-40B4-BE49-F238E27FC236}">
                <a16:creationId xmlns:a16="http://schemas.microsoft.com/office/drawing/2014/main" id="{051594E6-FFEE-4A4C-B17B-655BB7353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503" y="559761"/>
            <a:ext cx="9279005" cy="722312"/>
          </a:xfrm>
          <a:prstGeom prst="rect">
            <a:avLst/>
          </a:prstGeom>
        </p:spPr>
        <p:txBody>
          <a:bodyPr lIns="72000" tIns="36000" rIns="36000" bIns="36000"/>
          <a:lstStyle>
            <a:lvl1pPr marL="0" indent="0">
              <a:buNone/>
              <a:defRPr sz="1400">
                <a:latin typeface="+mn-ea"/>
                <a:ea typeface="+mn-ea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  <a:prstGeom prst="rect">
            <a:avLst/>
          </a:prstGeom>
        </p:spPr>
        <p:txBody>
          <a:bodyPr wrap="none" anchor="ctr"/>
          <a:lstStyle>
            <a:lvl1pPr algn="r">
              <a:defRPr sz="800" b="0" i="0">
                <a:latin typeface="+mn-ea"/>
                <a:ea typeface="+mn-ea"/>
                <a:cs typeface="Segoe UI" panose="020B0502040204020203" pitchFamily="34" charset="0"/>
              </a:defRPr>
            </a:lvl1pPr>
          </a:lstStyle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9594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" userDrawn="1">
          <p15:clr>
            <a:srgbClr val="FBAE40"/>
          </p15:clr>
        </p15:guide>
        <p15:guide id="2" orient="horz" pos="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5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2" r:id="rId2"/>
    <p:sldLayoutId id="2147483677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663" b="1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21856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43712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265568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687424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16393" indent="-316393" algn="l" rtl="0" eaLnBrk="1" fontAlgn="base" hangingPunct="1">
        <a:spcBef>
          <a:spcPct val="20000"/>
        </a:spcBef>
        <a:spcAft>
          <a:spcPct val="0"/>
        </a:spcAft>
        <a:buChar char="•"/>
        <a:defRPr kumimoji="1" sz="2955">
          <a:solidFill>
            <a:schemeClr val="tx1"/>
          </a:solidFill>
          <a:latin typeface="+mn-lt"/>
          <a:ea typeface="+mn-ea"/>
          <a:cs typeface="+mn-cs"/>
        </a:defRPr>
      </a:lvl1pPr>
      <a:lvl2pPr marL="685517" indent="-263662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640" indent="-210929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499" indent="-210929" algn="l" rtl="0" eaLnBrk="1" fontAlgn="base" hangingPunct="1">
        <a:spcBef>
          <a:spcPct val="20000"/>
        </a:spcBef>
        <a:spcAft>
          <a:spcPct val="0"/>
        </a:spcAft>
        <a:buChar char="–"/>
        <a:defRPr kumimoji="1" sz="1847">
          <a:solidFill>
            <a:schemeClr val="tx1"/>
          </a:solidFill>
          <a:latin typeface="+mn-lt"/>
          <a:ea typeface="+mn-ea"/>
        </a:defRPr>
      </a:lvl4pPr>
      <a:lvl5pPr marL="1898352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5pPr>
      <a:lvl6pPr marL="2320205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6pPr>
      <a:lvl7pPr marL="2742065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7pPr>
      <a:lvl8pPr marL="3163921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8pPr>
      <a:lvl9pPr marL="3585777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1pPr>
      <a:lvl2pPr marL="421856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2pPr>
      <a:lvl3pPr marL="843712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3pPr>
      <a:lvl4pPr marL="1265568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4pPr>
      <a:lvl5pPr marL="1687424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5pPr>
      <a:lvl6pPr marL="210928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6pPr>
      <a:lvl7pPr marL="2531137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7pPr>
      <a:lvl8pPr marL="2952991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8pPr>
      <a:lvl9pPr marL="337485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4546693" y="1451680"/>
            <a:ext cx="4393657" cy="2753151"/>
            <a:chOff x="4546693" y="1451680"/>
            <a:chExt cx="4393657" cy="2753151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46693" y="1451680"/>
              <a:ext cx="4393657" cy="275315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18847" y="3964489"/>
              <a:ext cx="578323" cy="163252"/>
            </a:xfrm>
            <a:prstGeom prst="rect">
              <a:avLst/>
            </a:prstGeom>
          </p:spPr>
        </p:pic>
      </p:grpSp>
      <p:sp>
        <p:nvSpPr>
          <p:cNvPr id="51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</p:spPr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876" y="1748811"/>
            <a:ext cx="3888533" cy="133668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1.5.1.</a:t>
            </a:r>
            <a:r>
              <a:rPr lang="ja-JP" altLang="en-US" dirty="0"/>
              <a:t>　小売商品の登録</a:t>
            </a:r>
            <a:r>
              <a:rPr lang="en-US" altLang="ja-JP" dirty="0"/>
              <a:t>(1/2)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313503" y="501971"/>
            <a:ext cx="9279005" cy="291560"/>
          </a:xfrm>
        </p:spPr>
        <p:txBody>
          <a:bodyPr/>
          <a:lstStyle/>
          <a:p>
            <a:r>
              <a:rPr lang="ja-JP" altLang="en-US" dirty="0"/>
              <a:t>下記手順で、テナントに小売商品を追加することができる。</a:t>
            </a:r>
          </a:p>
        </p:txBody>
      </p:sp>
      <p:sp>
        <p:nvSpPr>
          <p:cNvPr id="39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252" y="1412478"/>
            <a:ext cx="3091158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altLang="ja-JP" sz="1050" b="1" kern="0" dirty="0"/>
              <a:t>1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「商品と提供サービス」から、「小売商品」を押下する。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3722" y="3217347"/>
            <a:ext cx="3879836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altLang="ja-JP" sz="1050" b="1" kern="0" dirty="0"/>
              <a:t>2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画面右上の「アクション」タブから、「小売商品の作成」を押下する。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506304" y="1208219"/>
            <a:ext cx="1348693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en-US" altLang="ja-JP" sz="1050" b="1" kern="0" dirty="0"/>
              <a:t>3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小売商品を作成する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46655" y="2045776"/>
            <a:ext cx="688256" cy="72768"/>
          </a:xfrm>
          <a:prstGeom prst="rect">
            <a:avLst/>
          </a:prstGeom>
          <a:noFill/>
          <a:ln>
            <a:noFill/>
          </a:ln>
          <a:effectLst/>
        </p:spPr>
        <p:txBody>
          <a:bodyPr vert="eaVert" wrap="none" lIns="36000" tIns="36000" rIns="36000" bIns="36000" rtlCol="0" anchor="ctr">
            <a:spAutoFit/>
          </a:bodyPr>
          <a:lstStyle/>
          <a:p>
            <a:pPr algn="ctr"/>
            <a:endParaRPr lang="en-US" altLang="ja-JP" sz="2000" kern="0" dirty="0"/>
          </a:p>
          <a:p>
            <a:pPr algn="ctr"/>
            <a:endParaRPr kumimoji="1" lang="ja-JP" altLang="en-US" sz="2000" b="0" kern="0" dirty="0">
              <a:solidFill>
                <a:schemeClr val="tx1"/>
              </a:solidFill>
            </a:endParaRP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>
            <a:off x="4337734" y="1204718"/>
            <a:ext cx="14783" cy="559715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正方形/長方形 58"/>
          <p:cNvSpPr/>
          <p:nvPr/>
        </p:nvSpPr>
        <p:spPr bwMode="auto">
          <a:xfrm>
            <a:off x="1615645" y="2074906"/>
            <a:ext cx="1031957" cy="18484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25481" y="1891286"/>
            <a:ext cx="996514" cy="13119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商品名</a:t>
            </a:r>
            <a:r>
              <a:rPr lang="en-US" altLang="ja-JP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請求書表示名</a:t>
            </a:r>
            <a:r>
              <a:rPr lang="en-US" altLang="ja-JP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lang="ja-JP" altLang="en-US" sz="8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5810696" y="1891286"/>
            <a:ext cx="996514" cy="13119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商品キー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25481" y="2966911"/>
            <a:ext cx="996514" cy="13119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運用開始日</a:t>
            </a: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6759301" y="3459504"/>
            <a:ext cx="213053" cy="189528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5741000" y="4156876"/>
            <a:ext cx="3764678" cy="2644999"/>
          </a:xfrm>
          <a:prstGeom prst="rect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1" lang="en-US" altLang="ja-JP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含まれるサービス・卸売サービス</a:t>
            </a:r>
            <a:endParaRPr kumimoji="1" lang="en-US" altLang="ja-JP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（商品に追加するサービスを選択</a:t>
            </a:r>
            <a:r>
              <a:rPr lang="en-US" altLang="ja-JP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1"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31993" y="2140393"/>
            <a:ext cx="996514" cy="13119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内部で使用する名称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25481" y="2431243"/>
            <a:ext cx="2073370" cy="314799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商品の概要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3885975" y="789276"/>
            <a:ext cx="5847075" cy="331495"/>
            <a:chOff x="3985353" y="1072538"/>
            <a:chExt cx="5847075" cy="331495"/>
          </a:xfrm>
        </p:grpSpPr>
        <p:sp>
          <p:nvSpPr>
            <p:cNvPr id="35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38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40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41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42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43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44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45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46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745" y="3612874"/>
            <a:ext cx="2208485" cy="2379794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5620" y="5384459"/>
            <a:ext cx="3562054" cy="136712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5620" y="4315407"/>
            <a:ext cx="3562054" cy="102429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cxnSp>
        <p:nvCxnSpPr>
          <p:cNvPr id="20" name="直線矢印コネクタ 19"/>
          <p:cNvCxnSpPr>
            <a:stCxn id="67" idx="2"/>
          </p:cNvCxnSpPr>
          <p:nvPr/>
        </p:nvCxnSpPr>
        <p:spPr bwMode="auto">
          <a:xfrm flipH="1">
            <a:off x="6427694" y="3649032"/>
            <a:ext cx="438134" cy="507844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31993" y="3224802"/>
            <a:ext cx="1433958" cy="160619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関連サービスの評価対象</a:t>
            </a: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5972235" y="4869863"/>
            <a:ext cx="136819" cy="1402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5963138" y="5954248"/>
            <a:ext cx="136819" cy="1402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5953613" y="6211423"/>
            <a:ext cx="136819" cy="1402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8859264" y="5159233"/>
            <a:ext cx="518410" cy="24629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8859264" y="6522173"/>
            <a:ext cx="518410" cy="24629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5728507" y="4162993"/>
            <a:ext cx="1734845" cy="14629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商品に含まれるサービス・卸売サービス</a:t>
            </a: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8283575" y="3939597"/>
            <a:ext cx="648427" cy="2287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50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6842050" y="4412221"/>
            <a:ext cx="1704374" cy="212509"/>
          </a:xfrm>
          <a:prstGeom prst="borderCallout1">
            <a:avLst>
              <a:gd name="adj1" fmla="val 54143"/>
              <a:gd name="adj2" fmla="val -219"/>
              <a:gd name="adj3" fmla="val 212210"/>
              <a:gd name="adj4" fmla="val -44371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追加するサービスを選択する。</a:t>
            </a:r>
            <a:endParaRPr lang="en-US" altLang="ja-JP" sz="10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6885802" y="5409326"/>
            <a:ext cx="1704374" cy="212509"/>
          </a:xfrm>
          <a:prstGeom prst="borderCallout1">
            <a:avLst>
              <a:gd name="adj1" fmla="val 54143"/>
              <a:gd name="adj2" fmla="val -219"/>
              <a:gd name="adj3" fmla="val 258824"/>
              <a:gd name="adj4" fmla="val -46606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追加する卸商品を選択する。</a:t>
            </a:r>
            <a:endParaRPr lang="en-US" altLang="ja-JP" sz="10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7370456" y="1161531"/>
            <a:ext cx="2466292" cy="2428204"/>
          </a:xfrm>
          <a:prstGeom prst="borderCallout1">
            <a:avLst>
              <a:gd name="adj1" fmla="val 21876"/>
              <a:gd name="adj2" fmla="val -703"/>
              <a:gd name="adj3" fmla="val 19885"/>
              <a:gd name="adj4" fmla="val -6847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①下記を入力する。　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必須項目は赤字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商品名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請求書表示名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商品キー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⇒小売商品の商品キー。次スライドで説明。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内部で使用する名称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⇒商品の詳細画面や商品の追加画面に表示され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る項目。商品名、商品説明と共に表示される。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・商品の概要</a:t>
            </a:r>
            <a:endParaRPr lang="en-US" altLang="ja-JP" sz="9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運用開始日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⇒卸顧客と卸商品の紐づけの際に、卸商品が表示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されるようになる日時。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含まれるサービス・卸売サービス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ea typeface="Meiryo UI" panose="020B0604030504040204" pitchFamily="50" charset="-128"/>
              </a:rPr>
              <a:t>　⇒卸商品に追加したいサービスにチェックする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ea typeface="Meiryo UI" panose="020B0604030504040204" pitchFamily="50" charset="-128"/>
            </a:endParaRPr>
          </a:p>
          <a:p>
            <a:r>
              <a:rPr kumimoji="0" lang="ja-JP" altLang="en-US" sz="900" b="1" kern="0" dirty="0">
                <a:solidFill>
                  <a:srgbClr val="BC0453"/>
                </a:solidFill>
                <a:latin typeface="+mn-ea"/>
                <a:ea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ea typeface="Meiryo UI" panose="020B0604030504040204" pitchFamily="50" charset="-128"/>
              </a:rPr>
              <a:t>関連サービスの評価対象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ea typeface="Meiryo UI" panose="020B0604030504040204" pitchFamily="50" charset="-128"/>
            </a:endParaRPr>
          </a:p>
          <a:p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⇒内部で保持する項目。関連サービスとして、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待ち合わせや値のコピーの評価対象を、商品内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で評価するか、アカウント全体で評価するか指定。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7957252" y="3599043"/>
            <a:ext cx="1352550" cy="274262"/>
          </a:xfrm>
          <a:prstGeom prst="borderCallout1">
            <a:avLst>
              <a:gd name="adj1" fmla="val 93161"/>
              <a:gd name="adj2" fmla="val 59229"/>
              <a:gd name="adj3" fmla="val 134655"/>
              <a:gd name="adj4" fmla="val 53000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②「</a:t>
            </a:r>
            <a:r>
              <a: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」ボタンを押下。</a:t>
            </a:r>
            <a:endParaRPr lang="en-US" altLang="ja-JP" sz="10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24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69B094BE-57C0-45F4-91AE-966E64F34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2" y="3930285"/>
            <a:ext cx="5046935" cy="254244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226" y="1369937"/>
            <a:ext cx="5066215" cy="23044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6339" y="1247843"/>
            <a:ext cx="19651" cy="5299721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9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</p:spPr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 dirty="0"/>
          </a:p>
        </p:txBody>
      </p:sp>
      <p:sp>
        <p:nvSpPr>
          <p:cNvPr id="54" name="タイトル 1"/>
          <p:cNvSpPr>
            <a:spLocks noGrp="1"/>
          </p:cNvSpPr>
          <p:nvPr>
            <p:ph type="title"/>
          </p:nvPr>
        </p:nvSpPr>
        <p:spPr>
          <a:xfrm>
            <a:off x="313506" y="64941"/>
            <a:ext cx="9279005" cy="339725"/>
          </a:xfrm>
        </p:spPr>
        <p:txBody>
          <a:bodyPr/>
          <a:lstStyle/>
          <a:p>
            <a:r>
              <a:rPr lang="en-US" altLang="ja-JP" dirty="0"/>
              <a:t>1.5.1.</a:t>
            </a:r>
            <a:r>
              <a:rPr lang="ja-JP" altLang="en-US" dirty="0"/>
              <a:t>　小売商品の登録</a:t>
            </a:r>
            <a:r>
              <a:rPr lang="en-US" altLang="ja-JP" dirty="0"/>
              <a:t>(2/2)</a:t>
            </a:r>
            <a:endParaRPr kumimoji="1" lang="ja-JP" altLang="en-US" dirty="0"/>
          </a:p>
        </p:txBody>
      </p:sp>
      <p:grpSp>
        <p:nvGrpSpPr>
          <p:cNvPr id="57" name="グループ化 56"/>
          <p:cNvGrpSpPr/>
          <p:nvPr/>
        </p:nvGrpSpPr>
        <p:grpSpPr>
          <a:xfrm>
            <a:off x="3885975" y="789276"/>
            <a:ext cx="5847075" cy="331495"/>
            <a:chOff x="3985353" y="1072538"/>
            <a:chExt cx="5847075" cy="331495"/>
          </a:xfrm>
        </p:grpSpPr>
        <p:sp>
          <p:nvSpPr>
            <p:cNvPr id="58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59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0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1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3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4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65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66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38862" y="1109002"/>
            <a:ext cx="5164378" cy="432635"/>
            <a:chOff x="238862" y="1109002"/>
            <a:chExt cx="5164378" cy="432635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238862" y="1109002"/>
              <a:ext cx="2956506" cy="23428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36000" rIns="36000" bIns="36000" rtlCol="0" anchor="ctr">
              <a:spAutoFit/>
            </a:bodyPr>
            <a:lstStyle/>
            <a:p>
              <a:pPr algn="ctr"/>
              <a:r>
                <a:rPr lang="en-US" altLang="ja-JP" sz="1050" b="1" kern="0" dirty="0"/>
                <a:t>4</a:t>
              </a:r>
              <a:r>
                <a:rPr kumimoji="1" lang="en-US" altLang="ja-JP" sz="1050" b="1" kern="0" dirty="0">
                  <a:solidFill>
                    <a:schemeClr val="tx1"/>
                  </a:solidFill>
                </a:rPr>
                <a:t>.</a:t>
              </a:r>
              <a:r>
                <a:rPr kumimoji="1" lang="ja-JP" altLang="en-US" sz="1050" b="1" kern="0" dirty="0">
                  <a:solidFill>
                    <a:schemeClr val="tx1"/>
                  </a:solidFill>
                </a:rPr>
                <a:t>ポップアップが表示され、小売商品が追加される。</a:t>
              </a:r>
            </a:p>
          </p:txBody>
        </p:sp>
        <p:sp>
          <p:nvSpPr>
            <p:cNvPr id="62" name="正方形/長方形 61"/>
            <p:cNvSpPr/>
            <p:nvPr/>
          </p:nvSpPr>
          <p:spPr bwMode="auto">
            <a:xfrm>
              <a:off x="328142" y="1343488"/>
              <a:ext cx="5075098" cy="198149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7500" tIns="8100" rIns="67500" bIns="351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</a:pPr>
              <a:endParaRPr lang="ja-JP" altLang="en-US" sz="900">
                <a:latin typeface="ＭＳ Ｐゴシック" charset="-128"/>
                <a:ea typeface="ＭＳ Ｐゴシック" charset="-128"/>
              </a:endParaRPr>
            </a:p>
          </p:txBody>
        </p:sp>
      </p:grpSp>
      <p:sp>
        <p:nvSpPr>
          <p:cNvPr id="49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695377" y="6025381"/>
            <a:ext cx="919814" cy="101099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701032" y="5661660"/>
            <a:ext cx="874094" cy="101099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6339" y="1247843"/>
            <a:ext cx="19651" cy="5299721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25183" y="4215266"/>
            <a:ext cx="874094" cy="101099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1252" y="4430015"/>
            <a:ext cx="2111928" cy="224439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80655" y="4436409"/>
            <a:ext cx="835527" cy="10656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1402080" y="4428968"/>
            <a:ext cx="1120139" cy="11400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471252" y="4544342"/>
            <a:ext cx="2111928" cy="116505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10" name="線吹き出し 1 (枠付き) 109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3377520" y="3178639"/>
            <a:ext cx="1350580" cy="254091"/>
          </a:xfrm>
          <a:prstGeom prst="borderCallout1">
            <a:avLst>
              <a:gd name="adj1" fmla="val 102903"/>
              <a:gd name="adj2" fmla="val 33643"/>
              <a:gd name="adj3" fmla="val 546788"/>
              <a:gd name="adj4" fmla="val -58643"/>
            </a:avLst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商品の概要</a:t>
            </a:r>
            <a:endParaRPr lang="en-US" altLang="ja-JP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11" name="線吹き出し 1 (枠付き) 110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3919179" y="2668688"/>
            <a:ext cx="1350580" cy="254091"/>
          </a:xfrm>
          <a:prstGeom prst="borderCallout1">
            <a:avLst>
              <a:gd name="adj1" fmla="val 11333"/>
              <a:gd name="adj2" fmla="val 469"/>
              <a:gd name="adj3" fmla="val 688475"/>
              <a:gd name="adj4" fmla="val -162150"/>
            </a:avLst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内部で使用する名称</a:t>
            </a:r>
          </a:p>
        </p:txBody>
      </p:sp>
      <p:sp>
        <p:nvSpPr>
          <p:cNvPr id="112" name="線吹き出し 1 (枠付き) 111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1863966" y="2678889"/>
            <a:ext cx="1331401" cy="289846"/>
          </a:xfrm>
          <a:prstGeom prst="borderCallout1">
            <a:avLst>
              <a:gd name="adj1" fmla="val 100887"/>
              <a:gd name="adj2" fmla="val 53652"/>
              <a:gd name="adj3" fmla="val 610586"/>
              <a:gd name="adj4" fmla="val -68208"/>
            </a:avLst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商品名</a:t>
            </a:r>
            <a:r>
              <a:rPr lang="en-US" altLang="ja-JP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請求書表示名</a:t>
            </a:r>
            <a:r>
              <a:rPr lang="en-US" altLang="ja-JP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13" name="直線コネクタ 112"/>
          <p:cNvCxnSpPr>
            <a:stCxn id="112" idx="3"/>
            <a:endCxn id="96" idx="1"/>
          </p:cNvCxnSpPr>
          <p:nvPr/>
        </p:nvCxnSpPr>
        <p:spPr bwMode="auto">
          <a:xfrm flipV="1">
            <a:off x="2529667" y="1950771"/>
            <a:ext cx="557650" cy="728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>
            <a:endCxn id="98" idx="2"/>
          </p:cNvCxnSpPr>
          <p:nvPr/>
        </p:nvCxnSpPr>
        <p:spPr bwMode="auto">
          <a:xfrm flipV="1">
            <a:off x="3933814" y="1999369"/>
            <a:ext cx="209115" cy="6679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114"/>
          <p:cNvCxnSpPr>
            <a:endCxn id="97" idx="2"/>
          </p:cNvCxnSpPr>
          <p:nvPr/>
        </p:nvCxnSpPr>
        <p:spPr bwMode="auto">
          <a:xfrm flipH="1" flipV="1">
            <a:off x="3581389" y="2083013"/>
            <a:ext cx="344553" cy="10937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正方形/長方形 115"/>
          <p:cNvSpPr/>
          <p:nvPr/>
        </p:nvSpPr>
        <p:spPr>
          <a:xfrm>
            <a:off x="4052810" y="3946167"/>
            <a:ext cx="989924" cy="71602"/>
          </a:xfrm>
          <a:prstGeom prst="rect">
            <a:avLst/>
          </a:prstGeom>
          <a:solidFill>
            <a:schemeClr val="accent1">
              <a:lumMod val="75000"/>
              <a:alpha val="78824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2760360" y="1670232"/>
            <a:ext cx="989924" cy="71602"/>
          </a:xfrm>
          <a:prstGeom prst="rect">
            <a:avLst/>
          </a:prstGeom>
          <a:solidFill>
            <a:schemeClr val="bg1">
              <a:alpha val="78824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1661969" y="1915371"/>
            <a:ext cx="782058" cy="167642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商品キー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13506" y="3701075"/>
            <a:ext cx="1736620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kumimoji="1" lang="ja-JP" altLang="en-US" sz="1050" kern="0" dirty="0">
                <a:solidFill>
                  <a:schemeClr val="tx1"/>
                </a:solidFill>
              </a:rPr>
              <a:t>　⇒　商品詳細が表示される。</a:t>
            </a:r>
          </a:p>
        </p:txBody>
      </p:sp>
      <p:sp>
        <p:nvSpPr>
          <p:cNvPr id="67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2050126" y="1507433"/>
            <a:ext cx="2963476" cy="244663"/>
          </a:xfrm>
          <a:prstGeom prst="borderCallout1">
            <a:avLst>
              <a:gd name="adj1" fmla="val 42175"/>
              <a:gd name="adj2" fmla="val -398"/>
              <a:gd name="adj3" fmla="val 3529"/>
              <a:gd name="adj4" fmla="val -5980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「商品　</a:t>
            </a:r>
            <a:r>
              <a:rPr lang="en-US" altLang="ja-JP" sz="1050" dirty="0" err="1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（商品キー）</a:t>
            </a:r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が正常に作成されました」</a:t>
            </a:r>
            <a:endParaRPr lang="en-US" altLang="ja-JP" sz="10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7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3912" y="4422913"/>
            <a:ext cx="3465084" cy="165342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64" b="-13926"/>
          <a:stretch/>
        </p:blipFill>
        <p:spPr>
          <a:xfrm>
            <a:off x="359457" y="2805452"/>
            <a:ext cx="3774807" cy="1341569"/>
          </a:xfrm>
          <a:prstGeom prst="rect">
            <a:avLst/>
          </a:prstGeom>
        </p:spPr>
      </p:pic>
      <p:sp>
        <p:nvSpPr>
          <p:cNvPr id="65" name="正方形/長方形 64"/>
          <p:cNvSpPr/>
          <p:nvPr/>
        </p:nvSpPr>
        <p:spPr>
          <a:xfrm>
            <a:off x="2390007" y="3047790"/>
            <a:ext cx="662967" cy="92075"/>
          </a:xfrm>
          <a:prstGeom prst="rect">
            <a:avLst/>
          </a:prstGeom>
          <a:solidFill>
            <a:srgbClr val="D9D9D9">
              <a:alpha val="78824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390008" y="3133995"/>
            <a:ext cx="988142" cy="92075"/>
          </a:xfrm>
          <a:prstGeom prst="rect">
            <a:avLst/>
          </a:prstGeom>
          <a:solidFill>
            <a:srgbClr val="D9D9D9">
              <a:alpha val="78824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861093" y="3040469"/>
            <a:ext cx="727556" cy="92075"/>
          </a:xfrm>
          <a:prstGeom prst="rect">
            <a:avLst/>
          </a:prstGeom>
          <a:solidFill>
            <a:srgbClr val="D9D9D9">
              <a:alpha val="78824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157413" y="2892699"/>
            <a:ext cx="495300" cy="53084"/>
          </a:xfrm>
          <a:prstGeom prst="rect">
            <a:avLst/>
          </a:prstGeom>
          <a:solidFill>
            <a:schemeClr val="bg1">
              <a:alpha val="78824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466495" y="3059449"/>
            <a:ext cx="472297" cy="86812"/>
          </a:xfrm>
          <a:prstGeom prst="rect">
            <a:avLst/>
          </a:prstGeom>
          <a:solidFill>
            <a:srgbClr val="D9D9D9">
              <a:alpha val="78824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526" y="1238061"/>
            <a:ext cx="2912221" cy="100107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1.5.2.</a:t>
            </a:r>
            <a:r>
              <a:rPr lang="ja-JP" altLang="en-US" dirty="0"/>
              <a:t>　小売商品の編集</a:t>
            </a:r>
            <a:r>
              <a:rPr lang="en-US" altLang="ja-JP" dirty="0"/>
              <a:t>(1/5)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313503" y="501971"/>
            <a:ext cx="9279005" cy="375643"/>
          </a:xfrm>
        </p:spPr>
        <p:txBody>
          <a:bodyPr/>
          <a:lstStyle/>
          <a:p>
            <a:r>
              <a:rPr lang="ja-JP" altLang="en-US" dirty="0"/>
              <a:t>下記手順で、小売商品を編集することができる。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6355" y="4176909"/>
            <a:ext cx="2098899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3.</a:t>
            </a:r>
            <a:r>
              <a:rPr lang="ja-JP" altLang="en-US" sz="1050" b="1" kern="0" dirty="0"/>
              <a:t>小売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商品詳細画面が表示される。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>
            <a:off x="4927989" y="1003775"/>
            <a:ext cx="0" cy="510644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267647" y="4661162"/>
            <a:ext cx="2464170" cy="203038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サービスの▼を押下すると、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料金設定やサービスに関する編集が可能。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1000" b="1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サービス詳細の編集</a:t>
            </a:r>
            <a:endParaRPr kumimoji="0" lang="en-US" altLang="ja-JP" sz="1000" b="1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・サブサービスの追加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1000" b="1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サービス機能の追加</a:t>
            </a:r>
            <a:endParaRPr kumimoji="0" lang="en-US" altLang="ja-JP" sz="1000" b="1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b="1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・一括払い料金の追加</a:t>
            </a:r>
            <a:endParaRPr kumimoji="0" lang="en-US" altLang="ja-JP" sz="1000" b="1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b="1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・定期払い料金の追加</a:t>
            </a:r>
            <a:endParaRPr kumimoji="0" lang="en-US" altLang="ja-JP" sz="1000" b="1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・分割払い料金の追加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b="1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・従量課金情報の設定</a:t>
            </a:r>
            <a:endParaRPr kumimoji="0" lang="en-US" altLang="ja-JP" sz="1000" b="1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・無料利用の紐づけの追加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・サービスの削除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3503" y="2584535"/>
            <a:ext cx="2906812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2.</a:t>
            </a:r>
            <a:r>
              <a:rPr lang="ja-JP" altLang="en-US" sz="1050" b="1" kern="0" dirty="0"/>
              <a:t>小売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商品一覧画面から編集対象の商品を押下。</a:t>
            </a: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1326293" y="3040469"/>
            <a:ext cx="641074" cy="13003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4436" y="1003775"/>
            <a:ext cx="2690407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1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「商品と提供サービス」から</a:t>
            </a:r>
            <a:r>
              <a:rPr lang="ja-JP" altLang="en-US" sz="1050" b="1" kern="0" dirty="0"/>
              <a:t>「小売商品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」を押下</a:t>
            </a: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300595" y="1506339"/>
            <a:ext cx="856818" cy="1017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454318" y="1266072"/>
            <a:ext cx="740664" cy="1272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603997" y="5466533"/>
            <a:ext cx="160284" cy="15624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9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52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</p:spPr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ja-JP" dirty="0"/>
          </a:p>
        </p:txBody>
      </p:sp>
      <p:grpSp>
        <p:nvGrpSpPr>
          <p:cNvPr id="53" name="グループ化 52"/>
          <p:cNvGrpSpPr/>
          <p:nvPr/>
        </p:nvGrpSpPr>
        <p:grpSpPr>
          <a:xfrm>
            <a:off x="3885975" y="789276"/>
            <a:ext cx="5847075" cy="331495"/>
            <a:chOff x="3985353" y="1072538"/>
            <a:chExt cx="5847075" cy="331495"/>
          </a:xfrm>
        </p:grpSpPr>
        <p:sp>
          <p:nvSpPr>
            <p:cNvPr id="55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56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7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8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9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0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61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62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698113" y="4504349"/>
            <a:ext cx="988142" cy="92075"/>
          </a:xfrm>
          <a:prstGeom prst="rect">
            <a:avLst/>
          </a:prstGeom>
          <a:solidFill>
            <a:srgbClr val="D9D9D9">
              <a:alpha val="78824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9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1824761" y="5555638"/>
            <a:ext cx="3077799" cy="390024"/>
          </a:xfrm>
          <a:prstGeom prst="borderCallout1">
            <a:avLst>
              <a:gd name="adj1" fmla="val 46503"/>
              <a:gd name="adj2" fmla="val 84"/>
              <a:gd name="adj3" fmla="val 151386"/>
              <a:gd name="adj4" fmla="val -9069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詳細は「</a:t>
            </a:r>
            <a:r>
              <a:rPr lang="en-US" altLang="ja-JP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1.4.2.</a:t>
            </a:r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卸商品の編集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」を参照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>
            <a:endCxn id="79" idx="2"/>
          </p:cNvCxnSpPr>
          <p:nvPr/>
        </p:nvCxnSpPr>
        <p:spPr bwMode="auto">
          <a:xfrm flipV="1">
            <a:off x="1540565" y="5750650"/>
            <a:ext cx="284196" cy="114071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diamond" w="med" len="med"/>
            <a:tailEnd type="diamond" w="med" len="med"/>
          </a:ln>
          <a:effectLst/>
        </p:spPr>
      </p:cxnSp>
      <p:cxnSp>
        <p:nvCxnSpPr>
          <p:cNvPr id="80" name="直線コネクタ 79"/>
          <p:cNvCxnSpPr>
            <a:endCxn id="79" idx="2"/>
          </p:cNvCxnSpPr>
          <p:nvPr/>
        </p:nvCxnSpPr>
        <p:spPr bwMode="auto">
          <a:xfrm>
            <a:off x="1540565" y="5707070"/>
            <a:ext cx="284196" cy="4358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diamond" w="med" len="med"/>
            <a:tailEnd type="diamond" w="med" len="med"/>
          </a:ln>
          <a:effectLst/>
        </p:spPr>
      </p:cxnSp>
      <p:sp>
        <p:nvSpPr>
          <p:cNvPr id="82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>
            <a:off x="9630989" y="1064974"/>
            <a:ext cx="0" cy="510644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テキスト ボックス 130"/>
          <p:cNvSpPr txBox="1"/>
          <p:nvPr/>
        </p:nvSpPr>
        <p:spPr>
          <a:xfrm>
            <a:off x="5097478" y="1427626"/>
            <a:ext cx="3977618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4.</a:t>
            </a:r>
            <a:r>
              <a:rPr lang="ja-JP" altLang="en-US" sz="1050" b="1" kern="0" dirty="0"/>
              <a:t>小売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商品詳細画面にて「＋追加」を押下すると</a:t>
            </a:r>
            <a:r>
              <a:rPr lang="ja-JP" altLang="en-US" sz="1050" b="1" kern="0" dirty="0"/>
              <a:t>、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下記の設定が可能。</a:t>
            </a: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6" r="-817"/>
          <a:stretch/>
        </p:blipFill>
        <p:spPr>
          <a:xfrm>
            <a:off x="5136106" y="1674743"/>
            <a:ext cx="4006731" cy="1551328"/>
          </a:xfrm>
          <a:prstGeom prst="rect">
            <a:avLst/>
          </a:prstGeom>
        </p:spPr>
      </p:pic>
      <p:sp>
        <p:nvSpPr>
          <p:cNvPr id="133" name="正方形/長方形 132"/>
          <p:cNvSpPr/>
          <p:nvPr/>
        </p:nvSpPr>
        <p:spPr bwMode="auto">
          <a:xfrm>
            <a:off x="8765268" y="2393777"/>
            <a:ext cx="314127" cy="14070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134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5321105" y="2892699"/>
            <a:ext cx="2464170" cy="3210404"/>
          </a:xfrm>
          <a:prstGeom prst="borderCallout1">
            <a:avLst>
              <a:gd name="adj1" fmla="val 10377"/>
              <a:gd name="adj2" fmla="val 101229"/>
              <a:gd name="adj3" fmla="val -10344"/>
              <a:gd name="adj4" fmla="val 112854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小売商品に関する下記の設定が可能。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・一括払い料金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・定期払い料金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・定量払い料金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・レベニューシェア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・分割払い料金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・無料利用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・利用限度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・割引</a:t>
            </a: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⇒料金に応じた割引額を計算するため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　　　　 の設定。本資料の</a:t>
            </a:r>
            <a:r>
              <a:rPr kumimoji="0" lang="en-US" altLang="ja-JP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p5</a:t>
            </a: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～説明。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・最低利用料金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・最低利用契約料金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・料金変更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・保証金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・既存の料金情報または料金情報グループ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・料金情報グループ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・サービス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・リソースグループ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・サービスの管理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46" name="直線コネクタ 45"/>
          <p:cNvCxnSpPr>
            <a:endCxn id="79" idx="2"/>
          </p:cNvCxnSpPr>
          <p:nvPr/>
        </p:nvCxnSpPr>
        <p:spPr bwMode="auto">
          <a:xfrm>
            <a:off x="1496221" y="5555439"/>
            <a:ext cx="328540" cy="195211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diamond" w="med" len="med"/>
            <a:tailEnd type="diamond" w="med" len="med"/>
          </a:ln>
          <a:effectLst/>
        </p:spPr>
      </p:cxnSp>
      <p:cxnSp>
        <p:nvCxnSpPr>
          <p:cNvPr id="71" name="直線コネクタ 70"/>
          <p:cNvCxnSpPr>
            <a:endCxn id="79" idx="2"/>
          </p:cNvCxnSpPr>
          <p:nvPr/>
        </p:nvCxnSpPr>
        <p:spPr bwMode="auto">
          <a:xfrm>
            <a:off x="1461953" y="5234793"/>
            <a:ext cx="362808" cy="51585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diamond" w="med" len="med"/>
            <a:tailEnd type="diamond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4313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2875" y="1755444"/>
            <a:ext cx="2328359" cy="2153009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5232388" y="4586583"/>
            <a:ext cx="4287618" cy="1914944"/>
            <a:chOff x="469067" y="3729575"/>
            <a:chExt cx="4287618" cy="1914944"/>
          </a:xfrm>
        </p:grpSpPr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9067" y="3729575"/>
              <a:ext cx="4287618" cy="191494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41" name="図 4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69890" y="5470071"/>
              <a:ext cx="578323" cy="163252"/>
            </a:xfrm>
            <a:prstGeom prst="rect">
              <a:avLst/>
            </a:prstGeom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1.5.2.</a:t>
            </a:r>
            <a:r>
              <a:rPr lang="ja-JP" altLang="en-US" dirty="0"/>
              <a:t>　小売商品の編集</a:t>
            </a:r>
            <a:r>
              <a:rPr lang="en-US" altLang="ja-JP" dirty="0"/>
              <a:t>(2/5)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48678" y="4319365"/>
            <a:ext cx="1658074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8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lang="ja-JP" altLang="en-US" sz="1050" b="1" kern="0" dirty="0"/>
              <a:t>チャネルの割り当てを行う。</a:t>
            </a:r>
            <a:endParaRPr kumimoji="1" lang="ja-JP" altLang="en-US" sz="1050" b="1" kern="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786202" y="2530071"/>
            <a:ext cx="1855032" cy="2826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48678" y="1490996"/>
            <a:ext cx="3479085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7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画面右上の「アクション」タブから「チャネル割り当て」を押下。</a:t>
            </a:r>
          </a:p>
        </p:txBody>
      </p:sp>
      <p:sp>
        <p:nvSpPr>
          <p:cNvPr id="49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52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</p:spPr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ja-JP" dirty="0"/>
          </a:p>
        </p:txBody>
      </p:sp>
      <p:grpSp>
        <p:nvGrpSpPr>
          <p:cNvPr id="53" name="グループ化 52"/>
          <p:cNvGrpSpPr/>
          <p:nvPr/>
        </p:nvGrpSpPr>
        <p:grpSpPr>
          <a:xfrm>
            <a:off x="3885975" y="789276"/>
            <a:ext cx="5847075" cy="331495"/>
            <a:chOff x="3985353" y="1072538"/>
            <a:chExt cx="5847075" cy="331495"/>
          </a:xfrm>
        </p:grpSpPr>
        <p:sp>
          <p:nvSpPr>
            <p:cNvPr id="55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56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7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8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9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60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61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62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40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6107847" y="4892816"/>
            <a:ext cx="1942849" cy="255176"/>
          </a:xfrm>
          <a:prstGeom prst="borderCallout1">
            <a:avLst>
              <a:gd name="adj1" fmla="val 46503"/>
              <a:gd name="adj2" fmla="val 84"/>
              <a:gd name="adj3" fmla="val 124772"/>
              <a:gd name="adj4" fmla="val -12439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①対象の</a:t>
            </a:r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チャネル名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にチェックする。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5617353" y="5244707"/>
            <a:ext cx="235278" cy="162071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43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8125367" y="5937577"/>
            <a:ext cx="1206842" cy="204436"/>
          </a:xfrm>
          <a:prstGeom prst="borderCallout1">
            <a:avLst>
              <a:gd name="adj1" fmla="val 87524"/>
              <a:gd name="adj2" fmla="val 60151"/>
              <a:gd name="adj3" fmla="val 152457"/>
              <a:gd name="adj4" fmla="val 79207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②「</a:t>
            </a:r>
            <a:r>
              <a: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」ボタンを押下。</a:t>
            </a:r>
            <a:endParaRPr lang="en-US" altLang="ja-JP" sz="10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8931369" y="6282952"/>
            <a:ext cx="801681" cy="23556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29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611343" y="3952364"/>
            <a:ext cx="3351393" cy="2780977"/>
            <a:chOff x="611343" y="3952364"/>
            <a:chExt cx="3351393" cy="2780977"/>
          </a:xfrm>
        </p:grpSpPr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343" y="3952364"/>
              <a:ext cx="3351393" cy="2780977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sp>
          <p:nvSpPr>
            <p:cNvPr id="74" name="正方形/長方形 73"/>
            <p:cNvSpPr/>
            <p:nvPr/>
          </p:nvSpPr>
          <p:spPr>
            <a:xfrm>
              <a:off x="911650" y="4487240"/>
              <a:ext cx="727556" cy="92075"/>
            </a:xfrm>
            <a:prstGeom prst="rect">
              <a:avLst/>
            </a:prstGeom>
            <a:solidFill>
              <a:srgbClr val="D9D9D9">
                <a:alpha val="78824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endPara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909254" y="4812728"/>
              <a:ext cx="897020" cy="80088"/>
            </a:xfrm>
            <a:prstGeom prst="rect">
              <a:avLst/>
            </a:prstGeom>
            <a:solidFill>
              <a:srgbClr val="D9D9D9">
                <a:alpha val="78824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endPara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911521" y="5142272"/>
              <a:ext cx="897020" cy="80088"/>
            </a:xfrm>
            <a:prstGeom prst="rect">
              <a:avLst/>
            </a:prstGeom>
            <a:solidFill>
              <a:srgbClr val="D9D9D9">
                <a:alpha val="78824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endPara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897232" y="5467053"/>
              <a:ext cx="1201772" cy="99518"/>
            </a:xfrm>
            <a:prstGeom prst="rect">
              <a:avLst/>
            </a:prstGeom>
            <a:solidFill>
              <a:srgbClr val="D9D9D9">
                <a:alpha val="78824"/>
              </a:srgbClr>
            </a:solidFill>
            <a:ln w="63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endPara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pic>
        <p:nvPicPr>
          <p:cNvPr id="72" name="図 7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1028" y="6507502"/>
            <a:ext cx="641720" cy="181148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0361" y="1468139"/>
            <a:ext cx="2328359" cy="2153009"/>
          </a:xfrm>
          <a:prstGeom prst="rect">
            <a:avLst/>
          </a:prstGeom>
        </p:spPr>
      </p:pic>
      <p:sp>
        <p:nvSpPr>
          <p:cNvPr id="81" name="テキスト ボックス 80"/>
          <p:cNvSpPr txBox="1"/>
          <p:nvPr/>
        </p:nvSpPr>
        <p:spPr>
          <a:xfrm>
            <a:off x="504067" y="3699099"/>
            <a:ext cx="1302207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6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lang="ja-JP" altLang="en-US" sz="1050" b="1" kern="0" dirty="0"/>
              <a:t>商品の編集を行う。</a:t>
            </a:r>
            <a:endParaRPr kumimoji="1" lang="ja-JP" altLang="en-US" sz="1050" b="1" kern="0" dirty="0">
              <a:solidFill>
                <a:schemeClr val="tx1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1147649" y="1970778"/>
            <a:ext cx="1855032" cy="2826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86164" y="1203691"/>
            <a:ext cx="3552823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kumimoji="1" lang="en-US" altLang="ja-JP" sz="1050" b="1" kern="0" dirty="0">
                <a:solidFill>
                  <a:schemeClr val="tx1"/>
                </a:solidFill>
              </a:rPr>
              <a:t>5.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画面右上の「アクション」タブから「商品詳細の編集」を押下。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12696" y="4447556"/>
            <a:ext cx="1319579" cy="192395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商品名</a:t>
            </a:r>
            <a:r>
              <a:rPr lang="en-US" altLang="ja-JP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請求書表示名</a:t>
            </a:r>
            <a:r>
              <a:rPr lang="en-US" altLang="ja-JP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lang="ja-JP" altLang="en-US" sz="1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11077" y="4780013"/>
            <a:ext cx="1133011" cy="1961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内部で使用する名称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11077" y="5432897"/>
            <a:ext cx="1556416" cy="1961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概要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36709" y="6088707"/>
            <a:ext cx="1556416" cy="1961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商品インスタンス名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21161" y="5101681"/>
            <a:ext cx="1356903" cy="1961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r>
              <a:rPr lang="ja-JP" altLang="en-US" sz="1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関連サービスの評価対象</a:t>
            </a:r>
          </a:p>
        </p:txBody>
      </p:sp>
      <p:sp>
        <p:nvSpPr>
          <p:cNvPr id="89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2452080" y="3764172"/>
            <a:ext cx="2756024" cy="2389530"/>
          </a:xfrm>
          <a:prstGeom prst="borderCallout1">
            <a:avLst>
              <a:gd name="adj1" fmla="val 46503"/>
              <a:gd name="adj2" fmla="val 84"/>
              <a:gd name="adj3" fmla="val 63902"/>
              <a:gd name="adj4" fmla="val -7207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①下記項目が変更可能。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必須項目は赤字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・商品名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請求書表示名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・内部で使用する名称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商品の詳細画面や商品の追加画面に表示される項目。     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商品名、商品説明と共に表示される。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・関連サービスの評価対象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⇒内部で保持する項目。関連サービスとして、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待ち合わせや値のコピーの評価対象を、商品内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で評価するか、アカウント全体で評価するか指定可能。</a:t>
            </a:r>
            <a:endParaRPr lang="en-US" altLang="ja-JP" sz="9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・概要</a:t>
            </a:r>
            <a:endParaRPr lang="en-US" altLang="ja-JP" sz="9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・大量注文可能な商品</a:t>
            </a:r>
            <a:endParaRPr lang="en-US" altLang="ja-JP" sz="9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同じ内容の注文を一度に複数行う可能性のある商品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は、チェックし有効にすること。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・商品インスタンス名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⇒サービスの特定の項目を商品を一意に特定するための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情報。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1C2F919-D8A4-44DC-9DCB-9A572D632F2E}"/>
              </a:ext>
            </a:extLst>
          </p:cNvPr>
          <p:cNvSpPr/>
          <p:nvPr/>
        </p:nvSpPr>
        <p:spPr bwMode="gray">
          <a:xfrm>
            <a:off x="821161" y="5818265"/>
            <a:ext cx="168849" cy="162071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>
              <a:spcAft>
                <a:spcPts val="300"/>
              </a:spcAft>
            </a:pPr>
            <a:endParaRPr lang="ja-JP" altLang="en-US" sz="1000" b="1" kern="0" dirty="0"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1" name="吹き出し: 線 4">
            <a:extLst>
              <a:ext uri="{FF2B5EF4-FFF2-40B4-BE49-F238E27FC236}">
                <a16:creationId xmlns:a16="http://schemas.microsoft.com/office/drawing/2014/main" id="{FE640A6B-994A-4EAD-A309-E56D92AA61B8}"/>
              </a:ext>
            </a:extLst>
          </p:cNvPr>
          <p:cNvSpPr/>
          <p:nvPr/>
        </p:nvSpPr>
        <p:spPr>
          <a:xfrm>
            <a:off x="3359315" y="6137458"/>
            <a:ext cx="1206842" cy="204436"/>
          </a:xfrm>
          <a:prstGeom prst="borderCallout1">
            <a:avLst>
              <a:gd name="adj1" fmla="val 53492"/>
              <a:gd name="adj2" fmla="val -793"/>
              <a:gd name="adj3" fmla="val 140303"/>
              <a:gd name="adj4" fmla="val -16738"/>
            </a:avLst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②「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」ボタンを押下。</a:t>
            </a:r>
            <a:endParaRPr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3203365" y="6484917"/>
            <a:ext cx="801681" cy="23556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>
            <a:off x="4868354" y="1437977"/>
            <a:ext cx="0" cy="510644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0651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6" r="-817"/>
          <a:stretch/>
        </p:blipFill>
        <p:spPr>
          <a:xfrm>
            <a:off x="649093" y="2136913"/>
            <a:ext cx="4006731" cy="154888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1.5.2.</a:t>
            </a:r>
            <a:r>
              <a:rPr lang="ja-JP" altLang="en-US" dirty="0"/>
              <a:t>　小売商品の編集</a:t>
            </a:r>
            <a:r>
              <a:rPr lang="en-US" altLang="ja-JP" dirty="0"/>
              <a:t>(3/5)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1830" y="1370877"/>
            <a:ext cx="1284573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ja-JP" altLang="en-US" sz="1050" b="1" kern="0" dirty="0"/>
              <a:t>●料金設定（割引）</a:t>
            </a:r>
            <a:endParaRPr kumimoji="1" lang="en-US" altLang="ja-JP" sz="1050" b="1" kern="0" dirty="0">
              <a:solidFill>
                <a:schemeClr val="tx1"/>
              </a:solidFill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>
            <a:off x="4927989" y="1003775"/>
            <a:ext cx="0" cy="510644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正方形/長方形 57"/>
          <p:cNvSpPr/>
          <p:nvPr/>
        </p:nvSpPr>
        <p:spPr bwMode="auto">
          <a:xfrm>
            <a:off x="3528819" y="2750092"/>
            <a:ext cx="482826" cy="893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8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313503" y="501971"/>
            <a:ext cx="9279005" cy="604415"/>
          </a:xfrm>
        </p:spPr>
        <p:txBody>
          <a:bodyPr/>
          <a:lstStyle/>
          <a:p>
            <a:r>
              <a:rPr lang="ja-JP" altLang="en-US" dirty="0"/>
              <a:t>・料金設定</a:t>
            </a:r>
            <a:r>
              <a:rPr lang="ja-JP" altLang="en-US" b="1" dirty="0">
                <a:solidFill>
                  <a:srgbClr val="FF0000"/>
                </a:solidFill>
              </a:rPr>
              <a:t>「割引」</a:t>
            </a:r>
            <a:r>
              <a:rPr lang="ja-JP" altLang="en-US" dirty="0"/>
              <a:t>を利用する為に必要な設定。　</a:t>
            </a:r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本機能を使用しない場合、本設定は不要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ja-JP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5907" y="1767291"/>
            <a:ext cx="3136042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1.</a:t>
            </a:r>
            <a:r>
              <a:rPr lang="ja-JP" altLang="en-US" sz="1050" b="1" kern="0" dirty="0"/>
              <a:t>小売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商品詳細画面にて「＋追加」から「割引」を選択。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3770232" y="885535"/>
            <a:ext cx="5847075" cy="331495"/>
            <a:chOff x="3985353" y="1072538"/>
            <a:chExt cx="5847075" cy="331495"/>
          </a:xfrm>
        </p:grpSpPr>
        <p:sp>
          <p:nvSpPr>
            <p:cNvPr id="29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30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1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2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3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4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36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40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41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5092" y="2001577"/>
            <a:ext cx="3591100" cy="4250575"/>
          </a:xfrm>
          <a:prstGeom prst="rect">
            <a:avLst/>
          </a:prstGeom>
        </p:spPr>
      </p:pic>
      <p:sp>
        <p:nvSpPr>
          <p:cNvPr id="46" name="テキスト ボックス 45"/>
          <p:cNvSpPr txBox="1"/>
          <p:nvPr/>
        </p:nvSpPr>
        <p:spPr>
          <a:xfrm>
            <a:off x="5239570" y="1694405"/>
            <a:ext cx="3539999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kumimoji="1" lang="en-US" altLang="ja-JP" sz="1050" b="1" kern="0" dirty="0">
                <a:solidFill>
                  <a:schemeClr val="tx1"/>
                </a:solidFill>
              </a:rPr>
              <a:t>2. 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子画面が表示されるので、</a:t>
            </a:r>
            <a:r>
              <a:rPr lang="ja-JP" altLang="en-US" sz="1050" b="1" kern="0" dirty="0"/>
              <a:t>各項目を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入力して「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OK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」を押下。</a:t>
            </a:r>
            <a:endParaRPr kumimoji="1" lang="en-US" altLang="ja-JP" sz="1050" b="1" kern="0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711062" y="4126864"/>
            <a:ext cx="3011868" cy="168255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5711062" y="2461199"/>
            <a:ext cx="3011868" cy="1572432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sp>
        <p:nvSpPr>
          <p:cNvPr id="37" name="吹き出し: 線 4">
            <a:extLst>
              <a:ext uri="{FF2B5EF4-FFF2-40B4-BE49-F238E27FC236}">
                <a16:creationId xmlns:a16="http://schemas.microsoft.com/office/drawing/2014/main" id="{EDE1AC8B-9BFD-4211-B9EC-9468EC535A98}"/>
              </a:ext>
            </a:extLst>
          </p:cNvPr>
          <p:cNvSpPr/>
          <p:nvPr/>
        </p:nvSpPr>
        <p:spPr>
          <a:xfrm>
            <a:off x="1935084" y="5127892"/>
            <a:ext cx="2555825" cy="1665167"/>
          </a:xfrm>
          <a:prstGeom prst="borderCallout1">
            <a:avLst>
              <a:gd name="adj1" fmla="val 76420"/>
              <a:gd name="adj2" fmla="val 98857"/>
              <a:gd name="adj3" fmla="val -2378"/>
              <a:gd name="adj4" fmla="val 152944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■初月無料などを実現したい場合の割引設定値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割引設定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パーセント割引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金額指定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対象期間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初月無料にしたい場合は「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請求期間」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か月無料にしたい場合は「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請求期間」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か月無料にしたい場合は「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請求期間」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割引頻度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か月毎など割引頻度を指定。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計算に使用される情報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料金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件数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取引件数から指定。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吹き出し: 線 4">
            <a:extLst>
              <a:ext uri="{FF2B5EF4-FFF2-40B4-BE49-F238E27FC236}">
                <a16:creationId xmlns:a16="http://schemas.microsoft.com/office/drawing/2014/main" id="{5CD00ECA-2E74-4472-AB07-29F3391D307D}"/>
              </a:ext>
            </a:extLst>
          </p:cNvPr>
          <p:cNvSpPr/>
          <p:nvPr/>
        </p:nvSpPr>
        <p:spPr>
          <a:xfrm>
            <a:off x="2047462" y="3424030"/>
            <a:ext cx="3117386" cy="1651878"/>
          </a:xfrm>
          <a:prstGeom prst="borderCallout1">
            <a:avLst>
              <a:gd name="adj1" fmla="val 80561"/>
              <a:gd name="adj2" fmla="val 97423"/>
              <a:gd name="adj3" fmla="val -6210"/>
              <a:gd name="adj4" fmla="val 123990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以下の項目を入力すること。　</a:t>
            </a:r>
            <a:r>
              <a:rPr kumimoji="0" lang="en-US" altLang="ja-JP" sz="900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赤字は必須項目。</a:t>
            </a:r>
            <a:endParaRPr kumimoji="0" lang="en-US" altLang="ja-JP" sz="900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表示名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：画面に表示される表示前。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機能キー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：表示名と同じ内容を設定。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・概要</a:t>
            </a:r>
            <a:endParaRPr kumimoji="0" lang="en-US" altLang="ja-JP" sz="900" b="1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請求書内訳名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fontAlgn="ctr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商品コード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商品に対して他のシステムでも利用できるような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/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 一意な商品のコード。</a:t>
            </a:r>
            <a:r>
              <a:rPr kumimoji="0" lang="ja-JP" altLang="en-US" sz="900" kern="0" dirty="0">
                <a:solidFill>
                  <a:schemeClr val="accent1"/>
                </a:solidFill>
                <a:latin typeface="+mn-ea"/>
                <a:cs typeface="Meiryo UI" panose="020B0604030504040204" pitchFamily="50" charset="-128"/>
              </a:rPr>
              <a:t>　　　</a:t>
            </a:r>
            <a:endParaRPr kumimoji="0" lang="en-US" altLang="ja-JP" sz="900" kern="0" dirty="0">
              <a:solidFill>
                <a:schemeClr val="accent1"/>
              </a:solidFill>
              <a:latin typeface="+mn-ea"/>
              <a:cs typeface="Meiryo UI" panose="020B0604030504040204" pitchFamily="50" charset="-128"/>
            </a:endParaRPr>
          </a:p>
          <a:p>
            <a:pPr fontAlgn="ctr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en-US" altLang="ja-JP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GL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コード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商品に対して他のシステムでも利用できるような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/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一意な商品のコード。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ctr"/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・オペレータによる請求書内訳名の変更が可能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：チェック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009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1.5.2.</a:t>
            </a:r>
            <a:r>
              <a:rPr lang="ja-JP" altLang="en-US" dirty="0"/>
              <a:t>　小売商品の編集</a:t>
            </a:r>
            <a:r>
              <a:rPr lang="en-US" altLang="ja-JP" dirty="0"/>
              <a:t>(4/5)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ja-JP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3770232" y="885535"/>
            <a:ext cx="5847075" cy="331495"/>
            <a:chOff x="3985353" y="1072538"/>
            <a:chExt cx="5847075" cy="331495"/>
          </a:xfrm>
        </p:grpSpPr>
        <p:sp>
          <p:nvSpPr>
            <p:cNvPr id="29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30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1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2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3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4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36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40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41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958" y="1994607"/>
            <a:ext cx="7114530" cy="421964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5525" y="3852084"/>
            <a:ext cx="2726696" cy="2488397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sp>
        <p:nvSpPr>
          <p:cNvPr id="37" name="線吹き出し 1 (枠付き) 36"/>
          <p:cNvSpPr/>
          <p:nvPr/>
        </p:nvSpPr>
        <p:spPr>
          <a:xfrm>
            <a:off x="1368657" y="2943404"/>
            <a:ext cx="1321424" cy="549227"/>
          </a:xfrm>
          <a:prstGeom prst="borderCallout1">
            <a:avLst>
              <a:gd name="adj1" fmla="val 72848"/>
              <a:gd name="adj2" fmla="val 99167"/>
              <a:gd name="adj3" fmla="val 93890"/>
              <a:gd name="adj4" fmla="val 142218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上限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下限</a:t>
            </a:r>
            <a:r>
              <a:rPr lang="en-US" altLang="ja-JP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割引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上限：∞（入力なし）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割引：</a:t>
            </a:r>
            <a:r>
              <a:rPr kumimoji="0" lang="en-US" altLang="ja-JP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100%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084482" y="3126778"/>
            <a:ext cx="2762978" cy="45568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415090" y="5117432"/>
            <a:ext cx="197355" cy="19572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>
            <a:stCxn id="39" idx="3"/>
            <a:endCxn id="35" idx="1"/>
          </p:cNvCxnSpPr>
          <p:nvPr/>
        </p:nvCxnSpPr>
        <p:spPr>
          <a:xfrm flipV="1">
            <a:off x="4612445" y="5096283"/>
            <a:ext cx="2003080" cy="11901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3141780" y="4023315"/>
            <a:ext cx="1999298" cy="5576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線吹き出し 1 (枠付き) 43"/>
          <p:cNvSpPr/>
          <p:nvPr/>
        </p:nvSpPr>
        <p:spPr>
          <a:xfrm>
            <a:off x="1357195" y="3799906"/>
            <a:ext cx="1321424" cy="549227"/>
          </a:xfrm>
          <a:prstGeom prst="borderCallout1">
            <a:avLst>
              <a:gd name="adj1" fmla="val 72848"/>
              <a:gd name="adj2" fmla="val 99167"/>
              <a:gd name="adj3" fmla="val 93890"/>
              <a:gd name="adj4" fmla="val 142218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計算対象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鉛筆マーク押下し、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子画面にて設定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5" name="線吹き出し 1 (枠付き) 44"/>
          <p:cNvSpPr/>
          <p:nvPr/>
        </p:nvSpPr>
        <p:spPr>
          <a:xfrm>
            <a:off x="6898913" y="2355574"/>
            <a:ext cx="2827303" cy="1379376"/>
          </a:xfrm>
          <a:prstGeom prst="borderCallout1">
            <a:avLst>
              <a:gd name="adj1" fmla="val 93443"/>
              <a:gd name="adj2" fmla="val 44687"/>
              <a:gd name="adj3" fmla="val 121964"/>
              <a:gd name="adj4" fmla="val 40918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キー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任意の文字列（システム内部で使用）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概要</a:t>
            </a:r>
            <a:endParaRPr kumimoji="0" lang="en-US" altLang="ja-JP" sz="900" b="1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範囲の種類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商品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フィルタ条件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範囲の種類：請求種別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条件式：＝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フィルタ条件：割引を適用したい料金の料金キー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141780" y="4920321"/>
            <a:ext cx="1999298" cy="55769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線吹き出し 1 (枠付き) 46"/>
          <p:cNvSpPr/>
          <p:nvPr/>
        </p:nvSpPr>
        <p:spPr>
          <a:xfrm>
            <a:off x="1281366" y="4763932"/>
            <a:ext cx="1408715" cy="549227"/>
          </a:xfrm>
          <a:prstGeom prst="borderCallout1">
            <a:avLst>
              <a:gd name="adj1" fmla="val 72848"/>
              <a:gd name="adj2" fmla="val 99167"/>
              <a:gd name="adj3" fmla="val 93890"/>
              <a:gd name="adj4" fmla="val 142218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適用対象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計算対象で設定したキー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をプルダウンで選択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9" name="線吹き出し 1 (枠付き) 48"/>
          <p:cNvSpPr/>
          <p:nvPr/>
        </p:nvSpPr>
        <p:spPr>
          <a:xfrm>
            <a:off x="1198035" y="2186777"/>
            <a:ext cx="1321424" cy="549227"/>
          </a:xfrm>
          <a:prstGeom prst="borderCallout1">
            <a:avLst>
              <a:gd name="adj1" fmla="val 72848"/>
              <a:gd name="adj2" fmla="val 99167"/>
              <a:gd name="adj3" fmla="val 93890"/>
              <a:gd name="adj4" fmla="val 142218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9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計算に使用される情報</a:t>
            </a:r>
            <a:endParaRPr lang="en-US" altLang="ja-JP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料金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843745"/>
            <a:endParaRPr kumimoji="0" lang="ja-JP" altLang="en-US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984446" y="2351291"/>
            <a:ext cx="2762978" cy="45568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8919" y="1651675"/>
            <a:ext cx="2712849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ja-JP" altLang="en-US" sz="1050" b="1" kern="0" dirty="0"/>
              <a:t>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初月無料を実現したい場合の割引設定値例</a:t>
            </a:r>
          </a:p>
        </p:txBody>
      </p:sp>
      <p:sp>
        <p:nvSpPr>
          <p:cNvPr id="48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</p:spTree>
    <p:extLst>
      <p:ext uri="{BB962C8B-B14F-4D97-AF65-F5344CB8AC3E}">
        <p14:creationId xmlns:p14="http://schemas.microsoft.com/office/powerpoint/2010/main" val="184461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C725C62-133C-48F0-97E6-19DB16C1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140" y="2349319"/>
            <a:ext cx="6690360" cy="362314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1.5.2.</a:t>
            </a:r>
            <a:r>
              <a:rPr lang="ja-JP" altLang="en-US" dirty="0"/>
              <a:t>　小売商品の編集</a:t>
            </a:r>
            <a:r>
              <a:rPr lang="en-US" altLang="ja-JP" dirty="0"/>
              <a:t>(5/5)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ja-JP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3770232" y="885535"/>
            <a:ext cx="5847075" cy="331495"/>
            <a:chOff x="3985353" y="1072538"/>
            <a:chExt cx="5847075" cy="331495"/>
          </a:xfrm>
        </p:grpSpPr>
        <p:sp>
          <p:nvSpPr>
            <p:cNvPr id="29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30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1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2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3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4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36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40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41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45" name="線吹き出し 1 (枠付き) 44"/>
          <p:cNvSpPr/>
          <p:nvPr/>
        </p:nvSpPr>
        <p:spPr>
          <a:xfrm>
            <a:off x="740465" y="3225249"/>
            <a:ext cx="2392069" cy="1708806"/>
          </a:xfrm>
          <a:prstGeom prst="borderCallout1">
            <a:avLst>
              <a:gd name="adj1" fmla="val 57436"/>
              <a:gd name="adj2" fmla="val 95772"/>
              <a:gd name="adj3" fmla="val 73464"/>
              <a:gd name="adj4" fmla="val 112591"/>
            </a:avLst>
          </a:prstGeom>
          <a:solidFill>
            <a:schemeClr val="bg1"/>
          </a:solidFill>
          <a:ln w="635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適用対象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適用開始日</a:t>
            </a:r>
            <a:r>
              <a:rPr kumimoji="0" lang="en-US" altLang="ja-JP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/</a:t>
            </a:r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適用終了日</a:t>
            </a:r>
            <a:endParaRPr kumimoji="0" lang="en-US" altLang="ja-JP" sz="900" b="1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割引を適用する開始日、終了日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表示順序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料金情報属性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kumimoji="0" lang="ja-JP" altLang="en-US" sz="900" b="1" kern="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提供サービスに対する請求発生の定義</a:t>
            </a:r>
            <a:endParaRPr kumimoji="0" lang="en-US" altLang="ja-JP" sz="900" b="1" kern="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サービス設計によって設定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</a:t>
            </a:r>
            <a:r>
              <a:rPr kumimoji="0" lang="en-US" altLang="ja-JP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「</a:t>
            </a:r>
            <a:r>
              <a:rPr kumimoji="0" lang="en-US" altLang="ja-JP" sz="900" kern="0" dirty="0" err="1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i</a:t>
            </a:r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」で詳細確認可能。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　 一部サービスのみプロビジョニング完了している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　　 場合に、割引を適用するか否かを定義する。</a:t>
            </a:r>
            <a:endParaRPr kumimoji="0" lang="en-US" altLang="ja-JP" sz="900" kern="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464955" y="2891603"/>
            <a:ext cx="2674730" cy="2699572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8919" y="1651675"/>
            <a:ext cx="2683995" cy="2342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ja-JP" altLang="en-US" sz="1050" b="1" kern="0" dirty="0"/>
              <a:t>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初月無料などを実現したい場合の割引設定値</a:t>
            </a:r>
          </a:p>
        </p:txBody>
      </p:sp>
      <p:sp>
        <p:nvSpPr>
          <p:cNvPr id="23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</p:spTree>
    <p:extLst>
      <p:ext uri="{BB962C8B-B14F-4D97-AF65-F5344CB8AC3E}">
        <p14:creationId xmlns:p14="http://schemas.microsoft.com/office/powerpoint/2010/main" val="285667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1.5.3.</a:t>
            </a:r>
            <a:r>
              <a:rPr lang="ja-JP" altLang="en-US" dirty="0"/>
              <a:t>　小売商品の廃止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370587" y="536268"/>
            <a:ext cx="9279005" cy="901848"/>
          </a:xfrm>
        </p:spPr>
        <p:txBody>
          <a:bodyPr/>
          <a:lstStyle/>
          <a:p>
            <a:r>
              <a:rPr lang="ja-JP" altLang="en-US" dirty="0"/>
              <a:t>下記手順で、小売商品を廃止することができる。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21535103-F5ED-4AAA-9346-37FC143926AB}"/>
              </a:ext>
            </a:extLst>
          </p:cNvPr>
          <p:cNvCxnSpPr>
            <a:cxnSpLocks/>
          </p:cNvCxnSpPr>
          <p:nvPr/>
        </p:nvCxnSpPr>
        <p:spPr bwMode="auto">
          <a:xfrm flipH="1">
            <a:off x="4165152" y="1769165"/>
            <a:ext cx="16982" cy="45802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002" y="2152970"/>
            <a:ext cx="2443695" cy="2003969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40235" y="1806071"/>
            <a:ext cx="3793273" cy="39586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en-US" altLang="ja-JP" sz="1050" b="1" kern="0" dirty="0"/>
              <a:t>1</a:t>
            </a:r>
            <a:r>
              <a:rPr kumimoji="1" lang="en-US" altLang="ja-JP" sz="1050" b="1" kern="0" dirty="0">
                <a:solidFill>
                  <a:schemeClr val="tx1"/>
                </a:solidFill>
              </a:rPr>
              <a:t>.</a:t>
            </a:r>
            <a:r>
              <a:rPr lang="ja-JP" altLang="en-US" sz="1050" b="1" kern="0" dirty="0"/>
              <a:t>小売</a:t>
            </a:r>
            <a:r>
              <a:rPr kumimoji="1" lang="ja-JP" altLang="en-US" sz="1050" b="1" kern="0" dirty="0">
                <a:solidFill>
                  <a:schemeClr val="tx1"/>
                </a:solidFill>
              </a:rPr>
              <a:t>商品一覧画面</a:t>
            </a:r>
            <a:r>
              <a:rPr lang="ja-JP" altLang="en-US" sz="1050" b="1" kern="0" dirty="0"/>
              <a:t>のアクションタブから、「商品の廃止」を押下。</a:t>
            </a:r>
            <a:endParaRPr lang="en-US" altLang="ja-JP" sz="1050" b="1" kern="0" dirty="0"/>
          </a:p>
          <a:p>
            <a:endParaRPr kumimoji="1" lang="en-US" altLang="ja-JP" sz="1050" b="1" kern="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122119" y="3824785"/>
            <a:ext cx="1821990" cy="3137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7500" tIns="8100" rIns="67500" bIns="351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</a:pPr>
            <a:endParaRPr lang="ja-JP" altLang="en-US" sz="900">
              <a:latin typeface="ＭＳ Ｐゴシック" charset="-128"/>
              <a:ea typeface="ＭＳ Ｐゴシック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70587" y="4456247"/>
            <a:ext cx="4835812" cy="1950596"/>
            <a:chOff x="398378" y="4138189"/>
            <a:chExt cx="4835812" cy="1950596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22" y="4507994"/>
              <a:ext cx="3479847" cy="15807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18" name="テキスト ボックス 17"/>
            <p:cNvSpPr txBox="1"/>
            <p:nvPr/>
          </p:nvSpPr>
          <p:spPr>
            <a:xfrm>
              <a:off x="398378" y="4138189"/>
              <a:ext cx="1169157" cy="23428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36000" rIns="36000" bIns="36000" rtlCol="0" anchor="ctr">
              <a:spAutoFit/>
            </a:bodyPr>
            <a:lstStyle/>
            <a:p>
              <a:r>
                <a:rPr lang="en-US" altLang="ja-JP" sz="1050" b="1" kern="0" dirty="0"/>
                <a:t>2</a:t>
              </a:r>
              <a:r>
                <a:rPr kumimoji="1" lang="en-US" altLang="ja-JP" sz="1050" b="1" kern="0" dirty="0">
                  <a:solidFill>
                    <a:schemeClr val="tx1"/>
                  </a:solidFill>
                </a:rPr>
                <a:t>.</a:t>
              </a:r>
              <a:r>
                <a:rPr kumimoji="1" lang="ja-JP" altLang="en-US" sz="1050" b="1" kern="0" dirty="0">
                  <a:solidFill>
                    <a:schemeClr val="tx1"/>
                  </a:solidFill>
                </a:rPr>
                <a:t>商品を廃止する。</a:t>
              </a:r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748254" y="4796706"/>
              <a:ext cx="2145947" cy="50168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7500" tIns="8100" rIns="67500" bIns="351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</a:pPr>
              <a:endParaRPr lang="ja-JP" altLang="en-US" sz="900">
                <a:latin typeface="ＭＳ Ｐゴシック" charset="-128"/>
                <a:ea typeface="ＭＳ Ｐゴシック" charset="-128"/>
              </a:endParaRPr>
            </a:p>
          </p:txBody>
        </p:sp>
        <p:sp>
          <p:nvSpPr>
            <p:cNvPr id="28" name="吹き出し: 線 4">
              <a:extLst>
                <a:ext uri="{FF2B5EF4-FFF2-40B4-BE49-F238E27FC236}">
                  <a16:creationId xmlns:a16="http://schemas.microsoft.com/office/drawing/2014/main" id="{FE640A6B-994A-4EAD-A309-E56D92AA61B8}"/>
                </a:ext>
              </a:extLst>
            </p:cNvPr>
            <p:cNvSpPr/>
            <p:nvPr/>
          </p:nvSpPr>
          <p:spPr>
            <a:xfrm>
              <a:off x="2101214" y="4376766"/>
              <a:ext cx="3132976" cy="614055"/>
            </a:xfrm>
            <a:prstGeom prst="borderCallout1">
              <a:avLst>
                <a:gd name="adj1" fmla="val 46503"/>
                <a:gd name="adj2" fmla="val 84"/>
                <a:gd name="adj3" fmla="val 68983"/>
                <a:gd name="adj4" fmla="val -8298"/>
              </a:avLst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①商品の廃止日を指定する。</a:t>
              </a:r>
              <a:endPara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3745"/>
              <a:r>
                <a:rPr lang="ja-JP" altLang="en-US" sz="10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rPr>
                <a:t>即時に廃止する　　⇒ </a:t>
              </a:r>
              <a:r>
                <a:rPr kumimoji="0" lang="en-US" altLang="ja-JP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rPr>
                <a:t>OK</a:t>
              </a:r>
              <a:r>
                <a: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rPr>
                <a:t>押下後、即時に廃止される。</a:t>
              </a:r>
              <a:endParaRPr kumimoji="0" lang="en-US" altLang="ja-JP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endParaRPr>
            </a:p>
            <a:p>
              <a:pPr defTabSz="843745"/>
              <a:r>
                <a: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rPr>
                <a:t>・指定日に廃止する ⇒ 未来日を指定すること。</a:t>
              </a:r>
            </a:p>
            <a:p>
              <a:endPara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吹き出し: 線 4">
              <a:extLst>
                <a:ext uri="{FF2B5EF4-FFF2-40B4-BE49-F238E27FC236}">
                  <a16:creationId xmlns:a16="http://schemas.microsoft.com/office/drawing/2014/main" id="{FE640A6B-994A-4EAD-A309-E56D92AA61B8}"/>
                </a:ext>
              </a:extLst>
            </p:cNvPr>
            <p:cNvSpPr/>
            <p:nvPr/>
          </p:nvSpPr>
          <p:spPr>
            <a:xfrm>
              <a:off x="3317863" y="5473648"/>
              <a:ext cx="1345589" cy="239294"/>
            </a:xfrm>
            <a:prstGeom prst="borderCallout1">
              <a:avLst>
                <a:gd name="adj1" fmla="val 46503"/>
                <a:gd name="adj2" fmla="val 84"/>
                <a:gd name="adj3" fmla="val 127626"/>
                <a:gd name="adj4" fmla="val -6348"/>
              </a:avLst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②「</a:t>
              </a:r>
              <a:r>
                <a:rPr lang="en-US" altLang="ja-JP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OK</a:t>
              </a:r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」ボタンを押下。</a:t>
              </a:r>
              <a:endPara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 bwMode="auto">
            <a:xfrm>
              <a:off x="3211365" y="5793104"/>
              <a:ext cx="779293" cy="27051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7500" tIns="8100" rIns="67500" bIns="351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</a:pPr>
              <a:endParaRPr lang="ja-JP" altLang="en-US" sz="900">
                <a:latin typeface="ＭＳ Ｐゴシック" charset="-128"/>
                <a:ea typeface="ＭＳ Ｐゴシック" charset="-128"/>
              </a:endParaRPr>
            </a:p>
          </p:txBody>
        </p:sp>
      </p:grpSp>
      <p:sp>
        <p:nvSpPr>
          <p:cNvPr id="40" name="タイトル 4">
            <a:extLst>
              <a:ext uri="{FF2B5EF4-FFF2-40B4-BE49-F238E27FC236}">
                <a16:creationId xmlns:a16="http://schemas.microsoft.com/office/drawing/2014/main" id="{E0BE0A72-1079-4041-AE18-DFFCA103654C}"/>
              </a:ext>
            </a:extLst>
          </p:cNvPr>
          <p:cNvSpPr txBox="1">
            <a:spLocks/>
          </p:cNvSpPr>
          <p:nvPr/>
        </p:nvSpPr>
        <p:spPr>
          <a:xfrm>
            <a:off x="7941612" y="78557"/>
            <a:ext cx="983941" cy="257355"/>
          </a:xfrm>
          <a:prstGeom prst="rect">
            <a:avLst/>
          </a:prstGeom>
          <a:solidFill>
            <a:srgbClr val="EC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200" kern="0" dirty="0">
                <a:solidFill>
                  <a:schemeClr val="tx1"/>
                </a:solidFill>
              </a:rPr>
              <a:t>小売商品追加</a:t>
            </a:r>
            <a:endParaRPr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39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</p:spPr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ja-JP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315682" y="1818345"/>
            <a:ext cx="5333910" cy="2348688"/>
            <a:chOff x="4328442" y="1486194"/>
            <a:chExt cx="5333910" cy="2348688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4331681" y="1825906"/>
              <a:ext cx="4698588" cy="2008976"/>
              <a:chOff x="4331681" y="1825906"/>
              <a:chExt cx="4698588" cy="2008976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331681" y="1825906"/>
                <a:ext cx="4698588" cy="2008976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</p:pic>
          <p:sp>
            <p:nvSpPr>
              <p:cNvPr id="35" name="正方形/長方形 34"/>
              <p:cNvSpPr/>
              <p:nvPr/>
            </p:nvSpPr>
            <p:spPr>
              <a:xfrm>
                <a:off x="5397393" y="2328235"/>
                <a:ext cx="1076432" cy="92075"/>
              </a:xfrm>
              <a:prstGeom prst="rect">
                <a:avLst/>
              </a:prstGeom>
              <a:solidFill>
                <a:schemeClr val="bg1">
                  <a:alpha val="78824"/>
                </a:schemeClr>
              </a:solidFill>
              <a:ln w="635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843745"/>
                <a:endPara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4506304" y="1855931"/>
                <a:ext cx="522896" cy="9207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78824"/>
                </a:schemeClr>
              </a:solidFill>
              <a:ln w="635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843745"/>
                <a:endPara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4859177" y="2121329"/>
                <a:ext cx="782798" cy="9207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78824"/>
                </a:schemeClr>
              </a:solidFill>
              <a:ln w="635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843745"/>
                <a:endPara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4466239" y="2340689"/>
                <a:ext cx="899511" cy="92075"/>
              </a:xfrm>
              <a:prstGeom prst="rect">
                <a:avLst/>
              </a:prstGeom>
              <a:solidFill>
                <a:schemeClr val="bg1">
                  <a:alpha val="78824"/>
                </a:schemeClr>
              </a:solidFill>
              <a:ln w="635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843745"/>
                <a:endParaRPr kumimoji="0" lang="ja-JP" altLang="en-US" sz="1000" kern="0" dirty="0">
                  <a:solidFill>
                    <a:prstClr val="black"/>
                  </a:solidFill>
                  <a:latin typeface="+mn-ea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9" name="テキスト ボックス 18"/>
            <p:cNvSpPr txBox="1"/>
            <p:nvPr/>
          </p:nvSpPr>
          <p:spPr>
            <a:xfrm>
              <a:off x="4334127" y="1486194"/>
              <a:ext cx="3804494" cy="23428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36000" rIns="36000" bIns="36000" rtlCol="0" anchor="ctr">
              <a:spAutoFit/>
            </a:bodyPr>
            <a:lstStyle/>
            <a:p>
              <a:r>
                <a:rPr lang="en-US" altLang="ja-JP" sz="1050" b="1" kern="0" dirty="0"/>
                <a:t>3</a:t>
              </a:r>
              <a:r>
                <a:rPr kumimoji="1" lang="en-US" altLang="ja-JP" sz="1050" b="1" kern="0" dirty="0">
                  <a:solidFill>
                    <a:schemeClr val="tx1"/>
                  </a:solidFill>
                </a:rPr>
                <a:t>.</a:t>
              </a:r>
              <a:r>
                <a:rPr kumimoji="1" lang="ja-JP" altLang="en-US" sz="1050" b="1" kern="0" dirty="0">
                  <a:solidFill>
                    <a:schemeClr val="tx1"/>
                  </a:solidFill>
                </a:rPr>
                <a:t>小売</a:t>
              </a:r>
              <a:r>
                <a:rPr lang="ja-JP" altLang="en-US" sz="1050" b="1" kern="0" dirty="0"/>
                <a:t>商品を削除したポップアップが表示されていることを確認する。</a:t>
              </a:r>
              <a:endParaRPr kumimoji="1" lang="ja-JP" altLang="en-US" sz="1050" b="1" kern="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 bwMode="auto">
            <a:xfrm>
              <a:off x="4328442" y="1819460"/>
              <a:ext cx="4796747" cy="128546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7500" tIns="8100" rIns="67500" bIns="351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</a:pPr>
              <a:endParaRPr lang="ja-JP" altLang="en-US" sz="900">
                <a:latin typeface="ＭＳ Ｐゴシック" charset="-128"/>
                <a:ea typeface="ＭＳ Ｐゴシック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 bwMode="auto">
            <a:xfrm>
              <a:off x="8389399" y="2356235"/>
              <a:ext cx="536154" cy="160476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7500" tIns="8100" rIns="67500" bIns="351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fontAlgn="base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</a:pPr>
              <a:endParaRPr lang="ja-JP" altLang="en-US" sz="900">
                <a:latin typeface="ＭＳ Ｐゴシック" charset="-128"/>
                <a:ea typeface="ＭＳ Ｐゴシック" charset="-128"/>
              </a:endParaRPr>
            </a:p>
          </p:txBody>
        </p:sp>
        <p:sp>
          <p:nvSpPr>
            <p:cNvPr id="29" name="吹き出し: 線 4">
              <a:extLst>
                <a:ext uri="{FF2B5EF4-FFF2-40B4-BE49-F238E27FC236}">
                  <a16:creationId xmlns:a16="http://schemas.microsoft.com/office/drawing/2014/main" id="{FE640A6B-994A-4EAD-A309-E56D92AA61B8}"/>
                </a:ext>
              </a:extLst>
            </p:cNvPr>
            <p:cNvSpPr/>
            <p:nvPr/>
          </p:nvSpPr>
          <p:spPr>
            <a:xfrm>
              <a:off x="5130035" y="2742047"/>
              <a:ext cx="3211784" cy="339689"/>
            </a:xfrm>
            <a:prstGeom prst="borderCallout1">
              <a:avLst>
                <a:gd name="adj1" fmla="val -3316"/>
                <a:gd name="adj2" fmla="val 47260"/>
                <a:gd name="adj3" fmla="val -218848"/>
                <a:gd name="adj4" fmla="val 38735"/>
              </a:avLst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「商品　</a:t>
              </a:r>
              <a:r>
                <a:rPr lang="en-US" altLang="ja-JP" sz="1050" dirty="0" err="1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xxxx</a:t>
              </a:r>
              <a:r>
                <a:rPr lang="en-US" altLang="ja-JP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商品名</a:t>
              </a:r>
              <a:r>
                <a:rPr lang="en-US" altLang="ja-JP" sz="8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は廃止されました」と表示される。</a:t>
              </a:r>
              <a:endPara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吹き出し: 線 4">
              <a:extLst>
                <a:ext uri="{FF2B5EF4-FFF2-40B4-BE49-F238E27FC236}">
                  <a16:creationId xmlns:a16="http://schemas.microsoft.com/office/drawing/2014/main" id="{FE640A6B-994A-4EAD-A309-E56D92AA61B8}"/>
                </a:ext>
              </a:extLst>
            </p:cNvPr>
            <p:cNvSpPr/>
            <p:nvPr/>
          </p:nvSpPr>
          <p:spPr>
            <a:xfrm>
              <a:off x="8349983" y="2602576"/>
              <a:ext cx="1312369" cy="220228"/>
            </a:xfrm>
            <a:prstGeom prst="borderCallout1">
              <a:avLst>
                <a:gd name="adj1" fmla="val -3316"/>
                <a:gd name="adj2" fmla="val 47260"/>
                <a:gd name="adj3" fmla="val -40944"/>
                <a:gd name="adj4" fmla="val 41880"/>
              </a:avLst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5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「廃止」と表示される。</a:t>
              </a:r>
              <a:endParaRPr lang="en-US" altLang="ja-JP" sz="10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タイトル 4">
            <a:extLst>
              <a:ext uri="{FF2B5EF4-FFF2-40B4-BE49-F238E27FC236}">
                <a16:creationId xmlns:a16="http://schemas.microsoft.com/office/drawing/2014/main" id="{F07693C4-C3BA-43CC-B035-1A4B0E58D7F8}"/>
              </a:ext>
            </a:extLst>
          </p:cNvPr>
          <p:cNvSpPr txBox="1">
            <a:spLocks/>
          </p:cNvSpPr>
          <p:nvPr/>
        </p:nvSpPr>
        <p:spPr>
          <a:xfrm>
            <a:off x="6823212" y="81018"/>
            <a:ext cx="1037813" cy="2573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0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004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008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小売テナント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3840683" y="964205"/>
            <a:ext cx="5847075" cy="331495"/>
            <a:chOff x="3985353" y="1072538"/>
            <a:chExt cx="5847075" cy="331495"/>
          </a:xfrm>
        </p:grpSpPr>
        <p:sp>
          <p:nvSpPr>
            <p:cNvPr id="53" name="矢印: 五方向 73">
              <a:extLst>
                <a:ext uri="{FF2B5EF4-FFF2-40B4-BE49-F238E27FC236}">
                  <a16:creationId xmlns:a16="http://schemas.microsoft.com/office/drawing/2014/main" id="{3ADCABFF-A7F0-442C-9691-13FA3D166A2B}"/>
                </a:ext>
              </a:extLst>
            </p:cNvPr>
            <p:cNvSpPr/>
            <p:nvPr/>
          </p:nvSpPr>
          <p:spPr>
            <a:xfrm>
              <a:off x="3990860" y="1224033"/>
              <a:ext cx="614822" cy="180000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習熟</a:t>
              </a:r>
            </a:p>
          </p:txBody>
        </p:sp>
        <p:sp>
          <p:nvSpPr>
            <p:cNvPr id="54" name="矢印: 山形 74">
              <a:extLst>
                <a:ext uri="{FF2B5EF4-FFF2-40B4-BE49-F238E27FC236}">
                  <a16:creationId xmlns:a16="http://schemas.microsoft.com/office/drawing/2014/main" id="{76B08D9B-D323-40C6-B0BC-2886CC7E9ADA}"/>
                </a:ext>
              </a:extLst>
            </p:cNvPr>
            <p:cNvSpPr/>
            <p:nvPr/>
          </p:nvSpPr>
          <p:spPr>
            <a:xfrm>
              <a:off x="4565617" y="1224033"/>
              <a:ext cx="85441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テナント追加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6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ja-JP" altLang="en-US" sz="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5" name="矢印: 山形 75">
              <a:extLst>
                <a:ext uri="{FF2B5EF4-FFF2-40B4-BE49-F238E27FC236}">
                  <a16:creationId xmlns:a16="http://schemas.microsoft.com/office/drawing/2014/main" id="{75120AD1-5B0B-4757-B7E0-4597167099D7}"/>
                </a:ext>
              </a:extLst>
            </p:cNvPr>
            <p:cNvSpPr/>
            <p:nvPr/>
          </p:nvSpPr>
          <p:spPr>
            <a:xfrm>
              <a:off x="5379968" y="1224033"/>
              <a:ext cx="97483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>
                  <a:latin typeface="+mn-ea"/>
                  <a:cs typeface="Meiryo UI" panose="020B0604030504040204" pitchFamily="50" charset="-128"/>
                </a:rPr>
                <a:t>　</a:t>
              </a:r>
              <a:r>
                <a:rPr kumimoji="0" lang="ja-JP" altLang="en-US" sz="8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,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endParaRPr kumimoji="0" lang="en-US" altLang="ja-JP" sz="5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6" name="矢印: 山形 76">
              <a:extLst>
                <a:ext uri="{FF2B5EF4-FFF2-40B4-BE49-F238E27FC236}">
                  <a16:creationId xmlns:a16="http://schemas.microsoft.com/office/drawing/2014/main" id="{CF959D1B-0E12-437B-AA62-AD8797383823}"/>
                </a:ext>
              </a:extLst>
            </p:cNvPr>
            <p:cNvSpPr/>
            <p:nvPr/>
          </p:nvSpPr>
          <p:spPr>
            <a:xfrm>
              <a:off x="6314741" y="1224033"/>
              <a:ext cx="860468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7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7135144" y="1224033"/>
              <a:ext cx="921486" cy="180000"/>
            </a:xfrm>
            <a:prstGeom prst="chevron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卸商品追加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58" name="矢印: 山形 78">
              <a:extLst>
                <a:ext uri="{FF2B5EF4-FFF2-40B4-BE49-F238E27FC236}">
                  <a16:creationId xmlns:a16="http://schemas.microsoft.com/office/drawing/2014/main" id="{79DBEF8D-B251-47F3-932E-907E42EB90AC}"/>
                </a:ext>
              </a:extLst>
            </p:cNvPr>
            <p:cNvSpPr/>
            <p:nvPr/>
          </p:nvSpPr>
          <p:spPr>
            <a:xfrm>
              <a:off x="8897983" y="1224033"/>
              <a:ext cx="934445" cy="180000"/>
            </a:xfrm>
            <a:prstGeom prst="chevron">
              <a:avLst/>
            </a:prstGeom>
            <a:solidFill>
              <a:srgbClr val="ECCCFF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b="1" kern="0" dirty="0">
                  <a:latin typeface="+mn-ea"/>
                  <a:cs typeface="Meiryo UI" panose="020B0604030504040204" pitchFamily="50" charset="-128"/>
                </a:rPr>
                <a:t>小売商品追加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600" b="1" kern="0" dirty="0">
                  <a:latin typeface="+mn-ea"/>
                  <a:cs typeface="Meiryo UI" panose="020B0604030504040204" pitchFamily="50" charset="-128"/>
                </a:rPr>
                <a:t>小売</a:t>
              </a:r>
              <a:r>
                <a:rPr kumimoji="0" lang="en-US" altLang="ja-JP" sz="600" b="1" kern="0" dirty="0">
                  <a:latin typeface="+mn-ea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59" name="矢印: 五方向 80">
              <a:extLst>
                <a:ext uri="{FF2B5EF4-FFF2-40B4-BE49-F238E27FC236}">
                  <a16:creationId xmlns:a16="http://schemas.microsoft.com/office/drawing/2014/main" id="{1417571D-B7E0-4011-84B1-D2FBB4589DC1}"/>
                </a:ext>
              </a:extLst>
            </p:cNvPr>
            <p:cNvSpPr/>
            <p:nvPr/>
          </p:nvSpPr>
          <p:spPr>
            <a:xfrm>
              <a:off x="3985353" y="1072538"/>
              <a:ext cx="5828825" cy="128137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800" kern="0" dirty="0"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800" kern="0" dirty="0">
                  <a:latin typeface="+mn-ea"/>
                  <a:cs typeface="Meiryo UI" panose="020B0604030504040204" pitchFamily="50" charset="-128"/>
                </a:rPr>
                <a:t>（準備編）</a:t>
              </a:r>
            </a:p>
          </p:txBody>
        </p:sp>
        <p:sp>
          <p:nvSpPr>
            <p:cNvPr id="60" name="矢印: 山形 77">
              <a:extLst>
                <a:ext uri="{FF2B5EF4-FFF2-40B4-BE49-F238E27FC236}">
                  <a16:creationId xmlns:a16="http://schemas.microsoft.com/office/drawing/2014/main" id="{D8CB43BD-EEAF-4C20-ACA0-685D0A3DC027}"/>
                </a:ext>
              </a:extLst>
            </p:cNvPr>
            <p:cNvSpPr/>
            <p:nvPr/>
          </p:nvSpPr>
          <p:spPr>
            <a:xfrm>
              <a:off x="8016565" y="1224033"/>
              <a:ext cx="921486" cy="180000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7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卸顧客追加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</a:t>
              </a:r>
              <a:r>
                <a:rPr kumimoji="0" lang="en-US" altLang="ja-JP" sz="5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578859"/>
      </p:ext>
    </p:extLst>
  </p:cSld>
  <p:clrMapOvr>
    <a:masterClrMapping/>
  </p:clrMapOvr>
</p:sld>
</file>

<file path=ppt/theme/theme1.xml><?xml version="1.0" encoding="utf-8"?>
<a:theme xmlns:a="http://schemas.openxmlformats.org/drawingml/2006/main" name="10_標準デザイン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a:spPr>
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843745">
          <a:defRPr kumimoji="0" sz="1000" kern="0" dirty="0" smtClean="0">
            <a:solidFill>
              <a:prstClr val="black"/>
            </a:solidFill>
            <a:latin typeface="+mn-ea"/>
            <a:cs typeface="Meiryo UI" panose="020B0604030504040204" pitchFamily="50" charset="-128"/>
          </a:defRPr>
        </a:defPPr>
      </a:lstStyle>
    </a:spDef>
    <a:lnDef>
      <a:spPr bwMode="auto">
        <a:solidFill>
          <a:schemeClr val="accent1"/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>
          <a:noFill/>
        </a:ln>
        <a:effectLst/>
      </a:spPr>
      <a:bodyPr lIns="36000" tIns="36000" rIns="36000" bIns="36000" anchor="ctr"/>
      <a:lstStyle>
        <a:defPPr algn="ctr">
          <a:defRPr sz="2000" b="0" kern="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3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J成果物雛形.potx" id="{9471AEB3-69A5-4CA2-95E0-6A3A4F230F74}" vid="{E0D8C976-4BC7-425E-8355-CD31F6526E8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033cbc28-5e18-4ff6-8df8-4e2e50aea95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63EAAB300D19459DFC38D5B31A1AB8" ma:contentTypeVersion="13" ma:contentTypeDescription="Create a new document." ma:contentTypeScope="" ma:versionID="5e1b4b979e0da8fd226b4085b294a8ac">
  <xsd:schema xmlns:xsd="http://www.w3.org/2001/XMLSchema" xmlns:xs="http://www.w3.org/2001/XMLSchema" xmlns:p="http://schemas.microsoft.com/office/2006/metadata/properties" xmlns:ns2="033cbc28-5e18-4ff6-8df8-4e2e50aea951" xmlns:ns3="ab12f157-74b9-4ea6-b350-bf08c0ea5c2b" targetNamespace="http://schemas.microsoft.com/office/2006/metadata/properties" ma:root="true" ma:fieldsID="3c03684d6d25b6939eb7a12f801e0b69" ns2:_="" ns3:_="">
    <xsd:import namespace="033cbc28-5e18-4ff6-8df8-4e2e50aea951"/>
    <xsd:import namespace="ab12f157-74b9-4ea6-b350-bf08c0ea5c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cbc28-5e18-4ff6-8df8-4e2e50aea9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2f157-74b9-4ea6-b350-bf08c0ea5c2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1B5B04-80F1-4C79-B8A5-E9AD26D3B2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4D032C-DC7D-4B16-8A04-D39A9CC625AA}">
  <ds:schemaRefs>
    <ds:schemaRef ds:uri="http://purl.org/dc/terms/"/>
    <ds:schemaRef ds:uri="ab12f157-74b9-4ea6-b350-bf08c0ea5c2b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33cbc28-5e18-4ff6-8df8-4e2e50aea95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47F418-E917-486F-B2B5-A819F3FEC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3cbc28-5e18-4ff6-8df8-4e2e50aea951"/>
    <ds:schemaRef ds:uri="ab12f157-74b9-4ea6-b350-bf08c0ea5c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20211109_1-3_卸商品</Template>
  <TotalTime>1975</TotalTime>
  <Words>1851</Words>
  <Application>Microsoft Office PowerPoint</Application>
  <PresentationFormat>A4 210 x 297 mm</PresentationFormat>
  <Paragraphs>271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HGP創英角ｺﾞｼｯｸUB</vt:lpstr>
      <vt:lpstr>Meiryo UI</vt:lpstr>
      <vt:lpstr>ＭＳ Ｐゴシック</vt:lpstr>
      <vt:lpstr>游ゴシック</vt:lpstr>
      <vt:lpstr>Arial</vt:lpstr>
      <vt:lpstr>10_標準デザイン</vt:lpstr>
      <vt:lpstr>1.5.1.　小売商品の登録(1/2)</vt:lpstr>
      <vt:lpstr>1.5.1.　小売商品の登録(2/2)</vt:lpstr>
      <vt:lpstr>1.5.2.　小売商品の編集(1/5)</vt:lpstr>
      <vt:lpstr>1.5.2.　小売商品の編集(2/5)</vt:lpstr>
      <vt:lpstr>1.5.2.　小売商品の編集(3/5)</vt:lpstr>
      <vt:lpstr>1.5.2.　小売商品の編集(4/5)</vt:lpstr>
      <vt:lpstr>1.5.2.　小売商品の編集(5/5)</vt:lpstr>
      <vt:lpstr>1.5.3.　小売商品の廃止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１.4．卸商品の作成</dc:title>
  <dc:creator>菅谷 絢香</dc:creator>
  <cp:lastModifiedBy>石井 華香</cp:lastModifiedBy>
  <cp:revision>137</cp:revision>
  <dcterms:created xsi:type="dcterms:W3CDTF">2021-11-09T08:42:18Z</dcterms:created>
  <dcterms:modified xsi:type="dcterms:W3CDTF">2022-12-09T02:00:58Z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0x0101002563EAAB300D19459DFC38D5B31A1AB8</vt:lpwstr>
  </property>
</Properties>
</file>