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367" r:id="rId2"/>
    <p:sldId id="427" r:id="rId3"/>
    <p:sldId id="451" r:id="rId4"/>
    <p:sldId id="438" r:id="rId5"/>
    <p:sldId id="430" r:id="rId6"/>
    <p:sldId id="440" r:id="rId7"/>
    <p:sldId id="441" r:id="rId8"/>
    <p:sldId id="442" r:id="rId9"/>
    <p:sldId id="429" r:id="rId10"/>
    <p:sldId id="431" r:id="rId11"/>
    <p:sldId id="439" r:id="rId12"/>
    <p:sldId id="448" r:id="rId13"/>
    <p:sldId id="449" r:id="rId14"/>
    <p:sldId id="450" r:id="rId15"/>
    <p:sldId id="415" r:id="rId16"/>
    <p:sldId id="414" r:id="rId17"/>
    <p:sldId id="432" r:id="rId18"/>
    <p:sldId id="433" r:id="rId19"/>
    <p:sldId id="434" r:id="rId20"/>
    <p:sldId id="435" r:id="rId21"/>
    <p:sldId id="436" r:id="rId22"/>
    <p:sldId id="437" r:id="rId23"/>
    <p:sldId id="453" r:id="rId24"/>
    <p:sldId id="452" r:id="rId25"/>
    <p:sldId id="455" r:id="rId26"/>
    <p:sldId id="456" r:id="rId27"/>
    <p:sldId id="457" r:id="rId28"/>
    <p:sldId id="454" r:id="rId29"/>
    <p:sldId id="417" r:id="rId30"/>
    <p:sldId id="418" r:id="rId31"/>
    <p:sldId id="419" r:id="rId32"/>
    <p:sldId id="420" r:id="rId33"/>
    <p:sldId id="421" r:id="rId34"/>
    <p:sldId id="422" r:id="rId35"/>
    <p:sldId id="423" r:id="rId36"/>
    <p:sldId id="424" r:id="rId37"/>
    <p:sldId id="425" r:id="rId38"/>
    <p:sldId id="426" r:id="rId39"/>
    <p:sldId id="446" r:id="rId40"/>
    <p:sldId id="447" r:id="rId41"/>
    <p:sldId id="458" r:id="rId42"/>
    <p:sldId id="411" r:id="rId43"/>
    <p:sldId id="410" r:id="rId44"/>
    <p:sldId id="412" r:id="rId45"/>
    <p:sldId id="413" r:id="rId46"/>
  </p:sldIdLst>
  <p:sldSz cx="9144000" cy="6858000" type="screen4x3"/>
  <p:notesSz cx="6805613"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3333FF"/>
    <a:srgbClr val="FFCCFF"/>
    <a:srgbClr val="3366FF"/>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74" autoAdjust="0"/>
    <p:restoredTop sz="96010" autoAdjust="0"/>
  </p:normalViewPr>
  <p:slideViewPr>
    <p:cSldViewPr>
      <p:cViewPr varScale="1">
        <p:scale>
          <a:sx n="73" d="100"/>
          <a:sy n="73" d="100"/>
        </p:scale>
        <p:origin x="1620" y="5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1"/>
            <a:ext cx="2948887" cy="49847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140" y="1"/>
            <a:ext cx="2948887" cy="498475"/>
          </a:xfrm>
          <a:prstGeom prst="rect">
            <a:avLst/>
          </a:prstGeom>
        </p:spPr>
        <p:txBody>
          <a:bodyPr vert="horz" lIns="91440" tIns="45720" rIns="91440" bIns="45720" rtlCol="0"/>
          <a:lstStyle>
            <a:lvl1pPr algn="r">
              <a:defRPr sz="1200"/>
            </a:lvl1pPr>
          </a:lstStyle>
          <a:p>
            <a:fld id="{EEF0ABFE-6485-4823-A6CD-17E9AE12E369}" type="datetimeFigureOut">
              <a:rPr kumimoji="1" lang="ja-JP" altLang="en-US" smtClean="0"/>
              <a:t>2023/2/7</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879" y="4783138"/>
            <a:ext cx="5443856" cy="3913187"/>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8887" cy="49847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140" y="9440864"/>
            <a:ext cx="2948887" cy="498475"/>
          </a:xfrm>
          <a:prstGeom prst="rect">
            <a:avLst/>
          </a:prstGeom>
        </p:spPr>
        <p:txBody>
          <a:bodyPr vert="horz" lIns="91440" tIns="45720" rIns="91440" bIns="45720" rtlCol="0" anchor="b"/>
          <a:lstStyle>
            <a:lvl1pPr algn="r">
              <a:defRPr sz="1200"/>
            </a:lvl1pPr>
          </a:lstStyle>
          <a:p>
            <a:fld id="{226440F3-533C-445E-8C2B-7A9E2D3B53A9}" type="slidenum">
              <a:rPr kumimoji="1" lang="ja-JP" altLang="en-US" smtClean="0"/>
              <a:t>‹#›</a:t>
            </a:fld>
            <a:endParaRPr kumimoji="1" lang="ja-JP" altLang="en-US"/>
          </a:p>
        </p:txBody>
      </p:sp>
    </p:spTree>
    <p:extLst>
      <p:ext uri="{BB962C8B-B14F-4D97-AF65-F5344CB8AC3E}">
        <p14:creationId xmlns:p14="http://schemas.microsoft.com/office/powerpoint/2010/main" val="159889012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a:t>
            </a:fld>
            <a:endParaRPr kumimoji="1" lang="ja-JP" altLang="en-US"/>
          </a:p>
        </p:txBody>
      </p:sp>
    </p:spTree>
    <p:extLst>
      <p:ext uri="{BB962C8B-B14F-4D97-AF65-F5344CB8AC3E}">
        <p14:creationId xmlns:p14="http://schemas.microsoft.com/office/powerpoint/2010/main" val="1163434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10</a:t>
            </a:fld>
            <a:endParaRPr kumimoji="1" lang="ja-JP" altLang="en-US"/>
          </a:p>
        </p:txBody>
      </p:sp>
    </p:spTree>
    <p:extLst>
      <p:ext uri="{BB962C8B-B14F-4D97-AF65-F5344CB8AC3E}">
        <p14:creationId xmlns:p14="http://schemas.microsoft.com/office/powerpoint/2010/main" val="5930527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11</a:t>
            </a:fld>
            <a:endParaRPr kumimoji="1" lang="ja-JP" altLang="en-US"/>
          </a:p>
        </p:txBody>
      </p:sp>
    </p:spTree>
    <p:extLst>
      <p:ext uri="{BB962C8B-B14F-4D97-AF65-F5344CB8AC3E}">
        <p14:creationId xmlns:p14="http://schemas.microsoft.com/office/powerpoint/2010/main" val="24522265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15</a:t>
            </a:fld>
            <a:endParaRPr kumimoji="1" lang="ja-JP" altLang="en-US"/>
          </a:p>
        </p:txBody>
      </p:sp>
    </p:spTree>
    <p:extLst>
      <p:ext uri="{BB962C8B-B14F-4D97-AF65-F5344CB8AC3E}">
        <p14:creationId xmlns:p14="http://schemas.microsoft.com/office/powerpoint/2010/main" val="5531956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16</a:t>
            </a:fld>
            <a:endParaRPr kumimoji="1" lang="ja-JP" altLang="en-US"/>
          </a:p>
        </p:txBody>
      </p:sp>
    </p:spTree>
    <p:extLst>
      <p:ext uri="{BB962C8B-B14F-4D97-AF65-F5344CB8AC3E}">
        <p14:creationId xmlns:p14="http://schemas.microsoft.com/office/powerpoint/2010/main" val="13052421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17</a:t>
            </a:fld>
            <a:endParaRPr kumimoji="1" lang="ja-JP" altLang="en-US"/>
          </a:p>
        </p:txBody>
      </p:sp>
    </p:spTree>
    <p:extLst>
      <p:ext uri="{BB962C8B-B14F-4D97-AF65-F5344CB8AC3E}">
        <p14:creationId xmlns:p14="http://schemas.microsoft.com/office/powerpoint/2010/main" val="1192443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18</a:t>
            </a:fld>
            <a:endParaRPr kumimoji="1" lang="ja-JP" altLang="en-US"/>
          </a:p>
        </p:txBody>
      </p:sp>
    </p:spTree>
    <p:extLst>
      <p:ext uri="{BB962C8B-B14F-4D97-AF65-F5344CB8AC3E}">
        <p14:creationId xmlns:p14="http://schemas.microsoft.com/office/powerpoint/2010/main" val="24240318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19</a:t>
            </a:fld>
            <a:endParaRPr kumimoji="1" lang="ja-JP" altLang="en-US"/>
          </a:p>
        </p:txBody>
      </p:sp>
    </p:spTree>
    <p:extLst>
      <p:ext uri="{BB962C8B-B14F-4D97-AF65-F5344CB8AC3E}">
        <p14:creationId xmlns:p14="http://schemas.microsoft.com/office/powerpoint/2010/main" val="218044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20</a:t>
            </a:fld>
            <a:endParaRPr kumimoji="1" lang="ja-JP" altLang="en-US"/>
          </a:p>
        </p:txBody>
      </p:sp>
    </p:spTree>
    <p:extLst>
      <p:ext uri="{BB962C8B-B14F-4D97-AF65-F5344CB8AC3E}">
        <p14:creationId xmlns:p14="http://schemas.microsoft.com/office/powerpoint/2010/main" val="6267339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21</a:t>
            </a:fld>
            <a:endParaRPr kumimoji="1" lang="ja-JP" altLang="en-US"/>
          </a:p>
        </p:txBody>
      </p:sp>
    </p:spTree>
    <p:extLst>
      <p:ext uri="{BB962C8B-B14F-4D97-AF65-F5344CB8AC3E}">
        <p14:creationId xmlns:p14="http://schemas.microsoft.com/office/powerpoint/2010/main" val="7831635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22</a:t>
            </a:fld>
            <a:endParaRPr kumimoji="1" lang="ja-JP" altLang="en-US"/>
          </a:p>
        </p:txBody>
      </p:sp>
    </p:spTree>
    <p:extLst>
      <p:ext uri="{BB962C8B-B14F-4D97-AF65-F5344CB8AC3E}">
        <p14:creationId xmlns:p14="http://schemas.microsoft.com/office/powerpoint/2010/main" val="2878959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a:t>
            </a:fld>
            <a:endParaRPr kumimoji="1" lang="ja-JP" altLang="en-US"/>
          </a:p>
        </p:txBody>
      </p:sp>
    </p:spTree>
    <p:extLst>
      <p:ext uri="{BB962C8B-B14F-4D97-AF65-F5344CB8AC3E}">
        <p14:creationId xmlns:p14="http://schemas.microsoft.com/office/powerpoint/2010/main" val="37857862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23</a:t>
            </a:fld>
            <a:endParaRPr kumimoji="1" lang="ja-JP" altLang="en-US"/>
          </a:p>
        </p:txBody>
      </p:sp>
    </p:spTree>
    <p:extLst>
      <p:ext uri="{BB962C8B-B14F-4D97-AF65-F5344CB8AC3E}">
        <p14:creationId xmlns:p14="http://schemas.microsoft.com/office/powerpoint/2010/main" val="13117979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24</a:t>
            </a:fld>
            <a:endParaRPr kumimoji="1" lang="ja-JP" altLang="en-US"/>
          </a:p>
        </p:txBody>
      </p:sp>
    </p:spTree>
    <p:extLst>
      <p:ext uri="{BB962C8B-B14F-4D97-AF65-F5344CB8AC3E}">
        <p14:creationId xmlns:p14="http://schemas.microsoft.com/office/powerpoint/2010/main" val="8908850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25</a:t>
            </a:fld>
            <a:endParaRPr kumimoji="1" lang="ja-JP" altLang="en-US"/>
          </a:p>
        </p:txBody>
      </p:sp>
    </p:spTree>
    <p:extLst>
      <p:ext uri="{BB962C8B-B14F-4D97-AF65-F5344CB8AC3E}">
        <p14:creationId xmlns:p14="http://schemas.microsoft.com/office/powerpoint/2010/main" val="1671142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26</a:t>
            </a:fld>
            <a:endParaRPr kumimoji="1" lang="ja-JP" altLang="en-US"/>
          </a:p>
        </p:txBody>
      </p:sp>
    </p:spTree>
    <p:extLst>
      <p:ext uri="{BB962C8B-B14F-4D97-AF65-F5344CB8AC3E}">
        <p14:creationId xmlns:p14="http://schemas.microsoft.com/office/powerpoint/2010/main" val="21547904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27</a:t>
            </a:fld>
            <a:endParaRPr kumimoji="1" lang="ja-JP" altLang="en-US"/>
          </a:p>
        </p:txBody>
      </p:sp>
    </p:spTree>
    <p:extLst>
      <p:ext uri="{BB962C8B-B14F-4D97-AF65-F5344CB8AC3E}">
        <p14:creationId xmlns:p14="http://schemas.microsoft.com/office/powerpoint/2010/main" val="402123403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28</a:t>
            </a:fld>
            <a:endParaRPr kumimoji="1" lang="ja-JP" altLang="en-US"/>
          </a:p>
        </p:txBody>
      </p:sp>
    </p:spTree>
    <p:extLst>
      <p:ext uri="{BB962C8B-B14F-4D97-AF65-F5344CB8AC3E}">
        <p14:creationId xmlns:p14="http://schemas.microsoft.com/office/powerpoint/2010/main" val="363235953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29</a:t>
            </a:fld>
            <a:endParaRPr kumimoji="1" lang="ja-JP" altLang="en-US"/>
          </a:p>
        </p:txBody>
      </p:sp>
    </p:spTree>
    <p:extLst>
      <p:ext uri="{BB962C8B-B14F-4D97-AF65-F5344CB8AC3E}">
        <p14:creationId xmlns:p14="http://schemas.microsoft.com/office/powerpoint/2010/main" val="252163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30</a:t>
            </a:fld>
            <a:endParaRPr kumimoji="1" lang="ja-JP" altLang="en-US"/>
          </a:p>
        </p:txBody>
      </p:sp>
    </p:spTree>
    <p:extLst>
      <p:ext uri="{BB962C8B-B14F-4D97-AF65-F5344CB8AC3E}">
        <p14:creationId xmlns:p14="http://schemas.microsoft.com/office/powerpoint/2010/main" val="22580535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31</a:t>
            </a:fld>
            <a:endParaRPr kumimoji="1" lang="ja-JP" altLang="en-US"/>
          </a:p>
        </p:txBody>
      </p:sp>
    </p:spTree>
    <p:extLst>
      <p:ext uri="{BB962C8B-B14F-4D97-AF65-F5344CB8AC3E}">
        <p14:creationId xmlns:p14="http://schemas.microsoft.com/office/powerpoint/2010/main" val="26959569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32</a:t>
            </a:fld>
            <a:endParaRPr kumimoji="1" lang="ja-JP" altLang="en-US"/>
          </a:p>
        </p:txBody>
      </p:sp>
    </p:spTree>
    <p:extLst>
      <p:ext uri="{BB962C8B-B14F-4D97-AF65-F5344CB8AC3E}">
        <p14:creationId xmlns:p14="http://schemas.microsoft.com/office/powerpoint/2010/main" val="5031409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a:t>
            </a:fld>
            <a:endParaRPr kumimoji="1" lang="ja-JP" altLang="en-US"/>
          </a:p>
        </p:txBody>
      </p:sp>
    </p:spTree>
    <p:extLst>
      <p:ext uri="{BB962C8B-B14F-4D97-AF65-F5344CB8AC3E}">
        <p14:creationId xmlns:p14="http://schemas.microsoft.com/office/powerpoint/2010/main" val="9165821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33</a:t>
            </a:fld>
            <a:endParaRPr kumimoji="1" lang="ja-JP" altLang="en-US"/>
          </a:p>
        </p:txBody>
      </p:sp>
    </p:spTree>
    <p:extLst>
      <p:ext uri="{BB962C8B-B14F-4D97-AF65-F5344CB8AC3E}">
        <p14:creationId xmlns:p14="http://schemas.microsoft.com/office/powerpoint/2010/main" val="11357754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34</a:t>
            </a:fld>
            <a:endParaRPr kumimoji="1" lang="ja-JP" altLang="en-US"/>
          </a:p>
        </p:txBody>
      </p:sp>
    </p:spTree>
    <p:extLst>
      <p:ext uri="{BB962C8B-B14F-4D97-AF65-F5344CB8AC3E}">
        <p14:creationId xmlns:p14="http://schemas.microsoft.com/office/powerpoint/2010/main" val="34202840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35</a:t>
            </a:fld>
            <a:endParaRPr kumimoji="1" lang="ja-JP" altLang="en-US"/>
          </a:p>
        </p:txBody>
      </p:sp>
    </p:spTree>
    <p:extLst>
      <p:ext uri="{BB962C8B-B14F-4D97-AF65-F5344CB8AC3E}">
        <p14:creationId xmlns:p14="http://schemas.microsoft.com/office/powerpoint/2010/main" val="17885548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36</a:t>
            </a:fld>
            <a:endParaRPr kumimoji="1" lang="ja-JP" altLang="en-US"/>
          </a:p>
        </p:txBody>
      </p:sp>
    </p:spTree>
    <p:extLst>
      <p:ext uri="{BB962C8B-B14F-4D97-AF65-F5344CB8AC3E}">
        <p14:creationId xmlns:p14="http://schemas.microsoft.com/office/powerpoint/2010/main" val="28382107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37</a:t>
            </a:fld>
            <a:endParaRPr kumimoji="1" lang="ja-JP" altLang="en-US"/>
          </a:p>
        </p:txBody>
      </p:sp>
    </p:spTree>
    <p:extLst>
      <p:ext uri="{BB962C8B-B14F-4D97-AF65-F5344CB8AC3E}">
        <p14:creationId xmlns:p14="http://schemas.microsoft.com/office/powerpoint/2010/main" val="32603414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38</a:t>
            </a:fld>
            <a:endParaRPr kumimoji="1" lang="ja-JP" altLang="en-US"/>
          </a:p>
        </p:txBody>
      </p:sp>
    </p:spTree>
    <p:extLst>
      <p:ext uri="{BB962C8B-B14F-4D97-AF65-F5344CB8AC3E}">
        <p14:creationId xmlns:p14="http://schemas.microsoft.com/office/powerpoint/2010/main" val="22060879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39</a:t>
            </a:fld>
            <a:endParaRPr kumimoji="1" lang="ja-JP" altLang="en-US"/>
          </a:p>
        </p:txBody>
      </p:sp>
    </p:spTree>
    <p:extLst>
      <p:ext uri="{BB962C8B-B14F-4D97-AF65-F5344CB8AC3E}">
        <p14:creationId xmlns:p14="http://schemas.microsoft.com/office/powerpoint/2010/main" val="311924051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40</a:t>
            </a:fld>
            <a:endParaRPr kumimoji="1" lang="ja-JP" altLang="en-US"/>
          </a:p>
        </p:txBody>
      </p:sp>
    </p:spTree>
    <p:extLst>
      <p:ext uri="{BB962C8B-B14F-4D97-AF65-F5344CB8AC3E}">
        <p14:creationId xmlns:p14="http://schemas.microsoft.com/office/powerpoint/2010/main" val="347776563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41</a:t>
            </a:fld>
            <a:endParaRPr kumimoji="1" lang="ja-JP" altLang="en-US"/>
          </a:p>
        </p:txBody>
      </p:sp>
    </p:spTree>
    <p:extLst>
      <p:ext uri="{BB962C8B-B14F-4D97-AF65-F5344CB8AC3E}">
        <p14:creationId xmlns:p14="http://schemas.microsoft.com/office/powerpoint/2010/main" val="303895582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42</a:t>
            </a:fld>
            <a:endParaRPr kumimoji="1" lang="ja-JP" altLang="en-US"/>
          </a:p>
        </p:txBody>
      </p:sp>
    </p:spTree>
    <p:extLst>
      <p:ext uri="{BB962C8B-B14F-4D97-AF65-F5344CB8AC3E}">
        <p14:creationId xmlns:p14="http://schemas.microsoft.com/office/powerpoint/2010/main" val="28622527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4</a:t>
            </a:fld>
            <a:endParaRPr kumimoji="1" lang="ja-JP" altLang="en-US"/>
          </a:p>
        </p:txBody>
      </p:sp>
    </p:spTree>
    <p:extLst>
      <p:ext uri="{BB962C8B-B14F-4D97-AF65-F5344CB8AC3E}">
        <p14:creationId xmlns:p14="http://schemas.microsoft.com/office/powerpoint/2010/main" val="122325123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43</a:t>
            </a:fld>
            <a:endParaRPr kumimoji="1" lang="ja-JP" altLang="en-US"/>
          </a:p>
        </p:txBody>
      </p:sp>
    </p:spTree>
    <p:extLst>
      <p:ext uri="{BB962C8B-B14F-4D97-AF65-F5344CB8AC3E}">
        <p14:creationId xmlns:p14="http://schemas.microsoft.com/office/powerpoint/2010/main" val="3271120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44</a:t>
            </a:fld>
            <a:endParaRPr kumimoji="1" lang="ja-JP" altLang="en-US"/>
          </a:p>
        </p:txBody>
      </p:sp>
    </p:spTree>
    <p:extLst>
      <p:ext uri="{BB962C8B-B14F-4D97-AF65-F5344CB8AC3E}">
        <p14:creationId xmlns:p14="http://schemas.microsoft.com/office/powerpoint/2010/main" val="324530492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45</a:t>
            </a:fld>
            <a:endParaRPr kumimoji="1" lang="ja-JP" altLang="en-US"/>
          </a:p>
        </p:txBody>
      </p:sp>
    </p:spTree>
    <p:extLst>
      <p:ext uri="{BB962C8B-B14F-4D97-AF65-F5344CB8AC3E}">
        <p14:creationId xmlns:p14="http://schemas.microsoft.com/office/powerpoint/2010/main" val="1845988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5</a:t>
            </a:fld>
            <a:endParaRPr kumimoji="1" lang="ja-JP" altLang="en-US"/>
          </a:p>
        </p:txBody>
      </p:sp>
    </p:spTree>
    <p:extLst>
      <p:ext uri="{BB962C8B-B14F-4D97-AF65-F5344CB8AC3E}">
        <p14:creationId xmlns:p14="http://schemas.microsoft.com/office/powerpoint/2010/main" val="327622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6</a:t>
            </a:fld>
            <a:endParaRPr kumimoji="1" lang="ja-JP" altLang="en-US"/>
          </a:p>
        </p:txBody>
      </p:sp>
    </p:spTree>
    <p:extLst>
      <p:ext uri="{BB962C8B-B14F-4D97-AF65-F5344CB8AC3E}">
        <p14:creationId xmlns:p14="http://schemas.microsoft.com/office/powerpoint/2010/main" val="38071017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7</a:t>
            </a:fld>
            <a:endParaRPr kumimoji="1" lang="ja-JP" altLang="en-US"/>
          </a:p>
        </p:txBody>
      </p:sp>
    </p:spTree>
    <p:extLst>
      <p:ext uri="{BB962C8B-B14F-4D97-AF65-F5344CB8AC3E}">
        <p14:creationId xmlns:p14="http://schemas.microsoft.com/office/powerpoint/2010/main" val="15416305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8</a:t>
            </a:fld>
            <a:endParaRPr kumimoji="1" lang="ja-JP" altLang="en-US"/>
          </a:p>
        </p:txBody>
      </p:sp>
    </p:spTree>
    <p:extLst>
      <p:ext uri="{BB962C8B-B14F-4D97-AF65-F5344CB8AC3E}">
        <p14:creationId xmlns:p14="http://schemas.microsoft.com/office/powerpoint/2010/main" val="18865360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26440F3-533C-445E-8C2B-7A9E2D3B53A9}" type="slidenum">
              <a:rPr kumimoji="1" lang="ja-JP" altLang="en-US" smtClean="0"/>
              <a:t>9</a:t>
            </a:fld>
            <a:endParaRPr kumimoji="1" lang="ja-JP" altLang="en-US"/>
          </a:p>
        </p:txBody>
      </p:sp>
    </p:spTree>
    <p:extLst>
      <p:ext uri="{BB962C8B-B14F-4D97-AF65-F5344CB8AC3E}">
        <p14:creationId xmlns:p14="http://schemas.microsoft.com/office/powerpoint/2010/main" val="24296187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pic>
        <p:nvPicPr>
          <p:cNvPr id="8" name="図 7" descr="temp_B01表紙_0330.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4241" y="-2132"/>
            <a:ext cx="9144000" cy="6858000"/>
          </a:xfrm>
          <a:prstGeom prst="rect">
            <a:avLst/>
          </a:prstGeom>
        </p:spPr>
      </p:pic>
      <p:sp>
        <p:nvSpPr>
          <p:cNvPr id="10" name="Text Box 282"/>
          <p:cNvSpPr txBox="1">
            <a:spLocks noChangeAspect="1" noChangeArrowheads="1"/>
          </p:cNvSpPr>
          <p:nvPr userDrawn="1"/>
        </p:nvSpPr>
        <p:spPr bwMode="auto">
          <a:xfrm>
            <a:off x="-36612" y="6525344"/>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 2021</a:t>
            </a:r>
          </a:p>
        </p:txBody>
      </p:sp>
      <p:sp>
        <p:nvSpPr>
          <p:cNvPr id="11" name="Rectangle 283"/>
          <p:cNvSpPr>
            <a:spLocks noChangeArrowheads="1"/>
          </p:cNvSpPr>
          <p:nvPr userDrawn="1"/>
        </p:nvSpPr>
        <p:spPr bwMode="auto">
          <a:xfrm>
            <a:off x="-36612" y="6680118"/>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
        <p:nvSpPr>
          <p:cNvPr id="15" name="テキスト プレースホルダ 14"/>
          <p:cNvSpPr>
            <a:spLocks noGrp="1"/>
          </p:cNvSpPr>
          <p:nvPr>
            <p:ph type="body" sz="quarter" idx="10"/>
          </p:nvPr>
        </p:nvSpPr>
        <p:spPr>
          <a:xfrm>
            <a:off x="77634" y="188640"/>
            <a:ext cx="3347864" cy="360362"/>
          </a:xfrm>
        </p:spPr>
        <p:txBody>
          <a:bodyPr>
            <a:noAutofit/>
          </a:bodyPr>
          <a:lstStyle>
            <a:lvl1pPr>
              <a:buNone/>
              <a:defRPr sz="1600" baseline="0"/>
            </a:lvl1pPr>
          </a:lstStyle>
          <a:p>
            <a:pPr lvl="0"/>
            <a:r>
              <a:rPr kumimoji="1" lang="ja-JP" altLang="en-US" dirty="0"/>
              <a:t>マスタ テキストの書式設定</a:t>
            </a:r>
          </a:p>
        </p:txBody>
      </p:sp>
      <p:sp>
        <p:nvSpPr>
          <p:cNvPr id="16" name="テキスト プレースホルダ 14"/>
          <p:cNvSpPr>
            <a:spLocks noGrp="1"/>
          </p:cNvSpPr>
          <p:nvPr>
            <p:ph type="body" sz="quarter" idx="11"/>
          </p:nvPr>
        </p:nvSpPr>
        <p:spPr>
          <a:xfrm>
            <a:off x="1515390" y="2852936"/>
            <a:ext cx="6120680" cy="360362"/>
          </a:xfrm>
        </p:spPr>
        <p:txBody>
          <a:bodyPr>
            <a:noAutofit/>
          </a:bodyPr>
          <a:lstStyle>
            <a:lvl1pPr algn="ctr">
              <a:buNone/>
              <a:defRPr sz="3200" b="1" i="0" cap="none" baseline="0"/>
            </a:lvl1pPr>
          </a:lstStyle>
          <a:p>
            <a:pPr lvl="0"/>
            <a:r>
              <a:rPr kumimoji="1" lang="ja-JP" altLang="en-US" dirty="0"/>
              <a:t>マスタ テキストの書式設定</a:t>
            </a:r>
          </a:p>
        </p:txBody>
      </p:sp>
      <p:sp>
        <p:nvSpPr>
          <p:cNvPr id="17" name="テキスト プレースホルダ 14"/>
          <p:cNvSpPr>
            <a:spLocks noGrp="1"/>
          </p:cNvSpPr>
          <p:nvPr>
            <p:ph type="body" sz="quarter" idx="12"/>
          </p:nvPr>
        </p:nvSpPr>
        <p:spPr>
          <a:xfrm>
            <a:off x="1497172" y="3821314"/>
            <a:ext cx="6120680" cy="360362"/>
          </a:xfrm>
        </p:spPr>
        <p:txBody>
          <a:bodyPr>
            <a:noAutofit/>
          </a:bodyPr>
          <a:lstStyle>
            <a:lvl1pPr algn="ctr">
              <a:buNone/>
              <a:defRPr sz="2000" b="1" i="0" baseline="0">
                <a:solidFill>
                  <a:schemeClr val="bg1">
                    <a:lumMod val="50000"/>
                  </a:schemeClr>
                </a:solidFill>
              </a:defRPr>
            </a:lvl1pPr>
          </a:lstStyle>
          <a:p>
            <a:pPr lvl="0"/>
            <a:r>
              <a:rPr kumimoji="1" lang="ja-JP" altLang="en-US" dirty="0"/>
              <a:t>マスタ テキストの書式設定</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4" name="スライド番号プレースホルダ 3"/>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 テキストの書式設定</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a:xfrm>
            <a:off x="1075882" y="764704"/>
            <a:ext cx="6984776" cy="695966"/>
          </a:xfrm>
        </p:spPr>
        <p:txBody>
          <a:bodyPr>
            <a:normAutofit/>
          </a:bodyPr>
          <a:lstStyle>
            <a:lvl1pPr>
              <a:defRPr sz="3600" b="1" i="0" baseline="0"/>
            </a:lvl1pPr>
          </a:lstStyle>
          <a:p>
            <a:r>
              <a:rPr kumimoji="1" lang="ja-JP" altLang="en-US" dirty="0"/>
              <a:t>マスタ タイトルの書式設定</a:t>
            </a:r>
          </a:p>
        </p:txBody>
      </p:sp>
      <p:sp>
        <p:nvSpPr>
          <p:cNvPr id="3" name="縦書きテキスト プレースホルダ 2"/>
          <p:cNvSpPr>
            <a:spLocks noGrp="1"/>
          </p:cNvSpPr>
          <p:nvPr>
            <p:ph type="body" orient="vert" idx="1"/>
          </p:nvPr>
        </p:nvSpPr>
        <p:spPr>
          <a:xfrm>
            <a:off x="1075882" y="1600200"/>
            <a:ext cx="6984776" cy="4525963"/>
          </a:xfrm>
        </p:spPr>
        <p:txBody>
          <a:bodyPr vert="eaVert"/>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1124744"/>
            <a:ext cx="2057400" cy="5001419"/>
          </a:xfrm>
        </p:spPr>
        <p:txBody>
          <a:bodyPr vert="eaVert">
            <a:normAutofit/>
          </a:bodyPr>
          <a:lstStyle>
            <a:lvl1pPr>
              <a:defRPr sz="2800" b="1" i="0" baseline="0"/>
            </a:lvl1pPr>
          </a:lstStyle>
          <a:p>
            <a:r>
              <a:rPr kumimoji="1" lang="ja-JP" altLang="en-US" dirty="0"/>
              <a:t>マスタ タイトルの書式設定</a:t>
            </a:r>
          </a:p>
        </p:txBody>
      </p:sp>
      <p:sp>
        <p:nvSpPr>
          <p:cNvPr id="3" name="縦書きテキスト プレースホルダ 2"/>
          <p:cNvSpPr>
            <a:spLocks noGrp="1"/>
          </p:cNvSpPr>
          <p:nvPr>
            <p:ph type="body" orient="vert" idx="1"/>
          </p:nvPr>
        </p:nvSpPr>
        <p:spPr>
          <a:xfrm>
            <a:off x="457200" y="1124744"/>
            <a:ext cx="6019800" cy="5001419"/>
          </a:xfrm>
        </p:spPr>
        <p:txBody>
          <a:bodyPr vert="eaVert"/>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ユーザー設定レイアウト">
    <p:spTree>
      <p:nvGrpSpPr>
        <p:cNvPr id="1" name=""/>
        <p:cNvGrpSpPr/>
        <p:nvPr/>
      </p:nvGrpSpPr>
      <p:grpSpPr>
        <a:xfrm>
          <a:off x="0" y="0"/>
          <a:ext cx="0" cy="0"/>
          <a:chOff x="0" y="0"/>
          <a:chExt cx="0" cy="0"/>
        </a:xfrm>
      </p:grpSpPr>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pic>
        <p:nvPicPr>
          <p:cNvPr id="7" name="図 6" descr="temp_B02はじめに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0778" y="-15154"/>
            <a:ext cx="9180000" cy="6876000"/>
          </a:xfrm>
          <a:prstGeom prst="rect">
            <a:avLst/>
          </a:prstGeom>
        </p:spPr>
      </p:pic>
      <p:sp>
        <p:nvSpPr>
          <p:cNvPr id="2" name="タイトル 1"/>
          <p:cNvSpPr>
            <a:spLocks noGrp="1"/>
          </p:cNvSpPr>
          <p:nvPr>
            <p:ph type="title" hasCustomPrompt="1"/>
          </p:nvPr>
        </p:nvSpPr>
        <p:spPr>
          <a:xfrm>
            <a:off x="539552" y="1916832"/>
            <a:ext cx="5688632" cy="3240360"/>
          </a:xfrm>
        </p:spPr>
        <p:txBody>
          <a:bodyPr>
            <a:normAutofit/>
          </a:bodyPr>
          <a:lstStyle>
            <a:lvl1pPr algn="l">
              <a:defRPr sz="1600" baseline="0"/>
            </a:lvl1pPr>
          </a:lstStyle>
          <a:p>
            <a:r>
              <a:rPr kumimoji="1" lang="ja-JP" altLang="en-US" dirty="0"/>
              <a:t>マスタ タイトルの</a:t>
            </a:r>
            <a:r>
              <a:rPr kumimoji="1" lang="en-US" altLang="ja-JP" dirty="0"/>
              <a:t/>
            </a:r>
            <a:br>
              <a:rPr kumimoji="1" lang="en-US" altLang="ja-JP" dirty="0"/>
            </a:br>
            <a:r>
              <a:rPr kumimoji="1" lang="ja-JP" altLang="en-US" dirty="0"/>
              <a:t>書式設定</a:t>
            </a:r>
          </a:p>
        </p:txBody>
      </p:sp>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
        <p:nvSpPr>
          <p:cNvPr id="5" name="Text Box 282"/>
          <p:cNvSpPr txBox="1">
            <a:spLocks noChangeAspect="1" noChangeArrowheads="1"/>
          </p:cNvSpPr>
          <p:nvPr userDrawn="1"/>
        </p:nvSpPr>
        <p:spPr bwMode="auto">
          <a:xfrm>
            <a:off x="971500" y="6558339"/>
            <a:ext cx="1967436" cy="1846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600" dirty="0">
                <a:latin typeface="Meiryo UI" pitchFamily="50" charset="-128"/>
                <a:ea typeface="Meiryo UI" pitchFamily="50" charset="-128"/>
                <a:cs typeface="Meiryo UI" pitchFamily="50" charset="-128"/>
              </a:rPr>
              <a:t>Copyright © NTT COMWARE CORPORATION</a:t>
            </a:r>
            <a:r>
              <a:rPr lang="en-US" altLang="ja-JP" sz="600" baseline="0" dirty="0">
                <a:latin typeface="Meiryo UI" pitchFamily="50" charset="-128"/>
                <a:ea typeface="Meiryo UI" pitchFamily="50" charset="-128"/>
                <a:cs typeface="Meiryo UI" pitchFamily="50" charset="-128"/>
              </a:rPr>
              <a:t> </a:t>
            </a:r>
            <a:r>
              <a:rPr lang="en-US" altLang="ja-JP" sz="600" dirty="0">
                <a:latin typeface="Meiryo UI" pitchFamily="50" charset="-128"/>
                <a:ea typeface="Meiryo UI" pitchFamily="50" charset="-128"/>
                <a:cs typeface="Meiryo UI" pitchFamily="50" charset="-128"/>
              </a:rPr>
              <a:t>2021</a:t>
            </a:r>
          </a:p>
        </p:txBody>
      </p:sp>
      <p:sp>
        <p:nvSpPr>
          <p:cNvPr id="6" name="Rectangle 283"/>
          <p:cNvSpPr>
            <a:spLocks noChangeArrowheads="1"/>
          </p:cNvSpPr>
          <p:nvPr userDrawn="1"/>
        </p:nvSpPr>
        <p:spPr bwMode="auto">
          <a:xfrm>
            <a:off x="971500" y="6680927"/>
            <a:ext cx="2592388" cy="163513"/>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600" dirty="0">
                <a:latin typeface="Meiryo UI" pitchFamily="50" charset="-128"/>
                <a:ea typeface="Meiryo UI" pitchFamily="50" charset="-128"/>
                <a:cs typeface="Meiryo UI" pitchFamily="50" charset="-128"/>
              </a:rPr>
              <a:t>NTT COMWARE CORPORATION CONFIDENTIAL PROPRIETARY</a:t>
            </a:r>
          </a:p>
        </p:txBody>
      </p:sp>
      <p:sp>
        <p:nvSpPr>
          <p:cNvPr id="10" name="テキスト プレースホルダ 14"/>
          <p:cNvSpPr>
            <a:spLocks noGrp="1"/>
          </p:cNvSpPr>
          <p:nvPr>
            <p:ph type="body" sz="quarter" idx="11"/>
          </p:nvPr>
        </p:nvSpPr>
        <p:spPr>
          <a:xfrm>
            <a:off x="56778" y="260648"/>
            <a:ext cx="6120680" cy="360362"/>
          </a:xfrm>
        </p:spPr>
        <p:txBody>
          <a:bodyPr>
            <a:noAutofit/>
          </a:bodyPr>
          <a:lstStyle>
            <a:lvl1pPr algn="l">
              <a:buNone/>
              <a:defRPr sz="2400" b="1" i="0" cap="none" baseline="0"/>
            </a:lvl1pPr>
          </a:lstStyle>
          <a:p>
            <a:pPr lvl="0"/>
            <a:r>
              <a:rPr kumimoji="1" lang="ja-JP" altLang="en-US" dirty="0"/>
              <a:t>マスタ テキストの書式設定</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pic>
        <p:nvPicPr>
          <p:cNvPr id="16" name="図 15" descr="temp_B03目次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12989" y="-13648"/>
            <a:ext cx="9180000" cy="6876000"/>
          </a:xfrm>
          <a:prstGeom prst="rect">
            <a:avLst/>
          </a:prstGeom>
        </p:spPr>
      </p:pic>
      <p:sp>
        <p:nvSpPr>
          <p:cNvPr id="27" name="スライド番号プレースホルダ 5"/>
          <p:cNvSpPr>
            <a:spLocks noGrp="1"/>
          </p:cNvSpPr>
          <p:nvPr>
            <p:ph type="sldNum" sz="quarter" idx="4"/>
          </p:nvPr>
        </p:nvSpPr>
        <p:spPr>
          <a:xfrm>
            <a:off x="6876256" y="6492875"/>
            <a:ext cx="2133600" cy="365125"/>
          </a:xfrm>
          <a:prstGeom prst="rect">
            <a:avLst/>
          </a:prstGeom>
        </p:spPr>
        <p:txBody>
          <a:bodyPr vert="horz" lIns="91440" tIns="45720" rIns="91440" bIns="45720" rtlCol="0" anchor="ctr"/>
          <a:lstStyle>
            <a:lvl1pPr algn="r">
              <a:defRPr sz="1200">
                <a:solidFill>
                  <a:schemeClr val="tx1"/>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
        <p:nvSpPr>
          <p:cNvPr id="28" name="Text Box 282"/>
          <p:cNvSpPr txBox="1">
            <a:spLocks noChangeAspect="1" noChangeArrowheads="1"/>
          </p:cNvSpPr>
          <p:nvPr userDrawn="1"/>
        </p:nvSpPr>
        <p:spPr bwMode="auto">
          <a:xfrm>
            <a:off x="637210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2021</a:t>
            </a:r>
          </a:p>
        </p:txBody>
      </p:sp>
      <p:sp>
        <p:nvSpPr>
          <p:cNvPr id="29" name="Rectangle 283"/>
          <p:cNvSpPr>
            <a:spLocks noChangeArrowheads="1"/>
          </p:cNvSpPr>
          <p:nvPr userDrawn="1"/>
        </p:nvSpPr>
        <p:spPr bwMode="auto">
          <a:xfrm>
            <a:off x="637210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
        <p:nvSpPr>
          <p:cNvPr id="38" name="テキスト プレースホルダ 38"/>
          <p:cNvSpPr>
            <a:spLocks noGrp="1"/>
          </p:cNvSpPr>
          <p:nvPr>
            <p:ph type="body" sz="quarter" idx="18"/>
          </p:nvPr>
        </p:nvSpPr>
        <p:spPr>
          <a:xfrm>
            <a:off x="1117868" y="1971588"/>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4" name="テキスト プレースホルダ 38"/>
          <p:cNvSpPr>
            <a:spLocks noGrp="1"/>
          </p:cNvSpPr>
          <p:nvPr>
            <p:ph type="body" sz="quarter" idx="19"/>
          </p:nvPr>
        </p:nvSpPr>
        <p:spPr>
          <a:xfrm>
            <a:off x="2581280" y="28529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5" name="テキスト プレースホルダ 38"/>
          <p:cNvSpPr>
            <a:spLocks noGrp="1"/>
          </p:cNvSpPr>
          <p:nvPr>
            <p:ph type="body" sz="quarter" idx="20"/>
          </p:nvPr>
        </p:nvSpPr>
        <p:spPr>
          <a:xfrm>
            <a:off x="4045742" y="1965192"/>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7" name="テキスト プレースホルダ 38"/>
          <p:cNvSpPr>
            <a:spLocks noGrp="1"/>
          </p:cNvSpPr>
          <p:nvPr>
            <p:ph type="body" sz="quarter" idx="21"/>
          </p:nvPr>
        </p:nvSpPr>
        <p:spPr>
          <a:xfrm>
            <a:off x="4045742" y="37515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8" name="テキスト プレースホルダ 38"/>
          <p:cNvSpPr>
            <a:spLocks noGrp="1"/>
          </p:cNvSpPr>
          <p:nvPr>
            <p:ph type="body" sz="quarter" idx="22"/>
          </p:nvPr>
        </p:nvSpPr>
        <p:spPr>
          <a:xfrm>
            <a:off x="5505104" y="2852936"/>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19" name="テキスト プレースホルダ 38"/>
          <p:cNvSpPr>
            <a:spLocks noGrp="1"/>
          </p:cNvSpPr>
          <p:nvPr>
            <p:ph type="body" sz="quarter" idx="23"/>
          </p:nvPr>
        </p:nvSpPr>
        <p:spPr>
          <a:xfrm>
            <a:off x="5497742" y="4631620"/>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0" name="テキスト プレースホルダ 38"/>
          <p:cNvSpPr>
            <a:spLocks noGrp="1"/>
          </p:cNvSpPr>
          <p:nvPr>
            <p:ph type="body" sz="quarter" idx="24"/>
          </p:nvPr>
        </p:nvSpPr>
        <p:spPr>
          <a:xfrm>
            <a:off x="6982768" y="3742910"/>
            <a:ext cx="1080120" cy="914400"/>
          </a:xfrm>
        </p:spPr>
        <p:txBody>
          <a:bodyPr>
            <a:normAutofit/>
          </a:bodyPr>
          <a:lstStyle>
            <a:lvl1pPr marL="0" marR="0" indent="0" algn="ctr" defTabSz="914400" rtl="0" eaLnBrk="1" fontAlgn="auto" latinLnBrk="0" hangingPunct="1">
              <a:lnSpc>
                <a:spcPct val="100000"/>
              </a:lnSpc>
              <a:spcBef>
                <a:spcPct val="0"/>
              </a:spcBef>
              <a:spcAft>
                <a:spcPts val="0"/>
              </a:spcAft>
              <a:buClrTx/>
              <a:buSzTx/>
              <a:buFontTx/>
              <a:buNone/>
              <a:tabLst/>
              <a:defRPr sz="1800" baseline="0"/>
            </a:lvl1pPr>
            <a:lvl5pPr algn="ctr">
              <a:buNone/>
              <a:defRPr/>
            </a:lvl5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1" lang="ja-JP" altLang="en-US" dirty="0"/>
              <a:t>マスタ テキストの書式</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Meiryo UI" pitchFamily="50" charset="-128"/>
              <a:ea typeface="Meiryo UI" pitchFamily="50" charset="-128"/>
              <a:cs typeface="Meiryo UI" pitchFamily="50" charset="-128"/>
            </a:endParaRPr>
          </a:p>
        </p:txBody>
      </p:sp>
      <p:sp>
        <p:nvSpPr>
          <p:cNvPr id="21" name="テキスト プレースホルダ 14"/>
          <p:cNvSpPr>
            <a:spLocks noGrp="1"/>
          </p:cNvSpPr>
          <p:nvPr>
            <p:ph type="body" sz="quarter" idx="11"/>
          </p:nvPr>
        </p:nvSpPr>
        <p:spPr>
          <a:xfrm>
            <a:off x="69008" y="260648"/>
            <a:ext cx="6120680" cy="360362"/>
          </a:xfrm>
        </p:spPr>
        <p:txBody>
          <a:bodyPr>
            <a:noAutofit/>
          </a:bodyPr>
          <a:lstStyle>
            <a:lvl1pPr algn="l">
              <a:buNone/>
              <a:defRPr sz="2400" b="1" i="0" cap="none" baseline="0"/>
            </a:lvl1pPr>
          </a:lstStyle>
          <a:p>
            <a:pPr lvl="0"/>
            <a:r>
              <a:rPr kumimoji="1" lang="ja-JP" altLang="en-US" dirty="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pic>
        <p:nvPicPr>
          <p:cNvPr id="8" name="図 7" descr="temp_B04扉_0327.jpg"/>
          <p:cNvPicPr>
            <a:picLocks/>
          </p:cNvPicPr>
          <p:nvPr userDrawn="1"/>
        </p:nvPicPr>
        <p:blipFill>
          <a:blip r:embed="rId2" cstate="screen">
            <a:extLst>
              <a:ext uri="{28A0092B-C50C-407E-A947-70E740481C1C}">
                <a14:useLocalDpi xmlns:a14="http://schemas.microsoft.com/office/drawing/2010/main"/>
              </a:ext>
            </a:extLst>
          </a:blip>
          <a:stretch>
            <a:fillRect/>
          </a:stretch>
        </p:blipFill>
        <p:spPr>
          <a:xfrm>
            <a:off x="-3794" y="0"/>
            <a:ext cx="9144000" cy="6858000"/>
          </a:xfrm>
          <a:prstGeom prst="rect">
            <a:avLst/>
          </a:prstGeom>
        </p:spPr>
      </p:pic>
      <p:sp>
        <p:nvSpPr>
          <p:cNvPr id="2" name="タイトル 1"/>
          <p:cNvSpPr>
            <a:spLocks noGrp="1"/>
          </p:cNvSpPr>
          <p:nvPr>
            <p:ph type="title"/>
          </p:nvPr>
        </p:nvSpPr>
        <p:spPr>
          <a:xfrm>
            <a:off x="457200" y="2790056"/>
            <a:ext cx="8229600" cy="1143000"/>
          </a:xfrm>
        </p:spPr>
        <p:txBody>
          <a:bodyPr>
            <a:normAutofit/>
          </a:bodyPr>
          <a:lstStyle>
            <a:lvl1pPr>
              <a:defRPr sz="3200" b="1" i="0" baseline="0"/>
            </a:lvl1pPr>
          </a:lstStyle>
          <a:p>
            <a:r>
              <a:rPr kumimoji="1" lang="ja-JP" altLang="en-US" dirty="0"/>
              <a:t>マスタ タイトルの書式設定</a:t>
            </a:r>
          </a:p>
        </p:txBody>
      </p:sp>
      <p:sp>
        <p:nvSpPr>
          <p:cNvPr id="3" name="スライド番号プレースホルダ 2"/>
          <p:cNvSpPr>
            <a:spLocks noGrp="1"/>
          </p:cNvSpPr>
          <p:nvPr>
            <p:ph type="sldNum" sz="quarter" idx="10"/>
          </p:nvPr>
        </p:nvSpPr>
        <p:spPr/>
        <p:txBody>
          <a:bodyPr/>
          <a:lstStyle/>
          <a:p>
            <a:fld id="{D2D8002D-B5B0-4BAC-B1F6-782DDCCE6D9C}" type="slidenum">
              <a:rPr lang="ja-JP" altLang="en-US" smtClean="0"/>
              <a:pPr/>
              <a:t>‹#›</a:t>
            </a:fld>
            <a:endParaRPr lang="ja-JP" altLang="en-US"/>
          </a:p>
        </p:txBody>
      </p:sp>
      <p:sp>
        <p:nvSpPr>
          <p:cNvPr id="9" name="Text Box 282"/>
          <p:cNvSpPr txBox="1">
            <a:spLocks noChangeAspect="1" noChangeArrowheads="1"/>
          </p:cNvSpPr>
          <p:nvPr userDrawn="1"/>
        </p:nvSpPr>
        <p:spPr bwMode="auto">
          <a:xfrm>
            <a:off x="637210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 COMWARE CORPORATION</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2021</a:t>
            </a:r>
          </a:p>
        </p:txBody>
      </p:sp>
      <p:sp>
        <p:nvSpPr>
          <p:cNvPr id="10" name="Rectangle 283"/>
          <p:cNvSpPr>
            <a:spLocks noChangeArrowheads="1"/>
          </p:cNvSpPr>
          <p:nvPr userDrawn="1"/>
        </p:nvSpPr>
        <p:spPr bwMode="auto">
          <a:xfrm>
            <a:off x="637210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コンテンツ プレースホルダ 2"/>
          <p:cNvSpPr>
            <a:spLocks noGrp="1"/>
          </p:cNvSpPr>
          <p:nvPr>
            <p:ph idx="1"/>
          </p:nvPr>
        </p:nvSpPr>
        <p:spPr/>
        <p:txBody>
          <a:body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 テキストの書式設定</a:t>
            </a:r>
          </a:p>
        </p:txBody>
      </p:sp>
      <p:sp>
        <p:nvSpPr>
          <p:cNvPr id="6" name="スライド番号プレースホルダ 5"/>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スライド番号プレースホルダ 6"/>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9" name="スライド番号プレースホルダ 8"/>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1" i="0" baseline="0"/>
            </a:lvl1pPr>
          </a:lstStyle>
          <a:p>
            <a:r>
              <a:rPr kumimoji="1" lang="ja-JP" altLang="en-US" dirty="0"/>
              <a:t>マスタ タイトルの書式設定</a:t>
            </a:r>
          </a:p>
        </p:txBody>
      </p:sp>
      <p:sp>
        <p:nvSpPr>
          <p:cNvPr id="5" name="スライド番号プレースホルダ 4"/>
          <p:cNvSpPr>
            <a:spLocks noGrp="1"/>
          </p:cNvSpPr>
          <p:nvPr>
            <p:ph type="sldNum" sz="quarter" idx="12"/>
          </p:nvPr>
        </p:nvSpPr>
        <p:spPr/>
        <p:txBody>
          <a:bodyPr/>
          <a:lstStyle/>
          <a:p>
            <a:fld id="{D2D8002D-B5B0-4BAC-B1F6-782DDCCE6D9C}"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図 11" descr="temp_B05_0327.jpg"/>
          <p:cNvPicPr>
            <a:picLocks noChangeAspect="1"/>
          </p:cNvPicPr>
          <p:nvPr userDrawn="1"/>
        </p:nvPicPr>
        <p:blipFill>
          <a:blip r:embed="rId17" cstate="screen">
            <a:extLst>
              <a:ext uri="{28A0092B-C50C-407E-A947-70E740481C1C}">
                <a14:useLocalDpi xmlns:a14="http://schemas.microsoft.com/office/drawing/2010/main"/>
              </a:ext>
            </a:extLst>
          </a:blip>
          <a:srcRect/>
          <a:stretch>
            <a:fillRect/>
          </a:stretch>
        </p:blipFill>
        <p:spPr>
          <a:xfrm>
            <a:off x="0" y="0"/>
            <a:ext cx="5112568" cy="6858000"/>
          </a:xfrm>
          <a:prstGeom prst="rect">
            <a:avLst/>
          </a:prstGeom>
        </p:spPr>
      </p:pic>
      <p:pic>
        <p:nvPicPr>
          <p:cNvPr id="11" name="図 10" descr="temp_B05_0327.jpg"/>
          <p:cNvPicPr>
            <a:picLocks noChangeAspect="1"/>
          </p:cNvPicPr>
          <p:nvPr userDrawn="1"/>
        </p:nvPicPr>
        <p:blipFill>
          <a:blip r:embed="rId18" cstate="screen">
            <a:extLst>
              <a:ext uri="{28A0092B-C50C-407E-A947-70E740481C1C}">
                <a14:useLocalDpi xmlns:a14="http://schemas.microsoft.com/office/drawing/2010/main"/>
              </a:ext>
            </a:extLst>
          </a:blip>
          <a:srcRect/>
          <a:stretch>
            <a:fillRect/>
          </a:stretch>
        </p:blipFill>
        <p:spPr>
          <a:xfrm>
            <a:off x="2178484" y="0"/>
            <a:ext cx="6959171" cy="6858000"/>
          </a:xfrm>
          <a:prstGeom prst="rect">
            <a:avLst/>
          </a:prstGeom>
        </p:spPr>
      </p:pic>
      <p:sp>
        <p:nvSpPr>
          <p:cNvPr id="2" name="タイトル プレースホルダ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 タイトルの書式設定</a:t>
            </a:r>
          </a:p>
        </p:txBody>
      </p:sp>
      <p:sp>
        <p:nvSpPr>
          <p:cNvPr id="3" name="テキスト プレースホル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dirty="0"/>
              <a:t>マスタ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a:p>
            <a:pPr lvl="4"/>
            <a:r>
              <a:rPr kumimoji="1" lang="ja-JP" altLang="en-US" dirty="0"/>
              <a:t>第 </a:t>
            </a:r>
            <a:r>
              <a:rPr kumimoji="1" lang="en-US" altLang="ja-JP" dirty="0"/>
              <a:t>5 </a:t>
            </a:r>
            <a:r>
              <a:rPr kumimoji="1" lang="ja-JP" altLang="en-US" dirty="0"/>
              <a:t>レベル</a:t>
            </a:r>
          </a:p>
        </p:txBody>
      </p:sp>
      <p:sp>
        <p:nvSpPr>
          <p:cNvPr id="6" name="スライド番号プレースホルダ 5"/>
          <p:cNvSpPr>
            <a:spLocks noGrp="1"/>
          </p:cNvSpPr>
          <p:nvPr>
            <p:ph type="sldNum" sz="quarter" idx="4"/>
          </p:nvPr>
        </p:nvSpPr>
        <p:spPr>
          <a:xfrm>
            <a:off x="6786996" y="6492875"/>
            <a:ext cx="2133600" cy="365125"/>
          </a:xfrm>
          <a:prstGeom prst="rect">
            <a:avLst/>
          </a:prstGeom>
        </p:spPr>
        <p:txBody>
          <a:bodyPr vert="horz" lIns="91440" tIns="45720" rIns="91440" bIns="45720" rtlCol="0" anchor="ctr"/>
          <a:lstStyle>
            <a:lvl1pPr algn="r">
              <a:defRPr sz="1200">
                <a:solidFill>
                  <a:schemeClr val="tx1"/>
                </a:solidFill>
                <a:latin typeface="Meiryo UI" pitchFamily="50" charset="-128"/>
                <a:ea typeface="Meiryo UI" pitchFamily="50" charset="-128"/>
                <a:cs typeface="Meiryo UI" pitchFamily="50" charset="-128"/>
              </a:defRPr>
            </a:lvl1pPr>
          </a:lstStyle>
          <a:p>
            <a:fld id="{D2D8002D-B5B0-4BAC-B1F6-782DDCCE6D9C}" type="slidenum">
              <a:rPr lang="ja-JP" altLang="en-US" smtClean="0"/>
              <a:pPr/>
              <a:t>‹#›</a:t>
            </a:fld>
            <a:endParaRPr lang="ja-JP" altLang="en-US" dirty="0"/>
          </a:p>
        </p:txBody>
      </p:sp>
      <p:sp>
        <p:nvSpPr>
          <p:cNvPr id="7" name="Text Box 282"/>
          <p:cNvSpPr txBox="1">
            <a:spLocks noChangeAspect="1" noChangeArrowheads="1"/>
          </p:cNvSpPr>
          <p:nvPr userDrawn="1"/>
        </p:nvSpPr>
        <p:spPr bwMode="auto">
          <a:xfrm>
            <a:off x="6282840" y="6549940"/>
            <a:ext cx="1645233" cy="169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1984" tIns="45710" rIns="0" bIns="45710" anchor="ctr">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Copyright © NTT</a:t>
            </a:r>
            <a:r>
              <a:rPr lang="en-US" altLang="ja-JP"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COMWARE</a:t>
            </a:r>
            <a:r>
              <a:rPr lang="ja-JP" altLang="en-US" sz="500" baseline="0" dirty="0">
                <a:latin typeface="Meiryo UI" pitchFamily="50" charset="-128"/>
                <a:ea typeface="Meiryo UI" pitchFamily="50" charset="-128"/>
                <a:cs typeface="Meiryo UI" pitchFamily="50" charset="-128"/>
              </a:rPr>
              <a:t> </a:t>
            </a:r>
            <a:r>
              <a:rPr lang="en-US" altLang="ja-JP" sz="500" dirty="0">
                <a:latin typeface="Meiryo UI" pitchFamily="50" charset="-128"/>
                <a:ea typeface="Meiryo UI" pitchFamily="50" charset="-128"/>
                <a:cs typeface="Meiryo UI" pitchFamily="50" charset="-128"/>
              </a:rPr>
              <a:t>CORPORATION 2021</a:t>
            </a:r>
          </a:p>
        </p:txBody>
      </p:sp>
      <p:sp>
        <p:nvSpPr>
          <p:cNvPr id="8" name="Rectangle 283"/>
          <p:cNvSpPr>
            <a:spLocks noChangeArrowheads="1"/>
          </p:cNvSpPr>
          <p:nvPr userDrawn="1"/>
        </p:nvSpPr>
        <p:spPr bwMode="auto">
          <a:xfrm>
            <a:off x="6282840" y="6664834"/>
            <a:ext cx="2592388" cy="148542"/>
          </a:xfrm>
          <a:prstGeom prst="rect">
            <a:avLst/>
          </a:prstGeom>
          <a:noFill/>
          <a:ln>
            <a:noFill/>
          </a:ln>
          <a:effectLst/>
          <a:extLst>
            <a:ext uri="{909E8E84-426E-40DD-AFC4-6F175D3DCCD1}">
              <a14:hiddenFill xmlns:a14="http://schemas.microsoft.com/office/drawing/2010/main">
                <a:solidFill>
                  <a:srgbClr val="3366FF"/>
                </a:solidFill>
              </a14:hiddenFill>
            </a:ext>
            <a:ext uri="{91240B29-F687-4F45-9708-019B960494DF}">
              <a14:hiddenLine xmlns:a14="http://schemas.microsoft.com/office/drawing/2010/main" w="317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1984" tIns="25195" rIns="0" bIns="45710">
            <a:spAutoFit/>
          </a:bodyPr>
          <a:lstStyle>
            <a:lvl1pPr algn="l">
              <a:spcBef>
                <a:spcPct val="0"/>
              </a:spcBef>
              <a:defRPr kumimoji="1" sz="2400">
                <a:solidFill>
                  <a:schemeClr val="tx1"/>
                </a:solidFill>
                <a:latin typeface="Times New Roman" pitchFamily="18" charset="0"/>
                <a:ea typeface="ＭＳ Ｐゴシック" charset="-128"/>
              </a:defRPr>
            </a:lvl1pPr>
            <a:lvl2pPr algn="l">
              <a:spcBef>
                <a:spcPct val="0"/>
              </a:spcBef>
              <a:defRPr kumimoji="1" sz="2400">
                <a:solidFill>
                  <a:schemeClr val="tx1"/>
                </a:solidFill>
                <a:latin typeface="Times New Roman" pitchFamily="18" charset="0"/>
                <a:ea typeface="ＭＳ Ｐゴシック" charset="-128"/>
              </a:defRPr>
            </a:lvl2pPr>
            <a:lvl3pPr algn="l">
              <a:spcBef>
                <a:spcPct val="0"/>
              </a:spcBef>
              <a:defRPr kumimoji="1" sz="2400">
                <a:solidFill>
                  <a:schemeClr val="tx1"/>
                </a:solidFill>
                <a:latin typeface="Times New Roman" pitchFamily="18" charset="0"/>
                <a:ea typeface="ＭＳ Ｐゴシック" charset="-128"/>
              </a:defRPr>
            </a:lvl3pPr>
            <a:lvl4pPr marL="1370013" algn="l">
              <a:spcBef>
                <a:spcPct val="0"/>
              </a:spcBef>
              <a:defRPr kumimoji="1" sz="2400">
                <a:solidFill>
                  <a:schemeClr val="tx1"/>
                </a:solidFill>
                <a:latin typeface="Times New Roman" pitchFamily="18" charset="0"/>
                <a:ea typeface="ＭＳ Ｐゴシック" charset="-128"/>
              </a:defRPr>
            </a:lvl4pPr>
            <a:lvl5pPr algn="l">
              <a:spcBef>
                <a:spcPct val="0"/>
              </a:spcBef>
              <a:defRPr kumimoji="1" sz="2400">
                <a:solidFill>
                  <a:schemeClr val="tx1"/>
                </a:solidFill>
                <a:latin typeface="Times New Roman" pitchFamily="18" charset="0"/>
                <a:ea typeface="ＭＳ Ｐゴシック" charset="-128"/>
              </a:defRPr>
            </a:lvl5pPr>
            <a:lvl6pPr fontAlgn="base">
              <a:spcBef>
                <a:spcPct val="0"/>
              </a:spcBef>
              <a:spcAft>
                <a:spcPct val="0"/>
              </a:spcAft>
              <a:defRPr kumimoji="1" sz="2400">
                <a:solidFill>
                  <a:schemeClr val="tx1"/>
                </a:solidFill>
                <a:latin typeface="Times New Roman" pitchFamily="18" charset="0"/>
                <a:ea typeface="ＭＳ Ｐゴシック" charset="-128"/>
              </a:defRPr>
            </a:lvl6pPr>
            <a:lvl7pPr fontAlgn="base">
              <a:spcBef>
                <a:spcPct val="0"/>
              </a:spcBef>
              <a:spcAft>
                <a:spcPct val="0"/>
              </a:spcAft>
              <a:defRPr kumimoji="1" sz="2400">
                <a:solidFill>
                  <a:schemeClr val="tx1"/>
                </a:solidFill>
                <a:latin typeface="Times New Roman" pitchFamily="18" charset="0"/>
                <a:ea typeface="ＭＳ Ｐゴシック" charset="-128"/>
              </a:defRPr>
            </a:lvl7pPr>
            <a:lvl8pPr fontAlgn="base">
              <a:spcBef>
                <a:spcPct val="0"/>
              </a:spcBef>
              <a:spcAft>
                <a:spcPct val="0"/>
              </a:spcAft>
              <a:defRPr kumimoji="1" sz="2400">
                <a:solidFill>
                  <a:schemeClr val="tx1"/>
                </a:solidFill>
                <a:latin typeface="Times New Roman" pitchFamily="18" charset="0"/>
                <a:ea typeface="ＭＳ Ｐゴシック" charset="-128"/>
              </a:defRPr>
            </a:lvl8pPr>
            <a:lvl9pPr fontAlgn="base">
              <a:spcBef>
                <a:spcPct val="0"/>
              </a:spcBef>
              <a:spcAft>
                <a:spcPct val="0"/>
              </a:spcAft>
              <a:defRPr kumimoji="1" sz="2400">
                <a:solidFill>
                  <a:schemeClr val="tx1"/>
                </a:solidFill>
                <a:latin typeface="Times New Roman" pitchFamily="18" charset="0"/>
                <a:ea typeface="ＭＳ Ｐゴシック" charset="-128"/>
              </a:defRPr>
            </a:lvl9pPr>
          </a:lstStyle>
          <a:p>
            <a:pPr>
              <a:lnSpc>
                <a:spcPct val="100000"/>
              </a:lnSpc>
              <a:defRPr/>
            </a:pPr>
            <a:r>
              <a:rPr lang="en-US" altLang="ja-JP" sz="500" dirty="0">
                <a:latin typeface="Meiryo UI" pitchFamily="50" charset="-128"/>
                <a:ea typeface="Meiryo UI" pitchFamily="50" charset="-128"/>
                <a:cs typeface="Meiryo UI" pitchFamily="50" charset="-128"/>
              </a:rPr>
              <a:t>NTT COMWARE CORPORATION CONFIDENTIAL PROPRIETARY</a:t>
            </a:r>
          </a:p>
        </p:txBody>
      </p:sp>
      <p:sp>
        <p:nvSpPr>
          <p:cNvPr id="9" name="スライド番号プレースホルダ 5"/>
          <p:cNvSpPr txBox="1">
            <a:spLocks/>
          </p:cNvSpPr>
          <p:nvPr userDrawn="1"/>
        </p:nvSpPr>
        <p:spPr>
          <a:xfrm>
            <a:off x="6939396" y="6645275"/>
            <a:ext cx="2133600" cy="365125"/>
          </a:xfrm>
          <a:prstGeom prst="rect">
            <a:avLst/>
          </a:prstGeom>
        </p:spPr>
        <p:txBody>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lgn="r"/>
            <a:fld id="{D2D8002D-B5B0-4BAC-B1F6-782DDCCE6D9C}" type="slidenum">
              <a:rPr lang="ja-JP" altLang="en-US" sz="1200" smtClean="0">
                <a:latin typeface="Meiryo UI" panose="020B0604030504040204" pitchFamily="50" charset="-128"/>
                <a:ea typeface="Meiryo UI" panose="020B0604030504040204" pitchFamily="50" charset="-128"/>
              </a:rPr>
              <a:pPr algn="r"/>
              <a:t>‹#›</a:t>
            </a:fld>
            <a:endParaRPr lang="ja-JP" altLang="en-US" sz="1200">
              <a:latin typeface="Meiryo UI" panose="020B0604030504040204" pitchFamily="50" charset="-128"/>
              <a:ea typeface="Meiryo UI" panose="020B0604030504040204" pitchFamily="50" charset="-128"/>
            </a:endParaRP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4" r:id="rId15"/>
  </p:sldLayoutIdLst>
  <p:hf sldNum="0" hdr="0" dt="0"/>
  <p:txStyles>
    <p:titleStyle>
      <a:lvl1pPr algn="ctr" defTabSz="914400" rtl="0" eaLnBrk="1" latinLnBrk="0" hangingPunct="1">
        <a:spcBef>
          <a:spcPct val="0"/>
        </a:spcBef>
        <a:buNone/>
        <a:defRPr kumimoji="1" sz="4400" kern="1200">
          <a:solidFill>
            <a:schemeClr val="tx1"/>
          </a:solidFill>
          <a:latin typeface="Meiryo UI" pitchFamily="50" charset="-128"/>
          <a:ea typeface="Meiryo UI" pitchFamily="50" charset="-128"/>
          <a:cs typeface="Meiryo UI" pitchFamily="50" charset="-128"/>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5.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34.wmf"/><Relationship Id="rId5" Type="http://schemas.openxmlformats.org/officeDocument/2006/relationships/oleObject" Target="../embeddings/oleObject1.bin"/><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image" Target="../media/image4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image" Target="../media/image4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4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png"/><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55.pn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57.png"/></Relationships>
</file>

<file path=ppt/slides/_rels/slide27.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8.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image" Target="../media/image63.png"/></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image" Target="../media/image7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77.png"/></Relationships>
</file>

<file path=ppt/slides/_rels/slide41.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79.png"/></Relationships>
</file>

<file path=ppt/slides/_rels/slide42.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9184"/>
          </a:xfrm>
        </p:spPr>
        <p:txBody>
          <a:bodyPr>
            <a:normAutofit fontScale="90000"/>
          </a:bodyPr>
          <a:lstStyle/>
          <a:p>
            <a:r>
              <a:rPr lang="en-US" altLang="ja-JP" dirty="0" smtClean="0"/>
              <a:t>2</a:t>
            </a:r>
            <a:r>
              <a:rPr lang="ja-JP" altLang="en-US" dirty="0"/>
              <a:t>月版リリースノート</a:t>
            </a:r>
            <a:endParaRPr kumimoji="1" lang="ja-JP" altLang="en-US" dirty="0"/>
          </a:p>
        </p:txBody>
      </p:sp>
      <p:sp>
        <p:nvSpPr>
          <p:cNvPr id="27" name="正方形/長方形 26"/>
          <p:cNvSpPr/>
          <p:nvPr/>
        </p:nvSpPr>
        <p:spPr>
          <a:xfrm>
            <a:off x="107505" y="827420"/>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・クラウド型フルフィルメントサービスの変更点としては以下の通り。</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488817229"/>
              </p:ext>
            </p:extLst>
          </p:nvPr>
        </p:nvGraphicFramePr>
        <p:xfrm>
          <a:off x="323528" y="1196752"/>
          <a:ext cx="8640961" cy="5383560"/>
        </p:xfrm>
        <a:graphic>
          <a:graphicData uri="http://schemas.openxmlformats.org/drawingml/2006/table">
            <a:tbl>
              <a:tblPr firstRow="1" bandRow="1">
                <a:tableStyleId>{5940675A-B579-460E-94D1-54222C63F5DA}</a:tableStyleId>
              </a:tblPr>
              <a:tblGrid>
                <a:gridCol w="1107816">
                  <a:extLst>
                    <a:ext uri="{9D8B030D-6E8A-4147-A177-3AD203B41FA5}">
                      <a16:colId xmlns:a16="http://schemas.microsoft.com/office/drawing/2014/main" val="1407081105"/>
                    </a:ext>
                  </a:extLst>
                </a:gridCol>
                <a:gridCol w="2492584">
                  <a:extLst>
                    <a:ext uri="{9D8B030D-6E8A-4147-A177-3AD203B41FA5}">
                      <a16:colId xmlns:a16="http://schemas.microsoft.com/office/drawing/2014/main" val="3609417813"/>
                    </a:ext>
                  </a:extLst>
                </a:gridCol>
                <a:gridCol w="4176464">
                  <a:extLst>
                    <a:ext uri="{9D8B030D-6E8A-4147-A177-3AD203B41FA5}">
                      <a16:colId xmlns:a16="http://schemas.microsoft.com/office/drawing/2014/main" val="1035518573"/>
                    </a:ext>
                  </a:extLst>
                </a:gridCol>
                <a:gridCol w="864097">
                  <a:extLst>
                    <a:ext uri="{9D8B030D-6E8A-4147-A177-3AD203B41FA5}">
                      <a16:colId xmlns:a16="http://schemas.microsoft.com/office/drawing/2014/main" val="1837175988"/>
                    </a:ext>
                  </a:extLst>
                </a:gridCol>
              </a:tblGrid>
              <a:tr h="0">
                <a:tc>
                  <a:txBody>
                    <a:bodyPr/>
                    <a:lstStyle/>
                    <a:p>
                      <a:pPr algn="ctr"/>
                      <a:r>
                        <a:rPr kumimoji="1" lang="ja-JP" altLang="en-US" sz="1100" b="1" dirty="0">
                          <a:latin typeface="Meiryo UI" panose="020B0604030504040204" pitchFamily="50" charset="-128"/>
                          <a:ea typeface="Meiryo UI" panose="020B0604030504040204" pitchFamily="50" charset="-128"/>
                        </a:rPr>
                        <a:t>カテゴリ</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変更概要</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変更詳細</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参考ページ</a:t>
                      </a:r>
                    </a:p>
                  </a:txBody>
                  <a:tcPr marL="36000" marR="36000">
                    <a:solidFill>
                      <a:schemeClr val="accent6">
                        <a:lumMod val="20000"/>
                        <a:lumOff val="80000"/>
                      </a:schemeClr>
                    </a:solidFill>
                  </a:tcPr>
                </a:tc>
                <a:extLst>
                  <a:ext uri="{0D108BD9-81ED-4DB2-BD59-A6C34878D82A}">
                    <a16:rowId xmlns:a16="http://schemas.microsoft.com/office/drawing/2014/main" val="2850144751"/>
                  </a:ext>
                </a:extLst>
              </a:tr>
              <a:tr h="3082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rgbClr val="000000"/>
                          </a:solidFill>
                          <a:latin typeface="Meiryo UI" panose="020B0604030504040204" pitchFamily="50" charset="-128"/>
                          <a:ea typeface="Meiryo UI" panose="020B0604030504040204" pitchFamily="50" charset="-128"/>
                        </a:rPr>
                        <a:t>プロフィール画面の「免税対象」の表示改善</a:t>
                      </a:r>
                      <a:endParaRPr lang="en-US" altLang="ja-JP" sz="1100" dirty="0">
                        <a:solidFill>
                          <a:srgbClr val="000000"/>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err="1">
                          <a:latin typeface="Meiryo UI" panose="020B0604030504040204" pitchFamily="50" charset="-128"/>
                          <a:ea typeface="Meiryo UI" panose="020B0604030504040204" pitchFamily="50" charset="-128"/>
                        </a:rPr>
                        <a:t>SmartBilling</a:t>
                      </a:r>
                      <a:r>
                        <a:rPr lang="ja-JP" altLang="en-US" sz="1100" dirty="0">
                          <a:latin typeface="Meiryo UI" panose="020B0604030504040204" pitchFamily="50" charset="-128"/>
                          <a:ea typeface="Meiryo UI" panose="020B0604030504040204" pitchFamily="50" charset="-128"/>
                        </a:rPr>
                        <a:t>連携時とそれ以外で免税対象の表示方法の出し分けを行うようにしました</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P.5</a:t>
                      </a:r>
                      <a:endParaRPr kumimoji="1" lang="ja-JP" altLang="en-US" sz="1100"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251641545"/>
                  </a:ext>
                </a:extLst>
              </a:tr>
              <a:tr h="27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rPr>
                        <a:t>UI</a:t>
                      </a:r>
                      <a:r>
                        <a:rPr kumimoji="1" lang="ja-JP" altLang="en-US" sz="1100" dirty="0" smtClean="0">
                          <a:solidFill>
                            <a:schemeClr val="tx1"/>
                          </a:solidFill>
                          <a:latin typeface="Meiryo UI" panose="020B0604030504040204" pitchFamily="50" charset="-128"/>
                          <a:ea typeface="Meiryo UI" panose="020B0604030504040204" pitchFamily="50" charset="-128"/>
                        </a:rPr>
                        <a:t>変更</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請求キャンセルボタンの表示</a:t>
                      </a:r>
                      <a:endParaRPr lang="en-US" altLang="ja-JP"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rPr>
                        <a:t>支払種別に関わらず請求キャンセルボタンの表示</a:t>
                      </a:r>
                      <a:r>
                        <a:rPr lang="en-US" altLang="ja-JP" sz="1200" dirty="0" smtClean="0">
                          <a:solidFill>
                            <a:schemeClr val="tx1"/>
                          </a:solidFill>
                          <a:latin typeface="Meiryo UI" panose="020B0604030504040204" pitchFamily="50" charset="-128"/>
                          <a:ea typeface="Meiryo UI" panose="020B0604030504040204" pitchFamily="50" charset="-128"/>
                        </a:rPr>
                        <a:t>/</a:t>
                      </a:r>
                      <a:r>
                        <a:rPr lang="ja-JP" altLang="en-US" sz="1200" dirty="0" smtClean="0">
                          <a:solidFill>
                            <a:schemeClr val="tx1"/>
                          </a:solidFill>
                          <a:latin typeface="Meiryo UI" panose="020B0604030504040204" pitchFamily="50" charset="-128"/>
                          <a:ea typeface="Meiryo UI" panose="020B0604030504040204" pitchFamily="50" charset="-128"/>
                        </a:rPr>
                        <a:t>非表示が制御できるようになりました</a:t>
                      </a:r>
                      <a:endParaRPr lang="en-US" altLang="ja-JP" sz="1200" dirty="0">
                        <a:solidFill>
                          <a:schemeClr val="tx1"/>
                        </a:solidFill>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P.6</a:t>
                      </a:r>
                      <a:endParaRPr kumimoji="1" lang="ja-JP" altLang="en-US" sz="1100" dirty="0">
                        <a:solidFill>
                          <a:srgbClr val="FF0000"/>
                        </a:solidFill>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713656211"/>
                  </a:ext>
                </a:extLst>
              </a:tr>
              <a:tr h="27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rPr>
                        <a:t>UI</a:t>
                      </a:r>
                      <a:r>
                        <a:rPr kumimoji="1" lang="ja-JP" altLang="en-US" sz="1100" dirty="0" smtClean="0">
                          <a:solidFill>
                            <a:schemeClr val="tx1"/>
                          </a:solidFill>
                          <a:latin typeface="Meiryo UI" panose="020B0604030504040204" pitchFamily="50" charset="-128"/>
                          <a:ea typeface="Meiryo UI" panose="020B0604030504040204" pitchFamily="50" charset="-128"/>
                        </a:rPr>
                        <a:t>変更</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algn="l"/>
                      <a:r>
                        <a:rPr lang="ja-JP" altLang="en-US" sz="1100" b="0" dirty="0" smtClean="0">
                          <a:solidFill>
                            <a:schemeClr val="tx1"/>
                          </a:solidFill>
                          <a:latin typeface="Meiryo UI" panose="020B0604030504040204" pitchFamily="50" charset="-128"/>
                          <a:ea typeface="Meiryo UI" panose="020B0604030504040204" pitchFamily="50" charset="-128"/>
                        </a:rPr>
                        <a:t>アカウント管理グループの必須化</a:t>
                      </a:r>
                      <a:endParaRPr lang="en-US" altLang="ja-JP" sz="1050" b="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smtClean="0">
                          <a:solidFill>
                            <a:schemeClr val="tx1"/>
                          </a:solidFill>
                          <a:latin typeface="Meiryo UI" panose="020B0604030504040204" pitchFamily="50" charset="-128"/>
                          <a:ea typeface="Meiryo UI" panose="020B0604030504040204" pitchFamily="50" charset="-128"/>
                        </a:rPr>
                        <a:t>アカウント管理グループの設定</a:t>
                      </a:r>
                      <a:r>
                        <a:rPr kumimoji="1" lang="ja-JP" altLang="en-US" sz="1200" b="0" kern="1200" dirty="0" smtClean="0">
                          <a:solidFill>
                            <a:schemeClr val="tx1"/>
                          </a:solidFill>
                          <a:latin typeface="+mn-lt"/>
                          <a:ea typeface="Meiryo UI" panose="020B0604030504040204" pitchFamily="50" charset="-128"/>
                          <a:cs typeface="Malgun Gothic Semilight" panose="020B0502040204020203" pitchFamily="50" charset="-128"/>
                        </a:rPr>
                        <a:t>を必須化できるようになりました</a:t>
                      </a:r>
                      <a:endParaRPr kumimoji="1" lang="en-US" altLang="ja-JP" sz="1200" b="0" kern="1200" dirty="0" smtClean="0">
                        <a:solidFill>
                          <a:schemeClr val="tx1"/>
                        </a:solidFill>
                        <a:latin typeface="+mn-lt"/>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P.7</a:t>
                      </a:r>
                    </a:p>
                  </a:txBody>
                  <a:tcPr marL="36000" marR="36000"/>
                </a:tc>
                <a:extLst>
                  <a:ext uri="{0D108BD9-81ED-4DB2-BD59-A6C34878D82A}">
                    <a16:rowId xmlns:a16="http://schemas.microsoft.com/office/drawing/2014/main" val="3826322373"/>
                  </a:ext>
                </a:extLst>
              </a:tr>
              <a:tr h="27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rPr>
                        <a:t>UI</a:t>
                      </a:r>
                      <a:r>
                        <a:rPr kumimoji="1" lang="ja-JP" altLang="en-US" sz="1100" dirty="0" smtClean="0">
                          <a:solidFill>
                            <a:schemeClr val="tx1"/>
                          </a:solidFill>
                          <a:latin typeface="Meiryo UI" panose="020B0604030504040204" pitchFamily="50" charset="-128"/>
                          <a:ea typeface="Meiryo UI" panose="020B0604030504040204" pitchFamily="50" charset="-128"/>
                        </a:rPr>
                        <a:t>変更</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テキストエリア化した項目の入力可能文字数の変更</a:t>
                      </a:r>
                      <a:endParaRPr lang="en-US" altLang="ja-JP"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r>
                        <a:rPr lang="ja-JP" altLang="en-US" sz="1200" dirty="0" smtClean="0">
                          <a:solidFill>
                            <a:schemeClr val="tx1"/>
                          </a:solidFill>
                          <a:latin typeface="Meiryo UI" panose="020B0604030504040204" pitchFamily="50" charset="-128"/>
                          <a:ea typeface="Meiryo UI" panose="020B0604030504040204" pitchFamily="50" charset="-128"/>
                        </a:rPr>
                        <a:t>入力可能文字数が</a:t>
                      </a:r>
                      <a:r>
                        <a:rPr lang="en-US" altLang="ja-JP" sz="1200" dirty="0" smtClean="0">
                          <a:solidFill>
                            <a:schemeClr val="tx1"/>
                          </a:solidFill>
                          <a:latin typeface="Meiryo UI" panose="020B0604030504040204" pitchFamily="50" charset="-128"/>
                          <a:ea typeface="Meiryo UI" panose="020B0604030504040204" pitchFamily="50" charset="-128"/>
                        </a:rPr>
                        <a:t>1500</a:t>
                      </a:r>
                      <a:r>
                        <a:rPr lang="ja-JP" altLang="en-US" sz="1200" dirty="0" smtClean="0">
                          <a:solidFill>
                            <a:schemeClr val="tx1"/>
                          </a:solidFill>
                          <a:latin typeface="Meiryo UI" panose="020B0604030504040204" pitchFamily="50" charset="-128"/>
                          <a:ea typeface="Meiryo UI" panose="020B0604030504040204" pitchFamily="50" charset="-128"/>
                        </a:rPr>
                        <a:t>文字固定だったものを任意の文字数に変更できるようになりました</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P.8</a:t>
                      </a:r>
                      <a:endParaRPr kumimoji="1" lang="ja-JP" altLang="en-US" sz="1100" dirty="0">
                        <a:solidFill>
                          <a:srgbClr val="FF0000"/>
                        </a:solidFill>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284745043"/>
                  </a:ext>
                </a:extLst>
              </a:tr>
              <a:tr h="27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レポート</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rPr>
                        <a:t>レポート機能の「商品カタログ情報」の修正</a:t>
                      </a:r>
                      <a:endParaRPr lang="en-US" altLang="ja-JP"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ea typeface="Meiryo UI" panose="020B0604030504040204" pitchFamily="50" charset="-128"/>
                        </a:rPr>
                        <a:t>「商品カタログ情報」にステータスが「廃止済」の商品も出力されるように修正しました</a:t>
                      </a:r>
                      <a:endParaRPr lang="en-US" altLang="ja-JP" sz="1200" dirty="0">
                        <a:solidFill>
                          <a:schemeClr val="tx1"/>
                        </a:solidFill>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P.9</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14961569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solidFill>
                            <a:schemeClr val="tx1"/>
                          </a:solidFill>
                          <a:latin typeface="Meiryo UI" panose="020B0604030504040204" pitchFamily="50" charset="-128"/>
                          <a:ea typeface="Meiryo UI" panose="020B0604030504040204" pitchFamily="50" charset="-128"/>
                        </a:rPr>
                        <a:t>レポート</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レポート機能の「</a:t>
                      </a:r>
                      <a:r>
                        <a:rPr kumimoji="1" lang="zh-TW" altLang="en-US" sz="1100" b="0" i="0" kern="1200" dirty="0">
                          <a:solidFill>
                            <a:schemeClr val="tx1"/>
                          </a:solidFill>
                          <a:effectLst/>
                          <a:latin typeface="Meiryo UI" panose="020B0604030504040204" pitchFamily="50" charset="-128"/>
                          <a:ea typeface="Meiryo UI" panose="020B0604030504040204" pitchFamily="50" charset="-128"/>
                          <a:cs typeface="+mn-cs"/>
                        </a:rPr>
                        <a:t>請求金額（顧客単位）</a:t>
                      </a: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」の修正</a:t>
                      </a:r>
                      <a:endParaRPr lang="en-US" altLang="ja-JP"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a:t>
                      </a:r>
                      <a:r>
                        <a:rPr kumimoji="1" lang="zh-TW" altLang="en-US" sz="1100" b="0" i="0" kern="1200" dirty="0">
                          <a:solidFill>
                            <a:schemeClr val="tx1"/>
                          </a:solidFill>
                          <a:effectLst/>
                          <a:latin typeface="Meiryo UI" panose="020B0604030504040204" pitchFamily="50" charset="-128"/>
                          <a:ea typeface="Meiryo UI" panose="020B0604030504040204" pitchFamily="50" charset="-128"/>
                          <a:cs typeface="+mn-cs"/>
                        </a:rPr>
                        <a:t>請求金額（顧客単位）</a:t>
                      </a: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」が</a:t>
                      </a:r>
                      <a:r>
                        <a:rPr kumimoji="1" lang="en-US" altLang="ja-JP" sz="1100" b="0" i="0" kern="1200" dirty="0">
                          <a:solidFill>
                            <a:schemeClr val="tx1"/>
                          </a:solidFill>
                          <a:effectLst/>
                          <a:latin typeface="Meiryo UI" panose="020B0604030504040204" pitchFamily="50" charset="-128"/>
                          <a:ea typeface="Meiryo UI" panose="020B0604030504040204" pitchFamily="50" charset="-128"/>
                          <a:cs typeface="+mn-cs"/>
                        </a:rPr>
                        <a:t>10,000</a:t>
                      </a:r>
                      <a:r>
                        <a:rPr kumimoji="1" lang="ja-JP" altLang="en-US" sz="1100" b="0" i="0" kern="1200" dirty="0">
                          <a:solidFill>
                            <a:schemeClr val="tx1"/>
                          </a:solidFill>
                          <a:effectLst/>
                          <a:latin typeface="Meiryo UI" panose="020B0604030504040204" pitchFamily="50" charset="-128"/>
                          <a:ea typeface="Meiryo UI" panose="020B0604030504040204" pitchFamily="50" charset="-128"/>
                          <a:cs typeface="+mn-cs"/>
                        </a:rPr>
                        <a:t>件以上取得できるようになりました</a:t>
                      </a:r>
                      <a:endParaRPr lang="en-US" altLang="ja-JP"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P.10</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05555226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レポート</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レポート機能の「</a:t>
                      </a:r>
                      <a:r>
                        <a:rPr kumimoji="1" lang="zh-TW" altLang="en-US" sz="1100" b="0" i="0" kern="1200" dirty="0" smtClean="0">
                          <a:solidFill>
                            <a:schemeClr val="tx1"/>
                          </a:solidFill>
                          <a:effectLst/>
                          <a:latin typeface="Meiryo UI" panose="020B0604030504040204" pitchFamily="50" charset="-128"/>
                          <a:ea typeface="Meiryo UI" panose="020B0604030504040204" pitchFamily="50" charset="-128"/>
                          <a:cs typeface="+mn-cs"/>
                        </a:rPr>
                        <a:t>顧客</a:t>
                      </a: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情報」の修正</a:t>
                      </a:r>
                      <a:endParaRPr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「顧客情報」について、検索条件指定なしの場合に</a:t>
                      </a:r>
                      <a:r>
                        <a:rPr kumimoji="1" lang="en-US" altLang="ja-JP" sz="1100" b="0" i="0" kern="1200" dirty="0" smtClean="0">
                          <a:solidFill>
                            <a:schemeClr val="tx1"/>
                          </a:solidFill>
                          <a:effectLst/>
                          <a:latin typeface="Meiryo UI" panose="020B0604030504040204" pitchFamily="50" charset="-128"/>
                          <a:ea typeface="Meiryo UI" panose="020B0604030504040204" pitchFamily="50" charset="-128"/>
                          <a:cs typeface="+mn-cs"/>
                        </a:rPr>
                        <a:t>10,000</a:t>
                      </a: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件以上取得できるようになりました</a:t>
                      </a:r>
                      <a:endParaRPr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P.11</a:t>
                      </a:r>
                      <a:endParaRPr kumimoji="1" lang="ja-JP" altLang="en-US" sz="1100" dirty="0">
                        <a:solidFill>
                          <a:srgbClr val="FF0000"/>
                        </a:solidFill>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641835103"/>
                  </a:ext>
                </a:extLst>
              </a:tr>
              <a:tr h="153848">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レポート</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レポート機能の「</a:t>
                      </a:r>
                      <a:r>
                        <a:rPr lang="ja-JP" altLang="en-US" sz="1100" dirty="0" smtClean="0">
                          <a:solidFill>
                            <a:schemeClr val="tx1"/>
                          </a:solidFill>
                          <a:latin typeface="Meiryo UI" panose="020B0604030504040204" pitchFamily="50" charset="-128"/>
                          <a:ea typeface="Meiryo UI" panose="020B0604030504040204" pitchFamily="50" charset="-128"/>
                        </a:rPr>
                        <a:t>請求情報</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料金項目サマリー</a:t>
                      </a:r>
                      <a:r>
                        <a:rPr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」の修正</a:t>
                      </a:r>
                      <a:endParaRPr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lvl="0">
                        <a:defRPr/>
                      </a:pPr>
                      <a:r>
                        <a:rPr kumimoji="1" lang="ja-JP" altLang="en-US" sz="1100" dirty="0" smtClean="0">
                          <a:solidFill>
                            <a:schemeClr val="tx1"/>
                          </a:solidFill>
                          <a:latin typeface="Meiryo UI" panose="020B0604030504040204" pitchFamily="50" charset="-128"/>
                          <a:ea typeface="Meiryo UI" panose="020B0604030504040204" pitchFamily="50" charset="-128"/>
                        </a:rPr>
                        <a:t>請求実行済みかつ顧客削除した場合でもレポート出力可能になりました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P.12</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490712909"/>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36000" marR="3600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請求振替設定された振替元アカウントの請求情報は出力対象外になりました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P.13</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74044376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レポート</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レポート機能の「</a:t>
                      </a:r>
                      <a:r>
                        <a:rPr lang="ja-JP" altLang="en-US" sz="1100" dirty="0" smtClean="0">
                          <a:solidFill>
                            <a:schemeClr val="tx1"/>
                          </a:solidFill>
                          <a:latin typeface="Meiryo UI" panose="020B0604030504040204" pitchFamily="50" charset="-128"/>
                          <a:ea typeface="Meiryo UI" panose="020B0604030504040204" pitchFamily="50" charset="-128"/>
                        </a:rPr>
                        <a:t>請求情報</a:t>
                      </a:r>
                      <a:r>
                        <a:rPr lang="en-US" altLang="ja-JP" sz="1100" dirty="0" smtClean="0">
                          <a:solidFill>
                            <a:schemeClr val="tx1"/>
                          </a:solidFill>
                          <a:latin typeface="Meiryo UI" panose="020B0604030504040204" pitchFamily="50" charset="-128"/>
                          <a:ea typeface="Meiryo UI" panose="020B0604030504040204" pitchFamily="50" charset="-128"/>
                        </a:rPr>
                        <a:t>(</a:t>
                      </a:r>
                      <a:r>
                        <a:rPr lang="ja-JP" altLang="en-US" sz="1100" dirty="0" smtClean="0">
                          <a:solidFill>
                            <a:schemeClr val="tx1"/>
                          </a:solidFill>
                          <a:latin typeface="Meiryo UI" panose="020B0604030504040204" pitchFamily="50" charset="-128"/>
                          <a:ea typeface="Meiryo UI" panose="020B0604030504040204" pitchFamily="50" charset="-128"/>
                        </a:rPr>
                        <a:t>料金項目サマリー</a:t>
                      </a:r>
                      <a:r>
                        <a:rPr lang="en-US" altLang="ja-JP" sz="1100" dirty="0" smtClean="0">
                          <a:solidFill>
                            <a:schemeClr val="tx1"/>
                          </a:solidFill>
                          <a:latin typeface="Meiryo UI" panose="020B0604030504040204" pitchFamily="50" charset="-128"/>
                          <a:ea typeface="Meiryo UI" panose="020B0604030504040204" pitchFamily="50" charset="-128"/>
                        </a:rPr>
                        <a:t>)</a:t>
                      </a: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」と「請求情報</a:t>
                      </a:r>
                      <a:r>
                        <a:rPr kumimoji="1" lang="en-US" altLang="ja-JP" sz="11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料金項目単位</a:t>
                      </a:r>
                      <a:r>
                        <a:rPr kumimoji="1" lang="en-US" altLang="ja-JP" sz="1100" b="0" i="0" kern="1200" dirty="0" smtClean="0">
                          <a:solidFill>
                            <a:schemeClr val="tx1"/>
                          </a:solidFill>
                          <a:effectLst/>
                          <a:latin typeface="Meiryo UI" panose="020B0604030504040204" pitchFamily="50" charset="-128"/>
                          <a:ea typeface="Meiryo UI" panose="020B0604030504040204" pitchFamily="50" charset="-128"/>
                          <a:cs typeface="+mn-cs"/>
                        </a:rPr>
                        <a:t>)</a:t>
                      </a: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」の修正</a:t>
                      </a:r>
                      <a:endParaRPr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請求キャンセルされた請求情報は出力対象外になりました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P.14</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0840702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商品購入画面での料金変更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lvl="0">
                        <a:defRPr/>
                      </a:pPr>
                      <a:r>
                        <a:rPr lang="ja-JP" altLang="en-US" sz="1100" dirty="0">
                          <a:latin typeface="Meiryo UI" panose="020B0604030504040204" pitchFamily="50" charset="-128"/>
                          <a:ea typeface="Meiryo UI" panose="020B0604030504040204" pitchFamily="50" charset="-128"/>
                        </a:rPr>
                        <a:t>料金変更をした料金について、商品購入画面では変更できなくなりました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P.15</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57674302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リソースグループアップロード時のメッセージ</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リソースグループアップロード時のメッセージが変更されました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P.16</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88651832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顧客概要画面の翻訳追加</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顧客概要画面にて一部文言が翻訳されていなかったため、翻訳されるようになりました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P.17</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4078025039"/>
                  </a:ext>
                </a:extLst>
              </a:tr>
            </a:tbl>
          </a:graphicData>
        </a:graphic>
      </p:graphicFrame>
    </p:spTree>
    <p:extLst>
      <p:ext uri="{BB962C8B-B14F-4D97-AF65-F5344CB8AC3E}">
        <p14:creationId xmlns:p14="http://schemas.microsoft.com/office/powerpoint/2010/main" val="34484359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323528" y="1988840"/>
            <a:ext cx="8223467" cy="1966862"/>
          </a:xfrm>
          <a:prstGeom prst="rect">
            <a:avLst/>
          </a:prstGeom>
          <a:ln>
            <a:solidFill>
              <a:schemeClr val="tx1"/>
            </a:solidFill>
          </a:ln>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lgn="l">
              <a:spcBef>
                <a:spcPts val="0"/>
              </a:spcBef>
              <a:defRPr/>
            </a:pPr>
            <a:r>
              <a:rPr lang="ja-JP" altLang="en-US" dirty="0"/>
              <a:t>レポート機能の「</a:t>
            </a:r>
            <a:r>
              <a:rPr lang="zh-TW" altLang="en-US" dirty="0"/>
              <a:t>請求金額（顧客単位）</a:t>
            </a:r>
            <a:r>
              <a:rPr lang="ja-JP" altLang="en-US" dirty="0"/>
              <a:t>」の修正</a:t>
            </a:r>
            <a:endParaRPr lang="en-US" altLang="ja-JP" dirty="0">
              <a:solidFill>
                <a:srgbClr val="000000"/>
              </a:solidFill>
            </a:endParaRPr>
          </a:p>
        </p:txBody>
      </p:sp>
      <p:sp>
        <p:nvSpPr>
          <p:cNvPr id="15" name="正方形/長方形 14"/>
          <p:cNvSpPr/>
          <p:nvPr/>
        </p:nvSpPr>
        <p:spPr>
          <a:xfrm>
            <a:off x="457200" y="948392"/>
            <a:ext cx="7848871" cy="400110"/>
          </a:xfrm>
          <a:prstGeom prst="rect">
            <a:avLst/>
          </a:prstGeom>
        </p:spPr>
        <p:txBody>
          <a:bodyPr wrap="square">
            <a:spAutoFit/>
          </a:bodyPr>
          <a:lstStyle/>
          <a:p>
            <a:r>
              <a:rPr lang="ja-JP" altLang="en-US" sz="2000" dirty="0">
                <a:latin typeface="Meiryo UI" panose="020B0604030504040204" pitchFamily="50" charset="-128"/>
                <a:ea typeface="Meiryo UI" panose="020B0604030504040204" pitchFamily="50" charset="-128"/>
              </a:rPr>
              <a:t>「</a:t>
            </a:r>
            <a:r>
              <a:rPr lang="zh-TW" altLang="en-US" sz="2000" dirty="0">
                <a:latin typeface="Meiryo UI" panose="020B0604030504040204" pitchFamily="50" charset="-128"/>
                <a:ea typeface="Meiryo UI" panose="020B0604030504040204" pitchFamily="50" charset="-128"/>
              </a:rPr>
              <a:t>請求金額（顧客単位）</a:t>
            </a:r>
            <a:r>
              <a:rPr lang="ja-JP" altLang="en-US" sz="2000" dirty="0">
                <a:latin typeface="Meiryo UI" panose="020B0604030504040204" pitchFamily="50" charset="-128"/>
                <a:ea typeface="Meiryo UI" panose="020B0604030504040204" pitchFamily="50" charset="-128"/>
              </a:rPr>
              <a:t>」が</a:t>
            </a:r>
            <a:r>
              <a:rPr lang="en-US" altLang="ja-JP" sz="2000" dirty="0">
                <a:latin typeface="Meiryo UI" panose="020B0604030504040204" pitchFamily="50" charset="-128"/>
                <a:ea typeface="Meiryo UI" panose="020B0604030504040204" pitchFamily="50" charset="-128"/>
              </a:rPr>
              <a:t>10,000</a:t>
            </a:r>
            <a:r>
              <a:rPr lang="ja-JP" altLang="en-US" sz="2000" dirty="0">
                <a:latin typeface="Meiryo UI" panose="020B0604030504040204" pitchFamily="50" charset="-128"/>
                <a:ea typeface="Meiryo UI" panose="020B0604030504040204" pitchFamily="50" charset="-128"/>
              </a:rPr>
              <a:t>件以上取得できるようになりました</a:t>
            </a:r>
            <a:r>
              <a:rPr lang="ja-JP" altLang="en-US" sz="2000" dirty="0">
                <a:solidFill>
                  <a:srgbClr val="000000"/>
                </a:solidFill>
                <a:ea typeface="Meiryo UI" panose="020B0604030504040204" pitchFamily="50" charset="-128"/>
              </a:rPr>
              <a:t>。</a:t>
            </a:r>
            <a:endParaRPr lang="en-US" altLang="ja-JP" sz="2000" dirty="0">
              <a:solidFill>
                <a:srgbClr val="000000"/>
              </a:solidFill>
              <a:latin typeface="Meiryo UI" panose="020B0604030504040204" pitchFamily="50" charset="-128"/>
              <a:ea typeface="Meiryo UI" panose="020B0604030504040204" pitchFamily="50" charset="-128"/>
            </a:endParaRPr>
          </a:p>
        </p:txBody>
      </p:sp>
      <p:sp>
        <p:nvSpPr>
          <p:cNvPr id="16" name="正方形/長方形 15"/>
          <p:cNvSpPr/>
          <p:nvPr/>
        </p:nvSpPr>
        <p:spPr bwMode="auto">
          <a:xfrm>
            <a:off x="8022812" y="2818530"/>
            <a:ext cx="283259" cy="307481"/>
          </a:xfrm>
          <a:prstGeom prst="rect">
            <a:avLst/>
          </a:prstGeom>
          <a:noFill/>
          <a:ln w="19050" algn="ctr">
            <a:solidFill>
              <a:srgbClr val="FF0000"/>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31542809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lgn="l">
              <a:spcBef>
                <a:spcPts val="0"/>
              </a:spcBef>
              <a:defRPr/>
            </a:pPr>
            <a:r>
              <a:rPr lang="ja-JP" altLang="en-US" dirty="0"/>
              <a:t>レポート機能の</a:t>
            </a:r>
            <a:r>
              <a:rPr lang="ja-JP" altLang="en-US" dirty="0" smtClean="0"/>
              <a:t>「顧客情報」</a:t>
            </a:r>
            <a:r>
              <a:rPr lang="ja-JP" altLang="en-US" dirty="0"/>
              <a:t>の修正</a:t>
            </a:r>
            <a:endParaRPr lang="en-US" altLang="ja-JP" dirty="0">
              <a:solidFill>
                <a:srgbClr val="000000"/>
              </a:solidFill>
            </a:endParaRPr>
          </a:p>
        </p:txBody>
      </p:sp>
      <p:sp>
        <p:nvSpPr>
          <p:cNvPr id="15" name="正方形/長方形 14"/>
          <p:cNvSpPr/>
          <p:nvPr/>
        </p:nvSpPr>
        <p:spPr>
          <a:xfrm>
            <a:off x="457200" y="948392"/>
            <a:ext cx="7848871" cy="1015663"/>
          </a:xfrm>
          <a:prstGeom prst="rect">
            <a:avLst/>
          </a:prstGeom>
        </p:spPr>
        <p:txBody>
          <a:bodyPr wrap="square">
            <a:spAutoFit/>
          </a:bodyPr>
          <a:lstStyle/>
          <a:p>
            <a:r>
              <a:rPr lang="ja-JP" altLang="en-US" sz="2000" dirty="0" smtClean="0">
                <a:latin typeface="Meiryo UI" panose="020B0604030504040204" pitchFamily="50" charset="-128"/>
                <a:ea typeface="Meiryo UI" panose="020B0604030504040204" pitchFamily="50" charset="-128"/>
              </a:rPr>
              <a:t>「顧客情報」</a:t>
            </a:r>
            <a:r>
              <a:rPr lang="ja-JP" altLang="en-US" sz="2000" dirty="0">
                <a:latin typeface="Meiryo UI" panose="020B0604030504040204" pitchFamily="50" charset="-128"/>
                <a:ea typeface="Meiryo UI" panose="020B0604030504040204" pitchFamily="50" charset="-128"/>
              </a:rPr>
              <a:t>が</a:t>
            </a:r>
            <a:r>
              <a:rPr lang="en-US" altLang="ja-JP" sz="2000" dirty="0">
                <a:latin typeface="Meiryo UI" panose="020B0604030504040204" pitchFamily="50" charset="-128"/>
                <a:ea typeface="Meiryo UI" panose="020B0604030504040204" pitchFamily="50" charset="-128"/>
              </a:rPr>
              <a:t>10,000</a:t>
            </a:r>
            <a:r>
              <a:rPr lang="ja-JP" altLang="en-US" sz="2000" dirty="0">
                <a:latin typeface="Meiryo UI" panose="020B0604030504040204" pitchFamily="50" charset="-128"/>
                <a:ea typeface="Meiryo UI" panose="020B0604030504040204" pitchFamily="50" charset="-128"/>
              </a:rPr>
              <a:t>件以上取得できるようになりました</a:t>
            </a:r>
            <a:r>
              <a:rPr lang="ja-JP" altLang="en-US" sz="2000" dirty="0" smtClean="0">
                <a:solidFill>
                  <a:srgbClr val="000000"/>
                </a:solidFill>
                <a:ea typeface="Meiryo UI" panose="020B0604030504040204" pitchFamily="50" charset="-128"/>
              </a:rPr>
              <a:t>。</a:t>
            </a:r>
            <a:r>
              <a:rPr lang="en-US" altLang="ja-JP" sz="2000" dirty="0" smtClean="0">
                <a:solidFill>
                  <a:srgbClr val="000000"/>
                </a:solidFill>
                <a:ea typeface="Meiryo UI" panose="020B0604030504040204" pitchFamily="50" charset="-128"/>
              </a:rPr>
              <a:t/>
            </a:r>
            <a:br>
              <a:rPr lang="en-US" altLang="ja-JP" sz="2000" dirty="0" smtClean="0">
                <a:solidFill>
                  <a:srgbClr val="000000"/>
                </a:solidFill>
                <a:ea typeface="Meiryo UI" panose="020B0604030504040204" pitchFamily="50" charset="-128"/>
              </a:rPr>
            </a:br>
            <a:r>
              <a:rPr lang="en-US" altLang="ja-JP" sz="2000" dirty="0">
                <a:solidFill>
                  <a:srgbClr val="FF0000"/>
                </a:solidFill>
                <a:ea typeface="Meiryo UI" panose="020B0604030504040204" pitchFamily="50" charset="-128"/>
              </a:rPr>
              <a:t>※</a:t>
            </a:r>
            <a:r>
              <a:rPr lang="ja-JP" altLang="en-US" sz="2000" dirty="0">
                <a:solidFill>
                  <a:srgbClr val="FF0000"/>
                </a:solidFill>
                <a:ea typeface="Meiryo UI" panose="020B0604030504040204" pitchFamily="50" charset="-128"/>
              </a:rPr>
              <a:t> 検索条件を指定していない場合のみ</a:t>
            </a:r>
            <a:endParaRPr lang="en-US" altLang="ja-JP" sz="2000" dirty="0">
              <a:solidFill>
                <a:srgbClr val="FF0000"/>
              </a:solidFill>
              <a:ea typeface="Meiryo UI" panose="020B0604030504040204" pitchFamily="50" charset="-128"/>
            </a:endParaRPr>
          </a:p>
          <a:p>
            <a:r>
              <a:rPr lang="en-US" altLang="ja-JP" sz="2000" dirty="0">
                <a:solidFill>
                  <a:srgbClr val="FF0000"/>
                </a:solidFill>
                <a:ea typeface="Meiryo UI" panose="020B0604030504040204" pitchFamily="50" charset="-128"/>
              </a:rPr>
              <a:t>※ </a:t>
            </a:r>
            <a:r>
              <a:rPr lang="ja-JP" altLang="en-US" sz="2000" dirty="0">
                <a:solidFill>
                  <a:srgbClr val="FF0000"/>
                </a:solidFill>
                <a:ea typeface="Meiryo UI" panose="020B0604030504040204" pitchFamily="50" charset="-128"/>
              </a:rPr>
              <a:t>検索条件</a:t>
            </a:r>
            <a:r>
              <a:rPr lang="ja-JP" altLang="en-US" sz="2000" dirty="0" smtClean="0">
                <a:solidFill>
                  <a:srgbClr val="FF0000"/>
                </a:solidFill>
                <a:ea typeface="Meiryo UI" panose="020B0604030504040204" pitchFamily="50" charset="-128"/>
              </a:rPr>
              <a:t>を指定して</a:t>
            </a:r>
            <a:r>
              <a:rPr lang="en-US" altLang="ja-JP" sz="2000" dirty="0">
                <a:solidFill>
                  <a:srgbClr val="FF0000"/>
                </a:solidFill>
                <a:ea typeface="Meiryo UI" panose="020B0604030504040204" pitchFamily="50" charset="-128"/>
              </a:rPr>
              <a:t>10,000</a:t>
            </a:r>
            <a:r>
              <a:rPr lang="ja-JP" altLang="en-US" sz="2000" dirty="0">
                <a:solidFill>
                  <a:srgbClr val="FF0000"/>
                </a:solidFill>
                <a:ea typeface="Meiryo UI" panose="020B0604030504040204" pitchFamily="50" charset="-128"/>
              </a:rPr>
              <a:t>件を超えた場合、</a:t>
            </a:r>
            <a:r>
              <a:rPr lang="en-US" altLang="ja-JP" sz="2000" dirty="0">
                <a:solidFill>
                  <a:srgbClr val="FF0000"/>
                </a:solidFill>
                <a:ea typeface="Meiryo UI" panose="020B0604030504040204" pitchFamily="50" charset="-128"/>
              </a:rPr>
              <a:t>10,000</a:t>
            </a:r>
            <a:r>
              <a:rPr lang="ja-JP" altLang="en-US" sz="2000" dirty="0">
                <a:solidFill>
                  <a:srgbClr val="FF0000"/>
                </a:solidFill>
                <a:ea typeface="Meiryo UI" panose="020B0604030504040204" pitchFamily="50" charset="-128"/>
              </a:rPr>
              <a:t>件までが出力される</a:t>
            </a:r>
            <a:r>
              <a:rPr lang="ja-JP" altLang="en-US" sz="2000" dirty="0" smtClean="0">
                <a:solidFill>
                  <a:srgbClr val="FF0000"/>
                </a:solidFill>
                <a:ea typeface="Meiryo UI" panose="020B0604030504040204" pitchFamily="50" charset="-128"/>
              </a:rPr>
              <a:t>。</a:t>
            </a:r>
            <a:endParaRPr lang="en-US" altLang="ja-JP" sz="2000" dirty="0">
              <a:solidFill>
                <a:srgbClr val="FF0000"/>
              </a:solidFill>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182953" y="2564904"/>
            <a:ext cx="8598222" cy="2056495"/>
          </a:xfrm>
          <a:prstGeom prst="rect">
            <a:avLst/>
          </a:prstGeom>
          <a:ln>
            <a:solidFill>
              <a:schemeClr val="tx1"/>
            </a:solidFill>
          </a:ln>
        </p:spPr>
      </p:pic>
      <p:sp>
        <p:nvSpPr>
          <p:cNvPr id="7" name="正方形/長方形 6"/>
          <p:cNvSpPr/>
          <p:nvPr/>
        </p:nvSpPr>
        <p:spPr bwMode="auto">
          <a:xfrm>
            <a:off x="8239567" y="3700406"/>
            <a:ext cx="261004" cy="239586"/>
          </a:xfrm>
          <a:prstGeom prst="rect">
            <a:avLst/>
          </a:prstGeom>
          <a:noFill/>
          <a:ln w="19050" algn="ctr">
            <a:solidFill>
              <a:srgbClr val="FF0000"/>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Tree>
    <p:extLst>
      <p:ext uri="{BB962C8B-B14F-4D97-AF65-F5344CB8AC3E}">
        <p14:creationId xmlns:p14="http://schemas.microsoft.com/office/powerpoint/2010/main" val="13873969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p:cNvPicPr>
            <a:picLocks noChangeAspect="1"/>
          </p:cNvPicPr>
          <p:nvPr/>
        </p:nvPicPr>
        <p:blipFill>
          <a:blip r:embed="rId2"/>
          <a:stretch>
            <a:fillRect/>
          </a:stretch>
        </p:blipFill>
        <p:spPr>
          <a:xfrm>
            <a:off x="539552" y="1732310"/>
            <a:ext cx="6924065" cy="1418911"/>
          </a:xfrm>
          <a:prstGeom prst="rect">
            <a:avLst/>
          </a:prstGeom>
          <a:ln>
            <a:noFill/>
          </a:ln>
          <a:effectLst>
            <a:outerShdw blurRad="292100" dist="139700" dir="2700000" algn="tl" rotWithShape="0">
              <a:srgbClr val="333333">
                <a:alpha val="65000"/>
              </a:srgbClr>
            </a:outerShdw>
          </a:effectLst>
        </p:spPr>
      </p:pic>
      <p:sp>
        <p:nvSpPr>
          <p:cNvPr id="2" name="タイトル 1"/>
          <p:cNvSpPr>
            <a:spLocks noGrp="1"/>
          </p:cNvSpPr>
          <p:nvPr>
            <p:ph type="title"/>
          </p:nvPr>
        </p:nvSpPr>
        <p:spPr/>
        <p:txBody>
          <a:bodyPr>
            <a:normAutofit fontScale="90000"/>
          </a:bodyPr>
          <a:lstStyle/>
          <a:p>
            <a:r>
              <a:rPr kumimoji="1" lang="ja-JP" altLang="en-US" sz="3600" dirty="0" smtClean="0"/>
              <a:t>請求実行済みかつ顧客削除した場合でも</a:t>
            </a:r>
            <a:r>
              <a:rPr kumimoji="1" lang="en-US" altLang="ja-JP" sz="3600" dirty="0" smtClean="0"/>
              <a:t/>
            </a:r>
            <a:br>
              <a:rPr kumimoji="1" lang="en-US" altLang="ja-JP" sz="3600" dirty="0" smtClean="0"/>
            </a:br>
            <a:r>
              <a:rPr kumimoji="1" lang="ja-JP" altLang="en-US" sz="3600" dirty="0" smtClean="0"/>
              <a:t>レポート出力可能に修正</a:t>
            </a:r>
            <a:endParaRPr kumimoji="1" lang="ja-JP" altLang="en-US" sz="3600" dirty="0"/>
          </a:p>
        </p:txBody>
      </p:sp>
      <p:pic>
        <p:nvPicPr>
          <p:cNvPr id="4" name="図 3"/>
          <p:cNvPicPr>
            <a:picLocks noChangeAspect="1"/>
          </p:cNvPicPr>
          <p:nvPr/>
        </p:nvPicPr>
        <p:blipFill>
          <a:blip r:embed="rId3"/>
          <a:stretch>
            <a:fillRect/>
          </a:stretch>
        </p:blipFill>
        <p:spPr>
          <a:xfrm>
            <a:off x="1042052" y="4838257"/>
            <a:ext cx="7139986" cy="1990303"/>
          </a:xfrm>
          <a:prstGeom prst="rect">
            <a:avLst/>
          </a:prstGeom>
          <a:ln>
            <a:noFill/>
          </a:ln>
          <a:effectLst>
            <a:outerShdw blurRad="292100" dist="139700" dir="2700000" algn="tl" rotWithShape="0">
              <a:srgbClr val="333333">
                <a:alpha val="65000"/>
              </a:srgbClr>
            </a:outerShdw>
          </a:effectLst>
        </p:spPr>
      </p:pic>
      <p:pic>
        <p:nvPicPr>
          <p:cNvPr id="9" name="図 8"/>
          <p:cNvPicPr>
            <a:picLocks noChangeAspect="1"/>
          </p:cNvPicPr>
          <p:nvPr/>
        </p:nvPicPr>
        <p:blipFill>
          <a:blip r:embed="rId4"/>
          <a:stretch>
            <a:fillRect/>
          </a:stretch>
        </p:blipFill>
        <p:spPr>
          <a:xfrm>
            <a:off x="2062064" y="3015819"/>
            <a:ext cx="6937131" cy="1556094"/>
          </a:xfrm>
          <a:prstGeom prst="rect">
            <a:avLst/>
          </a:prstGeom>
          <a:ln>
            <a:noFill/>
          </a:ln>
          <a:effectLst>
            <a:outerShdw blurRad="292100" dist="139700" dir="2700000" algn="tl" rotWithShape="0">
              <a:srgbClr val="333333">
                <a:alpha val="65000"/>
              </a:srgbClr>
            </a:outerShdw>
          </a:effectLst>
        </p:spPr>
      </p:pic>
      <p:sp>
        <p:nvSpPr>
          <p:cNvPr id="10" name="曲折矢印 9"/>
          <p:cNvSpPr/>
          <p:nvPr/>
        </p:nvSpPr>
        <p:spPr>
          <a:xfrm flipV="1">
            <a:off x="1435401" y="3417565"/>
            <a:ext cx="504056" cy="819790"/>
          </a:xfrm>
          <a:prstGeom prst="bentArrow">
            <a:avLst>
              <a:gd name="adj1" fmla="val 25000"/>
              <a:gd name="adj2" fmla="val 25000"/>
              <a:gd name="adj3" fmla="val 23359"/>
              <a:gd name="adj4" fmla="val 43750"/>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下矢印 11"/>
          <p:cNvSpPr/>
          <p:nvPr/>
        </p:nvSpPr>
        <p:spPr>
          <a:xfrm>
            <a:off x="4669227" y="4489103"/>
            <a:ext cx="504056" cy="438541"/>
          </a:xfrm>
          <a:prstGeom prst="down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204228" y="4421851"/>
            <a:ext cx="1496282" cy="369332"/>
          </a:xfrm>
          <a:prstGeom prst="rect">
            <a:avLst/>
          </a:prstGeom>
          <a:solidFill>
            <a:srgbClr val="FFFFCC"/>
          </a:solidFill>
          <a:ln>
            <a:solidFill>
              <a:srgbClr val="92D050"/>
            </a:solidFill>
          </a:ln>
        </p:spPr>
        <p:txBody>
          <a:bodyPr wrap="square" rtlCol="0">
            <a:spAutoFit/>
          </a:bodyPr>
          <a:lstStyle/>
          <a:p>
            <a:r>
              <a:rPr kumimoji="1" lang="ja-JP" altLang="en-US" b="1" dirty="0" smtClean="0"/>
              <a:t>レポート出力</a:t>
            </a:r>
            <a:endParaRPr kumimoji="1" lang="ja-JP" altLang="en-US" b="1" dirty="0"/>
          </a:p>
        </p:txBody>
      </p:sp>
      <p:sp>
        <p:nvSpPr>
          <p:cNvPr id="15" name="テキスト ボックス 14"/>
          <p:cNvSpPr txBox="1"/>
          <p:nvPr/>
        </p:nvSpPr>
        <p:spPr>
          <a:xfrm>
            <a:off x="162704" y="3561237"/>
            <a:ext cx="1638479" cy="369332"/>
          </a:xfrm>
          <a:prstGeom prst="rect">
            <a:avLst/>
          </a:prstGeom>
          <a:solidFill>
            <a:srgbClr val="FFFFCC"/>
          </a:solidFill>
          <a:ln>
            <a:solidFill>
              <a:srgbClr val="92D050"/>
            </a:solidFill>
          </a:ln>
        </p:spPr>
        <p:txBody>
          <a:bodyPr wrap="square" rtlCol="0">
            <a:spAutoFit/>
          </a:bodyPr>
          <a:lstStyle/>
          <a:p>
            <a:r>
              <a:rPr lang="ja-JP" altLang="en-US" b="1" dirty="0" smtClean="0"/>
              <a:t>アカウント</a:t>
            </a:r>
            <a:r>
              <a:rPr lang="ja-JP" altLang="en-US" b="1" dirty="0"/>
              <a:t>削除</a:t>
            </a:r>
            <a:endParaRPr kumimoji="1" lang="ja-JP" altLang="en-US" b="1" dirty="0"/>
          </a:p>
        </p:txBody>
      </p:sp>
      <p:sp>
        <p:nvSpPr>
          <p:cNvPr id="16" name="コンテンツ プレースホルダー 2"/>
          <p:cNvSpPr txBox="1">
            <a:spLocks/>
          </p:cNvSpPr>
          <p:nvPr/>
        </p:nvSpPr>
        <p:spPr>
          <a:xfrm>
            <a:off x="2035876" y="1322294"/>
            <a:ext cx="6336704" cy="5938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t>「請求情報</a:t>
            </a:r>
            <a:r>
              <a:rPr lang="en-US" altLang="ja-JP" sz="1800" dirty="0" smtClean="0"/>
              <a:t>(</a:t>
            </a:r>
            <a:r>
              <a:rPr lang="ja-JP" altLang="en-US" sz="1800" dirty="0" smtClean="0"/>
              <a:t>料金項目サマリー</a:t>
            </a:r>
            <a:r>
              <a:rPr lang="en-US" altLang="ja-JP" sz="1800" dirty="0" smtClean="0"/>
              <a:t>)</a:t>
            </a:r>
            <a:r>
              <a:rPr lang="ja-JP" altLang="en-US" sz="1800" dirty="0" smtClean="0"/>
              <a:t>」に対しての修正</a:t>
            </a:r>
            <a:endParaRPr lang="en-US" altLang="ja-JP" sz="1800" dirty="0" smtClean="0"/>
          </a:p>
          <a:p>
            <a:pPr marL="0" indent="0">
              <a:buNone/>
            </a:pPr>
            <a:endParaRPr lang="ja-JP" altLang="en-US" sz="1800" dirty="0"/>
          </a:p>
        </p:txBody>
      </p:sp>
    </p:spTree>
    <p:extLst>
      <p:ext uri="{BB962C8B-B14F-4D97-AF65-F5344CB8AC3E}">
        <p14:creationId xmlns:p14="http://schemas.microsoft.com/office/powerpoint/2010/main" val="18909049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179512" y="1813276"/>
            <a:ext cx="7181914" cy="2543476"/>
          </a:xfrm>
          <a:prstGeom prst="rect">
            <a:avLst/>
          </a:prstGeom>
        </p:spPr>
      </p:pic>
      <p:sp>
        <p:nvSpPr>
          <p:cNvPr id="2" name="タイトル 1"/>
          <p:cNvSpPr>
            <a:spLocks noGrp="1"/>
          </p:cNvSpPr>
          <p:nvPr>
            <p:ph type="title"/>
          </p:nvPr>
        </p:nvSpPr>
        <p:spPr>
          <a:xfrm>
            <a:off x="457200" y="274638"/>
            <a:ext cx="7715200" cy="1143000"/>
          </a:xfrm>
        </p:spPr>
        <p:txBody>
          <a:bodyPr>
            <a:noAutofit/>
          </a:bodyPr>
          <a:lstStyle/>
          <a:p>
            <a:r>
              <a:rPr lang="ja-JP" altLang="en-US" sz="3200" dirty="0"/>
              <a:t>請求振替設定された振替元アカウント</a:t>
            </a:r>
            <a:r>
              <a:rPr lang="ja-JP" altLang="en-US" sz="3200" dirty="0" smtClean="0"/>
              <a:t>の</a:t>
            </a:r>
            <a:r>
              <a:rPr lang="en-US" altLang="ja-JP" sz="3200" dirty="0" smtClean="0"/>
              <a:t/>
            </a:r>
            <a:br>
              <a:rPr lang="en-US" altLang="ja-JP" sz="3200" dirty="0" smtClean="0"/>
            </a:br>
            <a:r>
              <a:rPr lang="ja-JP" altLang="en-US" sz="3200" dirty="0" smtClean="0"/>
              <a:t>請求</a:t>
            </a:r>
            <a:r>
              <a:rPr lang="ja-JP" altLang="en-US" sz="3200" dirty="0"/>
              <a:t>情報は出力</a:t>
            </a:r>
            <a:r>
              <a:rPr lang="ja-JP" altLang="en-US" sz="3200" dirty="0" smtClean="0"/>
              <a:t>対象外に修正</a:t>
            </a:r>
            <a:endParaRPr kumimoji="1" lang="ja-JP" altLang="en-US" sz="2000" dirty="0"/>
          </a:p>
        </p:txBody>
      </p:sp>
      <p:pic>
        <p:nvPicPr>
          <p:cNvPr id="5" name="図 4"/>
          <p:cNvPicPr>
            <a:picLocks noChangeAspect="1"/>
          </p:cNvPicPr>
          <p:nvPr/>
        </p:nvPicPr>
        <p:blipFill>
          <a:blip r:embed="rId3"/>
          <a:stretch>
            <a:fillRect/>
          </a:stretch>
        </p:blipFill>
        <p:spPr>
          <a:xfrm>
            <a:off x="818063" y="3830592"/>
            <a:ext cx="8064896" cy="2617965"/>
          </a:xfrm>
          <a:prstGeom prst="rect">
            <a:avLst/>
          </a:prstGeom>
          <a:ln>
            <a:noFill/>
          </a:ln>
          <a:effectLst>
            <a:outerShdw blurRad="292100" dist="139700" dir="2700000" algn="tl" rotWithShape="0">
              <a:srgbClr val="333333">
                <a:alpha val="65000"/>
              </a:srgbClr>
            </a:outerShdw>
          </a:effectLst>
        </p:spPr>
      </p:pic>
      <p:sp>
        <p:nvSpPr>
          <p:cNvPr id="6" name="テキスト ボックス 5"/>
          <p:cNvSpPr txBox="1"/>
          <p:nvPr/>
        </p:nvSpPr>
        <p:spPr>
          <a:xfrm>
            <a:off x="4860032" y="5356311"/>
            <a:ext cx="1095975" cy="369332"/>
          </a:xfrm>
          <a:prstGeom prst="rect">
            <a:avLst/>
          </a:prstGeom>
          <a:solidFill>
            <a:srgbClr val="FFFFCC"/>
          </a:solidFill>
          <a:ln>
            <a:solidFill>
              <a:srgbClr val="92D050"/>
            </a:solidFill>
          </a:ln>
        </p:spPr>
        <p:txBody>
          <a:bodyPr wrap="square" rtlCol="0">
            <a:spAutoFit/>
          </a:bodyPr>
          <a:lstStyle/>
          <a:p>
            <a:r>
              <a:rPr lang="ja-JP" altLang="en-US" b="1" dirty="0"/>
              <a:t>重複</a:t>
            </a:r>
            <a:r>
              <a:rPr lang="ja-JP" altLang="en-US" b="1" dirty="0" smtClean="0"/>
              <a:t>なし</a:t>
            </a:r>
            <a:endParaRPr kumimoji="1" lang="ja-JP" altLang="en-US" b="1" dirty="0"/>
          </a:p>
        </p:txBody>
      </p:sp>
      <p:sp>
        <p:nvSpPr>
          <p:cNvPr id="7" name="下矢印 6"/>
          <p:cNvSpPr/>
          <p:nvPr/>
        </p:nvSpPr>
        <p:spPr>
          <a:xfrm rot="16200000">
            <a:off x="6202206" y="5253975"/>
            <a:ext cx="448183" cy="574003"/>
          </a:xfrm>
          <a:prstGeom prst="down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bwMode="auto">
          <a:xfrm>
            <a:off x="6896589" y="4077071"/>
            <a:ext cx="1953599" cy="2371486"/>
          </a:xfrm>
          <a:prstGeom prst="rect">
            <a:avLst/>
          </a:prstGeom>
          <a:noFill/>
          <a:ln w="19050" algn="ctr">
            <a:solidFill>
              <a:srgbClr val="FF0000"/>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10" name="コンテンツ プレースホルダー 2"/>
          <p:cNvSpPr txBox="1">
            <a:spLocks/>
          </p:cNvSpPr>
          <p:nvPr/>
        </p:nvSpPr>
        <p:spPr>
          <a:xfrm>
            <a:off x="2123728" y="1382887"/>
            <a:ext cx="6336704" cy="59387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t>「請求情報</a:t>
            </a:r>
            <a:r>
              <a:rPr lang="en-US" altLang="ja-JP" sz="1800" dirty="0" smtClean="0"/>
              <a:t>(</a:t>
            </a:r>
            <a:r>
              <a:rPr lang="ja-JP" altLang="en-US" sz="1800" dirty="0" smtClean="0"/>
              <a:t>料金項目サマリー</a:t>
            </a:r>
            <a:r>
              <a:rPr lang="en-US" altLang="ja-JP" sz="1800" dirty="0" smtClean="0"/>
              <a:t>)</a:t>
            </a:r>
            <a:r>
              <a:rPr lang="ja-JP" altLang="en-US" sz="1800" dirty="0" smtClean="0"/>
              <a:t>」に対して</a:t>
            </a:r>
            <a:r>
              <a:rPr lang="ja-JP" altLang="en-US" sz="1800" dirty="0"/>
              <a:t>修正</a:t>
            </a:r>
          </a:p>
        </p:txBody>
      </p:sp>
      <p:sp>
        <p:nvSpPr>
          <p:cNvPr id="11" name="テキスト ボックス 10"/>
          <p:cNvSpPr txBox="1"/>
          <p:nvPr/>
        </p:nvSpPr>
        <p:spPr>
          <a:xfrm>
            <a:off x="1382337" y="3325101"/>
            <a:ext cx="5452231" cy="646331"/>
          </a:xfrm>
          <a:prstGeom prst="rect">
            <a:avLst/>
          </a:prstGeom>
          <a:solidFill>
            <a:srgbClr val="FFFFCC"/>
          </a:solidFill>
          <a:ln>
            <a:solidFill>
              <a:srgbClr val="92D050"/>
            </a:solidFill>
          </a:ln>
        </p:spPr>
        <p:txBody>
          <a:bodyPr wrap="square" rtlCol="0">
            <a:spAutoFit/>
          </a:bodyPr>
          <a:lstStyle/>
          <a:p>
            <a:r>
              <a:rPr lang="ja-JP" altLang="en-US" dirty="0"/>
              <a:t>振替元と振替先の請求料金が二重で出力されて</a:t>
            </a:r>
            <a:r>
              <a:rPr lang="ja-JP" altLang="en-US" dirty="0" smtClean="0"/>
              <a:t>いましたが</a:t>
            </a:r>
            <a:r>
              <a:rPr lang="ja-JP" altLang="en-US" dirty="0"/>
              <a:t>、片方だけ集計するようになりました。</a:t>
            </a:r>
            <a:endParaRPr lang="en-US" altLang="ja-JP" dirty="0"/>
          </a:p>
        </p:txBody>
      </p:sp>
    </p:spTree>
    <p:extLst>
      <p:ext uri="{BB962C8B-B14F-4D97-AF65-F5344CB8AC3E}">
        <p14:creationId xmlns:p14="http://schemas.microsoft.com/office/powerpoint/2010/main" val="314210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95536" y="125760"/>
            <a:ext cx="8229600" cy="1143000"/>
          </a:xfrm>
        </p:spPr>
        <p:txBody>
          <a:bodyPr>
            <a:noAutofit/>
          </a:bodyPr>
          <a:lstStyle/>
          <a:p>
            <a:r>
              <a:rPr lang="ja-JP" altLang="en-US" sz="3200" dirty="0"/>
              <a:t>請求キャンセルされた請求情報</a:t>
            </a:r>
            <a:r>
              <a:rPr lang="ja-JP" altLang="en-US" sz="3200" dirty="0" smtClean="0"/>
              <a:t>は</a:t>
            </a:r>
            <a:r>
              <a:rPr lang="en-US" altLang="ja-JP" sz="3200" dirty="0" smtClean="0"/>
              <a:t/>
            </a:r>
            <a:br>
              <a:rPr lang="en-US" altLang="ja-JP" sz="3200" dirty="0" smtClean="0"/>
            </a:br>
            <a:r>
              <a:rPr lang="ja-JP" altLang="en-US" sz="3200" dirty="0" smtClean="0"/>
              <a:t>出力対象外に修正</a:t>
            </a:r>
            <a:endParaRPr kumimoji="1" lang="ja-JP" altLang="en-US" sz="2400" dirty="0"/>
          </a:p>
        </p:txBody>
      </p:sp>
      <p:sp>
        <p:nvSpPr>
          <p:cNvPr id="6" name="コンテンツ プレースホルダー 2"/>
          <p:cNvSpPr txBox="1">
            <a:spLocks/>
          </p:cNvSpPr>
          <p:nvPr/>
        </p:nvSpPr>
        <p:spPr>
          <a:xfrm>
            <a:off x="4957177" y="3451411"/>
            <a:ext cx="2448272" cy="3691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Font typeface="Arial" pitchFamily="34" charset="0"/>
              <a:buNone/>
            </a:pPr>
            <a:endParaRPr lang="ja-JP" altLang="en-US" dirty="0"/>
          </a:p>
        </p:txBody>
      </p:sp>
      <p:pic>
        <p:nvPicPr>
          <p:cNvPr id="7" name="図 6"/>
          <p:cNvPicPr>
            <a:picLocks noChangeAspect="1"/>
          </p:cNvPicPr>
          <p:nvPr/>
        </p:nvPicPr>
        <p:blipFill>
          <a:blip r:embed="rId2"/>
          <a:stretch>
            <a:fillRect/>
          </a:stretch>
        </p:blipFill>
        <p:spPr>
          <a:xfrm>
            <a:off x="755576" y="4005064"/>
            <a:ext cx="7560017" cy="2454075"/>
          </a:xfrm>
          <a:prstGeom prst="rect">
            <a:avLst/>
          </a:prstGeom>
        </p:spPr>
      </p:pic>
      <p:sp>
        <p:nvSpPr>
          <p:cNvPr id="8" name="コンテンツ プレースホルダー 2"/>
          <p:cNvSpPr txBox="1">
            <a:spLocks/>
          </p:cNvSpPr>
          <p:nvPr/>
        </p:nvSpPr>
        <p:spPr>
          <a:xfrm>
            <a:off x="1367230" y="1167100"/>
            <a:ext cx="6589145" cy="52509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eiryo UI" pitchFamily="50" charset="-128"/>
                <a:ea typeface="Meiryo UI" pitchFamily="50" charset="-128"/>
                <a:cs typeface="Meiryo UI" pitchFamily="50" charset="-128"/>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eiryo UI" pitchFamily="50" charset="-128"/>
                <a:ea typeface="Meiryo UI" pitchFamily="50" charset="-128"/>
                <a:cs typeface="Meiryo UI" pitchFamily="50" charset="-128"/>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eiryo UI" pitchFamily="50" charset="-128"/>
                <a:ea typeface="Meiryo UI" pitchFamily="50" charset="-128"/>
                <a:cs typeface="Meiryo UI" pitchFamily="50" charset="-128"/>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eiryo UI" pitchFamily="50" charset="-128"/>
                <a:ea typeface="Meiryo UI" pitchFamily="50" charset="-128"/>
                <a:cs typeface="Meiryo UI" pitchFamily="50" charset="-128"/>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a:lstStyle>
          <a:p>
            <a:pPr marL="0" indent="0">
              <a:buNone/>
            </a:pPr>
            <a:r>
              <a:rPr lang="ja-JP" altLang="en-US" sz="1800" dirty="0" smtClean="0"/>
              <a:t>「請求情報</a:t>
            </a:r>
            <a:r>
              <a:rPr lang="en-US" altLang="ja-JP" sz="1800" dirty="0" smtClean="0"/>
              <a:t>(</a:t>
            </a:r>
            <a:r>
              <a:rPr lang="ja-JP" altLang="en-US" sz="1800" dirty="0" smtClean="0"/>
              <a:t>料金項目サマリー</a:t>
            </a:r>
            <a:r>
              <a:rPr lang="en-US" altLang="ja-JP" sz="1800" dirty="0" smtClean="0"/>
              <a:t>)</a:t>
            </a:r>
            <a:r>
              <a:rPr lang="ja-JP" altLang="en-US" sz="1800" dirty="0" smtClean="0"/>
              <a:t>と</a:t>
            </a:r>
            <a:r>
              <a:rPr lang="ja-JP" altLang="en-US" sz="1800" dirty="0"/>
              <a:t>（</a:t>
            </a:r>
            <a:r>
              <a:rPr lang="ja-JP" altLang="en-US" sz="1800" dirty="0" smtClean="0"/>
              <a:t>料金</a:t>
            </a:r>
            <a:r>
              <a:rPr lang="ja-JP" altLang="en-US" sz="1800" dirty="0"/>
              <a:t>項目</a:t>
            </a:r>
            <a:r>
              <a:rPr lang="ja-JP" altLang="en-US" sz="1800" dirty="0" smtClean="0"/>
              <a:t>単位）」に対して修正</a:t>
            </a:r>
            <a:endParaRPr lang="ja-JP" altLang="en-US" sz="1800" dirty="0"/>
          </a:p>
        </p:txBody>
      </p:sp>
      <p:grpSp>
        <p:nvGrpSpPr>
          <p:cNvPr id="10" name="グループ化 9"/>
          <p:cNvGrpSpPr/>
          <p:nvPr/>
        </p:nvGrpSpPr>
        <p:grpSpPr>
          <a:xfrm>
            <a:off x="512550" y="1737694"/>
            <a:ext cx="7992888" cy="1602375"/>
            <a:chOff x="-1692696" y="3827074"/>
            <a:chExt cx="10921016" cy="2658009"/>
          </a:xfrm>
        </p:grpSpPr>
        <p:pic>
          <p:nvPicPr>
            <p:cNvPr id="9" name="図 8"/>
            <p:cNvPicPr>
              <a:picLocks noChangeAspect="1"/>
            </p:cNvPicPr>
            <p:nvPr/>
          </p:nvPicPr>
          <p:blipFill>
            <a:blip r:embed="rId3"/>
            <a:stretch>
              <a:fillRect/>
            </a:stretch>
          </p:blipFill>
          <p:spPr>
            <a:xfrm>
              <a:off x="-1692696" y="3827074"/>
              <a:ext cx="10921016" cy="2658009"/>
            </a:xfrm>
            <a:prstGeom prst="rect">
              <a:avLst/>
            </a:prstGeom>
          </p:spPr>
        </p:pic>
        <p:pic>
          <p:nvPicPr>
            <p:cNvPr id="4" name="図 3"/>
            <p:cNvPicPr>
              <a:picLocks noChangeAspect="1"/>
            </p:cNvPicPr>
            <p:nvPr/>
          </p:nvPicPr>
          <p:blipFill>
            <a:blip r:embed="rId4"/>
            <a:stretch>
              <a:fillRect/>
            </a:stretch>
          </p:blipFill>
          <p:spPr>
            <a:xfrm>
              <a:off x="6156176" y="5463422"/>
              <a:ext cx="2852829" cy="867147"/>
            </a:xfrm>
            <a:prstGeom prst="rect">
              <a:avLst/>
            </a:prstGeom>
          </p:spPr>
        </p:pic>
      </p:grpSp>
      <p:sp>
        <p:nvSpPr>
          <p:cNvPr id="11" name="テキスト ボックス 10"/>
          <p:cNvSpPr txBox="1"/>
          <p:nvPr/>
        </p:nvSpPr>
        <p:spPr>
          <a:xfrm>
            <a:off x="1644608" y="4476810"/>
            <a:ext cx="5781951" cy="923330"/>
          </a:xfrm>
          <a:prstGeom prst="rect">
            <a:avLst/>
          </a:prstGeom>
          <a:solidFill>
            <a:srgbClr val="FFFFCC"/>
          </a:solidFill>
          <a:ln>
            <a:solidFill>
              <a:srgbClr val="92D050"/>
            </a:solidFill>
          </a:ln>
        </p:spPr>
        <p:txBody>
          <a:bodyPr wrap="square" rtlCol="0">
            <a:spAutoFit/>
          </a:bodyPr>
          <a:lstStyle/>
          <a:p>
            <a:r>
              <a:rPr lang="ja-JP" altLang="en-US" dirty="0"/>
              <a:t>請求をキャンセルした際、キャンセルした分の請求は除いて出力するようになりました。</a:t>
            </a:r>
            <a:endParaRPr lang="en-US" altLang="ja-JP" dirty="0"/>
          </a:p>
          <a:p>
            <a:r>
              <a:rPr lang="ja-JP" altLang="en-US" dirty="0"/>
              <a:t>（もともとはキャンセルしても減額されずに出力されて</a:t>
            </a:r>
            <a:r>
              <a:rPr lang="ja-JP" altLang="en-US" dirty="0" smtClean="0"/>
              <a:t>いた）</a:t>
            </a:r>
            <a:endParaRPr lang="en-US" altLang="ja-JP" dirty="0"/>
          </a:p>
        </p:txBody>
      </p:sp>
      <p:sp>
        <p:nvSpPr>
          <p:cNvPr id="12" name="下矢印 11"/>
          <p:cNvSpPr/>
          <p:nvPr/>
        </p:nvSpPr>
        <p:spPr>
          <a:xfrm>
            <a:off x="4284902" y="3385565"/>
            <a:ext cx="448183" cy="574003"/>
          </a:xfrm>
          <a:prstGeom prst="downArrow">
            <a:avLst/>
          </a:prstGeom>
          <a:solidFill>
            <a:srgbClr val="92D050"/>
          </a:solid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026522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角丸四角形 3"/>
          <p:cNvSpPr/>
          <p:nvPr/>
        </p:nvSpPr>
        <p:spPr>
          <a:xfrm>
            <a:off x="179512" y="2060848"/>
            <a:ext cx="1152128" cy="3723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修正前</a:t>
            </a:r>
          </a:p>
        </p:txBody>
      </p:sp>
      <p:sp>
        <p:nvSpPr>
          <p:cNvPr id="5" name="角丸四角形 4"/>
          <p:cNvSpPr/>
          <p:nvPr/>
        </p:nvSpPr>
        <p:spPr>
          <a:xfrm>
            <a:off x="179512" y="4276428"/>
            <a:ext cx="1152128" cy="3723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修正</a:t>
            </a:r>
            <a:r>
              <a:rPr lang="ja-JP" altLang="en-US" dirty="0">
                <a:solidFill>
                  <a:schemeClr val="tx1"/>
                </a:solidFill>
                <a:latin typeface="Meiryo UI" panose="020B0604030504040204" pitchFamily="50" charset="-128"/>
                <a:ea typeface="Meiryo UI" panose="020B0604030504040204" pitchFamily="50" charset="-128"/>
              </a:rPr>
              <a:t>後</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10"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商品購入画面での料金変更</a:t>
            </a:r>
            <a:endParaRPr lang="en-US" altLang="ja-JP" dirty="0"/>
          </a:p>
        </p:txBody>
      </p:sp>
      <p:sp>
        <p:nvSpPr>
          <p:cNvPr id="11" name="正方形/長方形 10"/>
          <p:cNvSpPr/>
          <p:nvPr/>
        </p:nvSpPr>
        <p:spPr>
          <a:xfrm>
            <a:off x="107504" y="963987"/>
            <a:ext cx="8856983" cy="923330"/>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料金変更の料金はカート画面にて変更できないにも関わらず、変更できるように表示されていました。そのため、本バージョンより変更できないように修正されました。なお、カート画面にて変更する場合、変更元の料金を変更してください。</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6" name="図 5">
            <a:extLst>
              <a:ext uri="{FF2B5EF4-FFF2-40B4-BE49-F238E27FC236}">
                <a16:creationId xmlns:a16="http://schemas.microsoft.com/office/drawing/2014/main" id="{D5FF1F1E-9953-42FA-A32A-DA7A16E0F85C}"/>
              </a:ext>
            </a:extLst>
          </p:cNvPr>
          <p:cNvPicPr>
            <a:picLocks noChangeAspect="1"/>
          </p:cNvPicPr>
          <p:nvPr/>
        </p:nvPicPr>
        <p:blipFill>
          <a:blip r:embed="rId3"/>
          <a:stretch>
            <a:fillRect/>
          </a:stretch>
        </p:blipFill>
        <p:spPr>
          <a:xfrm>
            <a:off x="179512" y="2735815"/>
            <a:ext cx="8750208" cy="1334112"/>
          </a:xfrm>
          <a:prstGeom prst="rect">
            <a:avLst/>
          </a:prstGeom>
        </p:spPr>
      </p:pic>
      <p:sp>
        <p:nvSpPr>
          <p:cNvPr id="8" name="テキスト ボックス 7">
            <a:extLst>
              <a:ext uri="{FF2B5EF4-FFF2-40B4-BE49-F238E27FC236}">
                <a16:creationId xmlns:a16="http://schemas.microsoft.com/office/drawing/2014/main" id="{2E5CFBBF-1572-4420-A81E-8D56C5A8C1DE}"/>
              </a:ext>
            </a:extLst>
          </p:cNvPr>
          <p:cNvSpPr txBox="1"/>
          <p:nvPr/>
        </p:nvSpPr>
        <p:spPr>
          <a:xfrm>
            <a:off x="1240780" y="2454635"/>
            <a:ext cx="3525324" cy="461665"/>
          </a:xfrm>
          <a:prstGeom prst="rect">
            <a:avLst/>
          </a:prstGeom>
          <a:solidFill>
            <a:schemeClr val="bg1"/>
          </a:solidFill>
        </p:spPr>
        <p:txBody>
          <a:bodyPr wrap="none" rtlCol="0">
            <a:spAutoFit/>
          </a:bodyPr>
          <a:lstStyle/>
          <a:p>
            <a:r>
              <a:rPr kumimoji="1" lang="ja-JP" altLang="en-US" sz="1200" b="1" dirty="0">
                <a:solidFill>
                  <a:srgbClr val="FF0000"/>
                </a:solidFill>
                <a:latin typeface="Meiryo UI" panose="020B0604030504040204" pitchFamily="50" charset="-128"/>
                <a:ea typeface="Meiryo UI" panose="020B0604030504040204" pitchFamily="50" charset="-128"/>
              </a:rPr>
              <a:t>変更するための鉛筆マークが表示されていました</a:t>
            </a:r>
            <a:r>
              <a:rPr kumimoji="1" lang="en-US" altLang="ja-JP" sz="1200" b="1" dirty="0">
                <a:solidFill>
                  <a:srgbClr val="FF0000"/>
                </a:solidFill>
                <a:latin typeface="Meiryo UI" panose="020B0604030504040204" pitchFamily="50" charset="-128"/>
                <a:ea typeface="Meiryo UI" panose="020B0604030504040204" pitchFamily="50" charset="-128"/>
              </a:rPr>
              <a:t/>
            </a:r>
            <a:br>
              <a:rPr kumimoji="1" lang="en-US" altLang="ja-JP" sz="1200" b="1" dirty="0">
                <a:solidFill>
                  <a:srgbClr val="FF0000"/>
                </a:solidFill>
                <a:latin typeface="Meiryo UI" panose="020B0604030504040204" pitchFamily="50" charset="-128"/>
                <a:ea typeface="Meiryo UI" panose="020B0604030504040204" pitchFamily="50" charset="-128"/>
              </a:rPr>
            </a:br>
            <a:r>
              <a:rPr kumimoji="1" lang="ja-JP" altLang="en-US" sz="1200" b="1" dirty="0">
                <a:solidFill>
                  <a:srgbClr val="FF0000"/>
                </a:solidFill>
                <a:latin typeface="Meiryo UI" panose="020B0604030504040204" pitchFamily="50" charset="-128"/>
                <a:ea typeface="Meiryo UI" panose="020B0604030504040204" pitchFamily="50" charset="-128"/>
              </a:rPr>
              <a:t>（仮に変更しても変更料金は反映されませんでした）</a:t>
            </a:r>
          </a:p>
        </p:txBody>
      </p:sp>
      <p:pic>
        <p:nvPicPr>
          <p:cNvPr id="12" name="図 11">
            <a:extLst>
              <a:ext uri="{FF2B5EF4-FFF2-40B4-BE49-F238E27FC236}">
                <a16:creationId xmlns:a16="http://schemas.microsoft.com/office/drawing/2014/main" id="{1C1EE6E0-8AFC-442F-887F-878FEE2D1FBD}"/>
              </a:ext>
            </a:extLst>
          </p:cNvPr>
          <p:cNvPicPr>
            <a:picLocks noChangeAspect="1"/>
          </p:cNvPicPr>
          <p:nvPr/>
        </p:nvPicPr>
        <p:blipFill>
          <a:blip r:embed="rId4"/>
          <a:stretch>
            <a:fillRect/>
          </a:stretch>
        </p:blipFill>
        <p:spPr>
          <a:xfrm>
            <a:off x="323528" y="5085183"/>
            <a:ext cx="8280920" cy="1112107"/>
          </a:xfrm>
          <a:prstGeom prst="rect">
            <a:avLst/>
          </a:prstGeom>
        </p:spPr>
      </p:pic>
      <p:sp>
        <p:nvSpPr>
          <p:cNvPr id="13" name="楕円 12">
            <a:extLst>
              <a:ext uri="{FF2B5EF4-FFF2-40B4-BE49-F238E27FC236}">
                <a16:creationId xmlns:a16="http://schemas.microsoft.com/office/drawing/2014/main" id="{15FD1C0A-C998-4D9E-9A5C-5604E2FBA7C3}"/>
              </a:ext>
            </a:extLst>
          </p:cNvPr>
          <p:cNvSpPr/>
          <p:nvPr/>
        </p:nvSpPr>
        <p:spPr>
          <a:xfrm>
            <a:off x="7164288" y="5637683"/>
            <a:ext cx="28803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E845E725-4246-4291-A960-E787D825AF41}"/>
              </a:ext>
            </a:extLst>
          </p:cNvPr>
          <p:cNvSpPr txBox="1"/>
          <p:nvPr/>
        </p:nvSpPr>
        <p:spPr>
          <a:xfrm>
            <a:off x="7092280" y="5966457"/>
            <a:ext cx="1983235" cy="461665"/>
          </a:xfrm>
          <a:prstGeom prst="rect">
            <a:avLst/>
          </a:prstGeom>
          <a:solidFill>
            <a:schemeClr val="bg1"/>
          </a:solidFill>
        </p:spPr>
        <p:txBody>
          <a:bodyPr wrap="none" rtlCol="0">
            <a:spAutoFit/>
          </a:bodyPr>
          <a:lstStyle/>
          <a:p>
            <a:r>
              <a:rPr kumimoji="1" lang="ja-JP" altLang="en-US" sz="1200" b="1" dirty="0">
                <a:solidFill>
                  <a:srgbClr val="FF0000"/>
                </a:solidFill>
                <a:latin typeface="Meiryo UI" panose="020B0604030504040204" pitchFamily="50" charset="-128"/>
                <a:ea typeface="Meiryo UI" panose="020B0604030504040204" pitchFamily="50" charset="-128"/>
              </a:rPr>
              <a:t>変更するための鉛筆マークの</a:t>
            </a:r>
            <a:r>
              <a:rPr kumimoji="1" lang="en-US" altLang="ja-JP" sz="1200" b="1" dirty="0">
                <a:solidFill>
                  <a:srgbClr val="FF0000"/>
                </a:solidFill>
                <a:latin typeface="Meiryo UI" panose="020B0604030504040204" pitchFamily="50" charset="-128"/>
                <a:ea typeface="Meiryo UI" panose="020B0604030504040204" pitchFamily="50" charset="-128"/>
              </a:rPr>
              <a:t/>
            </a:r>
            <a:br>
              <a:rPr kumimoji="1" lang="en-US" altLang="ja-JP" sz="1200" b="1" dirty="0">
                <a:solidFill>
                  <a:srgbClr val="FF0000"/>
                </a:solidFill>
                <a:latin typeface="Meiryo UI" panose="020B0604030504040204" pitchFamily="50" charset="-128"/>
                <a:ea typeface="Meiryo UI" panose="020B0604030504040204" pitchFamily="50" charset="-128"/>
              </a:rPr>
            </a:br>
            <a:r>
              <a:rPr kumimoji="1" lang="ja-JP" altLang="en-US" sz="1200" b="1" dirty="0">
                <a:solidFill>
                  <a:srgbClr val="FF0000"/>
                </a:solidFill>
                <a:latin typeface="Meiryo UI" panose="020B0604030504040204" pitchFamily="50" charset="-128"/>
                <a:ea typeface="Meiryo UI" panose="020B0604030504040204" pitchFamily="50" charset="-128"/>
              </a:rPr>
              <a:t>表示が削除されました</a:t>
            </a:r>
          </a:p>
        </p:txBody>
      </p:sp>
    </p:spTree>
    <p:extLst>
      <p:ext uri="{BB962C8B-B14F-4D97-AF65-F5344CB8AC3E}">
        <p14:creationId xmlns:p14="http://schemas.microsoft.com/office/powerpoint/2010/main" val="20825595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768317" y="2409821"/>
            <a:ext cx="7776864" cy="1562044"/>
          </a:xfrm>
          <a:prstGeom prst="rect">
            <a:avLst/>
          </a:prstGeom>
          <a:ln>
            <a:solidFill>
              <a:schemeClr val="tx1"/>
            </a:solidFill>
          </a:ln>
        </p:spPr>
      </p:pic>
      <p:pic>
        <p:nvPicPr>
          <p:cNvPr id="3" name="図 2"/>
          <p:cNvPicPr>
            <a:picLocks noChangeAspect="1"/>
          </p:cNvPicPr>
          <p:nvPr/>
        </p:nvPicPr>
        <p:blipFill>
          <a:blip r:embed="rId4"/>
          <a:stretch>
            <a:fillRect/>
          </a:stretch>
        </p:blipFill>
        <p:spPr>
          <a:xfrm>
            <a:off x="1359122" y="2924944"/>
            <a:ext cx="7624148" cy="1454571"/>
          </a:xfrm>
          <a:prstGeom prst="rect">
            <a:avLst/>
          </a:prstGeom>
          <a:ln>
            <a:solidFill>
              <a:schemeClr val="tx1"/>
            </a:solidFill>
          </a:ln>
        </p:spPr>
      </p:pic>
      <p:sp>
        <p:nvSpPr>
          <p:cNvPr id="4" name="角丸四角形 3"/>
          <p:cNvSpPr/>
          <p:nvPr/>
        </p:nvSpPr>
        <p:spPr>
          <a:xfrm>
            <a:off x="218961" y="1919096"/>
            <a:ext cx="1152128" cy="3723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修正前</a:t>
            </a:r>
          </a:p>
        </p:txBody>
      </p:sp>
      <p:sp>
        <p:nvSpPr>
          <p:cNvPr id="5" name="角丸四角形 4"/>
          <p:cNvSpPr/>
          <p:nvPr/>
        </p:nvSpPr>
        <p:spPr>
          <a:xfrm>
            <a:off x="179772" y="4687481"/>
            <a:ext cx="1152128" cy="372323"/>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dirty="0">
                <a:solidFill>
                  <a:schemeClr val="tx1"/>
                </a:solidFill>
                <a:latin typeface="Meiryo UI" panose="020B0604030504040204" pitchFamily="50" charset="-128"/>
                <a:ea typeface="Meiryo UI" panose="020B0604030504040204" pitchFamily="50" charset="-128"/>
              </a:rPr>
              <a:t>修正</a:t>
            </a:r>
            <a:r>
              <a:rPr lang="ja-JP" altLang="en-US" dirty="0">
                <a:solidFill>
                  <a:schemeClr val="tx1"/>
                </a:solidFill>
                <a:latin typeface="Meiryo UI" panose="020B0604030504040204" pitchFamily="50" charset="-128"/>
                <a:ea typeface="Meiryo UI" panose="020B0604030504040204" pitchFamily="50" charset="-128"/>
              </a:rPr>
              <a:t>後</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6" name="タイトル 1"/>
          <p:cNvSpPr txBox="1">
            <a:spLocks/>
          </p:cNvSpPr>
          <p:nvPr/>
        </p:nvSpPr>
        <p:spPr>
          <a:xfrm>
            <a:off x="457200" y="274638"/>
            <a:ext cx="8229600" cy="61918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リソースグループアップロード時のメッセージ</a:t>
            </a:r>
            <a:endParaRPr lang="en-US" altLang="ja-JP" dirty="0"/>
          </a:p>
        </p:txBody>
      </p:sp>
      <p:sp>
        <p:nvSpPr>
          <p:cNvPr id="7" name="正方形/長方形 6"/>
          <p:cNvSpPr/>
          <p:nvPr/>
        </p:nvSpPr>
        <p:spPr>
          <a:xfrm>
            <a:off x="107504" y="963987"/>
            <a:ext cx="8856983" cy="646331"/>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リソースグループアップロード時のメッセージが変更されました。</a:t>
            </a:r>
            <a:endParaRPr lang="en-US" altLang="ja-JP" dirty="0">
              <a:latin typeface="Meiryo UI" panose="020B0604030504040204" pitchFamily="50" charset="-128"/>
              <a:ea typeface="Meiryo UI" panose="020B0604030504040204" pitchFamily="50" charset="-128"/>
            </a:endParaRPr>
          </a:p>
          <a:p>
            <a:pPr lvl="0">
              <a:defRPr/>
            </a:pP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（リソース仕様 ⇒ リソースグループ）</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9" name="図 8"/>
          <p:cNvPicPr>
            <a:picLocks noChangeAspect="1"/>
          </p:cNvPicPr>
          <p:nvPr/>
        </p:nvPicPr>
        <p:blipFill>
          <a:blip r:embed="rId5"/>
          <a:stretch>
            <a:fillRect/>
          </a:stretch>
        </p:blipFill>
        <p:spPr>
          <a:xfrm>
            <a:off x="539552" y="5144123"/>
            <a:ext cx="7173892" cy="1020646"/>
          </a:xfrm>
          <a:prstGeom prst="rect">
            <a:avLst/>
          </a:prstGeom>
          <a:ln>
            <a:solidFill>
              <a:schemeClr val="tx1"/>
            </a:solidFill>
          </a:ln>
        </p:spPr>
      </p:pic>
      <p:pic>
        <p:nvPicPr>
          <p:cNvPr id="8" name="図 7"/>
          <p:cNvPicPr>
            <a:picLocks noChangeAspect="1"/>
          </p:cNvPicPr>
          <p:nvPr/>
        </p:nvPicPr>
        <p:blipFill>
          <a:blip r:embed="rId6"/>
          <a:stretch>
            <a:fillRect/>
          </a:stretch>
        </p:blipFill>
        <p:spPr>
          <a:xfrm>
            <a:off x="1140247" y="5739536"/>
            <a:ext cx="7824240" cy="815241"/>
          </a:xfrm>
          <a:prstGeom prst="rect">
            <a:avLst/>
          </a:prstGeom>
          <a:ln>
            <a:solidFill>
              <a:schemeClr val="tx1"/>
            </a:solidFill>
          </a:ln>
        </p:spPr>
      </p:pic>
    </p:spTree>
    <p:extLst>
      <p:ext uri="{BB962C8B-B14F-4D97-AF65-F5344CB8AC3E}">
        <p14:creationId xmlns:p14="http://schemas.microsoft.com/office/powerpoint/2010/main" val="11572900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顧客概要画面の翻訳追加</a:t>
            </a:r>
          </a:p>
        </p:txBody>
      </p:sp>
      <p:sp>
        <p:nvSpPr>
          <p:cNvPr id="15" name="正方形/長方形 14"/>
          <p:cNvSpPr/>
          <p:nvPr/>
        </p:nvSpPr>
        <p:spPr>
          <a:xfrm>
            <a:off x="107504" y="963987"/>
            <a:ext cx="7992887"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顧客概要画面にて一部文言が翻訳されていなかったため、翻訳されるようになりました。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6" name="図 5">
            <a:extLst>
              <a:ext uri="{FF2B5EF4-FFF2-40B4-BE49-F238E27FC236}">
                <a16:creationId xmlns:a16="http://schemas.microsoft.com/office/drawing/2014/main" id="{2A6357E7-80A2-43B1-AE3D-209A0184647C}"/>
              </a:ext>
            </a:extLst>
          </p:cNvPr>
          <p:cNvPicPr>
            <a:picLocks noChangeAspect="1"/>
          </p:cNvPicPr>
          <p:nvPr/>
        </p:nvPicPr>
        <p:blipFill>
          <a:blip r:embed="rId4"/>
          <a:stretch>
            <a:fillRect/>
          </a:stretch>
        </p:blipFill>
        <p:spPr>
          <a:xfrm>
            <a:off x="179511" y="1680482"/>
            <a:ext cx="8136905" cy="4187862"/>
          </a:xfrm>
          <a:prstGeom prst="rect">
            <a:avLst/>
          </a:prstGeom>
        </p:spPr>
      </p:pic>
      <p:sp>
        <p:nvSpPr>
          <p:cNvPr id="8" name="正方形/長方形 7">
            <a:extLst>
              <a:ext uri="{FF2B5EF4-FFF2-40B4-BE49-F238E27FC236}">
                <a16:creationId xmlns:a16="http://schemas.microsoft.com/office/drawing/2014/main" id="{A5109D05-D0DB-4C27-BC84-A4E12FA6E82A}"/>
              </a:ext>
            </a:extLst>
          </p:cNvPr>
          <p:cNvSpPr/>
          <p:nvPr/>
        </p:nvSpPr>
        <p:spPr>
          <a:xfrm>
            <a:off x="4211960" y="4742078"/>
            <a:ext cx="3816424" cy="144016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rgbClr val="FF0000"/>
                </a:solidFill>
                <a:latin typeface="Meiryo UI" panose="020B0604030504040204" pitchFamily="50" charset="-128"/>
                <a:ea typeface="Meiryo UI" panose="020B0604030504040204" pitchFamily="50" charset="-128"/>
              </a:rPr>
              <a:t>下記のように翻訳されるように変更</a:t>
            </a:r>
          </a:p>
        </p:txBody>
      </p:sp>
      <p:graphicFrame>
        <p:nvGraphicFramePr>
          <p:cNvPr id="9" name="オブジェクト 8">
            <a:extLst>
              <a:ext uri="{FF2B5EF4-FFF2-40B4-BE49-F238E27FC236}">
                <a16:creationId xmlns:a16="http://schemas.microsoft.com/office/drawing/2014/main" id="{9A13C227-3722-46A0-B05E-5C93AF351AB1}"/>
              </a:ext>
            </a:extLst>
          </p:cNvPr>
          <p:cNvGraphicFramePr>
            <a:graphicFrameLocks noChangeAspect="1"/>
          </p:cNvGraphicFramePr>
          <p:nvPr>
            <p:extLst>
              <p:ext uri="{D42A27DB-BD31-4B8C-83A1-F6EECF244321}">
                <p14:modId xmlns:p14="http://schemas.microsoft.com/office/powerpoint/2010/main" val="2295471174"/>
              </p:ext>
            </p:extLst>
          </p:nvPr>
        </p:nvGraphicFramePr>
        <p:xfrm>
          <a:off x="4644008" y="5310916"/>
          <a:ext cx="1809750" cy="714375"/>
        </p:xfrm>
        <a:graphic>
          <a:graphicData uri="http://schemas.openxmlformats.org/presentationml/2006/ole">
            <mc:AlternateContent xmlns:mc="http://schemas.openxmlformats.org/markup-compatibility/2006">
              <mc:Choice xmlns:v="urn:schemas-microsoft-com:vml" Requires="v">
                <p:oleObj spid="_x0000_s1097" name="Bitmap Image" r:id="rId5" imgW="1809720" imgH="714240" progId="PBrush">
                  <p:embed/>
                </p:oleObj>
              </mc:Choice>
              <mc:Fallback>
                <p:oleObj name="Bitmap Image" r:id="rId5" imgW="1809720" imgH="714240" progId="PBrush">
                  <p:embed/>
                  <p:pic>
                    <p:nvPicPr>
                      <p:cNvPr id="4" name="オブジェクト 3">
                        <a:extLst>
                          <a:ext uri="{FF2B5EF4-FFF2-40B4-BE49-F238E27FC236}">
                            <a16:creationId xmlns:a16="http://schemas.microsoft.com/office/drawing/2014/main" id="{605795A7-E299-2BB7-9F7C-4BAF32ACACE5}"/>
                          </a:ext>
                        </a:extLst>
                      </p:cNvPr>
                      <p:cNvPicPr/>
                      <p:nvPr/>
                    </p:nvPicPr>
                    <p:blipFill>
                      <a:blip r:embed="rId6"/>
                      <a:stretch>
                        <a:fillRect/>
                      </a:stretch>
                    </p:blipFill>
                    <p:spPr>
                      <a:xfrm>
                        <a:off x="4644008" y="5310916"/>
                        <a:ext cx="1809750" cy="714375"/>
                      </a:xfrm>
                      <a:prstGeom prst="rect">
                        <a:avLst/>
                      </a:prstGeom>
                    </p:spPr>
                  </p:pic>
                </p:oleObj>
              </mc:Fallback>
            </mc:AlternateContent>
          </a:graphicData>
        </a:graphic>
      </p:graphicFrame>
    </p:spTree>
    <p:extLst>
      <p:ext uri="{BB962C8B-B14F-4D97-AF65-F5344CB8AC3E}">
        <p14:creationId xmlns:p14="http://schemas.microsoft.com/office/powerpoint/2010/main" val="3007178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商品属性画面の変更</a:t>
            </a:r>
          </a:p>
        </p:txBody>
      </p:sp>
      <p:sp>
        <p:nvSpPr>
          <p:cNvPr id="6" name="正方形/長方形 5">
            <a:extLst>
              <a:ext uri="{FF2B5EF4-FFF2-40B4-BE49-F238E27FC236}">
                <a16:creationId xmlns:a16="http://schemas.microsoft.com/office/drawing/2014/main" id="{16769328-697F-450F-9093-6AB1B389C68C}"/>
              </a:ext>
            </a:extLst>
          </p:cNvPr>
          <p:cNvSpPr/>
          <p:nvPr/>
        </p:nvSpPr>
        <p:spPr>
          <a:xfrm>
            <a:off x="107504" y="963987"/>
            <a:ext cx="8136903" cy="923330"/>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商品属性のキー表示が</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Key</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名（</a:t>
            </a:r>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KeyName</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）に加え表示名（</a:t>
            </a:r>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displayName</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）が増えました。へ変更されました。また、追記時に並び順（</a:t>
            </a:r>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displayOrder</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）を考慮するようになりました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7" name="図 6">
            <a:extLst>
              <a:ext uri="{FF2B5EF4-FFF2-40B4-BE49-F238E27FC236}">
                <a16:creationId xmlns:a16="http://schemas.microsoft.com/office/drawing/2014/main" id="{FD3FC6C8-3E17-47F9-B03E-3B419525CB2B}"/>
              </a:ext>
            </a:extLst>
          </p:cNvPr>
          <p:cNvPicPr>
            <a:picLocks noChangeAspect="1"/>
          </p:cNvPicPr>
          <p:nvPr/>
        </p:nvPicPr>
        <p:blipFill>
          <a:blip r:embed="rId3"/>
          <a:stretch>
            <a:fillRect/>
          </a:stretch>
        </p:blipFill>
        <p:spPr>
          <a:xfrm>
            <a:off x="323528" y="1884729"/>
            <a:ext cx="8604448" cy="2640888"/>
          </a:xfrm>
          <a:prstGeom prst="rect">
            <a:avLst/>
          </a:prstGeom>
        </p:spPr>
      </p:pic>
      <p:sp>
        <p:nvSpPr>
          <p:cNvPr id="8" name="正方形/長方形 7">
            <a:extLst>
              <a:ext uri="{FF2B5EF4-FFF2-40B4-BE49-F238E27FC236}">
                <a16:creationId xmlns:a16="http://schemas.microsoft.com/office/drawing/2014/main" id="{26EE4BDC-1133-48E0-AE7A-7EB0B3C1059C}"/>
              </a:ext>
            </a:extLst>
          </p:cNvPr>
          <p:cNvSpPr/>
          <p:nvPr/>
        </p:nvSpPr>
        <p:spPr>
          <a:xfrm>
            <a:off x="323528" y="5373216"/>
            <a:ext cx="8604448" cy="122413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dirty="0">
                <a:solidFill>
                  <a:srgbClr val="FF0000"/>
                </a:solidFill>
                <a:latin typeface="Meiryo UI" panose="020B0604030504040204" pitchFamily="50" charset="-128"/>
                <a:ea typeface="Meiryo UI" panose="020B0604030504040204" pitchFamily="50" charset="-128"/>
              </a:rPr>
              <a:t>下記のように</a:t>
            </a:r>
            <a:r>
              <a:rPr lang="ja-JP" altLang="en-US" dirty="0">
                <a:solidFill>
                  <a:srgbClr val="FF0000"/>
                </a:solidFill>
                <a:latin typeface="Meiryo UI" panose="020B0604030504040204" pitchFamily="50" charset="-128"/>
                <a:ea typeface="Meiryo UI" panose="020B0604030504040204" pitchFamily="50" charset="-128"/>
              </a:rPr>
              <a:t>表示名（</a:t>
            </a:r>
            <a:r>
              <a:rPr lang="en-US" altLang="ja-JP" dirty="0" err="1">
                <a:solidFill>
                  <a:srgbClr val="FF0000"/>
                </a:solidFill>
                <a:latin typeface="Meiryo UI" panose="020B0604030504040204" pitchFamily="50" charset="-128"/>
                <a:ea typeface="Meiryo UI" panose="020B0604030504040204" pitchFamily="50" charset="-128"/>
              </a:rPr>
              <a:t>displayName</a:t>
            </a:r>
            <a:r>
              <a:rPr lang="ja-JP" altLang="en-US" dirty="0">
                <a:solidFill>
                  <a:srgbClr val="FF0000"/>
                </a:solidFill>
                <a:latin typeface="Meiryo UI" panose="020B0604030504040204" pitchFamily="50" charset="-128"/>
                <a:ea typeface="Meiryo UI" panose="020B0604030504040204" pitchFamily="50" charset="-128"/>
              </a:rPr>
              <a:t>）を表示するようになりました</a:t>
            </a:r>
            <a:endParaRPr kumimoji="1" lang="ja-JP" altLang="en-US" dirty="0">
              <a:solidFill>
                <a:srgbClr val="FF0000"/>
              </a:solidFill>
              <a:latin typeface="Meiryo UI" panose="020B0604030504040204" pitchFamily="50" charset="-128"/>
              <a:ea typeface="Meiryo UI" panose="020B0604030504040204" pitchFamily="50" charset="-128"/>
            </a:endParaRPr>
          </a:p>
        </p:txBody>
      </p:sp>
      <p:pic>
        <p:nvPicPr>
          <p:cNvPr id="9" name="図 8">
            <a:extLst>
              <a:ext uri="{FF2B5EF4-FFF2-40B4-BE49-F238E27FC236}">
                <a16:creationId xmlns:a16="http://schemas.microsoft.com/office/drawing/2014/main" id="{E11F9BD1-4C75-4527-A391-F038DA6470DE}"/>
              </a:ext>
            </a:extLst>
          </p:cNvPr>
          <p:cNvPicPr>
            <a:picLocks noChangeAspect="1"/>
          </p:cNvPicPr>
          <p:nvPr/>
        </p:nvPicPr>
        <p:blipFill>
          <a:blip r:embed="rId4"/>
          <a:stretch>
            <a:fillRect/>
          </a:stretch>
        </p:blipFill>
        <p:spPr>
          <a:xfrm>
            <a:off x="415091" y="5805264"/>
            <a:ext cx="8460432" cy="589685"/>
          </a:xfrm>
          <a:prstGeom prst="rect">
            <a:avLst/>
          </a:prstGeom>
        </p:spPr>
      </p:pic>
      <p:pic>
        <p:nvPicPr>
          <p:cNvPr id="10" name="図 9">
            <a:extLst>
              <a:ext uri="{FF2B5EF4-FFF2-40B4-BE49-F238E27FC236}">
                <a16:creationId xmlns:a16="http://schemas.microsoft.com/office/drawing/2014/main" id="{134439CC-5899-4D85-AA12-B6CAF29C7F57}"/>
              </a:ext>
            </a:extLst>
          </p:cNvPr>
          <p:cNvPicPr>
            <a:picLocks noChangeAspect="1"/>
          </p:cNvPicPr>
          <p:nvPr/>
        </p:nvPicPr>
        <p:blipFill>
          <a:blip r:embed="rId5"/>
          <a:stretch>
            <a:fillRect/>
          </a:stretch>
        </p:blipFill>
        <p:spPr>
          <a:xfrm>
            <a:off x="5652120" y="3905473"/>
            <a:ext cx="2168642" cy="1395735"/>
          </a:xfrm>
          <a:prstGeom prst="rect">
            <a:avLst/>
          </a:prstGeom>
        </p:spPr>
      </p:pic>
      <p:sp>
        <p:nvSpPr>
          <p:cNvPr id="12" name="テキスト ボックス 11">
            <a:extLst>
              <a:ext uri="{FF2B5EF4-FFF2-40B4-BE49-F238E27FC236}">
                <a16:creationId xmlns:a16="http://schemas.microsoft.com/office/drawing/2014/main" id="{1C96AA5F-F2C3-44BA-984A-F4EF6EE19E27}"/>
              </a:ext>
            </a:extLst>
          </p:cNvPr>
          <p:cNvSpPr txBox="1"/>
          <p:nvPr/>
        </p:nvSpPr>
        <p:spPr>
          <a:xfrm>
            <a:off x="2987824" y="4442153"/>
            <a:ext cx="4572000" cy="646331"/>
          </a:xfrm>
          <a:prstGeom prst="rect">
            <a:avLst/>
          </a:prstGeom>
          <a:noFill/>
        </p:spPr>
        <p:txBody>
          <a:bodyPr wrap="square">
            <a:spAutoFit/>
          </a:bodyPr>
          <a:lstStyle/>
          <a:p>
            <a:r>
              <a:rPr lang="ja-JP" altLang="en-US" dirty="0">
                <a:solidFill>
                  <a:srgbClr val="FF0000"/>
                </a:solidFill>
                <a:latin typeface="Meiryo UI" panose="020B0604030504040204" pitchFamily="50" charset="-128"/>
                <a:ea typeface="Meiryo UI" panose="020B0604030504040204" pitchFamily="50" charset="-128"/>
              </a:rPr>
              <a:t>キー追加時の並び順が</a:t>
            </a:r>
            <a:r>
              <a:rPr lang="en-US" altLang="ja-JP" dirty="0">
                <a:solidFill>
                  <a:srgbClr val="FF0000"/>
                </a:solidFill>
                <a:latin typeface="Meiryo UI" panose="020B0604030504040204" pitchFamily="50" charset="-128"/>
                <a:ea typeface="Meiryo UI" panose="020B0604030504040204" pitchFamily="50" charset="-128"/>
              </a:rPr>
              <a:t/>
            </a:r>
            <a:br>
              <a:rPr lang="en-US" altLang="ja-JP" dirty="0">
                <a:solidFill>
                  <a:srgbClr val="FF0000"/>
                </a:solidFill>
                <a:latin typeface="Meiryo UI" panose="020B0604030504040204" pitchFamily="50" charset="-128"/>
                <a:ea typeface="Meiryo UI" panose="020B0604030504040204" pitchFamily="50" charset="-128"/>
              </a:rPr>
            </a:br>
            <a:r>
              <a:rPr lang="ja-JP" altLang="en-US" dirty="0">
                <a:solidFill>
                  <a:srgbClr val="FF0000"/>
                </a:solidFill>
                <a:latin typeface="Meiryo UI" panose="020B0604030504040204" pitchFamily="50" charset="-128"/>
                <a:ea typeface="Meiryo UI" panose="020B0604030504040204" pitchFamily="50" charset="-128"/>
              </a:rPr>
              <a:t>考慮されるようになりました</a:t>
            </a:r>
            <a:endParaRPr lang="ja-JP" altLang="en-US" dirty="0"/>
          </a:p>
        </p:txBody>
      </p:sp>
      <p:cxnSp>
        <p:nvCxnSpPr>
          <p:cNvPr id="13" name="直線矢印コネクタ 12">
            <a:extLst>
              <a:ext uri="{FF2B5EF4-FFF2-40B4-BE49-F238E27FC236}">
                <a16:creationId xmlns:a16="http://schemas.microsoft.com/office/drawing/2014/main" id="{A20E59F5-AEBD-4FE4-AE4E-24060232BD74}"/>
              </a:ext>
            </a:extLst>
          </p:cNvPr>
          <p:cNvCxnSpPr/>
          <p:nvPr/>
        </p:nvCxnSpPr>
        <p:spPr>
          <a:xfrm flipV="1">
            <a:off x="7820762" y="3775419"/>
            <a:ext cx="423645" cy="13005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44470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カート</a:t>
            </a:r>
            <a:r>
              <a:rPr lang="en-US" altLang="ja-JP" dirty="0"/>
              <a:t>UI</a:t>
            </a:r>
            <a:r>
              <a:rPr lang="ja-JP" altLang="en-US" dirty="0"/>
              <a:t>の消費税表示の変更</a:t>
            </a:r>
          </a:p>
        </p:txBody>
      </p:sp>
      <p:sp>
        <p:nvSpPr>
          <p:cNvPr id="15" name="正方形/長方形 14"/>
          <p:cNvSpPr/>
          <p:nvPr/>
        </p:nvSpPr>
        <p:spPr>
          <a:xfrm>
            <a:off x="107504" y="963987"/>
            <a:ext cx="813690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カート</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UI</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にて料金情報ごとに税抜価格・消費税を表示しています。複数税率あった場合、</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消費税の税率を容易に表せない事から、カート内合計欄より税率表示を取りやめます。</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10" name="図 9">
            <a:extLst>
              <a:ext uri="{FF2B5EF4-FFF2-40B4-BE49-F238E27FC236}">
                <a16:creationId xmlns:a16="http://schemas.microsoft.com/office/drawing/2014/main" id="{5F3AF4FD-AE68-433D-A673-C433EFA09980}"/>
              </a:ext>
            </a:extLst>
          </p:cNvPr>
          <p:cNvPicPr>
            <a:picLocks noChangeAspect="1"/>
          </p:cNvPicPr>
          <p:nvPr/>
        </p:nvPicPr>
        <p:blipFill>
          <a:blip r:embed="rId3"/>
          <a:stretch>
            <a:fillRect/>
          </a:stretch>
        </p:blipFill>
        <p:spPr>
          <a:xfrm>
            <a:off x="269776" y="1697003"/>
            <a:ext cx="8604448" cy="3073600"/>
          </a:xfrm>
          <a:prstGeom prst="rect">
            <a:avLst/>
          </a:prstGeom>
        </p:spPr>
      </p:pic>
      <p:sp>
        <p:nvSpPr>
          <p:cNvPr id="12" name="楕円 11">
            <a:extLst>
              <a:ext uri="{FF2B5EF4-FFF2-40B4-BE49-F238E27FC236}">
                <a16:creationId xmlns:a16="http://schemas.microsoft.com/office/drawing/2014/main" id="{800FC78B-D3F5-42ED-B2CC-E170C7272275}"/>
              </a:ext>
            </a:extLst>
          </p:cNvPr>
          <p:cNvSpPr/>
          <p:nvPr/>
        </p:nvSpPr>
        <p:spPr>
          <a:xfrm>
            <a:off x="8172400" y="4437112"/>
            <a:ext cx="701824" cy="333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38A7FE98-2684-4762-8131-8970ED3ABA3E}"/>
              </a:ext>
            </a:extLst>
          </p:cNvPr>
          <p:cNvSpPr txBox="1"/>
          <p:nvPr/>
        </p:nvSpPr>
        <p:spPr>
          <a:xfrm>
            <a:off x="5573612" y="4061926"/>
            <a:ext cx="2404826"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税率表示できないケース</a:t>
            </a:r>
          </a:p>
        </p:txBody>
      </p:sp>
      <p:cxnSp>
        <p:nvCxnSpPr>
          <p:cNvPr id="14" name="直線コネクタ 13">
            <a:extLst>
              <a:ext uri="{FF2B5EF4-FFF2-40B4-BE49-F238E27FC236}">
                <a16:creationId xmlns:a16="http://schemas.microsoft.com/office/drawing/2014/main" id="{05B354E4-C46F-42CF-8360-22F74086D430}"/>
              </a:ext>
            </a:extLst>
          </p:cNvPr>
          <p:cNvCxnSpPr>
            <a:endCxn id="12" idx="2"/>
          </p:cNvCxnSpPr>
          <p:nvPr/>
        </p:nvCxnSpPr>
        <p:spPr>
          <a:xfrm>
            <a:off x="7524328" y="4431258"/>
            <a:ext cx="648072" cy="17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52AF0DB8-041F-4029-950D-69E00D00EBF5}"/>
              </a:ext>
            </a:extLst>
          </p:cNvPr>
          <p:cNvPicPr>
            <a:picLocks noChangeAspect="1"/>
          </p:cNvPicPr>
          <p:nvPr/>
        </p:nvPicPr>
        <p:blipFill>
          <a:blip r:embed="rId4"/>
          <a:stretch>
            <a:fillRect/>
          </a:stretch>
        </p:blipFill>
        <p:spPr>
          <a:xfrm>
            <a:off x="7135358" y="5302283"/>
            <a:ext cx="1686160" cy="543001"/>
          </a:xfrm>
          <a:prstGeom prst="rect">
            <a:avLst/>
          </a:prstGeom>
        </p:spPr>
      </p:pic>
      <p:cxnSp>
        <p:nvCxnSpPr>
          <p:cNvPr id="17" name="直線矢印コネクタ 16">
            <a:extLst>
              <a:ext uri="{FF2B5EF4-FFF2-40B4-BE49-F238E27FC236}">
                <a16:creationId xmlns:a16="http://schemas.microsoft.com/office/drawing/2014/main" id="{2047F6AF-F191-4BAA-A629-5BA12CC02647}"/>
              </a:ext>
            </a:extLst>
          </p:cNvPr>
          <p:cNvCxnSpPr/>
          <p:nvPr/>
        </p:nvCxnSpPr>
        <p:spPr>
          <a:xfrm>
            <a:off x="8460432" y="4941168"/>
            <a:ext cx="0" cy="36111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737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9184"/>
          </a:xfrm>
        </p:spPr>
        <p:txBody>
          <a:bodyPr>
            <a:normAutofit fontScale="90000"/>
          </a:bodyPr>
          <a:lstStyle/>
          <a:p>
            <a:r>
              <a:rPr lang="en-US" altLang="ja-JP" dirty="0" smtClean="0"/>
              <a:t>2</a:t>
            </a:r>
            <a:r>
              <a:rPr lang="ja-JP" altLang="en-US" dirty="0"/>
              <a:t>月版リリースノート</a:t>
            </a:r>
            <a:endParaRPr kumimoji="1" lang="ja-JP" altLang="en-US" dirty="0"/>
          </a:p>
        </p:txBody>
      </p:sp>
      <p:sp>
        <p:nvSpPr>
          <p:cNvPr id="27" name="正方形/長方形 26"/>
          <p:cNvSpPr/>
          <p:nvPr/>
        </p:nvSpPr>
        <p:spPr>
          <a:xfrm>
            <a:off x="107505" y="827420"/>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・クラウド型フルフィルメントサービスの変更点としては以下の通り。</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3365982064"/>
              </p:ext>
            </p:extLst>
          </p:nvPr>
        </p:nvGraphicFramePr>
        <p:xfrm>
          <a:off x="323528" y="1196752"/>
          <a:ext cx="8640961" cy="4886320"/>
        </p:xfrm>
        <a:graphic>
          <a:graphicData uri="http://schemas.openxmlformats.org/drawingml/2006/table">
            <a:tbl>
              <a:tblPr firstRow="1" bandRow="1">
                <a:tableStyleId>{5940675A-B579-460E-94D1-54222C63F5DA}</a:tableStyleId>
              </a:tblPr>
              <a:tblGrid>
                <a:gridCol w="1107816">
                  <a:extLst>
                    <a:ext uri="{9D8B030D-6E8A-4147-A177-3AD203B41FA5}">
                      <a16:colId xmlns:a16="http://schemas.microsoft.com/office/drawing/2014/main" val="1407081105"/>
                    </a:ext>
                  </a:extLst>
                </a:gridCol>
                <a:gridCol w="2348568">
                  <a:extLst>
                    <a:ext uri="{9D8B030D-6E8A-4147-A177-3AD203B41FA5}">
                      <a16:colId xmlns:a16="http://schemas.microsoft.com/office/drawing/2014/main" val="3609417813"/>
                    </a:ext>
                  </a:extLst>
                </a:gridCol>
                <a:gridCol w="4320480">
                  <a:extLst>
                    <a:ext uri="{9D8B030D-6E8A-4147-A177-3AD203B41FA5}">
                      <a16:colId xmlns:a16="http://schemas.microsoft.com/office/drawing/2014/main" val="1035518573"/>
                    </a:ext>
                  </a:extLst>
                </a:gridCol>
                <a:gridCol w="864097">
                  <a:extLst>
                    <a:ext uri="{9D8B030D-6E8A-4147-A177-3AD203B41FA5}">
                      <a16:colId xmlns:a16="http://schemas.microsoft.com/office/drawing/2014/main" val="1837175988"/>
                    </a:ext>
                  </a:extLst>
                </a:gridCol>
              </a:tblGrid>
              <a:tr h="360040">
                <a:tc>
                  <a:txBody>
                    <a:bodyPr/>
                    <a:lstStyle/>
                    <a:p>
                      <a:pPr algn="ctr"/>
                      <a:r>
                        <a:rPr kumimoji="1" lang="ja-JP" altLang="en-US" sz="1100" b="1" dirty="0">
                          <a:latin typeface="Meiryo UI" panose="020B0604030504040204" pitchFamily="50" charset="-128"/>
                          <a:ea typeface="Meiryo UI" panose="020B0604030504040204" pitchFamily="50" charset="-128"/>
                        </a:rPr>
                        <a:t>カテゴリ</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変更概要</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変更詳細</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参考ページ</a:t>
                      </a:r>
                    </a:p>
                  </a:txBody>
                  <a:tcPr marL="36000" marR="36000">
                    <a:solidFill>
                      <a:schemeClr val="accent6">
                        <a:lumMod val="20000"/>
                        <a:lumOff val="80000"/>
                      </a:schemeClr>
                    </a:solidFill>
                  </a:tcPr>
                </a:tc>
                <a:extLst>
                  <a:ext uri="{0D108BD9-81ED-4DB2-BD59-A6C34878D82A}">
                    <a16:rowId xmlns:a16="http://schemas.microsoft.com/office/drawing/2014/main" val="28501447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商品属性画面の変更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商品属性のキー表示が</a:t>
                      </a:r>
                      <a:r>
                        <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rPr>
                        <a:t>Key</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名（</a:t>
                      </a:r>
                      <a:r>
                        <a:rPr lang="en-US" altLang="ja-JP" sz="1100" dirty="0" err="1">
                          <a:latin typeface="Meiryo UI" panose="020B0604030504040204" pitchFamily="50" charset="-128"/>
                          <a:ea typeface="Meiryo UI" panose="020B0604030504040204" pitchFamily="50" charset="-128"/>
                          <a:cs typeface="Malgun Gothic Semilight" panose="020B0502040204020203" pitchFamily="50" charset="-128"/>
                        </a:rPr>
                        <a:t>KeyName</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）から表示名（</a:t>
                      </a:r>
                      <a:r>
                        <a:rPr lang="en-US" altLang="ja-JP" sz="1100" dirty="0" err="1">
                          <a:latin typeface="Meiryo UI" panose="020B0604030504040204" pitchFamily="50" charset="-128"/>
                          <a:ea typeface="Meiryo UI" panose="020B0604030504040204" pitchFamily="50" charset="-128"/>
                          <a:cs typeface="Malgun Gothic Semilight" panose="020B0502040204020203" pitchFamily="50" charset="-128"/>
                        </a:rPr>
                        <a:t>displayName</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）へ変更されました。また、追記時に並び順（</a:t>
                      </a:r>
                      <a:r>
                        <a:rPr lang="en-US" altLang="ja-JP" sz="1100" dirty="0" err="1">
                          <a:latin typeface="Meiryo UI" panose="020B0604030504040204" pitchFamily="50" charset="-128"/>
                          <a:ea typeface="Meiryo UI" panose="020B0604030504040204" pitchFamily="50" charset="-128"/>
                          <a:cs typeface="Malgun Gothic Semilight" panose="020B0502040204020203" pitchFamily="50" charset="-128"/>
                        </a:rPr>
                        <a:t>displayOrder</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）を考慮するようになりました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P.18</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38897915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カート</a:t>
                      </a:r>
                      <a:r>
                        <a:rPr lang="en-US" altLang="ja-JP" sz="1100" dirty="0">
                          <a:latin typeface="Meiryo UI" panose="020B0604030504040204" pitchFamily="50" charset="-128"/>
                          <a:ea typeface="Meiryo UI" panose="020B0604030504040204" pitchFamily="50" charset="-128"/>
                        </a:rPr>
                        <a:t>UI</a:t>
                      </a:r>
                      <a:r>
                        <a:rPr lang="ja-JP" altLang="en-US" sz="1100" dirty="0">
                          <a:latin typeface="Meiryo UI" panose="020B0604030504040204" pitchFamily="50" charset="-128"/>
                          <a:ea typeface="Meiryo UI" panose="020B0604030504040204" pitchFamily="50" charset="-128"/>
                        </a:rPr>
                        <a:t>の消費税表示の変更</a:t>
                      </a:r>
                    </a:p>
                  </a:txBody>
                  <a:tcPr marL="36000" marR="36000"/>
                </a:tc>
                <a:tc>
                  <a:txBody>
                    <a:bodyPr/>
                    <a:lstStyle/>
                    <a:p>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カート内合計欄より税率表示を取りやめます</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P.19</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10456188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住所形式のサービス特性の履歴表示変更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住所形式のサービス特性の履歴表示を変更しました</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P.20</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066283487"/>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住所形式のタスク画面表示変更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任意の住所形式のサービス特性を持つ商品に対して、値を入れずに注文するとタスク画面にて</a:t>
                      </a:r>
                      <a:r>
                        <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rPr>
                        <a:t>FTL</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エラーが表示される不具合が修正されました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P.21</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427599066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不具合修正</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err="1">
                          <a:latin typeface="Meiryo UI" panose="020B0604030504040204" pitchFamily="50" charset="-128"/>
                          <a:ea typeface="Meiryo UI" panose="020B0604030504040204" pitchFamily="50" charset="-128"/>
                          <a:cs typeface="Malgun Gothic Semilight" panose="020B0502040204020203" pitchFamily="50" charset="-128"/>
                        </a:rPr>
                        <a:t>billingAccountCreated</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の修正</a:t>
                      </a:r>
                      <a:endParaRPr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rPr>
                        <a:t>UI</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から顧客作成した場合、</a:t>
                      </a:r>
                      <a:r>
                        <a:rPr lang="en-US" altLang="ja-JP" sz="1100" dirty="0" err="1">
                          <a:latin typeface="Meiryo UI" panose="020B0604030504040204" pitchFamily="50" charset="-128"/>
                          <a:ea typeface="Meiryo UI" panose="020B0604030504040204" pitchFamily="50" charset="-128"/>
                          <a:cs typeface="Malgun Gothic Semilight" panose="020B0502040204020203" pitchFamily="50" charset="-128"/>
                        </a:rPr>
                        <a:t>EventHub</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の</a:t>
                      </a:r>
                      <a:r>
                        <a:rPr lang="en-US" altLang="ja-JP" sz="1100" dirty="0" err="1">
                          <a:latin typeface="Meiryo UI" panose="020B0604030504040204" pitchFamily="50" charset="-128"/>
                          <a:ea typeface="Meiryo UI" panose="020B0604030504040204" pitchFamily="50" charset="-128"/>
                          <a:cs typeface="Malgun Gothic Semilight" panose="020B0502040204020203" pitchFamily="50" charset="-128"/>
                        </a:rPr>
                        <a:t>billingAccountCreated</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の</a:t>
                      </a:r>
                      <a:r>
                        <a:rPr lang="en-US" altLang="ja-JP" sz="1100" dirty="0" err="1">
                          <a:latin typeface="Meiryo UI" panose="020B0604030504040204" pitchFamily="50" charset="-128"/>
                          <a:ea typeface="Meiryo UI" panose="020B0604030504040204" pitchFamily="50" charset="-128"/>
                          <a:cs typeface="Malgun Gothic Semilight" panose="020B0502040204020203" pitchFamily="50" charset="-128"/>
                        </a:rPr>
                        <a:t>startMonth</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の値が常に</a:t>
                      </a:r>
                      <a:r>
                        <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rPr>
                        <a:t>1</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月（</a:t>
                      </a:r>
                      <a:r>
                        <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rPr>
                        <a:t>JANUARY</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）となる不具合が修正されました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P.22</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250206378"/>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不具合修正</a:t>
                      </a:r>
                      <a:endParaRPr kumimoji="1" lang="en-US" altLang="ja-JP"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保証金を含む商品の過去日注文時のエラー解消</a:t>
                      </a:r>
                      <a:endParaRPr lang="en-US" altLang="ja-JP" sz="8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保証金を含む商品を過去日で注文するとエラーになる事象が解消されました</a:t>
                      </a:r>
                      <a:endParaRPr lang="en-US" altLang="ja-JP"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P.23</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07164613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不具合修正</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レポートのテンプレートファイルの概要に最大文字数入力したときのエラー解消</a:t>
                      </a:r>
                      <a:endParaRPr lang="en-US" altLang="ja-JP" sz="8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レポートのテンプレートファイルの概要に最大文字数入力するとエラーになる不具合が修正されました</a:t>
                      </a:r>
                      <a:endParaRPr lang="en-US" altLang="ja-JP"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P.24</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73736922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不具合修正</a:t>
                      </a:r>
                      <a:endParaRPr kumimoji="1"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lvl="0" algn="l">
                        <a:spcBef>
                          <a:spcPts val="0"/>
                        </a:spcBef>
                        <a:defRPr/>
                      </a:pPr>
                      <a:r>
                        <a:rPr lang="ja-JP" altLang="en-US" sz="1100" dirty="0" smtClean="0">
                          <a:solidFill>
                            <a:schemeClr val="tx1"/>
                          </a:solidFill>
                          <a:latin typeface="Meiryo UI" panose="020B0604030504040204" pitchFamily="50" charset="-128"/>
                          <a:ea typeface="Meiryo UI" panose="020B0604030504040204" pitchFamily="50" charset="-128"/>
                        </a:rPr>
                        <a:t>サービス特性の入力値が</a:t>
                      </a:r>
                      <a:r>
                        <a:rPr lang="en-US" altLang="ja-JP" sz="1100" dirty="0" smtClean="0">
                          <a:solidFill>
                            <a:schemeClr val="tx1"/>
                          </a:solidFill>
                          <a:latin typeface="Meiryo UI" panose="020B0604030504040204" pitchFamily="50" charset="-128"/>
                          <a:ea typeface="Meiryo UI" panose="020B0604030504040204" pitchFamily="50" charset="-128"/>
                        </a:rPr>
                        <a:t>3001</a:t>
                      </a:r>
                      <a:r>
                        <a:rPr lang="ja-JP" altLang="en-US" sz="1100" dirty="0" smtClean="0">
                          <a:solidFill>
                            <a:schemeClr val="tx1"/>
                          </a:solidFill>
                          <a:latin typeface="Meiryo UI" panose="020B0604030504040204" pitchFamily="50" charset="-128"/>
                          <a:ea typeface="Meiryo UI" panose="020B0604030504040204" pitchFamily="50" charset="-128"/>
                        </a:rPr>
                        <a:t>文字以上の場合のエラー解消</a:t>
                      </a:r>
                      <a:endParaRPr lang="en-US" altLang="ja-JP" sz="16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サービス特性の入力値が</a:t>
                      </a:r>
                      <a:r>
                        <a:rPr lang="en-US" altLang="ja-JP"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3001</a:t>
                      </a:r>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文字以上の場合にエラーとなる不具合が修正されました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P.25</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05383304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不具合修正</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請求時の従量課金の詳細表示内容の改善</a:t>
                      </a:r>
                      <a:endParaRPr lang="en-US" altLang="ja-JP" sz="8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請求時の従量課金</a:t>
                      </a:r>
                      <a:r>
                        <a:rPr lang="ja-JP" altLang="en-US" sz="1100" dirty="0" smtClean="0">
                          <a:solidFill>
                            <a:schemeClr val="tx1"/>
                          </a:solidFill>
                          <a:latin typeface="Meiryo UI" panose="020B0604030504040204" pitchFamily="50" charset="-128"/>
                          <a:ea typeface="Meiryo UI" panose="020B0604030504040204" pitchFamily="50" charset="-128"/>
                        </a:rPr>
                        <a:t>の</a:t>
                      </a:r>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詳細表示内容に値が出力されていなかった不具合が修正されました</a:t>
                      </a:r>
                      <a:endParaRPr lang="en-US" altLang="ja-JP" sz="1100" dirty="0" smtClean="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P.26</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251641545"/>
                  </a:ext>
                </a:extLst>
              </a:tr>
              <a:tr h="27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不具合修正</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カート画面にて従量課金の料金のみの変更ができない事象について修正</a:t>
                      </a:r>
                      <a:endParaRPr lang="en-US" altLang="ja-JP" sz="8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カート画面にて従量課金の料金のみの変更できない不具合が修正されました</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P.27</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82632237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不具合修正</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lvl="0">
                        <a:spcBef>
                          <a:spcPts val="0"/>
                        </a:spcBef>
                        <a:defRPr/>
                      </a:pPr>
                      <a:r>
                        <a:rPr lang="ja-JP" altLang="en-US" sz="1100" dirty="0" smtClean="0">
                          <a:solidFill>
                            <a:schemeClr val="tx1"/>
                          </a:solidFill>
                          <a:latin typeface="Meiryo UI" panose="020B0604030504040204" pitchFamily="50" charset="-128"/>
                          <a:ea typeface="Meiryo UI" panose="020B0604030504040204" pitchFamily="50" charset="-128"/>
                        </a:rPr>
                        <a:t>サービスのポップアップ画面の表示改善</a:t>
                      </a:r>
                      <a:endParaRPr lang="en-US" altLang="ja-JP" sz="16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サービスのポップアップ画面が見切れてしまう事象が解消されました。</a:t>
                      </a:r>
                      <a:endParaRPr lang="en-US" altLang="ja-JP"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P.28</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355528912"/>
                  </a:ext>
                </a:extLst>
              </a:tr>
            </a:tbl>
          </a:graphicData>
        </a:graphic>
      </p:graphicFrame>
    </p:spTree>
    <p:extLst>
      <p:ext uri="{BB962C8B-B14F-4D97-AF65-F5344CB8AC3E}">
        <p14:creationId xmlns:p14="http://schemas.microsoft.com/office/powerpoint/2010/main" val="27217995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A4D0790C-A1EE-4596-8ECF-A08D91AE28E1}"/>
              </a:ext>
            </a:extLst>
          </p:cNvPr>
          <p:cNvPicPr>
            <a:picLocks noChangeAspect="1"/>
          </p:cNvPicPr>
          <p:nvPr/>
        </p:nvPicPr>
        <p:blipFill>
          <a:blip r:embed="rId3"/>
          <a:stretch>
            <a:fillRect/>
          </a:stretch>
        </p:blipFill>
        <p:spPr>
          <a:xfrm>
            <a:off x="179512" y="2132856"/>
            <a:ext cx="7268508" cy="3646226"/>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住所形式のサービス特性の履歴表示変更</a:t>
            </a:r>
          </a:p>
        </p:txBody>
      </p:sp>
      <p:sp>
        <p:nvSpPr>
          <p:cNvPr id="15" name="正方形/長方形 14"/>
          <p:cNvSpPr/>
          <p:nvPr/>
        </p:nvSpPr>
        <p:spPr>
          <a:xfrm>
            <a:off x="107504" y="963987"/>
            <a:ext cx="8136903" cy="1200329"/>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住所形式のサービス特性の履歴表示には住所</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ID</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Address ID</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）のみであり、都道府県・市区町村郡・町名・町名２の値がどのように変わるか分からなかったが、変更されました。これにより、サービス特性の履歴表示には</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/addresses/v1/addresses/{id}:GET</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の権限付与が必要になります。</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2" name="楕円 1">
            <a:extLst>
              <a:ext uri="{FF2B5EF4-FFF2-40B4-BE49-F238E27FC236}">
                <a16:creationId xmlns:a16="http://schemas.microsoft.com/office/drawing/2014/main" id="{EAAFF0FA-6CEE-40FF-B78F-C05AB7E04130}"/>
              </a:ext>
            </a:extLst>
          </p:cNvPr>
          <p:cNvSpPr/>
          <p:nvPr/>
        </p:nvSpPr>
        <p:spPr>
          <a:xfrm>
            <a:off x="3142184" y="3356992"/>
            <a:ext cx="864096" cy="333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a:extLst>
              <a:ext uri="{FF2B5EF4-FFF2-40B4-BE49-F238E27FC236}">
                <a16:creationId xmlns:a16="http://schemas.microsoft.com/office/drawing/2014/main" id="{B3B64FD6-8CD2-4733-B62F-EAA9FF5B6CBC}"/>
              </a:ext>
            </a:extLst>
          </p:cNvPr>
          <p:cNvSpPr txBox="1"/>
          <p:nvPr/>
        </p:nvSpPr>
        <p:spPr>
          <a:xfrm>
            <a:off x="1497791" y="3887598"/>
            <a:ext cx="4631950" cy="646331"/>
          </a:xfrm>
          <a:prstGeom prst="rect">
            <a:avLst/>
          </a:prstGeom>
          <a:noFill/>
        </p:spPr>
        <p:txBody>
          <a:bodyPr wrap="square" rtlCol="0">
            <a:spAutoFit/>
          </a:bodyPr>
          <a:lstStyle/>
          <a:p>
            <a:r>
              <a:rPr kumimoji="1" lang="en-US" altLang="ja-JP" dirty="0">
                <a:solidFill>
                  <a:srgbClr val="FF0000"/>
                </a:solidFill>
                <a:latin typeface="Meiryo UI" panose="020B0604030504040204" pitchFamily="50" charset="-128"/>
                <a:ea typeface="Meiryo UI" panose="020B0604030504040204" pitchFamily="50" charset="-128"/>
              </a:rPr>
              <a:t>Address</a:t>
            </a:r>
            <a:r>
              <a:rPr kumimoji="1" lang="ja-JP" altLang="en-US" dirty="0">
                <a:solidFill>
                  <a:srgbClr val="FF0000"/>
                </a:solidFill>
                <a:latin typeface="Meiryo UI" panose="020B0604030504040204" pitchFamily="50" charset="-128"/>
                <a:ea typeface="Meiryo UI" panose="020B0604030504040204" pitchFamily="50" charset="-128"/>
              </a:rPr>
              <a:t>形式のサービス特性の履歴は</a:t>
            </a:r>
            <a:endParaRPr kumimoji="1" lang="en-US" altLang="ja-JP" dirty="0">
              <a:solidFill>
                <a:srgbClr val="FF0000"/>
              </a:solidFill>
              <a:latin typeface="Meiryo UI" panose="020B0604030504040204" pitchFamily="50" charset="-128"/>
              <a:ea typeface="Meiryo UI" panose="020B0604030504040204" pitchFamily="50" charset="-128"/>
            </a:endParaRPr>
          </a:p>
          <a:p>
            <a:r>
              <a:rPr lang="ja-JP" altLang="en-US" dirty="0">
                <a:solidFill>
                  <a:srgbClr val="FF0000"/>
                </a:solidFill>
                <a:latin typeface="Meiryo UI" panose="020B0604030504040204" pitchFamily="50" charset="-128"/>
                <a:ea typeface="Meiryo UI" panose="020B0604030504040204" pitchFamily="50" charset="-128"/>
              </a:rPr>
              <a:t>住所</a:t>
            </a:r>
            <a:r>
              <a:rPr lang="en-US" altLang="ja-JP" dirty="0">
                <a:solidFill>
                  <a:srgbClr val="FF0000"/>
                </a:solidFill>
                <a:latin typeface="Meiryo UI" panose="020B0604030504040204" pitchFamily="50" charset="-128"/>
                <a:ea typeface="Meiryo UI" panose="020B0604030504040204" pitchFamily="50" charset="-128"/>
              </a:rPr>
              <a:t>ID</a:t>
            </a:r>
            <a:r>
              <a:rPr lang="ja-JP" altLang="en-US" dirty="0">
                <a:solidFill>
                  <a:srgbClr val="FF0000"/>
                </a:solidFill>
                <a:latin typeface="Meiryo UI" panose="020B0604030504040204" pitchFamily="50" charset="-128"/>
                <a:ea typeface="Meiryo UI" panose="020B0604030504040204" pitchFamily="50" charset="-128"/>
              </a:rPr>
              <a:t>のみの表示であり、内容が分からなかった</a:t>
            </a:r>
            <a:endParaRPr kumimoji="1" lang="ja-JP" altLang="en-US" dirty="0">
              <a:solidFill>
                <a:srgbClr val="FF0000"/>
              </a:solidFill>
              <a:latin typeface="Meiryo UI" panose="020B0604030504040204" pitchFamily="50" charset="-128"/>
              <a:ea typeface="Meiryo UI" panose="020B0604030504040204" pitchFamily="50" charset="-128"/>
            </a:endParaRPr>
          </a:p>
        </p:txBody>
      </p:sp>
      <p:cxnSp>
        <p:nvCxnSpPr>
          <p:cNvPr id="6" name="直線コネクタ 5">
            <a:extLst>
              <a:ext uri="{FF2B5EF4-FFF2-40B4-BE49-F238E27FC236}">
                <a16:creationId xmlns:a16="http://schemas.microsoft.com/office/drawing/2014/main" id="{FD746983-99E2-4A46-8EF7-3932F722F528}"/>
              </a:ext>
            </a:extLst>
          </p:cNvPr>
          <p:cNvCxnSpPr>
            <a:cxnSpLocks/>
          </p:cNvCxnSpPr>
          <p:nvPr/>
        </p:nvCxnSpPr>
        <p:spPr>
          <a:xfrm>
            <a:off x="3790256" y="3680381"/>
            <a:ext cx="648072" cy="17260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4"/>
          <a:stretch>
            <a:fillRect/>
          </a:stretch>
        </p:blipFill>
        <p:spPr>
          <a:xfrm>
            <a:off x="2123728" y="4545667"/>
            <a:ext cx="6841091" cy="1855991"/>
          </a:xfrm>
          <a:prstGeom prst="rect">
            <a:avLst/>
          </a:prstGeom>
          <a:ln>
            <a:solidFill>
              <a:schemeClr val="tx1"/>
            </a:solidFill>
          </a:ln>
        </p:spPr>
      </p:pic>
      <p:sp>
        <p:nvSpPr>
          <p:cNvPr id="10" name="楕円 9">
            <a:extLst>
              <a:ext uri="{FF2B5EF4-FFF2-40B4-BE49-F238E27FC236}">
                <a16:creationId xmlns:a16="http://schemas.microsoft.com/office/drawing/2014/main" id="{EAAFF0FA-6CEE-40FF-B78F-C05AB7E04130}"/>
              </a:ext>
            </a:extLst>
          </p:cNvPr>
          <p:cNvSpPr/>
          <p:nvPr/>
        </p:nvSpPr>
        <p:spPr>
          <a:xfrm>
            <a:off x="4788024" y="5809451"/>
            <a:ext cx="864096" cy="60394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1539765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住所形式のタスク画面表示変更</a:t>
            </a:r>
          </a:p>
        </p:txBody>
      </p:sp>
      <p:sp>
        <p:nvSpPr>
          <p:cNvPr id="15" name="正方形/長方形 14"/>
          <p:cNvSpPr/>
          <p:nvPr/>
        </p:nvSpPr>
        <p:spPr>
          <a:xfrm>
            <a:off x="107504" y="963987"/>
            <a:ext cx="8136903"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任意の住所形式のサービス特性を持つ商品に対して、値を入れずに注文するとタスク画面にて</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FTL</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エラーが表示されていました。これについて不具合改修されました。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5" name="図 4">
            <a:extLst>
              <a:ext uri="{FF2B5EF4-FFF2-40B4-BE49-F238E27FC236}">
                <a16:creationId xmlns:a16="http://schemas.microsoft.com/office/drawing/2014/main" id="{77B541F7-8A4B-4875-A6CF-0EE1C2B93B9A}"/>
              </a:ext>
            </a:extLst>
          </p:cNvPr>
          <p:cNvPicPr>
            <a:picLocks noChangeAspect="1"/>
          </p:cNvPicPr>
          <p:nvPr/>
        </p:nvPicPr>
        <p:blipFill>
          <a:blip r:embed="rId3"/>
          <a:stretch>
            <a:fillRect/>
          </a:stretch>
        </p:blipFill>
        <p:spPr>
          <a:xfrm>
            <a:off x="251520" y="1772816"/>
            <a:ext cx="8064896" cy="2162999"/>
          </a:xfrm>
          <a:prstGeom prst="rect">
            <a:avLst/>
          </a:prstGeom>
        </p:spPr>
      </p:pic>
      <p:sp>
        <p:nvSpPr>
          <p:cNvPr id="10" name="楕円 9">
            <a:extLst>
              <a:ext uri="{FF2B5EF4-FFF2-40B4-BE49-F238E27FC236}">
                <a16:creationId xmlns:a16="http://schemas.microsoft.com/office/drawing/2014/main" id="{3C905D87-64A8-4134-9076-36B16C248D76}"/>
              </a:ext>
            </a:extLst>
          </p:cNvPr>
          <p:cNvSpPr/>
          <p:nvPr/>
        </p:nvSpPr>
        <p:spPr>
          <a:xfrm>
            <a:off x="323528" y="3482101"/>
            <a:ext cx="2016224" cy="333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テキスト ボックス 11">
            <a:extLst>
              <a:ext uri="{FF2B5EF4-FFF2-40B4-BE49-F238E27FC236}">
                <a16:creationId xmlns:a16="http://schemas.microsoft.com/office/drawing/2014/main" id="{B07BAF84-438B-4356-8BA4-11063119D2DB}"/>
              </a:ext>
            </a:extLst>
          </p:cNvPr>
          <p:cNvSpPr txBox="1"/>
          <p:nvPr/>
        </p:nvSpPr>
        <p:spPr>
          <a:xfrm>
            <a:off x="2555776" y="2823747"/>
            <a:ext cx="4631950" cy="646331"/>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住所情報が空の場合、</a:t>
            </a:r>
            <a:r>
              <a:rPr lang="en-US" altLang="ja-JP" dirty="0">
                <a:solidFill>
                  <a:srgbClr val="FF0000"/>
                </a:solidFill>
                <a:latin typeface="Meiryo UI" panose="020B0604030504040204" pitchFamily="50" charset="-128"/>
                <a:ea typeface="Meiryo UI" panose="020B0604030504040204" pitchFamily="50" charset="-128"/>
              </a:rPr>
              <a:t>FTL</a:t>
            </a:r>
            <a:r>
              <a:rPr lang="ja-JP" altLang="en-US" dirty="0">
                <a:solidFill>
                  <a:srgbClr val="FF0000"/>
                </a:solidFill>
                <a:latin typeface="Meiryo UI" panose="020B0604030504040204" pitchFamily="50" charset="-128"/>
                <a:ea typeface="Meiryo UI" panose="020B0604030504040204" pitchFamily="50" charset="-128"/>
              </a:rPr>
              <a:t>エラーが起きていました</a:t>
            </a:r>
            <a:endParaRPr kumimoji="1" lang="ja-JP" altLang="en-US" dirty="0">
              <a:solidFill>
                <a:srgbClr val="FF0000"/>
              </a:solidFill>
              <a:latin typeface="Meiryo UI" panose="020B0604030504040204" pitchFamily="50" charset="-128"/>
              <a:ea typeface="Meiryo UI" panose="020B0604030504040204" pitchFamily="50" charset="-128"/>
            </a:endParaRPr>
          </a:p>
        </p:txBody>
      </p:sp>
      <p:cxnSp>
        <p:nvCxnSpPr>
          <p:cNvPr id="13" name="直線コネクタ 12">
            <a:extLst>
              <a:ext uri="{FF2B5EF4-FFF2-40B4-BE49-F238E27FC236}">
                <a16:creationId xmlns:a16="http://schemas.microsoft.com/office/drawing/2014/main" id="{E58CE9AC-47E0-4AC6-9FA0-B0A8E37FC941}"/>
              </a:ext>
            </a:extLst>
          </p:cNvPr>
          <p:cNvCxnSpPr>
            <a:cxnSpLocks/>
          </p:cNvCxnSpPr>
          <p:nvPr/>
        </p:nvCxnSpPr>
        <p:spPr>
          <a:xfrm flipV="1">
            <a:off x="2371315" y="3501008"/>
            <a:ext cx="544501" cy="228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9" name="図 8">
            <a:extLst>
              <a:ext uri="{FF2B5EF4-FFF2-40B4-BE49-F238E27FC236}">
                <a16:creationId xmlns:a16="http://schemas.microsoft.com/office/drawing/2014/main" id="{4349F62D-93AF-4FB4-A081-806F1000C0A7}"/>
              </a:ext>
            </a:extLst>
          </p:cNvPr>
          <p:cNvPicPr>
            <a:picLocks noChangeAspect="1"/>
          </p:cNvPicPr>
          <p:nvPr/>
        </p:nvPicPr>
        <p:blipFill>
          <a:blip r:embed="rId4"/>
          <a:stretch>
            <a:fillRect/>
          </a:stretch>
        </p:blipFill>
        <p:spPr>
          <a:xfrm>
            <a:off x="1475656" y="4055627"/>
            <a:ext cx="7092280" cy="2527735"/>
          </a:xfrm>
          <a:prstGeom prst="rect">
            <a:avLst/>
          </a:prstGeom>
        </p:spPr>
      </p:pic>
      <p:cxnSp>
        <p:nvCxnSpPr>
          <p:cNvPr id="14" name="直線矢印コネクタ 13">
            <a:extLst>
              <a:ext uri="{FF2B5EF4-FFF2-40B4-BE49-F238E27FC236}">
                <a16:creationId xmlns:a16="http://schemas.microsoft.com/office/drawing/2014/main" id="{1F62104B-4619-4BC1-8EB7-010BCE649189}"/>
              </a:ext>
            </a:extLst>
          </p:cNvPr>
          <p:cNvCxnSpPr/>
          <p:nvPr/>
        </p:nvCxnSpPr>
        <p:spPr>
          <a:xfrm>
            <a:off x="899592" y="4005064"/>
            <a:ext cx="576064" cy="52550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テキスト ボックス 15">
            <a:extLst>
              <a:ext uri="{FF2B5EF4-FFF2-40B4-BE49-F238E27FC236}">
                <a16:creationId xmlns:a16="http://schemas.microsoft.com/office/drawing/2014/main" id="{74241B0E-1455-463C-9E18-117E0C45392F}"/>
              </a:ext>
            </a:extLst>
          </p:cNvPr>
          <p:cNvSpPr txBox="1"/>
          <p:nvPr/>
        </p:nvSpPr>
        <p:spPr>
          <a:xfrm>
            <a:off x="-508" y="4630143"/>
            <a:ext cx="2808312" cy="646331"/>
          </a:xfrm>
          <a:prstGeom prst="rect">
            <a:avLst/>
          </a:prstGeom>
          <a:noFill/>
        </p:spPr>
        <p:txBody>
          <a:bodyPr wrap="square" rtlCol="0">
            <a:spAutoFit/>
          </a:bodyPr>
          <a:lstStyle/>
          <a:p>
            <a:r>
              <a:rPr lang="ja-JP" altLang="en-US" dirty="0">
                <a:solidFill>
                  <a:srgbClr val="FF0000"/>
                </a:solidFill>
                <a:latin typeface="Meiryo UI" panose="020B0604030504040204" pitchFamily="50" charset="-128"/>
                <a:ea typeface="Meiryo UI" panose="020B0604030504040204" pitchFamily="50" charset="-128"/>
              </a:rPr>
              <a:t>表示されるように</a:t>
            </a:r>
            <a:r>
              <a:rPr lang="en-US" altLang="ja-JP" dirty="0">
                <a:solidFill>
                  <a:srgbClr val="FF0000"/>
                </a:solidFill>
                <a:latin typeface="Meiryo UI" panose="020B0604030504040204" pitchFamily="50" charset="-128"/>
                <a:ea typeface="Meiryo UI" panose="020B0604030504040204" pitchFamily="50" charset="-128"/>
              </a:rPr>
              <a:t/>
            </a:r>
            <a:br>
              <a:rPr lang="en-US" altLang="ja-JP" dirty="0">
                <a:solidFill>
                  <a:srgbClr val="FF0000"/>
                </a:solidFill>
                <a:latin typeface="Meiryo UI" panose="020B0604030504040204" pitchFamily="50" charset="-128"/>
                <a:ea typeface="Meiryo UI" panose="020B0604030504040204" pitchFamily="50" charset="-128"/>
              </a:rPr>
            </a:br>
            <a:r>
              <a:rPr lang="ja-JP" altLang="en-US" dirty="0">
                <a:solidFill>
                  <a:srgbClr val="FF0000"/>
                </a:solidFill>
                <a:latin typeface="Meiryo UI" panose="020B0604030504040204" pitchFamily="50" charset="-128"/>
                <a:ea typeface="Meiryo UI" panose="020B0604030504040204" pitchFamily="50" charset="-128"/>
              </a:rPr>
              <a:t>変更</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86764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billingAccountCreated</a:t>
            </a:r>
            <a:r>
              <a:rPr lang="ja-JP" altLang="en-US" dirty="0">
                <a:cs typeface="Malgun Gothic Semilight" panose="020B0502040204020203" pitchFamily="50" charset="-128"/>
              </a:rPr>
              <a:t>の修正</a:t>
            </a:r>
            <a:endParaRPr lang="ja-JP" altLang="en-US" dirty="0"/>
          </a:p>
        </p:txBody>
      </p:sp>
      <p:sp>
        <p:nvSpPr>
          <p:cNvPr id="15" name="正方形/長方形 14"/>
          <p:cNvSpPr/>
          <p:nvPr/>
        </p:nvSpPr>
        <p:spPr>
          <a:xfrm>
            <a:off x="107504" y="963987"/>
            <a:ext cx="8136903" cy="646331"/>
          </a:xfrm>
          <a:prstGeom prst="rect">
            <a:avLst/>
          </a:prstGeom>
        </p:spPr>
        <p:txBody>
          <a:bodyPr wrap="square">
            <a:spAutoFit/>
          </a:bodyPr>
          <a:lstStyle/>
          <a:p>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UI</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から顧客作成した場合、</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EventHub</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の</a:t>
            </a:r>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billingAccountCreated</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の</a:t>
            </a:r>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startMonth</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の値が常に</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1</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月（</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JANUARY</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）となる不具合が修正されました。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テキスト ボックス 8">
            <a:extLst>
              <a:ext uri="{FF2B5EF4-FFF2-40B4-BE49-F238E27FC236}">
                <a16:creationId xmlns:a16="http://schemas.microsoft.com/office/drawing/2014/main" id="{B4F269FC-86B0-40EC-BB27-42270E6EDD01}"/>
              </a:ext>
            </a:extLst>
          </p:cNvPr>
          <p:cNvSpPr txBox="1"/>
          <p:nvPr/>
        </p:nvSpPr>
        <p:spPr>
          <a:xfrm>
            <a:off x="539552" y="1844824"/>
            <a:ext cx="6534472" cy="4893647"/>
          </a:xfrm>
          <a:prstGeom prst="rect">
            <a:avLst/>
          </a:prstGeom>
          <a:noFill/>
        </p:spPr>
        <p:txBody>
          <a:bodyPr wrap="square">
            <a:spAutoFit/>
          </a:bodyPr>
          <a:lstStyle/>
          <a:p>
            <a:r>
              <a:rPr lang="ja-JP" altLang="en-US" sz="800" dirty="0"/>
              <a:t>{</a:t>
            </a:r>
          </a:p>
          <a:p>
            <a:r>
              <a:rPr lang="ja-JP" altLang="en-US" sz="800" dirty="0"/>
              <a:t>  "id": "f64856db-6de5-4e9f-b0f2-e2f4ec839128",</a:t>
            </a:r>
          </a:p>
          <a:p>
            <a:r>
              <a:rPr lang="ja-JP" altLang="en-US" sz="800" dirty="0"/>
              <a:t>  "eventType": "billingAccountCreated",</a:t>
            </a:r>
          </a:p>
          <a:p>
            <a:r>
              <a:rPr lang="ja-JP" altLang="en-US" sz="800" dirty="0"/>
              <a:t>  "tenantKey": "FULFILL_TEST_RETAIL",</a:t>
            </a:r>
          </a:p>
          <a:p>
            <a:r>
              <a:rPr lang="ja-JP" altLang="en-US" sz="800" dirty="0"/>
              <a:t>  "timestamp": "2022-08-14T23:29:56Z",</a:t>
            </a:r>
          </a:p>
          <a:p>
            <a:r>
              <a:rPr lang="ja-JP" altLang="en-US" sz="800" dirty="0"/>
              <a:t>  "event": {</a:t>
            </a:r>
          </a:p>
          <a:p>
            <a:r>
              <a:rPr lang="ja-JP" altLang="en-US" sz="800" dirty="0"/>
              <a:t>    "current": {</a:t>
            </a:r>
          </a:p>
          <a:p>
            <a:r>
              <a:rPr lang="ja-JP" altLang="en-US" sz="800" dirty="0"/>
              <a:t>      "id": "1184184982",</a:t>
            </a:r>
          </a:p>
          <a:p>
            <a:r>
              <a:rPr lang="ja-JP" altLang="en-US" sz="800" dirty="0"/>
              <a:t>      "customerAccount": "1184184982",</a:t>
            </a:r>
          </a:p>
          <a:p>
            <a:r>
              <a:rPr lang="ja-JP" altLang="en-US" sz="800" dirty="0"/>
              <a:t>      "type": "Customer",</a:t>
            </a:r>
          </a:p>
          <a:p>
            <a:r>
              <a:rPr lang="ja-JP" altLang="en-US" sz="800" dirty="0"/>
              <a:t>      "state": "New",</a:t>
            </a:r>
          </a:p>
          <a:p>
            <a:r>
              <a:rPr lang="ja-JP" altLang="en-US" sz="800" dirty="0"/>
              <a:t>      "ratingType": "Postpaid",</a:t>
            </a:r>
          </a:p>
          <a:p>
            <a:r>
              <a:rPr lang="ja-JP" altLang="en-US" sz="800" dirty="0"/>
              <a:t>      "customerBillDetails": {</a:t>
            </a:r>
          </a:p>
          <a:p>
            <a:r>
              <a:rPr lang="ja-JP" altLang="en-US" sz="800" dirty="0"/>
              <a:t>        "priceDisplayIncludingTax": false,</a:t>
            </a:r>
          </a:p>
          <a:p>
            <a:r>
              <a:rPr lang="ja-JP" altLang="en-US" sz="800" dirty="0"/>
              <a:t>        "displayItemized": true,</a:t>
            </a:r>
          </a:p>
          <a:p>
            <a:r>
              <a:rPr lang="ja-JP" altLang="en-US" sz="800" dirty="0"/>
              <a:t>        "deliveryMethod": "ONLINE_ONLY",</a:t>
            </a:r>
          </a:p>
          <a:p>
            <a:r>
              <a:rPr lang="ja-JP" altLang="en-US" sz="800" dirty="0"/>
              <a:t>        "interval": 1,</a:t>
            </a:r>
          </a:p>
          <a:p>
            <a:r>
              <a:rPr lang="ja-JP" altLang="en-US" sz="800" dirty="0"/>
              <a:t>        "startMonth": "JANUARY",</a:t>
            </a:r>
          </a:p>
          <a:p>
            <a:r>
              <a:rPr lang="ja-JP" altLang="en-US" sz="800" dirty="0"/>
              <a:t>        "template": "",</a:t>
            </a:r>
          </a:p>
          <a:p>
            <a:r>
              <a:rPr lang="ja-JP" altLang="en-US" sz="800" dirty="0"/>
              <a:t>        "currency": "JPY"</a:t>
            </a:r>
          </a:p>
          <a:p>
            <a:r>
              <a:rPr lang="ja-JP" altLang="en-US" sz="800" dirty="0"/>
              <a:t>      },</a:t>
            </a:r>
          </a:p>
          <a:p>
            <a:r>
              <a:rPr lang="ja-JP" altLang="en-US" sz="800" dirty="0"/>
              <a:t>      "billReceiver": {</a:t>
            </a:r>
          </a:p>
          <a:p>
            <a:r>
              <a:rPr lang="ja-JP" altLang="en-US" sz="800" dirty="0"/>
              <a:t>        "billingAccount": "1184184982",</a:t>
            </a:r>
          </a:p>
          <a:p>
            <a:r>
              <a:rPr lang="ja-JP" altLang="en-US" sz="800" dirty="0"/>
              <a:t>        "givenName": "かずし",</a:t>
            </a:r>
          </a:p>
          <a:p>
            <a:r>
              <a:rPr lang="ja-JP" altLang="en-US" sz="800" dirty="0"/>
              <a:t>        "familyName": "ふけばる",</a:t>
            </a:r>
          </a:p>
          <a:p>
            <a:r>
              <a:rPr lang="ja-JP" altLang="en-US" sz="800" dirty="0"/>
              <a:t>        "postalAddress": "23205744"</a:t>
            </a:r>
          </a:p>
          <a:p>
            <a:r>
              <a:rPr lang="ja-JP" altLang="en-US" sz="800" dirty="0"/>
              <a:t>      },</a:t>
            </a:r>
          </a:p>
          <a:p>
            <a:r>
              <a:rPr lang="ja-JP" altLang="en-US" sz="800" dirty="0"/>
              <a:t>      "preferredLanguage": "ja",</a:t>
            </a:r>
          </a:p>
          <a:p>
            <a:r>
              <a:rPr lang="ja-JP" altLang="en-US" sz="800" dirty="0"/>
              <a:t>      "creditProfile": {</a:t>
            </a:r>
          </a:p>
          <a:p>
            <a:r>
              <a:rPr lang="ja-JP" altLang="en-US" sz="800" dirty="0"/>
              <a:t>        "creditRiskRating": 5</a:t>
            </a:r>
          </a:p>
          <a:p>
            <a:r>
              <a:rPr lang="ja-JP" altLang="en-US" sz="800" dirty="0"/>
              <a:t>      },</a:t>
            </a:r>
          </a:p>
          <a:p>
            <a:r>
              <a:rPr lang="ja-JP" altLang="en-US" sz="800" dirty="0"/>
              <a:t>      "timezone": "Asia/Tokyo",</a:t>
            </a:r>
          </a:p>
          <a:p>
            <a:r>
              <a:rPr lang="ja-JP" altLang="en-US" sz="800" dirty="0"/>
              <a:t>      "creationDate": "2022-08-14T06:07:03Z",</a:t>
            </a:r>
          </a:p>
          <a:p>
            <a:r>
              <a:rPr lang="ja-JP" altLang="en-US" sz="800" dirty="0"/>
              <a:t>      "parameters": {</a:t>
            </a:r>
          </a:p>
          <a:p>
            <a:r>
              <a:rPr lang="en-US" altLang="ja-JP" sz="800" dirty="0"/>
              <a:t>                  ~~</a:t>
            </a:r>
            <a:br>
              <a:rPr lang="en-US" altLang="ja-JP" sz="800" dirty="0"/>
            </a:br>
            <a:r>
              <a:rPr lang="ja-JP" altLang="en-US" sz="800" dirty="0"/>
              <a:t>      }</a:t>
            </a:r>
          </a:p>
          <a:p>
            <a:r>
              <a:rPr lang="ja-JP" altLang="en-US" sz="800" dirty="0"/>
              <a:t>    }</a:t>
            </a:r>
          </a:p>
          <a:p>
            <a:r>
              <a:rPr lang="ja-JP" altLang="en-US" sz="800" dirty="0"/>
              <a:t>  }</a:t>
            </a:r>
          </a:p>
          <a:p>
            <a:r>
              <a:rPr lang="ja-JP" altLang="en-US" sz="800" dirty="0"/>
              <a:t>}</a:t>
            </a:r>
          </a:p>
        </p:txBody>
      </p:sp>
      <p:sp>
        <p:nvSpPr>
          <p:cNvPr id="21" name="楕円 20">
            <a:extLst>
              <a:ext uri="{FF2B5EF4-FFF2-40B4-BE49-F238E27FC236}">
                <a16:creationId xmlns:a16="http://schemas.microsoft.com/office/drawing/2014/main" id="{4D4B2648-97B0-4847-A408-6D4472A3B57E}"/>
              </a:ext>
            </a:extLst>
          </p:cNvPr>
          <p:cNvSpPr/>
          <p:nvPr/>
        </p:nvSpPr>
        <p:spPr>
          <a:xfrm>
            <a:off x="539552" y="3951098"/>
            <a:ext cx="2232248" cy="2282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テキスト ボックス 21">
            <a:extLst>
              <a:ext uri="{FF2B5EF4-FFF2-40B4-BE49-F238E27FC236}">
                <a16:creationId xmlns:a16="http://schemas.microsoft.com/office/drawing/2014/main" id="{7B7617FD-8F9F-41E9-906A-96CFB7E92572}"/>
              </a:ext>
            </a:extLst>
          </p:cNvPr>
          <p:cNvSpPr txBox="1"/>
          <p:nvPr/>
        </p:nvSpPr>
        <p:spPr>
          <a:xfrm>
            <a:off x="3075613" y="3316342"/>
            <a:ext cx="4824536"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本値を利用している場合、正しい値が流通されます</a:t>
            </a:r>
          </a:p>
        </p:txBody>
      </p:sp>
      <p:cxnSp>
        <p:nvCxnSpPr>
          <p:cNvPr id="23" name="直線コネクタ 22">
            <a:extLst>
              <a:ext uri="{FF2B5EF4-FFF2-40B4-BE49-F238E27FC236}">
                <a16:creationId xmlns:a16="http://schemas.microsoft.com/office/drawing/2014/main" id="{6043E41A-DFA1-44B0-BEEF-412B20EEC196}"/>
              </a:ext>
            </a:extLst>
          </p:cNvPr>
          <p:cNvCxnSpPr>
            <a:cxnSpLocks/>
          </p:cNvCxnSpPr>
          <p:nvPr/>
        </p:nvCxnSpPr>
        <p:spPr>
          <a:xfrm flipV="1">
            <a:off x="2803363" y="3735514"/>
            <a:ext cx="544501" cy="22828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46180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保証金を含む商品の過去日</a:t>
            </a:r>
            <a:r>
              <a:rPr lang="ja-JP" altLang="en-US" dirty="0" smtClean="0"/>
              <a:t>注文時のエラー解消</a:t>
            </a:r>
            <a:endParaRPr lang="en-US" altLang="ja-JP" sz="2800" dirty="0"/>
          </a:p>
        </p:txBody>
      </p:sp>
      <p:sp>
        <p:nvSpPr>
          <p:cNvPr id="15" name="正方形/長方形 14"/>
          <p:cNvSpPr/>
          <p:nvPr/>
        </p:nvSpPr>
        <p:spPr>
          <a:xfrm>
            <a:off x="107504" y="963987"/>
            <a:ext cx="8136903"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保証金を含む商品を過去日で注文するとエラーに</a:t>
            </a:r>
            <a:r>
              <a:rPr lang="ja-JP" altLang="en-US" dirty="0" smtClean="0">
                <a:latin typeface="Meiryo UI" panose="020B0604030504040204" pitchFamily="50" charset="-128"/>
                <a:ea typeface="Meiryo UI" panose="020B0604030504040204" pitchFamily="50" charset="-128"/>
              </a:rPr>
              <a:t>なる不具合が修正されました。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3" name="図 2"/>
          <p:cNvPicPr>
            <a:picLocks noChangeAspect="1"/>
          </p:cNvPicPr>
          <p:nvPr/>
        </p:nvPicPr>
        <p:blipFill>
          <a:blip r:embed="rId3"/>
          <a:stretch>
            <a:fillRect/>
          </a:stretch>
        </p:blipFill>
        <p:spPr>
          <a:xfrm>
            <a:off x="457200" y="1861917"/>
            <a:ext cx="7482154" cy="1622944"/>
          </a:xfrm>
          <a:prstGeom prst="rect">
            <a:avLst/>
          </a:prstGeom>
          <a:ln>
            <a:solidFill>
              <a:schemeClr val="tx1"/>
            </a:solidFill>
          </a:ln>
        </p:spPr>
      </p:pic>
      <p:pic>
        <p:nvPicPr>
          <p:cNvPr id="4" name="図 3"/>
          <p:cNvPicPr>
            <a:picLocks noChangeAspect="1"/>
          </p:cNvPicPr>
          <p:nvPr/>
        </p:nvPicPr>
        <p:blipFill>
          <a:blip r:embed="rId4"/>
          <a:stretch>
            <a:fillRect/>
          </a:stretch>
        </p:blipFill>
        <p:spPr>
          <a:xfrm>
            <a:off x="5609068" y="2132856"/>
            <a:ext cx="3096344" cy="2292648"/>
          </a:xfrm>
          <a:prstGeom prst="rect">
            <a:avLst/>
          </a:prstGeom>
          <a:ln>
            <a:solidFill>
              <a:schemeClr val="tx1"/>
            </a:solidFill>
          </a:ln>
        </p:spPr>
      </p:pic>
      <p:sp>
        <p:nvSpPr>
          <p:cNvPr id="12" name="角丸四角形 11"/>
          <p:cNvSpPr/>
          <p:nvPr/>
        </p:nvSpPr>
        <p:spPr bwMode="auto">
          <a:xfrm>
            <a:off x="251520" y="1462149"/>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修正前</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3" name="角丸四角形 12"/>
          <p:cNvSpPr/>
          <p:nvPr/>
        </p:nvSpPr>
        <p:spPr bwMode="auto">
          <a:xfrm>
            <a:off x="281790" y="4139183"/>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修正後</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5" name="角丸四角形 4"/>
          <p:cNvSpPr/>
          <p:nvPr/>
        </p:nvSpPr>
        <p:spPr>
          <a:xfrm>
            <a:off x="526075" y="1932568"/>
            <a:ext cx="1397365"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吹き出し 5"/>
          <p:cNvSpPr/>
          <p:nvPr/>
        </p:nvSpPr>
        <p:spPr>
          <a:xfrm>
            <a:off x="4247321" y="1929298"/>
            <a:ext cx="1368152" cy="432048"/>
          </a:xfrm>
          <a:prstGeom prst="wedgeRoundRectCallout">
            <a:avLst>
              <a:gd name="adj1" fmla="val 52171"/>
              <a:gd name="adj2" fmla="val 9506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エラータスクが発生</a:t>
            </a:r>
            <a:endParaRPr kumimoji="1" lang="ja-JP" altLang="en-US" sz="1200" dirty="0">
              <a:latin typeface="Meiryo UI" panose="020B0604030504040204" pitchFamily="50" charset="-128"/>
              <a:ea typeface="Meiryo UI" panose="020B0604030504040204" pitchFamily="50" charset="-128"/>
            </a:endParaRPr>
          </a:p>
        </p:txBody>
      </p:sp>
      <p:sp>
        <p:nvSpPr>
          <p:cNvPr id="16" name="角丸四角形吹き出し 15"/>
          <p:cNvSpPr/>
          <p:nvPr/>
        </p:nvSpPr>
        <p:spPr>
          <a:xfrm>
            <a:off x="1923440" y="1452245"/>
            <a:ext cx="1119969" cy="432048"/>
          </a:xfrm>
          <a:prstGeom prst="wedgeRoundRectCallout">
            <a:avLst>
              <a:gd name="adj1" fmla="val -59620"/>
              <a:gd name="adj2" fmla="val 852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rPr>
              <a:t>過去日</a:t>
            </a:r>
            <a:r>
              <a:rPr lang="ja-JP" altLang="en-US" sz="1200" dirty="0">
                <a:latin typeface="Meiryo UI" panose="020B0604030504040204" pitchFamily="50" charset="-128"/>
                <a:ea typeface="Meiryo UI" panose="020B0604030504040204" pitchFamily="50" charset="-128"/>
              </a:rPr>
              <a:t>注文</a:t>
            </a:r>
            <a:endParaRPr kumimoji="1" lang="ja-JP" altLang="en-US" sz="1200"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5"/>
          <a:stretch>
            <a:fillRect/>
          </a:stretch>
        </p:blipFill>
        <p:spPr>
          <a:xfrm>
            <a:off x="281790" y="4548760"/>
            <a:ext cx="7742669" cy="1638381"/>
          </a:xfrm>
          <a:prstGeom prst="rect">
            <a:avLst/>
          </a:prstGeom>
        </p:spPr>
      </p:pic>
      <p:sp>
        <p:nvSpPr>
          <p:cNvPr id="14" name="角丸四角形 13"/>
          <p:cNvSpPr/>
          <p:nvPr/>
        </p:nvSpPr>
        <p:spPr>
          <a:xfrm>
            <a:off x="377102" y="4555101"/>
            <a:ext cx="1397365" cy="36004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吹き出し 16"/>
          <p:cNvSpPr/>
          <p:nvPr/>
        </p:nvSpPr>
        <p:spPr>
          <a:xfrm>
            <a:off x="1774467" y="4074778"/>
            <a:ext cx="1119969" cy="432048"/>
          </a:xfrm>
          <a:prstGeom prst="wedgeRoundRectCallout">
            <a:avLst>
              <a:gd name="adj1" fmla="val -59620"/>
              <a:gd name="adj2" fmla="val 852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rPr>
              <a:t>過去日</a:t>
            </a:r>
            <a:r>
              <a:rPr lang="ja-JP" altLang="en-US" sz="1200" dirty="0">
                <a:latin typeface="Meiryo UI" panose="020B0604030504040204" pitchFamily="50" charset="-128"/>
                <a:ea typeface="Meiryo UI" panose="020B0604030504040204" pitchFamily="50" charset="-128"/>
              </a:rPr>
              <a:t>注文</a:t>
            </a:r>
            <a:endParaRPr kumimoji="1" lang="ja-JP" altLang="en-US" sz="1200" dirty="0">
              <a:latin typeface="Meiryo UI" panose="020B0604030504040204" pitchFamily="50" charset="-128"/>
              <a:ea typeface="Meiryo UI" panose="020B0604030504040204" pitchFamily="50" charset="-128"/>
            </a:endParaRPr>
          </a:p>
        </p:txBody>
      </p:sp>
      <p:pic>
        <p:nvPicPr>
          <p:cNvPr id="7" name="図 6"/>
          <p:cNvPicPr>
            <a:picLocks noChangeAspect="1"/>
          </p:cNvPicPr>
          <p:nvPr/>
        </p:nvPicPr>
        <p:blipFill>
          <a:blip r:embed="rId6"/>
          <a:stretch>
            <a:fillRect/>
          </a:stretch>
        </p:blipFill>
        <p:spPr>
          <a:xfrm>
            <a:off x="3995936" y="4937368"/>
            <a:ext cx="4866834" cy="1471153"/>
          </a:xfrm>
          <a:prstGeom prst="rect">
            <a:avLst/>
          </a:prstGeom>
          <a:ln>
            <a:solidFill>
              <a:schemeClr val="tx1"/>
            </a:solidFill>
          </a:ln>
        </p:spPr>
      </p:pic>
      <p:sp>
        <p:nvSpPr>
          <p:cNvPr id="18" name="角丸四角形吹き出し 17"/>
          <p:cNvSpPr/>
          <p:nvPr/>
        </p:nvSpPr>
        <p:spPr>
          <a:xfrm>
            <a:off x="3995936" y="4344001"/>
            <a:ext cx="1613132" cy="432048"/>
          </a:xfrm>
          <a:prstGeom prst="wedgeRoundRectCallout">
            <a:avLst>
              <a:gd name="adj1" fmla="val 14127"/>
              <a:gd name="adj2" fmla="val 104829"/>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正常にオーダ完了する</a:t>
            </a:r>
            <a:endParaRPr kumimoji="1" lang="ja-JP" altLang="en-US" sz="12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873767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Autofit/>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sz="3600" dirty="0" smtClean="0"/>
              <a:t>テンプレートファイル</a:t>
            </a:r>
            <a:r>
              <a:rPr lang="ja-JP" altLang="en-US" sz="3600" dirty="0"/>
              <a:t>の概要</a:t>
            </a:r>
            <a:r>
              <a:rPr lang="ja-JP" altLang="en-US" sz="3600" dirty="0" smtClean="0"/>
              <a:t>に</a:t>
            </a:r>
            <a:endParaRPr lang="en-US" altLang="ja-JP" sz="3600" dirty="0" smtClean="0"/>
          </a:p>
          <a:p>
            <a:pPr lvl="0">
              <a:spcBef>
                <a:spcPts val="0"/>
              </a:spcBef>
              <a:defRPr/>
            </a:pPr>
            <a:r>
              <a:rPr lang="ja-JP" altLang="en-US" sz="3600" dirty="0" smtClean="0"/>
              <a:t>最大</a:t>
            </a:r>
            <a:r>
              <a:rPr lang="ja-JP" altLang="en-US" sz="3600" dirty="0"/>
              <a:t>文字数</a:t>
            </a:r>
            <a:r>
              <a:rPr lang="ja-JP" altLang="en-US" sz="3600" dirty="0" smtClean="0"/>
              <a:t>入力した時のエラー解消</a:t>
            </a:r>
            <a:endParaRPr lang="en-US" altLang="ja-JP" sz="2000" dirty="0"/>
          </a:p>
        </p:txBody>
      </p:sp>
      <p:sp>
        <p:nvSpPr>
          <p:cNvPr id="15" name="正方形/長方形 14"/>
          <p:cNvSpPr/>
          <p:nvPr/>
        </p:nvSpPr>
        <p:spPr>
          <a:xfrm>
            <a:off x="251520" y="1268760"/>
            <a:ext cx="8136903" cy="923330"/>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レポートのテンプレートファイルの概要に最大文字数入力するとエラーになる不具合が</a:t>
            </a:r>
            <a:endPar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修正</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されました</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a:t>
            </a:r>
            <a:endPar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また、最大文字数が</a:t>
            </a:r>
            <a:r>
              <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rPr>
              <a:t>128</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桁に変更になりました。</a:t>
            </a:r>
            <a:endPar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10" name="図 9"/>
          <p:cNvPicPr>
            <a:picLocks noChangeAspect="1"/>
          </p:cNvPicPr>
          <p:nvPr/>
        </p:nvPicPr>
        <p:blipFill>
          <a:blip r:embed="rId3"/>
          <a:stretch>
            <a:fillRect/>
          </a:stretch>
        </p:blipFill>
        <p:spPr>
          <a:xfrm>
            <a:off x="251520" y="3214502"/>
            <a:ext cx="3024336" cy="3340963"/>
          </a:xfrm>
          <a:prstGeom prst="rect">
            <a:avLst/>
          </a:prstGeom>
          <a:ln w="6350">
            <a:solidFill>
              <a:schemeClr val="tx1"/>
            </a:solidFill>
          </a:ln>
        </p:spPr>
      </p:pic>
      <p:pic>
        <p:nvPicPr>
          <p:cNvPr id="12" name="図 11"/>
          <p:cNvPicPr>
            <a:picLocks noChangeAspect="1"/>
          </p:cNvPicPr>
          <p:nvPr/>
        </p:nvPicPr>
        <p:blipFill>
          <a:blip r:embed="rId4"/>
          <a:stretch>
            <a:fillRect/>
          </a:stretch>
        </p:blipFill>
        <p:spPr>
          <a:xfrm>
            <a:off x="2123728" y="2308293"/>
            <a:ext cx="1774779" cy="1943958"/>
          </a:xfrm>
          <a:prstGeom prst="rect">
            <a:avLst/>
          </a:prstGeom>
          <a:ln w="6350">
            <a:solidFill>
              <a:schemeClr val="tx1"/>
            </a:solidFill>
          </a:ln>
        </p:spPr>
      </p:pic>
      <p:sp>
        <p:nvSpPr>
          <p:cNvPr id="13" name="角丸四角形 12"/>
          <p:cNvSpPr/>
          <p:nvPr/>
        </p:nvSpPr>
        <p:spPr bwMode="auto">
          <a:xfrm>
            <a:off x="107504" y="2326589"/>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修正前</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4" name="角丸四角形 13"/>
          <p:cNvSpPr/>
          <p:nvPr/>
        </p:nvSpPr>
        <p:spPr bwMode="auto">
          <a:xfrm>
            <a:off x="4469034" y="2310605"/>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修正後</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5"/>
          <a:stretch>
            <a:fillRect/>
          </a:stretch>
        </p:blipFill>
        <p:spPr>
          <a:xfrm>
            <a:off x="5431993" y="2235989"/>
            <a:ext cx="3254807" cy="3260693"/>
          </a:xfrm>
          <a:prstGeom prst="rect">
            <a:avLst/>
          </a:prstGeom>
          <a:ln>
            <a:solidFill>
              <a:schemeClr val="tx1"/>
            </a:solidFill>
          </a:ln>
        </p:spPr>
      </p:pic>
      <p:pic>
        <p:nvPicPr>
          <p:cNvPr id="3" name="図 2"/>
          <p:cNvPicPr>
            <a:picLocks noChangeAspect="1"/>
          </p:cNvPicPr>
          <p:nvPr/>
        </p:nvPicPr>
        <p:blipFill>
          <a:blip r:embed="rId6"/>
          <a:stretch>
            <a:fillRect/>
          </a:stretch>
        </p:blipFill>
        <p:spPr>
          <a:xfrm>
            <a:off x="3898507" y="5363612"/>
            <a:ext cx="5168592" cy="1191853"/>
          </a:xfrm>
          <a:prstGeom prst="rect">
            <a:avLst/>
          </a:prstGeom>
          <a:ln>
            <a:solidFill>
              <a:schemeClr val="tx1"/>
            </a:solidFill>
          </a:ln>
        </p:spPr>
      </p:pic>
      <p:sp>
        <p:nvSpPr>
          <p:cNvPr id="16" name="角丸四角形 15"/>
          <p:cNvSpPr/>
          <p:nvPr/>
        </p:nvSpPr>
        <p:spPr>
          <a:xfrm>
            <a:off x="3873317" y="6309319"/>
            <a:ext cx="5193782" cy="24614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4999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525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lgn="l">
              <a:spcBef>
                <a:spcPts val="0"/>
              </a:spcBef>
              <a:defRPr/>
            </a:pPr>
            <a:r>
              <a:rPr lang="ja-JP" altLang="en-US" dirty="0"/>
              <a:t>サービス特性</a:t>
            </a:r>
            <a:r>
              <a:rPr lang="ja-JP" altLang="en-US" dirty="0" smtClean="0"/>
              <a:t>の入力値が</a:t>
            </a:r>
            <a:r>
              <a:rPr lang="en-US" altLang="ja-JP" dirty="0" smtClean="0"/>
              <a:t>3001</a:t>
            </a:r>
            <a:r>
              <a:rPr lang="ja-JP" altLang="en-US" dirty="0" smtClean="0"/>
              <a:t>文字以上の場合のエラー解消</a:t>
            </a:r>
            <a:endParaRPr lang="en-US" altLang="ja-JP" sz="2800" dirty="0"/>
          </a:p>
        </p:txBody>
      </p:sp>
      <p:sp>
        <p:nvSpPr>
          <p:cNvPr id="15" name="正方形/長方形 14"/>
          <p:cNvSpPr/>
          <p:nvPr/>
        </p:nvSpPr>
        <p:spPr>
          <a:xfrm>
            <a:off x="121755" y="839863"/>
            <a:ext cx="8136903" cy="646331"/>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サービス特性の入力値が</a:t>
            </a:r>
            <a:r>
              <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rPr>
              <a:t>3001</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文字以上の場合にエラーと</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なる不具合が修正</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され、</a:t>
            </a:r>
            <a:endPar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endParaRPr>
          </a:p>
          <a:p>
            <a:r>
              <a:rPr lang="en-US" altLang="ja-JP" dirty="0" smtClean="0">
                <a:latin typeface="Meiryo UI" panose="020B0604030504040204" pitchFamily="50" charset="-128"/>
                <a:ea typeface="Meiryo UI" panose="020B0604030504040204" pitchFamily="50" charset="-128"/>
                <a:cs typeface="Malgun Gothic Semilight" panose="020B0502040204020203" pitchFamily="50" charset="-128"/>
              </a:rPr>
              <a:t>3001</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文字以上の場合にエラーメッセージが表示されるようになりました。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 name="図 1"/>
          <p:cNvPicPr>
            <a:picLocks noChangeAspect="1"/>
          </p:cNvPicPr>
          <p:nvPr/>
        </p:nvPicPr>
        <p:blipFill>
          <a:blip r:embed="rId3"/>
          <a:stretch>
            <a:fillRect/>
          </a:stretch>
        </p:blipFill>
        <p:spPr>
          <a:xfrm>
            <a:off x="281514" y="2114925"/>
            <a:ext cx="8369761" cy="1079278"/>
          </a:xfrm>
          <a:prstGeom prst="rect">
            <a:avLst/>
          </a:prstGeom>
          <a:ln>
            <a:solidFill>
              <a:schemeClr val="tx1"/>
            </a:solidFill>
          </a:ln>
        </p:spPr>
      </p:pic>
      <p:pic>
        <p:nvPicPr>
          <p:cNvPr id="3" name="図 2"/>
          <p:cNvPicPr>
            <a:picLocks noChangeAspect="1"/>
          </p:cNvPicPr>
          <p:nvPr/>
        </p:nvPicPr>
        <p:blipFill>
          <a:blip r:embed="rId4"/>
          <a:stretch>
            <a:fillRect/>
          </a:stretch>
        </p:blipFill>
        <p:spPr>
          <a:xfrm>
            <a:off x="4175955" y="2631506"/>
            <a:ext cx="4680520" cy="1965321"/>
          </a:xfrm>
          <a:prstGeom prst="rect">
            <a:avLst/>
          </a:prstGeom>
          <a:ln>
            <a:solidFill>
              <a:schemeClr val="tx1"/>
            </a:solidFill>
          </a:ln>
        </p:spPr>
      </p:pic>
      <p:sp>
        <p:nvSpPr>
          <p:cNvPr id="10" name="角丸四角形 9"/>
          <p:cNvSpPr/>
          <p:nvPr/>
        </p:nvSpPr>
        <p:spPr bwMode="auto">
          <a:xfrm>
            <a:off x="107504" y="1720118"/>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修正前</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2" name="角丸四角形 11"/>
          <p:cNvSpPr/>
          <p:nvPr/>
        </p:nvSpPr>
        <p:spPr bwMode="auto">
          <a:xfrm>
            <a:off x="107503" y="4461358"/>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修正後</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3" name="角丸四角形 12"/>
          <p:cNvSpPr/>
          <p:nvPr/>
        </p:nvSpPr>
        <p:spPr>
          <a:xfrm>
            <a:off x="4810086" y="2180562"/>
            <a:ext cx="1130066" cy="282687"/>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6701647" y="2076180"/>
            <a:ext cx="1368152" cy="432048"/>
          </a:xfrm>
          <a:prstGeom prst="wedgeRoundRectCallout">
            <a:avLst>
              <a:gd name="adj1" fmla="val -78414"/>
              <a:gd name="adj2" fmla="val 1439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エラータスクが発生</a:t>
            </a:r>
            <a:endParaRPr kumimoji="1" lang="ja-JP" altLang="en-US" sz="1200" dirty="0">
              <a:latin typeface="Meiryo UI" panose="020B0604030504040204" pitchFamily="50" charset="-128"/>
              <a:ea typeface="Meiryo UI" panose="020B0604030504040204" pitchFamily="50" charset="-128"/>
            </a:endParaRPr>
          </a:p>
        </p:txBody>
      </p:sp>
      <p:sp>
        <p:nvSpPr>
          <p:cNvPr id="16" name="角丸四角形吹き出し 15"/>
          <p:cNvSpPr/>
          <p:nvPr/>
        </p:nvSpPr>
        <p:spPr>
          <a:xfrm>
            <a:off x="2195736" y="1682687"/>
            <a:ext cx="2886646" cy="432048"/>
          </a:xfrm>
          <a:prstGeom prst="wedgeRoundRectCallout">
            <a:avLst>
              <a:gd name="adj1" fmla="val 37360"/>
              <a:gd name="adj2" fmla="val 852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rPr>
              <a:t>サービス特性に</a:t>
            </a:r>
            <a:r>
              <a:rPr lang="en-US" altLang="ja-JP" sz="1200" dirty="0" smtClean="0">
                <a:latin typeface="Meiryo UI" panose="020B0604030504040204" pitchFamily="50" charset="-128"/>
                <a:ea typeface="Meiryo UI" panose="020B0604030504040204" pitchFamily="50" charset="-128"/>
              </a:rPr>
              <a:t>3001</a:t>
            </a:r>
            <a:r>
              <a:rPr lang="ja-JP" altLang="en-US" sz="1200" dirty="0" smtClean="0">
                <a:latin typeface="Meiryo UI" panose="020B0604030504040204" pitchFamily="50" charset="-128"/>
                <a:ea typeface="Meiryo UI" panose="020B0604030504040204" pitchFamily="50" charset="-128"/>
              </a:rPr>
              <a:t>文字入力</a:t>
            </a:r>
            <a:endParaRPr kumimoji="1"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5"/>
          <a:stretch>
            <a:fillRect/>
          </a:stretch>
        </p:blipFill>
        <p:spPr>
          <a:xfrm>
            <a:off x="263603" y="4893841"/>
            <a:ext cx="8592871" cy="1115670"/>
          </a:xfrm>
          <a:prstGeom prst="rect">
            <a:avLst/>
          </a:prstGeom>
          <a:ln>
            <a:solidFill>
              <a:schemeClr val="tx1"/>
            </a:solidFill>
          </a:ln>
        </p:spPr>
      </p:pic>
      <p:sp>
        <p:nvSpPr>
          <p:cNvPr id="17" name="角丸四角形 16"/>
          <p:cNvSpPr/>
          <p:nvPr/>
        </p:nvSpPr>
        <p:spPr>
          <a:xfrm>
            <a:off x="4932039" y="5177192"/>
            <a:ext cx="1769607" cy="41204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2189971" y="4715863"/>
            <a:ext cx="2886646" cy="432048"/>
          </a:xfrm>
          <a:prstGeom prst="wedgeRoundRectCallout">
            <a:avLst>
              <a:gd name="adj1" fmla="val 37360"/>
              <a:gd name="adj2" fmla="val 8529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200" dirty="0" smtClean="0">
                <a:latin typeface="Meiryo UI" panose="020B0604030504040204" pitchFamily="50" charset="-128"/>
                <a:ea typeface="Meiryo UI" panose="020B0604030504040204" pitchFamily="50" charset="-128"/>
              </a:rPr>
              <a:t>エラーメッセージが表示されるようになりました</a:t>
            </a:r>
            <a:endParaRPr lang="en-US" altLang="ja-JP" sz="12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32137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lgn="l">
              <a:spcBef>
                <a:spcPts val="0"/>
              </a:spcBef>
              <a:defRPr/>
            </a:pPr>
            <a:r>
              <a:rPr lang="ja-JP" altLang="en-US" dirty="0" smtClean="0"/>
              <a:t>請求時の</a:t>
            </a:r>
            <a:r>
              <a:rPr lang="ja-JP" altLang="en-US" dirty="0"/>
              <a:t>従量課金の詳細表示内容の改善</a:t>
            </a:r>
            <a:endParaRPr lang="en-US" altLang="ja-JP" sz="2800" dirty="0"/>
          </a:p>
        </p:txBody>
      </p:sp>
      <p:sp>
        <p:nvSpPr>
          <p:cNvPr id="15" name="正方形/長方形 14"/>
          <p:cNvSpPr/>
          <p:nvPr/>
        </p:nvSpPr>
        <p:spPr>
          <a:xfrm>
            <a:off x="107504" y="963987"/>
            <a:ext cx="8928992" cy="1077218"/>
          </a:xfrm>
          <a:prstGeom prst="rect">
            <a:avLst/>
          </a:prstGeom>
        </p:spPr>
        <p:txBody>
          <a:bodyPr wrap="square">
            <a:spAutoFit/>
          </a:bodyPr>
          <a:lstStyle/>
          <a:p>
            <a:r>
              <a:rPr lang="ja-JP" altLang="en-US" sz="1600" dirty="0" smtClean="0">
                <a:latin typeface="Meiryo UI" panose="020B0604030504040204" pitchFamily="50" charset="-128"/>
                <a:ea typeface="Meiryo UI" panose="020B0604030504040204" pitchFamily="50" charset="-128"/>
                <a:cs typeface="Malgun Gothic Semilight" panose="020B0502040204020203" pitchFamily="50" charset="-128"/>
              </a:rPr>
              <a:t>請求時の従量課金の詳細表示内容に値が出力されていなかった以下の項目について、</a:t>
            </a:r>
            <a:endParaRPr lang="en-US" altLang="ja-JP" sz="1600" dirty="0" smtClean="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sz="1600" dirty="0" smtClean="0">
                <a:latin typeface="Meiryo UI" panose="020B0604030504040204" pitchFamily="50" charset="-128"/>
                <a:ea typeface="Meiryo UI" panose="020B0604030504040204" pitchFamily="50" charset="-128"/>
                <a:cs typeface="Malgun Gothic Semilight" panose="020B0502040204020203" pitchFamily="50" charset="-128"/>
              </a:rPr>
              <a:t>不具合が修正されました。</a:t>
            </a:r>
            <a:endParaRPr lang="en-US" altLang="ja-JP" sz="1600" dirty="0" smtClean="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sz="1600" dirty="0" smtClean="0">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600" dirty="0">
                <a:latin typeface="Meiryo UI" panose="020B0604030504040204" pitchFamily="50" charset="-128"/>
                <a:ea typeface="Meiryo UI" panose="020B0604030504040204" pitchFamily="50" charset="-128"/>
              </a:rPr>
              <a:t>請求種別を定義している</a:t>
            </a:r>
            <a:r>
              <a:rPr lang="ja-JP" altLang="en-US" sz="1600" dirty="0" smtClean="0">
                <a:latin typeface="Meiryo UI" panose="020B0604030504040204" pitchFamily="50" charset="-128"/>
                <a:ea typeface="Meiryo UI" panose="020B0604030504040204" pitchFamily="50" charset="-128"/>
              </a:rPr>
              <a:t>テナント</a:t>
            </a:r>
            <a:endParaRPr lang="en-US" altLang="ja-JP" sz="1600" dirty="0" smtClean="0">
              <a:latin typeface="Meiryo UI" panose="020B0604030504040204" pitchFamily="50" charset="-128"/>
              <a:ea typeface="Meiryo UI" panose="020B0604030504040204" pitchFamily="50" charset="-128"/>
            </a:endParaRPr>
          </a:p>
          <a:p>
            <a:r>
              <a:rPr lang="ja-JP" altLang="en-US" sz="1600" dirty="0" smtClean="0">
                <a:latin typeface="Meiryo UI" panose="020B0604030504040204" pitchFamily="50" charset="-128"/>
                <a:ea typeface="Meiryo UI" panose="020B0604030504040204" pitchFamily="50" charset="-128"/>
                <a:cs typeface="Malgun Gothic Semilight" panose="020B0502040204020203" pitchFamily="50" charset="-128"/>
              </a:rPr>
              <a:t>　・</a:t>
            </a:r>
            <a:r>
              <a:rPr lang="ja-JP" altLang="en-US" sz="1600" dirty="0">
                <a:latin typeface="Meiryo UI" panose="020B0604030504040204" pitchFamily="50" charset="-128"/>
                <a:ea typeface="Meiryo UI" panose="020B0604030504040204" pitchFamily="50" charset="-128"/>
              </a:rPr>
              <a:t>商品</a:t>
            </a:r>
            <a:r>
              <a:rPr lang="ja-JP" altLang="en-US" sz="1600" dirty="0" smtClean="0">
                <a:latin typeface="Meiryo UI" panose="020B0604030504040204" pitchFamily="50" charset="-128"/>
                <a:ea typeface="Meiryo UI" panose="020B0604030504040204" pitchFamily="50" charset="-128"/>
              </a:rPr>
              <a:t>コード</a:t>
            </a:r>
            <a:endParaRPr lang="en-US" altLang="ja-JP" sz="1600" dirty="0" smtClean="0">
              <a:latin typeface="Meiryo UI" panose="020B0604030504040204" pitchFamily="50" charset="-128"/>
              <a:ea typeface="Meiryo UI" panose="020B0604030504040204" pitchFamily="50" charset="-128"/>
            </a:endParaRPr>
          </a:p>
        </p:txBody>
      </p:sp>
      <p:pic>
        <p:nvPicPr>
          <p:cNvPr id="14" name="図 13"/>
          <p:cNvPicPr>
            <a:picLocks noChangeAspect="1"/>
          </p:cNvPicPr>
          <p:nvPr/>
        </p:nvPicPr>
        <p:blipFill>
          <a:blip r:embed="rId3"/>
          <a:stretch>
            <a:fillRect/>
          </a:stretch>
        </p:blipFill>
        <p:spPr>
          <a:xfrm>
            <a:off x="123557" y="2780928"/>
            <a:ext cx="4304427" cy="2640049"/>
          </a:xfrm>
          <a:prstGeom prst="rect">
            <a:avLst/>
          </a:prstGeom>
          <a:ln>
            <a:solidFill>
              <a:schemeClr val="tx1"/>
            </a:solidFill>
          </a:ln>
        </p:spPr>
      </p:pic>
      <p:sp>
        <p:nvSpPr>
          <p:cNvPr id="16" name="角丸四角形 15"/>
          <p:cNvSpPr/>
          <p:nvPr/>
        </p:nvSpPr>
        <p:spPr bwMode="auto">
          <a:xfrm>
            <a:off x="126370" y="2389558"/>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修正前</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9" name="角丸四角形 18"/>
          <p:cNvSpPr/>
          <p:nvPr/>
        </p:nvSpPr>
        <p:spPr>
          <a:xfrm>
            <a:off x="350421" y="3492552"/>
            <a:ext cx="3405065" cy="1489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角丸四角形 19"/>
          <p:cNvSpPr/>
          <p:nvPr/>
        </p:nvSpPr>
        <p:spPr>
          <a:xfrm>
            <a:off x="350422" y="3210113"/>
            <a:ext cx="3405065" cy="1489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角丸四角形 16"/>
          <p:cNvSpPr/>
          <p:nvPr/>
        </p:nvSpPr>
        <p:spPr bwMode="auto">
          <a:xfrm>
            <a:off x="4543028" y="2389558"/>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修正後</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pic>
        <p:nvPicPr>
          <p:cNvPr id="3" name="図 2"/>
          <p:cNvPicPr>
            <a:picLocks noChangeAspect="1"/>
          </p:cNvPicPr>
          <p:nvPr/>
        </p:nvPicPr>
        <p:blipFill>
          <a:blip r:embed="rId4"/>
          <a:stretch>
            <a:fillRect/>
          </a:stretch>
        </p:blipFill>
        <p:spPr>
          <a:xfrm>
            <a:off x="4543028" y="2780928"/>
            <a:ext cx="4421460" cy="2554510"/>
          </a:xfrm>
          <a:prstGeom prst="rect">
            <a:avLst/>
          </a:prstGeom>
          <a:ln>
            <a:solidFill>
              <a:schemeClr val="tx1"/>
            </a:solidFill>
          </a:ln>
        </p:spPr>
      </p:pic>
      <p:sp>
        <p:nvSpPr>
          <p:cNvPr id="21" name="角丸四角形 20"/>
          <p:cNvSpPr/>
          <p:nvPr/>
        </p:nvSpPr>
        <p:spPr>
          <a:xfrm>
            <a:off x="4719348" y="3400219"/>
            <a:ext cx="3405065" cy="1489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21"/>
          <p:cNvSpPr/>
          <p:nvPr/>
        </p:nvSpPr>
        <p:spPr>
          <a:xfrm>
            <a:off x="4719349" y="3117780"/>
            <a:ext cx="3405065" cy="14895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884215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lgn="l">
              <a:spcBef>
                <a:spcPts val="0"/>
              </a:spcBef>
              <a:defRPr/>
            </a:pPr>
            <a:r>
              <a:rPr lang="ja-JP" altLang="en-US" dirty="0" smtClean="0"/>
              <a:t>従量</a:t>
            </a:r>
            <a:r>
              <a:rPr lang="ja-JP" altLang="en-US" dirty="0"/>
              <a:t>課金の料金のみの変更ができない</a:t>
            </a:r>
            <a:r>
              <a:rPr lang="ja-JP" altLang="en-US" dirty="0" smtClean="0"/>
              <a:t>事象の改善</a:t>
            </a:r>
            <a:endParaRPr lang="en-US" altLang="ja-JP" sz="2800" dirty="0"/>
          </a:p>
        </p:txBody>
      </p:sp>
      <p:sp>
        <p:nvSpPr>
          <p:cNvPr id="15" name="正方形/長方形 14"/>
          <p:cNvSpPr/>
          <p:nvPr/>
        </p:nvSpPr>
        <p:spPr>
          <a:xfrm>
            <a:off x="107504" y="963987"/>
            <a:ext cx="8136903"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カート画面にて従量課金の料金のみの変更ができない不具合について修正されました。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 name="図 1"/>
          <p:cNvPicPr>
            <a:picLocks noChangeAspect="1"/>
          </p:cNvPicPr>
          <p:nvPr/>
        </p:nvPicPr>
        <p:blipFill>
          <a:blip r:embed="rId3"/>
          <a:stretch>
            <a:fillRect/>
          </a:stretch>
        </p:blipFill>
        <p:spPr>
          <a:xfrm>
            <a:off x="251520" y="1696042"/>
            <a:ext cx="4685836" cy="2030323"/>
          </a:xfrm>
          <a:prstGeom prst="rect">
            <a:avLst/>
          </a:prstGeom>
        </p:spPr>
      </p:pic>
      <p:pic>
        <p:nvPicPr>
          <p:cNvPr id="3" name="図 2"/>
          <p:cNvPicPr>
            <a:picLocks noChangeAspect="1"/>
          </p:cNvPicPr>
          <p:nvPr/>
        </p:nvPicPr>
        <p:blipFill>
          <a:blip r:embed="rId4"/>
          <a:stretch>
            <a:fillRect/>
          </a:stretch>
        </p:blipFill>
        <p:spPr>
          <a:xfrm>
            <a:off x="3059832" y="3121094"/>
            <a:ext cx="5904656" cy="1210542"/>
          </a:xfrm>
          <a:prstGeom prst="rect">
            <a:avLst/>
          </a:prstGeom>
          <a:ln>
            <a:solidFill>
              <a:schemeClr val="tx1"/>
            </a:solidFill>
          </a:ln>
        </p:spPr>
      </p:pic>
      <p:sp>
        <p:nvSpPr>
          <p:cNvPr id="10" name="角丸四角形 9"/>
          <p:cNvSpPr/>
          <p:nvPr/>
        </p:nvSpPr>
        <p:spPr bwMode="auto">
          <a:xfrm>
            <a:off x="251519" y="4221088"/>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修正後</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2" name="角丸四角形 11"/>
          <p:cNvSpPr/>
          <p:nvPr/>
        </p:nvSpPr>
        <p:spPr bwMode="auto">
          <a:xfrm>
            <a:off x="251520" y="1361547"/>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修正前</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3" name="角丸四角形 12"/>
          <p:cNvSpPr/>
          <p:nvPr/>
        </p:nvSpPr>
        <p:spPr>
          <a:xfrm>
            <a:off x="2903789" y="2252401"/>
            <a:ext cx="1274082" cy="3123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吹き出し 13"/>
          <p:cNvSpPr/>
          <p:nvPr/>
        </p:nvSpPr>
        <p:spPr>
          <a:xfrm>
            <a:off x="4427984" y="1595419"/>
            <a:ext cx="1296144" cy="432048"/>
          </a:xfrm>
          <a:prstGeom prst="wedgeRoundRectCallout">
            <a:avLst>
              <a:gd name="adj1" fmla="val -78414"/>
              <a:gd name="adj2" fmla="val 1439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料金の変更</a:t>
            </a:r>
            <a:endParaRPr kumimoji="1" lang="ja-JP" altLang="en-US" sz="1200" dirty="0">
              <a:latin typeface="Meiryo UI" panose="020B0604030504040204" pitchFamily="50" charset="-128"/>
              <a:ea typeface="Meiryo UI" panose="020B0604030504040204" pitchFamily="50" charset="-128"/>
            </a:endParaRPr>
          </a:p>
        </p:txBody>
      </p:sp>
      <p:sp>
        <p:nvSpPr>
          <p:cNvPr id="16" name="角丸四角形吹き出し 15"/>
          <p:cNvSpPr/>
          <p:nvPr/>
        </p:nvSpPr>
        <p:spPr>
          <a:xfrm>
            <a:off x="6492837" y="2782031"/>
            <a:ext cx="2159178" cy="730904"/>
          </a:xfrm>
          <a:prstGeom prst="wedgeRoundRectCallout">
            <a:avLst>
              <a:gd name="adj1" fmla="val 50589"/>
              <a:gd name="adj2" fmla="val 13620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料金の変更のみだと</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「次へ」ボタンが活性にならない</a:t>
            </a:r>
            <a:endParaRPr kumimoji="1" lang="ja-JP" altLang="en-US" sz="12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5"/>
          <a:stretch>
            <a:fillRect/>
          </a:stretch>
        </p:blipFill>
        <p:spPr>
          <a:xfrm>
            <a:off x="251520" y="4523475"/>
            <a:ext cx="4685836" cy="2077741"/>
          </a:xfrm>
          <a:prstGeom prst="rect">
            <a:avLst/>
          </a:prstGeom>
        </p:spPr>
      </p:pic>
      <p:sp>
        <p:nvSpPr>
          <p:cNvPr id="17" name="角丸四角形 16"/>
          <p:cNvSpPr/>
          <p:nvPr/>
        </p:nvSpPr>
        <p:spPr>
          <a:xfrm>
            <a:off x="2971978" y="5009419"/>
            <a:ext cx="1274082" cy="31233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角丸四角形吹き出し 17"/>
          <p:cNvSpPr/>
          <p:nvPr/>
        </p:nvSpPr>
        <p:spPr>
          <a:xfrm>
            <a:off x="4225561" y="4276002"/>
            <a:ext cx="1296144" cy="432048"/>
          </a:xfrm>
          <a:prstGeom prst="wedgeRoundRectCallout">
            <a:avLst>
              <a:gd name="adj1" fmla="val -78414"/>
              <a:gd name="adj2" fmla="val 143902"/>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料金の変更</a:t>
            </a:r>
            <a:endParaRPr kumimoji="1" lang="ja-JP" altLang="en-US" sz="1200" dirty="0">
              <a:latin typeface="Meiryo UI" panose="020B0604030504040204" pitchFamily="50" charset="-128"/>
              <a:ea typeface="Meiryo UI" panose="020B0604030504040204" pitchFamily="50" charset="-128"/>
            </a:endParaRPr>
          </a:p>
        </p:txBody>
      </p:sp>
      <p:pic>
        <p:nvPicPr>
          <p:cNvPr id="5" name="図 4"/>
          <p:cNvPicPr>
            <a:picLocks noChangeAspect="1"/>
          </p:cNvPicPr>
          <p:nvPr/>
        </p:nvPicPr>
        <p:blipFill>
          <a:blip r:embed="rId6"/>
          <a:stretch>
            <a:fillRect/>
          </a:stretch>
        </p:blipFill>
        <p:spPr>
          <a:xfrm>
            <a:off x="3190412" y="5401144"/>
            <a:ext cx="5643496" cy="1285070"/>
          </a:xfrm>
          <a:prstGeom prst="rect">
            <a:avLst/>
          </a:prstGeom>
          <a:ln>
            <a:solidFill>
              <a:schemeClr val="tx1"/>
            </a:solidFill>
          </a:ln>
        </p:spPr>
      </p:pic>
      <p:sp>
        <p:nvSpPr>
          <p:cNvPr id="19" name="角丸四角形吹き出し 18"/>
          <p:cNvSpPr/>
          <p:nvPr/>
        </p:nvSpPr>
        <p:spPr>
          <a:xfrm>
            <a:off x="6217201" y="5165586"/>
            <a:ext cx="2159178" cy="730904"/>
          </a:xfrm>
          <a:prstGeom prst="wedgeRoundRectCallout">
            <a:avLst>
              <a:gd name="adj1" fmla="val 50589"/>
              <a:gd name="adj2" fmla="val 136203"/>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kumimoji="1" lang="ja-JP" altLang="en-US" sz="1200" dirty="0" smtClean="0">
                <a:latin typeface="Meiryo UI" panose="020B0604030504040204" pitchFamily="50" charset="-128"/>
                <a:ea typeface="Meiryo UI" panose="020B0604030504040204" pitchFamily="50" charset="-128"/>
              </a:rPr>
              <a:t>料金の変更のみでも</a:t>
            </a:r>
            <a:endParaRPr kumimoji="1" lang="en-US" altLang="ja-JP" sz="1200" dirty="0" smtClean="0">
              <a:latin typeface="Meiryo UI" panose="020B0604030504040204" pitchFamily="50" charset="-128"/>
              <a:ea typeface="Meiryo UI" panose="020B0604030504040204" pitchFamily="50" charset="-128"/>
            </a:endParaRPr>
          </a:p>
          <a:p>
            <a:pPr algn="ctr"/>
            <a:r>
              <a:rPr kumimoji="1" lang="ja-JP" altLang="en-US" sz="1200" dirty="0" smtClean="0">
                <a:latin typeface="Meiryo UI" panose="020B0604030504040204" pitchFamily="50" charset="-128"/>
                <a:ea typeface="Meiryo UI" panose="020B0604030504040204" pitchFamily="50" charset="-128"/>
              </a:rPr>
              <a:t>「次へ」ボタンが活性になる</a:t>
            </a:r>
            <a:endParaRPr kumimoji="1" lang="ja-JP" altLang="en-US" sz="1200" dirty="0">
              <a:latin typeface="Meiryo UI" panose="020B0604030504040204" pitchFamily="50" charset="-128"/>
              <a:ea typeface="Meiryo UI" panose="020B0604030504040204" pitchFamily="50" charset="-128"/>
            </a:endParaRPr>
          </a:p>
        </p:txBody>
      </p:sp>
      <p:sp>
        <p:nvSpPr>
          <p:cNvPr id="20" name="角丸四角形 19"/>
          <p:cNvSpPr/>
          <p:nvPr/>
        </p:nvSpPr>
        <p:spPr>
          <a:xfrm>
            <a:off x="8506959" y="4141458"/>
            <a:ext cx="457529" cy="190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角丸四角形 20"/>
          <p:cNvSpPr/>
          <p:nvPr/>
        </p:nvSpPr>
        <p:spPr>
          <a:xfrm>
            <a:off x="8376379" y="6525064"/>
            <a:ext cx="457529" cy="190178"/>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12039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smtClean="0"/>
              <a:t>サービスのポップアップ画面の表示改善</a:t>
            </a:r>
            <a:endParaRPr lang="en-US" altLang="ja-JP" sz="2800" dirty="0"/>
          </a:p>
        </p:txBody>
      </p:sp>
      <p:sp>
        <p:nvSpPr>
          <p:cNvPr id="15" name="正方形/長方形 14"/>
          <p:cNvSpPr/>
          <p:nvPr/>
        </p:nvSpPr>
        <p:spPr>
          <a:xfrm>
            <a:off x="107504" y="963987"/>
            <a:ext cx="8136903"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サービスのポップアップ画面</a:t>
            </a:r>
            <a:r>
              <a:rPr lang="ja-JP" altLang="en-US" dirty="0">
                <a:latin typeface="Meiryo UI" panose="020B0604030504040204" pitchFamily="50" charset="-128"/>
                <a:ea typeface="Meiryo UI" panose="020B0604030504040204" pitchFamily="50" charset="-128"/>
              </a:rPr>
              <a:t>が見切れて</a:t>
            </a:r>
            <a:r>
              <a:rPr lang="ja-JP" altLang="en-US" dirty="0" smtClean="0">
                <a:latin typeface="Meiryo UI" panose="020B0604030504040204" pitchFamily="50" charset="-128"/>
                <a:ea typeface="Meiryo UI" panose="020B0604030504040204" pitchFamily="50" charset="-128"/>
              </a:rPr>
              <a:t>しまう事象が解消されました。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8" name="角丸四角形 7"/>
          <p:cNvSpPr/>
          <p:nvPr/>
        </p:nvSpPr>
        <p:spPr bwMode="auto">
          <a:xfrm>
            <a:off x="323528" y="1533756"/>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修正前</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0" name="角丸四角形 9"/>
          <p:cNvSpPr/>
          <p:nvPr/>
        </p:nvSpPr>
        <p:spPr bwMode="auto">
          <a:xfrm>
            <a:off x="323527" y="4308962"/>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修正後</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pic>
        <p:nvPicPr>
          <p:cNvPr id="2" name="図 1"/>
          <p:cNvPicPr>
            <a:picLocks noChangeAspect="1"/>
          </p:cNvPicPr>
          <p:nvPr/>
        </p:nvPicPr>
        <p:blipFill>
          <a:blip r:embed="rId3"/>
          <a:stretch>
            <a:fillRect/>
          </a:stretch>
        </p:blipFill>
        <p:spPr>
          <a:xfrm>
            <a:off x="827583" y="1943050"/>
            <a:ext cx="7416824" cy="2206030"/>
          </a:xfrm>
          <a:prstGeom prst="rect">
            <a:avLst/>
          </a:prstGeom>
          <a:ln>
            <a:solidFill>
              <a:schemeClr val="tx1"/>
            </a:solidFill>
          </a:ln>
        </p:spPr>
      </p:pic>
      <p:sp>
        <p:nvSpPr>
          <p:cNvPr id="12" name="角丸四角形 11"/>
          <p:cNvSpPr/>
          <p:nvPr/>
        </p:nvSpPr>
        <p:spPr>
          <a:xfrm>
            <a:off x="6300192" y="2204864"/>
            <a:ext cx="1728192" cy="88011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p:nvPicPr>
        <p:blipFill>
          <a:blip r:embed="rId4"/>
          <a:stretch>
            <a:fillRect/>
          </a:stretch>
        </p:blipFill>
        <p:spPr>
          <a:xfrm>
            <a:off x="782999" y="4630089"/>
            <a:ext cx="7439486" cy="2049850"/>
          </a:xfrm>
          <a:prstGeom prst="rect">
            <a:avLst/>
          </a:prstGeom>
          <a:ln>
            <a:solidFill>
              <a:schemeClr val="tx1"/>
            </a:solidFill>
          </a:ln>
        </p:spPr>
      </p:pic>
      <p:sp>
        <p:nvSpPr>
          <p:cNvPr id="9" name="角丸四角形 8"/>
          <p:cNvSpPr/>
          <p:nvPr/>
        </p:nvSpPr>
        <p:spPr>
          <a:xfrm>
            <a:off x="6084168" y="4630089"/>
            <a:ext cx="1944216" cy="95915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7593363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商品画面に関する翻訳変更</a:t>
            </a:r>
            <a:endParaRPr lang="en-US" altLang="ja-JP" dirty="0"/>
          </a:p>
        </p:txBody>
      </p:sp>
      <p:sp>
        <p:nvSpPr>
          <p:cNvPr id="15" name="正方形/長方形 14"/>
          <p:cNvSpPr/>
          <p:nvPr/>
        </p:nvSpPr>
        <p:spPr>
          <a:xfrm>
            <a:off x="107505" y="963987"/>
            <a:ext cx="7632848" cy="1477328"/>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有効化／無効化の箇所を適用開始日／適用終了日と他の画面に合わせるように変更しています。また、</a:t>
            </a:r>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ServiceID</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、および</a:t>
            </a:r>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ServiceIdentifier</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に対して、どちらも、サービス</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ID</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と付与されていたため、</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 </a:t>
            </a:r>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ServiceIdentifier</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＝サービス識別</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ID</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と和名を分けるようにしました。</a:t>
            </a:r>
            <a:endParaRPr kumimoji="1" lang="ja-JP" altLang="en-US" dirty="0">
              <a:latin typeface="Meiryo UI" panose="020B0604030504040204" pitchFamily="50" charset="-128"/>
              <a:ea typeface="Meiryo UI" panose="020B0604030504040204" pitchFamily="50" charset="-128"/>
            </a:endParaRPr>
          </a:p>
          <a:p>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3" name="図 2">
            <a:extLst>
              <a:ext uri="{FF2B5EF4-FFF2-40B4-BE49-F238E27FC236}">
                <a16:creationId xmlns:a16="http://schemas.microsoft.com/office/drawing/2014/main" id="{0BAA397F-DC26-C2C1-D088-E5B5283FDF7D}"/>
              </a:ext>
            </a:extLst>
          </p:cNvPr>
          <p:cNvPicPr>
            <a:picLocks noChangeAspect="1"/>
          </p:cNvPicPr>
          <p:nvPr/>
        </p:nvPicPr>
        <p:blipFill>
          <a:blip r:embed="rId3"/>
          <a:stretch>
            <a:fillRect/>
          </a:stretch>
        </p:blipFill>
        <p:spPr>
          <a:xfrm>
            <a:off x="611560" y="2204864"/>
            <a:ext cx="8229600" cy="4376334"/>
          </a:xfrm>
          <a:prstGeom prst="rect">
            <a:avLst/>
          </a:prstGeom>
        </p:spPr>
      </p:pic>
      <p:sp>
        <p:nvSpPr>
          <p:cNvPr id="4" name="楕円 3">
            <a:extLst>
              <a:ext uri="{FF2B5EF4-FFF2-40B4-BE49-F238E27FC236}">
                <a16:creationId xmlns:a16="http://schemas.microsoft.com/office/drawing/2014/main" id="{10FB569B-D199-4FCE-6969-029CD6EEA010}"/>
              </a:ext>
            </a:extLst>
          </p:cNvPr>
          <p:cNvSpPr/>
          <p:nvPr/>
        </p:nvSpPr>
        <p:spPr>
          <a:xfrm>
            <a:off x="4716016" y="4725144"/>
            <a:ext cx="1311706" cy="333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09DD377-9AD3-57FA-D0DD-658F9AE11AFD}"/>
              </a:ext>
            </a:extLst>
          </p:cNvPr>
          <p:cNvSpPr txBox="1"/>
          <p:nvPr/>
        </p:nvSpPr>
        <p:spPr>
          <a:xfrm>
            <a:off x="2411760" y="4206864"/>
            <a:ext cx="5221301"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有効化／無効化→適用開始日／適用終了日へ変更</a:t>
            </a:r>
          </a:p>
        </p:txBody>
      </p:sp>
      <p:cxnSp>
        <p:nvCxnSpPr>
          <p:cNvPr id="6" name="直線コネクタ 5">
            <a:extLst>
              <a:ext uri="{FF2B5EF4-FFF2-40B4-BE49-F238E27FC236}">
                <a16:creationId xmlns:a16="http://schemas.microsoft.com/office/drawing/2014/main" id="{EDC33689-AF79-6A9D-F9BF-770E8972F5E8}"/>
              </a:ext>
            </a:extLst>
          </p:cNvPr>
          <p:cNvCxnSpPr>
            <a:cxnSpLocks/>
            <a:endCxn id="4" idx="2"/>
          </p:cNvCxnSpPr>
          <p:nvPr/>
        </p:nvCxnSpPr>
        <p:spPr>
          <a:xfrm>
            <a:off x="4427985" y="4576196"/>
            <a:ext cx="288031" cy="315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楕円 11">
            <a:extLst>
              <a:ext uri="{FF2B5EF4-FFF2-40B4-BE49-F238E27FC236}">
                <a16:creationId xmlns:a16="http://schemas.microsoft.com/office/drawing/2014/main" id="{154A0677-9EC7-AA7F-22AB-ABED6EC1F977}"/>
              </a:ext>
            </a:extLst>
          </p:cNvPr>
          <p:cNvSpPr/>
          <p:nvPr/>
        </p:nvSpPr>
        <p:spPr>
          <a:xfrm>
            <a:off x="1691680" y="5179447"/>
            <a:ext cx="1173832" cy="288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774EE76-8E03-B492-F471-E8B922DF56F9}"/>
              </a:ext>
            </a:extLst>
          </p:cNvPr>
          <p:cNvSpPr txBox="1"/>
          <p:nvPr/>
        </p:nvSpPr>
        <p:spPr>
          <a:xfrm>
            <a:off x="3275857" y="5486436"/>
            <a:ext cx="2304256" cy="646331"/>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サービス</a:t>
            </a:r>
            <a:r>
              <a:rPr kumimoji="1" lang="en-US" altLang="ja-JP" dirty="0">
                <a:solidFill>
                  <a:srgbClr val="FF0000"/>
                </a:solidFill>
                <a:latin typeface="Meiryo UI" panose="020B0604030504040204" pitchFamily="50" charset="-128"/>
                <a:ea typeface="Meiryo UI" panose="020B0604030504040204" pitchFamily="50" charset="-128"/>
              </a:rPr>
              <a:t>ID</a:t>
            </a:r>
            <a:r>
              <a:rPr kumimoji="1" lang="ja-JP" altLang="en-US" dirty="0">
                <a:solidFill>
                  <a:srgbClr val="FF0000"/>
                </a:solidFill>
                <a:latin typeface="Meiryo UI" panose="020B0604030504040204" pitchFamily="50" charset="-128"/>
                <a:ea typeface="Meiryo UI" panose="020B0604030504040204" pitchFamily="50" charset="-128"/>
              </a:rPr>
              <a:t>をサービス識別</a:t>
            </a:r>
            <a:r>
              <a:rPr kumimoji="1" lang="en-US" altLang="ja-JP" dirty="0">
                <a:solidFill>
                  <a:srgbClr val="FF0000"/>
                </a:solidFill>
                <a:latin typeface="Meiryo UI" panose="020B0604030504040204" pitchFamily="50" charset="-128"/>
                <a:ea typeface="Meiryo UI" panose="020B0604030504040204" pitchFamily="50" charset="-128"/>
              </a:rPr>
              <a:t>ID</a:t>
            </a:r>
            <a:r>
              <a:rPr kumimoji="1" lang="ja-JP" altLang="en-US" dirty="0">
                <a:solidFill>
                  <a:srgbClr val="FF0000"/>
                </a:solidFill>
                <a:latin typeface="Meiryo UI" panose="020B0604030504040204" pitchFamily="50" charset="-128"/>
                <a:ea typeface="Meiryo UI" panose="020B0604030504040204" pitchFamily="50" charset="-128"/>
              </a:rPr>
              <a:t>へ変更</a:t>
            </a:r>
          </a:p>
        </p:txBody>
      </p:sp>
      <p:cxnSp>
        <p:nvCxnSpPr>
          <p:cNvPr id="14" name="直線コネクタ 13">
            <a:extLst>
              <a:ext uri="{FF2B5EF4-FFF2-40B4-BE49-F238E27FC236}">
                <a16:creationId xmlns:a16="http://schemas.microsoft.com/office/drawing/2014/main" id="{05B97F97-10CF-F352-9A29-B9C46506A2BE}"/>
              </a:ext>
            </a:extLst>
          </p:cNvPr>
          <p:cNvCxnSpPr>
            <a:cxnSpLocks/>
            <a:endCxn id="13" idx="1"/>
          </p:cNvCxnSpPr>
          <p:nvPr/>
        </p:nvCxnSpPr>
        <p:spPr>
          <a:xfrm>
            <a:off x="2699792" y="5467480"/>
            <a:ext cx="576065" cy="3421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516882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9184"/>
          </a:xfrm>
        </p:spPr>
        <p:txBody>
          <a:bodyPr>
            <a:normAutofit fontScale="90000"/>
          </a:bodyPr>
          <a:lstStyle/>
          <a:p>
            <a:r>
              <a:rPr lang="en-US" altLang="ja-JP" dirty="0" smtClean="0"/>
              <a:t>2</a:t>
            </a:r>
            <a:r>
              <a:rPr lang="ja-JP" altLang="en-US" dirty="0"/>
              <a:t>月版リリースノート</a:t>
            </a:r>
            <a:endParaRPr kumimoji="1" lang="ja-JP" altLang="en-US" dirty="0"/>
          </a:p>
        </p:txBody>
      </p:sp>
      <p:sp>
        <p:nvSpPr>
          <p:cNvPr id="27" name="正方形/長方形 26"/>
          <p:cNvSpPr/>
          <p:nvPr/>
        </p:nvSpPr>
        <p:spPr>
          <a:xfrm>
            <a:off x="107505" y="827420"/>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・クラウド型フルフィルメントサービスの変更点としては以下の通り。</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2365987183"/>
              </p:ext>
            </p:extLst>
          </p:nvPr>
        </p:nvGraphicFramePr>
        <p:xfrm>
          <a:off x="323528" y="1196752"/>
          <a:ext cx="8640961" cy="5313040"/>
        </p:xfrm>
        <a:graphic>
          <a:graphicData uri="http://schemas.openxmlformats.org/drawingml/2006/table">
            <a:tbl>
              <a:tblPr firstRow="1" bandRow="1">
                <a:tableStyleId>{5940675A-B579-460E-94D1-54222C63F5DA}</a:tableStyleId>
              </a:tblPr>
              <a:tblGrid>
                <a:gridCol w="1107816">
                  <a:extLst>
                    <a:ext uri="{9D8B030D-6E8A-4147-A177-3AD203B41FA5}">
                      <a16:colId xmlns:a16="http://schemas.microsoft.com/office/drawing/2014/main" val="1407081105"/>
                    </a:ext>
                  </a:extLst>
                </a:gridCol>
                <a:gridCol w="2348568">
                  <a:extLst>
                    <a:ext uri="{9D8B030D-6E8A-4147-A177-3AD203B41FA5}">
                      <a16:colId xmlns:a16="http://schemas.microsoft.com/office/drawing/2014/main" val="3609417813"/>
                    </a:ext>
                  </a:extLst>
                </a:gridCol>
                <a:gridCol w="4320480">
                  <a:extLst>
                    <a:ext uri="{9D8B030D-6E8A-4147-A177-3AD203B41FA5}">
                      <a16:colId xmlns:a16="http://schemas.microsoft.com/office/drawing/2014/main" val="1035518573"/>
                    </a:ext>
                  </a:extLst>
                </a:gridCol>
                <a:gridCol w="864097">
                  <a:extLst>
                    <a:ext uri="{9D8B030D-6E8A-4147-A177-3AD203B41FA5}">
                      <a16:colId xmlns:a16="http://schemas.microsoft.com/office/drawing/2014/main" val="1837175988"/>
                    </a:ext>
                  </a:extLst>
                </a:gridCol>
              </a:tblGrid>
              <a:tr h="360040">
                <a:tc>
                  <a:txBody>
                    <a:bodyPr/>
                    <a:lstStyle/>
                    <a:p>
                      <a:pPr algn="ctr"/>
                      <a:r>
                        <a:rPr kumimoji="1" lang="ja-JP" altLang="en-US" sz="1100" b="1" dirty="0">
                          <a:latin typeface="Meiryo UI" panose="020B0604030504040204" pitchFamily="50" charset="-128"/>
                          <a:ea typeface="Meiryo UI" panose="020B0604030504040204" pitchFamily="50" charset="-128"/>
                        </a:rPr>
                        <a:t>カテゴリ</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変更概要</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変更詳細</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参考ページ</a:t>
                      </a:r>
                    </a:p>
                  </a:txBody>
                  <a:tcPr marL="36000" marR="36000">
                    <a:solidFill>
                      <a:schemeClr val="accent6">
                        <a:lumMod val="20000"/>
                        <a:lumOff val="80000"/>
                      </a:schemeClr>
                    </a:solidFill>
                  </a:tcPr>
                </a:tc>
                <a:extLst>
                  <a:ext uri="{0D108BD9-81ED-4DB2-BD59-A6C34878D82A}">
                    <a16:rowId xmlns:a16="http://schemas.microsoft.com/office/drawing/2014/main" val="28501447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翻訳の変更</a:t>
                      </a:r>
                      <a:endParaRPr kumimoji="1"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商品画面に関する翻訳変更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mtClean="0">
                          <a:latin typeface="Meiryo UI" panose="020B0604030504040204" pitchFamily="50" charset="-128"/>
                          <a:ea typeface="Meiryo UI" panose="020B0604030504040204" pitchFamily="50" charset="-128"/>
                          <a:cs typeface="Malgun Gothic Semilight" panose="020B0502040204020203" pitchFamily="50" charset="-128"/>
                        </a:rPr>
                        <a:t>有効化／無効化の箇所を適用開始日／適用終了日と他の画面に合わせるように変更しました</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P.29</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07164613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smtClean="0">
                          <a:latin typeface="Meiryo UI" panose="020B0604030504040204" pitchFamily="50" charset="-128"/>
                          <a:ea typeface="Meiryo UI" panose="020B0604030504040204" pitchFamily="50" charset="-128"/>
                        </a:rPr>
                        <a:t>UI</a:t>
                      </a:r>
                      <a:r>
                        <a:rPr kumimoji="1" lang="ja-JP" altLang="en-US" sz="1100" smtClean="0">
                          <a:latin typeface="Meiryo UI" panose="020B0604030504040204" pitchFamily="50" charset="-128"/>
                          <a:ea typeface="Meiryo UI" panose="020B0604030504040204" pitchFamily="50" charset="-128"/>
                        </a:rPr>
                        <a:t>翻訳の変更</a:t>
                      </a:r>
                      <a:endParaRPr kumimoji="1"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料金計算画面に関する翻訳変更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料金計算画面について、サマリのタイトルを変更し、また、</a:t>
                      </a:r>
                      <a:r>
                        <a:rPr lang="ja-JP" altLang="en-US" sz="1100" dirty="0" smtClean="0">
                          <a:latin typeface="Meiryo UI" panose="020B0604030504040204" pitchFamily="50" charset="-128"/>
                          <a:ea typeface="Meiryo UI" panose="020B0604030504040204" pitchFamily="50" charset="-128"/>
                        </a:rPr>
                        <a:t>割引のカテゴリに最低利用契約料金が含まれていることを明記</a:t>
                      </a: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しました</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P.30</a:t>
                      </a:r>
                      <a:endParaRPr kumimoji="1" lang="ja-JP" altLang="en-US"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73736922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smtClean="0">
                          <a:latin typeface="Meiryo UI" panose="020B0604030504040204" pitchFamily="50" charset="-128"/>
                          <a:ea typeface="Meiryo UI" panose="020B0604030504040204" pitchFamily="50" charset="-128"/>
                        </a:rPr>
                        <a:t>UI</a:t>
                      </a:r>
                      <a:r>
                        <a:rPr kumimoji="1" lang="ja-JP" altLang="en-US" sz="1100" smtClean="0">
                          <a:latin typeface="Meiryo UI" panose="020B0604030504040204" pitchFamily="50" charset="-128"/>
                          <a:ea typeface="Meiryo UI" panose="020B0604030504040204" pitchFamily="50" charset="-128"/>
                        </a:rPr>
                        <a:t>翻訳の変更</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mtClean="0">
                          <a:latin typeface="Meiryo UI" panose="020B0604030504040204" pitchFamily="50" charset="-128"/>
                          <a:ea typeface="Meiryo UI" panose="020B0604030504040204" pitchFamily="50" charset="-128"/>
                        </a:rPr>
                        <a:t>無料利用／利用限度に関する翻訳変更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無料利用／利用限度で利用されている</a:t>
                      </a:r>
                      <a:r>
                        <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rPr>
                        <a:t>Monetary</a:t>
                      </a: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（通貨換算）／</a:t>
                      </a:r>
                      <a:r>
                        <a:rPr lang="en-US" altLang="ja-JP" sz="1100" dirty="0" smtClean="0">
                          <a:latin typeface="Meiryo UI" panose="020B0604030504040204" pitchFamily="50" charset="-128"/>
                          <a:ea typeface="Meiryo UI" panose="020B0604030504040204" pitchFamily="50" charset="-128"/>
                          <a:cs typeface="Malgun Gothic Semilight" panose="020B0502040204020203" pitchFamily="50" charset="-128"/>
                        </a:rPr>
                        <a:t>Non-</a:t>
                      </a:r>
                      <a:r>
                        <a:rPr lang="en-US" altLang="ja-JP" sz="1100" dirty="0" err="1" smtClean="0">
                          <a:latin typeface="Meiryo UI" panose="020B0604030504040204" pitchFamily="50" charset="-128"/>
                          <a:ea typeface="Meiryo UI" panose="020B0604030504040204" pitchFamily="50" charset="-128"/>
                          <a:cs typeface="Malgun Gothic Semilight" panose="020B0502040204020203" pitchFamily="50" charset="-128"/>
                        </a:rPr>
                        <a:t>manetary</a:t>
                      </a: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（利用量換算）へ翻訳変更しました</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P.31</a:t>
                      </a:r>
                      <a:endParaRPr kumimoji="1" lang="ja-JP" altLang="en-US"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05383304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smtClean="0">
                          <a:latin typeface="Meiryo UI" panose="020B0604030504040204" pitchFamily="50" charset="-128"/>
                          <a:ea typeface="Meiryo UI" panose="020B0604030504040204" pitchFamily="50" charset="-128"/>
                        </a:rPr>
                        <a:t>UI</a:t>
                      </a:r>
                      <a:r>
                        <a:rPr kumimoji="1" lang="ja-JP" altLang="en-US" sz="1100" smtClean="0">
                          <a:latin typeface="Meiryo UI" panose="020B0604030504040204" pitchFamily="50" charset="-128"/>
                          <a:ea typeface="Meiryo UI" panose="020B0604030504040204" pitchFamily="50" charset="-128"/>
                        </a:rPr>
                        <a:t>翻訳の変更</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mtClean="0">
                          <a:latin typeface="Meiryo UI" panose="020B0604030504040204" pitchFamily="50" charset="-128"/>
                          <a:ea typeface="Meiryo UI" panose="020B0604030504040204" pitchFamily="50" charset="-128"/>
                        </a:rPr>
                        <a:t>商品詳細に関する翻訳変更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インスタンス（実態化）という言葉が一般的ではないため、設定可能数へ変更</a:t>
                      </a:r>
                      <a:r>
                        <a:rPr lang="ja-JP" altLang="en-US" sz="1100" dirty="0" smtClean="0">
                          <a:solidFill>
                            <a:schemeClr val="tx1"/>
                          </a:solidFill>
                          <a:latin typeface="Meiryo UI" panose="020B0604030504040204" pitchFamily="50" charset="-128"/>
                          <a:ea typeface="Meiryo UI" panose="020B0604030504040204" pitchFamily="50" charset="-128"/>
                          <a:cs typeface="+mn-cs"/>
                        </a:rPr>
                        <a:t>しました</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P.32</a:t>
                      </a:r>
                      <a:endParaRPr kumimoji="1" lang="ja-JP" altLang="en-US"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251641545"/>
                  </a:ext>
                </a:extLst>
              </a:tr>
              <a:tr h="27816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smtClean="0">
                          <a:latin typeface="Meiryo UI" panose="020B0604030504040204" pitchFamily="50" charset="-128"/>
                          <a:ea typeface="Meiryo UI" panose="020B0604030504040204" pitchFamily="50" charset="-128"/>
                        </a:rPr>
                        <a:t>UI</a:t>
                      </a:r>
                      <a:r>
                        <a:rPr kumimoji="1" lang="ja-JP" altLang="en-US" sz="1100" smtClean="0">
                          <a:latin typeface="Meiryo UI" panose="020B0604030504040204" pitchFamily="50" charset="-128"/>
                          <a:ea typeface="Meiryo UI" panose="020B0604030504040204" pitchFamily="50" charset="-128"/>
                        </a:rPr>
                        <a:t>翻訳の変更</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mtClean="0">
                          <a:latin typeface="Meiryo UI" panose="020B0604030504040204" pitchFamily="50" charset="-128"/>
                          <a:ea typeface="Meiryo UI" panose="020B0604030504040204" pitchFamily="50" charset="-128"/>
                        </a:rPr>
                        <a:t>サービスに関する翻訳変更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サービス特性とサービス機能の同義のキーワードが混在していたため、サービス特性に統一しました</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P.33</a:t>
                      </a:r>
                      <a:endParaRPr kumimoji="1" lang="ja-JP" altLang="en-US"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82632237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smtClean="0">
                          <a:latin typeface="Meiryo UI" panose="020B0604030504040204" pitchFamily="50" charset="-128"/>
                          <a:ea typeface="Meiryo UI" panose="020B0604030504040204" pitchFamily="50" charset="-128"/>
                        </a:rPr>
                        <a:t>UI</a:t>
                      </a:r>
                      <a:r>
                        <a:rPr kumimoji="1" lang="ja-JP" altLang="en-US" sz="1100" smtClean="0">
                          <a:latin typeface="Meiryo UI" panose="020B0604030504040204" pitchFamily="50" charset="-128"/>
                          <a:ea typeface="Meiryo UI" panose="020B0604030504040204" pitchFamily="50" charset="-128"/>
                        </a:rPr>
                        <a:t>翻訳の変更</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smtClean="0">
                          <a:latin typeface="Meiryo UI" panose="020B0604030504040204" pitchFamily="50" charset="-128"/>
                          <a:ea typeface="Meiryo UI" panose="020B0604030504040204" pitchFamily="50" charset="-128"/>
                        </a:rPr>
                        <a:t>督促画面に関する翻訳変更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督促画面のボタン名や履歴内容、ステップ条件等、全般的に翻訳を見直しました</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P.34</a:t>
                      </a:r>
                      <a:endParaRPr kumimoji="1" lang="ja-JP" altLang="en-US"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355528912"/>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UI</a:t>
                      </a:r>
                      <a:r>
                        <a:rPr kumimoji="1" lang="ja-JP" altLang="en-US" sz="1100" dirty="0" smtClean="0">
                          <a:latin typeface="Meiryo UI" panose="020B0604030504040204" pitchFamily="50" charset="-128"/>
                          <a:ea typeface="Meiryo UI" panose="020B0604030504040204" pitchFamily="50" charset="-128"/>
                        </a:rPr>
                        <a:t>翻訳の変更</a:t>
                      </a:r>
                      <a:endParaRPr kumimoji="1"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rPr>
                        <a:t>契約商品に関する翻訳変更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latin typeface="Meiryo UI" panose="020B0604030504040204" pitchFamily="50" charset="-128"/>
                          <a:ea typeface="Meiryo UI" panose="020B0604030504040204" pitchFamily="50" charset="-128"/>
                          <a:cs typeface="Malgun Gothic Semilight" panose="020B0502040204020203" pitchFamily="50" charset="-128"/>
                        </a:rPr>
                        <a:t>インスタンス（実態化）という言葉が一般的ではないため、インスタンス名から契約商品特定名へ変更しました</a:t>
                      </a:r>
                      <a:endPar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P.35</a:t>
                      </a:r>
                      <a:endParaRPr kumimoji="1" lang="ja-JP" altLang="en-US" sz="1100" dirty="0" smtClean="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046068226"/>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関連者履歴に関する翻訳変更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関連者の履歴（</a:t>
                      </a:r>
                      <a:r>
                        <a:rPr lang="en-US" altLang="ja-JP" sz="1100" dirty="0" err="1">
                          <a:latin typeface="Meiryo UI" panose="020B0604030504040204" pitchFamily="50" charset="-128"/>
                          <a:ea typeface="Meiryo UI" panose="020B0604030504040204" pitchFamily="50" charset="-128"/>
                          <a:cs typeface="Malgun Gothic Semilight" panose="020B0502040204020203" pitchFamily="50" charset="-128"/>
                        </a:rPr>
                        <a:t>PartiesHistoryAPI</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）に関して日本語による情報が取得可能になりました</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P.36</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03065737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プロビ履歴に関する翻訳変更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プロビジョニング履歴の種別について記載を見直しました</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P.37</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87566130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UI</a:t>
                      </a:r>
                      <a:r>
                        <a:rPr kumimoji="1" lang="ja-JP" altLang="en-US" sz="1100" dirty="0">
                          <a:latin typeface="Meiryo UI" panose="020B0604030504040204" pitchFamily="50" charset="-128"/>
                          <a:ea typeface="Meiryo UI" panose="020B0604030504040204" pitchFamily="50" charset="-128"/>
                        </a:rPr>
                        <a:t>翻訳の変更</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住所表示に関する翻訳変更</a:t>
                      </a: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オーダ概要画面にて住所タイプ（</a:t>
                      </a:r>
                      <a:r>
                        <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rPr>
                        <a:t>ADDRESS</a:t>
                      </a:r>
                      <a:r>
                        <a:rPr lang="ja-JP" altLang="en-US" sz="1100" dirty="0">
                          <a:latin typeface="Meiryo UI" panose="020B0604030504040204" pitchFamily="50" charset="-128"/>
                          <a:ea typeface="Meiryo UI" panose="020B0604030504040204" pitchFamily="50" charset="-128"/>
                          <a:cs typeface="Malgun Gothic Semilight" panose="020B0502040204020203" pitchFamily="50" charset="-128"/>
                        </a:rPr>
                        <a:t>）の表示を日本形式にて表示するように変更しました</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P.38</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783242217"/>
                  </a:ext>
                </a:extLst>
              </a:tr>
              <a:tr h="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solidFill>
                            <a:schemeClr val="tx1"/>
                          </a:solidFill>
                          <a:latin typeface="Meiryo UI" panose="020B0604030504040204" pitchFamily="50" charset="-128"/>
                          <a:ea typeface="Meiryo UI" panose="020B0604030504040204" pitchFamily="50" charset="-128"/>
                        </a:rPr>
                        <a:t>UI</a:t>
                      </a:r>
                      <a:r>
                        <a:rPr kumimoji="1" lang="ja-JP" altLang="en-US" sz="1100" dirty="0">
                          <a:solidFill>
                            <a:schemeClr val="tx1"/>
                          </a:solidFill>
                          <a:latin typeface="Meiryo UI" panose="020B0604030504040204" pitchFamily="50" charset="-128"/>
                          <a:ea typeface="Meiryo UI" panose="020B0604030504040204" pitchFamily="50" charset="-128"/>
                        </a:rPr>
                        <a:t>翻訳の変更</a:t>
                      </a:r>
                    </a:p>
                  </a:txBody>
                  <a:tcPr marL="36000" marR="36000"/>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割引形式表示の翻訳変更</a:t>
                      </a:r>
                      <a:endParaRPr lang="en-US" altLang="ja-JP"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割引形式について、金額割引の</a:t>
                      </a:r>
                      <a:r>
                        <a:rPr lang="en-US" altLang="ja-JP"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2</a:t>
                      </a:r>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種の挙動が分かりづらかったため、補足内容を変更しました</a:t>
                      </a:r>
                      <a:endParaRPr lang="en-US" altLang="ja-JP"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P.39</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64153704"/>
                  </a:ext>
                </a:extLst>
              </a:tr>
              <a:tr h="0">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100" dirty="0">
                        <a:latin typeface="Meiryo UI" panose="020B0604030504040204" pitchFamily="50" charset="-128"/>
                        <a:ea typeface="Meiryo UI" panose="020B0604030504040204" pitchFamily="50" charset="-128"/>
                      </a:endParaRPr>
                    </a:p>
                  </a:txBody>
                  <a:tcPr marL="36000" marR="36000"/>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計算に使用される情報について、料金以外の</a:t>
                      </a:r>
                      <a:r>
                        <a:rPr lang="en-US" altLang="ja-JP"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2</a:t>
                      </a:r>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種の挙動が分かりづらかったため、補足内容を変更しました</a:t>
                      </a:r>
                      <a:endParaRPr lang="en-US" altLang="ja-JP"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P.40</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852395795"/>
                  </a:ext>
                </a:extLst>
              </a:tr>
            </a:tbl>
          </a:graphicData>
        </a:graphic>
      </p:graphicFrame>
    </p:spTree>
    <p:extLst>
      <p:ext uri="{BB962C8B-B14F-4D97-AF65-F5344CB8AC3E}">
        <p14:creationId xmlns:p14="http://schemas.microsoft.com/office/powerpoint/2010/main" val="78444343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11B1463B-499F-967C-D3C6-2FF3664EFD85}"/>
              </a:ext>
            </a:extLst>
          </p:cNvPr>
          <p:cNvPicPr>
            <a:picLocks noChangeAspect="1"/>
          </p:cNvPicPr>
          <p:nvPr/>
        </p:nvPicPr>
        <p:blipFill>
          <a:blip r:embed="rId3"/>
          <a:stretch>
            <a:fillRect/>
          </a:stretch>
        </p:blipFill>
        <p:spPr>
          <a:xfrm>
            <a:off x="481215" y="1641506"/>
            <a:ext cx="8594278" cy="4914527"/>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料金計算画面に関する翻訳変更</a:t>
            </a:r>
            <a:endParaRPr lang="en-US" altLang="ja-JP" dirty="0"/>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料金計算画面について、サマリのタイトルを変更し、また、</a:t>
            </a:r>
            <a:r>
              <a:rPr lang="ja-JP" altLang="en-US" dirty="0">
                <a:latin typeface="Meiryo UI" panose="020B0604030504040204" pitchFamily="50" charset="-128"/>
                <a:ea typeface="Meiryo UI" panose="020B0604030504040204" pitchFamily="50" charset="-128"/>
              </a:rPr>
              <a:t>割引のカテゴリに最低利用契約料金が含まれていることを明記</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しました。</a:t>
            </a:r>
            <a:endParaRPr kumimoji="1" lang="ja-JP" altLang="en-US" dirty="0">
              <a:latin typeface="Meiryo UI" panose="020B0604030504040204" pitchFamily="50" charset="-128"/>
              <a:ea typeface="Meiryo UI" panose="020B0604030504040204" pitchFamily="50" charset="-128"/>
            </a:endParaRPr>
          </a:p>
        </p:txBody>
      </p:sp>
      <p:sp>
        <p:nvSpPr>
          <p:cNvPr id="4" name="楕円 3">
            <a:extLst>
              <a:ext uri="{FF2B5EF4-FFF2-40B4-BE49-F238E27FC236}">
                <a16:creationId xmlns:a16="http://schemas.microsoft.com/office/drawing/2014/main" id="{10FB569B-D199-4FCE-6969-029CD6EEA010}"/>
              </a:ext>
            </a:extLst>
          </p:cNvPr>
          <p:cNvSpPr/>
          <p:nvPr/>
        </p:nvSpPr>
        <p:spPr>
          <a:xfrm>
            <a:off x="4499992" y="4538796"/>
            <a:ext cx="1311706" cy="333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09DD377-9AD3-57FA-D0DD-658F9AE11AFD}"/>
              </a:ext>
            </a:extLst>
          </p:cNvPr>
          <p:cNvSpPr txBox="1"/>
          <p:nvPr/>
        </p:nvSpPr>
        <p:spPr>
          <a:xfrm>
            <a:off x="2123729" y="3841694"/>
            <a:ext cx="3111749"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料金計算サマリのタイトルを変更</a:t>
            </a:r>
          </a:p>
        </p:txBody>
      </p:sp>
      <p:cxnSp>
        <p:nvCxnSpPr>
          <p:cNvPr id="6" name="直線コネクタ 5">
            <a:extLst>
              <a:ext uri="{FF2B5EF4-FFF2-40B4-BE49-F238E27FC236}">
                <a16:creationId xmlns:a16="http://schemas.microsoft.com/office/drawing/2014/main" id="{EDC33689-AF79-6A9D-F9BF-770E8972F5E8}"/>
              </a:ext>
            </a:extLst>
          </p:cNvPr>
          <p:cNvCxnSpPr>
            <a:cxnSpLocks/>
          </p:cNvCxnSpPr>
          <p:nvPr/>
        </p:nvCxnSpPr>
        <p:spPr>
          <a:xfrm>
            <a:off x="4283969" y="4250107"/>
            <a:ext cx="288031" cy="315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楕円 1">
            <a:extLst>
              <a:ext uri="{FF2B5EF4-FFF2-40B4-BE49-F238E27FC236}">
                <a16:creationId xmlns:a16="http://schemas.microsoft.com/office/drawing/2014/main" id="{08826079-DCE2-C179-8C4F-F8402315B348}"/>
              </a:ext>
            </a:extLst>
          </p:cNvPr>
          <p:cNvSpPr/>
          <p:nvPr/>
        </p:nvSpPr>
        <p:spPr>
          <a:xfrm>
            <a:off x="621924" y="4754454"/>
            <a:ext cx="936104" cy="2505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コネクタ 6">
            <a:extLst>
              <a:ext uri="{FF2B5EF4-FFF2-40B4-BE49-F238E27FC236}">
                <a16:creationId xmlns:a16="http://schemas.microsoft.com/office/drawing/2014/main" id="{2A8D85A5-D4BF-D8CF-2C8F-842EAE421F1B}"/>
              </a:ext>
            </a:extLst>
          </p:cNvPr>
          <p:cNvCxnSpPr>
            <a:cxnSpLocks/>
          </p:cNvCxnSpPr>
          <p:nvPr/>
        </p:nvCxnSpPr>
        <p:spPr>
          <a:xfrm flipH="1">
            <a:off x="1524228" y="4250107"/>
            <a:ext cx="606337" cy="50434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楕円 8">
            <a:extLst>
              <a:ext uri="{FF2B5EF4-FFF2-40B4-BE49-F238E27FC236}">
                <a16:creationId xmlns:a16="http://schemas.microsoft.com/office/drawing/2014/main" id="{0A13D384-F6C3-B5F3-8296-40C8C48FDABD}"/>
              </a:ext>
            </a:extLst>
          </p:cNvPr>
          <p:cNvSpPr/>
          <p:nvPr/>
        </p:nvSpPr>
        <p:spPr>
          <a:xfrm>
            <a:off x="4517065" y="5309777"/>
            <a:ext cx="1311706" cy="3334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5D478D4B-569C-E019-EDB4-8F416637B4C9}"/>
              </a:ext>
            </a:extLst>
          </p:cNvPr>
          <p:cNvCxnSpPr>
            <a:cxnSpLocks/>
          </p:cNvCxnSpPr>
          <p:nvPr/>
        </p:nvCxnSpPr>
        <p:spPr>
          <a:xfrm>
            <a:off x="5462022" y="5634686"/>
            <a:ext cx="288031" cy="31569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3" name="テキスト ボックス 12">
            <a:extLst>
              <a:ext uri="{FF2B5EF4-FFF2-40B4-BE49-F238E27FC236}">
                <a16:creationId xmlns:a16="http://schemas.microsoft.com/office/drawing/2014/main" id="{7B50F5E3-9B82-D98B-2AD0-3BE633301683}"/>
              </a:ext>
            </a:extLst>
          </p:cNvPr>
          <p:cNvSpPr txBox="1"/>
          <p:nvPr/>
        </p:nvSpPr>
        <p:spPr>
          <a:xfrm>
            <a:off x="4592726" y="5905957"/>
            <a:ext cx="3706464" cy="646331"/>
          </a:xfrm>
          <a:prstGeom prst="rect">
            <a:avLst/>
          </a:prstGeom>
          <a:noFill/>
        </p:spPr>
        <p:txBody>
          <a:bodyPr wrap="none" rtlCol="0">
            <a:spAutoFit/>
          </a:bodyPr>
          <a:lstStyle/>
          <a:p>
            <a:r>
              <a:rPr lang="ja-JP" altLang="en-US" dirty="0">
                <a:solidFill>
                  <a:srgbClr val="FF0000"/>
                </a:solidFill>
                <a:latin typeface="Meiryo UI" panose="020B0604030504040204" pitchFamily="50" charset="-128"/>
                <a:ea typeface="Meiryo UI" panose="020B0604030504040204" pitchFamily="50" charset="-128"/>
              </a:rPr>
              <a:t>割引のカテゴリに最低利用契約料金が</a:t>
            </a:r>
            <a:r>
              <a:rPr lang="en-US" altLang="ja-JP" dirty="0">
                <a:solidFill>
                  <a:srgbClr val="FF0000"/>
                </a:solidFill>
                <a:latin typeface="Meiryo UI" panose="020B0604030504040204" pitchFamily="50" charset="-128"/>
                <a:ea typeface="Meiryo UI" panose="020B0604030504040204" pitchFamily="50" charset="-128"/>
              </a:rPr>
              <a:t/>
            </a:r>
            <a:br>
              <a:rPr lang="en-US" altLang="ja-JP" dirty="0">
                <a:solidFill>
                  <a:srgbClr val="FF0000"/>
                </a:solidFill>
                <a:latin typeface="Meiryo UI" panose="020B0604030504040204" pitchFamily="50" charset="-128"/>
                <a:ea typeface="Meiryo UI" panose="020B0604030504040204" pitchFamily="50" charset="-128"/>
              </a:rPr>
            </a:br>
            <a:r>
              <a:rPr lang="ja-JP" altLang="en-US" dirty="0">
                <a:solidFill>
                  <a:srgbClr val="FF0000"/>
                </a:solidFill>
                <a:latin typeface="Meiryo UI" panose="020B0604030504040204" pitchFamily="50" charset="-128"/>
                <a:ea typeface="Meiryo UI" panose="020B0604030504040204" pitchFamily="50" charset="-128"/>
              </a:rPr>
              <a:t>含まれていることを明記</a:t>
            </a:r>
            <a:endParaRPr kumimoji="1" lang="ja-JP" altLang="en-US" dirty="0">
              <a:solidFill>
                <a:srgbClr val="FF0000"/>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0220735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a:extLst>
              <a:ext uri="{FF2B5EF4-FFF2-40B4-BE49-F238E27FC236}">
                <a16:creationId xmlns:a16="http://schemas.microsoft.com/office/drawing/2014/main" id="{EF8C161D-5F1E-98A0-3971-38D16C2B0370}"/>
              </a:ext>
            </a:extLst>
          </p:cNvPr>
          <p:cNvPicPr>
            <a:picLocks noChangeAspect="1"/>
          </p:cNvPicPr>
          <p:nvPr/>
        </p:nvPicPr>
        <p:blipFill>
          <a:blip r:embed="rId3"/>
          <a:stretch>
            <a:fillRect/>
          </a:stretch>
        </p:blipFill>
        <p:spPr>
          <a:xfrm>
            <a:off x="251520" y="1616679"/>
            <a:ext cx="8435280" cy="4764649"/>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無料利用／利用限度に関する翻訳変更</a:t>
            </a:r>
            <a:endParaRPr lang="en-US" altLang="ja-JP" dirty="0"/>
          </a:p>
        </p:txBody>
      </p:sp>
      <p:sp>
        <p:nvSpPr>
          <p:cNvPr id="15" name="正方形/長方形 14"/>
          <p:cNvSpPr/>
          <p:nvPr/>
        </p:nvSpPr>
        <p:spPr>
          <a:xfrm>
            <a:off x="107505" y="963987"/>
            <a:ext cx="7632848" cy="923330"/>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無料利用／利用限度で利用されている</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Monetary</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（通貨換算）／</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Non-</a:t>
            </a:r>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manetary</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（利用量換算）へ翻訳変更しました。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a:p>
            <a:endParaRPr kumimoji="1" lang="ja-JP" altLang="en-US" dirty="0">
              <a:latin typeface="Meiryo UI" panose="020B0604030504040204" pitchFamily="50" charset="-128"/>
              <a:ea typeface="Meiryo UI" panose="020B0604030504040204" pitchFamily="50" charset="-128"/>
            </a:endParaRPr>
          </a:p>
        </p:txBody>
      </p:sp>
      <p:sp>
        <p:nvSpPr>
          <p:cNvPr id="4" name="楕円 3">
            <a:extLst>
              <a:ext uri="{FF2B5EF4-FFF2-40B4-BE49-F238E27FC236}">
                <a16:creationId xmlns:a16="http://schemas.microsoft.com/office/drawing/2014/main" id="{10FB569B-D199-4FCE-6969-029CD6EEA010}"/>
              </a:ext>
            </a:extLst>
          </p:cNvPr>
          <p:cNvSpPr/>
          <p:nvPr/>
        </p:nvSpPr>
        <p:spPr>
          <a:xfrm>
            <a:off x="2912885" y="5241321"/>
            <a:ext cx="951665" cy="8569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09DD377-9AD3-57FA-D0DD-658F9AE11AFD}"/>
              </a:ext>
            </a:extLst>
          </p:cNvPr>
          <p:cNvSpPr txBox="1"/>
          <p:nvPr/>
        </p:nvSpPr>
        <p:spPr>
          <a:xfrm>
            <a:off x="4194178" y="5290343"/>
            <a:ext cx="3820277"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無料利用／利用限度のタイプ名を変更</a:t>
            </a:r>
          </a:p>
        </p:txBody>
      </p:sp>
      <p:cxnSp>
        <p:nvCxnSpPr>
          <p:cNvPr id="6" name="直線コネクタ 5">
            <a:extLst>
              <a:ext uri="{FF2B5EF4-FFF2-40B4-BE49-F238E27FC236}">
                <a16:creationId xmlns:a16="http://schemas.microsoft.com/office/drawing/2014/main" id="{EDC33689-AF79-6A9D-F9BF-770E8972F5E8}"/>
              </a:ext>
            </a:extLst>
          </p:cNvPr>
          <p:cNvCxnSpPr>
            <a:cxnSpLocks/>
            <a:endCxn id="5" idx="1"/>
          </p:cNvCxnSpPr>
          <p:nvPr/>
        </p:nvCxnSpPr>
        <p:spPr>
          <a:xfrm flipV="1">
            <a:off x="3895195" y="5475009"/>
            <a:ext cx="298983" cy="7195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17539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A501E74B-43A8-F282-74BD-8033229A5965}"/>
              </a:ext>
            </a:extLst>
          </p:cNvPr>
          <p:cNvPicPr>
            <a:picLocks noChangeAspect="1"/>
          </p:cNvPicPr>
          <p:nvPr/>
        </p:nvPicPr>
        <p:blipFill>
          <a:blip r:embed="rId3"/>
          <a:stretch>
            <a:fillRect/>
          </a:stretch>
        </p:blipFill>
        <p:spPr>
          <a:xfrm>
            <a:off x="228600" y="1678860"/>
            <a:ext cx="8686800" cy="4920882"/>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商品詳細に関する翻訳変更</a:t>
            </a:r>
            <a:endParaRPr lang="en-US" altLang="ja-JP" dirty="0"/>
          </a:p>
        </p:txBody>
      </p:sp>
      <p:sp>
        <p:nvSpPr>
          <p:cNvPr id="15" name="正方形/長方形 14"/>
          <p:cNvSpPr/>
          <p:nvPr/>
        </p:nvSpPr>
        <p:spPr>
          <a:xfrm>
            <a:off x="107504" y="963987"/>
            <a:ext cx="8579295"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インスタンス（実態化）という言葉が一般的ではないため、設定可能数へ変更しました。</a:t>
            </a:r>
            <a:endParaRPr kumimoji="1" lang="ja-JP" altLang="en-US" dirty="0">
              <a:latin typeface="Meiryo UI" panose="020B0604030504040204" pitchFamily="50" charset="-128"/>
              <a:ea typeface="Meiryo UI" panose="020B0604030504040204" pitchFamily="50" charset="-128"/>
            </a:endParaRPr>
          </a:p>
        </p:txBody>
      </p:sp>
      <p:sp>
        <p:nvSpPr>
          <p:cNvPr id="4" name="楕円 3">
            <a:extLst>
              <a:ext uri="{FF2B5EF4-FFF2-40B4-BE49-F238E27FC236}">
                <a16:creationId xmlns:a16="http://schemas.microsoft.com/office/drawing/2014/main" id="{10FB569B-D199-4FCE-6969-029CD6EEA010}"/>
              </a:ext>
            </a:extLst>
          </p:cNvPr>
          <p:cNvSpPr/>
          <p:nvPr/>
        </p:nvSpPr>
        <p:spPr>
          <a:xfrm>
            <a:off x="4550296" y="2564903"/>
            <a:ext cx="1173832" cy="288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09DD377-9AD3-57FA-D0DD-658F9AE11AFD}"/>
              </a:ext>
            </a:extLst>
          </p:cNvPr>
          <p:cNvSpPr txBox="1"/>
          <p:nvPr/>
        </p:nvSpPr>
        <p:spPr>
          <a:xfrm>
            <a:off x="5064834" y="2929723"/>
            <a:ext cx="3592650" cy="369332"/>
          </a:xfrm>
          <a:prstGeom prst="rect">
            <a:avLst/>
          </a:prstGeom>
          <a:noFill/>
        </p:spPr>
        <p:txBody>
          <a:bodyPr wrap="non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インスタンス数から設定可能数へ変更</a:t>
            </a:r>
          </a:p>
        </p:txBody>
      </p:sp>
      <p:cxnSp>
        <p:nvCxnSpPr>
          <p:cNvPr id="6" name="直線コネクタ 5">
            <a:extLst>
              <a:ext uri="{FF2B5EF4-FFF2-40B4-BE49-F238E27FC236}">
                <a16:creationId xmlns:a16="http://schemas.microsoft.com/office/drawing/2014/main" id="{EDC33689-AF79-6A9D-F9BF-770E8972F5E8}"/>
              </a:ext>
            </a:extLst>
          </p:cNvPr>
          <p:cNvCxnSpPr>
            <a:cxnSpLocks/>
            <a:endCxn id="5" idx="1"/>
          </p:cNvCxnSpPr>
          <p:nvPr/>
        </p:nvCxnSpPr>
        <p:spPr>
          <a:xfrm>
            <a:off x="4932040" y="2921478"/>
            <a:ext cx="132794" cy="19291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88517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6943E0B8-40C7-4B9F-FD95-F0BE49220536}"/>
              </a:ext>
            </a:extLst>
          </p:cNvPr>
          <p:cNvPicPr>
            <a:picLocks noChangeAspect="1"/>
          </p:cNvPicPr>
          <p:nvPr/>
        </p:nvPicPr>
        <p:blipFill>
          <a:blip r:embed="rId3"/>
          <a:stretch>
            <a:fillRect/>
          </a:stretch>
        </p:blipFill>
        <p:spPr>
          <a:xfrm>
            <a:off x="221554" y="1639741"/>
            <a:ext cx="8657484" cy="4885603"/>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サービスに関する翻訳変更</a:t>
            </a:r>
            <a:endParaRPr lang="en-US" altLang="ja-JP" dirty="0"/>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サービス特性とサービス機能の同義のキーワードが混在していたため、サービス特性に統一しました。</a:t>
            </a:r>
            <a:endParaRPr kumimoji="1" lang="ja-JP" altLang="en-US" dirty="0">
              <a:latin typeface="Meiryo UI" panose="020B0604030504040204" pitchFamily="50" charset="-128"/>
              <a:ea typeface="Meiryo UI" panose="020B0604030504040204" pitchFamily="50" charset="-128"/>
            </a:endParaRPr>
          </a:p>
        </p:txBody>
      </p:sp>
      <p:sp>
        <p:nvSpPr>
          <p:cNvPr id="4" name="楕円 3">
            <a:extLst>
              <a:ext uri="{FF2B5EF4-FFF2-40B4-BE49-F238E27FC236}">
                <a16:creationId xmlns:a16="http://schemas.microsoft.com/office/drawing/2014/main" id="{10FB569B-D199-4FCE-6969-029CD6EEA010}"/>
              </a:ext>
            </a:extLst>
          </p:cNvPr>
          <p:cNvSpPr/>
          <p:nvPr/>
        </p:nvSpPr>
        <p:spPr>
          <a:xfrm>
            <a:off x="6732240" y="3756941"/>
            <a:ext cx="1173832" cy="288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a:extLst>
              <a:ext uri="{FF2B5EF4-FFF2-40B4-BE49-F238E27FC236}">
                <a16:creationId xmlns:a16="http://schemas.microsoft.com/office/drawing/2014/main" id="{E09DD377-9AD3-57FA-D0DD-658F9AE11AFD}"/>
              </a:ext>
            </a:extLst>
          </p:cNvPr>
          <p:cNvSpPr txBox="1"/>
          <p:nvPr/>
        </p:nvSpPr>
        <p:spPr>
          <a:xfrm>
            <a:off x="4067944" y="3696513"/>
            <a:ext cx="2304256" cy="646331"/>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サービス機能をサービス特性へ変更</a:t>
            </a:r>
          </a:p>
        </p:txBody>
      </p:sp>
      <p:cxnSp>
        <p:nvCxnSpPr>
          <p:cNvPr id="6" name="直線コネクタ 5">
            <a:extLst>
              <a:ext uri="{FF2B5EF4-FFF2-40B4-BE49-F238E27FC236}">
                <a16:creationId xmlns:a16="http://schemas.microsoft.com/office/drawing/2014/main" id="{EDC33689-AF79-6A9D-F9BF-770E8972F5E8}"/>
              </a:ext>
            </a:extLst>
          </p:cNvPr>
          <p:cNvCxnSpPr>
            <a:cxnSpLocks/>
            <a:stCxn id="4" idx="2"/>
          </p:cNvCxnSpPr>
          <p:nvPr/>
        </p:nvCxnSpPr>
        <p:spPr>
          <a:xfrm flipH="1" flipV="1">
            <a:off x="6300192" y="3894663"/>
            <a:ext cx="432048" cy="6295"/>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89557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督促画面に関する翻訳変更</a:t>
            </a:r>
            <a:endParaRPr lang="en-US" altLang="ja-JP" dirty="0"/>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督促画面のボタン名や履歴内容、ステップ条件等、全般的に翻訳を見直しました。</a:t>
            </a:r>
            <a:endParaRPr kumimoji="1" lang="ja-JP" altLang="en-US" dirty="0">
              <a:latin typeface="Meiryo UI" panose="020B0604030504040204" pitchFamily="50" charset="-128"/>
              <a:ea typeface="Meiryo UI" panose="020B0604030504040204" pitchFamily="50" charset="-128"/>
            </a:endParaRPr>
          </a:p>
        </p:txBody>
      </p:sp>
      <p:pic>
        <p:nvPicPr>
          <p:cNvPr id="3" name="図 2">
            <a:extLst>
              <a:ext uri="{FF2B5EF4-FFF2-40B4-BE49-F238E27FC236}">
                <a16:creationId xmlns:a16="http://schemas.microsoft.com/office/drawing/2014/main" id="{C2B27351-1B91-A0FB-DAF6-F00828231E02}"/>
              </a:ext>
            </a:extLst>
          </p:cNvPr>
          <p:cNvPicPr>
            <a:picLocks noChangeAspect="1"/>
          </p:cNvPicPr>
          <p:nvPr/>
        </p:nvPicPr>
        <p:blipFill>
          <a:blip r:embed="rId3"/>
          <a:stretch>
            <a:fillRect/>
          </a:stretch>
        </p:blipFill>
        <p:spPr>
          <a:xfrm>
            <a:off x="228600" y="1610318"/>
            <a:ext cx="8686800" cy="4929512"/>
          </a:xfrm>
          <a:prstGeom prst="rect">
            <a:avLst/>
          </a:prstGeom>
        </p:spPr>
      </p:pic>
    </p:spTree>
    <p:extLst>
      <p:ext uri="{BB962C8B-B14F-4D97-AF65-F5344CB8AC3E}">
        <p14:creationId xmlns:p14="http://schemas.microsoft.com/office/powerpoint/2010/main" val="71566410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5A99E1DE-E445-8CD8-9AFE-DCD4B5A5D4AC}"/>
              </a:ext>
            </a:extLst>
          </p:cNvPr>
          <p:cNvPicPr>
            <a:picLocks noChangeAspect="1"/>
          </p:cNvPicPr>
          <p:nvPr/>
        </p:nvPicPr>
        <p:blipFill>
          <a:blip r:embed="rId3"/>
          <a:stretch>
            <a:fillRect/>
          </a:stretch>
        </p:blipFill>
        <p:spPr>
          <a:xfrm>
            <a:off x="251520" y="1679594"/>
            <a:ext cx="8229600" cy="5023413"/>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契約商品に関する翻訳変更</a:t>
            </a:r>
            <a:endParaRPr lang="en-US" altLang="ja-JP" dirty="0"/>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インスタンス（実態化）という言葉が一般的ではないため、インスタンス名から契約商品特定名へ変更しました。</a:t>
            </a:r>
          </a:p>
        </p:txBody>
      </p:sp>
      <p:sp>
        <p:nvSpPr>
          <p:cNvPr id="5" name="楕円 4">
            <a:extLst>
              <a:ext uri="{FF2B5EF4-FFF2-40B4-BE49-F238E27FC236}">
                <a16:creationId xmlns:a16="http://schemas.microsoft.com/office/drawing/2014/main" id="{663FCBDC-6D7B-26AA-0B6F-DBF10E206F39}"/>
              </a:ext>
            </a:extLst>
          </p:cNvPr>
          <p:cNvSpPr/>
          <p:nvPr/>
        </p:nvSpPr>
        <p:spPr>
          <a:xfrm>
            <a:off x="3563888" y="2708046"/>
            <a:ext cx="1173832" cy="2880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7470CEE-1EE3-964B-87CF-C11B6C3BB183}"/>
              </a:ext>
            </a:extLst>
          </p:cNvPr>
          <p:cNvSpPr txBox="1"/>
          <p:nvPr/>
        </p:nvSpPr>
        <p:spPr>
          <a:xfrm>
            <a:off x="1763688" y="2115192"/>
            <a:ext cx="5112568" cy="369332"/>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インスタンス名から契約商品特定名へ変更</a:t>
            </a:r>
          </a:p>
        </p:txBody>
      </p:sp>
      <p:cxnSp>
        <p:nvCxnSpPr>
          <p:cNvPr id="7" name="直線コネクタ 6">
            <a:extLst>
              <a:ext uri="{FF2B5EF4-FFF2-40B4-BE49-F238E27FC236}">
                <a16:creationId xmlns:a16="http://schemas.microsoft.com/office/drawing/2014/main" id="{00F3B92F-B6D6-7A3B-6F0C-C9BFC8F50DC8}"/>
              </a:ext>
            </a:extLst>
          </p:cNvPr>
          <p:cNvCxnSpPr>
            <a:cxnSpLocks/>
          </p:cNvCxnSpPr>
          <p:nvPr/>
        </p:nvCxnSpPr>
        <p:spPr>
          <a:xfrm flipV="1">
            <a:off x="4283968" y="2484524"/>
            <a:ext cx="288032" cy="223521"/>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583349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D1937A58-D682-AAE0-9313-D4F9C9DA5D1F}"/>
              </a:ext>
            </a:extLst>
          </p:cNvPr>
          <p:cNvPicPr>
            <a:picLocks noChangeAspect="1"/>
          </p:cNvPicPr>
          <p:nvPr/>
        </p:nvPicPr>
        <p:blipFill>
          <a:blip r:embed="rId3"/>
          <a:stretch>
            <a:fillRect/>
          </a:stretch>
        </p:blipFill>
        <p:spPr>
          <a:xfrm>
            <a:off x="323528" y="1772816"/>
            <a:ext cx="8686800" cy="4518776"/>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関連者履歴に関する翻訳変更</a:t>
            </a:r>
            <a:endParaRPr lang="en-US" altLang="ja-JP" dirty="0"/>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関連者の履歴（</a:t>
            </a:r>
            <a:r>
              <a:rPr lang="en-US" altLang="ja-JP" dirty="0" err="1">
                <a:latin typeface="Meiryo UI" panose="020B0604030504040204" pitchFamily="50" charset="-128"/>
                <a:ea typeface="Meiryo UI" panose="020B0604030504040204" pitchFamily="50" charset="-128"/>
                <a:cs typeface="Malgun Gothic Semilight" panose="020B0502040204020203" pitchFamily="50" charset="-128"/>
              </a:rPr>
              <a:t>PartiesHistoryAPI</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）に関して日本語による情報が取得可能になりました。</a:t>
            </a:r>
          </a:p>
        </p:txBody>
      </p:sp>
      <p:sp>
        <p:nvSpPr>
          <p:cNvPr id="5" name="四角形: 角を丸くする 4">
            <a:extLst>
              <a:ext uri="{FF2B5EF4-FFF2-40B4-BE49-F238E27FC236}">
                <a16:creationId xmlns:a16="http://schemas.microsoft.com/office/drawing/2014/main" id="{663FCBDC-6D7B-26AA-0B6F-DBF10E206F39}"/>
              </a:ext>
            </a:extLst>
          </p:cNvPr>
          <p:cNvSpPr/>
          <p:nvPr/>
        </p:nvSpPr>
        <p:spPr>
          <a:xfrm>
            <a:off x="5436096" y="2302400"/>
            <a:ext cx="3574232" cy="398919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7470CEE-1EE3-964B-87CF-C11B6C3BB183}"/>
              </a:ext>
            </a:extLst>
          </p:cNvPr>
          <p:cNvSpPr txBox="1"/>
          <p:nvPr/>
        </p:nvSpPr>
        <p:spPr>
          <a:xfrm>
            <a:off x="2387659" y="3495300"/>
            <a:ext cx="2304256" cy="923330"/>
          </a:xfrm>
          <a:prstGeom prst="rect">
            <a:avLst/>
          </a:prstGeom>
          <a:noFill/>
        </p:spPr>
        <p:txBody>
          <a:bodyPr wrap="square" rtlCol="0">
            <a:spAutoFit/>
          </a:bodyPr>
          <a:lstStyle/>
          <a:p>
            <a:r>
              <a:rPr kumimoji="1" lang="en-US" altLang="ja-JP" dirty="0" err="1">
                <a:solidFill>
                  <a:srgbClr val="FF0000"/>
                </a:solidFill>
                <a:latin typeface="Meiryo UI" panose="020B0604030504040204" pitchFamily="50" charset="-128"/>
                <a:ea typeface="Meiryo UI" panose="020B0604030504040204" pitchFamily="50" charset="-128"/>
              </a:rPr>
              <a:t>PartiesHistory</a:t>
            </a:r>
            <a:r>
              <a:rPr kumimoji="1" lang="ja-JP" altLang="en-US" dirty="0">
                <a:solidFill>
                  <a:srgbClr val="FF0000"/>
                </a:solidFill>
                <a:latin typeface="Meiryo UI" panose="020B0604030504040204" pitchFamily="50" charset="-128"/>
                <a:ea typeface="Meiryo UI" panose="020B0604030504040204" pitchFamily="50" charset="-128"/>
              </a:rPr>
              <a:t>に関する情報が取得可能になりました</a:t>
            </a:r>
          </a:p>
        </p:txBody>
      </p:sp>
      <p:cxnSp>
        <p:nvCxnSpPr>
          <p:cNvPr id="7" name="直線コネクタ 6">
            <a:extLst>
              <a:ext uri="{FF2B5EF4-FFF2-40B4-BE49-F238E27FC236}">
                <a16:creationId xmlns:a16="http://schemas.microsoft.com/office/drawing/2014/main" id="{00F3B92F-B6D6-7A3B-6F0C-C9BFC8F50DC8}"/>
              </a:ext>
            </a:extLst>
          </p:cNvPr>
          <p:cNvCxnSpPr>
            <a:cxnSpLocks/>
          </p:cNvCxnSpPr>
          <p:nvPr/>
        </p:nvCxnSpPr>
        <p:spPr>
          <a:xfrm flipH="1" flipV="1">
            <a:off x="4843917" y="3818465"/>
            <a:ext cx="592179" cy="21373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1475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a:extLst>
              <a:ext uri="{FF2B5EF4-FFF2-40B4-BE49-F238E27FC236}">
                <a16:creationId xmlns:a16="http://schemas.microsoft.com/office/drawing/2014/main" id="{C76A8077-1DEC-B4C4-7EC1-386A79DCE58F}"/>
              </a:ext>
            </a:extLst>
          </p:cNvPr>
          <p:cNvPicPr>
            <a:picLocks noChangeAspect="1"/>
          </p:cNvPicPr>
          <p:nvPr/>
        </p:nvPicPr>
        <p:blipFill>
          <a:blip r:embed="rId3"/>
          <a:stretch>
            <a:fillRect/>
          </a:stretch>
        </p:blipFill>
        <p:spPr>
          <a:xfrm>
            <a:off x="449797" y="1585904"/>
            <a:ext cx="8082643" cy="4950761"/>
          </a:xfrm>
          <a:prstGeom prst="rect">
            <a:avLst/>
          </a:prstGeom>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プロビ履歴に関する翻訳変更</a:t>
            </a:r>
            <a:endParaRPr lang="en-US" altLang="ja-JP" dirty="0"/>
          </a:p>
        </p:txBody>
      </p:sp>
      <p:sp>
        <p:nvSpPr>
          <p:cNvPr id="15" name="正方形/長方形 14"/>
          <p:cNvSpPr/>
          <p:nvPr/>
        </p:nvSpPr>
        <p:spPr>
          <a:xfrm>
            <a:off x="107505" y="963987"/>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プロビジョニング履歴の種別について記載を見直しました。</a:t>
            </a:r>
          </a:p>
        </p:txBody>
      </p:sp>
      <p:sp>
        <p:nvSpPr>
          <p:cNvPr id="5" name="四角形: 角を丸くする 4">
            <a:extLst>
              <a:ext uri="{FF2B5EF4-FFF2-40B4-BE49-F238E27FC236}">
                <a16:creationId xmlns:a16="http://schemas.microsoft.com/office/drawing/2014/main" id="{663FCBDC-6D7B-26AA-0B6F-DBF10E206F39}"/>
              </a:ext>
            </a:extLst>
          </p:cNvPr>
          <p:cNvSpPr/>
          <p:nvPr/>
        </p:nvSpPr>
        <p:spPr>
          <a:xfrm>
            <a:off x="2387659" y="3284984"/>
            <a:ext cx="960205" cy="144016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a:extLst>
              <a:ext uri="{FF2B5EF4-FFF2-40B4-BE49-F238E27FC236}">
                <a16:creationId xmlns:a16="http://schemas.microsoft.com/office/drawing/2014/main" id="{67470CEE-1EE3-964B-87CF-C11B6C3BB183}"/>
              </a:ext>
            </a:extLst>
          </p:cNvPr>
          <p:cNvSpPr txBox="1"/>
          <p:nvPr/>
        </p:nvSpPr>
        <p:spPr>
          <a:xfrm>
            <a:off x="3491881" y="2823319"/>
            <a:ext cx="4248471" cy="646331"/>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プロビジョニング履歴の種別について記載を見直しました</a:t>
            </a:r>
          </a:p>
        </p:txBody>
      </p:sp>
      <p:cxnSp>
        <p:nvCxnSpPr>
          <p:cNvPr id="7" name="直線コネクタ 6">
            <a:extLst>
              <a:ext uri="{FF2B5EF4-FFF2-40B4-BE49-F238E27FC236}">
                <a16:creationId xmlns:a16="http://schemas.microsoft.com/office/drawing/2014/main" id="{00F3B92F-B6D6-7A3B-6F0C-C9BFC8F50DC8}"/>
              </a:ext>
            </a:extLst>
          </p:cNvPr>
          <p:cNvCxnSpPr>
            <a:cxnSpLocks/>
          </p:cNvCxnSpPr>
          <p:nvPr/>
        </p:nvCxnSpPr>
        <p:spPr>
          <a:xfrm flipH="1">
            <a:off x="3394066" y="3469650"/>
            <a:ext cx="529863" cy="27928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181575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住所表示に関する翻訳変更</a:t>
            </a:r>
            <a:endParaRPr lang="en-US" altLang="ja-JP" dirty="0"/>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オーダ概要画面にて住所タイプ（</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ADDRESS</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）の表示を日本形式にて表示するように変更しました。</a:t>
            </a:r>
          </a:p>
        </p:txBody>
      </p:sp>
      <p:pic>
        <p:nvPicPr>
          <p:cNvPr id="3" name="図 2">
            <a:extLst>
              <a:ext uri="{FF2B5EF4-FFF2-40B4-BE49-F238E27FC236}">
                <a16:creationId xmlns:a16="http://schemas.microsoft.com/office/drawing/2014/main" id="{F3CAF7B4-8928-49B5-A6CD-111501A2EDAE}"/>
              </a:ext>
            </a:extLst>
          </p:cNvPr>
          <p:cNvPicPr>
            <a:picLocks noChangeAspect="1"/>
          </p:cNvPicPr>
          <p:nvPr/>
        </p:nvPicPr>
        <p:blipFill>
          <a:blip r:embed="rId3"/>
          <a:stretch>
            <a:fillRect/>
          </a:stretch>
        </p:blipFill>
        <p:spPr>
          <a:xfrm>
            <a:off x="965697" y="1661531"/>
            <a:ext cx="6774656" cy="5196469"/>
          </a:xfrm>
          <a:prstGeom prst="rect">
            <a:avLst/>
          </a:prstGeom>
        </p:spPr>
      </p:pic>
    </p:spTree>
    <p:extLst>
      <p:ext uri="{BB962C8B-B14F-4D97-AF65-F5344CB8AC3E}">
        <p14:creationId xmlns:p14="http://schemas.microsoft.com/office/powerpoint/2010/main" val="201235792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割引形式表示</a:t>
            </a:r>
            <a:r>
              <a:rPr lang="ja-JP" altLang="en-US" dirty="0" smtClean="0"/>
              <a:t>の翻訳変更</a:t>
            </a:r>
            <a:r>
              <a:rPr lang="en-US" altLang="ja-JP" dirty="0" smtClean="0"/>
              <a:t>(1/2)</a:t>
            </a:r>
            <a:endParaRPr lang="en-US" altLang="ja-JP" dirty="0"/>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商品へ割引を追加するときの割引形式について、金額割引の</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2</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種の挙動が分かりづらかったため、補足内容を変更するようにしました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7" name="図 6">
            <a:extLst>
              <a:ext uri="{FF2B5EF4-FFF2-40B4-BE49-F238E27FC236}">
                <a16:creationId xmlns:a16="http://schemas.microsoft.com/office/drawing/2014/main" id="{9CCC5DE3-6CD0-4B8A-86AB-B2F309EE28B5}"/>
              </a:ext>
            </a:extLst>
          </p:cNvPr>
          <p:cNvPicPr>
            <a:picLocks noChangeAspect="1"/>
          </p:cNvPicPr>
          <p:nvPr/>
        </p:nvPicPr>
        <p:blipFill>
          <a:blip r:embed="rId3"/>
          <a:stretch>
            <a:fillRect/>
          </a:stretch>
        </p:blipFill>
        <p:spPr>
          <a:xfrm>
            <a:off x="251520" y="2237933"/>
            <a:ext cx="4976389" cy="4307193"/>
          </a:xfrm>
          <a:prstGeom prst="rect">
            <a:avLst/>
          </a:prstGeom>
          <a:ln>
            <a:solidFill>
              <a:schemeClr val="tx1"/>
            </a:solidFill>
          </a:ln>
        </p:spPr>
      </p:pic>
      <p:sp>
        <p:nvSpPr>
          <p:cNvPr id="19" name="四角形: 角を丸くする 18">
            <a:extLst>
              <a:ext uri="{FF2B5EF4-FFF2-40B4-BE49-F238E27FC236}">
                <a16:creationId xmlns:a16="http://schemas.microsoft.com/office/drawing/2014/main" id="{49733AED-CFE5-4734-9A23-9B353BFE1794}"/>
              </a:ext>
            </a:extLst>
          </p:cNvPr>
          <p:cNvSpPr/>
          <p:nvPr/>
        </p:nvSpPr>
        <p:spPr>
          <a:xfrm>
            <a:off x="467544" y="5894013"/>
            <a:ext cx="2520280" cy="631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46197E2-DF6A-42B9-9B29-A8CBED7A6470}"/>
              </a:ext>
            </a:extLst>
          </p:cNvPr>
          <p:cNvSpPr txBox="1"/>
          <p:nvPr/>
        </p:nvSpPr>
        <p:spPr>
          <a:xfrm>
            <a:off x="3275857" y="5486436"/>
            <a:ext cx="4976388" cy="923330"/>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割引形式の金額割引表示を分かりやすく変更しました（パーセント割引は変更無し）</a:t>
            </a:r>
            <a:endParaRPr kumimoji="1" lang="en-US" altLang="ja-JP" dirty="0">
              <a:solidFill>
                <a:srgbClr val="FF0000"/>
              </a:solidFill>
              <a:latin typeface="Meiryo UI" panose="020B0604030504040204" pitchFamily="50" charset="-128"/>
              <a:ea typeface="Meiryo UI" panose="020B0604030504040204" pitchFamily="50" charset="-128"/>
            </a:endParaRPr>
          </a:p>
          <a:p>
            <a:endParaRPr kumimoji="1" lang="ja-JP" altLang="en-US" dirty="0">
              <a:solidFill>
                <a:srgbClr val="FF0000"/>
              </a:solidFill>
              <a:latin typeface="Meiryo UI" panose="020B0604030504040204" pitchFamily="50" charset="-128"/>
              <a:ea typeface="Meiryo UI" panose="020B0604030504040204" pitchFamily="50" charset="-128"/>
            </a:endParaRPr>
          </a:p>
        </p:txBody>
      </p:sp>
      <p:cxnSp>
        <p:nvCxnSpPr>
          <p:cNvPr id="21" name="直線コネクタ 20">
            <a:extLst>
              <a:ext uri="{FF2B5EF4-FFF2-40B4-BE49-F238E27FC236}">
                <a16:creationId xmlns:a16="http://schemas.microsoft.com/office/drawing/2014/main" id="{2CFD1B10-1D83-4348-AF87-1D7C49E1E1D5}"/>
              </a:ext>
            </a:extLst>
          </p:cNvPr>
          <p:cNvCxnSpPr>
            <a:cxnSpLocks/>
            <a:endCxn id="20" idx="1"/>
          </p:cNvCxnSpPr>
          <p:nvPr/>
        </p:nvCxnSpPr>
        <p:spPr>
          <a:xfrm flipV="1">
            <a:off x="2987824" y="5948101"/>
            <a:ext cx="288033" cy="15071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pic>
        <p:nvPicPr>
          <p:cNvPr id="2" name="図 1"/>
          <p:cNvPicPr>
            <a:picLocks noChangeAspect="1"/>
          </p:cNvPicPr>
          <p:nvPr/>
        </p:nvPicPr>
        <p:blipFill>
          <a:blip r:embed="rId4"/>
          <a:stretch>
            <a:fillRect/>
          </a:stretch>
        </p:blipFill>
        <p:spPr>
          <a:xfrm>
            <a:off x="4912916" y="1946235"/>
            <a:ext cx="3773884" cy="1681314"/>
          </a:xfrm>
          <a:prstGeom prst="rect">
            <a:avLst/>
          </a:prstGeom>
          <a:ln>
            <a:solidFill>
              <a:schemeClr val="tx1"/>
            </a:solidFill>
          </a:ln>
        </p:spPr>
      </p:pic>
      <p:sp>
        <p:nvSpPr>
          <p:cNvPr id="3" name="テキスト ボックス 2"/>
          <p:cNvSpPr txBox="1"/>
          <p:nvPr/>
        </p:nvSpPr>
        <p:spPr>
          <a:xfrm>
            <a:off x="4860032" y="1569955"/>
            <a:ext cx="1107996"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変更前</a:t>
            </a:r>
            <a:r>
              <a:rPr kumimoji="1"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3663762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619184"/>
          </a:xfrm>
        </p:spPr>
        <p:txBody>
          <a:bodyPr>
            <a:normAutofit fontScale="90000"/>
          </a:bodyPr>
          <a:lstStyle/>
          <a:p>
            <a:r>
              <a:rPr lang="en-US" altLang="ja-JP" dirty="0" smtClean="0"/>
              <a:t>2</a:t>
            </a:r>
            <a:r>
              <a:rPr lang="ja-JP" altLang="en-US" dirty="0"/>
              <a:t>月版リリースノート</a:t>
            </a:r>
            <a:endParaRPr kumimoji="1" lang="ja-JP" altLang="en-US" dirty="0"/>
          </a:p>
        </p:txBody>
      </p:sp>
      <p:sp>
        <p:nvSpPr>
          <p:cNvPr id="27" name="正方形/長方形 26"/>
          <p:cNvSpPr/>
          <p:nvPr/>
        </p:nvSpPr>
        <p:spPr>
          <a:xfrm>
            <a:off x="107505" y="827420"/>
            <a:ext cx="7632848" cy="369332"/>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・クラウド型フルフィルメントサービスの変更点としては以下の通り。</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graphicFrame>
        <p:nvGraphicFramePr>
          <p:cNvPr id="5" name="表 4"/>
          <p:cNvGraphicFramePr>
            <a:graphicFrameLocks noGrp="1"/>
          </p:cNvGraphicFramePr>
          <p:nvPr>
            <p:extLst>
              <p:ext uri="{D42A27DB-BD31-4B8C-83A1-F6EECF244321}">
                <p14:modId xmlns:p14="http://schemas.microsoft.com/office/powerpoint/2010/main" val="643975490"/>
              </p:ext>
            </p:extLst>
          </p:nvPr>
        </p:nvGraphicFramePr>
        <p:xfrm>
          <a:off x="323528" y="1196752"/>
          <a:ext cx="8640961" cy="2082160"/>
        </p:xfrm>
        <a:graphic>
          <a:graphicData uri="http://schemas.openxmlformats.org/drawingml/2006/table">
            <a:tbl>
              <a:tblPr firstRow="1" bandRow="1">
                <a:tableStyleId>{5940675A-B579-460E-94D1-54222C63F5DA}</a:tableStyleId>
              </a:tblPr>
              <a:tblGrid>
                <a:gridCol w="1107816">
                  <a:extLst>
                    <a:ext uri="{9D8B030D-6E8A-4147-A177-3AD203B41FA5}">
                      <a16:colId xmlns:a16="http://schemas.microsoft.com/office/drawing/2014/main" val="1407081105"/>
                    </a:ext>
                  </a:extLst>
                </a:gridCol>
                <a:gridCol w="2348568">
                  <a:extLst>
                    <a:ext uri="{9D8B030D-6E8A-4147-A177-3AD203B41FA5}">
                      <a16:colId xmlns:a16="http://schemas.microsoft.com/office/drawing/2014/main" val="3609417813"/>
                    </a:ext>
                  </a:extLst>
                </a:gridCol>
                <a:gridCol w="4320480">
                  <a:extLst>
                    <a:ext uri="{9D8B030D-6E8A-4147-A177-3AD203B41FA5}">
                      <a16:colId xmlns:a16="http://schemas.microsoft.com/office/drawing/2014/main" val="1035518573"/>
                    </a:ext>
                  </a:extLst>
                </a:gridCol>
                <a:gridCol w="864097">
                  <a:extLst>
                    <a:ext uri="{9D8B030D-6E8A-4147-A177-3AD203B41FA5}">
                      <a16:colId xmlns:a16="http://schemas.microsoft.com/office/drawing/2014/main" val="1837175988"/>
                    </a:ext>
                  </a:extLst>
                </a:gridCol>
              </a:tblGrid>
              <a:tr h="360040">
                <a:tc>
                  <a:txBody>
                    <a:bodyPr/>
                    <a:lstStyle/>
                    <a:p>
                      <a:pPr algn="ctr"/>
                      <a:r>
                        <a:rPr kumimoji="1" lang="ja-JP" altLang="en-US" sz="1100" b="1" dirty="0">
                          <a:latin typeface="Meiryo UI" panose="020B0604030504040204" pitchFamily="50" charset="-128"/>
                          <a:ea typeface="Meiryo UI" panose="020B0604030504040204" pitchFamily="50" charset="-128"/>
                        </a:rPr>
                        <a:t>カテゴリ</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変更概要</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変更詳細</a:t>
                      </a:r>
                    </a:p>
                  </a:txBody>
                  <a:tcPr marL="36000" marR="36000">
                    <a:solidFill>
                      <a:schemeClr val="accent6">
                        <a:lumMod val="20000"/>
                        <a:lumOff val="80000"/>
                      </a:schemeClr>
                    </a:solidFill>
                  </a:tcPr>
                </a:tc>
                <a:tc>
                  <a:txBody>
                    <a:bodyPr/>
                    <a:lstStyle/>
                    <a:p>
                      <a:pPr algn="ctr"/>
                      <a:r>
                        <a:rPr kumimoji="1" lang="ja-JP" altLang="en-US" sz="1100" b="1" dirty="0">
                          <a:latin typeface="Meiryo UI" panose="020B0604030504040204" pitchFamily="50" charset="-128"/>
                          <a:ea typeface="Meiryo UI" panose="020B0604030504040204" pitchFamily="50" charset="-128"/>
                        </a:rPr>
                        <a:t>参考ページ</a:t>
                      </a:r>
                    </a:p>
                  </a:txBody>
                  <a:tcPr marL="36000" marR="36000">
                    <a:solidFill>
                      <a:schemeClr val="accent6">
                        <a:lumMod val="20000"/>
                        <a:lumOff val="80000"/>
                      </a:schemeClr>
                    </a:solidFill>
                  </a:tcPr>
                </a:tc>
                <a:extLst>
                  <a:ext uri="{0D108BD9-81ED-4DB2-BD59-A6C34878D82A}">
                    <a16:rowId xmlns:a16="http://schemas.microsoft.com/office/drawing/2014/main" val="285014475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smtClean="0">
                          <a:solidFill>
                            <a:schemeClr val="tx1"/>
                          </a:solidFill>
                          <a:latin typeface="Meiryo UI" panose="020B0604030504040204" pitchFamily="50" charset="-128"/>
                          <a:ea typeface="Meiryo UI" panose="020B0604030504040204" pitchFamily="50" charset="-128"/>
                        </a:rPr>
                        <a:t>インボイス対応</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rPr>
                        <a:t>インボイス対応による料金画面の見え方</a:t>
                      </a:r>
                      <a:endParaRPr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インボイス対応により、</a:t>
                      </a:r>
                      <a:r>
                        <a:rPr kumimoji="1" lang="ja-JP" altLang="en-US" sz="1100" b="0" i="0" kern="1200" dirty="0" smtClean="0">
                          <a:solidFill>
                            <a:schemeClr val="tx1"/>
                          </a:solidFill>
                          <a:effectLst/>
                          <a:latin typeface="Meiryo UI" panose="020B0604030504040204" pitchFamily="50" charset="-128"/>
                          <a:ea typeface="Meiryo UI" panose="020B0604030504040204" pitchFamily="50" charset="-128"/>
                          <a:cs typeface="+mn-cs"/>
                        </a:rPr>
                        <a:t>従量料金以外と従量料金の合計に対して税計算がされるようになります</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solidFill>
                            <a:schemeClr val="tx1"/>
                          </a:solidFill>
                          <a:latin typeface="Meiryo UI" panose="020B0604030504040204" pitchFamily="50" charset="-128"/>
                          <a:ea typeface="Meiryo UI" panose="020B0604030504040204" pitchFamily="50" charset="-128"/>
                        </a:rPr>
                        <a:t>P.41</a:t>
                      </a:r>
                      <a:endParaRPr kumimoji="1" lang="ja-JP" altLang="en-US" sz="1100" dirty="0">
                        <a:solidFill>
                          <a:schemeClr val="tx1"/>
                        </a:solidFill>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257468370"/>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設定補助シート</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他システム通知イベント設定の更新</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他システム通知イベント設定の設定補助シートを更新</a:t>
                      </a:r>
                      <a:r>
                        <a:rPr lang="ja-JP" altLang="en-US" sz="1100" dirty="0" smtClean="0">
                          <a:latin typeface="Meiryo UI" panose="020B0604030504040204" pitchFamily="50" charset="-128"/>
                          <a:ea typeface="Meiryo UI" panose="020B0604030504040204" pitchFamily="50" charset="-128"/>
                        </a:rPr>
                        <a:t>しました</a:t>
                      </a:r>
                      <a:endParaRPr lang="en-US" altLang="ja-JP" sz="1100" dirty="0">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P.42</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166404806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設定補助シート</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サービス情報の更新</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サービス情報の設定補助シートを更新</a:t>
                      </a:r>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しました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P.43</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659245654"/>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設定補助シート</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ユーザ・権限・チャネル情報の更新</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ユーザ・権限・チャネル情報の設定補助シートを更新</a:t>
                      </a:r>
                      <a:r>
                        <a:rPr lang="ja-JP" altLang="en-US" sz="1100" dirty="0" smtClean="0">
                          <a:latin typeface="Meiryo UI" panose="020B0604030504040204" pitchFamily="50" charset="-128"/>
                          <a:ea typeface="Meiryo UI" panose="020B0604030504040204" pitchFamily="50" charset="-128"/>
                        </a:rPr>
                        <a:t>しました</a:t>
                      </a:r>
                      <a:endParaRPr lang="ja-JP" altLang="en-US"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P.44</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798961889"/>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設定補助シート</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latin typeface="Meiryo UI" panose="020B0604030504040204" pitchFamily="50" charset="-128"/>
                          <a:ea typeface="Meiryo UI" panose="020B0604030504040204" pitchFamily="50" charset="-128"/>
                        </a:rPr>
                        <a:t>商品登録＆サービス登録ツールの追加</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商品登録＆サービス登録ツールを追加</a:t>
                      </a:r>
                      <a:r>
                        <a:rPr lang="ja-JP" altLang="en-US" sz="1100" dirty="0" smtClean="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rPr>
                        <a:t>しました</a:t>
                      </a:r>
                      <a:endParaRPr lang="en-US" altLang="ja-JP" sz="1100" dirty="0">
                        <a:solidFill>
                          <a:schemeClr val="tx1"/>
                        </a:solidFill>
                        <a:latin typeface="Meiryo UI" panose="020B0604030504040204" pitchFamily="50" charset="-128"/>
                        <a:ea typeface="Meiryo UI" panose="020B0604030504040204" pitchFamily="50" charset="-128"/>
                        <a:cs typeface="Malgun Gothic Semilight" panose="020B0502040204020203" pitchFamily="50" charset="-128"/>
                      </a:endParaRP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smtClean="0">
                          <a:latin typeface="Meiryo UI" panose="020B0604030504040204" pitchFamily="50" charset="-128"/>
                          <a:ea typeface="Meiryo UI" panose="020B0604030504040204" pitchFamily="50" charset="-128"/>
                        </a:rPr>
                        <a:t>P.45</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2416372693"/>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Meiryo UI" panose="020B0604030504040204" pitchFamily="50" charset="-128"/>
                          <a:ea typeface="Meiryo UI" panose="020B0604030504040204" pitchFamily="50" charset="-128"/>
                        </a:rPr>
                        <a:t>その他</a:t>
                      </a: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err="1">
                          <a:latin typeface="Meiryo UI" panose="020B0604030504040204" pitchFamily="50" charset="-128"/>
                          <a:ea typeface="Meiryo UI" panose="020B0604030504040204" pitchFamily="50" charset="-128"/>
                        </a:rPr>
                        <a:t>Infonova</a:t>
                      </a:r>
                      <a:r>
                        <a:rPr kumimoji="1" lang="ja-JP" altLang="en-US" sz="1100" dirty="0">
                          <a:latin typeface="Meiryo UI" panose="020B0604030504040204" pitchFamily="50" charset="-128"/>
                          <a:ea typeface="Meiryo UI" panose="020B0604030504040204" pitchFamily="50" charset="-128"/>
                        </a:rPr>
                        <a:t>の改善・不具合修正</a:t>
                      </a:r>
                      <a:endParaRPr kumimoji="1" lang="en-US" altLang="ja-JP" sz="1100" dirty="0">
                        <a:latin typeface="Meiryo UI" panose="020B0604030504040204" pitchFamily="50" charset="-128"/>
                        <a:ea typeface="Meiryo UI" panose="020B0604030504040204" pitchFamily="50" charset="-128"/>
                      </a:endParaRPr>
                    </a:p>
                  </a:txBody>
                  <a:tcPr marL="36000" marR="3600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100" dirty="0">
                          <a:latin typeface="Meiryo UI" panose="020B0604030504040204" pitchFamily="50" charset="-128"/>
                          <a:ea typeface="Meiryo UI" panose="020B0604030504040204" pitchFamily="50" charset="-128"/>
                        </a:rPr>
                        <a:t>9.0.43.1</a:t>
                      </a:r>
                      <a:r>
                        <a:rPr lang="ja-JP" altLang="en-US" sz="1100" dirty="0">
                          <a:latin typeface="Meiryo UI" panose="020B0604030504040204" pitchFamily="50" charset="-128"/>
                          <a:ea typeface="Meiryo UI" panose="020B0604030504040204" pitchFamily="50" charset="-128"/>
                        </a:rPr>
                        <a:t> → </a:t>
                      </a:r>
                      <a:r>
                        <a:rPr lang="en-US" altLang="ja-JP" sz="1100" dirty="0" smtClean="0">
                          <a:latin typeface="Meiryo UI" panose="020B0604030504040204" pitchFamily="50" charset="-128"/>
                          <a:ea typeface="Meiryo UI" panose="020B0604030504040204" pitchFamily="50" charset="-128"/>
                        </a:rPr>
                        <a:t>9.0.52</a:t>
                      </a:r>
                      <a:r>
                        <a:rPr lang="ja-JP" altLang="en-US" sz="1100" dirty="0" smtClean="0">
                          <a:latin typeface="Meiryo UI" panose="020B0604030504040204" pitchFamily="50" charset="-128"/>
                          <a:ea typeface="Meiryo UI" panose="020B0604030504040204" pitchFamily="50" charset="-128"/>
                        </a:rPr>
                        <a:t>へ</a:t>
                      </a:r>
                      <a:r>
                        <a:rPr lang="ja-JP" altLang="en-US" sz="1100" dirty="0">
                          <a:latin typeface="Meiryo UI" panose="020B0604030504040204" pitchFamily="50" charset="-128"/>
                          <a:ea typeface="Meiryo UI" panose="020B0604030504040204" pitchFamily="50" charset="-128"/>
                        </a:rPr>
                        <a:t>アップデート</a:t>
                      </a:r>
                    </a:p>
                  </a:txBody>
                  <a:tcPr marL="36000" marR="3600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a:txBody>
                  <a:tcPr marL="36000" marR="36000"/>
                </a:tc>
                <a:extLst>
                  <a:ext uri="{0D108BD9-81ED-4DB2-BD59-A6C34878D82A}">
                    <a16:rowId xmlns:a16="http://schemas.microsoft.com/office/drawing/2014/main" val="3567000240"/>
                  </a:ext>
                </a:extLst>
              </a:tr>
            </a:tbl>
          </a:graphicData>
        </a:graphic>
      </p:graphicFrame>
    </p:spTree>
    <p:extLst>
      <p:ext uri="{BB962C8B-B14F-4D97-AF65-F5344CB8AC3E}">
        <p14:creationId xmlns:p14="http://schemas.microsoft.com/office/powerpoint/2010/main" val="1182257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642A0F11-51B6-47F7-95D1-64A1F4ECF42D}"/>
              </a:ext>
            </a:extLst>
          </p:cNvPr>
          <p:cNvPicPr>
            <a:picLocks noChangeAspect="1"/>
          </p:cNvPicPr>
          <p:nvPr/>
        </p:nvPicPr>
        <p:blipFill>
          <a:blip r:embed="rId3"/>
          <a:stretch>
            <a:fillRect/>
          </a:stretch>
        </p:blipFill>
        <p:spPr>
          <a:xfrm>
            <a:off x="323528" y="2060848"/>
            <a:ext cx="6301112" cy="4397014"/>
          </a:xfrm>
          <a:prstGeom prst="rect">
            <a:avLst/>
          </a:prstGeom>
          <a:ln>
            <a:solidFill>
              <a:schemeClr val="tx1"/>
            </a:solidFill>
          </a:ln>
        </p:spPr>
      </p:pic>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t>割引形式表示</a:t>
            </a:r>
            <a:r>
              <a:rPr lang="ja-JP" altLang="en-US" dirty="0" smtClean="0"/>
              <a:t>の翻訳変更</a:t>
            </a:r>
            <a:r>
              <a:rPr lang="en-US" altLang="ja-JP" dirty="0" smtClean="0"/>
              <a:t>(2/2)</a:t>
            </a:r>
            <a:endParaRPr lang="en-US" altLang="ja-JP" dirty="0"/>
          </a:p>
        </p:txBody>
      </p:sp>
      <p:sp>
        <p:nvSpPr>
          <p:cNvPr id="15" name="正方形/長方形 14"/>
          <p:cNvSpPr/>
          <p:nvPr/>
        </p:nvSpPr>
        <p:spPr>
          <a:xfrm>
            <a:off x="107505" y="963987"/>
            <a:ext cx="7632848"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商品へ割引を追加するときの計算に使用される情報について、料金以外の</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2</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種の挙動が分かりづらかったため、補足内容を</a:t>
            </a:r>
            <a:r>
              <a:rPr lang="ja-JP" altLang="en-US" dirty="0" smtClean="0">
                <a:latin typeface="Meiryo UI" panose="020B0604030504040204" pitchFamily="50" charset="-128"/>
                <a:ea typeface="Meiryo UI" panose="020B0604030504040204" pitchFamily="50" charset="-128"/>
                <a:cs typeface="Malgun Gothic Semilight" panose="020B0502040204020203" pitchFamily="50" charset="-128"/>
              </a:rPr>
              <a:t>変更しました。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9" name="四角形: 角を丸くする 18">
            <a:extLst>
              <a:ext uri="{FF2B5EF4-FFF2-40B4-BE49-F238E27FC236}">
                <a16:creationId xmlns:a16="http://schemas.microsoft.com/office/drawing/2014/main" id="{49733AED-CFE5-4734-9A23-9B353BFE1794}"/>
              </a:ext>
            </a:extLst>
          </p:cNvPr>
          <p:cNvSpPr/>
          <p:nvPr/>
        </p:nvSpPr>
        <p:spPr>
          <a:xfrm>
            <a:off x="827582" y="5737311"/>
            <a:ext cx="3096345" cy="631331"/>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テキスト ボックス 19">
            <a:extLst>
              <a:ext uri="{FF2B5EF4-FFF2-40B4-BE49-F238E27FC236}">
                <a16:creationId xmlns:a16="http://schemas.microsoft.com/office/drawing/2014/main" id="{D46197E2-DF6A-42B9-9B29-A8CBED7A6470}"/>
              </a:ext>
            </a:extLst>
          </p:cNvPr>
          <p:cNvSpPr txBox="1"/>
          <p:nvPr/>
        </p:nvSpPr>
        <p:spPr>
          <a:xfrm>
            <a:off x="4193652" y="5329734"/>
            <a:ext cx="4976388" cy="646331"/>
          </a:xfrm>
          <a:prstGeom prst="rect">
            <a:avLst/>
          </a:prstGeom>
          <a:noFill/>
        </p:spPr>
        <p:txBody>
          <a:bodyPr wrap="square" rtlCol="0">
            <a:spAutoFit/>
          </a:bodyPr>
          <a:lstStyle/>
          <a:p>
            <a:r>
              <a:rPr kumimoji="1" lang="ja-JP" altLang="en-US" dirty="0">
                <a:solidFill>
                  <a:srgbClr val="FF0000"/>
                </a:solidFill>
                <a:latin typeface="Meiryo UI" panose="020B0604030504040204" pitchFamily="50" charset="-128"/>
                <a:ea typeface="Meiryo UI" panose="020B0604030504040204" pitchFamily="50" charset="-128"/>
              </a:rPr>
              <a:t>階層にした割引を実現する際に、料金以外の</a:t>
            </a:r>
            <a:r>
              <a:rPr kumimoji="1" lang="en-US" altLang="ja-JP" dirty="0">
                <a:solidFill>
                  <a:srgbClr val="FF0000"/>
                </a:solidFill>
                <a:latin typeface="Meiryo UI" panose="020B0604030504040204" pitchFamily="50" charset="-128"/>
                <a:ea typeface="Meiryo UI" panose="020B0604030504040204" pitchFamily="50" charset="-128"/>
              </a:rPr>
              <a:t>2</a:t>
            </a:r>
            <a:r>
              <a:rPr kumimoji="1" lang="ja-JP" altLang="en-US" dirty="0">
                <a:solidFill>
                  <a:srgbClr val="FF0000"/>
                </a:solidFill>
                <a:latin typeface="Meiryo UI" panose="020B0604030504040204" pitchFamily="50" charset="-128"/>
                <a:ea typeface="Meiryo UI" panose="020B0604030504040204" pitchFamily="50" charset="-128"/>
              </a:rPr>
              <a:t>種の内容を変更しました</a:t>
            </a:r>
          </a:p>
        </p:txBody>
      </p:sp>
      <p:cxnSp>
        <p:nvCxnSpPr>
          <p:cNvPr id="21" name="直線コネクタ 20">
            <a:extLst>
              <a:ext uri="{FF2B5EF4-FFF2-40B4-BE49-F238E27FC236}">
                <a16:creationId xmlns:a16="http://schemas.microsoft.com/office/drawing/2014/main" id="{2CFD1B10-1D83-4348-AF87-1D7C49E1E1D5}"/>
              </a:ext>
            </a:extLst>
          </p:cNvPr>
          <p:cNvCxnSpPr>
            <a:cxnSpLocks/>
            <a:endCxn id="20" idx="1"/>
          </p:cNvCxnSpPr>
          <p:nvPr/>
        </p:nvCxnSpPr>
        <p:spPr>
          <a:xfrm flipV="1">
            <a:off x="3905619" y="5652900"/>
            <a:ext cx="288033" cy="289209"/>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5916537" y="1495817"/>
            <a:ext cx="1107996" cy="369332"/>
          </a:xfrm>
          <a:prstGeom prst="rect">
            <a:avLst/>
          </a:prstGeom>
          <a:noFill/>
        </p:spPr>
        <p:txBody>
          <a:bodyPr wrap="none" rtlCol="0">
            <a:spAutoFit/>
          </a:bodyPr>
          <a:lstStyle/>
          <a:p>
            <a:r>
              <a:rPr kumimoji="1" lang="en-US" altLang="ja-JP" b="1" dirty="0" smtClean="0">
                <a:latin typeface="Meiryo UI" panose="020B0604030504040204" pitchFamily="50" charset="-128"/>
                <a:ea typeface="Meiryo UI" panose="020B0604030504040204" pitchFamily="50" charset="-128"/>
              </a:rPr>
              <a:t>【</a:t>
            </a:r>
            <a:r>
              <a:rPr kumimoji="1" lang="ja-JP" altLang="en-US" b="1" dirty="0" smtClean="0">
                <a:latin typeface="Meiryo UI" panose="020B0604030504040204" pitchFamily="50" charset="-128"/>
                <a:ea typeface="Meiryo UI" panose="020B0604030504040204" pitchFamily="50" charset="-128"/>
              </a:rPr>
              <a:t>変更前</a:t>
            </a:r>
            <a:r>
              <a:rPr kumimoji="1" lang="en-US" altLang="ja-JP" b="1" dirty="0" smtClean="0">
                <a:latin typeface="Meiryo UI" panose="020B0604030504040204" pitchFamily="50" charset="-128"/>
                <a:ea typeface="Meiryo UI" panose="020B0604030504040204" pitchFamily="50" charset="-128"/>
              </a:rPr>
              <a:t>】</a:t>
            </a:r>
            <a:endParaRPr kumimoji="1" lang="ja-JP" altLang="en-US" b="1"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4"/>
          <a:stretch>
            <a:fillRect/>
          </a:stretch>
        </p:blipFill>
        <p:spPr>
          <a:xfrm>
            <a:off x="5988188" y="1887778"/>
            <a:ext cx="2692041" cy="1807513"/>
          </a:xfrm>
          <a:prstGeom prst="rect">
            <a:avLst/>
          </a:prstGeom>
          <a:ln>
            <a:solidFill>
              <a:schemeClr val="tx1"/>
            </a:solidFill>
          </a:ln>
        </p:spPr>
      </p:pic>
    </p:spTree>
    <p:extLst>
      <p:ext uri="{BB962C8B-B14F-4D97-AF65-F5344CB8AC3E}">
        <p14:creationId xmlns:p14="http://schemas.microsoft.com/office/powerpoint/2010/main" val="983464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lgn="l">
              <a:spcBef>
                <a:spcPts val="0"/>
              </a:spcBef>
              <a:defRPr/>
            </a:pPr>
            <a:r>
              <a:rPr lang="ja-JP" altLang="en-US" dirty="0"/>
              <a:t>インボイス対応による料金画面の見え方</a:t>
            </a:r>
          </a:p>
        </p:txBody>
      </p:sp>
      <p:sp>
        <p:nvSpPr>
          <p:cNvPr id="15" name="正方形/長方形 14"/>
          <p:cNvSpPr/>
          <p:nvPr/>
        </p:nvSpPr>
        <p:spPr>
          <a:xfrm>
            <a:off x="107504" y="963987"/>
            <a:ext cx="8856983" cy="369332"/>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インボイス対応により、</a:t>
            </a:r>
            <a:r>
              <a:rPr lang="ja-JP" altLang="en-US" dirty="0">
                <a:latin typeface="Meiryo UI" panose="020B0604030504040204" pitchFamily="50" charset="-128"/>
                <a:ea typeface="Meiryo UI" panose="020B0604030504040204" pitchFamily="50" charset="-128"/>
              </a:rPr>
              <a:t>従量料金以外と従量料金の合計に対して税計算が</a:t>
            </a:r>
            <a:r>
              <a:rPr lang="ja-JP" altLang="en-US" dirty="0" smtClean="0">
                <a:latin typeface="Meiryo UI" panose="020B0604030504040204" pitchFamily="50" charset="-128"/>
                <a:ea typeface="Meiryo UI" panose="020B0604030504040204" pitchFamily="50" charset="-128"/>
              </a:rPr>
              <a:t>されるようになります。</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 name="図 1"/>
          <p:cNvPicPr>
            <a:picLocks noChangeAspect="1"/>
          </p:cNvPicPr>
          <p:nvPr/>
        </p:nvPicPr>
        <p:blipFill>
          <a:blip r:embed="rId3"/>
          <a:stretch>
            <a:fillRect/>
          </a:stretch>
        </p:blipFill>
        <p:spPr>
          <a:xfrm>
            <a:off x="323528" y="1556792"/>
            <a:ext cx="5280586" cy="2880320"/>
          </a:xfrm>
          <a:prstGeom prst="rect">
            <a:avLst/>
          </a:prstGeom>
          <a:ln>
            <a:solidFill>
              <a:schemeClr val="tx1"/>
            </a:solidFill>
          </a:ln>
        </p:spPr>
      </p:pic>
      <p:pic>
        <p:nvPicPr>
          <p:cNvPr id="4" name="図 3"/>
          <p:cNvPicPr>
            <a:picLocks noChangeAspect="1"/>
          </p:cNvPicPr>
          <p:nvPr/>
        </p:nvPicPr>
        <p:blipFill>
          <a:blip r:embed="rId4"/>
          <a:stretch>
            <a:fillRect/>
          </a:stretch>
        </p:blipFill>
        <p:spPr>
          <a:xfrm>
            <a:off x="3066706" y="3789040"/>
            <a:ext cx="5620242" cy="2900770"/>
          </a:xfrm>
          <a:prstGeom prst="rect">
            <a:avLst/>
          </a:prstGeom>
          <a:ln>
            <a:solidFill>
              <a:schemeClr val="tx1"/>
            </a:solidFill>
          </a:ln>
        </p:spPr>
      </p:pic>
      <p:sp>
        <p:nvSpPr>
          <p:cNvPr id="9" name="角丸四角形 8"/>
          <p:cNvSpPr/>
          <p:nvPr/>
        </p:nvSpPr>
        <p:spPr bwMode="auto">
          <a:xfrm>
            <a:off x="323528" y="1511244"/>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変更</a:t>
            </a:r>
            <a:r>
              <a:rPr lang="ja-JP" altLang="en-US" sz="1200" b="1" dirty="0" smtClean="0">
                <a:latin typeface="Meiryo UI" pitchFamily="50" charset="-128"/>
                <a:ea typeface="Meiryo UI" pitchFamily="50" charset="-128"/>
                <a:cs typeface="Meiryo UI" pitchFamily="50" charset="-128"/>
              </a:rPr>
              <a:t>前</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0" name="角丸四角形 9"/>
          <p:cNvSpPr/>
          <p:nvPr/>
        </p:nvSpPr>
        <p:spPr bwMode="auto">
          <a:xfrm>
            <a:off x="3078146" y="3789040"/>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変更</a:t>
            </a:r>
            <a:r>
              <a:rPr lang="ja-JP" altLang="en-US" sz="1200" b="1" dirty="0" smtClean="0">
                <a:latin typeface="Meiryo UI" pitchFamily="50" charset="-128"/>
                <a:ea typeface="Meiryo UI" pitchFamily="50" charset="-128"/>
                <a:cs typeface="Meiryo UI" pitchFamily="50" charset="-128"/>
              </a:rPr>
              <a:t>後</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5" name="角丸四角形吹き出し 4"/>
          <p:cNvSpPr/>
          <p:nvPr/>
        </p:nvSpPr>
        <p:spPr>
          <a:xfrm>
            <a:off x="4932040" y="1979012"/>
            <a:ext cx="3216358" cy="422682"/>
          </a:xfrm>
          <a:prstGeom prst="wedgeRoundRectCallout">
            <a:avLst>
              <a:gd name="adj1" fmla="val -54949"/>
              <a:gd name="adj2" fmla="val 15212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従量料金以外と従量料金で同じ税率</a:t>
            </a:r>
            <a:r>
              <a:rPr lang="ja-JP" altLang="en-US" sz="1200" dirty="0" smtClean="0">
                <a:solidFill>
                  <a:schemeClr val="tx1"/>
                </a:solidFill>
                <a:latin typeface="Meiryo UI" panose="020B0604030504040204" pitchFamily="50" charset="-128"/>
                <a:ea typeface="Meiryo UI" panose="020B0604030504040204" pitchFamily="50" charset="-128"/>
              </a:rPr>
              <a:t>でも</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それぞれ</a:t>
            </a:r>
            <a:r>
              <a:rPr lang="ja-JP" altLang="en-US" sz="1200" dirty="0">
                <a:solidFill>
                  <a:schemeClr val="tx1"/>
                </a:solidFill>
                <a:latin typeface="Meiryo UI" panose="020B0604030504040204" pitchFamily="50" charset="-128"/>
                <a:ea typeface="Meiryo UI" panose="020B0604030504040204" pitchFamily="50" charset="-128"/>
              </a:rPr>
              <a:t>で税計算がされる</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12" name="角丸四角形吹き出し 11"/>
          <p:cNvSpPr/>
          <p:nvPr/>
        </p:nvSpPr>
        <p:spPr>
          <a:xfrm>
            <a:off x="457200" y="4929438"/>
            <a:ext cx="3216358" cy="422682"/>
          </a:xfrm>
          <a:prstGeom prst="wedgeRoundRectCallout">
            <a:avLst>
              <a:gd name="adj1" fmla="val 58769"/>
              <a:gd name="adj2" fmla="val 22324"/>
              <a:gd name="adj3" fmla="val 16667"/>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ja-JP" altLang="en-US" sz="1200" dirty="0">
                <a:solidFill>
                  <a:schemeClr val="tx1"/>
                </a:solidFill>
                <a:latin typeface="Meiryo UI" panose="020B0604030504040204" pitchFamily="50" charset="-128"/>
                <a:ea typeface="Meiryo UI" panose="020B0604030504040204" pitchFamily="50" charset="-128"/>
              </a:rPr>
              <a:t>従量料金以外と従量料金の合計に</a:t>
            </a:r>
            <a:r>
              <a:rPr lang="ja-JP" altLang="en-US" sz="1200" dirty="0" smtClean="0">
                <a:solidFill>
                  <a:schemeClr val="tx1"/>
                </a:solidFill>
                <a:latin typeface="Meiryo UI" panose="020B0604030504040204" pitchFamily="50" charset="-128"/>
                <a:ea typeface="Meiryo UI" panose="020B0604030504040204" pitchFamily="50" charset="-128"/>
              </a:rPr>
              <a:t>対して</a:t>
            </a:r>
            <a:endParaRPr lang="en-US" altLang="ja-JP" sz="1200" dirty="0" smtClean="0">
              <a:solidFill>
                <a:schemeClr val="tx1"/>
              </a:solidFill>
              <a:latin typeface="Meiryo UI" panose="020B0604030504040204" pitchFamily="50" charset="-128"/>
              <a:ea typeface="Meiryo UI" panose="020B0604030504040204" pitchFamily="50" charset="-128"/>
            </a:endParaRPr>
          </a:p>
          <a:p>
            <a:pPr algn="ctr"/>
            <a:r>
              <a:rPr lang="ja-JP" altLang="en-US" sz="1200" dirty="0" smtClean="0">
                <a:solidFill>
                  <a:schemeClr val="tx1"/>
                </a:solidFill>
                <a:latin typeface="Meiryo UI" panose="020B0604030504040204" pitchFamily="50" charset="-128"/>
                <a:ea typeface="Meiryo UI" panose="020B0604030504040204" pitchFamily="50" charset="-128"/>
              </a:rPr>
              <a:t>税</a:t>
            </a:r>
            <a:r>
              <a:rPr lang="ja-JP" altLang="en-US" sz="1200" dirty="0">
                <a:solidFill>
                  <a:schemeClr val="tx1"/>
                </a:solidFill>
                <a:latin typeface="Meiryo UI" panose="020B0604030504040204" pitchFamily="50" charset="-128"/>
                <a:ea typeface="Meiryo UI" panose="020B0604030504040204" pitchFamily="50" charset="-128"/>
              </a:rPr>
              <a:t>計算がされる</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4203804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他システム通知イベント設定の更新</a:t>
            </a:r>
          </a:p>
        </p:txBody>
      </p:sp>
      <p:sp>
        <p:nvSpPr>
          <p:cNvPr id="15" name="正方形/長方形 14"/>
          <p:cNvSpPr/>
          <p:nvPr/>
        </p:nvSpPr>
        <p:spPr>
          <a:xfrm>
            <a:off x="107505" y="963987"/>
            <a:ext cx="7632848" cy="369332"/>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他システム通知イベント設定の設定補助シートを更新しました。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4" name="正方形/長方形 13"/>
          <p:cNvSpPr/>
          <p:nvPr/>
        </p:nvSpPr>
        <p:spPr>
          <a:xfrm>
            <a:off x="341560" y="3573016"/>
            <a:ext cx="8460880" cy="646331"/>
          </a:xfrm>
          <a:prstGeom prst="rect">
            <a:avLst/>
          </a:prstGeom>
          <a:solidFill>
            <a:schemeClr val="bg1"/>
          </a:solidFill>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ポータルサイト</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TOP</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ページの </a:t>
            </a:r>
            <a:r>
              <a:rPr lang="ja-JP" altLang="en-US" b="1" dirty="0">
                <a:latin typeface="Meiryo UI" panose="020B0604030504040204" pitchFamily="50" charset="-128"/>
                <a:ea typeface="Meiryo UI" panose="020B0604030504040204" pitchFamily="50" charset="-128"/>
              </a:rPr>
              <a:t>マニュアル・よくある質問 ＞ マニュアル ＞設定補助シート</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から</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ご確認いただけます。</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3" name="図 2"/>
          <p:cNvPicPr>
            <a:picLocks noChangeAspect="1"/>
          </p:cNvPicPr>
          <p:nvPr/>
        </p:nvPicPr>
        <p:blipFill>
          <a:blip r:embed="rId3"/>
          <a:stretch>
            <a:fillRect/>
          </a:stretch>
        </p:blipFill>
        <p:spPr>
          <a:xfrm>
            <a:off x="473509" y="2394266"/>
            <a:ext cx="5616624" cy="849025"/>
          </a:xfrm>
          <a:prstGeom prst="rect">
            <a:avLst/>
          </a:prstGeom>
          <a:ln>
            <a:solidFill>
              <a:schemeClr val="tx1"/>
            </a:solidFill>
          </a:ln>
        </p:spPr>
      </p:pic>
      <p:sp>
        <p:nvSpPr>
          <p:cNvPr id="7" name="正方形/長方形 6"/>
          <p:cNvSpPr/>
          <p:nvPr/>
        </p:nvSpPr>
        <p:spPr>
          <a:xfrm>
            <a:off x="230342" y="1533852"/>
            <a:ext cx="8460880" cy="646331"/>
          </a:xfrm>
          <a:prstGeom prst="rect">
            <a:avLst/>
          </a:prstGeom>
          <a:noFill/>
        </p:spPr>
        <p:txBody>
          <a:bodyPr wrap="square">
            <a:spAutoFit/>
          </a:bodyPr>
          <a:lstStyle/>
          <a:p>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変更内容</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p>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・説明内容の翻訳を修正</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Tree>
    <p:extLst>
      <p:ext uri="{BB962C8B-B14F-4D97-AF65-F5344CB8AC3E}">
        <p14:creationId xmlns:p14="http://schemas.microsoft.com/office/powerpoint/2010/main" val="27638395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サービス情報の更新</a:t>
            </a:r>
          </a:p>
        </p:txBody>
      </p:sp>
      <p:sp>
        <p:nvSpPr>
          <p:cNvPr id="15" name="正方形/長方形 14"/>
          <p:cNvSpPr/>
          <p:nvPr/>
        </p:nvSpPr>
        <p:spPr>
          <a:xfrm>
            <a:off x="107505" y="963987"/>
            <a:ext cx="7632848" cy="646331"/>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rPr>
              <a:t>サービス情報の設定補助シートを更新しました。</a:t>
            </a:r>
            <a:endParaRPr lang="en-US" altLang="ja-JP" dirty="0">
              <a:latin typeface="Meiryo UI" panose="020B0604030504040204" pitchFamily="50" charset="-128"/>
              <a:ea typeface="Meiryo UI" panose="020B0604030504040204" pitchFamily="50" charset="-128"/>
            </a:endParaRPr>
          </a:p>
          <a:p>
            <a:pPr lvl="0">
              <a:defRPr/>
            </a:pP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あわせて、補足資料も更新しました。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4" name="正方形/長方形 13"/>
          <p:cNvSpPr/>
          <p:nvPr/>
        </p:nvSpPr>
        <p:spPr>
          <a:xfrm>
            <a:off x="532398" y="4798893"/>
            <a:ext cx="8460880" cy="646331"/>
          </a:xfrm>
          <a:prstGeom prst="rect">
            <a:avLst/>
          </a:prstGeom>
          <a:noFill/>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ポータルサイト</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TOP</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ページの </a:t>
            </a:r>
            <a:r>
              <a:rPr lang="ja-JP" altLang="en-US" b="1" dirty="0">
                <a:latin typeface="Meiryo UI" panose="020B0604030504040204" pitchFamily="50" charset="-128"/>
                <a:ea typeface="Meiryo UI" panose="020B0604030504040204" pitchFamily="50" charset="-128"/>
              </a:rPr>
              <a:t>マニュアル・よくある質問 ＞ マニュアル ＞設定補助シート</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から</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ご確認いただけます。</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 name="正方形/長方形 6"/>
          <p:cNvSpPr/>
          <p:nvPr/>
        </p:nvSpPr>
        <p:spPr>
          <a:xfrm>
            <a:off x="266566" y="1802801"/>
            <a:ext cx="8460880" cy="1200329"/>
          </a:xfrm>
          <a:prstGeom prst="rect">
            <a:avLst/>
          </a:prstGeom>
          <a:noFill/>
        </p:spPr>
        <p:txBody>
          <a:bodyPr wrap="square">
            <a:spAutoFit/>
          </a:bodyPr>
          <a:lstStyle/>
          <a:p>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変更内容</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p>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サービス特性の「入力の必須任意、特性の必須任意」項目に以下の選択肢を追加</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・入力必須</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特性任意</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初期表示あり</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p>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・入力必須</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特性任意</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初期表示なし</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p>
        </p:txBody>
      </p:sp>
      <p:pic>
        <p:nvPicPr>
          <p:cNvPr id="4" name="図 3"/>
          <p:cNvPicPr>
            <a:picLocks noChangeAspect="1"/>
          </p:cNvPicPr>
          <p:nvPr/>
        </p:nvPicPr>
        <p:blipFill>
          <a:blip r:embed="rId3"/>
          <a:stretch>
            <a:fillRect/>
          </a:stretch>
        </p:blipFill>
        <p:spPr>
          <a:xfrm>
            <a:off x="505623" y="3405607"/>
            <a:ext cx="8132754" cy="1031505"/>
          </a:xfrm>
          <a:prstGeom prst="rect">
            <a:avLst/>
          </a:prstGeom>
          <a:ln>
            <a:solidFill>
              <a:schemeClr val="tx1"/>
            </a:solidFill>
          </a:ln>
        </p:spPr>
      </p:pic>
    </p:spTree>
    <p:extLst>
      <p:ext uri="{BB962C8B-B14F-4D97-AF65-F5344CB8AC3E}">
        <p14:creationId xmlns:p14="http://schemas.microsoft.com/office/powerpoint/2010/main" val="13099191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ユーザ・権限・チャネル情報の更新</a:t>
            </a:r>
          </a:p>
        </p:txBody>
      </p:sp>
      <p:sp>
        <p:nvSpPr>
          <p:cNvPr id="15" name="正方形/長方形 14"/>
          <p:cNvSpPr/>
          <p:nvPr/>
        </p:nvSpPr>
        <p:spPr>
          <a:xfrm>
            <a:off x="107505" y="963987"/>
            <a:ext cx="7632848" cy="369332"/>
          </a:xfrm>
          <a:prstGeom prst="rect">
            <a:avLst/>
          </a:prstGeom>
        </p:spPr>
        <p:txBody>
          <a:bodyPr wrap="square">
            <a:spAutoFit/>
          </a:bodyPr>
          <a:lstStyle/>
          <a:p>
            <a:pPr>
              <a:defRPr/>
            </a:pPr>
            <a:r>
              <a:rPr lang="ja-JP" altLang="en-US" dirty="0">
                <a:latin typeface="Meiryo UI" panose="020B0604030504040204" pitchFamily="50" charset="-128"/>
                <a:ea typeface="Meiryo UI" panose="020B0604030504040204" pitchFamily="50" charset="-128"/>
              </a:rPr>
              <a:t>ユーザ・権限・チャネル情報の設定補助シートを更新しました。</a:t>
            </a:r>
          </a:p>
        </p:txBody>
      </p:sp>
      <p:sp>
        <p:nvSpPr>
          <p:cNvPr id="14" name="正方形/長方形 13"/>
          <p:cNvSpPr/>
          <p:nvPr/>
        </p:nvSpPr>
        <p:spPr>
          <a:xfrm>
            <a:off x="439918" y="4365104"/>
            <a:ext cx="8460880" cy="646331"/>
          </a:xfrm>
          <a:prstGeom prst="rect">
            <a:avLst/>
          </a:prstGeom>
          <a:solidFill>
            <a:schemeClr val="bg1"/>
          </a:solidFill>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ポータルサイト</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TOP</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ページの </a:t>
            </a:r>
            <a:r>
              <a:rPr lang="ja-JP" altLang="en-US" b="1" dirty="0">
                <a:latin typeface="Meiryo UI" panose="020B0604030504040204" pitchFamily="50" charset="-128"/>
                <a:ea typeface="Meiryo UI" panose="020B0604030504040204" pitchFamily="50" charset="-128"/>
              </a:rPr>
              <a:t>マニュアル・よくある質問 ＞ マニュアル ＞設定補助シート</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から</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ご確認いただけます。</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7" name="正方形/長方形 6"/>
          <p:cNvSpPr/>
          <p:nvPr/>
        </p:nvSpPr>
        <p:spPr>
          <a:xfrm>
            <a:off x="363791" y="1472569"/>
            <a:ext cx="8460880" cy="646331"/>
          </a:xfrm>
          <a:prstGeom prst="rect">
            <a:avLst/>
          </a:prstGeom>
          <a:noFill/>
        </p:spPr>
        <p:txBody>
          <a:bodyPr wrap="square">
            <a:spAutoFit/>
          </a:bodyPr>
          <a:lstStyle/>
          <a:p>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変更内容</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p>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・レポート機能を使用するための権限を追加</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2" name="図 1"/>
          <p:cNvPicPr>
            <a:picLocks noChangeAspect="1"/>
          </p:cNvPicPr>
          <p:nvPr/>
        </p:nvPicPr>
        <p:blipFill>
          <a:blip r:embed="rId3"/>
          <a:stretch>
            <a:fillRect/>
          </a:stretch>
        </p:blipFill>
        <p:spPr>
          <a:xfrm>
            <a:off x="457200" y="2330645"/>
            <a:ext cx="8159867" cy="1674702"/>
          </a:xfrm>
          <a:prstGeom prst="rect">
            <a:avLst/>
          </a:prstGeom>
          <a:ln>
            <a:solidFill>
              <a:schemeClr val="tx1"/>
            </a:solidFill>
          </a:ln>
        </p:spPr>
      </p:pic>
    </p:spTree>
    <p:extLst>
      <p:ext uri="{BB962C8B-B14F-4D97-AF65-F5344CB8AC3E}">
        <p14:creationId xmlns:p14="http://schemas.microsoft.com/office/powerpoint/2010/main" val="163379251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lvl="0">
              <a:spcBef>
                <a:spcPts val="0"/>
              </a:spcBef>
              <a:defRPr/>
            </a:pPr>
            <a:r>
              <a:rPr lang="ja-JP" altLang="en-US" dirty="0"/>
              <a:t>商品登録＆サービス登録ツールの追加</a:t>
            </a:r>
          </a:p>
        </p:txBody>
      </p:sp>
      <p:sp>
        <p:nvSpPr>
          <p:cNvPr id="15" name="正方形/長方形 14"/>
          <p:cNvSpPr/>
          <p:nvPr/>
        </p:nvSpPr>
        <p:spPr>
          <a:xfrm>
            <a:off x="107505" y="963987"/>
            <a:ext cx="7632848" cy="369332"/>
          </a:xfrm>
          <a:prstGeom prst="rect">
            <a:avLst/>
          </a:prstGeom>
        </p:spPr>
        <p:txBody>
          <a:bodyPr wrap="square">
            <a:spAutoFit/>
          </a:bodyPr>
          <a:lstStyle/>
          <a:p>
            <a:pPr lvl="0">
              <a:defRPr/>
            </a:pP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商品登録＆サービス登録ツールを追加しました。</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14" name="正方形/長方形 13"/>
          <p:cNvSpPr/>
          <p:nvPr/>
        </p:nvSpPr>
        <p:spPr>
          <a:xfrm>
            <a:off x="322615" y="3999755"/>
            <a:ext cx="8460880" cy="646331"/>
          </a:xfrm>
          <a:prstGeom prst="rect">
            <a:avLst/>
          </a:prstGeom>
          <a:solidFill>
            <a:schemeClr val="bg1"/>
          </a:solidFill>
        </p:spPr>
        <p:txBody>
          <a:bodyPr wrap="square">
            <a:spAutoFit/>
          </a:bodyPr>
          <a:lstStyle/>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ポータルサイト</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TOP</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ページの </a:t>
            </a:r>
            <a:r>
              <a:rPr lang="ja-JP" altLang="en-US" b="1" dirty="0">
                <a:latin typeface="Meiryo UI" panose="020B0604030504040204" pitchFamily="50" charset="-128"/>
                <a:ea typeface="Meiryo UI" panose="020B0604030504040204" pitchFamily="50" charset="-128"/>
              </a:rPr>
              <a:t>マニュアル・よくある質問 ＞ マニュアル ＞設定補助シート</a:t>
            </a:r>
            <a:endParaRPr lang="en-US" altLang="ja-JP" b="1"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から</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ご確認いただけます。</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pic>
        <p:nvPicPr>
          <p:cNvPr id="3" name="図 2"/>
          <p:cNvPicPr>
            <a:picLocks noChangeAspect="1"/>
          </p:cNvPicPr>
          <p:nvPr/>
        </p:nvPicPr>
        <p:blipFill>
          <a:blip r:embed="rId3"/>
          <a:stretch>
            <a:fillRect/>
          </a:stretch>
        </p:blipFill>
        <p:spPr>
          <a:xfrm>
            <a:off x="330606" y="2514689"/>
            <a:ext cx="8466357" cy="1187006"/>
          </a:xfrm>
          <a:prstGeom prst="rect">
            <a:avLst/>
          </a:prstGeom>
          <a:ln>
            <a:solidFill>
              <a:schemeClr val="tx1"/>
            </a:solidFill>
          </a:ln>
        </p:spPr>
      </p:pic>
      <p:sp>
        <p:nvSpPr>
          <p:cNvPr id="8" name="正方形/長方形 7"/>
          <p:cNvSpPr/>
          <p:nvPr/>
        </p:nvSpPr>
        <p:spPr>
          <a:xfrm>
            <a:off x="1187624" y="5147900"/>
            <a:ext cx="8460880" cy="369332"/>
          </a:xfrm>
          <a:prstGeom prst="rect">
            <a:avLst/>
          </a:prstGeom>
          <a:noFill/>
        </p:spPr>
        <p:txBody>
          <a:bodyPr wrap="square">
            <a:spAutoFit/>
          </a:bodyPr>
          <a:lstStyle/>
          <a:p>
            <a:r>
              <a:rPr lang="ja-JP" altLang="en-US" b="1"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★本ツールを使用する場合には、</a:t>
            </a:r>
            <a:r>
              <a:rPr lang="en-US" altLang="ja-JP" b="1"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CW</a:t>
            </a:r>
            <a:r>
              <a:rPr lang="ja-JP" altLang="en-US" b="1"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rPr>
              <a:t>窓口までお問い合わせください。</a:t>
            </a:r>
            <a:endParaRPr lang="en-US" altLang="ja-JP" b="1" dirty="0">
              <a:solidFill>
                <a:srgbClr val="FF0000"/>
              </a:solidFill>
              <a:latin typeface="Meiryo UI" panose="020B0604030504040204" pitchFamily="50" charset="-128"/>
              <a:ea typeface="Meiryo UI" panose="020B0604030504040204" pitchFamily="50" charset="-128"/>
              <a:cs typeface="Malgun Gothic Semilight" panose="020B0502040204020203" pitchFamily="50" charset="-128"/>
            </a:endParaRPr>
          </a:p>
        </p:txBody>
      </p:sp>
      <p:sp>
        <p:nvSpPr>
          <p:cNvPr id="9" name="正方形/長方形 8"/>
          <p:cNvSpPr/>
          <p:nvPr/>
        </p:nvSpPr>
        <p:spPr>
          <a:xfrm>
            <a:off x="225920" y="1537887"/>
            <a:ext cx="8460880" cy="646331"/>
          </a:xfrm>
          <a:prstGeom prst="rect">
            <a:avLst/>
          </a:prstGeom>
          <a:noFill/>
        </p:spPr>
        <p:txBody>
          <a:bodyPr wrap="square">
            <a:spAutoFit/>
          </a:bodyPr>
          <a:lstStyle/>
          <a:p>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変更内容</a:t>
            </a:r>
            <a:r>
              <a:rPr lang="en-US" altLang="ja-JP" dirty="0">
                <a:latin typeface="Meiryo UI" panose="020B0604030504040204" pitchFamily="50" charset="-128"/>
                <a:ea typeface="Meiryo UI" panose="020B0604030504040204" pitchFamily="50" charset="-128"/>
                <a:cs typeface="Malgun Gothic Semilight" panose="020B0502040204020203" pitchFamily="50" charset="-128"/>
              </a:rPr>
              <a:t>】</a:t>
            </a:r>
          </a:p>
          <a:p>
            <a:r>
              <a:rPr lang="ja-JP" altLang="en-US" dirty="0">
                <a:latin typeface="Meiryo UI" panose="020B0604030504040204" pitchFamily="50" charset="-128"/>
                <a:ea typeface="Meiryo UI" panose="020B0604030504040204" pitchFamily="50" charset="-128"/>
                <a:cs typeface="Malgun Gothic Semilight" panose="020B0502040204020203" pitchFamily="50" charset="-128"/>
              </a:rPr>
              <a:t>・商品とサービスを登録できるツールを追加</a:t>
            </a:r>
            <a:endParaRPr lang="en-US" altLang="ja-JP" dirty="0">
              <a:latin typeface="Meiryo UI" panose="020B0604030504040204" pitchFamily="50" charset="-128"/>
              <a:ea typeface="Meiryo UI" panose="020B0604030504040204" pitchFamily="50" charset="-128"/>
              <a:cs typeface="Malgun Gothic Semilight" panose="020B0502040204020203" pitchFamily="50" charset="-128"/>
            </a:endParaRPr>
          </a:p>
        </p:txBody>
      </p:sp>
    </p:spTree>
    <p:extLst>
      <p:ext uri="{BB962C8B-B14F-4D97-AF65-F5344CB8AC3E}">
        <p14:creationId xmlns:p14="http://schemas.microsoft.com/office/powerpoint/2010/main" val="33800381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75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algn="l"/>
            <a:r>
              <a:rPr lang="ja-JP" altLang="en-US" dirty="0">
                <a:solidFill>
                  <a:srgbClr val="000000"/>
                </a:solidFill>
              </a:rPr>
              <a:t>プロフィール画面の「免税対象」の表示改善</a:t>
            </a:r>
            <a:endParaRPr lang="en-US" altLang="ja-JP" dirty="0">
              <a:solidFill>
                <a:srgbClr val="000000"/>
              </a:solidFill>
            </a:endParaRPr>
          </a:p>
        </p:txBody>
      </p:sp>
      <p:sp>
        <p:nvSpPr>
          <p:cNvPr id="15" name="正方形/長方形 14"/>
          <p:cNvSpPr/>
          <p:nvPr/>
        </p:nvSpPr>
        <p:spPr>
          <a:xfrm>
            <a:off x="457200" y="948392"/>
            <a:ext cx="8579296" cy="369332"/>
          </a:xfrm>
          <a:prstGeom prst="rect">
            <a:avLst/>
          </a:prstGeom>
        </p:spPr>
        <p:txBody>
          <a:bodyPr wrap="square">
            <a:spAutoFit/>
          </a:bodyPr>
          <a:lstStyle/>
          <a:p>
            <a:r>
              <a:rPr lang="en-US" altLang="ja-JP" dirty="0" err="1">
                <a:latin typeface="Meiryo UI" panose="020B0604030504040204" pitchFamily="50" charset="-128"/>
                <a:ea typeface="Meiryo UI" panose="020B0604030504040204" pitchFamily="50" charset="-128"/>
              </a:rPr>
              <a:t>SmartBilling</a:t>
            </a:r>
            <a:r>
              <a:rPr lang="ja-JP" altLang="en-US" dirty="0">
                <a:latin typeface="Meiryo UI" panose="020B0604030504040204" pitchFamily="50" charset="-128"/>
                <a:ea typeface="Meiryo UI" panose="020B0604030504040204" pitchFamily="50" charset="-128"/>
              </a:rPr>
              <a:t>連携時とそれ以外で免税対象の表示方法の出し分けを行うようにしました。</a:t>
            </a:r>
          </a:p>
        </p:txBody>
      </p:sp>
      <p:sp>
        <p:nvSpPr>
          <p:cNvPr id="6" name="角丸四角形 5"/>
          <p:cNvSpPr/>
          <p:nvPr/>
        </p:nvSpPr>
        <p:spPr bwMode="auto">
          <a:xfrm>
            <a:off x="198162" y="1389569"/>
            <a:ext cx="8915510" cy="1635453"/>
          </a:xfrm>
          <a:prstGeom prst="roundRect">
            <a:avLst/>
          </a:prstGeom>
          <a:solidFill>
            <a:schemeClr val="accent5">
              <a:lumMod val="40000"/>
              <a:lumOff val="60000"/>
            </a:schemeClr>
          </a:solidFill>
          <a:ln w="9525" cap="flat" cmpd="sng" algn="ctr">
            <a:solidFill>
              <a:srgbClr val="92D050"/>
            </a:solidFill>
            <a:prstDash val="solid"/>
            <a:round/>
            <a:headEnd type="none" w="med" len="med"/>
            <a:tailEnd type="none" w="med" len="med"/>
          </a:ln>
          <a:effectLst/>
        </p:spPr>
        <p:txBody>
          <a:bodyPr vert="horz" wrap="square" lIns="90000" tIns="10800" rIns="90000" bIns="4680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endParaRPr kumimoji="1" lang="ja-JP" altLang="en-US" sz="1200" b="0" i="0" u="none" strike="noStrike" cap="none" normalizeH="0" baseline="0">
              <a:ln>
                <a:noFill/>
              </a:ln>
              <a:solidFill>
                <a:schemeClr val="tx1"/>
              </a:solidFill>
              <a:effectLst/>
              <a:latin typeface="ＭＳ Ｐゴシック" charset="-128"/>
              <a:ea typeface="ＭＳ Ｐゴシック" charset="-128"/>
            </a:endParaRPr>
          </a:p>
        </p:txBody>
      </p:sp>
      <p:sp>
        <p:nvSpPr>
          <p:cNvPr id="7" name="角丸四角形 6"/>
          <p:cNvSpPr/>
          <p:nvPr/>
        </p:nvSpPr>
        <p:spPr bwMode="auto">
          <a:xfrm>
            <a:off x="4665871" y="3408787"/>
            <a:ext cx="4368800" cy="3386662"/>
          </a:xfrm>
          <a:prstGeom prst="roundRect">
            <a:avLst/>
          </a:prstGeom>
          <a:solidFill>
            <a:srgbClr val="FFCCCC"/>
          </a:solidFill>
          <a:ln w="9525" cap="flat" cmpd="sng" algn="ctr">
            <a:solidFill>
              <a:srgbClr val="FFCCCC"/>
            </a:solidFill>
            <a:prstDash val="solid"/>
            <a:round/>
            <a:headEnd type="none" w="med" len="med"/>
            <a:tailEnd type="none" w="med" len="med"/>
          </a:ln>
          <a:effectLst/>
        </p:spPr>
        <p:txBody>
          <a:bodyPr vert="horz" wrap="square" lIns="90000" tIns="10800" rIns="90000" bIns="4680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endParaRPr kumimoji="1" lang="ja-JP" altLang="en-US" sz="1200" b="0" i="0" u="none" strike="noStrike" cap="none" normalizeH="0" baseline="0">
              <a:ln>
                <a:noFill/>
              </a:ln>
              <a:solidFill>
                <a:schemeClr val="tx1"/>
              </a:solidFill>
              <a:effectLst/>
              <a:latin typeface="ＭＳ Ｐゴシック" charset="-128"/>
              <a:ea typeface="ＭＳ Ｐゴシック" charset="-128"/>
            </a:endParaRPr>
          </a:p>
        </p:txBody>
      </p:sp>
      <p:sp>
        <p:nvSpPr>
          <p:cNvPr id="9" name="角丸四角形 8"/>
          <p:cNvSpPr/>
          <p:nvPr/>
        </p:nvSpPr>
        <p:spPr bwMode="auto">
          <a:xfrm>
            <a:off x="323528" y="3408787"/>
            <a:ext cx="4248472" cy="3332581"/>
          </a:xfrm>
          <a:prstGeom prst="roundRect">
            <a:avLst/>
          </a:prstGeom>
          <a:solidFill>
            <a:srgbClr val="D2F0FA"/>
          </a:solidFill>
          <a:ln w="9525" cap="flat" cmpd="sng" algn="ctr">
            <a:solidFill>
              <a:srgbClr val="77D4E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10800" rIns="90000" bIns="46800" numCol="1" rtlCol="0" anchor="ctr" anchorCtr="0" compatLnSpc="1">
            <a:prstTxWarp prst="textNoShape">
              <a:avLst/>
            </a:prstTxWarp>
          </a:bodyPr>
          <a:lstStyle/>
          <a:p>
            <a:pPr marL="0" marR="0" indent="0" algn="ctr" defTabSz="914400" rtl="0" eaLnBrk="1" fontAlgn="base" latinLnBrk="0" hangingPunct="1">
              <a:lnSpc>
                <a:spcPct val="110000"/>
              </a:lnSpc>
              <a:spcBef>
                <a:spcPct val="30000"/>
              </a:spcBef>
              <a:spcAft>
                <a:spcPct val="0"/>
              </a:spcAft>
              <a:buClrTx/>
              <a:buSzTx/>
              <a:buFontTx/>
              <a:buNone/>
              <a:tabLst/>
            </a:pPr>
            <a:endParaRPr kumimoji="1" lang="ja-JP" altLang="en-US" sz="1200" b="0" i="0" u="none" strike="noStrike" cap="none" normalizeH="0" baseline="0">
              <a:ln>
                <a:noFill/>
              </a:ln>
              <a:solidFill>
                <a:schemeClr val="tx1"/>
              </a:solidFill>
              <a:effectLst/>
              <a:latin typeface="ＭＳ Ｐゴシック" charset="-128"/>
              <a:ea typeface="ＭＳ Ｐゴシック" charset="-128"/>
            </a:endParaRPr>
          </a:p>
        </p:txBody>
      </p:sp>
      <p:pic>
        <p:nvPicPr>
          <p:cNvPr id="10" name="図 9"/>
          <p:cNvPicPr>
            <a:picLocks noChangeAspect="1"/>
          </p:cNvPicPr>
          <p:nvPr/>
        </p:nvPicPr>
        <p:blipFill>
          <a:blip r:embed="rId3"/>
          <a:stretch>
            <a:fillRect/>
          </a:stretch>
        </p:blipFill>
        <p:spPr>
          <a:xfrm>
            <a:off x="5180304" y="3965674"/>
            <a:ext cx="2919658" cy="1384661"/>
          </a:xfrm>
          <a:prstGeom prst="rect">
            <a:avLst/>
          </a:prstGeom>
          <a:ln>
            <a:solidFill>
              <a:schemeClr val="tx1"/>
            </a:solidFill>
          </a:ln>
        </p:spPr>
      </p:pic>
      <p:pic>
        <p:nvPicPr>
          <p:cNvPr id="12" name="図 11"/>
          <p:cNvPicPr>
            <a:picLocks noChangeAspect="1"/>
          </p:cNvPicPr>
          <p:nvPr/>
        </p:nvPicPr>
        <p:blipFill>
          <a:blip r:embed="rId4"/>
          <a:stretch>
            <a:fillRect/>
          </a:stretch>
        </p:blipFill>
        <p:spPr>
          <a:xfrm>
            <a:off x="748064" y="4086970"/>
            <a:ext cx="3519726" cy="970621"/>
          </a:xfrm>
          <a:prstGeom prst="rect">
            <a:avLst/>
          </a:prstGeom>
          <a:ln>
            <a:solidFill>
              <a:schemeClr val="tx1"/>
            </a:solidFill>
          </a:ln>
        </p:spPr>
      </p:pic>
      <p:pic>
        <p:nvPicPr>
          <p:cNvPr id="13" name="図 12"/>
          <p:cNvPicPr>
            <a:picLocks noChangeAspect="1"/>
          </p:cNvPicPr>
          <p:nvPr/>
        </p:nvPicPr>
        <p:blipFill>
          <a:blip r:embed="rId5"/>
          <a:stretch>
            <a:fillRect/>
          </a:stretch>
        </p:blipFill>
        <p:spPr>
          <a:xfrm>
            <a:off x="713971" y="5687617"/>
            <a:ext cx="3587913" cy="928751"/>
          </a:xfrm>
          <a:prstGeom prst="rect">
            <a:avLst/>
          </a:prstGeom>
          <a:ln>
            <a:solidFill>
              <a:schemeClr val="tx1"/>
            </a:solidFill>
          </a:ln>
        </p:spPr>
      </p:pic>
      <p:pic>
        <p:nvPicPr>
          <p:cNvPr id="14" name="図 13"/>
          <p:cNvPicPr>
            <a:picLocks noChangeAspect="1"/>
          </p:cNvPicPr>
          <p:nvPr/>
        </p:nvPicPr>
        <p:blipFill>
          <a:blip r:embed="rId6"/>
          <a:stretch>
            <a:fillRect/>
          </a:stretch>
        </p:blipFill>
        <p:spPr>
          <a:xfrm>
            <a:off x="5156730" y="5676486"/>
            <a:ext cx="3519726" cy="951012"/>
          </a:xfrm>
          <a:prstGeom prst="rect">
            <a:avLst/>
          </a:prstGeom>
          <a:ln>
            <a:solidFill>
              <a:schemeClr val="tx1"/>
            </a:solidFill>
          </a:ln>
        </p:spPr>
      </p:pic>
      <p:sp>
        <p:nvSpPr>
          <p:cNvPr id="16" name="角丸四角形 15"/>
          <p:cNvSpPr/>
          <p:nvPr/>
        </p:nvSpPr>
        <p:spPr bwMode="auto">
          <a:xfrm>
            <a:off x="134144" y="3509068"/>
            <a:ext cx="1749426" cy="270938"/>
          </a:xfrm>
          <a:prstGeom prst="roundRect">
            <a:avLst/>
          </a:prstGeom>
          <a:solidFill>
            <a:srgbClr val="FFFF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en-US" altLang="ja-JP" sz="1200" b="1" dirty="0" err="1">
                <a:latin typeface="Meiryo UI" pitchFamily="50" charset="-128"/>
                <a:ea typeface="Meiryo UI" pitchFamily="50" charset="-128"/>
                <a:cs typeface="Meiryo UI" pitchFamily="50" charset="-128"/>
              </a:rPr>
              <a:t>SmartBiling</a:t>
            </a:r>
            <a:r>
              <a:rPr lang="ja-JP" altLang="en-US" sz="1200" b="1" dirty="0">
                <a:latin typeface="Meiryo UI" pitchFamily="50" charset="-128"/>
                <a:ea typeface="Meiryo UI" pitchFamily="50" charset="-128"/>
                <a:cs typeface="Meiryo UI" pitchFamily="50" charset="-128"/>
              </a:rPr>
              <a:t>連携あり</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7" name="角丸四角形 16"/>
          <p:cNvSpPr/>
          <p:nvPr/>
        </p:nvSpPr>
        <p:spPr bwMode="auto">
          <a:xfrm>
            <a:off x="4427984" y="3371305"/>
            <a:ext cx="1749426" cy="302706"/>
          </a:xfrm>
          <a:prstGeom prst="roundRect">
            <a:avLst/>
          </a:prstGeom>
          <a:solidFill>
            <a:srgbClr val="FFFF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en-US" altLang="ja-JP" sz="1200" b="1" dirty="0" err="1">
                <a:latin typeface="Meiryo UI" pitchFamily="50" charset="-128"/>
                <a:ea typeface="Meiryo UI" pitchFamily="50" charset="-128"/>
                <a:cs typeface="Meiryo UI" pitchFamily="50" charset="-128"/>
              </a:rPr>
              <a:t>SmartBiling</a:t>
            </a:r>
            <a:r>
              <a:rPr lang="ja-JP" altLang="en-US" sz="1200" b="1" dirty="0">
                <a:latin typeface="Meiryo UI" pitchFamily="50" charset="-128"/>
                <a:ea typeface="Meiryo UI" pitchFamily="50" charset="-128"/>
                <a:cs typeface="Meiryo UI" pitchFamily="50" charset="-128"/>
              </a:rPr>
              <a:t>連携なし</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8" name="テキスト ボックス 17"/>
          <p:cNvSpPr txBox="1"/>
          <p:nvPr/>
        </p:nvSpPr>
        <p:spPr>
          <a:xfrm>
            <a:off x="544946" y="3836419"/>
            <a:ext cx="607859" cy="278538"/>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免税</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19" name="テキスト ボックス 18"/>
          <p:cNvSpPr txBox="1"/>
          <p:nvPr/>
        </p:nvSpPr>
        <p:spPr>
          <a:xfrm>
            <a:off x="585079" y="5381136"/>
            <a:ext cx="1031051" cy="278538"/>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免税対象外</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0" name="テキスト ボックス 19"/>
          <p:cNvSpPr txBox="1"/>
          <p:nvPr/>
        </p:nvSpPr>
        <p:spPr>
          <a:xfrm>
            <a:off x="4979219" y="3717725"/>
            <a:ext cx="607859" cy="278538"/>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免税</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4976430" y="5381136"/>
            <a:ext cx="1031051" cy="278538"/>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免税対象外</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pic>
        <p:nvPicPr>
          <p:cNvPr id="22" name="図 21"/>
          <p:cNvPicPr>
            <a:picLocks noChangeAspect="1"/>
          </p:cNvPicPr>
          <p:nvPr/>
        </p:nvPicPr>
        <p:blipFill>
          <a:blip r:embed="rId7"/>
          <a:stretch>
            <a:fillRect/>
          </a:stretch>
        </p:blipFill>
        <p:spPr>
          <a:xfrm>
            <a:off x="1725175" y="1674171"/>
            <a:ext cx="2695951" cy="1267002"/>
          </a:xfrm>
          <a:prstGeom prst="rect">
            <a:avLst/>
          </a:prstGeom>
          <a:ln>
            <a:solidFill>
              <a:schemeClr val="tx1"/>
            </a:solidFill>
          </a:ln>
        </p:spPr>
      </p:pic>
      <p:pic>
        <p:nvPicPr>
          <p:cNvPr id="23" name="図 22"/>
          <p:cNvPicPr>
            <a:picLocks noChangeAspect="1"/>
          </p:cNvPicPr>
          <p:nvPr/>
        </p:nvPicPr>
        <p:blipFill>
          <a:blip r:embed="rId8"/>
          <a:stretch>
            <a:fillRect/>
          </a:stretch>
        </p:blipFill>
        <p:spPr>
          <a:xfrm>
            <a:off x="5122888" y="1609913"/>
            <a:ext cx="2568193" cy="1360692"/>
          </a:xfrm>
          <a:prstGeom prst="rect">
            <a:avLst/>
          </a:prstGeom>
          <a:ln>
            <a:solidFill>
              <a:schemeClr val="tx1"/>
            </a:solidFill>
          </a:ln>
        </p:spPr>
      </p:pic>
      <p:sp>
        <p:nvSpPr>
          <p:cNvPr id="24" name="テキスト ボックス 23"/>
          <p:cNvSpPr txBox="1"/>
          <p:nvPr/>
        </p:nvSpPr>
        <p:spPr>
          <a:xfrm>
            <a:off x="1616130" y="1418144"/>
            <a:ext cx="607859" cy="278538"/>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免税</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5" name="テキスト ボックス 24"/>
          <p:cNvSpPr txBox="1"/>
          <p:nvPr/>
        </p:nvSpPr>
        <p:spPr>
          <a:xfrm>
            <a:off x="5000221" y="1361611"/>
            <a:ext cx="1031051" cy="278538"/>
          </a:xfrm>
          <a:prstGeom prst="rect">
            <a:avLst/>
          </a:prstGeom>
          <a:noFill/>
        </p:spPr>
        <p:txBody>
          <a:bodyPr wrap="none" rtlCol="0">
            <a:spAutoFit/>
          </a:bodyPr>
          <a:lstStyle/>
          <a:p>
            <a:r>
              <a:rPr kumimoji="1" lang="en-US" altLang="ja-JP" sz="1100" dirty="0">
                <a:latin typeface="Meiryo UI" panose="020B0604030504040204" pitchFamily="50" charset="-128"/>
                <a:ea typeface="Meiryo UI" panose="020B0604030504040204" pitchFamily="50" charset="-128"/>
              </a:rPr>
              <a:t>【</a:t>
            </a:r>
            <a:r>
              <a:rPr kumimoji="1" lang="ja-JP" altLang="en-US" sz="1100" dirty="0">
                <a:latin typeface="Meiryo UI" panose="020B0604030504040204" pitchFamily="50" charset="-128"/>
                <a:ea typeface="Meiryo UI" panose="020B0604030504040204" pitchFamily="50" charset="-128"/>
              </a:rPr>
              <a:t>免税対象外</a:t>
            </a:r>
            <a:r>
              <a:rPr kumimoji="1" lang="en-US" altLang="ja-JP" sz="1100" dirty="0">
                <a:latin typeface="Meiryo UI" panose="020B0604030504040204" pitchFamily="50" charset="-128"/>
                <a:ea typeface="Meiryo UI" panose="020B0604030504040204" pitchFamily="50" charset="-128"/>
              </a:rPr>
              <a:t>】</a:t>
            </a:r>
            <a:endParaRPr kumimoji="1" lang="ja-JP" altLang="en-US" sz="1100" dirty="0">
              <a:latin typeface="Meiryo UI" panose="020B0604030504040204" pitchFamily="50" charset="-128"/>
              <a:ea typeface="Meiryo UI" panose="020B0604030504040204" pitchFamily="50" charset="-128"/>
            </a:endParaRPr>
          </a:p>
        </p:txBody>
      </p:sp>
      <p:sp>
        <p:nvSpPr>
          <p:cNvPr id="26" name="角丸四角形 25"/>
          <p:cNvSpPr/>
          <p:nvPr/>
        </p:nvSpPr>
        <p:spPr bwMode="auto">
          <a:xfrm>
            <a:off x="134144" y="1418005"/>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修正前</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27" name="角丸四角形 26"/>
          <p:cNvSpPr/>
          <p:nvPr/>
        </p:nvSpPr>
        <p:spPr bwMode="auto">
          <a:xfrm>
            <a:off x="126372" y="3199237"/>
            <a:ext cx="661655" cy="270938"/>
          </a:xfrm>
          <a:prstGeom prst="roundRect">
            <a:avLst/>
          </a:prstGeom>
          <a:solidFill>
            <a:srgbClr val="FFC0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修正後</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cxnSp>
        <p:nvCxnSpPr>
          <p:cNvPr id="28" name="直線コネクタ 27"/>
          <p:cNvCxnSpPr/>
          <p:nvPr/>
        </p:nvCxnSpPr>
        <p:spPr bwMode="auto">
          <a:xfrm>
            <a:off x="713971" y="3140968"/>
            <a:ext cx="8250517" cy="0"/>
          </a:xfrm>
          <a:prstGeom prst="line">
            <a:avLst/>
          </a:prstGeom>
          <a:solidFill>
            <a:srgbClr val="D2F0FA"/>
          </a:solidFill>
          <a:ln w="28575" cap="flat" cmpd="sng" algn="ctr">
            <a:solidFill>
              <a:schemeClr val="tx1"/>
            </a:solidFill>
            <a:prstDash val="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421344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algn="l"/>
            <a:r>
              <a:rPr lang="ja-JP" altLang="en-US" dirty="0"/>
              <a:t>請求キャンセルボタン</a:t>
            </a:r>
            <a:r>
              <a:rPr lang="ja-JP" altLang="en-US" dirty="0" smtClean="0"/>
              <a:t>の</a:t>
            </a:r>
            <a:r>
              <a:rPr lang="ja-JP" altLang="en-US" dirty="0"/>
              <a:t>表示</a:t>
            </a:r>
            <a:r>
              <a:rPr lang="en-US" altLang="ja-JP" dirty="0"/>
              <a:t>/</a:t>
            </a:r>
            <a:r>
              <a:rPr lang="ja-JP" altLang="en-US" dirty="0" smtClean="0"/>
              <a:t>非表示制御</a:t>
            </a:r>
            <a:endParaRPr lang="en-US" altLang="ja-JP" dirty="0">
              <a:solidFill>
                <a:srgbClr val="000000"/>
              </a:solidFill>
            </a:endParaRPr>
          </a:p>
        </p:txBody>
      </p:sp>
      <p:sp>
        <p:nvSpPr>
          <p:cNvPr id="15" name="正方形/長方形 14"/>
          <p:cNvSpPr/>
          <p:nvPr/>
        </p:nvSpPr>
        <p:spPr>
          <a:xfrm>
            <a:off x="179512" y="948392"/>
            <a:ext cx="8856984" cy="646331"/>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支払種別に関わらず、請求キャンセルボタンの表示</a:t>
            </a:r>
            <a:r>
              <a:rPr lang="en-US" altLang="ja-JP" dirty="0" smtClean="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非表示が制御できるようになりました。</a:t>
            </a:r>
            <a:endParaRPr lang="en-US" altLang="ja-JP" dirty="0" smtClean="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ja-JP" altLang="en-US" dirty="0" smtClean="0">
                <a:latin typeface="Meiryo UI" panose="020B0604030504040204" pitchFamily="50" charset="-128"/>
                <a:ea typeface="Meiryo UI" panose="020B0604030504040204" pitchFamily="50" charset="-128"/>
              </a:rPr>
              <a:t>もともとは支払種別が</a:t>
            </a:r>
            <a:r>
              <a:rPr lang="en-US" altLang="ja-JP" dirty="0" smtClean="0">
                <a:latin typeface="Meiryo UI" panose="020B0604030504040204" pitchFamily="50" charset="-128"/>
                <a:ea typeface="Meiryo UI" panose="020B0604030504040204" pitchFamily="50" charset="-128"/>
              </a:rPr>
              <a:t>”standard”</a:t>
            </a:r>
            <a:r>
              <a:rPr lang="ja-JP" altLang="en-US" dirty="0" smtClean="0">
                <a:latin typeface="Meiryo UI" panose="020B0604030504040204" pitchFamily="50" charset="-128"/>
                <a:ea typeface="Meiryo UI" panose="020B0604030504040204" pitchFamily="50" charset="-128"/>
              </a:rPr>
              <a:t>以外の場合は請求キャンセルボタンが非表示になっていた）</a:t>
            </a:r>
            <a:endParaRPr lang="ja-JP" altLang="en-US" dirty="0">
              <a:latin typeface="Meiryo UI" panose="020B0604030504040204" pitchFamily="50" charset="-128"/>
              <a:ea typeface="Meiryo UI" panose="020B0604030504040204" pitchFamily="50" charset="-128"/>
            </a:endParaRPr>
          </a:p>
        </p:txBody>
      </p:sp>
      <p:pic>
        <p:nvPicPr>
          <p:cNvPr id="29" name="図 28"/>
          <p:cNvPicPr>
            <a:picLocks noChangeAspect="1"/>
          </p:cNvPicPr>
          <p:nvPr/>
        </p:nvPicPr>
        <p:blipFill>
          <a:blip r:embed="rId3"/>
          <a:stretch>
            <a:fillRect/>
          </a:stretch>
        </p:blipFill>
        <p:spPr>
          <a:xfrm>
            <a:off x="317875" y="2564904"/>
            <a:ext cx="8111882" cy="3168352"/>
          </a:xfrm>
          <a:prstGeom prst="rect">
            <a:avLst/>
          </a:prstGeom>
          <a:ln>
            <a:solidFill>
              <a:schemeClr val="tx1"/>
            </a:solidFill>
          </a:ln>
        </p:spPr>
      </p:pic>
      <p:sp>
        <p:nvSpPr>
          <p:cNvPr id="30" name="正方形/長方形 29"/>
          <p:cNvSpPr/>
          <p:nvPr/>
        </p:nvSpPr>
        <p:spPr>
          <a:xfrm>
            <a:off x="282352" y="2151037"/>
            <a:ext cx="8579296"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例）</a:t>
            </a:r>
            <a:r>
              <a:rPr lang="en-US" altLang="ja-JP" dirty="0" err="1" smtClean="0">
                <a:latin typeface="Meiryo UI" panose="020B0604030504040204" pitchFamily="50" charset="-128"/>
                <a:ea typeface="Meiryo UI" panose="020B0604030504040204" pitchFamily="50" charset="-128"/>
              </a:rPr>
              <a:t>SmartBilling</a:t>
            </a:r>
            <a:r>
              <a:rPr lang="ja-JP" altLang="en-US" dirty="0" smtClean="0">
                <a:latin typeface="Meiryo UI" panose="020B0604030504040204" pitchFamily="50" charset="-128"/>
                <a:ea typeface="Meiryo UI" panose="020B0604030504040204" pitchFamily="50" charset="-128"/>
              </a:rPr>
              <a:t>連携時にも請求キャンセルボタンを表示することができる</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1086032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algn="l"/>
            <a:r>
              <a:rPr lang="ja-JP" altLang="en-US" dirty="0">
                <a:solidFill>
                  <a:srgbClr val="000000"/>
                </a:solidFill>
              </a:rPr>
              <a:t>アカウント管理グループの必須化</a:t>
            </a:r>
            <a:endParaRPr lang="en-US" altLang="ja-JP" sz="4000" dirty="0"/>
          </a:p>
        </p:txBody>
      </p:sp>
      <p:sp>
        <p:nvSpPr>
          <p:cNvPr id="15" name="正方形/長方形 14"/>
          <p:cNvSpPr/>
          <p:nvPr/>
        </p:nvSpPr>
        <p:spPr>
          <a:xfrm>
            <a:off x="179512" y="948392"/>
            <a:ext cx="8856984" cy="646331"/>
          </a:xfrm>
          <a:prstGeom prst="rect">
            <a:avLst/>
          </a:prstGeom>
        </p:spPr>
        <p:txBody>
          <a:bodyPr wrap="square">
            <a:spAutoFit/>
          </a:bodyPr>
          <a:lstStyle/>
          <a:p>
            <a:r>
              <a:rPr lang="ja-JP" altLang="en-US" dirty="0">
                <a:solidFill>
                  <a:schemeClr val="dk1"/>
                </a:solidFill>
                <a:ea typeface="Meiryo UI" panose="020B0604030504040204" pitchFamily="50" charset="-128"/>
                <a:cs typeface="Malgun Gothic Semilight" panose="020B0502040204020203" pitchFamily="50" charset="-128"/>
              </a:rPr>
              <a:t>顧客作成時のアカウント管理グループと</a:t>
            </a:r>
            <a:r>
              <a:rPr lang="ja-JP" altLang="en-US" dirty="0">
                <a:latin typeface="Meiryo UI" panose="020B0604030504040204" pitchFamily="50" charset="-128"/>
                <a:ea typeface="Meiryo UI" panose="020B0604030504040204" pitchFamily="50" charset="-128"/>
              </a:rPr>
              <a:t>プロフィールのアカウント管理グループの編集欄</a:t>
            </a:r>
            <a:r>
              <a:rPr lang="ja-JP" altLang="en-US" dirty="0" smtClean="0">
                <a:latin typeface="Meiryo UI" panose="020B0604030504040204" pitchFamily="50" charset="-128"/>
                <a:ea typeface="Meiryo UI" panose="020B0604030504040204" pitchFamily="50" charset="-128"/>
              </a:rPr>
              <a:t>にて</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アカウント</a:t>
            </a:r>
            <a:r>
              <a:rPr lang="ja-JP" altLang="en-US" dirty="0">
                <a:latin typeface="Meiryo UI" panose="020B0604030504040204" pitchFamily="50" charset="-128"/>
                <a:ea typeface="Meiryo UI" panose="020B0604030504040204" pitchFamily="50" charset="-128"/>
              </a:rPr>
              <a:t>管理グループの設定</a:t>
            </a:r>
            <a:r>
              <a:rPr lang="ja-JP" altLang="en-US" dirty="0">
                <a:solidFill>
                  <a:schemeClr val="dk1"/>
                </a:solidFill>
                <a:ea typeface="Meiryo UI" panose="020B0604030504040204" pitchFamily="50" charset="-128"/>
                <a:cs typeface="Malgun Gothic Semilight" panose="020B0502040204020203" pitchFamily="50" charset="-128"/>
              </a:rPr>
              <a:t>を必須化できるよう</a:t>
            </a:r>
            <a:r>
              <a:rPr lang="ja-JP" altLang="en-US" dirty="0" smtClean="0">
                <a:solidFill>
                  <a:schemeClr val="dk1"/>
                </a:solidFill>
                <a:ea typeface="Meiryo UI" panose="020B0604030504040204" pitchFamily="50" charset="-128"/>
                <a:cs typeface="Malgun Gothic Semilight" panose="020B0502040204020203" pitchFamily="50" charset="-128"/>
              </a:rPr>
              <a:t>になりました。</a:t>
            </a:r>
            <a:endParaRPr lang="en-US" altLang="ja-JP" dirty="0">
              <a:solidFill>
                <a:schemeClr val="dk1"/>
              </a:solidFill>
              <a:ea typeface="Meiryo UI" panose="020B0604030504040204" pitchFamily="50" charset="-128"/>
              <a:cs typeface="Malgun Gothic Semilight" panose="020B0502040204020203" pitchFamily="50" charset="-128"/>
            </a:endParaRPr>
          </a:p>
        </p:txBody>
      </p:sp>
      <p:pic>
        <p:nvPicPr>
          <p:cNvPr id="6" name="図 5"/>
          <p:cNvPicPr>
            <a:picLocks noChangeAspect="1"/>
          </p:cNvPicPr>
          <p:nvPr/>
        </p:nvPicPr>
        <p:blipFill>
          <a:blip r:embed="rId3"/>
          <a:stretch>
            <a:fillRect/>
          </a:stretch>
        </p:blipFill>
        <p:spPr>
          <a:xfrm>
            <a:off x="1979712" y="2132856"/>
            <a:ext cx="4829849" cy="3705742"/>
          </a:xfrm>
          <a:prstGeom prst="rect">
            <a:avLst/>
          </a:prstGeom>
          <a:ln>
            <a:solidFill>
              <a:schemeClr val="tx1"/>
            </a:solidFill>
          </a:ln>
        </p:spPr>
      </p:pic>
    </p:spTree>
    <p:extLst>
      <p:ext uri="{BB962C8B-B14F-4D97-AF65-F5344CB8AC3E}">
        <p14:creationId xmlns:p14="http://schemas.microsoft.com/office/powerpoint/2010/main" val="28976539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67500" lnSpcReduction="2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pPr algn="l"/>
            <a:r>
              <a:rPr lang="ja-JP" altLang="en-US" dirty="0">
                <a:solidFill>
                  <a:srgbClr val="000000"/>
                </a:solidFill>
              </a:rPr>
              <a:t>テキストエリア化した項目の文字入力制限の任意化</a:t>
            </a:r>
            <a:endParaRPr lang="en-US" altLang="ja-JP" sz="4000" dirty="0"/>
          </a:p>
        </p:txBody>
      </p:sp>
      <p:sp>
        <p:nvSpPr>
          <p:cNvPr id="15" name="正方形/長方形 14"/>
          <p:cNvSpPr/>
          <p:nvPr/>
        </p:nvSpPr>
        <p:spPr>
          <a:xfrm>
            <a:off x="179512" y="948392"/>
            <a:ext cx="8856984" cy="646331"/>
          </a:xfrm>
          <a:prstGeom prst="rect">
            <a:avLst/>
          </a:prstGeom>
        </p:spPr>
        <p:txBody>
          <a:bodyPr wrap="square">
            <a:spAutoFit/>
          </a:bodyPr>
          <a:lstStyle/>
          <a:p>
            <a:r>
              <a:rPr lang="ja-JP" altLang="en-US" dirty="0">
                <a:latin typeface="Meiryo UI" panose="020B0604030504040204" pitchFamily="50" charset="-128"/>
                <a:ea typeface="Meiryo UI" panose="020B0604030504040204" pitchFamily="50" charset="-128"/>
              </a:rPr>
              <a:t>テキストエリア化した項目に</a:t>
            </a:r>
            <a:r>
              <a:rPr lang="ja-JP" altLang="en-US" dirty="0" smtClean="0">
                <a:latin typeface="Meiryo UI" panose="020B0604030504040204" pitchFamily="50" charset="-128"/>
                <a:ea typeface="Meiryo UI" panose="020B0604030504040204" pitchFamily="50" charset="-128"/>
              </a:rPr>
              <a:t>おいて、入力可能</a:t>
            </a:r>
            <a:r>
              <a:rPr lang="ja-JP" altLang="en-US" dirty="0">
                <a:latin typeface="Meiryo UI" panose="020B0604030504040204" pitchFamily="50" charset="-128"/>
                <a:ea typeface="Meiryo UI" panose="020B0604030504040204" pitchFamily="50" charset="-128"/>
              </a:rPr>
              <a:t>文字数が</a:t>
            </a:r>
            <a:r>
              <a:rPr lang="en-US" altLang="ja-JP" dirty="0">
                <a:latin typeface="Meiryo UI" panose="020B0604030504040204" pitchFamily="50" charset="-128"/>
                <a:ea typeface="Meiryo UI" panose="020B0604030504040204" pitchFamily="50" charset="-128"/>
              </a:rPr>
              <a:t>1500</a:t>
            </a:r>
            <a:r>
              <a:rPr lang="ja-JP" altLang="en-US" dirty="0">
                <a:latin typeface="Meiryo UI" panose="020B0604030504040204" pitchFamily="50" charset="-128"/>
                <a:ea typeface="Meiryo UI" panose="020B0604030504040204" pitchFamily="50" charset="-128"/>
              </a:rPr>
              <a:t>文字固定だったもの</a:t>
            </a:r>
            <a:r>
              <a:rPr lang="ja-JP" altLang="en-US" dirty="0" smtClean="0">
                <a:latin typeface="Meiryo UI" panose="020B0604030504040204" pitchFamily="50" charset="-128"/>
                <a:ea typeface="Meiryo UI" panose="020B0604030504040204" pitchFamily="50" charset="-128"/>
              </a:rPr>
              <a:t>を</a:t>
            </a:r>
            <a:endParaRPr lang="en-US" altLang="ja-JP" dirty="0" smtClean="0">
              <a:latin typeface="Meiryo UI" panose="020B0604030504040204" pitchFamily="50" charset="-128"/>
              <a:ea typeface="Meiryo UI" panose="020B0604030504040204" pitchFamily="50" charset="-128"/>
            </a:endParaRPr>
          </a:p>
          <a:p>
            <a:r>
              <a:rPr lang="ja-JP" altLang="en-US" dirty="0" smtClean="0">
                <a:latin typeface="Meiryo UI" panose="020B0604030504040204" pitchFamily="50" charset="-128"/>
                <a:ea typeface="Meiryo UI" panose="020B0604030504040204" pitchFamily="50" charset="-128"/>
              </a:rPr>
              <a:t>任意</a:t>
            </a:r>
            <a:r>
              <a:rPr lang="ja-JP" altLang="en-US" dirty="0">
                <a:latin typeface="Meiryo UI" panose="020B0604030504040204" pitchFamily="50" charset="-128"/>
                <a:ea typeface="Meiryo UI" panose="020B0604030504040204" pitchFamily="50" charset="-128"/>
              </a:rPr>
              <a:t>の文字数に変更できるよう</a:t>
            </a:r>
            <a:r>
              <a:rPr lang="ja-JP" altLang="en-US" dirty="0" smtClean="0">
                <a:latin typeface="Meiryo UI" panose="020B0604030504040204" pitchFamily="50" charset="-128"/>
                <a:ea typeface="Meiryo UI" panose="020B0604030504040204" pitchFamily="50" charset="-128"/>
              </a:rPr>
              <a:t>になりました。</a:t>
            </a:r>
            <a:endParaRPr lang="ja-JP" altLang="en-US"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234577" y="2420888"/>
            <a:ext cx="5544616" cy="2741843"/>
          </a:xfrm>
          <a:prstGeom prst="rect">
            <a:avLst/>
          </a:prstGeom>
        </p:spPr>
      </p:pic>
      <p:pic>
        <p:nvPicPr>
          <p:cNvPr id="4" name="図 3"/>
          <p:cNvPicPr>
            <a:picLocks noChangeAspect="1"/>
          </p:cNvPicPr>
          <p:nvPr/>
        </p:nvPicPr>
        <p:blipFill>
          <a:blip r:embed="rId4"/>
          <a:stretch>
            <a:fillRect/>
          </a:stretch>
        </p:blipFill>
        <p:spPr>
          <a:xfrm>
            <a:off x="5779193" y="2747693"/>
            <a:ext cx="2825255" cy="2088232"/>
          </a:xfrm>
          <a:prstGeom prst="rect">
            <a:avLst/>
          </a:prstGeom>
          <a:ln>
            <a:solidFill>
              <a:schemeClr val="tx1"/>
            </a:solidFill>
          </a:ln>
        </p:spPr>
      </p:pic>
      <p:sp>
        <p:nvSpPr>
          <p:cNvPr id="10" name="正方形/長方形 9"/>
          <p:cNvSpPr/>
          <p:nvPr/>
        </p:nvSpPr>
        <p:spPr>
          <a:xfrm>
            <a:off x="179512" y="2022546"/>
            <a:ext cx="8579296" cy="369332"/>
          </a:xfrm>
          <a:prstGeom prst="rect">
            <a:avLst/>
          </a:prstGeom>
        </p:spPr>
        <p:txBody>
          <a:bodyPr wrap="square">
            <a:spAutoFit/>
          </a:bodyPr>
          <a:lstStyle/>
          <a:p>
            <a:r>
              <a:rPr lang="ja-JP" altLang="en-US" dirty="0" smtClean="0">
                <a:latin typeface="Meiryo UI" panose="020B0604030504040204" pitchFamily="50" charset="-128"/>
                <a:ea typeface="Meiryo UI" panose="020B0604030504040204" pitchFamily="50" charset="-128"/>
              </a:rPr>
              <a:t>例）入力可能文字数を</a:t>
            </a:r>
            <a:r>
              <a:rPr lang="en-US" altLang="ja-JP" dirty="0" smtClean="0">
                <a:latin typeface="Meiryo UI" panose="020B0604030504040204" pitchFamily="50" charset="-128"/>
                <a:ea typeface="Meiryo UI" panose="020B0604030504040204" pitchFamily="50" charset="-128"/>
              </a:rPr>
              <a:t>500</a:t>
            </a:r>
            <a:r>
              <a:rPr lang="ja-JP" altLang="en-US" dirty="0" smtClean="0">
                <a:latin typeface="Meiryo UI" panose="020B0604030504040204" pitchFamily="50" charset="-128"/>
                <a:ea typeface="Meiryo UI" panose="020B0604030504040204" pitchFamily="50" charset="-128"/>
              </a:rPr>
              <a:t>文字に設定した場合</a:t>
            </a:r>
            <a:endParaRPr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599569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タイトル 1"/>
          <p:cNvSpPr txBox="1">
            <a:spLocks/>
          </p:cNvSpPr>
          <p:nvPr/>
        </p:nvSpPr>
        <p:spPr>
          <a:xfrm>
            <a:off x="457200" y="274638"/>
            <a:ext cx="8229600" cy="619184"/>
          </a:xfrm>
          <a:prstGeom prst="rect">
            <a:avLst/>
          </a:prstGeom>
        </p:spPr>
        <p:txBody>
          <a:bodyPr vert="horz" lIns="91440" tIns="45720" rIns="91440" bIns="45720" rtlCol="0" anchor="ctr">
            <a:normAutofit fontScale="82500" lnSpcReduction="10000"/>
          </a:bodyPr>
          <a:lstStyle>
            <a:lvl1pPr algn="ctr" defTabSz="914400" rtl="0" eaLnBrk="1" latinLnBrk="0" hangingPunct="1">
              <a:spcBef>
                <a:spcPct val="0"/>
              </a:spcBef>
              <a:buNone/>
              <a:defRPr kumimoji="1" sz="4400" b="1" i="0" kern="1200" baseline="0">
                <a:solidFill>
                  <a:schemeClr val="tx1"/>
                </a:solidFill>
                <a:latin typeface="Meiryo UI" pitchFamily="50" charset="-128"/>
                <a:ea typeface="Meiryo UI" pitchFamily="50" charset="-128"/>
                <a:cs typeface="Meiryo UI" pitchFamily="50" charset="-128"/>
              </a:defRPr>
            </a:lvl1pPr>
          </a:lstStyle>
          <a:p>
            <a:r>
              <a:rPr lang="ja-JP" altLang="en-US" dirty="0">
                <a:solidFill>
                  <a:srgbClr val="000000"/>
                </a:solidFill>
              </a:rPr>
              <a:t>レポート機能の「商品カタログ情報」の修正</a:t>
            </a:r>
            <a:endParaRPr lang="en-US" altLang="ja-JP" dirty="0">
              <a:solidFill>
                <a:srgbClr val="000000"/>
              </a:solidFill>
            </a:endParaRPr>
          </a:p>
        </p:txBody>
      </p:sp>
      <p:sp>
        <p:nvSpPr>
          <p:cNvPr id="15" name="正方形/長方形 14"/>
          <p:cNvSpPr/>
          <p:nvPr/>
        </p:nvSpPr>
        <p:spPr>
          <a:xfrm>
            <a:off x="457200" y="948392"/>
            <a:ext cx="7848871" cy="400110"/>
          </a:xfrm>
          <a:prstGeom prst="rect">
            <a:avLst/>
          </a:prstGeom>
        </p:spPr>
        <p:txBody>
          <a:bodyPr wrap="square">
            <a:spAutoFit/>
          </a:bodyPr>
          <a:lstStyle/>
          <a:p>
            <a:r>
              <a:rPr lang="ja-JP" altLang="en-US" dirty="0">
                <a:solidFill>
                  <a:srgbClr val="000000"/>
                </a:solidFill>
                <a:ea typeface="Meiryo UI" panose="020B0604030504040204" pitchFamily="50" charset="-128"/>
              </a:rPr>
              <a:t>「商品カタログ情報」にステータスが「廃止済」の商品も出力されるように修正しました</a:t>
            </a:r>
            <a:r>
              <a:rPr lang="ja-JP" altLang="en-US" sz="2000" dirty="0">
                <a:solidFill>
                  <a:srgbClr val="000000"/>
                </a:solidFill>
                <a:ea typeface="Meiryo UI" panose="020B0604030504040204" pitchFamily="50" charset="-128"/>
              </a:rPr>
              <a:t>。</a:t>
            </a:r>
            <a:endParaRPr lang="en-US" altLang="ja-JP" sz="2000" dirty="0">
              <a:solidFill>
                <a:srgbClr val="000000"/>
              </a:solidFill>
              <a:ea typeface="Meiryo UI" panose="020B0604030504040204" pitchFamily="50" charset="-128"/>
            </a:endParaRPr>
          </a:p>
        </p:txBody>
      </p:sp>
      <p:pic>
        <p:nvPicPr>
          <p:cNvPr id="6" name="図 5"/>
          <p:cNvPicPr>
            <a:picLocks noChangeAspect="1"/>
          </p:cNvPicPr>
          <p:nvPr/>
        </p:nvPicPr>
        <p:blipFill>
          <a:blip r:embed="rId3"/>
          <a:stretch>
            <a:fillRect/>
          </a:stretch>
        </p:blipFill>
        <p:spPr>
          <a:xfrm>
            <a:off x="280681" y="1403072"/>
            <a:ext cx="6864350" cy="1762536"/>
          </a:xfrm>
          <a:prstGeom prst="rect">
            <a:avLst/>
          </a:prstGeom>
          <a:ln>
            <a:solidFill>
              <a:schemeClr val="tx1"/>
            </a:solidFill>
          </a:ln>
        </p:spPr>
      </p:pic>
      <p:pic>
        <p:nvPicPr>
          <p:cNvPr id="7" name="図 6"/>
          <p:cNvPicPr>
            <a:picLocks noChangeAspect="1"/>
          </p:cNvPicPr>
          <p:nvPr/>
        </p:nvPicPr>
        <p:blipFill>
          <a:blip r:embed="rId4"/>
          <a:stretch>
            <a:fillRect/>
          </a:stretch>
        </p:blipFill>
        <p:spPr>
          <a:xfrm>
            <a:off x="280681" y="3351266"/>
            <a:ext cx="3941982" cy="3292719"/>
          </a:xfrm>
          <a:prstGeom prst="rect">
            <a:avLst/>
          </a:prstGeom>
          <a:ln>
            <a:solidFill>
              <a:schemeClr val="tx1"/>
            </a:solidFill>
          </a:ln>
        </p:spPr>
      </p:pic>
      <p:pic>
        <p:nvPicPr>
          <p:cNvPr id="9" name="図 8"/>
          <p:cNvPicPr>
            <a:picLocks noChangeAspect="1"/>
          </p:cNvPicPr>
          <p:nvPr/>
        </p:nvPicPr>
        <p:blipFill rotWithShape="1">
          <a:blip r:embed="rId5"/>
          <a:srcRect b="6105"/>
          <a:stretch/>
        </p:blipFill>
        <p:spPr>
          <a:xfrm>
            <a:off x="5013018" y="3373663"/>
            <a:ext cx="4042560" cy="3276597"/>
          </a:xfrm>
          <a:prstGeom prst="rect">
            <a:avLst/>
          </a:prstGeom>
          <a:ln>
            <a:solidFill>
              <a:schemeClr val="tx1"/>
            </a:solidFill>
          </a:ln>
        </p:spPr>
      </p:pic>
      <p:sp>
        <p:nvSpPr>
          <p:cNvPr id="10" name="角丸四角形 9"/>
          <p:cNvSpPr/>
          <p:nvPr/>
        </p:nvSpPr>
        <p:spPr bwMode="auto">
          <a:xfrm>
            <a:off x="271156" y="3340739"/>
            <a:ext cx="685800" cy="323850"/>
          </a:xfrm>
          <a:prstGeom prst="roundRect">
            <a:avLst/>
          </a:prstGeom>
          <a:solidFill>
            <a:srgbClr val="FFFF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rPr>
              <a:t>日本語</a:t>
            </a:r>
          </a:p>
        </p:txBody>
      </p:sp>
      <p:sp>
        <p:nvSpPr>
          <p:cNvPr id="12" name="角丸四角形 11"/>
          <p:cNvSpPr/>
          <p:nvPr/>
        </p:nvSpPr>
        <p:spPr bwMode="auto">
          <a:xfrm>
            <a:off x="4984382" y="3360134"/>
            <a:ext cx="523722" cy="323850"/>
          </a:xfrm>
          <a:prstGeom prst="roundRect">
            <a:avLst/>
          </a:prstGeom>
          <a:solidFill>
            <a:srgbClr val="FFFF00"/>
          </a:solidFill>
          <a:ln w="9525" algn="ctr">
            <a:solidFill>
              <a:schemeClr val="tx1"/>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r>
              <a:rPr lang="ja-JP" altLang="en-US" sz="1200" b="1" dirty="0">
                <a:latin typeface="Meiryo UI" pitchFamily="50" charset="-128"/>
                <a:ea typeface="Meiryo UI" pitchFamily="50" charset="-128"/>
                <a:cs typeface="Meiryo UI" pitchFamily="50" charset="-128"/>
              </a:rPr>
              <a:t>英語</a:t>
            </a:r>
            <a:endParaRPr kumimoji="1" lang="ja-JP" altLang="en-US" sz="1200" b="1" i="0" u="none" strike="noStrike" kern="1200" cap="none" spc="0" normalizeH="0" baseline="0" noProof="0" dirty="0">
              <a:ln>
                <a:noFill/>
              </a:ln>
              <a:effectLst/>
              <a:uLnTx/>
              <a:uFillTx/>
              <a:latin typeface="Meiryo UI" pitchFamily="50" charset="-128"/>
              <a:ea typeface="Meiryo UI" pitchFamily="50" charset="-128"/>
              <a:cs typeface="Meiryo UI" pitchFamily="50" charset="-128"/>
            </a:endParaRPr>
          </a:p>
        </p:txBody>
      </p:sp>
      <p:sp>
        <p:nvSpPr>
          <p:cNvPr id="13" name="正方形/長方形 12"/>
          <p:cNvSpPr/>
          <p:nvPr/>
        </p:nvSpPr>
        <p:spPr bwMode="auto">
          <a:xfrm>
            <a:off x="175222" y="4487419"/>
            <a:ext cx="4152900" cy="152400"/>
          </a:xfrm>
          <a:prstGeom prst="rect">
            <a:avLst/>
          </a:prstGeom>
          <a:noFill/>
          <a:ln w="19050" algn="ctr">
            <a:solidFill>
              <a:srgbClr val="FF0000"/>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14" name="正方形/長方形 13"/>
          <p:cNvSpPr/>
          <p:nvPr/>
        </p:nvSpPr>
        <p:spPr bwMode="auto">
          <a:xfrm>
            <a:off x="5013018" y="4513960"/>
            <a:ext cx="4152900" cy="152400"/>
          </a:xfrm>
          <a:prstGeom prst="rect">
            <a:avLst/>
          </a:prstGeom>
          <a:noFill/>
          <a:ln w="19050" algn="ctr">
            <a:solidFill>
              <a:srgbClr val="FF0000"/>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sp>
        <p:nvSpPr>
          <p:cNvPr id="16" name="正方形/長方形 15"/>
          <p:cNvSpPr/>
          <p:nvPr/>
        </p:nvSpPr>
        <p:spPr bwMode="auto">
          <a:xfrm>
            <a:off x="6747472" y="2858126"/>
            <a:ext cx="283259" cy="307481"/>
          </a:xfrm>
          <a:prstGeom prst="rect">
            <a:avLst/>
          </a:prstGeom>
          <a:noFill/>
          <a:ln w="19050" algn="ctr">
            <a:solidFill>
              <a:srgbClr val="FF0000"/>
            </a:solidFill>
            <a:prstDash val="solid"/>
            <a:miter lim="800000"/>
            <a:headEnd/>
            <a:tailEnd/>
          </a:ln>
        </p:spPr>
        <p:txBody>
          <a:bodyPr rot="0" spcFirstLastPara="0" vertOverflow="overflow" horzOverflow="overflow" vert="horz" wrap="square" lIns="72000" tIns="36000" rIns="36000" bIns="36000" numCol="1" spcCol="0" rtlCol="0" fromWordArt="0" anchor="ctr" anchorCtr="0" forceAA="0" compatLnSpc="1">
            <a:prstTxWarp prst="textNoShape">
              <a:avLst/>
            </a:prstTxWarp>
            <a:noAutofit/>
          </a:bodyPr>
          <a:lstStyle/>
          <a:p>
            <a:pPr marL="0" marR="0" indent="0" algn="l" defTabSz="893763" rtl="0" eaLnBrk="1" fontAlgn="base" latinLnBrk="0" hangingPunct="1">
              <a:lnSpc>
                <a:spcPct val="110000"/>
              </a:lnSpc>
              <a:spcBef>
                <a:spcPct val="30000"/>
              </a:spcBef>
              <a:spcAft>
                <a:spcPct val="0"/>
              </a:spcAft>
              <a:buClrTx/>
              <a:buSzTx/>
              <a:buFontTx/>
              <a:buNone/>
              <a:tabLst/>
            </a:pPr>
            <a:endParaRPr kumimoji="1" lang="ja-JP" altLang="en-US" sz="1200" b="1" i="0" u="none" strike="noStrike" kern="1200" cap="none" spc="0" normalizeH="0" baseline="0" noProof="0" dirty="0">
              <a:ln>
                <a:noFill/>
              </a:ln>
              <a:solidFill>
                <a:srgbClr val="FF0000"/>
              </a:solidFill>
              <a:effectLst/>
              <a:uLnTx/>
              <a:uFillTx/>
              <a:latin typeface="Meiryo UI" pitchFamily="50" charset="-128"/>
              <a:ea typeface="Meiryo UI" pitchFamily="50" charset="-128"/>
              <a:cs typeface="Meiryo UI" pitchFamily="50" charset="-128"/>
            </a:endParaRPr>
          </a:p>
        </p:txBody>
      </p:sp>
      <p:cxnSp>
        <p:nvCxnSpPr>
          <p:cNvPr id="17" name="直線矢印コネクタ 16"/>
          <p:cNvCxnSpPr>
            <a:stCxn id="16" idx="2"/>
          </p:cNvCxnSpPr>
          <p:nvPr/>
        </p:nvCxnSpPr>
        <p:spPr bwMode="auto">
          <a:xfrm flipH="1">
            <a:off x="4222663" y="3165607"/>
            <a:ext cx="2666439" cy="208055"/>
          </a:xfrm>
          <a:prstGeom prst="straightConnector1">
            <a:avLst/>
          </a:prstGeom>
          <a:solidFill>
            <a:srgbClr val="D2F0FA"/>
          </a:solidFill>
          <a:ln w="2857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矢印コネクタ 17"/>
          <p:cNvCxnSpPr>
            <a:stCxn id="16" idx="2"/>
            <a:endCxn id="9" idx="0"/>
          </p:cNvCxnSpPr>
          <p:nvPr/>
        </p:nvCxnSpPr>
        <p:spPr bwMode="auto">
          <a:xfrm>
            <a:off x="6889102" y="3165607"/>
            <a:ext cx="145196" cy="208056"/>
          </a:xfrm>
          <a:prstGeom prst="straightConnector1">
            <a:avLst/>
          </a:prstGeom>
          <a:solidFill>
            <a:srgbClr val="D2F0FA"/>
          </a:solidFill>
          <a:ln w="28575" cap="flat" cmpd="sng" algn="ctr">
            <a:solidFill>
              <a:schemeClr val="accent6"/>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568909102"/>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10701</TotalTime>
  <Words>3693</Words>
  <Application>Microsoft Office PowerPoint</Application>
  <PresentationFormat>画面に合わせる (4:3)</PresentationFormat>
  <Paragraphs>463</Paragraphs>
  <Slides>45</Slides>
  <Notes>42</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45</vt:i4>
      </vt:variant>
    </vt:vector>
  </HeadingPairs>
  <TitlesOfParts>
    <vt:vector size="53" baseType="lpstr">
      <vt:lpstr>Malgun Gothic Semilight</vt:lpstr>
      <vt:lpstr>Meiryo UI</vt:lpstr>
      <vt:lpstr>ＭＳ Ｐゴシック</vt:lpstr>
      <vt:lpstr>游ゴシック</vt:lpstr>
      <vt:lpstr>Arial</vt:lpstr>
      <vt:lpstr>Calibri</vt:lpstr>
      <vt:lpstr>Office テーマ</vt:lpstr>
      <vt:lpstr>Bitmap Image</vt:lpstr>
      <vt:lpstr>2月版リリースノート</vt:lpstr>
      <vt:lpstr>2月版リリースノート</vt:lpstr>
      <vt:lpstr>2月版リリースノート</vt:lpstr>
      <vt:lpstr>2月版リリースノート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請求実行済みかつ顧客削除した場合でも レポート出力可能に修正</vt:lpstr>
      <vt:lpstr>請求振替設定された振替元アカウントの 請求情報は出力対象外に修正</vt:lpstr>
      <vt:lpstr>請求キャンセルされた請求情報は 出力対象外に修正</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スライド 1</dc:title>
  <dc:creator>藤原 昌弘</dc:creator>
  <cp:lastModifiedBy>[NDSi]三宅 あゆみ Ayumi Miyake</cp:lastModifiedBy>
  <cp:revision>452</cp:revision>
  <cp:lastPrinted>2021-04-21T23:06:29Z</cp:lastPrinted>
  <dcterms:created xsi:type="dcterms:W3CDTF">2017-03-28T04:23:10Z</dcterms:created>
  <dcterms:modified xsi:type="dcterms:W3CDTF">2023-02-07T08:39:28Z</dcterms:modified>
</cp:coreProperties>
</file>